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1.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2.xml" ContentType="application/vnd.openxmlformats-officedocument.themeOverride+xml"/>
  <Override PartName="/ppt/notesSlides/notesSlide46.xml" ContentType="application/vnd.openxmlformats-officedocument.presentationml.notesSlide+xml"/>
  <Override PartName="/ppt/theme/themeOverride3.xml" ContentType="application/vnd.openxmlformats-officedocument.themeOverride+xml"/>
  <Override PartName="/ppt/notesSlides/notesSlide47.xml" ContentType="application/vnd.openxmlformats-officedocument.presentationml.notesSlide+xml"/>
  <Override PartName="/ppt/theme/themeOverride4.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0" r:id="rId2"/>
    <p:sldMasterId id="2147483732" r:id="rId3"/>
    <p:sldMasterId id="2147483744" r:id="rId4"/>
    <p:sldMasterId id="2147483756" r:id="rId5"/>
    <p:sldMasterId id="2147483780" r:id="rId6"/>
    <p:sldMasterId id="2147483792" r:id="rId7"/>
    <p:sldMasterId id="2147483816" r:id="rId8"/>
    <p:sldMasterId id="2147483828" r:id="rId9"/>
    <p:sldMasterId id="2147483840" r:id="rId10"/>
    <p:sldMasterId id="2147483852" r:id="rId11"/>
    <p:sldMasterId id="2147483864" r:id="rId12"/>
  </p:sldMasterIdLst>
  <p:notesMasterIdLst>
    <p:notesMasterId r:id="rId90"/>
  </p:notesMasterIdLst>
  <p:sldIdLst>
    <p:sldId id="257" r:id="rId13"/>
    <p:sldId id="258" r:id="rId14"/>
    <p:sldId id="398" r:id="rId15"/>
    <p:sldId id="338" r:id="rId16"/>
    <p:sldId id="339" r:id="rId17"/>
    <p:sldId id="340" r:id="rId18"/>
    <p:sldId id="341" r:id="rId19"/>
    <p:sldId id="342" r:id="rId20"/>
    <p:sldId id="344" r:id="rId21"/>
    <p:sldId id="343" r:id="rId22"/>
    <p:sldId id="346" r:id="rId23"/>
    <p:sldId id="347" r:id="rId24"/>
    <p:sldId id="348" r:id="rId25"/>
    <p:sldId id="349" r:id="rId26"/>
    <p:sldId id="350" r:id="rId27"/>
    <p:sldId id="259" r:id="rId28"/>
    <p:sldId id="260" r:id="rId29"/>
    <p:sldId id="351" r:id="rId30"/>
    <p:sldId id="420" r:id="rId31"/>
    <p:sldId id="352" r:id="rId32"/>
    <p:sldId id="353" r:id="rId33"/>
    <p:sldId id="426" r:id="rId34"/>
    <p:sldId id="428" r:id="rId35"/>
    <p:sldId id="355" r:id="rId36"/>
    <p:sldId id="424" r:id="rId37"/>
    <p:sldId id="427" r:id="rId38"/>
    <p:sldId id="326" r:id="rId39"/>
    <p:sldId id="327" r:id="rId40"/>
    <p:sldId id="328" r:id="rId41"/>
    <p:sldId id="329" r:id="rId42"/>
    <p:sldId id="330" r:id="rId43"/>
    <p:sldId id="331" r:id="rId44"/>
    <p:sldId id="399" r:id="rId45"/>
    <p:sldId id="423" r:id="rId46"/>
    <p:sldId id="358" r:id="rId47"/>
    <p:sldId id="359" r:id="rId48"/>
    <p:sldId id="360" r:id="rId49"/>
    <p:sldId id="361" r:id="rId50"/>
    <p:sldId id="264" r:id="rId51"/>
    <p:sldId id="434" r:id="rId52"/>
    <p:sldId id="265" r:id="rId53"/>
    <p:sldId id="284" r:id="rId54"/>
    <p:sldId id="285" r:id="rId55"/>
    <p:sldId id="432" r:id="rId56"/>
    <p:sldId id="312" r:id="rId57"/>
    <p:sldId id="287" r:id="rId58"/>
    <p:sldId id="289" r:id="rId59"/>
    <p:sldId id="268" r:id="rId60"/>
    <p:sldId id="429" r:id="rId61"/>
    <p:sldId id="363" r:id="rId62"/>
    <p:sldId id="364" r:id="rId63"/>
    <p:sldId id="368" r:id="rId64"/>
    <p:sldId id="369" r:id="rId65"/>
    <p:sldId id="370" r:id="rId66"/>
    <p:sldId id="433" r:id="rId67"/>
    <p:sldId id="325" r:id="rId68"/>
    <p:sldId id="317" r:id="rId69"/>
    <p:sldId id="318" r:id="rId70"/>
    <p:sldId id="324" r:id="rId71"/>
    <p:sldId id="386" r:id="rId72"/>
    <p:sldId id="387" r:id="rId73"/>
    <p:sldId id="388" r:id="rId74"/>
    <p:sldId id="389" r:id="rId75"/>
    <p:sldId id="307" r:id="rId76"/>
    <p:sldId id="308" r:id="rId77"/>
    <p:sldId id="309" r:id="rId78"/>
    <p:sldId id="362" r:id="rId79"/>
    <p:sldId id="385" r:id="rId80"/>
    <p:sldId id="391" r:id="rId81"/>
    <p:sldId id="345" r:id="rId82"/>
    <p:sldId id="333" r:id="rId83"/>
    <p:sldId id="334" r:id="rId84"/>
    <p:sldId id="392" r:id="rId85"/>
    <p:sldId id="366" r:id="rId86"/>
    <p:sldId id="397" r:id="rId87"/>
    <p:sldId id="435" r:id="rId88"/>
    <p:sldId id="393"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8B57B1-A446-4234-BC19-75EF7AE0F58F}" v="7" dt="2020-02-25T17:40:38.056"/>
    <p1510:client id="{C167E85D-8F92-4229-AA99-12D5A278DD9C}" v="118" dt="2020-02-25T17:21:30.4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4750" autoAdjust="0"/>
  </p:normalViewPr>
  <p:slideViewPr>
    <p:cSldViewPr snapToGrid="0" showGuides="1">
      <p:cViewPr varScale="1">
        <p:scale>
          <a:sx n="46" d="100"/>
          <a:sy n="46" d="100"/>
        </p:scale>
        <p:origin x="1620" y="48"/>
      </p:cViewPr>
      <p:guideLst>
        <p:guide orient="horz" pos="2160"/>
        <p:guide pos="3817"/>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slide" Target="slides/slide72.xml"/><Relationship Id="rId89" Type="http://schemas.openxmlformats.org/officeDocument/2006/relationships/slide" Target="slides/slide77.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notesMaster" Target="notesMasters/notesMaster1.xml"/><Relationship Id="rId95" Type="http://schemas.microsoft.com/office/2016/11/relationships/changesInfo" Target="changesInfos/changesInfo1.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Shanks (HF)" userId="9a3a031f-b3c4-4e44-a0c8-7fb700d106cf" providerId="ADAL" clId="{178B57B1-A446-4234-BC19-75EF7AE0F58F}"/>
    <pc:docChg chg="custSel addSld delSld modSld">
      <pc:chgData name="David Shanks (HF)" userId="9a3a031f-b3c4-4e44-a0c8-7fb700d106cf" providerId="ADAL" clId="{178B57B1-A446-4234-BC19-75EF7AE0F58F}" dt="2020-02-25T17:41:16.611" v="62" actId="20577"/>
      <pc:docMkLst>
        <pc:docMk/>
      </pc:docMkLst>
      <pc:sldChg chg="setBg">
        <pc:chgData name="David Shanks (HF)" userId="9a3a031f-b3c4-4e44-a0c8-7fb700d106cf" providerId="ADAL" clId="{178B57B1-A446-4234-BC19-75EF7AE0F58F}" dt="2020-02-25T17:39:40.990" v="1"/>
        <pc:sldMkLst>
          <pc:docMk/>
          <pc:sldMk cId="1773811138" sldId="317"/>
        </pc:sldMkLst>
      </pc:sldChg>
      <pc:sldChg chg="setBg">
        <pc:chgData name="David Shanks (HF)" userId="9a3a031f-b3c4-4e44-a0c8-7fb700d106cf" providerId="ADAL" clId="{178B57B1-A446-4234-BC19-75EF7AE0F58F}" dt="2020-02-25T17:39:44.746" v="2"/>
        <pc:sldMkLst>
          <pc:docMk/>
          <pc:sldMk cId="2241567189" sldId="318"/>
        </pc:sldMkLst>
      </pc:sldChg>
      <pc:sldChg chg="setBg">
        <pc:chgData name="David Shanks (HF)" userId="9a3a031f-b3c4-4e44-a0c8-7fb700d106cf" providerId="ADAL" clId="{178B57B1-A446-4234-BC19-75EF7AE0F58F}" dt="2020-02-25T17:39:35.612" v="0"/>
        <pc:sldMkLst>
          <pc:docMk/>
          <pc:sldMk cId="1963154043" sldId="324"/>
        </pc:sldMkLst>
      </pc:sldChg>
      <pc:sldChg chg="add del setBg">
        <pc:chgData name="David Shanks (HF)" userId="9a3a031f-b3c4-4e44-a0c8-7fb700d106cf" providerId="ADAL" clId="{178B57B1-A446-4234-BC19-75EF7AE0F58F}" dt="2020-02-25T17:40:38.024" v="4"/>
        <pc:sldMkLst>
          <pc:docMk/>
          <pc:sldMk cId="3065584942" sldId="435"/>
        </pc:sldMkLst>
      </pc:sldChg>
      <pc:sldChg chg="modSp add">
        <pc:chgData name="David Shanks (HF)" userId="9a3a031f-b3c4-4e44-a0c8-7fb700d106cf" providerId="ADAL" clId="{178B57B1-A446-4234-BC19-75EF7AE0F58F}" dt="2020-02-25T17:41:16.611" v="62" actId="20577"/>
        <pc:sldMkLst>
          <pc:docMk/>
          <pc:sldMk cId="3538931830" sldId="435"/>
        </pc:sldMkLst>
        <pc:spChg chg="mod">
          <ac:chgData name="David Shanks (HF)" userId="9a3a031f-b3c4-4e44-a0c8-7fb700d106cf" providerId="ADAL" clId="{178B57B1-A446-4234-BC19-75EF7AE0F58F}" dt="2020-02-25T17:41:16.611" v="62" actId="20577"/>
          <ac:spMkLst>
            <pc:docMk/>
            <pc:sldMk cId="3538931830" sldId="435"/>
            <ac:spMk id="11" creationId="{00000000-0000-0000-0000-000000000000}"/>
          </ac:spMkLst>
        </pc:spChg>
      </pc:sldChg>
    </pc:docChg>
  </pc:docChgLst>
  <pc:docChgLst>
    <pc:chgData name="David Shanks" userId="9a3a031f-b3c4-4e44-a0c8-7fb700d106cf" providerId="ADAL" clId="{D5B99F75-E436-40D6-9BDC-C18C5FE67B9C}"/>
    <pc:docChg chg="undo custSel addSld delSld modSld">
      <pc:chgData name="David Shanks" userId="9a3a031f-b3c4-4e44-a0c8-7fb700d106cf" providerId="ADAL" clId="{D5B99F75-E436-40D6-9BDC-C18C5FE67B9C}" dt="2020-02-24T13:56:14.905" v="28" actId="122"/>
      <pc:docMkLst>
        <pc:docMk/>
      </pc:docMkLst>
      <pc:sldChg chg="del">
        <pc:chgData name="David Shanks" userId="9a3a031f-b3c4-4e44-a0c8-7fb700d106cf" providerId="ADAL" clId="{D5B99F75-E436-40D6-9BDC-C18C5FE67B9C}" dt="2020-02-24T12:12:41.994" v="0" actId="2696"/>
        <pc:sldMkLst>
          <pc:docMk/>
          <pc:sldMk cId="1953092783" sldId="337"/>
        </pc:sldMkLst>
      </pc:sldChg>
      <pc:sldChg chg="del modTransition">
        <pc:chgData name="David Shanks" userId="9a3a031f-b3c4-4e44-a0c8-7fb700d106cf" providerId="ADAL" clId="{D5B99F75-E436-40D6-9BDC-C18C5FE67B9C}" dt="2020-02-24T13:47:28.165" v="17" actId="2696"/>
        <pc:sldMkLst>
          <pc:docMk/>
          <pc:sldMk cId="3935547169" sldId="354"/>
        </pc:sldMkLst>
      </pc:sldChg>
      <pc:sldChg chg="addSp modSp add">
        <pc:chgData name="David Shanks" userId="9a3a031f-b3c4-4e44-a0c8-7fb700d106cf" providerId="ADAL" clId="{D5B99F75-E436-40D6-9BDC-C18C5FE67B9C}" dt="2020-02-24T12:24:36.603" v="6" actId="1076"/>
        <pc:sldMkLst>
          <pc:docMk/>
          <pc:sldMk cId="1950610409" sldId="399"/>
        </pc:sldMkLst>
        <pc:picChg chg="add mod">
          <ac:chgData name="David Shanks" userId="9a3a031f-b3c4-4e44-a0c8-7fb700d106cf" providerId="ADAL" clId="{D5B99F75-E436-40D6-9BDC-C18C5FE67B9C}" dt="2020-02-24T12:24:36.603" v="6" actId="1076"/>
          <ac:picMkLst>
            <pc:docMk/>
            <pc:sldMk cId="1950610409" sldId="399"/>
            <ac:picMk id="4" creationId="{B07439C4-4150-4684-95D2-495506DCBB85}"/>
          </ac:picMkLst>
        </pc:picChg>
      </pc:sldChg>
      <pc:sldChg chg="add">
        <pc:chgData name="David Shanks" userId="9a3a031f-b3c4-4e44-a0c8-7fb700d106cf" providerId="ADAL" clId="{D5B99F75-E436-40D6-9BDC-C18C5FE67B9C}" dt="2020-02-24T12:44:41.819" v="12"/>
        <pc:sldMkLst>
          <pc:docMk/>
          <pc:sldMk cId="2562836839" sldId="419"/>
        </pc:sldMkLst>
      </pc:sldChg>
      <pc:sldChg chg="add del">
        <pc:chgData name="David Shanks" userId="9a3a031f-b3c4-4e44-a0c8-7fb700d106cf" providerId="ADAL" clId="{D5B99F75-E436-40D6-9BDC-C18C5FE67B9C}" dt="2020-02-24T12:44:41.799" v="11"/>
        <pc:sldMkLst>
          <pc:docMk/>
          <pc:sldMk cId="2576267182" sldId="419"/>
        </pc:sldMkLst>
      </pc:sldChg>
      <pc:sldChg chg="del">
        <pc:chgData name="David Shanks" userId="9a3a031f-b3c4-4e44-a0c8-7fb700d106cf" providerId="ADAL" clId="{D5B99F75-E436-40D6-9BDC-C18C5FE67B9C}" dt="2020-02-24T12:43:36.644" v="7" actId="2696"/>
        <pc:sldMkLst>
          <pc:docMk/>
          <pc:sldMk cId="3216844145" sldId="419"/>
        </pc:sldMkLst>
      </pc:sldChg>
      <pc:sldChg chg="add del">
        <pc:chgData name="David Shanks" userId="9a3a031f-b3c4-4e44-a0c8-7fb700d106cf" providerId="ADAL" clId="{D5B99F75-E436-40D6-9BDC-C18C5FE67B9C}" dt="2020-02-24T12:44:24.459" v="9" actId="2696"/>
        <pc:sldMkLst>
          <pc:docMk/>
          <pc:sldMk cId="3776407947" sldId="419"/>
        </pc:sldMkLst>
      </pc:sldChg>
      <pc:sldChg chg="add">
        <pc:chgData name="David Shanks" userId="9a3a031f-b3c4-4e44-a0c8-7fb700d106cf" providerId="ADAL" clId="{D5B99F75-E436-40D6-9BDC-C18C5FE67B9C}" dt="2020-02-24T12:47:06.205" v="16"/>
        <pc:sldMkLst>
          <pc:docMk/>
          <pc:sldMk cId="898148999" sldId="420"/>
        </pc:sldMkLst>
      </pc:sldChg>
      <pc:sldChg chg="add del">
        <pc:chgData name="David Shanks" userId="9a3a031f-b3c4-4e44-a0c8-7fb700d106cf" providerId="ADAL" clId="{D5B99F75-E436-40D6-9BDC-C18C5FE67B9C}" dt="2020-02-24T12:47:06.179" v="15"/>
        <pc:sldMkLst>
          <pc:docMk/>
          <pc:sldMk cId="2283725270" sldId="420"/>
        </pc:sldMkLst>
      </pc:sldChg>
      <pc:sldChg chg="modSp add">
        <pc:chgData name="David Shanks" userId="9a3a031f-b3c4-4e44-a0c8-7fb700d106cf" providerId="ADAL" clId="{D5B99F75-E436-40D6-9BDC-C18C5FE67B9C}" dt="2020-02-24T13:56:14.905" v="28" actId="122"/>
        <pc:sldMkLst>
          <pc:docMk/>
          <pc:sldMk cId="1112415266" sldId="421"/>
        </pc:sldMkLst>
        <pc:spChg chg="mod">
          <ac:chgData name="David Shanks" userId="9a3a031f-b3c4-4e44-a0c8-7fb700d106cf" providerId="ADAL" clId="{D5B99F75-E436-40D6-9BDC-C18C5FE67B9C}" dt="2020-02-24T13:56:14.905" v="28" actId="122"/>
          <ac:spMkLst>
            <pc:docMk/>
            <pc:sldMk cId="1112415266" sldId="421"/>
            <ac:spMk id="2" creationId="{99857897-DC34-409C-8CC8-BF6D9E31C6B7}"/>
          </ac:spMkLst>
        </pc:spChg>
        <pc:spChg chg="mod">
          <ac:chgData name="David Shanks" userId="9a3a031f-b3c4-4e44-a0c8-7fb700d106cf" providerId="ADAL" clId="{D5B99F75-E436-40D6-9BDC-C18C5FE67B9C}" dt="2020-02-24T13:53:52.179" v="19"/>
          <ac:spMkLst>
            <pc:docMk/>
            <pc:sldMk cId="1112415266" sldId="421"/>
            <ac:spMk id="3" creationId="{E52C9277-6F44-42DA-BCAB-2E763B41D035}"/>
          </ac:spMkLst>
        </pc:spChg>
      </pc:sldChg>
    </pc:docChg>
  </pc:docChgLst>
  <pc:docChgLst>
    <pc:chgData name="David Shanks (HF)" userId="9a3a031f-b3c4-4e44-a0c8-7fb700d106cf" providerId="ADAL" clId="{E1B2FFC5-222F-452A-8A4A-41DAF6C6D72C}"/>
    <pc:docChg chg="custSel addSld modSld">
      <pc:chgData name="David Shanks (HF)" userId="9a3a031f-b3c4-4e44-a0c8-7fb700d106cf" providerId="ADAL" clId="{E1B2FFC5-222F-452A-8A4A-41DAF6C6D72C}" dt="2020-01-24T13:18:42.912" v="318"/>
      <pc:docMkLst>
        <pc:docMk/>
      </pc:docMkLst>
      <pc:sldChg chg="addSp modSp">
        <pc:chgData name="David Shanks (HF)" userId="9a3a031f-b3c4-4e44-a0c8-7fb700d106cf" providerId="ADAL" clId="{E1B2FFC5-222F-452A-8A4A-41DAF6C6D72C}" dt="2020-01-24T13:18:28.056" v="317" actId="20577"/>
        <pc:sldMkLst>
          <pc:docMk/>
          <pc:sldMk cId="2596921071" sldId="257"/>
        </pc:sldMkLst>
        <pc:spChg chg="mod">
          <ac:chgData name="David Shanks (HF)" userId="9a3a031f-b3c4-4e44-a0c8-7fb700d106cf" providerId="ADAL" clId="{E1B2FFC5-222F-452A-8A4A-41DAF6C6D72C}" dt="2020-01-24T13:15:36.464" v="144" actId="6549"/>
          <ac:spMkLst>
            <pc:docMk/>
            <pc:sldMk cId="2596921071" sldId="257"/>
            <ac:spMk id="11" creationId="{00000000-0000-0000-0000-000000000000}"/>
          </ac:spMkLst>
        </pc:spChg>
        <pc:spChg chg="add mod">
          <ac:chgData name="David Shanks (HF)" userId="9a3a031f-b3c4-4e44-a0c8-7fb700d106cf" providerId="ADAL" clId="{E1B2FFC5-222F-452A-8A4A-41DAF6C6D72C}" dt="2020-01-24T13:18:28.056" v="317" actId="20577"/>
          <ac:spMkLst>
            <pc:docMk/>
            <pc:sldMk cId="2596921071" sldId="257"/>
            <ac:spMk id="12" creationId="{AA41109C-ACE7-4015-AC6E-C1C5BB6AA663}"/>
          </ac:spMkLst>
        </pc:spChg>
        <pc:spChg chg="mod">
          <ac:chgData name="David Shanks (HF)" userId="9a3a031f-b3c4-4e44-a0c8-7fb700d106cf" providerId="ADAL" clId="{E1B2FFC5-222F-452A-8A4A-41DAF6C6D72C}" dt="2020-01-24T13:17:47.382" v="275" actId="1076"/>
          <ac:spMkLst>
            <pc:docMk/>
            <pc:sldMk cId="2596921071" sldId="257"/>
            <ac:spMk id="13" creationId="{00000000-0000-0000-0000-000000000000}"/>
          </ac:spMkLst>
        </pc:spChg>
      </pc:sldChg>
      <pc:sldChg chg="modSp">
        <pc:chgData name="David Shanks (HF)" userId="9a3a031f-b3c4-4e44-a0c8-7fb700d106cf" providerId="ADAL" clId="{E1B2FFC5-222F-452A-8A4A-41DAF6C6D72C}" dt="2020-01-24T13:10:10.320" v="3" actId="27636"/>
        <pc:sldMkLst>
          <pc:docMk/>
          <pc:sldMk cId="4279966469" sldId="371"/>
        </pc:sldMkLst>
        <pc:spChg chg="mod">
          <ac:chgData name="David Shanks (HF)" userId="9a3a031f-b3c4-4e44-a0c8-7fb700d106cf" providerId="ADAL" clId="{E1B2FFC5-222F-452A-8A4A-41DAF6C6D72C}" dt="2020-01-24T13:10:10.320" v="3" actId="27636"/>
          <ac:spMkLst>
            <pc:docMk/>
            <pc:sldMk cId="4279966469" sldId="371"/>
            <ac:spMk id="3" creationId="{00000000-0000-0000-0000-000000000000}"/>
          </ac:spMkLst>
        </pc:spChg>
      </pc:sldChg>
      <pc:sldChg chg="add">
        <pc:chgData name="David Shanks (HF)" userId="9a3a031f-b3c4-4e44-a0c8-7fb700d106cf" providerId="ADAL" clId="{E1B2FFC5-222F-452A-8A4A-41DAF6C6D72C}" dt="2020-01-24T13:18:42.912" v="318"/>
        <pc:sldMkLst>
          <pc:docMk/>
          <pc:sldMk cId="834676732" sldId="398"/>
        </pc:sldMkLst>
      </pc:sldChg>
    </pc:docChg>
  </pc:docChgLst>
  <pc:docChgLst>
    <pc:chgData name="David Shanks" userId="9a3a031f-b3c4-4e44-a0c8-7fb700d106cf" providerId="ADAL" clId="{C167E85D-8F92-4229-AA99-12D5A278DD9C}"/>
    <pc:docChg chg="undo custSel mod addSld delSld modSld sldOrd delMainMaster delSection">
      <pc:chgData name="David Shanks" userId="9a3a031f-b3c4-4e44-a0c8-7fb700d106cf" providerId="ADAL" clId="{C167E85D-8F92-4229-AA99-12D5A278DD9C}" dt="2020-02-25T17:26:03.733" v="993" actId="313"/>
      <pc:docMkLst>
        <pc:docMk/>
      </pc:docMkLst>
      <pc:sldChg chg="modSp">
        <pc:chgData name="David Shanks" userId="9a3a031f-b3c4-4e44-a0c8-7fb700d106cf" providerId="ADAL" clId="{C167E85D-8F92-4229-AA99-12D5A278DD9C}" dt="2020-02-25T13:08:19.828" v="60" actId="20577"/>
        <pc:sldMkLst>
          <pc:docMk/>
          <pc:sldMk cId="2596921071" sldId="257"/>
        </pc:sldMkLst>
        <pc:spChg chg="mod">
          <ac:chgData name="David Shanks" userId="9a3a031f-b3c4-4e44-a0c8-7fb700d106cf" providerId="ADAL" clId="{C167E85D-8F92-4229-AA99-12D5A278DD9C}" dt="2020-02-25T13:08:19.828" v="60" actId="20577"/>
          <ac:spMkLst>
            <pc:docMk/>
            <pc:sldMk cId="2596921071" sldId="257"/>
            <ac:spMk id="12" creationId="{AA41109C-ACE7-4015-AC6E-C1C5BB6AA663}"/>
          </ac:spMkLst>
        </pc:spChg>
      </pc:sldChg>
      <pc:sldChg chg="modNotesTx">
        <pc:chgData name="David Shanks" userId="9a3a031f-b3c4-4e44-a0c8-7fb700d106cf" providerId="ADAL" clId="{C167E85D-8F92-4229-AA99-12D5A278DD9C}" dt="2020-02-25T14:50:46.887" v="387" actId="20577"/>
        <pc:sldMkLst>
          <pc:docMk/>
          <pc:sldMk cId="521332125" sldId="260"/>
        </pc:sldMkLst>
      </pc:sldChg>
      <pc:sldChg chg="delSp modSp add del setBg modNotesTx">
        <pc:chgData name="David Shanks" userId="9a3a031f-b3c4-4e44-a0c8-7fb700d106cf" providerId="ADAL" clId="{C167E85D-8F92-4229-AA99-12D5A278DD9C}" dt="2020-02-25T17:26:03.733" v="993" actId="313"/>
        <pc:sldMkLst>
          <pc:docMk/>
          <pc:sldMk cId="120823655" sldId="264"/>
        </pc:sldMkLst>
        <pc:spChg chg="mod">
          <ac:chgData name="David Shanks" userId="9a3a031f-b3c4-4e44-a0c8-7fb700d106cf" providerId="ADAL" clId="{C167E85D-8F92-4229-AA99-12D5A278DD9C}" dt="2020-02-25T15:11:37.946" v="404" actId="6549"/>
          <ac:spMkLst>
            <pc:docMk/>
            <pc:sldMk cId="120823655" sldId="264"/>
            <ac:spMk id="4" creationId="{00000000-0000-0000-0000-000000000000}"/>
          </ac:spMkLst>
        </pc:spChg>
        <pc:spChg chg="del mod">
          <ac:chgData name="David Shanks" userId="9a3a031f-b3c4-4e44-a0c8-7fb700d106cf" providerId="ADAL" clId="{C167E85D-8F92-4229-AA99-12D5A278DD9C}" dt="2020-02-25T15:18:32.571" v="415" actId="478"/>
          <ac:spMkLst>
            <pc:docMk/>
            <pc:sldMk cId="120823655" sldId="264"/>
            <ac:spMk id="5" creationId="{00000000-0000-0000-0000-000000000000}"/>
          </ac:spMkLst>
        </pc:spChg>
        <pc:spChg chg="del">
          <ac:chgData name="David Shanks" userId="9a3a031f-b3c4-4e44-a0c8-7fb700d106cf" providerId="ADAL" clId="{C167E85D-8F92-4229-AA99-12D5A278DD9C}" dt="2020-02-25T17:24:03.166" v="802" actId="478"/>
          <ac:spMkLst>
            <pc:docMk/>
            <pc:sldMk cId="120823655" sldId="264"/>
            <ac:spMk id="6" creationId="{00000000-0000-0000-0000-000000000000}"/>
          </ac:spMkLst>
        </pc:spChg>
        <pc:spChg chg="del mod">
          <ac:chgData name="David Shanks" userId="9a3a031f-b3c4-4e44-a0c8-7fb700d106cf" providerId="ADAL" clId="{C167E85D-8F92-4229-AA99-12D5A278DD9C}" dt="2020-02-25T17:25:27.747" v="974" actId="478"/>
          <ac:spMkLst>
            <pc:docMk/>
            <pc:sldMk cId="120823655" sldId="264"/>
            <ac:spMk id="7" creationId="{00000000-0000-0000-0000-000000000000}"/>
          </ac:spMkLst>
        </pc:spChg>
        <pc:spChg chg="mod">
          <ac:chgData name="David Shanks" userId="9a3a031f-b3c4-4e44-a0c8-7fb700d106cf" providerId="ADAL" clId="{C167E85D-8F92-4229-AA99-12D5A278DD9C}" dt="2020-02-25T17:25:34.070" v="976" actId="1076"/>
          <ac:spMkLst>
            <pc:docMk/>
            <pc:sldMk cId="120823655" sldId="264"/>
            <ac:spMk id="10" creationId="{00000000-0000-0000-0000-000000000000}"/>
          </ac:spMkLst>
        </pc:spChg>
        <pc:picChg chg="mod">
          <ac:chgData name="David Shanks" userId="9a3a031f-b3c4-4e44-a0c8-7fb700d106cf" providerId="ADAL" clId="{C167E85D-8F92-4229-AA99-12D5A278DD9C}" dt="2020-02-25T17:25:37.231" v="977" actId="1076"/>
          <ac:picMkLst>
            <pc:docMk/>
            <pc:sldMk cId="120823655" sldId="264"/>
            <ac:picMk id="11" creationId="{00000000-0000-0000-0000-000000000000}"/>
          </ac:picMkLst>
        </pc:picChg>
      </pc:sldChg>
      <pc:sldChg chg="modSp add del setBg modNotesTx">
        <pc:chgData name="David Shanks" userId="9a3a031f-b3c4-4e44-a0c8-7fb700d106cf" providerId="ADAL" clId="{C167E85D-8F92-4229-AA99-12D5A278DD9C}" dt="2020-02-25T15:25:32.165" v="461" actId="6549"/>
        <pc:sldMkLst>
          <pc:docMk/>
          <pc:sldMk cId="3461344892" sldId="265"/>
        </pc:sldMkLst>
        <pc:spChg chg="mod">
          <ac:chgData name="David Shanks" userId="9a3a031f-b3c4-4e44-a0c8-7fb700d106cf" providerId="ADAL" clId="{C167E85D-8F92-4229-AA99-12D5A278DD9C}" dt="2020-02-25T15:19:04.608" v="424" actId="20577"/>
          <ac:spMkLst>
            <pc:docMk/>
            <pc:sldMk cId="3461344892" sldId="265"/>
            <ac:spMk id="4" creationId="{00000000-0000-0000-0000-000000000000}"/>
          </ac:spMkLst>
        </pc:spChg>
      </pc:sldChg>
      <pc:sldChg chg="modSp">
        <pc:chgData name="David Shanks" userId="9a3a031f-b3c4-4e44-a0c8-7fb700d106cf" providerId="ADAL" clId="{C167E85D-8F92-4229-AA99-12D5A278DD9C}" dt="2020-02-25T15:22:42.692" v="454" actId="20577"/>
        <pc:sldMkLst>
          <pc:docMk/>
          <pc:sldMk cId="2687905881" sldId="284"/>
        </pc:sldMkLst>
        <pc:spChg chg="mod">
          <ac:chgData name="David Shanks" userId="9a3a031f-b3c4-4e44-a0c8-7fb700d106cf" providerId="ADAL" clId="{C167E85D-8F92-4229-AA99-12D5A278DD9C}" dt="2020-02-25T15:22:42.692" v="454" actId="20577"/>
          <ac:spMkLst>
            <pc:docMk/>
            <pc:sldMk cId="2687905881" sldId="284"/>
            <ac:spMk id="4" creationId="{00000000-0000-0000-0000-000000000000}"/>
          </ac:spMkLst>
        </pc:spChg>
      </pc:sldChg>
      <pc:sldChg chg="modSp">
        <pc:chgData name="David Shanks" userId="9a3a031f-b3c4-4e44-a0c8-7fb700d106cf" providerId="ADAL" clId="{C167E85D-8F92-4229-AA99-12D5A278DD9C}" dt="2020-02-25T17:09:09.928" v="614" actId="20577"/>
        <pc:sldMkLst>
          <pc:docMk/>
          <pc:sldMk cId="336198450" sldId="285"/>
        </pc:sldMkLst>
        <pc:spChg chg="mod">
          <ac:chgData name="David Shanks" userId="9a3a031f-b3c4-4e44-a0c8-7fb700d106cf" providerId="ADAL" clId="{C167E85D-8F92-4229-AA99-12D5A278DD9C}" dt="2020-02-25T17:09:09.928" v="614" actId="20577"/>
          <ac:spMkLst>
            <pc:docMk/>
            <pc:sldMk cId="336198450" sldId="285"/>
            <ac:spMk id="4" creationId="{00000000-0000-0000-0000-000000000000}"/>
          </ac:spMkLst>
        </pc:spChg>
      </pc:sldChg>
      <pc:sldChg chg="modSp">
        <pc:chgData name="David Shanks" userId="9a3a031f-b3c4-4e44-a0c8-7fb700d106cf" providerId="ADAL" clId="{C167E85D-8F92-4229-AA99-12D5A278DD9C}" dt="2020-02-25T17:09:26.782" v="625" actId="20577"/>
        <pc:sldMkLst>
          <pc:docMk/>
          <pc:sldMk cId="3430888373" sldId="287"/>
        </pc:sldMkLst>
        <pc:spChg chg="mod">
          <ac:chgData name="David Shanks" userId="9a3a031f-b3c4-4e44-a0c8-7fb700d106cf" providerId="ADAL" clId="{C167E85D-8F92-4229-AA99-12D5A278DD9C}" dt="2020-02-25T17:09:26.782" v="625" actId="20577"/>
          <ac:spMkLst>
            <pc:docMk/>
            <pc:sldMk cId="3430888373" sldId="287"/>
            <ac:spMk id="4" creationId="{00000000-0000-0000-0000-000000000000}"/>
          </ac:spMkLst>
        </pc:spChg>
      </pc:sldChg>
      <pc:sldChg chg="modSp modAnim">
        <pc:chgData name="David Shanks" userId="9a3a031f-b3c4-4e44-a0c8-7fb700d106cf" providerId="ADAL" clId="{C167E85D-8F92-4229-AA99-12D5A278DD9C}" dt="2020-02-25T17:10:05.667" v="629"/>
        <pc:sldMkLst>
          <pc:docMk/>
          <pc:sldMk cId="593344314" sldId="289"/>
        </pc:sldMkLst>
        <pc:spChg chg="mod">
          <ac:chgData name="David Shanks" userId="9a3a031f-b3c4-4e44-a0c8-7fb700d106cf" providerId="ADAL" clId="{C167E85D-8F92-4229-AA99-12D5A278DD9C}" dt="2020-02-25T17:09:44.465" v="627" actId="1076"/>
          <ac:spMkLst>
            <pc:docMk/>
            <pc:sldMk cId="593344314" sldId="289"/>
            <ac:spMk id="29" creationId="{22A871AE-DDB1-284B-8597-B72D9FE1433A}"/>
          </ac:spMkLst>
        </pc:spChg>
      </pc:sldChg>
      <pc:sldChg chg="del">
        <pc:chgData name="David Shanks" userId="9a3a031f-b3c4-4e44-a0c8-7fb700d106cf" providerId="ADAL" clId="{C167E85D-8F92-4229-AA99-12D5A278DD9C}" dt="2020-02-25T15:17:35.620" v="408" actId="2696"/>
        <pc:sldMkLst>
          <pc:docMk/>
          <pc:sldMk cId="3654534476" sldId="295"/>
        </pc:sldMkLst>
      </pc:sldChg>
      <pc:sldChg chg="add del setBg">
        <pc:chgData name="David Shanks" userId="9a3a031f-b3c4-4e44-a0c8-7fb700d106cf" providerId="ADAL" clId="{C167E85D-8F92-4229-AA99-12D5A278DD9C}" dt="2020-02-25T15:10:50.616" v="399" actId="2696"/>
        <pc:sldMkLst>
          <pc:docMk/>
          <pc:sldMk cId="3616290277" sldId="304"/>
        </pc:sldMkLst>
      </pc:sldChg>
      <pc:sldChg chg="add del setBg">
        <pc:chgData name="David Shanks" userId="9a3a031f-b3c4-4e44-a0c8-7fb700d106cf" providerId="ADAL" clId="{C167E85D-8F92-4229-AA99-12D5A278DD9C}" dt="2020-02-25T15:10:57.214" v="400" actId="2696"/>
        <pc:sldMkLst>
          <pc:docMk/>
          <pc:sldMk cId="3246732226" sldId="305"/>
        </pc:sldMkLst>
      </pc:sldChg>
      <pc:sldChg chg="modSp del">
        <pc:chgData name="David Shanks" userId="9a3a031f-b3c4-4e44-a0c8-7fb700d106cf" providerId="ADAL" clId="{C167E85D-8F92-4229-AA99-12D5A278DD9C}" dt="2020-02-25T15:25:58.918" v="462" actId="2696"/>
        <pc:sldMkLst>
          <pc:docMk/>
          <pc:sldMk cId="4215546052" sldId="306"/>
        </pc:sldMkLst>
        <pc:spChg chg="mod">
          <ac:chgData name="David Shanks" userId="9a3a031f-b3c4-4e44-a0c8-7fb700d106cf" providerId="ADAL" clId="{C167E85D-8F92-4229-AA99-12D5A278DD9C}" dt="2020-02-25T15:22:36.251" v="447" actId="20577"/>
          <ac:spMkLst>
            <pc:docMk/>
            <pc:sldMk cId="4215546052" sldId="306"/>
            <ac:spMk id="4" creationId="{00000000-0000-0000-0000-000000000000}"/>
          </ac:spMkLst>
        </pc:spChg>
      </pc:sldChg>
      <pc:sldChg chg="del">
        <pc:chgData name="David Shanks" userId="9a3a031f-b3c4-4e44-a0c8-7fb700d106cf" providerId="ADAL" clId="{C167E85D-8F92-4229-AA99-12D5A278DD9C}" dt="2020-02-25T15:31:26.059" v="485" actId="2696"/>
        <pc:sldMkLst>
          <pc:docMk/>
          <pc:sldMk cId="2158881021" sldId="310"/>
        </pc:sldMkLst>
      </pc:sldChg>
      <pc:sldChg chg="modSp">
        <pc:chgData name="David Shanks" userId="9a3a031f-b3c4-4e44-a0c8-7fb700d106cf" providerId="ADAL" clId="{C167E85D-8F92-4229-AA99-12D5A278DD9C}" dt="2020-02-25T17:09:20.417" v="620" actId="20577"/>
        <pc:sldMkLst>
          <pc:docMk/>
          <pc:sldMk cId="3797497563" sldId="312"/>
        </pc:sldMkLst>
        <pc:spChg chg="mod">
          <ac:chgData name="David Shanks" userId="9a3a031f-b3c4-4e44-a0c8-7fb700d106cf" providerId="ADAL" clId="{C167E85D-8F92-4229-AA99-12D5A278DD9C}" dt="2020-02-25T17:09:20.417" v="620" actId="20577"/>
          <ac:spMkLst>
            <pc:docMk/>
            <pc:sldMk cId="3797497563" sldId="312"/>
            <ac:spMk id="4" creationId="{00000000-0000-0000-0000-000000000000}"/>
          </ac:spMkLst>
        </pc:spChg>
      </pc:sldChg>
      <pc:sldChg chg="addSp modSp add ord modAnim modNotesTx">
        <pc:chgData name="David Shanks" userId="9a3a031f-b3c4-4e44-a0c8-7fb700d106cf" providerId="ADAL" clId="{C167E85D-8F92-4229-AA99-12D5A278DD9C}" dt="2020-02-25T17:15:07.266" v="630"/>
        <pc:sldMkLst>
          <pc:docMk/>
          <pc:sldMk cId="1773811138" sldId="317"/>
        </pc:sldMkLst>
        <pc:picChg chg="add mod">
          <ac:chgData name="David Shanks" userId="9a3a031f-b3c4-4e44-a0c8-7fb700d106cf" providerId="ADAL" clId="{C167E85D-8F92-4229-AA99-12D5A278DD9C}" dt="2020-02-25T14:40:01.232" v="321" actId="1076"/>
          <ac:picMkLst>
            <pc:docMk/>
            <pc:sldMk cId="1773811138" sldId="317"/>
            <ac:picMk id="2" creationId="{AC99CDA7-B810-4F91-BBAB-98C1510300D5}"/>
          </ac:picMkLst>
        </pc:picChg>
      </pc:sldChg>
      <pc:sldChg chg="add ord">
        <pc:chgData name="David Shanks" userId="9a3a031f-b3c4-4e44-a0c8-7fb700d106cf" providerId="ADAL" clId="{C167E85D-8F92-4229-AA99-12D5A278DD9C}" dt="2020-02-25T15:37:46.155" v="489"/>
        <pc:sldMkLst>
          <pc:docMk/>
          <pc:sldMk cId="2241567189" sldId="318"/>
        </pc:sldMkLst>
      </pc:sldChg>
      <pc:sldChg chg="add setBg">
        <pc:chgData name="David Shanks" userId="9a3a031f-b3c4-4e44-a0c8-7fb700d106cf" providerId="ADAL" clId="{C167E85D-8F92-4229-AA99-12D5A278DD9C}" dt="2020-02-25T08:42:59.715" v="12"/>
        <pc:sldMkLst>
          <pc:docMk/>
          <pc:sldMk cId="1963154043" sldId="324"/>
        </pc:sldMkLst>
      </pc:sldChg>
      <pc:sldChg chg="add del">
        <pc:chgData name="David Shanks" userId="9a3a031f-b3c4-4e44-a0c8-7fb700d106cf" providerId="ADAL" clId="{C167E85D-8F92-4229-AA99-12D5A278DD9C}" dt="2020-02-25T15:28:34.638" v="480"/>
        <pc:sldMkLst>
          <pc:docMk/>
          <pc:sldMk cId="67642522" sldId="325"/>
        </pc:sldMkLst>
      </pc:sldChg>
      <pc:sldChg chg="add del setBg">
        <pc:chgData name="David Shanks" userId="9a3a031f-b3c4-4e44-a0c8-7fb700d106cf" providerId="ADAL" clId="{C167E85D-8F92-4229-AA99-12D5A278DD9C}" dt="2020-02-25T14:23:48.814" v="158"/>
        <pc:sldMkLst>
          <pc:docMk/>
          <pc:sldMk cId="2778911387" sldId="326"/>
        </pc:sldMkLst>
      </pc:sldChg>
      <pc:sldChg chg="add del setBg">
        <pc:chgData name="David Shanks" userId="9a3a031f-b3c4-4e44-a0c8-7fb700d106cf" providerId="ADAL" clId="{C167E85D-8F92-4229-AA99-12D5A278DD9C}" dt="2020-02-25T14:23:48.814" v="158"/>
        <pc:sldMkLst>
          <pc:docMk/>
          <pc:sldMk cId="3398813743" sldId="327"/>
        </pc:sldMkLst>
      </pc:sldChg>
      <pc:sldChg chg="add del setBg">
        <pc:chgData name="David Shanks" userId="9a3a031f-b3c4-4e44-a0c8-7fb700d106cf" providerId="ADAL" clId="{C167E85D-8F92-4229-AA99-12D5A278DD9C}" dt="2020-02-25T14:23:48.814" v="158"/>
        <pc:sldMkLst>
          <pc:docMk/>
          <pc:sldMk cId="2344932331" sldId="328"/>
        </pc:sldMkLst>
      </pc:sldChg>
      <pc:sldChg chg="add del setBg">
        <pc:chgData name="David Shanks" userId="9a3a031f-b3c4-4e44-a0c8-7fb700d106cf" providerId="ADAL" clId="{C167E85D-8F92-4229-AA99-12D5A278DD9C}" dt="2020-02-25T14:23:48.814" v="158"/>
        <pc:sldMkLst>
          <pc:docMk/>
          <pc:sldMk cId="334333700" sldId="329"/>
        </pc:sldMkLst>
      </pc:sldChg>
      <pc:sldChg chg="add del setBg">
        <pc:chgData name="David Shanks" userId="9a3a031f-b3c4-4e44-a0c8-7fb700d106cf" providerId="ADAL" clId="{C167E85D-8F92-4229-AA99-12D5A278DD9C}" dt="2020-02-25T14:23:48.814" v="158"/>
        <pc:sldMkLst>
          <pc:docMk/>
          <pc:sldMk cId="1921935022" sldId="330"/>
        </pc:sldMkLst>
      </pc:sldChg>
      <pc:sldChg chg="add del setBg">
        <pc:chgData name="David Shanks" userId="9a3a031f-b3c4-4e44-a0c8-7fb700d106cf" providerId="ADAL" clId="{C167E85D-8F92-4229-AA99-12D5A278DD9C}" dt="2020-02-25T14:23:48.814" v="158"/>
        <pc:sldMkLst>
          <pc:docMk/>
          <pc:sldMk cId="4061651860" sldId="331"/>
        </pc:sldMkLst>
      </pc:sldChg>
      <pc:sldChg chg="del modAnim">
        <pc:chgData name="David Shanks" userId="9a3a031f-b3c4-4e44-a0c8-7fb700d106cf" providerId="ADAL" clId="{C167E85D-8F92-4229-AA99-12D5A278DD9C}" dt="2020-02-25T15:10:00.369" v="398" actId="2696"/>
        <pc:sldMkLst>
          <pc:docMk/>
          <pc:sldMk cId="3372435433" sldId="336"/>
        </pc:sldMkLst>
      </pc:sldChg>
      <pc:sldChg chg="addSp delSp modSp modNotesTx">
        <pc:chgData name="David Shanks" userId="9a3a031f-b3c4-4e44-a0c8-7fb700d106cf" providerId="ADAL" clId="{C167E85D-8F92-4229-AA99-12D5A278DD9C}" dt="2020-02-25T14:07:43.148" v="83" actId="20577"/>
        <pc:sldMkLst>
          <pc:docMk/>
          <pc:sldMk cId="3724202962" sldId="349"/>
        </pc:sldMkLst>
        <pc:spChg chg="mod">
          <ac:chgData name="David Shanks" userId="9a3a031f-b3c4-4e44-a0c8-7fb700d106cf" providerId="ADAL" clId="{C167E85D-8F92-4229-AA99-12D5A278DD9C}" dt="2020-02-25T14:07:12.844" v="79" actId="207"/>
          <ac:spMkLst>
            <pc:docMk/>
            <pc:sldMk cId="3724202962" sldId="349"/>
            <ac:spMk id="3" creationId="{00000000-0000-0000-0000-000000000000}"/>
          </ac:spMkLst>
        </pc:spChg>
        <pc:spChg chg="add del mod">
          <ac:chgData name="David Shanks" userId="9a3a031f-b3c4-4e44-a0c8-7fb700d106cf" providerId="ADAL" clId="{C167E85D-8F92-4229-AA99-12D5A278DD9C}" dt="2020-02-25T14:07:15.419" v="80" actId="478"/>
          <ac:spMkLst>
            <pc:docMk/>
            <pc:sldMk cId="3724202962" sldId="349"/>
            <ac:spMk id="9" creationId="{55B952E6-DAD3-4645-B812-6C981E996485}"/>
          </ac:spMkLst>
        </pc:spChg>
      </pc:sldChg>
      <pc:sldChg chg="modNotesTx">
        <pc:chgData name="David Shanks" userId="9a3a031f-b3c4-4e44-a0c8-7fb700d106cf" providerId="ADAL" clId="{C167E85D-8F92-4229-AA99-12D5A278DD9C}" dt="2020-02-25T14:08:17.118" v="86" actId="6549"/>
        <pc:sldMkLst>
          <pc:docMk/>
          <pc:sldMk cId="2056945289" sldId="350"/>
        </pc:sldMkLst>
      </pc:sldChg>
      <pc:sldChg chg="modNotesTx">
        <pc:chgData name="David Shanks" userId="9a3a031f-b3c4-4e44-a0c8-7fb700d106cf" providerId="ADAL" clId="{C167E85D-8F92-4229-AA99-12D5A278DD9C}" dt="2020-02-25T14:52:24.581" v="390" actId="6549"/>
        <pc:sldMkLst>
          <pc:docMk/>
          <pc:sldMk cId="1560652387" sldId="355"/>
        </pc:sldMkLst>
      </pc:sldChg>
      <pc:sldChg chg="del">
        <pc:chgData name="David Shanks" userId="9a3a031f-b3c4-4e44-a0c8-7fb700d106cf" providerId="ADAL" clId="{C167E85D-8F92-4229-AA99-12D5A278DD9C}" dt="2020-02-25T14:17:32.668" v="148" actId="2696"/>
        <pc:sldMkLst>
          <pc:docMk/>
          <pc:sldMk cId="1091336429" sldId="356"/>
        </pc:sldMkLst>
      </pc:sldChg>
      <pc:sldChg chg="del">
        <pc:chgData name="David Shanks" userId="9a3a031f-b3c4-4e44-a0c8-7fb700d106cf" providerId="ADAL" clId="{C167E85D-8F92-4229-AA99-12D5A278DD9C}" dt="2020-02-25T14:23:40.041" v="155" actId="2696"/>
        <pc:sldMkLst>
          <pc:docMk/>
          <pc:sldMk cId="3074075220" sldId="357"/>
        </pc:sldMkLst>
      </pc:sldChg>
      <pc:sldChg chg="del">
        <pc:chgData name="David Shanks" userId="9a3a031f-b3c4-4e44-a0c8-7fb700d106cf" providerId="ADAL" clId="{C167E85D-8F92-4229-AA99-12D5A278DD9C}" dt="2020-02-25T14:54:57.557" v="394" actId="2696"/>
        <pc:sldMkLst>
          <pc:docMk/>
          <pc:sldMk cId="1999316802" sldId="358"/>
        </pc:sldMkLst>
      </pc:sldChg>
      <pc:sldChg chg="add del">
        <pc:chgData name="David Shanks" userId="9a3a031f-b3c4-4e44-a0c8-7fb700d106cf" providerId="ADAL" clId="{C167E85D-8F92-4229-AA99-12D5A278DD9C}" dt="2020-02-25T15:25:13.807" v="459"/>
        <pc:sldMkLst>
          <pc:docMk/>
          <pc:sldMk cId="2318744844" sldId="358"/>
        </pc:sldMkLst>
      </pc:sldChg>
      <pc:sldChg chg="del">
        <pc:chgData name="David Shanks" userId="9a3a031f-b3c4-4e44-a0c8-7fb700d106cf" providerId="ADAL" clId="{C167E85D-8F92-4229-AA99-12D5A278DD9C}" dt="2020-02-25T15:25:03.439" v="457" actId="2696"/>
        <pc:sldMkLst>
          <pc:docMk/>
          <pc:sldMk cId="3559564850" sldId="358"/>
        </pc:sldMkLst>
      </pc:sldChg>
      <pc:sldChg chg="add">
        <pc:chgData name="David Shanks" userId="9a3a031f-b3c4-4e44-a0c8-7fb700d106cf" providerId="ADAL" clId="{C167E85D-8F92-4229-AA99-12D5A278DD9C}" dt="2020-02-25T15:25:13.824" v="460"/>
        <pc:sldMkLst>
          <pc:docMk/>
          <pc:sldMk cId="4190648120" sldId="358"/>
        </pc:sldMkLst>
      </pc:sldChg>
      <pc:sldChg chg="modSp">
        <pc:chgData name="David Shanks" userId="9a3a031f-b3c4-4e44-a0c8-7fb700d106cf" providerId="ADAL" clId="{C167E85D-8F92-4229-AA99-12D5A278DD9C}" dt="2020-02-25T14:53:06.512" v="393" actId="11"/>
        <pc:sldMkLst>
          <pc:docMk/>
          <pc:sldMk cId="2662608144" sldId="361"/>
        </pc:sldMkLst>
        <pc:spChg chg="mod">
          <ac:chgData name="David Shanks" userId="9a3a031f-b3c4-4e44-a0c8-7fb700d106cf" providerId="ADAL" clId="{C167E85D-8F92-4229-AA99-12D5A278DD9C}" dt="2020-02-25T14:53:06.512" v="393" actId="11"/>
          <ac:spMkLst>
            <pc:docMk/>
            <pc:sldMk cId="2662608144" sldId="361"/>
            <ac:spMk id="3" creationId="{00000000-0000-0000-0000-000000000000}"/>
          </ac:spMkLst>
        </pc:spChg>
      </pc:sldChg>
      <pc:sldChg chg="del">
        <pc:chgData name="David Shanks" userId="9a3a031f-b3c4-4e44-a0c8-7fb700d106cf" providerId="ADAL" clId="{C167E85D-8F92-4229-AA99-12D5A278DD9C}" dt="2020-02-25T15:29:45.034" v="481" actId="2696"/>
        <pc:sldMkLst>
          <pc:docMk/>
          <pc:sldMk cId="357613156" sldId="365"/>
        </pc:sldMkLst>
      </pc:sldChg>
      <pc:sldChg chg="del">
        <pc:chgData name="David Shanks" userId="9a3a031f-b3c4-4e44-a0c8-7fb700d106cf" providerId="ADAL" clId="{C167E85D-8F92-4229-AA99-12D5A278DD9C}" dt="2020-02-25T15:26:40.512" v="465" actId="2696"/>
        <pc:sldMkLst>
          <pc:docMk/>
          <pc:sldMk cId="600342726" sldId="367"/>
        </pc:sldMkLst>
      </pc:sldChg>
      <pc:sldChg chg="del">
        <pc:chgData name="David Shanks" userId="9a3a031f-b3c4-4e44-a0c8-7fb700d106cf" providerId="ADAL" clId="{C167E85D-8F92-4229-AA99-12D5A278DD9C}" dt="2020-02-25T08:43:50.129" v="13" actId="2696"/>
        <pc:sldMkLst>
          <pc:docMk/>
          <pc:sldMk cId="4279966469" sldId="371"/>
        </pc:sldMkLst>
      </pc:sldChg>
      <pc:sldChg chg="modSp del">
        <pc:chgData name="David Shanks" userId="9a3a031f-b3c4-4e44-a0c8-7fb700d106cf" providerId="ADAL" clId="{C167E85D-8F92-4229-AA99-12D5A278DD9C}" dt="2020-02-25T14:48:58.384" v="384" actId="2696"/>
        <pc:sldMkLst>
          <pc:docMk/>
          <pc:sldMk cId="2524839377" sldId="380"/>
        </pc:sldMkLst>
        <pc:spChg chg="mod">
          <ac:chgData name="David Shanks" userId="9a3a031f-b3c4-4e44-a0c8-7fb700d106cf" providerId="ADAL" clId="{C167E85D-8F92-4229-AA99-12D5A278DD9C}" dt="2020-02-25T13:33:19.168" v="63" actId="11"/>
          <ac:spMkLst>
            <pc:docMk/>
            <pc:sldMk cId="2524839377" sldId="380"/>
            <ac:spMk id="3" creationId="{00000000-0000-0000-0000-000000000000}"/>
          </ac:spMkLst>
        </pc:spChg>
      </pc:sldChg>
      <pc:sldChg chg="modSp modNotesTx">
        <pc:chgData name="David Shanks" userId="9a3a031f-b3c4-4e44-a0c8-7fb700d106cf" providerId="ADAL" clId="{C167E85D-8F92-4229-AA99-12D5A278DD9C}" dt="2020-02-25T17:21:20.329" v="647" actId="20577"/>
        <pc:sldMkLst>
          <pc:docMk/>
          <pc:sldMk cId="267952338" sldId="385"/>
        </pc:sldMkLst>
        <pc:picChg chg="mod">
          <ac:chgData name="David Shanks" userId="9a3a031f-b3c4-4e44-a0c8-7fb700d106cf" providerId="ADAL" clId="{C167E85D-8F92-4229-AA99-12D5A278DD9C}" dt="2020-02-25T17:20:54.178" v="632"/>
          <ac:picMkLst>
            <pc:docMk/>
            <pc:sldMk cId="267952338" sldId="385"/>
            <ac:picMk id="4" creationId="{00000000-0000-0000-0000-000000000000}"/>
          </ac:picMkLst>
        </pc:picChg>
      </pc:sldChg>
      <pc:sldChg chg="del">
        <pc:chgData name="David Shanks" userId="9a3a031f-b3c4-4e44-a0c8-7fb700d106cf" providerId="ADAL" clId="{C167E85D-8F92-4229-AA99-12D5A278DD9C}" dt="2020-02-25T15:31:44.484" v="486" actId="2696"/>
        <pc:sldMkLst>
          <pc:docMk/>
          <pc:sldMk cId="4279033947" sldId="390"/>
        </pc:sldMkLst>
      </pc:sldChg>
      <pc:sldChg chg="add del ord">
        <pc:chgData name="David Shanks" userId="9a3a031f-b3c4-4e44-a0c8-7fb700d106cf" providerId="ADAL" clId="{C167E85D-8F92-4229-AA99-12D5A278DD9C}" dt="2020-02-25T15:32:05.192" v="488" actId="2696"/>
        <pc:sldMkLst>
          <pc:docMk/>
          <pc:sldMk cId="3705278057" sldId="393"/>
        </pc:sldMkLst>
      </pc:sldChg>
      <pc:sldChg chg="del">
        <pc:chgData name="David Shanks" userId="9a3a031f-b3c4-4e44-a0c8-7fb700d106cf" providerId="ADAL" clId="{C167E85D-8F92-4229-AA99-12D5A278DD9C}" dt="2020-02-25T15:24:19.219" v="455" actId="2696"/>
        <pc:sldMkLst>
          <pc:docMk/>
          <pc:sldMk cId="3093987786" sldId="394"/>
        </pc:sldMkLst>
      </pc:sldChg>
      <pc:sldChg chg="del">
        <pc:chgData name="David Shanks" userId="9a3a031f-b3c4-4e44-a0c8-7fb700d106cf" providerId="ADAL" clId="{C167E85D-8F92-4229-AA99-12D5A278DD9C}" dt="2020-02-25T15:24:20.599" v="456" actId="2696"/>
        <pc:sldMkLst>
          <pc:docMk/>
          <pc:sldMk cId="4035763938" sldId="395"/>
        </pc:sldMkLst>
      </pc:sldChg>
      <pc:sldChg chg="ord">
        <pc:chgData name="David Shanks" userId="9a3a031f-b3c4-4e44-a0c8-7fb700d106cf" providerId="ADAL" clId="{C167E85D-8F92-4229-AA99-12D5A278DD9C}" dt="2020-02-25T14:15:52.938" v="142"/>
        <pc:sldMkLst>
          <pc:docMk/>
          <pc:sldMk cId="1950610409" sldId="399"/>
        </pc:sldMkLst>
      </pc:sldChg>
      <pc:sldChg chg="del">
        <pc:chgData name="David Shanks" userId="9a3a031f-b3c4-4e44-a0c8-7fb700d106cf" providerId="ADAL" clId="{C167E85D-8F92-4229-AA99-12D5A278DD9C}" dt="2020-02-25T13:32:13.770" v="62" actId="2696"/>
        <pc:sldMkLst>
          <pc:docMk/>
          <pc:sldMk cId="2562836839" sldId="419"/>
        </pc:sldMkLst>
      </pc:sldChg>
      <pc:sldChg chg="delSp modSp">
        <pc:chgData name="David Shanks" userId="9a3a031f-b3c4-4e44-a0c8-7fb700d106cf" providerId="ADAL" clId="{C167E85D-8F92-4229-AA99-12D5A278DD9C}" dt="2020-02-25T13:03:08.259" v="55" actId="14100"/>
        <pc:sldMkLst>
          <pc:docMk/>
          <pc:sldMk cId="898148999" sldId="420"/>
        </pc:sldMkLst>
        <pc:spChg chg="mod">
          <ac:chgData name="David Shanks" userId="9a3a031f-b3c4-4e44-a0c8-7fb700d106cf" providerId="ADAL" clId="{C167E85D-8F92-4229-AA99-12D5A278DD9C}" dt="2020-02-25T13:03:04.285" v="53" actId="14100"/>
          <ac:spMkLst>
            <pc:docMk/>
            <pc:sldMk cId="898148999" sldId="420"/>
            <ac:spMk id="6" creationId="{00000000-0000-0000-0000-000000000000}"/>
          </ac:spMkLst>
        </pc:spChg>
        <pc:spChg chg="del">
          <ac:chgData name="David Shanks" userId="9a3a031f-b3c4-4e44-a0c8-7fb700d106cf" providerId="ADAL" clId="{C167E85D-8F92-4229-AA99-12D5A278DD9C}" dt="2020-02-25T13:03:02.078" v="52" actId="478"/>
          <ac:spMkLst>
            <pc:docMk/>
            <pc:sldMk cId="898148999" sldId="420"/>
            <ac:spMk id="17" creationId="{00000000-0000-0000-0000-000000000000}"/>
          </ac:spMkLst>
        </pc:spChg>
        <pc:picChg chg="mod">
          <ac:chgData name="David Shanks" userId="9a3a031f-b3c4-4e44-a0c8-7fb700d106cf" providerId="ADAL" clId="{C167E85D-8F92-4229-AA99-12D5A278DD9C}" dt="2020-02-25T13:03:08.259" v="55" actId="14100"/>
          <ac:picMkLst>
            <pc:docMk/>
            <pc:sldMk cId="898148999" sldId="420"/>
            <ac:picMk id="5" creationId="{00000000-0000-0000-0000-000000000000}"/>
          </ac:picMkLst>
        </pc:picChg>
      </pc:sldChg>
      <pc:sldChg chg="del ord modTransition">
        <pc:chgData name="David Shanks" userId="9a3a031f-b3c4-4e44-a0c8-7fb700d106cf" providerId="ADAL" clId="{C167E85D-8F92-4229-AA99-12D5A278DD9C}" dt="2020-02-25T15:21:36.943" v="432" actId="2696"/>
        <pc:sldMkLst>
          <pc:docMk/>
          <pc:sldMk cId="1112415266" sldId="421"/>
        </pc:sldMkLst>
      </pc:sldChg>
      <pc:sldChg chg="addSp delSp modSp add del">
        <pc:chgData name="David Shanks" userId="9a3a031f-b3c4-4e44-a0c8-7fb700d106cf" providerId="ADAL" clId="{C167E85D-8F92-4229-AA99-12D5A278DD9C}" dt="2020-02-25T14:13:49.551" v="138" actId="2696"/>
        <pc:sldMkLst>
          <pc:docMk/>
          <pc:sldMk cId="4210182961" sldId="422"/>
        </pc:sldMkLst>
        <pc:spChg chg="del">
          <ac:chgData name="David Shanks" userId="9a3a031f-b3c4-4e44-a0c8-7fb700d106cf" providerId="ADAL" clId="{C167E85D-8F92-4229-AA99-12D5A278DD9C}" dt="2020-02-24T17:35:22.984" v="1"/>
          <ac:spMkLst>
            <pc:docMk/>
            <pc:sldMk cId="4210182961" sldId="422"/>
            <ac:spMk id="3" creationId="{D5CA28D2-C79D-446A-8A2C-7A7DD1D77510}"/>
          </ac:spMkLst>
        </pc:spChg>
        <pc:spChg chg="add del mod">
          <ac:chgData name="David Shanks" userId="9a3a031f-b3c4-4e44-a0c8-7fb700d106cf" providerId="ADAL" clId="{C167E85D-8F92-4229-AA99-12D5A278DD9C}" dt="2020-02-25T14:11:41.713" v="92"/>
          <ac:spMkLst>
            <pc:docMk/>
            <pc:sldMk cId="4210182961" sldId="422"/>
            <ac:spMk id="5" creationId="{0BF21AB3-1A5E-44C8-8C55-DBE8E84E3F4D}"/>
          </ac:spMkLst>
        </pc:spChg>
        <pc:spChg chg="add mod">
          <ac:chgData name="David Shanks" userId="9a3a031f-b3c4-4e44-a0c8-7fb700d106cf" providerId="ADAL" clId="{C167E85D-8F92-4229-AA99-12D5A278DD9C}" dt="2020-02-25T14:11:41.713" v="92"/>
          <ac:spMkLst>
            <pc:docMk/>
            <pc:sldMk cId="4210182961" sldId="422"/>
            <ac:spMk id="6" creationId="{BE57990D-BB1C-46B3-8327-A8158C881BD8}"/>
          </ac:spMkLst>
        </pc:spChg>
        <pc:graphicFrameChg chg="add del mod">
          <ac:chgData name="David Shanks" userId="9a3a031f-b3c4-4e44-a0c8-7fb700d106cf" providerId="ADAL" clId="{C167E85D-8F92-4229-AA99-12D5A278DD9C}" dt="2020-02-25T14:11:41.713" v="92"/>
          <ac:graphicFrameMkLst>
            <pc:docMk/>
            <pc:sldMk cId="4210182961" sldId="422"/>
            <ac:graphicFrameMk id="4" creationId="{91A330A3-ACF8-425E-87B4-5D0466EE2FD4}"/>
          </ac:graphicFrameMkLst>
        </pc:graphicFrameChg>
      </pc:sldChg>
      <pc:sldChg chg="addSp delSp modSp add ord modNotesTx">
        <pc:chgData name="David Shanks" userId="9a3a031f-b3c4-4e44-a0c8-7fb700d106cf" providerId="ADAL" clId="{C167E85D-8F92-4229-AA99-12D5A278DD9C}" dt="2020-02-25T14:36:51.103" v="316" actId="1076"/>
        <pc:sldMkLst>
          <pc:docMk/>
          <pc:sldMk cId="1034596034" sldId="423"/>
        </pc:sldMkLst>
        <pc:spChg chg="add del mod">
          <ac:chgData name="David Shanks" userId="9a3a031f-b3c4-4e44-a0c8-7fb700d106cf" providerId="ADAL" clId="{C167E85D-8F92-4229-AA99-12D5A278DD9C}" dt="2020-02-25T14:13:41.379" v="136" actId="478"/>
          <ac:spMkLst>
            <pc:docMk/>
            <pc:sldMk cId="1034596034" sldId="423"/>
            <ac:spMk id="3" creationId="{0E6DEC10-109F-4432-A8AA-E9A10B82182D}"/>
          </ac:spMkLst>
        </pc:spChg>
        <pc:spChg chg="mod">
          <ac:chgData name="David Shanks" userId="9a3a031f-b3c4-4e44-a0c8-7fb700d106cf" providerId="ADAL" clId="{C167E85D-8F92-4229-AA99-12D5A278DD9C}" dt="2020-02-25T14:11:55.686" v="115" actId="20577"/>
          <ac:spMkLst>
            <pc:docMk/>
            <pc:sldMk cId="1034596034" sldId="423"/>
            <ac:spMk id="4" creationId="{00000000-0000-0000-0000-000000000000}"/>
          </ac:spMkLst>
        </pc:spChg>
        <pc:spChg chg="add del">
          <ac:chgData name="David Shanks" userId="9a3a031f-b3c4-4e44-a0c8-7fb700d106cf" providerId="ADAL" clId="{C167E85D-8F92-4229-AA99-12D5A278DD9C}" dt="2020-02-25T14:35:47.995" v="312"/>
          <ac:spMkLst>
            <pc:docMk/>
            <pc:sldMk cId="1034596034" sldId="423"/>
            <ac:spMk id="5" creationId="{4B15C53D-B0D9-4A91-B9DA-232960D0D2FC}"/>
          </ac:spMkLst>
        </pc:spChg>
        <pc:spChg chg="del">
          <ac:chgData name="David Shanks" userId="9a3a031f-b3c4-4e44-a0c8-7fb700d106cf" providerId="ADAL" clId="{C167E85D-8F92-4229-AA99-12D5A278DD9C}" dt="2020-02-25T14:11:28.500" v="88" actId="478"/>
          <ac:spMkLst>
            <pc:docMk/>
            <pc:sldMk cId="1034596034" sldId="423"/>
            <ac:spMk id="7" creationId="{00000000-0000-0000-0000-000000000000}"/>
          </ac:spMkLst>
        </pc:spChg>
        <pc:spChg chg="del">
          <ac:chgData name="David Shanks" userId="9a3a031f-b3c4-4e44-a0c8-7fb700d106cf" providerId="ADAL" clId="{C167E85D-8F92-4229-AA99-12D5A278DD9C}" dt="2020-02-25T14:11:34.859" v="90" actId="478"/>
          <ac:spMkLst>
            <pc:docMk/>
            <pc:sldMk cId="1034596034" sldId="423"/>
            <ac:spMk id="9" creationId="{00000000-0000-0000-0000-000000000000}"/>
          </ac:spMkLst>
        </pc:spChg>
        <pc:spChg chg="add mod">
          <ac:chgData name="David Shanks" userId="9a3a031f-b3c4-4e44-a0c8-7fb700d106cf" providerId="ADAL" clId="{C167E85D-8F92-4229-AA99-12D5A278DD9C}" dt="2020-02-25T14:13:45.504" v="137" actId="1076"/>
          <ac:spMkLst>
            <pc:docMk/>
            <pc:sldMk cId="1034596034" sldId="423"/>
            <ac:spMk id="11" creationId="{7DD13FBB-5F49-49F8-9078-151C0DCE7C07}"/>
          </ac:spMkLst>
        </pc:spChg>
        <pc:graphicFrameChg chg="add del">
          <ac:chgData name="David Shanks" userId="9a3a031f-b3c4-4e44-a0c8-7fb700d106cf" providerId="ADAL" clId="{C167E85D-8F92-4229-AA99-12D5A278DD9C}" dt="2020-02-25T14:35:46.045" v="310" actId="478"/>
          <ac:graphicFrameMkLst>
            <pc:docMk/>
            <pc:sldMk cId="1034596034" sldId="423"/>
            <ac:graphicFrameMk id="10" creationId="{CE01C81A-A28A-436E-A473-84378BEC7BA5}"/>
          </ac:graphicFrameMkLst>
        </pc:graphicFrameChg>
        <pc:graphicFrameChg chg="add del">
          <ac:chgData name="David Shanks" userId="9a3a031f-b3c4-4e44-a0c8-7fb700d106cf" providerId="ADAL" clId="{C167E85D-8F92-4229-AA99-12D5A278DD9C}" dt="2020-02-25T14:36:46.906" v="314"/>
          <ac:graphicFrameMkLst>
            <pc:docMk/>
            <pc:sldMk cId="1034596034" sldId="423"/>
            <ac:graphicFrameMk id="12" creationId="{00767D2E-4E41-46F9-9E59-88C30F6C031D}"/>
          </ac:graphicFrameMkLst>
        </pc:graphicFrameChg>
        <pc:graphicFrameChg chg="add mod">
          <ac:chgData name="David Shanks" userId="9a3a031f-b3c4-4e44-a0c8-7fb700d106cf" providerId="ADAL" clId="{C167E85D-8F92-4229-AA99-12D5A278DD9C}" dt="2020-02-25T14:36:51.103" v="316" actId="1076"/>
          <ac:graphicFrameMkLst>
            <pc:docMk/>
            <pc:sldMk cId="1034596034" sldId="423"/>
            <ac:graphicFrameMk id="13" creationId="{F3D1AC4B-5371-4D76-A187-2909CAE85E08}"/>
          </ac:graphicFrameMkLst>
        </pc:graphicFrameChg>
      </pc:sldChg>
      <pc:sldChg chg="add del">
        <pc:chgData name="David Shanks" userId="9a3a031f-b3c4-4e44-a0c8-7fb700d106cf" providerId="ADAL" clId="{C167E85D-8F92-4229-AA99-12D5A278DD9C}" dt="2020-02-25T14:17:20.821" v="147"/>
        <pc:sldMkLst>
          <pc:docMk/>
          <pc:sldMk cId="1291669945" sldId="424"/>
        </pc:sldMkLst>
      </pc:sldChg>
      <pc:sldChg chg="addSp delSp modSp add del mod setBg modNotesTx">
        <pc:chgData name="David Shanks" userId="9a3a031f-b3c4-4e44-a0c8-7fb700d106cf" providerId="ADAL" clId="{C167E85D-8F92-4229-AA99-12D5A278DD9C}" dt="2020-02-25T14:27:18.348" v="302" actId="2696"/>
        <pc:sldMkLst>
          <pc:docMk/>
          <pc:sldMk cId="215367177" sldId="425"/>
        </pc:sldMkLst>
        <pc:spChg chg="del">
          <ac:chgData name="David Shanks" userId="9a3a031f-b3c4-4e44-a0c8-7fb700d106cf" providerId="ADAL" clId="{C167E85D-8F92-4229-AA99-12D5A278DD9C}" dt="2020-02-25T14:18:49.605" v="152" actId="26606"/>
          <ac:spMkLst>
            <pc:docMk/>
            <pc:sldMk cId="215367177" sldId="425"/>
            <ac:spMk id="2" creationId="{841AC932-BBCF-4205-8C3F-E55ACBE9B63A}"/>
          </ac:spMkLst>
        </pc:spChg>
        <pc:spChg chg="del">
          <ac:chgData name="David Shanks" userId="9a3a031f-b3c4-4e44-a0c8-7fb700d106cf" providerId="ADAL" clId="{C167E85D-8F92-4229-AA99-12D5A278DD9C}" dt="2020-02-25T14:18:49.605" v="152" actId="26606"/>
          <ac:spMkLst>
            <pc:docMk/>
            <pc:sldMk cId="215367177" sldId="425"/>
            <ac:spMk id="3" creationId="{68917016-36C9-457C-9E4E-937FAC4B3ECC}"/>
          </ac:spMkLst>
        </pc:spChg>
        <pc:spChg chg="add del mod">
          <ac:chgData name="David Shanks" userId="9a3a031f-b3c4-4e44-a0c8-7fb700d106cf" providerId="ADAL" clId="{C167E85D-8F92-4229-AA99-12D5A278DD9C}" dt="2020-02-25T14:26:17.569" v="279"/>
          <ac:spMkLst>
            <pc:docMk/>
            <pc:sldMk cId="215367177" sldId="425"/>
            <ac:spMk id="5" creationId="{3823AEBE-33DA-404D-B615-0C5C0D64EB33}"/>
          </ac:spMkLst>
        </pc:spChg>
        <pc:spChg chg="add del">
          <ac:chgData name="David Shanks" userId="9a3a031f-b3c4-4e44-a0c8-7fb700d106cf" providerId="ADAL" clId="{C167E85D-8F92-4229-AA99-12D5A278DD9C}" dt="2020-02-25T14:26:20.685" v="281"/>
          <ac:spMkLst>
            <pc:docMk/>
            <pc:sldMk cId="215367177" sldId="425"/>
            <ac:spMk id="7" creationId="{6E3AD603-3574-485B-AF6A-6D23D3CA1AA0}"/>
          </ac:spMkLst>
        </pc:spChg>
        <pc:picChg chg="add del mod modCrop">
          <ac:chgData name="David Shanks" userId="9a3a031f-b3c4-4e44-a0c8-7fb700d106cf" providerId="ADAL" clId="{C167E85D-8F92-4229-AA99-12D5A278DD9C}" dt="2020-02-25T14:26:17.569" v="279"/>
          <ac:picMkLst>
            <pc:docMk/>
            <pc:sldMk cId="215367177" sldId="425"/>
            <ac:picMk id="4" creationId="{B0F7959F-5390-4B52-81F4-CEF7AE30D32D}"/>
          </ac:picMkLst>
        </pc:picChg>
        <pc:picChg chg="add del">
          <ac:chgData name="David Shanks" userId="9a3a031f-b3c4-4e44-a0c8-7fb700d106cf" providerId="ADAL" clId="{C167E85D-8F92-4229-AA99-12D5A278DD9C}" dt="2020-02-25T14:26:20.685" v="281"/>
          <ac:picMkLst>
            <pc:docMk/>
            <pc:sldMk cId="215367177" sldId="425"/>
            <ac:picMk id="6" creationId="{202E88D5-A759-4BD0-BA5E-FE2F2AD26C92}"/>
          </ac:picMkLst>
        </pc:picChg>
        <pc:picChg chg="add del mod">
          <ac:chgData name="David Shanks" userId="9a3a031f-b3c4-4e44-a0c8-7fb700d106cf" providerId="ADAL" clId="{C167E85D-8F92-4229-AA99-12D5A278DD9C}" dt="2020-02-25T14:26:45.263" v="287"/>
          <ac:picMkLst>
            <pc:docMk/>
            <pc:sldMk cId="215367177" sldId="425"/>
            <ac:picMk id="8" creationId="{A9734D6A-F8B8-4D2E-A378-39E9B8407FC4}"/>
          </ac:picMkLst>
        </pc:picChg>
      </pc:sldChg>
      <pc:sldChg chg="addSp modSp add modNotesTx">
        <pc:chgData name="David Shanks" userId="9a3a031f-b3c4-4e44-a0c8-7fb700d106cf" providerId="ADAL" clId="{C167E85D-8F92-4229-AA99-12D5A278DD9C}" dt="2020-02-25T15:38:54.164" v="492" actId="20577"/>
        <pc:sldMkLst>
          <pc:docMk/>
          <pc:sldMk cId="1979081976" sldId="426"/>
        </pc:sldMkLst>
        <pc:picChg chg="mod">
          <ac:chgData name="David Shanks" userId="9a3a031f-b3c4-4e44-a0c8-7fb700d106cf" providerId="ADAL" clId="{C167E85D-8F92-4229-AA99-12D5A278DD9C}" dt="2020-02-25T14:27:27.564" v="305" actId="1076"/>
          <ac:picMkLst>
            <pc:docMk/>
            <pc:sldMk cId="1979081976" sldId="426"/>
            <ac:picMk id="4" creationId="{00000000-0000-0000-0000-000000000000}"/>
          </ac:picMkLst>
        </pc:picChg>
        <pc:picChg chg="add mod">
          <ac:chgData name="David Shanks" userId="9a3a031f-b3c4-4e44-a0c8-7fb700d106cf" providerId="ADAL" clId="{C167E85D-8F92-4229-AA99-12D5A278DD9C}" dt="2020-02-25T14:27:29.908" v="306" actId="1076"/>
          <ac:picMkLst>
            <pc:docMk/>
            <pc:sldMk cId="1979081976" sldId="426"/>
            <ac:picMk id="7" creationId="{77923942-C4BA-46E2-906C-2F23ED93ECDF}"/>
          </ac:picMkLst>
        </pc:picChg>
      </pc:sldChg>
      <pc:sldChg chg="add del">
        <pc:chgData name="David Shanks" userId="9a3a031f-b3c4-4e44-a0c8-7fb700d106cf" providerId="ADAL" clId="{C167E85D-8F92-4229-AA99-12D5A278DD9C}" dt="2020-02-25T14:29:48.005" v="309"/>
        <pc:sldMkLst>
          <pc:docMk/>
          <pc:sldMk cId="1648281550" sldId="427"/>
        </pc:sldMkLst>
      </pc:sldChg>
      <pc:sldChg chg="add del">
        <pc:chgData name="David Shanks" userId="9a3a031f-b3c4-4e44-a0c8-7fb700d106cf" providerId="ADAL" clId="{C167E85D-8F92-4229-AA99-12D5A278DD9C}" dt="2020-02-25T14:43:11.996" v="324"/>
        <pc:sldMkLst>
          <pc:docMk/>
          <pc:sldMk cId="2072255355" sldId="428"/>
        </pc:sldMkLst>
      </pc:sldChg>
      <pc:sldChg chg="addSp delSp modSp add modNotesTx">
        <pc:chgData name="David Shanks" userId="9a3a031f-b3c4-4e44-a0c8-7fb700d106cf" providerId="ADAL" clId="{C167E85D-8F92-4229-AA99-12D5A278DD9C}" dt="2020-02-25T15:40:10.448" v="612" actId="20577"/>
        <pc:sldMkLst>
          <pc:docMk/>
          <pc:sldMk cId="3257417645" sldId="428"/>
        </pc:sldMkLst>
        <pc:spChg chg="add mod">
          <ac:chgData name="David Shanks" userId="9a3a031f-b3c4-4e44-a0c8-7fb700d106cf" providerId="ADAL" clId="{C167E85D-8F92-4229-AA99-12D5A278DD9C}" dt="2020-02-25T14:47:16.195" v="383" actId="1076"/>
          <ac:spMkLst>
            <pc:docMk/>
            <pc:sldMk cId="3257417645" sldId="428"/>
            <ac:spMk id="3" creationId="{2E8850BA-FE02-4E64-A016-8F74668D68CF}"/>
          </ac:spMkLst>
        </pc:spChg>
        <pc:spChg chg="mod">
          <ac:chgData name="David Shanks" userId="9a3a031f-b3c4-4e44-a0c8-7fb700d106cf" providerId="ADAL" clId="{C167E85D-8F92-4229-AA99-12D5A278DD9C}" dt="2020-02-25T14:44:16.035" v="339" actId="1036"/>
          <ac:spMkLst>
            <pc:docMk/>
            <pc:sldMk cId="3257417645" sldId="428"/>
            <ac:spMk id="6" creationId="{00000000-0000-0000-0000-000000000000}"/>
          </ac:spMkLst>
        </pc:spChg>
        <pc:picChg chg="add mod modCrop">
          <ac:chgData name="David Shanks" userId="9a3a031f-b3c4-4e44-a0c8-7fb700d106cf" providerId="ADAL" clId="{C167E85D-8F92-4229-AA99-12D5A278DD9C}" dt="2020-02-25T14:47:13.286" v="382" actId="1076"/>
          <ac:picMkLst>
            <pc:docMk/>
            <pc:sldMk cId="3257417645" sldId="428"/>
            <ac:picMk id="2" creationId="{A7E4E705-336C-4920-A148-B02A7FCEDBE7}"/>
          </ac:picMkLst>
        </pc:picChg>
        <pc:picChg chg="del">
          <ac:chgData name="David Shanks" userId="9a3a031f-b3c4-4e44-a0c8-7fb700d106cf" providerId="ADAL" clId="{C167E85D-8F92-4229-AA99-12D5A278DD9C}" dt="2020-02-25T14:43:55.309" v="332" actId="478"/>
          <ac:picMkLst>
            <pc:docMk/>
            <pc:sldMk cId="3257417645" sldId="428"/>
            <ac:picMk id="4" creationId="{00000000-0000-0000-0000-000000000000}"/>
          </ac:picMkLst>
        </pc:picChg>
        <pc:picChg chg="del">
          <ac:chgData name="David Shanks" userId="9a3a031f-b3c4-4e44-a0c8-7fb700d106cf" providerId="ADAL" clId="{C167E85D-8F92-4229-AA99-12D5A278DD9C}" dt="2020-02-25T14:43:54.900" v="331" actId="478"/>
          <ac:picMkLst>
            <pc:docMk/>
            <pc:sldMk cId="3257417645" sldId="428"/>
            <ac:picMk id="7" creationId="{77923942-C4BA-46E2-906C-2F23ED93ECDF}"/>
          </ac:picMkLst>
        </pc:picChg>
      </pc:sldChg>
      <pc:sldChg chg="add del">
        <pc:chgData name="David Shanks" userId="9a3a031f-b3c4-4e44-a0c8-7fb700d106cf" providerId="ADAL" clId="{C167E85D-8F92-4229-AA99-12D5A278DD9C}" dt="2020-02-25T15:17:40.844" v="411"/>
        <pc:sldMkLst>
          <pc:docMk/>
          <pc:sldMk cId="2171764113" sldId="429"/>
        </pc:sldMkLst>
      </pc:sldChg>
      <pc:sldChg chg="modSp del">
        <pc:chgData name="David Shanks" userId="9a3a031f-b3c4-4e44-a0c8-7fb700d106cf" providerId="ADAL" clId="{C167E85D-8F92-4229-AA99-12D5A278DD9C}" dt="2020-02-25T15:26:00.103" v="463" actId="2696"/>
        <pc:sldMkLst>
          <pc:docMk/>
          <pc:sldMk cId="131285767" sldId="430"/>
        </pc:sldMkLst>
        <pc:spChg chg="mod">
          <ac:chgData name="David Shanks" userId="9a3a031f-b3c4-4e44-a0c8-7fb700d106cf" providerId="ADAL" clId="{C167E85D-8F92-4229-AA99-12D5A278DD9C}" dt="2020-02-25T15:22:33.023" v="444" actId="20577"/>
          <ac:spMkLst>
            <pc:docMk/>
            <pc:sldMk cId="131285767" sldId="430"/>
            <ac:spMk id="4" creationId="{00000000-0000-0000-0000-000000000000}"/>
          </ac:spMkLst>
        </pc:spChg>
      </pc:sldChg>
      <pc:sldChg chg="add del setBg">
        <pc:chgData name="David Shanks" userId="9a3a031f-b3c4-4e44-a0c8-7fb700d106cf" providerId="ADAL" clId="{C167E85D-8F92-4229-AA99-12D5A278DD9C}" dt="2020-02-25T15:18:51.823" v="420"/>
        <pc:sldMkLst>
          <pc:docMk/>
          <pc:sldMk cId="162171890" sldId="430"/>
        </pc:sldMkLst>
      </pc:sldChg>
      <pc:sldChg chg="add del">
        <pc:chgData name="David Shanks" userId="9a3a031f-b3c4-4e44-a0c8-7fb700d106cf" providerId="ADAL" clId="{C167E85D-8F92-4229-AA99-12D5A278DD9C}" dt="2020-02-25T15:19:59.895" v="431"/>
        <pc:sldMkLst>
          <pc:docMk/>
          <pc:sldMk cId="2921281147" sldId="430"/>
        </pc:sldMkLst>
      </pc:sldChg>
      <pc:sldChg chg="add del">
        <pc:chgData name="David Shanks" userId="9a3a031f-b3c4-4e44-a0c8-7fb700d106cf" providerId="ADAL" clId="{C167E85D-8F92-4229-AA99-12D5A278DD9C}" dt="2020-02-25T15:19:08.609" v="425" actId="2696"/>
        <pc:sldMkLst>
          <pc:docMk/>
          <pc:sldMk cId="3192426172" sldId="430"/>
        </pc:sldMkLst>
      </pc:sldChg>
      <pc:sldChg chg="modSp del">
        <pc:chgData name="David Shanks" userId="9a3a031f-b3c4-4e44-a0c8-7fb700d106cf" providerId="ADAL" clId="{C167E85D-8F92-4229-AA99-12D5A278DD9C}" dt="2020-02-25T15:26:01.604" v="464" actId="2696"/>
        <pc:sldMkLst>
          <pc:docMk/>
          <pc:sldMk cId="1774057942" sldId="431"/>
        </pc:sldMkLst>
        <pc:spChg chg="mod">
          <ac:chgData name="David Shanks" userId="9a3a031f-b3c4-4e44-a0c8-7fb700d106cf" providerId="ADAL" clId="{C167E85D-8F92-4229-AA99-12D5A278DD9C}" dt="2020-02-25T15:22:30.467" v="441" actId="20577"/>
          <ac:spMkLst>
            <pc:docMk/>
            <pc:sldMk cId="1774057942" sldId="431"/>
            <ac:spMk id="4" creationId="{00000000-0000-0000-0000-000000000000}"/>
          </ac:spMkLst>
        </pc:spChg>
      </pc:sldChg>
      <pc:sldChg chg="modSp">
        <pc:chgData name="David Shanks" userId="9a3a031f-b3c4-4e44-a0c8-7fb700d106cf" providerId="ADAL" clId="{C167E85D-8F92-4229-AA99-12D5A278DD9C}" dt="2020-02-25T17:09:13.663" v="617" actId="20577"/>
        <pc:sldMkLst>
          <pc:docMk/>
          <pc:sldMk cId="3843244368" sldId="432"/>
        </pc:sldMkLst>
        <pc:spChg chg="mod">
          <ac:chgData name="David Shanks" userId="9a3a031f-b3c4-4e44-a0c8-7fb700d106cf" providerId="ADAL" clId="{C167E85D-8F92-4229-AA99-12D5A278DD9C}" dt="2020-02-25T17:09:13.663" v="617" actId="20577"/>
          <ac:spMkLst>
            <pc:docMk/>
            <pc:sldMk cId="3843244368" sldId="432"/>
            <ac:spMk id="4" creationId="{00000000-0000-0000-0000-000000000000}"/>
          </ac:spMkLst>
        </pc:spChg>
      </pc:sldChg>
      <pc:sldChg chg="add del">
        <pc:chgData name="David Shanks" userId="9a3a031f-b3c4-4e44-a0c8-7fb700d106cf" providerId="ADAL" clId="{C167E85D-8F92-4229-AA99-12D5A278DD9C}" dt="2020-02-25T15:28:34.638" v="480"/>
        <pc:sldMkLst>
          <pc:docMk/>
          <pc:sldMk cId="943998932" sldId="433"/>
        </pc:sldMkLst>
      </pc:sldChg>
      <pc:sldChg chg="add del setBg">
        <pc:chgData name="David Shanks" userId="9a3a031f-b3c4-4e44-a0c8-7fb700d106cf" providerId="ADAL" clId="{C167E85D-8F92-4229-AA99-12D5A278DD9C}" dt="2020-02-25T15:31:00.325" v="484"/>
        <pc:sldMkLst>
          <pc:docMk/>
          <pc:sldMk cId="544933921" sldId="434"/>
        </pc:sldMkLst>
      </pc:sldChg>
      <pc:sldMasterChg chg="del delSldLayout">
        <pc:chgData name="David Shanks" userId="9a3a031f-b3c4-4e44-a0c8-7fb700d106cf" providerId="ADAL" clId="{C167E85D-8F92-4229-AA99-12D5A278DD9C}" dt="2020-02-25T15:26:40.531" v="477" actId="2696"/>
        <pc:sldMasterMkLst>
          <pc:docMk/>
          <pc:sldMasterMk cId="3696157135" sldId="2147483768"/>
        </pc:sldMasterMkLst>
        <pc:sldLayoutChg chg="del">
          <pc:chgData name="David Shanks" userId="9a3a031f-b3c4-4e44-a0c8-7fb700d106cf" providerId="ADAL" clId="{C167E85D-8F92-4229-AA99-12D5A278DD9C}" dt="2020-02-25T15:26:40.513" v="466" actId="2696"/>
          <pc:sldLayoutMkLst>
            <pc:docMk/>
            <pc:sldMasterMk cId="3696157135" sldId="2147483768"/>
            <pc:sldLayoutMk cId="998148628" sldId="2147483769"/>
          </pc:sldLayoutMkLst>
        </pc:sldLayoutChg>
        <pc:sldLayoutChg chg="del">
          <pc:chgData name="David Shanks" userId="9a3a031f-b3c4-4e44-a0c8-7fb700d106cf" providerId="ADAL" clId="{C167E85D-8F92-4229-AA99-12D5A278DD9C}" dt="2020-02-25T15:26:40.514" v="467" actId="2696"/>
          <pc:sldLayoutMkLst>
            <pc:docMk/>
            <pc:sldMasterMk cId="3696157135" sldId="2147483768"/>
            <pc:sldLayoutMk cId="2321366364" sldId="2147483770"/>
          </pc:sldLayoutMkLst>
        </pc:sldLayoutChg>
        <pc:sldLayoutChg chg="del">
          <pc:chgData name="David Shanks" userId="9a3a031f-b3c4-4e44-a0c8-7fb700d106cf" providerId="ADAL" clId="{C167E85D-8F92-4229-AA99-12D5A278DD9C}" dt="2020-02-25T15:26:40.515" v="468" actId="2696"/>
          <pc:sldLayoutMkLst>
            <pc:docMk/>
            <pc:sldMasterMk cId="3696157135" sldId="2147483768"/>
            <pc:sldLayoutMk cId="1335067385" sldId="2147483771"/>
          </pc:sldLayoutMkLst>
        </pc:sldLayoutChg>
        <pc:sldLayoutChg chg="del">
          <pc:chgData name="David Shanks" userId="9a3a031f-b3c4-4e44-a0c8-7fb700d106cf" providerId="ADAL" clId="{C167E85D-8F92-4229-AA99-12D5A278DD9C}" dt="2020-02-25T15:26:40.517" v="469" actId="2696"/>
          <pc:sldLayoutMkLst>
            <pc:docMk/>
            <pc:sldMasterMk cId="3696157135" sldId="2147483768"/>
            <pc:sldLayoutMk cId="1316865790" sldId="2147483772"/>
          </pc:sldLayoutMkLst>
        </pc:sldLayoutChg>
        <pc:sldLayoutChg chg="del">
          <pc:chgData name="David Shanks" userId="9a3a031f-b3c4-4e44-a0c8-7fb700d106cf" providerId="ADAL" clId="{C167E85D-8F92-4229-AA99-12D5A278DD9C}" dt="2020-02-25T15:26:40.519" v="470" actId="2696"/>
          <pc:sldLayoutMkLst>
            <pc:docMk/>
            <pc:sldMasterMk cId="3696157135" sldId="2147483768"/>
            <pc:sldLayoutMk cId="2666392039" sldId="2147483773"/>
          </pc:sldLayoutMkLst>
        </pc:sldLayoutChg>
        <pc:sldLayoutChg chg="del">
          <pc:chgData name="David Shanks" userId="9a3a031f-b3c4-4e44-a0c8-7fb700d106cf" providerId="ADAL" clId="{C167E85D-8F92-4229-AA99-12D5A278DD9C}" dt="2020-02-25T15:26:40.520" v="471" actId="2696"/>
          <pc:sldLayoutMkLst>
            <pc:docMk/>
            <pc:sldMasterMk cId="3696157135" sldId="2147483768"/>
            <pc:sldLayoutMk cId="2254728323" sldId="2147483774"/>
          </pc:sldLayoutMkLst>
        </pc:sldLayoutChg>
        <pc:sldLayoutChg chg="del">
          <pc:chgData name="David Shanks" userId="9a3a031f-b3c4-4e44-a0c8-7fb700d106cf" providerId="ADAL" clId="{C167E85D-8F92-4229-AA99-12D5A278DD9C}" dt="2020-02-25T15:26:40.521" v="472" actId="2696"/>
          <pc:sldLayoutMkLst>
            <pc:docMk/>
            <pc:sldMasterMk cId="3696157135" sldId="2147483768"/>
            <pc:sldLayoutMk cId="4159314562" sldId="2147483775"/>
          </pc:sldLayoutMkLst>
        </pc:sldLayoutChg>
        <pc:sldLayoutChg chg="del">
          <pc:chgData name="David Shanks" userId="9a3a031f-b3c4-4e44-a0c8-7fb700d106cf" providerId="ADAL" clId="{C167E85D-8F92-4229-AA99-12D5A278DD9C}" dt="2020-02-25T15:26:40.523" v="473" actId="2696"/>
          <pc:sldLayoutMkLst>
            <pc:docMk/>
            <pc:sldMasterMk cId="3696157135" sldId="2147483768"/>
            <pc:sldLayoutMk cId="1514917157" sldId="2147483776"/>
          </pc:sldLayoutMkLst>
        </pc:sldLayoutChg>
        <pc:sldLayoutChg chg="del">
          <pc:chgData name="David Shanks" userId="9a3a031f-b3c4-4e44-a0c8-7fb700d106cf" providerId="ADAL" clId="{C167E85D-8F92-4229-AA99-12D5A278DD9C}" dt="2020-02-25T15:26:40.524" v="474" actId="2696"/>
          <pc:sldLayoutMkLst>
            <pc:docMk/>
            <pc:sldMasterMk cId="3696157135" sldId="2147483768"/>
            <pc:sldLayoutMk cId="627635330" sldId="2147483777"/>
          </pc:sldLayoutMkLst>
        </pc:sldLayoutChg>
        <pc:sldLayoutChg chg="del">
          <pc:chgData name="David Shanks" userId="9a3a031f-b3c4-4e44-a0c8-7fb700d106cf" providerId="ADAL" clId="{C167E85D-8F92-4229-AA99-12D5A278DD9C}" dt="2020-02-25T15:26:40.526" v="475" actId="2696"/>
          <pc:sldLayoutMkLst>
            <pc:docMk/>
            <pc:sldMasterMk cId="3696157135" sldId="2147483768"/>
            <pc:sldLayoutMk cId="184077712" sldId="2147483778"/>
          </pc:sldLayoutMkLst>
        </pc:sldLayoutChg>
        <pc:sldLayoutChg chg="del">
          <pc:chgData name="David Shanks" userId="9a3a031f-b3c4-4e44-a0c8-7fb700d106cf" providerId="ADAL" clId="{C167E85D-8F92-4229-AA99-12D5A278DD9C}" dt="2020-02-25T15:26:40.528" v="476" actId="2696"/>
          <pc:sldLayoutMkLst>
            <pc:docMk/>
            <pc:sldMasterMk cId="3696157135" sldId="2147483768"/>
            <pc:sldLayoutMk cId="854446919" sldId="2147483779"/>
          </pc:sldLayoutMkLst>
        </pc:sldLayoutChg>
      </pc:sldMasterChg>
      <pc:sldMasterChg chg="del delSldLayout">
        <pc:chgData name="David Shanks" userId="9a3a031f-b3c4-4e44-a0c8-7fb700d106cf" providerId="ADAL" clId="{C167E85D-8F92-4229-AA99-12D5A278DD9C}" dt="2020-02-25T08:43:50.144" v="25" actId="2696"/>
        <pc:sldMasterMkLst>
          <pc:docMk/>
          <pc:sldMasterMk cId="69477597" sldId="2147483804"/>
        </pc:sldMasterMkLst>
        <pc:sldLayoutChg chg="del">
          <pc:chgData name="David Shanks" userId="9a3a031f-b3c4-4e44-a0c8-7fb700d106cf" providerId="ADAL" clId="{C167E85D-8F92-4229-AA99-12D5A278DD9C}" dt="2020-02-25T08:43:50.129" v="14" actId="2696"/>
          <pc:sldLayoutMkLst>
            <pc:docMk/>
            <pc:sldMasterMk cId="69477597" sldId="2147483804"/>
            <pc:sldLayoutMk cId="2018625974" sldId="2147483805"/>
          </pc:sldLayoutMkLst>
        </pc:sldLayoutChg>
        <pc:sldLayoutChg chg="del">
          <pc:chgData name="David Shanks" userId="9a3a031f-b3c4-4e44-a0c8-7fb700d106cf" providerId="ADAL" clId="{C167E85D-8F92-4229-AA99-12D5A278DD9C}" dt="2020-02-25T08:43:50.129" v="15" actId="2696"/>
          <pc:sldLayoutMkLst>
            <pc:docMk/>
            <pc:sldMasterMk cId="69477597" sldId="2147483804"/>
            <pc:sldLayoutMk cId="3544834794" sldId="2147483806"/>
          </pc:sldLayoutMkLst>
        </pc:sldLayoutChg>
        <pc:sldLayoutChg chg="del">
          <pc:chgData name="David Shanks" userId="9a3a031f-b3c4-4e44-a0c8-7fb700d106cf" providerId="ADAL" clId="{C167E85D-8F92-4229-AA99-12D5A278DD9C}" dt="2020-02-25T08:43:50.129" v="16" actId="2696"/>
          <pc:sldLayoutMkLst>
            <pc:docMk/>
            <pc:sldMasterMk cId="69477597" sldId="2147483804"/>
            <pc:sldLayoutMk cId="3436283768" sldId="2147483807"/>
          </pc:sldLayoutMkLst>
        </pc:sldLayoutChg>
        <pc:sldLayoutChg chg="del">
          <pc:chgData name="David Shanks" userId="9a3a031f-b3c4-4e44-a0c8-7fb700d106cf" providerId="ADAL" clId="{C167E85D-8F92-4229-AA99-12D5A278DD9C}" dt="2020-02-25T08:43:50.129" v="17" actId="2696"/>
          <pc:sldLayoutMkLst>
            <pc:docMk/>
            <pc:sldMasterMk cId="69477597" sldId="2147483804"/>
            <pc:sldLayoutMk cId="4117144278" sldId="2147483808"/>
          </pc:sldLayoutMkLst>
        </pc:sldLayoutChg>
        <pc:sldLayoutChg chg="del">
          <pc:chgData name="David Shanks" userId="9a3a031f-b3c4-4e44-a0c8-7fb700d106cf" providerId="ADAL" clId="{C167E85D-8F92-4229-AA99-12D5A278DD9C}" dt="2020-02-25T08:43:50.129" v="18" actId="2696"/>
          <pc:sldLayoutMkLst>
            <pc:docMk/>
            <pc:sldMasterMk cId="69477597" sldId="2147483804"/>
            <pc:sldLayoutMk cId="2755102503" sldId="2147483809"/>
          </pc:sldLayoutMkLst>
        </pc:sldLayoutChg>
        <pc:sldLayoutChg chg="del">
          <pc:chgData name="David Shanks" userId="9a3a031f-b3c4-4e44-a0c8-7fb700d106cf" providerId="ADAL" clId="{C167E85D-8F92-4229-AA99-12D5A278DD9C}" dt="2020-02-25T08:43:50.129" v="19" actId="2696"/>
          <pc:sldLayoutMkLst>
            <pc:docMk/>
            <pc:sldMasterMk cId="69477597" sldId="2147483804"/>
            <pc:sldLayoutMk cId="929623790" sldId="2147483810"/>
          </pc:sldLayoutMkLst>
        </pc:sldLayoutChg>
        <pc:sldLayoutChg chg="del">
          <pc:chgData name="David Shanks" userId="9a3a031f-b3c4-4e44-a0c8-7fb700d106cf" providerId="ADAL" clId="{C167E85D-8F92-4229-AA99-12D5A278DD9C}" dt="2020-02-25T08:43:50.129" v="20" actId="2696"/>
          <pc:sldLayoutMkLst>
            <pc:docMk/>
            <pc:sldMasterMk cId="69477597" sldId="2147483804"/>
            <pc:sldLayoutMk cId="409462787" sldId="2147483811"/>
          </pc:sldLayoutMkLst>
        </pc:sldLayoutChg>
        <pc:sldLayoutChg chg="del">
          <pc:chgData name="David Shanks" userId="9a3a031f-b3c4-4e44-a0c8-7fb700d106cf" providerId="ADAL" clId="{C167E85D-8F92-4229-AA99-12D5A278DD9C}" dt="2020-02-25T08:43:50.129" v="21" actId="2696"/>
          <pc:sldLayoutMkLst>
            <pc:docMk/>
            <pc:sldMasterMk cId="69477597" sldId="2147483804"/>
            <pc:sldLayoutMk cId="1037358118" sldId="2147483812"/>
          </pc:sldLayoutMkLst>
        </pc:sldLayoutChg>
        <pc:sldLayoutChg chg="del">
          <pc:chgData name="David Shanks" userId="9a3a031f-b3c4-4e44-a0c8-7fb700d106cf" providerId="ADAL" clId="{C167E85D-8F92-4229-AA99-12D5A278DD9C}" dt="2020-02-25T08:43:50.129" v="22" actId="2696"/>
          <pc:sldLayoutMkLst>
            <pc:docMk/>
            <pc:sldMasterMk cId="69477597" sldId="2147483804"/>
            <pc:sldLayoutMk cId="457806659" sldId="2147483813"/>
          </pc:sldLayoutMkLst>
        </pc:sldLayoutChg>
        <pc:sldLayoutChg chg="del">
          <pc:chgData name="David Shanks" userId="9a3a031f-b3c4-4e44-a0c8-7fb700d106cf" providerId="ADAL" clId="{C167E85D-8F92-4229-AA99-12D5A278DD9C}" dt="2020-02-25T08:43:50.129" v="23" actId="2696"/>
          <pc:sldLayoutMkLst>
            <pc:docMk/>
            <pc:sldMasterMk cId="69477597" sldId="2147483804"/>
            <pc:sldLayoutMk cId="2268565172" sldId="2147483814"/>
          </pc:sldLayoutMkLst>
        </pc:sldLayoutChg>
        <pc:sldLayoutChg chg="del">
          <pc:chgData name="David Shanks" userId="9a3a031f-b3c4-4e44-a0c8-7fb700d106cf" providerId="ADAL" clId="{C167E85D-8F92-4229-AA99-12D5A278DD9C}" dt="2020-02-25T08:43:50.129" v="24" actId="2696"/>
          <pc:sldLayoutMkLst>
            <pc:docMk/>
            <pc:sldMasterMk cId="69477597" sldId="2147483804"/>
            <pc:sldLayoutMk cId="83473791" sldId="214748381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C30D9B-D4DE-494C-B2E3-01FED935821D}" type="datetimeFigureOut">
              <a:rPr lang="en-GB" smtClean="0"/>
              <a:t>25/02/2020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FB9F6C-7D16-41FA-ADE9-21FE79F8EE5C}" type="slidenum">
              <a:rPr lang="en-GB" smtClean="0"/>
              <a:t>‹#›</a:t>
            </a:fld>
            <a:endParaRPr lang="en-GB"/>
          </a:p>
        </p:txBody>
      </p:sp>
    </p:spTree>
    <p:extLst>
      <p:ext uri="{BB962C8B-B14F-4D97-AF65-F5344CB8AC3E}">
        <p14:creationId xmlns:p14="http://schemas.microsoft.com/office/powerpoint/2010/main" val="1404407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resources.ncelp.org/concern/resources/cj82k728n?locale=e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resources.ncelp.org/concern/resources/7w62f8209?locale=en"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resources.ncelp.org/concern/resources/0p0966881?locale=en" TargetMode="External"/><Relationship Id="rId4" Type="http://schemas.openxmlformats.org/officeDocument/2006/relationships/hyperlink" Target="https://resources.ncelp.org/concern/resources/qf85nb285?locale=en"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doslourdes.net/Un%20hombre%20sin%20cabeza.htm"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quizlet.com/gb/422582995/year-7-french-term-11-week-1-flash-cards/" TargetMode="External"/><Relationship Id="rId2" Type="http://schemas.openxmlformats.org/officeDocument/2006/relationships/slide" Target="../slides/slide68.xml"/><Relationship Id="rId1" Type="http://schemas.openxmlformats.org/officeDocument/2006/relationships/notesMaster" Target="../notesMasters/notesMaster1.xml"/><Relationship Id="rId5" Type="http://schemas.openxmlformats.org/officeDocument/2006/relationships/hyperlink" Target="https://drive.google.com/drive/folders/1zxJJBpbhes4xCWqkDk0Jmhg11ZwqeQPv" TargetMode="External"/><Relationship Id="rId4" Type="http://schemas.openxmlformats.org/officeDocument/2006/relationships/hyperlink" Target="http://www.ncelp.org/audio/FY7T1-1W1"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www.gov.uk/government/organisations/ofsted"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What’s in a word?</a:t>
            </a:r>
            <a:br>
              <a:rPr lang="en-GB" sz="1200" b="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Every languages teacher knows that vocabulary teaching and learning is vital.  Learners can’t understand, say or write anything without knowing some words. So what is there to know?</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This session sets out to address all the </a:t>
            </a:r>
            <a:r>
              <a:rPr lang="en-GB" sz="1200" kern="1200" dirty="0" err="1">
                <a:solidFill>
                  <a:schemeClr val="tx1"/>
                </a:solidFill>
                <a:effectLst/>
                <a:latin typeface="+mn-lt"/>
                <a:ea typeface="+mn-ea"/>
                <a:cs typeface="+mn-cs"/>
              </a:rPr>
              <a:t>Ws</a:t>
            </a:r>
            <a:r>
              <a:rPr lang="en-GB" sz="1200" kern="1200" dirty="0">
                <a:solidFill>
                  <a:schemeClr val="tx1"/>
                </a:solidFill>
                <a:effectLst/>
                <a:latin typeface="+mn-lt"/>
                <a:ea typeface="+mn-ea"/>
                <a:cs typeface="+mn-cs"/>
              </a:rPr>
              <a:t> and the Hs of vocabulary learning – Why is vocabulary so important? What does it mean to know a word? Which words do learners need to know? How many words do they need to know?  How can they best learn those words?  Answers come from research and practice, and include (freely available) resources for the classroom.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is vocabulary so important? What does it mean to know a word? Which words do learners need to know? How many words do they need to know?  How can they best learn and retain those words?  </a:t>
            </a:r>
          </a:p>
          <a:p>
            <a:endParaRPr lang="en-GB" dirty="0"/>
          </a:p>
          <a:p>
            <a:r>
              <a:rPr lang="en-GB" dirty="0"/>
              <a:t>Quotation: </a:t>
            </a:r>
            <a:r>
              <a:rPr lang="en-GB" sz="1200" b="1" i="0" kern="1200" dirty="0">
                <a:solidFill>
                  <a:schemeClr val="tx1"/>
                </a:solidFill>
                <a:effectLst/>
                <a:latin typeface="+mn-lt"/>
                <a:ea typeface="+mn-ea"/>
                <a:cs typeface="+mn-cs"/>
              </a:rPr>
              <a:t>Wilkins, David A.</a:t>
            </a:r>
            <a:r>
              <a:rPr lang="en-GB" sz="1200" b="0" i="0" kern="1200" dirty="0">
                <a:solidFill>
                  <a:schemeClr val="tx1"/>
                </a:solidFill>
                <a:effectLst/>
                <a:latin typeface="+mn-lt"/>
                <a:ea typeface="+mn-ea"/>
                <a:cs typeface="+mn-cs"/>
              </a:rPr>
              <a:t> (1972). </a:t>
            </a:r>
            <a:r>
              <a:rPr lang="en-GB" sz="1200" b="0" i="1" kern="1200" dirty="0">
                <a:solidFill>
                  <a:schemeClr val="tx1"/>
                </a:solidFill>
                <a:effectLst/>
                <a:latin typeface="+mn-lt"/>
                <a:ea typeface="+mn-ea"/>
                <a:cs typeface="+mn-cs"/>
              </a:rPr>
              <a:t>Linguistics in language teaching</a:t>
            </a:r>
            <a:r>
              <a:rPr lang="en-GB" sz="1200" b="0" i="0" kern="1200" dirty="0">
                <a:solidFill>
                  <a:schemeClr val="tx1"/>
                </a:solidFill>
                <a:effectLst/>
                <a:latin typeface="+mn-lt"/>
                <a:ea typeface="+mn-ea"/>
                <a:cs typeface="+mn-cs"/>
              </a:rPr>
              <a:t>. Edward Arnold, London. p.111-112</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British Professor</a:t>
            </a:r>
            <a:r>
              <a:rPr lang="en-GB" sz="1200" b="0" i="0" kern="1200" baseline="0" dirty="0">
                <a:solidFill>
                  <a:schemeClr val="tx1"/>
                </a:solidFill>
                <a:effectLst/>
                <a:latin typeface="+mn-lt"/>
                <a:ea typeface="+mn-ea"/>
                <a:cs typeface="+mn-cs"/>
              </a:rPr>
              <a:t> (Linguistics) Emeritus Reading University</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338522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289988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What’s in a word (in numbers!)?</a:t>
            </a:r>
          </a:p>
          <a:p>
            <a:pPr marL="0" indent="0">
              <a:buFont typeface="+mj-lt"/>
              <a:buNone/>
            </a:pPr>
            <a:br>
              <a:rPr lang="en-GB" dirty="0"/>
            </a:br>
            <a:r>
              <a:rPr lang="en-GB" dirty="0"/>
              <a:t>If this is the answer…</a:t>
            </a:r>
            <a:br>
              <a:rPr lang="en-GB" dirty="0"/>
            </a:br>
            <a:endParaRPr lang="en-GB" dirty="0"/>
          </a:p>
          <a:p>
            <a:pPr marL="514350" indent="-514350">
              <a:buFont typeface="+mj-lt"/>
              <a:buAutoNum type="arabicPeriod"/>
            </a:pPr>
            <a:r>
              <a:rPr lang="en-GB" dirty="0"/>
              <a:t>5-10</a:t>
            </a:r>
          </a:p>
          <a:p>
            <a:pPr marL="514350" indent="-514350">
              <a:buFont typeface="+mj-lt"/>
              <a:buAutoNum type="arabicPeriod"/>
            </a:pPr>
            <a:r>
              <a:rPr lang="en-GB" dirty="0"/>
              <a:t>98%</a:t>
            </a:r>
          </a:p>
          <a:p>
            <a:pPr marL="514350" indent="-514350">
              <a:buFont typeface="+mj-lt"/>
              <a:buAutoNum type="arabicPeriod"/>
            </a:pPr>
            <a:r>
              <a:rPr lang="en-GB" dirty="0"/>
              <a:t>1772</a:t>
            </a:r>
          </a:p>
          <a:p>
            <a:pPr marL="514350" indent="-514350">
              <a:buFont typeface="+mj-lt"/>
              <a:buAutoNum type="arabicPeriod"/>
            </a:pPr>
            <a:r>
              <a:rPr lang="en-GB" dirty="0"/>
              <a:t>8</a:t>
            </a:r>
          </a:p>
          <a:p>
            <a:pPr marL="514350" indent="-514350">
              <a:buFont typeface="+mj-lt"/>
              <a:buAutoNum type="arabicPeriod"/>
            </a:pPr>
            <a:r>
              <a:rPr lang="en-GB" dirty="0"/>
              <a:t>2000</a:t>
            </a:r>
          </a:p>
          <a:p>
            <a:pPr marL="514350" indent="-514350">
              <a:buFont typeface="+mj-lt"/>
              <a:buAutoNum type="arabicPeriod"/>
            </a:pPr>
            <a:r>
              <a:rPr lang="en-GB" dirty="0"/>
              <a:t>3</a:t>
            </a:r>
          </a:p>
          <a:p>
            <a:pPr marL="514350" indent="-514350">
              <a:buFont typeface="+mj-lt"/>
              <a:buAutoNum type="arabicPeriod"/>
            </a:pPr>
            <a:r>
              <a:rPr lang="en-GB" dirty="0"/>
              <a:t>4222</a:t>
            </a:r>
          </a:p>
          <a:p>
            <a:pPr marL="0" indent="0">
              <a:buFont typeface="+mj-lt"/>
              <a:buNone/>
            </a:pPr>
            <a:endParaRPr lang="en-GB" dirty="0"/>
          </a:p>
          <a:p>
            <a:pPr marL="0" indent="0">
              <a:buFont typeface="+mj-lt"/>
              <a:buNone/>
            </a:pPr>
            <a:r>
              <a:rPr lang="en-GB" dirty="0"/>
              <a:t>what is the question?</a:t>
            </a:r>
          </a:p>
          <a:p>
            <a:pPr marL="514350" indent="-514350">
              <a:buFont typeface="+mj-lt"/>
              <a:buAutoNum type="alphaLcParenR"/>
            </a:pPr>
            <a:r>
              <a:rPr lang="en-GB" sz="1200" dirty="0"/>
              <a:t>…the lexical frequency rating of the verb SER in Spanish? [8]</a:t>
            </a:r>
          </a:p>
          <a:p>
            <a:pPr marL="514350" indent="-514350">
              <a:buFont typeface="+mj-lt"/>
              <a:buAutoNum type="alphaLcParenR"/>
            </a:pPr>
            <a:r>
              <a:rPr lang="en-GB" sz="1200" dirty="0"/>
              <a:t>…the expected size of vocabulary needed to function adequately at CEFR Threshold B1 level? [2000]</a:t>
            </a:r>
          </a:p>
          <a:p>
            <a:pPr marL="514350" indent="-514350">
              <a:buFont typeface="+mj-lt"/>
              <a:buAutoNum type="alphaLcParenR"/>
            </a:pPr>
            <a:r>
              <a:rPr lang="en-GB" sz="1200" dirty="0"/>
              <a:t>…the number of new words learners might be expected to learn each lesson? [5-10]</a:t>
            </a:r>
            <a:br>
              <a:rPr lang="en-GB" sz="1200" dirty="0"/>
            </a:br>
            <a:r>
              <a:rPr lang="en-GB" sz="1200" dirty="0"/>
              <a:t>NB: with 38 teaching</a:t>
            </a:r>
            <a:r>
              <a:rPr lang="en-GB" sz="1200" baseline="0" dirty="0"/>
              <a:t> weeks per year, 2 x lessons per week, if you take 7.5 new words per lesson, this suggests 570 words per year, which would give 2,850 words after 5 years.</a:t>
            </a:r>
            <a:br>
              <a:rPr lang="en-GB" sz="1200" baseline="0" dirty="0"/>
            </a:br>
            <a:r>
              <a:rPr lang="en-GB" sz="1200" baseline="0" dirty="0"/>
              <a:t>But the Milton (2006) study suggests learners learn on average 170 words per year up to GCSE (a little over 2 new words per lesson), and 530 words in two years to A level.</a:t>
            </a:r>
            <a:endParaRPr lang="en-GB" sz="1200" dirty="0"/>
          </a:p>
          <a:p>
            <a:pPr marL="514350" indent="-514350">
              <a:buFont typeface="+mj-lt"/>
              <a:buAutoNum type="alphaLcParenR"/>
            </a:pPr>
            <a:r>
              <a:rPr lang="en-GB" sz="1200" dirty="0"/>
              <a:t>…the lexical coverage needed for comfortable comprehension of a text? [98%]</a:t>
            </a:r>
          </a:p>
          <a:p>
            <a:pPr marL="514350" indent="-514350">
              <a:buFont typeface="+mj-lt"/>
              <a:buAutoNum type="alphaLcParenR"/>
            </a:pPr>
            <a:r>
              <a:rPr lang="en-GB" sz="1200" dirty="0"/>
              <a:t>…the lexical frequency rating of the verb SEIN in German? [3]</a:t>
            </a:r>
          </a:p>
          <a:p>
            <a:pPr marL="514350" indent="-514350">
              <a:buFont typeface="+mj-lt"/>
              <a:buAutoNum type="alphaLcParenR"/>
            </a:pPr>
            <a:r>
              <a:rPr lang="en-GB" sz="1200" dirty="0"/>
              <a:t>…the number of words on the AQA Spanish Higher Minimal Core Vocabulary list? [1772]</a:t>
            </a:r>
          </a:p>
          <a:p>
            <a:pPr marL="514350" indent="-514350">
              <a:buFont typeface="+mj-lt"/>
              <a:buAutoNum type="alphaLcParenR"/>
            </a:pPr>
            <a:r>
              <a:rPr lang="en-GB" sz="1200" dirty="0"/>
              <a:t>…the lexical frequency rating of the noun POULET in French? [4222]</a:t>
            </a:r>
          </a:p>
          <a:p>
            <a:br>
              <a:rPr lang="en-GB" dirty="0"/>
            </a:br>
            <a:r>
              <a:rPr lang="en-GB" dirty="0"/>
              <a:t>The point of this slide</a:t>
            </a:r>
            <a:r>
              <a:rPr lang="en-GB" baseline="0" dirty="0"/>
              <a:t> is to introduce (again) the different elements into the discussion:</a:t>
            </a:r>
            <a:br>
              <a:rPr lang="en-GB" baseline="0" dirty="0"/>
            </a:br>
            <a:r>
              <a:rPr lang="en-GB" baseline="0" dirty="0"/>
              <a:t>1) What are the expectations for vocabulary size set by UK examination system? </a:t>
            </a:r>
            <a:br>
              <a:rPr lang="en-GB" baseline="0" dirty="0"/>
            </a:br>
            <a:r>
              <a:rPr lang="en-GB" baseline="0" dirty="0"/>
              <a:t>2) How does this expectation match up to other measures of vocabulary size requirement for functioning at a similar level?</a:t>
            </a:r>
            <a:br>
              <a:rPr lang="en-GB" baseline="0" dirty="0"/>
            </a:br>
            <a:r>
              <a:rPr lang="en-GB" baseline="0" dirty="0"/>
              <a:t>3) What is the expectation for rate of vocabulary learning, as laid out in the Pedagogy Review?</a:t>
            </a:r>
            <a:br>
              <a:rPr lang="en-GB" baseline="0" dirty="0"/>
            </a:br>
            <a:r>
              <a:rPr lang="en-GB" baseline="0" dirty="0"/>
              <a:t>3) What is the relationship between coverage and comprehension?</a:t>
            </a:r>
            <a:br>
              <a:rPr lang="en-GB" baseline="0" dirty="0"/>
            </a:br>
            <a:r>
              <a:rPr lang="en-GB" baseline="0" dirty="0"/>
              <a:t>4) What role does the word frequency play in our decision-making?</a:t>
            </a:r>
          </a:p>
          <a:p>
            <a:endParaRPr lang="en-GB" baseline="0" dirty="0"/>
          </a:p>
          <a:p>
            <a:r>
              <a:rPr lang="en-GB" baseline="0" dirty="0"/>
              <a:t>Some of these numbers are more secure than others… which?</a:t>
            </a:r>
            <a:br>
              <a:rPr lang="en-GB" baseline="0" dirty="0"/>
            </a:br>
            <a:r>
              <a:rPr lang="en-GB" baseline="0" dirty="0"/>
              <a:t>i.e. 98% (Schmitt, Jiang &amp; </a:t>
            </a:r>
            <a:r>
              <a:rPr lang="en-GB" baseline="0" dirty="0" err="1"/>
              <a:t>Grabe</a:t>
            </a:r>
            <a:r>
              <a:rPr lang="en-GB" baseline="0" dirty="0"/>
              <a:t>, 2011) The Percentage of Words Known in a Text and Reading Comprehension The Modern Language Journal, 95, </a:t>
            </a:r>
            <a:r>
              <a:rPr lang="en-GB" baseline="0" dirty="0" err="1"/>
              <a:t>i</a:t>
            </a:r>
            <a:r>
              <a:rPr lang="en-GB" baseline="0" dirty="0"/>
              <a:t>,</a:t>
            </a:r>
          </a:p>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2462331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Eleven pets and 20 ways to express one's opinion: the vocabulary learners of German acquire at English secondary schools. (</a:t>
            </a:r>
            <a:r>
              <a:rPr lang="en-GB" dirty="0" err="1"/>
              <a:t>Häcker</a:t>
            </a:r>
            <a:r>
              <a:rPr lang="en-GB" dirty="0"/>
              <a:t>, M. (2008). Language Learning Journal,</a:t>
            </a:r>
          </a:p>
          <a:p>
            <a:r>
              <a:rPr lang="en-GB" dirty="0"/>
              <a:t>36:2, 215-226</a:t>
            </a:r>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3148220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Even</a:t>
            </a:r>
            <a:r>
              <a:rPr lang="en-GB" baseline="0" dirty="0"/>
              <a:t> a relatively small number of unknown words can interfere with comprehension.</a:t>
            </a:r>
            <a:br>
              <a:rPr lang="en-GB" baseline="0" dirty="0"/>
            </a:br>
            <a:r>
              <a:rPr lang="en-GB" baseline="0" dirty="0"/>
              <a:t>So, on the one hand, our goal must be for learners to learn as many words as possible in their 5-year (9-year with KS2) learning to GCSE, whilst on the other hand we must be mindful that, the GCSE reading sets out to include some unknown words (or at least, some words which are not on the Minimum Core Vocabulary list!).</a:t>
            </a:r>
          </a:p>
          <a:p>
            <a:r>
              <a:rPr lang="en-GB" baseline="0" dirty="0"/>
              <a:t>We will return to this aspect later….</a:t>
            </a:r>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1872591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1579912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2365506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a:t>
            </a:r>
            <a:br>
              <a:rPr lang="en-GB" dirty="0"/>
            </a:br>
            <a:r>
              <a:rPr lang="en-GB" dirty="0"/>
              <a:t>We start from the Pedagogy Review</a:t>
            </a:r>
            <a:r>
              <a:rPr lang="en-GB" baseline="0" dirty="0"/>
              <a:t> recommendation about ‘frequency’ and ‘common 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Ask ‘So how do we do this?’  Do we know the frequency of the words we are teaching?  Do we have any way of knowing?  </a:t>
            </a:r>
            <a:br>
              <a:rPr lang="en-GB" baseline="0" dirty="0"/>
            </a:br>
            <a:r>
              <a:rPr lang="en-GB" baseline="0" dirty="0"/>
              <a:t>What determines our vocabulary choice currently?  The text book at KS3/4, the GCSE specification vocabulary list?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Do we know what informs the vocabulary choices in these resources?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3285314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So, it’s the notion that the first introductory lesson</a:t>
            </a:r>
            <a:r>
              <a:rPr lang="en-GB" baseline="0" dirty="0"/>
              <a:t> to a new theme, topic would not be one ‘verb starter’ and 12 nouns but instead a set of mixed word class vocabulary.</a:t>
            </a:r>
          </a:p>
          <a:p>
            <a:r>
              <a:rPr lang="en-GB" baseline="0" dirty="0"/>
              <a:t>Later, as appropriate, more nouns would be added from the same semantic field (more places in the town for example) but the core words would be these, as ultimately pupils can express more and varied meanings with these, than they can with ‘Hay’ and a set of places in the town.</a:t>
            </a:r>
            <a:endParaRPr lang="en-GB" dirty="0"/>
          </a:p>
          <a:p>
            <a:r>
              <a:rPr lang="en-GB" dirty="0"/>
              <a:t>This is the</a:t>
            </a:r>
            <a:r>
              <a:rPr lang="en-GB" baseline="0" dirty="0"/>
              <a:t> slide of 10 words pupils are going to learn.</a:t>
            </a:r>
          </a:p>
          <a:p>
            <a:r>
              <a:rPr lang="en-GB" baseline="0" dirty="0"/>
              <a:t>Note the mixed word class selection, and the frequency (all well within the top 2000 more frequently occurring words in Spanish).</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1428415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Mixed word class sets</a:t>
            </a:r>
            <a:br>
              <a:rPr lang="en-GB" b="1" dirty="0"/>
            </a:br>
            <a:r>
              <a:rPr lang="en-GB" sz="1200" b="0" i="0" u="none" strike="noStrike" kern="1200" baseline="0" dirty="0">
                <a:solidFill>
                  <a:schemeClr val="tx1"/>
                </a:solidFill>
                <a:latin typeface="+mn-lt"/>
                <a:ea typeface="+mn-ea"/>
                <a:cs typeface="+mn-cs"/>
              </a:rPr>
              <a:t>There is some research evidence that teaching vocabulary in topic-based lists of words with a single word class (e.g. a list of just nouns) is not optimal (</a:t>
            </a:r>
            <a:r>
              <a:rPr lang="en-GB" sz="1200" b="0" i="0" u="none" strike="noStrike" kern="1200" baseline="0" dirty="0" err="1">
                <a:solidFill>
                  <a:schemeClr val="tx1"/>
                </a:solidFill>
                <a:latin typeface="+mn-lt"/>
                <a:ea typeface="+mn-ea"/>
                <a:cs typeface="+mn-cs"/>
              </a:rPr>
              <a:t>Häcker</a:t>
            </a:r>
            <a:r>
              <a:rPr lang="en-GB" sz="1200" b="0" i="0" u="none" strike="noStrike" kern="1200" baseline="0" dirty="0">
                <a:solidFill>
                  <a:schemeClr val="tx1"/>
                </a:solidFill>
                <a:latin typeface="+mn-lt"/>
                <a:ea typeface="+mn-ea"/>
                <a:cs typeface="+mn-cs"/>
              </a:rPr>
              <a:t>, 2008). </a:t>
            </a:r>
          </a:p>
          <a:p>
            <a:r>
              <a:rPr lang="en-GB" sz="1200" b="0" i="0" u="none" strike="noStrike" kern="1200" baseline="0" dirty="0">
                <a:solidFill>
                  <a:schemeClr val="tx1"/>
                </a:solidFill>
                <a:latin typeface="+mn-lt"/>
                <a:ea typeface="+mn-ea"/>
                <a:cs typeface="+mn-cs"/>
              </a:rPr>
              <a:t>Teaching mixed word class sets provides the means for learners to encounter words in sentences, as well as individually, at present stage, but without running the risk of cognitive overload if too much language (new and previously taught) is presented at once.</a:t>
            </a:r>
          </a:p>
          <a:p>
            <a:r>
              <a:rPr lang="en-GB" sz="1200" b="0" i="0" u="none" strike="noStrike" kern="1200" baseline="0" dirty="0">
                <a:solidFill>
                  <a:schemeClr val="tx1"/>
                </a:solidFill>
                <a:latin typeface="+mn-lt"/>
                <a:ea typeface="+mn-ea"/>
                <a:cs typeface="+mn-cs"/>
              </a:rPr>
              <a:t>Working with words in context is identified by Schmitt as an important strategy for embedding and developing word knowledge.</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As mentioned previously, NCELP has been tasked with KS3 pedagogy, but given the very mixed picture of provision nationally, has had to start from a position of ‘ab initio’ learner in its curriculum planning.  However, were there to be a KS2 SOW it is likely not only that the same overarching principles would apply, but also that some of the Y7 SOW could be repurposed for earlier years.  </a:t>
            </a:r>
            <a:endParaRPr lang="en-GB" b="1" dirty="0"/>
          </a:p>
          <a:p>
            <a:endParaRPr lang="en-GB" b="1" dirty="0"/>
          </a:p>
          <a:p>
            <a:r>
              <a:rPr lang="en-GB" b="1" dirty="0"/>
              <a:t>Here are just examples of</a:t>
            </a:r>
            <a:r>
              <a:rPr lang="en-GB" b="1" baseline="0" dirty="0"/>
              <a:t> a week’s vocabulary set from each of the three languages, Fr, Gm and </a:t>
            </a:r>
            <a:r>
              <a:rPr lang="en-GB" b="1" baseline="0" dirty="0" err="1"/>
              <a:t>Sp</a:t>
            </a:r>
            <a:r>
              <a:rPr lang="en-GB" b="1" baseline="0" dirty="0"/>
              <a:t>, showing the mixed word class composition.</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B9F6C-7D16-41FA-ADE9-21FE79F8EE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84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Which words?</a:t>
            </a:r>
            <a:br>
              <a:rPr lang="en-GB" b="1" dirty="0"/>
            </a:br>
            <a:r>
              <a:rPr lang="en-GB" b="0" dirty="0"/>
              <a:t>The verb lexicon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Handout 2: </a:t>
            </a:r>
            <a:r>
              <a:rPr lang="en-GB" sz="1200" b="1" kern="1200" dirty="0">
                <a:solidFill>
                  <a:schemeClr val="tx1"/>
                </a:solidFill>
                <a:effectLst/>
                <a:latin typeface="+mn-lt"/>
                <a:ea typeface="+mn-ea"/>
                <a:cs typeface="+mn-cs"/>
              </a:rPr>
              <a:t>Focusing on the verb lexicon:  Why and how to teach a verb vocabulary.</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Again, people will have to read this later!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https://resources.ncelp.org/concern/resources/cj82k728n?locale=en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2011666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Slide 2 will</a:t>
            </a:r>
            <a:r>
              <a:rPr lang="en-GB" sz="1200" kern="1200" baseline="0" dirty="0">
                <a:solidFill>
                  <a:schemeClr val="tx1"/>
                </a:solidFill>
                <a:effectLst/>
                <a:latin typeface="+mn-lt"/>
                <a:ea typeface="+mn-ea"/>
                <a:cs typeface="+mn-cs"/>
              </a:rPr>
              <a:t> be a brief introduction to NCELP – fusing research and practice more closely than has previously been possible.</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Stress the importance of both practitioner knowledge and research – one is no substitute for the other, both are necessary and complementary.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November 2016, the Teaching Schools Council published the </a:t>
            </a:r>
            <a:r>
              <a:rPr lang="en-GB" sz="1200" i="1" kern="1200" dirty="0">
                <a:solidFill>
                  <a:schemeClr val="tx1"/>
                </a:solidFill>
                <a:effectLst/>
                <a:latin typeface="+mn-lt"/>
                <a:ea typeface="+mn-ea"/>
                <a:cs typeface="+mn-cs"/>
              </a:rPr>
              <a:t>Report of the MFL Pedagogy Review </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report noted that only a third of pupils achieves a languages GCSE at grade 4 or above and that less than a half of pupils even takes a language GCSE. </a:t>
            </a:r>
          </a:p>
          <a:p>
            <a:r>
              <a:rPr lang="en-GB" sz="1200" kern="1200" dirty="0">
                <a:solidFill>
                  <a:schemeClr val="tx1"/>
                </a:solidFill>
                <a:effectLst/>
                <a:latin typeface="+mn-lt"/>
                <a:ea typeface="+mn-ea"/>
                <a:cs typeface="+mn-cs"/>
              </a:rPr>
              <a:t>Research has shown that poor motivation in studying a language is partly due to pupils feeling that they do not know the language and feeling that they are not making progress. </a:t>
            </a:r>
          </a:p>
          <a:p>
            <a:r>
              <a:rPr lang="en-GB" sz="1200" kern="1200" dirty="0">
                <a:solidFill>
                  <a:schemeClr val="tx1"/>
                </a:solidFill>
                <a:effectLst/>
                <a:latin typeface="+mn-lt"/>
                <a:ea typeface="+mn-ea"/>
                <a:cs typeface="+mn-cs"/>
              </a:rPr>
              <a:t>The National Centre for Excellence for Language Pedagogy (NCELP)’ s approach to FL pedagogy is both research- and practice-informed, taking into account the time-poor context of curriculum FL learning in English classrooms. </a:t>
            </a:r>
          </a:p>
          <a:p>
            <a:r>
              <a:rPr lang="en-GB" sz="1200" kern="1200" dirty="0">
                <a:solidFill>
                  <a:schemeClr val="tx1"/>
                </a:solidFill>
                <a:effectLst/>
                <a:latin typeface="+mn-lt"/>
                <a:ea typeface="+mn-ea"/>
                <a:cs typeface="+mn-cs"/>
              </a:rPr>
              <a:t>The pedagogy helps pupils establish, early in their course, a robust knowledge of basic vocabulary, grammar, and the sound and spelling systems (phonics). The pedagogy then reinforces this knowledge via planned practice in using the knowledge during meaningful activities</a:t>
            </a:r>
            <a:r>
              <a:rPr lang="en-GB" dirty="0">
                <a:effectLst/>
              </a:rPr>
              <a:t> </a:t>
            </a:r>
            <a:r>
              <a:rPr lang="en-GB" sz="1200" kern="1200" dirty="0">
                <a:solidFill>
                  <a:schemeClr val="tx1"/>
                </a:solidFill>
                <a:effectLst/>
                <a:latin typeface="+mn-lt"/>
                <a:ea typeface="+mn-ea"/>
                <a:cs typeface="+mn-cs"/>
              </a:rPr>
              <a:t> Anon. 2016. </a:t>
            </a:r>
            <a:r>
              <a:rPr lang="en-GB" sz="1200" i="1" kern="1200" dirty="0">
                <a:solidFill>
                  <a:schemeClr val="tx1"/>
                </a:solidFill>
                <a:effectLst/>
                <a:latin typeface="+mn-lt"/>
                <a:ea typeface="+mn-ea"/>
                <a:cs typeface="+mn-cs"/>
              </a:rPr>
              <a:t>Modern Foreign Languages Pedagogy Review. A review of modern foreign languages teaching practice in key stage 3 and key stage 4. (Chair: Ian </a:t>
            </a:r>
            <a:r>
              <a:rPr lang="en-GB" sz="1200" i="1" kern="1200" dirty="0" err="1">
                <a:solidFill>
                  <a:schemeClr val="tx1"/>
                </a:solidFill>
                <a:effectLst/>
                <a:latin typeface="+mn-lt"/>
                <a:ea typeface="+mn-ea"/>
                <a:cs typeface="+mn-cs"/>
              </a:rPr>
              <a:t>Bauckham</a:t>
            </a:r>
            <a:r>
              <a:rPr lang="en-GB" sz="1200" i="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Teaching Schools Council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4263664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325348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Handout 1. Cross reference with list from previous slide’s activity – where are the gaps?</a:t>
            </a:r>
          </a:p>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22164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Handout 2 (time allowing). Highlight sections 2 and 4.</a:t>
            </a:r>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3353456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Which words?</a:t>
            </a:r>
            <a:br>
              <a:rPr lang="en-GB" b="1" dirty="0"/>
            </a:br>
            <a:r>
              <a:rPr lang="en-GB" b="0" dirty="0"/>
              <a:t>The verb lexicon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slide describes the essential features of the sets of verb resources, a sample of which will follow this slide.</a:t>
            </a:r>
            <a:br>
              <a:rPr lang="en-GB" dirty="0"/>
            </a:br>
            <a:br>
              <a:rPr lang="en-GB" baseline="0" dirty="0"/>
            </a:br>
            <a:r>
              <a:rPr lang="en-GB" baseline="0" dirty="0"/>
              <a:t>French 25 and 15 verbs and sentences</a:t>
            </a:r>
            <a:br>
              <a:rPr lang="en-GB" baseline="0" dirty="0"/>
            </a:br>
            <a:r>
              <a:rPr lang="en-GB" dirty="0">
                <a:hlinkClick r:id="rId3"/>
              </a:rPr>
              <a:t>https://resources.ncelp.org/concern/resources/7w62f8209?locale=en</a:t>
            </a:r>
            <a:br>
              <a:rPr lang="en-GB" baseline="0" dirty="0"/>
            </a:br>
            <a:r>
              <a:rPr lang="en-GB" baseline="0" dirty="0"/>
              <a:t>German 25 and 15 verbs and sentences</a:t>
            </a:r>
            <a:br>
              <a:rPr lang="en-GB" baseline="0" dirty="0"/>
            </a:br>
            <a:r>
              <a:rPr lang="en-GB" dirty="0">
                <a:hlinkClick r:id="rId4"/>
              </a:rPr>
              <a:t>https://resources.ncelp.org/concern/resources/qf85nb285?locale=en</a:t>
            </a:r>
            <a:br>
              <a:rPr lang="en-GB" baseline="0" dirty="0"/>
            </a:br>
            <a:r>
              <a:rPr lang="en-GB" baseline="0" dirty="0"/>
              <a:t>Spanish 25 and 15 verbs and sentences</a:t>
            </a:r>
            <a:br>
              <a:rPr lang="en-GB" baseline="0" dirty="0"/>
            </a:br>
            <a:r>
              <a:rPr lang="en-GB" dirty="0">
                <a:hlinkClick r:id="rId5"/>
              </a:rPr>
              <a:t>https://resources.ncelp.org/concern/resources/0p0966881?locale=en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3722181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8628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32802508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GCSE Frequency lists are on the NCELP portal for French, German,</a:t>
            </a:r>
            <a:r>
              <a:rPr lang="en-GB" b="1" baseline="0" dirty="0"/>
              <a:t> Spanish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263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3245609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arenR"/>
            </a:pPr>
            <a:r>
              <a:rPr lang="en-GB" dirty="0"/>
              <a:t>As regards the initial establishment of the initial form-meaning link, there is substantial evidence supporting the provision of L2-L1 pairs, rather than L2-picture pairs (Lotto &amp; de Groot, 1998) or L2-based context or meanings (Prince, 1996; Ramachandran &amp; Rahim, 2004).</a:t>
            </a:r>
          </a:p>
          <a:p>
            <a:pPr marL="228600" indent="-228600">
              <a:buAutoNum type="arabicParenR"/>
            </a:pPr>
            <a:r>
              <a:rPr lang="en-GB" dirty="0"/>
              <a:t> Once the link is established, attention can be given to learning more contextualised types of word knowledge, and it becomes important to encounter the new lexical items in L2 contexts.</a:t>
            </a:r>
            <a:br>
              <a:rPr lang="en-GB" dirty="0"/>
            </a:br>
            <a:r>
              <a:rPr lang="en-GB" dirty="0"/>
              <a:t>An important finding is that  reading-while-listening is generally superior to reading-only in promoting vocabulary learning (</a:t>
            </a:r>
            <a:r>
              <a:rPr lang="en-GB" dirty="0" err="1"/>
              <a:t>Amer</a:t>
            </a:r>
            <a:r>
              <a:rPr lang="en-GB" dirty="0"/>
              <a:t>, 1997; Brown, Waring &amp; </a:t>
            </a:r>
            <a:r>
              <a:rPr lang="en-GB" dirty="0" err="1"/>
              <a:t>Donkaewbua</a:t>
            </a:r>
            <a:r>
              <a:rPr lang="en-GB" dirty="0"/>
              <a:t>, 2008)</a:t>
            </a:r>
            <a:br>
              <a:rPr lang="en-GB" dirty="0"/>
            </a:br>
            <a:r>
              <a:rPr lang="en-GB" dirty="0"/>
              <a:t>Where</a:t>
            </a:r>
            <a:r>
              <a:rPr lang="en-GB" baseline="0" dirty="0"/>
              <a:t> a word is often used across different topics, care should be taken to build these links explicitly, building depth – ensuring that learners recognise them readily in more than one topic area.</a:t>
            </a:r>
            <a:br>
              <a:rPr lang="en-GB" baseline="0" dirty="0"/>
            </a:br>
            <a:r>
              <a:rPr lang="en-GB" baseline="0" dirty="0"/>
              <a:t>A useful approach here is to use a range of texts of different styles (literary extracts, poems, songs) which provide additional exposures in less familiar contexts, allowing the form-meaning link to strengthen.</a:t>
            </a:r>
          </a:p>
          <a:p>
            <a:pPr marL="228600" indent="-228600">
              <a:buAutoNum type="arabicParenR"/>
            </a:pPr>
            <a:r>
              <a:rPr lang="en-GB" baseline="0" dirty="0"/>
              <a:t>5-20 is quite some range - </a:t>
            </a:r>
            <a:r>
              <a:rPr lang="en-GB" dirty="0"/>
              <a:t>It is not straightforward to say how many repeated encounters with a given word are necessary to learn it.  Nation's (2001, p.81) review of several studies gives a range of 5 - 20 encounters. Most important, however, is that recycling of language is crucial, if it is not to be forgotten. Most forgetting occurs soon after the learning session, so the first </a:t>
            </a:r>
            <a:r>
              <a:rPr lang="en-GB" dirty="0" err="1"/>
              <a:t>recyclings</a:t>
            </a:r>
            <a:r>
              <a:rPr lang="en-GB" dirty="0"/>
              <a:t> are particularly important and need to occur quickly (Baddeley, 1990).</a:t>
            </a:r>
            <a:br>
              <a:rPr lang="en-GB" dirty="0"/>
            </a:br>
            <a:r>
              <a:rPr lang="en-GB" baseline="0" dirty="0"/>
              <a:t>Schmitt suggests we think in terms of 8-10 exposures.  Planning for and monitoring this is important.</a:t>
            </a:r>
            <a:endParaRPr lang="en-GB" dirty="0"/>
          </a:p>
          <a:p>
            <a:pPr marL="0" indent="0">
              <a:buNone/>
            </a:pPr>
            <a:endParaRPr lang="en-GB" dirty="0"/>
          </a:p>
          <a:p>
            <a:pPr marL="228600" indent="-228600">
              <a:buAutoNum type="arabicParenR"/>
            </a:pP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3082541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Quizlet </a:t>
            </a:r>
            <a:r>
              <a:rPr lang="en-GB" b="0" dirty="0"/>
              <a:t>– Mention limited curriculum time context, flipped learning, need for structured vocabulary outside of the classroom, possibilities for easier systematic revisiting (integral to SoW), give a preview of the vocabulary banks and show the flashcard functionality</a:t>
            </a:r>
          </a:p>
        </p:txBody>
      </p:sp>
      <p:sp>
        <p:nvSpPr>
          <p:cNvPr id="4" name="Slide Number Placeholder 3"/>
          <p:cNvSpPr>
            <a:spLocks noGrp="1"/>
          </p:cNvSpPr>
          <p:nvPr>
            <p:ph type="sldNum" sz="quarter" idx="10"/>
          </p:nvPr>
        </p:nvSpPr>
        <p:spPr/>
        <p:txBody>
          <a:bodyPr/>
          <a:lstStyle/>
          <a:p>
            <a:fld id="{12FD983E-7C3E-4370-81E2-CCCE6FE02DA1}" type="slidenum">
              <a:rPr lang="en-GB" smtClean="0"/>
              <a:t>39</a:t>
            </a:fld>
            <a:endParaRPr lang="en-GB"/>
          </a:p>
        </p:txBody>
      </p:sp>
    </p:spTree>
    <p:extLst>
      <p:ext uri="{BB962C8B-B14F-4D97-AF65-F5344CB8AC3E}">
        <p14:creationId xmlns:p14="http://schemas.microsoft.com/office/powerpoint/2010/main" val="3845761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2423270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Peer or self-introduction</a:t>
            </a:r>
            <a:br>
              <a:rPr lang="en-GB" dirty="0"/>
            </a:br>
            <a:r>
              <a:rPr lang="en-GB" dirty="0"/>
              <a:t>Pupils</a:t>
            </a:r>
            <a:r>
              <a:rPr lang="en-GB" baseline="0" dirty="0"/>
              <a:t> either work by themselves or in pairs, reading out the words and studying their English meaning (1 minute).</a:t>
            </a:r>
            <a:br>
              <a:rPr lang="en-GB" baseline="0" dirty="0"/>
            </a:br>
            <a:r>
              <a:rPr lang="en-GB" baseline="0" dirty="0"/>
              <a:t>Then the English meanings are removed and they try to recall them, looking at the Spanish (1 minute).</a:t>
            </a:r>
            <a:br>
              <a:rPr lang="en-GB" baseline="0" dirty="0"/>
            </a:br>
            <a:r>
              <a:rPr lang="en-GB" baseline="0" dirty="0"/>
              <a:t>Then the Spanish meaning are removed and they to recall them, looking at the English (1 minute)</a:t>
            </a:r>
            <a:br>
              <a:rPr lang="en-GB" baseline="0" dirty="0"/>
            </a:br>
            <a:r>
              <a:rPr lang="en-GB" baseline="0" dirty="0"/>
              <a:t>NB: It is not expected that they will be able to do them all.  However, in a mixed ability class, some pupils will come close to being able to do this, whilst others may just manage one or two.  It is important to have open-ended routines for first encounters of new words, where learners are ‘self-serving’, as it prevents the frustration hat can be caused by a mismatched pace of presentation.</a:t>
            </a:r>
          </a:p>
          <a:p>
            <a:endParaRPr lang="en-GB" baseline="0" dirty="0"/>
          </a:p>
          <a:p>
            <a:r>
              <a:rPr lang="en-GB" baseline="0" dirty="0"/>
              <a:t>Further rounds of learning can be facilitated by one pupil turning away from the board, and his/her partner asking him/her the meanings.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D983E-7C3E-4370-81E2-CCCE6FE02D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2861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Pupils</a:t>
            </a:r>
            <a:r>
              <a:rPr lang="en-GB" sz="1200" b="1" kern="1200" baseline="0" dirty="0">
                <a:solidFill>
                  <a:schemeClr val="tx1"/>
                </a:solidFill>
                <a:effectLst/>
                <a:latin typeface="+mn-lt"/>
                <a:ea typeface="+mn-ea"/>
                <a:cs typeface="+mn-cs"/>
              </a:rPr>
              <a:t> are looking away anyway, but if desired, this slide can be hidden, so pupils cannot see which number the teacher is clicking (because s/he will repeat the words several times).</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1  individual words recorded</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Use these in conjunction with the self-made flashcards, in several ways.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First, pupils look at French side facing up, and when they hear the word, they just turn it over to the English side (simple recognition). The turn it back.</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Second, pupils look at English side facing up and select the correct card in response to what they hear [individual words]. Then turn it back.</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Transcript:</a:t>
            </a:r>
          </a:p>
          <a:p>
            <a:pPr rtl="0" eaLnBrk="1" fontAlgn="auto" latinLnBrk="0" hangingPunct="1"/>
            <a:r>
              <a:rPr lang="en-GB" sz="1200" b="0" i="0" u="none" strike="noStrike" kern="1200" dirty="0">
                <a:solidFill>
                  <a:schemeClr val="tx1"/>
                </a:solidFill>
                <a:effectLst/>
                <a:latin typeface="+mn-lt"/>
                <a:ea typeface="+mn-ea"/>
                <a:cs typeface="+mn-cs"/>
              </a:rPr>
              <a:t>1) le </a:t>
            </a:r>
            <a:r>
              <a:rPr lang="en-GB" sz="1200" b="0" i="0" u="none" strike="noStrike" kern="1200" dirty="0" err="1">
                <a:solidFill>
                  <a:schemeClr val="tx1"/>
                </a:solidFill>
                <a:effectLst/>
                <a:latin typeface="+mn-lt"/>
                <a:ea typeface="+mn-ea"/>
                <a:cs typeface="+mn-cs"/>
              </a:rPr>
              <a:t>français</a:t>
            </a:r>
            <a:endParaRPr lang="en-GB" sz="1200" b="0" i="0" u="none" strike="noStrike" kern="1200" dirty="0">
              <a:solidFill>
                <a:schemeClr val="tx1"/>
              </a:solidFill>
              <a:effectLst/>
              <a:latin typeface="+mn-lt"/>
              <a:ea typeface="+mn-ea"/>
              <a:cs typeface="+mn-cs"/>
            </a:endParaRPr>
          </a:p>
          <a:p>
            <a:pPr rtl="0" eaLnBrk="1" fontAlgn="t" latinLnBrk="0" hangingPunct="1"/>
            <a:r>
              <a:rPr lang="en-GB" sz="1200" b="0" i="0" u="none" strike="noStrike" kern="1200" dirty="0">
                <a:solidFill>
                  <a:schemeClr val="tx1"/>
                </a:solidFill>
                <a:effectLst/>
                <a:latin typeface="+mn-lt"/>
                <a:ea typeface="+mn-ea"/>
                <a:cs typeface="+mn-cs"/>
              </a:rPr>
              <a:t>2) faire</a:t>
            </a:r>
          </a:p>
          <a:p>
            <a:pPr marL="0" marR="0" lvl="0" indent="0" algn="l" defTabSz="914400" rtl="0" eaLnBrk="1" fontAlgn="t"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3) </a:t>
            </a:r>
            <a:r>
              <a:rPr lang="en-GB" sz="1200" b="0" i="0" u="none" strike="noStrike" kern="1200" dirty="0" err="1">
                <a:solidFill>
                  <a:schemeClr val="tx1"/>
                </a:solidFill>
                <a:effectLst/>
                <a:latin typeface="+mn-lt"/>
                <a:ea typeface="+mn-ea"/>
                <a:cs typeface="+mn-cs"/>
              </a:rPr>
              <a:t>seulement</a:t>
            </a:r>
            <a:endParaRPr lang="en-GB" sz="1200" b="0" i="0" u="none" strike="noStrike" kern="1200" dirty="0">
              <a:solidFill>
                <a:schemeClr val="tx1"/>
              </a:solidFill>
              <a:effectLst/>
              <a:latin typeface="+mn-lt"/>
              <a:ea typeface="+mn-ea"/>
              <a:cs typeface="+mn-cs"/>
            </a:endParaRPr>
          </a:p>
          <a:p>
            <a:pPr rtl="0" eaLnBrk="1" fontAlgn="t" latinLnBrk="0" hangingPunct="1"/>
            <a:r>
              <a:rPr lang="en-GB" sz="1200" b="0" i="0" u="none" strike="noStrike" kern="1200" dirty="0">
                <a:solidFill>
                  <a:schemeClr val="tx1"/>
                </a:solidFill>
                <a:effectLst/>
                <a:latin typeface="+mn-lt"/>
                <a:ea typeface="+mn-ea"/>
                <a:cs typeface="+mn-cs"/>
              </a:rPr>
              <a:t>4) facile </a:t>
            </a:r>
          </a:p>
          <a:p>
            <a:pPr rtl="0" eaLnBrk="1" fontAlgn="t" latinLnBrk="0" hangingPunct="1"/>
            <a:r>
              <a:rPr lang="en-GB" sz="1200" b="0" i="0" u="none" strike="noStrike" kern="1200" dirty="0">
                <a:solidFill>
                  <a:schemeClr val="tx1"/>
                </a:solidFill>
                <a:effectLst/>
                <a:latin typeface="+mn-lt"/>
                <a:ea typeface="+mn-ea"/>
                <a:cs typeface="+mn-cs"/>
              </a:rPr>
              <a:t>5) </a:t>
            </a:r>
            <a:r>
              <a:rPr lang="en-GB" sz="1200" b="0" i="0" u="none" strike="noStrike" kern="1200" dirty="0" err="1">
                <a:solidFill>
                  <a:schemeClr val="tx1"/>
                </a:solidFill>
                <a:effectLst/>
                <a:latin typeface="+mn-lt"/>
                <a:ea typeface="+mn-ea"/>
                <a:cs typeface="+mn-cs"/>
              </a:rPr>
              <a:t>avoir</a:t>
            </a:r>
            <a:endParaRPr lang="en-GB" sz="1200" b="0" i="0" u="none" strike="noStrike" kern="1200" dirty="0">
              <a:solidFill>
                <a:schemeClr val="tx1"/>
              </a:solidFill>
              <a:effectLst/>
              <a:latin typeface="+mn-lt"/>
              <a:ea typeface="+mn-ea"/>
              <a:cs typeface="+mn-cs"/>
            </a:endParaRPr>
          </a:p>
          <a:p>
            <a:pPr rtl="0" eaLnBrk="1" fontAlgn="t" latinLnBrk="0" hangingPunct="1"/>
            <a:r>
              <a:rPr lang="en-GB" sz="1200" b="0" i="0" u="none" strike="noStrike" kern="1200" dirty="0">
                <a:solidFill>
                  <a:schemeClr val="tx1"/>
                </a:solidFill>
                <a:effectLst/>
                <a:latin typeface="+mn-lt"/>
                <a:ea typeface="+mn-ea"/>
                <a:cs typeface="+mn-cs"/>
              </a:rPr>
              <a:t>6) nouveau/nouvelle</a:t>
            </a:r>
          </a:p>
          <a:p>
            <a:pPr rtl="0" eaLnBrk="1" fontAlgn="t" latinLnBrk="0" hangingPunct="1"/>
            <a:r>
              <a:rPr lang="en-GB" sz="1200" b="0" i="0" u="none" strike="noStrike" kern="1200" dirty="0">
                <a:solidFill>
                  <a:schemeClr val="tx1"/>
                </a:solidFill>
                <a:effectLst/>
                <a:latin typeface="+mn-lt"/>
                <a:ea typeface="+mn-ea"/>
                <a:cs typeface="+mn-cs"/>
              </a:rPr>
              <a:t>7) le </a:t>
            </a:r>
            <a:r>
              <a:rPr lang="en-GB" sz="1200" b="0" i="0" u="none" strike="noStrike" kern="1200" dirty="0" err="1">
                <a:solidFill>
                  <a:schemeClr val="tx1"/>
                </a:solidFill>
                <a:effectLst/>
                <a:latin typeface="+mn-lt"/>
                <a:ea typeface="+mn-ea"/>
                <a:cs typeface="+mn-cs"/>
              </a:rPr>
              <a:t>cours</a:t>
            </a:r>
            <a:endParaRPr lang="en-GB" sz="1200" b="0" i="0" u="none" strike="noStrike" kern="120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8) </a:t>
            </a:r>
            <a:r>
              <a:rPr lang="en-GB" sz="1200" b="0" i="0" u="none" strike="noStrike" kern="1200" dirty="0" err="1">
                <a:solidFill>
                  <a:schemeClr val="tx1"/>
                </a:solidFill>
                <a:effectLst/>
                <a:latin typeface="+mn-lt"/>
                <a:ea typeface="+mn-ea"/>
                <a:cs typeface="+mn-cs"/>
              </a:rPr>
              <a:t>tous</a:t>
            </a:r>
            <a:r>
              <a:rPr lang="en-GB" sz="1200" b="0" i="0" u="none" strike="noStrike" kern="1200" baseline="0" dirty="0">
                <a:solidFill>
                  <a:schemeClr val="tx1"/>
                </a:solidFill>
                <a:effectLst/>
                <a:latin typeface="+mn-lt"/>
                <a:ea typeface="+mn-ea"/>
                <a:cs typeface="+mn-cs"/>
              </a:rPr>
              <a:t> les </a:t>
            </a:r>
            <a:r>
              <a:rPr lang="en-GB" sz="1200" b="0" i="0" u="none" strike="noStrike" kern="1200" baseline="0" dirty="0" err="1">
                <a:solidFill>
                  <a:schemeClr val="tx1"/>
                </a:solidFill>
                <a:effectLst/>
                <a:latin typeface="+mn-lt"/>
                <a:ea typeface="+mn-ea"/>
                <a:cs typeface="+mn-cs"/>
              </a:rPr>
              <a:t>jours</a:t>
            </a:r>
            <a:endParaRPr lang="en-GB" sz="1200" b="0" i="0" u="none" strike="noStrike" kern="1200" dirty="0">
              <a:solidFill>
                <a:schemeClr val="tx1"/>
              </a:solidFill>
              <a:effectLst/>
              <a:latin typeface="+mn-lt"/>
              <a:ea typeface="+mn-ea"/>
              <a:cs typeface="+mn-cs"/>
            </a:endParaRPr>
          </a:p>
          <a:p>
            <a:pPr rtl="0" eaLnBrk="1" fontAlgn="t" latinLnBrk="0" hangingPunct="1"/>
            <a:r>
              <a:rPr lang="en-GB" sz="1200" b="0" i="0" u="none" strike="noStrike" kern="1200" dirty="0">
                <a:solidFill>
                  <a:schemeClr val="tx1"/>
                </a:solidFill>
                <a:effectLst/>
                <a:latin typeface="+mn-lt"/>
                <a:ea typeface="+mn-ea"/>
                <a:cs typeface="+mn-cs"/>
              </a:rPr>
              <a:t>9) </a:t>
            </a:r>
            <a:r>
              <a:rPr lang="en-GB" sz="1200" b="0" i="0" u="none" strike="noStrike" kern="1200" dirty="0" err="1">
                <a:solidFill>
                  <a:schemeClr val="tx1"/>
                </a:solidFill>
                <a:effectLst/>
                <a:latin typeface="+mn-lt"/>
                <a:ea typeface="+mn-ea"/>
                <a:cs typeface="+mn-cs"/>
              </a:rPr>
              <a:t>l’espagnol</a:t>
            </a:r>
            <a:endParaRPr lang="en-GB" sz="1200" b="0" i="0" u="none" strike="noStrike" kern="1200" dirty="0">
              <a:solidFill>
                <a:schemeClr val="tx1"/>
              </a:solidFill>
              <a:effectLst/>
              <a:latin typeface="+mn-lt"/>
              <a:ea typeface="+mn-ea"/>
              <a:cs typeface="+mn-cs"/>
            </a:endParaRPr>
          </a:p>
          <a:p>
            <a:pPr rtl="0" eaLnBrk="1" fontAlgn="t" latinLnBrk="0" hangingPunct="1"/>
            <a:r>
              <a:rPr lang="en-GB" sz="1200" b="0" i="0" u="none" strike="noStrike" kern="1200" dirty="0">
                <a:solidFill>
                  <a:schemeClr val="tx1"/>
                </a:solidFill>
                <a:effectLst/>
                <a:latin typeface="+mn-lt"/>
                <a:ea typeface="+mn-ea"/>
                <a:cs typeface="+mn-cs"/>
              </a:rPr>
              <a:t>10) la </a:t>
            </a:r>
            <a:r>
              <a:rPr lang="en-GB" sz="1200" b="0" i="0" u="none" strike="noStrike" kern="1200" dirty="0" err="1">
                <a:solidFill>
                  <a:schemeClr val="tx1"/>
                </a:solidFill>
                <a:effectLst/>
                <a:latin typeface="+mn-lt"/>
                <a:ea typeface="+mn-ea"/>
                <a:cs typeface="+mn-cs"/>
              </a:rPr>
              <a:t>semaine</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D983E-7C3E-4370-81E2-CCCE6FE02D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871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2 Sentences recorded</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SET 1a</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Third, with French side up, pupils hear sentences with 2-3-4 of the items in them and they place them down in order – this might sound easy, but remember they will be seeing the infinitive, but hearing the short form, so there is still some significant processing to do (plus the fact that you will have several items together in an order, so not as easy as it might seem).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Fourth, a bingo game.  Pupils place 6 of their cards English side up in a 3 x 2 formation and they turn them to French when they hear the word called. Winner is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 complete row then ii) a full house.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Fifth, with English side up, pupils listen to a set of sentences containing 2-4 of the items and have to put them in order.  E.g. La </a:t>
            </a:r>
            <a:r>
              <a:rPr lang="en-GB" sz="1200" kern="1200" dirty="0" err="1">
                <a:solidFill>
                  <a:schemeClr val="tx1"/>
                </a:solidFill>
                <a:effectLst/>
                <a:latin typeface="+mn-lt"/>
                <a:ea typeface="+mn-ea"/>
                <a:cs typeface="+mn-cs"/>
              </a:rPr>
              <a:t>fille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est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jeune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(they would need to place ‘daughter/girl’, then ‘to be(description)’ then ‘young’.  This is challenging (sentences will be slow and careful).</a:t>
            </a:r>
            <a:r>
              <a:rPr lang="en-GB" sz="1200" kern="1200" baseline="0" dirty="0">
                <a:solidFill>
                  <a:schemeClr val="tx1"/>
                </a:solidFill>
                <a:effectLst/>
                <a:latin typeface="+mn-lt"/>
                <a:ea typeface="+mn-ea"/>
                <a:cs typeface="+mn-cs"/>
              </a:rPr>
              <a:t>  It is worth varying the speed of delivery of the sentences.  </a:t>
            </a:r>
            <a:r>
              <a:rPr lang="en-GB" sz="1200" kern="1200" dirty="0">
                <a:solidFill>
                  <a:schemeClr val="tx1"/>
                </a:solidFill>
                <a:effectLst/>
                <a:latin typeface="+mn-lt"/>
                <a:ea typeface="+mn-ea"/>
                <a:cs typeface="+mn-cs"/>
              </a:rPr>
              <a:t>I normally do this just with my voice.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TRANSCRIPT</a:t>
            </a:r>
          </a:p>
          <a:p>
            <a:r>
              <a:rPr lang="en-GB" sz="1200" kern="1200" dirty="0">
                <a:solidFill>
                  <a:schemeClr val="tx1"/>
                </a:solidFill>
                <a:effectLst/>
                <a:latin typeface="+mn-lt"/>
                <a:ea typeface="+mn-ea"/>
                <a:cs typeface="+mn-cs"/>
              </a:rPr>
              <a:t>1  Je </a:t>
            </a:r>
            <a:r>
              <a:rPr lang="en-GB" sz="1200" kern="1200" dirty="0" err="1">
                <a:solidFill>
                  <a:schemeClr val="tx1"/>
                </a:solidFill>
                <a:effectLst/>
                <a:latin typeface="+mn-lt"/>
                <a:ea typeface="+mn-ea"/>
                <a:cs typeface="+mn-cs"/>
              </a:rPr>
              <a:t>fais</a:t>
            </a:r>
            <a:r>
              <a:rPr lang="en-GB" sz="1200" kern="1200" dirty="0">
                <a:solidFill>
                  <a:schemeClr val="tx1"/>
                </a:solidFill>
                <a:effectLst/>
                <a:latin typeface="+mn-lt"/>
                <a:ea typeface="+mn-ea"/>
                <a:cs typeface="+mn-cs"/>
              </a:rPr>
              <a:t> de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l’espagnol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tous</a:t>
            </a:r>
            <a:r>
              <a:rPr lang="en-GB" sz="1200" kern="1200" baseline="0" dirty="0">
                <a:solidFill>
                  <a:schemeClr val="tx1"/>
                </a:solidFill>
                <a:effectLst/>
                <a:latin typeface="+mn-lt"/>
                <a:ea typeface="+mn-ea"/>
                <a:cs typeface="+mn-cs"/>
              </a:rPr>
              <a:t> les </a:t>
            </a:r>
            <a:r>
              <a:rPr lang="en-GB" sz="1200" kern="1200" baseline="0" dirty="0" err="1">
                <a:solidFill>
                  <a:schemeClr val="tx1"/>
                </a:solidFill>
                <a:effectLst/>
                <a:latin typeface="+mn-lt"/>
                <a:ea typeface="+mn-ea"/>
                <a:cs typeface="+mn-cs"/>
              </a:rPr>
              <a:t>jours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J’ai</a:t>
            </a:r>
            <a:r>
              <a:rPr lang="en-GB" sz="1200" kern="1200" baseline="0" dirty="0">
                <a:solidFill>
                  <a:schemeClr val="tx1"/>
                </a:solidFill>
                <a:effectLst/>
                <a:latin typeface="+mn-lt"/>
                <a:ea typeface="+mn-ea"/>
                <a:cs typeface="+mn-cs"/>
              </a:rPr>
              <a:t> trois </a:t>
            </a:r>
            <a:r>
              <a:rPr lang="en-GB" sz="1200" kern="1200" baseline="0" dirty="0" err="1">
                <a:solidFill>
                  <a:schemeClr val="tx1"/>
                </a:solidFill>
                <a:effectLst/>
                <a:latin typeface="+mn-lt"/>
                <a:ea typeface="+mn-ea"/>
                <a:cs typeface="+mn-cs"/>
              </a:rPr>
              <a:t>cours</a:t>
            </a:r>
            <a:r>
              <a:rPr lang="en-GB" sz="1200" kern="1200" baseline="0" dirty="0">
                <a:solidFill>
                  <a:schemeClr val="tx1"/>
                </a:solidFill>
                <a:effectLst/>
                <a:latin typeface="+mn-lt"/>
                <a:ea typeface="+mn-ea"/>
                <a:cs typeface="+mn-cs"/>
              </a:rPr>
              <a:t> de </a:t>
            </a:r>
            <a:r>
              <a:rPr lang="en-GB" sz="1200" kern="1200" baseline="0" dirty="0" err="1">
                <a:solidFill>
                  <a:schemeClr val="tx1"/>
                </a:solidFill>
                <a:effectLst/>
                <a:latin typeface="+mn-lt"/>
                <a:ea typeface="+mn-ea"/>
                <a:cs typeface="+mn-cs"/>
              </a:rPr>
              <a:t>français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3 Je </a:t>
            </a:r>
            <a:r>
              <a:rPr lang="en-GB" sz="1200" kern="1200" dirty="0" err="1">
                <a:solidFill>
                  <a:schemeClr val="tx1"/>
                </a:solidFill>
                <a:effectLst/>
                <a:latin typeface="+mn-lt"/>
                <a:ea typeface="+mn-ea"/>
                <a:cs typeface="+mn-cs"/>
              </a:rPr>
              <a:t>fais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seulement</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l’espagnol</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4 Le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français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est</a:t>
            </a:r>
            <a:r>
              <a:rPr lang="en-GB" sz="1200" kern="1200" baseline="0" dirty="0">
                <a:solidFill>
                  <a:schemeClr val="tx1"/>
                </a:solidFill>
                <a:effectLst/>
                <a:latin typeface="+mn-lt"/>
                <a:ea typeface="+mn-ea"/>
                <a:cs typeface="+mn-cs"/>
              </a:rPr>
              <a:t> nouveau pour </a:t>
            </a:r>
            <a:r>
              <a:rPr lang="en-GB" sz="1200" kern="1200" baseline="0" dirty="0" err="1">
                <a:solidFill>
                  <a:schemeClr val="tx1"/>
                </a:solidFill>
                <a:effectLst/>
                <a:latin typeface="+mn-lt"/>
                <a:ea typeface="+mn-ea"/>
                <a:cs typeface="+mn-cs"/>
              </a:rPr>
              <a:t>moi</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5 Je </a:t>
            </a:r>
            <a:r>
              <a:rPr lang="en-GB" sz="1200" kern="1200" dirty="0" err="1">
                <a:solidFill>
                  <a:schemeClr val="tx1"/>
                </a:solidFill>
                <a:effectLst/>
                <a:latin typeface="+mn-lt"/>
                <a:ea typeface="+mn-ea"/>
                <a:cs typeface="+mn-cs"/>
              </a:rPr>
              <a:t>fais</a:t>
            </a:r>
            <a:r>
              <a:rPr lang="en-GB" sz="1200" kern="1200" dirty="0">
                <a:solidFill>
                  <a:schemeClr val="tx1"/>
                </a:solidFill>
                <a:effectLst/>
                <a:latin typeface="+mn-lt"/>
                <a:ea typeface="+mn-ea"/>
                <a:cs typeface="+mn-cs"/>
              </a:rPr>
              <a:t> cinq </a:t>
            </a:r>
            <a:r>
              <a:rPr lang="en-GB" sz="1200" kern="1200" dirty="0" err="1">
                <a:solidFill>
                  <a:schemeClr val="tx1"/>
                </a:solidFill>
                <a:effectLst/>
                <a:latin typeface="+mn-lt"/>
                <a:ea typeface="+mn-ea"/>
                <a:cs typeface="+mn-cs"/>
              </a:rPr>
              <a:t>cours</a:t>
            </a:r>
            <a:r>
              <a:rPr lang="en-GB" sz="1200" kern="1200" dirty="0">
                <a:solidFill>
                  <a:schemeClr val="tx1"/>
                </a:solidFill>
                <a:effectLst/>
                <a:latin typeface="+mn-lt"/>
                <a:ea typeface="+mn-ea"/>
                <a:cs typeface="+mn-cs"/>
              </a:rPr>
              <a:t> par </a:t>
            </a:r>
            <a:r>
              <a:rPr lang="en-GB" sz="1200" kern="1200" dirty="0" err="1">
                <a:solidFill>
                  <a:schemeClr val="tx1"/>
                </a:solidFill>
                <a:effectLst/>
                <a:latin typeface="+mn-lt"/>
                <a:ea typeface="+mn-ea"/>
                <a:cs typeface="+mn-cs"/>
              </a:rPr>
              <a:t>semaine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6 </a:t>
            </a:r>
            <a:r>
              <a:rPr lang="en-GB" sz="1200" kern="1200" dirty="0" err="1">
                <a:solidFill>
                  <a:schemeClr val="tx1"/>
                </a:solidFill>
                <a:effectLst/>
                <a:latin typeface="+mn-lt"/>
                <a:ea typeface="+mn-ea"/>
                <a:cs typeface="+mn-cs"/>
              </a:rPr>
              <a:t>L’espagnol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a:t>
            </a:r>
            <a:r>
              <a:rPr lang="en-GB" sz="1200" kern="1200" dirty="0">
                <a:solidFill>
                  <a:schemeClr val="tx1"/>
                </a:solidFill>
                <a:effectLst/>
                <a:latin typeface="+mn-lt"/>
                <a:ea typeface="+mn-ea"/>
                <a:cs typeface="+mn-cs"/>
              </a:rPr>
              <a:t> facile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D983E-7C3E-4370-81E2-CCCE6FE02D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9993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SET 1e</a:t>
            </a:r>
          </a:p>
          <a:p>
            <a:r>
              <a:rPr lang="en-GB" sz="1200" kern="1200" dirty="0">
                <a:solidFill>
                  <a:schemeClr val="tx1"/>
                </a:solidFill>
                <a:effectLst/>
                <a:latin typeface="+mn-lt"/>
                <a:ea typeface="+mn-ea"/>
                <a:cs typeface="+mn-cs"/>
              </a:rPr>
              <a:t>This focuses pupils’ attention on the verb form and meaning.</a:t>
            </a:r>
            <a:r>
              <a:rPr lang="en-GB" sz="1200" kern="1200" baseline="0" dirty="0">
                <a:solidFill>
                  <a:schemeClr val="tx1"/>
                </a:solidFill>
                <a:effectLst/>
                <a:latin typeface="+mn-lt"/>
                <a:ea typeface="+mn-ea"/>
                <a:cs typeface="+mn-cs"/>
              </a:rPr>
              <a:t>  Pupils have to identify the correct verb and write it in the gap.  Check students’ understanding of the complete sentences as you conduct the feedback. </a:t>
            </a:r>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Elle</a:t>
            </a:r>
            <a:r>
              <a:rPr lang="en-GB" sz="1200" b="0" kern="1200" baseline="0" dirty="0">
                <a:solidFill>
                  <a:schemeClr val="tx1"/>
                </a:solidFill>
                <a:effectLst/>
                <a:latin typeface="+mn-lt"/>
                <a:ea typeface="+mn-ea"/>
                <a:cs typeface="+mn-cs"/>
              </a:rPr>
              <a:t> fait du </a:t>
            </a:r>
            <a:r>
              <a:rPr lang="en-GB" sz="1200" b="0" kern="1200" baseline="0" dirty="0" err="1">
                <a:solidFill>
                  <a:schemeClr val="tx1"/>
                </a:solidFill>
                <a:effectLst/>
                <a:latin typeface="+mn-lt"/>
                <a:ea typeface="+mn-ea"/>
                <a:cs typeface="+mn-cs"/>
              </a:rPr>
              <a:t>fran</a:t>
            </a:r>
            <a:r>
              <a:rPr lang="es-ES" sz="1200" dirty="0" err="1">
                <a:solidFill>
                  <a:schemeClr val="accent1">
                    <a:lumMod val="50000"/>
                  </a:schemeClr>
                </a:solidFill>
                <a:latin typeface="Century Gothic" panose="020B0502020202020204" pitchFamily="34" charset="0"/>
              </a:rPr>
              <a:t>çais</a:t>
            </a:r>
            <a:r>
              <a:rPr lang="es-ES" sz="1200" dirty="0">
                <a:solidFill>
                  <a:schemeClr val="accent1">
                    <a:lumMod val="50000"/>
                  </a:schemeClr>
                </a:solidFill>
                <a:latin typeface="Century Gothic" panose="020B0502020202020204" pitchFamily="34" charset="0"/>
              </a:rPr>
              <a:t> </a:t>
            </a:r>
            <a:r>
              <a:rPr lang="es-ES" sz="1200" dirty="0" err="1">
                <a:solidFill>
                  <a:schemeClr val="accent1">
                    <a:lumMod val="50000"/>
                  </a:schemeClr>
                </a:solidFill>
                <a:latin typeface="Century Gothic" panose="020B0502020202020204" pitchFamily="34" charset="0"/>
              </a:rPr>
              <a:t>tous</a:t>
            </a:r>
            <a:r>
              <a:rPr lang="es-ES" sz="1200" dirty="0">
                <a:solidFill>
                  <a:schemeClr val="accent1">
                    <a:lumMod val="50000"/>
                  </a:schemeClr>
                </a:solidFill>
                <a:latin typeface="Century Gothic" panose="020B0502020202020204" pitchFamily="34" charset="0"/>
              </a:rPr>
              <a:t> les </a:t>
            </a:r>
            <a:r>
              <a:rPr lang="es-ES" sz="1200" dirty="0" err="1">
                <a:solidFill>
                  <a:schemeClr val="accent1">
                    <a:lumMod val="50000"/>
                  </a:schemeClr>
                </a:solidFill>
                <a:latin typeface="Century Gothic" panose="020B0502020202020204" pitchFamily="34" charset="0"/>
              </a:rPr>
              <a:t>jours</a:t>
            </a:r>
            <a:br>
              <a:rPr lang="en-GB" sz="1200" kern="1200" dirty="0">
                <a:solidFill>
                  <a:schemeClr val="tx1"/>
                </a:solidFill>
                <a:effectLst/>
                <a:latin typeface="+mn-lt"/>
                <a:ea typeface="+mn-ea"/>
                <a:cs typeface="+mn-cs"/>
              </a:rPr>
            </a:br>
            <a:r>
              <a:rPr lang="es-ES" sz="1200" dirty="0">
                <a:solidFill>
                  <a:schemeClr val="accent1">
                    <a:lumMod val="50000"/>
                  </a:schemeClr>
                </a:solidFill>
                <a:latin typeface="Century Gothic" panose="020B0502020202020204" pitchFamily="34" charset="0"/>
              </a:rPr>
              <a:t>Elle</a:t>
            </a:r>
            <a:r>
              <a:rPr lang="es-ES" sz="1200" baseline="0" dirty="0">
                <a:solidFill>
                  <a:schemeClr val="accent1">
                    <a:lumMod val="50000"/>
                  </a:schemeClr>
                </a:solidFill>
                <a:latin typeface="Century Gothic" panose="020B0502020202020204" pitchFamily="34" charset="0"/>
              </a:rPr>
              <a:t> a </a:t>
            </a:r>
            <a:r>
              <a:rPr lang="es-ES" sz="1200" dirty="0">
                <a:solidFill>
                  <a:schemeClr val="accent1">
                    <a:lumMod val="50000"/>
                  </a:schemeClr>
                </a:solidFill>
                <a:latin typeface="Century Gothic" panose="020B0502020202020204" pitchFamily="34" charset="0"/>
              </a:rPr>
              <a:t>un </a:t>
            </a:r>
            <a:r>
              <a:rPr lang="es-ES" sz="1200" dirty="0" err="1">
                <a:solidFill>
                  <a:schemeClr val="accent1">
                    <a:lumMod val="50000"/>
                  </a:schemeClr>
                </a:solidFill>
                <a:latin typeface="Century Gothic" panose="020B0502020202020204" pitchFamily="34" charset="0"/>
              </a:rPr>
              <a:t>nouveau</a:t>
            </a:r>
            <a:r>
              <a:rPr lang="es-ES" sz="1200" dirty="0">
                <a:solidFill>
                  <a:schemeClr val="accent1">
                    <a:lumMod val="50000"/>
                  </a:schemeClr>
                </a:solidFill>
                <a:latin typeface="Century Gothic" panose="020B0502020202020204" pitchFamily="34" charset="0"/>
              </a:rPr>
              <a:t> </a:t>
            </a:r>
            <a:r>
              <a:rPr lang="es-ES" sz="1200" dirty="0" err="1">
                <a:solidFill>
                  <a:schemeClr val="accent1">
                    <a:lumMod val="50000"/>
                  </a:schemeClr>
                </a:solidFill>
                <a:latin typeface="Century Gothic" panose="020B0502020202020204" pitchFamily="34" charset="0"/>
              </a:rPr>
              <a:t>cours</a:t>
            </a:r>
            <a:r>
              <a:rPr lang="es-ES" sz="1200" dirty="0">
                <a:solidFill>
                  <a:schemeClr val="accent1">
                    <a:lumMod val="50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err="1">
                <a:solidFill>
                  <a:schemeClr val="accent1">
                    <a:lumMod val="50000"/>
                  </a:schemeClr>
                </a:solidFill>
                <a:latin typeface="Century Gothic" panose="020B0502020202020204" pitchFamily="34" charset="0"/>
              </a:rPr>
              <a:t>Il</a:t>
            </a:r>
            <a:r>
              <a:rPr lang="es-ES" sz="1200" dirty="0">
                <a:solidFill>
                  <a:schemeClr val="accent1">
                    <a:lumMod val="50000"/>
                  </a:schemeClr>
                </a:solidFill>
                <a:latin typeface="Century Gothic" panose="020B0502020202020204" pitchFamily="34" charset="0"/>
              </a:rPr>
              <a:t> a</a:t>
            </a:r>
            <a:r>
              <a:rPr lang="es-ES" sz="1200" baseline="0" dirty="0">
                <a:solidFill>
                  <a:schemeClr val="accent1">
                    <a:lumMod val="50000"/>
                  </a:schemeClr>
                </a:solidFill>
                <a:latin typeface="Century Gothic" panose="020B0502020202020204" pitchFamily="34" charset="0"/>
              </a:rPr>
              <a:t> un </a:t>
            </a:r>
            <a:r>
              <a:rPr lang="es-ES" sz="1200" baseline="0" dirty="0" err="1">
                <a:solidFill>
                  <a:schemeClr val="accent1">
                    <a:lumMod val="50000"/>
                  </a:schemeClr>
                </a:solidFill>
                <a:latin typeface="Century Gothic" panose="020B0502020202020204" pitchFamily="34" charset="0"/>
              </a:rPr>
              <a:t>cours</a:t>
            </a:r>
            <a:r>
              <a:rPr lang="es-ES" sz="1200" baseline="0" dirty="0">
                <a:solidFill>
                  <a:schemeClr val="accent1">
                    <a:lumMod val="50000"/>
                  </a:schemeClr>
                </a:solidFill>
                <a:latin typeface="Century Gothic" panose="020B0502020202020204" pitchFamily="34" charset="0"/>
              </a:rPr>
              <a:t> </a:t>
            </a:r>
            <a:r>
              <a:rPr lang="es-ES" sz="1200" baseline="0" dirty="0" err="1">
                <a:solidFill>
                  <a:schemeClr val="accent1">
                    <a:lumMod val="50000"/>
                  </a:schemeClr>
                </a:solidFill>
                <a:latin typeface="Century Gothic" panose="020B0502020202020204" pitchFamily="34" charset="0"/>
              </a:rPr>
              <a:t>facile</a:t>
            </a:r>
            <a:endParaRPr lang="es-ES" sz="1200" baseline="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aseline="0" dirty="0" err="1">
                <a:solidFill>
                  <a:schemeClr val="accent1">
                    <a:lumMod val="50000"/>
                  </a:schemeClr>
                </a:solidFill>
                <a:latin typeface="Century Gothic" panose="020B0502020202020204" pitchFamily="34" charset="0"/>
              </a:rPr>
              <a:t>Il</a:t>
            </a:r>
            <a:r>
              <a:rPr lang="es-ES" sz="1200" baseline="0" dirty="0">
                <a:solidFill>
                  <a:schemeClr val="accent1">
                    <a:lumMod val="50000"/>
                  </a:schemeClr>
                </a:solidFill>
                <a:latin typeface="Century Gothic" panose="020B0502020202020204" pitchFamily="34" charset="0"/>
              </a:rPr>
              <a:t> </a:t>
            </a:r>
            <a:r>
              <a:rPr lang="es-ES" sz="1200" baseline="0" dirty="0" err="1">
                <a:solidFill>
                  <a:schemeClr val="accent1">
                    <a:lumMod val="50000"/>
                  </a:schemeClr>
                </a:solidFill>
                <a:latin typeface="Century Gothic" panose="020B0502020202020204" pitchFamily="34" charset="0"/>
              </a:rPr>
              <a:t>fait</a:t>
            </a:r>
            <a:r>
              <a:rPr lang="es-ES" sz="1200" baseline="0" dirty="0">
                <a:solidFill>
                  <a:schemeClr val="accent1">
                    <a:lumMod val="50000"/>
                  </a:schemeClr>
                </a:solidFill>
                <a:latin typeface="Century Gothic" panose="020B0502020202020204" pitchFamily="34" charset="0"/>
              </a:rPr>
              <a:t> </a:t>
            </a:r>
            <a:r>
              <a:rPr lang="es-ES" sz="1200" baseline="0" dirty="0" err="1">
                <a:solidFill>
                  <a:schemeClr val="accent1">
                    <a:lumMod val="50000"/>
                  </a:schemeClr>
                </a:solidFill>
                <a:latin typeface="Century Gothic" panose="020B0502020202020204" pitchFamily="34" charset="0"/>
              </a:rPr>
              <a:t>seulement</a:t>
            </a:r>
            <a:r>
              <a:rPr lang="es-ES" sz="1200" baseline="0" dirty="0">
                <a:solidFill>
                  <a:schemeClr val="accent1">
                    <a:lumMod val="50000"/>
                  </a:schemeClr>
                </a:solidFill>
                <a:latin typeface="Century Gothic" panose="020B0502020202020204" pitchFamily="34" charset="0"/>
              </a:rPr>
              <a:t> de </a:t>
            </a:r>
            <a:r>
              <a:rPr lang="es-ES" sz="1200" baseline="0" dirty="0" err="1">
                <a:solidFill>
                  <a:schemeClr val="accent1">
                    <a:lumMod val="50000"/>
                  </a:schemeClr>
                </a:solidFill>
                <a:latin typeface="Century Gothic" panose="020B0502020202020204" pitchFamily="34" charset="0"/>
              </a:rPr>
              <a:t>l’espagnol</a:t>
            </a:r>
            <a:endParaRPr lang="es-ES" sz="1200" baseline="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aseline="0" dirty="0" err="1">
                <a:solidFill>
                  <a:schemeClr val="accent1">
                    <a:lumMod val="50000"/>
                  </a:schemeClr>
                </a:solidFill>
                <a:latin typeface="Century Gothic" panose="020B0502020202020204" pitchFamily="34" charset="0"/>
              </a:rPr>
              <a:t>J’ai</a:t>
            </a:r>
            <a:r>
              <a:rPr lang="es-ES" sz="1200" baseline="0" dirty="0">
                <a:solidFill>
                  <a:schemeClr val="accent1">
                    <a:lumMod val="50000"/>
                  </a:schemeClr>
                </a:solidFill>
                <a:latin typeface="Century Gothic" panose="020B0502020202020204" pitchFamily="34" charset="0"/>
              </a:rPr>
              <a:t> une </a:t>
            </a:r>
            <a:r>
              <a:rPr lang="es-ES" sz="1200" baseline="0" dirty="0" err="1">
                <a:solidFill>
                  <a:schemeClr val="accent1">
                    <a:lumMod val="50000"/>
                  </a:schemeClr>
                </a:solidFill>
                <a:latin typeface="Century Gothic" panose="020B0502020202020204" pitchFamily="34" charset="0"/>
              </a:rPr>
              <a:t>nouvelle</a:t>
            </a:r>
            <a:r>
              <a:rPr lang="es-ES" sz="1200" baseline="0" dirty="0">
                <a:solidFill>
                  <a:schemeClr val="accent1">
                    <a:lumMod val="50000"/>
                  </a:schemeClr>
                </a:solidFill>
                <a:latin typeface="Century Gothic" panose="020B0502020202020204" pitchFamily="34" charset="0"/>
              </a:rPr>
              <a:t> </a:t>
            </a:r>
            <a:r>
              <a:rPr lang="es-ES" sz="1200" baseline="0" dirty="0" err="1">
                <a:solidFill>
                  <a:schemeClr val="accent1">
                    <a:lumMod val="50000"/>
                  </a:schemeClr>
                </a:solidFill>
                <a:latin typeface="Century Gothic" panose="020B0502020202020204" pitchFamily="34" charset="0"/>
              </a:rPr>
              <a:t>école</a:t>
            </a:r>
            <a:endParaRPr lang="es-ES" sz="1200" baseline="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aseline="0" dirty="0">
                <a:solidFill>
                  <a:schemeClr val="accent1">
                    <a:lumMod val="50000"/>
                  </a:schemeClr>
                </a:solidFill>
                <a:latin typeface="Century Gothic" panose="020B0502020202020204" pitchFamily="34" charset="0"/>
              </a:rPr>
              <a:t>Je </a:t>
            </a:r>
            <a:r>
              <a:rPr lang="es-ES" sz="1200" baseline="0" dirty="0" err="1">
                <a:solidFill>
                  <a:schemeClr val="accent1">
                    <a:lumMod val="50000"/>
                  </a:schemeClr>
                </a:solidFill>
                <a:latin typeface="Century Gothic" panose="020B0502020202020204" pitchFamily="34" charset="0"/>
              </a:rPr>
              <a:t>fais</a:t>
            </a:r>
            <a:r>
              <a:rPr lang="es-ES" sz="1200" baseline="0" dirty="0">
                <a:solidFill>
                  <a:schemeClr val="accent1">
                    <a:lumMod val="50000"/>
                  </a:schemeClr>
                </a:solidFill>
                <a:latin typeface="Century Gothic" panose="020B0502020202020204" pitchFamily="34" charset="0"/>
              </a:rPr>
              <a:t> du </a:t>
            </a:r>
            <a:r>
              <a:rPr lang="es-ES" sz="1200" dirty="0" err="1">
                <a:solidFill>
                  <a:schemeClr val="accent1">
                    <a:lumMod val="50000"/>
                  </a:schemeClr>
                </a:solidFill>
                <a:latin typeface="Century Gothic" panose="020B0502020202020204" pitchFamily="34" charset="0"/>
              </a:rPr>
              <a:t>français</a:t>
            </a:r>
            <a:r>
              <a:rPr lang="es-ES" sz="1200" dirty="0">
                <a:solidFill>
                  <a:schemeClr val="accent1">
                    <a:lumMod val="50000"/>
                  </a:schemeClr>
                </a:solidFill>
                <a:latin typeface="Century Gothic" panose="020B0502020202020204" pitchFamily="34" charset="0"/>
              </a:rPr>
              <a:t> et de </a:t>
            </a:r>
            <a:r>
              <a:rPr lang="es-ES" sz="1200" dirty="0" err="1">
                <a:solidFill>
                  <a:schemeClr val="accent1">
                    <a:lumMod val="50000"/>
                  </a:schemeClr>
                </a:solidFill>
                <a:latin typeface="Century Gothic" panose="020B0502020202020204" pitchFamily="34" charset="0"/>
              </a:rPr>
              <a:t>l’espagnol</a:t>
            </a:r>
            <a:r>
              <a:rPr lang="es-ES" sz="1200" dirty="0">
                <a:solidFill>
                  <a:schemeClr val="accent1">
                    <a:lumMod val="50000"/>
                  </a:schemeClr>
                </a:solidFill>
                <a:latin typeface="Century Gothic" panose="020B0502020202020204" pitchFamily="34" charset="0"/>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D983E-7C3E-4370-81E2-CCCE6FE02D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652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SET 1e</a:t>
            </a:r>
          </a:p>
          <a:p>
            <a:r>
              <a:rPr lang="en-GB" sz="1200" kern="1200" dirty="0">
                <a:solidFill>
                  <a:schemeClr val="tx1"/>
                </a:solidFill>
                <a:effectLst/>
                <a:latin typeface="+mn-lt"/>
                <a:ea typeface="+mn-ea"/>
                <a:cs typeface="+mn-cs"/>
              </a:rPr>
              <a:t>This focuses pupils’ attention on the verb form and meaning.</a:t>
            </a:r>
            <a:r>
              <a:rPr lang="en-GB" sz="1200" kern="1200" baseline="0" dirty="0">
                <a:solidFill>
                  <a:schemeClr val="tx1"/>
                </a:solidFill>
                <a:effectLst/>
                <a:latin typeface="+mn-lt"/>
                <a:ea typeface="+mn-ea"/>
                <a:cs typeface="+mn-cs"/>
              </a:rPr>
              <a:t>  Pupils have to identify the correct verb and write it in the gap.  Check students’ understanding of the complete sentences as you conduct the feedback. </a:t>
            </a:r>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Elle</a:t>
            </a:r>
            <a:r>
              <a:rPr lang="en-GB" sz="1200" b="0" kern="1200" baseline="0" dirty="0">
                <a:solidFill>
                  <a:schemeClr val="tx1"/>
                </a:solidFill>
                <a:effectLst/>
                <a:latin typeface="+mn-lt"/>
                <a:ea typeface="+mn-ea"/>
                <a:cs typeface="+mn-cs"/>
              </a:rPr>
              <a:t> fait du </a:t>
            </a:r>
            <a:r>
              <a:rPr lang="en-GB" sz="1200" b="0" kern="1200" baseline="0" dirty="0" err="1">
                <a:solidFill>
                  <a:schemeClr val="tx1"/>
                </a:solidFill>
                <a:effectLst/>
                <a:latin typeface="+mn-lt"/>
                <a:ea typeface="+mn-ea"/>
                <a:cs typeface="+mn-cs"/>
              </a:rPr>
              <a:t>fran</a:t>
            </a:r>
            <a:r>
              <a:rPr lang="es-ES" sz="1200" dirty="0" err="1">
                <a:solidFill>
                  <a:schemeClr val="accent1">
                    <a:lumMod val="50000"/>
                  </a:schemeClr>
                </a:solidFill>
                <a:latin typeface="Century Gothic" panose="020B0502020202020204" pitchFamily="34" charset="0"/>
              </a:rPr>
              <a:t>çais</a:t>
            </a:r>
            <a:r>
              <a:rPr lang="es-ES" sz="1200" dirty="0">
                <a:solidFill>
                  <a:schemeClr val="accent1">
                    <a:lumMod val="50000"/>
                  </a:schemeClr>
                </a:solidFill>
                <a:latin typeface="Century Gothic" panose="020B0502020202020204" pitchFamily="34" charset="0"/>
              </a:rPr>
              <a:t> </a:t>
            </a:r>
            <a:r>
              <a:rPr lang="es-ES" sz="1200" dirty="0" err="1">
                <a:solidFill>
                  <a:schemeClr val="accent1">
                    <a:lumMod val="50000"/>
                  </a:schemeClr>
                </a:solidFill>
                <a:latin typeface="Century Gothic" panose="020B0502020202020204" pitchFamily="34" charset="0"/>
              </a:rPr>
              <a:t>tous</a:t>
            </a:r>
            <a:r>
              <a:rPr lang="es-ES" sz="1200" dirty="0">
                <a:solidFill>
                  <a:schemeClr val="accent1">
                    <a:lumMod val="50000"/>
                  </a:schemeClr>
                </a:solidFill>
                <a:latin typeface="Century Gothic" panose="020B0502020202020204" pitchFamily="34" charset="0"/>
              </a:rPr>
              <a:t> les </a:t>
            </a:r>
            <a:r>
              <a:rPr lang="es-ES" sz="1200" dirty="0" err="1">
                <a:solidFill>
                  <a:schemeClr val="accent1">
                    <a:lumMod val="50000"/>
                  </a:schemeClr>
                </a:solidFill>
                <a:latin typeface="Century Gothic" panose="020B0502020202020204" pitchFamily="34" charset="0"/>
              </a:rPr>
              <a:t>jours</a:t>
            </a:r>
            <a:br>
              <a:rPr lang="en-GB" sz="1200" kern="1200" dirty="0">
                <a:solidFill>
                  <a:schemeClr val="tx1"/>
                </a:solidFill>
                <a:effectLst/>
                <a:latin typeface="+mn-lt"/>
                <a:ea typeface="+mn-ea"/>
                <a:cs typeface="+mn-cs"/>
              </a:rPr>
            </a:br>
            <a:r>
              <a:rPr lang="es-ES" sz="1200" dirty="0">
                <a:solidFill>
                  <a:schemeClr val="accent1">
                    <a:lumMod val="50000"/>
                  </a:schemeClr>
                </a:solidFill>
                <a:latin typeface="Century Gothic" panose="020B0502020202020204" pitchFamily="34" charset="0"/>
              </a:rPr>
              <a:t>Elle</a:t>
            </a:r>
            <a:r>
              <a:rPr lang="es-ES" sz="1200" baseline="0" dirty="0">
                <a:solidFill>
                  <a:schemeClr val="accent1">
                    <a:lumMod val="50000"/>
                  </a:schemeClr>
                </a:solidFill>
                <a:latin typeface="Century Gothic" panose="020B0502020202020204" pitchFamily="34" charset="0"/>
              </a:rPr>
              <a:t> a </a:t>
            </a:r>
            <a:r>
              <a:rPr lang="es-ES" sz="1200" dirty="0">
                <a:solidFill>
                  <a:schemeClr val="accent1">
                    <a:lumMod val="50000"/>
                  </a:schemeClr>
                </a:solidFill>
                <a:latin typeface="Century Gothic" panose="020B0502020202020204" pitchFamily="34" charset="0"/>
              </a:rPr>
              <a:t>un </a:t>
            </a:r>
            <a:r>
              <a:rPr lang="es-ES" sz="1200" dirty="0" err="1">
                <a:solidFill>
                  <a:schemeClr val="accent1">
                    <a:lumMod val="50000"/>
                  </a:schemeClr>
                </a:solidFill>
                <a:latin typeface="Century Gothic" panose="020B0502020202020204" pitchFamily="34" charset="0"/>
              </a:rPr>
              <a:t>nouveau</a:t>
            </a:r>
            <a:r>
              <a:rPr lang="es-ES" sz="1200" dirty="0">
                <a:solidFill>
                  <a:schemeClr val="accent1">
                    <a:lumMod val="50000"/>
                  </a:schemeClr>
                </a:solidFill>
                <a:latin typeface="Century Gothic" panose="020B0502020202020204" pitchFamily="34" charset="0"/>
              </a:rPr>
              <a:t> </a:t>
            </a:r>
            <a:r>
              <a:rPr lang="es-ES" sz="1200" dirty="0" err="1">
                <a:solidFill>
                  <a:schemeClr val="accent1">
                    <a:lumMod val="50000"/>
                  </a:schemeClr>
                </a:solidFill>
                <a:latin typeface="Century Gothic" panose="020B0502020202020204" pitchFamily="34" charset="0"/>
              </a:rPr>
              <a:t>cours</a:t>
            </a:r>
            <a:r>
              <a:rPr lang="es-ES" sz="1200" dirty="0">
                <a:solidFill>
                  <a:schemeClr val="accent1">
                    <a:lumMod val="50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err="1">
                <a:solidFill>
                  <a:schemeClr val="accent1">
                    <a:lumMod val="50000"/>
                  </a:schemeClr>
                </a:solidFill>
                <a:latin typeface="Century Gothic" panose="020B0502020202020204" pitchFamily="34" charset="0"/>
              </a:rPr>
              <a:t>Il</a:t>
            </a:r>
            <a:r>
              <a:rPr lang="es-ES" sz="1200" dirty="0">
                <a:solidFill>
                  <a:schemeClr val="accent1">
                    <a:lumMod val="50000"/>
                  </a:schemeClr>
                </a:solidFill>
                <a:latin typeface="Century Gothic" panose="020B0502020202020204" pitchFamily="34" charset="0"/>
              </a:rPr>
              <a:t> a</a:t>
            </a:r>
            <a:r>
              <a:rPr lang="es-ES" sz="1200" baseline="0" dirty="0">
                <a:solidFill>
                  <a:schemeClr val="accent1">
                    <a:lumMod val="50000"/>
                  </a:schemeClr>
                </a:solidFill>
                <a:latin typeface="Century Gothic" panose="020B0502020202020204" pitchFamily="34" charset="0"/>
              </a:rPr>
              <a:t> un </a:t>
            </a:r>
            <a:r>
              <a:rPr lang="es-ES" sz="1200" baseline="0" dirty="0" err="1">
                <a:solidFill>
                  <a:schemeClr val="accent1">
                    <a:lumMod val="50000"/>
                  </a:schemeClr>
                </a:solidFill>
                <a:latin typeface="Century Gothic" panose="020B0502020202020204" pitchFamily="34" charset="0"/>
              </a:rPr>
              <a:t>cours</a:t>
            </a:r>
            <a:r>
              <a:rPr lang="es-ES" sz="1200" baseline="0" dirty="0">
                <a:solidFill>
                  <a:schemeClr val="accent1">
                    <a:lumMod val="50000"/>
                  </a:schemeClr>
                </a:solidFill>
                <a:latin typeface="Century Gothic" panose="020B0502020202020204" pitchFamily="34" charset="0"/>
              </a:rPr>
              <a:t> </a:t>
            </a:r>
            <a:r>
              <a:rPr lang="es-ES" sz="1200" baseline="0" dirty="0" err="1">
                <a:solidFill>
                  <a:schemeClr val="accent1">
                    <a:lumMod val="50000"/>
                  </a:schemeClr>
                </a:solidFill>
                <a:latin typeface="Century Gothic" panose="020B0502020202020204" pitchFamily="34" charset="0"/>
              </a:rPr>
              <a:t>facile</a:t>
            </a:r>
            <a:endParaRPr lang="es-ES" sz="1200" baseline="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aseline="0" dirty="0" err="1">
                <a:solidFill>
                  <a:schemeClr val="accent1">
                    <a:lumMod val="50000"/>
                  </a:schemeClr>
                </a:solidFill>
                <a:latin typeface="Century Gothic" panose="020B0502020202020204" pitchFamily="34" charset="0"/>
              </a:rPr>
              <a:t>Il</a:t>
            </a:r>
            <a:r>
              <a:rPr lang="es-ES" sz="1200" baseline="0" dirty="0">
                <a:solidFill>
                  <a:schemeClr val="accent1">
                    <a:lumMod val="50000"/>
                  </a:schemeClr>
                </a:solidFill>
                <a:latin typeface="Century Gothic" panose="020B0502020202020204" pitchFamily="34" charset="0"/>
              </a:rPr>
              <a:t> </a:t>
            </a:r>
            <a:r>
              <a:rPr lang="es-ES" sz="1200" baseline="0" dirty="0" err="1">
                <a:solidFill>
                  <a:schemeClr val="accent1">
                    <a:lumMod val="50000"/>
                  </a:schemeClr>
                </a:solidFill>
                <a:latin typeface="Century Gothic" panose="020B0502020202020204" pitchFamily="34" charset="0"/>
              </a:rPr>
              <a:t>fait</a:t>
            </a:r>
            <a:r>
              <a:rPr lang="es-ES" sz="1200" baseline="0" dirty="0">
                <a:solidFill>
                  <a:schemeClr val="accent1">
                    <a:lumMod val="50000"/>
                  </a:schemeClr>
                </a:solidFill>
                <a:latin typeface="Century Gothic" panose="020B0502020202020204" pitchFamily="34" charset="0"/>
              </a:rPr>
              <a:t> </a:t>
            </a:r>
            <a:r>
              <a:rPr lang="es-ES" sz="1200" baseline="0" dirty="0" err="1">
                <a:solidFill>
                  <a:schemeClr val="accent1">
                    <a:lumMod val="50000"/>
                  </a:schemeClr>
                </a:solidFill>
                <a:latin typeface="Century Gothic" panose="020B0502020202020204" pitchFamily="34" charset="0"/>
              </a:rPr>
              <a:t>seulement</a:t>
            </a:r>
            <a:r>
              <a:rPr lang="es-ES" sz="1200" baseline="0" dirty="0">
                <a:solidFill>
                  <a:schemeClr val="accent1">
                    <a:lumMod val="50000"/>
                  </a:schemeClr>
                </a:solidFill>
                <a:latin typeface="Century Gothic" panose="020B0502020202020204" pitchFamily="34" charset="0"/>
              </a:rPr>
              <a:t> de </a:t>
            </a:r>
            <a:r>
              <a:rPr lang="es-ES" sz="1200" baseline="0" dirty="0" err="1">
                <a:solidFill>
                  <a:schemeClr val="accent1">
                    <a:lumMod val="50000"/>
                  </a:schemeClr>
                </a:solidFill>
                <a:latin typeface="Century Gothic" panose="020B0502020202020204" pitchFamily="34" charset="0"/>
              </a:rPr>
              <a:t>l’espagnol</a:t>
            </a:r>
            <a:endParaRPr lang="es-ES" sz="1200" baseline="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aseline="0" dirty="0" err="1">
                <a:solidFill>
                  <a:schemeClr val="accent1">
                    <a:lumMod val="50000"/>
                  </a:schemeClr>
                </a:solidFill>
                <a:latin typeface="Century Gothic" panose="020B0502020202020204" pitchFamily="34" charset="0"/>
              </a:rPr>
              <a:t>J’ai</a:t>
            </a:r>
            <a:r>
              <a:rPr lang="es-ES" sz="1200" baseline="0" dirty="0">
                <a:solidFill>
                  <a:schemeClr val="accent1">
                    <a:lumMod val="50000"/>
                  </a:schemeClr>
                </a:solidFill>
                <a:latin typeface="Century Gothic" panose="020B0502020202020204" pitchFamily="34" charset="0"/>
              </a:rPr>
              <a:t> une </a:t>
            </a:r>
            <a:r>
              <a:rPr lang="es-ES" sz="1200" baseline="0" dirty="0" err="1">
                <a:solidFill>
                  <a:schemeClr val="accent1">
                    <a:lumMod val="50000"/>
                  </a:schemeClr>
                </a:solidFill>
                <a:latin typeface="Century Gothic" panose="020B0502020202020204" pitchFamily="34" charset="0"/>
              </a:rPr>
              <a:t>nouvelle</a:t>
            </a:r>
            <a:r>
              <a:rPr lang="es-ES" sz="1200" baseline="0" dirty="0">
                <a:solidFill>
                  <a:schemeClr val="accent1">
                    <a:lumMod val="50000"/>
                  </a:schemeClr>
                </a:solidFill>
                <a:latin typeface="Century Gothic" panose="020B0502020202020204" pitchFamily="34" charset="0"/>
              </a:rPr>
              <a:t> </a:t>
            </a:r>
            <a:r>
              <a:rPr lang="es-ES" sz="1200" baseline="0" dirty="0" err="1">
                <a:solidFill>
                  <a:schemeClr val="accent1">
                    <a:lumMod val="50000"/>
                  </a:schemeClr>
                </a:solidFill>
                <a:latin typeface="Century Gothic" panose="020B0502020202020204" pitchFamily="34" charset="0"/>
              </a:rPr>
              <a:t>école</a:t>
            </a:r>
            <a:endParaRPr lang="es-ES" sz="1200" baseline="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aseline="0" dirty="0">
                <a:solidFill>
                  <a:schemeClr val="accent1">
                    <a:lumMod val="50000"/>
                  </a:schemeClr>
                </a:solidFill>
                <a:latin typeface="Century Gothic" panose="020B0502020202020204" pitchFamily="34" charset="0"/>
              </a:rPr>
              <a:t>Je </a:t>
            </a:r>
            <a:r>
              <a:rPr lang="es-ES" sz="1200" baseline="0" dirty="0" err="1">
                <a:solidFill>
                  <a:schemeClr val="accent1">
                    <a:lumMod val="50000"/>
                  </a:schemeClr>
                </a:solidFill>
                <a:latin typeface="Century Gothic" panose="020B0502020202020204" pitchFamily="34" charset="0"/>
              </a:rPr>
              <a:t>fais</a:t>
            </a:r>
            <a:r>
              <a:rPr lang="es-ES" sz="1200" baseline="0" dirty="0">
                <a:solidFill>
                  <a:schemeClr val="accent1">
                    <a:lumMod val="50000"/>
                  </a:schemeClr>
                </a:solidFill>
                <a:latin typeface="Century Gothic" panose="020B0502020202020204" pitchFamily="34" charset="0"/>
              </a:rPr>
              <a:t> du </a:t>
            </a:r>
            <a:r>
              <a:rPr lang="es-ES" sz="1200" dirty="0" err="1">
                <a:solidFill>
                  <a:schemeClr val="accent1">
                    <a:lumMod val="50000"/>
                  </a:schemeClr>
                </a:solidFill>
                <a:latin typeface="Century Gothic" panose="020B0502020202020204" pitchFamily="34" charset="0"/>
              </a:rPr>
              <a:t>français</a:t>
            </a:r>
            <a:r>
              <a:rPr lang="es-ES" sz="1200" dirty="0">
                <a:solidFill>
                  <a:schemeClr val="accent1">
                    <a:lumMod val="50000"/>
                  </a:schemeClr>
                </a:solidFill>
                <a:latin typeface="Century Gothic" panose="020B0502020202020204" pitchFamily="34" charset="0"/>
              </a:rPr>
              <a:t> et de </a:t>
            </a:r>
            <a:r>
              <a:rPr lang="es-ES" sz="1200" dirty="0" err="1">
                <a:solidFill>
                  <a:schemeClr val="accent1">
                    <a:lumMod val="50000"/>
                  </a:schemeClr>
                </a:solidFill>
                <a:latin typeface="Century Gothic" panose="020B0502020202020204" pitchFamily="34" charset="0"/>
              </a:rPr>
              <a:t>l’espagnol</a:t>
            </a:r>
            <a:r>
              <a:rPr lang="es-ES" sz="1200" dirty="0">
                <a:solidFill>
                  <a:schemeClr val="accent1">
                    <a:lumMod val="50000"/>
                  </a:schemeClr>
                </a:solidFill>
                <a:latin typeface="Century Gothic" panose="020B0502020202020204" pitchFamily="34" charset="0"/>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D983E-7C3E-4370-81E2-CCCE6FE02D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847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 two/three words – pupils create sentences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D983E-7C3E-4370-81E2-CCCE6FE02D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1965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Ist</a:t>
            </a:r>
            <a:r>
              <a:rPr lang="en-US" b="1" dirty="0"/>
              <a:t> es der, die </a:t>
            </a:r>
            <a:r>
              <a:rPr lang="en-US" b="1" dirty="0" err="1"/>
              <a:t>oder</a:t>
            </a:r>
            <a:r>
              <a:rPr lang="en-US" b="1" dirty="0"/>
              <a:t> das?</a:t>
            </a:r>
          </a:p>
          <a:p>
            <a:endParaRPr lang="en-US" dirty="0"/>
          </a:p>
          <a:p>
            <a:r>
              <a:rPr lang="en-US" dirty="0"/>
              <a:t>This starter presents the nouns with their genders covered up. All nouns were introduced during the previous week and should be familiar to the students. Students have a minute to try to recall them with a partner.</a:t>
            </a:r>
          </a:p>
          <a:p>
            <a:r>
              <a:rPr lang="en-US" dirty="0"/>
              <a:t>The activity focuses the attention on the take-away grammar point from week 1: grammatical gender. It also revisits the vocabulary that was introduced.</a:t>
            </a:r>
            <a:br>
              <a:rPr lang="en-US" dirty="0"/>
            </a:br>
            <a:r>
              <a:rPr lang="en-US" dirty="0"/>
              <a:t>Click on ‘</a:t>
            </a:r>
            <a:r>
              <a:rPr lang="en-US" dirty="0" err="1"/>
              <a:t>Anfang</a:t>
            </a:r>
            <a:r>
              <a:rPr lang="en-US" dirty="0"/>
              <a:t>’ when</a:t>
            </a:r>
            <a:r>
              <a:rPr lang="en-US" baseline="0" dirty="0"/>
              <a:t> in presentation mode to start the 60 second timer.</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7599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have to predict which</a:t>
            </a:r>
            <a:r>
              <a:rPr lang="en-GB" baseline="0" dirty="0"/>
              <a:t> </a:t>
            </a:r>
            <a:r>
              <a:rPr lang="en-GB" baseline="0" dirty="0" err="1"/>
              <a:t>pacman</a:t>
            </a:r>
            <a:r>
              <a:rPr lang="en-GB" baseline="0" dirty="0"/>
              <a:t> will eat the object depending on the noun’s gender.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347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Presentation/introduction</a:t>
            </a:r>
            <a:r>
              <a:rPr lang="en-GB" baseline="0" dirty="0"/>
              <a:t> to the nouns from the tasks that follow. </a:t>
            </a:r>
          </a:p>
          <a:p>
            <a:r>
              <a:rPr lang="en-GB" baseline="0" dirty="0"/>
              <a:t>Here, pupils find the odd one out by identifying the gender of each noun.</a:t>
            </a:r>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9525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Listening task 1 [Note: the three rounds of this activity look the same when in presentation mode, so the slides have been numbered for clarity.]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endParaRPr lang="en-GB" dirty="0"/>
          </a:p>
          <a:p>
            <a:r>
              <a:rPr lang="en-GB" dirty="0"/>
              <a:t>Explain to students that they are going to hear ten Spanish words, and that they should arrange their cards in a 3x3 grid as shown (working from A-I, with J as the spare), English-side up, in the order they hear the words. </a:t>
            </a:r>
          </a:p>
          <a:p>
            <a:endParaRPr lang="en-GB" dirty="0"/>
          </a:p>
          <a:p>
            <a:r>
              <a:rPr lang="en-GB" dirty="0"/>
              <a:t>NB: Students don’t add letters to their flashcards, these are just to show the order that they need to place the cards in, according to</a:t>
            </a:r>
            <a:r>
              <a:rPr lang="en-GB" baseline="0" dirty="0"/>
              <a:t> the order in which the teacher says the words. It’s easier to model this task than explain too much about it.  The first time students do it, a few might be unsure, but after the first time, they will immediately know from this slide exactly what they have to do. It’s worth reassuring them of this, the first time you do it!</a:t>
            </a:r>
            <a:endParaRPr lang="en-GB" dirty="0"/>
          </a:p>
          <a:p>
            <a:endParaRPr lang="en-GB" dirty="0"/>
          </a:p>
          <a:p>
            <a:r>
              <a:rPr lang="en-GB" dirty="0"/>
              <a:t>Teacher reads the transcript.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then asks the students ‘</a:t>
            </a:r>
            <a:r>
              <a:rPr lang="en-GB" baseline="0" dirty="0" err="1"/>
              <a:t>Qué</a:t>
            </a:r>
            <a:r>
              <a:rPr lang="en-GB" baseline="0" dirty="0"/>
              <a:t> </a:t>
            </a:r>
            <a:r>
              <a:rPr lang="en-GB" baseline="0" dirty="0" err="1"/>
              <a:t>es</a:t>
            </a:r>
            <a:r>
              <a:rPr lang="en-GB" baseline="0" dirty="0"/>
              <a:t> A? to elicit the response ‘</a:t>
            </a:r>
            <a:r>
              <a:rPr lang="en-GB" i="0" baseline="0" dirty="0"/>
              <a:t>A </a:t>
            </a:r>
            <a:r>
              <a:rPr lang="en-GB" i="0" baseline="0" dirty="0" err="1"/>
              <a:t>es</a:t>
            </a:r>
            <a:r>
              <a:rPr lang="en-GB" i="0" baseline="0" dirty="0"/>
              <a:t> ‘</a:t>
            </a:r>
            <a:r>
              <a:rPr lang="en-GB" i="0" baseline="0" dirty="0" err="1"/>
              <a:t>estar</a:t>
            </a:r>
            <a:r>
              <a:rPr lang="en-GB" i="0" baseline="0" dirty="0"/>
              <a:t>’,</a:t>
            </a:r>
            <a:br>
              <a:rPr lang="en-GB" i="1" baseline="0" dirty="0"/>
            </a:br>
            <a:r>
              <a:rPr lang="en-GB" i="1" baseline="0" dirty="0"/>
              <a:t>Note: The answers appear in English on the screen under each letter, so all can see/read/check their answers and know if they heard correctly, BUT this task additionally elicits the Spanish from students that can already produce it, so it offers ideal differentiation.  On the other hand, if the whole class is already able to produce the language, then the teacher can elicit the answers chorally from the whole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Answers revealed by clicking the letter.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i="0" dirty="0" err="1"/>
              <a:t>estar</a:t>
            </a:r>
            <a:r>
              <a:rPr lang="en-GB" i="0" dirty="0"/>
              <a:t>, el </a:t>
            </a:r>
            <a:r>
              <a:rPr lang="en-GB" i="0" dirty="0" err="1"/>
              <a:t>museo</a:t>
            </a:r>
            <a:r>
              <a:rPr lang="en-GB" i="0" dirty="0"/>
              <a:t>, </a:t>
            </a:r>
            <a:r>
              <a:rPr lang="en-GB" i="0" dirty="0" err="1"/>
              <a:t>cerca</a:t>
            </a:r>
            <a:r>
              <a:rPr lang="en-GB" i="0" baseline="0" dirty="0"/>
              <a:t> de, </a:t>
            </a:r>
            <a:r>
              <a:rPr lang="en-GB" i="0" baseline="0" dirty="0" err="1"/>
              <a:t>ser</a:t>
            </a:r>
            <a:r>
              <a:rPr lang="en-GB" i="0" baseline="0" dirty="0"/>
              <a:t>, </a:t>
            </a:r>
            <a:r>
              <a:rPr lang="en-GB" i="0" baseline="0" dirty="0" err="1"/>
              <a:t>grande</a:t>
            </a:r>
            <a:r>
              <a:rPr lang="en-GB" i="0" baseline="0" dirty="0"/>
              <a:t>, el </a:t>
            </a:r>
            <a:r>
              <a:rPr lang="en-GB" i="0" baseline="0" dirty="0" err="1"/>
              <a:t>teatro</a:t>
            </a:r>
            <a:r>
              <a:rPr lang="en-GB" i="0" baseline="0" dirty="0"/>
              <a:t>, </a:t>
            </a:r>
            <a:r>
              <a:rPr lang="en-GB" i="0" baseline="0" dirty="0" err="1"/>
              <a:t>lejos</a:t>
            </a:r>
            <a:r>
              <a:rPr lang="en-GB" i="0" baseline="0" dirty="0"/>
              <a:t> de, </a:t>
            </a:r>
            <a:r>
              <a:rPr lang="en-GB" i="0" baseline="0" dirty="0" err="1"/>
              <a:t>pequeño</a:t>
            </a:r>
            <a:r>
              <a:rPr lang="en-GB" i="0" baseline="0" dirty="0"/>
              <a:t>/</a:t>
            </a:r>
            <a:r>
              <a:rPr lang="en-GB" i="0" baseline="0" dirty="0" err="1"/>
              <a:t>pequeña</a:t>
            </a:r>
            <a:r>
              <a:rPr lang="en-GB" i="0" baseline="0" dirty="0"/>
              <a:t>, la </a:t>
            </a:r>
            <a:r>
              <a:rPr lang="en-GB" i="0" baseline="0" dirty="0" err="1"/>
              <a:t>iglesia</a:t>
            </a:r>
            <a:r>
              <a:rPr lang="en-GB" i="0" baseline="0" dirty="0"/>
              <a:t> (la plaza)</a:t>
            </a:r>
            <a:endParaRPr lang="en-GB" dirty="0"/>
          </a:p>
        </p:txBody>
      </p:sp>
      <p:sp>
        <p:nvSpPr>
          <p:cNvPr id="4" name="Slide Number Placeholder 3"/>
          <p:cNvSpPr>
            <a:spLocks noGrp="1"/>
          </p:cNvSpPr>
          <p:nvPr>
            <p:ph type="sldNum" sz="quarter" idx="10"/>
          </p:nvPr>
        </p:nvSpPr>
        <p:spPr/>
        <p:txBody>
          <a:bodyPr/>
          <a:lstStyle/>
          <a:p>
            <a:fld id="{A6FB9F6C-7D16-41FA-ADE9-21FE79F8EE5C}" type="slidenum">
              <a:rPr lang="en-GB" smtClean="0"/>
              <a:t>50</a:t>
            </a:fld>
            <a:endParaRPr lang="en-GB"/>
          </a:p>
        </p:txBody>
      </p:sp>
    </p:spTree>
    <p:extLst>
      <p:ext uri="{BB962C8B-B14F-4D97-AF65-F5344CB8AC3E}">
        <p14:creationId xmlns:p14="http://schemas.microsoft.com/office/powerpoint/2010/main" val="770036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Opening sequence: Slides</a:t>
            </a:r>
            <a:r>
              <a:rPr lang="en-GB" baseline="0" dirty="0"/>
              <a:t> 1-6.  10 minutes</a:t>
            </a:r>
            <a:br>
              <a:rPr lang="en-GB" baseline="0" dirty="0"/>
            </a:br>
            <a:br>
              <a:rPr lang="en-GB" baseline="0" dirty="0"/>
            </a:br>
            <a:r>
              <a:rPr lang="en-GB" dirty="0"/>
              <a:t>Let’s start with something that confronts</a:t>
            </a:r>
            <a:r>
              <a:rPr lang="en-GB" baseline="0" dirty="0"/>
              <a:t> us with some of the issues…!</a:t>
            </a:r>
            <a:br>
              <a:rPr lang="en-GB" baseline="0" dirty="0"/>
            </a:br>
            <a:r>
              <a:rPr lang="en-GB" dirty="0"/>
              <a:t>This</a:t>
            </a:r>
            <a:r>
              <a:rPr lang="en-GB" baseline="0" dirty="0"/>
              <a:t> question (the 2</a:t>
            </a:r>
            <a:r>
              <a:rPr lang="en-GB" baseline="30000" dirty="0"/>
              <a:t>nd</a:t>
            </a:r>
            <a:r>
              <a:rPr lang="en-GB" baseline="0" dirty="0"/>
              <a:t> easiest on the Foundation Writing paper – aimed at Grade 2/3 (old Grade E, bottom of D) required learners to know these four words (as well as the word ‘college’ of course).</a:t>
            </a:r>
            <a:br>
              <a:rPr lang="en-GB" baseline="0" dirty="0"/>
            </a:br>
            <a:r>
              <a:rPr lang="en-GB" baseline="0" dirty="0"/>
              <a:t>It’s easy to spot the words which caused problems for many foundation candidates in June 2018!</a:t>
            </a:r>
          </a:p>
          <a:p>
            <a:endParaRPr lang="en-GB" baseline="0" dirty="0"/>
          </a:p>
          <a:p>
            <a:pPr marL="0" indent="0">
              <a:buNone/>
            </a:pPr>
            <a:br>
              <a:rPr lang="en-GB" sz="1200" b="0" i="0" u="none" strike="noStrike" kern="1200" baseline="0" dirty="0">
                <a:solidFill>
                  <a:schemeClr val="tx1"/>
                </a:solidFill>
                <a:ea typeface="+mn-ea"/>
                <a:cs typeface="+mn-cs"/>
              </a:rPr>
            </a:br>
            <a:endParaRPr lang="en-GB" sz="1200" b="0" i="0" u="none" strike="noStrike" kern="1200" baseline="0" dirty="0">
              <a:solidFill>
                <a:schemeClr val="tx1"/>
              </a:solidFill>
              <a:ea typeface="+mn-ea"/>
              <a:cs typeface="+mn-cs"/>
            </a:endParaRPr>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41816659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br>
              <a:rPr lang="en-GB" dirty="0"/>
            </a:br>
            <a:r>
              <a:rPr lang="en-GB" dirty="0" err="1"/>
              <a:t>lejos</a:t>
            </a:r>
            <a:r>
              <a:rPr lang="en-GB" baseline="0" dirty="0"/>
              <a:t> de, la plaza, </a:t>
            </a:r>
            <a:r>
              <a:rPr lang="en-GB" baseline="0" dirty="0" err="1"/>
              <a:t>ser</a:t>
            </a:r>
            <a:r>
              <a:rPr lang="en-GB" baseline="0" dirty="0"/>
              <a:t>, </a:t>
            </a:r>
            <a:r>
              <a:rPr lang="en-GB" baseline="0" dirty="0" err="1"/>
              <a:t>pequeño</a:t>
            </a:r>
            <a:r>
              <a:rPr lang="en-GB" baseline="0" dirty="0"/>
              <a:t>/</a:t>
            </a:r>
            <a:r>
              <a:rPr lang="en-GB" baseline="0" dirty="0" err="1"/>
              <a:t>pequeña</a:t>
            </a:r>
            <a:r>
              <a:rPr lang="en-GB" baseline="0" dirty="0"/>
              <a:t>, la </a:t>
            </a:r>
            <a:r>
              <a:rPr lang="en-GB" baseline="0" dirty="0" err="1"/>
              <a:t>iglesia</a:t>
            </a:r>
            <a:r>
              <a:rPr lang="en-GB" baseline="0" dirty="0"/>
              <a:t>, </a:t>
            </a:r>
            <a:r>
              <a:rPr lang="en-GB" baseline="0" dirty="0" err="1"/>
              <a:t>cerca</a:t>
            </a:r>
            <a:r>
              <a:rPr lang="en-GB" baseline="0" dirty="0"/>
              <a:t> de, el </a:t>
            </a:r>
            <a:r>
              <a:rPr lang="en-GB" baseline="0" dirty="0" err="1"/>
              <a:t>museo</a:t>
            </a:r>
            <a:r>
              <a:rPr lang="en-GB" baseline="0" dirty="0"/>
              <a:t>, </a:t>
            </a:r>
            <a:r>
              <a:rPr lang="en-GB" baseline="0" dirty="0" err="1"/>
              <a:t>estar</a:t>
            </a:r>
            <a:r>
              <a:rPr lang="en-GB" baseline="0" dirty="0"/>
              <a:t>, el </a:t>
            </a:r>
            <a:r>
              <a:rPr lang="en-GB" baseline="0" dirty="0" err="1"/>
              <a:t>teatro</a:t>
            </a:r>
            <a:r>
              <a:rPr lang="en-GB" baseline="0" dirty="0"/>
              <a:t> (</a:t>
            </a:r>
            <a:r>
              <a:rPr lang="en-GB" baseline="0" dirty="0" err="1"/>
              <a:t>grande</a:t>
            </a:r>
            <a:r>
              <a:rPr lang="en-GB" baseline="0" dirty="0"/>
              <a:t>)</a:t>
            </a:r>
            <a:endParaRPr lang="en-GB" dirty="0"/>
          </a:p>
        </p:txBody>
      </p:sp>
      <p:sp>
        <p:nvSpPr>
          <p:cNvPr id="4" name="Slide Number Placeholder 3"/>
          <p:cNvSpPr>
            <a:spLocks noGrp="1"/>
          </p:cNvSpPr>
          <p:nvPr>
            <p:ph type="sldNum" sz="quarter" idx="10"/>
          </p:nvPr>
        </p:nvSpPr>
        <p:spPr/>
        <p:txBody>
          <a:bodyPr/>
          <a:lstStyle/>
          <a:p>
            <a:fld id="{A6FB9F6C-7D16-41FA-ADE9-21FE79F8EE5C}" type="slidenum">
              <a:rPr lang="en-GB" smtClean="0"/>
              <a:t>51</a:t>
            </a:fld>
            <a:endParaRPr lang="en-GB"/>
          </a:p>
        </p:txBody>
      </p:sp>
    </p:spTree>
    <p:extLst>
      <p:ext uri="{BB962C8B-B14F-4D97-AF65-F5344CB8AC3E}">
        <p14:creationId xmlns:p14="http://schemas.microsoft.com/office/powerpoint/2010/main" val="21342229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focuses pupils’ attention on the two verbs to be.  A sound effect obscures the verb – pupils have to fill in their choice of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or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TRANSCRIPT</a:t>
            </a:r>
          </a:p>
          <a:p>
            <a:r>
              <a:rPr lang="en-GB" sz="1200" kern="1200" dirty="0">
                <a:solidFill>
                  <a:schemeClr val="tx1"/>
                </a:solidFill>
                <a:effectLst/>
                <a:latin typeface="+mn-lt"/>
                <a:ea typeface="+mn-ea"/>
                <a:cs typeface="+mn-cs"/>
              </a:rPr>
              <a:t>1 El </a:t>
            </a:r>
            <a:r>
              <a:rPr lang="en-GB" sz="1200" kern="1200" dirty="0" err="1">
                <a:solidFill>
                  <a:schemeClr val="tx1"/>
                </a:solidFill>
                <a:effectLst/>
                <a:latin typeface="+mn-lt"/>
                <a:ea typeface="+mn-ea"/>
                <a:cs typeface="+mn-cs"/>
              </a:rPr>
              <a:t>teatro</a:t>
            </a:r>
            <a:r>
              <a:rPr lang="en-GB" sz="1200" kern="1200" dirty="0">
                <a:solidFill>
                  <a:schemeClr val="tx1"/>
                </a:solidFill>
                <a:effectLst/>
                <a:latin typeface="+mn-lt"/>
                <a:ea typeface="+mn-ea"/>
                <a:cs typeface="+mn-cs"/>
              </a:rPr>
              <a:t> ________ </a:t>
            </a:r>
            <a:r>
              <a:rPr lang="en-GB" sz="1200" kern="1200" dirty="0" err="1">
                <a:solidFill>
                  <a:schemeClr val="tx1"/>
                </a:solidFill>
                <a:effectLst/>
                <a:latin typeface="+mn-lt"/>
                <a:ea typeface="+mn-ea"/>
                <a:cs typeface="+mn-cs"/>
              </a:rPr>
              <a:t>cerca</a:t>
            </a:r>
            <a:r>
              <a:rPr lang="en-GB" sz="1200" kern="1200" dirty="0">
                <a:solidFill>
                  <a:schemeClr val="tx1"/>
                </a:solidFill>
                <a:effectLst/>
                <a:latin typeface="+mn-lt"/>
                <a:ea typeface="+mn-ea"/>
                <a:cs typeface="+mn-cs"/>
              </a:rPr>
              <a:t> de la </a:t>
            </a:r>
            <a:r>
              <a:rPr lang="en-GB" sz="1200" kern="1200" dirty="0" err="1">
                <a:solidFill>
                  <a:schemeClr val="tx1"/>
                </a:solidFill>
                <a:effectLst/>
                <a:latin typeface="+mn-lt"/>
                <a:ea typeface="+mn-ea"/>
                <a:cs typeface="+mn-cs"/>
              </a:rPr>
              <a:t>iglesia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2 La plaza ________ </a:t>
            </a:r>
            <a:r>
              <a:rPr lang="en-GB" sz="1200" kern="1200" dirty="0" err="1">
                <a:solidFill>
                  <a:schemeClr val="tx1"/>
                </a:solidFill>
                <a:effectLst/>
                <a:latin typeface="+mn-lt"/>
                <a:ea typeface="+mn-ea"/>
                <a:cs typeface="+mn-cs"/>
              </a:rPr>
              <a:t>muy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pequeña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3 ¿</a:t>
            </a:r>
            <a:r>
              <a:rPr lang="en-GB" sz="1200" kern="1200" dirty="0" err="1">
                <a:solidFill>
                  <a:schemeClr val="tx1"/>
                </a:solidFill>
                <a:effectLst/>
                <a:latin typeface="+mn-lt"/>
                <a:ea typeface="+mn-ea"/>
                <a:cs typeface="+mn-cs"/>
              </a:rPr>
              <a:t>Dónde</a:t>
            </a:r>
            <a:r>
              <a:rPr lang="en-GB" sz="1200" kern="1200" dirty="0">
                <a:solidFill>
                  <a:schemeClr val="tx1"/>
                </a:solidFill>
                <a:effectLst/>
                <a:latin typeface="+mn-lt"/>
                <a:ea typeface="+mn-ea"/>
                <a:cs typeface="+mn-cs"/>
              </a:rPr>
              <a:t> _________ la plaza?</a:t>
            </a:r>
          </a:p>
          <a:p>
            <a:r>
              <a:rPr lang="en-GB" sz="1200" kern="1200" dirty="0">
                <a:solidFill>
                  <a:schemeClr val="tx1"/>
                </a:solidFill>
                <a:effectLst/>
                <a:latin typeface="+mn-lt"/>
                <a:ea typeface="+mn-ea"/>
                <a:cs typeface="+mn-cs"/>
              </a:rPr>
              <a:t>4 El </a:t>
            </a:r>
            <a:r>
              <a:rPr lang="en-GB" sz="1200" kern="1200" dirty="0" err="1">
                <a:solidFill>
                  <a:schemeClr val="tx1"/>
                </a:solidFill>
                <a:effectLst/>
                <a:latin typeface="+mn-lt"/>
                <a:ea typeface="+mn-ea"/>
                <a:cs typeface="+mn-cs"/>
              </a:rPr>
              <a:t>museo</a:t>
            </a:r>
            <a:r>
              <a:rPr lang="en-GB" sz="1200" kern="1200" dirty="0">
                <a:solidFill>
                  <a:schemeClr val="tx1"/>
                </a:solidFill>
                <a:effectLst/>
                <a:latin typeface="+mn-lt"/>
                <a:ea typeface="+mn-ea"/>
                <a:cs typeface="+mn-cs"/>
              </a:rPr>
              <a:t> no __________ </a:t>
            </a:r>
            <a:r>
              <a:rPr lang="en-GB" sz="1200" kern="1200" dirty="0" err="1">
                <a:solidFill>
                  <a:schemeClr val="tx1"/>
                </a:solidFill>
                <a:effectLst/>
                <a:latin typeface="+mn-lt"/>
                <a:ea typeface="+mn-ea"/>
                <a:cs typeface="+mn-cs"/>
              </a:rPr>
              <a:t>aburrido</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5 La </a:t>
            </a:r>
            <a:r>
              <a:rPr lang="en-GB" sz="1200" kern="1200" dirty="0" err="1">
                <a:solidFill>
                  <a:schemeClr val="tx1"/>
                </a:solidFill>
                <a:effectLst/>
                <a:latin typeface="+mn-lt"/>
                <a:ea typeface="+mn-ea"/>
                <a:cs typeface="+mn-cs"/>
              </a:rPr>
              <a:t>iglesia</a:t>
            </a:r>
            <a:r>
              <a:rPr lang="en-GB" sz="1200" kern="1200" dirty="0">
                <a:solidFill>
                  <a:schemeClr val="tx1"/>
                </a:solidFill>
                <a:effectLst/>
                <a:latin typeface="+mn-lt"/>
                <a:ea typeface="+mn-ea"/>
                <a:cs typeface="+mn-cs"/>
              </a:rPr>
              <a:t>, que ________ </a:t>
            </a:r>
            <a:r>
              <a:rPr lang="en-GB" sz="1200" kern="1200" dirty="0" err="1">
                <a:solidFill>
                  <a:schemeClr val="tx1"/>
                </a:solidFill>
                <a:effectLst/>
                <a:latin typeface="+mn-lt"/>
                <a:ea typeface="+mn-ea"/>
                <a:cs typeface="+mn-cs"/>
              </a:rPr>
              <a:t>grande</a:t>
            </a:r>
            <a:r>
              <a:rPr lang="en-GB" sz="1200" kern="1200" dirty="0">
                <a:solidFill>
                  <a:schemeClr val="tx1"/>
                </a:solidFill>
                <a:effectLst/>
                <a:latin typeface="+mn-lt"/>
                <a:ea typeface="+mn-ea"/>
                <a:cs typeface="+mn-cs"/>
              </a:rPr>
              <a:t>, _________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la plaza mayor.</a:t>
            </a:r>
          </a:p>
          <a:p>
            <a:r>
              <a:rPr lang="en-GB" sz="1200" kern="1200" dirty="0">
                <a:solidFill>
                  <a:schemeClr val="tx1"/>
                </a:solidFill>
                <a:effectLst/>
                <a:latin typeface="+mn-lt"/>
                <a:ea typeface="+mn-ea"/>
                <a:cs typeface="+mn-cs"/>
              </a:rPr>
              <a:t>6 La plaza, que _____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el </a:t>
            </a:r>
            <a:r>
              <a:rPr lang="en-GB" sz="1200" kern="1200" dirty="0" err="1">
                <a:solidFill>
                  <a:schemeClr val="tx1"/>
                </a:solidFill>
                <a:effectLst/>
                <a:latin typeface="+mn-lt"/>
                <a:ea typeface="+mn-ea"/>
                <a:cs typeface="+mn-cs"/>
              </a:rPr>
              <a:t>centro</a:t>
            </a:r>
            <a:r>
              <a:rPr lang="en-GB" sz="1200" kern="1200" dirty="0">
                <a:solidFill>
                  <a:schemeClr val="tx1"/>
                </a:solidFill>
                <a:effectLst/>
                <a:latin typeface="+mn-lt"/>
                <a:ea typeface="+mn-ea"/>
                <a:cs typeface="+mn-cs"/>
              </a:rPr>
              <a:t>, ______ </a:t>
            </a:r>
            <a:r>
              <a:rPr lang="en-GB" sz="1200" kern="1200" dirty="0" err="1">
                <a:solidFill>
                  <a:schemeClr val="tx1"/>
                </a:solidFill>
                <a:effectLst/>
                <a:latin typeface="+mn-lt"/>
                <a:ea typeface="+mn-ea"/>
                <a:cs typeface="+mn-cs"/>
              </a:rPr>
              <a:t>pequeña</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52</a:t>
            </a:fld>
            <a:endParaRPr lang="en-GB">
              <a:solidFill>
                <a:prstClr val="black"/>
              </a:solidFill>
            </a:endParaRPr>
          </a:p>
        </p:txBody>
      </p:sp>
    </p:spTree>
    <p:extLst>
      <p:ext uri="{BB962C8B-B14F-4D97-AF65-F5344CB8AC3E}">
        <p14:creationId xmlns:p14="http://schemas.microsoft.com/office/powerpoint/2010/main" val="18271272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focuses pupils’ attention on the two verbs to be.  A sound effect obscures the verb – pupils have to fill in their choice of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or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TRANSCRIPT</a:t>
            </a:r>
          </a:p>
          <a:p>
            <a:r>
              <a:rPr lang="en-GB" sz="1200" kern="1200" dirty="0">
                <a:solidFill>
                  <a:schemeClr val="tx1"/>
                </a:solidFill>
                <a:effectLst/>
                <a:latin typeface="+mn-lt"/>
                <a:ea typeface="+mn-ea"/>
                <a:cs typeface="+mn-cs"/>
              </a:rPr>
              <a:t>1 El </a:t>
            </a:r>
            <a:r>
              <a:rPr lang="en-GB" sz="1200" kern="1200" dirty="0" err="1">
                <a:solidFill>
                  <a:schemeClr val="tx1"/>
                </a:solidFill>
                <a:effectLst/>
                <a:latin typeface="+mn-lt"/>
                <a:ea typeface="+mn-ea"/>
                <a:cs typeface="+mn-cs"/>
              </a:rPr>
              <a:t>teatro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cerca</a:t>
            </a:r>
            <a:r>
              <a:rPr lang="en-GB" sz="1200" kern="1200" dirty="0">
                <a:solidFill>
                  <a:schemeClr val="tx1"/>
                </a:solidFill>
                <a:effectLst/>
                <a:latin typeface="+mn-lt"/>
                <a:ea typeface="+mn-ea"/>
                <a:cs typeface="+mn-cs"/>
              </a:rPr>
              <a:t> de la </a:t>
            </a:r>
            <a:r>
              <a:rPr lang="en-GB" sz="1200" kern="1200" dirty="0" err="1">
                <a:solidFill>
                  <a:schemeClr val="tx1"/>
                </a:solidFill>
                <a:effectLst/>
                <a:latin typeface="+mn-lt"/>
                <a:ea typeface="+mn-ea"/>
                <a:cs typeface="+mn-cs"/>
              </a:rPr>
              <a:t>iglesia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2 La plaza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muy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pequeña</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3 ¿</a:t>
            </a:r>
            <a:r>
              <a:rPr lang="en-GB" sz="1200" kern="1200" dirty="0" err="1">
                <a:solidFill>
                  <a:schemeClr val="tx1"/>
                </a:solidFill>
                <a:effectLst/>
                <a:latin typeface="+mn-lt"/>
                <a:ea typeface="+mn-ea"/>
                <a:cs typeface="+mn-cs"/>
              </a:rPr>
              <a:t>Dónde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la plaza?</a:t>
            </a:r>
          </a:p>
          <a:p>
            <a:r>
              <a:rPr lang="en-GB" sz="1200" kern="1200" dirty="0">
                <a:solidFill>
                  <a:schemeClr val="tx1"/>
                </a:solidFill>
                <a:effectLst/>
                <a:latin typeface="+mn-lt"/>
                <a:ea typeface="+mn-ea"/>
                <a:cs typeface="+mn-cs"/>
              </a:rPr>
              <a:t>4 El </a:t>
            </a:r>
            <a:r>
              <a:rPr lang="en-GB" sz="1200" kern="1200" dirty="0" err="1">
                <a:solidFill>
                  <a:schemeClr val="tx1"/>
                </a:solidFill>
                <a:effectLst/>
                <a:latin typeface="+mn-lt"/>
                <a:ea typeface="+mn-ea"/>
                <a:cs typeface="+mn-cs"/>
              </a:rPr>
              <a:t>museo</a:t>
            </a:r>
            <a:r>
              <a:rPr lang="en-GB" sz="1200" kern="1200" dirty="0">
                <a:solidFill>
                  <a:schemeClr val="tx1"/>
                </a:solidFill>
                <a:effectLst/>
                <a:latin typeface="+mn-lt"/>
                <a:ea typeface="+mn-ea"/>
                <a:cs typeface="+mn-cs"/>
              </a:rPr>
              <a:t> no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aburrido</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5 La </a:t>
            </a:r>
            <a:r>
              <a:rPr lang="en-GB" sz="1200" kern="1200" dirty="0" err="1">
                <a:solidFill>
                  <a:schemeClr val="tx1"/>
                </a:solidFill>
                <a:effectLst/>
                <a:latin typeface="+mn-lt"/>
                <a:ea typeface="+mn-ea"/>
                <a:cs typeface="+mn-cs"/>
              </a:rPr>
              <a:t>iglesia</a:t>
            </a:r>
            <a:r>
              <a:rPr lang="en-GB" sz="1200" kern="1200" dirty="0">
                <a:solidFill>
                  <a:schemeClr val="tx1"/>
                </a:solidFill>
                <a:effectLst/>
                <a:latin typeface="+mn-lt"/>
                <a:ea typeface="+mn-ea"/>
                <a:cs typeface="+mn-cs"/>
              </a:rPr>
              <a:t>, que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grande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la plaza mayor.</a:t>
            </a:r>
          </a:p>
          <a:p>
            <a:r>
              <a:rPr lang="en-GB" sz="1200" kern="1200" dirty="0">
                <a:solidFill>
                  <a:schemeClr val="tx1"/>
                </a:solidFill>
                <a:effectLst/>
                <a:latin typeface="+mn-lt"/>
                <a:ea typeface="+mn-ea"/>
                <a:cs typeface="+mn-cs"/>
              </a:rPr>
              <a:t>6 La plaza, que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el </a:t>
            </a:r>
            <a:r>
              <a:rPr lang="en-GB" sz="1200" kern="1200" dirty="0" err="1">
                <a:solidFill>
                  <a:schemeClr val="tx1"/>
                </a:solidFill>
                <a:effectLst/>
                <a:latin typeface="+mn-lt"/>
                <a:ea typeface="+mn-ea"/>
                <a:cs typeface="+mn-cs"/>
              </a:rPr>
              <a:t>centro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pequeña</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53</a:t>
            </a:fld>
            <a:endParaRPr lang="en-GB">
              <a:solidFill>
                <a:prstClr val="black"/>
              </a:solidFill>
            </a:endParaRPr>
          </a:p>
        </p:txBody>
      </p:sp>
    </p:spTree>
    <p:extLst>
      <p:ext uri="{BB962C8B-B14F-4D97-AF65-F5344CB8AC3E}">
        <p14:creationId xmlns:p14="http://schemas.microsoft.com/office/powerpoint/2010/main" val="26124566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Player A rolls the dice to generate 1) a place and 2) a verb.  They then choose a word from the oval to finish their sentence.  Each word from the oval can only be used once.  Players keep a tally of their correctly formed sentences.  Once a word is used it can be crossed out.  As the number of possible words decreases, players may have to ‘knock’ if there is no appropriate word to finish their sentence.  In this case, play passes to their partner.  E.g. Player A throws 1)</a:t>
            </a:r>
            <a:r>
              <a:rPr lang="en-GB" sz="1200" i="1" kern="1200" dirty="0">
                <a:solidFill>
                  <a:schemeClr val="tx1"/>
                </a:solidFill>
                <a:effectLst/>
                <a:latin typeface="+mn-lt"/>
                <a:ea typeface="+mn-ea"/>
                <a:cs typeface="+mn-cs"/>
              </a:rPr>
              <a:t>el </a:t>
            </a:r>
            <a:r>
              <a:rPr lang="en-GB" sz="1200" i="1" kern="1200" dirty="0" err="1">
                <a:solidFill>
                  <a:schemeClr val="tx1"/>
                </a:solidFill>
                <a:effectLst/>
                <a:latin typeface="+mn-lt"/>
                <a:ea typeface="+mn-ea"/>
                <a:cs typeface="+mn-cs"/>
              </a:rPr>
              <a:t>museo</a:t>
            </a:r>
            <a:r>
              <a:rPr lang="en-GB" sz="1200" kern="1200" dirty="0">
                <a:solidFill>
                  <a:schemeClr val="tx1"/>
                </a:solidFill>
                <a:effectLst/>
                <a:latin typeface="+mn-lt"/>
                <a:ea typeface="+mn-ea"/>
                <a:cs typeface="+mn-cs"/>
              </a:rPr>
              <a:t>  and 2) </a:t>
            </a:r>
            <a:r>
              <a:rPr lang="en-GB" sz="1200" i="1"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but there are only adjectives remaining.  No correct sentence can be formed and play passes to the Player B.  The player who is able to make the most sentences within the time or until all the words run out is the winner.  </a:t>
            </a:r>
          </a:p>
          <a:p>
            <a:r>
              <a:rPr lang="en-GB" sz="1200" kern="1200" dirty="0">
                <a:solidFill>
                  <a:schemeClr val="tx1"/>
                </a:solidFill>
                <a:effectLst/>
                <a:latin typeface="+mn-lt"/>
                <a:ea typeface="+mn-ea"/>
                <a:cs typeface="+mn-cs"/>
              </a:rPr>
              <a:t>You could use up to 11 places by using 2 dice together – in that case, just no number one and add extra rows to the first column.</a:t>
            </a:r>
          </a:p>
          <a:p>
            <a:r>
              <a:rPr lang="en-GB" sz="1200" kern="1200" dirty="0">
                <a:solidFill>
                  <a:schemeClr val="tx1"/>
                </a:solidFill>
                <a:effectLst/>
                <a:latin typeface="+mn-lt"/>
                <a:ea typeface="+mn-ea"/>
                <a:cs typeface="+mn-cs"/>
              </a:rPr>
              <a:t>The sheets could be laminated so that players could cross out the words but then wipe clean the sheets and re-use.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40133386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dirty="0"/>
              <a:t>Vocabulary revisit</a:t>
            </a:r>
            <a:r>
              <a:rPr lang="en-GB" b="0" baseline="0" dirty="0"/>
              <a:t> using the </a:t>
            </a:r>
            <a:r>
              <a:rPr lang="en-GB" b="1" i="1" baseline="0" dirty="0"/>
              <a:t>Was bin </a:t>
            </a:r>
            <a:r>
              <a:rPr lang="en-GB" b="1" i="1" baseline="0" dirty="0" err="1"/>
              <a:t>ich</a:t>
            </a:r>
            <a:r>
              <a:rPr lang="en-GB" b="1" i="1" baseline="0" dirty="0"/>
              <a:t>? </a:t>
            </a:r>
            <a:r>
              <a:rPr lang="en-GB" b="0" baseline="0" dirty="0"/>
              <a:t>role cards, which can be found on the portal alongside this resource.</a:t>
            </a:r>
          </a:p>
          <a:p>
            <a:pPr marL="0" lvl="0" indent="0" algn="l" rtl="0">
              <a:spcBef>
                <a:spcPts val="0"/>
              </a:spcBef>
              <a:spcAft>
                <a:spcPts val="0"/>
              </a:spcAft>
              <a:buNone/>
            </a:pPr>
            <a:endParaRPr lang="en-GB" b="0" baseline="0" dirty="0"/>
          </a:p>
          <a:p>
            <a:pPr marL="0" lvl="0" indent="0" algn="l" rtl="0">
              <a:spcBef>
                <a:spcPts val="0"/>
              </a:spcBef>
              <a:spcAft>
                <a:spcPts val="0"/>
              </a:spcAft>
              <a:buNone/>
            </a:pPr>
            <a:r>
              <a:rPr lang="en-GB" b="0" baseline="0" dirty="0"/>
              <a:t>Here, Partner A reads the sentences on their role card. Partner B listens and answers ‘</a:t>
            </a:r>
            <a:r>
              <a:rPr lang="en-GB" b="0" i="1" baseline="0" dirty="0"/>
              <a:t>Du </a:t>
            </a:r>
            <a:r>
              <a:rPr lang="en-GB" b="0" i="1" baseline="0" dirty="0" err="1"/>
              <a:t>bist</a:t>
            </a:r>
            <a:r>
              <a:rPr lang="en-GB" b="0" i="1" baseline="0" dirty="0"/>
              <a:t> …</a:t>
            </a:r>
            <a:r>
              <a:rPr lang="en-GB" b="0" i="0" baseline="0" dirty="0"/>
              <a:t>’ followed by one of the words on the board.</a:t>
            </a:r>
            <a:endParaRPr lang="en-GB" b="0"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Prompts</a:t>
            </a:r>
            <a:r>
              <a:rPr lang="en-GB" b="1" baseline="0" dirty="0"/>
              <a:t> (</a:t>
            </a:r>
            <a:r>
              <a:rPr lang="en-GB" b="1" dirty="0"/>
              <a:t>Partner(in) A</a:t>
            </a:r>
            <a:r>
              <a:rPr lang="en-GB" b="1" baseline="0" dirty="0"/>
              <a:t>)</a:t>
            </a: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sz="1200" b="0" i="0" kern="1200" dirty="0">
                <a:solidFill>
                  <a:schemeClr val="tx1"/>
                </a:solidFill>
                <a:effectLst/>
                <a:latin typeface="+mn-lt"/>
                <a:ea typeface="+mn-ea"/>
                <a:cs typeface="+mn-cs"/>
              </a:rPr>
              <a:t>1) </a:t>
            </a:r>
            <a:r>
              <a:rPr lang="en-GB" sz="1200" b="0" i="0" kern="1200" dirty="0" err="1">
                <a:solidFill>
                  <a:schemeClr val="tx1"/>
                </a:solidFill>
                <a:effectLst/>
                <a:latin typeface="+mn-lt"/>
                <a:ea typeface="+mn-ea"/>
                <a:cs typeface="+mn-cs"/>
              </a:rPr>
              <a:t>Ich</a:t>
            </a:r>
            <a:r>
              <a:rPr lang="en-GB" sz="1200" b="0" i="0" kern="1200" dirty="0">
                <a:solidFill>
                  <a:schemeClr val="tx1"/>
                </a:solidFill>
                <a:effectLst/>
                <a:latin typeface="+mn-lt"/>
                <a:ea typeface="+mn-ea"/>
                <a:cs typeface="+mn-cs"/>
              </a:rPr>
              <a:t> bin </a:t>
            </a:r>
            <a:r>
              <a:rPr lang="en-GB" sz="1200" b="0" i="0" kern="1200" dirty="0" err="1">
                <a:solidFill>
                  <a:schemeClr val="tx1"/>
                </a:solidFill>
                <a:effectLst/>
                <a:latin typeface="+mn-lt"/>
                <a:ea typeface="+mn-ea"/>
                <a:cs typeface="+mn-cs"/>
              </a:rPr>
              <a:t>ein</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Vater</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eine</a:t>
            </a:r>
            <a:r>
              <a:rPr lang="en-GB" sz="1200" b="0" i="0" kern="1200" baseline="0" dirty="0">
                <a:solidFill>
                  <a:schemeClr val="tx1"/>
                </a:solidFill>
                <a:effectLst/>
                <a:latin typeface="+mn-lt"/>
                <a:ea typeface="+mn-ea"/>
                <a:cs typeface="+mn-cs"/>
              </a:rPr>
              <a:t> Mutter, </a:t>
            </a:r>
            <a:r>
              <a:rPr lang="en-GB" sz="1200" b="0" i="0" kern="1200" baseline="0" dirty="0" err="1">
                <a:solidFill>
                  <a:schemeClr val="tx1"/>
                </a:solidFill>
                <a:effectLst/>
                <a:latin typeface="+mn-lt"/>
                <a:ea typeface="+mn-ea"/>
                <a:cs typeface="+mn-cs"/>
              </a:rPr>
              <a:t>ein</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Junge</a:t>
            </a:r>
            <a:r>
              <a:rPr lang="en-GB" sz="1200" b="0" i="0" kern="1200" baseline="0" dirty="0">
                <a:solidFill>
                  <a:schemeClr val="tx1"/>
                </a:solidFill>
                <a:effectLst/>
                <a:latin typeface="+mn-lt"/>
                <a:ea typeface="+mn-ea"/>
                <a:cs typeface="+mn-cs"/>
              </a:rPr>
              <a:t> und </a:t>
            </a:r>
            <a:r>
              <a:rPr lang="en-GB" sz="1200" b="0" i="0" kern="1200" baseline="0" dirty="0" err="1">
                <a:solidFill>
                  <a:schemeClr val="tx1"/>
                </a:solidFill>
                <a:effectLst/>
                <a:latin typeface="+mn-lt"/>
                <a:ea typeface="+mn-ea"/>
                <a:cs typeface="+mn-cs"/>
              </a:rPr>
              <a:t>ein</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M</a:t>
            </a:r>
            <a:r>
              <a:rPr lang="en-GB" sz="1200" b="0" i="0" kern="1200" dirty="0" err="1">
                <a:solidFill>
                  <a:schemeClr val="tx1"/>
                </a:solidFill>
                <a:effectLst/>
                <a:latin typeface="+mn-lt"/>
                <a:ea typeface="+mn-ea"/>
                <a:cs typeface="+mn-cs"/>
              </a:rPr>
              <a:t>ädchen</a:t>
            </a:r>
            <a:r>
              <a:rPr lang="en-GB" sz="1200" b="0" i="0" kern="1200" dirty="0">
                <a:solidFill>
                  <a:schemeClr val="tx1"/>
                </a:solidFill>
                <a:effectLst/>
                <a:latin typeface="+mn-lt"/>
                <a:ea typeface="+mn-ea"/>
                <a:cs typeface="+mn-cs"/>
              </a:rPr>
              <a:t>. Was bin </a:t>
            </a:r>
            <a:r>
              <a:rPr lang="en-GB" sz="1200" b="0" i="0" kern="1200" dirty="0" err="1">
                <a:solidFill>
                  <a:schemeClr val="tx1"/>
                </a:solidFill>
                <a:effectLst/>
                <a:latin typeface="+mn-lt"/>
                <a:ea typeface="+mn-ea"/>
                <a:cs typeface="+mn-cs"/>
              </a:rPr>
              <a:t>ich</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die</a:t>
            </a:r>
            <a:r>
              <a:rPr lang="en-GB" sz="1200" b="0" i="1" kern="1200" dirty="0">
                <a:solidFill>
                  <a:schemeClr val="tx1"/>
                </a:solidFill>
                <a:effectLst/>
                <a:latin typeface="+mn-lt"/>
                <a:ea typeface="+mn-ea"/>
                <a:cs typeface="+mn-cs"/>
                <a:sym typeface="Wingdings" panose="05000000000000000000" pitchFamily="2" charset="2"/>
              </a:rPr>
              <a:t> </a:t>
            </a:r>
            <a:r>
              <a:rPr lang="en-GB" sz="1200" b="0" i="1" kern="1200" dirty="0" err="1">
                <a:solidFill>
                  <a:schemeClr val="tx1"/>
                </a:solidFill>
                <a:effectLst/>
                <a:latin typeface="+mn-lt"/>
                <a:ea typeface="+mn-ea"/>
                <a:cs typeface="+mn-cs"/>
                <a:sym typeface="Wingdings" panose="05000000000000000000" pitchFamily="2" charset="2"/>
              </a:rPr>
              <a:t>eine</a:t>
            </a:r>
            <a:r>
              <a:rPr lang="en-GB" sz="1200" b="0" i="1"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Familie</a:t>
            </a:r>
            <a:r>
              <a:rPr lang="en-GB" sz="1200" b="0" i="1" kern="1200" dirty="0">
                <a:solidFill>
                  <a:schemeClr val="tx1"/>
                </a:solidFill>
                <a:effectLst/>
                <a:latin typeface="+mn-lt"/>
                <a:ea typeface="+mn-ea"/>
                <a:cs typeface="+mn-cs"/>
              </a:rPr>
              <a:t>)</a:t>
            </a:r>
            <a:endParaRPr lang="en-GB" sz="1200" b="0" i="0" kern="1200" dirty="0">
              <a:solidFill>
                <a:schemeClr val="tx1"/>
              </a:solidFill>
              <a:effectLst/>
              <a:latin typeface="+mn-lt"/>
              <a:ea typeface="+mn-ea"/>
              <a:cs typeface="+mn-cs"/>
            </a:endParaRPr>
          </a:p>
          <a:p>
            <a:pPr marL="0" lvl="0" indent="0" algn="l" rtl="0">
              <a:spcBef>
                <a:spcPts val="0"/>
              </a:spcBef>
              <a:spcAft>
                <a:spcPts val="0"/>
              </a:spcAft>
              <a:buNone/>
            </a:pPr>
            <a:r>
              <a:rPr lang="en-GB" sz="1200" b="0" i="0" kern="1200" dirty="0">
                <a:solidFill>
                  <a:schemeClr val="tx1"/>
                </a:solidFill>
                <a:effectLst/>
                <a:latin typeface="+mn-lt"/>
                <a:ea typeface="+mn-ea"/>
                <a:cs typeface="+mn-cs"/>
              </a:rPr>
              <a:t>2) </a:t>
            </a:r>
            <a:r>
              <a:rPr lang="en-GB" sz="1200" b="0" i="0" kern="1200" dirty="0" err="1">
                <a:solidFill>
                  <a:schemeClr val="tx1"/>
                </a:solidFill>
                <a:effectLst/>
                <a:latin typeface="+mn-lt"/>
                <a:ea typeface="+mn-ea"/>
                <a:cs typeface="+mn-cs"/>
              </a:rPr>
              <a:t>Ich</a:t>
            </a:r>
            <a:r>
              <a:rPr lang="en-GB" sz="1200" b="0" i="0" kern="1200" baseline="0" dirty="0">
                <a:solidFill>
                  <a:schemeClr val="tx1"/>
                </a:solidFill>
                <a:effectLst/>
                <a:latin typeface="+mn-lt"/>
                <a:ea typeface="+mn-ea"/>
                <a:cs typeface="+mn-cs"/>
              </a:rPr>
              <a:t> bin </a:t>
            </a:r>
            <a:r>
              <a:rPr lang="en-GB" sz="1200" b="0" i="0" kern="1200" baseline="0" dirty="0" err="1">
                <a:solidFill>
                  <a:schemeClr val="tx1"/>
                </a:solidFill>
                <a:effectLst/>
                <a:latin typeface="+mn-lt"/>
                <a:ea typeface="+mn-ea"/>
                <a:cs typeface="+mn-cs"/>
              </a:rPr>
              <a:t>sieben</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Tage</a:t>
            </a:r>
            <a:r>
              <a:rPr lang="en-GB" sz="1200" b="0" i="0" kern="1200" baseline="0" dirty="0">
                <a:solidFill>
                  <a:schemeClr val="tx1"/>
                </a:solidFill>
                <a:effectLst/>
                <a:latin typeface="+mn-lt"/>
                <a:ea typeface="+mn-ea"/>
                <a:cs typeface="+mn-cs"/>
              </a:rPr>
              <a:t>. Was bin </a:t>
            </a:r>
            <a:r>
              <a:rPr lang="en-GB" sz="1200" b="0" i="0" kern="1200" baseline="0" dirty="0" err="1">
                <a:solidFill>
                  <a:schemeClr val="tx1"/>
                </a:solidFill>
                <a:effectLst/>
                <a:latin typeface="+mn-lt"/>
                <a:ea typeface="+mn-ea"/>
                <a:cs typeface="+mn-cs"/>
              </a:rPr>
              <a:t>ich</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die </a:t>
            </a:r>
            <a:r>
              <a:rPr lang="en-GB" sz="1200" b="0" i="1" kern="1200" baseline="0" dirty="0">
                <a:solidFill>
                  <a:schemeClr val="tx1"/>
                </a:solidFill>
                <a:effectLst/>
                <a:latin typeface="+mn-lt"/>
                <a:ea typeface="+mn-ea"/>
                <a:cs typeface="+mn-cs"/>
                <a:sym typeface="Wingdings" panose="05000000000000000000" pitchFamily="2" charset="2"/>
              </a:rPr>
              <a:t> </a:t>
            </a:r>
            <a:r>
              <a:rPr lang="en-GB" sz="1200" b="0" i="1" kern="1200" baseline="0" dirty="0" err="1">
                <a:solidFill>
                  <a:schemeClr val="tx1"/>
                </a:solidFill>
                <a:effectLst/>
                <a:latin typeface="+mn-lt"/>
                <a:ea typeface="+mn-ea"/>
                <a:cs typeface="+mn-cs"/>
                <a:sym typeface="Wingdings" panose="05000000000000000000" pitchFamily="2" charset="2"/>
              </a:rPr>
              <a:t>eine</a:t>
            </a:r>
            <a:r>
              <a:rPr lang="en-GB" sz="1200" b="0" i="1" kern="1200" baseline="0" dirty="0">
                <a:solidFill>
                  <a:schemeClr val="tx1"/>
                </a:solidFill>
                <a:effectLst/>
                <a:latin typeface="+mn-lt"/>
                <a:ea typeface="+mn-ea"/>
                <a:cs typeface="+mn-cs"/>
                <a:sym typeface="Wingdings" panose="05000000000000000000" pitchFamily="2" charset="2"/>
              </a:rPr>
              <a:t> </a:t>
            </a:r>
            <a:r>
              <a:rPr lang="en-GB" sz="1200" b="0" i="1" kern="1200" baseline="0" dirty="0" err="1">
                <a:solidFill>
                  <a:schemeClr val="tx1"/>
                </a:solidFill>
                <a:effectLst/>
                <a:latin typeface="+mn-lt"/>
                <a:ea typeface="+mn-ea"/>
                <a:cs typeface="+mn-cs"/>
              </a:rPr>
              <a:t>Woche</a:t>
            </a:r>
            <a:r>
              <a:rPr lang="en-GB" sz="1200" b="0" i="0" kern="1200" baseline="0" dirty="0">
                <a:solidFill>
                  <a:schemeClr val="tx1"/>
                </a:solidFill>
                <a:effectLst/>
                <a:latin typeface="+mn-lt"/>
                <a:ea typeface="+mn-ea"/>
                <a:cs typeface="+mn-cs"/>
              </a:rPr>
              <a:t>)</a:t>
            </a:r>
            <a:endParaRPr lang="en-GB" sz="1200" b="0" i="0" kern="1200" dirty="0">
              <a:solidFill>
                <a:schemeClr val="tx1"/>
              </a:solidFill>
              <a:effectLst/>
              <a:latin typeface="+mn-lt"/>
              <a:ea typeface="+mn-ea"/>
              <a:cs typeface="+mn-cs"/>
            </a:endParaRPr>
          </a:p>
          <a:p>
            <a:pPr marL="0" lvl="0" indent="0" algn="l" rtl="0">
              <a:spcBef>
                <a:spcPts val="0"/>
              </a:spcBef>
              <a:spcAft>
                <a:spcPts val="0"/>
              </a:spcAft>
              <a:buNone/>
            </a:pPr>
            <a:r>
              <a:rPr lang="en-GB" sz="1200" b="0" i="0" kern="1200" dirty="0">
                <a:solidFill>
                  <a:schemeClr val="tx1"/>
                </a:solidFill>
                <a:effectLst/>
                <a:latin typeface="+mn-lt"/>
                <a:ea typeface="+mn-ea"/>
                <a:cs typeface="+mn-cs"/>
              </a:rPr>
              <a:t>3) </a:t>
            </a:r>
            <a:r>
              <a:rPr lang="en-GB" sz="1200" b="0" i="0" kern="1200" dirty="0" err="1">
                <a:solidFill>
                  <a:schemeClr val="tx1"/>
                </a:solidFill>
                <a:effectLst/>
                <a:latin typeface="+mn-lt"/>
                <a:ea typeface="+mn-ea"/>
                <a:cs typeface="+mn-cs"/>
              </a:rPr>
              <a:t>Ich</a:t>
            </a:r>
            <a:r>
              <a:rPr lang="en-GB" sz="1200" b="0" i="0" kern="1200" baseline="0" dirty="0">
                <a:solidFill>
                  <a:schemeClr val="tx1"/>
                </a:solidFill>
                <a:effectLst/>
                <a:latin typeface="+mn-lt"/>
                <a:ea typeface="+mn-ea"/>
                <a:cs typeface="+mn-cs"/>
              </a:rPr>
              <a:t> bin </a:t>
            </a:r>
            <a:r>
              <a:rPr lang="en-GB" sz="1200" b="0" i="0" kern="1200" baseline="0" dirty="0" err="1">
                <a:solidFill>
                  <a:schemeClr val="tx1"/>
                </a:solidFill>
                <a:effectLst/>
                <a:latin typeface="+mn-lt"/>
                <a:ea typeface="+mn-ea"/>
                <a:cs typeface="+mn-cs"/>
              </a:rPr>
              <a:t>Arbeit</a:t>
            </a:r>
            <a:r>
              <a:rPr lang="en-GB" sz="1200" b="0" i="0" kern="1200" baseline="0" dirty="0">
                <a:solidFill>
                  <a:schemeClr val="tx1"/>
                </a:solidFill>
                <a:effectLst/>
                <a:latin typeface="+mn-lt"/>
                <a:ea typeface="+mn-ea"/>
                <a:cs typeface="+mn-cs"/>
              </a:rPr>
              <a:t>. Was bin </a:t>
            </a:r>
            <a:r>
              <a:rPr lang="en-GB" sz="1200" b="0" i="0" kern="1200" baseline="0" dirty="0" err="1">
                <a:solidFill>
                  <a:schemeClr val="tx1"/>
                </a:solidFill>
                <a:effectLst/>
                <a:latin typeface="+mn-lt"/>
                <a:ea typeface="+mn-ea"/>
                <a:cs typeface="+mn-cs"/>
              </a:rPr>
              <a:t>ich</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die </a:t>
            </a:r>
            <a:r>
              <a:rPr lang="en-GB" sz="1200" b="0" i="1" kern="1200" baseline="0" dirty="0">
                <a:solidFill>
                  <a:schemeClr val="tx1"/>
                </a:solidFill>
                <a:effectLst/>
                <a:latin typeface="+mn-lt"/>
                <a:ea typeface="+mn-ea"/>
                <a:cs typeface="+mn-cs"/>
                <a:sym typeface="Wingdings" panose="05000000000000000000" pitchFamily="2" charset="2"/>
              </a:rPr>
              <a:t> </a:t>
            </a:r>
            <a:r>
              <a:rPr lang="en-GB" sz="1200" b="0" i="1" kern="1200" baseline="0" dirty="0" err="1">
                <a:solidFill>
                  <a:schemeClr val="tx1"/>
                </a:solidFill>
                <a:effectLst/>
                <a:latin typeface="+mn-lt"/>
                <a:ea typeface="+mn-ea"/>
                <a:cs typeface="+mn-cs"/>
                <a:sym typeface="Wingdings" panose="05000000000000000000" pitchFamily="2" charset="2"/>
              </a:rPr>
              <a:t>eine</a:t>
            </a:r>
            <a:r>
              <a:rPr lang="en-GB" sz="1200" b="0" i="1" kern="1200" baseline="0" dirty="0">
                <a:solidFill>
                  <a:schemeClr val="tx1"/>
                </a:solidFill>
                <a:effectLst/>
                <a:latin typeface="+mn-lt"/>
                <a:ea typeface="+mn-ea"/>
                <a:cs typeface="+mn-cs"/>
                <a:sym typeface="Wingdings" panose="05000000000000000000" pitchFamily="2" charset="2"/>
              </a:rPr>
              <a:t> </a:t>
            </a:r>
            <a:r>
              <a:rPr lang="en-GB" sz="1200" b="0" i="1" kern="1200" baseline="0" dirty="0" err="1">
                <a:solidFill>
                  <a:schemeClr val="tx1"/>
                </a:solidFill>
                <a:effectLst/>
                <a:latin typeface="+mn-lt"/>
                <a:ea typeface="+mn-ea"/>
                <a:cs typeface="+mn-cs"/>
              </a:rPr>
              <a:t>Aufgabe</a:t>
            </a:r>
            <a:r>
              <a:rPr lang="en-GB" sz="1200" b="0" i="0" kern="1200" baseline="0" dirty="0">
                <a:solidFill>
                  <a:schemeClr val="tx1"/>
                </a:solidFill>
                <a:effectLst/>
                <a:latin typeface="+mn-lt"/>
                <a:ea typeface="+mn-ea"/>
                <a:cs typeface="+mn-cs"/>
              </a:rPr>
              <a:t>)</a:t>
            </a:r>
            <a:endParaRPr lang="en-GB" sz="1200" b="0" i="0" kern="1200" dirty="0">
              <a:solidFill>
                <a:schemeClr val="tx1"/>
              </a:solidFill>
              <a:effectLst/>
              <a:latin typeface="+mn-lt"/>
              <a:ea typeface="+mn-ea"/>
              <a:cs typeface="+mn-cs"/>
            </a:endParaRPr>
          </a:p>
          <a:p>
            <a:pPr marL="0" lvl="0" indent="0" algn="l" rtl="0">
              <a:spcBef>
                <a:spcPts val="0"/>
              </a:spcBef>
              <a:spcAft>
                <a:spcPts val="0"/>
              </a:spcAft>
              <a:buNone/>
            </a:pPr>
            <a:r>
              <a:rPr lang="en-GB" sz="1200" b="0" i="0" kern="1200" dirty="0">
                <a:solidFill>
                  <a:schemeClr val="tx1"/>
                </a:solidFill>
                <a:effectLst/>
                <a:latin typeface="+mn-lt"/>
                <a:ea typeface="+mn-ea"/>
                <a:cs typeface="+mn-cs"/>
              </a:rPr>
              <a:t>4) </a:t>
            </a:r>
            <a:r>
              <a:rPr lang="en-GB" sz="1200" b="0" i="0" kern="1200" dirty="0" err="1">
                <a:solidFill>
                  <a:schemeClr val="tx1"/>
                </a:solidFill>
                <a:effectLst/>
                <a:latin typeface="+mn-lt"/>
                <a:ea typeface="+mn-ea"/>
                <a:cs typeface="+mn-cs"/>
              </a:rPr>
              <a:t>Ich</a:t>
            </a:r>
            <a:r>
              <a:rPr lang="en-GB" sz="1200" b="0" i="0" kern="1200" baseline="0" dirty="0">
                <a:solidFill>
                  <a:schemeClr val="tx1"/>
                </a:solidFill>
                <a:effectLst/>
                <a:latin typeface="+mn-lt"/>
                <a:ea typeface="+mn-ea"/>
                <a:cs typeface="+mn-cs"/>
              </a:rPr>
              <a:t> bin </a:t>
            </a:r>
            <a:r>
              <a:rPr lang="en-GB" sz="1200" b="0" i="0" kern="1200" baseline="0" dirty="0" err="1">
                <a:solidFill>
                  <a:schemeClr val="tx1"/>
                </a:solidFill>
                <a:effectLst/>
                <a:latin typeface="+mn-lt"/>
                <a:ea typeface="+mn-ea"/>
                <a:cs typeface="+mn-cs"/>
              </a:rPr>
              <a:t>n</a:t>
            </a:r>
            <a:r>
              <a:rPr lang="en-GB" sz="1200" b="0" i="0" kern="1200" dirty="0" err="1">
                <a:solidFill>
                  <a:schemeClr val="tx1"/>
                </a:solidFill>
                <a:effectLst/>
                <a:latin typeface="+mn-lt"/>
                <a:ea typeface="+mn-ea"/>
                <a:cs typeface="+mn-cs"/>
              </a:rPr>
              <a:t>icht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hässlich</a:t>
            </a:r>
            <a:r>
              <a:rPr lang="en-GB" sz="1200" b="0" i="0" kern="1200" dirty="0">
                <a:solidFill>
                  <a:schemeClr val="tx1"/>
                </a:solidFill>
                <a:effectLst/>
                <a:latin typeface="+mn-lt"/>
                <a:ea typeface="+mn-ea"/>
                <a:cs typeface="+mn-cs"/>
              </a:rPr>
              <a:t>. Was bin </a:t>
            </a:r>
            <a:r>
              <a:rPr lang="en-GB" sz="1200" b="0" i="0" kern="1200" dirty="0" err="1">
                <a:solidFill>
                  <a:schemeClr val="tx1"/>
                </a:solidFill>
                <a:effectLst/>
                <a:latin typeface="+mn-lt"/>
                <a:ea typeface="+mn-ea"/>
                <a:cs typeface="+mn-cs"/>
              </a:rPr>
              <a:t>ich</a:t>
            </a:r>
            <a:r>
              <a:rPr lang="en-GB" sz="1200" b="0" i="0"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schön</a:t>
            </a:r>
            <a:r>
              <a:rPr lang="en-GB" sz="1200" b="0" i="0" kern="1200" dirty="0">
                <a:solidFill>
                  <a:schemeClr val="tx1"/>
                </a:solidFill>
                <a:effectLst/>
                <a:latin typeface="+mn-lt"/>
                <a:ea typeface="+mn-ea"/>
                <a:cs typeface="+mn-cs"/>
              </a:rPr>
              <a:t>)</a:t>
            </a:r>
          </a:p>
          <a:p>
            <a:pPr marL="0" lvl="0" indent="0" algn="l" rtl="0">
              <a:spcBef>
                <a:spcPts val="0"/>
              </a:spcBef>
              <a:spcAft>
                <a:spcPts val="0"/>
              </a:spcAft>
              <a:buNone/>
            </a:pPr>
            <a:r>
              <a:rPr lang="en-GB" sz="1200" b="0" i="0" kern="1200" dirty="0">
                <a:solidFill>
                  <a:schemeClr val="tx1"/>
                </a:solidFill>
                <a:effectLst/>
                <a:latin typeface="+mn-lt"/>
                <a:ea typeface="+mn-ea"/>
                <a:cs typeface="+mn-cs"/>
              </a:rPr>
              <a:t>5) </a:t>
            </a:r>
            <a:r>
              <a:rPr lang="en-GB" sz="1200" b="0" i="0" kern="1200" dirty="0" err="1">
                <a:solidFill>
                  <a:schemeClr val="tx1"/>
                </a:solidFill>
                <a:effectLst/>
                <a:latin typeface="+mn-lt"/>
                <a:ea typeface="+mn-ea"/>
                <a:cs typeface="+mn-cs"/>
              </a:rPr>
              <a:t>Ich</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habe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eine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Tür</a:t>
            </a:r>
            <a:r>
              <a:rPr lang="en-GB" sz="1200" b="0" i="0" kern="1200" dirty="0">
                <a:solidFill>
                  <a:schemeClr val="tx1"/>
                </a:solidFill>
                <a:effectLst/>
                <a:latin typeface="+mn-lt"/>
                <a:ea typeface="+mn-ea"/>
                <a:cs typeface="+mn-cs"/>
              </a:rPr>
              <a:t>.</a:t>
            </a:r>
            <a:r>
              <a:rPr lang="en-GB" sz="1200" b="0" i="0" kern="1200" baseline="0" dirty="0">
                <a:solidFill>
                  <a:schemeClr val="tx1"/>
                </a:solidFill>
                <a:effectLst/>
                <a:latin typeface="+mn-lt"/>
                <a:ea typeface="+mn-ea"/>
                <a:cs typeface="+mn-cs"/>
              </a:rPr>
              <a:t> Was bin </a:t>
            </a:r>
            <a:r>
              <a:rPr lang="en-GB" sz="1200" b="0" i="0" kern="1200" baseline="0" dirty="0" err="1">
                <a:solidFill>
                  <a:schemeClr val="tx1"/>
                </a:solidFill>
                <a:effectLst/>
                <a:latin typeface="+mn-lt"/>
                <a:ea typeface="+mn-ea"/>
                <a:cs typeface="+mn-cs"/>
              </a:rPr>
              <a:t>ich</a:t>
            </a:r>
            <a:r>
              <a:rPr lang="en-GB" sz="1200" b="0" i="0" kern="1200" baseline="0" dirty="0">
                <a:solidFill>
                  <a:schemeClr val="tx1"/>
                </a:solidFill>
                <a:effectLst/>
                <a:latin typeface="+mn-lt"/>
                <a:ea typeface="+mn-ea"/>
                <a:cs typeface="+mn-cs"/>
              </a:rPr>
              <a:t>? (</a:t>
            </a:r>
            <a:r>
              <a:rPr lang="en-GB" sz="1200" b="0" i="1" kern="1200" baseline="0" dirty="0">
                <a:solidFill>
                  <a:schemeClr val="tx1"/>
                </a:solidFill>
                <a:effectLst/>
                <a:latin typeface="+mn-lt"/>
                <a:ea typeface="+mn-ea"/>
                <a:cs typeface="+mn-cs"/>
              </a:rPr>
              <a:t>die </a:t>
            </a:r>
            <a:r>
              <a:rPr lang="en-GB" sz="1200" b="0" i="1" kern="1200" baseline="0" dirty="0">
                <a:solidFill>
                  <a:schemeClr val="tx1"/>
                </a:solidFill>
                <a:effectLst/>
                <a:latin typeface="+mn-lt"/>
                <a:ea typeface="+mn-ea"/>
                <a:cs typeface="+mn-cs"/>
                <a:sym typeface="Wingdings" panose="05000000000000000000" pitchFamily="2" charset="2"/>
              </a:rPr>
              <a:t> </a:t>
            </a:r>
            <a:r>
              <a:rPr lang="en-GB" sz="1200" b="0" i="1" kern="1200" baseline="0" dirty="0" err="1">
                <a:solidFill>
                  <a:schemeClr val="tx1"/>
                </a:solidFill>
                <a:effectLst/>
                <a:latin typeface="+mn-lt"/>
                <a:ea typeface="+mn-ea"/>
                <a:cs typeface="+mn-cs"/>
                <a:sym typeface="Wingdings" panose="05000000000000000000" pitchFamily="2" charset="2"/>
              </a:rPr>
              <a:t>eine</a:t>
            </a:r>
            <a:r>
              <a:rPr lang="en-GB" sz="1200" b="0" i="1" kern="1200" baseline="0" dirty="0">
                <a:solidFill>
                  <a:schemeClr val="tx1"/>
                </a:solidFill>
                <a:effectLst/>
                <a:latin typeface="+mn-lt"/>
                <a:ea typeface="+mn-ea"/>
                <a:cs typeface="+mn-cs"/>
              </a:rPr>
              <a:t> </a:t>
            </a:r>
            <a:r>
              <a:rPr lang="en-GB" sz="1200" b="0" i="1" kern="1200" baseline="0" dirty="0" err="1">
                <a:solidFill>
                  <a:schemeClr val="tx1"/>
                </a:solidFill>
                <a:effectLst/>
                <a:latin typeface="+mn-lt"/>
                <a:ea typeface="+mn-ea"/>
                <a:cs typeface="+mn-cs"/>
              </a:rPr>
              <a:t>Kirche</a:t>
            </a:r>
            <a:r>
              <a:rPr lang="en-GB" sz="1200" b="0" i="0" kern="1200" baseline="0" dirty="0">
                <a:solidFill>
                  <a:schemeClr val="tx1"/>
                </a:solidFill>
                <a:effectLst/>
                <a:latin typeface="+mn-lt"/>
                <a:ea typeface="+mn-ea"/>
                <a:cs typeface="+mn-cs"/>
              </a:rPr>
              <a:t>)</a:t>
            </a:r>
            <a:endParaRPr lang="en-GB" sz="1200" b="0" i="0" kern="1200" dirty="0">
              <a:solidFill>
                <a:schemeClr val="tx1"/>
              </a:solidFill>
              <a:effectLst/>
              <a:latin typeface="+mn-lt"/>
              <a:ea typeface="+mn-ea"/>
              <a:cs typeface="+mn-cs"/>
            </a:endParaRP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7719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aseline="0" dirty="0"/>
              <a:t>Answers revealed on clicks.</a:t>
            </a: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4014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This one is for the 15 concrete German verbs</a:t>
            </a:r>
            <a:endParaRPr lang="en-GB" b="1" dirty="0"/>
          </a:p>
          <a:p>
            <a:r>
              <a:rPr lang="en-GB" dirty="0"/>
              <a:t>A collaborative information gap exercise to practise the verbs introduced in the 15 concrete verbs PowerPoint resource/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Work in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Pupils each have a set of pictures and ask each other questions about what is in their pictures in order to find out which pictures occur in both 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Each picture/ person is numbered in order to reduce cognitive load and focus attention on verbs rather than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example, </a:t>
            </a:r>
            <a:r>
              <a:rPr lang="en-GB" dirty="0" err="1"/>
              <a:t>Eins</a:t>
            </a:r>
            <a:r>
              <a:rPr lang="en-GB" dirty="0"/>
              <a:t> </a:t>
            </a:r>
            <a:r>
              <a:rPr lang="en-GB" dirty="0" err="1"/>
              <a:t>schläft</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NB. the numbers do not match across the sets so as not to give the solution away that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57</a:t>
            </a:fld>
            <a:endParaRPr lang="en-GB">
              <a:solidFill>
                <a:prstClr val="black"/>
              </a:solidFill>
            </a:endParaRPr>
          </a:p>
        </p:txBody>
      </p:sp>
    </p:spTree>
    <p:extLst>
      <p:ext uri="{BB962C8B-B14F-4D97-AF65-F5344CB8AC3E}">
        <p14:creationId xmlns:p14="http://schemas.microsoft.com/office/powerpoint/2010/main" val="16691946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58</a:t>
            </a:fld>
            <a:endParaRPr lang="en-GB">
              <a:solidFill>
                <a:prstClr val="black"/>
              </a:solidFill>
            </a:endParaRPr>
          </a:p>
        </p:txBody>
      </p:sp>
    </p:spTree>
    <p:extLst>
      <p:ext uri="{BB962C8B-B14F-4D97-AF65-F5344CB8AC3E}">
        <p14:creationId xmlns:p14="http://schemas.microsoft.com/office/powerpoint/2010/main" val="27998589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dirty="0">
              <a:solidFill>
                <a:schemeClr val="tx1"/>
              </a:solidFill>
              <a:effectLst/>
              <a:latin typeface="+mn-lt"/>
              <a:ea typeface="+mn-ea"/>
              <a:cs typeface="+mn-cs"/>
              <a:hlinkClick r:id="" action="ppaction://noaction"/>
            </a:endParaRPr>
          </a:p>
          <a:p>
            <a:r>
              <a:rPr lang="en-GB" sz="1200" b="0" i="0" u="none" strike="noStrike" kern="1200" dirty="0">
                <a:solidFill>
                  <a:schemeClr val="tx1"/>
                </a:solidFill>
                <a:effectLst/>
                <a:latin typeface="+mn-lt"/>
                <a:ea typeface="+mn-ea"/>
                <a:cs typeface="+mn-cs"/>
                <a:hlinkClick r:id="" action="ppaction://noaction"/>
              </a:rPr>
              <a:t>https://www.audio-lingua.eu/spip.php?article1416</a:t>
            </a: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When</a:t>
            </a:r>
            <a:r>
              <a:rPr lang="en-GB" sz="1200" b="0" i="0" u="none" strike="noStrike" kern="1200" baseline="0" dirty="0">
                <a:solidFill>
                  <a:schemeClr val="tx1"/>
                </a:solidFill>
                <a:effectLst/>
                <a:latin typeface="+mn-lt"/>
                <a:ea typeface="+mn-ea"/>
                <a:cs typeface="+mn-cs"/>
              </a:rPr>
              <a:t> pupils have already spent some time learning and using the verb ‘</a:t>
            </a:r>
            <a:r>
              <a:rPr lang="en-GB" sz="1200" b="0" i="0" u="none" strike="noStrike" kern="1200" baseline="0" dirty="0" err="1">
                <a:solidFill>
                  <a:schemeClr val="tx1"/>
                </a:solidFill>
                <a:effectLst/>
                <a:latin typeface="+mn-lt"/>
                <a:ea typeface="+mn-ea"/>
                <a:cs typeface="+mn-cs"/>
              </a:rPr>
              <a:t>etre</a:t>
            </a:r>
            <a:r>
              <a:rPr lang="en-GB" sz="1200" b="0" i="0" u="none" strike="noStrike" kern="1200" baseline="0" dirty="0">
                <a:solidFill>
                  <a:schemeClr val="tx1"/>
                </a:solidFill>
                <a:effectLst/>
                <a:latin typeface="+mn-lt"/>
                <a:ea typeface="+mn-ea"/>
                <a:cs typeface="+mn-cs"/>
              </a:rPr>
              <a:t>’, and they are very familiar with ‘</a:t>
            </a:r>
            <a:r>
              <a:rPr lang="en-GB" sz="1200" b="0" i="0" u="none" strike="noStrike" kern="1200" baseline="0" dirty="0" err="1">
                <a:solidFill>
                  <a:schemeClr val="tx1"/>
                </a:solidFill>
                <a:effectLst/>
                <a:latin typeface="+mn-lt"/>
                <a:ea typeface="+mn-ea"/>
                <a:cs typeface="+mn-cs"/>
              </a:rPr>
              <a:t>J’aime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parce</a:t>
            </a:r>
            <a:r>
              <a:rPr lang="en-GB" sz="1200" b="0" i="0" u="none" strike="noStrike" kern="1200" baseline="0" dirty="0">
                <a:solidFill>
                  <a:schemeClr val="tx1"/>
                </a:solidFill>
                <a:effectLst/>
                <a:latin typeface="+mn-lt"/>
                <a:ea typeface="+mn-ea"/>
                <a:cs typeface="+mn-cs"/>
              </a:rPr>
              <a:t> que’ they could complete this very short </a:t>
            </a:r>
            <a:r>
              <a:rPr lang="en-GB" sz="1200" b="0" i="0" u="none" strike="noStrike" kern="1200" baseline="0" dirty="0" err="1">
                <a:solidFill>
                  <a:schemeClr val="tx1"/>
                </a:solidFill>
                <a:effectLst/>
                <a:latin typeface="+mn-lt"/>
                <a:ea typeface="+mn-ea"/>
                <a:cs typeface="+mn-cs"/>
              </a:rPr>
              <a:t>dictogloss</a:t>
            </a:r>
            <a:r>
              <a:rPr lang="en-GB" sz="1200" b="0" i="0" u="none" strike="noStrike" kern="1200" baseline="0" dirty="0">
                <a:solidFill>
                  <a:schemeClr val="tx1"/>
                </a:solidFill>
                <a:effectLst/>
                <a:latin typeface="+mn-lt"/>
                <a:ea typeface="+mn-ea"/>
                <a:cs typeface="+mn-cs"/>
              </a:rPr>
              <a:t> task.</a:t>
            </a: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This is authentic audio.  It contains many familiar words but also a couple of words that may be unfamiliar, which they can listen out for, and ask the teacher, about meaning or spelling.  </a:t>
            </a: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This is not a test.  Pupils are able to try to note things down or remember them, and ask questions of their teacher.</a:t>
            </a: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It is a very good way for them to try to put their phonics knowledge into practice.  </a:t>
            </a: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For example, they might ask: Comment </a:t>
            </a:r>
            <a:r>
              <a:rPr lang="en-GB" sz="1200" b="0" i="0" u="none" strike="noStrike" kern="1200" baseline="0" dirty="0" err="1">
                <a:solidFill>
                  <a:schemeClr val="tx1"/>
                </a:solidFill>
                <a:effectLst/>
                <a:latin typeface="+mn-lt"/>
                <a:ea typeface="+mn-ea"/>
                <a:cs typeface="+mn-cs"/>
              </a:rPr>
              <a:t>dit</a:t>
            </a:r>
            <a:r>
              <a:rPr lang="en-GB" sz="1200" b="0" i="0" u="none" strike="noStrike" kern="1200" baseline="0" dirty="0">
                <a:solidFill>
                  <a:schemeClr val="tx1"/>
                </a:solidFill>
                <a:effectLst/>
                <a:latin typeface="+mn-lt"/>
                <a:ea typeface="+mn-ea"/>
                <a:cs typeface="+mn-cs"/>
              </a:rPr>
              <a:t>-one ‘belle’ </a:t>
            </a:r>
            <a:r>
              <a:rPr lang="en-GB" sz="1200" b="0" i="0" u="none" strike="noStrike" kern="1200" baseline="0" dirty="0" err="1">
                <a:solidFill>
                  <a:schemeClr val="tx1"/>
                </a:solidFill>
                <a:effectLst/>
                <a:latin typeface="+mn-lt"/>
                <a:ea typeface="+mn-ea"/>
                <a:cs typeface="+mn-cs"/>
              </a:rPr>
              <a:t>en</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anglais</a:t>
            </a:r>
            <a:r>
              <a:rPr lang="en-GB" sz="1200" b="0" i="0" u="none" strike="noStrike" kern="1200" baseline="0" dirty="0">
                <a:solidFill>
                  <a:schemeClr val="tx1"/>
                </a:solidFill>
                <a:effectLst/>
                <a:latin typeface="+mn-lt"/>
                <a:ea typeface="+mn-ea"/>
                <a:cs typeface="+mn-cs"/>
              </a:rPr>
              <a:t>?  Comment </a:t>
            </a:r>
            <a:r>
              <a:rPr lang="en-GB" sz="1200" b="0" i="0" u="none" strike="noStrike" kern="1200" baseline="0" dirty="0" err="1">
                <a:solidFill>
                  <a:schemeClr val="tx1"/>
                </a:solidFill>
                <a:effectLst/>
                <a:latin typeface="+mn-lt"/>
                <a:ea typeface="+mn-ea"/>
                <a:cs typeface="+mn-cs"/>
              </a:rPr>
              <a:t>s’écrit</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bilingue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Plutôt</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c’est</a:t>
            </a:r>
            <a:r>
              <a:rPr lang="en-GB" sz="1200" b="0" i="0" u="none" strike="noStrike" kern="1200" baseline="0" dirty="0">
                <a:solidFill>
                  <a:schemeClr val="tx1"/>
                </a:solidFill>
                <a:effectLst/>
                <a:latin typeface="+mn-lt"/>
                <a:ea typeface="+mn-ea"/>
                <a:cs typeface="+mn-cs"/>
              </a:rPr>
              <a:t> quoi </a:t>
            </a:r>
            <a:r>
              <a:rPr lang="en-GB" sz="1200" b="0" i="0" u="none" strike="noStrike" kern="1200" baseline="0" dirty="0" err="1">
                <a:solidFill>
                  <a:schemeClr val="tx1"/>
                </a:solidFill>
                <a:effectLst/>
                <a:latin typeface="+mn-lt"/>
                <a:ea typeface="+mn-ea"/>
                <a:cs typeface="+mn-cs"/>
              </a:rPr>
              <a:t>en</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anglais</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Qu’est-ce</a:t>
            </a:r>
            <a:r>
              <a:rPr lang="en-GB" sz="1200" b="0" i="0" u="none" strike="noStrike" kern="1200" baseline="0" dirty="0">
                <a:solidFill>
                  <a:schemeClr val="tx1"/>
                </a:solidFill>
                <a:effectLst/>
                <a:latin typeface="+mn-lt"/>
                <a:ea typeface="+mn-ea"/>
                <a:cs typeface="+mn-cs"/>
              </a:rPr>
              <a:t> que </a:t>
            </a:r>
            <a:r>
              <a:rPr lang="en-GB" sz="1200" b="0" i="0" u="none" strike="noStrike" kern="1200" baseline="0" dirty="0" err="1">
                <a:solidFill>
                  <a:schemeClr val="tx1"/>
                </a:solidFill>
                <a:effectLst/>
                <a:latin typeface="+mn-lt"/>
                <a:ea typeface="+mn-ea"/>
                <a:cs typeface="+mn-cs"/>
              </a:rPr>
              <a:t>c’est</a:t>
            </a:r>
            <a:r>
              <a:rPr lang="en-GB" sz="1200" b="0" i="0" u="none" strike="noStrike" kern="1200" baseline="0" dirty="0">
                <a:solidFill>
                  <a:schemeClr val="tx1"/>
                </a:solidFill>
                <a:effectLst/>
                <a:latin typeface="+mn-lt"/>
                <a:ea typeface="+mn-ea"/>
                <a:cs typeface="+mn-cs"/>
              </a:rPr>
              <a:t> ‘langue’?</a:t>
            </a:r>
          </a:p>
          <a:p>
            <a:r>
              <a:rPr lang="en-GB" sz="1200" b="0" i="0" u="none" strike="noStrike" kern="1200" baseline="0" dirty="0">
                <a:solidFill>
                  <a:schemeClr val="tx1"/>
                </a:solidFill>
                <a:effectLst/>
                <a:latin typeface="+mn-lt"/>
                <a:ea typeface="+mn-ea"/>
                <a:cs typeface="+mn-cs"/>
              </a:rPr>
              <a:t>They then need to work in pairs to try to reconstruct the text.  It is only 33 words long.</a:t>
            </a:r>
          </a:p>
          <a:p>
            <a:endParaRPr lang="en-GB" sz="1200" b="0" i="0" u="none" strike="noStrike" kern="1200" baseline="0" dirty="0">
              <a:solidFill>
                <a:schemeClr val="tx1"/>
              </a:solidFill>
              <a:effectLst/>
              <a:latin typeface="+mn-lt"/>
              <a:ea typeface="+mn-ea"/>
              <a:cs typeface="+mn-cs"/>
            </a:endParaRPr>
          </a:p>
          <a:p>
            <a:r>
              <a:rPr lang="en-GB" sz="1200" b="0" i="0" u="none" strike="noStrike" kern="1200" baseline="0" dirty="0">
                <a:solidFill>
                  <a:schemeClr val="tx1"/>
                </a:solidFill>
                <a:effectLst/>
                <a:latin typeface="+mn-lt"/>
                <a:ea typeface="+mn-ea"/>
                <a:cs typeface="+mn-cs"/>
              </a:rPr>
              <a:t>NB: Vocabulary table for the teacher and would not be displayed to pupils.</a:t>
            </a:r>
          </a:p>
          <a:p>
            <a:endParaRPr lang="en-GB" sz="1200" b="0" i="0" u="none" strike="noStrike" kern="1200" dirty="0">
              <a:solidFill>
                <a:schemeClr val="tx1"/>
              </a:solidFill>
              <a:effectLst/>
              <a:latin typeface="+mn-lt"/>
              <a:ea typeface="+mn-ea"/>
              <a:cs typeface="+mn-cs"/>
            </a:endParaRPr>
          </a:p>
          <a:p>
            <a:r>
              <a:rPr lang="en-GB" sz="1200" b="0" i="0" u="none" strike="noStrike" kern="1200" dirty="0" err="1">
                <a:solidFill>
                  <a:schemeClr val="tx1"/>
                </a:solidFill>
                <a:effectLst/>
                <a:latin typeface="+mn-lt"/>
                <a:ea typeface="+mn-ea"/>
                <a:cs typeface="+mn-cs"/>
              </a:rPr>
              <a:t>Dictogloss</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Pupils listen and make notes in English.  They can listen</a:t>
            </a:r>
            <a:r>
              <a:rPr lang="en-GB" sz="1200" b="0" i="0" u="none" strike="noStrike" kern="1200" baseline="0" dirty="0">
                <a:solidFill>
                  <a:schemeClr val="tx1"/>
                </a:solidFill>
                <a:effectLst/>
                <a:latin typeface="+mn-lt"/>
                <a:ea typeface="+mn-ea"/>
                <a:cs typeface="+mn-cs"/>
              </a:rPr>
              <a:t> several times to the passage.</a:t>
            </a:r>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Transcript:</a:t>
            </a:r>
            <a:br>
              <a:rPr lang="en-GB" sz="1200" b="0" i="0" u="none" strike="noStrike" kern="1200" dirty="0">
                <a:solidFill>
                  <a:schemeClr val="tx1"/>
                </a:solidFill>
                <a:effectLst/>
                <a:latin typeface="+mn-lt"/>
                <a:ea typeface="+mn-ea"/>
                <a:cs typeface="+mn-cs"/>
              </a:rPr>
            </a:br>
            <a:r>
              <a:rPr lang="en-GB" sz="1200" b="1" i="0" u="none" strike="noStrike" kern="1200" dirty="0" err="1">
                <a:solidFill>
                  <a:schemeClr val="tx1"/>
                </a:solidFill>
                <a:effectLst/>
                <a:latin typeface="+mn-lt"/>
                <a:ea typeface="+mn-ea"/>
                <a:cs typeface="+mn-cs"/>
              </a:rPr>
              <a:t>Mes</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deux</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matières</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préfèrés</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sont</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l’anglais</a:t>
            </a:r>
            <a:r>
              <a:rPr lang="en-GB" sz="1200" b="1" i="0" u="none" strike="noStrike" kern="1200" dirty="0">
                <a:solidFill>
                  <a:schemeClr val="tx1"/>
                </a:solidFill>
                <a:effectLst/>
                <a:latin typeface="+mn-lt"/>
                <a:ea typeface="+mn-ea"/>
                <a:cs typeface="+mn-cs"/>
              </a:rPr>
              <a:t> et </a:t>
            </a:r>
            <a:r>
              <a:rPr lang="en-GB" sz="1200" b="1" i="0" u="none" strike="noStrike" kern="1200" dirty="0" err="1">
                <a:solidFill>
                  <a:schemeClr val="tx1"/>
                </a:solidFill>
                <a:effectLst/>
                <a:latin typeface="+mn-lt"/>
                <a:ea typeface="+mn-ea"/>
                <a:cs typeface="+mn-cs"/>
              </a:rPr>
              <a:t>l’espagnole</a:t>
            </a:r>
            <a:r>
              <a:rPr lang="en-GB" sz="1200" b="1" i="0" u="none" strike="noStrike" kern="1200" dirty="0">
                <a:solidFill>
                  <a:schemeClr val="tx1"/>
                </a:solidFill>
                <a:effectLst/>
                <a:latin typeface="+mn-lt"/>
                <a:ea typeface="+mn-ea"/>
                <a:cs typeface="+mn-cs"/>
              </a:rPr>
              <a:t> car je </a:t>
            </a:r>
            <a:r>
              <a:rPr lang="en-GB" sz="1200" b="1" i="0" u="none" strike="noStrike" kern="1200" dirty="0" err="1">
                <a:solidFill>
                  <a:schemeClr val="tx1"/>
                </a:solidFill>
                <a:effectLst/>
                <a:latin typeface="+mn-lt"/>
                <a:ea typeface="+mn-ea"/>
                <a:cs typeface="+mn-cs"/>
              </a:rPr>
              <a:t>suis</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dans</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une</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classe</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bilingue</a:t>
            </a:r>
            <a:r>
              <a:rPr lang="en-GB" sz="1200" b="1" i="0" u="none" strike="noStrike" kern="1200" dirty="0">
                <a:solidFill>
                  <a:schemeClr val="tx1"/>
                </a:solidFill>
                <a:effectLst/>
                <a:latin typeface="+mn-lt"/>
                <a:ea typeface="+mn-ea"/>
                <a:cs typeface="+mn-cs"/>
              </a:rPr>
              <a:t>.  </a:t>
            </a:r>
            <a:br>
              <a:rPr lang="en-GB" sz="1200" b="1" i="0" u="none" strike="noStrike" kern="1200" dirty="0">
                <a:solidFill>
                  <a:schemeClr val="tx1"/>
                </a:solidFill>
                <a:effectLst/>
                <a:latin typeface="+mn-lt"/>
                <a:ea typeface="+mn-ea"/>
                <a:cs typeface="+mn-cs"/>
              </a:rPr>
            </a:br>
            <a:r>
              <a:rPr lang="en-GB" sz="1200" b="1" i="0" u="none" strike="noStrike" kern="1200" dirty="0" err="1">
                <a:solidFill>
                  <a:schemeClr val="tx1"/>
                </a:solidFill>
                <a:effectLst/>
                <a:latin typeface="+mn-lt"/>
                <a:ea typeface="+mn-ea"/>
                <a:cs typeface="+mn-cs"/>
              </a:rPr>
              <a:t>J’aime</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bien</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l’espagnole</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parce</a:t>
            </a:r>
            <a:r>
              <a:rPr lang="en-GB" sz="1200" b="1" i="0" u="none" strike="noStrike" kern="1200" baseline="0" dirty="0">
                <a:solidFill>
                  <a:schemeClr val="tx1"/>
                </a:solidFill>
                <a:effectLst/>
                <a:latin typeface="+mn-lt"/>
                <a:ea typeface="+mn-ea"/>
                <a:cs typeface="+mn-cs"/>
              </a:rPr>
              <a:t> que </a:t>
            </a:r>
            <a:r>
              <a:rPr lang="en-GB" sz="1200" b="1" i="0" u="none" strike="noStrike" kern="1200" baseline="0" dirty="0" err="1">
                <a:solidFill>
                  <a:schemeClr val="tx1"/>
                </a:solidFill>
                <a:effectLst/>
                <a:latin typeface="+mn-lt"/>
                <a:ea typeface="+mn-ea"/>
                <a:cs typeface="+mn-cs"/>
              </a:rPr>
              <a:t>c’est</a:t>
            </a:r>
            <a:r>
              <a:rPr lang="en-GB" sz="1200" b="1" i="0" u="none" strike="noStrike" kern="1200" baseline="0" dirty="0">
                <a:solidFill>
                  <a:schemeClr val="tx1"/>
                </a:solidFill>
                <a:effectLst/>
                <a:latin typeface="+mn-lt"/>
                <a:ea typeface="+mn-ea"/>
                <a:cs typeface="+mn-cs"/>
              </a:rPr>
              <a:t> </a:t>
            </a:r>
            <a:r>
              <a:rPr lang="en-GB" sz="1200" b="1" i="0" u="none" strike="noStrike" kern="1200" baseline="0" dirty="0" err="1">
                <a:solidFill>
                  <a:schemeClr val="tx1"/>
                </a:solidFill>
                <a:effectLst/>
                <a:latin typeface="+mn-lt"/>
                <a:ea typeface="+mn-ea"/>
                <a:cs typeface="+mn-cs"/>
              </a:rPr>
              <a:t>une</a:t>
            </a:r>
            <a:r>
              <a:rPr lang="en-GB" sz="1200" b="1" i="0" u="none" strike="noStrike" kern="1200" baseline="0" dirty="0">
                <a:solidFill>
                  <a:schemeClr val="tx1"/>
                </a:solidFill>
                <a:effectLst/>
                <a:latin typeface="+mn-lt"/>
                <a:ea typeface="+mn-ea"/>
                <a:cs typeface="+mn-cs"/>
              </a:rPr>
              <a:t> belle langue et </a:t>
            </a:r>
            <a:r>
              <a:rPr lang="en-GB" sz="1200" b="1" i="0" u="none" strike="noStrike" kern="1200" baseline="0" dirty="0" err="1">
                <a:solidFill>
                  <a:schemeClr val="tx1"/>
                </a:solidFill>
                <a:effectLst/>
                <a:latin typeface="+mn-lt"/>
                <a:ea typeface="+mn-ea"/>
                <a:cs typeface="+mn-cs"/>
              </a:rPr>
              <a:t>c’est</a:t>
            </a:r>
            <a:r>
              <a:rPr lang="en-GB" sz="1200" b="1" i="0" u="none" strike="noStrike" kern="1200" baseline="0" dirty="0">
                <a:solidFill>
                  <a:schemeClr val="tx1"/>
                </a:solidFill>
                <a:effectLst/>
                <a:latin typeface="+mn-lt"/>
                <a:ea typeface="+mn-ea"/>
                <a:cs typeface="+mn-cs"/>
              </a:rPr>
              <a:t> </a:t>
            </a:r>
            <a:r>
              <a:rPr lang="en-GB" sz="1200" b="1" i="0" u="none" strike="noStrike" kern="1200" baseline="0" dirty="0" err="1">
                <a:solidFill>
                  <a:schemeClr val="tx1"/>
                </a:solidFill>
                <a:effectLst/>
                <a:latin typeface="+mn-lt"/>
                <a:ea typeface="+mn-ea"/>
                <a:cs typeface="+mn-cs"/>
              </a:rPr>
              <a:t>plutôt</a:t>
            </a:r>
            <a:r>
              <a:rPr lang="en-GB" sz="1200" b="1" i="0" u="none" strike="noStrike" kern="1200" baseline="0" dirty="0">
                <a:solidFill>
                  <a:schemeClr val="tx1"/>
                </a:solidFill>
                <a:effectLst/>
                <a:latin typeface="+mn-lt"/>
                <a:ea typeface="+mn-ea"/>
                <a:cs typeface="+mn-cs"/>
              </a:rPr>
              <a:t> facile.  </a:t>
            </a:r>
            <a:r>
              <a:rPr lang="en-GB" sz="1200" b="1" i="0" u="none" strike="noStrike" kern="1200" baseline="0" dirty="0" err="1">
                <a:solidFill>
                  <a:schemeClr val="tx1"/>
                </a:solidFill>
                <a:effectLst/>
                <a:latin typeface="+mn-lt"/>
                <a:ea typeface="+mn-ea"/>
                <a:cs typeface="+mn-cs"/>
              </a:rPr>
              <a:t>L’anglais</a:t>
            </a:r>
            <a:r>
              <a:rPr lang="en-GB" sz="1200" b="1" i="0" u="none" strike="noStrike" kern="1200" baseline="0" dirty="0">
                <a:solidFill>
                  <a:schemeClr val="tx1"/>
                </a:solidFill>
                <a:effectLst/>
                <a:latin typeface="+mn-lt"/>
                <a:ea typeface="+mn-ea"/>
                <a:cs typeface="+mn-cs"/>
              </a:rPr>
              <a:t> </a:t>
            </a:r>
            <a:r>
              <a:rPr lang="en-GB" sz="1200" b="1" i="0" u="none" strike="noStrike" kern="1200" baseline="0" dirty="0" err="1">
                <a:solidFill>
                  <a:schemeClr val="tx1"/>
                </a:solidFill>
                <a:effectLst/>
                <a:latin typeface="+mn-lt"/>
                <a:ea typeface="+mn-ea"/>
                <a:cs typeface="+mn-cs"/>
              </a:rPr>
              <a:t>j’aime</a:t>
            </a:r>
            <a:r>
              <a:rPr lang="en-GB" sz="1200" b="1" i="0" u="none" strike="noStrike" kern="1200" baseline="0" dirty="0">
                <a:solidFill>
                  <a:schemeClr val="tx1"/>
                </a:solidFill>
                <a:effectLst/>
                <a:latin typeface="+mn-lt"/>
                <a:ea typeface="+mn-ea"/>
                <a:cs typeface="+mn-cs"/>
              </a:rPr>
              <a:t> </a:t>
            </a:r>
            <a:r>
              <a:rPr lang="en-GB" sz="1200" b="1" i="0" u="none" strike="noStrike" kern="1200" baseline="0" dirty="0" err="1">
                <a:solidFill>
                  <a:schemeClr val="tx1"/>
                </a:solidFill>
                <a:effectLst/>
                <a:latin typeface="+mn-lt"/>
                <a:ea typeface="+mn-ea"/>
                <a:cs typeface="+mn-cs"/>
              </a:rPr>
              <a:t>bien</a:t>
            </a:r>
            <a:r>
              <a:rPr lang="en-GB" sz="1200" b="1" i="0" u="none" strike="noStrike" kern="1200" baseline="0" dirty="0">
                <a:solidFill>
                  <a:schemeClr val="tx1"/>
                </a:solidFill>
                <a:effectLst/>
                <a:latin typeface="+mn-lt"/>
                <a:ea typeface="+mn-ea"/>
                <a:cs typeface="+mn-cs"/>
              </a:rPr>
              <a:t> </a:t>
            </a:r>
            <a:r>
              <a:rPr lang="en-GB" sz="1200" b="1" i="0" u="none" strike="noStrike" kern="1200" baseline="0" dirty="0" err="1">
                <a:solidFill>
                  <a:schemeClr val="tx1"/>
                </a:solidFill>
                <a:effectLst/>
                <a:latin typeface="+mn-lt"/>
                <a:ea typeface="+mn-ea"/>
                <a:cs typeface="+mn-cs"/>
              </a:rPr>
              <a:t>parce</a:t>
            </a:r>
            <a:r>
              <a:rPr lang="en-GB" sz="1200" b="1" i="0" u="none" strike="noStrike" kern="1200" baseline="0" dirty="0">
                <a:solidFill>
                  <a:schemeClr val="tx1"/>
                </a:solidFill>
                <a:effectLst/>
                <a:latin typeface="+mn-lt"/>
                <a:ea typeface="+mn-ea"/>
                <a:cs typeface="+mn-cs"/>
              </a:rPr>
              <a:t> que…</a:t>
            </a:r>
            <a:br>
              <a:rPr lang="en-GB" sz="1200" b="0" i="0" u="none" strike="noStrike" kern="1200" baseline="0" dirty="0">
                <a:solidFill>
                  <a:schemeClr val="tx1"/>
                </a:solidFill>
                <a:effectLst/>
                <a:latin typeface="+mn-lt"/>
                <a:ea typeface="+mn-ea"/>
                <a:cs typeface="+mn-cs"/>
              </a:rPr>
            </a:br>
            <a:br>
              <a:rPr lang="en-GB" sz="1200" b="0" i="0" u="none" strike="noStrike" kern="1200" baseline="0" dirty="0">
                <a:solidFill>
                  <a:schemeClr val="tx1"/>
                </a:solidFill>
                <a:effectLst/>
                <a:latin typeface="+mn-lt"/>
                <a:ea typeface="+mn-ea"/>
                <a:cs typeface="+mn-cs"/>
              </a:rPr>
            </a:br>
            <a:r>
              <a:rPr lang="en-GB" sz="1200" b="0" i="0" u="none" strike="noStrike" kern="1200" baseline="0" dirty="0">
                <a:solidFill>
                  <a:schemeClr val="tx1"/>
                </a:solidFill>
                <a:effectLst/>
                <a:latin typeface="+mn-lt"/>
                <a:ea typeface="+mn-ea"/>
                <a:cs typeface="+mn-cs"/>
              </a:rPr>
              <a:t>The transcript fades out.  Pupils who finish early could be encouraged to continue the passage a bit further.</a:t>
            </a: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solidFill>
                  <a:prstClr val="black"/>
                </a:solidFill>
              </a:rPr>
              <a:pPr/>
              <a:t>59</a:t>
            </a:fld>
            <a:endParaRPr lang="en-GB">
              <a:solidFill>
                <a:prstClr val="black"/>
              </a:solidFill>
            </a:endParaRPr>
          </a:p>
        </p:txBody>
      </p:sp>
    </p:spTree>
    <p:extLst>
      <p:ext uri="{BB962C8B-B14F-4D97-AF65-F5344CB8AC3E}">
        <p14:creationId xmlns:p14="http://schemas.microsoft.com/office/powerpoint/2010/main" val="36842962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Attribution: Please emoji</a:t>
            </a:r>
          </a:p>
          <a:p>
            <a:r>
              <a:rPr lang="en-GB" dirty="0"/>
              <a:t>Twitter [CC BY 4.0 (https://creativecommons.org/licenses/by/4.0)]</a:t>
            </a:r>
            <a:br>
              <a:rPr lang="en-GB" dirty="0"/>
            </a:br>
            <a:r>
              <a:rPr lang="en-GB" dirty="0"/>
              <a:t>https://upload.wikimedia.org/wikipedia/commons/f/ff/Twemoji_1f64f.svg</a:t>
            </a:r>
          </a:p>
          <a:p>
            <a:endParaRPr lang="en-GB" dirty="0"/>
          </a:p>
          <a:p>
            <a:r>
              <a:rPr lang="en-GB" dirty="0"/>
              <a:t>Whole class opportunity to read verse 1 aloud</a:t>
            </a:r>
            <a:r>
              <a:rPr lang="en-GB" baseline="0" dirty="0"/>
              <a:t> with the teacher.</a:t>
            </a:r>
            <a:br>
              <a:rPr lang="en-GB" baseline="0" dirty="0"/>
            </a:br>
            <a:r>
              <a:rPr lang="en-GB" baseline="0" dirty="0"/>
              <a:t>Elicit meanings and clarify any unknown vocabulary that has not yet been understood, i.e. arrive at a working English translation orally with the whole class.</a:t>
            </a:r>
            <a:br>
              <a:rPr lang="en-GB" baseline="0" dirty="0"/>
            </a:br>
            <a:r>
              <a:rPr lang="en-GB" baseline="0" dirty="0"/>
              <a:t>Pay particular attention to the translation of </a:t>
            </a:r>
            <a:r>
              <a:rPr lang="en-GB" b="1" baseline="0" dirty="0"/>
              <a:t>‘</a:t>
            </a:r>
            <a:r>
              <a:rPr lang="en-GB" b="1" dirty="0"/>
              <a:t>à’ </a:t>
            </a:r>
            <a:r>
              <a:rPr lang="en-GB" dirty="0"/>
              <a:t>which students</a:t>
            </a:r>
            <a:r>
              <a:rPr lang="en-GB" baseline="0" dirty="0"/>
              <a:t> have met as ‘to’.  Here it means ‘at’ (or possibly even ‘on’ with heart).</a:t>
            </a:r>
            <a:br>
              <a:rPr lang="en-GB" baseline="0" dirty="0"/>
            </a:br>
            <a:r>
              <a:rPr lang="en-GB" baseline="0" dirty="0"/>
              <a:t>Draw out also the meaning of ‘ton/ta’ and clarify the two forms seen here.  Students have met ‘mon, ma, </a:t>
            </a:r>
            <a:r>
              <a:rPr lang="en-GB" baseline="0" dirty="0" err="1"/>
              <a:t>mes</a:t>
            </a:r>
            <a:r>
              <a:rPr lang="en-GB" baseline="0" dirty="0"/>
              <a:t>’ and should be encouraged to make the link and explain their understanding.</a:t>
            </a:r>
          </a:p>
          <a:p>
            <a:endParaRPr lang="en-GB" baseline="0" dirty="0"/>
          </a:p>
          <a:p>
            <a:r>
              <a:rPr lang="en-GB" baseline="0" dirty="0"/>
              <a:t>Give students another opportunity to read aloud the first verse in pairs, a line each. Encourage them to read expressively, thinking about the meaning.</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61</a:t>
            </a:fld>
            <a:endParaRPr lang="en-GB">
              <a:solidFill>
                <a:prstClr val="black"/>
              </a:solidFill>
            </a:endParaRPr>
          </a:p>
        </p:txBody>
      </p:sp>
    </p:spTree>
    <p:extLst>
      <p:ext uri="{BB962C8B-B14F-4D97-AF65-F5344CB8AC3E}">
        <p14:creationId xmlns:p14="http://schemas.microsoft.com/office/powerpoint/2010/main" val="3845721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aseline="0" dirty="0"/>
              <a:t>What do we think?  Do all these words…</a:t>
            </a:r>
          </a:p>
          <a:p>
            <a:pPr marL="228600" indent="-228600">
              <a:buAutoNum type="alphaLcParenR"/>
            </a:pPr>
            <a:r>
              <a:rPr lang="en-GB" baseline="0" dirty="0"/>
              <a:t>come into the top 2000 most frequent words in French?  If you don’t think so, which one(s) don’t?  Can you rank them in order of frequency?</a:t>
            </a:r>
            <a:br>
              <a:rPr lang="en-GB" baseline="0" dirty="0"/>
            </a:br>
            <a:endParaRPr lang="en-GB" baseline="0" dirty="0"/>
          </a:p>
          <a:p>
            <a:pPr marL="228600" indent="-228600">
              <a:buAutoNum type="alphaLcParenR"/>
            </a:pPr>
            <a:r>
              <a:rPr lang="en-GB" baseline="0" dirty="0"/>
              <a:t>appear on the AQA Foundation French Core Vocabulary list? </a:t>
            </a:r>
            <a:br>
              <a:rPr lang="en-GB" baseline="0" dirty="0"/>
            </a:br>
            <a:endParaRPr lang="en-GB" baseline="0" dirty="0"/>
          </a:p>
          <a:p>
            <a:pPr marL="228600" indent="-228600">
              <a:buAutoNum type="alphaLcParenR"/>
            </a:pPr>
            <a:r>
              <a:rPr lang="en-GB" baseline="0" dirty="0"/>
              <a:t>appear in the most popular GCSE textbook?</a:t>
            </a:r>
          </a:p>
          <a:p>
            <a:pPr marL="228600" indent="-228600">
              <a:buAutoNum type="alphaLcParenR"/>
            </a:pPr>
            <a:endParaRPr lang="en-GB" baseline="0" dirty="0"/>
          </a:p>
          <a:p>
            <a:pPr marL="0" indent="0">
              <a:buNone/>
            </a:pPr>
            <a:r>
              <a:rPr lang="en-GB" baseline="0" dirty="0"/>
              <a:t>Answer a) b) c) consecutively.  After a) reveal the 4 word frequencies.  Ask colleagues to match them to the words.</a:t>
            </a:r>
          </a:p>
          <a:p>
            <a:pPr marL="228600" indent="-228600">
              <a:buAutoNum type="alphaLcParenR"/>
            </a:pPr>
            <a:endParaRPr lang="en-GB" baseline="0" dirty="0"/>
          </a:p>
          <a:p>
            <a:r>
              <a:rPr lang="en-GB" baseline="0" dirty="0"/>
              <a:t>ANSWERS</a:t>
            </a:r>
            <a:br>
              <a:rPr lang="en-GB" baseline="0" dirty="0"/>
            </a:br>
            <a:r>
              <a:rPr lang="en-GB" baseline="0" dirty="0"/>
              <a:t>a) </a:t>
            </a:r>
            <a:r>
              <a:rPr lang="en-GB" sz="1200" b="0" i="0" u="none" strike="noStrike" kern="1200" baseline="0" dirty="0" err="1">
                <a:solidFill>
                  <a:schemeClr val="tx1"/>
                </a:solidFill>
                <a:ea typeface="+mn-ea"/>
                <a:cs typeface="+mn-cs"/>
              </a:rPr>
              <a:t>matière</a:t>
            </a:r>
            <a:r>
              <a:rPr lang="en-GB" sz="1200" b="0" i="0" u="none" strike="noStrike" kern="1200" baseline="0" dirty="0">
                <a:solidFill>
                  <a:schemeClr val="tx1"/>
                </a:solidFill>
                <a:ea typeface="+mn-ea"/>
                <a:cs typeface="+mn-cs"/>
              </a:rPr>
              <a:t> (562), </a:t>
            </a:r>
            <a:r>
              <a:rPr lang="en-GB" sz="1200" b="0" i="0" u="none" strike="noStrike" kern="1200" baseline="0" dirty="0" err="1">
                <a:solidFill>
                  <a:schemeClr val="tx1"/>
                </a:solidFill>
                <a:ea typeface="+mn-ea"/>
                <a:cs typeface="+mn-cs"/>
              </a:rPr>
              <a:t>professeur</a:t>
            </a:r>
            <a:r>
              <a:rPr lang="en-GB" sz="1200" b="0" i="0" u="none" strike="noStrike" kern="1200" baseline="0" dirty="0">
                <a:solidFill>
                  <a:schemeClr val="tx1"/>
                </a:solidFill>
                <a:ea typeface="+mn-ea"/>
                <a:cs typeface="+mn-cs"/>
              </a:rPr>
              <a:t> (1150), </a:t>
            </a:r>
            <a:r>
              <a:rPr lang="en-GB" sz="1200" b="0" i="0" u="none" strike="noStrike" kern="1200" baseline="0" dirty="0" err="1">
                <a:solidFill>
                  <a:schemeClr val="tx1"/>
                </a:solidFill>
                <a:ea typeface="+mn-ea"/>
                <a:cs typeface="+mn-cs"/>
              </a:rPr>
              <a:t>bâtiment</a:t>
            </a:r>
            <a:r>
              <a:rPr lang="en-GB" sz="1200" b="0" i="0" u="none" strike="noStrike" kern="1200" baseline="0" dirty="0">
                <a:solidFill>
                  <a:schemeClr val="tx1"/>
                </a:solidFill>
                <a:ea typeface="+mn-ea"/>
                <a:cs typeface="+mn-cs"/>
              </a:rPr>
              <a:t> (1952), </a:t>
            </a:r>
            <a:r>
              <a:rPr lang="en-GB" sz="1200" b="0" i="0" u="none" strike="noStrike" kern="1200" baseline="0" dirty="0" err="1">
                <a:solidFill>
                  <a:schemeClr val="tx1"/>
                </a:solidFill>
                <a:ea typeface="+mn-ea"/>
                <a:cs typeface="+mn-cs"/>
              </a:rPr>
              <a:t>repas</a:t>
            </a:r>
            <a:r>
              <a:rPr lang="en-GB" sz="1200" b="0" i="0" u="none" strike="noStrike" kern="1200" baseline="0" dirty="0">
                <a:solidFill>
                  <a:schemeClr val="tx1"/>
                </a:solidFill>
                <a:ea typeface="+mn-ea"/>
                <a:cs typeface="+mn-cs"/>
              </a:rPr>
              <a:t> (2948)</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b) Yes</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c) Yes</a:t>
            </a:r>
          </a:p>
          <a:p>
            <a:endParaRPr lang="en-GB" sz="1200" b="0" i="0" u="none" strike="noStrike" kern="1200" baseline="0" dirty="0">
              <a:solidFill>
                <a:schemeClr val="tx1"/>
              </a:solidFill>
              <a:ea typeface="+mn-ea"/>
              <a:cs typeface="+mn-cs"/>
            </a:endParaRPr>
          </a:p>
          <a:p>
            <a:r>
              <a:rPr lang="en-GB" sz="1200" b="0" i="0" u="none" strike="noStrike" kern="1200" baseline="0" dirty="0">
                <a:solidFill>
                  <a:schemeClr val="tx1"/>
                </a:solidFill>
                <a:ea typeface="+mn-ea"/>
                <a:cs typeface="+mn-cs"/>
              </a:rPr>
              <a:t>OK – given that we’ve said ‘yes’ to b) and c), why do we think many students just didn’t know or recognise them?</a:t>
            </a:r>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11562097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Whole class opportunity to read verse 2 aloud</a:t>
            </a:r>
            <a:r>
              <a:rPr lang="en-GB" baseline="0" dirty="0"/>
              <a:t> with the teacher.  Pictures give additional cues to meaning.</a:t>
            </a:r>
            <a:br>
              <a:rPr lang="en-GB" baseline="0" dirty="0"/>
            </a:br>
            <a:r>
              <a:rPr lang="en-GB" baseline="0" dirty="0"/>
              <a:t>Pay particular attention to the new word ‘</a:t>
            </a:r>
            <a:r>
              <a:rPr lang="en-GB" baseline="0" dirty="0" err="1"/>
              <a:t>si’and</a:t>
            </a:r>
            <a:r>
              <a:rPr lang="en-GB" baseline="0" dirty="0"/>
              <a:t> ‘de’, which students only know as ‘faire de la/du’ or as negative particle e.g. Je </a:t>
            </a:r>
            <a:r>
              <a:rPr lang="en-GB" baseline="0" dirty="0" err="1"/>
              <a:t>n’ai</a:t>
            </a:r>
            <a:r>
              <a:rPr lang="en-GB" baseline="0" dirty="0"/>
              <a:t> pas de pommes.</a:t>
            </a:r>
            <a:br>
              <a:rPr lang="en-GB" baseline="0" dirty="0"/>
            </a:br>
            <a:r>
              <a:rPr lang="en-GB" baseline="0" dirty="0"/>
              <a:t>Here they need to recognise that d’ = de and that the meaning is ‘from’.</a:t>
            </a:r>
            <a:br>
              <a:rPr lang="en-GB" baseline="0" dirty="0"/>
            </a:br>
            <a:r>
              <a:rPr lang="en-GB" baseline="0" dirty="0"/>
              <a:t>It is worth asking if they remember other uses/meanings of ‘de’.  They will learn that it means ‘of’ from the next verse.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62</a:t>
            </a:fld>
            <a:endParaRPr lang="en-GB">
              <a:solidFill>
                <a:prstClr val="black"/>
              </a:solidFill>
            </a:endParaRPr>
          </a:p>
        </p:txBody>
      </p:sp>
    </p:spTree>
    <p:extLst>
      <p:ext uri="{BB962C8B-B14F-4D97-AF65-F5344CB8AC3E}">
        <p14:creationId xmlns:p14="http://schemas.microsoft.com/office/powerpoint/2010/main" val="36540342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Text comprehension</a:t>
            </a:r>
          </a:p>
          <a:p>
            <a:r>
              <a:rPr lang="en-GB" dirty="0"/>
              <a:t>Many words are repeated from earlier in the poem in different combinations in the final verse.</a:t>
            </a:r>
            <a:br>
              <a:rPr lang="en-GB" dirty="0"/>
            </a:br>
            <a:r>
              <a:rPr lang="en-GB" dirty="0"/>
              <a:t>The new words are:</a:t>
            </a:r>
            <a:br>
              <a:rPr lang="en-GB" dirty="0"/>
            </a:br>
            <a:r>
              <a:rPr lang="en-GB" dirty="0"/>
              <a:t>car, </a:t>
            </a:r>
            <a:r>
              <a:rPr lang="en-GB" dirty="0" err="1"/>
              <a:t>tous</a:t>
            </a:r>
            <a:r>
              <a:rPr lang="en-GB" dirty="0"/>
              <a:t> les temps, </a:t>
            </a:r>
            <a:r>
              <a:rPr lang="en-GB" dirty="0" err="1"/>
              <a:t>tous</a:t>
            </a:r>
            <a:r>
              <a:rPr lang="en-GB" dirty="0"/>
              <a:t> les </a:t>
            </a:r>
            <a:r>
              <a:rPr lang="en-GB" dirty="0" err="1"/>
              <a:t>cieux</a:t>
            </a:r>
            <a:r>
              <a:rPr lang="en-GB" dirty="0"/>
              <a:t>, and the phrase ‘qui </a:t>
            </a:r>
            <a:r>
              <a:rPr lang="en-GB" dirty="0" err="1"/>
              <a:t>te</a:t>
            </a:r>
            <a:r>
              <a:rPr lang="en-GB" dirty="0"/>
              <a:t> </a:t>
            </a:r>
            <a:r>
              <a:rPr lang="en-GB" dirty="0" err="1"/>
              <a:t>ressemble</a:t>
            </a:r>
            <a:r>
              <a:rPr lang="en-GB"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63</a:t>
            </a:fld>
            <a:endParaRPr lang="en-GB">
              <a:solidFill>
                <a:prstClr val="black"/>
              </a:solidFill>
            </a:endParaRPr>
          </a:p>
        </p:txBody>
      </p:sp>
    </p:spTree>
    <p:extLst>
      <p:ext uri="{BB962C8B-B14F-4D97-AF65-F5344CB8AC3E}">
        <p14:creationId xmlns:p14="http://schemas.microsoft.com/office/powerpoint/2010/main" val="32985248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Original</a:t>
            </a:r>
            <a:r>
              <a:rPr lang="en-GB" b="1" baseline="0" dirty="0"/>
              <a:t> source: </a:t>
            </a:r>
            <a:r>
              <a:rPr lang="en-GB" dirty="0">
                <a:hlinkClick r:id="rId3"/>
              </a:rPr>
              <a:t>http://www.doslourdes.net/Un%20hombre%20sin%20cabeza.htm</a:t>
            </a:r>
            <a:endParaRPr lang="en-GB" b="1" dirty="0"/>
          </a:p>
          <a:p>
            <a:r>
              <a:rPr lang="en-GB" b="1" dirty="0"/>
              <a:t>Flag the ALL Literature wiki, and ALL in general!</a:t>
            </a:r>
          </a:p>
          <a:p>
            <a:endParaRPr lang="en-GB" b="1" dirty="0"/>
          </a:p>
          <a:p>
            <a:r>
              <a:rPr lang="en-GB" b="1" dirty="0"/>
              <a:t>Exploiting</a:t>
            </a:r>
            <a:r>
              <a:rPr lang="en-GB" b="1" baseline="0" dirty="0"/>
              <a:t> texts</a:t>
            </a:r>
            <a:br>
              <a:rPr lang="en-GB" baseline="0" dirty="0"/>
            </a:br>
            <a:r>
              <a:rPr lang="en-GB" baseline="0" dirty="0"/>
              <a:t>Remind STs that there are 8 rich texts from the Phonics resources (from FLEUR) that are available for French&gt;</a:t>
            </a:r>
          </a:p>
          <a:p>
            <a:r>
              <a:rPr lang="en-GB" baseline="0" dirty="0"/>
              <a:t>Tell them also that at the next residential we will be starting a strand on literature and authentic texts, when there will be a lot more available.  </a:t>
            </a:r>
            <a:br>
              <a:rPr lang="en-GB" baseline="0" dirty="0"/>
            </a:br>
            <a:r>
              <a:rPr lang="en-GB" baseline="0" dirty="0"/>
              <a:t>This is just an example here, and one which fits very well with developing a verb lexicon.</a:t>
            </a:r>
            <a:br>
              <a:rPr lang="en-GB" baseline="0" dirty="0"/>
            </a:br>
            <a:r>
              <a:rPr lang="en-GB" baseline="0" dirty="0"/>
              <a:t>NB: Handout not available – permission process just getting underway, currently.</a:t>
            </a:r>
            <a:br>
              <a:rPr lang="en-GB" baseline="0" dirty="0"/>
            </a:br>
            <a:endParaRPr lang="en-GB" dirty="0"/>
          </a:p>
          <a:p>
            <a:r>
              <a:rPr lang="en-GB" dirty="0"/>
              <a:t>Students brainstorm in groups (big sheet of paper / big pens!) all the possible infinitives that they think could</a:t>
            </a:r>
            <a:r>
              <a:rPr lang="en-GB" baseline="0" dirty="0"/>
              <a:t> be in the poem.</a:t>
            </a:r>
            <a:br>
              <a:rPr lang="en-GB" baseline="0" dirty="0"/>
            </a:br>
            <a:r>
              <a:rPr lang="en-GB" baseline="0" dirty="0"/>
              <a:t>Tell them that they will get points for anticipating correctly, but also (a different number of) points for coming up with infinitives that no other group has.</a:t>
            </a:r>
            <a:br>
              <a:rPr lang="en-GB" baseline="0" dirty="0"/>
            </a:br>
            <a:r>
              <a:rPr lang="en-GB" baseline="0" dirty="0"/>
              <a:t>After 8 minutes to work on their list, ask the class to read the poem aloud up to the first gap.</a:t>
            </a:r>
            <a:br>
              <a:rPr lang="en-GB" baseline="0" dirty="0"/>
            </a:br>
            <a:r>
              <a:rPr lang="en-GB" baseline="0" dirty="0"/>
              <a:t>Then reveal each infinitive, one by one, telling students to mark off any that they have in common with the poem.</a:t>
            </a:r>
            <a:br>
              <a:rPr lang="en-GB" baseline="0" dirty="0"/>
            </a:br>
            <a:br>
              <a:rPr lang="en-GB" baseline="0" dirty="0"/>
            </a:br>
            <a:r>
              <a:rPr lang="en-GB" baseline="0" dirty="0"/>
              <a:t>When finished, tell them they get 3 points for every infinitive they’ve matched.</a:t>
            </a:r>
            <a:br>
              <a:rPr lang="en-GB" baseline="0" dirty="0"/>
            </a:br>
            <a:br>
              <a:rPr lang="en-GB" baseline="0" dirty="0"/>
            </a:br>
            <a:r>
              <a:rPr lang="en-GB" baseline="0" dirty="0"/>
              <a:t>Bonus points:</a:t>
            </a:r>
            <a:br>
              <a:rPr lang="en-GB" baseline="0" dirty="0"/>
            </a:br>
            <a:r>
              <a:rPr lang="en-GB" baseline="0" dirty="0"/>
              <a:t>Then ask for any additional infinitives that they had.  Ask for one from each group.  If no other group has it, the group gets 5 points.  If other groups have it, those that do get 1 point each.</a:t>
            </a:r>
            <a:br>
              <a:rPr lang="en-GB" baseline="0" dirty="0"/>
            </a:br>
            <a:r>
              <a:rPr lang="en-GB" baseline="0" dirty="0"/>
              <a:t>Keep going until all the verbs are accounted for. </a:t>
            </a:r>
            <a:br>
              <a:rPr lang="en-GB" baseline="0" dirty="0"/>
            </a:br>
            <a:r>
              <a:rPr lang="en-GB" baseline="0" dirty="0"/>
              <a:t>There will then be a count up to identify the winning team.</a:t>
            </a:r>
            <a:br>
              <a:rPr lang="en-GB" baseline="0" dirty="0"/>
            </a:br>
            <a:br>
              <a:rPr lang="en-GB" baseline="0" dirty="0"/>
            </a:br>
            <a:r>
              <a:rPr lang="en-GB" baseline="0" dirty="0"/>
              <a:t>Pupils then decide on their own favourite version of the poem, adding/deleting verbs from the original.</a:t>
            </a:r>
            <a:br>
              <a:rPr lang="en-GB" baseline="0" dirty="0"/>
            </a:br>
            <a:r>
              <a:rPr lang="en-GB" baseline="0" dirty="0"/>
              <a:t>They practise a performance version of the poem in their groups, acting out the verbs.</a:t>
            </a:r>
          </a:p>
          <a:p>
            <a:endParaRPr lang="en-GB" baseline="0" dirty="0"/>
          </a:p>
          <a:p>
            <a:r>
              <a:rPr lang="en-GB" baseline="0" dirty="0"/>
              <a:t>There are some other things we could do here, if we played around with taking out the ‘</a:t>
            </a:r>
            <a:r>
              <a:rPr lang="en-GB" baseline="0" dirty="0" err="1"/>
              <a:t>puede</a:t>
            </a:r>
            <a:r>
              <a:rPr lang="en-GB" baseline="0" dirty="0"/>
              <a:t>’ or leaving it in.</a:t>
            </a:r>
            <a:br>
              <a:rPr lang="en-GB" baseline="0" dirty="0"/>
            </a:br>
            <a:br>
              <a:rPr lang="en-GB" baseline="0" dirty="0"/>
            </a:br>
            <a:r>
              <a:rPr lang="en-GB" baseline="0" dirty="0"/>
              <a:t>We could turn it into a minimal pairs elicited task, whereby one pupil has an adapted version, where the structure is varied, either </a:t>
            </a:r>
            <a:r>
              <a:rPr lang="en-GB" baseline="0" dirty="0" err="1"/>
              <a:t>puede</a:t>
            </a:r>
            <a:r>
              <a:rPr lang="en-GB" baseline="0" dirty="0"/>
              <a:t> + infinitive OR just 3</a:t>
            </a:r>
            <a:r>
              <a:rPr lang="en-GB" baseline="30000" dirty="0"/>
              <a:t>rd</a:t>
            </a:r>
            <a:r>
              <a:rPr lang="en-GB" baseline="0" dirty="0"/>
              <a:t> person </a:t>
            </a:r>
            <a:r>
              <a:rPr lang="en-GB" baseline="0" dirty="0" err="1"/>
              <a:t>sigular</a:t>
            </a:r>
            <a:r>
              <a:rPr lang="en-GB" baseline="0" dirty="0"/>
              <a:t>.</a:t>
            </a:r>
            <a:br>
              <a:rPr lang="en-GB" baseline="0" dirty="0"/>
            </a:br>
            <a:r>
              <a:rPr lang="en-GB" baseline="0" dirty="0"/>
              <a:t>If the pupil hears ‘no </a:t>
            </a:r>
            <a:r>
              <a:rPr lang="en-GB" baseline="0" dirty="0" err="1"/>
              <a:t>puede</a:t>
            </a:r>
            <a:r>
              <a:rPr lang="en-GB" baseline="0" dirty="0"/>
              <a:t>’ s/he has to finish the sentence with the infinitive, if s/he hears ‘no’ only, s/he has to give the short verb form.  </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5011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wouldn’t display these to the class, obviously.  It’s just for display,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Partner</a:t>
            </a:r>
            <a:r>
              <a:rPr lang="en-GB" baseline="0" dirty="0"/>
              <a:t> A reads but stops short and doesn’t say the words in orange (they are there so that s/he is 100% which form it should be and can give feedback)</a:t>
            </a:r>
            <a:br>
              <a:rPr lang="en-GB" baseline="0" dirty="0"/>
            </a:br>
            <a:r>
              <a:rPr lang="en-GB" baseline="0" dirty="0"/>
              <a:t>Partner B has to complete the incomplete utterances with either the long or short form of the verb, whichever is correct.</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57716-7616-41BA-9759-7A5A17CC8EA6}"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6470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u="sng" kern="1200" dirty="0">
                <a:solidFill>
                  <a:schemeClr val="tx1"/>
                </a:solidFill>
                <a:effectLst/>
                <a:latin typeface="+mn-lt"/>
                <a:ea typeface="+mn-ea"/>
                <a:cs typeface="+mn-cs"/>
              </a:rPr>
              <a:t>Link to </a:t>
            </a:r>
            <a:r>
              <a:rPr lang="fr-FR" sz="1200" u="sng" kern="1200" dirty="0" err="1">
                <a:solidFill>
                  <a:schemeClr val="tx1"/>
                </a:solidFill>
                <a:effectLst/>
                <a:latin typeface="+mn-lt"/>
                <a:ea typeface="+mn-ea"/>
                <a:cs typeface="+mn-cs"/>
              </a:rPr>
              <a:t>Quizet</a:t>
            </a:r>
            <a:r>
              <a:rPr lang="fr-FR" sz="1200" u="sng" kern="1200" dirty="0">
                <a:solidFill>
                  <a:schemeClr val="tx1"/>
                </a:solidFill>
                <a:effectLst/>
                <a:latin typeface="+mn-lt"/>
                <a:ea typeface="+mn-ea"/>
                <a:cs typeface="+mn-cs"/>
              </a:rPr>
              <a:t> </a:t>
            </a:r>
            <a:r>
              <a:rPr lang="fr-FR" sz="1200" u="sng" kern="1200" dirty="0" err="1">
                <a:solidFill>
                  <a:schemeClr val="tx1"/>
                </a:solidFill>
                <a:effectLst/>
                <a:latin typeface="+mn-lt"/>
                <a:ea typeface="+mn-ea"/>
                <a:cs typeface="+mn-cs"/>
              </a:rPr>
              <a:t>vocabulary</a:t>
            </a:r>
            <a:r>
              <a:rPr lang="fr-FR" sz="1200" u="sng" kern="1200" dirty="0">
                <a:solidFill>
                  <a:schemeClr val="tx1"/>
                </a:solidFill>
                <a:effectLst/>
                <a:latin typeface="+mn-lt"/>
                <a:ea typeface="+mn-ea"/>
                <a:cs typeface="+mn-cs"/>
              </a:rPr>
              <a:t> set: </a:t>
            </a:r>
            <a:r>
              <a:rPr lang="en-GB" dirty="0">
                <a:hlinkClick r:id="rId3"/>
              </a:rPr>
              <a:t>https://quizlet.com/gb/422582995/year-7-french-term-11-week-1-flash-cards/</a:t>
            </a:r>
            <a:endParaRPr lang="en-GB" dirty="0"/>
          </a:p>
          <a:p>
            <a:r>
              <a:rPr lang="en-GB" dirty="0"/>
              <a:t>Link to audio file: </a:t>
            </a:r>
            <a:r>
              <a:rPr lang="en-GB" dirty="0">
                <a:hlinkClick r:id="rId4"/>
              </a:rPr>
              <a:t>http://www.ncelp.org/audio/FY7T1-1W1</a:t>
            </a:r>
            <a:endParaRPr lang="en-GB" dirty="0"/>
          </a:p>
          <a:p>
            <a:r>
              <a:rPr lang="en-GB" dirty="0"/>
              <a:t>Public Audio: </a:t>
            </a:r>
            <a:r>
              <a:rPr lang="en-GB" dirty="0">
                <a:hlinkClick r:id="rId5"/>
              </a:rPr>
              <a:t>https://drive.google.com/drive/folders/1zxJJBpbhes4xCWqkDk0Jmhg11ZwqeQPv</a:t>
            </a: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solidFill>
                  <a:prstClr val="black"/>
                </a:solidFill>
              </a:rPr>
              <a:pPr/>
              <a:t>68</a:t>
            </a:fld>
            <a:endParaRPr lang="en-GB">
              <a:solidFill>
                <a:prstClr val="black"/>
              </a:solidFill>
            </a:endParaRPr>
          </a:p>
        </p:txBody>
      </p:sp>
    </p:spTree>
    <p:extLst>
      <p:ext uri="{BB962C8B-B14F-4D97-AF65-F5344CB8AC3E}">
        <p14:creationId xmlns:p14="http://schemas.microsoft.com/office/powerpoint/2010/main" val="30478568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sheet could be part of a</a:t>
            </a:r>
            <a:r>
              <a:rPr lang="en-GB" sz="1200" kern="1200" baseline="0" dirty="0">
                <a:solidFill>
                  <a:schemeClr val="tx1"/>
                </a:solidFill>
                <a:effectLst/>
                <a:latin typeface="+mn-lt"/>
                <a:ea typeface="+mn-ea"/>
                <a:cs typeface="+mn-cs"/>
              </a:rPr>
              <a:t> homework task for Week 7 vocabulary, if desired (or a previous week – In week 7 students should also be revisiting Week 3 vocabulary). </a:t>
            </a:r>
            <a:r>
              <a:rPr lang="en-GB" sz="1200" b="1" kern="1200" baseline="0" dirty="0">
                <a:solidFill>
                  <a:schemeClr val="tx1"/>
                </a:solidFill>
                <a:effectLst/>
                <a:latin typeface="+mn-lt"/>
                <a:ea typeface="+mn-ea"/>
                <a:cs typeface="+mn-cs"/>
              </a:rPr>
              <a:t>Scroll down for the link to this resource.</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Vocabulary learning involves knowing different aspects of a word.</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Students can use this checklist when to check what they know when they are learning new words, or revising ones they already know.</a:t>
            </a:r>
          </a:p>
          <a:p>
            <a:r>
              <a:rPr lang="en-GB" sz="1200" kern="1200" dirty="0">
                <a:solidFill>
                  <a:schemeClr val="tx1"/>
                </a:solidFill>
                <a:effectLst/>
                <a:latin typeface="+mn-lt"/>
                <a:ea typeface="+mn-ea"/>
                <a:cs typeface="+mn-cs"/>
              </a:rPr>
              <a:t>For each word the checklist asks students to asses whether the following statement apply:</a:t>
            </a:r>
          </a:p>
          <a:p>
            <a:r>
              <a:rPr lang="en-GB" sz="1200" kern="1200" dirty="0">
                <a:solidFill>
                  <a:schemeClr val="tx1"/>
                </a:solidFill>
                <a:effectLst/>
                <a:latin typeface="+mn-lt"/>
                <a:ea typeface="+mn-ea"/>
                <a:cs typeface="+mn-cs"/>
              </a:rPr>
              <a:t>1. I have seen this word before.</a:t>
            </a:r>
          </a:p>
          <a:p>
            <a:r>
              <a:rPr lang="en-GB" sz="1200" kern="1200" dirty="0">
                <a:solidFill>
                  <a:schemeClr val="tx1"/>
                </a:solidFill>
                <a:effectLst/>
                <a:latin typeface="+mn-lt"/>
                <a:ea typeface="+mn-ea"/>
                <a:cs typeface="+mn-cs"/>
              </a:rPr>
              <a:t>2. I know what the word means.</a:t>
            </a:r>
          </a:p>
          <a:p>
            <a:r>
              <a:rPr lang="en-GB" sz="1200" kern="1200" dirty="0">
                <a:solidFill>
                  <a:schemeClr val="tx1"/>
                </a:solidFill>
                <a:effectLst/>
                <a:latin typeface="+mn-lt"/>
                <a:ea typeface="+mn-ea"/>
                <a:cs typeface="+mn-cs"/>
              </a:rPr>
              <a:t>3. I can read the word aloud.</a:t>
            </a:r>
          </a:p>
          <a:p>
            <a:r>
              <a:rPr lang="en-GB" sz="1200" kern="1200" dirty="0">
                <a:solidFill>
                  <a:schemeClr val="tx1"/>
                </a:solidFill>
                <a:effectLst/>
                <a:latin typeface="+mn-lt"/>
                <a:ea typeface="+mn-ea"/>
                <a:cs typeface="+mn-cs"/>
              </a:rPr>
              <a:t>4. I can spell the word correctly.</a:t>
            </a:r>
          </a:p>
          <a:p>
            <a:r>
              <a:rPr lang="en-GB" sz="1200" kern="1200" dirty="0">
                <a:solidFill>
                  <a:schemeClr val="tx1"/>
                </a:solidFill>
                <a:effectLst/>
                <a:latin typeface="+mn-lt"/>
                <a:ea typeface="+mn-ea"/>
                <a:cs typeface="+mn-cs"/>
              </a:rPr>
              <a:t>5. I can use the word in a sentence.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Students then </a:t>
            </a:r>
            <a:r>
              <a:rPr lang="en-GB" dirty="0"/>
              <a:t>translate the word and try to use it in a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suggest giving students a print out of the template they can refer to throughout the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US" dirty="0"/>
              <a:t>A word template is available on the NCELP resource portal. </a:t>
            </a:r>
          </a:p>
          <a:p>
            <a:r>
              <a:rPr lang="en-US" dirty="0"/>
              <a:t>https://</a:t>
            </a:r>
            <a:r>
              <a:rPr lang="en-US" dirty="0" err="1"/>
              <a:t>resources.ncelp.org</a:t>
            </a:r>
            <a:r>
              <a:rPr lang="en-US" dirty="0"/>
              <a:t>/concern/resources/gf06g264k?locale=</a:t>
            </a:r>
            <a:r>
              <a:rPr lang="en-US" dirty="0" err="1"/>
              <a:t>en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69</a:t>
            </a:fld>
            <a:endParaRPr lang="en-GB">
              <a:solidFill>
                <a:prstClr val="black"/>
              </a:solidFill>
            </a:endParaRPr>
          </a:p>
        </p:txBody>
      </p:sp>
    </p:spTree>
    <p:extLst>
      <p:ext uri="{BB962C8B-B14F-4D97-AF65-F5344CB8AC3E}">
        <p14:creationId xmlns:p14="http://schemas.microsoft.com/office/powerpoint/2010/main" val="9661431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70</a:t>
            </a:fld>
            <a:endParaRPr lang="en-GB">
              <a:solidFill>
                <a:prstClr val="black"/>
              </a:solidFill>
            </a:endParaRPr>
          </a:p>
        </p:txBody>
      </p:sp>
    </p:spTree>
    <p:extLst>
      <p:ext uri="{BB962C8B-B14F-4D97-AF65-F5344CB8AC3E}">
        <p14:creationId xmlns:p14="http://schemas.microsoft.com/office/powerpoint/2010/main" val="37758436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71</a:t>
            </a:fld>
            <a:endParaRPr lang="en-GB">
              <a:solidFill>
                <a:prstClr val="black"/>
              </a:solidFill>
            </a:endParaRPr>
          </a:p>
        </p:txBody>
      </p:sp>
    </p:spTree>
    <p:extLst>
      <p:ext uri="{BB962C8B-B14F-4D97-AF65-F5344CB8AC3E}">
        <p14:creationId xmlns:p14="http://schemas.microsoft.com/office/powerpoint/2010/main" val="24347676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72</a:t>
            </a:fld>
            <a:endParaRPr lang="en-GB">
              <a:solidFill>
                <a:prstClr val="black"/>
              </a:solidFill>
            </a:endParaRPr>
          </a:p>
        </p:txBody>
      </p:sp>
    </p:spTree>
    <p:extLst>
      <p:ext uri="{BB962C8B-B14F-4D97-AF65-F5344CB8AC3E}">
        <p14:creationId xmlns:p14="http://schemas.microsoft.com/office/powerpoint/2010/main" val="14828962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73</a:t>
            </a:fld>
            <a:endParaRPr lang="en-GB">
              <a:solidFill>
                <a:prstClr val="black"/>
              </a:solidFill>
            </a:endParaRPr>
          </a:p>
        </p:txBody>
      </p:sp>
    </p:spTree>
    <p:extLst>
      <p:ext uri="{BB962C8B-B14F-4D97-AF65-F5344CB8AC3E}">
        <p14:creationId xmlns:p14="http://schemas.microsoft.com/office/powerpoint/2010/main" val="2727676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ea typeface="+mn-ea"/>
                <a:cs typeface="+mn-cs"/>
              </a:rPr>
              <a:t>OK – given that we’ve said ‘yes’ to b) and c), why do we think many students just didn’t know or recognise them?</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Possible reasons to consider:</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1) Some learners’ comprehension is limited by an over-reliance on cognates.  If the word is not similar to English, it is more effort to acquire it (even receptively) and some learners, after five years, acquire relatively few non-cognate words.</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(Reference for this: Raising the Achievement of Young-beginner Readers of French through Strategy Instruction. (</a:t>
            </a:r>
            <a:r>
              <a:rPr lang="en-GB" sz="1200" b="0" i="0" u="none" strike="noStrike" kern="1200" baseline="0" dirty="0" err="1">
                <a:solidFill>
                  <a:schemeClr val="tx1"/>
                </a:solidFill>
                <a:ea typeface="+mn-ea"/>
                <a:cs typeface="+mn-cs"/>
              </a:rPr>
              <a:t>Macaro,E</a:t>
            </a:r>
            <a:r>
              <a:rPr lang="en-GB" sz="1200" b="0" i="0" u="none" strike="noStrike" kern="1200" baseline="0" dirty="0">
                <a:solidFill>
                  <a:schemeClr val="tx1"/>
                </a:solidFill>
                <a:ea typeface="+mn-ea"/>
                <a:cs typeface="+mn-cs"/>
              </a:rPr>
              <a:t>. &amp; </a:t>
            </a:r>
            <a:r>
              <a:rPr lang="en-GB" sz="1200" b="0" i="0" u="none" strike="noStrike" kern="1200" baseline="0" dirty="0" err="1">
                <a:solidFill>
                  <a:schemeClr val="tx1"/>
                </a:solidFill>
                <a:ea typeface="+mn-ea"/>
                <a:cs typeface="+mn-cs"/>
              </a:rPr>
              <a:t>Erler</a:t>
            </a:r>
            <a:r>
              <a:rPr lang="en-GB" sz="1200" b="0" i="0" u="none" strike="noStrike" kern="1200" baseline="0" dirty="0">
                <a:solidFill>
                  <a:schemeClr val="tx1"/>
                </a:solidFill>
                <a:ea typeface="+mn-ea"/>
                <a:cs typeface="+mn-cs"/>
              </a:rPr>
              <a:t>, L., 2008). Applied Linguistics 29/1: 90–119.</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So, when we set out to improve the </a:t>
            </a:r>
            <a:r>
              <a:rPr lang="en-GB" sz="1200" b="1" i="0" u="none" strike="noStrike" kern="1200" baseline="0" dirty="0">
                <a:solidFill>
                  <a:schemeClr val="tx1"/>
                </a:solidFill>
                <a:ea typeface="+mn-ea"/>
                <a:cs typeface="+mn-cs"/>
              </a:rPr>
              <a:t>breadth </a:t>
            </a:r>
            <a:r>
              <a:rPr lang="en-GB" sz="1200" b="0" i="0" u="none" strike="noStrike" kern="1200" baseline="0" dirty="0">
                <a:solidFill>
                  <a:schemeClr val="tx1"/>
                </a:solidFill>
                <a:ea typeface="+mn-ea"/>
                <a:cs typeface="+mn-cs"/>
              </a:rPr>
              <a:t>of learners’ vocabulary, we need perhaps to consider focusing on the ‘harder to acquire’ non-cognates?</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2) Two of these words (</a:t>
            </a:r>
            <a:r>
              <a:rPr lang="en-GB" sz="1200" b="0" i="0" u="none" strike="noStrike" kern="1200" baseline="0" dirty="0" err="1">
                <a:solidFill>
                  <a:schemeClr val="tx1"/>
                </a:solidFill>
                <a:ea typeface="+mn-ea"/>
                <a:cs typeface="+mn-cs"/>
              </a:rPr>
              <a:t>batiments</a:t>
            </a:r>
            <a:r>
              <a:rPr lang="en-GB" sz="1200" b="0" i="0" u="none" strike="noStrike" kern="1200" baseline="0" dirty="0">
                <a:solidFill>
                  <a:schemeClr val="tx1"/>
                </a:solidFill>
                <a:ea typeface="+mn-ea"/>
                <a:cs typeface="+mn-cs"/>
              </a:rPr>
              <a:t> and </a:t>
            </a:r>
            <a:r>
              <a:rPr lang="en-GB" sz="1200" b="0" i="0" u="none" strike="noStrike" kern="1200" baseline="0" dirty="0" err="1">
                <a:solidFill>
                  <a:schemeClr val="tx1"/>
                </a:solidFill>
                <a:ea typeface="+mn-ea"/>
                <a:cs typeface="+mn-cs"/>
              </a:rPr>
              <a:t>repas</a:t>
            </a:r>
            <a:r>
              <a:rPr lang="en-GB" sz="1200" b="0" i="0" u="none" strike="noStrike" kern="1200" baseline="0" dirty="0">
                <a:solidFill>
                  <a:schemeClr val="tx1"/>
                </a:solidFill>
                <a:ea typeface="+mn-ea"/>
                <a:cs typeface="+mn-cs"/>
              </a:rPr>
              <a:t>) are not listed in the topic of school/education on the AQA vocabulary list (they are in Home town, neighbourhood etc.. and Free time activities, respectively). </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The AQA vocabulary guidance states very clearly that words learnt in one topic context may be expected to be tested in another! </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“Vocabulary listed under a particular theme should be considered transferable, as appropriate, to the</a:t>
            </a:r>
          </a:p>
          <a:p>
            <a:r>
              <a:rPr lang="en-GB" sz="1200" b="0" i="0" u="none" strike="noStrike" kern="1200" baseline="0" dirty="0">
                <a:solidFill>
                  <a:schemeClr val="tx1"/>
                </a:solidFill>
                <a:ea typeface="+mn-ea"/>
                <a:cs typeface="+mn-cs"/>
              </a:rPr>
              <a:t>other themes.” p.22 AQA-8658-Specification 2016 French</a:t>
            </a:r>
            <a:endParaRPr lang="en-GB" baseline="0" dirty="0"/>
          </a:p>
          <a:p>
            <a:endParaRPr lang="en-GB" sz="1200" b="0" i="0" u="none" strike="noStrike" kern="1200" baseline="0" dirty="0">
              <a:solidFill>
                <a:schemeClr val="tx1"/>
              </a:solidFill>
              <a:ea typeface="+mn-ea"/>
              <a:cs typeface="+mn-cs"/>
            </a:endParaRPr>
          </a:p>
          <a:p>
            <a:r>
              <a:rPr lang="en-GB" sz="1200" b="0" i="0" u="none" strike="noStrike" kern="1200" baseline="0" dirty="0">
                <a:solidFill>
                  <a:schemeClr val="tx1"/>
                </a:solidFill>
                <a:ea typeface="+mn-ea"/>
                <a:cs typeface="+mn-cs"/>
              </a:rPr>
              <a:t>GO TO NEXT SLIDE:</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In the text book, they are also learnt in contexts other than school</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If learners encounter the words in one context only they may find it much harder to recognise the word in a different context.  Their knowledge of certain words is too context-dependent.</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The other important point is that, in two cases here, the key words are the ‘category’ words, rather than the specific content words – it can be the case that these words are sometimes overlooked (or at least ‘under-worked’) in our teaching – if they are both non-cognates and category words, they are often not known by less-proficient learners.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GO BACK TO PREVIOUS SLIDE:</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3) These words appear as individual words in a list, without the support of a sentence to give additional contextual clues.</a:t>
            </a:r>
          </a:p>
          <a:p>
            <a:pPr marL="0" indent="0">
              <a:buNone/>
            </a:pPr>
            <a:endParaRPr lang="en-GB" sz="1200" b="0" i="0" u="none" strike="noStrike" kern="1200" baseline="0" dirty="0">
              <a:solidFill>
                <a:schemeClr val="tx1"/>
              </a:solidFill>
              <a:ea typeface="+mn-ea"/>
              <a:cs typeface="+mn-cs"/>
            </a:endParaRPr>
          </a:p>
          <a:p>
            <a:pPr marL="0" indent="0">
              <a:buNone/>
            </a:pPr>
            <a:r>
              <a:rPr lang="en-GB" sz="1200" b="0" i="0" u="none" strike="noStrike" kern="1200" baseline="0" dirty="0">
                <a:solidFill>
                  <a:schemeClr val="tx1"/>
                </a:solidFill>
                <a:ea typeface="+mn-ea"/>
                <a:cs typeface="+mn-cs"/>
              </a:rPr>
              <a:t>The suggests that we need also to work on the </a:t>
            </a:r>
            <a:r>
              <a:rPr lang="en-GB" sz="1200" b="1" i="0" u="none" strike="noStrike" kern="1200" baseline="0" dirty="0">
                <a:solidFill>
                  <a:schemeClr val="tx1"/>
                </a:solidFill>
                <a:ea typeface="+mn-ea"/>
                <a:cs typeface="+mn-cs"/>
              </a:rPr>
              <a:t>depth</a:t>
            </a:r>
            <a:r>
              <a:rPr lang="en-GB" sz="1200" b="0" i="0" u="none" strike="noStrike" kern="1200" baseline="0" dirty="0">
                <a:solidFill>
                  <a:schemeClr val="tx1"/>
                </a:solidFill>
                <a:ea typeface="+mn-ea"/>
                <a:cs typeface="+mn-cs"/>
              </a:rPr>
              <a:t> of vocabulary knowledge – at least with respect to developing learners’ ability to know the meaning of words (readily) when they appear in a variety of different thematic contexts, but also when there are limited contextual clues – i.e. when words are presented in isolation, as individual words in a list, without the support of a sentence.</a:t>
            </a:r>
          </a:p>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32101232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Ofsted, (2019). School Inspection Handbook, September 2019, 190024, </a:t>
            </a:r>
            <a:r>
              <a:rPr lang="en-GB" sz="1200" dirty="0">
                <a:hlinkClick r:id="rId3"/>
              </a:rPr>
              <a:t>www.gov.uk/government/organisations/ofsted</a:t>
            </a:r>
            <a:r>
              <a:rPr lang="en-GB"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What are you teaching them? Why teach that?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What order are you teaching it in? Why</a:t>
            </a:r>
            <a:r>
              <a:rPr lang="en-GB" sz="1200" baseline="0" dirty="0"/>
              <a:t> in that order?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aseline="0" dirty="0"/>
              <a:t>How do you know they’re learning it / remembering it / able to use it?</a:t>
            </a:r>
            <a:endParaRPr lang="en-GB" sz="1200" dirty="0"/>
          </a:p>
          <a:p>
            <a:endParaRPr lang="en-GB" dirty="0"/>
          </a:p>
        </p:txBody>
      </p:sp>
      <p:sp>
        <p:nvSpPr>
          <p:cNvPr id="4" name="Slide Number Placeholder 3"/>
          <p:cNvSpPr>
            <a:spLocks noGrp="1"/>
          </p:cNvSpPr>
          <p:nvPr>
            <p:ph type="sldNum" sz="quarter" idx="10"/>
          </p:nvPr>
        </p:nvSpPr>
        <p:spPr/>
        <p:txBody>
          <a:bodyPr/>
          <a:lstStyle/>
          <a:p>
            <a:fld id="{A6FB9F6C-7D16-41FA-ADE9-21FE79F8EE5C}" type="slidenum">
              <a:rPr lang="en-GB" smtClean="0"/>
              <a:t>74</a:t>
            </a:fld>
            <a:endParaRPr lang="en-GB"/>
          </a:p>
        </p:txBody>
      </p:sp>
    </p:spTree>
    <p:extLst>
      <p:ext uri="{BB962C8B-B14F-4D97-AF65-F5344CB8AC3E}">
        <p14:creationId xmlns:p14="http://schemas.microsoft.com/office/powerpoint/2010/main" val="18419764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What’s in a word?</a:t>
            </a:r>
            <a:br>
              <a:rPr lang="en-GB" sz="1200" b="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Every languages teacher knows that vocabulary teaching and learning is vital.  Learners can’t understand, say or write anything without knowing some words. So what is there to know?</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This session sets out to address all the </a:t>
            </a:r>
            <a:r>
              <a:rPr lang="en-GB" sz="1200" kern="1200" dirty="0" err="1">
                <a:solidFill>
                  <a:schemeClr val="tx1"/>
                </a:solidFill>
                <a:effectLst/>
                <a:latin typeface="+mn-lt"/>
                <a:ea typeface="+mn-ea"/>
                <a:cs typeface="+mn-cs"/>
              </a:rPr>
              <a:t>Ws</a:t>
            </a:r>
            <a:r>
              <a:rPr lang="en-GB" sz="1200" kern="1200" dirty="0">
                <a:solidFill>
                  <a:schemeClr val="tx1"/>
                </a:solidFill>
                <a:effectLst/>
                <a:latin typeface="+mn-lt"/>
                <a:ea typeface="+mn-ea"/>
                <a:cs typeface="+mn-cs"/>
              </a:rPr>
              <a:t> and the Hs of vocabulary learning – Why is vocabulary so important? What does it mean to know a word? Which words do learners need to know? How many words do they need to know?  How can they best learn those words?  Answers come from research and practice, and include (freely available) resources for the classroom.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is vocabulary so important? What does it mean to know a word? Which words do learners need to know? How many words do they need to know?  How can they best learn and retain those words?  </a:t>
            </a:r>
          </a:p>
          <a:p>
            <a:endParaRPr lang="en-GB" dirty="0"/>
          </a:p>
          <a:p>
            <a:r>
              <a:rPr lang="en-GB" dirty="0"/>
              <a:t>Quotation: </a:t>
            </a:r>
            <a:r>
              <a:rPr lang="en-GB" sz="1200" b="1" i="0" kern="1200" dirty="0">
                <a:solidFill>
                  <a:schemeClr val="tx1"/>
                </a:solidFill>
                <a:effectLst/>
                <a:latin typeface="+mn-lt"/>
                <a:ea typeface="+mn-ea"/>
                <a:cs typeface="+mn-cs"/>
              </a:rPr>
              <a:t>Wilkins, David A.</a:t>
            </a:r>
            <a:r>
              <a:rPr lang="en-GB" sz="1200" b="0" i="0" kern="1200" dirty="0">
                <a:solidFill>
                  <a:schemeClr val="tx1"/>
                </a:solidFill>
                <a:effectLst/>
                <a:latin typeface="+mn-lt"/>
                <a:ea typeface="+mn-ea"/>
                <a:cs typeface="+mn-cs"/>
              </a:rPr>
              <a:t> (1972). </a:t>
            </a:r>
            <a:r>
              <a:rPr lang="en-GB" sz="1200" b="0" i="1" kern="1200" dirty="0">
                <a:solidFill>
                  <a:schemeClr val="tx1"/>
                </a:solidFill>
                <a:effectLst/>
                <a:latin typeface="+mn-lt"/>
                <a:ea typeface="+mn-ea"/>
                <a:cs typeface="+mn-cs"/>
              </a:rPr>
              <a:t>Linguistics in language teaching</a:t>
            </a:r>
            <a:r>
              <a:rPr lang="en-GB" sz="1200" b="0" i="0" kern="1200" dirty="0">
                <a:solidFill>
                  <a:schemeClr val="tx1"/>
                </a:solidFill>
                <a:effectLst/>
                <a:latin typeface="+mn-lt"/>
                <a:ea typeface="+mn-ea"/>
                <a:cs typeface="+mn-cs"/>
              </a:rPr>
              <a:t>. Edward Arnold, London. p.111-112</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British Professor</a:t>
            </a:r>
            <a:r>
              <a:rPr lang="en-GB" sz="1200" b="0" i="0" kern="1200" baseline="0" dirty="0">
                <a:solidFill>
                  <a:schemeClr val="tx1"/>
                </a:solidFill>
                <a:effectLst/>
                <a:latin typeface="+mn-lt"/>
                <a:ea typeface="+mn-ea"/>
                <a:cs typeface="+mn-cs"/>
              </a:rPr>
              <a:t> (Linguistics) Emeritus Reading University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8794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77</a:t>
            </a:fld>
            <a:endParaRPr lang="en-GB">
              <a:solidFill>
                <a:prstClr val="black"/>
              </a:solidFill>
            </a:endParaRPr>
          </a:p>
        </p:txBody>
      </p:sp>
    </p:spTree>
    <p:extLst>
      <p:ext uri="{BB962C8B-B14F-4D97-AF65-F5344CB8AC3E}">
        <p14:creationId xmlns:p14="http://schemas.microsoft.com/office/powerpoint/2010/main" val="1972682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Slide</a:t>
            </a:r>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889201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GB" sz="1200" b="0" i="0" u="none" strike="noStrike" kern="1200" baseline="0" dirty="0">
                <a:solidFill>
                  <a:schemeClr val="tx1"/>
                </a:solidFill>
                <a:ea typeface="+mn-ea"/>
                <a:cs typeface="+mn-cs"/>
              </a:rPr>
              <a:t>Final important point to make…</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As teachers, when faced with a scenario like this, we search around for solutions to help our students succeed, as indeed we should.  However…</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this particular exam question led to suggestions within the teaching community that students should be taught simply to put an opinion phrase in front of any nouns they don’t understand, in a question like this:</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So we might have seen:</a:t>
            </a:r>
            <a:br>
              <a:rPr lang="en-GB" sz="1200" b="0" i="0" u="none" strike="noStrike" kern="1200" baseline="0" dirty="0">
                <a:solidFill>
                  <a:schemeClr val="tx1"/>
                </a:solidFill>
                <a:ea typeface="+mn-ea"/>
                <a:cs typeface="+mn-cs"/>
              </a:rPr>
            </a:br>
            <a:br>
              <a:rPr lang="en-GB" sz="1200" b="0" i="0" u="none" strike="noStrike" kern="1200" baseline="0" dirty="0">
                <a:solidFill>
                  <a:schemeClr val="tx1"/>
                </a:solidFill>
                <a:ea typeface="+mn-ea"/>
                <a:cs typeface="+mn-cs"/>
              </a:rPr>
            </a:br>
            <a:r>
              <a:rPr lang="en-GB" sz="1200" b="0" i="0" u="none" strike="noStrike" kern="1200" baseline="0" dirty="0" err="1">
                <a:solidFill>
                  <a:schemeClr val="tx1"/>
                </a:solidFill>
                <a:ea typeface="+mn-ea"/>
                <a:cs typeface="+mn-cs"/>
              </a:rPr>
              <a:t>J’adore</a:t>
            </a:r>
            <a:r>
              <a:rPr lang="en-GB" sz="1200" b="0" i="0" u="none" strike="noStrike" kern="1200" baseline="0" dirty="0">
                <a:solidFill>
                  <a:schemeClr val="tx1"/>
                </a:solidFill>
                <a:ea typeface="+mn-ea"/>
                <a:cs typeface="+mn-cs"/>
              </a:rPr>
              <a:t> les </a:t>
            </a:r>
            <a:r>
              <a:rPr lang="en-GB" sz="1200" b="0" i="0" u="none" strike="noStrike" kern="1200" baseline="0" dirty="0" err="1">
                <a:solidFill>
                  <a:schemeClr val="tx1"/>
                </a:solidFill>
                <a:ea typeface="+mn-ea"/>
                <a:cs typeface="+mn-cs"/>
              </a:rPr>
              <a:t>repas</a:t>
            </a:r>
            <a:r>
              <a:rPr lang="en-GB" sz="1200" b="0" i="0" u="none" strike="noStrike" kern="1200" baseline="0" dirty="0">
                <a:solidFill>
                  <a:schemeClr val="tx1"/>
                </a:solidFill>
                <a:ea typeface="+mn-ea"/>
                <a:cs typeface="+mn-cs"/>
              </a:rPr>
              <a:t> or Je </a:t>
            </a:r>
            <a:r>
              <a:rPr lang="en-GB" sz="1200" b="0" i="0" u="none" strike="noStrike" kern="1200" baseline="0" dirty="0" err="1">
                <a:solidFill>
                  <a:schemeClr val="tx1"/>
                </a:solidFill>
                <a:ea typeface="+mn-ea"/>
                <a:cs typeface="+mn-cs"/>
              </a:rPr>
              <a:t>déteste</a:t>
            </a:r>
            <a:r>
              <a:rPr lang="en-GB" sz="1200" b="0" i="0" u="none" strike="noStrike" kern="1200" baseline="0" dirty="0">
                <a:solidFill>
                  <a:schemeClr val="tx1"/>
                </a:solidFill>
                <a:ea typeface="+mn-ea"/>
                <a:cs typeface="+mn-cs"/>
              </a:rPr>
              <a:t> les </a:t>
            </a:r>
            <a:r>
              <a:rPr lang="en-GB" sz="1200" b="0" i="0" u="none" strike="noStrike" kern="1200" baseline="0" dirty="0" err="1">
                <a:solidFill>
                  <a:schemeClr val="tx1"/>
                </a:solidFill>
                <a:ea typeface="+mn-ea"/>
                <a:cs typeface="+mn-cs"/>
              </a:rPr>
              <a:t>bâtiments</a:t>
            </a:r>
            <a:endParaRPr lang="en-GB" sz="1200" b="0" i="0" u="none" strike="noStrike" kern="1200" baseline="0" dirty="0">
              <a:solidFill>
                <a:schemeClr val="tx1"/>
              </a:solidFill>
              <a:ea typeface="+mn-ea"/>
              <a:cs typeface="+mn-cs"/>
            </a:endParaRPr>
          </a:p>
          <a:p>
            <a:pPr marL="0" indent="0">
              <a:buNone/>
            </a:pPr>
            <a:endParaRPr lang="en-GB" sz="1200" b="0" i="0" u="none" strike="noStrike" kern="1200" baseline="0" dirty="0">
              <a:solidFill>
                <a:schemeClr val="tx1"/>
              </a:solidFill>
              <a:ea typeface="+mn-ea"/>
              <a:cs typeface="+mn-cs"/>
            </a:endParaRPr>
          </a:p>
          <a:p>
            <a:pPr marL="0" indent="0">
              <a:buNone/>
            </a:pPr>
            <a:r>
              <a:rPr lang="en-GB" sz="1200" b="0" i="0" u="none" strike="noStrike" kern="1200" baseline="0" dirty="0">
                <a:solidFill>
                  <a:schemeClr val="tx1"/>
                </a:solidFill>
                <a:ea typeface="+mn-ea"/>
                <a:cs typeface="+mn-cs"/>
              </a:rPr>
              <a:t>And there’s no denying that this would enable students to gain a significantly better mark than if they omit these two (unknown) words from their answer.</a:t>
            </a:r>
            <a:br>
              <a:rPr lang="en-GB" sz="1200" b="0" i="0" u="none" strike="noStrike" kern="1200" baseline="0" dirty="0">
                <a:solidFill>
                  <a:schemeClr val="tx1"/>
                </a:solidFill>
                <a:ea typeface="+mn-ea"/>
                <a:cs typeface="+mn-cs"/>
              </a:rPr>
            </a:b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As a examination strategy it therefore has some validity.  As a communication strategy for real life, we can be less convinced…! </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If learners go into conversations prepared to say they like / dislike things without knowing what they’re referring to, they could get into all sorts of interesting situations…!</a:t>
            </a:r>
            <a:br>
              <a:rPr lang="en-GB" sz="1200" b="0" i="0" u="none" strike="noStrike" kern="1200" baseline="0" dirty="0">
                <a:solidFill>
                  <a:schemeClr val="tx1"/>
                </a:solidFill>
                <a:ea typeface="+mn-ea"/>
                <a:cs typeface="+mn-cs"/>
              </a:rPr>
            </a:b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At the end of Y11, as a last-ditch attempt to support our students’ GCSE outcomes, and </a:t>
            </a:r>
            <a:r>
              <a:rPr lang="en-GB" sz="1200" b="1" i="0" u="none" strike="noStrike" kern="1200" baseline="0" dirty="0">
                <a:solidFill>
                  <a:schemeClr val="tx1"/>
                </a:solidFill>
                <a:ea typeface="+mn-ea"/>
                <a:cs typeface="+mn-cs"/>
              </a:rPr>
              <a:t>compensate for a lack of knowledge,</a:t>
            </a:r>
            <a:r>
              <a:rPr lang="en-GB" sz="1200" b="0" i="0" u="none" strike="noStrike" kern="1200" baseline="0" dirty="0">
                <a:solidFill>
                  <a:schemeClr val="tx1"/>
                </a:solidFill>
                <a:ea typeface="+mn-ea"/>
                <a:cs typeface="+mn-cs"/>
              </a:rPr>
              <a:t> this might be justifiable (!?!). </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However, in the earlier stages of language learning, we have time to do more than teach </a:t>
            </a:r>
            <a:r>
              <a:rPr lang="en-GB" sz="1200" b="1" i="0" u="none" strike="noStrike" kern="1200" baseline="0" dirty="0">
                <a:solidFill>
                  <a:schemeClr val="tx1"/>
                </a:solidFill>
                <a:ea typeface="+mn-ea"/>
                <a:cs typeface="+mn-cs"/>
              </a:rPr>
              <a:t>compensatory approaches.</a:t>
            </a:r>
          </a:p>
          <a:p>
            <a:pPr marL="0" indent="0">
              <a:buNone/>
            </a:pPr>
            <a:endParaRPr lang="en-GB" sz="1200" b="0" i="0" u="none" strike="noStrike" kern="1200" baseline="0" dirty="0">
              <a:solidFill>
                <a:schemeClr val="tx1"/>
              </a:solidFill>
              <a:ea typeface="+mn-ea"/>
              <a:cs typeface="+mn-cs"/>
            </a:endParaRPr>
          </a:p>
          <a:p>
            <a:pPr marL="0" indent="0">
              <a:buNone/>
            </a:pPr>
            <a:r>
              <a:rPr lang="en-GB" sz="1200" b="0" i="0" u="none" strike="noStrike" kern="1200" baseline="0" dirty="0">
                <a:solidFill>
                  <a:schemeClr val="tx1"/>
                </a:solidFill>
                <a:ea typeface="+mn-ea"/>
                <a:cs typeface="+mn-cs"/>
              </a:rPr>
              <a:t>Swan (2008) in an article which critiques the over-reliance on teaching reading strategies says that the aim should be</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'to give students the language they need in order to read texts, not to teach them to manage as well as they can without that language'. p.267</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Talking Sense about Learning Strategies, Swan (2008). RELC, Vol 39(2) 262-273</a:t>
            </a:r>
            <a:br>
              <a:rPr lang="en-GB" sz="1200" b="0" i="0" u="none" strike="noStrike" kern="1200" baseline="0" dirty="0">
                <a:solidFill>
                  <a:schemeClr val="tx1"/>
                </a:solidFill>
                <a:ea typeface="+mn-ea"/>
                <a:cs typeface="+mn-cs"/>
              </a:rPr>
            </a:b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So, just by this preliminary look at one Foundation GCSE writing task, we can conclude that there’s quite a lot to know about vocabulary!</a:t>
            </a:r>
          </a:p>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3984328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[3 mins max]</a:t>
            </a:r>
          </a:p>
          <a:p>
            <a:r>
              <a:rPr lang="en-GB" dirty="0"/>
              <a:t>Having</a:t>
            </a:r>
            <a:r>
              <a:rPr lang="en-GB" baseline="0" dirty="0"/>
              <a:t> warmed up by thinking about some of the issues, can we suggest a list of questions?</a:t>
            </a:r>
            <a:br>
              <a:rPr lang="en-GB" baseline="0" dirty="0"/>
            </a:br>
            <a:r>
              <a:rPr lang="en-GB" baseline="0" dirty="0"/>
              <a:t>The first one was explicitly demonstrated in our opening discussion…</a:t>
            </a:r>
            <a:br>
              <a:rPr lang="en-GB" baseline="0" dirty="0"/>
            </a:br>
            <a:r>
              <a:rPr lang="en-GB" baseline="0" dirty="0"/>
              <a:t>Some of the others might not be as deducible but let’s see how we do…</a:t>
            </a:r>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1546913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94991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95193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896131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08386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827849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99891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55348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290041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400891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493482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15308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23799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465733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1865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6086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02620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465351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03870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56515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6505863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18711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847265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24417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0945557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638120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322637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5633162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45849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224534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99767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2913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02482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76502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45058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953102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453922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689554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84643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775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95119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8662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1372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36970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44629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46295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2476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97070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0706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10946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960874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7954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153500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17206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3238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657396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48756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550783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99725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604788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37935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89727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87152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26863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25091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99601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9695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44394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801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623750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052553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433008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333792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174901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840689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01127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51729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4012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1992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78950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798296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287087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842551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640797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710914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831581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618717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2223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787153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8581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070971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56333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2222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641838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625985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419467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795839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593753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624080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90042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90992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939835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10699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55745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12035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942080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849743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688383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562899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918223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309778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1094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432630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686285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79534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86975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660557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161950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694841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72458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032899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76398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49474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49135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8031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941254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42674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79791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273081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051156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170269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632142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220609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25/02/2020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75996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3.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7.jp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3.pn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2.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7.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5.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3.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6.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604813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61898633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47544583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8465443"/>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336" y="6176964"/>
            <a:ext cx="4749075" cy="644657"/>
          </a:xfrm>
          <a:prstGeom prst="rect">
            <a:avLst/>
          </a:prstGeom>
        </p:spPr>
      </p:pic>
    </p:spTree>
    <p:extLst>
      <p:ext uri="{BB962C8B-B14F-4D97-AF65-F5344CB8AC3E}">
        <p14:creationId xmlns:p14="http://schemas.microsoft.com/office/powerpoint/2010/main" val="281630077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336" y="6176964"/>
            <a:ext cx="4749075" cy="644657"/>
          </a:xfrm>
          <a:prstGeom prst="rect">
            <a:avLst/>
          </a:prstGeom>
        </p:spPr>
      </p:pic>
    </p:spTree>
    <p:extLst>
      <p:ext uri="{BB962C8B-B14F-4D97-AF65-F5344CB8AC3E}">
        <p14:creationId xmlns:p14="http://schemas.microsoft.com/office/powerpoint/2010/main" val="259347863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336" y="6176964"/>
            <a:ext cx="4749075" cy="644657"/>
          </a:xfrm>
          <a:prstGeom prst="rect">
            <a:avLst/>
          </a:prstGeom>
        </p:spPr>
      </p:pic>
    </p:spTree>
    <p:extLst>
      <p:ext uri="{BB962C8B-B14F-4D97-AF65-F5344CB8AC3E}">
        <p14:creationId xmlns:p14="http://schemas.microsoft.com/office/powerpoint/2010/main" val="160518700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336" y="6176964"/>
            <a:ext cx="4749075" cy="644657"/>
          </a:xfrm>
          <a:prstGeom prst="rect">
            <a:avLst/>
          </a:prstGeom>
        </p:spPr>
      </p:pic>
    </p:spTree>
    <p:extLst>
      <p:ext uri="{BB962C8B-B14F-4D97-AF65-F5344CB8AC3E}">
        <p14:creationId xmlns:p14="http://schemas.microsoft.com/office/powerpoint/2010/main" val="128540031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5464724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15485438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98975037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611326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hyperlink" Target="https://www.lextutor.ca/vp/comp/" TargetMode="External"/><Relationship Id="rId2" Type="http://schemas.openxmlformats.org/officeDocument/2006/relationships/notesSlide" Target="../notesSlides/notesSlide13.xml"/><Relationship Id="rId1" Type="http://schemas.openxmlformats.org/officeDocument/2006/relationships/slideLayout" Target="../slideLayouts/slideLayout51.xml"/><Relationship Id="rId5" Type="http://schemas.openxmlformats.org/officeDocument/2006/relationships/image" Target="../media/image18.jp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doi.org/10.1177/1362168808089921" TargetMode="External"/><Relationship Id="rId4" Type="http://schemas.openxmlformats.org/officeDocument/2006/relationships/hyperlink" Target="http://www.eurosla.org/monographs/EM02/Milton.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resources.ncelp.org/concern/resources/t722h880z?locale=e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resources.ncelp.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hyperlink" Target="https://resources.ncelp.org/concern/resources/cj82k728n?locale=en" TargetMode="Externa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01.xml"/><Relationship Id="rId4" Type="http://schemas.openxmlformats.org/officeDocument/2006/relationships/image" Target="../media/image22.jpg"/></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01.xml"/><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01.xm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Layout" Target="../slideLayouts/slideLayout101.xml"/><Relationship Id="rId4" Type="http://schemas.openxmlformats.org/officeDocument/2006/relationships/image" Target="../media/image22.jpg"/></Relationships>
</file>

<file path=ppt/slides/_rels/slide3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101.xml"/><Relationship Id="rId5" Type="http://schemas.openxmlformats.org/officeDocument/2006/relationships/image" Target="../media/image22.jpg"/><Relationship Id="rId4" Type="http://schemas.openxmlformats.org/officeDocument/2006/relationships/audio" Target="../media/audio3.wav"/></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32.xml"/><Relationship Id="rId2" Type="http://schemas.openxmlformats.org/officeDocument/2006/relationships/notesSlide" Target="../notesSlides/notesSlide24.xml"/><Relationship Id="rId1" Type="http://schemas.openxmlformats.org/officeDocument/2006/relationships/slideLayout" Target="../slideLayouts/slideLayout101.xml"/><Relationship Id="rId6" Type="http://schemas.openxmlformats.org/officeDocument/2006/relationships/image" Target="../media/image22.jpg"/><Relationship Id="rId5" Type="http://schemas.openxmlformats.org/officeDocument/2006/relationships/audio" Target="../media/audio4.wav"/><Relationship Id="rId4" Type="http://schemas.openxmlformats.org/officeDocument/2006/relationships/audio" Target="../media/audio6.wav"/></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resources.ncelp.org/catalog?utf8=%E2%9C%93&amp;locale=en&amp;search_field=all_fields&amp;q=common+verb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resources.ncelp.org/concern/resources/3197xm241?locale=en" TargetMode="External"/><Relationship Id="rId5" Type="http://schemas.openxmlformats.org/officeDocument/2006/relationships/hyperlink" Target="https://resources.ncelp.org/concern/resources/gt54kn19s?locale=en" TargetMode="External"/><Relationship Id="rId4" Type="http://schemas.openxmlformats.org/officeDocument/2006/relationships/hyperlink" Target="https://resources.ncelp.org/collections/6q182k249?locale=en"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resources.ncelp.org/"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29.xml"/><Relationship Id="rId7" Type="http://schemas.openxmlformats.org/officeDocument/2006/relationships/hyperlink" Target="https://quizlet.com/386375433/lecole-school-flash-cards/" TargetMode="Externa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jpg"/><Relationship Id="rId9" Type="http://schemas.openxmlformats.org/officeDocument/2006/relationships/hyperlink" Target="https://quizlet.com/NCELP"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15.wav"/><Relationship Id="rId3" Type="http://schemas.openxmlformats.org/officeDocument/2006/relationships/image" Target="../media/image22.jpg"/><Relationship Id="rId7" Type="http://schemas.openxmlformats.org/officeDocument/2006/relationships/audio" Target="../media/audio9.wav"/><Relationship Id="rId12" Type="http://schemas.openxmlformats.org/officeDocument/2006/relationships/audio" Target="../media/audio14.wav"/><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audio" Target="../media/audio8.wav"/><Relationship Id="rId11" Type="http://schemas.openxmlformats.org/officeDocument/2006/relationships/audio" Target="../media/audio13.wav"/><Relationship Id="rId5" Type="http://schemas.openxmlformats.org/officeDocument/2006/relationships/audio" Target="../media/audio7.wav"/><Relationship Id="rId10" Type="http://schemas.openxmlformats.org/officeDocument/2006/relationships/audio" Target="../media/audio12.wav"/><Relationship Id="rId4" Type="http://schemas.openxmlformats.org/officeDocument/2006/relationships/image" Target="../media/image25.png"/><Relationship Id="rId9" Type="http://schemas.openxmlformats.org/officeDocument/2006/relationships/audio" Target="../media/audio11.wav"/><Relationship Id="rId14" Type="http://schemas.openxmlformats.org/officeDocument/2006/relationships/audio" Target="../media/audio16.wav"/></Relationships>
</file>

<file path=ppt/slides/_rels/slide43.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image" Target="../media/image22.jpg"/><Relationship Id="rId7" Type="http://schemas.openxmlformats.org/officeDocument/2006/relationships/audio" Target="../media/audio19.wav"/><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audio" Target="../media/audio18.wav"/><Relationship Id="rId5" Type="http://schemas.openxmlformats.org/officeDocument/2006/relationships/audio" Target="../media/audio17.wav"/><Relationship Id="rId10" Type="http://schemas.openxmlformats.org/officeDocument/2006/relationships/audio" Target="../media/audio22.wav"/><Relationship Id="rId4" Type="http://schemas.openxmlformats.org/officeDocument/2006/relationships/image" Target="../media/image25.png"/><Relationship Id="rId9" Type="http://schemas.openxmlformats.org/officeDocument/2006/relationships/audio" Target="../media/audio21.wav"/></Relationships>
</file>

<file path=ppt/slides/_rels/slide44.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image" Target="../media/image22.jpg"/><Relationship Id="rId7" Type="http://schemas.openxmlformats.org/officeDocument/2006/relationships/audio" Target="../media/audio25.wav"/><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audio" Target="../media/audio24.wav"/><Relationship Id="rId5" Type="http://schemas.openxmlformats.org/officeDocument/2006/relationships/audio" Target="../media/audio23.wav"/><Relationship Id="rId10" Type="http://schemas.openxmlformats.org/officeDocument/2006/relationships/audio" Target="../media/audio28.wav"/><Relationship Id="rId4" Type="http://schemas.openxmlformats.org/officeDocument/2006/relationships/image" Target="../media/image25.png"/><Relationship Id="rId9" Type="http://schemas.openxmlformats.org/officeDocument/2006/relationships/audio" Target="../media/audio27.wav"/></Relationships>
</file>

<file path=ppt/slides/_rels/slide4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12.xml"/><Relationship Id="rId5" Type="http://schemas.microsoft.com/office/2007/relationships/hdphoto" Target="../media/hdphoto2.wdp"/><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11.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4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4.png"/><Relationship Id="rId18" Type="http://schemas.openxmlformats.org/officeDocument/2006/relationships/image" Target="../media/image51.png"/><Relationship Id="rId3" Type="http://schemas.openxmlformats.org/officeDocument/2006/relationships/image" Target="../media/image40.png"/><Relationship Id="rId21" Type="http://schemas.openxmlformats.org/officeDocument/2006/relationships/image" Target="../media/image54.png"/><Relationship Id="rId7" Type="http://schemas.openxmlformats.org/officeDocument/2006/relationships/image" Target="../media/image44.png"/><Relationship Id="rId12" Type="http://schemas.openxmlformats.org/officeDocument/2006/relationships/image" Target="../media/image46.jpg"/><Relationship Id="rId17" Type="http://schemas.openxmlformats.org/officeDocument/2006/relationships/image" Target="../media/image50.png"/><Relationship Id="rId2" Type="http://schemas.openxmlformats.org/officeDocument/2006/relationships/notesSlide" Target="../notesSlides/notesSlide38.xml"/><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79.xml"/><Relationship Id="rId6" Type="http://schemas.openxmlformats.org/officeDocument/2006/relationships/image" Target="../media/image43.png"/><Relationship Id="rId11" Type="http://schemas.openxmlformats.org/officeDocument/2006/relationships/image" Target="../media/image45.png"/><Relationship Id="rId5" Type="http://schemas.openxmlformats.org/officeDocument/2006/relationships/image" Target="../media/image42.png"/><Relationship Id="rId15" Type="http://schemas.openxmlformats.org/officeDocument/2006/relationships/image" Target="../media/image48.png"/><Relationship Id="rId10" Type="http://schemas.openxmlformats.org/officeDocument/2006/relationships/image" Target="../media/image38.png"/><Relationship Id="rId19" Type="http://schemas.openxmlformats.org/officeDocument/2006/relationships/image" Target="../media/image52.png"/><Relationship Id="rId4" Type="http://schemas.openxmlformats.org/officeDocument/2006/relationships/image" Target="../media/image41.jpeg"/><Relationship Id="rId9" Type="http://schemas.openxmlformats.org/officeDocument/2006/relationships/image" Target="../media/image37.png"/><Relationship Id="rId1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11.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image" Target="../media/image11.png"/><Relationship Id="rId7" Type="http://schemas.openxmlformats.org/officeDocument/2006/relationships/audio" Target="../media/audio32.wav"/><Relationship Id="rId2" Type="http://schemas.openxmlformats.org/officeDocument/2006/relationships/notesSlide" Target="../notesSlides/notesSlide41.xml"/><Relationship Id="rId1" Type="http://schemas.openxmlformats.org/officeDocument/2006/relationships/slideLayout" Target="../slideLayouts/slideLayout57.xml"/><Relationship Id="rId6" Type="http://schemas.openxmlformats.org/officeDocument/2006/relationships/audio" Target="../media/audio31.wav"/><Relationship Id="rId5" Type="http://schemas.openxmlformats.org/officeDocument/2006/relationships/audio" Target="../media/audio30.wav"/><Relationship Id="rId4" Type="http://schemas.openxmlformats.org/officeDocument/2006/relationships/audio" Target="../media/audio29.wav"/><Relationship Id="rId9" Type="http://schemas.openxmlformats.org/officeDocument/2006/relationships/audio" Target="../media/audio34.wav"/></Relationships>
</file>

<file path=ppt/slides/_rels/slide53.xml.rels><?xml version="1.0" encoding="UTF-8" standalone="yes"?>
<Relationships xmlns="http://schemas.openxmlformats.org/package/2006/relationships"><Relationship Id="rId8" Type="http://schemas.openxmlformats.org/officeDocument/2006/relationships/audio" Target="../media/audio39.wav"/><Relationship Id="rId3" Type="http://schemas.openxmlformats.org/officeDocument/2006/relationships/image" Target="../media/image11.png"/><Relationship Id="rId7" Type="http://schemas.openxmlformats.org/officeDocument/2006/relationships/audio" Target="../media/audio38.wav"/><Relationship Id="rId2" Type="http://schemas.openxmlformats.org/officeDocument/2006/relationships/notesSlide" Target="../notesSlides/notesSlide42.xml"/><Relationship Id="rId1" Type="http://schemas.openxmlformats.org/officeDocument/2006/relationships/slideLayout" Target="../slideLayouts/slideLayout57.xml"/><Relationship Id="rId6" Type="http://schemas.openxmlformats.org/officeDocument/2006/relationships/audio" Target="../media/audio37.wav"/><Relationship Id="rId5" Type="http://schemas.openxmlformats.org/officeDocument/2006/relationships/audio" Target="../media/audio36.wav"/><Relationship Id="rId4" Type="http://schemas.openxmlformats.org/officeDocument/2006/relationships/audio" Target="../media/audio35.wav"/><Relationship Id="rId9" Type="http://schemas.openxmlformats.org/officeDocument/2006/relationships/audio" Target="../media/audio40.wav"/></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73.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123.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123.xml"/><Relationship Id="rId5" Type="http://schemas.openxmlformats.org/officeDocument/2006/relationships/image" Target="../media/image56.tiff"/><Relationship Id="rId4" Type="http://schemas.openxmlformats.org/officeDocument/2006/relationships/image" Target="../media/image55.tiff"/></Relationships>
</file>

<file path=ppt/slides/_rels/slide5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notesSlide" Target="../notesSlides/notesSlide46.xml"/><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slideLayout" Target="../slideLayouts/slideLayout123.xml"/><Relationship Id="rId1" Type="http://schemas.openxmlformats.org/officeDocument/2006/relationships/themeOverride" Target="../theme/themeOverride2.xml"/><Relationship Id="rId6" Type="http://schemas.openxmlformats.org/officeDocument/2006/relationships/image" Target="../media/image58.jpg"/><Relationship Id="rId11" Type="http://schemas.openxmlformats.org/officeDocument/2006/relationships/image" Target="../media/image63.png"/><Relationship Id="rId5" Type="http://schemas.openxmlformats.org/officeDocument/2006/relationships/image" Target="../media/image57.gif"/><Relationship Id="rId10" Type="http://schemas.openxmlformats.org/officeDocument/2006/relationships/image" Target="../media/image62.jpg"/><Relationship Id="rId4" Type="http://schemas.openxmlformats.org/officeDocument/2006/relationships/image" Target="../media/image7.jpg"/><Relationship Id="rId9" Type="http://schemas.openxmlformats.org/officeDocument/2006/relationships/image" Target="../media/image61.jpg"/><Relationship Id="rId14" Type="http://schemas.openxmlformats.org/officeDocument/2006/relationships/image" Target="../media/image66.png"/></Relationships>
</file>

<file path=ppt/slides/_rels/slide58.xml.rels><?xml version="1.0" encoding="UTF-8" standalone="yes"?>
<Relationships xmlns="http://schemas.openxmlformats.org/package/2006/relationships"><Relationship Id="rId8" Type="http://schemas.openxmlformats.org/officeDocument/2006/relationships/image" Target="../media/image68.jpg"/><Relationship Id="rId13" Type="http://schemas.openxmlformats.org/officeDocument/2006/relationships/image" Target="../media/image59.png"/><Relationship Id="rId3" Type="http://schemas.openxmlformats.org/officeDocument/2006/relationships/notesSlide" Target="../notesSlides/notesSlide47.xml"/><Relationship Id="rId7" Type="http://schemas.openxmlformats.org/officeDocument/2006/relationships/image" Target="../media/image61.jpg"/><Relationship Id="rId12" Type="http://schemas.openxmlformats.org/officeDocument/2006/relationships/image" Target="../media/image72.png"/><Relationship Id="rId2" Type="http://schemas.openxmlformats.org/officeDocument/2006/relationships/slideLayout" Target="../slideLayouts/slideLayout123.xml"/><Relationship Id="rId1" Type="http://schemas.openxmlformats.org/officeDocument/2006/relationships/themeOverride" Target="../theme/themeOverride3.xml"/><Relationship Id="rId6" Type="http://schemas.openxmlformats.org/officeDocument/2006/relationships/image" Target="../media/image67.jpg"/><Relationship Id="rId11" Type="http://schemas.openxmlformats.org/officeDocument/2006/relationships/image" Target="../media/image71.PNG"/><Relationship Id="rId5" Type="http://schemas.openxmlformats.org/officeDocument/2006/relationships/image" Target="../media/image58.jpg"/><Relationship Id="rId10" Type="http://schemas.openxmlformats.org/officeDocument/2006/relationships/image" Target="../media/image70.png"/><Relationship Id="rId4" Type="http://schemas.openxmlformats.org/officeDocument/2006/relationships/image" Target="../media/image7.jpg"/><Relationship Id="rId9" Type="http://schemas.openxmlformats.org/officeDocument/2006/relationships/image" Target="../media/image69.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audio" Target="../media/audio41.wav"/><Relationship Id="rId2" Type="http://schemas.openxmlformats.org/officeDocument/2006/relationships/slideLayout" Target="../slideLayouts/slideLayout79.xml"/><Relationship Id="rId1" Type="http://schemas.openxmlformats.org/officeDocument/2006/relationships/themeOverride" Target="../theme/themeOverride4.xml"/><Relationship Id="rId6" Type="http://schemas.openxmlformats.org/officeDocument/2006/relationships/image" Target="../media/image73.png"/><Relationship Id="rId5" Type="http://schemas.openxmlformats.org/officeDocument/2006/relationships/image" Target="../media/image25.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61.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image" Target="../media/image78.png"/><Relationship Id="rId18" Type="http://schemas.openxmlformats.org/officeDocument/2006/relationships/image" Target="../media/image83.jpeg"/><Relationship Id="rId3" Type="http://schemas.openxmlformats.org/officeDocument/2006/relationships/audio" Target="../media/audio42.wav"/><Relationship Id="rId7" Type="http://schemas.openxmlformats.org/officeDocument/2006/relationships/audio" Target="../media/audio46.wav"/><Relationship Id="rId12" Type="http://schemas.openxmlformats.org/officeDocument/2006/relationships/image" Target="../media/image77.png"/><Relationship Id="rId17" Type="http://schemas.openxmlformats.org/officeDocument/2006/relationships/image" Target="../media/image82.gif"/><Relationship Id="rId2" Type="http://schemas.openxmlformats.org/officeDocument/2006/relationships/notesSlide" Target="../notesSlides/notesSlide49.xml"/><Relationship Id="rId16" Type="http://schemas.openxmlformats.org/officeDocument/2006/relationships/image" Target="../media/image81.png"/><Relationship Id="rId20" Type="http://schemas.openxmlformats.org/officeDocument/2006/relationships/image" Target="../media/image85.png"/><Relationship Id="rId1" Type="http://schemas.openxmlformats.org/officeDocument/2006/relationships/slideLayout" Target="../slideLayouts/slideLayout84.xml"/><Relationship Id="rId6" Type="http://schemas.openxmlformats.org/officeDocument/2006/relationships/audio" Target="../media/audio45.wav"/><Relationship Id="rId11" Type="http://schemas.openxmlformats.org/officeDocument/2006/relationships/image" Target="../media/image76.png"/><Relationship Id="rId5" Type="http://schemas.openxmlformats.org/officeDocument/2006/relationships/audio" Target="../media/audio44.wav"/><Relationship Id="rId15" Type="http://schemas.openxmlformats.org/officeDocument/2006/relationships/image" Target="../media/image80.png"/><Relationship Id="rId10" Type="http://schemas.openxmlformats.org/officeDocument/2006/relationships/image" Target="../media/image75.jpeg"/><Relationship Id="rId19" Type="http://schemas.openxmlformats.org/officeDocument/2006/relationships/image" Target="../media/image84.png"/><Relationship Id="rId4" Type="http://schemas.openxmlformats.org/officeDocument/2006/relationships/audio" Target="../media/audio43.wav"/><Relationship Id="rId9" Type="http://schemas.openxmlformats.org/officeDocument/2006/relationships/image" Target="../media/image74.png"/><Relationship Id="rId14" Type="http://schemas.openxmlformats.org/officeDocument/2006/relationships/image" Target="../media/image79.png"/></Relationships>
</file>

<file path=ppt/slides/_rels/slide62.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image" Target="../media/image85.png"/><Relationship Id="rId3" Type="http://schemas.openxmlformats.org/officeDocument/2006/relationships/audio" Target="../media/audio48.wav"/><Relationship Id="rId7" Type="http://schemas.openxmlformats.org/officeDocument/2006/relationships/audio" Target="../media/audio52.wav"/><Relationship Id="rId12" Type="http://schemas.openxmlformats.org/officeDocument/2006/relationships/image" Target="../media/image84.png"/><Relationship Id="rId2" Type="http://schemas.openxmlformats.org/officeDocument/2006/relationships/notesSlide" Target="../notesSlides/notesSlide50.xml"/><Relationship Id="rId1" Type="http://schemas.openxmlformats.org/officeDocument/2006/relationships/slideLayout" Target="../slideLayouts/slideLayout84.xml"/><Relationship Id="rId6" Type="http://schemas.openxmlformats.org/officeDocument/2006/relationships/audio" Target="../media/audio51.wav"/><Relationship Id="rId11" Type="http://schemas.openxmlformats.org/officeDocument/2006/relationships/image" Target="../media/image86.png"/><Relationship Id="rId5" Type="http://schemas.openxmlformats.org/officeDocument/2006/relationships/audio" Target="../media/audio50.wav"/><Relationship Id="rId10" Type="http://schemas.openxmlformats.org/officeDocument/2006/relationships/image" Target="../media/image82.gif"/><Relationship Id="rId4" Type="http://schemas.openxmlformats.org/officeDocument/2006/relationships/audio" Target="../media/audio49.wav"/><Relationship Id="rId9" Type="http://schemas.openxmlformats.org/officeDocument/2006/relationships/image" Target="../media/image74.png"/><Relationship Id="rId14" Type="http://schemas.openxmlformats.org/officeDocument/2006/relationships/image" Target="../media/image87.png"/></Relationships>
</file>

<file path=ppt/slides/_rels/slide63.xml.rels><?xml version="1.0" encoding="UTF-8" standalone="yes"?>
<Relationships xmlns="http://schemas.openxmlformats.org/package/2006/relationships"><Relationship Id="rId8" Type="http://schemas.openxmlformats.org/officeDocument/2006/relationships/audio" Target="../media/audio59.wav"/><Relationship Id="rId13" Type="http://schemas.openxmlformats.org/officeDocument/2006/relationships/image" Target="../media/image77.png"/><Relationship Id="rId3" Type="http://schemas.openxmlformats.org/officeDocument/2006/relationships/audio" Target="../media/audio54.wav"/><Relationship Id="rId7" Type="http://schemas.openxmlformats.org/officeDocument/2006/relationships/audio" Target="../media/audio58.wav"/><Relationship Id="rId12" Type="http://schemas.openxmlformats.org/officeDocument/2006/relationships/image" Target="../media/image90.png"/><Relationship Id="rId17" Type="http://schemas.openxmlformats.org/officeDocument/2006/relationships/image" Target="../media/image94.png"/><Relationship Id="rId2" Type="http://schemas.openxmlformats.org/officeDocument/2006/relationships/notesSlide" Target="../notesSlides/notesSlide51.xml"/><Relationship Id="rId16" Type="http://schemas.openxmlformats.org/officeDocument/2006/relationships/image" Target="../media/image93.png"/><Relationship Id="rId1" Type="http://schemas.openxmlformats.org/officeDocument/2006/relationships/slideLayout" Target="../slideLayouts/slideLayout84.xml"/><Relationship Id="rId6" Type="http://schemas.openxmlformats.org/officeDocument/2006/relationships/audio" Target="../media/audio57.wav"/><Relationship Id="rId11" Type="http://schemas.openxmlformats.org/officeDocument/2006/relationships/image" Target="../media/image89.png"/><Relationship Id="rId5" Type="http://schemas.openxmlformats.org/officeDocument/2006/relationships/audio" Target="../media/audio56.wav"/><Relationship Id="rId15" Type="http://schemas.openxmlformats.org/officeDocument/2006/relationships/image" Target="../media/image92.png"/><Relationship Id="rId10" Type="http://schemas.openxmlformats.org/officeDocument/2006/relationships/image" Target="../media/image88.png"/><Relationship Id="rId4" Type="http://schemas.openxmlformats.org/officeDocument/2006/relationships/audio" Target="../media/audio55.wav"/><Relationship Id="rId9" Type="http://schemas.openxmlformats.org/officeDocument/2006/relationships/image" Target="../media/image74.png"/><Relationship Id="rId14" Type="http://schemas.openxmlformats.org/officeDocument/2006/relationships/image" Target="../media/image91.jpeg"/></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all-literature.wikidot.com/" TargetMode="External"/><Relationship Id="rId5" Type="http://schemas.openxmlformats.org/officeDocument/2006/relationships/image" Target="../media/image96.png"/><Relationship Id="rId4" Type="http://schemas.openxmlformats.org/officeDocument/2006/relationships/image" Target="../media/image9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hyperlink" Target="http://www.ncelp.org/audio/FY7T1-1W1"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8.png"/><Relationship Id="rId4" Type="http://schemas.openxmlformats.org/officeDocument/2006/relationships/image" Target="../media/image97.png"/></Relationships>
</file>

<file path=ppt/slides/_rels/slide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00.gi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hyperlink" Target="https://doi.org/10.1177/1362168808089921" TargetMode="External"/><Relationship Id="rId4" Type="http://schemas.openxmlformats.org/officeDocument/2006/relationships/hyperlink" Target="http://www.eurosla.org/monographs/EM02/Milton.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12700" y="936211"/>
            <a:ext cx="9568745" cy="830997"/>
          </a:xfrm>
          <a:prstGeom prst="rect">
            <a:avLst/>
          </a:prstGeom>
          <a:noFill/>
        </p:spPr>
        <p:txBody>
          <a:bodyPr wrap="square" rtlCol="0">
            <a:spAutoFit/>
          </a:bodyPr>
          <a:lstStyle/>
          <a:p>
            <a:r>
              <a:rPr lang="en-GB" sz="4800" b="1" dirty="0">
                <a:solidFill>
                  <a:prstClr val="white"/>
                </a:solidFill>
                <a:latin typeface="Century Gothic" panose="020B0502020202020204" pitchFamily="34" charset="0"/>
              </a:rPr>
              <a:t>Vocabulary: what’s in a word? </a:t>
            </a:r>
            <a:endParaRPr lang="en-GB" sz="4800" i="1"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2" name="TextBox 1"/>
          <p:cNvSpPr txBox="1"/>
          <p:nvPr/>
        </p:nvSpPr>
        <p:spPr>
          <a:xfrm>
            <a:off x="0" y="6458444"/>
            <a:ext cx="4594577" cy="400110"/>
          </a:xfrm>
          <a:prstGeom prst="rect">
            <a:avLst/>
          </a:prstGeom>
          <a:noFill/>
        </p:spPr>
        <p:txBody>
          <a:bodyPr wrap="square" rtlCol="0">
            <a:spAutoFit/>
          </a:bodyPr>
          <a:lstStyle/>
          <a:p>
            <a:r>
              <a:rPr lang="en-GB" sz="2000" dirty="0">
                <a:solidFill>
                  <a:schemeClr val="bg1"/>
                </a:solidFill>
                <a:latin typeface="Century Gothic" panose="020B0502020202020204" pitchFamily="34" charset="0"/>
              </a:rPr>
              <a:t>Rachel Hawkes / Robert </a:t>
            </a:r>
            <a:r>
              <a:rPr lang="en-GB" sz="2000" dirty="0" err="1">
                <a:solidFill>
                  <a:schemeClr val="bg1"/>
                </a:solidFill>
                <a:latin typeface="Century Gothic" panose="020B0502020202020204" pitchFamily="34" charset="0"/>
              </a:rPr>
              <a:t>Woore</a:t>
            </a:r>
            <a:endParaRPr lang="en-GB" sz="2000" dirty="0">
              <a:solidFill>
                <a:schemeClr val="bg1"/>
              </a:solidFill>
              <a:latin typeface="Century Gothic" panose="020B0502020202020204" pitchFamily="34" charset="0"/>
            </a:endParaRPr>
          </a:p>
        </p:txBody>
      </p:sp>
      <p:sp>
        <p:nvSpPr>
          <p:cNvPr id="11" name="Rectangle 10"/>
          <p:cNvSpPr/>
          <p:nvPr/>
        </p:nvSpPr>
        <p:spPr>
          <a:xfrm>
            <a:off x="5270500" y="5130971"/>
            <a:ext cx="6921500" cy="1077218"/>
          </a:xfrm>
          <a:prstGeom prst="rect">
            <a:avLst/>
          </a:prstGeom>
        </p:spPr>
        <p:txBody>
          <a:bodyPr wrap="square">
            <a:spAutoFit/>
          </a:bodyPr>
          <a:lstStyle/>
          <a:p>
            <a:pPr marL="109728" algn="r"/>
            <a:r>
              <a:rPr lang="en-GB" sz="1600" i="1" dirty="0">
                <a:solidFill>
                  <a:schemeClr val="accent5">
                    <a:lumMod val="50000"/>
                  </a:schemeClr>
                </a:solidFill>
                <a:latin typeface="Century Gothic" panose="020B0502020202020204" pitchFamily="34" charset="0"/>
              </a:rPr>
              <a:t>w_ _ _ _ _ t    g_ _ _ _ _ _  very little can be conveyed,</a:t>
            </a:r>
          </a:p>
          <a:p>
            <a:pPr marL="109728" algn="r"/>
            <a:r>
              <a:rPr lang="en-GB" sz="1600" i="1" dirty="0">
                <a:solidFill>
                  <a:schemeClr val="accent5">
                    <a:lumMod val="50000"/>
                  </a:schemeClr>
                </a:solidFill>
                <a:latin typeface="Century Gothic" panose="020B0502020202020204" pitchFamily="34" charset="0"/>
              </a:rPr>
              <a:t>w_ _ _ _ _ _    v_ _ _ _ _ _ _ _ _   n_ _ _ _ _ _ can be conveyed.</a:t>
            </a:r>
          </a:p>
          <a:p>
            <a:pPr marL="109728" algn="r"/>
            <a:br>
              <a:rPr lang="en-GB" sz="1600" dirty="0">
                <a:solidFill>
                  <a:schemeClr val="accent5">
                    <a:lumMod val="50000"/>
                  </a:schemeClr>
                </a:solidFill>
                <a:latin typeface="Century Gothic" panose="020B0502020202020204" pitchFamily="34" charset="0"/>
              </a:rPr>
            </a:br>
            <a:r>
              <a:rPr lang="en-GB" sz="1600" dirty="0">
                <a:solidFill>
                  <a:schemeClr val="accent5">
                    <a:lumMod val="50000"/>
                  </a:schemeClr>
                </a:solidFill>
                <a:latin typeface="Century Gothic" panose="020B0502020202020204" pitchFamily="34" charset="0"/>
              </a:rPr>
              <a:t>David Wilkins </a:t>
            </a:r>
          </a:p>
        </p:txBody>
      </p:sp>
      <p:sp>
        <p:nvSpPr>
          <p:cNvPr id="12" name="TextBox 11">
            <a:extLst>
              <a:ext uri="{FF2B5EF4-FFF2-40B4-BE49-F238E27FC236}">
                <a16:creationId xmlns:a16="http://schemas.microsoft.com/office/drawing/2014/main" id="{AA41109C-ACE7-4015-AC6E-C1C5BB6AA663}"/>
              </a:ext>
            </a:extLst>
          </p:cNvPr>
          <p:cNvSpPr txBox="1"/>
          <p:nvPr/>
        </p:nvSpPr>
        <p:spPr>
          <a:xfrm>
            <a:off x="56445" y="2182707"/>
            <a:ext cx="9568745" cy="3046988"/>
          </a:xfrm>
          <a:prstGeom prst="rect">
            <a:avLst/>
          </a:prstGeom>
          <a:noFill/>
        </p:spPr>
        <p:txBody>
          <a:bodyPr wrap="square" rtlCol="0">
            <a:spAutoFit/>
          </a:bodyPr>
          <a:lstStyle/>
          <a:p>
            <a:r>
              <a:rPr lang="en-GB" sz="2800" b="1" dirty="0">
                <a:solidFill>
                  <a:prstClr val="white"/>
                </a:solidFill>
                <a:latin typeface="Century Gothic" panose="020B0502020202020204" pitchFamily="34" charset="0"/>
              </a:rPr>
              <a:t>ALL Yorkshire Winter Series 19-20 - Session 5</a:t>
            </a:r>
          </a:p>
          <a:p>
            <a:br>
              <a:rPr lang="en-GB" sz="2800" b="1" i="1" dirty="0">
                <a:solidFill>
                  <a:prstClr val="white"/>
                </a:solidFill>
                <a:latin typeface="Century Gothic" panose="020B0502020202020204" pitchFamily="34" charset="0"/>
              </a:rPr>
            </a:br>
            <a:r>
              <a:rPr lang="en-GB" sz="2800" b="1" i="1" dirty="0">
                <a:solidFill>
                  <a:prstClr val="white"/>
                </a:solidFill>
                <a:latin typeface="Century Gothic" panose="020B0502020202020204" pitchFamily="34" charset="0"/>
              </a:rPr>
              <a:t>Wed 26</a:t>
            </a:r>
            <a:r>
              <a:rPr lang="en-GB" sz="2800" b="1" i="1" baseline="30000" dirty="0">
                <a:solidFill>
                  <a:prstClr val="white"/>
                </a:solidFill>
                <a:latin typeface="Century Gothic" panose="020B0502020202020204" pitchFamily="34" charset="0"/>
              </a:rPr>
              <a:t>th</a:t>
            </a:r>
            <a:r>
              <a:rPr lang="en-GB" sz="2800" b="1" i="1" dirty="0">
                <a:solidFill>
                  <a:prstClr val="white"/>
                </a:solidFill>
                <a:latin typeface="Century Gothic" panose="020B0502020202020204" pitchFamily="34" charset="0"/>
              </a:rPr>
              <a:t> February 17:30-19:00</a:t>
            </a:r>
          </a:p>
          <a:p>
            <a:endParaRPr lang="en-GB" sz="2800" b="1" i="1" dirty="0">
              <a:solidFill>
                <a:prstClr val="white"/>
              </a:solidFill>
              <a:latin typeface="Century Gothic" panose="020B0502020202020204" pitchFamily="34" charset="0"/>
            </a:endParaRPr>
          </a:p>
          <a:p>
            <a:r>
              <a:rPr lang="en-GB" sz="2000" i="1" dirty="0">
                <a:solidFill>
                  <a:prstClr val="white"/>
                </a:solidFill>
                <a:latin typeface="Century Gothic" panose="020B0502020202020204" pitchFamily="34" charset="0"/>
              </a:rPr>
              <a:t>David Shanks</a:t>
            </a:r>
            <a:br>
              <a:rPr lang="en-GB" sz="2000" i="1" dirty="0">
                <a:solidFill>
                  <a:prstClr val="white"/>
                </a:solidFill>
                <a:latin typeface="Century Gothic" panose="020B0502020202020204" pitchFamily="34" charset="0"/>
              </a:rPr>
            </a:br>
            <a:r>
              <a:rPr lang="en-GB" sz="2000" i="1" dirty="0">
                <a:solidFill>
                  <a:prstClr val="white"/>
                </a:solidFill>
                <a:latin typeface="Century Gothic" panose="020B0502020202020204" pitchFamily="34" charset="0"/>
              </a:rPr>
              <a:t>NCELP Subject Specialist</a:t>
            </a:r>
          </a:p>
          <a:p>
            <a:r>
              <a:rPr lang="en-GB" sz="2000" i="1" dirty="0">
                <a:solidFill>
                  <a:prstClr val="white"/>
                </a:solidFill>
                <a:latin typeface="Century Gothic" panose="020B0502020202020204" pitchFamily="34" charset="0"/>
              </a:rPr>
              <a:t>Lead MFL Consultant, Harris Federation</a:t>
            </a:r>
          </a:p>
          <a:p>
            <a:r>
              <a:rPr lang="en-GB" sz="2000" i="1" dirty="0">
                <a:solidFill>
                  <a:prstClr val="white"/>
                </a:solidFill>
                <a:latin typeface="Century Gothic" panose="020B0502020202020204" pitchFamily="34" charset="0"/>
              </a:rPr>
              <a:t>ALL Council </a:t>
            </a:r>
          </a:p>
        </p:txBody>
      </p:sp>
    </p:spTree>
    <p:extLst>
      <p:ext uri="{BB962C8B-B14F-4D97-AF65-F5344CB8AC3E}">
        <p14:creationId xmlns:p14="http://schemas.microsoft.com/office/powerpoint/2010/main" val="2596921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20686"/>
            <a:ext cx="10515600" cy="1809229"/>
          </a:xfrm>
        </p:spPr>
        <p:txBody>
          <a:bodyPr/>
          <a:lstStyle/>
          <a:p>
            <a:pPr algn="ctr"/>
            <a:r>
              <a:rPr lang="en-GB" b="1" dirty="0"/>
              <a:t>How many words do learners need to know?</a:t>
            </a:r>
          </a:p>
        </p:txBody>
      </p:sp>
    </p:spTree>
    <p:extLst>
      <p:ext uri="{BB962C8B-B14F-4D97-AF65-F5344CB8AC3E}">
        <p14:creationId xmlns:p14="http://schemas.microsoft.com/office/powerpoint/2010/main" val="3284616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10484182" cy="867128"/>
          </a:xfrm>
          <a:prstGeom prst="rect">
            <a:avLst/>
          </a:prstGeom>
        </p:spPr>
      </p:pic>
      <p:sp>
        <p:nvSpPr>
          <p:cNvPr id="2" name="Title 1"/>
          <p:cNvSpPr>
            <a:spLocks noGrp="1"/>
          </p:cNvSpPr>
          <p:nvPr>
            <p:ph type="title"/>
          </p:nvPr>
        </p:nvSpPr>
        <p:spPr>
          <a:xfrm>
            <a:off x="120580" y="28110"/>
            <a:ext cx="11776667" cy="1325563"/>
          </a:xfrm>
        </p:spPr>
        <p:txBody>
          <a:bodyPr>
            <a:normAutofit/>
          </a:bodyPr>
          <a:lstStyle/>
          <a:p>
            <a:r>
              <a:rPr lang="en-GB" sz="3200" dirty="0">
                <a:solidFill>
                  <a:schemeClr val="bg1"/>
                </a:solidFill>
              </a:rPr>
              <a:t>What’s in a number? If this is the answer, …?</a:t>
            </a:r>
          </a:p>
        </p:txBody>
      </p:sp>
      <p:sp>
        <p:nvSpPr>
          <p:cNvPr id="6" name="Text Placeholder 5"/>
          <p:cNvSpPr>
            <a:spLocks noGrp="1"/>
          </p:cNvSpPr>
          <p:nvPr>
            <p:ph type="body" idx="1"/>
          </p:nvPr>
        </p:nvSpPr>
        <p:spPr>
          <a:xfrm>
            <a:off x="519451" y="1079525"/>
            <a:ext cx="3868340" cy="823912"/>
          </a:xfrm>
        </p:spPr>
        <p:txBody>
          <a:bodyPr/>
          <a:lstStyle/>
          <a:p>
            <a:r>
              <a:rPr lang="en-GB" dirty="0"/>
              <a:t>Answers</a:t>
            </a:r>
          </a:p>
        </p:txBody>
      </p:sp>
      <p:sp>
        <p:nvSpPr>
          <p:cNvPr id="4" name="Content Placeholder 3"/>
          <p:cNvSpPr>
            <a:spLocks noGrp="1"/>
          </p:cNvSpPr>
          <p:nvPr>
            <p:ph sz="half" idx="2"/>
          </p:nvPr>
        </p:nvSpPr>
        <p:spPr>
          <a:xfrm>
            <a:off x="519451" y="2093119"/>
            <a:ext cx="3868340" cy="4363916"/>
          </a:xfrm>
        </p:spPr>
        <p:txBody>
          <a:bodyPr>
            <a:normAutofit/>
          </a:bodyPr>
          <a:lstStyle/>
          <a:p>
            <a:pPr marL="514350" indent="-514350">
              <a:lnSpc>
                <a:spcPct val="100000"/>
              </a:lnSpc>
              <a:buFont typeface="+mj-lt"/>
              <a:buAutoNum type="arabicPeriod"/>
            </a:pPr>
            <a:r>
              <a:rPr lang="en-GB" dirty="0"/>
              <a:t>5-10</a:t>
            </a:r>
          </a:p>
          <a:p>
            <a:pPr marL="514350" indent="-514350">
              <a:lnSpc>
                <a:spcPct val="100000"/>
              </a:lnSpc>
              <a:buFont typeface="+mj-lt"/>
              <a:buAutoNum type="arabicPeriod"/>
            </a:pPr>
            <a:r>
              <a:rPr lang="en-GB" dirty="0"/>
              <a:t>98%</a:t>
            </a:r>
          </a:p>
          <a:p>
            <a:pPr marL="514350" indent="-514350">
              <a:lnSpc>
                <a:spcPct val="100000"/>
              </a:lnSpc>
              <a:buFont typeface="+mj-lt"/>
              <a:buAutoNum type="arabicPeriod"/>
            </a:pPr>
            <a:r>
              <a:rPr lang="en-GB" dirty="0"/>
              <a:t>1772</a:t>
            </a:r>
          </a:p>
          <a:p>
            <a:pPr marL="514350" indent="-514350">
              <a:lnSpc>
                <a:spcPct val="100000"/>
              </a:lnSpc>
              <a:buFont typeface="+mj-lt"/>
              <a:buAutoNum type="arabicPeriod"/>
            </a:pPr>
            <a:r>
              <a:rPr lang="en-GB" dirty="0"/>
              <a:t>8</a:t>
            </a:r>
          </a:p>
          <a:p>
            <a:pPr marL="514350" indent="-514350">
              <a:lnSpc>
                <a:spcPct val="100000"/>
              </a:lnSpc>
              <a:buFont typeface="+mj-lt"/>
              <a:buAutoNum type="arabicPeriod"/>
            </a:pPr>
            <a:r>
              <a:rPr lang="en-GB" dirty="0"/>
              <a:t>2000</a:t>
            </a:r>
          </a:p>
          <a:p>
            <a:pPr marL="514350" indent="-514350">
              <a:lnSpc>
                <a:spcPct val="100000"/>
              </a:lnSpc>
              <a:buFont typeface="+mj-lt"/>
              <a:buAutoNum type="arabicPeriod"/>
            </a:pPr>
            <a:r>
              <a:rPr lang="en-GB" dirty="0"/>
              <a:t>3</a:t>
            </a:r>
          </a:p>
          <a:p>
            <a:pPr marL="514350" indent="-514350">
              <a:lnSpc>
                <a:spcPct val="100000"/>
              </a:lnSpc>
              <a:buFont typeface="+mj-lt"/>
              <a:buAutoNum type="arabicPeriod"/>
            </a:pPr>
            <a:r>
              <a:rPr lang="en-GB" dirty="0"/>
              <a:t>4222</a:t>
            </a:r>
          </a:p>
          <a:p>
            <a:endParaRPr lang="en-GB" dirty="0"/>
          </a:p>
          <a:p>
            <a:endParaRPr lang="en-GB" dirty="0"/>
          </a:p>
        </p:txBody>
      </p:sp>
      <p:sp>
        <p:nvSpPr>
          <p:cNvPr id="7" name="Text Placeholder 6"/>
          <p:cNvSpPr>
            <a:spLocks noGrp="1"/>
          </p:cNvSpPr>
          <p:nvPr>
            <p:ph type="body" sz="quarter" idx="3"/>
          </p:nvPr>
        </p:nvSpPr>
        <p:spPr>
          <a:xfrm>
            <a:off x="3598395" y="1079525"/>
            <a:ext cx="2199505" cy="823912"/>
          </a:xfrm>
        </p:spPr>
        <p:txBody>
          <a:bodyPr/>
          <a:lstStyle/>
          <a:p>
            <a:r>
              <a:rPr lang="en-GB" dirty="0"/>
              <a:t>What is…</a:t>
            </a:r>
          </a:p>
        </p:txBody>
      </p:sp>
      <p:sp>
        <p:nvSpPr>
          <p:cNvPr id="5" name="Content Placeholder 4"/>
          <p:cNvSpPr>
            <a:spLocks noGrp="1"/>
          </p:cNvSpPr>
          <p:nvPr>
            <p:ph sz="quarter" idx="4"/>
          </p:nvPr>
        </p:nvSpPr>
        <p:spPr>
          <a:xfrm>
            <a:off x="3756213" y="2056981"/>
            <a:ext cx="8050600" cy="4599685"/>
          </a:xfrm>
        </p:spPr>
        <p:txBody>
          <a:bodyPr>
            <a:normAutofit/>
          </a:bodyPr>
          <a:lstStyle/>
          <a:p>
            <a:pPr marL="514350" indent="-514350">
              <a:buFont typeface="+mj-lt"/>
              <a:buAutoNum type="alphaLcParenR"/>
            </a:pPr>
            <a:r>
              <a:rPr lang="en-GB" sz="2000" dirty="0"/>
              <a:t>…the lexical frequency ranking of the verb SER in Spanish?</a:t>
            </a:r>
          </a:p>
          <a:p>
            <a:pPr marL="514350" indent="-514350">
              <a:buFont typeface="+mj-lt"/>
              <a:buAutoNum type="alphaLcParenR"/>
            </a:pPr>
            <a:r>
              <a:rPr lang="en-GB" sz="2000" dirty="0"/>
              <a:t>…the expected size of vocabulary needed to function adequately at CEFR Threshold B1 level?</a:t>
            </a:r>
          </a:p>
          <a:p>
            <a:pPr marL="514350" indent="-514350">
              <a:buFont typeface="+mj-lt"/>
              <a:buAutoNum type="alphaLcParenR"/>
            </a:pPr>
            <a:r>
              <a:rPr lang="en-GB" sz="2000" dirty="0"/>
              <a:t>…the number of new words learners might be expected to learn </a:t>
            </a:r>
            <a:r>
              <a:rPr lang="en-GB" sz="2000" b="1" dirty="0"/>
              <a:t>on average </a:t>
            </a:r>
            <a:r>
              <a:rPr lang="en-GB" sz="2000" dirty="0"/>
              <a:t>each lesson?</a:t>
            </a:r>
          </a:p>
          <a:p>
            <a:pPr marL="514350" indent="-514350">
              <a:buFont typeface="+mj-lt"/>
              <a:buAutoNum type="alphaLcParenR"/>
            </a:pPr>
            <a:r>
              <a:rPr lang="en-GB" sz="2000" dirty="0"/>
              <a:t>…the lexical coverage needed for comfortable comprehension of a text?</a:t>
            </a:r>
          </a:p>
          <a:p>
            <a:pPr marL="514350" indent="-514350">
              <a:buFont typeface="+mj-lt"/>
              <a:buAutoNum type="alphaLcParenR"/>
            </a:pPr>
            <a:r>
              <a:rPr lang="en-GB" sz="2000" dirty="0"/>
              <a:t>…the lexical frequency ranking of the verb SEIN in German?</a:t>
            </a:r>
          </a:p>
          <a:p>
            <a:pPr marL="514350" indent="-514350">
              <a:buFont typeface="+mj-lt"/>
              <a:buAutoNum type="alphaLcParenR"/>
            </a:pPr>
            <a:r>
              <a:rPr lang="en-GB" sz="2000" dirty="0"/>
              <a:t>…the number of words on the AQA Spanish Higher Minimal Core Vocabulary list?</a:t>
            </a:r>
          </a:p>
          <a:p>
            <a:pPr marL="514350" indent="-514350">
              <a:buFont typeface="+mj-lt"/>
              <a:buAutoNum type="alphaLcParenR"/>
            </a:pPr>
            <a:r>
              <a:rPr lang="en-GB" sz="2000" dirty="0"/>
              <a:t>…the lexical frequency ranking of the noun POULET in French?</a:t>
            </a:r>
          </a:p>
        </p:txBody>
      </p:sp>
      <p:cxnSp>
        <p:nvCxnSpPr>
          <p:cNvPr id="9" name="Straight Arrow Connector 8"/>
          <p:cNvCxnSpPr/>
          <p:nvPr/>
        </p:nvCxnSpPr>
        <p:spPr>
          <a:xfrm>
            <a:off x="1933303" y="2377440"/>
            <a:ext cx="1822910" cy="862149"/>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933303" y="2908330"/>
            <a:ext cx="1822910" cy="1034567"/>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981873" y="3494674"/>
            <a:ext cx="1774340" cy="1554585"/>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933303" y="2349713"/>
            <a:ext cx="1858822" cy="1689428"/>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981873" y="2770428"/>
            <a:ext cx="1774340" cy="1747941"/>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1951259" y="4646205"/>
            <a:ext cx="1804954" cy="404882"/>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981873" y="5631024"/>
            <a:ext cx="1774340" cy="121543"/>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446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500"/>
                                        <p:tgtEl>
                                          <p:spTgt spid="5">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32079" y="1228397"/>
            <a:ext cx="11364686" cy="3970318"/>
          </a:xfrm>
          <a:prstGeom prst="rect">
            <a:avLst/>
          </a:prstGeom>
        </p:spPr>
        <p:txBody>
          <a:bodyPr wrap="square">
            <a:spAutoFit/>
          </a:bodyPr>
          <a:lstStyle/>
          <a:p>
            <a:r>
              <a:rPr lang="en-GB" sz="2800" dirty="0">
                <a:solidFill>
                  <a:srgbClr val="4472C4">
                    <a:lumMod val="50000"/>
                  </a:srgbClr>
                </a:solidFill>
                <a:latin typeface="Century Gothic" panose="020B0502020202020204" pitchFamily="34" charset="0"/>
              </a:rPr>
              <a:t>'According to standard frequency lists, the first 1000 words make up approximately 75% word tokens of a text, and the first 2000 approximately 85% (Meara 1995, 33). The Common European Framework of References for Language Learning and Teaching (CEFR) suggests a vocabulary of 500 words for its first level, A1 (‘Breakthrough’), 1200 words for its second level, A2 (‘</a:t>
            </a:r>
            <a:r>
              <a:rPr lang="en-GB" sz="2800" dirty="0" err="1">
                <a:solidFill>
                  <a:srgbClr val="4472C4">
                    <a:lumMod val="50000"/>
                  </a:srgbClr>
                </a:solidFill>
                <a:latin typeface="Century Gothic" panose="020B0502020202020204" pitchFamily="34" charset="0"/>
              </a:rPr>
              <a:t>Waystage</a:t>
            </a:r>
            <a:r>
              <a:rPr lang="en-GB" sz="2800" dirty="0">
                <a:solidFill>
                  <a:srgbClr val="4472C4">
                    <a:lumMod val="50000"/>
                  </a:srgbClr>
                </a:solidFill>
                <a:latin typeface="Century Gothic" panose="020B0502020202020204" pitchFamily="34" charset="0"/>
              </a:rPr>
              <a:t>’), and 2000 words for its third level, B1 (‘Threshold’) (Council of Europe 2001).’ </a:t>
            </a:r>
            <a:br>
              <a:rPr lang="en-GB" sz="2800" dirty="0">
                <a:solidFill>
                  <a:srgbClr val="4472C4">
                    <a:lumMod val="50000"/>
                  </a:srgbClr>
                </a:solidFill>
                <a:latin typeface="Century Gothic" panose="020B0502020202020204" pitchFamily="34" charset="0"/>
              </a:rPr>
            </a:br>
            <a:endParaRPr lang="en-GB" sz="2800" dirty="0">
              <a:solidFill>
                <a:srgbClr val="4472C4">
                  <a:lumMod val="50000"/>
                </a:srgbClr>
              </a:solidFill>
              <a:latin typeface="Century Gothic" panose="020B0502020202020204" pitchFamily="34" charset="0"/>
            </a:endParaRPr>
          </a:p>
        </p:txBody>
      </p:sp>
      <p:sp>
        <p:nvSpPr>
          <p:cNvPr id="3" name="Rectangle 2"/>
          <p:cNvSpPr/>
          <p:nvPr/>
        </p:nvSpPr>
        <p:spPr>
          <a:xfrm>
            <a:off x="8874170" y="5198715"/>
            <a:ext cx="2922595" cy="461665"/>
          </a:xfrm>
          <a:prstGeom prst="rect">
            <a:avLst/>
          </a:prstGeom>
        </p:spPr>
        <p:txBody>
          <a:bodyPr wrap="none">
            <a:spAutoFit/>
          </a:bodyPr>
          <a:lstStyle/>
          <a:p>
            <a:r>
              <a:rPr lang="en-GB" sz="2400" dirty="0">
                <a:solidFill>
                  <a:srgbClr val="4472C4">
                    <a:lumMod val="50000"/>
                  </a:srgbClr>
                </a:solidFill>
                <a:latin typeface="Century Gothic" panose="020B0502020202020204" pitchFamily="34" charset="0"/>
              </a:rPr>
              <a:t>(</a:t>
            </a:r>
            <a:r>
              <a:rPr lang="en-GB" sz="2400" dirty="0" err="1">
                <a:solidFill>
                  <a:srgbClr val="4472C4">
                    <a:lumMod val="50000"/>
                  </a:srgbClr>
                </a:solidFill>
                <a:latin typeface="Century Gothic" panose="020B0502020202020204" pitchFamily="34" charset="0"/>
              </a:rPr>
              <a:t>Häcker</a:t>
            </a:r>
            <a:r>
              <a:rPr lang="en-GB" sz="2400" dirty="0">
                <a:solidFill>
                  <a:srgbClr val="4472C4">
                    <a:lumMod val="50000"/>
                  </a:srgbClr>
                </a:solidFill>
                <a:latin typeface="Century Gothic" panose="020B0502020202020204" pitchFamily="34" charset="0"/>
              </a:rPr>
              <a:t>, 2008:215)</a:t>
            </a:r>
          </a:p>
        </p:txBody>
      </p:sp>
    </p:spTree>
    <p:extLst>
      <p:ext uri="{BB962C8B-B14F-4D97-AF65-F5344CB8AC3E}">
        <p14:creationId xmlns:p14="http://schemas.microsoft.com/office/powerpoint/2010/main" val="3619661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774826" y="860425"/>
            <a:ext cx="8651875" cy="4154984"/>
          </a:xfrm>
          <a:prstGeom prst="rect">
            <a:avLst/>
          </a:prstGeom>
          <a:solidFill>
            <a:schemeClr val="bg1">
              <a:alpha val="77000"/>
            </a:schemeClr>
          </a:solidFill>
          <a:ln w="57150">
            <a:solidFill>
              <a:srgbClr val="FF9966"/>
            </a:solidFill>
          </a:ln>
        </p:spPr>
        <p:txBody>
          <a:bodyPr>
            <a:spAutoFit/>
          </a:bodyPr>
          <a:lstStyle/>
          <a:p>
            <a:pPr>
              <a:defRPr/>
            </a:pPr>
            <a:r>
              <a:rPr lang="en-GB" sz="2400" dirty="0">
                <a:solidFill>
                  <a:srgbClr val="4472C4">
                    <a:lumMod val="50000"/>
                  </a:srgbClr>
                </a:solidFill>
                <a:latin typeface="Century Gothic" panose="020B0502020202020204" pitchFamily="34" charset="0"/>
                <a:cs typeface="Arial" panose="020B0604020202020204" pitchFamily="34" charset="0"/>
              </a:rPr>
              <a:t>Actually, I have _____ my mind and heart for what I _____ to say to you today.  I have asked myself what I _____ I had known at my own _____, and what important _____ I have learned in the number of years that have _____ between that day and this.</a:t>
            </a:r>
          </a:p>
          <a:p>
            <a:pPr>
              <a:defRPr/>
            </a:pPr>
            <a:r>
              <a:rPr lang="en-GB" sz="2400" dirty="0">
                <a:solidFill>
                  <a:srgbClr val="4472C4">
                    <a:lumMod val="50000"/>
                  </a:srgbClr>
                </a:solidFill>
                <a:latin typeface="Century Gothic" panose="020B0502020202020204" pitchFamily="34" charset="0"/>
                <a:cs typeface="Arial" panose="020B0604020202020204" pitchFamily="34" charset="0"/>
              </a:rPr>
              <a:t> </a:t>
            </a:r>
          </a:p>
          <a:p>
            <a:pPr>
              <a:defRPr/>
            </a:pPr>
            <a:r>
              <a:rPr lang="en-GB" sz="2400" dirty="0">
                <a:solidFill>
                  <a:srgbClr val="4472C4">
                    <a:lumMod val="50000"/>
                  </a:srgbClr>
                </a:solidFill>
                <a:latin typeface="Century Gothic" panose="020B0502020202020204" pitchFamily="34" charset="0"/>
                <a:cs typeface="Arial" panose="020B0604020202020204" pitchFamily="34" charset="0"/>
              </a:rPr>
              <a:t>I have come up with two answers on this _____ day, when we are _____ together to _____ your _____ success.  I have decided to talk to you about the benefits of _____; and, as you stand on the _____ of what is sometimes called real life, I want to _____ the _____  _____ of _____.</a:t>
            </a:r>
          </a:p>
        </p:txBody>
      </p:sp>
      <p:sp>
        <p:nvSpPr>
          <p:cNvPr id="3" name="TextBox 2"/>
          <p:cNvSpPr txBox="1"/>
          <p:nvPr/>
        </p:nvSpPr>
        <p:spPr>
          <a:xfrm>
            <a:off x="1524000" y="5630397"/>
            <a:ext cx="9144000" cy="461665"/>
          </a:xfrm>
          <a:prstGeom prst="rect">
            <a:avLst/>
          </a:prstGeom>
          <a:noFill/>
        </p:spPr>
        <p:txBody>
          <a:bodyPr>
            <a:spAutoFit/>
          </a:bodyPr>
          <a:lstStyle/>
          <a:p>
            <a:pPr algn="ctr">
              <a:defRPr/>
            </a:pPr>
            <a:r>
              <a:rPr lang="en-GB" sz="2400" dirty="0">
                <a:solidFill>
                  <a:srgbClr val="4472C4">
                    <a:lumMod val="50000"/>
                  </a:srgbClr>
                </a:solidFill>
                <a:latin typeface="Century Gothic" panose="020B0502020202020204" pitchFamily="34" charset="0"/>
                <a:cs typeface="Arial" panose="020B0604020202020204" pitchFamily="34" charset="0"/>
              </a:rPr>
              <a:t>Words ≥ 1K removed (85.0% coverage)</a:t>
            </a:r>
          </a:p>
        </p:txBody>
      </p:sp>
    </p:spTree>
    <p:extLst>
      <p:ext uri="{BB962C8B-B14F-4D97-AF65-F5344CB8AC3E}">
        <p14:creationId xmlns:p14="http://schemas.microsoft.com/office/powerpoint/2010/main" val="929012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hlinkClick r:id="rId3"/>
          </p:cNvPr>
          <p:cNvSpPr txBox="1"/>
          <p:nvPr/>
        </p:nvSpPr>
        <p:spPr>
          <a:xfrm>
            <a:off x="0" y="5890581"/>
            <a:ext cx="4208929" cy="415498"/>
          </a:xfrm>
          <a:prstGeom prst="rect">
            <a:avLst/>
          </a:prstGeom>
          <a:noFill/>
        </p:spPr>
        <p:txBody>
          <a:bodyPr wrap="square">
            <a:spAutoFit/>
          </a:bodyPr>
          <a:lstStyle/>
          <a:p>
            <a:pPr>
              <a:defRPr/>
            </a:pPr>
            <a:r>
              <a:rPr lang="en-GB" sz="900" dirty="0">
                <a:solidFill>
                  <a:srgbClr val="4472C4">
                    <a:lumMod val="50000"/>
                  </a:srgbClr>
                </a:solidFill>
                <a:latin typeface="Century Gothic" panose="020B0502020202020204" pitchFamily="34" charset="0"/>
                <a:cs typeface="Arial" panose="020B0604020202020204" pitchFamily="34" charset="0"/>
              </a:rPr>
              <a:t>Word frequencies based on the </a:t>
            </a:r>
            <a:br>
              <a:rPr lang="en-GB" sz="900" dirty="0">
                <a:solidFill>
                  <a:srgbClr val="4472C4">
                    <a:lumMod val="50000"/>
                  </a:srgbClr>
                </a:solidFill>
                <a:latin typeface="Century Gothic" panose="020B0502020202020204" pitchFamily="34" charset="0"/>
                <a:cs typeface="Arial" panose="020B0604020202020204" pitchFamily="34" charset="0"/>
              </a:rPr>
            </a:br>
            <a:r>
              <a:rPr lang="en-GB" sz="900" i="1" dirty="0">
                <a:solidFill>
                  <a:srgbClr val="4472C4">
                    <a:lumMod val="50000"/>
                  </a:srgbClr>
                </a:solidFill>
                <a:latin typeface="Century Gothic" panose="020B0502020202020204" pitchFamily="34" charset="0"/>
                <a:cs typeface="Arial" panose="020B0604020202020204" pitchFamily="34" charset="0"/>
              </a:rPr>
              <a:t>Corpus of Contemporary American</a:t>
            </a:r>
            <a:r>
              <a:rPr lang="en-GB" sz="900" dirty="0">
                <a:solidFill>
                  <a:srgbClr val="4472C4">
                    <a:lumMod val="50000"/>
                  </a:srgbClr>
                </a:solidFill>
                <a:latin typeface="Century Gothic" panose="020B0502020202020204" pitchFamily="34" charset="0"/>
                <a:cs typeface="Arial" panose="020B0604020202020204" pitchFamily="34" charset="0"/>
              </a:rPr>
              <a:t> </a:t>
            </a:r>
            <a:r>
              <a:rPr lang="en-GB" sz="900" i="1" dirty="0">
                <a:solidFill>
                  <a:srgbClr val="4472C4">
                    <a:lumMod val="50000"/>
                  </a:srgbClr>
                </a:solidFill>
                <a:latin typeface="Century Gothic" panose="020B0502020202020204" pitchFamily="34" charset="0"/>
                <a:cs typeface="Arial" panose="020B0604020202020204" pitchFamily="34" charset="0"/>
              </a:rPr>
              <a:t>English</a:t>
            </a:r>
            <a:r>
              <a:rPr lang="en-GB" sz="1200" i="1" dirty="0">
                <a:solidFill>
                  <a:srgbClr val="4472C4">
                    <a:lumMod val="50000"/>
                  </a:srgbClr>
                </a:solidFill>
                <a:latin typeface="Century Gothic" panose="020B0502020202020204" pitchFamily="34" charset="0"/>
                <a:cs typeface="Arial" panose="020B0604020202020204" pitchFamily="34" charset="0"/>
              </a:rPr>
              <a:t>.</a:t>
            </a:r>
            <a:endParaRPr lang="en-GB" sz="1200" dirty="0">
              <a:solidFill>
                <a:srgbClr val="4472C4">
                  <a:lumMod val="50000"/>
                </a:srgbClr>
              </a:solidFill>
              <a:latin typeface="Century Gothic" panose="020B0502020202020204" pitchFamily="34" charset="0"/>
              <a:cs typeface="Arial" panose="020B0604020202020204" pitchFamily="34" charset="0"/>
            </a:endParaRPr>
          </a:p>
        </p:txBody>
      </p:sp>
      <p:sp>
        <p:nvSpPr>
          <p:cNvPr id="3" name="TextBox 2"/>
          <p:cNvSpPr txBox="1"/>
          <p:nvPr/>
        </p:nvSpPr>
        <p:spPr>
          <a:xfrm>
            <a:off x="399929" y="1169260"/>
            <a:ext cx="11465168" cy="2246769"/>
          </a:xfrm>
          <a:prstGeom prst="rect">
            <a:avLst/>
          </a:prstGeom>
          <a:solidFill>
            <a:schemeClr val="bg1">
              <a:alpha val="77000"/>
            </a:schemeClr>
          </a:solidFill>
          <a:ln w="38100">
            <a:solidFill>
              <a:srgbClr val="E56700"/>
            </a:solidFill>
          </a:ln>
        </p:spPr>
        <p:txBody>
          <a:bodyPr wrap="square">
            <a:spAutoFit/>
          </a:bodyPr>
          <a:lstStyle/>
          <a:p>
            <a:pPr>
              <a:defRPr/>
            </a:pPr>
            <a:r>
              <a:rPr lang="en-GB" sz="2000" dirty="0">
                <a:solidFill>
                  <a:srgbClr val="4472C4">
                    <a:lumMod val="50000"/>
                  </a:srgbClr>
                </a:solidFill>
                <a:latin typeface="Century Gothic" panose="020B0502020202020204" pitchFamily="34" charset="0"/>
                <a:cs typeface="Arial" panose="020B0604020202020204" pitchFamily="34" charset="0"/>
              </a:rPr>
              <a:t>Actually, I have </a:t>
            </a:r>
            <a:r>
              <a:rPr lang="en-GB" sz="2000" dirty="0">
                <a:solidFill>
                  <a:srgbClr val="FF0000"/>
                </a:solidFill>
                <a:latin typeface="Century Gothic" panose="020B0502020202020204" pitchFamily="34" charset="0"/>
                <a:cs typeface="Arial" panose="020B0604020202020204" pitchFamily="34" charset="0"/>
              </a:rPr>
              <a:t>wracked</a:t>
            </a:r>
            <a:r>
              <a:rPr lang="en-GB" sz="2000" dirty="0">
                <a:solidFill>
                  <a:srgbClr val="4472C4">
                    <a:lumMod val="50000"/>
                  </a:srgbClr>
                </a:solidFill>
                <a:latin typeface="Century Gothic" panose="020B0502020202020204" pitchFamily="34" charset="0"/>
                <a:cs typeface="Arial" panose="020B0604020202020204" pitchFamily="34" charset="0"/>
              </a:rPr>
              <a:t> my mind and heart for what I </a:t>
            </a:r>
            <a:r>
              <a:rPr lang="en-GB" sz="2000" dirty="0">
                <a:solidFill>
                  <a:srgbClr val="FF0000"/>
                </a:solidFill>
                <a:latin typeface="Century Gothic" panose="020B0502020202020204" pitchFamily="34" charset="0"/>
                <a:cs typeface="Arial" panose="020B0604020202020204" pitchFamily="34" charset="0"/>
              </a:rPr>
              <a:t>ought</a:t>
            </a:r>
            <a:r>
              <a:rPr lang="en-GB" sz="2000" dirty="0">
                <a:solidFill>
                  <a:srgbClr val="4472C4">
                    <a:lumMod val="50000"/>
                  </a:srgbClr>
                </a:solidFill>
                <a:latin typeface="Century Gothic" panose="020B0502020202020204" pitchFamily="34" charset="0"/>
                <a:cs typeface="Arial" panose="020B0604020202020204" pitchFamily="34" charset="0"/>
              </a:rPr>
              <a:t> to say to you today.  I have asked myself what I </a:t>
            </a:r>
            <a:r>
              <a:rPr lang="en-GB" sz="2000" dirty="0">
                <a:solidFill>
                  <a:srgbClr val="FF0000"/>
                </a:solidFill>
                <a:latin typeface="Century Gothic" panose="020B0502020202020204" pitchFamily="34" charset="0"/>
                <a:cs typeface="Arial" panose="020B0604020202020204" pitchFamily="34" charset="0"/>
              </a:rPr>
              <a:t>wish</a:t>
            </a:r>
            <a:r>
              <a:rPr lang="en-GB" sz="2000" dirty="0">
                <a:solidFill>
                  <a:srgbClr val="4472C4">
                    <a:lumMod val="50000"/>
                  </a:srgbClr>
                </a:solidFill>
                <a:latin typeface="Century Gothic" panose="020B0502020202020204" pitchFamily="34" charset="0"/>
                <a:cs typeface="Arial" panose="020B0604020202020204" pitchFamily="34" charset="0"/>
              </a:rPr>
              <a:t> I had known at my own </a:t>
            </a:r>
            <a:r>
              <a:rPr lang="en-GB" sz="2000" dirty="0">
                <a:solidFill>
                  <a:srgbClr val="FF0000"/>
                </a:solidFill>
                <a:latin typeface="Century Gothic" panose="020B0502020202020204" pitchFamily="34" charset="0"/>
                <a:cs typeface="Arial" panose="020B0604020202020204" pitchFamily="34" charset="0"/>
              </a:rPr>
              <a:t>graduation</a:t>
            </a:r>
            <a:r>
              <a:rPr lang="en-GB" sz="2000" dirty="0">
                <a:solidFill>
                  <a:srgbClr val="4472C4">
                    <a:lumMod val="50000"/>
                  </a:srgbClr>
                </a:solidFill>
                <a:latin typeface="Century Gothic" panose="020B0502020202020204" pitchFamily="34" charset="0"/>
                <a:cs typeface="Arial" panose="020B0604020202020204" pitchFamily="34" charset="0"/>
              </a:rPr>
              <a:t>, and what important </a:t>
            </a:r>
            <a:r>
              <a:rPr lang="en-GB" sz="2000" dirty="0">
                <a:solidFill>
                  <a:srgbClr val="FF0000"/>
                </a:solidFill>
                <a:latin typeface="Century Gothic" panose="020B0502020202020204" pitchFamily="34" charset="0"/>
                <a:cs typeface="Arial" panose="020B0604020202020204" pitchFamily="34" charset="0"/>
              </a:rPr>
              <a:t>lessons</a:t>
            </a:r>
            <a:r>
              <a:rPr lang="en-GB" sz="2000" dirty="0">
                <a:solidFill>
                  <a:srgbClr val="4472C4">
                    <a:lumMod val="50000"/>
                  </a:srgbClr>
                </a:solidFill>
                <a:latin typeface="Century Gothic" panose="020B0502020202020204" pitchFamily="34" charset="0"/>
                <a:cs typeface="Arial" panose="020B0604020202020204" pitchFamily="34" charset="0"/>
              </a:rPr>
              <a:t> I have learned in the number of years that have expired between that day and this.</a:t>
            </a:r>
          </a:p>
          <a:p>
            <a:pPr>
              <a:defRPr/>
            </a:pPr>
            <a:r>
              <a:rPr lang="en-GB" sz="2000" dirty="0">
                <a:solidFill>
                  <a:srgbClr val="4472C4">
                    <a:lumMod val="50000"/>
                  </a:srgbClr>
                </a:solidFill>
                <a:latin typeface="Century Gothic" panose="020B0502020202020204" pitchFamily="34" charset="0"/>
                <a:cs typeface="Arial" panose="020B0604020202020204" pitchFamily="34" charset="0"/>
              </a:rPr>
              <a:t>I have come up with two answers on this </a:t>
            </a:r>
            <a:r>
              <a:rPr lang="en-GB" sz="2000" dirty="0">
                <a:solidFill>
                  <a:srgbClr val="FF0000"/>
                </a:solidFill>
                <a:latin typeface="Century Gothic" panose="020B0502020202020204" pitchFamily="34" charset="0"/>
                <a:cs typeface="Arial" panose="020B0604020202020204" pitchFamily="34" charset="0"/>
              </a:rPr>
              <a:t>wonderful</a:t>
            </a:r>
            <a:r>
              <a:rPr lang="en-GB" sz="2000" dirty="0">
                <a:solidFill>
                  <a:srgbClr val="4472C4">
                    <a:lumMod val="50000"/>
                  </a:srgbClr>
                </a:solidFill>
                <a:latin typeface="Century Gothic" panose="020B0502020202020204" pitchFamily="34" charset="0"/>
                <a:cs typeface="Arial" panose="020B0604020202020204" pitchFamily="34" charset="0"/>
              </a:rPr>
              <a:t> day, when we are </a:t>
            </a:r>
            <a:r>
              <a:rPr lang="en-GB" sz="2000" dirty="0">
                <a:solidFill>
                  <a:srgbClr val="FF0000"/>
                </a:solidFill>
                <a:latin typeface="Century Gothic" panose="020B0502020202020204" pitchFamily="34" charset="0"/>
                <a:cs typeface="Arial" panose="020B0604020202020204" pitchFamily="34" charset="0"/>
              </a:rPr>
              <a:t>gathered</a:t>
            </a:r>
            <a:r>
              <a:rPr lang="en-GB" sz="2000" dirty="0">
                <a:solidFill>
                  <a:srgbClr val="4472C4">
                    <a:lumMod val="50000"/>
                  </a:srgbClr>
                </a:solidFill>
                <a:latin typeface="Century Gothic" panose="020B0502020202020204" pitchFamily="34" charset="0"/>
                <a:cs typeface="Arial" panose="020B0604020202020204" pitchFamily="34" charset="0"/>
              </a:rPr>
              <a:t> together to </a:t>
            </a:r>
            <a:r>
              <a:rPr lang="en-GB" sz="2000" dirty="0">
                <a:solidFill>
                  <a:srgbClr val="FF0000"/>
                </a:solidFill>
                <a:latin typeface="Century Gothic" panose="020B0502020202020204" pitchFamily="34" charset="0"/>
                <a:cs typeface="Arial" panose="020B0604020202020204" pitchFamily="34" charset="0"/>
              </a:rPr>
              <a:t>celebrate</a:t>
            </a:r>
            <a:r>
              <a:rPr lang="en-GB" sz="2000" dirty="0">
                <a:solidFill>
                  <a:srgbClr val="4472C4">
                    <a:lumMod val="50000"/>
                  </a:srgbClr>
                </a:solidFill>
                <a:latin typeface="Century Gothic" panose="020B0502020202020204" pitchFamily="34" charset="0"/>
                <a:cs typeface="Arial" panose="020B0604020202020204" pitchFamily="34" charset="0"/>
              </a:rPr>
              <a:t> your </a:t>
            </a:r>
            <a:r>
              <a:rPr lang="en-GB" sz="2000" dirty="0">
                <a:solidFill>
                  <a:srgbClr val="FF0000"/>
                </a:solidFill>
                <a:latin typeface="Century Gothic" panose="020B0502020202020204" pitchFamily="34" charset="0"/>
                <a:cs typeface="Arial" panose="020B0604020202020204" pitchFamily="34" charset="0"/>
              </a:rPr>
              <a:t>academic</a:t>
            </a:r>
            <a:r>
              <a:rPr lang="en-GB" sz="2000" dirty="0">
                <a:solidFill>
                  <a:srgbClr val="4472C4">
                    <a:lumMod val="50000"/>
                  </a:srgbClr>
                </a:solidFill>
                <a:latin typeface="Century Gothic" panose="020B0502020202020204" pitchFamily="34" charset="0"/>
                <a:cs typeface="Arial" panose="020B0604020202020204" pitchFamily="34" charset="0"/>
              </a:rPr>
              <a:t> success.  I have decided to talk to you about the benefits of </a:t>
            </a:r>
            <a:r>
              <a:rPr lang="en-GB" sz="2000" dirty="0">
                <a:solidFill>
                  <a:srgbClr val="FF0000"/>
                </a:solidFill>
                <a:latin typeface="Century Gothic" panose="020B0502020202020204" pitchFamily="34" charset="0"/>
                <a:cs typeface="Arial" panose="020B0604020202020204" pitchFamily="34" charset="0"/>
              </a:rPr>
              <a:t>failure</a:t>
            </a:r>
            <a:r>
              <a:rPr lang="en-GB" sz="2000" dirty="0">
                <a:solidFill>
                  <a:srgbClr val="4472C4">
                    <a:lumMod val="50000"/>
                  </a:srgbClr>
                </a:solidFill>
                <a:latin typeface="Century Gothic" panose="020B0502020202020204" pitchFamily="34" charset="0"/>
                <a:cs typeface="Arial" panose="020B0604020202020204" pitchFamily="34" charset="0"/>
              </a:rPr>
              <a:t>; and, as you stand on the </a:t>
            </a:r>
            <a:r>
              <a:rPr lang="en-GB" sz="2000" dirty="0">
                <a:solidFill>
                  <a:srgbClr val="FF0000"/>
                </a:solidFill>
                <a:latin typeface="Century Gothic" panose="020B0502020202020204" pitchFamily="34" charset="0"/>
                <a:cs typeface="Arial" panose="020B0604020202020204" pitchFamily="34" charset="0"/>
              </a:rPr>
              <a:t>threshold</a:t>
            </a:r>
            <a:r>
              <a:rPr lang="en-GB" sz="2000" dirty="0">
                <a:solidFill>
                  <a:srgbClr val="4472C4">
                    <a:lumMod val="50000"/>
                  </a:srgbClr>
                </a:solidFill>
                <a:latin typeface="Century Gothic" panose="020B0502020202020204" pitchFamily="34" charset="0"/>
                <a:cs typeface="Arial" panose="020B0604020202020204" pitchFamily="34" charset="0"/>
              </a:rPr>
              <a:t> of what is sometimes called real life, I want to </a:t>
            </a:r>
            <a:r>
              <a:rPr lang="en-GB" sz="2000" dirty="0">
                <a:solidFill>
                  <a:srgbClr val="FF0000"/>
                </a:solidFill>
                <a:latin typeface="Century Gothic" panose="020B0502020202020204" pitchFamily="34" charset="0"/>
                <a:cs typeface="Arial" panose="020B0604020202020204" pitchFamily="34" charset="0"/>
              </a:rPr>
              <a:t>extol</a:t>
            </a:r>
            <a:r>
              <a:rPr lang="en-GB" sz="2000" dirty="0">
                <a:solidFill>
                  <a:srgbClr val="4472C4">
                    <a:lumMod val="50000"/>
                  </a:srgbClr>
                </a:solidFill>
                <a:latin typeface="Century Gothic" panose="020B0502020202020204" pitchFamily="34" charset="0"/>
                <a:cs typeface="Arial" panose="020B0604020202020204" pitchFamily="34" charset="0"/>
              </a:rPr>
              <a:t> the </a:t>
            </a:r>
            <a:r>
              <a:rPr lang="en-GB" sz="2000" dirty="0">
                <a:solidFill>
                  <a:srgbClr val="FF0000"/>
                </a:solidFill>
                <a:latin typeface="Century Gothic" panose="020B0502020202020204" pitchFamily="34" charset="0"/>
                <a:cs typeface="Arial" panose="020B0604020202020204" pitchFamily="34" charset="0"/>
              </a:rPr>
              <a:t>crucial</a:t>
            </a:r>
            <a:r>
              <a:rPr lang="en-GB" sz="2000" dirty="0">
                <a:solidFill>
                  <a:srgbClr val="4472C4">
                    <a:lumMod val="50000"/>
                  </a:srgbClr>
                </a:solidFill>
                <a:latin typeface="Century Gothic" panose="020B0502020202020204" pitchFamily="34" charset="0"/>
                <a:cs typeface="Arial" panose="020B0604020202020204" pitchFamily="34" charset="0"/>
              </a:rPr>
              <a:t> </a:t>
            </a:r>
            <a:r>
              <a:rPr lang="en-GB" sz="2000" dirty="0">
                <a:solidFill>
                  <a:srgbClr val="FF0000"/>
                </a:solidFill>
                <a:latin typeface="Century Gothic" panose="020B0502020202020204" pitchFamily="34" charset="0"/>
                <a:cs typeface="Arial" panose="020B0604020202020204" pitchFamily="34" charset="0"/>
              </a:rPr>
              <a:t>importance</a:t>
            </a:r>
            <a:r>
              <a:rPr lang="en-GB" sz="2000" dirty="0">
                <a:solidFill>
                  <a:srgbClr val="4472C4">
                    <a:lumMod val="50000"/>
                  </a:srgbClr>
                </a:solidFill>
                <a:latin typeface="Century Gothic" panose="020B0502020202020204" pitchFamily="34" charset="0"/>
                <a:cs typeface="Arial" panose="020B0604020202020204" pitchFamily="34" charset="0"/>
              </a:rPr>
              <a:t> of </a:t>
            </a:r>
            <a:r>
              <a:rPr lang="en-GB" sz="2000" dirty="0">
                <a:solidFill>
                  <a:srgbClr val="FF0000"/>
                </a:solidFill>
                <a:latin typeface="Century Gothic" panose="020B0502020202020204" pitchFamily="34" charset="0"/>
                <a:cs typeface="Arial" panose="020B0604020202020204" pitchFamily="34" charset="0"/>
              </a:rPr>
              <a:t>imagination</a:t>
            </a:r>
            <a:r>
              <a:rPr lang="en-GB" sz="2000" dirty="0">
                <a:solidFill>
                  <a:srgbClr val="4472C4">
                    <a:lumMod val="50000"/>
                  </a:srgbClr>
                </a:solidFill>
                <a:latin typeface="Century Gothic" panose="020B0502020202020204" pitchFamily="34" charset="0"/>
                <a:cs typeface="Arial" panose="020B0604020202020204" pitchFamily="34" charset="0"/>
              </a:rPr>
              <a:t>.</a:t>
            </a:r>
          </a:p>
        </p:txBody>
      </p:sp>
      <p:sp>
        <p:nvSpPr>
          <p:cNvPr id="4" name="TextBox 3"/>
          <p:cNvSpPr txBox="1"/>
          <p:nvPr/>
        </p:nvSpPr>
        <p:spPr>
          <a:xfrm>
            <a:off x="1560513" y="244344"/>
            <a:ext cx="9144000" cy="646113"/>
          </a:xfrm>
          <a:prstGeom prst="rect">
            <a:avLst/>
          </a:prstGeom>
          <a:noFill/>
        </p:spPr>
        <p:txBody>
          <a:bodyPr>
            <a:spAutoFit/>
          </a:bodyPr>
          <a:lstStyle/>
          <a:p>
            <a:pPr algn="ctr">
              <a:defRPr/>
            </a:pPr>
            <a:r>
              <a:rPr lang="en-GB" b="1" dirty="0">
                <a:solidFill>
                  <a:srgbClr val="4472C4">
                    <a:lumMod val="50000"/>
                  </a:srgbClr>
                </a:solidFill>
                <a:latin typeface="Century Gothic" panose="020B0502020202020204" pitchFamily="34" charset="0"/>
                <a:cs typeface="Arial" panose="020B0604020202020204" pitchFamily="34" charset="0"/>
              </a:rPr>
              <a:t>Full text: J. K. Rowling – Harvard Commencement Address, 2011: </a:t>
            </a:r>
            <a:br>
              <a:rPr lang="en-GB" b="1" dirty="0">
                <a:solidFill>
                  <a:srgbClr val="4472C4">
                    <a:lumMod val="50000"/>
                  </a:srgbClr>
                </a:solidFill>
                <a:latin typeface="Century Gothic" panose="020B0502020202020204" pitchFamily="34" charset="0"/>
                <a:cs typeface="Arial" panose="020B0604020202020204" pitchFamily="34" charset="0"/>
              </a:rPr>
            </a:br>
            <a:r>
              <a:rPr lang="en-GB" b="1" i="1" dirty="0">
                <a:solidFill>
                  <a:srgbClr val="4472C4">
                    <a:lumMod val="50000"/>
                  </a:srgbClr>
                </a:solidFill>
                <a:latin typeface="Century Gothic" panose="020B0502020202020204" pitchFamily="34" charset="0"/>
                <a:cs typeface="Arial" panose="020B0604020202020204" pitchFamily="34" charset="0"/>
              </a:rPr>
              <a:t>The Fringe Benefits of Failure and the Importance of Imagination</a:t>
            </a:r>
            <a:r>
              <a:rPr lang="en-GB" dirty="0">
                <a:solidFill>
                  <a:srgbClr val="4472C4">
                    <a:lumMod val="50000"/>
                  </a:srgbClr>
                </a:solidFill>
                <a:latin typeface="Century Gothic" panose="020B0502020202020204" pitchFamily="34" charset="0"/>
                <a:cs typeface="Arial" panose="020B0604020202020204" pitchFamily="34" charset="0"/>
              </a:rPr>
              <a:t>. </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1849" y="3754447"/>
            <a:ext cx="2594159" cy="255163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1690" y="3620158"/>
            <a:ext cx="1788607" cy="2685921"/>
          </a:xfrm>
          <a:prstGeom prst="rect">
            <a:avLst/>
          </a:prstGeom>
        </p:spPr>
      </p:pic>
    </p:spTree>
    <p:extLst>
      <p:ext uri="{BB962C8B-B14F-4D97-AF65-F5344CB8AC3E}">
        <p14:creationId xmlns:p14="http://schemas.microsoft.com/office/powerpoint/2010/main" val="3724202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50831"/>
            <a:ext cx="10515600" cy="1889615"/>
          </a:xfrm>
        </p:spPr>
        <p:txBody>
          <a:bodyPr/>
          <a:lstStyle/>
          <a:p>
            <a:pPr algn="ctr"/>
            <a:r>
              <a:rPr lang="en-GB" b="1" dirty="0"/>
              <a:t>Which words do learners need to know? And why?</a:t>
            </a:r>
          </a:p>
        </p:txBody>
      </p:sp>
    </p:spTree>
    <p:extLst>
      <p:ext uri="{BB962C8B-B14F-4D97-AF65-F5344CB8AC3E}">
        <p14:creationId xmlns:p14="http://schemas.microsoft.com/office/powerpoint/2010/main" val="2056945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207553" y="0"/>
            <a:ext cx="7429375"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VOCABULARY </a:t>
            </a:r>
          </a:p>
        </p:txBody>
      </p:sp>
      <p:sp>
        <p:nvSpPr>
          <p:cNvPr id="14" name="Title 3"/>
          <p:cNvSpPr txBox="1">
            <a:spLocks/>
          </p:cNvSpPr>
          <p:nvPr/>
        </p:nvSpPr>
        <p:spPr>
          <a:xfrm>
            <a:off x="0" y="255972"/>
            <a:ext cx="9144000" cy="3612566"/>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the frequency principle</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the verb lexicon</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mixed word class vocabulary sets</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developing depth </a:t>
            </a:r>
            <a:br>
              <a:rPr lang="en-GB" sz="2800" dirty="0">
                <a:solidFill>
                  <a:prstClr val="white"/>
                </a:solidFill>
                <a:latin typeface="Century Gothic" panose="020B0502020202020204" pitchFamily="34" charset="0"/>
              </a:rPr>
            </a:br>
            <a:r>
              <a:rPr lang="en-GB" sz="2800" dirty="0">
                <a:solidFill>
                  <a:prstClr val="white"/>
                </a:solidFill>
                <a:latin typeface="Century Gothic" panose="020B0502020202020204" pitchFamily="34" charset="0"/>
              </a:rPr>
              <a:t>(e.g. through information gaps and rich texts)</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planned four-stage revisiting</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1" name="Rectangle 10"/>
          <p:cNvSpPr/>
          <p:nvPr/>
        </p:nvSpPr>
        <p:spPr>
          <a:xfrm>
            <a:off x="41201" y="3612566"/>
            <a:ext cx="11984447" cy="2677656"/>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400" i="1" dirty="0">
                <a:solidFill>
                  <a:srgbClr val="002060"/>
                </a:solidFill>
                <a:latin typeface="Century Gothic" panose="020B0502020202020204" pitchFamily="34" charset="0"/>
              </a:rPr>
              <a:t>Davies, M, &amp; Davies, K.H. (2018). A Frequency Dictionary of Spanish: Core Vocabulary for Learners.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err="1">
                <a:solidFill>
                  <a:srgbClr val="002060"/>
                </a:solidFill>
                <a:latin typeface="Century Gothic" panose="020B0502020202020204" pitchFamily="34" charset="0"/>
              </a:rPr>
              <a:t>Häcker</a:t>
            </a:r>
            <a:r>
              <a:rPr lang="en-GB" sz="1400" dirty="0">
                <a:solidFill>
                  <a:srgbClr val="002060"/>
                </a:solidFill>
                <a:latin typeface="Century Gothic" panose="020B0502020202020204" pitchFamily="34" charset="0"/>
              </a:rPr>
              <a:t>, M. (2008). Eleven pets and 20 ways to express one's opinion: the vocabulary learners of German acquire at English secondary schools, </a:t>
            </a:r>
            <a:r>
              <a:rPr lang="en-GB" sz="1400" i="1" dirty="0">
                <a:solidFill>
                  <a:srgbClr val="002060"/>
                </a:solidFill>
                <a:latin typeface="Century Gothic" panose="020B0502020202020204" pitchFamily="34" charset="0"/>
              </a:rPr>
              <a:t>The Language Learning Journal, 36:2, 215-226.</a:t>
            </a:r>
            <a:br>
              <a:rPr lang="en-GB" sz="1400" i="1"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Jones, R.L. &amp; </a:t>
            </a:r>
            <a:r>
              <a:rPr lang="en-GB" sz="1400" dirty="0" err="1">
                <a:solidFill>
                  <a:srgbClr val="002060"/>
                </a:solidFill>
                <a:latin typeface="Century Gothic" panose="020B0502020202020204" pitchFamily="34" charset="0"/>
              </a:rPr>
              <a:t>Tschirner</a:t>
            </a:r>
            <a:r>
              <a:rPr lang="en-GB" sz="1400" dirty="0">
                <a:solidFill>
                  <a:srgbClr val="002060"/>
                </a:solidFill>
                <a:latin typeface="Century Gothic" panose="020B0502020202020204" pitchFamily="34" charset="0"/>
              </a:rPr>
              <a:t>, E. (2006). </a:t>
            </a:r>
            <a:r>
              <a:rPr lang="en-GB" sz="1400" i="1" dirty="0">
                <a:solidFill>
                  <a:srgbClr val="002060"/>
                </a:solidFill>
                <a:latin typeface="Century Gothic" panose="020B0502020202020204" pitchFamily="34" charset="0"/>
              </a:rPr>
              <a:t>A frequency dictionary of German: core vocabulary for learners.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Lonsdale, D. &amp; Le Bras, Y. (2009) </a:t>
            </a:r>
            <a:r>
              <a:rPr lang="en-GB" sz="1400" i="1" dirty="0">
                <a:solidFill>
                  <a:srgbClr val="002060"/>
                </a:solidFill>
                <a:latin typeface="Century Gothic" panose="020B0502020202020204" pitchFamily="34" charset="0"/>
              </a:rPr>
              <a:t>A Frequency dictionary for French.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Milton, J. (2006). Language </a:t>
            </a:r>
            <a:r>
              <a:rPr lang="en-GB" sz="1400" dirty="0" err="1">
                <a:solidFill>
                  <a:srgbClr val="002060"/>
                </a:solidFill>
                <a:latin typeface="Century Gothic" panose="020B0502020202020204" pitchFamily="34" charset="0"/>
              </a:rPr>
              <a:t>Lite</a:t>
            </a:r>
            <a:r>
              <a:rPr lang="en-GB" sz="1400" dirty="0">
                <a:solidFill>
                  <a:srgbClr val="002060"/>
                </a:solidFill>
                <a:latin typeface="Century Gothic" panose="020B0502020202020204" pitchFamily="34" charset="0"/>
              </a:rPr>
              <a:t>? Learning French Vocabulary in School. </a:t>
            </a:r>
            <a:r>
              <a:rPr lang="en-GB" sz="1400" i="1" dirty="0">
                <a:solidFill>
                  <a:srgbClr val="002060"/>
                </a:solidFill>
                <a:latin typeface="Century Gothic" panose="020B0502020202020204" pitchFamily="34" charset="0"/>
              </a:rPr>
              <a:t>Journal of French Language Studies, 16,187-205. </a:t>
            </a:r>
            <a:br>
              <a:rPr lang="en-GB" sz="1400" i="1"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Milton, J. (2009). </a:t>
            </a:r>
            <a:r>
              <a:rPr lang="en-GB" sz="1400" i="1" dirty="0">
                <a:solidFill>
                  <a:srgbClr val="002060"/>
                </a:solidFill>
                <a:latin typeface="Century Gothic" panose="020B0502020202020204" pitchFamily="34" charset="0"/>
              </a:rPr>
              <a:t>Measuring second language vocabulary acquisition. </a:t>
            </a:r>
            <a:r>
              <a:rPr lang="en-GB" sz="1400" dirty="0">
                <a:solidFill>
                  <a:srgbClr val="002060"/>
                </a:solidFill>
                <a:latin typeface="Century Gothic" panose="020B0502020202020204" pitchFamily="34" charset="0"/>
              </a:rPr>
              <a:t>Multilingual Matters</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cs typeface="Times New Roman" panose="02020603050405020304" pitchFamily="18" charset="0"/>
              </a:rPr>
              <a:t>Milton, J. (2013). Measuring the contribution of vocabulary knowledge to proficiency in the four skills. </a:t>
            </a:r>
            <a:r>
              <a:rPr lang="en-GB" sz="1400" i="1" dirty="0" err="1">
                <a:solidFill>
                  <a:srgbClr val="002060"/>
                </a:solidFill>
                <a:latin typeface="Century Gothic" panose="020B0502020202020204" pitchFamily="34" charset="0"/>
                <a:cs typeface="Times New Roman" panose="02020603050405020304" pitchFamily="18" charset="0"/>
              </a:rPr>
              <a:t>Eurosla</a:t>
            </a:r>
            <a:r>
              <a:rPr lang="en-GB" sz="1400" i="1" dirty="0">
                <a:solidFill>
                  <a:srgbClr val="002060"/>
                </a:solidFill>
                <a:latin typeface="Century Gothic" panose="020B0502020202020204" pitchFamily="34" charset="0"/>
                <a:cs typeface="Times New Roman" panose="02020603050405020304" pitchFamily="18" charset="0"/>
              </a:rPr>
              <a:t> Monographs Series 2, 57-78.</a:t>
            </a:r>
            <a:r>
              <a:rPr lang="en-GB" sz="1400" dirty="0">
                <a:solidFill>
                  <a:srgbClr val="002060"/>
                </a:solidFill>
                <a:latin typeface="Century Gothic" panose="020B0502020202020204" pitchFamily="34" charset="0"/>
                <a:cs typeface="Times New Roman" panose="02020603050405020304" pitchFamily="18" charset="0"/>
              </a:rPr>
              <a:t>   </a:t>
            </a:r>
            <a:br>
              <a:rPr lang="en-GB" sz="1400" dirty="0">
                <a:solidFill>
                  <a:srgbClr val="002060"/>
                </a:solidFill>
                <a:latin typeface="Century Gothic" panose="020B0502020202020204" pitchFamily="34" charset="0"/>
                <a:cs typeface="Times New Roman" panose="02020603050405020304" pitchFamily="18" charset="0"/>
              </a:rPr>
            </a:br>
            <a:r>
              <a:rPr lang="en-GB" sz="1400" u="sng" dirty="0">
                <a:solidFill>
                  <a:srgbClr val="002060"/>
                </a:solidFill>
                <a:latin typeface="Century Gothic" panose="020B0502020202020204" pitchFamily="34" charset="0"/>
                <a:cs typeface="Times New Roman" panose="02020603050405020304" pitchFamily="18" charset="0"/>
                <a:hlinkClick r:id="rId4"/>
              </a:rPr>
              <a:t>http://www.eurosla.org/monographs/EM02/Milton.pdf</a:t>
            </a:r>
            <a:endParaRPr lang="en-GB" sz="1400" dirty="0">
              <a:solidFill>
                <a:srgbClr val="002060"/>
              </a:solidFill>
              <a:latin typeface="Century Gothic" panose="020B0502020202020204" pitchFamily="34" charset="0"/>
            </a:endParaRPr>
          </a:p>
          <a:p>
            <a:r>
              <a:rPr lang="en-GB" sz="1400" dirty="0">
                <a:solidFill>
                  <a:srgbClr val="002060"/>
                </a:solidFill>
                <a:latin typeface="Century Gothic" panose="020B0502020202020204" pitchFamily="34" charset="0"/>
                <a:cs typeface="Times New Roman" panose="02020603050405020304" pitchFamily="18" charset="0"/>
              </a:rPr>
              <a:t>Schmitt, N. (2008).  Review Article. Instructed second language vocabulary learning.  </a:t>
            </a:r>
            <a:r>
              <a:rPr lang="en-GB" sz="1400" i="1" dirty="0">
                <a:solidFill>
                  <a:srgbClr val="002060"/>
                </a:solidFill>
                <a:latin typeface="Century Gothic" panose="020B0502020202020204" pitchFamily="34" charset="0"/>
                <a:cs typeface="Times New Roman" panose="02020603050405020304" pitchFamily="18" charset="0"/>
              </a:rPr>
              <a:t>Language Teaching Research, 12(3), 329–363. </a:t>
            </a:r>
            <a:r>
              <a:rPr lang="en-GB" sz="1400" dirty="0">
                <a:solidFill>
                  <a:srgbClr val="002060"/>
                </a:solidFill>
                <a:latin typeface="Century Gothic" panose="020B0502020202020204" pitchFamily="34" charset="0"/>
                <a:cs typeface="Times New Roman" panose="02020603050405020304" pitchFamily="18" charset="0"/>
                <a:hlinkClick r:id="rId5"/>
              </a:rPr>
              <a:t>https://doi.org/10.1177/1362168808089921</a:t>
            </a:r>
            <a:br>
              <a:rPr lang="en-GB" sz="1400" dirty="0">
                <a:solidFill>
                  <a:srgbClr val="002060"/>
                </a:solidFill>
                <a:latin typeface="Century Gothic" panose="020B0502020202020204" pitchFamily="34" charset="0"/>
                <a:cs typeface="Times New Roman" panose="02020603050405020304" pitchFamily="18" charset="0"/>
              </a:rPr>
            </a:br>
            <a:r>
              <a:rPr lang="en-GB" sz="1400" dirty="0">
                <a:solidFill>
                  <a:srgbClr val="002060"/>
                </a:solidFill>
                <a:latin typeface="Century Gothic" panose="020B0502020202020204" pitchFamily="34" charset="0"/>
              </a:rPr>
              <a:t>Swan, M. (2008). Talking Sense about Learning Strategies, </a:t>
            </a:r>
            <a:r>
              <a:rPr lang="en-GB" sz="1400" i="1" dirty="0">
                <a:solidFill>
                  <a:srgbClr val="002060"/>
                </a:solidFill>
                <a:latin typeface="Century Gothic" panose="020B0502020202020204" pitchFamily="34" charset="0"/>
              </a:rPr>
              <a:t>RELC, Vol 39(2), 262-273.</a:t>
            </a:r>
            <a:endParaRPr lang="en-GB" sz="1400" dirty="0">
              <a:solidFill>
                <a:srgbClr val="002060"/>
              </a:solidFill>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4858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a:solidFill>
                  <a:schemeClr val="bg1"/>
                </a:solidFill>
              </a:rPr>
              <a:t>Which words?</a:t>
            </a:r>
          </a:p>
        </p:txBody>
      </p:sp>
      <p:sp>
        <p:nvSpPr>
          <p:cNvPr id="5" name="Content Placeholder 4"/>
          <p:cNvSpPr>
            <a:spLocks noGrp="1"/>
          </p:cNvSpPr>
          <p:nvPr>
            <p:ph idx="1"/>
          </p:nvPr>
        </p:nvSpPr>
        <p:spPr>
          <a:xfrm>
            <a:off x="754117" y="1966698"/>
            <a:ext cx="10515600" cy="2500200"/>
          </a:xfrm>
        </p:spPr>
        <p:txBody>
          <a:bodyPr>
            <a:normAutofit/>
          </a:bodyPr>
          <a:lstStyle/>
          <a:p>
            <a:pPr marL="0" indent="0">
              <a:buNone/>
            </a:pPr>
            <a:r>
              <a:rPr lang="en-GB" dirty="0">
                <a:solidFill>
                  <a:schemeClr val="accent1">
                    <a:lumMod val="50000"/>
                  </a:schemeClr>
                </a:solidFill>
              </a:rPr>
              <a:t>Vocabulary to be taught should be </a:t>
            </a:r>
            <a:r>
              <a:rPr lang="en-GB" b="1" dirty="0">
                <a:solidFill>
                  <a:schemeClr val="accent1">
                    <a:lumMod val="50000"/>
                  </a:schemeClr>
                </a:solidFill>
              </a:rPr>
              <a:t>informed by frequency of occurrence</a:t>
            </a:r>
            <a:r>
              <a:rPr lang="en-GB" dirty="0">
                <a:solidFill>
                  <a:schemeClr val="accent1">
                    <a:lumMod val="50000"/>
                  </a:schemeClr>
                </a:solidFill>
              </a:rPr>
              <a:t> in the language, and </a:t>
            </a:r>
            <a:r>
              <a:rPr lang="en-GB" b="1" dirty="0">
                <a:solidFill>
                  <a:schemeClr val="accent1">
                    <a:lumMod val="50000"/>
                  </a:schemeClr>
                </a:solidFill>
              </a:rPr>
              <a:t>special attention </a:t>
            </a:r>
            <a:r>
              <a:rPr lang="en-GB" dirty="0">
                <a:solidFill>
                  <a:schemeClr val="accent1">
                    <a:lumMod val="50000"/>
                  </a:schemeClr>
                </a:solidFill>
              </a:rPr>
              <a:t>should be paid </a:t>
            </a:r>
            <a:r>
              <a:rPr lang="en-GB" b="1" dirty="0">
                <a:solidFill>
                  <a:schemeClr val="accent1">
                    <a:lumMod val="50000"/>
                  </a:schemeClr>
                </a:solidFill>
              </a:rPr>
              <a:t>to common verbs</a:t>
            </a:r>
            <a:r>
              <a:rPr lang="en-GB" dirty="0">
                <a:solidFill>
                  <a:schemeClr val="accent1">
                    <a:lumMod val="50000"/>
                  </a:schemeClr>
                </a:solidFill>
              </a:rPr>
              <a:t> in the early stages... A consequence of not attending to frequency of occurrence in vocabulary choice is pupils realising that they cannot say or understand basic things in the language. </a:t>
            </a:r>
          </a:p>
          <a:p>
            <a:pPr marL="0" indent="0">
              <a:buNone/>
            </a:pPr>
            <a:endParaRPr lang="en-GB" dirty="0"/>
          </a:p>
        </p:txBody>
      </p:sp>
      <p:sp>
        <p:nvSpPr>
          <p:cNvPr id="6" name="Rectangle 5"/>
          <p:cNvSpPr/>
          <p:nvPr/>
        </p:nvSpPr>
        <p:spPr>
          <a:xfrm>
            <a:off x="2126734" y="4376280"/>
            <a:ext cx="10183367" cy="584775"/>
          </a:xfrm>
          <a:prstGeom prst="rect">
            <a:avLst/>
          </a:prstGeom>
        </p:spPr>
        <p:txBody>
          <a:bodyPr wrap="square">
            <a:spAutoFit/>
          </a:bodyPr>
          <a:lstStyle/>
          <a:p>
            <a:r>
              <a:rPr lang="en-GB" sz="1600" dirty="0">
                <a:solidFill>
                  <a:srgbClr val="5B9BD5">
                    <a:lumMod val="50000"/>
                  </a:srgbClr>
                </a:solidFill>
                <a:latin typeface="Century Gothic" panose="020B0502020202020204" pitchFamily="34" charset="0"/>
              </a:rPr>
              <a:t>Anon. 2016. </a:t>
            </a:r>
            <a:r>
              <a:rPr lang="en-GB" sz="1600" i="1" dirty="0">
                <a:solidFill>
                  <a:srgbClr val="5B9BD5">
                    <a:lumMod val="50000"/>
                  </a:srgbClr>
                </a:solidFill>
                <a:latin typeface="Century Gothic" panose="020B0502020202020204" pitchFamily="34" charset="0"/>
              </a:rPr>
              <a:t>Modern Foreign Languages Pedagogy Review. A review of modern foreign languages teaching practice in key stage 3 and key stage 4. (Chair: Ian </a:t>
            </a:r>
            <a:r>
              <a:rPr lang="en-GB" sz="1600" i="1" dirty="0" err="1">
                <a:solidFill>
                  <a:srgbClr val="5B9BD5">
                    <a:lumMod val="50000"/>
                  </a:srgbClr>
                </a:solidFill>
                <a:latin typeface="Century Gothic" panose="020B0502020202020204" pitchFamily="34" charset="0"/>
              </a:rPr>
              <a:t>Bauckham</a:t>
            </a:r>
            <a:r>
              <a:rPr lang="en-GB" sz="1600" i="1" dirty="0">
                <a:solidFill>
                  <a:srgbClr val="5B9BD5">
                    <a:lumMod val="50000"/>
                  </a:srgbClr>
                </a:solidFill>
                <a:latin typeface="Century Gothic" panose="020B0502020202020204" pitchFamily="34" charset="0"/>
              </a:rPr>
              <a:t>)</a:t>
            </a:r>
            <a:r>
              <a:rPr lang="en-GB" sz="1600" dirty="0">
                <a:solidFill>
                  <a:srgbClr val="5B9BD5">
                    <a:lumMod val="50000"/>
                  </a:srgbClr>
                </a:solidFill>
                <a:latin typeface="Century Gothic" panose="020B0502020202020204" pitchFamily="34" charset="0"/>
              </a:rPr>
              <a:t>. Teaching Schools Council.</a:t>
            </a:r>
            <a:endParaRPr lang="en-GB" sz="1400" dirty="0">
              <a:solidFill>
                <a:srgbClr val="5B9BD5">
                  <a:lumMod val="50000"/>
                </a:srgbClr>
              </a:solidFill>
              <a:latin typeface="Century Gothic" panose="020B0502020202020204" pitchFamily="34" charset="0"/>
            </a:endParaRPr>
          </a:p>
        </p:txBody>
      </p:sp>
      <p:sp>
        <p:nvSpPr>
          <p:cNvPr id="7" name="TextBox 6"/>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Rachel Hawkes / Emma Marsden</a:t>
            </a:r>
          </a:p>
        </p:txBody>
      </p:sp>
      <p:sp>
        <p:nvSpPr>
          <p:cNvPr id="2" name="Rectangle 1"/>
          <p:cNvSpPr/>
          <p:nvPr/>
        </p:nvSpPr>
        <p:spPr>
          <a:xfrm>
            <a:off x="201628" y="5908966"/>
            <a:ext cx="8756927" cy="369332"/>
          </a:xfrm>
          <a:prstGeom prst="rect">
            <a:avLst/>
          </a:prstGeom>
        </p:spPr>
        <p:txBody>
          <a:bodyPr wrap="square">
            <a:spAutoFit/>
          </a:bodyPr>
          <a:lstStyle/>
          <a:p>
            <a:r>
              <a:rPr lang="en-GB" dirty="0">
                <a:latin typeface="Century Gothic" panose="020B0502020202020204" pitchFamily="34" charset="0"/>
                <a:hlinkClick r:id="rId4"/>
              </a:rPr>
              <a:t>https://resources.ncelp.org/concern/resources/t722h880z?locale=en</a:t>
            </a:r>
            <a:endParaRPr lang="en-GB" dirty="0">
              <a:latin typeface="Century Gothic" panose="020B0502020202020204" pitchFamily="34" charset="0"/>
            </a:endParaRPr>
          </a:p>
        </p:txBody>
      </p:sp>
      <p:sp>
        <p:nvSpPr>
          <p:cNvPr id="3" name="Rectangle 2"/>
          <p:cNvSpPr/>
          <p:nvPr/>
        </p:nvSpPr>
        <p:spPr>
          <a:xfrm>
            <a:off x="203216" y="5536557"/>
            <a:ext cx="5396029" cy="461665"/>
          </a:xfrm>
          <a:prstGeom prst="rect">
            <a:avLst/>
          </a:prstGeom>
        </p:spPr>
        <p:txBody>
          <a:bodyPr wrap="none">
            <a:spAutoFit/>
          </a:bodyPr>
          <a:lstStyle/>
          <a:p>
            <a:r>
              <a:rPr lang="en-GB" sz="2400" b="1" dirty="0">
                <a:solidFill>
                  <a:srgbClr val="5B9BD5">
                    <a:lumMod val="50000"/>
                  </a:srgbClr>
                </a:solidFill>
                <a:latin typeface="Century Gothic" panose="020B0502020202020204" pitchFamily="34" charset="0"/>
              </a:rPr>
              <a:t>Vocabulary lists, rationale and uses</a:t>
            </a:r>
            <a:endParaRPr lang="en-GB" sz="1600" b="1" dirty="0"/>
          </a:p>
        </p:txBody>
      </p:sp>
    </p:spTree>
    <p:extLst>
      <p:ext uri="{BB962C8B-B14F-4D97-AF65-F5344CB8AC3E}">
        <p14:creationId xmlns:p14="http://schemas.microsoft.com/office/powerpoint/2010/main" val="521332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096000" cy="867128"/>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437872775"/>
              </p:ext>
            </p:extLst>
          </p:nvPr>
        </p:nvGraphicFramePr>
        <p:xfrm>
          <a:off x="162226" y="1390841"/>
          <a:ext cx="5771547" cy="4795784"/>
        </p:xfrm>
        <a:graphic>
          <a:graphicData uri="http://schemas.openxmlformats.org/drawingml/2006/table">
            <a:tbl>
              <a:tblPr firstRow="1" firstCol="1" bandRow="1">
                <a:tableStyleId>{5940675A-B579-460E-94D1-54222C63F5DA}</a:tableStyleId>
              </a:tblPr>
              <a:tblGrid>
                <a:gridCol w="416344">
                  <a:extLst>
                    <a:ext uri="{9D8B030D-6E8A-4147-A177-3AD203B41FA5}">
                      <a16:colId xmlns:a16="http://schemas.microsoft.com/office/drawing/2014/main" val="20000"/>
                    </a:ext>
                  </a:extLst>
                </a:gridCol>
                <a:gridCol w="1518475">
                  <a:extLst>
                    <a:ext uri="{9D8B030D-6E8A-4147-A177-3AD203B41FA5}">
                      <a16:colId xmlns:a16="http://schemas.microsoft.com/office/drawing/2014/main" val="20001"/>
                    </a:ext>
                  </a:extLst>
                </a:gridCol>
                <a:gridCol w="1699989">
                  <a:extLst>
                    <a:ext uri="{9D8B030D-6E8A-4147-A177-3AD203B41FA5}">
                      <a16:colId xmlns:a16="http://schemas.microsoft.com/office/drawing/2014/main" val="20002"/>
                    </a:ext>
                  </a:extLst>
                </a:gridCol>
                <a:gridCol w="2136739">
                  <a:extLst>
                    <a:ext uri="{9D8B030D-6E8A-4147-A177-3AD203B41FA5}">
                      <a16:colId xmlns:a16="http://schemas.microsoft.com/office/drawing/2014/main" val="20003"/>
                    </a:ext>
                  </a:extLst>
                </a:gridCol>
              </a:tblGrid>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 </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b="1" dirty="0">
                          <a:solidFill>
                            <a:schemeClr val="accent1">
                              <a:lumMod val="50000"/>
                            </a:schemeClr>
                          </a:solidFill>
                          <a:effectLst/>
                          <a:latin typeface="Century Gothic" panose="020B0502020202020204" pitchFamily="34" charset="0"/>
                        </a:rPr>
                        <a:t>Word</a:t>
                      </a:r>
                      <a:endParaRPr lang="en-GB" sz="18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b="1" dirty="0">
                          <a:solidFill>
                            <a:schemeClr val="accent1">
                              <a:lumMod val="50000"/>
                            </a:schemeClr>
                          </a:solidFill>
                          <a:effectLst/>
                          <a:latin typeface="Century Gothic" panose="020B0502020202020204" pitchFamily="34" charset="0"/>
                        </a:rPr>
                        <a:t>Frequency ranking</a:t>
                      </a:r>
                      <a:endParaRPr lang="en-GB" sz="18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b="1" dirty="0">
                          <a:solidFill>
                            <a:schemeClr val="accent1">
                              <a:lumMod val="50000"/>
                            </a:schemeClr>
                          </a:solidFill>
                          <a:effectLst/>
                          <a:latin typeface="Century Gothic" panose="020B0502020202020204" pitchFamily="34" charset="0"/>
                        </a:rPr>
                        <a:t>Part of speech</a:t>
                      </a:r>
                      <a:endParaRPr lang="en-GB" sz="18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1</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a:solidFill>
                            <a:schemeClr val="accent1">
                              <a:lumMod val="50000"/>
                            </a:schemeClr>
                          </a:solidFill>
                          <a:effectLst/>
                          <a:latin typeface="Century Gothic" panose="020B0502020202020204" pitchFamily="34" charset="0"/>
                        </a:rPr>
                        <a:t>la plaza</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806</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noun</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2</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a:solidFill>
                            <a:schemeClr val="accent1">
                              <a:lumMod val="50000"/>
                            </a:schemeClr>
                          </a:solidFill>
                          <a:effectLst/>
                          <a:latin typeface="Century Gothic" panose="020B0502020202020204" pitchFamily="34" charset="0"/>
                        </a:rPr>
                        <a:t>la </a:t>
                      </a:r>
                      <a:r>
                        <a:rPr lang="en-GB" sz="1800" dirty="0" err="1">
                          <a:solidFill>
                            <a:schemeClr val="accent1">
                              <a:lumMod val="50000"/>
                            </a:schemeClr>
                          </a:solidFill>
                          <a:effectLst/>
                          <a:latin typeface="Century Gothic" panose="020B0502020202020204" pitchFamily="34" charset="0"/>
                        </a:rPr>
                        <a:t>iglesia</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437</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noun</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3</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a:solidFill>
                            <a:schemeClr val="accent1">
                              <a:lumMod val="50000"/>
                            </a:schemeClr>
                          </a:solidFill>
                          <a:effectLst/>
                          <a:latin typeface="Century Gothic" panose="020B0502020202020204" pitchFamily="34" charset="0"/>
                        </a:rPr>
                        <a:t>el </a:t>
                      </a:r>
                      <a:r>
                        <a:rPr lang="en-GB" sz="1800" dirty="0" err="1">
                          <a:solidFill>
                            <a:schemeClr val="accent1">
                              <a:lumMod val="50000"/>
                            </a:schemeClr>
                          </a:solidFill>
                          <a:effectLst/>
                          <a:latin typeface="Century Gothic" panose="020B0502020202020204" pitchFamily="34" charset="0"/>
                        </a:rPr>
                        <a:t>teatro</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605</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noun</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4</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ser</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7</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verb</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5</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grande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66</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adjective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6</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pequeño</a:t>
                      </a:r>
                      <a:r>
                        <a:rPr lang="en-GB" sz="1800" dirty="0">
                          <a:solidFill>
                            <a:schemeClr val="accent1">
                              <a:lumMod val="50000"/>
                            </a:schemeClr>
                          </a:solidFill>
                          <a:effectLst/>
                          <a:latin typeface="Century Gothic" panose="020B0502020202020204" pitchFamily="34" charset="0"/>
                        </a:rPr>
                        <a:t>/a</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202</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adjective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7</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estar</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21</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verb</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8</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cerca</a:t>
                      </a:r>
                      <a:r>
                        <a:rPr lang="en-GB" sz="1800" dirty="0">
                          <a:solidFill>
                            <a:schemeClr val="accent1">
                              <a:lumMod val="50000"/>
                            </a:schemeClr>
                          </a:solidFill>
                          <a:effectLst/>
                          <a:latin typeface="Century Gothic" panose="020B0502020202020204" pitchFamily="34" charset="0"/>
                        </a:rPr>
                        <a:t> (de)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1042</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adverb</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9</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lejos</a:t>
                      </a:r>
                      <a:r>
                        <a:rPr lang="en-GB" sz="1800" dirty="0">
                          <a:solidFill>
                            <a:schemeClr val="accent1">
                              <a:lumMod val="50000"/>
                            </a:schemeClr>
                          </a:solidFill>
                          <a:effectLst/>
                          <a:latin typeface="Century Gothic" panose="020B0502020202020204" pitchFamily="34" charset="0"/>
                        </a:rPr>
                        <a:t> (de)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833</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adverb</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10</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a:solidFill>
                            <a:schemeClr val="accent1">
                              <a:lumMod val="50000"/>
                            </a:schemeClr>
                          </a:solidFill>
                          <a:effectLst/>
                          <a:latin typeface="Century Gothic" panose="020B0502020202020204" pitchFamily="34" charset="0"/>
                        </a:rPr>
                        <a:t>el </a:t>
                      </a:r>
                      <a:r>
                        <a:rPr lang="en-GB" sz="1800" dirty="0" err="1">
                          <a:solidFill>
                            <a:schemeClr val="accent1">
                              <a:lumMod val="50000"/>
                            </a:schemeClr>
                          </a:solidFill>
                          <a:effectLst/>
                          <a:latin typeface="Century Gothic" panose="020B0502020202020204" pitchFamily="34" charset="0"/>
                        </a:rPr>
                        <a:t>museo</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1114</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noun</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bl>
          </a:graphicData>
        </a:graphic>
      </p:graphicFrame>
      <p:sp>
        <p:nvSpPr>
          <p:cNvPr id="5" name="Title 3"/>
          <p:cNvSpPr txBox="1">
            <a:spLocks/>
          </p:cNvSpPr>
          <p:nvPr/>
        </p:nvSpPr>
        <p:spPr>
          <a:xfrm>
            <a:off x="188383" y="0"/>
            <a:ext cx="5320595"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err="1">
                <a:solidFill>
                  <a:prstClr val="white"/>
                </a:solidFill>
                <a:latin typeface="Century Gothic" panose="020B0502020202020204" pitchFamily="34" charset="0"/>
              </a:rPr>
              <a:t>En</a:t>
            </a:r>
            <a:r>
              <a:rPr lang="en-GB" sz="3600" b="1" dirty="0">
                <a:solidFill>
                  <a:prstClr val="white"/>
                </a:solidFill>
                <a:latin typeface="Century Gothic" panose="020B0502020202020204" pitchFamily="34" charset="0"/>
              </a:rPr>
              <a:t> la ciudad [in town]</a:t>
            </a:r>
          </a:p>
        </p:txBody>
      </p:sp>
      <p:graphicFrame>
        <p:nvGraphicFramePr>
          <p:cNvPr id="9" name="Table 8"/>
          <p:cNvGraphicFramePr>
            <a:graphicFrameLocks noGrp="1"/>
          </p:cNvGraphicFramePr>
          <p:nvPr>
            <p:extLst>
              <p:ext uri="{D42A27DB-BD31-4B8C-83A1-F6EECF244321}">
                <p14:modId xmlns:p14="http://schemas.microsoft.com/office/powerpoint/2010/main" val="167277480"/>
              </p:ext>
            </p:extLst>
          </p:nvPr>
        </p:nvGraphicFramePr>
        <p:xfrm>
          <a:off x="6122156" y="489862"/>
          <a:ext cx="5954486" cy="5664534"/>
        </p:xfrm>
        <a:graphic>
          <a:graphicData uri="http://schemas.openxmlformats.org/drawingml/2006/table">
            <a:tbl>
              <a:tblPr firstRow="1" firstCol="1" bandRow="1">
                <a:tableStyleId>{5940675A-B579-460E-94D1-54222C63F5DA}</a:tableStyleId>
              </a:tblPr>
              <a:tblGrid>
                <a:gridCol w="1464129">
                  <a:extLst>
                    <a:ext uri="{9D8B030D-6E8A-4147-A177-3AD203B41FA5}">
                      <a16:colId xmlns:a16="http://schemas.microsoft.com/office/drawing/2014/main" val="20000"/>
                    </a:ext>
                  </a:extLst>
                </a:gridCol>
                <a:gridCol w="1534885">
                  <a:extLst>
                    <a:ext uri="{9D8B030D-6E8A-4147-A177-3AD203B41FA5}">
                      <a16:colId xmlns:a16="http://schemas.microsoft.com/office/drawing/2014/main" val="20001"/>
                    </a:ext>
                  </a:extLst>
                </a:gridCol>
                <a:gridCol w="1534886">
                  <a:extLst>
                    <a:ext uri="{9D8B030D-6E8A-4147-A177-3AD203B41FA5}">
                      <a16:colId xmlns:a16="http://schemas.microsoft.com/office/drawing/2014/main" val="20002"/>
                    </a:ext>
                  </a:extLst>
                </a:gridCol>
                <a:gridCol w="1420586">
                  <a:extLst>
                    <a:ext uri="{9D8B030D-6E8A-4147-A177-3AD203B41FA5}">
                      <a16:colId xmlns:a16="http://schemas.microsoft.com/office/drawing/2014/main" val="20003"/>
                    </a:ext>
                  </a:extLst>
                </a:gridCol>
              </a:tblGrid>
              <a:tr h="214190">
                <a:tc gridSpan="2">
                  <a:txBody>
                    <a:bodyPr/>
                    <a:lstStyle/>
                    <a:p>
                      <a:pPr algn="l">
                        <a:lnSpc>
                          <a:spcPct val="107000"/>
                        </a:lnSpc>
                        <a:spcAft>
                          <a:spcPts val="0"/>
                        </a:spcAft>
                      </a:pPr>
                      <a:r>
                        <a:rPr lang="en-GB" sz="1400" b="1" dirty="0">
                          <a:solidFill>
                            <a:schemeClr val="accent1">
                              <a:lumMod val="50000"/>
                            </a:schemeClr>
                          </a:solidFill>
                          <a:effectLst/>
                          <a:latin typeface="Century Gothic" panose="020B0502020202020204" pitchFamily="34" charset="0"/>
                        </a:rPr>
                        <a:t>¿</a:t>
                      </a:r>
                      <a:r>
                        <a:rPr lang="en-GB" sz="1400" b="1" dirty="0" err="1">
                          <a:solidFill>
                            <a:schemeClr val="accent1">
                              <a:lumMod val="50000"/>
                            </a:schemeClr>
                          </a:solidFill>
                          <a:effectLst/>
                          <a:latin typeface="Century Gothic" panose="020B0502020202020204" pitchFamily="34" charset="0"/>
                        </a:rPr>
                        <a:t>Qué</a:t>
                      </a:r>
                      <a:r>
                        <a:rPr lang="en-GB" sz="1400" b="1" dirty="0">
                          <a:solidFill>
                            <a:schemeClr val="accent1">
                              <a:lumMod val="50000"/>
                            </a:schemeClr>
                          </a:solidFill>
                          <a:effectLst/>
                          <a:latin typeface="Century Gothic" panose="020B0502020202020204" pitchFamily="34" charset="0"/>
                        </a:rPr>
                        <a:t> hay </a:t>
                      </a:r>
                      <a:r>
                        <a:rPr lang="en-GB" sz="1400" b="1" dirty="0" err="1">
                          <a:solidFill>
                            <a:schemeClr val="accent1">
                              <a:lumMod val="50000"/>
                            </a:schemeClr>
                          </a:solidFill>
                          <a:effectLst/>
                          <a:latin typeface="Century Gothic" panose="020B0502020202020204" pitchFamily="34" charset="0"/>
                        </a:rPr>
                        <a:t>en</a:t>
                      </a:r>
                      <a:r>
                        <a:rPr lang="en-GB" sz="1400" b="1" dirty="0">
                          <a:solidFill>
                            <a:schemeClr val="accent1">
                              <a:lumMod val="50000"/>
                            </a:schemeClr>
                          </a:solidFill>
                          <a:effectLst/>
                          <a:latin typeface="Century Gothic" panose="020B0502020202020204" pitchFamily="34" charset="0"/>
                        </a:rPr>
                        <a:t> </a:t>
                      </a:r>
                      <a:r>
                        <a:rPr lang="en-GB" sz="1400" b="1" dirty="0" err="1">
                          <a:solidFill>
                            <a:schemeClr val="accent1">
                              <a:lumMod val="50000"/>
                            </a:schemeClr>
                          </a:solidFill>
                          <a:effectLst/>
                          <a:latin typeface="Century Gothic" panose="020B0502020202020204" pitchFamily="34" charset="0"/>
                        </a:rPr>
                        <a:t>tu</a:t>
                      </a:r>
                      <a:r>
                        <a:rPr lang="en-GB" sz="1400" b="1" baseline="0" dirty="0">
                          <a:solidFill>
                            <a:schemeClr val="accent1">
                              <a:lumMod val="50000"/>
                            </a:schemeClr>
                          </a:solidFill>
                          <a:effectLst/>
                          <a:latin typeface="Century Gothic" panose="020B0502020202020204" pitchFamily="34" charset="0"/>
                        </a:rPr>
                        <a:t> ciudad?</a:t>
                      </a:r>
                      <a:endParaRPr lang="en-GB" sz="14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ctr">
                        <a:lnSpc>
                          <a:spcPct val="107000"/>
                        </a:lnSpc>
                        <a:spcAft>
                          <a:spcPts val="0"/>
                        </a:spcAft>
                      </a:pP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What is there in your town?</a:t>
                      </a:r>
                    </a:p>
                  </a:txBody>
                  <a:tcPr marL="68580" marR="68580" marT="0" marB="0" anchor="ctr"/>
                </a:tc>
                <a:tc hMerge="1">
                  <a:txBody>
                    <a:bodyPr/>
                    <a:lstStyle/>
                    <a:p>
                      <a:pPr algn="ctr">
                        <a:lnSpc>
                          <a:spcPct val="107000"/>
                        </a:lnSpc>
                        <a:spcAft>
                          <a:spcPts val="0"/>
                        </a:spcAft>
                      </a:pP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14190">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rPr>
                        <a:t>Hay…</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rPr>
                        <a:t>There is…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En</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In…</a:t>
                      </a:r>
                    </a:p>
                  </a:txBody>
                  <a:tcPr marL="68580" marR="68580" marT="0" marB="0" anchor="ctr"/>
                </a:tc>
                <a:extLst>
                  <a:ext uri="{0D108BD9-81ED-4DB2-BD59-A6C34878D82A}">
                    <a16:rowId xmlns:a16="http://schemas.microsoft.com/office/drawing/2014/main" val="10001"/>
                  </a:ext>
                </a:extLst>
              </a:tr>
              <a:tr h="477005">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castillo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castle</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mi barrio</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my neighbourhood</a:t>
                      </a:r>
                    </a:p>
                  </a:txBody>
                  <a:tcPr marL="68580" marR="68580" marT="0" marB="0" anchor="ctr"/>
                </a:tc>
                <a:extLst>
                  <a:ext uri="{0D108BD9-81ED-4DB2-BD59-A6C34878D82A}">
                    <a16:rowId xmlns:a16="http://schemas.microsoft.com/office/drawing/2014/main" val="10002"/>
                  </a:ext>
                </a:extLst>
              </a:tr>
              <a:tr h="568578">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centro</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comercial</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 shopping centre</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mi ciudad</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my town/city</a:t>
                      </a:r>
                    </a:p>
                  </a:txBody>
                  <a:tcPr marL="68580" marR="68580" marT="0" marB="0" anchor="ctr"/>
                </a:tc>
                <a:extLst>
                  <a:ext uri="{0D108BD9-81ED-4DB2-BD59-A6C34878D82A}">
                    <a16:rowId xmlns:a16="http://schemas.microsoft.com/office/drawing/2014/main" val="10003"/>
                  </a:ext>
                </a:extLst>
              </a:tr>
              <a:tr h="318003">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estadio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stadium</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mi pueblo</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my village/town</a:t>
                      </a:r>
                    </a:p>
                  </a:txBody>
                  <a:tcPr marL="68580" marR="68580" marT="0" marB="0" anchor="ctr"/>
                </a:tc>
                <a:extLst>
                  <a:ext uri="{0D108BD9-81ED-4DB2-BD59-A6C34878D82A}">
                    <a16:rowId xmlns:a16="http://schemas.microsoft.com/office/drawing/2014/main" val="10004"/>
                  </a:ext>
                </a:extLst>
              </a:tr>
              <a:tr h="379051">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mercado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market</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a:t>
                      </a:r>
                      <a:r>
                        <a:rPr lang="en-GB" sz="1400" b="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hay </a:t>
                      </a:r>
                      <a:r>
                        <a:rPr lang="en-GB" sz="1400" b="0" baseline="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museo</a:t>
                      </a:r>
                      <a:r>
                        <a:rPr lang="en-GB" sz="1400" b="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There isn’t a museum.</a:t>
                      </a:r>
                    </a:p>
                  </a:txBody>
                  <a:tcPr marL="68580" marR="68580" marT="0" marB="0" anchor="ctr"/>
                </a:tc>
                <a:extLst>
                  <a:ext uri="{0D108BD9-81ED-4DB2-BD59-A6C34878D82A}">
                    <a16:rowId xmlns:a16="http://schemas.microsoft.com/office/drawing/2014/main" val="10005"/>
                  </a:ext>
                </a:extLst>
              </a:tr>
              <a:tr h="379051">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museo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museum</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 hay nada.</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There’s nothing.</a:t>
                      </a:r>
                    </a:p>
                  </a:txBody>
                  <a:tcPr marL="68580" marR="68580" marT="0" marB="0" anchor="ctr"/>
                </a:tc>
                <a:extLst>
                  <a:ext uri="{0D108BD9-81ED-4DB2-BD59-A6C34878D82A}">
                    <a16:rowId xmlns:a16="http://schemas.microsoft.com/office/drawing/2014/main" val="10006"/>
                  </a:ext>
                </a:extLst>
              </a:tr>
              <a:tr h="379051">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parque</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park</a:t>
                      </a:r>
                    </a:p>
                  </a:txBody>
                  <a:tcPr marL="68580" marR="68580" marT="0" marB="0" anchor="ctr"/>
                </a:tc>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unos</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museos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some museums</a:t>
                      </a:r>
                    </a:p>
                  </a:txBody>
                  <a:tcPr marL="68580" marR="68580" marT="0" marB="0" anchor="ctr"/>
                </a:tc>
                <a:extLst>
                  <a:ext uri="{0D108BD9-81ED-4DB2-BD59-A6C34878D82A}">
                    <a16:rowId xmlns:a16="http://schemas.microsoft.com/office/drawing/2014/main" val="10007"/>
                  </a:ext>
                </a:extLst>
              </a:tr>
              <a:tr h="379051">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piscina</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swimming pool</a:t>
                      </a:r>
                    </a:p>
                  </a:txBody>
                  <a:tcPr marL="68580" marR="68580" marT="0" marB="0" anchor="ctr"/>
                </a:tc>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unas</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tiendas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some shops</a:t>
                      </a:r>
                    </a:p>
                  </a:txBody>
                  <a:tcPr marL="68580" marR="68580" marT="0" marB="0" anchor="ctr"/>
                </a:tc>
                <a:extLst>
                  <a:ext uri="{0D108BD9-81ED-4DB2-BD59-A6C34878D82A}">
                    <a16:rowId xmlns:a16="http://schemas.microsoft.com/office/drawing/2014/main" val="10008"/>
                  </a:ext>
                </a:extLst>
              </a:tr>
              <a:tr h="318003">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1400" b="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plaza</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square</a:t>
                      </a:r>
                    </a:p>
                  </a:txBody>
                  <a:tcPr marL="68580" marR="68580" marT="0" marB="0" anchor="ctr"/>
                </a:tc>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muchos</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museos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lot of museums</a:t>
                      </a:r>
                    </a:p>
                  </a:txBody>
                  <a:tcPr marL="68580" marR="68580" marT="0" marB="0" anchor="ctr"/>
                </a:tc>
                <a:extLst>
                  <a:ext uri="{0D108BD9-81ED-4DB2-BD59-A6C34878D82A}">
                    <a16:rowId xmlns:a16="http://schemas.microsoft.com/office/drawing/2014/main" val="10009"/>
                  </a:ext>
                </a:extLst>
              </a:tr>
              <a:tr h="379051">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polideportivo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sports centre</a:t>
                      </a:r>
                    </a:p>
                  </a:txBody>
                  <a:tcPr marL="68580" marR="68580" marT="0" marB="0" anchor="ctr"/>
                </a:tc>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muchas</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tiendas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lot of shops</a:t>
                      </a:r>
                    </a:p>
                  </a:txBody>
                  <a:tcPr marL="68580" marR="68580" marT="0" marB="0" anchor="ctr"/>
                </a:tc>
                <a:extLst>
                  <a:ext uri="{0D108BD9-81ED-4DB2-BD59-A6C34878D82A}">
                    <a16:rowId xmlns:a16="http://schemas.microsoft.com/office/drawing/2014/main" val="10010"/>
                  </a:ext>
                </a:extLst>
              </a:tr>
              <a:tr h="214190">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restaurante</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restaurant</a:t>
                      </a:r>
                    </a:p>
                  </a:txBody>
                  <a:tcPr marL="68580" marR="68580" marT="0" marB="0" anchor="ctr"/>
                </a:tc>
                <a:tc>
                  <a:txBody>
                    <a:bodyPr/>
                    <a:lstStyle/>
                    <a:p>
                      <a:endParaRPr lang="en-GB"/>
                    </a:p>
                  </a:txBody>
                  <a:tcPr marL="68580" marR="68580" marT="0" marB="0" anchor="ctr"/>
                </a:tc>
                <a:tc>
                  <a:txBody>
                    <a:bodyPr/>
                    <a:lstStyle/>
                    <a:p>
                      <a:endParaRPr lang="en-GB" dirty="0"/>
                    </a:p>
                  </a:txBody>
                  <a:tcPr marL="68580" marR="68580" marT="0" marB="0" anchor="ctr"/>
                </a:tc>
                <a:extLst>
                  <a:ext uri="{0D108BD9-81ED-4DB2-BD59-A6C34878D82A}">
                    <a16:rowId xmlns:a16="http://schemas.microsoft.com/office/drawing/2014/main" val="10011"/>
                  </a:ext>
                </a:extLst>
              </a:tr>
              <a:tr h="214190">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tienda</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shop</a:t>
                      </a:r>
                    </a:p>
                  </a:txBody>
                  <a:tcPr marL="68580" marR="68580" marT="0" marB="0" anchor="ctr"/>
                </a:tc>
                <a:tc>
                  <a:txBody>
                    <a:bodyPr/>
                    <a:lstStyle/>
                    <a:p>
                      <a:pPr algn="l">
                        <a:lnSpc>
                          <a:spcPct val="107000"/>
                        </a:lnSpc>
                        <a:spcAft>
                          <a:spcPts val="0"/>
                        </a:spcAft>
                      </a:pP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12"/>
                  </a:ext>
                </a:extLst>
              </a:tr>
              <a:tr h="318003">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universidad</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university</a:t>
                      </a:r>
                    </a:p>
                  </a:txBody>
                  <a:tcPr marL="68580" marR="68580" marT="0" marB="0" anchor="ctr"/>
                </a:tc>
                <a:tc>
                  <a:txBody>
                    <a:bodyPr/>
                    <a:lstStyle/>
                    <a:p>
                      <a:pPr algn="l">
                        <a:lnSpc>
                          <a:spcPct val="107000"/>
                        </a:lnSpc>
                        <a:spcAft>
                          <a:spcPts val="0"/>
                        </a:spcAft>
                      </a:pP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13"/>
                  </a:ext>
                </a:extLst>
              </a:tr>
            </a:tbl>
          </a:graphicData>
        </a:graphic>
      </p:graphicFrame>
      <p:sp>
        <p:nvSpPr>
          <p:cNvPr id="2" name="Rectangle 1"/>
          <p:cNvSpPr/>
          <p:nvPr/>
        </p:nvSpPr>
        <p:spPr>
          <a:xfrm>
            <a:off x="2197100" y="1390841"/>
            <a:ext cx="1473200" cy="4811024"/>
          </a:xfrm>
          <a:prstGeom prst="rec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858682" y="1390841"/>
            <a:ext cx="1970617" cy="4811024"/>
          </a:xfrm>
          <a:prstGeom prst="rec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308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581900" cy="867128"/>
          </a:xfrm>
          <a:prstGeom prst="rect">
            <a:avLst/>
          </a:prstGeom>
        </p:spPr>
      </p:pic>
      <p:sp>
        <p:nvSpPr>
          <p:cNvPr id="6" name="TextBox 5"/>
          <p:cNvSpPr txBox="1"/>
          <p:nvPr/>
        </p:nvSpPr>
        <p:spPr>
          <a:xfrm>
            <a:off x="180071" y="268853"/>
            <a:ext cx="671603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Mixed word class sets</a:t>
            </a:r>
          </a:p>
        </p:txBody>
      </p:sp>
      <p:sp>
        <p:nvSpPr>
          <p:cNvPr id="7" name="Rectangle 6"/>
          <p:cNvSpPr/>
          <p:nvPr/>
        </p:nvSpPr>
        <p:spPr>
          <a:xfrm>
            <a:off x="126281" y="2431419"/>
            <a:ext cx="4696731"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être [5], suis, es, est, </a:t>
            </a:r>
            <a:b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je [22], tu [112], il [13], elle [38], anglais [784], français [251], </a:t>
            </a:r>
            <a:b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grand [59], petit [138], et [6], </a:t>
            </a:r>
            <a:b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fr-FR"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au revoir </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[1274], </a:t>
            </a:r>
            <a:r>
              <a:rPr kumimoji="0" lang="fr-FR"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bonjour</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[1972], </a:t>
            </a:r>
            <a:b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fr-FR"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oui</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[284], </a:t>
            </a:r>
            <a:r>
              <a:rPr kumimoji="0" lang="fr-FR"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non</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[75]</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 name="TextBox 7"/>
          <p:cNvSpPr txBox="1"/>
          <p:nvPr/>
        </p:nvSpPr>
        <p:spPr>
          <a:xfrm>
            <a:off x="86029" y="1852460"/>
            <a:ext cx="43919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Y7 French, T1.1, Week 1</a:t>
            </a:r>
          </a:p>
        </p:txBody>
      </p:sp>
      <p:sp>
        <p:nvSpPr>
          <p:cNvPr id="9" name="TextBox 8"/>
          <p:cNvSpPr txBox="1"/>
          <p:nvPr/>
        </p:nvSpPr>
        <p:spPr>
          <a:xfrm>
            <a:off x="86029" y="5909850"/>
            <a:ext cx="137874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Sources: </a:t>
            </a:r>
            <a:r>
              <a:rPr kumimoji="0" lang="en-GB" sz="1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Frequency Dictionary of French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Londsale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&amp; Le Bras, 2009), </a:t>
            </a:r>
            <a:r>
              <a:rPr kumimoji="0" lang="en-GB" sz="1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Frequency Dictionary of Spanish(2</a:t>
            </a:r>
            <a:r>
              <a:rPr kumimoji="0" lang="en-GB" sz="1200" b="0" i="1" u="none" strike="noStrike" kern="1200" cap="none" spc="0" normalizeH="0" baseline="30000" noProof="0" dirty="0">
                <a:ln>
                  <a:noFill/>
                </a:ln>
                <a:solidFill>
                  <a:srgbClr val="4472C4">
                    <a:lumMod val="50000"/>
                  </a:srgbClr>
                </a:solidFill>
                <a:effectLst/>
                <a:uLnTx/>
                <a:uFillTx/>
                <a:latin typeface="Century Gothic" panose="020B0502020202020204" pitchFamily="34" charset="0"/>
                <a:ea typeface="+mn-ea"/>
                <a:cs typeface="+mn-cs"/>
              </a:rPr>
              <a:t>nd</a:t>
            </a:r>
            <a:r>
              <a:rPr kumimoji="0" lang="en-GB" sz="1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ed.) (Davies, M. &amp; Davies, K., 2018), </a:t>
            </a:r>
            <a:b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frequency dictionary of German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(Jones, R.L. &amp;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Tschirner</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 2006). All published by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 name="Rectangle 9"/>
          <p:cNvSpPr/>
          <p:nvPr/>
        </p:nvSpPr>
        <p:spPr>
          <a:xfrm>
            <a:off x="54564" y="4856446"/>
            <a:ext cx="423056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verb</a:t>
            </a: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4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pronouns</a:t>
            </a: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4 adjectives, </a:t>
            </a:r>
            <a:b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conjunction</a:t>
            </a: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4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other</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 name="Rectangle 10"/>
          <p:cNvSpPr/>
          <p:nvPr/>
        </p:nvSpPr>
        <p:spPr>
          <a:xfrm>
            <a:off x="8230637" y="2287697"/>
            <a:ext cx="4213411"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estar [21]; estoy; estás; está; norte [624]; sur [661]; </a:t>
            </a:r>
            <a:b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Inglaterra [</a:t>
            </a:r>
            <a:r>
              <a:rPr kumimoji="0" lang="es-ES"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proper</a:t>
            </a:r>
            <a: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noun</a:t>
            </a:r>
            <a: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N/A]; España [</a:t>
            </a:r>
            <a:r>
              <a:rPr kumimoji="0" lang="es-ES"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proper</a:t>
            </a:r>
            <a: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noun</a:t>
            </a:r>
            <a: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N/A]; </a:t>
            </a:r>
            <a:r>
              <a:rPr kumimoji="0" lang="es-ES"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¿dónde? </a:t>
            </a:r>
            <a: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[161] en [5]; </a:t>
            </a:r>
            <a:b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¡hola! </a:t>
            </a:r>
            <a: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[1245], </a:t>
            </a:r>
            <a:r>
              <a:rPr kumimoji="0" lang="es-ES"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¡hasta luego! </a:t>
            </a:r>
            <a: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[N/A]; </a:t>
            </a:r>
            <a:r>
              <a:rPr kumimoji="0" lang="es-ES"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deberes</a:t>
            </a:r>
            <a: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[2187]</a:t>
            </a:r>
          </a:p>
        </p:txBody>
      </p:sp>
      <p:sp>
        <p:nvSpPr>
          <p:cNvPr id="12" name="TextBox 11"/>
          <p:cNvSpPr txBox="1"/>
          <p:nvPr/>
        </p:nvSpPr>
        <p:spPr>
          <a:xfrm>
            <a:off x="8141942" y="1839431"/>
            <a:ext cx="43919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Y7 Spanish, T1.1, Week 1</a:t>
            </a:r>
          </a:p>
        </p:txBody>
      </p:sp>
      <p:sp>
        <p:nvSpPr>
          <p:cNvPr id="13" name="Rectangle 12"/>
          <p:cNvSpPr/>
          <p:nvPr/>
        </p:nvSpPr>
        <p:spPr>
          <a:xfrm>
            <a:off x="8141942" y="4777484"/>
            <a:ext cx="423056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verb</a:t>
            </a: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3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nouns</a:t>
            </a: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2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proper</a:t>
            </a: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nouns</a:t>
            </a: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b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adverb</a:t>
            </a: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1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preposition</a:t>
            </a: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2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other</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Rectangle 13"/>
          <p:cNvSpPr/>
          <p:nvPr/>
        </p:nvSpPr>
        <p:spPr>
          <a:xfrm>
            <a:off x="4112042" y="2290102"/>
            <a:ext cx="3991964"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sein [3] ist [3] das Heft [3598] das Fenster [634] der Tisch [494] die Tafel [3660] die Flasche [1762] </a:t>
            </a:r>
            <a:r>
              <a:rPr kumimoji="0" lang="de-DE"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wo</a:t>
            </a:r>
            <a:r>
              <a:rPr kumimoji="0" lang="de-D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[94] </a:t>
            </a:r>
            <a:r>
              <a:rPr kumimoji="0" lang="de-DE"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hier</a:t>
            </a:r>
            <a:r>
              <a:rPr kumimoji="0" lang="de-D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[71] </a:t>
            </a:r>
            <a:r>
              <a:rPr kumimoji="0" lang="de-DE"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da</a:t>
            </a:r>
            <a:r>
              <a:rPr kumimoji="0" lang="de-D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[35] der, die, das [1] </a:t>
            </a:r>
            <a:r>
              <a:rPr kumimoji="0" lang="de-DE"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Hallo! </a:t>
            </a:r>
            <a:r>
              <a:rPr kumimoji="0" lang="de-D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[1375] </a:t>
            </a:r>
            <a:r>
              <a:rPr kumimoji="0" lang="de-DE"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Tschüs! </a:t>
            </a:r>
            <a:r>
              <a:rPr kumimoji="0" lang="de-D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[&gt;4034]</a:t>
            </a:r>
            <a:endPar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5" name="TextBox 14"/>
          <p:cNvSpPr txBox="1"/>
          <p:nvPr/>
        </p:nvSpPr>
        <p:spPr>
          <a:xfrm>
            <a:off x="4088591" y="1852460"/>
            <a:ext cx="43919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Y7 German, T1.1, Week 1</a:t>
            </a:r>
          </a:p>
        </p:txBody>
      </p:sp>
      <p:sp>
        <p:nvSpPr>
          <p:cNvPr id="16" name="Rectangle 15"/>
          <p:cNvSpPr/>
          <p:nvPr/>
        </p:nvSpPr>
        <p:spPr>
          <a:xfrm>
            <a:off x="4345124" y="4831761"/>
            <a:ext cx="423056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verb</a:t>
            </a: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5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nouns</a:t>
            </a: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1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pronoun</a:t>
            </a: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b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adverbs</a:t>
            </a: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3 articles, 2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other</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9814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P spid="14"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98876" y="195942"/>
            <a:ext cx="8420781" cy="6017665"/>
          </a:xfrm>
          <a:prstGeom prst="rect">
            <a:avLst/>
          </a:prstGeom>
          <a:effectLst>
            <a:outerShdw blurRad="50800" dist="38100" dir="5400000" algn="t" rotWithShape="0">
              <a:prstClr val="black">
                <a:alpha val="40000"/>
              </a:prstClr>
            </a:outerShdw>
          </a:effectLst>
        </p:spPr>
      </p:pic>
      <p:sp>
        <p:nvSpPr>
          <p:cNvPr id="3" name="Rectangle 2"/>
          <p:cNvSpPr/>
          <p:nvPr/>
        </p:nvSpPr>
        <p:spPr>
          <a:xfrm>
            <a:off x="7847541" y="0"/>
            <a:ext cx="4344459" cy="461665"/>
          </a:xfrm>
          <a:prstGeom prst="rect">
            <a:avLst/>
          </a:prstGeom>
        </p:spPr>
        <p:txBody>
          <a:bodyPr wrap="none">
            <a:spAutoFit/>
          </a:bodyPr>
          <a:lstStyle/>
          <a:p>
            <a:r>
              <a:rPr lang="en-GB" sz="2400" dirty="0">
                <a:solidFill>
                  <a:prstClr val="black"/>
                </a:solidFill>
                <a:latin typeface="Century Gothic" panose="020B0502020202020204" pitchFamily="34" charset="0"/>
                <a:hlinkClick r:id="rId4"/>
              </a:rPr>
              <a:t>https://resources.ncelp.org/</a:t>
            </a:r>
            <a:endParaRPr lang="en-GB" sz="24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464663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a:solidFill>
                  <a:schemeClr val="bg1"/>
                </a:solidFill>
              </a:rPr>
              <a:t>Which words?</a:t>
            </a: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Rachel Hawkes / Emma Marsden</a:t>
            </a:r>
          </a:p>
        </p:txBody>
      </p:sp>
      <p:sp>
        <p:nvSpPr>
          <p:cNvPr id="7" name="Content Placeholder 4"/>
          <p:cNvSpPr>
            <a:spLocks noGrp="1"/>
          </p:cNvSpPr>
          <p:nvPr>
            <p:ph idx="1"/>
          </p:nvPr>
        </p:nvSpPr>
        <p:spPr>
          <a:xfrm>
            <a:off x="754117" y="1966698"/>
            <a:ext cx="10515600" cy="2500200"/>
          </a:xfrm>
        </p:spPr>
        <p:txBody>
          <a:bodyPr>
            <a:normAutofit/>
          </a:bodyPr>
          <a:lstStyle/>
          <a:p>
            <a:pPr marL="0" indent="0">
              <a:buNone/>
            </a:pPr>
            <a:r>
              <a:rPr lang="en-GB" dirty="0">
                <a:solidFill>
                  <a:schemeClr val="accent1">
                    <a:lumMod val="50000"/>
                  </a:schemeClr>
                </a:solidFill>
              </a:rPr>
              <a:t>In the early stages of a language course, particular attention should be paid to the </a:t>
            </a:r>
            <a:r>
              <a:rPr lang="en-GB" b="1" dirty="0">
                <a:solidFill>
                  <a:schemeClr val="accent1">
                    <a:lumMod val="50000"/>
                  </a:schemeClr>
                </a:solidFill>
              </a:rPr>
              <a:t>planned building of pupils’ verb lexicon</a:t>
            </a:r>
            <a:r>
              <a:rPr lang="en-GB" dirty="0">
                <a:solidFill>
                  <a:schemeClr val="accent1">
                    <a:lumMod val="50000"/>
                  </a:schemeClr>
                </a:solidFill>
              </a:rPr>
              <a:t>, focussing on the </a:t>
            </a:r>
            <a:r>
              <a:rPr lang="en-GB" b="1" dirty="0">
                <a:solidFill>
                  <a:schemeClr val="accent1">
                    <a:lumMod val="50000"/>
                  </a:schemeClr>
                </a:solidFill>
              </a:rPr>
              <a:t>meaning of the stem or infinitive form of common verbs.</a:t>
            </a:r>
            <a:r>
              <a:rPr lang="en-GB" dirty="0">
                <a:solidFill>
                  <a:schemeClr val="accent1">
                    <a:lumMod val="50000"/>
                  </a:schemeClr>
                </a:solidFill>
              </a:rPr>
              <a:t> A strong basic verb lexicon has been found to relate positively to pupils’ ability to effectively manipulate those verbs at later stages. </a:t>
            </a:r>
          </a:p>
          <a:p>
            <a:pPr marL="0" indent="0">
              <a:buNone/>
            </a:pPr>
            <a:endParaRPr lang="en-GB" dirty="0"/>
          </a:p>
        </p:txBody>
      </p:sp>
      <p:sp>
        <p:nvSpPr>
          <p:cNvPr id="9" name="Rectangle 8"/>
          <p:cNvSpPr/>
          <p:nvPr/>
        </p:nvSpPr>
        <p:spPr>
          <a:xfrm>
            <a:off x="920234" y="5481176"/>
            <a:ext cx="10183367" cy="584775"/>
          </a:xfrm>
          <a:prstGeom prst="rect">
            <a:avLst/>
          </a:prstGeom>
        </p:spPr>
        <p:txBody>
          <a:bodyPr wrap="square">
            <a:spAutoFit/>
          </a:bodyPr>
          <a:lstStyle/>
          <a:p>
            <a:r>
              <a:rPr lang="en-GB" sz="1600" dirty="0">
                <a:solidFill>
                  <a:srgbClr val="5B9BD5">
                    <a:lumMod val="50000"/>
                  </a:srgbClr>
                </a:solidFill>
                <a:latin typeface="Century Gothic" panose="020B0502020202020204" pitchFamily="34" charset="0"/>
              </a:rPr>
              <a:t>Anon. 2016. </a:t>
            </a:r>
            <a:r>
              <a:rPr lang="en-GB" sz="1600" i="1" dirty="0">
                <a:solidFill>
                  <a:srgbClr val="5B9BD5">
                    <a:lumMod val="50000"/>
                  </a:srgbClr>
                </a:solidFill>
                <a:latin typeface="Century Gothic" panose="020B0502020202020204" pitchFamily="34" charset="0"/>
              </a:rPr>
              <a:t>Modern Foreign Languages Pedagogy Review. A review of modern foreign languages teaching practice in key stage 3 and key stage 4. (Chair: Ian </a:t>
            </a:r>
            <a:r>
              <a:rPr lang="en-GB" sz="1600" i="1" dirty="0" err="1">
                <a:solidFill>
                  <a:srgbClr val="5B9BD5">
                    <a:lumMod val="50000"/>
                  </a:srgbClr>
                </a:solidFill>
                <a:latin typeface="Century Gothic" panose="020B0502020202020204" pitchFamily="34" charset="0"/>
              </a:rPr>
              <a:t>Bauckham</a:t>
            </a:r>
            <a:r>
              <a:rPr lang="en-GB" sz="1600" i="1" dirty="0">
                <a:solidFill>
                  <a:srgbClr val="5B9BD5">
                    <a:lumMod val="50000"/>
                  </a:srgbClr>
                </a:solidFill>
                <a:latin typeface="Century Gothic" panose="020B0502020202020204" pitchFamily="34" charset="0"/>
              </a:rPr>
              <a:t>)</a:t>
            </a:r>
            <a:r>
              <a:rPr lang="en-GB" sz="1600" dirty="0">
                <a:solidFill>
                  <a:srgbClr val="5B9BD5">
                    <a:lumMod val="50000"/>
                  </a:srgbClr>
                </a:solidFill>
                <a:latin typeface="Century Gothic" panose="020B0502020202020204" pitchFamily="34" charset="0"/>
              </a:rPr>
              <a:t>. Teaching Schools Council.</a:t>
            </a:r>
            <a:endParaRPr lang="en-GB" sz="1400" dirty="0">
              <a:solidFill>
                <a:srgbClr val="5B9BD5">
                  <a:lumMod val="50000"/>
                </a:srgbClr>
              </a:solidFill>
              <a:latin typeface="Century Gothic" panose="020B0502020202020204" pitchFamily="34" charset="0"/>
            </a:endParaRPr>
          </a:p>
        </p:txBody>
      </p:sp>
    </p:spTree>
    <p:extLst>
      <p:ext uri="{BB962C8B-B14F-4D97-AF65-F5344CB8AC3E}">
        <p14:creationId xmlns:p14="http://schemas.microsoft.com/office/powerpoint/2010/main" val="3513015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591463"/>
            <a:ext cx="9144000" cy="42862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96863"/>
            <a:ext cx="9425355" cy="867128"/>
          </a:xfrm>
          <a:prstGeom prst="rect">
            <a:avLst/>
          </a:prstGeom>
        </p:spPr>
      </p:pic>
      <p:sp>
        <p:nvSpPr>
          <p:cNvPr id="6" name="TextBox 5"/>
          <p:cNvSpPr txBox="1"/>
          <p:nvPr/>
        </p:nvSpPr>
        <p:spPr>
          <a:xfrm>
            <a:off x="117481" y="303436"/>
            <a:ext cx="9036567" cy="646331"/>
          </a:xfrm>
          <a:prstGeom prst="rect">
            <a:avLst/>
          </a:prstGeom>
          <a:noFill/>
        </p:spPr>
        <p:txBody>
          <a:bodyPr wrap="square" rtlCol="0">
            <a:spAutoFit/>
          </a:bodyPr>
          <a:lstStyle/>
          <a:p>
            <a:r>
              <a:rPr lang="en-GB" sz="3600" b="1" dirty="0">
                <a:solidFill>
                  <a:prstClr val="white"/>
                </a:solidFill>
                <a:latin typeface="Century Gothic" panose="020B0502020202020204" pitchFamily="34" charset="0"/>
              </a:rPr>
              <a:t>Which verbs do Y7 learners learn?</a:t>
            </a:r>
          </a:p>
        </p:txBody>
      </p:sp>
    </p:spTree>
    <p:extLst>
      <p:ext uri="{BB962C8B-B14F-4D97-AF65-F5344CB8AC3E}">
        <p14:creationId xmlns:p14="http://schemas.microsoft.com/office/powerpoint/2010/main" val="3020710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453" y="2815754"/>
            <a:ext cx="4245199" cy="198993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96863"/>
            <a:ext cx="9425355" cy="867128"/>
          </a:xfrm>
          <a:prstGeom prst="rect">
            <a:avLst/>
          </a:prstGeom>
        </p:spPr>
      </p:pic>
      <p:sp>
        <p:nvSpPr>
          <p:cNvPr id="6" name="TextBox 5"/>
          <p:cNvSpPr txBox="1"/>
          <p:nvPr/>
        </p:nvSpPr>
        <p:spPr>
          <a:xfrm>
            <a:off x="117481" y="303436"/>
            <a:ext cx="9036567" cy="646331"/>
          </a:xfrm>
          <a:prstGeom prst="rect">
            <a:avLst/>
          </a:prstGeom>
          <a:noFill/>
        </p:spPr>
        <p:txBody>
          <a:bodyPr wrap="square" rtlCol="0">
            <a:spAutoFit/>
          </a:bodyPr>
          <a:lstStyle/>
          <a:p>
            <a:r>
              <a:rPr lang="en-GB" sz="3600" b="1" dirty="0">
                <a:solidFill>
                  <a:prstClr val="white"/>
                </a:solidFill>
                <a:latin typeface="Century Gothic" panose="020B0502020202020204" pitchFamily="34" charset="0"/>
              </a:rPr>
              <a:t>Which verbs do Y7 learners learn?</a:t>
            </a:r>
          </a:p>
        </p:txBody>
      </p:sp>
      <p:pic>
        <p:nvPicPr>
          <p:cNvPr id="7" name="Picture 6">
            <a:extLst>
              <a:ext uri="{FF2B5EF4-FFF2-40B4-BE49-F238E27FC236}">
                <a16:creationId xmlns:a16="http://schemas.microsoft.com/office/drawing/2014/main" id="{77923942-C4BA-46E2-906C-2F23ED93ECDF}"/>
              </a:ext>
            </a:extLst>
          </p:cNvPr>
          <p:cNvPicPr>
            <a:picLocks noChangeAspect="1"/>
          </p:cNvPicPr>
          <p:nvPr/>
        </p:nvPicPr>
        <p:blipFill>
          <a:blip r:embed="rId5"/>
          <a:stretch>
            <a:fillRect/>
          </a:stretch>
        </p:blipFill>
        <p:spPr>
          <a:xfrm>
            <a:off x="6319699" y="1390649"/>
            <a:ext cx="3575163" cy="4840146"/>
          </a:xfrm>
          <a:prstGeom prst="rect">
            <a:avLst/>
          </a:prstGeom>
        </p:spPr>
      </p:pic>
    </p:spTree>
    <p:extLst>
      <p:ext uri="{BB962C8B-B14F-4D97-AF65-F5344CB8AC3E}">
        <p14:creationId xmlns:p14="http://schemas.microsoft.com/office/powerpoint/2010/main" val="1979081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9425355" cy="867128"/>
          </a:xfrm>
          <a:prstGeom prst="rect">
            <a:avLst/>
          </a:prstGeom>
        </p:spPr>
      </p:pic>
      <p:sp>
        <p:nvSpPr>
          <p:cNvPr id="6" name="TextBox 5"/>
          <p:cNvSpPr txBox="1"/>
          <p:nvPr/>
        </p:nvSpPr>
        <p:spPr>
          <a:xfrm>
            <a:off x="194392" y="414851"/>
            <a:ext cx="9036567" cy="523220"/>
          </a:xfrm>
          <a:prstGeom prst="rect">
            <a:avLst/>
          </a:prstGeom>
          <a:noFill/>
        </p:spPr>
        <p:txBody>
          <a:bodyPr wrap="square" rtlCol="0">
            <a:spAutoFit/>
          </a:bodyPr>
          <a:lstStyle/>
          <a:p>
            <a:r>
              <a:rPr lang="en-GB" sz="2800" b="1" dirty="0">
                <a:solidFill>
                  <a:prstClr val="white"/>
                </a:solidFill>
                <a:latin typeface="Century Gothic" panose="020B0502020202020204" pitchFamily="34" charset="0"/>
              </a:rPr>
              <a:t>Why and how to teach a verb vocabulary</a:t>
            </a:r>
          </a:p>
        </p:txBody>
      </p:sp>
      <p:pic>
        <p:nvPicPr>
          <p:cNvPr id="2" name="Picture 1">
            <a:extLst>
              <a:ext uri="{FF2B5EF4-FFF2-40B4-BE49-F238E27FC236}">
                <a16:creationId xmlns:a16="http://schemas.microsoft.com/office/drawing/2014/main" id="{A7E4E705-336C-4920-A148-B02A7FCEDBE7}"/>
              </a:ext>
            </a:extLst>
          </p:cNvPr>
          <p:cNvPicPr>
            <a:picLocks noChangeAspect="1"/>
          </p:cNvPicPr>
          <p:nvPr/>
        </p:nvPicPr>
        <p:blipFill rotWithShape="1">
          <a:blip r:embed="rId4"/>
          <a:srcRect t="1699" b="7858"/>
          <a:stretch/>
        </p:blipFill>
        <p:spPr>
          <a:xfrm>
            <a:off x="1258229" y="1422737"/>
            <a:ext cx="3723111" cy="4837258"/>
          </a:xfrm>
          <a:prstGeom prst="rect">
            <a:avLst/>
          </a:prstGeom>
        </p:spPr>
      </p:pic>
      <p:sp>
        <p:nvSpPr>
          <p:cNvPr id="3" name="Rectangle 2">
            <a:extLst>
              <a:ext uri="{FF2B5EF4-FFF2-40B4-BE49-F238E27FC236}">
                <a16:creationId xmlns:a16="http://schemas.microsoft.com/office/drawing/2014/main" id="{2E8850BA-FE02-4E64-A016-8F74668D68CF}"/>
              </a:ext>
            </a:extLst>
          </p:cNvPr>
          <p:cNvSpPr/>
          <p:nvPr/>
        </p:nvSpPr>
        <p:spPr>
          <a:xfrm>
            <a:off x="5306659" y="3656700"/>
            <a:ext cx="7239000" cy="369332"/>
          </a:xfrm>
          <a:prstGeom prst="rect">
            <a:avLst/>
          </a:prstGeom>
        </p:spPr>
        <p:txBody>
          <a:bodyPr wrap="square">
            <a:spAutoFit/>
          </a:bodyPr>
          <a:lstStyle/>
          <a:p>
            <a:r>
              <a:rPr lang="en-GB" dirty="0">
                <a:hlinkClick r:id="rId5"/>
              </a:rPr>
              <a:t>https://resources.ncelp.org/concern/resources/cj82k728n?locale=en</a:t>
            </a:r>
            <a:endParaRPr lang="en-GB" dirty="0"/>
          </a:p>
        </p:txBody>
      </p:sp>
    </p:spTree>
    <p:extLst>
      <p:ext uri="{BB962C8B-B14F-4D97-AF65-F5344CB8AC3E}">
        <p14:creationId xmlns:p14="http://schemas.microsoft.com/office/powerpoint/2010/main" val="3257417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0" y="0"/>
            <a:ext cx="7919508" cy="1325563"/>
          </a:xfrm>
        </p:spPr>
        <p:txBody>
          <a:bodyPr>
            <a:normAutofit/>
          </a:bodyPr>
          <a:lstStyle/>
          <a:p>
            <a:r>
              <a:rPr lang="en-GB" sz="2800" b="1" dirty="0">
                <a:solidFill>
                  <a:schemeClr val="bg1"/>
                </a:solidFill>
              </a:rPr>
              <a:t>First encounters with high-frequency verbs</a:t>
            </a:r>
          </a:p>
        </p:txBody>
      </p:sp>
      <p:sp>
        <p:nvSpPr>
          <p:cNvPr id="5" name="Content Placeholder 4"/>
          <p:cNvSpPr>
            <a:spLocks noGrp="1"/>
          </p:cNvSpPr>
          <p:nvPr>
            <p:ph idx="1"/>
          </p:nvPr>
        </p:nvSpPr>
        <p:spPr>
          <a:xfrm>
            <a:off x="416010" y="1699957"/>
            <a:ext cx="10777151" cy="3973068"/>
          </a:xfrm>
        </p:spPr>
        <p:txBody>
          <a:bodyPr>
            <a:normAutofit/>
          </a:bodyPr>
          <a:lstStyle/>
          <a:p>
            <a:pPr>
              <a:lnSpc>
                <a:spcPct val="150000"/>
              </a:lnSpc>
              <a:buFont typeface="Wingdings" panose="05000000000000000000" pitchFamily="2" charset="2"/>
              <a:buChar char="§"/>
            </a:pPr>
            <a:r>
              <a:rPr lang="en-GB" dirty="0"/>
              <a:t>25 highest frequency verbs</a:t>
            </a:r>
          </a:p>
          <a:p>
            <a:pPr>
              <a:lnSpc>
                <a:spcPct val="150000"/>
              </a:lnSpc>
              <a:buFont typeface="Wingdings" panose="05000000000000000000" pitchFamily="2" charset="2"/>
              <a:buChar char="§"/>
            </a:pPr>
            <a:r>
              <a:rPr lang="en-GB" dirty="0"/>
              <a:t>15 high frequency prototype verbs</a:t>
            </a:r>
          </a:p>
          <a:p>
            <a:pPr>
              <a:lnSpc>
                <a:spcPct val="150000"/>
              </a:lnSpc>
              <a:buFont typeface="Wingdings" panose="05000000000000000000" pitchFamily="2" charset="2"/>
              <a:buChar char="§"/>
            </a:pPr>
            <a:r>
              <a:rPr lang="en-GB" dirty="0"/>
              <a:t>Long form (infinitive) and short form (3</a:t>
            </a:r>
            <a:r>
              <a:rPr lang="en-GB" baseline="30000" dirty="0"/>
              <a:t>rd</a:t>
            </a:r>
            <a:r>
              <a:rPr lang="en-GB" dirty="0"/>
              <a:t> person singular)</a:t>
            </a:r>
          </a:p>
          <a:p>
            <a:pPr>
              <a:lnSpc>
                <a:spcPct val="150000"/>
              </a:lnSpc>
              <a:buFont typeface="Wingdings" panose="05000000000000000000" pitchFamily="2" charset="2"/>
              <a:buChar char="§"/>
            </a:pPr>
            <a:r>
              <a:rPr lang="en-GB" dirty="0"/>
              <a:t>Sentences (revisiting high-frequency (phonics) vocabulary)</a:t>
            </a:r>
          </a:p>
        </p:txBody>
      </p:sp>
      <p:sp>
        <p:nvSpPr>
          <p:cNvPr id="2" name="Rectangle 1"/>
          <p:cNvSpPr/>
          <p:nvPr/>
        </p:nvSpPr>
        <p:spPr>
          <a:xfrm>
            <a:off x="416010" y="5511453"/>
            <a:ext cx="11532973" cy="646331"/>
          </a:xfrm>
          <a:prstGeom prst="rect">
            <a:avLst/>
          </a:prstGeom>
        </p:spPr>
        <p:txBody>
          <a:bodyPr wrap="square">
            <a:spAutoFit/>
          </a:bodyPr>
          <a:lstStyle/>
          <a:p>
            <a:r>
              <a:rPr lang="en-GB" i="1" dirty="0">
                <a:solidFill>
                  <a:srgbClr val="4472C4">
                    <a:lumMod val="50000"/>
                  </a:srgbClr>
                </a:solidFill>
                <a:latin typeface="Century Gothic" panose="020B0502020202020204" pitchFamily="34" charset="0"/>
              </a:rPr>
              <a:t>NB: these are for first encounters with these important verbs. Further practice and gradual extension to working with further pairs of forms/meanings would follow (e.g. next step - 1</a:t>
            </a:r>
            <a:r>
              <a:rPr lang="en-GB" i="1" baseline="30000" dirty="0">
                <a:solidFill>
                  <a:srgbClr val="4472C4">
                    <a:lumMod val="50000"/>
                  </a:srgbClr>
                </a:solidFill>
                <a:latin typeface="Century Gothic" panose="020B0502020202020204" pitchFamily="34" charset="0"/>
              </a:rPr>
              <a:t>st</a:t>
            </a:r>
            <a:r>
              <a:rPr lang="en-GB" i="1" dirty="0">
                <a:solidFill>
                  <a:srgbClr val="4472C4">
                    <a:lumMod val="50000"/>
                  </a:srgbClr>
                </a:solidFill>
                <a:latin typeface="Century Gothic" panose="020B0502020202020204" pitchFamily="34" charset="0"/>
              </a:rPr>
              <a:t> and 2</a:t>
            </a:r>
            <a:r>
              <a:rPr lang="en-GB" i="1" baseline="30000" dirty="0">
                <a:solidFill>
                  <a:srgbClr val="4472C4">
                    <a:lumMod val="50000"/>
                  </a:srgbClr>
                </a:solidFill>
                <a:latin typeface="Century Gothic" panose="020B0502020202020204" pitchFamily="34" charset="0"/>
              </a:rPr>
              <a:t>nd</a:t>
            </a:r>
            <a:r>
              <a:rPr lang="en-GB" i="1" dirty="0">
                <a:solidFill>
                  <a:srgbClr val="4472C4">
                    <a:lumMod val="50000"/>
                  </a:srgbClr>
                </a:solidFill>
                <a:latin typeface="Century Gothic" panose="020B0502020202020204" pitchFamily="34" charset="0"/>
              </a:rPr>
              <a:t> person singular)</a:t>
            </a:r>
          </a:p>
        </p:txBody>
      </p:sp>
    </p:spTree>
    <p:extLst>
      <p:ext uri="{BB962C8B-B14F-4D97-AF65-F5344CB8AC3E}">
        <p14:creationId xmlns:p14="http://schemas.microsoft.com/office/powerpoint/2010/main" val="156065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48478" y="189826"/>
          <a:ext cx="11581450" cy="6116970"/>
        </p:xfrm>
        <a:graphic>
          <a:graphicData uri="http://schemas.openxmlformats.org/drawingml/2006/table">
            <a:tbl>
              <a:tblPr firstRow="1" bandRow="1">
                <a:tableStyleId>{5940675A-B579-460E-94D1-54222C63F5DA}</a:tableStyleId>
              </a:tblPr>
              <a:tblGrid>
                <a:gridCol w="2316290">
                  <a:extLst>
                    <a:ext uri="{9D8B030D-6E8A-4147-A177-3AD203B41FA5}">
                      <a16:colId xmlns:a16="http://schemas.microsoft.com/office/drawing/2014/main" val="20000"/>
                    </a:ext>
                  </a:extLst>
                </a:gridCol>
                <a:gridCol w="2316290">
                  <a:extLst>
                    <a:ext uri="{9D8B030D-6E8A-4147-A177-3AD203B41FA5}">
                      <a16:colId xmlns:a16="http://schemas.microsoft.com/office/drawing/2014/main" val="20001"/>
                    </a:ext>
                  </a:extLst>
                </a:gridCol>
                <a:gridCol w="2316290">
                  <a:extLst>
                    <a:ext uri="{9D8B030D-6E8A-4147-A177-3AD203B41FA5}">
                      <a16:colId xmlns:a16="http://schemas.microsoft.com/office/drawing/2014/main" val="20002"/>
                    </a:ext>
                  </a:extLst>
                </a:gridCol>
                <a:gridCol w="2316290">
                  <a:extLst>
                    <a:ext uri="{9D8B030D-6E8A-4147-A177-3AD203B41FA5}">
                      <a16:colId xmlns:a16="http://schemas.microsoft.com/office/drawing/2014/main" val="20003"/>
                    </a:ext>
                  </a:extLst>
                </a:gridCol>
                <a:gridCol w="2316290">
                  <a:extLst>
                    <a:ext uri="{9D8B030D-6E8A-4147-A177-3AD203B41FA5}">
                      <a16:colId xmlns:a16="http://schemas.microsoft.com/office/drawing/2014/main" val="20004"/>
                    </a:ext>
                  </a:extLst>
                </a:gridCol>
              </a:tblGrid>
              <a:tr h="1223394">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84" name="TextBox 83"/>
          <p:cNvSpPr txBox="1"/>
          <p:nvPr/>
        </p:nvSpPr>
        <p:spPr>
          <a:xfrm>
            <a:off x="9632606" y="2552566"/>
            <a:ext cx="23086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liegen</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69" name="TextBox 68"/>
          <p:cNvSpPr txBox="1"/>
          <p:nvPr/>
        </p:nvSpPr>
        <p:spPr>
          <a:xfrm>
            <a:off x="4999704" y="3141952"/>
            <a:ext cx="230371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steht</a:t>
            </a:r>
            <a:endPar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4" name="TextBox 73"/>
          <p:cNvSpPr txBox="1"/>
          <p:nvPr/>
        </p:nvSpPr>
        <p:spPr>
          <a:xfrm>
            <a:off x="357338" y="3141952"/>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weiß</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2" name="TextBox 41"/>
          <p:cNvSpPr txBox="1"/>
          <p:nvPr/>
        </p:nvSpPr>
        <p:spPr>
          <a:xfrm>
            <a:off x="5009540" y="1924582"/>
            <a:ext cx="23037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findet</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7" name="TextBox 46"/>
          <p:cNvSpPr txBox="1"/>
          <p:nvPr/>
        </p:nvSpPr>
        <p:spPr>
          <a:xfrm>
            <a:off x="367174" y="1924582"/>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kommt</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6" name="TextBox 15"/>
          <p:cNvSpPr txBox="1"/>
          <p:nvPr/>
        </p:nvSpPr>
        <p:spPr>
          <a:xfrm>
            <a:off x="2652195" y="689752"/>
            <a:ext cx="23248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hat</a:t>
            </a:r>
          </a:p>
        </p:txBody>
      </p:sp>
      <p:sp>
        <p:nvSpPr>
          <p:cNvPr id="3" name="TextBox 2"/>
          <p:cNvSpPr txBox="1"/>
          <p:nvPr/>
        </p:nvSpPr>
        <p:spPr>
          <a:xfrm>
            <a:off x="4974608" y="41097"/>
            <a:ext cx="23174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sagen</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 name="TextBox 3"/>
          <p:cNvSpPr txBox="1"/>
          <p:nvPr/>
        </p:nvSpPr>
        <p:spPr>
          <a:xfrm>
            <a:off x="4836916" y="1165722"/>
            <a:ext cx="261343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says, tells | is saying, is telling</a:t>
            </a:r>
            <a:endPar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 name="TextBox 4"/>
          <p:cNvSpPr txBox="1"/>
          <p:nvPr/>
        </p:nvSpPr>
        <p:spPr>
          <a:xfrm>
            <a:off x="4988385" y="630483"/>
            <a:ext cx="23037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sagt</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6" name="TextBox 5"/>
          <p:cNvSpPr txBox="1"/>
          <p:nvPr/>
        </p:nvSpPr>
        <p:spPr>
          <a:xfrm>
            <a:off x="4963288" y="563794"/>
            <a:ext cx="235428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say, tell | saying | telling</a:t>
            </a:r>
            <a:endPar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 name="TextBox 6"/>
          <p:cNvSpPr txBox="1"/>
          <p:nvPr/>
        </p:nvSpPr>
        <p:spPr>
          <a:xfrm>
            <a:off x="6900419" y="131483"/>
            <a:ext cx="4529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46</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8" name="TextBox 7"/>
          <p:cNvSpPr txBox="1"/>
          <p:nvPr/>
        </p:nvSpPr>
        <p:spPr>
          <a:xfrm>
            <a:off x="3277297" y="6356823"/>
            <a:ext cx="5956419" cy="371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25 most common </a:t>
            </a:r>
            <a:r>
              <a:rPr kumimoji="0" lang="en-US" altLang="zh-CN" sz="1800" b="0" i="0" u="none" strike="noStrike" kern="1200" cap="none" spc="0" normalizeH="0" baseline="0" noProof="0" dirty="0">
                <a:ln>
                  <a:noFill/>
                </a:ln>
                <a:solidFill>
                  <a:prstClr val="white"/>
                </a:solidFill>
                <a:effectLst/>
                <a:uLnTx/>
                <a:uFillTx/>
                <a:latin typeface="Century Gothic" panose="020B0502020202020204" pitchFamily="34" charset="0"/>
                <a:ea typeface="华文仿宋" panose="02010600040101010101" pitchFamily="2" charset="-122"/>
                <a:cs typeface="+mn-cs"/>
              </a:rPr>
              <a:t>German</a:t>
            </a: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verbs </a:t>
            </a:r>
          </a:p>
        </p:txBody>
      </p:sp>
      <p:sp>
        <p:nvSpPr>
          <p:cNvPr id="9" name="TextBox 8"/>
          <p:cNvSpPr txBox="1"/>
          <p:nvPr/>
        </p:nvSpPr>
        <p:spPr>
          <a:xfrm>
            <a:off x="348475" y="100366"/>
            <a:ext cx="2311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sein</a:t>
            </a:r>
          </a:p>
        </p:txBody>
      </p:sp>
      <p:sp>
        <p:nvSpPr>
          <p:cNvPr id="10" name="TextBox 9"/>
          <p:cNvSpPr txBox="1"/>
          <p:nvPr/>
        </p:nvSpPr>
        <p:spPr>
          <a:xfrm>
            <a:off x="334700" y="1165722"/>
            <a:ext cx="232487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is</a:t>
            </a:r>
          </a:p>
        </p:txBody>
      </p:sp>
      <p:sp>
        <p:nvSpPr>
          <p:cNvPr id="11" name="TextBox 10"/>
          <p:cNvSpPr txBox="1"/>
          <p:nvPr/>
        </p:nvSpPr>
        <p:spPr>
          <a:xfrm>
            <a:off x="346019" y="689752"/>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ist</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 name="TextBox 11"/>
          <p:cNvSpPr txBox="1"/>
          <p:nvPr/>
        </p:nvSpPr>
        <p:spPr>
          <a:xfrm>
            <a:off x="346020" y="580886"/>
            <a:ext cx="231355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be | being</a:t>
            </a:r>
          </a:p>
        </p:txBody>
      </p:sp>
      <p:sp>
        <p:nvSpPr>
          <p:cNvPr id="13" name="TextBox 12"/>
          <p:cNvSpPr txBox="1"/>
          <p:nvPr/>
        </p:nvSpPr>
        <p:spPr>
          <a:xfrm>
            <a:off x="2274290" y="131483"/>
            <a:ext cx="4529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3</a:t>
            </a:r>
          </a:p>
        </p:txBody>
      </p:sp>
      <p:sp>
        <p:nvSpPr>
          <p:cNvPr id="14" name="TextBox 13"/>
          <p:cNvSpPr txBox="1"/>
          <p:nvPr/>
        </p:nvSpPr>
        <p:spPr>
          <a:xfrm>
            <a:off x="2659572" y="100366"/>
            <a:ext cx="23037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华文仿宋" panose="02010600040101010101" pitchFamily="2" charset="-122"/>
                <a:cs typeface="+mn-cs"/>
              </a:rPr>
              <a:t>h</a:t>
            </a: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aben</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Box 14"/>
          <p:cNvSpPr txBox="1"/>
          <p:nvPr/>
        </p:nvSpPr>
        <p:spPr>
          <a:xfrm>
            <a:off x="2652195" y="1165722"/>
            <a:ext cx="232487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has</a:t>
            </a:r>
          </a:p>
        </p:txBody>
      </p:sp>
      <p:sp>
        <p:nvSpPr>
          <p:cNvPr id="17" name="TextBox 16"/>
          <p:cNvSpPr txBox="1"/>
          <p:nvPr/>
        </p:nvSpPr>
        <p:spPr>
          <a:xfrm>
            <a:off x="2659571" y="563794"/>
            <a:ext cx="232881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have | having</a:t>
            </a:r>
          </a:p>
        </p:txBody>
      </p:sp>
      <p:sp>
        <p:nvSpPr>
          <p:cNvPr id="18" name="TextBox 17"/>
          <p:cNvSpPr txBox="1"/>
          <p:nvPr/>
        </p:nvSpPr>
        <p:spPr>
          <a:xfrm>
            <a:off x="4582923" y="131483"/>
            <a:ext cx="4529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7</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29" name="TextBox 28"/>
          <p:cNvSpPr txBox="1"/>
          <p:nvPr/>
        </p:nvSpPr>
        <p:spPr>
          <a:xfrm>
            <a:off x="7292101" y="100366"/>
            <a:ext cx="23046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denken</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0" name="TextBox 29"/>
          <p:cNvSpPr txBox="1"/>
          <p:nvPr/>
        </p:nvSpPr>
        <p:spPr>
          <a:xfrm>
            <a:off x="7292099" y="689752"/>
            <a:ext cx="23291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denkt</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1" name="TextBox 30"/>
          <p:cNvSpPr txBox="1"/>
          <p:nvPr/>
        </p:nvSpPr>
        <p:spPr>
          <a:xfrm>
            <a:off x="9106719" y="123309"/>
            <a:ext cx="59629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124</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32" name="TextBox 31"/>
          <p:cNvSpPr txBox="1"/>
          <p:nvPr/>
        </p:nvSpPr>
        <p:spPr>
          <a:xfrm>
            <a:off x="9621287" y="100366"/>
            <a:ext cx="23086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machen</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3" name="TextBox 32"/>
          <p:cNvSpPr txBox="1"/>
          <p:nvPr/>
        </p:nvSpPr>
        <p:spPr>
          <a:xfrm>
            <a:off x="9635070" y="689752"/>
            <a:ext cx="22948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macht</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4" name="TextBox 33"/>
          <p:cNvSpPr txBox="1"/>
          <p:nvPr/>
        </p:nvSpPr>
        <p:spPr>
          <a:xfrm>
            <a:off x="11557899" y="131483"/>
            <a:ext cx="4529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49</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35" name="TextBox 34"/>
          <p:cNvSpPr txBox="1"/>
          <p:nvPr/>
        </p:nvSpPr>
        <p:spPr>
          <a:xfrm>
            <a:off x="7317574" y="1148900"/>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thinks | is thinking</a:t>
            </a:r>
          </a:p>
        </p:txBody>
      </p:sp>
      <p:sp>
        <p:nvSpPr>
          <p:cNvPr id="36" name="TextBox 35"/>
          <p:cNvSpPr txBox="1"/>
          <p:nvPr/>
        </p:nvSpPr>
        <p:spPr>
          <a:xfrm>
            <a:off x="7317574" y="564064"/>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think | thinking</a:t>
            </a:r>
          </a:p>
        </p:txBody>
      </p:sp>
      <p:sp>
        <p:nvSpPr>
          <p:cNvPr id="37" name="TextBox 36"/>
          <p:cNvSpPr txBox="1"/>
          <p:nvPr/>
        </p:nvSpPr>
        <p:spPr>
          <a:xfrm>
            <a:off x="9423399" y="1165722"/>
            <a:ext cx="273089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does, makes | is doing, is making</a:t>
            </a:r>
            <a:endPar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8" name="TextBox 37"/>
          <p:cNvSpPr txBox="1"/>
          <p:nvPr/>
        </p:nvSpPr>
        <p:spPr>
          <a:xfrm>
            <a:off x="9623751" y="580886"/>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do, make | doing, making</a:t>
            </a:r>
            <a:endPar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9" name="TextBox 38"/>
          <p:cNvSpPr txBox="1"/>
          <p:nvPr/>
        </p:nvSpPr>
        <p:spPr>
          <a:xfrm>
            <a:off x="2673350" y="1889413"/>
            <a:ext cx="23248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geht</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0" name="TextBox 39"/>
          <p:cNvSpPr txBox="1"/>
          <p:nvPr/>
        </p:nvSpPr>
        <p:spPr>
          <a:xfrm>
            <a:off x="4995763" y="1335196"/>
            <a:ext cx="23174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finden</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1" name="TextBox 40"/>
          <p:cNvSpPr txBox="1"/>
          <p:nvPr/>
        </p:nvSpPr>
        <p:spPr>
          <a:xfrm>
            <a:off x="4858071" y="2400552"/>
            <a:ext cx="261343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finds | is finding</a:t>
            </a:r>
          </a:p>
        </p:txBody>
      </p:sp>
      <p:sp>
        <p:nvSpPr>
          <p:cNvPr id="43" name="TextBox 42"/>
          <p:cNvSpPr txBox="1"/>
          <p:nvPr/>
        </p:nvSpPr>
        <p:spPr>
          <a:xfrm>
            <a:off x="4984443" y="1798624"/>
            <a:ext cx="235428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find | finding</a:t>
            </a:r>
          </a:p>
        </p:txBody>
      </p:sp>
      <p:sp>
        <p:nvSpPr>
          <p:cNvPr id="44" name="TextBox 43"/>
          <p:cNvSpPr txBox="1"/>
          <p:nvPr/>
        </p:nvSpPr>
        <p:spPr>
          <a:xfrm>
            <a:off x="6790438" y="1366313"/>
            <a:ext cx="5840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110</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45" name="TextBox 44"/>
          <p:cNvSpPr txBox="1"/>
          <p:nvPr/>
        </p:nvSpPr>
        <p:spPr>
          <a:xfrm>
            <a:off x="369630" y="1335196"/>
            <a:ext cx="2311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kommen</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6" name="TextBox 45"/>
          <p:cNvSpPr txBox="1"/>
          <p:nvPr/>
        </p:nvSpPr>
        <p:spPr>
          <a:xfrm>
            <a:off x="355855" y="2400552"/>
            <a:ext cx="232487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comes | is coming</a:t>
            </a:r>
          </a:p>
        </p:txBody>
      </p:sp>
      <p:sp>
        <p:nvSpPr>
          <p:cNvPr id="48" name="TextBox 47"/>
          <p:cNvSpPr txBox="1"/>
          <p:nvPr/>
        </p:nvSpPr>
        <p:spPr>
          <a:xfrm>
            <a:off x="367175" y="1815716"/>
            <a:ext cx="231355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come | coming</a:t>
            </a:r>
          </a:p>
        </p:txBody>
      </p:sp>
      <p:sp>
        <p:nvSpPr>
          <p:cNvPr id="49" name="TextBox 48"/>
          <p:cNvSpPr txBox="1"/>
          <p:nvPr/>
        </p:nvSpPr>
        <p:spPr>
          <a:xfrm>
            <a:off x="2337780" y="1349379"/>
            <a:ext cx="4529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61</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50" name="TextBox 49"/>
          <p:cNvSpPr txBox="1"/>
          <p:nvPr/>
        </p:nvSpPr>
        <p:spPr>
          <a:xfrm>
            <a:off x="2680727" y="1335196"/>
            <a:ext cx="23037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gehen</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1" name="TextBox 50"/>
          <p:cNvSpPr txBox="1"/>
          <p:nvPr/>
        </p:nvSpPr>
        <p:spPr>
          <a:xfrm>
            <a:off x="2673350" y="2400552"/>
            <a:ext cx="232487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goes | is going</a:t>
            </a:r>
          </a:p>
        </p:txBody>
      </p:sp>
      <p:sp>
        <p:nvSpPr>
          <p:cNvPr id="52" name="TextBox 51"/>
          <p:cNvSpPr txBox="1"/>
          <p:nvPr/>
        </p:nvSpPr>
        <p:spPr>
          <a:xfrm>
            <a:off x="2680726" y="1857239"/>
            <a:ext cx="232881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go | going</a:t>
            </a:r>
          </a:p>
        </p:txBody>
      </p:sp>
      <p:sp>
        <p:nvSpPr>
          <p:cNvPr id="53" name="TextBox 52"/>
          <p:cNvSpPr txBox="1"/>
          <p:nvPr/>
        </p:nvSpPr>
        <p:spPr>
          <a:xfrm>
            <a:off x="4604078" y="1366313"/>
            <a:ext cx="4529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69</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54" name="TextBox 53"/>
          <p:cNvSpPr txBox="1"/>
          <p:nvPr/>
        </p:nvSpPr>
        <p:spPr>
          <a:xfrm>
            <a:off x="7313256" y="1335196"/>
            <a:ext cx="23046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heißen</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5" name="TextBox 54"/>
          <p:cNvSpPr txBox="1"/>
          <p:nvPr/>
        </p:nvSpPr>
        <p:spPr>
          <a:xfrm>
            <a:off x="7313254" y="1924582"/>
            <a:ext cx="23291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heißt</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6" name="TextBox 55"/>
          <p:cNvSpPr txBox="1"/>
          <p:nvPr/>
        </p:nvSpPr>
        <p:spPr>
          <a:xfrm>
            <a:off x="9102984" y="1371817"/>
            <a:ext cx="5840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123</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57" name="TextBox 56"/>
          <p:cNvSpPr txBox="1"/>
          <p:nvPr/>
        </p:nvSpPr>
        <p:spPr>
          <a:xfrm>
            <a:off x="9642442" y="1309795"/>
            <a:ext cx="23086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geben</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8" name="TextBox 57"/>
          <p:cNvSpPr txBox="1"/>
          <p:nvPr/>
        </p:nvSpPr>
        <p:spPr>
          <a:xfrm>
            <a:off x="9656225" y="1890714"/>
            <a:ext cx="22948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gibt</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9" name="TextBox 58"/>
          <p:cNvSpPr txBox="1"/>
          <p:nvPr/>
        </p:nvSpPr>
        <p:spPr>
          <a:xfrm>
            <a:off x="11555608" y="1366313"/>
            <a:ext cx="4529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57</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60" name="TextBox 59"/>
          <p:cNvSpPr txBox="1"/>
          <p:nvPr/>
        </p:nvSpPr>
        <p:spPr>
          <a:xfrm>
            <a:off x="7338729" y="2383730"/>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is called</a:t>
            </a:r>
          </a:p>
        </p:txBody>
      </p:sp>
      <p:sp>
        <p:nvSpPr>
          <p:cNvPr id="61" name="TextBox 60"/>
          <p:cNvSpPr txBox="1"/>
          <p:nvPr/>
        </p:nvSpPr>
        <p:spPr>
          <a:xfrm>
            <a:off x="7338729" y="1798894"/>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be called</a:t>
            </a:r>
          </a:p>
        </p:txBody>
      </p:sp>
      <p:sp>
        <p:nvSpPr>
          <p:cNvPr id="62" name="TextBox 61"/>
          <p:cNvSpPr txBox="1"/>
          <p:nvPr/>
        </p:nvSpPr>
        <p:spPr>
          <a:xfrm>
            <a:off x="9644906" y="2400552"/>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gives | is giving</a:t>
            </a:r>
          </a:p>
        </p:txBody>
      </p:sp>
      <p:sp>
        <p:nvSpPr>
          <p:cNvPr id="63" name="TextBox 62"/>
          <p:cNvSpPr txBox="1"/>
          <p:nvPr/>
        </p:nvSpPr>
        <p:spPr>
          <a:xfrm>
            <a:off x="9644906" y="1815716"/>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give | giving</a:t>
            </a:r>
          </a:p>
        </p:txBody>
      </p:sp>
      <p:sp>
        <p:nvSpPr>
          <p:cNvPr id="64" name="TextBox 63"/>
          <p:cNvSpPr txBox="1"/>
          <p:nvPr/>
        </p:nvSpPr>
        <p:spPr>
          <a:xfrm>
            <a:off x="5009136" y="4376782"/>
            <a:ext cx="23037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kann</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65" name="TextBox 64"/>
          <p:cNvSpPr txBox="1"/>
          <p:nvPr/>
        </p:nvSpPr>
        <p:spPr>
          <a:xfrm>
            <a:off x="366770" y="4376782"/>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nimmt</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66" name="TextBox 65"/>
          <p:cNvSpPr txBox="1"/>
          <p:nvPr/>
        </p:nvSpPr>
        <p:spPr>
          <a:xfrm>
            <a:off x="2663514" y="3118506"/>
            <a:ext cx="23248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sieht</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67" name="TextBox 66"/>
          <p:cNvSpPr txBox="1"/>
          <p:nvPr/>
        </p:nvSpPr>
        <p:spPr>
          <a:xfrm>
            <a:off x="4985927" y="2622904"/>
            <a:ext cx="23174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stehen</a:t>
            </a:r>
            <a:endPar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68" name="TextBox 67"/>
          <p:cNvSpPr txBox="1"/>
          <p:nvPr/>
        </p:nvSpPr>
        <p:spPr>
          <a:xfrm>
            <a:off x="4848235" y="3617922"/>
            <a:ext cx="261343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stands | is standing</a:t>
            </a:r>
          </a:p>
        </p:txBody>
      </p:sp>
      <p:sp>
        <p:nvSpPr>
          <p:cNvPr id="70" name="TextBox 69"/>
          <p:cNvSpPr txBox="1"/>
          <p:nvPr/>
        </p:nvSpPr>
        <p:spPr>
          <a:xfrm>
            <a:off x="4974607" y="3015994"/>
            <a:ext cx="235428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stand | standing</a:t>
            </a:r>
          </a:p>
        </p:txBody>
      </p:sp>
      <p:sp>
        <p:nvSpPr>
          <p:cNvPr id="71" name="TextBox 70"/>
          <p:cNvSpPr txBox="1"/>
          <p:nvPr/>
        </p:nvSpPr>
        <p:spPr>
          <a:xfrm>
            <a:off x="6911738" y="2560237"/>
            <a:ext cx="4529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87</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72" name="TextBox 71"/>
          <p:cNvSpPr txBox="1"/>
          <p:nvPr/>
        </p:nvSpPr>
        <p:spPr>
          <a:xfrm>
            <a:off x="359794" y="2552566"/>
            <a:ext cx="2311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wissen</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3" name="TextBox 72"/>
          <p:cNvSpPr txBox="1"/>
          <p:nvPr/>
        </p:nvSpPr>
        <p:spPr>
          <a:xfrm>
            <a:off x="346019" y="3617922"/>
            <a:ext cx="232487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knows</a:t>
            </a:r>
          </a:p>
        </p:txBody>
      </p:sp>
      <p:sp>
        <p:nvSpPr>
          <p:cNvPr id="75" name="TextBox 74"/>
          <p:cNvSpPr txBox="1"/>
          <p:nvPr/>
        </p:nvSpPr>
        <p:spPr>
          <a:xfrm>
            <a:off x="357339" y="3033086"/>
            <a:ext cx="231355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a:t>
            </a:r>
            <a:r>
              <a:rPr kumimoji="0" lang="en-US" altLang="zh-CN"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华文仿宋" panose="02010600040101010101" pitchFamily="2" charset="-122"/>
                <a:cs typeface="+mn-cs"/>
              </a:rPr>
              <a:t>o</a:t>
            </a: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know | knowing</a:t>
            </a:r>
          </a:p>
        </p:txBody>
      </p:sp>
      <p:sp>
        <p:nvSpPr>
          <p:cNvPr id="76" name="TextBox 75"/>
          <p:cNvSpPr txBox="1"/>
          <p:nvPr/>
        </p:nvSpPr>
        <p:spPr>
          <a:xfrm>
            <a:off x="2285609" y="2583683"/>
            <a:ext cx="4529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79</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77" name="TextBox 76"/>
          <p:cNvSpPr txBox="1"/>
          <p:nvPr/>
        </p:nvSpPr>
        <p:spPr>
          <a:xfrm>
            <a:off x="2670891" y="2552566"/>
            <a:ext cx="23037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sehen</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8" name="TextBox 77"/>
          <p:cNvSpPr txBox="1"/>
          <p:nvPr/>
        </p:nvSpPr>
        <p:spPr>
          <a:xfrm>
            <a:off x="2663514" y="3617922"/>
            <a:ext cx="232487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sees | is seeing</a:t>
            </a:r>
          </a:p>
        </p:txBody>
      </p:sp>
      <p:sp>
        <p:nvSpPr>
          <p:cNvPr id="79" name="TextBox 78"/>
          <p:cNvSpPr txBox="1"/>
          <p:nvPr/>
        </p:nvSpPr>
        <p:spPr>
          <a:xfrm>
            <a:off x="2670890" y="3074609"/>
            <a:ext cx="232881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see | seeing</a:t>
            </a:r>
          </a:p>
        </p:txBody>
      </p:sp>
      <p:sp>
        <p:nvSpPr>
          <p:cNvPr id="80" name="TextBox 79"/>
          <p:cNvSpPr txBox="1"/>
          <p:nvPr/>
        </p:nvSpPr>
        <p:spPr>
          <a:xfrm>
            <a:off x="4445230" y="2595406"/>
            <a:ext cx="6019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81</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81" name="TextBox 80"/>
          <p:cNvSpPr txBox="1"/>
          <p:nvPr/>
        </p:nvSpPr>
        <p:spPr>
          <a:xfrm>
            <a:off x="7303420" y="2552566"/>
            <a:ext cx="23046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bleiben</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82" name="TextBox 81"/>
          <p:cNvSpPr txBox="1"/>
          <p:nvPr/>
        </p:nvSpPr>
        <p:spPr>
          <a:xfrm>
            <a:off x="7303418" y="3141952"/>
            <a:ext cx="23291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bleibt</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83" name="TextBox 82"/>
          <p:cNvSpPr txBox="1"/>
          <p:nvPr/>
        </p:nvSpPr>
        <p:spPr>
          <a:xfrm>
            <a:off x="9085385" y="2589187"/>
            <a:ext cx="6269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112</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85" name="TextBox 84"/>
          <p:cNvSpPr txBox="1"/>
          <p:nvPr/>
        </p:nvSpPr>
        <p:spPr>
          <a:xfrm>
            <a:off x="9646389" y="3130229"/>
            <a:ext cx="22948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liegt</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86" name="TextBox 85"/>
          <p:cNvSpPr txBox="1"/>
          <p:nvPr/>
        </p:nvSpPr>
        <p:spPr>
          <a:xfrm>
            <a:off x="11415145" y="2583683"/>
            <a:ext cx="5952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118</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87" name="TextBox 86"/>
          <p:cNvSpPr txBox="1"/>
          <p:nvPr/>
        </p:nvSpPr>
        <p:spPr>
          <a:xfrm>
            <a:off x="7328893" y="3601100"/>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stays | is staying</a:t>
            </a:r>
          </a:p>
        </p:txBody>
      </p:sp>
      <p:sp>
        <p:nvSpPr>
          <p:cNvPr id="88" name="TextBox 87"/>
          <p:cNvSpPr txBox="1"/>
          <p:nvPr/>
        </p:nvSpPr>
        <p:spPr>
          <a:xfrm>
            <a:off x="7328893" y="3016264"/>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stay, remain | staying</a:t>
            </a:r>
          </a:p>
        </p:txBody>
      </p:sp>
      <p:sp>
        <p:nvSpPr>
          <p:cNvPr id="89" name="TextBox 88"/>
          <p:cNvSpPr txBox="1"/>
          <p:nvPr/>
        </p:nvSpPr>
        <p:spPr>
          <a:xfrm>
            <a:off x="9635070" y="3643323"/>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lies | is lying</a:t>
            </a:r>
          </a:p>
        </p:txBody>
      </p:sp>
      <p:sp>
        <p:nvSpPr>
          <p:cNvPr id="90" name="TextBox 89"/>
          <p:cNvSpPr txBox="1"/>
          <p:nvPr/>
        </p:nvSpPr>
        <p:spPr>
          <a:xfrm>
            <a:off x="9635070" y="3066954"/>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lie | lying</a:t>
            </a:r>
          </a:p>
        </p:txBody>
      </p:sp>
      <p:sp>
        <p:nvSpPr>
          <p:cNvPr id="91" name="TextBox 90"/>
          <p:cNvSpPr txBox="1"/>
          <p:nvPr/>
        </p:nvSpPr>
        <p:spPr>
          <a:xfrm>
            <a:off x="2672946" y="4365059"/>
            <a:ext cx="23248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glaubt</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2" name="TextBox 91"/>
          <p:cNvSpPr txBox="1"/>
          <p:nvPr/>
        </p:nvSpPr>
        <p:spPr>
          <a:xfrm>
            <a:off x="4995359" y="3787396"/>
            <a:ext cx="23174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können</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3" name="TextBox 92"/>
          <p:cNvSpPr txBox="1"/>
          <p:nvPr/>
        </p:nvSpPr>
        <p:spPr>
          <a:xfrm>
            <a:off x="4869390" y="4852752"/>
            <a:ext cx="261343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is able | can</a:t>
            </a:r>
          </a:p>
        </p:txBody>
      </p:sp>
      <p:sp>
        <p:nvSpPr>
          <p:cNvPr id="94" name="TextBox 93"/>
          <p:cNvSpPr txBox="1"/>
          <p:nvPr/>
        </p:nvSpPr>
        <p:spPr>
          <a:xfrm>
            <a:off x="4984039" y="4250824"/>
            <a:ext cx="235428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be able | can</a:t>
            </a:r>
          </a:p>
        </p:txBody>
      </p:sp>
      <p:sp>
        <p:nvSpPr>
          <p:cNvPr id="95" name="TextBox 94"/>
          <p:cNvSpPr txBox="1"/>
          <p:nvPr/>
        </p:nvSpPr>
        <p:spPr>
          <a:xfrm>
            <a:off x="6921170" y="3818513"/>
            <a:ext cx="4529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23</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96" name="TextBox 95"/>
          <p:cNvSpPr txBox="1"/>
          <p:nvPr/>
        </p:nvSpPr>
        <p:spPr>
          <a:xfrm>
            <a:off x="369226" y="3787396"/>
            <a:ext cx="2311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nehmen</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7" name="TextBox 96"/>
          <p:cNvSpPr txBox="1"/>
          <p:nvPr/>
        </p:nvSpPr>
        <p:spPr>
          <a:xfrm>
            <a:off x="367174" y="4852752"/>
            <a:ext cx="232487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takes | is taking</a:t>
            </a:r>
          </a:p>
        </p:txBody>
      </p:sp>
      <p:sp>
        <p:nvSpPr>
          <p:cNvPr id="98" name="TextBox 97"/>
          <p:cNvSpPr txBox="1"/>
          <p:nvPr/>
        </p:nvSpPr>
        <p:spPr>
          <a:xfrm>
            <a:off x="366771" y="4303085"/>
            <a:ext cx="231355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take | taking</a:t>
            </a:r>
          </a:p>
        </p:txBody>
      </p:sp>
      <p:sp>
        <p:nvSpPr>
          <p:cNvPr id="99" name="TextBox 98"/>
          <p:cNvSpPr txBox="1"/>
          <p:nvPr/>
        </p:nvSpPr>
        <p:spPr>
          <a:xfrm>
            <a:off x="2156315" y="3801579"/>
            <a:ext cx="63213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139</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00" name="TextBox 99"/>
          <p:cNvSpPr txBox="1"/>
          <p:nvPr/>
        </p:nvSpPr>
        <p:spPr>
          <a:xfrm>
            <a:off x="2680323" y="3787396"/>
            <a:ext cx="23037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glauben</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1" name="TextBox 100"/>
          <p:cNvSpPr txBox="1"/>
          <p:nvPr/>
        </p:nvSpPr>
        <p:spPr>
          <a:xfrm>
            <a:off x="2684669" y="4869686"/>
            <a:ext cx="232487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believes | is believing</a:t>
            </a:r>
          </a:p>
        </p:txBody>
      </p:sp>
      <p:sp>
        <p:nvSpPr>
          <p:cNvPr id="102" name="TextBox 101"/>
          <p:cNvSpPr txBox="1"/>
          <p:nvPr/>
        </p:nvSpPr>
        <p:spPr>
          <a:xfrm>
            <a:off x="2680322" y="4309439"/>
            <a:ext cx="232881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believe | believing</a:t>
            </a:r>
          </a:p>
        </p:txBody>
      </p:sp>
      <p:sp>
        <p:nvSpPr>
          <p:cNvPr id="103" name="TextBox 102"/>
          <p:cNvSpPr txBox="1"/>
          <p:nvPr/>
        </p:nvSpPr>
        <p:spPr>
          <a:xfrm>
            <a:off x="4493604" y="3801579"/>
            <a:ext cx="5788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143</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04" name="TextBox 103"/>
          <p:cNvSpPr txBox="1"/>
          <p:nvPr/>
        </p:nvSpPr>
        <p:spPr>
          <a:xfrm>
            <a:off x="7312852" y="3787396"/>
            <a:ext cx="23046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müssen</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5" name="TextBox 104"/>
          <p:cNvSpPr txBox="1"/>
          <p:nvPr/>
        </p:nvSpPr>
        <p:spPr>
          <a:xfrm>
            <a:off x="7312850" y="4376782"/>
            <a:ext cx="23291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muss</a:t>
            </a:r>
          </a:p>
        </p:txBody>
      </p:sp>
      <p:sp>
        <p:nvSpPr>
          <p:cNvPr id="106" name="TextBox 105"/>
          <p:cNvSpPr txBox="1"/>
          <p:nvPr/>
        </p:nvSpPr>
        <p:spPr>
          <a:xfrm>
            <a:off x="9233716" y="3824017"/>
            <a:ext cx="4529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45</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07" name="TextBox 106"/>
          <p:cNvSpPr txBox="1"/>
          <p:nvPr/>
        </p:nvSpPr>
        <p:spPr>
          <a:xfrm>
            <a:off x="9642038" y="3787396"/>
            <a:ext cx="23086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wollen</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8" name="TextBox 107"/>
          <p:cNvSpPr txBox="1"/>
          <p:nvPr/>
        </p:nvSpPr>
        <p:spPr>
          <a:xfrm>
            <a:off x="9655821" y="4376782"/>
            <a:ext cx="22948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will</a:t>
            </a:r>
          </a:p>
        </p:txBody>
      </p:sp>
      <p:sp>
        <p:nvSpPr>
          <p:cNvPr id="109" name="TextBox 108"/>
          <p:cNvSpPr txBox="1"/>
          <p:nvPr/>
        </p:nvSpPr>
        <p:spPr>
          <a:xfrm>
            <a:off x="11555204" y="3818513"/>
            <a:ext cx="4529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65</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10" name="TextBox 109"/>
          <p:cNvSpPr txBox="1"/>
          <p:nvPr/>
        </p:nvSpPr>
        <p:spPr>
          <a:xfrm>
            <a:off x="7350048" y="4835930"/>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has to | must</a:t>
            </a:r>
          </a:p>
        </p:txBody>
      </p:sp>
      <p:sp>
        <p:nvSpPr>
          <p:cNvPr id="111" name="TextBox 110"/>
          <p:cNvSpPr txBox="1"/>
          <p:nvPr/>
        </p:nvSpPr>
        <p:spPr>
          <a:xfrm>
            <a:off x="7338325" y="4251094"/>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have to | must</a:t>
            </a:r>
          </a:p>
        </p:txBody>
      </p:sp>
      <p:sp>
        <p:nvSpPr>
          <p:cNvPr id="112" name="TextBox 111"/>
          <p:cNvSpPr txBox="1"/>
          <p:nvPr/>
        </p:nvSpPr>
        <p:spPr>
          <a:xfrm>
            <a:off x="9656225" y="4852752"/>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wants</a:t>
            </a:r>
          </a:p>
        </p:txBody>
      </p:sp>
      <p:sp>
        <p:nvSpPr>
          <p:cNvPr id="113" name="TextBox 112"/>
          <p:cNvSpPr txBox="1"/>
          <p:nvPr/>
        </p:nvSpPr>
        <p:spPr>
          <a:xfrm>
            <a:off x="9644502" y="4267916"/>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want</a:t>
            </a:r>
          </a:p>
        </p:txBody>
      </p:sp>
      <p:sp>
        <p:nvSpPr>
          <p:cNvPr id="114" name="TextBox 113"/>
          <p:cNvSpPr txBox="1"/>
          <p:nvPr/>
        </p:nvSpPr>
        <p:spPr>
          <a:xfrm>
            <a:off x="4999704" y="5572811"/>
            <a:ext cx="23037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wird</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5" name="TextBox 114"/>
          <p:cNvSpPr txBox="1"/>
          <p:nvPr/>
        </p:nvSpPr>
        <p:spPr>
          <a:xfrm>
            <a:off x="357338" y="5584534"/>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soll</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6" name="TextBox 115"/>
          <p:cNvSpPr txBox="1"/>
          <p:nvPr/>
        </p:nvSpPr>
        <p:spPr>
          <a:xfrm>
            <a:off x="2663514" y="5549365"/>
            <a:ext cx="23248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darf</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7" name="TextBox 116"/>
          <p:cNvSpPr txBox="1"/>
          <p:nvPr/>
        </p:nvSpPr>
        <p:spPr>
          <a:xfrm>
            <a:off x="4985927" y="4995148"/>
            <a:ext cx="23174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werden</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8" name="TextBox 117"/>
          <p:cNvSpPr txBox="1"/>
          <p:nvPr/>
        </p:nvSpPr>
        <p:spPr>
          <a:xfrm>
            <a:off x="4848235" y="6060504"/>
            <a:ext cx="261343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becomes | is becoming</a:t>
            </a:r>
          </a:p>
        </p:txBody>
      </p:sp>
      <p:sp>
        <p:nvSpPr>
          <p:cNvPr id="119" name="TextBox 118"/>
          <p:cNvSpPr txBox="1"/>
          <p:nvPr/>
        </p:nvSpPr>
        <p:spPr>
          <a:xfrm>
            <a:off x="4974607" y="5493745"/>
            <a:ext cx="235428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become | becoming</a:t>
            </a:r>
          </a:p>
        </p:txBody>
      </p:sp>
      <p:sp>
        <p:nvSpPr>
          <p:cNvPr id="120" name="TextBox 119"/>
          <p:cNvSpPr txBox="1"/>
          <p:nvPr/>
        </p:nvSpPr>
        <p:spPr>
          <a:xfrm>
            <a:off x="6979757" y="5026265"/>
            <a:ext cx="3849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9</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21" name="TextBox 120"/>
          <p:cNvSpPr txBox="1"/>
          <p:nvPr/>
        </p:nvSpPr>
        <p:spPr>
          <a:xfrm>
            <a:off x="359794" y="4995148"/>
            <a:ext cx="2311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sollen</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2" name="TextBox 121"/>
          <p:cNvSpPr txBox="1"/>
          <p:nvPr/>
        </p:nvSpPr>
        <p:spPr>
          <a:xfrm>
            <a:off x="346019" y="6060504"/>
            <a:ext cx="232487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ought | should</a:t>
            </a:r>
          </a:p>
        </p:txBody>
      </p:sp>
      <p:sp>
        <p:nvSpPr>
          <p:cNvPr id="123" name="TextBox 122"/>
          <p:cNvSpPr txBox="1"/>
          <p:nvPr/>
        </p:nvSpPr>
        <p:spPr>
          <a:xfrm>
            <a:off x="357339" y="5475668"/>
            <a:ext cx="231355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ought | should</a:t>
            </a:r>
          </a:p>
        </p:txBody>
      </p:sp>
      <p:sp>
        <p:nvSpPr>
          <p:cNvPr id="124" name="TextBox 123"/>
          <p:cNvSpPr txBox="1"/>
          <p:nvPr/>
        </p:nvSpPr>
        <p:spPr>
          <a:xfrm>
            <a:off x="2145323" y="5026265"/>
            <a:ext cx="59321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63</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25" name="TextBox 124"/>
          <p:cNvSpPr txBox="1"/>
          <p:nvPr/>
        </p:nvSpPr>
        <p:spPr>
          <a:xfrm>
            <a:off x="2635722" y="5053763"/>
            <a:ext cx="23037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dürfen</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6" name="TextBox 125"/>
          <p:cNvSpPr txBox="1"/>
          <p:nvPr/>
        </p:nvSpPr>
        <p:spPr>
          <a:xfrm>
            <a:off x="2663514" y="6060504"/>
            <a:ext cx="232487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is allowed | may</a:t>
            </a:r>
          </a:p>
        </p:txBody>
      </p:sp>
      <p:sp>
        <p:nvSpPr>
          <p:cNvPr id="127" name="TextBox 126"/>
          <p:cNvSpPr txBox="1"/>
          <p:nvPr/>
        </p:nvSpPr>
        <p:spPr>
          <a:xfrm>
            <a:off x="2670890" y="5517191"/>
            <a:ext cx="232881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be allowed | may</a:t>
            </a:r>
          </a:p>
        </p:txBody>
      </p:sp>
      <p:sp>
        <p:nvSpPr>
          <p:cNvPr id="128" name="TextBox 127"/>
          <p:cNvSpPr txBox="1"/>
          <p:nvPr/>
        </p:nvSpPr>
        <p:spPr>
          <a:xfrm>
            <a:off x="4468143" y="5014542"/>
            <a:ext cx="5907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142</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29" name="TextBox 128"/>
          <p:cNvSpPr txBox="1"/>
          <p:nvPr/>
        </p:nvSpPr>
        <p:spPr>
          <a:xfrm>
            <a:off x="7303420" y="4995148"/>
            <a:ext cx="23046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tun</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0" name="TextBox 129"/>
          <p:cNvSpPr txBox="1"/>
          <p:nvPr/>
        </p:nvSpPr>
        <p:spPr>
          <a:xfrm>
            <a:off x="7303418" y="5584534"/>
            <a:ext cx="23291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tut</a:t>
            </a:r>
          </a:p>
        </p:txBody>
      </p:sp>
      <p:sp>
        <p:nvSpPr>
          <p:cNvPr id="131" name="TextBox 130"/>
          <p:cNvSpPr txBox="1"/>
          <p:nvPr/>
        </p:nvSpPr>
        <p:spPr>
          <a:xfrm>
            <a:off x="9081318" y="5031769"/>
            <a:ext cx="5958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140</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32" name="TextBox 131"/>
          <p:cNvSpPr txBox="1"/>
          <p:nvPr/>
        </p:nvSpPr>
        <p:spPr>
          <a:xfrm>
            <a:off x="9607107" y="5059394"/>
            <a:ext cx="230863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lassen</a:t>
            </a:r>
            <a:endPar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3" name="TextBox 132"/>
          <p:cNvSpPr txBox="1"/>
          <p:nvPr/>
        </p:nvSpPr>
        <p:spPr>
          <a:xfrm>
            <a:off x="9646389" y="5584534"/>
            <a:ext cx="229485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lässt</a:t>
            </a:r>
            <a:endPar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4" name="TextBox 133"/>
          <p:cNvSpPr txBox="1"/>
          <p:nvPr/>
        </p:nvSpPr>
        <p:spPr>
          <a:xfrm>
            <a:off x="11545772" y="5026265"/>
            <a:ext cx="4529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82</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35" name="TextBox 134"/>
          <p:cNvSpPr txBox="1"/>
          <p:nvPr/>
        </p:nvSpPr>
        <p:spPr>
          <a:xfrm>
            <a:off x="7328893" y="6043682"/>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does | is doing</a:t>
            </a:r>
          </a:p>
        </p:txBody>
      </p:sp>
      <p:sp>
        <p:nvSpPr>
          <p:cNvPr id="136" name="TextBox 135"/>
          <p:cNvSpPr txBox="1"/>
          <p:nvPr/>
        </p:nvSpPr>
        <p:spPr>
          <a:xfrm>
            <a:off x="7328893" y="5458846"/>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do | doing</a:t>
            </a:r>
          </a:p>
        </p:txBody>
      </p:sp>
      <p:sp>
        <p:nvSpPr>
          <p:cNvPr id="137" name="TextBox 136"/>
          <p:cNvSpPr txBox="1"/>
          <p:nvPr/>
        </p:nvSpPr>
        <p:spPr>
          <a:xfrm>
            <a:off x="9576498" y="6060504"/>
            <a:ext cx="241554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lets, allows | is letting, is allowing</a:t>
            </a:r>
            <a:endPar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8" name="TextBox 137"/>
          <p:cNvSpPr txBox="1"/>
          <p:nvPr/>
        </p:nvSpPr>
        <p:spPr>
          <a:xfrm>
            <a:off x="9635070" y="5475668"/>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let, allow | letting, allowing</a:t>
            </a:r>
            <a:endPar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9" name="Rectangle 138"/>
          <p:cNvSpPr/>
          <p:nvPr/>
        </p:nvSpPr>
        <p:spPr>
          <a:xfrm>
            <a:off x="2962167" y="6643098"/>
            <a:ext cx="7837012" cy="23852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3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Source: </a:t>
            </a:r>
            <a:r>
              <a:rPr kumimoji="0" lang="en-HK" sz="93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Jones, R.L. &amp; </a:t>
            </a:r>
            <a:r>
              <a:rPr kumimoji="0" lang="en-HK" sz="930" b="0"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Tschirner</a:t>
            </a:r>
            <a:r>
              <a:rPr kumimoji="0" lang="en-HK" sz="93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 (2006). A frequency dictionary of German: core vocabulary for learners. Routledge</a:t>
            </a:r>
            <a:endParaRPr kumimoji="0" lang="en-GB" sz="93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91669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48478" y="189824"/>
          <a:ext cx="11581450" cy="6040968"/>
        </p:xfrm>
        <a:graphic>
          <a:graphicData uri="http://schemas.openxmlformats.org/drawingml/2006/table">
            <a:tbl>
              <a:tblPr firstRow="1" bandRow="1">
                <a:tableStyleId>{5940675A-B579-460E-94D1-54222C63F5DA}</a:tableStyleId>
              </a:tblPr>
              <a:tblGrid>
                <a:gridCol w="2316290">
                  <a:extLst>
                    <a:ext uri="{9D8B030D-6E8A-4147-A177-3AD203B41FA5}">
                      <a16:colId xmlns:a16="http://schemas.microsoft.com/office/drawing/2014/main" val="20000"/>
                    </a:ext>
                  </a:extLst>
                </a:gridCol>
                <a:gridCol w="2316290">
                  <a:extLst>
                    <a:ext uri="{9D8B030D-6E8A-4147-A177-3AD203B41FA5}">
                      <a16:colId xmlns:a16="http://schemas.microsoft.com/office/drawing/2014/main" val="20001"/>
                    </a:ext>
                  </a:extLst>
                </a:gridCol>
                <a:gridCol w="2316290">
                  <a:extLst>
                    <a:ext uri="{9D8B030D-6E8A-4147-A177-3AD203B41FA5}">
                      <a16:colId xmlns:a16="http://schemas.microsoft.com/office/drawing/2014/main" val="20002"/>
                    </a:ext>
                  </a:extLst>
                </a:gridCol>
                <a:gridCol w="2316290">
                  <a:extLst>
                    <a:ext uri="{9D8B030D-6E8A-4147-A177-3AD203B41FA5}">
                      <a16:colId xmlns:a16="http://schemas.microsoft.com/office/drawing/2014/main" val="20003"/>
                    </a:ext>
                  </a:extLst>
                </a:gridCol>
                <a:gridCol w="2316290">
                  <a:extLst>
                    <a:ext uri="{9D8B030D-6E8A-4147-A177-3AD203B41FA5}">
                      <a16:colId xmlns:a16="http://schemas.microsoft.com/office/drawing/2014/main" val="20004"/>
                    </a:ext>
                  </a:extLst>
                </a:gridCol>
              </a:tblGrid>
              <a:tr h="2013656">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2013656">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2013656">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8" name="TextBox 7"/>
          <p:cNvSpPr txBox="1"/>
          <p:nvPr/>
        </p:nvSpPr>
        <p:spPr>
          <a:xfrm>
            <a:off x="3277297" y="6356823"/>
            <a:ext cx="5956419" cy="371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15 </a:t>
            </a:r>
            <a:r>
              <a:rPr kumimoji="0" lang="en-GB"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high-frequency prototype </a:t>
            </a:r>
            <a:r>
              <a:rPr kumimoji="0" lang="en-US" altLang="zh-CN" sz="1800" b="0" i="0" u="none" strike="noStrike" kern="1200" cap="none" spc="0" normalizeH="0" baseline="0" noProof="0">
                <a:ln>
                  <a:noFill/>
                </a:ln>
                <a:solidFill>
                  <a:prstClr val="white"/>
                </a:solidFill>
                <a:effectLst/>
                <a:uLnTx/>
                <a:uFillTx/>
                <a:latin typeface="Century Gothic" panose="020B0502020202020204" pitchFamily="34" charset="0"/>
                <a:ea typeface="华文仿宋" panose="02010600040101010101" pitchFamily="2" charset="-122"/>
                <a:cs typeface="+mn-cs"/>
              </a:rPr>
              <a:t>Spanish</a:t>
            </a: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verbs </a:t>
            </a:r>
          </a:p>
        </p:txBody>
      </p:sp>
      <p:sp>
        <p:nvSpPr>
          <p:cNvPr id="9" name="TextBox 8"/>
          <p:cNvSpPr txBox="1"/>
          <p:nvPr/>
        </p:nvSpPr>
        <p:spPr>
          <a:xfrm>
            <a:off x="350934" y="234551"/>
            <a:ext cx="23110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华文仿宋" panose="02010600040101010101" pitchFamily="2" charset="-122"/>
                <a:cs typeface="+mn-cs"/>
              </a:rPr>
              <a:t>vivir</a:t>
            </a:r>
            <a:endParaRPr kumimoji="0" lang="en-GB" sz="4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TextBox 9"/>
          <p:cNvSpPr txBox="1"/>
          <p:nvPr/>
        </p:nvSpPr>
        <p:spPr>
          <a:xfrm>
            <a:off x="332175" y="1865953"/>
            <a:ext cx="23248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lives</a:t>
            </a:r>
          </a:p>
        </p:txBody>
      </p:sp>
      <p:sp>
        <p:nvSpPr>
          <p:cNvPr id="11" name="TextBox 10"/>
          <p:cNvSpPr txBox="1"/>
          <p:nvPr/>
        </p:nvSpPr>
        <p:spPr>
          <a:xfrm>
            <a:off x="341523" y="1227276"/>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vive</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 name="TextBox 11"/>
          <p:cNvSpPr txBox="1"/>
          <p:nvPr/>
        </p:nvSpPr>
        <p:spPr>
          <a:xfrm>
            <a:off x="332175" y="861259"/>
            <a:ext cx="23135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live | living</a:t>
            </a:r>
          </a:p>
        </p:txBody>
      </p:sp>
      <p:sp>
        <p:nvSpPr>
          <p:cNvPr id="13" name="TextBox 12"/>
          <p:cNvSpPr txBox="1"/>
          <p:nvPr/>
        </p:nvSpPr>
        <p:spPr>
          <a:xfrm>
            <a:off x="2136886" y="153268"/>
            <a:ext cx="6128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142</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39" name="Rectangle 138"/>
          <p:cNvSpPr/>
          <p:nvPr/>
        </p:nvSpPr>
        <p:spPr>
          <a:xfrm>
            <a:off x="2985317" y="6608374"/>
            <a:ext cx="6957336" cy="2339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2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Source:</a:t>
            </a:r>
            <a:r>
              <a:rPr kumimoji="0" lang="zh-CN" altLang="en-US" sz="920" b="0" i="1" u="none" strike="noStrike" kern="1200" cap="none" spc="0" normalizeH="0" baseline="0" noProof="0" dirty="0">
                <a:ln>
                  <a:noFill/>
                </a:ln>
                <a:solidFill>
                  <a:prstClr val="white"/>
                </a:solidFill>
                <a:effectLst/>
                <a:uLnTx/>
                <a:uFillTx/>
                <a:latin typeface="Century Gothic" panose="020B0502020202020204" pitchFamily="34" charset="0"/>
                <a:ea typeface="华文仿宋" panose="02010600040101010101" pitchFamily="2" charset="-122"/>
                <a:cs typeface="+mn-cs"/>
              </a:rPr>
              <a:t> </a:t>
            </a:r>
            <a:r>
              <a:rPr kumimoji="0" lang="en-HK" sz="92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Davies, M, &amp; Davies, K.H. (2018). A Frequency Dictionary of Spanish: Core Vocabulary for Learners. Routledge.</a:t>
            </a:r>
            <a:endParaRPr kumimoji="0" lang="en-GB" sz="92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0" name="TextBox 139"/>
          <p:cNvSpPr txBox="1"/>
          <p:nvPr/>
        </p:nvSpPr>
        <p:spPr>
          <a:xfrm>
            <a:off x="2664486" y="276629"/>
            <a:ext cx="2311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escuchar</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1" name="TextBox 140"/>
          <p:cNvSpPr txBox="1"/>
          <p:nvPr/>
        </p:nvSpPr>
        <p:spPr>
          <a:xfrm>
            <a:off x="2645727" y="1873607"/>
            <a:ext cx="23248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listens</a:t>
            </a:r>
          </a:p>
        </p:txBody>
      </p:sp>
      <p:sp>
        <p:nvSpPr>
          <p:cNvPr id="142" name="TextBox 141"/>
          <p:cNvSpPr txBox="1"/>
          <p:nvPr/>
        </p:nvSpPr>
        <p:spPr>
          <a:xfrm>
            <a:off x="2655075" y="1234930"/>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escucha</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3" name="TextBox 142"/>
          <p:cNvSpPr txBox="1"/>
          <p:nvPr/>
        </p:nvSpPr>
        <p:spPr>
          <a:xfrm>
            <a:off x="2645727" y="868913"/>
            <a:ext cx="23135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listen | listening</a:t>
            </a:r>
          </a:p>
        </p:txBody>
      </p:sp>
      <p:sp>
        <p:nvSpPr>
          <p:cNvPr id="144" name="TextBox 143"/>
          <p:cNvSpPr txBox="1"/>
          <p:nvPr/>
        </p:nvSpPr>
        <p:spPr>
          <a:xfrm>
            <a:off x="4292600" y="160922"/>
            <a:ext cx="77066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281</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45" name="TextBox 144"/>
          <p:cNvSpPr txBox="1"/>
          <p:nvPr/>
        </p:nvSpPr>
        <p:spPr>
          <a:xfrm>
            <a:off x="4973055" y="242205"/>
            <a:ext cx="23110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ayudar</a:t>
            </a:r>
            <a:endParaRPr kumimoji="0" lang="en-GB" sz="4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6" name="TextBox 145"/>
          <p:cNvSpPr txBox="1"/>
          <p:nvPr/>
        </p:nvSpPr>
        <p:spPr>
          <a:xfrm>
            <a:off x="4930411" y="1889877"/>
            <a:ext cx="23248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helps</a:t>
            </a:r>
            <a:endPar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7" name="TextBox 146"/>
          <p:cNvSpPr txBox="1"/>
          <p:nvPr/>
        </p:nvSpPr>
        <p:spPr>
          <a:xfrm>
            <a:off x="4963644" y="1234930"/>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ayuda</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8" name="TextBox 147"/>
          <p:cNvSpPr txBox="1"/>
          <p:nvPr/>
        </p:nvSpPr>
        <p:spPr>
          <a:xfrm>
            <a:off x="4954296" y="868913"/>
            <a:ext cx="23135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help | helping</a:t>
            </a:r>
            <a:endPar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9" name="TextBox 148"/>
          <p:cNvSpPr txBox="1"/>
          <p:nvPr/>
        </p:nvSpPr>
        <p:spPr>
          <a:xfrm>
            <a:off x="6649069" y="160922"/>
            <a:ext cx="71118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328</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50" name="TextBox 149"/>
          <p:cNvSpPr txBox="1"/>
          <p:nvPr/>
        </p:nvSpPr>
        <p:spPr>
          <a:xfrm>
            <a:off x="7281703" y="271552"/>
            <a:ext cx="2311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aprender</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1" name="TextBox 150"/>
          <p:cNvSpPr txBox="1"/>
          <p:nvPr/>
        </p:nvSpPr>
        <p:spPr>
          <a:xfrm>
            <a:off x="7256528" y="1903932"/>
            <a:ext cx="23248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华文仿宋" panose="02010600040101010101" pitchFamily="2" charset="-122"/>
                <a:cs typeface="+mn-cs"/>
              </a:rPr>
              <a:t>learns</a:t>
            </a:r>
            <a:endPar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2" name="TextBox 151"/>
          <p:cNvSpPr txBox="1"/>
          <p:nvPr/>
        </p:nvSpPr>
        <p:spPr>
          <a:xfrm>
            <a:off x="7265876" y="1265255"/>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aprende</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3" name="TextBox 152"/>
          <p:cNvSpPr txBox="1"/>
          <p:nvPr/>
        </p:nvSpPr>
        <p:spPr>
          <a:xfrm>
            <a:off x="7256528" y="899238"/>
            <a:ext cx="23135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learn | learning</a:t>
            </a:r>
          </a:p>
        </p:txBody>
      </p:sp>
      <p:sp>
        <p:nvSpPr>
          <p:cNvPr id="154" name="TextBox 153"/>
          <p:cNvSpPr txBox="1"/>
          <p:nvPr/>
        </p:nvSpPr>
        <p:spPr>
          <a:xfrm>
            <a:off x="8881533" y="191247"/>
            <a:ext cx="79253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428</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55" name="TextBox 154"/>
          <p:cNvSpPr txBox="1"/>
          <p:nvPr/>
        </p:nvSpPr>
        <p:spPr>
          <a:xfrm>
            <a:off x="9590272" y="319297"/>
            <a:ext cx="23110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escribir</a:t>
            </a:r>
            <a:endParaRPr kumimoji="0" lang="en-GB" sz="4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6" name="TextBox 155"/>
          <p:cNvSpPr txBox="1"/>
          <p:nvPr/>
        </p:nvSpPr>
        <p:spPr>
          <a:xfrm>
            <a:off x="9574542" y="1900053"/>
            <a:ext cx="23248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华文仿宋" panose="02010600040101010101" pitchFamily="2" charset="-122"/>
                <a:cs typeface="+mn-cs"/>
              </a:rPr>
              <a:t>writes</a:t>
            </a:r>
            <a:endPar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7" name="TextBox 156"/>
          <p:cNvSpPr txBox="1"/>
          <p:nvPr/>
        </p:nvSpPr>
        <p:spPr>
          <a:xfrm>
            <a:off x="9583890" y="1261376"/>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escribe</a:t>
            </a:r>
          </a:p>
        </p:txBody>
      </p:sp>
      <p:sp>
        <p:nvSpPr>
          <p:cNvPr id="158" name="TextBox 157"/>
          <p:cNvSpPr txBox="1"/>
          <p:nvPr/>
        </p:nvSpPr>
        <p:spPr>
          <a:xfrm>
            <a:off x="9571513" y="946005"/>
            <a:ext cx="23135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write | writing</a:t>
            </a:r>
          </a:p>
        </p:txBody>
      </p:sp>
      <p:sp>
        <p:nvSpPr>
          <p:cNvPr id="159" name="TextBox 158"/>
          <p:cNvSpPr txBox="1"/>
          <p:nvPr/>
        </p:nvSpPr>
        <p:spPr>
          <a:xfrm>
            <a:off x="11379019" y="153268"/>
            <a:ext cx="6128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198</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60" name="TextBox 159"/>
          <p:cNvSpPr txBox="1"/>
          <p:nvPr/>
        </p:nvSpPr>
        <p:spPr>
          <a:xfrm>
            <a:off x="366898" y="2333871"/>
            <a:ext cx="2311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salir</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61" name="TextBox 160"/>
          <p:cNvSpPr txBox="1"/>
          <p:nvPr/>
        </p:nvSpPr>
        <p:spPr>
          <a:xfrm>
            <a:off x="332175" y="3888838"/>
            <a:ext cx="23248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华文仿宋" panose="02010600040101010101" pitchFamily="2" charset="-122"/>
                <a:cs typeface="+mn-cs"/>
              </a:rPr>
              <a:t>goes</a:t>
            </a:r>
            <a:r>
              <a:rPr kumimoji="0" lang="zh-CN" altLang="en-US"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华文仿宋" panose="02010600040101010101" pitchFamily="2" charset="-122"/>
                <a:cs typeface="+mn-cs"/>
              </a:rPr>
              <a:t> </a:t>
            </a:r>
            <a:r>
              <a:rPr kumimoji="0" lang="en-US" altLang="zh-CN"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华文仿宋" panose="02010600040101010101" pitchFamily="2" charset="-122"/>
                <a:cs typeface="+mn-cs"/>
              </a:rPr>
              <a:t>out</a:t>
            </a:r>
            <a:endPar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62" name="TextBox 161"/>
          <p:cNvSpPr txBox="1"/>
          <p:nvPr/>
        </p:nvSpPr>
        <p:spPr>
          <a:xfrm>
            <a:off x="341523" y="3250161"/>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sale</a:t>
            </a:r>
          </a:p>
        </p:txBody>
      </p:sp>
      <p:sp>
        <p:nvSpPr>
          <p:cNvPr id="163" name="TextBox 162"/>
          <p:cNvSpPr txBox="1"/>
          <p:nvPr/>
        </p:nvSpPr>
        <p:spPr>
          <a:xfrm>
            <a:off x="332175" y="2884144"/>
            <a:ext cx="23135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go out | going out</a:t>
            </a:r>
            <a:endPar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64" name="TextBox 163"/>
          <p:cNvSpPr txBox="1"/>
          <p:nvPr/>
        </p:nvSpPr>
        <p:spPr>
          <a:xfrm>
            <a:off x="2136886" y="2176153"/>
            <a:ext cx="6128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114</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65" name="TextBox 164"/>
          <p:cNvSpPr txBox="1"/>
          <p:nvPr/>
        </p:nvSpPr>
        <p:spPr>
          <a:xfrm>
            <a:off x="2664486" y="2265090"/>
            <a:ext cx="23110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cantar</a:t>
            </a:r>
            <a:endParaRPr kumimoji="0" lang="en-GB" sz="4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66" name="TextBox 165"/>
          <p:cNvSpPr txBox="1"/>
          <p:nvPr/>
        </p:nvSpPr>
        <p:spPr>
          <a:xfrm>
            <a:off x="2645727" y="3896492"/>
            <a:ext cx="23248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sings</a:t>
            </a:r>
          </a:p>
        </p:txBody>
      </p:sp>
      <p:sp>
        <p:nvSpPr>
          <p:cNvPr id="167" name="TextBox 166"/>
          <p:cNvSpPr txBox="1"/>
          <p:nvPr/>
        </p:nvSpPr>
        <p:spPr>
          <a:xfrm>
            <a:off x="2655075" y="3257815"/>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canta</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68" name="TextBox 167"/>
          <p:cNvSpPr txBox="1"/>
          <p:nvPr/>
        </p:nvSpPr>
        <p:spPr>
          <a:xfrm>
            <a:off x="2645727" y="2891798"/>
            <a:ext cx="23135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sing | singing</a:t>
            </a:r>
          </a:p>
        </p:txBody>
      </p:sp>
      <p:sp>
        <p:nvSpPr>
          <p:cNvPr id="169" name="TextBox 168"/>
          <p:cNvSpPr txBox="1"/>
          <p:nvPr/>
        </p:nvSpPr>
        <p:spPr>
          <a:xfrm>
            <a:off x="4292600" y="2183807"/>
            <a:ext cx="77066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718</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70" name="TextBox 169"/>
          <p:cNvSpPr txBox="1"/>
          <p:nvPr/>
        </p:nvSpPr>
        <p:spPr>
          <a:xfrm>
            <a:off x="4973218" y="2332680"/>
            <a:ext cx="2311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abrir</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71" name="TextBox 170"/>
          <p:cNvSpPr txBox="1"/>
          <p:nvPr/>
        </p:nvSpPr>
        <p:spPr>
          <a:xfrm>
            <a:off x="4954296" y="3896492"/>
            <a:ext cx="23248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opens</a:t>
            </a:r>
          </a:p>
        </p:txBody>
      </p:sp>
      <p:sp>
        <p:nvSpPr>
          <p:cNvPr id="172" name="TextBox 171"/>
          <p:cNvSpPr txBox="1"/>
          <p:nvPr/>
        </p:nvSpPr>
        <p:spPr>
          <a:xfrm>
            <a:off x="4963644" y="3257815"/>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abre</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73" name="TextBox 172"/>
          <p:cNvSpPr txBox="1"/>
          <p:nvPr/>
        </p:nvSpPr>
        <p:spPr>
          <a:xfrm>
            <a:off x="4954296" y="2891798"/>
            <a:ext cx="23135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open | opening</a:t>
            </a:r>
          </a:p>
        </p:txBody>
      </p:sp>
      <p:sp>
        <p:nvSpPr>
          <p:cNvPr id="174" name="TextBox 173"/>
          <p:cNvSpPr txBox="1"/>
          <p:nvPr/>
        </p:nvSpPr>
        <p:spPr>
          <a:xfrm>
            <a:off x="6759007" y="2183807"/>
            <a:ext cx="6128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246</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75" name="TextBox 174"/>
          <p:cNvSpPr txBox="1"/>
          <p:nvPr/>
        </p:nvSpPr>
        <p:spPr>
          <a:xfrm>
            <a:off x="7281703" y="2294437"/>
            <a:ext cx="23110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comer</a:t>
            </a:r>
          </a:p>
        </p:txBody>
      </p:sp>
      <p:sp>
        <p:nvSpPr>
          <p:cNvPr id="176" name="TextBox 175"/>
          <p:cNvSpPr txBox="1"/>
          <p:nvPr/>
        </p:nvSpPr>
        <p:spPr>
          <a:xfrm>
            <a:off x="7256528" y="3926817"/>
            <a:ext cx="23248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华文仿宋" panose="02010600040101010101" pitchFamily="2" charset="-122"/>
                <a:cs typeface="+mn-cs"/>
              </a:rPr>
              <a:t>eats</a:t>
            </a:r>
            <a:endPar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77" name="TextBox 176"/>
          <p:cNvSpPr txBox="1"/>
          <p:nvPr/>
        </p:nvSpPr>
        <p:spPr>
          <a:xfrm>
            <a:off x="7265876" y="3288140"/>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come</a:t>
            </a:r>
          </a:p>
        </p:txBody>
      </p:sp>
      <p:sp>
        <p:nvSpPr>
          <p:cNvPr id="178" name="TextBox 177"/>
          <p:cNvSpPr txBox="1"/>
          <p:nvPr/>
        </p:nvSpPr>
        <p:spPr>
          <a:xfrm>
            <a:off x="7256528" y="2922123"/>
            <a:ext cx="23135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eat | eating</a:t>
            </a:r>
          </a:p>
        </p:txBody>
      </p:sp>
      <p:sp>
        <p:nvSpPr>
          <p:cNvPr id="179" name="TextBox 178"/>
          <p:cNvSpPr txBox="1"/>
          <p:nvPr/>
        </p:nvSpPr>
        <p:spPr>
          <a:xfrm>
            <a:off x="8881533" y="2214132"/>
            <a:ext cx="79253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347</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80" name="TextBox 179"/>
          <p:cNvSpPr txBox="1"/>
          <p:nvPr/>
        </p:nvSpPr>
        <p:spPr>
          <a:xfrm>
            <a:off x="9649790" y="2328075"/>
            <a:ext cx="2311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bailar</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81" name="TextBox 180"/>
          <p:cNvSpPr txBox="1"/>
          <p:nvPr/>
        </p:nvSpPr>
        <p:spPr>
          <a:xfrm>
            <a:off x="9574308" y="3906519"/>
            <a:ext cx="23248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华文仿宋" panose="02010600040101010101" pitchFamily="2" charset="-122"/>
                <a:cs typeface="+mn-cs"/>
              </a:rPr>
              <a:t>dances</a:t>
            </a:r>
            <a:endPar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82" name="TextBox 181"/>
          <p:cNvSpPr txBox="1"/>
          <p:nvPr/>
        </p:nvSpPr>
        <p:spPr>
          <a:xfrm>
            <a:off x="9581684" y="3286216"/>
            <a:ext cx="23061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baila</a:t>
            </a:r>
            <a:endPar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83" name="TextBox 182"/>
          <p:cNvSpPr txBox="1"/>
          <p:nvPr/>
        </p:nvSpPr>
        <p:spPr>
          <a:xfrm>
            <a:off x="9573297" y="2934974"/>
            <a:ext cx="23135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dance | dancing</a:t>
            </a:r>
          </a:p>
        </p:txBody>
      </p:sp>
      <p:sp>
        <p:nvSpPr>
          <p:cNvPr id="184" name="TextBox 183"/>
          <p:cNvSpPr txBox="1"/>
          <p:nvPr/>
        </p:nvSpPr>
        <p:spPr>
          <a:xfrm>
            <a:off x="11287748" y="2176153"/>
            <a:ext cx="70409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1323</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85" name="TextBox 184"/>
          <p:cNvSpPr txBox="1"/>
          <p:nvPr/>
        </p:nvSpPr>
        <p:spPr>
          <a:xfrm>
            <a:off x="367237" y="4268087"/>
            <a:ext cx="2311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comprar</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86" name="TextBox 185"/>
          <p:cNvSpPr txBox="1"/>
          <p:nvPr/>
        </p:nvSpPr>
        <p:spPr>
          <a:xfrm>
            <a:off x="348478" y="5899489"/>
            <a:ext cx="23248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华文仿宋" panose="02010600040101010101" pitchFamily="2" charset="-122"/>
                <a:cs typeface="+mn-cs"/>
              </a:rPr>
              <a:t>buys</a:t>
            </a:r>
            <a:endPar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87" name="TextBox 186"/>
          <p:cNvSpPr txBox="1"/>
          <p:nvPr/>
        </p:nvSpPr>
        <p:spPr>
          <a:xfrm>
            <a:off x="357826" y="5260812"/>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compra</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88" name="TextBox 187"/>
          <p:cNvSpPr txBox="1"/>
          <p:nvPr/>
        </p:nvSpPr>
        <p:spPr>
          <a:xfrm>
            <a:off x="348478" y="4894795"/>
            <a:ext cx="23135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buy | buying</a:t>
            </a:r>
          </a:p>
        </p:txBody>
      </p:sp>
      <p:sp>
        <p:nvSpPr>
          <p:cNvPr id="189" name="TextBox 188"/>
          <p:cNvSpPr txBox="1"/>
          <p:nvPr/>
        </p:nvSpPr>
        <p:spPr>
          <a:xfrm>
            <a:off x="2022974" y="4186804"/>
            <a:ext cx="7430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361</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90" name="TextBox 189"/>
          <p:cNvSpPr txBox="1"/>
          <p:nvPr/>
        </p:nvSpPr>
        <p:spPr>
          <a:xfrm>
            <a:off x="2680789" y="4275741"/>
            <a:ext cx="23110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beber</a:t>
            </a:r>
            <a:endParaRPr kumimoji="0" lang="en-GB" sz="4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91" name="TextBox 190"/>
          <p:cNvSpPr txBox="1"/>
          <p:nvPr/>
        </p:nvSpPr>
        <p:spPr>
          <a:xfrm>
            <a:off x="2683640" y="5918853"/>
            <a:ext cx="23248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drinks</a:t>
            </a:r>
            <a:endPar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92" name="TextBox 191"/>
          <p:cNvSpPr txBox="1"/>
          <p:nvPr/>
        </p:nvSpPr>
        <p:spPr>
          <a:xfrm>
            <a:off x="2671378" y="5268466"/>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bebe</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93" name="TextBox 192"/>
          <p:cNvSpPr txBox="1"/>
          <p:nvPr/>
        </p:nvSpPr>
        <p:spPr>
          <a:xfrm>
            <a:off x="2662030" y="4937745"/>
            <a:ext cx="23135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drink | drinking</a:t>
            </a:r>
            <a:endPar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94" name="TextBox 193"/>
          <p:cNvSpPr txBox="1"/>
          <p:nvPr/>
        </p:nvSpPr>
        <p:spPr>
          <a:xfrm>
            <a:off x="4308903" y="4194458"/>
            <a:ext cx="77066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1085</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95" name="TextBox 194"/>
          <p:cNvSpPr txBox="1"/>
          <p:nvPr/>
        </p:nvSpPr>
        <p:spPr>
          <a:xfrm>
            <a:off x="4989358" y="4275741"/>
            <a:ext cx="23110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correr</a:t>
            </a:r>
            <a:endParaRPr kumimoji="0" lang="en-GB" sz="4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96" name="TextBox 195"/>
          <p:cNvSpPr txBox="1"/>
          <p:nvPr/>
        </p:nvSpPr>
        <p:spPr>
          <a:xfrm>
            <a:off x="4982470" y="5899489"/>
            <a:ext cx="23248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华文仿宋" panose="02010600040101010101" pitchFamily="2" charset="-122"/>
                <a:cs typeface="+mn-cs"/>
              </a:rPr>
              <a:t>runs</a:t>
            </a:r>
            <a:endPar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97" name="TextBox 196"/>
          <p:cNvSpPr txBox="1"/>
          <p:nvPr/>
        </p:nvSpPr>
        <p:spPr>
          <a:xfrm>
            <a:off x="4979947" y="5268466"/>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corre</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98" name="TextBox 197"/>
          <p:cNvSpPr txBox="1"/>
          <p:nvPr/>
        </p:nvSpPr>
        <p:spPr>
          <a:xfrm>
            <a:off x="4970599" y="4902449"/>
            <a:ext cx="23135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run | running</a:t>
            </a:r>
            <a:endPar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99" name="TextBox 198"/>
          <p:cNvSpPr txBox="1"/>
          <p:nvPr/>
        </p:nvSpPr>
        <p:spPr>
          <a:xfrm>
            <a:off x="6775310" y="4194458"/>
            <a:ext cx="6128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343</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200" name="TextBox 199"/>
          <p:cNvSpPr txBox="1"/>
          <p:nvPr/>
        </p:nvSpPr>
        <p:spPr>
          <a:xfrm>
            <a:off x="7298006" y="4305088"/>
            <a:ext cx="23110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celebrar</a:t>
            </a:r>
            <a:endParaRPr kumimoji="0" lang="en-GB" sz="4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01" name="TextBox 200"/>
          <p:cNvSpPr txBox="1"/>
          <p:nvPr/>
        </p:nvSpPr>
        <p:spPr>
          <a:xfrm>
            <a:off x="7293078" y="5905639"/>
            <a:ext cx="23248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华文仿宋" panose="02010600040101010101" pitchFamily="2" charset="-122"/>
                <a:cs typeface="+mn-cs"/>
              </a:rPr>
              <a:t>celebrates</a:t>
            </a:r>
            <a:endPar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02" name="TextBox 201"/>
          <p:cNvSpPr txBox="1"/>
          <p:nvPr/>
        </p:nvSpPr>
        <p:spPr>
          <a:xfrm>
            <a:off x="7282179" y="5264066"/>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celebra</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03" name="TextBox 202"/>
          <p:cNvSpPr txBox="1"/>
          <p:nvPr/>
        </p:nvSpPr>
        <p:spPr>
          <a:xfrm>
            <a:off x="7272831" y="4886474"/>
            <a:ext cx="23135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celebrate | celebrating</a:t>
            </a:r>
            <a:endPar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04" name="TextBox 203"/>
          <p:cNvSpPr txBox="1"/>
          <p:nvPr/>
        </p:nvSpPr>
        <p:spPr>
          <a:xfrm>
            <a:off x="8897836" y="4224783"/>
            <a:ext cx="79253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886</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205" name="TextBox 204"/>
          <p:cNvSpPr txBox="1"/>
          <p:nvPr/>
        </p:nvSpPr>
        <p:spPr>
          <a:xfrm>
            <a:off x="9610815" y="4393622"/>
            <a:ext cx="23110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descansar</a:t>
            </a:r>
            <a:endPar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06" name="TextBox 205"/>
          <p:cNvSpPr txBox="1"/>
          <p:nvPr/>
        </p:nvSpPr>
        <p:spPr>
          <a:xfrm>
            <a:off x="9589062" y="5924355"/>
            <a:ext cx="23248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华文仿宋" panose="02010600040101010101" pitchFamily="2" charset="-122"/>
                <a:cs typeface="+mn-cs"/>
              </a:rPr>
              <a:t>rests</a:t>
            </a:r>
            <a:endPar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07" name="TextBox 206"/>
          <p:cNvSpPr txBox="1"/>
          <p:nvPr/>
        </p:nvSpPr>
        <p:spPr>
          <a:xfrm>
            <a:off x="9609102" y="5301611"/>
            <a:ext cx="23061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descansa</a:t>
            </a:r>
            <a:endPar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08" name="TextBox 207"/>
          <p:cNvSpPr txBox="1"/>
          <p:nvPr/>
        </p:nvSpPr>
        <p:spPr>
          <a:xfrm>
            <a:off x="9608225" y="4939390"/>
            <a:ext cx="23135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rest | resting</a:t>
            </a:r>
          </a:p>
        </p:txBody>
      </p:sp>
      <p:sp>
        <p:nvSpPr>
          <p:cNvPr id="209" name="TextBox 208"/>
          <p:cNvSpPr txBox="1"/>
          <p:nvPr/>
        </p:nvSpPr>
        <p:spPr>
          <a:xfrm>
            <a:off x="11287748" y="4186804"/>
            <a:ext cx="72039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A5F00"/>
                </a:solidFill>
                <a:effectLst/>
                <a:uLnTx/>
                <a:uFillTx/>
                <a:latin typeface="Century Gothic" panose="020B0502020202020204" pitchFamily="34" charset="0"/>
                <a:ea typeface="华文仿宋" panose="02010600040101010101" pitchFamily="2" charset="-122"/>
                <a:cs typeface="+mn-cs"/>
              </a:rPr>
              <a:t>1749</a:t>
            </a:r>
            <a:endPar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48281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 / Emma Marsden</a:t>
            </a:r>
          </a:p>
        </p:txBody>
      </p:sp>
      <p:sp>
        <p:nvSpPr>
          <p:cNvPr id="7" name="TextBox 6"/>
          <p:cNvSpPr txBox="1"/>
          <p:nvPr/>
        </p:nvSpPr>
        <p:spPr>
          <a:xfrm>
            <a:off x="3038170" y="486077"/>
            <a:ext cx="5414904" cy="186204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faire</a:t>
            </a:r>
          </a:p>
        </p:txBody>
      </p:sp>
      <p:sp>
        <p:nvSpPr>
          <p:cNvPr id="9" name="TextBox 8"/>
          <p:cNvSpPr txBox="1"/>
          <p:nvPr/>
        </p:nvSpPr>
        <p:spPr>
          <a:xfrm>
            <a:off x="2774400" y="2201853"/>
            <a:ext cx="700264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do, make | doing, making]</a:t>
            </a:r>
          </a:p>
        </p:txBody>
      </p:sp>
      <p:sp>
        <p:nvSpPr>
          <p:cNvPr id="10" name="TextBox 9"/>
          <p:cNvSpPr txBox="1"/>
          <p:nvPr/>
        </p:nvSpPr>
        <p:spPr>
          <a:xfrm>
            <a:off x="3038170" y="3357272"/>
            <a:ext cx="5414904"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fait</a:t>
            </a:r>
          </a:p>
        </p:txBody>
      </p:sp>
      <p:sp>
        <p:nvSpPr>
          <p:cNvPr id="11" name="TextBox 10"/>
          <p:cNvSpPr txBox="1"/>
          <p:nvPr/>
        </p:nvSpPr>
        <p:spPr>
          <a:xfrm>
            <a:off x="3038169" y="5083336"/>
            <a:ext cx="7336753"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[does, makes | is doing, is making]</a:t>
            </a:r>
          </a:p>
        </p:txBody>
      </p:sp>
    </p:spTree>
    <p:extLst>
      <p:ext uri="{BB962C8B-B14F-4D97-AF65-F5344CB8AC3E}">
        <p14:creationId xmlns:p14="http://schemas.microsoft.com/office/powerpoint/2010/main" val="277891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Fai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3" name="fait.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 / Emma Marsden</a:t>
            </a:r>
          </a:p>
        </p:txBody>
      </p:sp>
      <p:sp>
        <p:nvSpPr>
          <p:cNvPr id="8" name="TextBox 7"/>
          <p:cNvSpPr txBox="1"/>
          <p:nvPr/>
        </p:nvSpPr>
        <p:spPr>
          <a:xfrm>
            <a:off x="3038170" y="486077"/>
            <a:ext cx="5414904" cy="186204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faire</a:t>
            </a:r>
          </a:p>
        </p:txBody>
      </p:sp>
      <p:sp>
        <p:nvSpPr>
          <p:cNvPr id="12" name="TextBox 11"/>
          <p:cNvSpPr txBox="1"/>
          <p:nvPr/>
        </p:nvSpPr>
        <p:spPr>
          <a:xfrm>
            <a:off x="2541624" y="2124254"/>
            <a:ext cx="718956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do, make | making, doing]</a:t>
            </a:r>
          </a:p>
        </p:txBody>
      </p:sp>
      <p:sp>
        <p:nvSpPr>
          <p:cNvPr id="13" name="TextBox 12"/>
          <p:cNvSpPr txBox="1"/>
          <p:nvPr/>
        </p:nvSpPr>
        <p:spPr>
          <a:xfrm>
            <a:off x="2965018" y="3378645"/>
            <a:ext cx="5414904"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fait</a:t>
            </a:r>
          </a:p>
        </p:txBody>
      </p:sp>
      <p:sp>
        <p:nvSpPr>
          <p:cNvPr id="14" name="TextBox 13"/>
          <p:cNvSpPr txBox="1"/>
          <p:nvPr/>
        </p:nvSpPr>
        <p:spPr>
          <a:xfrm>
            <a:off x="2965017" y="5074391"/>
            <a:ext cx="7262717"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[does, makes | is doing, is making]</a:t>
            </a:r>
          </a:p>
        </p:txBody>
      </p:sp>
      <p:sp>
        <p:nvSpPr>
          <p:cNvPr id="15" name="Action Button: Help 14">
            <a:hlinkClick r:id="" action="ppaction://noaction" highlightClick="1"/>
          </p:cNvPr>
          <p:cNvSpPr/>
          <p:nvPr/>
        </p:nvSpPr>
        <p:spPr>
          <a:xfrm>
            <a:off x="2495652" y="2222061"/>
            <a:ext cx="542518" cy="478022"/>
          </a:xfrm>
          <a:prstGeom prst="actionButtonHelp">
            <a:avLst/>
          </a:prstGeom>
          <a:solidFill>
            <a:schemeClr val="accent1">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 name="Action Button: Help 15">
            <a:hlinkClick r:id="" action="ppaction://noaction" highlightClick="1"/>
          </p:cNvPr>
          <p:cNvSpPr/>
          <p:nvPr/>
        </p:nvSpPr>
        <p:spPr>
          <a:xfrm>
            <a:off x="2541624" y="5074391"/>
            <a:ext cx="542518" cy="478022"/>
          </a:xfrm>
          <a:prstGeom prst="actionButtonHelp">
            <a:avLst/>
          </a:prstGeom>
          <a:solidFill>
            <a:schemeClr val="accent1">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39881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Fai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3" name="fai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 / Emma Marsden</a:t>
            </a:r>
          </a:p>
        </p:txBody>
      </p:sp>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fait</a:t>
            </a:r>
          </a:p>
        </p:txBody>
      </p:sp>
      <p:sp>
        <p:nvSpPr>
          <p:cNvPr id="4" name="TextBox 3"/>
          <p:cNvSpPr txBox="1"/>
          <p:nvPr/>
        </p:nvSpPr>
        <p:spPr>
          <a:xfrm>
            <a:off x="2381028" y="2196517"/>
            <a:ext cx="7846707"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[does, makes | is doing, is making]</a:t>
            </a:r>
          </a:p>
        </p:txBody>
      </p:sp>
      <p:sp>
        <p:nvSpPr>
          <p:cNvPr id="5" name="TextBox 4"/>
          <p:cNvSpPr txBox="1"/>
          <p:nvPr/>
        </p:nvSpPr>
        <p:spPr>
          <a:xfrm>
            <a:off x="2933323" y="3350789"/>
            <a:ext cx="6225922"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Zara </a:t>
            </a:r>
            <a:r>
              <a:rPr kumimoji="0" lang="en-GB" sz="6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fait</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le lit.</a:t>
            </a:r>
            <a:endParaRPr kumimoji="0" lang="fr-FR" sz="6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0" y="4351174"/>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Zara </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makes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is making</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the bed</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34493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fait.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3" name="Zara_fait_le_li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20686"/>
            <a:ext cx="10515600" cy="1809229"/>
          </a:xfrm>
        </p:spPr>
        <p:txBody>
          <a:bodyPr/>
          <a:lstStyle/>
          <a:p>
            <a:pPr algn="ctr"/>
            <a:r>
              <a:rPr lang="en-GB" b="1" dirty="0"/>
              <a:t>Why is vocabulary learning important?</a:t>
            </a:r>
          </a:p>
        </p:txBody>
      </p:sp>
    </p:spTree>
    <p:extLst>
      <p:ext uri="{BB962C8B-B14F-4D97-AF65-F5344CB8AC3E}">
        <p14:creationId xmlns:p14="http://schemas.microsoft.com/office/powerpoint/2010/main" val="834676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 / Emma Marsden</a:t>
            </a:r>
          </a:p>
        </p:txBody>
      </p:sp>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faire</a:t>
            </a:r>
          </a:p>
        </p:txBody>
      </p:sp>
      <p:sp>
        <p:nvSpPr>
          <p:cNvPr id="4" name="TextBox 3"/>
          <p:cNvSpPr txBox="1"/>
          <p:nvPr/>
        </p:nvSpPr>
        <p:spPr>
          <a:xfrm>
            <a:off x="3038170" y="2176662"/>
            <a:ext cx="626409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do, make | doing, making]</a:t>
            </a:r>
          </a:p>
        </p:txBody>
      </p:sp>
      <p:sp>
        <p:nvSpPr>
          <p:cNvPr id="5" name="TextBox 4"/>
          <p:cNvSpPr txBox="1"/>
          <p:nvPr/>
        </p:nvSpPr>
        <p:spPr>
          <a:xfrm>
            <a:off x="1115366" y="4037385"/>
            <a:ext cx="9652335"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Zara aime </a:t>
            </a:r>
            <a:r>
              <a:rPr kumimoji="0" lang="fr" sz="6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faire</a:t>
            </a:r>
            <a:r>
              <a:rPr kumimoji="0" lang="fr"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le lit.</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 name="TextBox 6"/>
          <p:cNvSpPr txBox="1"/>
          <p:nvPr/>
        </p:nvSpPr>
        <p:spPr>
          <a:xfrm>
            <a:off x="0" y="5053048"/>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Zara likes </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making</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the bed</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3433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Faire.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3" name="Zara_aime_faire_le_li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 / Emma Marsden</a:t>
            </a:r>
          </a:p>
        </p:txBody>
      </p:sp>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fait</a:t>
            </a:r>
          </a:p>
        </p:txBody>
      </p:sp>
      <p:sp>
        <p:nvSpPr>
          <p:cNvPr id="4" name="TextBox 3"/>
          <p:cNvSpPr txBox="1"/>
          <p:nvPr/>
        </p:nvSpPr>
        <p:spPr>
          <a:xfrm>
            <a:off x="3038170" y="2177384"/>
            <a:ext cx="691472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[does, makes | is doing, making]</a:t>
            </a:r>
          </a:p>
        </p:txBody>
      </p:sp>
      <p:sp>
        <p:nvSpPr>
          <p:cNvPr id="5" name="Action Button: Help 4">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 name="Action Button: Help 6">
            <a:hlinkClick r:id="" action="ppaction://noaction" highlightClick="1"/>
          </p:cNvPr>
          <p:cNvSpPr/>
          <p:nvPr/>
        </p:nvSpPr>
        <p:spPr>
          <a:xfrm>
            <a:off x="2495652" y="43752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TextBox 7"/>
          <p:cNvSpPr txBox="1"/>
          <p:nvPr/>
        </p:nvSpPr>
        <p:spPr>
          <a:xfrm>
            <a:off x="3168713" y="3244587"/>
            <a:ext cx="6250685" cy="193899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Zara</a:t>
            </a:r>
            <a:r>
              <a:rPr kumimoji="0" lang="zh-CN" altLang="en-US"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华文仿宋" panose="02010600040101010101" pitchFamily="2" charset="-122"/>
                <a:cs typeface="+mn-cs"/>
              </a:rPr>
              <a:t> </a:t>
            </a:r>
            <a:r>
              <a:rPr kumimoji="0" lang="en-US" altLang="zh-CN"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华文仿宋" panose="02010600040101010101" pitchFamily="2" charset="-122"/>
                <a:cs typeface="+mn-cs"/>
              </a:rPr>
              <a:t>____</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le lit.</a:t>
            </a:r>
            <a:endParaRPr kumimoji="0" lang="fr-FR" sz="6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6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2637953" y="4375241"/>
            <a:ext cx="81601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Zara </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makes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is making</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the bed</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0" name="Rectangle 9"/>
          <p:cNvSpPr/>
          <p:nvPr/>
        </p:nvSpPr>
        <p:spPr>
          <a:xfrm>
            <a:off x="5711745" y="3244587"/>
            <a:ext cx="1322798"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fait</a:t>
            </a:r>
            <a:endParaRPr kumimoji="0" lang="en-GB" sz="6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92193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fai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3" name="Zara_GAP_le_l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4" name="Zara_fait_le_li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 / Emma Marsden</a:t>
            </a:r>
          </a:p>
        </p:txBody>
      </p:sp>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faire</a:t>
            </a:r>
          </a:p>
        </p:txBody>
      </p:sp>
      <p:sp>
        <p:nvSpPr>
          <p:cNvPr id="4" name="TextBox 3"/>
          <p:cNvSpPr txBox="1"/>
          <p:nvPr/>
        </p:nvSpPr>
        <p:spPr>
          <a:xfrm>
            <a:off x="3038169" y="2176662"/>
            <a:ext cx="680921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do, make |doing, making]</a:t>
            </a:r>
          </a:p>
        </p:txBody>
      </p:sp>
      <p:sp>
        <p:nvSpPr>
          <p:cNvPr id="5" name="TextBox 4"/>
          <p:cNvSpPr txBox="1"/>
          <p:nvPr/>
        </p:nvSpPr>
        <p:spPr>
          <a:xfrm>
            <a:off x="2495653" y="4061381"/>
            <a:ext cx="9493148"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Zara aime ____ le lit.</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 name="TextBox 6"/>
          <p:cNvSpPr txBox="1"/>
          <p:nvPr/>
        </p:nvSpPr>
        <p:spPr>
          <a:xfrm>
            <a:off x="3399692" y="5053048"/>
            <a:ext cx="5732584"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Zara likes </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making</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the bed</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8" name="Action Button: Help 7">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Action Button: Help 8">
            <a:hlinkClick r:id="" action="ppaction://noaction" highlightClick="1"/>
          </p:cNvPr>
          <p:cNvSpPr/>
          <p:nvPr/>
        </p:nvSpPr>
        <p:spPr>
          <a:xfrm>
            <a:off x="2495652" y="43752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3095B070-9F18-1047-AD42-62F8B79E04A2}"/>
              </a:ext>
            </a:extLst>
          </p:cNvPr>
          <p:cNvSpPr/>
          <p:nvPr/>
        </p:nvSpPr>
        <p:spPr>
          <a:xfrm>
            <a:off x="7422587" y="4078026"/>
            <a:ext cx="183095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6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faire</a:t>
            </a:r>
            <a:endParaRPr kumimoji="0" lang="en-GB" sz="6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1" name="Action Button: End 10">
            <a:hlinkClick r:id="rId7" action="ppaction://hlinksldjump" highlightClick="1"/>
          </p:cNvPr>
          <p:cNvSpPr/>
          <p:nvPr/>
        </p:nvSpPr>
        <p:spPr>
          <a:xfrm>
            <a:off x="11158151" y="222422"/>
            <a:ext cx="741406" cy="716692"/>
          </a:xfrm>
          <a:prstGeom prst="actionButtonEnd">
            <a:avLst/>
          </a:prstGeom>
          <a:solidFill>
            <a:schemeClr val="accent5">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406165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Fair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4" name="Zara_aime_GAP_le_l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5" name="Zara_aime_faire_le_li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886A3-6291-4139-9036-DC03F77CDA1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F414DEF-29F4-4AAB-854E-47C3F51C30A4}"/>
              </a:ext>
            </a:extLst>
          </p:cNvPr>
          <p:cNvSpPr>
            <a:spLocks noGrp="1"/>
          </p:cNvSpPr>
          <p:nvPr>
            <p:ph idx="1"/>
          </p:nvPr>
        </p:nvSpPr>
        <p:spPr/>
        <p:txBody>
          <a:bodyPr/>
          <a:lstStyle/>
          <a:p>
            <a:endParaRPr lang="en-GB"/>
          </a:p>
        </p:txBody>
      </p:sp>
      <p:pic>
        <p:nvPicPr>
          <p:cNvPr id="4" name="Picture 3">
            <a:hlinkClick r:id="rId2"/>
            <a:extLst>
              <a:ext uri="{FF2B5EF4-FFF2-40B4-BE49-F238E27FC236}">
                <a16:creationId xmlns:a16="http://schemas.microsoft.com/office/drawing/2014/main" id="{B07439C4-4150-4684-95D2-495506DCBB85}"/>
              </a:ext>
            </a:extLst>
          </p:cNvPr>
          <p:cNvPicPr>
            <a:picLocks noChangeAspect="1"/>
          </p:cNvPicPr>
          <p:nvPr/>
        </p:nvPicPr>
        <p:blipFill>
          <a:blip r:embed="rId3"/>
          <a:stretch>
            <a:fillRect/>
          </a:stretch>
        </p:blipFill>
        <p:spPr>
          <a:xfrm>
            <a:off x="2390775" y="242888"/>
            <a:ext cx="7410450" cy="5934075"/>
          </a:xfrm>
          <a:prstGeom prst="rect">
            <a:avLst/>
          </a:prstGeom>
        </p:spPr>
      </p:pic>
    </p:spTree>
    <p:extLst>
      <p:ext uri="{BB962C8B-B14F-4D97-AF65-F5344CB8AC3E}">
        <p14:creationId xmlns:p14="http://schemas.microsoft.com/office/powerpoint/2010/main" val="1950610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a:solidFill>
                  <a:schemeClr val="bg1"/>
                </a:solidFill>
              </a:rPr>
              <a:t>Word Class Summary</a:t>
            </a: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Rachel Hawkes / Emma Marsden</a:t>
            </a:r>
          </a:p>
        </p:txBody>
      </p:sp>
      <p:sp>
        <p:nvSpPr>
          <p:cNvPr id="11" name="Rectangle 10">
            <a:extLst>
              <a:ext uri="{FF2B5EF4-FFF2-40B4-BE49-F238E27FC236}">
                <a16:creationId xmlns:a16="http://schemas.microsoft.com/office/drawing/2014/main" id="{7DD13FBB-5F49-49F8-9078-151C0DCE7C07}"/>
              </a:ext>
            </a:extLst>
          </p:cNvPr>
          <p:cNvSpPr/>
          <p:nvPr/>
        </p:nvSpPr>
        <p:spPr>
          <a:xfrm>
            <a:off x="1238248" y="5364883"/>
            <a:ext cx="9601202" cy="923330"/>
          </a:xfrm>
          <a:prstGeom prst="rect">
            <a:avLst/>
          </a:prstGeom>
        </p:spPr>
        <p:txBody>
          <a:bodyPr wrap="square">
            <a:spAutoFit/>
          </a:bodyPr>
          <a:lstStyle/>
          <a:p>
            <a:r>
              <a:rPr lang="en-GB" dirty="0"/>
              <a:t>SOW French Year 7 (UK):  </a:t>
            </a:r>
            <a:r>
              <a:rPr lang="en-GB" dirty="0">
                <a:hlinkClick r:id="rId4"/>
              </a:rPr>
              <a:t>https://resources.ncelp.org/collections/6q182k249?locale=en</a:t>
            </a:r>
            <a:endParaRPr lang="en-GB" dirty="0"/>
          </a:p>
          <a:p>
            <a:r>
              <a:rPr lang="en-GB" dirty="0"/>
              <a:t>SOW German Year 7 (UK): </a:t>
            </a:r>
            <a:r>
              <a:rPr lang="en-GB" dirty="0">
                <a:hlinkClick r:id="rId5"/>
              </a:rPr>
              <a:t>https://resources.ncelp.org/concern/resources/gt54kn19s?locale=en</a:t>
            </a:r>
            <a:endParaRPr lang="en-GB" dirty="0"/>
          </a:p>
          <a:p>
            <a:r>
              <a:rPr lang="en-GB" dirty="0"/>
              <a:t>SOW Spanish Year 7 (UK): </a:t>
            </a:r>
            <a:r>
              <a:rPr lang="en-GB" dirty="0">
                <a:hlinkClick r:id="rId6"/>
              </a:rPr>
              <a:t>https://resources.ncelp.org/concern/resources/3197xm241?locale=en</a:t>
            </a:r>
            <a:endParaRPr lang="en-GB" dirty="0"/>
          </a:p>
        </p:txBody>
      </p:sp>
      <p:graphicFrame>
        <p:nvGraphicFramePr>
          <p:cNvPr id="13" name="Table 12">
            <a:extLst>
              <a:ext uri="{FF2B5EF4-FFF2-40B4-BE49-F238E27FC236}">
                <a16:creationId xmlns:a16="http://schemas.microsoft.com/office/drawing/2014/main" id="{F3D1AC4B-5371-4D76-A187-2909CAE85E08}"/>
              </a:ext>
            </a:extLst>
          </p:cNvPr>
          <p:cNvGraphicFramePr>
            <a:graphicFrameLocks noGrp="1"/>
          </p:cNvGraphicFramePr>
          <p:nvPr>
            <p:extLst>
              <p:ext uri="{D42A27DB-BD31-4B8C-83A1-F6EECF244321}">
                <p14:modId xmlns:p14="http://schemas.microsoft.com/office/powerpoint/2010/main" val="2383318910"/>
              </p:ext>
            </p:extLst>
          </p:nvPr>
        </p:nvGraphicFramePr>
        <p:xfrm>
          <a:off x="1238248" y="1230849"/>
          <a:ext cx="9715504" cy="4067175"/>
        </p:xfrm>
        <a:graphic>
          <a:graphicData uri="http://schemas.openxmlformats.org/drawingml/2006/table">
            <a:tbl>
              <a:tblPr/>
              <a:tblGrid>
                <a:gridCol w="810155">
                  <a:extLst>
                    <a:ext uri="{9D8B030D-6E8A-4147-A177-3AD203B41FA5}">
                      <a16:colId xmlns:a16="http://schemas.microsoft.com/office/drawing/2014/main" val="354832228"/>
                    </a:ext>
                  </a:extLst>
                </a:gridCol>
                <a:gridCol w="810155">
                  <a:extLst>
                    <a:ext uri="{9D8B030D-6E8A-4147-A177-3AD203B41FA5}">
                      <a16:colId xmlns:a16="http://schemas.microsoft.com/office/drawing/2014/main" val="2941572694"/>
                    </a:ext>
                  </a:extLst>
                </a:gridCol>
                <a:gridCol w="813332">
                  <a:extLst>
                    <a:ext uri="{9D8B030D-6E8A-4147-A177-3AD203B41FA5}">
                      <a16:colId xmlns:a16="http://schemas.microsoft.com/office/drawing/2014/main" val="4063845049"/>
                    </a:ext>
                  </a:extLst>
                </a:gridCol>
                <a:gridCol w="813332">
                  <a:extLst>
                    <a:ext uri="{9D8B030D-6E8A-4147-A177-3AD203B41FA5}">
                      <a16:colId xmlns:a16="http://schemas.microsoft.com/office/drawing/2014/main" val="605043261"/>
                    </a:ext>
                  </a:extLst>
                </a:gridCol>
                <a:gridCol w="813332">
                  <a:extLst>
                    <a:ext uri="{9D8B030D-6E8A-4147-A177-3AD203B41FA5}">
                      <a16:colId xmlns:a16="http://schemas.microsoft.com/office/drawing/2014/main" val="4162395533"/>
                    </a:ext>
                  </a:extLst>
                </a:gridCol>
                <a:gridCol w="813332">
                  <a:extLst>
                    <a:ext uri="{9D8B030D-6E8A-4147-A177-3AD203B41FA5}">
                      <a16:colId xmlns:a16="http://schemas.microsoft.com/office/drawing/2014/main" val="3179788950"/>
                    </a:ext>
                  </a:extLst>
                </a:gridCol>
                <a:gridCol w="813332">
                  <a:extLst>
                    <a:ext uri="{9D8B030D-6E8A-4147-A177-3AD203B41FA5}">
                      <a16:colId xmlns:a16="http://schemas.microsoft.com/office/drawing/2014/main" val="4106096844"/>
                    </a:ext>
                  </a:extLst>
                </a:gridCol>
                <a:gridCol w="813332">
                  <a:extLst>
                    <a:ext uri="{9D8B030D-6E8A-4147-A177-3AD203B41FA5}">
                      <a16:colId xmlns:a16="http://schemas.microsoft.com/office/drawing/2014/main" val="2393753657"/>
                    </a:ext>
                  </a:extLst>
                </a:gridCol>
                <a:gridCol w="813332">
                  <a:extLst>
                    <a:ext uri="{9D8B030D-6E8A-4147-A177-3AD203B41FA5}">
                      <a16:colId xmlns:a16="http://schemas.microsoft.com/office/drawing/2014/main" val="918191380"/>
                    </a:ext>
                  </a:extLst>
                </a:gridCol>
                <a:gridCol w="800623">
                  <a:extLst>
                    <a:ext uri="{9D8B030D-6E8A-4147-A177-3AD203B41FA5}">
                      <a16:colId xmlns:a16="http://schemas.microsoft.com/office/drawing/2014/main" val="3970693764"/>
                    </a:ext>
                  </a:extLst>
                </a:gridCol>
                <a:gridCol w="787915">
                  <a:extLst>
                    <a:ext uri="{9D8B030D-6E8A-4147-A177-3AD203B41FA5}">
                      <a16:colId xmlns:a16="http://schemas.microsoft.com/office/drawing/2014/main" val="3043772148"/>
                    </a:ext>
                  </a:extLst>
                </a:gridCol>
                <a:gridCol w="813332">
                  <a:extLst>
                    <a:ext uri="{9D8B030D-6E8A-4147-A177-3AD203B41FA5}">
                      <a16:colId xmlns:a16="http://schemas.microsoft.com/office/drawing/2014/main" val="2012262670"/>
                    </a:ext>
                  </a:extLst>
                </a:gridCol>
              </a:tblGrid>
              <a:tr h="219075">
                <a:tc gridSpan="2">
                  <a:txBody>
                    <a:bodyPr/>
                    <a:lstStyle/>
                    <a:p>
                      <a:pPr algn="l" fontAlgn="b"/>
                      <a:r>
                        <a:rPr lang="en-GB" sz="1200" b="0" i="0" u="none" strike="noStrike">
                          <a:solidFill>
                            <a:srgbClr val="000000"/>
                          </a:solidFill>
                          <a:effectLst/>
                          <a:latin typeface="Century Gothic" panose="020B0502020202020204" pitchFamily="34" charset="0"/>
                        </a:rPr>
                        <a:t>Updated 06.1.20</a:t>
                      </a:r>
                    </a:p>
                  </a:txBody>
                  <a:tcPr marL="0" marR="0" marT="0" marB="0" anchor="b">
                    <a:lnL>
                      <a:noFill/>
                    </a:lnL>
                    <a:lnR>
                      <a:noFill/>
                    </a:lnR>
                    <a:lnT>
                      <a:noFill/>
                    </a:lnT>
                    <a:lnB>
                      <a:noFill/>
                    </a:lnB>
                  </a:tcPr>
                </a:tc>
                <a:tc hMerge="1">
                  <a:txBody>
                    <a:bodyPr/>
                    <a:lstStyle/>
                    <a:p>
                      <a:endParaRPr lang="en-GB"/>
                    </a:p>
                  </a:txBody>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a:noFill/>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a:noFill/>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a:noFill/>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a:noFill/>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a:noFill/>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a:noFill/>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a:noFill/>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a:noFill/>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a:noFill/>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68813704"/>
                  </a:ext>
                </a:extLst>
              </a:tr>
              <a:tr h="219075">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1202983"/>
                  </a:ext>
                </a:extLst>
              </a:tr>
              <a:tr h="219075">
                <a:tc>
                  <a:txBody>
                    <a:bodyPr/>
                    <a:lstStyle/>
                    <a:p>
                      <a:pPr algn="ctr" fontAlgn="b"/>
                      <a:r>
                        <a:rPr lang="en-GB" sz="1200" b="0" i="0" u="none" strike="noStrike">
                          <a:solidFill>
                            <a:srgbClr val="000000"/>
                          </a:solidFill>
                          <a:effectLst/>
                          <a:latin typeface="Century Gothic" panose="020B0502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entury Gothic" panose="020B0502020202020204" pitchFamily="34" charset="0"/>
                        </a:rPr>
                        <a:t>adj</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entury Gothic" panose="020B0502020202020204" pitchFamily="34" charset="0"/>
                        </a:rPr>
                        <a:t>adv</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entury Gothic" panose="020B0502020202020204" pitchFamily="34" charset="0"/>
                        </a:rPr>
                        <a:t>conj</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entury Gothic" panose="020B0502020202020204" pitchFamily="34" charset="0"/>
                        </a:rPr>
                        <a:t>prep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entury Gothic" panose="020B0502020202020204" pitchFamily="34" charset="0"/>
                        </a:rPr>
                        <a:t>noun (m)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entury Gothic" panose="020B0502020202020204" pitchFamily="34" charset="0"/>
                        </a:rPr>
                        <a:t>noun (f)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entury Gothic" panose="020B0502020202020204" pitchFamily="34" charset="0"/>
                        </a:rPr>
                        <a:t>other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entury Gothic" panose="020B0502020202020204" pitchFamily="34" charset="0"/>
                        </a:rPr>
                        <a:t>pron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entury Gothic" panose="020B0502020202020204" pitchFamily="34" charset="0"/>
                        </a:rPr>
                        <a:t>verb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entury Gothic" panose="020B0502020202020204" pitchFamily="34" charset="0"/>
                        </a:rPr>
                        <a:t>Total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entury Gothic" panose="020B0502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3906002"/>
                  </a:ext>
                </a:extLst>
              </a:tr>
              <a:tr h="219075">
                <a:tc>
                  <a:txBody>
                    <a:bodyPr/>
                    <a:lstStyle/>
                    <a:p>
                      <a:pPr algn="ctr" fontAlgn="b"/>
                      <a:r>
                        <a:rPr lang="en-GB" sz="1200" b="0" i="0" u="none" strike="noStrike">
                          <a:solidFill>
                            <a:srgbClr val="000000"/>
                          </a:solidFill>
                          <a:effectLst/>
                          <a:latin typeface="Century Gothic" panose="020B050202020202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1146673"/>
                  </a:ext>
                </a:extLst>
              </a:tr>
              <a:tr h="219075">
                <a:tc>
                  <a:txBody>
                    <a:bodyPr/>
                    <a:lstStyle/>
                    <a:p>
                      <a:pPr algn="ctr" fontAlgn="b"/>
                      <a:r>
                        <a:rPr lang="en-GB" sz="1200" b="0" i="0" u="none" strike="noStrike">
                          <a:solidFill>
                            <a:srgbClr val="000000"/>
                          </a:solidFill>
                          <a:effectLst/>
                          <a:latin typeface="Century Gothic" panose="020B050202020202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2114596"/>
                  </a:ext>
                </a:extLst>
              </a:tr>
              <a:tr h="219075">
                <a:tc>
                  <a:txBody>
                    <a:bodyPr/>
                    <a:lstStyle/>
                    <a:p>
                      <a:pPr algn="ctr" fontAlgn="b"/>
                      <a:r>
                        <a:rPr lang="en-GB" sz="1200" b="0" i="0" u="none" strike="noStrike">
                          <a:solidFill>
                            <a:srgbClr val="000000"/>
                          </a:solidFill>
                          <a:effectLst/>
                          <a:latin typeface="Century Gothic" panose="020B050202020202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9312916"/>
                  </a:ext>
                </a:extLst>
              </a:tr>
              <a:tr h="219075">
                <a:tc>
                  <a:txBody>
                    <a:bodyPr/>
                    <a:lstStyle/>
                    <a:p>
                      <a:pPr algn="ctr" fontAlgn="b"/>
                      <a:r>
                        <a:rPr lang="en-GB" sz="1200" b="0" i="0" u="none" strike="noStrike">
                          <a:solidFill>
                            <a:srgbClr val="000000"/>
                          </a:solidFill>
                          <a:effectLst/>
                          <a:latin typeface="Century Gothic" panose="020B0502020202020204" pitchFamily="34" charset="0"/>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3435697"/>
                  </a:ext>
                </a:extLst>
              </a:tr>
              <a:tr h="219075">
                <a:tc>
                  <a:txBody>
                    <a:bodyPr/>
                    <a:lstStyle/>
                    <a:p>
                      <a:pPr algn="ctr" fontAlgn="b"/>
                      <a:r>
                        <a:rPr lang="en-GB" sz="1200" b="0" i="0" u="none" strike="noStrike">
                          <a:solidFill>
                            <a:srgbClr val="000000"/>
                          </a:solidFill>
                          <a:effectLst/>
                          <a:latin typeface="Century Gothic" panose="020B0502020202020204" pitchFamily="34" charset="0"/>
                        </a:rPr>
                        <a:t>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3862133"/>
                  </a:ext>
                </a:extLst>
              </a:tr>
              <a:tr h="219075">
                <a:tc>
                  <a:txBody>
                    <a:bodyPr/>
                    <a:lstStyle/>
                    <a:p>
                      <a:pPr algn="ctr" fontAlgn="b"/>
                      <a:r>
                        <a:rPr lang="en-GB" sz="1200" b="0" i="0" u="none" strike="noStrike">
                          <a:solidFill>
                            <a:srgbClr val="000000"/>
                          </a:solidFill>
                          <a:effectLst/>
                          <a:latin typeface="Century Gothic" panose="020B0502020202020204" pitchFamily="34" charset="0"/>
                        </a:rPr>
                        <a:t>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6409663"/>
                  </a:ext>
                </a:extLst>
              </a:tr>
              <a:tr h="219075">
                <a:tc>
                  <a:txBody>
                    <a:bodyPr/>
                    <a:lstStyle/>
                    <a:p>
                      <a:pPr algn="ctr" fontAlgn="b"/>
                      <a:r>
                        <a:rPr lang="en-GB" sz="1200" b="0" i="0" u="none" strike="noStrike">
                          <a:solidFill>
                            <a:srgbClr val="000000"/>
                          </a:solidFill>
                          <a:effectLst/>
                          <a:latin typeface="Century Gothic" panose="020B0502020202020204" pitchFamily="34" charset="0"/>
                        </a:rPr>
                        <a:t>Total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370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5288751"/>
                  </a:ext>
                </a:extLst>
              </a:tr>
              <a:tr h="219075">
                <a:tc>
                  <a:txBody>
                    <a:bodyPr/>
                    <a:lstStyle/>
                    <a:p>
                      <a:pPr algn="ctr" fontAlgn="b"/>
                      <a:r>
                        <a:rPr lang="en-GB" sz="1200" b="0" i="0" u="none" strike="noStrike">
                          <a:solidFill>
                            <a:srgbClr val="000000"/>
                          </a:solidFill>
                          <a:effectLst/>
                          <a:latin typeface="Century Gothic" panose="020B0502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5867210"/>
                  </a:ext>
                </a:extLst>
              </a:tr>
              <a:tr h="190500">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21067660"/>
                  </a:ext>
                </a:extLst>
              </a:tr>
              <a:tr h="209550">
                <a:tc gridSpan="5">
                  <a:txBody>
                    <a:bodyPr/>
                    <a:lstStyle/>
                    <a:p>
                      <a:pPr algn="l" fontAlgn="b"/>
                      <a:r>
                        <a:rPr lang="en-GB" sz="1100" b="0" i="0" u="none" strike="noStrike">
                          <a:solidFill>
                            <a:srgbClr val="000000"/>
                          </a:solidFill>
                          <a:effectLst/>
                          <a:latin typeface="Century Gothic" panose="020B0502020202020204" pitchFamily="34" charset="0"/>
                        </a:rPr>
                        <a:t>Across Y7 the rough proportions are, as follows: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047465190"/>
                  </a:ext>
                </a:extLst>
              </a:tr>
              <a:tr h="209550">
                <a:tc>
                  <a:txBody>
                    <a:bodyPr/>
                    <a:lstStyle/>
                    <a:p>
                      <a:pPr algn="l" fontAlgn="b"/>
                      <a:r>
                        <a:rPr lang="en-GB" sz="1100" b="0" i="0" u="none" strike="noStrike">
                          <a:solidFill>
                            <a:srgbClr val="000000"/>
                          </a:solidFill>
                          <a:effectLst/>
                          <a:latin typeface="Century Gothic" panose="020B050202020202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GB"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GB"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GB"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GB" sz="1100" b="0" i="0" u="none" strike="noStrike">
                          <a:solidFill>
                            <a:srgbClr val="000000"/>
                          </a:solidFill>
                          <a:effectLst/>
                          <a:latin typeface="Century Gothic" panose="020B050202020202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4038822744"/>
                  </a:ext>
                </a:extLst>
              </a:tr>
              <a:tr h="209550">
                <a:tc>
                  <a:txBody>
                    <a:bodyPr/>
                    <a:lstStyle/>
                    <a:p>
                      <a:pPr algn="l" fontAlgn="b"/>
                      <a:r>
                        <a:rPr lang="en-GB" sz="1100" b="0" i="0" u="none" strike="noStrike">
                          <a:solidFill>
                            <a:srgbClr val="000000"/>
                          </a:solidFill>
                          <a:effectLst/>
                          <a:latin typeface="Century Gothic" panose="020B0502020202020204" pitchFamily="34" charset="0"/>
                        </a:rPr>
                        <a:t>Nouns:</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GB"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GB"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GB"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FFFFFF"/>
                    </a:solidFill>
                  </a:tcPr>
                </a:tc>
                <a:tc>
                  <a:txBody>
                    <a:bodyPr/>
                    <a:lstStyle/>
                    <a:p>
                      <a:pPr algn="r" fontAlgn="b"/>
                      <a:r>
                        <a:rPr lang="en-GB" sz="1100" b="0" i="0" u="none" strike="noStrike">
                          <a:solidFill>
                            <a:srgbClr val="000000"/>
                          </a:solidFill>
                          <a:effectLst/>
                          <a:latin typeface="Century Gothic" panose="020B0502020202020204" pitchFamily="34" charset="0"/>
                        </a:rPr>
                        <a:t>37%</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837696297"/>
                  </a:ext>
                </a:extLst>
              </a:tr>
              <a:tr h="209550">
                <a:tc>
                  <a:txBody>
                    <a:bodyPr/>
                    <a:lstStyle/>
                    <a:p>
                      <a:pPr algn="l" fontAlgn="b"/>
                      <a:r>
                        <a:rPr lang="en-GB" sz="1100" b="0" i="0" u="none" strike="noStrike">
                          <a:solidFill>
                            <a:srgbClr val="000000"/>
                          </a:solidFill>
                          <a:effectLst/>
                          <a:latin typeface="Century Gothic" panose="020B0502020202020204" pitchFamily="34" charset="0"/>
                        </a:rPr>
                        <a:t>Verbs:</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GB"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GB"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GB"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FFFFFF"/>
                    </a:solidFill>
                  </a:tcPr>
                </a:tc>
                <a:tc>
                  <a:txBody>
                    <a:bodyPr/>
                    <a:lstStyle/>
                    <a:p>
                      <a:pPr algn="r" fontAlgn="b"/>
                      <a:r>
                        <a:rPr lang="en-GB" sz="1100" b="0" i="0" u="none" strike="noStrike">
                          <a:solidFill>
                            <a:srgbClr val="000000"/>
                          </a:solidFill>
                          <a:effectLst/>
                          <a:latin typeface="Century Gothic" panose="020B0502020202020204" pitchFamily="34" charset="0"/>
                        </a:rPr>
                        <a:t>26%</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855184385"/>
                  </a:ext>
                </a:extLst>
              </a:tr>
              <a:tr h="209550">
                <a:tc gridSpan="2">
                  <a:txBody>
                    <a:bodyPr/>
                    <a:lstStyle/>
                    <a:p>
                      <a:pPr algn="l" fontAlgn="b"/>
                      <a:r>
                        <a:rPr lang="en-GB" sz="1100" b="0" i="0" u="none" strike="noStrike">
                          <a:solidFill>
                            <a:srgbClr val="000000"/>
                          </a:solidFill>
                          <a:effectLst/>
                          <a:latin typeface="Century Gothic" panose="020B0502020202020204" pitchFamily="34" charset="0"/>
                        </a:rPr>
                        <a:t>Adjectives:</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en-GB"/>
                    </a:p>
                  </a:txBody>
                  <a:tcPr/>
                </a:tc>
                <a:tc>
                  <a:txBody>
                    <a:bodyPr/>
                    <a:lstStyle/>
                    <a:p>
                      <a:pPr algn="l" fontAlgn="b"/>
                      <a:r>
                        <a:rPr lang="en-GB"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GB"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FFFFFF"/>
                    </a:solidFill>
                  </a:tcPr>
                </a:tc>
                <a:tc>
                  <a:txBody>
                    <a:bodyPr/>
                    <a:lstStyle/>
                    <a:p>
                      <a:pPr algn="r" fontAlgn="b"/>
                      <a:r>
                        <a:rPr lang="en-GB" sz="1100" b="0" i="0" u="none" strike="noStrike">
                          <a:solidFill>
                            <a:srgbClr val="000000"/>
                          </a:solidFill>
                          <a:effectLst/>
                          <a:latin typeface="Century Gothic" panose="020B0502020202020204" pitchFamily="34" charset="0"/>
                        </a:rPr>
                        <a:t>14%</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631565412"/>
                  </a:ext>
                </a:extLst>
              </a:tr>
              <a:tr h="209550">
                <a:tc gridSpan="4">
                  <a:txBody>
                    <a:bodyPr/>
                    <a:lstStyle/>
                    <a:p>
                      <a:pPr algn="l" fontAlgn="b"/>
                      <a:r>
                        <a:rPr lang="en-GB" sz="1100" b="0" i="0" u="none" strike="noStrike">
                          <a:solidFill>
                            <a:srgbClr val="000000"/>
                          </a:solidFill>
                          <a:effectLst/>
                          <a:latin typeface="Century Gothic" panose="020B0502020202020204" pitchFamily="34" charset="0"/>
                        </a:rPr>
                        <a:t>Adverbs, conjunctions, prepositions, pronouns:</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r" fontAlgn="b"/>
                      <a:r>
                        <a:rPr lang="en-GB" sz="1100" b="0" i="0" u="none" strike="noStrike">
                          <a:solidFill>
                            <a:srgbClr val="000000"/>
                          </a:solidFill>
                          <a:effectLst/>
                          <a:latin typeface="Century Gothic" panose="020B0502020202020204" pitchFamily="34" charset="0"/>
                        </a:rPr>
                        <a:t>15%</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723579213"/>
                  </a:ext>
                </a:extLst>
              </a:tr>
              <a:tr h="209550">
                <a:tc>
                  <a:txBody>
                    <a:bodyPr/>
                    <a:lstStyle/>
                    <a:p>
                      <a:pPr algn="l" fontAlgn="b"/>
                      <a:r>
                        <a:rPr lang="en-GB" sz="1100" b="0" i="0" u="none" strike="noStrike">
                          <a:solidFill>
                            <a:srgbClr val="000000"/>
                          </a:solidFill>
                          <a:effectLst/>
                          <a:latin typeface="Century Gothic" panose="020B0502020202020204" pitchFamily="34" charset="0"/>
                        </a:rPr>
                        <a:t>Other:</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GB"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GB"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GB"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100" b="0" i="0" u="none" strike="noStrike">
                          <a:solidFill>
                            <a:srgbClr val="000000"/>
                          </a:solidFill>
                          <a:effectLst/>
                          <a:latin typeface="Century Gothic" panose="020B0502020202020204" pitchFamily="34" charset="0"/>
                        </a:rPr>
                        <a:t>9%</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462898652"/>
                  </a:ext>
                </a:extLst>
              </a:tr>
            </a:tbl>
          </a:graphicData>
        </a:graphic>
      </p:graphicFrame>
    </p:spTree>
    <p:extLst>
      <p:ext uri="{BB962C8B-B14F-4D97-AF65-F5344CB8AC3E}">
        <p14:creationId xmlns:p14="http://schemas.microsoft.com/office/powerpoint/2010/main" val="10345960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a:solidFill>
                  <a:schemeClr val="bg1"/>
                </a:solidFill>
              </a:rPr>
              <a:t>GCSE frequency lists</a:t>
            </a:r>
          </a:p>
        </p:txBody>
      </p:sp>
      <p:sp>
        <p:nvSpPr>
          <p:cNvPr id="5" name="Content Placeholder 4"/>
          <p:cNvSpPr>
            <a:spLocks noGrp="1"/>
          </p:cNvSpPr>
          <p:nvPr>
            <p:ph idx="1"/>
          </p:nvPr>
        </p:nvSpPr>
        <p:spPr>
          <a:xfrm>
            <a:off x="838200" y="1241483"/>
            <a:ext cx="10515600" cy="5264423"/>
          </a:xfrm>
        </p:spPr>
        <p:txBody>
          <a:bodyPr>
            <a:normAutofit lnSpcReduction="10000"/>
          </a:bodyPr>
          <a:lstStyle/>
          <a:p>
            <a:pPr>
              <a:buFont typeface="Wingdings" panose="05000000000000000000" pitchFamily="2" charset="2"/>
              <a:buChar char="§"/>
            </a:pPr>
            <a:r>
              <a:rPr lang="en-GB" dirty="0"/>
              <a:t>Frequency data have been added to AQA GCSE vocabulary lists for French, German and Spanish</a:t>
            </a:r>
            <a:br>
              <a:rPr lang="en-GB" dirty="0"/>
            </a:br>
            <a:r>
              <a:rPr lang="en-GB" sz="1600" i="1" dirty="0"/>
              <a:t>[Sources: A Frequency Dictionary of Spanish: Core Vocabulary for Learners (Davies &amp; Davies, 2018); A Frequency Dictionary of German (Jones &amp; </a:t>
            </a:r>
            <a:r>
              <a:rPr lang="en-GB" sz="1600" i="1" dirty="0" err="1"/>
              <a:t>Tschirner</a:t>
            </a:r>
            <a:r>
              <a:rPr lang="en-GB" sz="1600" i="1" dirty="0"/>
              <a:t>, 2006) and A Frequency Dictionary of French (</a:t>
            </a:r>
            <a:r>
              <a:rPr lang="en-GB" sz="1600" i="1" dirty="0" err="1"/>
              <a:t>Londsale</a:t>
            </a:r>
            <a:r>
              <a:rPr lang="en-GB" sz="1600" i="1" dirty="0"/>
              <a:t> &amp; Le Bras, 2009), published by Routledge.]</a:t>
            </a:r>
          </a:p>
          <a:p>
            <a:pPr>
              <a:buFont typeface="Wingdings" panose="05000000000000000000" pitchFamily="2" charset="2"/>
              <a:buChar char="§"/>
            </a:pPr>
            <a:r>
              <a:rPr lang="en-GB" dirty="0"/>
              <a:t>The lists are available in a variety of formats: Excel (full list), Word – A-Z, by topic, by parts of speech</a:t>
            </a:r>
          </a:p>
          <a:p>
            <a:pPr>
              <a:buFont typeface="Wingdings" panose="05000000000000000000" pitchFamily="2" charset="2"/>
              <a:buChar char="§"/>
            </a:pPr>
            <a:r>
              <a:rPr lang="en-GB" dirty="0"/>
              <a:t>Teachers may use the frequency data to:</a:t>
            </a:r>
          </a:p>
          <a:p>
            <a:pPr lvl="1">
              <a:buFont typeface="Wingdings" panose="05000000000000000000" pitchFamily="2" charset="2"/>
              <a:buChar char="§"/>
            </a:pPr>
            <a:r>
              <a:rPr lang="en-GB" dirty="0"/>
              <a:t>inform the SOW design </a:t>
            </a:r>
          </a:p>
          <a:p>
            <a:pPr lvl="1">
              <a:buFont typeface="Wingdings" panose="05000000000000000000" pitchFamily="2" charset="2"/>
              <a:buChar char="§"/>
            </a:pPr>
            <a:r>
              <a:rPr lang="en-GB" dirty="0"/>
              <a:t>stimulate interest amongst pupils (and teachers!)</a:t>
            </a:r>
          </a:p>
          <a:p>
            <a:pPr lvl="1">
              <a:buFont typeface="Wingdings" panose="05000000000000000000" pitchFamily="2" charset="2"/>
              <a:buChar char="§"/>
            </a:pPr>
            <a:r>
              <a:rPr lang="en-GB" dirty="0"/>
              <a:t>teach multiple meanings of the same word</a:t>
            </a:r>
          </a:p>
          <a:p>
            <a:pPr lvl="1">
              <a:buFont typeface="Wingdings" panose="05000000000000000000" pitchFamily="2" charset="2"/>
              <a:buChar char="§"/>
            </a:pPr>
            <a:r>
              <a:rPr lang="en-GB" dirty="0"/>
              <a:t>teach vocabulary in multiple word class clusters</a:t>
            </a:r>
          </a:p>
          <a:p>
            <a:pPr lvl="1">
              <a:buFont typeface="Wingdings" panose="05000000000000000000" pitchFamily="2" charset="2"/>
              <a:buChar char="§"/>
            </a:pPr>
            <a:r>
              <a:rPr lang="en-GB" dirty="0"/>
              <a:t>teach relations between words within word families</a:t>
            </a:r>
          </a:p>
          <a:p>
            <a:pPr lvl="1">
              <a:buFont typeface="Wingdings" panose="05000000000000000000" pitchFamily="2" charset="2"/>
              <a:buChar char="§"/>
            </a:pPr>
            <a:r>
              <a:rPr lang="en-GB" dirty="0"/>
              <a:t>teach cognate patterns</a:t>
            </a:r>
          </a:p>
          <a:p>
            <a:pPr lvl="1">
              <a:buFont typeface="Wingdings" panose="05000000000000000000" pitchFamily="2" charset="2"/>
              <a:buChar char="§"/>
            </a:pPr>
            <a:r>
              <a:rPr lang="en-GB" dirty="0"/>
              <a:t>highlight differences between high frequency words and awarding body lists</a:t>
            </a:r>
          </a:p>
          <a:p>
            <a:pPr lvl="1">
              <a:buFont typeface="Wingdings" panose="05000000000000000000" pitchFamily="2" charset="2"/>
              <a:buChar char="§"/>
            </a:pPr>
            <a:endParaRPr lang="en-GB" dirty="0"/>
          </a:p>
          <a:p>
            <a:pPr>
              <a:buFont typeface="Wingdings" panose="05000000000000000000" pitchFamily="2" charset="2"/>
              <a:buChar char="§"/>
            </a:pPr>
            <a:endParaRPr lang="en-GB" dirty="0"/>
          </a:p>
        </p:txBody>
      </p:sp>
      <p:sp>
        <p:nvSpPr>
          <p:cNvPr id="7" name="Rectangle 6"/>
          <p:cNvSpPr/>
          <p:nvPr/>
        </p:nvSpPr>
        <p:spPr>
          <a:xfrm>
            <a:off x="7847541" y="552280"/>
            <a:ext cx="434445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4"/>
              </a:rPr>
              <a:t>https://resources.ncelp.org/</a:t>
            </a: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9064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500"/>
                                        <p:tgtEl>
                                          <p:spTgt spid="5">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500"/>
                                        <p:tgtEl>
                                          <p:spTgt spid="5">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animEffect transition="in" filter="fade">
                                      <p:cBhvr>
                                        <p:cTn id="38"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91024"/>
            <a:ext cx="10515600" cy="1748939"/>
          </a:xfrm>
        </p:spPr>
        <p:txBody>
          <a:bodyPr/>
          <a:lstStyle/>
          <a:p>
            <a:pPr algn="ctr"/>
            <a:r>
              <a:rPr lang="en-GB" b="1" dirty="0"/>
              <a:t>How can they best learn the words?</a:t>
            </a:r>
          </a:p>
        </p:txBody>
      </p:sp>
    </p:spTree>
    <p:extLst>
      <p:ext uri="{BB962C8B-B14F-4D97-AF65-F5344CB8AC3E}">
        <p14:creationId xmlns:p14="http://schemas.microsoft.com/office/powerpoint/2010/main" val="14333527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334" y="1918464"/>
            <a:ext cx="7886700" cy="4351338"/>
          </a:xfrm>
        </p:spPr>
        <p:txBody>
          <a:bodyPr/>
          <a:lstStyle/>
          <a:p>
            <a:r>
              <a:rPr lang="en-GB" dirty="0"/>
              <a:t>Learning new words (breadth)</a:t>
            </a:r>
          </a:p>
          <a:p>
            <a:r>
              <a:rPr lang="en-GB" dirty="0"/>
              <a:t>Consolidating and extending word knowledge (depth)</a:t>
            </a:r>
          </a:p>
          <a:p>
            <a:r>
              <a:rPr lang="en-GB" dirty="0"/>
              <a:t>Using words more quickly (automaticity/fluency)</a:t>
            </a:r>
          </a:p>
        </p:txBody>
      </p:sp>
      <p:sp>
        <p:nvSpPr>
          <p:cNvPr id="4" name="Rounded Rectangular Callout 3"/>
          <p:cNvSpPr/>
          <p:nvPr/>
        </p:nvSpPr>
        <p:spPr>
          <a:xfrm>
            <a:off x="7625577" y="1508975"/>
            <a:ext cx="4000365" cy="3271212"/>
          </a:xfrm>
          <a:prstGeom prst="wedgeRoundRectCallout">
            <a:avLst>
              <a:gd name="adj1" fmla="val 49018"/>
              <a:gd name="adj2" fmla="val 74576"/>
              <a:gd name="adj3" fmla="val 16667"/>
            </a:avLst>
          </a:prstGeom>
          <a:solidFill>
            <a:schemeClr val="bg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4472C4">
                    <a:lumMod val="50000"/>
                  </a:srgbClr>
                </a:solidFill>
                <a:latin typeface="Century Gothic" panose="020B0502020202020204" pitchFamily="34" charset="0"/>
              </a:rPr>
              <a:t>‘Most vocabulary tasks focus their attention almost solely on introducing the meaning of new words.’</a:t>
            </a:r>
            <a:br>
              <a:rPr lang="en-GB" sz="2200" dirty="0">
                <a:solidFill>
                  <a:srgbClr val="4472C4">
                    <a:lumMod val="50000"/>
                  </a:srgbClr>
                </a:solidFill>
                <a:latin typeface="Century Gothic" panose="020B0502020202020204" pitchFamily="34" charset="0"/>
              </a:rPr>
            </a:br>
            <a:r>
              <a:rPr lang="en-GB" dirty="0">
                <a:solidFill>
                  <a:srgbClr val="4472C4">
                    <a:lumMod val="50000"/>
                  </a:srgbClr>
                </a:solidFill>
                <a:latin typeface="Century Gothic" panose="020B0502020202020204" pitchFamily="34" charset="0"/>
              </a:rPr>
              <a:t>(Schmitt, 2008:343)</a:t>
            </a:r>
            <a:endParaRPr lang="en-GB" sz="2200" dirty="0">
              <a:solidFill>
                <a:srgbClr val="4472C4">
                  <a:lumMod val="50000"/>
                </a:srgbClr>
              </a:solidFill>
              <a:latin typeface="Century Gothic" panose="020B0502020202020204" pitchFamily="34" charset="0"/>
            </a:endParaRPr>
          </a:p>
        </p:txBody>
      </p:sp>
      <p:sp>
        <p:nvSpPr>
          <p:cNvPr id="5" name="Rectangle 4"/>
          <p:cNvSpPr/>
          <p:nvPr/>
        </p:nvSpPr>
        <p:spPr>
          <a:xfrm>
            <a:off x="615955" y="4370698"/>
            <a:ext cx="7503459" cy="954107"/>
          </a:xfrm>
          <a:prstGeom prst="rect">
            <a:avLst/>
          </a:prstGeom>
        </p:spPr>
        <p:txBody>
          <a:bodyPr wrap="square">
            <a:spAutoFit/>
          </a:bodyPr>
          <a:lstStyle/>
          <a:p>
            <a:r>
              <a:rPr lang="en-GB" sz="2800" dirty="0">
                <a:solidFill>
                  <a:srgbClr val="4472C4">
                    <a:lumMod val="50000"/>
                  </a:srgbClr>
                </a:solidFill>
                <a:latin typeface="Century Gothic" panose="020B0502020202020204" pitchFamily="34" charset="0"/>
              </a:rPr>
              <a:t>Different tasks are needed to develop these different aspects. (Schmitt, 2008)</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96863"/>
            <a:ext cx="2512089" cy="867128"/>
          </a:xfrm>
          <a:prstGeom prst="rect">
            <a:avLst/>
          </a:prstGeom>
        </p:spPr>
      </p:pic>
      <p:sp>
        <p:nvSpPr>
          <p:cNvPr id="7" name="TextBox 6"/>
          <p:cNvSpPr txBox="1"/>
          <p:nvPr/>
        </p:nvSpPr>
        <p:spPr>
          <a:xfrm>
            <a:off x="180070" y="268853"/>
            <a:ext cx="1849697" cy="769441"/>
          </a:xfrm>
          <a:prstGeom prst="rect">
            <a:avLst/>
          </a:prstGeom>
          <a:noFill/>
        </p:spPr>
        <p:txBody>
          <a:bodyPr wrap="square" rtlCol="0">
            <a:spAutoFit/>
          </a:bodyPr>
          <a:lstStyle/>
          <a:p>
            <a:r>
              <a:rPr lang="en-GB" sz="4400" b="1" dirty="0">
                <a:solidFill>
                  <a:prstClr val="white"/>
                </a:solidFill>
                <a:latin typeface="Century Gothic" panose="020B0502020202020204" pitchFamily="34" charset="0"/>
              </a:rPr>
              <a:t>How?</a:t>
            </a:r>
          </a:p>
        </p:txBody>
      </p:sp>
    </p:spTree>
    <p:extLst>
      <p:ext uri="{BB962C8B-B14F-4D97-AF65-F5344CB8AC3E}">
        <p14:creationId xmlns:p14="http://schemas.microsoft.com/office/powerpoint/2010/main" val="1945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8681" y="1393958"/>
            <a:ext cx="11354638" cy="4351338"/>
          </a:xfrm>
        </p:spPr>
        <p:txBody>
          <a:bodyPr>
            <a:normAutofit/>
          </a:bodyPr>
          <a:lstStyle/>
          <a:p>
            <a:pPr marL="514350" indent="-514350">
              <a:buFont typeface="+mj-lt"/>
              <a:buAutoNum type="arabicParenR"/>
            </a:pPr>
            <a:r>
              <a:rPr lang="en-GB" dirty="0"/>
              <a:t>L1 translation can be efficient for establishing form-meaning link initially. </a:t>
            </a:r>
          </a:p>
          <a:p>
            <a:pPr marL="0" indent="0">
              <a:buNone/>
            </a:pPr>
            <a:endParaRPr lang="en-GB" sz="900" dirty="0"/>
          </a:p>
          <a:p>
            <a:pPr marL="514350" indent="-514350">
              <a:buFont typeface="+mj-lt"/>
              <a:buAutoNum type="arabicPeriod"/>
            </a:pPr>
            <a:endParaRPr lang="en-GB" dirty="0"/>
          </a:p>
          <a:p>
            <a:pPr marL="514350" indent="-514350">
              <a:buFont typeface="+mj-lt"/>
              <a:buAutoNum type="arabicParenR" startAt="2"/>
            </a:pPr>
            <a:r>
              <a:rPr lang="en-GB" dirty="0"/>
              <a:t>Seeing and hearing words in context then becomes important to develop depth of knowledge (collocation, shades of meaning, etc.).</a:t>
            </a:r>
          </a:p>
          <a:p>
            <a:pPr marL="514350" indent="-514350">
              <a:buFont typeface="+mj-lt"/>
              <a:buAutoNum type="arabicParenR" startAt="2"/>
            </a:pPr>
            <a:r>
              <a:rPr lang="en-GB" dirty="0"/>
              <a:t>Multiple exposures and use are important to consolidate knowledge and develop fluency, anywhere between 5 – 20 encounters. (Nation, 2001:81)</a:t>
            </a:r>
          </a:p>
          <a:p>
            <a:pPr marL="514350" indent="-514350">
              <a:buFont typeface="+mj-lt"/>
              <a:buAutoNum type="arabicPeriod"/>
            </a:pPr>
            <a:endParaRPr lang="en-GB" dirty="0"/>
          </a:p>
          <a:p>
            <a:pPr marL="514350" indent="-514350">
              <a:buFont typeface="+mj-lt"/>
              <a:buAutoNum type="arabicPeriod"/>
            </a:pPr>
            <a:endParaRPr lang="en-GB" dirty="0"/>
          </a:p>
        </p:txBody>
      </p:sp>
      <p:sp>
        <p:nvSpPr>
          <p:cNvPr id="4" name="TextBox 3"/>
          <p:cNvSpPr txBox="1"/>
          <p:nvPr/>
        </p:nvSpPr>
        <p:spPr>
          <a:xfrm>
            <a:off x="924448" y="2308642"/>
            <a:ext cx="11193864" cy="584775"/>
          </a:xfrm>
          <a:prstGeom prst="rect">
            <a:avLst/>
          </a:prstGeom>
          <a:noFill/>
        </p:spPr>
        <p:txBody>
          <a:bodyPr wrap="square" rtlCol="0">
            <a:spAutoFit/>
          </a:bodyPr>
          <a:lstStyle/>
          <a:p>
            <a:r>
              <a:rPr lang="en-GB" sz="1600" i="1" dirty="0">
                <a:solidFill>
                  <a:srgbClr val="FF6600"/>
                </a:solidFill>
                <a:latin typeface="Century Gothic" panose="020B0502020202020204" pitchFamily="34" charset="0"/>
              </a:rPr>
              <a:t>This could be done at home, even in advance of a lesson (‘flipped learning’) and mediated by technology (e.g. </a:t>
            </a:r>
            <a:r>
              <a:rPr lang="en-GB" sz="1600" i="1" dirty="0" err="1">
                <a:solidFill>
                  <a:srgbClr val="FF6600"/>
                </a:solidFill>
                <a:latin typeface="Century Gothic" panose="020B0502020202020204" pitchFamily="34" charset="0"/>
              </a:rPr>
              <a:t>Memrise</a:t>
            </a:r>
            <a:r>
              <a:rPr lang="en-GB" sz="1600" i="1" dirty="0">
                <a:solidFill>
                  <a:srgbClr val="FF6600"/>
                </a:solidFill>
                <a:latin typeface="Century Gothic" panose="020B0502020202020204" pitchFamily="34" charset="0"/>
              </a:rPr>
              <a:t>, Quizlet)</a:t>
            </a:r>
          </a:p>
        </p:txBody>
      </p:sp>
      <p:sp>
        <p:nvSpPr>
          <p:cNvPr id="5" name="TextBox 4"/>
          <p:cNvSpPr txBox="1"/>
          <p:nvPr/>
        </p:nvSpPr>
        <p:spPr>
          <a:xfrm>
            <a:off x="931147" y="5591456"/>
            <a:ext cx="10842172" cy="584775"/>
          </a:xfrm>
          <a:prstGeom prst="rect">
            <a:avLst/>
          </a:prstGeom>
          <a:noFill/>
        </p:spPr>
        <p:txBody>
          <a:bodyPr wrap="square" rtlCol="0">
            <a:spAutoFit/>
          </a:bodyPr>
          <a:lstStyle/>
          <a:p>
            <a:r>
              <a:rPr lang="en-GB" sz="1600" i="1" dirty="0">
                <a:solidFill>
                  <a:srgbClr val="FF6600"/>
                </a:solidFill>
                <a:latin typeface="Century Gothic" panose="020B0502020202020204" pitchFamily="34" charset="0"/>
              </a:rPr>
              <a:t>For high-frequency words, spontaneous target language interaction and ‘reading for interest’ may help with this.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2512089" cy="867128"/>
          </a:xfrm>
          <a:prstGeom prst="rect">
            <a:avLst/>
          </a:prstGeom>
        </p:spPr>
      </p:pic>
      <p:sp>
        <p:nvSpPr>
          <p:cNvPr id="8" name="TextBox 7"/>
          <p:cNvSpPr txBox="1"/>
          <p:nvPr/>
        </p:nvSpPr>
        <p:spPr>
          <a:xfrm>
            <a:off x="180070" y="268853"/>
            <a:ext cx="1849697" cy="769441"/>
          </a:xfrm>
          <a:prstGeom prst="rect">
            <a:avLst/>
          </a:prstGeom>
          <a:noFill/>
        </p:spPr>
        <p:txBody>
          <a:bodyPr wrap="square" rtlCol="0">
            <a:spAutoFit/>
          </a:bodyPr>
          <a:lstStyle/>
          <a:p>
            <a:r>
              <a:rPr lang="en-GB" sz="4400" b="1" dirty="0">
                <a:solidFill>
                  <a:prstClr val="white"/>
                </a:solidFill>
                <a:latin typeface="Century Gothic" panose="020B0502020202020204" pitchFamily="34" charset="0"/>
              </a:rPr>
              <a:t>How?</a:t>
            </a:r>
          </a:p>
        </p:txBody>
      </p:sp>
    </p:spTree>
    <p:extLst>
      <p:ext uri="{BB962C8B-B14F-4D97-AF65-F5344CB8AC3E}">
        <p14:creationId xmlns:p14="http://schemas.microsoft.com/office/powerpoint/2010/main" val="266260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717" y="3004552"/>
            <a:ext cx="8036379" cy="122202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300038" y="338225"/>
            <a:ext cx="5265384" cy="707849"/>
          </a:xfrm>
        </p:spPr>
        <p:txBody>
          <a:bodyPr>
            <a:normAutofit/>
          </a:bodyPr>
          <a:lstStyle/>
          <a:p>
            <a:r>
              <a:rPr lang="en-GB" sz="3600" b="1" dirty="0">
                <a:solidFill>
                  <a:schemeClr val="bg1"/>
                </a:solidFill>
              </a:rPr>
              <a:t>Quizlet</a:t>
            </a:r>
          </a:p>
        </p:txBody>
      </p:sp>
      <p:pic>
        <p:nvPicPr>
          <p:cNvPr id="9" name="Picture 8">
            <a:hlinkClick r:id="rId7"/>
          </p:cNvPr>
          <p:cNvPicPr>
            <a:picLocks noChangeAspect="1"/>
          </p:cNvPicPr>
          <p:nvPr/>
        </p:nvPicPr>
        <p:blipFill>
          <a:blip r:embed="rId8"/>
          <a:stretch>
            <a:fillRect/>
          </a:stretch>
        </p:blipFill>
        <p:spPr>
          <a:xfrm>
            <a:off x="10778259" y="296864"/>
            <a:ext cx="1074246" cy="1074246"/>
          </a:xfrm>
          <a:prstGeom prst="rect">
            <a:avLst/>
          </a:prstGeom>
          <a:effectLst>
            <a:outerShdw blurRad="50800" dist="38100" dir="5400000" algn="t" rotWithShape="0">
              <a:prstClr val="black">
                <a:alpha val="40000"/>
              </a:prstClr>
            </a:outerShdw>
          </a:effectLst>
        </p:spPr>
      </p:pic>
      <p:sp>
        <p:nvSpPr>
          <p:cNvPr id="10" name="TextBox 9"/>
          <p:cNvSpPr txBox="1"/>
          <p:nvPr/>
        </p:nvSpPr>
        <p:spPr>
          <a:xfrm>
            <a:off x="662315" y="2066613"/>
            <a:ext cx="8169184" cy="646331"/>
          </a:xfrm>
          <a:prstGeom prst="rect">
            <a:avLst/>
          </a:prstGeom>
          <a:noFill/>
        </p:spPr>
        <p:txBody>
          <a:bodyPr wrap="square" rtlCol="0">
            <a:spAutoFit/>
          </a:bodyPr>
          <a:lstStyle/>
          <a:p>
            <a:r>
              <a:rPr lang="en-GB" sz="3600" dirty="0">
                <a:hlinkClick r:id="rId9"/>
              </a:rPr>
              <a:t>https://quizlet.com/NCELP</a:t>
            </a:r>
            <a:endParaRPr lang="en-GB" sz="2800" dirty="0"/>
          </a:p>
        </p:txBody>
      </p:sp>
    </p:spTree>
    <p:extLst>
      <p:ext uri="{BB962C8B-B14F-4D97-AF65-F5344CB8AC3E}">
        <p14:creationId xmlns:p14="http://schemas.microsoft.com/office/powerpoint/2010/main" val="120823655"/>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0426" y="1566521"/>
            <a:ext cx="11070531" cy="406055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96863"/>
            <a:ext cx="9877531" cy="867128"/>
          </a:xfrm>
          <a:prstGeom prst="rect">
            <a:avLst/>
          </a:prstGeom>
        </p:spPr>
      </p:pic>
      <p:sp>
        <p:nvSpPr>
          <p:cNvPr id="5" name="TextBox 4"/>
          <p:cNvSpPr txBox="1"/>
          <p:nvPr/>
        </p:nvSpPr>
        <p:spPr>
          <a:xfrm>
            <a:off x="166393" y="428977"/>
            <a:ext cx="10640011" cy="461665"/>
          </a:xfrm>
          <a:prstGeom prst="rect">
            <a:avLst/>
          </a:prstGeom>
          <a:noFill/>
        </p:spPr>
        <p:txBody>
          <a:bodyPr wrap="square" rtlCol="0">
            <a:spAutoFit/>
          </a:bodyPr>
          <a:lstStyle/>
          <a:p>
            <a:r>
              <a:rPr lang="en-GB" sz="2400" b="1" dirty="0">
                <a:solidFill>
                  <a:prstClr val="white"/>
                </a:solidFill>
                <a:latin typeface="Century Gothic" panose="020B0502020202020204" pitchFamily="34" charset="0"/>
              </a:rPr>
              <a:t>AQA French Foundation Writing Paper Q2 (June 2018)</a:t>
            </a:r>
          </a:p>
        </p:txBody>
      </p:sp>
    </p:spTree>
    <p:extLst>
      <p:ext uri="{BB962C8B-B14F-4D97-AF65-F5344CB8AC3E}">
        <p14:creationId xmlns:p14="http://schemas.microsoft.com/office/powerpoint/2010/main" val="39339499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300038" y="338225"/>
            <a:ext cx="5265384" cy="707849"/>
          </a:xfrm>
        </p:spPr>
        <p:txBody>
          <a:bodyPr>
            <a:noAutofit/>
          </a:bodyPr>
          <a:lstStyle/>
          <a:p>
            <a:r>
              <a:rPr lang="en-GB" sz="2400" b="1" dirty="0">
                <a:solidFill>
                  <a:schemeClr val="bg1"/>
                </a:solidFill>
              </a:rPr>
              <a:t>Stages of vocabulary learning</a:t>
            </a:r>
          </a:p>
        </p:txBody>
      </p:sp>
      <p:sp>
        <p:nvSpPr>
          <p:cNvPr id="6" name="TextBox 5"/>
          <p:cNvSpPr txBox="1"/>
          <p:nvPr/>
        </p:nvSpPr>
        <p:spPr>
          <a:xfrm>
            <a:off x="6524273" y="6470628"/>
            <a:ext cx="315066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Victoria Hobson</a:t>
            </a:r>
          </a:p>
        </p:txBody>
      </p:sp>
      <p:sp>
        <p:nvSpPr>
          <p:cNvPr id="5" name="Content Placeholder 4"/>
          <p:cNvSpPr>
            <a:spLocks noGrp="1"/>
          </p:cNvSpPr>
          <p:nvPr>
            <p:ph idx="1"/>
          </p:nvPr>
        </p:nvSpPr>
        <p:spPr>
          <a:xfrm>
            <a:off x="1347613" y="1512359"/>
            <a:ext cx="10353320" cy="4351338"/>
          </a:xfrm>
        </p:spPr>
        <p:txBody>
          <a:bodyPr/>
          <a:lstStyle/>
          <a:p>
            <a:pPr marL="514350" indent="-514350">
              <a:buFont typeface="+mj-lt"/>
              <a:buAutoNum type="arabicPeriod"/>
            </a:pPr>
            <a:r>
              <a:rPr lang="en-GB" b="1" dirty="0">
                <a:solidFill>
                  <a:srgbClr val="EA5F00"/>
                </a:solidFill>
              </a:rPr>
              <a:t>Introduction </a:t>
            </a:r>
            <a:br>
              <a:rPr lang="en-GB" dirty="0"/>
            </a:br>
            <a:r>
              <a:rPr lang="en-GB" sz="2400" i="1" dirty="0"/>
              <a:t>(i.e. first encounters with new words, and initial memorisation routines)</a:t>
            </a:r>
          </a:p>
          <a:p>
            <a:pPr marL="514350" indent="-514350">
              <a:buFont typeface="+mj-lt"/>
              <a:buAutoNum type="arabicPeriod"/>
            </a:pPr>
            <a:r>
              <a:rPr lang="en-GB" b="1" dirty="0">
                <a:solidFill>
                  <a:srgbClr val="EA5F00"/>
                </a:solidFill>
              </a:rPr>
              <a:t>Consolidation</a:t>
            </a:r>
            <a:r>
              <a:rPr lang="en-GB" dirty="0"/>
              <a:t> </a:t>
            </a:r>
            <a:br>
              <a:rPr lang="en-GB" dirty="0"/>
            </a:br>
            <a:r>
              <a:rPr lang="en-GB" sz="2400" i="1" dirty="0"/>
              <a:t>(i.e. speed of retrieval building, controlled production, e.g. sentence-building)</a:t>
            </a:r>
          </a:p>
          <a:p>
            <a:pPr marL="514350" indent="-514350">
              <a:buFont typeface="+mj-lt"/>
              <a:buAutoNum type="arabicPeriod"/>
            </a:pPr>
            <a:r>
              <a:rPr lang="en-GB" b="1" dirty="0">
                <a:solidFill>
                  <a:srgbClr val="EA5F00"/>
                </a:solidFill>
              </a:rPr>
              <a:t>Developing use </a:t>
            </a:r>
            <a:br>
              <a:rPr lang="en-GB" dirty="0"/>
            </a:br>
            <a:r>
              <a:rPr lang="en-GB" sz="2400" i="1" dirty="0"/>
              <a:t>(i.e. revisiting across different contexts, modalities, synthesising with previously-learnt language)</a:t>
            </a:r>
          </a:p>
          <a:p>
            <a:pPr marL="514350" indent="-514350">
              <a:buFont typeface="+mj-lt"/>
              <a:buAutoNum type="arabicPeriod"/>
            </a:pPr>
            <a:r>
              <a:rPr lang="en-GB" b="1" dirty="0">
                <a:solidFill>
                  <a:srgbClr val="EA5F00"/>
                </a:solidFill>
              </a:rPr>
              <a:t>Assessment</a:t>
            </a:r>
          </a:p>
        </p:txBody>
      </p:sp>
      <p:sp>
        <p:nvSpPr>
          <p:cNvPr id="7" name="Rounded Rectangle 6"/>
          <p:cNvSpPr/>
          <p:nvPr/>
        </p:nvSpPr>
        <p:spPr>
          <a:xfrm>
            <a:off x="8240891" y="209121"/>
            <a:ext cx="3674853" cy="1345720"/>
          </a:xfrm>
          <a:prstGeom prst="roundRect">
            <a:avLst/>
          </a:prstGeom>
          <a:solidFill>
            <a:srgbClr val="EA5F00"/>
          </a:solidFill>
          <a:ln w="38100">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Topic-based vocabulary lists of one single word class are not optimal.</a:t>
            </a:r>
          </a:p>
        </p:txBody>
      </p:sp>
    </p:spTree>
    <p:extLst>
      <p:ext uri="{BB962C8B-B14F-4D97-AF65-F5344CB8AC3E}">
        <p14:creationId xmlns:p14="http://schemas.microsoft.com/office/powerpoint/2010/main" val="5449339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300038" y="338225"/>
            <a:ext cx="5265384" cy="707849"/>
          </a:xfrm>
        </p:spPr>
        <p:txBody>
          <a:bodyPr>
            <a:normAutofit fontScale="90000"/>
          </a:bodyPr>
          <a:lstStyle/>
          <a:p>
            <a:r>
              <a:rPr lang="en-GB" sz="3600" b="1" dirty="0">
                <a:solidFill>
                  <a:schemeClr val="bg1"/>
                </a:solidFill>
              </a:rPr>
              <a:t>Peer or self introduction</a:t>
            </a:r>
          </a:p>
        </p:txBody>
      </p:sp>
      <p:sp>
        <p:nvSpPr>
          <p:cNvPr id="5" name="Rectangle 2"/>
          <p:cNvSpPr>
            <a:spLocks noChangeArrowheads="1"/>
          </p:cNvSpPr>
          <p:nvPr/>
        </p:nvSpPr>
        <p:spPr bwMode="auto">
          <a:xfrm>
            <a:off x="9512083" y="1362298"/>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Rectangle 3"/>
          <p:cNvSpPr>
            <a:spLocks noChangeArrowheads="1"/>
          </p:cNvSpPr>
          <p:nvPr/>
        </p:nvSpPr>
        <p:spPr bwMode="auto">
          <a:xfrm>
            <a:off x="9509717" y="1362296"/>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Line 4"/>
          <p:cNvSpPr>
            <a:spLocks noChangeShapeType="1"/>
          </p:cNvSpPr>
          <p:nvPr/>
        </p:nvSpPr>
        <p:spPr bwMode="auto">
          <a:xfrm>
            <a:off x="10195456" y="1350870"/>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Line 7"/>
          <p:cNvSpPr>
            <a:spLocks noChangeShapeType="1"/>
          </p:cNvSpPr>
          <p:nvPr/>
        </p:nvSpPr>
        <p:spPr bwMode="auto">
          <a:xfrm>
            <a:off x="10220144" y="1350870"/>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p:cNvSpPr>
            <a:spLocks noChangeShapeType="1"/>
          </p:cNvSpPr>
          <p:nvPr/>
        </p:nvSpPr>
        <p:spPr bwMode="auto">
          <a:xfrm>
            <a:off x="10195456" y="550712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 name="Text Box 10"/>
          <p:cNvSpPr txBox="1">
            <a:spLocks noChangeArrowheads="1"/>
          </p:cNvSpPr>
          <p:nvPr/>
        </p:nvSpPr>
        <p:spPr bwMode="auto">
          <a:xfrm>
            <a:off x="10195456" y="333477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3" name="Text Box 12"/>
          <p:cNvSpPr txBox="1">
            <a:spLocks noChangeArrowheads="1"/>
          </p:cNvSpPr>
          <p:nvPr/>
        </p:nvSpPr>
        <p:spPr bwMode="auto">
          <a:xfrm>
            <a:off x="10436935" y="1193019"/>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4" name="Text Box 14"/>
          <p:cNvSpPr txBox="1">
            <a:spLocks noChangeArrowheads="1"/>
          </p:cNvSpPr>
          <p:nvPr/>
        </p:nvSpPr>
        <p:spPr bwMode="auto">
          <a:xfrm>
            <a:off x="10412247" y="5326601"/>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Rectangle 14"/>
          <p:cNvSpPr/>
          <p:nvPr/>
        </p:nvSpPr>
        <p:spPr>
          <a:xfrm>
            <a:off x="9358489" y="5518555"/>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 name="AutoShape 11">
            <a:hlinkClick r:id="" action="ppaction://noaction" highlightClick="1"/>
          </p:cNvPr>
          <p:cNvSpPr>
            <a:spLocks noChangeArrowheads="1"/>
          </p:cNvSpPr>
          <p:nvPr/>
        </p:nvSpPr>
        <p:spPr bwMode="auto">
          <a:xfrm>
            <a:off x="9248819" y="573754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graphicFrame>
        <p:nvGraphicFramePr>
          <p:cNvPr id="17" name="Table 16"/>
          <p:cNvGraphicFramePr>
            <a:graphicFrameLocks noGrp="1"/>
          </p:cNvGraphicFramePr>
          <p:nvPr/>
        </p:nvGraphicFramePr>
        <p:xfrm>
          <a:off x="2806513" y="1322544"/>
          <a:ext cx="5517818" cy="4757335"/>
        </p:xfrm>
        <a:graphic>
          <a:graphicData uri="http://schemas.openxmlformats.org/drawingml/2006/table">
            <a:tbl>
              <a:tblPr firstRow="1" firstCol="1" bandRow="1">
                <a:tableStyleId>{5940675A-B579-460E-94D1-54222C63F5DA}</a:tableStyleId>
              </a:tblPr>
              <a:tblGrid>
                <a:gridCol w="473004">
                  <a:extLst>
                    <a:ext uri="{9D8B030D-6E8A-4147-A177-3AD203B41FA5}">
                      <a16:colId xmlns:a16="http://schemas.microsoft.com/office/drawing/2014/main" val="20000"/>
                    </a:ext>
                  </a:extLst>
                </a:gridCol>
                <a:gridCol w="2275739">
                  <a:extLst>
                    <a:ext uri="{9D8B030D-6E8A-4147-A177-3AD203B41FA5}">
                      <a16:colId xmlns:a16="http://schemas.microsoft.com/office/drawing/2014/main" val="20001"/>
                    </a:ext>
                  </a:extLst>
                </a:gridCol>
                <a:gridCol w="2769075">
                  <a:extLst>
                    <a:ext uri="{9D8B030D-6E8A-4147-A177-3AD203B41FA5}">
                      <a16:colId xmlns:a16="http://schemas.microsoft.com/office/drawing/2014/main" val="20002"/>
                    </a:ext>
                  </a:extLst>
                </a:gridCol>
              </a:tblGrid>
              <a:tr h="432485">
                <a:tc>
                  <a:txBody>
                    <a:body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Word</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English meaning</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solidFill>
                            <a:schemeClr val="accent5">
                              <a:lumMod val="50000"/>
                            </a:schemeClr>
                          </a:solidFill>
                          <a:latin typeface="Century Gothic" panose="020B0502020202020204" pitchFamily="34" charset="0"/>
                        </a:rPr>
                        <a:t>le </a:t>
                      </a:r>
                      <a:r>
                        <a:rPr lang="en-GB" sz="1800" dirty="0" err="1">
                          <a:solidFill>
                            <a:schemeClr val="accent5">
                              <a:lumMod val="50000"/>
                            </a:schemeClr>
                          </a:solidFill>
                          <a:latin typeface="Century Gothic" panose="020B0502020202020204" pitchFamily="34" charset="0"/>
                        </a:rPr>
                        <a:t>français</a:t>
                      </a:r>
                      <a:endParaRPr lang="en-GB" sz="1800" dirty="0">
                        <a:solidFill>
                          <a:schemeClr val="accent5">
                            <a:lumMod val="50000"/>
                          </a:schemeClr>
                        </a:solidFill>
                        <a:latin typeface="Century Gothic" panose="020B0502020202020204" pitchFamily="34" charset="0"/>
                      </a:endParaRPr>
                    </a:p>
                  </a:txBody>
                  <a:tcPr marL="68580" marR="68580" marT="0" marB="0"/>
                </a:tc>
                <a:tc>
                  <a:txBody>
                    <a:bodyPr/>
                    <a:lstStyle/>
                    <a:p>
                      <a:pPr algn="ctr">
                        <a:lnSpc>
                          <a:spcPct val="107000"/>
                        </a:lnSpc>
                        <a:spcAft>
                          <a:spcPts val="0"/>
                        </a:spcAft>
                      </a:pPr>
                      <a:r>
                        <a:rPr lang="en-GB" sz="18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French</a:t>
                      </a:r>
                    </a:p>
                  </a:txBody>
                  <a:tcPr marL="68580" marR="68580" marT="0" marB="0" anchor="ctr"/>
                </a:tc>
                <a:extLst>
                  <a:ext uri="{0D108BD9-81ED-4DB2-BD59-A6C34878D82A}">
                    <a16:rowId xmlns:a16="http://schemas.microsoft.com/office/drawing/2014/main" val="10001"/>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r>
                        <a:rPr lang="en-GB" sz="1800" dirty="0">
                          <a:solidFill>
                            <a:schemeClr val="accent5">
                              <a:lumMod val="50000"/>
                            </a:schemeClr>
                          </a:solidFill>
                          <a:latin typeface="Century Gothic" panose="020B0502020202020204" pitchFamily="34" charset="0"/>
                        </a:rPr>
                        <a:t>faire</a:t>
                      </a:r>
                    </a:p>
                  </a:txBody>
                  <a:tcPr marL="68580" marR="68580" marT="0" marB="0"/>
                </a:tc>
                <a:tc>
                  <a:txBody>
                    <a:bodyPr/>
                    <a:lstStyle/>
                    <a:p>
                      <a:pPr algn="ctr">
                        <a:lnSpc>
                          <a:spcPct val="107000"/>
                        </a:lnSpc>
                        <a:spcAft>
                          <a:spcPts val="0"/>
                        </a:spcAft>
                      </a:pPr>
                      <a:r>
                        <a:rPr lang="en-GB" sz="18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to do / doing</a:t>
                      </a:r>
                    </a:p>
                  </a:txBody>
                  <a:tcPr marL="68580" marR="68580" marT="0" marB="0" anchor="ctr"/>
                </a:tc>
                <a:extLst>
                  <a:ext uri="{0D108BD9-81ED-4DB2-BD59-A6C34878D82A}">
                    <a16:rowId xmlns:a16="http://schemas.microsoft.com/office/drawing/2014/main" val="10002"/>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r>
                        <a:rPr lang="en-GB" sz="1800" dirty="0">
                          <a:solidFill>
                            <a:schemeClr val="accent5">
                              <a:lumMod val="50000"/>
                            </a:schemeClr>
                          </a:solidFill>
                          <a:latin typeface="Century Gothic" panose="020B0502020202020204" pitchFamily="34" charset="0"/>
                        </a:rPr>
                        <a:t>facile</a:t>
                      </a:r>
                    </a:p>
                  </a:txBody>
                  <a:tcPr marL="68580" marR="68580" marT="0" marB="0"/>
                </a:tc>
                <a:tc>
                  <a:txBody>
                    <a:bodyPr/>
                    <a:lstStyle/>
                    <a:p>
                      <a:pPr algn="ctr">
                        <a:lnSpc>
                          <a:spcPct val="107000"/>
                        </a:lnSpc>
                        <a:spcAft>
                          <a:spcPts val="0"/>
                        </a:spcAft>
                      </a:pPr>
                      <a:r>
                        <a:rPr lang="en-GB" sz="18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easy</a:t>
                      </a:r>
                    </a:p>
                  </a:txBody>
                  <a:tcPr marL="68580" marR="68580" marT="0" marB="0" anchor="ctr"/>
                </a:tc>
                <a:extLst>
                  <a:ext uri="{0D108BD9-81ED-4DB2-BD59-A6C34878D82A}">
                    <a16:rowId xmlns:a16="http://schemas.microsoft.com/office/drawing/2014/main" val="10003"/>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r>
                        <a:rPr lang="en-GB" sz="1800" dirty="0" err="1">
                          <a:solidFill>
                            <a:schemeClr val="accent5">
                              <a:lumMod val="50000"/>
                            </a:schemeClr>
                          </a:solidFill>
                          <a:latin typeface="Century Gothic" panose="020B0502020202020204" pitchFamily="34" charset="0"/>
                        </a:rPr>
                        <a:t>seulement</a:t>
                      </a:r>
                      <a:endParaRPr lang="en-GB" sz="1800" dirty="0">
                        <a:solidFill>
                          <a:schemeClr val="accent5">
                            <a:lumMod val="50000"/>
                          </a:schemeClr>
                        </a:solidFill>
                        <a:latin typeface="Century Gothic" panose="020B0502020202020204" pitchFamily="34" charset="0"/>
                      </a:endParaRPr>
                    </a:p>
                  </a:txBody>
                  <a:tcPr marL="68580" marR="68580" marT="0" marB="0"/>
                </a:tc>
                <a:tc>
                  <a:txBody>
                    <a:bodyPr/>
                    <a:lstStyle/>
                    <a:p>
                      <a:pPr algn="ctr">
                        <a:lnSpc>
                          <a:spcPct val="107000"/>
                        </a:lnSpc>
                        <a:spcAft>
                          <a:spcPts val="0"/>
                        </a:spcAft>
                      </a:pPr>
                      <a:r>
                        <a:rPr lang="en-GB" sz="18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only</a:t>
                      </a:r>
                    </a:p>
                  </a:txBody>
                  <a:tcPr marL="68580" marR="68580" marT="0" marB="0" anchor="ctr"/>
                </a:tc>
                <a:extLst>
                  <a:ext uri="{0D108BD9-81ED-4DB2-BD59-A6C34878D82A}">
                    <a16:rowId xmlns:a16="http://schemas.microsoft.com/office/drawing/2014/main" val="10004"/>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r>
                        <a:rPr lang="en-GB" sz="1800" dirty="0" err="1">
                          <a:solidFill>
                            <a:schemeClr val="accent5">
                              <a:lumMod val="50000"/>
                            </a:schemeClr>
                          </a:solidFill>
                          <a:latin typeface="Century Gothic" panose="020B0502020202020204" pitchFamily="34" charset="0"/>
                        </a:rPr>
                        <a:t>avoir</a:t>
                      </a:r>
                      <a:endParaRPr lang="en-GB" sz="1800" dirty="0">
                        <a:solidFill>
                          <a:schemeClr val="accent5">
                            <a:lumMod val="50000"/>
                          </a:schemeClr>
                        </a:solidFill>
                        <a:latin typeface="Century Gothic" panose="020B0502020202020204" pitchFamily="34" charset="0"/>
                      </a:endParaRPr>
                    </a:p>
                  </a:txBody>
                  <a:tcPr marL="68580" marR="68580" marT="0" marB="0"/>
                </a:tc>
                <a:tc>
                  <a:txBody>
                    <a:bodyPr/>
                    <a:lstStyle/>
                    <a:p>
                      <a:pPr algn="ctr">
                        <a:lnSpc>
                          <a:spcPct val="107000"/>
                        </a:lnSpc>
                        <a:spcAft>
                          <a:spcPts val="0"/>
                        </a:spcAft>
                      </a:pPr>
                      <a:r>
                        <a:rPr lang="en-GB" sz="18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to have / having</a:t>
                      </a:r>
                    </a:p>
                  </a:txBody>
                  <a:tcPr marL="68580" marR="68580" marT="0" marB="0" anchor="ctr"/>
                </a:tc>
                <a:extLst>
                  <a:ext uri="{0D108BD9-81ED-4DB2-BD59-A6C34878D82A}">
                    <a16:rowId xmlns:a16="http://schemas.microsoft.com/office/drawing/2014/main" val="10005"/>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6</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r>
                        <a:rPr lang="en-GB" sz="1800" dirty="0">
                          <a:solidFill>
                            <a:schemeClr val="accent5">
                              <a:lumMod val="50000"/>
                            </a:schemeClr>
                          </a:solidFill>
                          <a:latin typeface="Century Gothic" panose="020B0502020202020204" pitchFamily="34" charset="0"/>
                        </a:rPr>
                        <a:t>nouveau/nouvelle</a:t>
                      </a:r>
                    </a:p>
                  </a:txBody>
                  <a:tcPr marL="68580" marR="68580" marT="0" marB="0"/>
                </a:tc>
                <a:tc>
                  <a:txBody>
                    <a:bodyPr/>
                    <a:lstStyle/>
                    <a:p>
                      <a:pPr algn="ctr">
                        <a:lnSpc>
                          <a:spcPct val="107000"/>
                        </a:lnSpc>
                        <a:spcAft>
                          <a:spcPts val="0"/>
                        </a:spcAft>
                      </a:pPr>
                      <a:r>
                        <a:rPr lang="en-GB" sz="18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new</a:t>
                      </a:r>
                    </a:p>
                  </a:txBody>
                  <a:tcPr marL="68580" marR="68580" marT="0" marB="0" anchor="ctr"/>
                </a:tc>
                <a:extLst>
                  <a:ext uri="{0D108BD9-81ED-4DB2-BD59-A6C34878D82A}">
                    <a16:rowId xmlns:a16="http://schemas.microsoft.com/office/drawing/2014/main" val="10006"/>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7</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r>
                        <a:rPr lang="en-GB" sz="1800" dirty="0" err="1">
                          <a:solidFill>
                            <a:schemeClr val="accent5">
                              <a:lumMod val="50000"/>
                            </a:schemeClr>
                          </a:solidFill>
                          <a:latin typeface="Century Gothic" panose="020B0502020202020204" pitchFamily="34" charset="0"/>
                        </a:rPr>
                        <a:t>tous</a:t>
                      </a:r>
                      <a:r>
                        <a:rPr lang="en-GB" sz="1800" baseline="0" dirty="0">
                          <a:solidFill>
                            <a:schemeClr val="accent5">
                              <a:lumMod val="50000"/>
                            </a:schemeClr>
                          </a:solidFill>
                          <a:latin typeface="Century Gothic" panose="020B0502020202020204" pitchFamily="34" charset="0"/>
                        </a:rPr>
                        <a:t> les </a:t>
                      </a:r>
                      <a:r>
                        <a:rPr lang="en-GB" sz="1800" baseline="0" dirty="0" err="1">
                          <a:solidFill>
                            <a:schemeClr val="accent5">
                              <a:lumMod val="50000"/>
                            </a:schemeClr>
                          </a:solidFill>
                          <a:latin typeface="Century Gothic" panose="020B0502020202020204" pitchFamily="34" charset="0"/>
                        </a:rPr>
                        <a:t>jours</a:t>
                      </a:r>
                      <a:endParaRPr lang="en-GB" sz="1800" dirty="0">
                        <a:solidFill>
                          <a:schemeClr val="accent5">
                            <a:lumMod val="50000"/>
                          </a:schemeClr>
                        </a:solidFill>
                        <a:latin typeface="Century Gothic" panose="020B0502020202020204" pitchFamily="34" charset="0"/>
                      </a:endParaRPr>
                    </a:p>
                  </a:txBody>
                  <a:tcPr marL="68580" marR="68580" marT="0" marB="0"/>
                </a:tc>
                <a:tc>
                  <a:txBody>
                    <a:bodyPr/>
                    <a:lstStyle/>
                    <a:p>
                      <a:pPr algn="ctr">
                        <a:lnSpc>
                          <a:spcPct val="107000"/>
                        </a:lnSpc>
                        <a:spcAft>
                          <a:spcPts val="0"/>
                        </a:spcAft>
                      </a:pPr>
                      <a:r>
                        <a:rPr lang="en-GB" sz="18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everyday</a:t>
                      </a:r>
                    </a:p>
                  </a:txBody>
                  <a:tcPr marL="68580" marR="68580" marT="0" marB="0" anchor="ctr"/>
                </a:tc>
                <a:extLst>
                  <a:ext uri="{0D108BD9-81ED-4DB2-BD59-A6C34878D82A}">
                    <a16:rowId xmlns:a16="http://schemas.microsoft.com/office/drawing/2014/main" val="10007"/>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8</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r>
                        <a:rPr lang="en-GB" sz="1800" dirty="0">
                          <a:solidFill>
                            <a:schemeClr val="accent5">
                              <a:lumMod val="50000"/>
                            </a:schemeClr>
                          </a:solidFill>
                          <a:latin typeface="Century Gothic" panose="020B0502020202020204" pitchFamily="34" charset="0"/>
                        </a:rPr>
                        <a:t>le </a:t>
                      </a:r>
                      <a:r>
                        <a:rPr lang="en-GB" sz="1800" dirty="0" err="1">
                          <a:solidFill>
                            <a:schemeClr val="accent5">
                              <a:lumMod val="50000"/>
                            </a:schemeClr>
                          </a:solidFill>
                          <a:latin typeface="Century Gothic" panose="020B0502020202020204" pitchFamily="34" charset="0"/>
                        </a:rPr>
                        <a:t>cours</a:t>
                      </a:r>
                      <a:endParaRPr lang="en-GB" sz="1800" dirty="0">
                        <a:solidFill>
                          <a:schemeClr val="accent5">
                            <a:lumMod val="50000"/>
                          </a:schemeClr>
                        </a:solidFill>
                        <a:latin typeface="Century Gothic" panose="020B0502020202020204" pitchFamily="34" charset="0"/>
                      </a:endParaRPr>
                    </a:p>
                  </a:txBody>
                  <a:tcPr marL="68580" marR="68580" marT="0" marB="0"/>
                </a:tc>
                <a:tc>
                  <a:txBody>
                    <a:bodyPr/>
                    <a:lstStyle/>
                    <a:p>
                      <a:pPr algn="ctr">
                        <a:lnSpc>
                          <a:spcPct val="107000"/>
                        </a:lnSpc>
                        <a:spcAft>
                          <a:spcPts val="0"/>
                        </a:spcAft>
                      </a:pPr>
                      <a:r>
                        <a:rPr lang="en-GB" sz="18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lesson</a:t>
                      </a:r>
                    </a:p>
                  </a:txBody>
                  <a:tcPr marL="68580" marR="68580" marT="0" marB="0" anchor="ctr"/>
                </a:tc>
                <a:extLst>
                  <a:ext uri="{0D108BD9-81ED-4DB2-BD59-A6C34878D82A}">
                    <a16:rowId xmlns:a16="http://schemas.microsoft.com/office/drawing/2014/main" val="10008"/>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9</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r>
                        <a:rPr lang="en-GB" sz="1800" dirty="0">
                          <a:solidFill>
                            <a:schemeClr val="accent5">
                              <a:lumMod val="50000"/>
                            </a:schemeClr>
                          </a:solidFill>
                          <a:latin typeface="Century Gothic" panose="020B0502020202020204" pitchFamily="34" charset="0"/>
                        </a:rPr>
                        <a:t>la </a:t>
                      </a:r>
                      <a:r>
                        <a:rPr lang="en-GB" sz="1800" dirty="0" err="1">
                          <a:solidFill>
                            <a:schemeClr val="accent5">
                              <a:lumMod val="50000"/>
                            </a:schemeClr>
                          </a:solidFill>
                          <a:latin typeface="Century Gothic" panose="020B0502020202020204" pitchFamily="34" charset="0"/>
                        </a:rPr>
                        <a:t>semaine</a:t>
                      </a:r>
                      <a:endParaRPr lang="en-GB" sz="1800" dirty="0">
                        <a:solidFill>
                          <a:schemeClr val="accent5">
                            <a:lumMod val="50000"/>
                          </a:schemeClr>
                        </a:solidFill>
                        <a:latin typeface="Century Gothic" panose="020B0502020202020204" pitchFamily="34" charset="0"/>
                      </a:endParaRPr>
                    </a:p>
                  </a:txBody>
                  <a:tcPr marL="68580" marR="68580" marT="0" marB="0"/>
                </a:tc>
                <a:tc>
                  <a:txBody>
                    <a:bodyPr/>
                    <a:lstStyle/>
                    <a:p>
                      <a:pPr algn="ctr">
                        <a:lnSpc>
                          <a:spcPct val="107000"/>
                        </a:lnSpc>
                        <a:spcAft>
                          <a:spcPts val="0"/>
                        </a:spcAft>
                      </a:pPr>
                      <a:r>
                        <a:rPr lang="en-GB" sz="18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week</a:t>
                      </a:r>
                    </a:p>
                  </a:txBody>
                  <a:tcPr marL="68580" marR="68580" marT="0" marB="0" anchor="ctr"/>
                </a:tc>
                <a:extLst>
                  <a:ext uri="{0D108BD9-81ED-4DB2-BD59-A6C34878D82A}">
                    <a16:rowId xmlns:a16="http://schemas.microsoft.com/office/drawing/2014/main" val="10009"/>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10</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r>
                        <a:rPr lang="en-GB" sz="1800" dirty="0" err="1">
                          <a:solidFill>
                            <a:schemeClr val="accent5">
                              <a:lumMod val="50000"/>
                            </a:schemeClr>
                          </a:solidFill>
                          <a:latin typeface="Century Gothic" panose="020B0502020202020204" pitchFamily="34" charset="0"/>
                        </a:rPr>
                        <a:t>l’espagnol</a:t>
                      </a:r>
                      <a:endParaRPr lang="en-GB" sz="1800" dirty="0">
                        <a:solidFill>
                          <a:schemeClr val="accent5">
                            <a:lumMod val="50000"/>
                          </a:schemeClr>
                        </a:solidFill>
                        <a:latin typeface="Century Gothic" panose="020B0502020202020204" pitchFamily="34" charset="0"/>
                      </a:endParaRPr>
                    </a:p>
                  </a:txBody>
                  <a:tcPr marL="68580" marR="68580" marT="0" marB="0"/>
                </a:tc>
                <a:tc>
                  <a:txBody>
                    <a:bodyPr/>
                    <a:lstStyle/>
                    <a:p>
                      <a:pPr algn="ctr">
                        <a:lnSpc>
                          <a:spcPct val="107000"/>
                        </a:lnSpc>
                        <a:spcAft>
                          <a:spcPts val="0"/>
                        </a:spcAft>
                      </a:pPr>
                      <a:r>
                        <a:rPr lang="en-GB" sz="18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Spanish</a:t>
                      </a:r>
                    </a:p>
                  </a:txBody>
                  <a:tcPr marL="68580" marR="68580" marT="0" marB="0" anchor="ctr"/>
                </a:tc>
                <a:extLst>
                  <a:ext uri="{0D108BD9-81ED-4DB2-BD59-A6C34878D82A}">
                    <a16:rowId xmlns:a16="http://schemas.microsoft.com/office/drawing/2014/main" val="10010"/>
                  </a:ext>
                </a:extLst>
              </a:tr>
            </a:tbl>
          </a:graphicData>
        </a:graphic>
      </p:graphicFrame>
      <p:grpSp>
        <p:nvGrpSpPr>
          <p:cNvPr id="18" name="Group 17"/>
          <p:cNvGrpSpPr/>
          <p:nvPr/>
        </p:nvGrpSpPr>
        <p:grpSpPr>
          <a:xfrm>
            <a:off x="3419749" y="1794954"/>
            <a:ext cx="2006648" cy="4227605"/>
            <a:chOff x="2634335" y="1842309"/>
            <a:chExt cx="2006648" cy="4227605"/>
          </a:xfrm>
        </p:grpSpPr>
        <p:sp>
          <p:nvSpPr>
            <p:cNvPr id="19" name="Rectangle 18"/>
            <p:cNvSpPr/>
            <p:nvPr/>
          </p:nvSpPr>
          <p:spPr>
            <a:xfrm>
              <a:off x="2634335" y="1842309"/>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19"/>
            <p:cNvSpPr/>
            <p:nvPr/>
          </p:nvSpPr>
          <p:spPr>
            <a:xfrm>
              <a:off x="2634336" y="2278847"/>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ectangle 20"/>
            <p:cNvSpPr/>
            <p:nvPr/>
          </p:nvSpPr>
          <p:spPr>
            <a:xfrm>
              <a:off x="2634336" y="2697126"/>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ectangle 21"/>
            <p:cNvSpPr/>
            <p:nvPr/>
          </p:nvSpPr>
          <p:spPr>
            <a:xfrm>
              <a:off x="2634336" y="3158394"/>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ectangle 22"/>
            <p:cNvSpPr/>
            <p:nvPr/>
          </p:nvSpPr>
          <p:spPr>
            <a:xfrm>
              <a:off x="2634336" y="3574870"/>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ectangle 23"/>
            <p:cNvSpPr/>
            <p:nvPr/>
          </p:nvSpPr>
          <p:spPr>
            <a:xfrm>
              <a:off x="2634336" y="3983084"/>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24"/>
            <p:cNvSpPr/>
            <p:nvPr/>
          </p:nvSpPr>
          <p:spPr>
            <a:xfrm>
              <a:off x="2634336" y="4422814"/>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25"/>
            <p:cNvSpPr/>
            <p:nvPr/>
          </p:nvSpPr>
          <p:spPr>
            <a:xfrm>
              <a:off x="2634335" y="4857372"/>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ectangle 26"/>
            <p:cNvSpPr/>
            <p:nvPr/>
          </p:nvSpPr>
          <p:spPr>
            <a:xfrm>
              <a:off x="2634336" y="5288951"/>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ectangle 27"/>
            <p:cNvSpPr/>
            <p:nvPr/>
          </p:nvSpPr>
          <p:spPr>
            <a:xfrm>
              <a:off x="2634335" y="5738426"/>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29" name="Group 28"/>
          <p:cNvGrpSpPr/>
          <p:nvPr/>
        </p:nvGrpSpPr>
        <p:grpSpPr>
          <a:xfrm>
            <a:off x="5849359" y="1821926"/>
            <a:ext cx="2379502" cy="4227605"/>
            <a:chOff x="2634335" y="1842309"/>
            <a:chExt cx="2006648" cy="4227605"/>
          </a:xfrm>
        </p:grpSpPr>
        <p:sp>
          <p:nvSpPr>
            <p:cNvPr id="30" name="Rectangle 29"/>
            <p:cNvSpPr/>
            <p:nvPr/>
          </p:nvSpPr>
          <p:spPr>
            <a:xfrm>
              <a:off x="2634335" y="1842309"/>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30"/>
            <p:cNvSpPr/>
            <p:nvPr/>
          </p:nvSpPr>
          <p:spPr>
            <a:xfrm>
              <a:off x="2634336" y="2278847"/>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Rectangle 31"/>
            <p:cNvSpPr/>
            <p:nvPr/>
          </p:nvSpPr>
          <p:spPr>
            <a:xfrm>
              <a:off x="2634336" y="2697126"/>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Rectangle 32"/>
            <p:cNvSpPr/>
            <p:nvPr/>
          </p:nvSpPr>
          <p:spPr>
            <a:xfrm>
              <a:off x="2634336" y="3158394"/>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Rectangle 33"/>
            <p:cNvSpPr/>
            <p:nvPr/>
          </p:nvSpPr>
          <p:spPr>
            <a:xfrm>
              <a:off x="2634336" y="3574870"/>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Rectangle 34"/>
            <p:cNvSpPr/>
            <p:nvPr/>
          </p:nvSpPr>
          <p:spPr>
            <a:xfrm>
              <a:off x="2634336" y="3983084"/>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ectangle 35"/>
            <p:cNvSpPr/>
            <p:nvPr/>
          </p:nvSpPr>
          <p:spPr>
            <a:xfrm>
              <a:off x="2634336" y="4422814"/>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Rectangle 36"/>
            <p:cNvSpPr/>
            <p:nvPr/>
          </p:nvSpPr>
          <p:spPr>
            <a:xfrm>
              <a:off x="2634335" y="4857372"/>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Rectangle 37"/>
            <p:cNvSpPr/>
            <p:nvPr/>
          </p:nvSpPr>
          <p:spPr>
            <a:xfrm>
              <a:off x="2634336" y="5288951"/>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Rectangle 38"/>
            <p:cNvSpPr/>
            <p:nvPr/>
          </p:nvSpPr>
          <p:spPr>
            <a:xfrm>
              <a:off x="2634335" y="5738426"/>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pic>
        <p:nvPicPr>
          <p:cNvPr id="40" name="Picture 7"/>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6207994" y="642759"/>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40"/>
          <p:cNvSpPr txBox="1"/>
          <p:nvPr/>
        </p:nvSpPr>
        <p:spPr>
          <a:xfrm>
            <a:off x="8240891" y="6494075"/>
            <a:ext cx="19868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Victoria Hobson</a:t>
            </a:r>
          </a:p>
        </p:txBody>
      </p:sp>
    </p:spTree>
    <p:extLst>
      <p:ext uri="{BB962C8B-B14F-4D97-AF65-F5344CB8AC3E}">
        <p14:creationId xmlns:p14="http://schemas.microsoft.com/office/powerpoint/2010/main" val="346134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59000"/>
                                        <p:tgtEl>
                                          <p:spTgt spid="7"/>
                                        </p:tgtEl>
                                      </p:cBhvr>
                                    </p:animEffect>
                                    <p:set>
                                      <p:cBhvr>
                                        <p:cTn id="28"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8585"/>
            <a:ext cx="8360726" cy="867128"/>
          </a:xfrm>
          <a:prstGeom prst="rect">
            <a:avLst/>
          </a:prstGeom>
        </p:spPr>
      </p:pic>
      <p:sp>
        <p:nvSpPr>
          <p:cNvPr id="4" name="Title 3"/>
          <p:cNvSpPr>
            <a:spLocks noGrp="1"/>
          </p:cNvSpPr>
          <p:nvPr>
            <p:ph type="title"/>
          </p:nvPr>
        </p:nvSpPr>
        <p:spPr>
          <a:xfrm>
            <a:off x="300037" y="338225"/>
            <a:ext cx="6393839" cy="707849"/>
          </a:xfrm>
        </p:spPr>
        <p:txBody>
          <a:bodyPr>
            <a:normAutofit/>
          </a:bodyPr>
          <a:lstStyle/>
          <a:p>
            <a:r>
              <a:rPr lang="en-GB" sz="3600" b="1" dirty="0">
                <a:solidFill>
                  <a:schemeClr val="bg1"/>
                </a:solidFill>
              </a:rPr>
              <a:t>Listening: Individual words</a:t>
            </a:r>
          </a:p>
        </p:txBody>
      </p:sp>
      <p:sp>
        <p:nvSpPr>
          <p:cNvPr id="5" name="TextBox 4"/>
          <p:cNvSpPr txBox="1"/>
          <p:nvPr/>
        </p:nvSpPr>
        <p:spPr>
          <a:xfrm>
            <a:off x="8240891" y="6494075"/>
            <a:ext cx="19868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6" name="Action Button: Custom 5">
            <a:hlinkClick r:id="" action="ppaction://noaction" highlightClick="1">
              <a:snd r:embed="rId5" name="French_le_francais.wav"/>
            </a:hlinkClick>
          </p:cNvPr>
          <p:cNvSpPr/>
          <p:nvPr/>
        </p:nvSpPr>
        <p:spPr>
          <a:xfrm>
            <a:off x="842149" y="2081977"/>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 name="Action Button: Custom 6">
            <a:hlinkClick r:id="" action="ppaction://noaction" highlightClick="1">
              <a:snd r:embed="rId6" name="French_nouveau_nouvelle.wav"/>
            </a:hlinkClick>
          </p:cNvPr>
          <p:cNvSpPr/>
          <p:nvPr/>
        </p:nvSpPr>
        <p:spPr>
          <a:xfrm>
            <a:off x="1892919" y="4204275"/>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9" name="Action Button: Custom 8">
            <a:hlinkClick r:id="" action="ppaction://noaction" highlightClick="1">
              <a:snd r:embed="rId7" name="French_faire.wav"/>
            </a:hlinkClick>
          </p:cNvPr>
          <p:cNvSpPr/>
          <p:nvPr/>
        </p:nvSpPr>
        <p:spPr>
          <a:xfrm>
            <a:off x="2943689" y="2081977"/>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9">
            <a:hlinkClick r:id="" action="ppaction://noaction" highlightClick="1">
              <a:snd r:embed="rId8" name="French_le_cours.wav"/>
            </a:hlinkClick>
          </p:cNvPr>
          <p:cNvSpPr/>
          <p:nvPr/>
        </p:nvSpPr>
        <p:spPr>
          <a:xfrm>
            <a:off x="3998145" y="4204275"/>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1" name="Action Button: Custom 10">
            <a:hlinkClick r:id="" action="ppaction://noaction" highlightClick="1">
              <a:snd r:embed="rId9" name="French_seulement.wav"/>
            </a:hlinkClick>
          </p:cNvPr>
          <p:cNvSpPr/>
          <p:nvPr/>
        </p:nvSpPr>
        <p:spPr>
          <a:xfrm>
            <a:off x="5045229" y="2081977"/>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1">
            <a:hlinkClick r:id="" action="ppaction://noaction" highlightClick="1">
              <a:snd r:embed="rId10" name="French_tous_les_jours.wav"/>
            </a:hlinkClick>
          </p:cNvPr>
          <p:cNvSpPr/>
          <p:nvPr/>
        </p:nvSpPr>
        <p:spPr>
          <a:xfrm>
            <a:off x="6096000" y="4179203"/>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3" name="Action Button: Custom 12">
            <a:hlinkClick r:id="" action="ppaction://noaction" highlightClick="1">
              <a:snd r:embed="rId11" name="French_facile.wav"/>
            </a:hlinkClick>
          </p:cNvPr>
          <p:cNvSpPr/>
          <p:nvPr/>
        </p:nvSpPr>
        <p:spPr>
          <a:xfrm>
            <a:off x="7146770" y="2081977"/>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3">
            <a:hlinkClick r:id="" action="ppaction://noaction" highlightClick="1">
              <a:snd r:embed="rId12" name="French_l'espagnole.wav"/>
            </a:hlinkClick>
          </p:cNvPr>
          <p:cNvSpPr/>
          <p:nvPr/>
        </p:nvSpPr>
        <p:spPr>
          <a:xfrm>
            <a:off x="8197540" y="4239598"/>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5" name="Action Button: Custom 14">
            <a:hlinkClick r:id="" action="ppaction://noaction" highlightClick="1">
              <a:snd r:embed="rId13" name="French_Avoir.wav"/>
            </a:hlinkClick>
          </p:cNvPr>
          <p:cNvSpPr/>
          <p:nvPr/>
        </p:nvSpPr>
        <p:spPr>
          <a:xfrm>
            <a:off x="9248310" y="2081977"/>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6" name="Action Button: Custom 15">
            <a:hlinkClick r:id="" action="ppaction://noaction" highlightClick="1">
              <a:snd r:embed="rId14" name="French_la_semaine.wav"/>
            </a:hlinkClick>
          </p:cNvPr>
          <p:cNvSpPr/>
          <p:nvPr/>
        </p:nvSpPr>
        <p:spPr>
          <a:xfrm>
            <a:off x="10299080" y="4239598"/>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Tree>
    <p:extLst>
      <p:ext uri="{BB962C8B-B14F-4D97-AF65-F5344CB8AC3E}">
        <p14:creationId xmlns:p14="http://schemas.microsoft.com/office/powerpoint/2010/main" val="26879058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8585"/>
            <a:ext cx="8360726" cy="867128"/>
          </a:xfrm>
          <a:prstGeom prst="rect">
            <a:avLst/>
          </a:prstGeom>
        </p:spPr>
      </p:pic>
      <p:sp>
        <p:nvSpPr>
          <p:cNvPr id="4" name="Title 3"/>
          <p:cNvSpPr>
            <a:spLocks noGrp="1"/>
          </p:cNvSpPr>
          <p:nvPr>
            <p:ph type="title"/>
          </p:nvPr>
        </p:nvSpPr>
        <p:spPr>
          <a:xfrm>
            <a:off x="300037" y="338225"/>
            <a:ext cx="6393839" cy="707849"/>
          </a:xfrm>
        </p:spPr>
        <p:txBody>
          <a:bodyPr>
            <a:normAutofit/>
          </a:bodyPr>
          <a:lstStyle/>
          <a:p>
            <a:r>
              <a:rPr lang="en-GB" sz="3600" b="1" dirty="0">
                <a:solidFill>
                  <a:schemeClr val="bg1"/>
                </a:solidFill>
              </a:rPr>
              <a:t>Listening: Sentences </a:t>
            </a:r>
          </a:p>
        </p:txBody>
      </p:sp>
      <p:sp>
        <p:nvSpPr>
          <p:cNvPr id="5" name="TextBox 4"/>
          <p:cNvSpPr txBox="1"/>
          <p:nvPr/>
        </p:nvSpPr>
        <p:spPr>
          <a:xfrm>
            <a:off x="8240891" y="6494075"/>
            <a:ext cx="19868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17" name="Action Button: Custom 16">
            <a:hlinkClick r:id="" action="ppaction://noaction" highlightClick="1">
              <a:snd r:embed="rId5" name="French_2_1A1.wav"/>
            </a:hlinkClick>
          </p:cNvPr>
          <p:cNvSpPr/>
          <p:nvPr/>
        </p:nvSpPr>
        <p:spPr>
          <a:xfrm>
            <a:off x="1266746" y="1808479"/>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8" name="Action Button: Custom 17">
            <a:hlinkClick r:id="" action="ppaction://noaction" highlightClick="1">
              <a:snd r:embed="rId6" name="French_2_1A2.wav"/>
            </a:hlinkClick>
          </p:cNvPr>
          <p:cNvSpPr/>
          <p:nvPr/>
        </p:nvSpPr>
        <p:spPr>
          <a:xfrm>
            <a:off x="4596454" y="1808479"/>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9" name="Action Button: Custom 18">
            <a:hlinkClick r:id="" action="ppaction://noaction" highlightClick="1">
              <a:snd r:embed="rId7" name="French_2_1A3.wav"/>
            </a:hlinkClick>
          </p:cNvPr>
          <p:cNvSpPr/>
          <p:nvPr/>
        </p:nvSpPr>
        <p:spPr>
          <a:xfrm>
            <a:off x="7926162" y="1825061"/>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0" name="Action Button: Custom 19">
            <a:hlinkClick r:id="" action="ppaction://noaction" highlightClick="1">
              <a:snd r:embed="rId8" name="French_2_1A4.wav"/>
            </a:hlinkClick>
          </p:cNvPr>
          <p:cNvSpPr/>
          <p:nvPr/>
        </p:nvSpPr>
        <p:spPr>
          <a:xfrm>
            <a:off x="2919795" y="4401030"/>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 name="Action Button: Custom 20">
            <a:hlinkClick r:id="" action="ppaction://noaction" highlightClick="1">
              <a:snd r:embed="rId9" name="French_2_1A5.wav"/>
            </a:hlinkClick>
          </p:cNvPr>
          <p:cNvSpPr/>
          <p:nvPr/>
        </p:nvSpPr>
        <p:spPr>
          <a:xfrm>
            <a:off x="6249499" y="4401030"/>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3" name="Action Button: Custom 22">
            <a:hlinkClick r:id="" action="ppaction://noaction" highlightClick="1">
              <a:snd r:embed="rId10" name="French_2_1A6.wav"/>
            </a:hlinkClick>
          </p:cNvPr>
          <p:cNvSpPr/>
          <p:nvPr/>
        </p:nvSpPr>
        <p:spPr>
          <a:xfrm>
            <a:off x="9234313" y="4401030"/>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3361984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8585"/>
            <a:ext cx="8360726" cy="867128"/>
          </a:xfrm>
          <a:prstGeom prst="rect">
            <a:avLst/>
          </a:prstGeom>
        </p:spPr>
      </p:pic>
      <p:sp>
        <p:nvSpPr>
          <p:cNvPr id="4" name="Title 3"/>
          <p:cNvSpPr>
            <a:spLocks noGrp="1"/>
          </p:cNvSpPr>
          <p:nvPr>
            <p:ph type="title"/>
          </p:nvPr>
        </p:nvSpPr>
        <p:spPr>
          <a:xfrm>
            <a:off x="300037" y="338225"/>
            <a:ext cx="6393839" cy="707849"/>
          </a:xfrm>
        </p:spPr>
        <p:txBody>
          <a:bodyPr>
            <a:normAutofit/>
          </a:bodyPr>
          <a:lstStyle/>
          <a:p>
            <a:r>
              <a:rPr lang="en-GB" sz="3600" b="1" dirty="0">
                <a:solidFill>
                  <a:schemeClr val="bg1"/>
                </a:solidFill>
              </a:rPr>
              <a:t>Listening: Sentences</a:t>
            </a:r>
          </a:p>
        </p:txBody>
      </p:sp>
      <p:sp>
        <p:nvSpPr>
          <p:cNvPr id="5" name="TextBox 4"/>
          <p:cNvSpPr txBox="1"/>
          <p:nvPr/>
        </p:nvSpPr>
        <p:spPr>
          <a:xfrm>
            <a:off x="8240891" y="6494075"/>
            <a:ext cx="19868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11" name="Action Button: Custom 10">
            <a:hlinkClick r:id="" action="ppaction://noaction" highlightClick="1">
              <a:snd r:embed="rId5" name="French_2_1E1.wav"/>
            </a:hlinkClick>
          </p:cNvPr>
          <p:cNvSpPr/>
          <p:nvPr/>
        </p:nvSpPr>
        <p:spPr>
          <a:xfrm>
            <a:off x="987082" y="1391935"/>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Tw Cen MT" panose="020B0602020104020603"/>
                <a:ea typeface="+mn-ea"/>
                <a:cs typeface="+mn-cs"/>
              </a:rPr>
              <a:t>1</a:t>
            </a:r>
          </a:p>
        </p:txBody>
      </p:sp>
      <p:sp>
        <p:nvSpPr>
          <p:cNvPr id="12" name="Action Button: Custom 11">
            <a:hlinkClick r:id="" action="ppaction://noaction" highlightClick="1">
              <a:snd r:embed="rId6" name="French_2_1E2.wav"/>
            </a:hlinkClick>
          </p:cNvPr>
          <p:cNvSpPr/>
          <p:nvPr/>
        </p:nvSpPr>
        <p:spPr>
          <a:xfrm>
            <a:off x="998372" y="2164558"/>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Tw Cen MT" panose="020B0602020104020603"/>
                <a:ea typeface="+mn-ea"/>
                <a:cs typeface="+mn-cs"/>
              </a:rPr>
              <a:t>2</a:t>
            </a:r>
          </a:p>
        </p:txBody>
      </p:sp>
      <p:sp>
        <p:nvSpPr>
          <p:cNvPr id="13" name="Action Button: Custom 12">
            <a:hlinkClick r:id="" action="ppaction://noaction" highlightClick="1">
              <a:snd r:embed="rId7" name="French_2_1E3.wav"/>
            </a:hlinkClick>
          </p:cNvPr>
          <p:cNvSpPr/>
          <p:nvPr/>
        </p:nvSpPr>
        <p:spPr>
          <a:xfrm>
            <a:off x="998372" y="2956047"/>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Tw Cen MT" panose="020B0602020104020603"/>
                <a:ea typeface="+mn-ea"/>
                <a:cs typeface="+mn-cs"/>
              </a:rPr>
              <a:t>3</a:t>
            </a:r>
          </a:p>
        </p:txBody>
      </p:sp>
      <p:sp>
        <p:nvSpPr>
          <p:cNvPr id="14" name="Action Button: Custom 13">
            <a:hlinkClick r:id="" action="ppaction://noaction" highlightClick="1">
              <a:snd r:embed="rId8" name="French_2_1E4.wav"/>
            </a:hlinkClick>
          </p:cNvPr>
          <p:cNvSpPr/>
          <p:nvPr/>
        </p:nvSpPr>
        <p:spPr>
          <a:xfrm>
            <a:off x="998372" y="3734323"/>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Tw Cen MT" panose="020B0602020104020603"/>
                <a:ea typeface="+mn-ea"/>
                <a:cs typeface="+mn-cs"/>
              </a:rPr>
              <a:t>4</a:t>
            </a:r>
          </a:p>
        </p:txBody>
      </p:sp>
      <p:sp>
        <p:nvSpPr>
          <p:cNvPr id="15" name="Action Button: Custom 14">
            <a:hlinkClick r:id="" action="ppaction://noaction" highlightClick="1">
              <a:snd r:embed="rId9" name="French_2_1E5.wav"/>
            </a:hlinkClick>
          </p:cNvPr>
          <p:cNvSpPr/>
          <p:nvPr/>
        </p:nvSpPr>
        <p:spPr>
          <a:xfrm>
            <a:off x="998372" y="4512599"/>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Tw Cen MT" panose="020B0602020104020603"/>
                <a:ea typeface="+mn-ea"/>
                <a:cs typeface="+mn-cs"/>
              </a:rPr>
              <a:t>5</a:t>
            </a:r>
          </a:p>
        </p:txBody>
      </p:sp>
      <p:sp>
        <p:nvSpPr>
          <p:cNvPr id="16" name="Action Button: Custom 15">
            <a:hlinkClick r:id="" action="ppaction://noaction" highlightClick="1">
              <a:snd r:embed="rId10" name="French_2_1E6.wav"/>
            </a:hlinkClick>
          </p:cNvPr>
          <p:cNvSpPr/>
          <p:nvPr/>
        </p:nvSpPr>
        <p:spPr>
          <a:xfrm>
            <a:off x="998372" y="5290875"/>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Tw Cen MT" panose="020B0602020104020603"/>
                <a:ea typeface="+mn-ea"/>
                <a:cs typeface="+mn-cs"/>
              </a:rPr>
              <a:t>6</a:t>
            </a:r>
          </a:p>
        </p:txBody>
      </p:sp>
      <p:sp>
        <p:nvSpPr>
          <p:cNvPr id="22" name="TextBox 21"/>
          <p:cNvSpPr txBox="1"/>
          <p:nvPr/>
        </p:nvSpPr>
        <p:spPr>
          <a:xfrm>
            <a:off x="1794238" y="2308321"/>
            <a:ext cx="712667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Elle _________ un </a:t>
            </a:r>
            <a:r>
              <a:rPr kumimoji="0" lang="es-ES"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nouveau</a:t>
            </a: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cours</a:t>
            </a: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24" name="TextBox 23"/>
          <p:cNvSpPr txBox="1"/>
          <p:nvPr/>
        </p:nvSpPr>
        <p:spPr>
          <a:xfrm>
            <a:off x="1794239" y="1544335"/>
            <a:ext cx="712667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Elle _________ du </a:t>
            </a:r>
            <a:r>
              <a:rPr kumimoji="0" lang="es-ES"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français</a:t>
            </a: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tous</a:t>
            </a: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les </a:t>
            </a:r>
            <a:r>
              <a:rPr kumimoji="0" lang="es-ES"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jours</a:t>
            </a: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25" name="TextBox 24"/>
          <p:cNvSpPr txBox="1"/>
          <p:nvPr/>
        </p:nvSpPr>
        <p:spPr>
          <a:xfrm>
            <a:off x="1889772" y="3095782"/>
            <a:ext cx="712667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Il</a:t>
            </a: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__________ un </a:t>
            </a:r>
            <a:r>
              <a:rPr kumimoji="0" lang="es-ES"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cours</a:t>
            </a: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facile</a:t>
            </a: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26" name="TextBox 25"/>
          <p:cNvSpPr txBox="1"/>
          <p:nvPr/>
        </p:nvSpPr>
        <p:spPr>
          <a:xfrm>
            <a:off x="1889771" y="3890904"/>
            <a:ext cx="712667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Il</a:t>
            </a: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__________  </a:t>
            </a:r>
            <a:r>
              <a:rPr kumimoji="0" lang="es-ES"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seulement</a:t>
            </a: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de </a:t>
            </a:r>
            <a:r>
              <a:rPr kumimoji="0" lang="es-ES"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l’espagnol</a:t>
            </a:r>
            <a:endPar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8" name="TextBox 27"/>
          <p:cNvSpPr txBox="1"/>
          <p:nvPr/>
        </p:nvSpPr>
        <p:spPr>
          <a:xfrm>
            <a:off x="1889771" y="4674209"/>
            <a:ext cx="712667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Je/J’ ________  une </a:t>
            </a:r>
            <a:r>
              <a:rPr kumimoji="0" lang="es-ES"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nouvelle</a:t>
            </a: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école</a:t>
            </a: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29" name="TextBox 28"/>
          <p:cNvSpPr txBox="1"/>
          <p:nvPr/>
        </p:nvSpPr>
        <p:spPr>
          <a:xfrm>
            <a:off x="1889771" y="5425330"/>
            <a:ext cx="902675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Je/J’_________ du </a:t>
            </a:r>
            <a:r>
              <a:rPr kumimoji="0" lang="es-ES"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français</a:t>
            </a: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et de </a:t>
            </a:r>
            <a:r>
              <a:rPr kumimoji="0" lang="es-ES"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l’espagnol</a:t>
            </a: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8432443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8585"/>
            <a:ext cx="8360726" cy="867128"/>
          </a:xfrm>
          <a:prstGeom prst="rect">
            <a:avLst/>
          </a:prstGeom>
        </p:spPr>
      </p:pic>
      <p:sp>
        <p:nvSpPr>
          <p:cNvPr id="4" name="Title 3"/>
          <p:cNvSpPr>
            <a:spLocks noGrp="1"/>
          </p:cNvSpPr>
          <p:nvPr>
            <p:ph type="title"/>
          </p:nvPr>
        </p:nvSpPr>
        <p:spPr>
          <a:xfrm>
            <a:off x="300037" y="338225"/>
            <a:ext cx="6393839" cy="707849"/>
          </a:xfrm>
        </p:spPr>
        <p:txBody>
          <a:bodyPr>
            <a:normAutofit/>
          </a:bodyPr>
          <a:lstStyle/>
          <a:p>
            <a:r>
              <a:rPr lang="en-GB" sz="3600" b="1" dirty="0">
                <a:solidFill>
                  <a:schemeClr val="bg1"/>
                </a:solidFill>
              </a:rPr>
              <a:t>Listening: Sentences</a:t>
            </a:r>
          </a:p>
        </p:txBody>
      </p:sp>
      <p:sp>
        <p:nvSpPr>
          <p:cNvPr id="5" name="TextBox 4"/>
          <p:cNvSpPr txBox="1"/>
          <p:nvPr/>
        </p:nvSpPr>
        <p:spPr>
          <a:xfrm>
            <a:off x="8240891" y="6494075"/>
            <a:ext cx="19868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11" name="Action Button: Custom 10">
            <a:hlinkClick r:id="" action="ppaction://noaction" highlightClick="1"/>
          </p:cNvPr>
          <p:cNvSpPr/>
          <p:nvPr/>
        </p:nvSpPr>
        <p:spPr>
          <a:xfrm>
            <a:off x="987082" y="1391935"/>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Tw Cen MT" panose="020B0602020104020603"/>
                <a:ea typeface="+mn-ea"/>
                <a:cs typeface="+mn-cs"/>
              </a:rPr>
              <a:t>1</a:t>
            </a:r>
          </a:p>
        </p:txBody>
      </p:sp>
      <p:sp>
        <p:nvSpPr>
          <p:cNvPr id="12" name="Action Button: Custom 11">
            <a:hlinkClick r:id="" action="ppaction://noaction" highlightClick="1"/>
          </p:cNvPr>
          <p:cNvSpPr/>
          <p:nvPr/>
        </p:nvSpPr>
        <p:spPr>
          <a:xfrm>
            <a:off x="998372" y="2164558"/>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Tw Cen MT" panose="020B0602020104020603"/>
                <a:ea typeface="+mn-ea"/>
                <a:cs typeface="+mn-cs"/>
              </a:rPr>
              <a:t>2</a:t>
            </a:r>
          </a:p>
        </p:txBody>
      </p:sp>
      <p:sp>
        <p:nvSpPr>
          <p:cNvPr id="13" name="Action Button: Custom 12">
            <a:hlinkClick r:id="" action="ppaction://noaction" highlightClick="1"/>
          </p:cNvPr>
          <p:cNvSpPr/>
          <p:nvPr/>
        </p:nvSpPr>
        <p:spPr>
          <a:xfrm>
            <a:off x="998372" y="2956047"/>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Tw Cen MT" panose="020B0602020104020603"/>
                <a:ea typeface="+mn-ea"/>
                <a:cs typeface="+mn-cs"/>
              </a:rPr>
              <a:t>3</a:t>
            </a:r>
          </a:p>
        </p:txBody>
      </p:sp>
      <p:sp>
        <p:nvSpPr>
          <p:cNvPr id="14" name="Action Button: Custom 13">
            <a:hlinkClick r:id="" action="ppaction://noaction" highlightClick="1"/>
          </p:cNvPr>
          <p:cNvSpPr/>
          <p:nvPr/>
        </p:nvSpPr>
        <p:spPr>
          <a:xfrm>
            <a:off x="998372" y="3734323"/>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Tw Cen MT" panose="020B0602020104020603"/>
                <a:ea typeface="+mn-ea"/>
                <a:cs typeface="+mn-cs"/>
              </a:rPr>
              <a:t>4</a:t>
            </a:r>
          </a:p>
        </p:txBody>
      </p:sp>
      <p:sp>
        <p:nvSpPr>
          <p:cNvPr id="15" name="Action Button: Custom 14">
            <a:hlinkClick r:id="" action="ppaction://noaction" highlightClick="1"/>
          </p:cNvPr>
          <p:cNvSpPr/>
          <p:nvPr/>
        </p:nvSpPr>
        <p:spPr>
          <a:xfrm>
            <a:off x="998372" y="4512599"/>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Tw Cen MT" panose="020B0602020104020603"/>
                <a:ea typeface="+mn-ea"/>
                <a:cs typeface="+mn-cs"/>
              </a:rPr>
              <a:t>5</a:t>
            </a:r>
          </a:p>
        </p:txBody>
      </p:sp>
      <p:sp>
        <p:nvSpPr>
          <p:cNvPr id="16" name="Action Button: Custom 15">
            <a:hlinkClick r:id="" action="ppaction://noaction" highlightClick="1"/>
          </p:cNvPr>
          <p:cNvSpPr/>
          <p:nvPr/>
        </p:nvSpPr>
        <p:spPr>
          <a:xfrm>
            <a:off x="998372" y="5290875"/>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Tw Cen MT" panose="020B0602020104020603"/>
                <a:ea typeface="+mn-ea"/>
                <a:cs typeface="+mn-cs"/>
              </a:rPr>
              <a:t>6</a:t>
            </a:r>
          </a:p>
        </p:txBody>
      </p:sp>
      <p:sp>
        <p:nvSpPr>
          <p:cNvPr id="22" name="TextBox 21"/>
          <p:cNvSpPr txBox="1"/>
          <p:nvPr/>
        </p:nvSpPr>
        <p:spPr>
          <a:xfrm>
            <a:off x="1794238" y="2308321"/>
            <a:ext cx="712667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Elle _________ un </a:t>
            </a:r>
            <a:r>
              <a:rPr kumimoji="0" lang="es-ES"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nouveau</a:t>
            </a: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cours</a:t>
            </a: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24" name="TextBox 23"/>
          <p:cNvSpPr txBox="1"/>
          <p:nvPr/>
        </p:nvSpPr>
        <p:spPr>
          <a:xfrm>
            <a:off x="1794239" y="1544335"/>
            <a:ext cx="712667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Elle _________ du </a:t>
            </a:r>
            <a:r>
              <a:rPr kumimoji="0" lang="es-ES"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français</a:t>
            </a: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tous</a:t>
            </a: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les </a:t>
            </a:r>
            <a:r>
              <a:rPr kumimoji="0" lang="es-ES"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jours</a:t>
            </a: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25" name="TextBox 24"/>
          <p:cNvSpPr txBox="1"/>
          <p:nvPr/>
        </p:nvSpPr>
        <p:spPr>
          <a:xfrm>
            <a:off x="1889772" y="3095782"/>
            <a:ext cx="712667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Il</a:t>
            </a: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__________ un </a:t>
            </a:r>
            <a:r>
              <a:rPr kumimoji="0" lang="es-ES"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cours</a:t>
            </a: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facile</a:t>
            </a: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26" name="TextBox 25"/>
          <p:cNvSpPr txBox="1"/>
          <p:nvPr/>
        </p:nvSpPr>
        <p:spPr>
          <a:xfrm>
            <a:off x="1889771" y="3890904"/>
            <a:ext cx="712667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Il</a:t>
            </a: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__________  </a:t>
            </a:r>
            <a:r>
              <a:rPr kumimoji="0" lang="es-ES"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seulement</a:t>
            </a: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de </a:t>
            </a:r>
            <a:r>
              <a:rPr kumimoji="0" lang="es-ES"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l’espagnol</a:t>
            </a:r>
            <a:endPar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8" name="TextBox 27"/>
          <p:cNvSpPr txBox="1"/>
          <p:nvPr/>
        </p:nvSpPr>
        <p:spPr>
          <a:xfrm>
            <a:off x="1889771" y="4674209"/>
            <a:ext cx="712667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Je/J’ ________  une </a:t>
            </a:r>
            <a:r>
              <a:rPr kumimoji="0" lang="es-ES"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nouvelle</a:t>
            </a: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s-ES"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école</a:t>
            </a: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29" name="TextBox 28"/>
          <p:cNvSpPr txBox="1"/>
          <p:nvPr/>
        </p:nvSpPr>
        <p:spPr>
          <a:xfrm>
            <a:off x="1889771" y="5425330"/>
            <a:ext cx="902675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Je/J’_________ du </a:t>
            </a:r>
            <a:r>
              <a:rPr kumimoji="0" lang="es-ES"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français</a:t>
            </a: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et de </a:t>
            </a:r>
            <a:r>
              <a:rPr kumimoji="0" lang="es-ES"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l’espagnol</a:t>
            </a:r>
            <a:r>
              <a:rPr kumimoji="0" lang="es-ES"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7" name="Rectangle 16"/>
          <p:cNvSpPr/>
          <p:nvPr/>
        </p:nvSpPr>
        <p:spPr>
          <a:xfrm>
            <a:off x="9823282" y="236082"/>
            <a:ext cx="2186494" cy="809992"/>
          </a:xfrm>
          <a:prstGeom prst="rect">
            <a:avLst/>
          </a:prstGeom>
          <a:solidFill>
            <a:srgbClr val="EA5F00"/>
          </a:solidFill>
          <a:ln w="38100">
            <a:solidFill>
              <a:srgbClr val="20386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ANSWERS</a:t>
            </a:r>
          </a:p>
        </p:txBody>
      </p:sp>
      <p:sp>
        <p:nvSpPr>
          <p:cNvPr id="18" name="TextBox 17"/>
          <p:cNvSpPr txBox="1"/>
          <p:nvPr/>
        </p:nvSpPr>
        <p:spPr>
          <a:xfrm>
            <a:off x="2703508" y="1438571"/>
            <a:ext cx="10287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fait</a:t>
            </a:r>
          </a:p>
        </p:txBody>
      </p:sp>
      <p:sp>
        <p:nvSpPr>
          <p:cNvPr id="19" name="TextBox 18"/>
          <p:cNvSpPr txBox="1"/>
          <p:nvPr/>
        </p:nvSpPr>
        <p:spPr>
          <a:xfrm>
            <a:off x="2703508" y="2205523"/>
            <a:ext cx="10287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a</a:t>
            </a:r>
          </a:p>
        </p:txBody>
      </p:sp>
      <p:sp>
        <p:nvSpPr>
          <p:cNvPr id="20" name="TextBox 19"/>
          <p:cNvSpPr txBox="1"/>
          <p:nvPr/>
        </p:nvSpPr>
        <p:spPr>
          <a:xfrm>
            <a:off x="2703508" y="2996583"/>
            <a:ext cx="10287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a</a:t>
            </a:r>
          </a:p>
        </p:txBody>
      </p:sp>
      <p:sp>
        <p:nvSpPr>
          <p:cNvPr id="21" name="TextBox 20"/>
          <p:cNvSpPr txBox="1"/>
          <p:nvPr/>
        </p:nvSpPr>
        <p:spPr>
          <a:xfrm>
            <a:off x="2707778" y="3830756"/>
            <a:ext cx="10287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fait</a:t>
            </a:r>
          </a:p>
        </p:txBody>
      </p:sp>
      <p:sp>
        <p:nvSpPr>
          <p:cNvPr id="23" name="TextBox 22"/>
          <p:cNvSpPr txBox="1"/>
          <p:nvPr/>
        </p:nvSpPr>
        <p:spPr>
          <a:xfrm>
            <a:off x="2884043" y="4600739"/>
            <a:ext cx="10287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ai</a:t>
            </a:r>
            <a:endPar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27" name="TextBox 26"/>
          <p:cNvSpPr txBox="1"/>
          <p:nvPr/>
        </p:nvSpPr>
        <p:spPr>
          <a:xfrm>
            <a:off x="2884043" y="5332998"/>
            <a:ext cx="10287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fais</a:t>
            </a:r>
            <a:endPar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9749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3" grpId="0"/>
      <p:bldP spid="27"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8585"/>
            <a:ext cx="8360726" cy="867128"/>
          </a:xfrm>
          <a:prstGeom prst="rect">
            <a:avLst/>
          </a:prstGeom>
        </p:spPr>
      </p:pic>
      <p:sp>
        <p:nvSpPr>
          <p:cNvPr id="4" name="Title 3"/>
          <p:cNvSpPr>
            <a:spLocks noGrp="1"/>
          </p:cNvSpPr>
          <p:nvPr>
            <p:ph type="title"/>
          </p:nvPr>
        </p:nvSpPr>
        <p:spPr>
          <a:xfrm>
            <a:off x="300037" y="338225"/>
            <a:ext cx="6393839" cy="707849"/>
          </a:xfrm>
        </p:spPr>
        <p:txBody>
          <a:bodyPr>
            <a:normAutofit/>
          </a:bodyPr>
          <a:lstStyle/>
          <a:p>
            <a:r>
              <a:rPr lang="en-GB" sz="3600" b="1" dirty="0">
                <a:solidFill>
                  <a:schemeClr val="bg1"/>
                </a:solidFill>
              </a:rPr>
              <a:t>Sentence level production</a:t>
            </a:r>
          </a:p>
        </p:txBody>
      </p:sp>
      <p:sp>
        <p:nvSpPr>
          <p:cNvPr id="5" name="TextBox 4"/>
          <p:cNvSpPr txBox="1"/>
          <p:nvPr/>
        </p:nvSpPr>
        <p:spPr>
          <a:xfrm>
            <a:off x="8240891" y="6494075"/>
            <a:ext cx="19868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29" name="Rectangle 28"/>
          <p:cNvSpPr/>
          <p:nvPr/>
        </p:nvSpPr>
        <p:spPr>
          <a:xfrm>
            <a:off x="2578384" y="2309459"/>
            <a:ext cx="56225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faire - espagnol - tous les jours</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0" name="Rectangle 29"/>
          <p:cNvSpPr/>
          <p:nvPr/>
        </p:nvSpPr>
        <p:spPr>
          <a:xfrm>
            <a:off x="2617981" y="5141698"/>
            <a:ext cx="522675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faire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français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facile</a:t>
            </a:r>
          </a:p>
        </p:txBody>
      </p:sp>
      <p:sp>
        <p:nvSpPr>
          <p:cNvPr id="31" name="Rectangle 30"/>
          <p:cNvSpPr/>
          <p:nvPr/>
        </p:nvSpPr>
        <p:spPr>
          <a:xfrm>
            <a:off x="2578384" y="1370420"/>
            <a:ext cx="599102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faire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seulement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espagnol</a:t>
            </a:r>
            <a:r>
              <a:rPr kumimoji="0" lang="en-GB" sz="1800" b="0" i="0" u="none" strike="noStrike" kern="1200" cap="none" spc="0" normalizeH="0" baseline="0" noProof="0" dirty="0">
                <a:ln>
                  <a:noFill/>
                </a:ln>
                <a:solidFill>
                  <a:srgbClr val="4472C4">
                    <a:lumMod val="50000"/>
                  </a:srgbClr>
                </a:solidFill>
                <a:effectLst/>
                <a:uLnTx/>
                <a:uFillTx/>
                <a:latin typeface="Tw Cen MT" panose="020B0602020104020603"/>
                <a:ea typeface="+mn-ea"/>
                <a:cs typeface="+mn-cs"/>
              </a:rPr>
              <a:t> </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2" name="Rectangle 31"/>
          <p:cNvSpPr/>
          <p:nvPr/>
        </p:nvSpPr>
        <p:spPr>
          <a:xfrm>
            <a:off x="2617981" y="4219897"/>
            <a:ext cx="522675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avoir</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seulement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cours</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3" name="Rectangle 32"/>
          <p:cNvSpPr/>
          <p:nvPr/>
        </p:nvSpPr>
        <p:spPr>
          <a:xfrm>
            <a:off x="2617981" y="3202489"/>
            <a:ext cx="461260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avoir</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nouveau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cours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
        <p:nvSpPr>
          <p:cNvPr id="15" name="Action Button: Custom 14">
            <a:hlinkClick r:id="" action="ppaction://noaction" highlightClick="1"/>
          </p:cNvPr>
          <p:cNvSpPr/>
          <p:nvPr/>
        </p:nvSpPr>
        <p:spPr>
          <a:xfrm>
            <a:off x="1717952" y="1283521"/>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Action Button: Custom 15">
            <a:hlinkClick r:id="" action="ppaction://noaction" highlightClick="1"/>
          </p:cNvPr>
          <p:cNvSpPr/>
          <p:nvPr/>
        </p:nvSpPr>
        <p:spPr>
          <a:xfrm>
            <a:off x="1717951" y="2211845"/>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Action Button: Custom 16">
            <a:hlinkClick r:id="" action="ppaction://noaction" highlightClick="1"/>
          </p:cNvPr>
          <p:cNvSpPr/>
          <p:nvPr/>
        </p:nvSpPr>
        <p:spPr>
          <a:xfrm>
            <a:off x="1717951" y="3150243"/>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8" name="Action Button: Custom 17">
            <a:hlinkClick r:id="" action="ppaction://noaction" highlightClick="1"/>
          </p:cNvPr>
          <p:cNvSpPr/>
          <p:nvPr/>
        </p:nvSpPr>
        <p:spPr>
          <a:xfrm>
            <a:off x="1717950" y="4055072"/>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9" name="Action Button: Custom 18">
            <a:hlinkClick r:id="" action="ppaction://noaction" highlightClick="1"/>
          </p:cNvPr>
          <p:cNvSpPr/>
          <p:nvPr/>
        </p:nvSpPr>
        <p:spPr>
          <a:xfrm>
            <a:off x="1701973" y="5046256"/>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34308883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34CE97-55B6-6A46-AB6D-8B1F0E317D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a:extLst>
              <a:ext uri="{FF2B5EF4-FFF2-40B4-BE49-F238E27FC236}">
                <a16:creationId xmlns:a16="http://schemas.microsoft.com/office/drawing/2014/main" id="{E7BD3744-E4B5-5D4E-A360-898B26CE85FE}"/>
              </a:ext>
            </a:extLst>
          </p:cNvPr>
          <p:cNvSpPr txBox="1">
            <a:spLocks/>
          </p:cNvSpPr>
          <p:nvPr/>
        </p:nvSpPr>
        <p:spPr>
          <a:xfrm>
            <a:off x="127565" y="375091"/>
            <a:ext cx="4304046" cy="707849"/>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der, die,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oder</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das?</a:t>
            </a:r>
          </a:p>
        </p:txBody>
      </p:sp>
      <p:sp>
        <p:nvSpPr>
          <p:cNvPr id="11" name="Rectangle 10">
            <a:extLst>
              <a:ext uri="{FF2B5EF4-FFF2-40B4-BE49-F238E27FC236}">
                <a16:creationId xmlns:a16="http://schemas.microsoft.com/office/drawing/2014/main" id="{A3C205B9-DD21-414B-BDB3-CB4289735F30}"/>
              </a:ext>
            </a:extLst>
          </p:cNvPr>
          <p:cNvSpPr/>
          <p:nvPr/>
        </p:nvSpPr>
        <p:spPr>
          <a:xfrm>
            <a:off x="292886" y="1445791"/>
            <a:ext cx="4009431"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Calibri" panose="020F0502020204030204" pitchFamily="34" charset="0"/>
              </a:rPr>
              <a:t>die</a:t>
            </a:r>
            <a:r>
              <a:rPr kumimoji="0" lang="es-ES"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Flasche</a:t>
            </a:r>
            <a:endParaRPr kumimoji="0" lang="en-US" sz="18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13" name="Rectangle 12">
            <a:extLst>
              <a:ext uri="{FF2B5EF4-FFF2-40B4-BE49-F238E27FC236}">
                <a16:creationId xmlns:a16="http://schemas.microsoft.com/office/drawing/2014/main" id="{7B6775F1-BE00-D447-87FB-280130859E2A}"/>
              </a:ext>
            </a:extLst>
          </p:cNvPr>
          <p:cNvSpPr/>
          <p:nvPr/>
        </p:nvSpPr>
        <p:spPr>
          <a:xfrm>
            <a:off x="292886" y="2650646"/>
            <a:ext cx="2997937"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Calibri" panose="020F0502020204030204" pitchFamily="34" charset="0"/>
              </a:rPr>
              <a:t>die</a:t>
            </a:r>
            <a:r>
              <a:rPr kumimoji="0" lang="es-ES"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Tafel</a:t>
            </a:r>
            <a:endParaRPr kumimoji="0" lang="en-US" sz="18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15" name="Rectangle 14">
            <a:extLst>
              <a:ext uri="{FF2B5EF4-FFF2-40B4-BE49-F238E27FC236}">
                <a16:creationId xmlns:a16="http://schemas.microsoft.com/office/drawing/2014/main" id="{22FDC800-5A25-D948-BA6E-09F49A688902}"/>
              </a:ext>
            </a:extLst>
          </p:cNvPr>
          <p:cNvSpPr/>
          <p:nvPr/>
        </p:nvSpPr>
        <p:spPr>
          <a:xfrm>
            <a:off x="5438372" y="2402229"/>
            <a:ext cx="3121367"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Calibri" panose="020F0502020204030204" pitchFamily="34" charset="0"/>
              </a:rPr>
              <a:t>der</a:t>
            </a:r>
            <a:r>
              <a:rPr kumimoji="0" lang="es-ES"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Tisch</a:t>
            </a:r>
            <a:endParaRPr kumimoji="0" lang="en-US" sz="18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17" name="Rectangle 16">
            <a:extLst>
              <a:ext uri="{FF2B5EF4-FFF2-40B4-BE49-F238E27FC236}">
                <a16:creationId xmlns:a16="http://schemas.microsoft.com/office/drawing/2014/main" id="{26DBD1C6-2893-0344-B67E-67C5876DD6B7}"/>
              </a:ext>
            </a:extLst>
          </p:cNvPr>
          <p:cNvSpPr/>
          <p:nvPr/>
        </p:nvSpPr>
        <p:spPr>
          <a:xfrm>
            <a:off x="5395262" y="3431505"/>
            <a:ext cx="2969083"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Calibri" panose="020F0502020204030204" pitchFamily="34" charset="0"/>
              </a:rPr>
              <a:t>das</a:t>
            </a:r>
            <a:r>
              <a:rPr kumimoji="0" lang="es-ES"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Heft</a:t>
            </a:r>
            <a:endParaRPr kumimoji="0" lang="en-US" sz="18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19" name="Rectangle 18">
            <a:extLst>
              <a:ext uri="{FF2B5EF4-FFF2-40B4-BE49-F238E27FC236}">
                <a16:creationId xmlns:a16="http://schemas.microsoft.com/office/drawing/2014/main" id="{C4439DCA-6338-064D-A8C1-50D3718D0589}"/>
              </a:ext>
            </a:extLst>
          </p:cNvPr>
          <p:cNvSpPr/>
          <p:nvPr/>
        </p:nvSpPr>
        <p:spPr>
          <a:xfrm>
            <a:off x="127565" y="3803430"/>
            <a:ext cx="3966150"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Calibri" panose="020F0502020204030204" pitchFamily="34" charset="0"/>
              </a:rPr>
              <a:t>das</a:t>
            </a:r>
            <a:r>
              <a:rPr kumimoji="0" lang="es-ES"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Fenster</a:t>
            </a:r>
            <a:endParaRPr kumimoji="0" lang="en-US" sz="18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21" name="Rectangle 20">
            <a:extLst>
              <a:ext uri="{FF2B5EF4-FFF2-40B4-BE49-F238E27FC236}">
                <a16:creationId xmlns:a16="http://schemas.microsoft.com/office/drawing/2014/main" id="{68385A86-90F2-F54D-B34A-34E967C470AB}"/>
              </a:ext>
            </a:extLst>
          </p:cNvPr>
          <p:cNvSpPr/>
          <p:nvPr/>
        </p:nvSpPr>
        <p:spPr>
          <a:xfrm>
            <a:off x="5349160" y="4398724"/>
            <a:ext cx="315823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das</a:t>
            </a:r>
            <a:r>
              <a:rPr kumimoji="0" lang="en-GB"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Paar</a:t>
            </a:r>
            <a:endParaRPr kumimoji="0" lang="en-GB"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3" name="Rectangle 22">
            <a:extLst>
              <a:ext uri="{FF2B5EF4-FFF2-40B4-BE49-F238E27FC236}">
                <a16:creationId xmlns:a16="http://schemas.microsoft.com/office/drawing/2014/main" id="{9FFC504F-BD4D-6B4B-A6C2-968B8A79C0EA}"/>
              </a:ext>
            </a:extLst>
          </p:cNvPr>
          <p:cNvSpPr/>
          <p:nvPr/>
        </p:nvSpPr>
        <p:spPr>
          <a:xfrm>
            <a:off x="292886" y="4977646"/>
            <a:ext cx="344838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die</a:t>
            </a:r>
            <a:r>
              <a:rPr kumimoji="0" lang="en-GB"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5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Klasse</a:t>
            </a:r>
            <a:endParaRPr kumimoji="0" lang="en-GB"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5" name="Rectangle 24">
            <a:extLst>
              <a:ext uri="{FF2B5EF4-FFF2-40B4-BE49-F238E27FC236}">
                <a16:creationId xmlns:a16="http://schemas.microsoft.com/office/drawing/2014/main" id="{53F797C6-0A18-EA4A-B190-F66E439CA077}"/>
              </a:ext>
            </a:extLst>
          </p:cNvPr>
          <p:cNvSpPr/>
          <p:nvPr/>
        </p:nvSpPr>
        <p:spPr>
          <a:xfrm>
            <a:off x="5438372" y="5447363"/>
            <a:ext cx="274466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der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Tag</a:t>
            </a:r>
          </a:p>
        </p:txBody>
      </p:sp>
      <p:sp>
        <p:nvSpPr>
          <p:cNvPr id="27" name="Rectangle 26">
            <a:extLst>
              <a:ext uri="{FF2B5EF4-FFF2-40B4-BE49-F238E27FC236}">
                <a16:creationId xmlns:a16="http://schemas.microsoft.com/office/drawing/2014/main" id="{31E26ED7-7E9C-FD4F-9D59-26FCC817D47F}"/>
              </a:ext>
            </a:extLst>
          </p:cNvPr>
          <p:cNvSpPr/>
          <p:nvPr/>
        </p:nvSpPr>
        <p:spPr>
          <a:xfrm>
            <a:off x="5438372" y="1445791"/>
            <a:ext cx="3462807"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Calibri" panose="020F0502020204030204" pitchFamily="34" charset="0"/>
              </a:rPr>
              <a:t>der</a:t>
            </a:r>
            <a:r>
              <a:rPr kumimoji="0" lang="es-ES" sz="5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Mann</a:t>
            </a:r>
            <a:endParaRPr kumimoji="0" lang="en-US" sz="18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29" name="Explosion 2 28">
            <a:extLst>
              <a:ext uri="{FF2B5EF4-FFF2-40B4-BE49-F238E27FC236}">
                <a16:creationId xmlns:a16="http://schemas.microsoft.com/office/drawing/2014/main" id="{22A871AE-DDB1-284B-8597-B72D9FE1433A}"/>
              </a:ext>
            </a:extLst>
          </p:cNvPr>
          <p:cNvSpPr/>
          <p:nvPr/>
        </p:nvSpPr>
        <p:spPr>
          <a:xfrm rot="1125366">
            <a:off x="217156" y="1275604"/>
            <a:ext cx="1395233" cy="1343409"/>
          </a:xfrm>
          <a:prstGeom prst="irregularSeal2">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30" name="Explosion 2 29">
            <a:extLst>
              <a:ext uri="{FF2B5EF4-FFF2-40B4-BE49-F238E27FC236}">
                <a16:creationId xmlns:a16="http://schemas.microsoft.com/office/drawing/2014/main" id="{1C4FA317-221E-674A-BA2E-4D00F043A2A3}"/>
              </a:ext>
            </a:extLst>
          </p:cNvPr>
          <p:cNvSpPr/>
          <p:nvPr/>
        </p:nvSpPr>
        <p:spPr>
          <a:xfrm rot="1125366">
            <a:off x="256442" y="2486799"/>
            <a:ext cx="1395233" cy="1343409"/>
          </a:xfrm>
          <a:prstGeom prst="irregularSeal2">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31" name="Explosion 2 30">
            <a:extLst>
              <a:ext uri="{FF2B5EF4-FFF2-40B4-BE49-F238E27FC236}">
                <a16:creationId xmlns:a16="http://schemas.microsoft.com/office/drawing/2014/main" id="{47B9CC76-BAAB-5242-9E0A-BE39435619D9}"/>
              </a:ext>
            </a:extLst>
          </p:cNvPr>
          <p:cNvSpPr/>
          <p:nvPr/>
        </p:nvSpPr>
        <p:spPr>
          <a:xfrm rot="1125366">
            <a:off x="243958" y="3579582"/>
            <a:ext cx="1395233" cy="1343409"/>
          </a:xfrm>
          <a:prstGeom prst="irregularSeal2">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32" name="Explosion 2 31">
            <a:extLst>
              <a:ext uri="{FF2B5EF4-FFF2-40B4-BE49-F238E27FC236}">
                <a16:creationId xmlns:a16="http://schemas.microsoft.com/office/drawing/2014/main" id="{1CD67F02-8178-7B4C-8E8C-484BE8C8A0AC}"/>
              </a:ext>
            </a:extLst>
          </p:cNvPr>
          <p:cNvSpPr/>
          <p:nvPr/>
        </p:nvSpPr>
        <p:spPr>
          <a:xfrm rot="1125366">
            <a:off x="271955" y="4833799"/>
            <a:ext cx="1395233" cy="1343409"/>
          </a:xfrm>
          <a:prstGeom prst="irregularSeal2">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33" name="Explosion 2 32">
            <a:extLst>
              <a:ext uri="{FF2B5EF4-FFF2-40B4-BE49-F238E27FC236}">
                <a16:creationId xmlns:a16="http://schemas.microsoft.com/office/drawing/2014/main" id="{DAE490C3-E4AA-284C-A240-5A0E2D808DF9}"/>
              </a:ext>
            </a:extLst>
          </p:cNvPr>
          <p:cNvSpPr/>
          <p:nvPr/>
        </p:nvSpPr>
        <p:spPr>
          <a:xfrm rot="1125366">
            <a:off x="5487164" y="1249307"/>
            <a:ext cx="1395233" cy="1343409"/>
          </a:xfrm>
          <a:prstGeom prst="irregularSeal2">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34" name="Explosion 2 33">
            <a:extLst>
              <a:ext uri="{FF2B5EF4-FFF2-40B4-BE49-F238E27FC236}">
                <a16:creationId xmlns:a16="http://schemas.microsoft.com/office/drawing/2014/main" id="{D5F0529A-4BEF-DB4E-A938-BB32EF4EA748}"/>
              </a:ext>
            </a:extLst>
          </p:cNvPr>
          <p:cNvSpPr/>
          <p:nvPr/>
        </p:nvSpPr>
        <p:spPr>
          <a:xfrm rot="1125366">
            <a:off x="5448409" y="2234963"/>
            <a:ext cx="1395233" cy="1343409"/>
          </a:xfrm>
          <a:prstGeom prst="irregularSeal2">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35" name="Explosion 2 34">
            <a:extLst>
              <a:ext uri="{FF2B5EF4-FFF2-40B4-BE49-F238E27FC236}">
                <a16:creationId xmlns:a16="http://schemas.microsoft.com/office/drawing/2014/main" id="{8FE7B517-998A-3D44-8953-66A27F4EFCD1}"/>
              </a:ext>
            </a:extLst>
          </p:cNvPr>
          <p:cNvSpPr/>
          <p:nvPr/>
        </p:nvSpPr>
        <p:spPr>
          <a:xfrm rot="1125366">
            <a:off x="5487165" y="3265108"/>
            <a:ext cx="1395233" cy="1343409"/>
          </a:xfrm>
          <a:prstGeom prst="irregularSeal2">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36" name="Explosion 2 35">
            <a:extLst>
              <a:ext uri="{FF2B5EF4-FFF2-40B4-BE49-F238E27FC236}">
                <a16:creationId xmlns:a16="http://schemas.microsoft.com/office/drawing/2014/main" id="{A3B90F0C-8EA1-F644-84C7-882312397751}"/>
              </a:ext>
            </a:extLst>
          </p:cNvPr>
          <p:cNvSpPr/>
          <p:nvPr/>
        </p:nvSpPr>
        <p:spPr>
          <a:xfrm rot="1125366">
            <a:off x="5424889" y="4231400"/>
            <a:ext cx="1395233" cy="1343409"/>
          </a:xfrm>
          <a:prstGeom prst="irregularSeal2">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37" name="Explosion 2 36">
            <a:extLst>
              <a:ext uri="{FF2B5EF4-FFF2-40B4-BE49-F238E27FC236}">
                <a16:creationId xmlns:a16="http://schemas.microsoft.com/office/drawing/2014/main" id="{EFF3009C-817A-BC47-9D4B-7B37A3918D43}"/>
              </a:ext>
            </a:extLst>
          </p:cNvPr>
          <p:cNvSpPr/>
          <p:nvPr/>
        </p:nvSpPr>
        <p:spPr>
          <a:xfrm rot="1125366">
            <a:off x="5443499" y="5267919"/>
            <a:ext cx="1395233" cy="1343409"/>
          </a:xfrm>
          <a:prstGeom prst="irregularSeal2">
            <a:avLst/>
          </a:prstGeom>
          <a:solidFill>
            <a:srgbClr val="DAA5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40" name="Picture 7">
            <a:extLst>
              <a:ext uri="{FF2B5EF4-FFF2-40B4-BE49-F238E27FC236}">
                <a16:creationId xmlns:a16="http://schemas.microsoft.com/office/drawing/2014/main" id="{05072E53-312B-7749-993C-7AB3B2D305CE}"/>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0409820" y="118673"/>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2"/>
          <p:cNvSpPr>
            <a:spLocks noChangeArrowheads="1"/>
          </p:cNvSpPr>
          <p:nvPr/>
        </p:nvSpPr>
        <p:spPr bwMode="auto">
          <a:xfrm>
            <a:off x="10032879" y="1214269"/>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2" name="Rectangle 3"/>
          <p:cNvSpPr>
            <a:spLocks noChangeArrowheads="1"/>
          </p:cNvSpPr>
          <p:nvPr/>
        </p:nvSpPr>
        <p:spPr bwMode="auto">
          <a:xfrm>
            <a:off x="10030513" y="1214267"/>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3" name="Line 4"/>
          <p:cNvSpPr>
            <a:spLocks noChangeShapeType="1"/>
          </p:cNvSpPr>
          <p:nvPr/>
        </p:nvSpPr>
        <p:spPr bwMode="auto">
          <a:xfrm>
            <a:off x="10716252" y="1202841"/>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4" name="Line 7"/>
          <p:cNvSpPr>
            <a:spLocks noChangeShapeType="1"/>
          </p:cNvSpPr>
          <p:nvPr/>
        </p:nvSpPr>
        <p:spPr bwMode="auto">
          <a:xfrm>
            <a:off x="10740940" y="1202841"/>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5" name="Line 9"/>
          <p:cNvSpPr>
            <a:spLocks noChangeShapeType="1"/>
          </p:cNvSpPr>
          <p:nvPr/>
        </p:nvSpPr>
        <p:spPr bwMode="auto">
          <a:xfrm>
            <a:off x="10716252" y="5359100"/>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6" name="Text Box 10"/>
          <p:cNvSpPr txBox="1">
            <a:spLocks noChangeArrowheads="1"/>
          </p:cNvSpPr>
          <p:nvPr/>
        </p:nvSpPr>
        <p:spPr bwMode="auto">
          <a:xfrm>
            <a:off x="10716252" y="3186743"/>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47" name="Text Box 12"/>
          <p:cNvSpPr txBox="1">
            <a:spLocks noChangeArrowheads="1"/>
          </p:cNvSpPr>
          <p:nvPr/>
        </p:nvSpPr>
        <p:spPr bwMode="auto">
          <a:xfrm>
            <a:off x="10957731" y="1044990"/>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48" name="Text Box 14"/>
          <p:cNvSpPr txBox="1">
            <a:spLocks noChangeArrowheads="1"/>
          </p:cNvSpPr>
          <p:nvPr/>
        </p:nvSpPr>
        <p:spPr bwMode="auto">
          <a:xfrm>
            <a:off x="10933043" y="5178572"/>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49" name="Rectangle 48"/>
          <p:cNvSpPr/>
          <p:nvPr/>
        </p:nvSpPr>
        <p:spPr>
          <a:xfrm>
            <a:off x="9879285" y="5370526"/>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0" name="AutoShape 11">
            <a:hlinkClick r:id="" action="ppaction://noaction" highlightClick="1"/>
          </p:cNvPr>
          <p:cNvSpPr>
            <a:spLocks noChangeArrowheads="1"/>
          </p:cNvSpPr>
          <p:nvPr/>
        </p:nvSpPr>
        <p:spPr bwMode="auto">
          <a:xfrm>
            <a:off x="9769615" y="5589520"/>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ANFANG</a:t>
            </a:r>
          </a:p>
        </p:txBody>
      </p:sp>
      <p:sp>
        <p:nvSpPr>
          <p:cNvPr id="51" name="TextBox 50"/>
          <p:cNvSpPr txBox="1"/>
          <p:nvPr/>
        </p:nvSpPr>
        <p:spPr>
          <a:xfrm>
            <a:off x="7089913" y="6474410"/>
            <a:ext cx="34492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Inge </a:t>
            </a:r>
            <a:r>
              <a:rPr kumimoji="0" lang="en-GB" sz="1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Alferink</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Rachel Hawkes</a:t>
            </a:r>
          </a:p>
        </p:txBody>
      </p:sp>
    </p:spTree>
    <p:extLst>
      <p:ext uri="{BB962C8B-B14F-4D97-AF65-F5344CB8AC3E}">
        <p14:creationId xmlns:p14="http://schemas.microsoft.com/office/powerpoint/2010/main" val="59334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0"/>
                    </p:tgtEl>
                  </p:cond>
                </p:stCondLst>
                <p:endSync evt="end" delay="0">
                  <p:rtn val="all"/>
                </p:endSync>
                <p:childTnLst>
                  <p:par>
                    <p:cTn id="40" fill="hold">
                      <p:stCondLst>
                        <p:cond delay="0"/>
                      </p:stCondLst>
                      <p:childTnLst>
                        <p:par>
                          <p:cTn id="41" fill="hold">
                            <p:stCondLst>
                              <p:cond delay="0"/>
                            </p:stCondLst>
                            <p:childTnLst>
                              <p:par>
                                <p:cTn id="42" presetID="12" presetClass="exit" presetSubtype="4" fill="hold" nodeType="afterEffect">
                                  <p:stCondLst>
                                    <p:cond delay="0"/>
                                  </p:stCondLst>
                                  <p:childTnLst>
                                    <p:animEffect transition="out" filter="slide(fromBottom)">
                                      <p:cBhvr>
                                        <p:cTn id="43" dur="59000"/>
                                        <p:tgtEl>
                                          <p:spTgt spid="42"/>
                                        </p:tgtEl>
                                      </p:cBhvr>
                                    </p:animEffect>
                                    <p:set>
                                      <p:cBhvr>
                                        <p:cTn id="44" dur="1" fill="hold">
                                          <p:stCondLst>
                                            <p:cond delay="58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50"/>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334"/>
            <a:ext cx="7258756" cy="86712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6970" y="2036084"/>
            <a:ext cx="1899664" cy="2482895"/>
          </a:xfrm>
          <a:prstGeom prst="rect">
            <a:avLst/>
          </a:prstGeom>
        </p:spPr>
      </p:pic>
      <p:pic>
        <p:nvPicPr>
          <p:cNvPr id="11" name="Picture 1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89201" y="2717654"/>
            <a:ext cx="2631216" cy="173264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9798" y="2698339"/>
            <a:ext cx="1820640" cy="182064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9798" y="2254754"/>
            <a:ext cx="2016727" cy="2294897"/>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9117" y="2725433"/>
            <a:ext cx="2422002" cy="1646962"/>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8985" y="2804224"/>
            <a:ext cx="1970580" cy="156817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15520" y="2876494"/>
            <a:ext cx="3082563" cy="1623482"/>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26431" y="2540463"/>
            <a:ext cx="2297970" cy="1723477"/>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81336" y="2711718"/>
            <a:ext cx="2647051" cy="1631013"/>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5707" y="1318105"/>
            <a:ext cx="3616656" cy="4129360"/>
          </a:xfrm>
          <a:prstGeom prst="rect">
            <a:avLst/>
          </a:prstGeom>
        </p:spPr>
      </p:pic>
      <p:sp>
        <p:nvSpPr>
          <p:cNvPr id="9" name="Rectangle 8"/>
          <p:cNvSpPr/>
          <p:nvPr/>
        </p:nvSpPr>
        <p:spPr>
          <a:xfrm>
            <a:off x="1612518" y="3854439"/>
            <a:ext cx="1601721" cy="150810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un</a:t>
            </a: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824403" y="1384431"/>
            <a:ext cx="3538985" cy="4082452"/>
          </a:xfrm>
          <a:prstGeom prst="rect">
            <a:avLst/>
          </a:prstGeom>
        </p:spPr>
      </p:pic>
      <p:sp>
        <p:nvSpPr>
          <p:cNvPr id="8" name="Rectangle 7"/>
          <p:cNvSpPr/>
          <p:nvPr/>
        </p:nvSpPr>
        <p:spPr>
          <a:xfrm>
            <a:off x="8237770" y="3846562"/>
            <a:ext cx="2380780" cy="150810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2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una</a:t>
            </a:r>
            <a:endParaRPr kumimoji="0" lang="en-US" sz="9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endParaRPr>
          </a:p>
        </p:txBody>
      </p:sp>
      <p:sp>
        <p:nvSpPr>
          <p:cNvPr id="20" name="TextBox 19"/>
          <p:cNvSpPr txBox="1"/>
          <p:nvPr/>
        </p:nvSpPr>
        <p:spPr>
          <a:xfrm>
            <a:off x="7021740" y="6494075"/>
            <a:ext cx="23862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Victoria Hobson / Nick Avery</a:t>
            </a:r>
          </a:p>
        </p:txBody>
      </p:sp>
      <p:sp>
        <p:nvSpPr>
          <p:cNvPr id="21" name="Title 1">
            <a:extLst>
              <a:ext uri="{FF2B5EF4-FFF2-40B4-BE49-F238E27FC236}">
                <a16:creationId xmlns:a16="http://schemas.microsoft.com/office/drawing/2014/main" id="{849A12D1-1FFA-4300-8013-D68799CF7DC8}"/>
              </a:ext>
            </a:extLst>
          </p:cNvPr>
          <p:cNvSpPr txBox="1">
            <a:spLocks/>
          </p:cNvSpPr>
          <p:nvPr/>
        </p:nvSpPr>
        <p:spPr>
          <a:xfrm>
            <a:off x="0" y="281763"/>
            <a:ext cx="7341306" cy="798797"/>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Vocabulario</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909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 0 L -0.25 0 E" pathEditMode="relative" ptsTypes="">
                                      <p:cBhvr>
                                        <p:cTn id="10" dur="2000" fill="hold"/>
                                        <p:tgtEl>
                                          <p:spTgt spid="10"/>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nodeType="clickEffect">
                                  <p:stCondLst>
                                    <p:cond delay="0"/>
                                  </p:stCondLst>
                                  <p:childTnLst>
                                    <p:animMotion origin="layout" path="M 0 0 L 0.25 0 E" pathEditMode="relative" ptsTypes="">
                                      <p:cBhvr>
                                        <p:cTn id="18" dur="2000" fill="hold"/>
                                        <p:tgtEl>
                                          <p:spTgt spid="11"/>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nodeType="clickEffect">
                                  <p:stCondLst>
                                    <p:cond delay="0"/>
                                  </p:stCondLst>
                                  <p:childTnLst>
                                    <p:animMotion origin="layout" path="M 0 0 L 0.25 0 E" pathEditMode="relative" ptsTypes="">
                                      <p:cBhvr>
                                        <p:cTn id="26" dur="2000" fill="hold"/>
                                        <p:tgtEl>
                                          <p:spTgt spid="12"/>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0 0 L -0.25 0 E" pathEditMode="relative" ptsTypes="">
                                      <p:cBhvr>
                                        <p:cTn id="34" dur="2000" fill="hold"/>
                                        <p:tgtEl>
                                          <p:spTgt spid="13"/>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63" presetClass="path" presetSubtype="0" accel="50000" decel="50000" fill="hold" nodeType="clickEffect">
                                  <p:stCondLst>
                                    <p:cond delay="0"/>
                                  </p:stCondLst>
                                  <p:childTnLst>
                                    <p:animMotion origin="layout" path="M 0 0 L 0.25 0 E" pathEditMode="relative" ptsTypes="">
                                      <p:cBhvr>
                                        <p:cTn id="42" dur="2000" fill="hold"/>
                                        <p:tgtEl>
                                          <p:spTgt spid="14"/>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63" presetClass="path" presetSubtype="0" accel="50000" decel="50000" fill="hold" nodeType="clickEffect">
                                  <p:stCondLst>
                                    <p:cond delay="0"/>
                                  </p:stCondLst>
                                  <p:childTnLst>
                                    <p:animMotion origin="layout" path="M 0 0 L 0.25 0 E" pathEditMode="relative" ptsTypes="">
                                      <p:cBhvr>
                                        <p:cTn id="50" dur="2000" fill="hold"/>
                                        <p:tgtEl>
                                          <p:spTgt spid="15"/>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35" presetClass="path" presetSubtype="0" accel="50000" decel="50000" fill="hold" nodeType="clickEffect">
                                  <p:stCondLst>
                                    <p:cond delay="0"/>
                                  </p:stCondLst>
                                  <p:childTnLst>
                                    <p:animMotion origin="layout" path="M 0 0 L -0.25 0 E" pathEditMode="relative" ptsTypes="">
                                      <p:cBhvr>
                                        <p:cTn id="58" dur="2000" fill="hold"/>
                                        <p:tgtEl>
                                          <p:spTgt spid="16"/>
                                        </p:tgtEl>
                                        <p:attrNameLst>
                                          <p:attrName>ppt_x</p:attrName>
                                          <p:attrName>ppt_y</p:attrName>
                                        </p:attrNameLst>
                                      </p:cBhvr>
                                    </p:animMotion>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35" presetClass="path" presetSubtype="0" accel="50000" decel="50000" fill="hold" nodeType="clickEffect">
                                  <p:stCondLst>
                                    <p:cond delay="0"/>
                                  </p:stCondLst>
                                  <p:childTnLst>
                                    <p:animMotion origin="layout" path="M 0 0 L -0.25 0 E" pathEditMode="relative" ptsTypes="">
                                      <p:cBhvr>
                                        <p:cTn id="66" dur="2000" fill="hold"/>
                                        <p:tgtEl>
                                          <p:spTgt spid="18"/>
                                        </p:tgtEl>
                                        <p:attrNameLst>
                                          <p:attrName>ppt_x</p:attrName>
                                          <p:attrName>ppt_y</p:attrName>
                                        </p:attrNameLst>
                                      </p:cBhvr>
                                    </p:animMotion>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63" presetClass="path" presetSubtype="0" accel="50000" decel="50000" fill="hold" nodeType="clickEffect">
                                  <p:stCondLst>
                                    <p:cond delay="0"/>
                                  </p:stCondLst>
                                  <p:childTnLst>
                                    <p:animMotion origin="layout" path="M 0 0 L 0.25 0 E" pathEditMode="relative" ptsTypes="">
                                      <p:cBhvr>
                                        <p:cTn id="74" dur="2000" fill="hold"/>
                                        <p:tgtEl>
                                          <p:spTgt spid="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5463948" cy="707849"/>
          </a:xfrm>
        </p:spPr>
        <p:txBody>
          <a:bodyPr>
            <a:normAutofit fontScale="90000"/>
          </a:bodyPr>
          <a:lstStyle/>
          <a:p>
            <a:r>
              <a:rPr lang="en-GB" sz="3600" b="1" dirty="0">
                <a:solidFill>
                  <a:schemeClr val="bg1"/>
                </a:solidFill>
              </a:rPr>
              <a:t>Vocabulary introduction</a:t>
            </a: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115" y="1422111"/>
            <a:ext cx="1107060" cy="773097"/>
          </a:xfrm>
          <a:prstGeom prst="rect">
            <a:avLst/>
          </a:prstGeom>
        </p:spPr>
      </p:pic>
      <p:pic>
        <p:nvPicPr>
          <p:cNvPr id="19" name="Picture 1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85376" y="2818179"/>
            <a:ext cx="1339996" cy="882383"/>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0086" y="2682266"/>
            <a:ext cx="577792" cy="1275421"/>
          </a:xfrm>
          <a:prstGeom prst="rect">
            <a:avLst/>
          </a:prstGeom>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4822" y="1341270"/>
            <a:ext cx="786033" cy="800738"/>
          </a:xfrm>
          <a:prstGeom prst="rect">
            <a:avLst/>
          </a:prstGeom>
        </p:spPr>
      </p:pic>
      <p:sp>
        <p:nvSpPr>
          <p:cNvPr id="5" name="TextBox 4"/>
          <p:cNvSpPr txBox="1"/>
          <p:nvPr/>
        </p:nvSpPr>
        <p:spPr>
          <a:xfrm>
            <a:off x="602453" y="5489753"/>
            <a:ext cx="21489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Tw Cen MT" panose="020B0602020104020603"/>
                <a:ea typeface="+mn-ea"/>
                <a:cs typeface="+mn-cs"/>
              </a:rPr>
              <a:t>der</a:t>
            </a:r>
          </a:p>
        </p:txBody>
      </p:sp>
      <p:sp>
        <p:nvSpPr>
          <p:cNvPr id="43" name="TextBox 42"/>
          <p:cNvSpPr txBox="1"/>
          <p:nvPr/>
        </p:nvSpPr>
        <p:spPr>
          <a:xfrm>
            <a:off x="7349295" y="116947"/>
            <a:ext cx="4596905"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0066"/>
                </a:solidFill>
                <a:effectLst/>
                <a:uLnTx/>
                <a:uFillTx/>
                <a:latin typeface="Century Gothic" panose="020B0502020202020204" pitchFamily="34" charset="0"/>
                <a:ea typeface="+mn-ea"/>
                <a:cs typeface="+mn-cs"/>
              </a:rPr>
              <a:t>Trouve</a:t>
            </a:r>
            <a:r>
              <a:rPr kumimoji="0" lang="en-GB" sz="28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0066"/>
                </a:solidFill>
                <a:effectLst/>
                <a:uLnTx/>
                <a:uFillTx/>
                <a:latin typeface="Century Gothic" panose="020B0502020202020204" pitchFamily="34" charset="0"/>
                <a:ea typeface="+mn-ea"/>
                <a:cs typeface="+mn-cs"/>
              </a:rPr>
              <a:t>l’intrus</a:t>
            </a:r>
            <a:r>
              <a:rPr kumimoji="0" lang="en-GB" sz="28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 </a:t>
            </a:r>
          </a:p>
        </p:txBody>
      </p:sp>
      <p:pic>
        <p:nvPicPr>
          <p:cNvPr id="45" name="Picture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5892" y="2826858"/>
            <a:ext cx="1334555" cy="963104"/>
          </a:xfrm>
          <a:prstGeom prst="rect">
            <a:avLst/>
          </a:prstGeom>
        </p:spPr>
      </p:pic>
      <p:sp>
        <p:nvSpPr>
          <p:cNvPr id="46" name="TextBox 45"/>
          <p:cNvSpPr txBox="1"/>
          <p:nvPr/>
        </p:nvSpPr>
        <p:spPr>
          <a:xfrm>
            <a:off x="257687" y="1848769"/>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1.</a:t>
            </a:r>
          </a:p>
        </p:txBody>
      </p:sp>
      <p:sp>
        <p:nvSpPr>
          <p:cNvPr id="6" name="Oval 5"/>
          <p:cNvSpPr/>
          <p:nvPr/>
        </p:nvSpPr>
        <p:spPr>
          <a:xfrm>
            <a:off x="3353071" y="1276536"/>
            <a:ext cx="1530686" cy="100715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7" name="TextBox 46"/>
          <p:cNvSpPr txBox="1"/>
          <p:nvPr/>
        </p:nvSpPr>
        <p:spPr>
          <a:xfrm>
            <a:off x="250470" y="3310628"/>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2.</a:t>
            </a:r>
          </a:p>
        </p:txBody>
      </p:sp>
      <p:sp>
        <p:nvSpPr>
          <p:cNvPr id="7" name="TextBox 6"/>
          <p:cNvSpPr txBox="1"/>
          <p:nvPr/>
        </p:nvSpPr>
        <p:spPr>
          <a:xfrm>
            <a:off x="895804" y="2191656"/>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le</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48" name="TextBox 47"/>
          <p:cNvSpPr txBox="1"/>
          <p:nvPr/>
        </p:nvSpPr>
        <p:spPr>
          <a:xfrm>
            <a:off x="2281737" y="2205442"/>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le</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49" name="TextBox 48"/>
          <p:cNvSpPr txBox="1"/>
          <p:nvPr/>
        </p:nvSpPr>
        <p:spPr>
          <a:xfrm>
            <a:off x="3700108" y="2201601"/>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la</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50" name="Oval 49"/>
          <p:cNvSpPr/>
          <p:nvPr/>
        </p:nvSpPr>
        <p:spPr>
          <a:xfrm>
            <a:off x="1783469" y="2745316"/>
            <a:ext cx="1779400" cy="1230517"/>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1" name="TextBox 50"/>
          <p:cNvSpPr txBox="1"/>
          <p:nvPr/>
        </p:nvSpPr>
        <p:spPr>
          <a:xfrm>
            <a:off x="839302" y="3867669"/>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le</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52" name="TextBox 51"/>
          <p:cNvSpPr txBox="1"/>
          <p:nvPr/>
        </p:nvSpPr>
        <p:spPr>
          <a:xfrm>
            <a:off x="3847510" y="3860768"/>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le</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53" name="TextBox 52"/>
          <p:cNvSpPr txBox="1"/>
          <p:nvPr/>
        </p:nvSpPr>
        <p:spPr>
          <a:xfrm>
            <a:off x="2276885" y="3884039"/>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la</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54" name="TextBox 53"/>
          <p:cNvSpPr txBox="1"/>
          <p:nvPr/>
        </p:nvSpPr>
        <p:spPr>
          <a:xfrm>
            <a:off x="257687" y="4845245"/>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3.</a:t>
            </a:r>
          </a:p>
        </p:txBody>
      </p:sp>
      <p:sp>
        <p:nvSpPr>
          <p:cNvPr id="55" name="Oval 54"/>
          <p:cNvSpPr/>
          <p:nvPr/>
        </p:nvSpPr>
        <p:spPr>
          <a:xfrm>
            <a:off x="3686369" y="4662972"/>
            <a:ext cx="1285771" cy="120006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6" name="TextBox 55"/>
          <p:cNvSpPr txBox="1"/>
          <p:nvPr/>
        </p:nvSpPr>
        <p:spPr>
          <a:xfrm>
            <a:off x="847356" y="5792551"/>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la</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57" name="TextBox 56"/>
          <p:cNvSpPr txBox="1"/>
          <p:nvPr/>
        </p:nvSpPr>
        <p:spPr>
          <a:xfrm>
            <a:off x="3903157" y="5784423"/>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le</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58" name="TextBox 57"/>
          <p:cNvSpPr txBox="1"/>
          <p:nvPr/>
        </p:nvSpPr>
        <p:spPr>
          <a:xfrm>
            <a:off x="2284939" y="5808921"/>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la</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59" name="TextBox 58"/>
          <p:cNvSpPr txBox="1"/>
          <p:nvPr/>
        </p:nvSpPr>
        <p:spPr>
          <a:xfrm>
            <a:off x="6128718" y="1841513"/>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4.</a:t>
            </a:r>
          </a:p>
        </p:txBody>
      </p:sp>
      <p:sp>
        <p:nvSpPr>
          <p:cNvPr id="60" name="TextBox 59"/>
          <p:cNvSpPr txBox="1"/>
          <p:nvPr/>
        </p:nvSpPr>
        <p:spPr>
          <a:xfrm>
            <a:off x="6121501" y="3303372"/>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5.</a:t>
            </a:r>
          </a:p>
        </p:txBody>
      </p:sp>
      <p:sp>
        <p:nvSpPr>
          <p:cNvPr id="61" name="TextBox 60"/>
          <p:cNvSpPr txBox="1"/>
          <p:nvPr/>
        </p:nvSpPr>
        <p:spPr>
          <a:xfrm>
            <a:off x="6128718" y="4837989"/>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6.</a:t>
            </a:r>
          </a:p>
        </p:txBody>
      </p:sp>
      <p:sp>
        <p:nvSpPr>
          <p:cNvPr id="62" name="Oval 61"/>
          <p:cNvSpPr/>
          <p:nvPr/>
        </p:nvSpPr>
        <p:spPr>
          <a:xfrm>
            <a:off x="7106813" y="1180234"/>
            <a:ext cx="1097124" cy="106967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3" name="Oval 62"/>
          <p:cNvSpPr/>
          <p:nvPr/>
        </p:nvSpPr>
        <p:spPr>
          <a:xfrm>
            <a:off x="6861012" y="2706534"/>
            <a:ext cx="1588725" cy="114066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4" name="Oval 63"/>
          <p:cNvSpPr/>
          <p:nvPr/>
        </p:nvSpPr>
        <p:spPr>
          <a:xfrm>
            <a:off x="10091005" y="4480143"/>
            <a:ext cx="1616239" cy="1531896"/>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5" name="TextBox 64"/>
          <p:cNvSpPr txBox="1"/>
          <p:nvPr/>
        </p:nvSpPr>
        <p:spPr>
          <a:xfrm>
            <a:off x="7349295" y="5857435"/>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la</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66" name="TextBox 65"/>
          <p:cNvSpPr txBox="1"/>
          <p:nvPr/>
        </p:nvSpPr>
        <p:spPr>
          <a:xfrm>
            <a:off x="10448203" y="5891906"/>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le</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67" name="TextBox 66"/>
          <p:cNvSpPr txBox="1"/>
          <p:nvPr/>
        </p:nvSpPr>
        <p:spPr>
          <a:xfrm>
            <a:off x="8946205" y="5874473"/>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la</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68" name="TextBox 67"/>
          <p:cNvSpPr txBox="1"/>
          <p:nvPr/>
        </p:nvSpPr>
        <p:spPr>
          <a:xfrm>
            <a:off x="7226456" y="3773882"/>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la</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69" name="TextBox 68"/>
          <p:cNvSpPr txBox="1"/>
          <p:nvPr/>
        </p:nvSpPr>
        <p:spPr>
          <a:xfrm>
            <a:off x="10454168" y="3808353"/>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le</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70" name="TextBox 69"/>
          <p:cNvSpPr txBox="1"/>
          <p:nvPr/>
        </p:nvSpPr>
        <p:spPr>
          <a:xfrm>
            <a:off x="8879600" y="3790920"/>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le</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71" name="TextBox 70"/>
          <p:cNvSpPr txBox="1"/>
          <p:nvPr/>
        </p:nvSpPr>
        <p:spPr>
          <a:xfrm>
            <a:off x="7220491" y="2142008"/>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le</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72" name="TextBox 71"/>
          <p:cNvSpPr txBox="1"/>
          <p:nvPr/>
        </p:nvSpPr>
        <p:spPr>
          <a:xfrm>
            <a:off x="10448203" y="2176479"/>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la</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sp>
        <p:nvSpPr>
          <p:cNvPr id="73" name="TextBox 72"/>
          <p:cNvSpPr txBox="1"/>
          <p:nvPr/>
        </p:nvSpPr>
        <p:spPr>
          <a:xfrm>
            <a:off x="8873635" y="2159046"/>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66"/>
                </a:solidFill>
                <a:effectLst/>
                <a:uLnTx/>
                <a:uFillTx/>
                <a:latin typeface="Tw Cen MT" panose="020B0602020104020603"/>
                <a:ea typeface="+mn-ea"/>
                <a:cs typeface="+mn-cs"/>
              </a:rPr>
              <a:t>la</a:t>
            </a:r>
            <a:endParaRPr kumimoji="0" lang="en-GB" sz="1800" b="0" i="0" u="none" strike="noStrike" kern="1200" cap="none" spc="0" normalizeH="0" baseline="0" noProof="0" dirty="0">
              <a:ln>
                <a:noFill/>
              </a:ln>
              <a:solidFill>
                <a:srgbClr val="000066"/>
              </a:solidFill>
              <a:effectLst/>
              <a:uLnTx/>
              <a:uFillTx/>
              <a:latin typeface="Tw Cen MT" panose="020B0602020104020603"/>
              <a:ea typeface="+mn-ea"/>
              <a:cs typeface="+mn-cs"/>
            </a:endParaRPr>
          </a:p>
        </p:txBody>
      </p:sp>
      <p:pic>
        <p:nvPicPr>
          <p:cNvPr id="74" name="Picture 7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88581"/>
            <a:ext cx="6457246" cy="867128"/>
          </a:xfrm>
          <a:prstGeom prst="rect">
            <a:avLst/>
          </a:prstGeom>
        </p:spPr>
      </p:pic>
      <p:sp>
        <p:nvSpPr>
          <p:cNvPr id="75" name="Title 3"/>
          <p:cNvSpPr txBox="1">
            <a:spLocks/>
          </p:cNvSpPr>
          <p:nvPr/>
        </p:nvSpPr>
        <p:spPr>
          <a:xfrm>
            <a:off x="74260" y="224119"/>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Vocabulaire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76" name="Picture 7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2318" y="1301388"/>
            <a:ext cx="1341989" cy="1006492"/>
          </a:xfrm>
          <a:prstGeom prst="rect">
            <a:avLst/>
          </a:prstGeom>
        </p:spPr>
      </p:pic>
      <p:pic>
        <p:nvPicPr>
          <p:cNvPr id="77" name="Picture 7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34391" y="1506708"/>
            <a:ext cx="1231362" cy="758719"/>
          </a:xfrm>
          <a:prstGeom prst="rect">
            <a:avLst/>
          </a:prstGeom>
        </p:spPr>
      </p:pic>
      <p:pic>
        <p:nvPicPr>
          <p:cNvPr id="78" name="Picture 7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6867" y="2770991"/>
            <a:ext cx="1095601" cy="1246719"/>
          </a:xfrm>
          <a:prstGeom prst="rect">
            <a:avLst/>
          </a:prstGeom>
        </p:spPr>
      </p:pic>
      <p:pic>
        <p:nvPicPr>
          <p:cNvPr id="79" name="Picture 78"/>
          <p:cNvPicPr>
            <a:picLocks noChangeAspect="1"/>
          </p:cNvPicPr>
          <p:nvPr/>
        </p:nvPicPr>
        <p:blipFill rotWithShape="1">
          <a:blip r:embed="rId12">
            <a:extLst>
              <a:ext uri="{28A0092B-C50C-407E-A947-70E740481C1C}">
                <a14:useLocalDpi xmlns:a14="http://schemas.microsoft.com/office/drawing/2010/main" val="0"/>
              </a:ext>
            </a:extLst>
          </a:blip>
          <a:srcRect l="8905" t="14819" b="13045"/>
          <a:stretch/>
        </p:blipFill>
        <p:spPr>
          <a:xfrm>
            <a:off x="3923139" y="2981565"/>
            <a:ext cx="1304988" cy="805563"/>
          </a:xfrm>
          <a:prstGeom prst="rect">
            <a:avLst/>
          </a:prstGeom>
        </p:spPr>
      </p:pic>
      <p:pic>
        <p:nvPicPr>
          <p:cNvPr id="80" name="Picture 7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27594" y="4780424"/>
            <a:ext cx="1316266" cy="895061"/>
          </a:xfrm>
          <a:prstGeom prst="rect">
            <a:avLst/>
          </a:prstGeom>
        </p:spPr>
      </p:pic>
      <p:pic>
        <p:nvPicPr>
          <p:cNvPr id="81" name="Picture 8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89765" y="4637641"/>
            <a:ext cx="1075988" cy="1200915"/>
          </a:xfrm>
          <a:prstGeom prst="rect">
            <a:avLst/>
          </a:prstGeom>
        </p:spPr>
      </p:pic>
      <p:pic>
        <p:nvPicPr>
          <p:cNvPr id="82" name="Picture 8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7366" y="4884356"/>
            <a:ext cx="1292815" cy="907997"/>
          </a:xfrm>
          <a:prstGeom prst="rect">
            <a:avLst/>
          </a:prstGeom>
        </p:spPr>
      </p:pic>
      <p:pic>
        <p:nvPicPr>
          <p:cNvPr id="83" name="Picture 8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03033" y="1187272"/>
            <a:ext cx="1289690" cy="971566"/>
          </a:xfrm>
          <a:prstGeom prst="rect">
            <a:avLst/>
          </a:prstGeom>
        </p:spPr>
      </p:pic>
      <p:pic>
        <p:nvPicPr>
          <p:cNvPr id="84" name="Picture 8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89438" y="1108573"/>
            <a:ext cx="1414304" cy="1122014"/>
          </a:xfrm>
          <a:prstGeom prst="rect">
            <a:avLst/>
          </a:prstGeom>
        </p:spPr>
      </p:pic>
      <p:pic>
        <p:nvPicPr>
          <p:cNvPr id="85" name="Picture 8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678124" y="2807890"/>
            <a:ext cx="1236932" cy="902960"/>
          </a:xfrm>
          <a:prstGeom prst="rect">
            <a:avLst/>
          </a:prstGeom>
        </p:spPr>
      </p:pic>
      <p:sp>
        <p:nvSpPr>
          <p:cNvPr id="86" name="Rectangle 85"/>
          <p:cNvSpPr/>
          <p:nvPr/>
        </p:nvSpPr>
        <p:spPr>
          <a:xfrm>
            <a:off x="8758702" y="2904577"/>
            <a:ext cx="622489"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a:t>
            </a:r>
          </a:p>
        </p:txBody>
      </p:sp>
      <p:pic>
        <p:nvPicPr>
          <p:cNvPr id="87" name="Picture 8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576439" y="4627606"/>
            <a:ext cx="589437" cy="1264300"/>
          </a:xfrm>
          <a:prstGeom prst="rect">
            <a:avLst/>
          </a:prstGeom>
        </p:spPr>
      </p:pic>
      <p:pic>
        <p:nvPicPr>
          <p:cNvPr id="88" name="Picture 8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297186" y="4787576"/>
            <a:ext cx="898020" cy="901044"/>
          </a:xfrm>
          <a:prstGeom prst="rect">
            <a:avLst/>
          </a:prstGeom>
        </p:spPr>
      </p:pic>
      <p:pic>
        <p:nvPicPr>
          <p:cNvPr id="89" name="Picture 8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438874" y="4658360"/>
            <a:ext cx="1627741" cy="1133993"/>
          </a:xfrm>
          <a:prstGeom prst="rect">
            <a:avLst/>
          </a:prstGeom>
        </p:spPr>
      </p:pic>
      <p:sp>
        <p:nvSpPr>
          <p:cNvPr id="90" name="TextBox 89">
            <a:extLst>
              <a:ext uri="{FF2B5EF4-FFF2-40B4-BE49-F238E27FC236}">
                <a16:creationId xmlns:a16="http://schemas.microsoft.com/office/drawing/2014/main" id="{8ACD28A7-E820-4BC7-9068-B2EDDBED0EB4}"/>
              </a:ext>
            </a:extLst>
          </p:cNvPr>
          <p:cNvSpPr txBox="1"/>
          <p:nvPr/>
        </p:nvSpPr>
        <p:spPr>
          <a:xfrm>
            <a:off x="6877050" y="6494075"/>
            <a:ext cx="300431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Victoria Hobson / Emma Marsden</a:t>
            </a:r>
          </a:p>
        </p:txBody>
      </p:sp>
    </p:spTree>
    <p:extLst>
      <p:ext uri="{BB962C8B-B14F-4D97-AF65-F5344CB8AC3E}">
        <p14:creationId xmlns:p14="http://schemas.microsoft.com/office/powerpoint/2010/main" val="217176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wheel(1)">
                                      <p:cBhvr>
                                        <p:cTn id="24" dur="1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heel(1)">
                                      <p:cBhvr>
                                        <p:cTn id="41" dur="1500"/>
                                        <p:tgtEl>
                                          <p:spTgt spid="5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wheel(1)">
                                      <p:cBhvr>
                                        <p:cTn id="58" dur="1500"/>
                                        <p:tgtEl>
                                          <p:spTgt spid="62"/>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animEffect transition="in" filter="wheel(1)">
                                      <p:cBhvr>
                                        <p:cTn id="75" dur="1500"/>
                                        <p:tgtEl>
                                          <p:spTgt spid="63"/>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68"/>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69"/>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21" presetClass="entr" presetSubtype="1" fill="hold" grpId="0" nodeType="clickEffect">
                                  <p:stCondLst>
                                    <p:cond delay="0"/>
                                  </p:stCondLst>
                                  <p:childTnLst>
                                    <p:set>
                                      <p:cBhvr>
                                        <p:cTn id="91" dur="1" fill="hold">
                                          <p:stCondLst>
                                            <p:cond delay="0"/>
                                          </p:stCondLst>
                                        </p:cTn>
                                        <p:tgtEl>
                                          <p:spTgt spid="64"/>
                                        </p:tgtEl>
                                        <p:attrNameLst>
                                          <p:attrName>style.visibility</p:attrName>
                                        </p:attrNameLst>
                                      </p:cBhvr>
                                      <p:to>
                                        <p:strVal val="visible"/>
                                      </p:to>
                                    </p:set>
                                    <p:animEffect transition="in" filter="wheel(1)">
                                      <p:cBhvr>
                                        <p:cTn id="92" dur="1500"/>
                                        <p:tgtEl>
                                          <p:spTgt spid="64"/>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48" grpId="0"/>
      <p:bldP spid="49" grpId="0"/>
      <p:bldP spid="50" grpId="0" animBg="1"/>
      <p:bldP spid="51" grpId="0"/>
      <p:bldP spid="52" grpId="0"/>
      <p:bldP spid="53" grpId="0"/>
      <p:bldP spid="55" grpId="0" animBg="1"/>
      <p:bldP spid="56" grpId="0"/>
      <p:bldP spid="57" grpId="0"/>
      <p:bldP spid="58" grpId="0"/>
      <p:bldP spid="62" grpId="0" animBg="1"/>
      <p:bldP spid="63" grpId="0" animBg="1"/>
      <p:bldP spid="64" grpId="0" animBg="1"/>
      <p:bldP spid="65" grpId="0"/>
      <p:bldP spid="66" grpId="0"/>
      <p:bldP spid="67" grpId="0"/>
      <p:bldP spid="68" grpId="0"/>
      <p:bldP spid="69" grpId="0"/>
      <p:bldP spid="70" grpId="0"/>
      <p:bldP spid="71" grpId="0"/>
      <p:bldP spid="72" grpId="0"/>
      <p:bldP spid="7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5880" y="2068235"/>
            <a:ext cx="5181600" cy="4351338"/>
          </a:xfrm>
        </p:spPr>
        <p:txBody>
          <a:bodyPr/>
          <a:lstStyle/>
          <a:p>
            <a:pPr>
              <a:lnSpc>
                <a:spcPct val="150000"/>
              </a:lnSpc>
            </a:pPr>
            <a:r>
              <a:rPr lang="en-GB" dirty="0"/>
              <a:t>les </a:t>
            </a:r>
            <a:r>
              <a:rPr lang="en-GB" dirty="0" err="1"/>
              <a:t>matières</a:t>
            </a:r>
            <a:endParaRPr lang="en-GB" dirty="0"/>
          </a:p>
          <a:p>
            <a:pPr>
              <a:lnSpc>
                <a:spcPct val="150000"/>
              </a:lnSpc>
            </a:pPr>
            <a:r>
              <a:rPr lang="en-GB" dirty="0"/>
              <a:t>les </a:t>
            </a:r>
            <a:r>
              <a:rPr lang="en-GB" dirty="0" err="1"/>
              <a:t>professeurs</a:t>
            </a:r>
            <a:endParaRPr lang="en-GB" dirty="0"/>
          </a:p>
          <a:p>
            <a:pPr>
              <a:lnSpc>
                <a:spcPct val="150000"/>
              </a:lnSpc>
            </a:pPr>
            <a:r>
              <a:rPr lang="en-GB" dirty="0"/>
              <a:t>les </a:t>
            </a:r>
            <a:r>
              <a:rPr lang="en-GB" dirty="0" err="1"/>
              <a:t>bâtiments</a:t>
            </a:r>
            <a:endParaRPr lang="en-GB" dirty="0"/>
          </a:p>
          <a:p>
            <a:pPr>
              <a:lnSpc>
                <a:spcPct val="150000"/>
              </a:lnSpc>
            </a:pPr>
            <a:r>
              <a:rPr lang="en-GB" dirty="0"/>
              <a:t>les </a:t>
            </a:r>
            <a:r>
              <a:rPr lang="en-GB" dirty="0" err="1"/>
              <a:t>repas</a:t>
            </a:r>
            <a:endParaRPr lang="en-GB" dirty="0"/>
          </a:p>
          <a:p>
            <a:endParaRPr lang="en-GB" dirty="0"/>
          </a:p>
        </p:txBody>
      </p:sp>
      <p:sp>
        <p:nvSpPr>
          <p:cNvPr id="4" name="Content Placeholder 3"/>
          <p:cNvSpPr>
            <a:spLocks noGrp="1"/>
          </p:cNvSpPr>
          <p:nvPr>
            <p:ph sz="half" idx="2"/>
          </p:nvPr>
        </p:nvSpPr>
        <p:spPr>
          <a:xfrm>
            <a:off x="5110917" y="2068235"/>
            <a:ext cx="5181600" cy="4351338"/>
          </a:xfrm>
        </p:spPr>
        <p:txBody>
          <a:bodyPr/>
          <a:lstStyle/>
          <a:p>
            <a:pPr marL="514350" indent="-514350">
              <a:buFont typeface="+mj-lt"/>
              <a:buAutoNum type="alphaLcParenR"/>
            </a:pPr>
            <a:r>
              <a:rPr lang="en-GB" dirty="0"/>
              <a:t>on a list of 2000 most frequently-occurring French words?</a:t>
            </a:r>
          </a:p>
          <a:p>
            <a:pPr marL="514350" indent="-514350">
              <a:buFont typeface="+mj-lt"/>
              <a:buAutoNum type="alphaLcParenR"/>
            </a:pPr>
            <a:r>
              <a:rPr lang="en-GB" dirty="0"/>
              <a:t>on the AQA Foundation French Core Vocabulary list?</a:t>
            </a:r>
          </a:p>
          <a:p>
            <a:pPr marL="514350" indent="-514350">
              <a:buFont typeface="+mj-lt"/>
              <a:buAutoNum type="alphaLcParenR"/>
            </a:pPr>
            <a:r>
              <a:rPr lang="en-GB" dirty="0"/>
              <a:t>in the most popular French Foundation GCSE textbook?</a:t>
            </a:r>
          </a:p>
        </p:txBody>
      </p:sp>
      <p:sp>
        <p:nvSpPr>
          <p:cNvPr id="5" name="Rectangle 4"/>
          <p:cNvSpPr/>
          <p:nvPr/>
        </p:nvSpPr>
        <p:spPr>
          <a:xfrm>
            <a:off x="7848232" y="299321"/>
            <a:ext cx="989556" cy="526094"/>
          </a:xfrm>
          <a:prstGeom prst="rect">
            <a:avLst/>
          </a:prstGeom>
          <a:solidFill>
            <a:srgbClr val="E56700"/>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prstClr val="white"/>
                </a:solidFill>
                <a:latin typeface="Century Gothic" panose="020B0502020202020204" pitchFamily="34" charset="0"/>
              </a:rPr>
              <a:t>562</a:t>
            </a:r>
          </a:p>
        </p:txBody>
      </p:sp>
      <p:sp>
        <p:nvSpPr>
          <p:cNvPr id="6" name="Rectangle 5"/>
          <p:cNvSpPr/>
          <p:nvPr/>
        </p:nvSpPr>
        <p:spPr>
          <a:xfrm>
            <a:off x="9770308" y="299321"/>
            <a:ext cx="1200412" cy="526094"/>
          </a:xfrm>
          <a:prstGeom prst="rect">
            <a:avLst/>
          </a:prstGeom>
          <a:solidFill>
            <a:srgbClr val="E56700"/>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prstClr val="white"/>
                </a:solidFill>
                <a:latin typeface="Century Gothic" panose="020B0502020202020204" pitchFamily="34" charset="0"/>
              </a:rPr>
              <a:t>1150</a:t>
            </a:r>
          </a:p>
        </p:txBody>
      </p:sp>
      <p:sp>
        <p:nvSpPr>
          <p:cNvPr id="7" name="Rectangle 6"/>
          <p:cNvSpPr/>
          <p:nvPr/>
        </p:nvSpPr>
        <p:spPr>
          <a:xfrm>
            <a:off x="8343010" y="1025727"/>
            <a:ext cx="1275568" cy="526094"/>
          </a:xfrm>
          <a:prstGeom prst="rect">
            <a:avLst/>
          </a:prstGeom>
          <a:solidFill>
            <a:srgbClr val="E56700"/>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prstClr val="white"/>
                </a:solidFill>
                <a:latin typeface="Century Gothic" panose="020B0502020202020204" pitchFamily="34" charset="0"/>
              </a:rPr>
              <a:t>1952</a:t>
            </a:r>
          </a:p>
        </p:txBody>
      </p:sp>
      <p:sp>
        <p:nvSpPr>
          <p:cNvPr id="8" name="Rectangle 7"/>
          <p:cNvSpPr/>
          <p:nvPr/>
        </p:nvSpPr>
        <p:spPr>
          <a:xfrm>
            <a:off x="10483435" y="1025727"/>
            <a:ext cx="1237989" cy="526094"/>
          </a:xfrm>
          <a:prstGeom prst="rect">
            <a:avLst/>
          </a:prstGeom>
          <a:solidFill>
            <a:srgbClr val="E56700"/>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prstClr val="white"/>
                </a:solidFill>
                <a:latin typeface="Century Gothic" panose="020B0502020202020204" pitchFamily="34" charset="0"/>
              </a:rPr>
              <a:t>2948</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3435" y="3348680"/>
            <a:ext cx="757452" cy="78901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747" y="2184824"/>
            <a:ext cx="693270" cy="79063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3435" y="4884126"/>
            <a:ext cx="757452" cy="789012"/>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99321"/>
            <a:ext cx="7285055" cy="867128"/>
          </a:xfrm>
          <a:prstGeom prst="rect">
            <a:avLst/>
          </a:prstGeom>
        </p:spPr>
      </p:pic>
      <p:sp>
        <p:nvSpPr>
          <p:cNvPr id="2" name="Title 1"/>
          <p:cNvSpPr>
            <a:spLocks noGrp="1"/>
          </p:cNvSpPr>
          <p:nvPr>
            <p:ph type="title"/>
          </p:nvPr>
        </p:nvSpPr>
        <p:spPr>
          <a:xfrm>
            <a:off x="-764870" y="33521"/>
            <a:ext cx="7886700" cy="1325563"/>
          </a:xfrm>
        </p:spPr>
        <p:txBody>
          <a:bodyPr/>
          <a:lstStyle/>
          <a:p>
            <a:pPr algn="ctr"/>
            <a:r>
              <a:rPr lang="en-GB" b="1" dirty="0">
                <a:solidFill>
                  <a:schemeClr val="bg1"/>
                </a:solidFill>
              </a:rPr>
              <a:t>Are all these words…</a:t>
            </a:r>
          </a:p>
        </p:txBody>
      </p:sp>
    </p:spTree>
    <p:extLst>
      <p:ext uri="{BB962C8B-B14F-4D97-AF65-F5344CB8AC3E}">
        <p14:creationId xmlns:p14="http://schemas.microsoft.com/office/powerpoint/2010/main" val="65987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grpId="1" nodeType="clickEffect">
                                  <p:stCondLst>
                                    <p:cond delay="0"/>
                                  </p:stCondLst>
                                  <p:childTnLst>
                                    <p:animMotion origin="layout" path="M -4.79167E-6 -4.44444E-6 L -4.79167E-6 -4.44444E-6 C -0.01236 0.00371 -0.01184 0.02014 -0.02382 0.02639 C -0.0513 0.03774 -0.0207 0.03635 -0.04739 0.04167 C -0.07942 0.06181 -0.03463 0.04283 -0.06927 0.05394 C -0.07148 0.05417 -0.07942 0.05926 -0.08164 0.06181 C -0.08372 0.06181 -0.09257 0.07061 -0.09518 0.07176 C -0.09882 0.07524 -0.10611 0.07662 -0.10833 0.08149 C -0.11406 0.09051 -0.1194 0.09051 -0.12721 0.09329 C -0.13463 0.10348 -0.14557 0.11088 -0.15221 0.11598 C -0.15885 0.12084 -0.16393 0.11968 -0.16744 0.12338 C -0.16927 0.12454 -0.17799 0.12987 -0.18059 0.13125 C -0.18294 0.13241 -0.18554 0.13612 -0.18815 0.1375 C -0.18984 0.13866 -0.19296 0.1426 -0.19466 0.14375 C -0.19648 0.1463 -0.20169 0.14514 -0.2039 0.14723 C -0.20559 0.14885 -0.21002 0.15371 -0.21223 0.15394 C -0.21484 0.15741 -0.21666 0.15764 -0.21888 0.16019 C -0.22057 0.16274 -0.21979 0.16528 -0.22109 0.16621 C -0.22239 0.16667 -0.22369 0.16667 -0.22682 0.16528 C -0.2302 0.16482 -0.23242 0.17153 -0.23242 0.17153 C -0.23372 0.17408 -0.23854 0.17292 -0.24023 0.175 C -0.24205 0.17662 -0.24687 0.17662 -0.24947 0.17871 C -0.25117 0.18056 -0.2552 0.17755 -0.25703 0.17871 C -0.25911 0.17917 -0.26093 0.17917 -0.26263 0.18056 C -0.26653 0.18311 -0.26966 0.18797 -0.27408 0.19051 C -0.27747 0.1919 -0.27942 0.19468 -0.28255 0.19723 C -0.28645 0.20047 -0.28763 0.2007 -0.29153 0.2044 C -0.29283 0.20695 -0.29817 0.2095 -0.29986 0.21181 C -0.30208 0.2132 -0.3108 0.21713 -0.31223 0.21737 C -0.31432 0.21829 -0.31875 0.22547 -0.32044 0.22593 C -0.32187 0.22848 -0.32851 0.23218 -0.32981 0.23473 C -0.33463 0.24352 -0.33007 0.23704 -0.3371 0.24468 C -0.34062 0.24838 -0.34856 0.25371 -0.34856 0.25371 C -0.34934 0.25625 -0.35039 0.2588 -0.35208 0.26112 C -0.35338 0.2625 -0.35416 0.26482 -0.35598 0.26598 C -0.35989 0.26875 -0.37187 0.27014 -0.37434 0.27014 C -0.37656 0.2713 -0.37838 0.27246 -0.38007 0.27269 C -0.38229 0.27385 -0.38541 0.27362 -0.3875 0.27524 C -0.39804 0.28287 -0.38932 0.28149 -0.39492 0.28149 L -0.39492 0.28287 " pathEditMode="relative" rAng="0" ptsTypes="AAAAAAAAAAAAAAAAAAAAAAAAAAAAAAAAAAAAAAAA">
                                      <p:cBhvr>
                                        <p:cTn id="40" dur="2000" fill="hold"/>
                                        <p:tgtEl>
                                          <p:spTgt spid="5"/>
                                        </p:tgtEl>
                                        <p:attrNameLst>
                                          <p:attrName>ppt_x</p:attrName>
                                          <p:attrName>ppt_y</p:attrName>
                                        </p:attrNameLst>
                                      </p:cBhvr>
                                      <p:rCtr x="-19753" y="14144"/>
                                    </p:animMotion>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grpId="1" nodeType="clickEffect">
                                  <p:stCondLst>
                                    <p:cond delay="0"/>
                                  </p:stCondLst>
                                  <p:childTnLst>
                                    <p:animMotion origin="layout" path="M -1.04167E-6 -4.44444E-6 L -1.04167E-6 -4.44444E-6 C -0.0056 0.00649 -0.01107 0.0132 -0.0207 0.02037 C -0.0263 0.02269 -0.03867 0.02524 -0.04414 0.02778 C -0.05664 0.03195 -0.06211 0.03658 -0.06758 0.04098 C -0.07318 0.04931 -0.09245 0.09746 -0.11588 0.11227 C -0.12552 0.11852 -0.16419 0.13102 -0.16419 0.13125 C -0.17109 0.14098 -0.17656 0.15093 -0.18763 0.16088 C -0.1918 0.16412 -0.2056 0.1669 -0.21107 0.17014 C -0.26627 0.20487 -0.2056 0.17917 -0.26068 0.20024 C -0.26627 0.21227 -0.26901 0.22408 -0.28138 0.23612 C -0.28685 0.23912 -0.30208 0.24213 -0.30482 0.24537 C -0.31862 0.2544 -0.32409 0.26389 -0.32969 0.27315 C -0.35729 0.30787 -0.31029 0.29514 -0.37656 0.31088 C -0.3862 0.31459 -0.39583 0.31852 -0.4013 0.32246 C -0.40963 0.32639 -0.4151 0.33079 -0.42487 0.33519 C -0.43164 0.33843 -0.44271 0.34167 -0.44831 0.34445 C -0.45794 0.3507 -0.45794 0.35718 -0.47305 0.36343 C -0.48138 0.36737 -0.52266 0.37477 -0.52266 0.37524 L -0.52266 0.37477 " pathEditMode="relative" rAng="0" ptsTypes="AAAAAAAAAAAAAAAAAAAA">
                                      <p:cBhvr>
                                        <p:cTn id="44" dur="2000" fill="hold"/>
                                        <p:tgtEl>
                                          <p:spTgt spid="6"/>
                                        </p:tgtEl>
                                        <p:attrNameLst>
                                          <p:attrName>ppt_x</p:attrName>
                                          <p:attrName>ppt_y</p:attrName>
                                        </p:attrNameLst>
                                      </p:cBhvr>
                                      <p:rCtr x="-26133" y="18750"/>
                                    </p:animMotion>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grpId="1" nodeType="clickEffect">
                                  <p:stCondLst>
                                    <p:cond delay="0"/>
                                  </p:stCondLst>
                                  <p:childTnLst>
                                    <p:animMotion origin="layout" path="M 1.45833E-6 -2.96296E-6 L 1.45833E-6 -2.96296E-6 C -0.01367 0.01389 -0.01784 0.01644 -0.02474 0.02894 C -0.02852 0.03611 -0.03164 0.04676 -0.03802 0.05348 C -0.03971 0.05556 -0.04362 0.05648 -0.0461 0.05787 C -0.05078 0.06389 -0.05664 0.06945 -0.05964 0.07547 C -0.06302 0.08357 -0.06068 0.07963 -0.06784 0.08727 C -0.06836 0.08959 -0.06888 0.09213 -0.07044 0.09445 C -0.07136 0.09607 -0.07422 0.09699 -0.07552 0.09885 C -0.0862 0.10996 -0.06706 0.09491 -0.08646 0.10903 C -0.08828 0.1125 -0.08958 0.11574 -0.0918 0.11898 C -0.09336 0.12176 -0.09544 0.12408 -0.09766 0.12662 C -0.10287 0.13357 -0.10925 0.14144 -0.11589 0.14838 C -0.1194 0.15162 -0.12344 0.1551 -0.12656 0.15857 C -0.12839 0.16019 -0.13112 0.16111 -0.13216 0.16273 C -0.13646 0.16852 -0.13724 0.17523 -0.14284 0.18056 C -0.1457 0.18287 -0.14805 0.18542 -0.15078 0.18773 C -0.16354 0.19746 -0.16406 0.19653 -0.17253 0.20371 C -0.17552 0.20602 -0.17787 0.20857 -0.1806 0.21088 C -0.1819 0.21227 -0.18164 0.21435 -0.1832 0.21528 C -0.18529 0.21667 -0.18854 0.21736 -0.19141 0.21829 C -0.19649 0.22685 -0.19011 0.21898 -0.20208 0.22547 C -0.22018 0.23542 -0.1944 0.22523 -0.21563 0.23287 C -0.21719 0.23426 -0.21875 0.23611 -0.22123 0.23704 C -0.22305 0.23843 -0.22656 0.23889 -0.22891 0.24028 C -0.23073 0.24098 -0.23268 0.24213 -0.23425 0.24306 C -0.24011 0.25255 -0.23216 0.24236 -0.24805 0.25185 C -0.25208 0.2544 -0.25417 0.2581 -0.25846 0.26042 C -0.26133 0.26204 -0.26367 0.26366 -0.26667 0.26482 C -0.26901 0.26598 -0.27227 0.26667 -0.27461 0.26783 C -0.27839 0.26922 -0.28203 0.2706 -0.28529 0.27223 C -0.28841 0.27361 -0.29063 0.27523 -0.29349 0.27639 C -0.29583 0.27778 -0.29909 0.27848 -0.30117 0.2794 C -0.32083 0.28773 -0.29037 0.27616 -0.31498 0.28542 C -0.31875 0.2882 -0.32031 0.29213 -0.32565 0.29398 C -0.34557 0.30116 -0.3211 0.2919 -0.34219 0.30139 C -0.34453 0.30255 -0.3474 0.30324 -0.35013 0.30417 C -0.35521 0.31273 -0.34909 0.30463 -0.36081 0.31297 C -0.36471 0.31574 -0.36797 0.31875 -0.37188 0.32153 C -0.37318 0.32315 -0.37539 0.32454 -0.37669 0.32616 C -0.37878 0.32801 -0.37982 0.3301 -0.38203 0.33172 C -0.38412 0.33334 -0.38789 0.33403 -0.39024 0.33496 C -0.39662 0.34491 -0.39154 0.34144 -0.40091 0.34653 C -0.40807 0.36204 -0.3987 0.34375 -0.40912 0.35672 L -0.41706 0.36968 C -0.41784 0.3713 -0.41901 0.37269 -0.42005 0.37408 L -0.425 0.38148 L -0.425 0.38195 " pathEditMode="relative" rAng="0" ptsTypes="AAAAAAAAAAAAAAAAAAAAAAAAAAAAAAAAAAAAAAAAAAAAAAAA">
                                      <p:cBhvr>
                                        <p:cTn id="48" dur="2000" fill="hold"/>
                                        <p:tgtEl>
                                          <p:spTgt spid="7"/>
                                        </p:tgtEl>
                                        <p:attrNameLst>
                                          <p:attrName>ppt_x</p:attrName>
                                          <p:attrName>ppt_y</p:attrName>
                                        </p:attrNameLst>
                                      </p:cBhvr>
                                      <p:rCtr x="-21250" y="19097"/>
                                    </p:animMotion>
                                  </p:childTnLst>
                                </p:cTn>
                              </p:par>
                            </p:childTnLst>
                          </p:cTn>
                        </p:par>
                      </p:childTnLst>
                    </p:cTn>
                  </p:par>
                  <p:par>
                    <p:cTn id="49" fill="hold">
                      <p:stCondLst>
                        <p:cond delay="indefinite"/>
                      </p:stCondLst>
                      <p:childTnLst>
                        <p:par>
                          <p:cTn id="50" fill="hold">
                            <p:stCondLst>
                              <p:cond delay="0"/>
                            </p:stCondLst>
                            <p:childTnLst>
                              <p:par>
                                <p:cTn id="51" presetID="0" presetClass="path" presetSubtype="0" accel="50000" decel="50000" fill="hold" grpId="1" nodeType="clickEffect">
                                  <p:stCondLst>
                                    <p:cond delay="0"/>
                                  </p:stCondLst>
                                  <p:childTnLst>
                                    <p:animMotion origin="layout" path="M 2.91667E-6 -2.96296E-6 L 2.91667E-6 -2.96296E-6 C -0.00352 0.00324 -0.00638 0.00718 -0.00977 0.01042 C -0.01159 0.01204 -0.01367 0.01343 -0.0155 0.01505 C -0.01758 0.0169 -0.01914 0.01898 -0.02123 0.02107 C -0.02539 0.03102 -0.02253 0.02593 -0.03646 0.03982 C -0.04089 0.04398 -0.04519 0.04815 -0.05013 0.05209 C -0.05196 0.05371 -0.05391 0.0551 -0.0556 0.05648 C -0.05977 0.06065 -0.06328 0.06528 -0.06732 0.06898 C -0.07019 0.07176 -0.07383 0.07408 -0.0767 0.07662 C -0.08021 0.07963 -0.08334 0.08264 -0.08659 0.08588 C -0.1069 0.10857 -0.07019 0.07315 -0.10365 0.10602 C -0.10547 0.10764 -0.10769 0.10903 -0.10938 0.11065 C -0.11354 0.11482 -0.11667 0.11991 -0.12097 0.12454 C -0.1224 0.12616 -0.12487 0.12732 -0.12657 0.12894 C -0.13047 0.13264 -0.13425 0.13611 -0.13789 0.14005 C -0.15521 0.15672 -0.14505 0.14954 -0.15899 0.1581 C -0.16107 0.16088 -0.16263 0.16366 -0.16485 0.16621 C -0.16849 0.16991 -0.17865 0.1757 -0.18216 0.17824 C -0.18386 0.17963 -0.18438 0.18172 -0.18594 0.1831 C -0.19024 0.18658 -0.19479 0.19028 -0.19948 0.19375 C -0.20183 0.1956 -0.20456 0.19676 -0.2069 0.19838 C -0.21107 0.2007 -0.21472 0.20348 -0.21836 0.20602 C -0.22019 0.20741 -0.22201 0.20926 -0.22422 0.21088 C -0.22787 0.2132 -0.2319 0.21551 -0.23555 0.21852 C -0.24102 0.22223 -0.24505 0.22709 -0.25078 0.23079 C -0.25339 0.23218 -0.25625 0.23357 -0.2586 0.23542 C -0.26315 0.23866 -0.26589 0.24445 -0.27201 0.24607 C -0.27396 0.24676 -0.27591 0.24723 -0.27761 0.24769 C -0.28138 0.24908 -0.28776 0.25139 -0.29128 0.25394 C -0.2931 0.25533 -0.29453 0.25718 -0.29675 0.25834 C -0.29857 0.25926 -0.30091 0.25903 -0.30248 0.25996 C -0.30599 0.26135 -0.30912 0.26297 -0.31198 0.26459 C -0.32878 0.27431 -0.34532 0.28426 -0.36211 0.29375 C -0.36367 0.29491 -0.36589 0.29584 -0.36771 0.29699 C -0.37032 0.29838 -0.37305 0.3 -0.37539 0.30139 C -0.37735 0.30324 -0.37878 0.3051 -0.38099 0.30625 C -0.38269 0.30718 -0.3849 0.30718 -0.38685 0.30764 C -0.38959 0.30857 -0.39193 0.30973 -0.39466 0.31088 C -0.39636 0.3125 -0.39792 0.31412 -0.40013 0.31528 C -0.40274 0.31667 -0.4056 0.31736 -0.40795 0.31852 C -0.41094 0.31991 -0.41966 0.325 -0.42123 0.32639 C -0.42552 0.32894 -0.42852 0.33287 -0.43269 0.33542 C -0.43542 0.33704 -0.43789 0.33843 -0.44024 0.34028 C -0.44636 0.34445 -0.45091 0.35 -0.45755 0.35417 C -0.46055 0.35602 -0.46693 0.35973 -0.47084 0.36181 C -0.47735 0.36482 -0.47787 0.36459 -0.48425 0.36621 C -0.49753 0.37709 -0.4806 0.36459 -0.50144 0.37385 C -0.50391 0.37523 -0.50508 0.37755 -0.50716 0.37871 C -0.50899 0.3794 -0.5112 0.3794 -0.51302 0.3801 C -0.51341 0.38033 -0.52657 0.38635 -0.52839 0.38773 C -0.53255 0.39074 -0.53542 0.39445 -0.53985 0.39723 C -0.54258 0.39861 -0.54492 0.40023 -0.54766 0.40162 C -0.54935 0.40278 -0.55144 0.40348 -0.55313 0.40486 C -0.56472 0.41273 -0.55599 0.40949 -0.5668 0.4125 C -0.57865 0.41991 -0.57201 0.41528 -0.58594 0.42639 L -0.58959 0.4294 C -0.59154 0.43079 -0.59375 0.43218 -0.59532 0.43403 C -0.5974 0.43611 -0.59883 0.4382 -0.60117 0.44028 C -0.60261 0.44144 -0.60521 0.44236 -0.60677 0.44329 C -0.61706 0.44908 -0.61107 0.44676 -0.62019 0.44954 C -0.62448 0.45973 -0.61849 0.44931 -0.628 0.45556 C -0.62852 0.45602 -0.63672 0.46482 -0.63737 0.46644 C -0.63763 0.46644 -0.64532 0.48473 -0.64532 0.48496 C -0.64597 0.48635 -0.64597 0.48797 -0.64714 0.48935 C -0.65196 0.49537 -0.64922 0.49283 -0.6543 0.49723 L -0.6543 0.49769 " pathEditMode="relative" rAng="0" ptsTypes="AAAAAAAAAAAAAAAAAAAAAAAAAAAAAAAAAAAAAAAAAAAAAAAAAAAAAAAAAAAAAAAAAAA">
                                      <p:cBhvr>
                                        <p:cTn id="52" dur="2000" fill="hold"/>
                                        <p:tgtEl>
                                          <p:spTgt spid="8"/>
                                        </p:tgtEl>
                                        <p:attrNameLst>
                                          <p:attrName>ppt_x</p:attrName>
                                          <p:attrName>ppt_y</p:attrName>
                                        </p:attrNameLst>
                                      </p:cBhvr>
                                      <p:rCtr x="-32721" y="24884"/>
                                    </p:animMotion>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5" grpId="1" animBg="1"/>
      <p:bldP spid="6" grpId="0" animBg="1"/>
      <p:bldP spid="6" grpId="1" animBg="1"/>
      <p:bldP spid="7" grpId="0" animBg="1"/>
      <p:bldP spid="7" grpId="1" animBg="1"/>
      <p:bldP spid="8" grpId="0" animBg="1"/>
      <p:bldP spid="8"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ounded Rectangle 55"/>
          <p:cNvSpPr/>
          <p:nvPr/>
        </p:nvSpPr>
        <p:spPr>
          <a:xfrm>
            <a:off x="7255113" y="1437260"/>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near (to)</a:t>
            </a:r>
            <a:endParaRPr lang="en-GB" sz="1600" dirty="0">
              <a:solidFill>
                <a:schemeClr val="accent5">
                  <a:lumMod val="50000"/>
                </a:schemeClr>
              </a:solidFill>
              <a:latin typeface="Century Gothic" panose="020B0502020202020204" pitchFamily="34" charset="0"/>
            </a:endParaRPr>
          </a:p>
        </p:txBody>
      </p:sp>
      <p:sp>
        <p:nvSpPr>
          <p:cNvPr id="60" name="Rounded Rectangle 59"/>
          <p:cNvSpPr/>
          <p:nvPr/>
        </p:nvSpPr>
        <p:spPr>
          <a:xfrm>
            <a:off x="5374921" y="2986595"/>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big</a:t>
            </a:r>
            <a:endParaRPr lang="en-GB" sz="1600" dirty="0">
              <a:solidFill>
                <a:schemeClr val="accent5">
                  <a:lumMod val="50000"/>
                </a:schemeClr>
              </a:solidFill>
              <a:latin typeface="Century Gothic" panose="020B0502020202020204" pitchFamily="34" charset="0"/>
            </a:endParaRPr>
          </a:p>
        </p:txBody>
      </p:sp>
      <p:sp>
        <p:nvSpPr>
          <p:cNvPr id="61" name="Rounded Rectangle 60"/>
          <p:cNvSpPr/>
          <p:nvPr/>
        </p:nvSpPr>
        <p:spPr>
          <a:xfrm>
            <a:off x="3587136" y="2986595"/>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to be </a:t>
            </a:r>
            <a:r>
              <a:rPr lang="en-GB" sz="1200" dirty="0">
                <a:solidFill>
                  <a:schemeClr val="accent5">
                    <a:lumMod val="50000"/>
                  </a:schemeClr>
                </a:solidFill>
                <a:latin typeface="Century Gothic" panose="020B0502020202020204" pitchFamily="34" charset="0"/>
              </a:rPr>
              <a:t>[permanent]</a:t>
            </a:r>
          </a:p>
        </p:txBody>
      </p:sp>
      <p:sp>
        <p:nvSpPr>
          <p:cNvPr id="62" name="Rounded Rectangle 61"/>
          <p:cNvSpPr/>
          <p:nvPr/>
        </p:nvSpPr>
        <p:spPr>
          <a:xfrm>
            <a:off x="7255113" y="2986594"/>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theatre</a:t>
            </a:r>
            <a:endParaRPr lang="en-GB" sz="1600" dirty="0">
              <a:solidFill>
                <a:schemeClr val="accent5">
                  <a:lumMod val="50000"/>
                </a:schemeClr>
              </a:solidFill>
              <a:latin typeface="Century Gothic" panose="020B0502020202020204" pitchFamily="34" charset="0"/>
            </a:endParaRPr>
          </a:p>
        </p:txBody>
      </p:sp>
      <p:sp>
        <p:nvSpPr>
          <p:cNvPr id="63" name="Rounded Rectangle 62"/>
          <p:cNvSpPr/>
          <p:nvPr/>
        </p:nvSpPr>
        <p:spPr>
          <a:xfrm>
            <a:off x="5374921" y="4568584"/>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small</a:t>
            </a:r>
            <a:endParaRPr lang="en-GB" sz="1600" dirty="0">
              <a:solidFill>
                <a:schemeClr val="accent5">
                  <a:lumMod val="50000"/>
                </a:schemeClr>
              </a:solidFill>
              <a:latin typeface="Century Gothic" panose="020B0502020202020204" pitchFamily="34" charset="0"/>
            </a:endParaRPr>
          </a:p>
        </p:txBody>
      </p:sp>
      <p:sp>
        <p:nvSpPr>
          <p:cNvPr id="64" name="Rounded Rectangle 63"/>
          <p:cNvSpPr/>
          <p:nvPr/>
        </p:nvSpPr>
        <p:spPr>
          <a:xfrm>
            <a:off x="3587136" y="4568585"/>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far (from)</a:t>
            </a:r>
            <a:endParaRPr lang="en-GB" sz="1600" dirty="0">
              <a:solidFill>
                <a:schemeClr val="accent5">
                  <a:lumMod val="50000"/>
                </a:schemeClr>
              </a:solidFill>
              <a:latin typeface="Century Gothic" panose="020B0502020202020204" pitchFamily="34" charset="0"/>
            </a:endParaRPr>
          </a:p>
        </p:txBody>
      </p:sp>
      <p:sp>
        <p:nvSpPr>
          <p:cNvPr id="65" name="Rounded Rectangle 64"/>
          <p:cNvSpPr/>
          <p:nvPr/>
        </p:nvSpPr>
        <p:spPr>
          <a:xfrm>
            <a:off x="7255113" y="4568585"/>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church</a:t>
            </a:r>
            <a:endParaRPr lang="en-GB" sz="1600" dirty="0">
              <a:solidFill>
                <a:schemeClr val="accent5">
                  <a:lumMod val="50000"/>
                </a:schemeClr>
              </a:solidFill>
              <a:latin typeface="Century Gothic" panose="020B0502020202020204" pitchFamily="34" charset="0"/>
            </a:endParaRPr>
          </a:p>
        </p:txBody>
      </p:sp>
      <p:grpSp>
        <p:nvGrpSpPr>
          <p:cNvPr id="30" name="Group 29">
            <a:extLst>
              <a:ext uri="{FF2B5EF4-FFF2-40B4-BE49-F238E27FC236}">
                <a16:creationId xmlns:a16="http://schemas.microsoft.com/office/drawing/2014/main" id="{DF490909-AE5B-4B91-A84A-E895A8A0D918}"/>
              </a:ext>
            </a:extLst>
          </p:cNvPr>
          <p:cNvGrpSpPr/>
          <p:nvPr/>
        </p:nvGrpSpPr>
        <p:grpSpPr>
          <a:xfrm>
            <a:off x="7202790" y="1393535"/>
            <a:ext cx="1440000" cy="1440000"/>
            <a:chOff x="6832977" y="1469527"/>
            <a:chExt cx="1440000" cy="1440000"/>
          </a:xfrm>
        </p:grpSpPr>
        <p:sp>
          <p:nvSpPr>
            <p:cNvPr id="31" name="Rounded Rectangle 30"/>
            <p:cNvSpPr/>
            <p:nvPr/>
          </p:nvSpPr>
          <p:spPr>
            <a:xfrm>
              <a:off x="6832977" y="146952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2" name="TextBox 31">
              <a:extLst>
                <a:ext uri="{FF2B5EF4-FFF2-40B4-BE49-F238E27FC236}">
                  <a16:creationId xmlns:a16="http://schemas.microsoft.com/office/drawing/2014/main" id="{10ACD655-779A-42D6-A7A5-B50B4E282E28}"/>
                </a:ext>
              </a:extLst>
            </p:cNvPr>
            <p:cNvSpPr txBox="1"/>
            <p:nvPr/>
          </p:nvSpPr>
          <p:spPr>
            <a:xfrm>
              <a:off x="7298209" y="1792040"/>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C</a:t>
              </a:r>
            </a:p>
          </p:txBody>
        </p:sp>
      </p:grpSp>
      <p:grpSp>
        <p:nvGrpSpPr>
          <p:cNvPr id="33" name="Group 32">
            <a:extLst>
              <a:ext uri="{FF2B5EF4-FFF2-40B4-BE49-F238E27FC236}">
                <a16:creationId xmlns:a16="http://schemas.microsoft.com/office/drawing/2014/main" id="{EF41723D-7217-4DDF-8AD2-06535C60AB20}"/>
              </a:ext>
            </a:extLst>
          </p:cNvPr>
          <p:cNvGrpSpPr/>
          <p:nvPr/>
        </p:nvGrpSpPr>
        <p:grpSpPr>
          <a:xfrm>
            <a:off x="3534594" y="2938065"/>
            <a:ext cx="1440000" cy="1440000"/>
            <a:chOff x="3753543" y="3019213"/>
            <a:chExt cx="1440000" cy="1440000"/>
          </a:xfrm>
        </p:grpSpPr>
        <p:sp>
          <p:nvSpPr>
            <p:cNvPr id="34" name="Rounded Rectangle 33"/>
            <p:cNvSpPr/>
            <p:nvPr/>
          </p:nvSpPr>
          <p:spPr>
            <a:xfrm>
              <a:off x="3753543" y="3019213"/>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5" name="TextBox 34">
              <a:extLst>
                <a:ext uri="{FF2B5EF4-FFF2-40B4-BE49-F238E27FC236}">
                  <a16:creationId xmlns:a16="http://schemas.microsoft.com/office/drawing/2014/main" id="{C2BE7500-C1D6-431E-BA46-01A48EBA02AE}"/>
                </a:ext>
              </a:extLst>
            </p:cNvPr>
            <p:cNvSpPr txBox="1"/>
            <p:nvPr/>
          </p:nvSpPr>
          <p:spPr>
            <a:xfrm>
              <a:off x="4196675" y="3375243"/>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D</a:t>
              </a:r>
            </a:p>
          </p:txBody>
        </p:sp>
      </p:grpSp>
      <p:grpSp>
        <p:nvGrpSpPr>
          <p:cNvPr id="36" name="Group 35">
            <a:extLst>
              <a:ext uri="{FF2B5EF4-FFF2-40B4-BE49-F238E27FC236}">
                <a16:creationId xmlns:a16="http://schemas.microsoft.com/office/drawing/2014/main" id="{CC80A98F-7749-48D2-8407-26A595C8EE25}"/>
              </a:ext>
            </a:extLst>
          </p:cNvPr>
          <p:cNvGrpSpPr/>
          <p:nvPr/>
        </p:nvGrpSpPr>
        <p:grpSpPr>
          <a:xfrm>
            <a:off x="5308578" y="2938065"/>
            <a:ext cx="1440000" cy="1440000"/>
            <a:chOff x="5300339" y="3009160"/>
            <a:chExt cx="1440000" cy="1440000"/>
          </a:xfrm>
        </p:grpSpPr>
        <p:sp>
          <p:nvSpPr>
            <p:cNvPr id="37" name="Rounded Rectangle 36"/>
            <p:cNvSpPr/>
            <p:nvPr/>
          </p:nvSpPr>
          <p:spPr>
            <a:xfrm>
              <a:off x="5300339" y="3009160"/>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8" name="TextBox 37">
              <a:extLst>
                <a:ext uri="{FF2B5EF4-FFF2-40B4-BE49-F238E27FC236}">
                  <a16:creationId xmlns:a16="http://schemas.microsoft.com/office/drawing/2014/main" id="{6BCEE9E7-FA8E-45CD-9FFA-1A589DFE5059}"/>
                </a:ext>
              </a:extLst>
            </p:cNvPr>
            <p:cNvSpPr txBox="1"/>
            <p:nvPr/>
          </p:nvSpPr>
          <p:spPr>
            <a:xfrm>
              <a:off x="5751608" y="3375243"/>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E</a:t>
              </a:r>
            </a:p>
          </p:txBody>
        </p:sp>
      </p:grpSp>
      <p:grpSp>
        <p:nvGrpSpPr>
          <p:cNvPr id="39" name="Group 38">
            <a:extLst>
              <a:ext uri="{FF2B5EF4-FFF2-40B4-BE49-F238E27FC236}">
                <a16:creationId xmlns:a16="http://schemas.microsoft.com/office/drawing/2014/main" id="{A832D4D8-1E7A-4CA7-8B1E-466A4E3A9F44}"/>
              </a:ext>
            </a:extLst>
          </p:cNvPr>
          <p:cNvGrpSpPr/>
          <p:nvPr/>
        </p:nvGrpSpPr>
        <p:grpSpPr>
          <a:xfrm>
            <a:off x="7202790" y="2953480"/>
            <a:ext cx="1440000" cy="1440000"/>
            <a:chOff x="6832977" y="2999107"/>
            <a:chExt cx="1440000" cy="1440000"/>
          </a:xfrm>
        </p:grpSpPr>
        <p:sp>
          <p:nvSpPr>
            <p:cNvPr id="40" name="Rounded Rectangle 39"/>
            <p:cNvSpPr/>
            <p:nvPr/>
          </p:nvSpPr>
          <p:spPr>
            <a:xfrm>
              <a:off x="6832977" y="299910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1" name="TextBox 40">
              <a:extLst>
                <a:ext uri="{FF2B5EF4-FFF2-40B4-BE49-F238E27FC236}">
                  <a16:creationId xmlns:a16="http://schemas.microsoft.com/office/drawing/2014/main" id="{493BF04A-2944-43F4-926B-03AED49765E5}"/>
                </a:ext>
              </a:extLst>
            </p:cNvPr>
            <p:cNvSpPr txBox="1"/>
            <p:nvPr/>
          </p:nvSpPr>
          <p:spPr>
            <a:xfrm>
              <a:off x="7294261" y="3342036"/>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F</a:t>
              </a:r>
            </a:p>
          </p:txBody>
        </p:sp>
      </p:grpSp>
      <p:grpSp>
        <p:nvGrpSpPr>
          <p:cNvPr id="42" name="Group 41">
            <a:extLst>
              <a:ext uri="{FF2B5EF4-FFF2-40B4-BE49-F238E27FC236}">
                <a16:creationId xmlns:a16="http://schemas.microsoft.com/office/drawing/2014/main" id="{A060647B-9812-46D0-B534-2B96CF317976}"/>
              </a:ext>
            </a:extLst>
          </p:cNvPr>
          <p:cNvGrpSpPr/>
          <p:nvPr/>
        </p:nvGrpSpPr>
        <p:grpSpPr>
          <a:xfrm>
            <a:off x="3514246" y="4520055"/>
            <a:ext cx="1440000" cy="1440000"/>
            <a:chOff x="3753543" y="4568899"/>
            <a:chExt cx="1440000" cy="1440000"/>
          </a:xfrm>
        </p:grpSpPr>
        <p:sp>
          <p:nvSpPr>
            <p:cNvPr id="43" name="Rounded Rectangle 42"/>
            <p:cNvSpPr/>
            <p:nvPr/>
          </p:nvSpPr>
          <p:spPr>
            <a:xfrm>
              <a:off x="3753543" y="4568899"/>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4" name="TextBox 43">
              <a:extLst>
                <a:ext uri="{FF2B5EF4-FFF2-40B4-BE49-F238E27FC236}">
                  <a16:creationId xmlns:a16="http://schemas.microsoft.com/office/drawing/2014/main" id="{2795096D-6F89-4A0A-8019-36837A89B55C}"/>
                </a:ext>
              </a:extLst>
            </p:cNvPr>
            <p:cNvSpPr txBox="1"/>
            <p:nvPr/>
          </p:nvSpPr>
          <p:spPr>
            <a:xfrm>
              <a:off x="4188089" y="4899461"/>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G</a:t>
              </a:r>
            </a:p>
          </p:txBody>
        </p:sp>
      </p:grpSp>
      <p:grpSp>
        <p:nvGrpSpPr>
          <p:cNvPr id="45" name="Group 44">
            <a:extLst>
              <a:ext uri="{FF2B5EF4-FFF2-40B4-BE49-F238E27FC236}">
                <a16:creationId xmlns:a16="http://schemas.microsoft.com/office/drawing/2014/main" id="{E193859B-EE12-4ADB-868C-AAA4824F5980}"/>
              </a:ext>
            </a:extLst>
          </p:cNvPr>
          <p:cNvGrpSpPr/>
          <p:nvPr/>
        </p:nvGrpSpPr>
        <p:grpSpPr>
          <a:xfrm>
            <a:off x="5308578" y="4530075"/>
            <a:ext cx="1440000" cy="1440000"/>
            <a:chOff x="5293260" y="4548793"/>
            <a:chExt cx="1440000" cy="1440000"/>
          </a:xfrm>
        </p:grpSpPr>
        <p:sp>
          <p:nvSpPr>
            <p:cNvPr id="46" name="Rounded Rectangle 45"/>
            <p:cNvSpPr/>
            <p:nvPr/>
          </p:nvSpPr>
          <p:spPr>
            <a:xfrm>
              <a:off x="5293260" y="4548793"/>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7" name="TextBox 46">
              <a:extLst>
                <a:ext uri="{FF2B5EF4-FFF2-40B4-BE49-F238E27FC236}">
                  <a16:creationId xmlns:a16="http://schemas.microsoft.com/office/drawing/2014/main" id="{6EFD4A5A-AE09-4A0A-B32F-FC464C5F0AF4}"/>
                </a:ext>
              </a:extLst>
            </p:cNvPr>
            <p:cNvSpPr txBox="1"/>
            <p:nvPr/>
          </p:nvSpPr>
          <p:spPr>
            <a:xfrm>
              <a:off x="5751608" y="4869261"/>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H</a:t>
              </a:r>
            </a:p>
          </p:txBody>
        </p:sp>
      </p:grpSp>
      <p:grpSp>
        <p:nvGrpSpPr>
          <p:cNvPr id="48" name="Group 47">
            <a:extLst>
              <a:ext uri="{FF2B5EF4-FFF2-40B4-BE49-F238E27FC236}">
                <a16:creationId xmlns:a16="http://schemas.microsoft.com/office/drawing/2014/main" id="{16508996-50D1-4944-B572-CDAB1AD8003A}"/>
              </a:ext>
            </a:extLst>
          </p:cNvPr>
          <p:cNvGrpSpPr/>
          <p:nvPr/>
        </p:nvGrpSpPr>
        <p:grpSpPr>
          <a:xfrm>
            <a:off x="7212804" y="4526873"/>
            <a:ext cx="1440000" cy="1440000"/>
            <a:chOff x="6832974" y="4565876"/>
            <a:chExt cx="1440000" cy="1440000"/>
          </a:xfrm>
        </p:grpSpPr>
        <p:sp>
          <p:nvSpPr>
            <p:cNvPr id="49" name="Rounded Rectangle 48"/>
            <p:cNvSpPr/>
            <p:nvPr/>
          </p:nvSpPr>
          <p:spPr>
            <a:xfrm>
              <a:off x="6832974" y="4565876"/>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50" name="TextBox 49">
              <a:extLst>
                <a:ext uri="{FF2B5EF4-FFF2-40B4-BE49-F238E27FC236}">
                  <a16:creationId xmlns:a16="http://schemas.microsoft.com/office/drawing/2014/main" id="{A49CAFEE-1A15-4FFD-8106-6116E42DDDCE}"/>
                </a:ext>
              </a:extLst>
            </p:cNvPr>
            <p:cNvSpPr txBox="1"/>
            <p:nvPr/>
          </p:nvSpPr>
          <p:spPr>
            <a:xfrm>
              <a:off x="7309484" y="4919567"/>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I</a:t>
              </a:r>
            </a:p>
          </p:txBody>
        </p:sp>
      </p:grpSp>
      <p:sp>
        <p:nvSpPr>
          <p:cNvPr id="54" name="Rounded Rectangle 53"/>
          <p:cNvSpPr/>
          <p:nvPr/>
        </p:nvSpPr>
        <p:spPr>
          <a:xfrm>
            <a:off x="5374921" y="1437261"/>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latin typeface="Century Gothic" panose="020B0502020202020204" pitchFamily="34" charset="0"/>
              </a:rPr>
              <a:t>museum</a:t>
            </a:r>
            <a:endParaRPr lang="en-GB" sz="1400" dirty="0">
              <a:solidFill>
                <a:schemeClr val="accent5">
                  <a:lumMod val="50000"/>
                </a:schemeClr>
              </a:solidFill>
              <a:latin typeface="Century Gothic" panose="020B0502020202020204" pitchFamily="34" charset="0"/>
            </a:endParaRPr>
          </a:p>
        </p:txBody>
      </p:sp>
      <p:sp>
        <p:nvSpPr>
          <p:cNvPr id="55" name="Rounded Rectangle 54"/>
          <p:cNvSpPr/>
          <p:nvPr/>
        </p:nvSpPr>
        <p:spPr>
          <a:xfrm>
            <a:off x="3587136" y="1437261"/>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to be </a:t>
            </a:r>
            <a:r>
              <a:rPr lang="en-GB" sz="1600" dirty="0">
                <a:solidFill>
                  <a:schemeClr val="accent5">
                    <a:lumMod val="50000"/>
                  </a:schemeClr>
                </a:solidFill>
                <a:latin typeface="Century Gothic" panose="020B0502020202020204" pitchFamily="34" charset="0"/>
              </a:rPr>
              <a:t>[location]</a:t>
            </a:r>
          </a:p>
        </p:txBody>
      </p:sp>
      <p:sp>
        <p:nvSpPr>
          <p:cNvPr id="66" name="Rounded Rectangle 65"/>
          <p:cNvSpPr/>
          <p:nvPr/>
        </p:nvSpPr>
        <p:spPr>
          <a:xfrm>
            <a:off x="10039748" y="4512210"/>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town square</a:t>
            </a:r>
            <a:endParaRPr lang="en-GB" sz="1600" dirty="0">
              <a:solidFill>
                <a:schemeClr val="accent5">
                  <a:lumMod val="50000"/>
                </a:schemeClr>
              </a:solidFill>
              <a:latin typeface="Century Gothic" panose="020B0502020202020204" pitchFamily="34" charset="0"/>
            </a:endParaRPr>
          </a:p>
        </p:txBody>
      </p:sp>
      <p:sp>
        <p:nvSpPr>
          <p:cNvPr id="67" name="Rectangle 66"/>
          <p:cNvSpPr/>
          <p:nvPr/>
        </p:nvSpPr>
        <p:spPr>
          <a:xfrm>
            <a:off x="11558492" y="-95723"/>
            <a:ext cx="633508" cy="1107996"/>
          </a:xfrm>
          <a:prstGeom prst="rect">
            <a:avLst/>
          </a:prstGeom>
          <a:noFill/>
        </p:spPr>
        <p:txBody>
          <a:bodyPr wrap="none" lIns="91440" tIns="45720" rIns="91440" bIns="45720">
            <a:spAutoFit/>
          </a:bodyPr>
          <a:lstStyle/>
          <a:p>
            <a:pPr algn="ctr"/>
            <a:r>
              <a:rPr lang="en-US" sz="6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a:t>
            </a:r>
          </a:p>
        </p:txBody>
      </p:sp>
      <p:grpSp>
        <p:nvGrpSpPr>
          <p:cNvPr id="24" name="Group 23"/>
          <p:cNvGrpSpPr/>
          <p:nvPr/>
        </p:nvGrpSpPr>
        <p:grpSpPr>
          <a:xfrm>
            <a:off x="3534813" y="1388731"/>
            <a:ext cx="1440000" cy="1440000"/>
            <a:chOff x="4385389" y="1642187"/>
            <a:chExt cx="1623526" cy="1623600"/>
          </a:xfrm>
        </p:grpSpPr>
        <p:sp>
          <p:nvSpPr>
            <p:cNvPr id="25" name="Rounded Rectangle 24"/>
            <p:cNvSpPr/>
            <p:nvPr/>
          </p:nvSpPr>
          <p:spPr>
            <a:xfrm>
              <a:off x="4385389" y="1642187"/>
              <a:ext cx="1623526" cy="1623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26" name="TextBox 25"/>
            <p:cNvSpPr txBox="1"/>
            <p:nvPr/>
          </p:nvSpPr>
          <p:spPr>
            <a:xfrm>
              <a:off x="4893926" y="2005820"/>
              <a:ext cx="605960" cy="83284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A</a:t>
              </a:r>
            </a:p>
          </p:txBody>
        </p:sp>
      </p:grpSp>
      <p:grpSp>
        <p:nvGrpSpPr>
          <p:cNvPr id="27" name="Group 26">
            <a:extLst>
              <a:ext uri="{FF2B5EF4-FFF2-40B4-BE49-F238E27FC236}">
                <a16:creationId xmlns:a16="http://schemas.microsoft.com/office/drawing/2014/main" id="{6A987AA9-CE6C-4773-8EC2-F865B72C55A2}"/>
              </a:ext>
            </a:extLst>
          </p:cNvPr>
          <p:cNvGrpSpPr/>
          <p:nvPr/>
        </p:nvGrpSpPr>
        <p:grpSpPr>
          <a:xfrm>
            <a:off x="5322598" y="1388731"/>
            <a:ext cx="1440000" cy="1440000"/>
            <a:chOff x="5293260" y="1469527"/>
            <a:chExt cx="1440000" cy="1440000"/>
          </a:xfrm>
        </p:grpSpPr>
        <p:sp>
          <p:nvSpPr>
            <p:cNvPr id="28" name="Rounded Rectangle 27"/>
            <p:cNvSpPr/>
            <p:nvPr/>
          </p:nvSpPr>
          <p:spPr>
            <a:xfrm>
              <a:off x="5293260" y="146952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9" name="TextBox 28">
              <a:extLst>
                <a:ext uri="{FF2B5EF4-FFF2-40B4-BE49-F238E27FC236}">
                  <a16:creationId xmlns:a16="http://schemas.microsoft.com/office/drawing/2014/main" id="{49BFBF02-78D4-49B6-AC87-3D274603E8A7}"/>
                </a:ext>
              </a:extLst>
            </p:cNvPr>
            <p:cNvSpPr txBox="1"/>
            <p:nvPr/>
          </p:nvSpPr>
          <p:spPr>
            <a:xfrm>
              <a:off x="5744529" y="1812895"/>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B</a:t>
              </a:r>
            </a:p>
          </p:txBody>
        </p:sp>
      </p:grpSp>
      <p:grpSp>
        <p:nvGrpSpPr>
          <p:cNvPr id="51" name="Group 50">
            <a:extLst>
              <a:ext uri="{FF2B5EF4-FFF2-40B4-BE49-F238E27FC236}">
                <a16:creationId xmlns:a16="http://schemas.microsoft.com/office/drawing/2014/main" id="{16508996-50D1-4944-B572-CDAB1AD8003A}"/>
              </a:ext>
            </a:extLst>
          </p:cNvPr>
          <p:cNvGrpSpPr/>
          <p:nvPr/>
        </p:nvGrpSpPr>
        <p:grpSpPr>
          <a:xfrm>
            <a:off x="9987425" y="4471527"/>
            <a:ext cx="1440000" cy="1440000"/>
            <a:chOff x="6832974" y="4565876"/>
            <a:chExt cx="1440000" cy="1440000"/>
          </a:xfrm>
        </p:grpSpPr>
        <p:sp>
          <p:nvSpPr>
            <p:cNvPr id="52" name="Rounded Rectangle 51"/>
            <p:cNvSpPr/>
            <p:nvPr/>
          </p:nvSpPr>
          <p:spPr>
            <a:xfrm>
              <a:off x="6832974" y="4565876"/>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53" name="TextBox 52">
              <a:extLst>
                <a:ext uri="{FF2B5EF4-FFF2-40B4-BE49-F238E27FC236}">
                  <a16:creationId xmlns:a16="http://schemas.microsoft.com/office/drawing/2014/main" id="{A49CAFEE-1A15-4FFD-8106-6116E42DDDCE}"/>
                </a:ext>
              </a:extLst>
            </p:cNvPr>
            <p:cNvSpPr txBox="1"/>
            <p:nvPr/>
          </p:nvSpPr>
          <p:spPr>
            <a:xfrm>
              <a:off x="7309484" y="4919567"/>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J</a:t>
              </a:r>
            </a:p>
          </p:txBody>
        </p:sp>
      </p:grpSp>
    </p:spTree>
    <p:extLst>
      <p:ext uri="{BB962C8B-B14F-4D97-AF65-F5344CB8AC3E}">
        <p14:creationId xmlns:p14="http://schemas.microsoft.com/office/powerpoint/2010/main" val="369284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4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ounded Rectangle 65"/>
          <p:cNvSpPr/>
          <p:nvPr/>
        </p:nvSpPr>
        <p:spPr>
          <a:xfrm>
            <a:off x="10039748" y="4512210"/>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big</a:t>
            </a:r>
            <a:endParaRPr lang="en-GB" sz="1600" dirty="0">
              <a:solidFill>
                <a:schemeClr val="accent5">
                  <a:lumMod val="50000"/>
                </a:schemeClr>
              </a:solidFill>
              <a:latin typeface="Century Gothic" panose="020B0502020202020204" pitchFamily="34" charset="0"/>
            </a:endParaRPr>
          </a:p>
        </p:txBody>
      </p:sp>
      <p:sp>
        <p:nvSpPr>
          <p:cNvPr id="54" name="Rounded Rectangle 53"/>
          <p:cNvSpPr/>
          <p:nvPr/>
        </p:nvSpPr>
        <p:spPr>
          <a:xfrm>
            <a:off x="5374921" y="1437261"/>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latin typeface="Century Gothic" panose="020B0502020202020204" pitchFamily="34" charset="0"/>
              </a:rPr>
              <a:t>town square</a:t>
            </a:r>
            <a:endParaRPr lang="en-GB" sz="1400" dirty="0">
              <a:solidFill>
                <a:schemeClr val="accent5">
                  <a:lumMod val="50000"/>
                </a:schemeClr>
              </a:solidFill>
              <a:latin typeface="Century Gothic" panose="020B0502020202020204" pitchFamily="34" charset="0"/>
            </a:endParaRPr>
          </a:p>
        </p:txBody>
      </p:sp>
      <p:sp>
        <p:nvSpPr>
          <p:cNvPr id="55" name="Rounded Rectangle 54"/>
          <p:cNvSpPr/>
          <p:nvPr/>
        </p:nvSpPr>
        <p:spPr>
          <a:xfrm>
            <a:off x="3587136" y="1437261"/>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far (from)</a:t>
            </a:r>
            <a:endParaRPr lang="en-GB" sz="1600" dirty="0">
              <a:solidFill>
                <a:schemeClr val="accent5">
                  <a:lumMod val="50000"/>
                </a:schemeClr>
              </a:solidFill>
              <a:latin typeface="Century Gothic" panose="020B0502020202020204" pitchFamily="34" charset="0"/>
            </a:endParaRPr>
          </a:p>
        </p:txBody>
      </p:sp>
      <p:sp>
        <p:nvSpPr>
          <p:cNvPr id="56" name="Rounded Rectangle 55"/>
          <p:cNvSpPr/>
          <p:nvPr/>
        </p:nvSpPr>
        <p:spPr>
          <a:xfrm>
            <a:off x="7255113" y="1437260"/>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to be </a:t>
            </a:r>
            <a:r>
              <a:rPr lang="en-GB" sz="1200" dirty="0">
                <a:solidFill>
                  <a:schemeClr val="accent5">
                    <a:lumMod val="50000"/>
                  </a:schemeClr>
                </a:solidFill>
                <a:latin typeface="Century Gothic" panose="020B0502020202020204" pitchFamily="34" charset="0"/>
              </a:rPr>
              <a:t>[permanent]</a:t>
            </a:r>
            <a:endParaRPr lang="en-GB" sz="1050" dirty="0">
              <a:solidFill>
                <a:schemeClr val="accent5">
                  <a:lumMod val="50000"/>
                </a:schemeClr>
              </a:solidFill>
              <a:latin typeface="Century Gothic" panose="020B0502020202020204" pitchFamily="34" charset="0"/>
            </a:endParaRPr>
          </a:p>
        </p:txBody>
      </p:sp>
      <p:sp>
        <p:nvSpPr>
          <p:cNvPr id="60" name="Rounded Rectangle 59"/>
          <p:cNvSpPr/>
          <p:nvPr/>
        </p:nvSpPr>
        <p:spPr>
          <a:xfrm>
            <a:off x="5374921" y="2986595"/>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church</a:t>
            </a:r>
            <a:endParaRPr lang="en-GB" sz="1600" dirty="0">
              <a:solidFill>
                <a:schemeClr val="accent5">
                  <a:lumMod val="50000"/>
                </a:schemeClr>
              </a:solidFill>
              <a:latin typeface="Century Gothic" panose="020B0502020202020204" pitchFamily="34" charset="0"/>
            </a:endParaRPr>
          </a:p>
        </p:txBody>
      </p:sp>
      <p:sp>
        <p:nvSpPr>
          <p:cNvPr id="61" name="Rounded Rectangle 60"/>
          <p:cNvSpPr/>
          <p:nvPr/>
        </p:nvSpPr>
        <p:spPr>
          <a:xfrm>
            <a:off x="3587136" y="2986595"/>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small</a:t>
            </a:r>
            <a:endParaRPr lang="en-GB" sz="1200" dirty="0">
              <a:solidFill>
                <a:schemeClr val="accent5">
                  <a:lumMod val="50000"/>
                </a:schemeClr>
              </a:solidFill>
              <a:latin typeface="Century Gothic" panose="020B0502020202020204" pitchFamily="34" charset="0"/>
            </a:endParaRPr>
          </a:p>
        </p:txBody>
      </p:sp>
      <p:sp>
        <p:nvSpPr>
          <p:cNvPr id="62" name="Rounded Rectangle 61"/>
          <p:cNvSpPr/>
          <p:nvPr/>
        </p:nvSpPr>
        <p:spPr>
          <a:xfrm>
            <a:off x="7255113" y="2986594"/>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near (to)</a:t>
            </a:r>
            <a:endParaRPr lang="en-GB" sz="1600" dirty="0">
              <a:solidFill>
                <a:schemeClr val="accent5">
                  <a:lumMod val="50000"/>
                </a:schemeClr>
              </a:solidFill>
              <a:latin typeface="Century Gothic" panose="020B0502020202020204" pitchFamily="34" charset="0"/>
            </a:endParaRPr>
          </a:p>
        </p:txBody>
      </p:sp>
      <p:sp>
        <p:nvSpPr>
          <p:cNvPr id="63" name="Rounded Rectangle 62"/>
          <p:cNvSpPr/>
          <p:nvPr/>
        </p:nvSpPr>
        <p:spPr>
          <a:xfrm>
            <a:off x="5374921" y="4568584"/>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to be </a:t>
            </a:r>
            <a:r>
              <a:rPr lang="en-GB" sz="1600" dirty="0">
                <a:solidFill>
                  <a:schemeClr val="accent5">
                    <a:lumMod val="50000"/>
                  </a:schemeClr>
                </a:solidFill>
                <a:latin typeface="Century Gothic" panose="020B0502020202020204" pitchFamily="34" charset="0"/>
              </a:rPr>
              <a:t>[location]</a:t>
            </a:r>
          </a:p>
        </p:txBody>
      </p:sp>
      <p:sp>
        <p:nvSpPr>
          <p:cNvPr id="64" name="Rounded Rectangle 63"/>
          <p:cNvSpPr/>
          <p:nvPr/>
        </p:nvSpPr>
        <p:spPr>
          <a:xfrm>
            <a:off x="3587136" y="4568585"/>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latin typeface="Century Gothic" panose="020B0502020202020204" pitchFamily="34" charset="0"/>
              </a:rPr>
              <a:t>museum</a:t>
            </a:r>
            <a:endParaRPr lang="en-GB" sz="1400" dirty="0">
              <a:solidFill>
                <a:schemeClr val="accent5">
                  <a:lumMod val="50000"/>
                </a:schemeClr>
              </a:solidFill>
              <a:latin typeface="Century Gothic" panose="020B0502020202020204" pitchFamily="34" charset="0"/>
            </a:endParaRPr>
          </a:p>
        </p:txBody>
      </p:sp>
      <p:sp>
        <p:nvSpPr>
          <p:cNvPr id="65" name="Rounded Rectangle 64"/>
          <p:cNvSpPr/>
          <p:nvPr/>
        </p:nvSpPr>
        <p:spPr>
          <a:xfrm>
            <a:off x="7255113" y="4568585"/>
            <a:ext cx="1335354" cy="134294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latin typeface="Century Gothic" panose="020B0502020202020204" pitchFamily="34" charset="0"/>
              </a:rPr>
              <a:t>theatre</a:t>
            </a:r>
            <a:endParaRPr lang="en-GB" sz="1600" dirty="0">
              <a:solidFill>
                <a:schemeClr val="accent5">
                  <a:lumMod val="50000"/>
                </a:schemeClr>
              </a:solidFill>
              <a:latin typeface="Century Gothic" panose="020B0502020202020204" pitchFamily="34" charset="0"/>
            </a:endParaRPr>
          </a:p>
        </p:txBody>
      </p:sp>
      <p:grpSp>
        <p:nvGrpSpPr>
          <p:cNvPr id="24" name="Group 23"/>
          <p:cNvGrpSpPr/>
          <p:nvPr/>
        </p:nvGrpSpPr>
        <p:grpSpPr>
          <a:xfrm>
            <a:off x="3519595" y="1404603"/>
            <a:ext cx="1440000" cy="1440000"/>
            <a:chOff x="4385389" y="1642187"/>
            <a:chExt cx="1623526" cy="1623600"/>
          </a:xfrm>
        </p:grpSpPr>
        <p:sp>
          <p:nvSpPr>
            <p:cNvPr id="25" name="Rounded Rectangle 24"/>
            <p:cNvSpPr/>
            <p:nvPr/>
          </p:nvSpPr>
          <p:spPr>
            <a:xfrm>
              <a:off x="4385389" y="1642187"/>
              <a:ext cx="1623526" cy="1623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26" name="TextBox 25"/>
            <p:cNvSpPr txBox="1"/>
            <p:nvPr/>
          </p:nvSpPr>
          <p:spPr>
            <a:xfrm>
              <a:off x="4893926" y="2005820"/>
              <a:ext cx="605960" cy="83284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A</a:t>
              </a:r>
            </a:p>
          </p:txBody>
        </p:sp>
      </p:grpSp>
      <p:grpSp>
        <p:nvGrpSpPr>
          <p:cNvPr id="27" name="Group 26">
            <a:extLst>
              <a:ext uri="{FF2B5EF4-FFF2-40B4-BE49-F238E27FC236}">
                <a16:creationId xmlns:a16="http://schemas.microsoft.com/office/drawing/2014/main" id="{6A987AA9-CE6C-4773-8EC2-F865B72C55A2}"/>
              </a:ext>
            </a:extLst>
          </p:cNvPr>
          <p:cNvGrpSpPr/>
          <p:nvPr/>
        </p:nvGrpSpPr>
        <p:grpSpPr>
          <a:xfrm>
            <a:off x="5338760" y="1427072"/>
            <a:ext cx="1440000" cy="1440000"/>
            <a:chOff x="5293260" y="1469527"/>
            <a:chExt cx="1440000" cy="1440000"/>
          </a:xfrm>
        </p:grpSpPr>
        <p:sp>
          <p:nvSpPr>
            <p:cNvPr id="28" name="Rounded Rectangle 27"/>
            <p:cNvSpPr/>
            <p:nvPr/>
          </p:nvSpPr>
          <p:spPr>
            <a:xfrm>
              <a:off x="5293260" y="146952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9" name="TextBox 28">
              <a:extLst>
                <a:ext uri="{FF2B5EF4-FFF2-40B4-BE49-F238E27FC236}">
                  <a16:creationId xmlns:a16="http://schemas.microsoft.com/office/drawing/2014/main" id="{49BFBF02-78D4-49B6-AC87-3D274603E8A7}"/>
                </a:ext>
              </a:extLst>
            </p:cNvPr>
            <p:cNvSpPr txBox="1"/>
            <p:nvPr/>
          </p:nvSpPr>
          <p:spPr>
            <a:xfrm>
              <a:off x="5744529" y="1812895"/>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B</a:t>
              </a:r>
            </a:p>
          </p:txBody>
        </p:sp>
      </p:grpSp>
      <p:grpSp>
        <p:nvGrpSpPr>
          <p:cNvPr id="30" name="Group 29">
            <a:extLst>
              <a:ext uri="{FF2B5EF4-FFF2-40B4-BE49-F238E27FC236}">
                <a16:creationId xmlns:a16="http://schemas.microsoft.com/office/drawing/2014/main" id="{DF490909-AE5B-4B91-A84A-E895A8A0D918}"/>
              </a:ext>
            </a:extLst>
          </p:cNvPr>
          <p:cNvGrpSpPr/>
          <p:nvPr/>
        </p:nvGrpSpPr>
        <p:grpSpPr>
          <a:xfrm>
            <a:off x="7185604" y="1405939"/>
            <a:ext cx="1440000" cy="1440000"/>
            <a:chOff x="6832977" y="1469527"/>
            <a:chExt cx="1440000" cy="1440000"/>
          </a:xfrm>
        </p:grpSpPr>
        <p:sp>
          <p:nvSpPr>
            <p:cNvPr id="31" name="Rounded Rectangle 30"/>
            <p:cNvSpPr/>
            <p:nvPr/>
          </p:nvSpPr>
          <p:spPr>
            <a:xfrm>
              <a:off x="6832977" y="146952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2" name="TextBox 31">
              <a:extLst>
                <a:ext uri="{FF2B5EF4-FFF2-40B4-BE49-F238E27FC236}">
                  <a16:creationId xmlns:a16="http://schemas.microsoft.com/office/drawing/2014/main" id="{10ACD655-779A-42D6-A7A5-B50B4E282E28}"/>
                </a:ext>
              </a:extLst>
            </p:cNvPr>
            <p:cNvSpPr txBox="1"/>
            <p:nvPr/>
          </p:nvSpPr>
          <p:spPr>
            <a:xfrm>
              <a:off x="7298209" y="1792040"/>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C</a:t>
              </a:r>
            </a:p>
          </p:txBody>
        </p:sp>
      </p:grpSp>
      <p:grpSp>
        <p:nvGrpSpPr>
          <p:cNvPr id="33" name="Group 32">
            <a:extLst>
              <a:ext uri="{FF2B5EF4-FFF2-40B4-BE49-F238E27FC236}">
                <a16:creationId xmlns:a16="http://schemas.microsoft.com/office/drawing/2014/main" id="{EF41723D-7217-4DDF-8AD2-06535C60AB20}"/>
              </a:ext>
            </a:extLst>
          </p:cNvPr>
          <p:cNvGrpSpPr/>
          <p:nvPr/>
        </p:nvGrpSpPr>
        <p:grpSpPr>
          <a:xfrm>
            <a:off x="3539066" y="2953480"/>
            <a:ext cx="1440000" cy="1440000"/>
            <a:chOff x="3753543" y="3019213"/>
            <a:chExt cx="1440000" cy="1440000"/>
          </a:xfrm>
        </p:grpSpPr>
        <p:sp>
          <p:nvSpPr>
            <p:cNvPr id="34" name="Rounded Rectangle 33"/>
            <p:cNvSpPr/>
            <p:nvPr/>
          </p:nvSpPr>
          <p:spPr>
            <a:xfrm>
              <a:off x="3753543" y="3019213"/>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5" name="TextBox 34">
              <a:extLst>
                <a:ext uri="{FF2B5EF4-FFF2-40B4-BE49-F238E27FC236}">
                  <a16:creationId xmlns:a16="http://schemas.microsoft.com/office/drawing/2014/main" id="{C2BE7500-C1D6-431E-BA46-01A48EBA02AE}"/>
                </a:ext>
              </a:extLst>
            </p:cNvPr>
            <p:cNvSpPr txBox="1"/>
            <p:nvPr/>
          </p:nvSpPr>
          <p:spPr>
            <a:xfrm>
              <a:off x="4196675" y="3375243"/>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D</a:t>
              </a:r>
            </a:p>
          </p:txBody>
        </p:sp>
      </p:grpSp>
      <p:grpSp>
        <p:nvGrpSpPr>
          <p:cNvPr id="36" name="Group 35">
            <a:extLst>
              <a:ext uri="{FF2B5EF4-FFF2-40B4-BE49-F238E27FC236}">
                <a16:creationId xmlns:a16="http://schemas.microsoft.com/office/drawing/2014/main" id="{CC80A98F-7749-48D2-8407-26A595C8EE25}"/>
              </a:ext>
            </a:extLst>
          </p:cNvPr>
          <p:cNvGrpSpPr/>
          <p:nvPr/>
        </p:nvGrpSpPr>
        <p:grpSpPr>
          <a:xfrm>
            <a:off x="5322598" y="2938065"/>
            <a:ext cx="1440000" cy="1440000"/>
            <a:chOff x="5300339" y="3009160"/>
            <a:chExt cx="1440000" cy="1440000"/>
          </a:xfrm>
        </p:grpSpPr>
        <p:sp>
          <p:nvSpPr>
            <p:cNvPr id="37" name="Rounded Rectangle 36"/>
            <p:cNvSpPr/>
            <p:nvPr/>
          </p:nvSpPr>
          <p:spPr>
            <a:xfrm>
              <a:off x="5300339" y="3009160"/>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38" name="TextBox 37">
              <a:extLst>
                <a:ext uri="{FF2B5EF4-FFF2-40B4-BE49-F238E27FC236}">
                  <a16:creationId xmlns:a16="http://schemas.microsoft.com/office/drawing/2014/main" id="{6BCEE9E7-FA8E-45CD-9FFA-1A589DFE5059}"/>
                </a:ext>
              </a:extLst>
            </p:cNvPr>
            <p:cNvSpPr txBox="1"/>
            <p:nvPr/>
          </p:nvSpPr>
          <p:spPr>
            <a:xfrm>
              <a:off x="5751608" y="3375243"/>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E</a:t>
              </a:r>
            </a:p>
          </p:txBody>
        </p:sp>
      </p:grpSp>
      <p:grpSp>
        <p:nvGrpSpPr>
          <p:cNvPr id="39" name="Group 38">
            <a:extLst>
              <a:ext uri="{FF2B5EF4-FFF2-40B4-BE49-F238E27FC236}">
                <a16:creationId xmlns:a16="http://schemas.microsoft.com/office/drawing/2014/main" id="{A832D4D8-1E7A-4CA7-8B1E-466A4E3A9F44}"/>
              </a:ext>
            </a:extLst>
          </p:cNvPr>
          <p:cNvGrpSpPr/>
          <p:nvPr/>
        </p:nvGrpSpPr>
        <p:grpSpPr>
          <a:xfrm>
            <a:off x="7199566" y="2938065"/>
            <a:ext cx="1440000" cy="1440000"/>
            <a:chOff x="6832977" y="2999107"/>
            <a:chExt cx="1440000" cy="1440000"/>
          </a:xfrm>
        </p:grpSpPr>
        <p:sp>
          <p:nvSpPr>
            <p:cNvPr id="40" name="Rounded Rectangle 39"/>
            <p:cNvSpPr/>
            <p:nvPr/>
          </p:nvSpPr>
          <p:spPr>
            <a:xfrm>
              <a:off x="6832977" y="299910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1" name="TextBox 40">
              <a:extLst>
                <a:ext uri="{FF2B5EF4-FFF2-40B4-BE49-F238E27FC236}">
                  <a16:creationId xmlns:a16="http://schemas.microsoft.com/office/drawing/2014/main" id="{493BF04A-2944-43F4-926B-03AED49765E5}"/>
                </a:ext>
              </a:extLst>
            </p:cNvPr>
            <p:cNvSpPr txBox="1"/>
            <p:nvPr/>
          </p:nvSpPr>
          <p:spPr>
            <a:xfrm>
              <a:off x="7294261" y="3342036"/>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F</a:t>
              </a:r>
            </a:p>
          </p:txBody>
        </p:sp>
      </p:grpSp>
      <p:grpSp>
        <p:nvGrpSpPr>
          <p:cNvPr id="42" name="Group 41">
            <a:extLst>
              <a:ext uri="{FF2B5EF4-FFF2-40B4-BE49-F238E27FC236}">
                <a16:creationId xmlns:a16="http://schemas.microsoft.com/office/drawing/2014/main" id="{A060647B-9812-46D0-B534-2B96CF317976}"/>
              </a:ext>
            </a:extLst>
          </p:cNvPr>
          <p:cNvGrpSpPr/>
          <p:nvPr/>
        </p:nvGrpSpPr>
        <p:grpSpPr>
          <a:xfrm>
            <a:off x="3530928" y="4475842"/>
            <a:ext cx="1440000" cy="1440000"/>
            <a:chOff x="3753543" y="4568899"/>
            <a:chExt cx="1440000" cy="1440000"/>
          </a:xfrm>
        </p:grpSpPr>
        <p:sp>
          <p:nvSpPr>
            <p:cNvPr id="43" name="Rounded Rectangle 42"/>
            <p:cNvSpPr/>
            <p:nvPr/>
          </p:nvSpPr>
          <p:spPr>
            <a:xfrm>
              <a:off x="3753543" y="4568899"/>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4" name="TextBox 43">
              <a:extLst>
                <a:ext uri="{FF2B5EF4-FFF2-40B4-BE49-F238E27FC236}">
                  <a16:creationId xmlns:a16="http://schemas.microsoft.com/office/drawing/2014/main" id="{2795096D-6F89-4A0A-8019-36837A89B55C}"/>
                </a:ext>
              </a:extLst>
            </p:cNvPr>
            <p:cNvSpPr txBox="1"/>
            <p:nvPr/>
          </p:nvSpPr>
          <p:spPr>
            <a:xfrm>
              <a:off x="4188089" y="4899461"/>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G</a:t>
              </a:r>
            </a:p>
          </p:txBody>
        </p:sp>
      </p:grpSp>
      <p:grpSp>
        <p:nvGrpSpPr>
          <p:cNvPr id="45" name="Group 44">
            <a:extLst>
              <a:ext uri="{FF2B5EF4-FFF2-40B4-BE49-F238E27FC236}">
                <a16:creationId xmlns:a16="http://schemas.microsoft.com/office/drawing/2014/main" id="{E193859B-EE12-4ADB-868C-AAA4824F5980}"/>
              </a:ext>
            </a:extLst>
          </p:cNvPr>
          <p:cNvGrpSpPr/>
          <p:nvPr/>
        </p:nvGrpSpPr>
        <p:grpSpPr>
          <a:xfrm>
            <a:off x="5342077" y="4471527"/>
            <a:ext cx="1440000" cy="1440000"/>
            <a:chOff x="5293260" y="4548793"/>
            <a:chExt cx="1440000" cy="1440000"/>
          </a:xfrm>
        </p:grpSpPr>
        <p:sp>
          <p:nvSpPr>
            <p:cNvPr id="46" name="Rounded Rectangle 45"/>
            <p:cNvSpPr/>
            <p:nvPr/>
          </p:nvSpPr>
          <p:spPr>
            <a:xfrm>
              <a:off x="5293260" y="4548793"/>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7" name="TextBox 46">
              <a:extLst>
                <a:ext uri="{FF2B5EF4-FFF2-40B4-BE49-F238E27FC236}">
                  <a16:creationId xmlns:a16="http://schemas.microsoft.com/office/drawing/2014/main" id="{6EFD4A5A-AE09-4A0A-B32F-FC464C5F0AF4}"/>
                </a:ext>
              </a:extLst>
            </p:cNvPr>
            <p:cNvSpPr txBox="1"/>
            <p:nvPr/>
          </p:nvSpPr>
          <p:spPr>
            <a:xfrm>
              <a:off x="5751608" y="4869261"/>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H</a:t>
              </a:r>
            </a:p>
          </p:txBody>
        </p:sp>
      </p:grpSp>
      <p:grpSp>
        <p:nvGrpSpPr>
          <p:cNvPr id="48" name="Group 47">
            <a:extLst>
              <a:ext uri="{FF2B5EF4-FFF2-40B4-BE49-F238E27FC236}">
                <a16:creationId xmlns:a16="http://schemas.microsoft.com/office/drawing/2014/main" id="{16508996-50D1-4944-B572-CDAB1AD8003A}"/>
              </a:ext>
            </a:extLst>
          </p:cNvPr>
          <p:cNvGrpSpPr/>
          <p:nvPr/>
        </p:nvGrpSpPr>
        <p:grpSpPr>
          <a:xfrm>
            <a:off x="7207581" y="4463681"/>
            <a:ext cx="1440000" cy="1440000"/>
            <a:chOff x="6832974" y="4565876"/>
            <a:chExt cx="1440000" cy="1440000"/>
          </a:xfrm>
        </p:grpSpPr>
        <p:sp>
          <p:nvSpPr>
            <p:cNvPr id="49" name="Rounded Rectangle 48"/>
            <p:cNvSpPr/>
            <p:nvPr/>
          </p:nvSpPr>
          <p:spPr>
            <a:xfrm>
              <a:off x="6832974" y="4565876"/>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50" name="TextBox 49">
              <a:extLst>
                <a:ext uri="{FF2B5EF4-FFF2-40B4-BE49-F238E27FC236}">
                  <a16:creationId xmlns:a16="http://schemas.microsoft.com/office/drawing/2014/main" id="{A49CAFEE-1A15-4FFD-8106-6116E42DDDCE}"/>
                </a:ext>
              </a:extLst>
            </p:cNvPr>
            <p:cNvSpPr txBox="1"/>
            <p:nvPr/>
          </p:nvSpPr>
          <p:spPr>
            <a:xfrm>
              <a:off x="7309484" y="4919567"/>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I</a:t>
              </a:r>
            </a:p>
          </p:txBody>
        </p:sp>
      </p:grpSp>
      <p:grpSp>
        <p:nvGrpSpPr>
          <p:cNvPr id="51" name="Group 50">
            <a:extLst>
              <a:ext uri="{FF2B5EF4-FFF2-40B4-BE49-F238E27FC236}">
                <a16:creationId xmlns:a16="http://schemas.microsoft.com/office/drawing/2014/main" id="{16508996-50D1-4944-B572-CDAB1AD8003A}"/>
              </a:ext>
            </a:extLst>
          </p:cNvPr>
          <p:cNvGrpSpPr/>
          <p:nvPr/>
        </p:nvGrpSpPr>
        <p:grpSpPr>
          <a:xfrm>
            <a:off x="9987425" y="4441327"/>
            <a:ext cx="1440000" cy="1440000"/>
            <a:chOff x="6832974" y="4565876"/>
            <a:chExt cx="1440000" cy="1440000"/>
          </a:xfrm>
        </p:grpSpPr>
        <p:sp>
          <p:nvSpPr>
            <p:cNvPr id="52" name="Rounded Rectangle 51"/>
            <p:cNvSpPr/>
            <p:nvPr/>
          </p:nvSpPr>
          <p:spPr>
            <a:xfrm>
              <a:off x="6832974" y="4565876"/>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53" name="TextBox 52">
              <a:extLst>
                <a:ext uri="{FF2B5EF4-FFF2-40B4-BE49-F238E27FC236}">
                  <a16:creationId xmlns:a16="http://schemas.microsoft.com/office/drawing/2014/main" id="{A49CAFEE-1A15-4FFD-8106-6116E42DDDCE}"/>
                </a:ext>
              </a:extLst>
            </p:cNvPr>
            <p:cNvSpPr txBox="1"/>
            <p:nvPr/>
          </p:nvSpPr>
          <p:spPr>
            <a:xfrm>
              <a:off x="7309484" y="4919567"/>
              <a:ext cx="537461" cy="738664"/>
            </a:xfrm>
            <a:prstGeom prst="rect">
              <a:avLst/>
            </a:prstGeom>
            <a:noFill/>
          </p:spPr>
          <p:txBody>
            <a:bodyPr wrap="square" rtlCol="0">
              <a:spAutoFit/>
            </a:bodyPr>
            <a:lstStyle/>
            <a:p>
              <a:pPr algn="ctr"/>
              <a:r>
                <a:rPr lang="en-GB" sz="4200" b="1" dirty="0">
                  <a:solidFill>
                    <a:srgbClr val="1F4E79"/>
                  </a:solidFill>
                  <a:latin typeface="Century Gothic" panose="020B0502020202020204" pitchFamily="34" charset="0"/>
                </a:rPr>
                <a:t>J</a:t>
              </a:r>
            </a:p>
          </p:txBody>
        </p:sp>
      </p:grpSp>
      <p:sp>
        <p:nvSpPr>
          <p:cNvPr id="67" name="Rectangle 66"/>
          <p:cNvSpPr/>
          <p:nvPr/>
        </p:nvSpPr>
        <p:spPr>
          <a:xfrm>
            <a:off x="11558492" y="-95723"/>
            <a:ext cx="633508" cy="1107996"/>
          </a:xfrm>
          <a:prstGeom prst="rect">
            <a:avLst/>
          </a:prstGeom>
          <a:noFill/>
        </p:spPr>
        <p:txBody>
          <a:bodyPr wrap="none" lIns="91440" tIns="45720" rIns="91440" bIns="45720">
            <a:spAutoFit/>
          </a:bodyPr>
          <a:lstStyle/>
          <a:p>
            <a:pPr algn="ctr"/>
            <a:r>
              <a:rPr lang="en-US" sz="6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a:t>
            </a:r>
          </a:p>
        </p:txBody>
      </p:sp>
    </p:spTree>
    <p:extLst>
      <p:ext uri="{BB962C8B-B14F-4D97-AF65-F5344CB8AC3E}">
        <p14:creationId xmlns:p14="http://schemas.microsoft.com/office/powerpoint/2010/main" val="162369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4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649156" cy="867128"/>
          </a:xfrm>
          <a:prstGeom prst="rect">
            <a:avLst/>
          </a:prstGeom>
        </p:spPr>
      </p:pic>
      <p:sp>
        <p:nvSpPr>
          <p:cNvPr id="4" name="Action Button: Custom 3">
            <a:hlinkClick r:id="" action="ppaction://noaction" highlightClick="1">
              <a:snd r:embed="rId4" name="Spanish1E1.wav"/>
            </a:hlinkClick>
          </p:cNvPr>
          <p:cNvSpPr/>
          <p:nvPr/>
        </p:nvSpPr>
        <p:spPr>
          <a:xfrm>
            <a:off x="583636" y="1456702"/>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1</a:t>
            </a:r>
          </a:p>
        </p:txBody>
      </p:sp>
      <p:sp>
        <p:nvSpPr>
          <p:cNvPr id="5" name="Action Button: Custom 4">
            <a:hlinkClick r:id="" action="ppaction://noaction" highlightClick="1">
              <a:snd r:embed="rId5" name="Spanish1E2.wav"/>
            </a:hlinkClick>
          </p:cNvPr>
          <p:cNvSpPr/>
          <p:nvPr/>
        </p:nvSpPr>
        <p:spPr>
          <a:xfrm>
            <a:off x="594926" y="2229325"/>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2</a:t>
            </a:r>
          </a:p>
        </p:txBody>
      </p:sp>
      <p:sp>
        <p:nvSpPr>
          <p:cNvPr id="6" name="Action Button: Custom 5">
            <a:hlinkClick r:id="" action="ppaction://noaction" highlightClick="1">
              <a:snd r:embed="rId6" name="Spanish1E3.wav"/>
            </a:hlinkClick>
          </p:cNvPr>
          <p:cNvSpPr/>
          <p:nvPr/>
        </p:nvSpPr>
        <p:spPr>
          <a:xfrm>
            <a:off x="594926" y="3020814"/>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3</a:t>
            </a:r>
          </a:p>
        </p:txBody>
      </p:sp>
      <p:sp>
        <p:nvSpPr>
          <p:cNvPr id="7" name="Action Button: Custom 6">
            <a:hlinkClick r:id="" action="ppaction://noaction" highlightClick="1">
              <a:snd r:embed="rId7" name="Spanish1E4.wav"/>
            </a:hlinkClick>
          </p:cNvPr>
          <p:cNvSpPr/>
          <p:nvPr/>
        </p:nvSpPr>
        <p:spPr>
          <a:xfrm>
            <a:off x="594926" y="3799090"/>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4</a:t>
            </a:r>
          </a:p>
        </p:txBody>
      </p:sp>
      <p:sp>
        <p:nvSpPr>
          <p:cNvPr id="8" name="Action Button: Custom 7">
            <a:hlinkClick r:id="" action="ppaction://noaction" highlightClick="1">
              <a:snd r:embed="rId8" name="Spanish1E5.wav"/>
            </a:hlinkClick>
          </p:cNvPr>
          <p:cNvSpPr/>
          <p:nvPr/>
        </p:nvSpPr>
        <p:spPr>
          <a:xfrm>
            <a:off x="594926" y="4577366"/>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5</a:t>
            </a:r>
          </a:p>
        </p:txBody>
      </p:sp>
      <p:sp>
        <p:nvSpPr>
          <p:cNvPr id="10" name="Action Button: Custom 9">
            <a:hlinkClick r:id="" action="ppaction://noaction" highlightClick="1">
              <a:snd r:embed="rId9" name="Spanish1E6.wav"/>
            </a:hlinkClick>
          </p:cNvPr>
          <p:cNvSpPr/>
          <p:nvPr/>
        </p:nvSpPr>
        <p:spPr>
          <a:xfrm>
            <a:off x="594926" y="5355642"/>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6</a:t>
            </a:r>
          </a:p>
        </p:txBody>
      </p:sp>
      <p:sp>
        <p:nvSpPr>
          <p:cNvPr id="11" name="TextBox 10"/>
          <p:cNvSpPr txBox="1"/>
          <p:nvPr/>
        </p:nvSpPr>
        <p:spPr>
          <a:xfrm>
            <a:off x="1438205" y="1522839"/>
            <a:ext cx="7126675" cy="492443"/>
          </a:xfrm>
          <a:prstGeom prst="rect">
            <a:avLst/>
          </a:prstGeom>
          <a:noFill/>
        </p:spPr>
        <p:txBody>
          <a:bodyPr wrap="square" rtlCol="0">
            <a:spAutoFit/>
          </a:bodyPr>
          <a:lstStyle/>
          <a:p>
            <a:r>
              <a:rPr lang="es-ES" sz="2600" dirty="0">
                <a:solidFill>
                  <a:srgbClr val="5B9BD5">
                    <a:lumMod val="50000"/>
                  </a:srgbClr>
                </a:solidFill>
                <a:latin typeface="Century Gothic" panose="020B0502020202020204" pitchFamily="34" charset="0"/>
              </a:rPr>
              <a:t>1. El teatro ________ cerca de la iglesia.</a:t>
            </a:r>
          </a:p>
        </p:txBody>
      </p:sp>
      <p:sp>
        <p:nvSpPr>
          <p:cNvPr id="12" name="TextBox 11"/>
          <p:cNvSpPr txBox="1"/>
          <p:nvPr/>
        </p:nvSpPr>
        <p:spPr>
          <a:xfrm>
            <a:off x="1438205" y="2293839"/>
            <a:ext cx="6886222" cy="492443"/>
          </a:xfrm>
          <a:prstGeom prst="rect">
            <a:avLst/>
          </a:prstGeom>
          <a:noFill/>
        </p:spPr>
        <p:txBody>
          <a:bodyPr wrap="square" rtlCol="0">
            <a:spAutoFit/>
          </a:bodyPr>
          <a:lstStyle/>
          <a:p>
            <a:r>
              <a:rPr lang="en-GB" sz="2600" dirty="0">
                <a:solidFill>
                  <a:srgbClr val="5B9BD5">
                    <a:lumMod val="50000"/>
                  </a:srgbClr>
                </a:solidFill>
                <a:latin typeface="Century Gothic" panose="020B0502020202020204" pitchFamily="34" charset="0"/>
              </a:rPr>
              <a:t>2. La plaza ________ </a:t>
            </a:r>
            <a:r>
              <a:rPr lang="en-GB" sz="2600" dirty="0" err="1">
                <a:solidFill>
                  <a:srgbClr val="5B9BD5">
                    <a:lumMod val="50000"/>
                  </a:srgbClr>
                </a:solidFill>
                <a:latin typeface="Century Gothic" panose="020B0502020202020204" pitchFamily="34" charset="0"/>
              </a:rPr>
              <a:t>muy</a:t>
            </a:r>
            <a:r>
              <a:rPr lang="en-GB" sz="2600" dirty="0">
                <a:solidFill>
                  <a:srgbClr val="5B9BD5">
                    <a:lumMod val="50000"/>
                  </a:srgbClr>
                </a:solidFill>
                <a:latin typeface="Century Gothic" panose="020B0502020202020204" pitchFamily="34" charset="0"/>
              </a:rPr>
              <a:t> </a:t>
            </a:r>
            <a:r>
              <a:rPr lang="en-GB" sz="2600" dirty="0" err="1">
                <a:solidFill>
                  <a:srgbClr val="5B9BD5">
                    <a:lumMod val="50000"/>
                  </a:srgbClr>
                </a:solidFill>
                <a:latin typeface="Century Gothic" panose="020B0502020202020204" pitchFamily="34" charset="0"/>
              </a:rPr>
              <a:t>pequeña</a:t>
            </a:r>
            <a:r>
              <a:rPr lang="en-GB" sz="2600" dirty="0">
                <a:solidFill>
                  <a:srgbClr val="5B9BD5">
                    <a:lumMod val="50000"/>
                  </a:srgbClr>
                </a:solidFill>
                <a:latin typeface="Century Gothic" panose="020B0502020202020204" pitchFamily="34" charset="0"/>
              </a:rPr>
              <a:t>.</a:t>
            </a:r>
          </a:p>
        </p:txBody>
      </p:sp>
      <p:sp>
        <p:nvSpPr>
          <p:cNvPr id="13" name="TextBox 12"/>
          <p:cNvSpPr txBox="1"/>
          <p:nvPr/>
        </p:nvSpPr>
        <p:spPr>
          <a:xfrm>
            <a:off x="1438205" y="3090546"/>
            <a:ext cx="6886222" cy="492443"/>
          </a:xfrm>
          <a:prstGeom prst="rect">
            <a:avLst/>
          </a:prstGeom>
          <a:noFill/>
        </p:spPr>
        <p:txBody>
          <a:bodyPr wrap="square" rtlCol="0">
            <a:spAutoFit/>
          </a:bodyPr>
          <a:lstStyle/>
          <a:p>
            <a:r>
              <a:rPr lang="en-GB" sz="2600" dirty="0">
                <a:solidFill>
                  <a:srgbClr val="5B9BD5">
                    <a:lumMod val="50000"/>
                  </a:srgbClr>
                </a:solidFill>
                <a:latin typeface="Century Gothic" panose="020B0502020202020204" pitchFamily="34" charset="0"/>
              </a:rPr>
              <a:t>3. ¿</a:t>
            </a:r>
            <a:r>
              <a:rPr lang="en-GB" sz="2600" dirty="0" err="1">
                <a:solidFill>
                  <a:srgbClr val="5B9BD5">
                    <a:lumMod val="50000"/>
                  </a:srgbClr>
                </a:solidFill>
                <a:latin typeface="Century Gothic" panose="020B0502020202020204" pitchFamily="34" charset="0"/>
              </a:rPr>
              <a:t>Dónde</a:t>
            </a:r>
            <a:r>
              <a:rPr lang="en-GB" sz="2600" dirty="0">
                <a:solidFill>
                  <a:srgbClr val="5B9BD5">
                    <a:lumMod val="50000"/>
                  </a:srgbClr>
                </a:solidFill>
                <a:latin typeface="Century Gothic" panose="020B0502020202020204" pitchFamily="34" charset="0"/>
              </a:rPr>
              <a:t> _________ la plaza?</a:t>
            </a:r>
          </a:p>
        </p:txBody>
      </p:sp>
      <p:sp>
        <p:nvSpPr>
          <p:cNvPr id="14" name="TextBox 13"/>
          <p:cNvSpPr txBox="1"/>
          <p:nvPr/>
        </p:nvSpPr>
        <p:spPr>
          <a:xfrm>
            <a:off x="1415626" y="3863868"/>
            <a:ext cx="6886222" cy="492443"/>
          </a:xfrm>
          <a:prstGeom prst="rect">
            <a:avLst/>
          </a:prstGeom>
          <a:noFill/>
        </p:spPr>
        <p:txBody>
          <a:bodyPr wrap="square" rtlCol="0">
            <a:spAutoFit/>
          </a:bodyPr>
          <a:lstStyle/>
          <a:p>
            <a:r>
              <a:rPr lang="en-GB" sz="2600" dirty="0">
                <a:solidFill>
                  <a:srgbClr val="5B9BD5">
                    <a:lumMod val="50000"/>
                  </a:srgbClr>
                </a:solidFill>
                <a:latin typeface="Century Gothic" panose="020B0502020202020204" pitchFamily="34" charset="0"/>
              </a:rPr>
              <a:t>4. El </a:t>
            </a:r>
            <a:r>
              <a:rPr lang="en-GB" sz="2600" dirty="0" err="1">
                <a:solidFill>
                  <a:srgbClr val="5B9BD5">
                    <a:lumMod val="50000"/>
                  </a:srgbClr>
                </a:solidFill>
                <a:latin typeface="Century Gothic" panose="020B0502020202020204" pitchFamily="34" charset="0"/>
              </a:rPr>
              <a:t>museo</a:t>
            </a:r>
            <a:r>
              <a:rPr lang="en-GB" sz="2600" dirty="0">
                <a:solidFill>
                  <a:srgbClr val="5B9BD5">
                    <a:lumMod val="50000"/>
                  </a:srgbClr>
                </a:solidFill>
                <a:latin typeface="Century Gothic" panose="020B0502020202020204" pitchFamily="34" charset="0"/>
              </a:rPr>
              <a:t> no __________ </a:t>
            </a:r>
            <a:r>
              <a:rPr lang="en-GB" sz="2600" dirty="0" err="1">
                <a:solidFill>
                  <a:srgbClr val="5B9BD5">
                    <a:lumMod val="50000"/>
                  </a:srgbClr>
                </a:solidFill>
                <a:latin typeface="Century Gothic" panose="020B0502020202020204" pitchFamily="34" charset="0"/>
              </a:rPr>
              <a:t>aburrido</a:t>
            </a:r>
            <a:r>
              <a:rPr lang="en-GB" sz="2600" dirty="0">
                <a:solidFill>
                  <a:srgbClr val="5B9BD5">
                    <a:lumMod val="50000"/>
                  </a:srgbClr>
                </a:solidFill>
                <a:latin typeface="Century Gothic" panose="020B0502020202020204" pitchFamily="34" charset="0"/>
              </a:rPr>
              <a:t>.</a:t>
            </a:r>
          </a:p>
        </p:txBody>
      </p:sp>
      <p:sp>
        <p:nvSpPr>
          <p:cNvPr id="15" name="TextBox 14"/>
          <p:cNvSpPr txBox="1"/>
          <p:nvPr/>
        </p:nvSpPr>
        <p:spPr>
          <a:xfrm>
            <a:off x="1415626" y="4650425"/>
            <a:ext cx="10418833" cy="492443"/>
          </a:xfrm>
          <a:prstGeom prst="rect">
            <a:avLst/>
          </a:prstGeom>
          <a:noFill/>
        </p:spPr>
        <p:txBody>
          <a:bodyPr wrap="square" rtlCol="0">
            <a:spAutoFit/>
          </a:bodyPr>
          <a:lstStyle/>
          <a:p>
            <a:r>
              <a:rPr lang="es-ES" sz="2600" dirty="0">
                <a:solidFill>
                  <a:srgbClr val="5B9BD5">
                    <a:lumMod val="50000"/>
                  </a:srgbClr>
                </a:solidFill>
                <a:latin typeface="Century Gothic" panose="020B0502020202020204" pitchFamily="34" charset="0"/>
              </a:rPr>
              <a:t>5. La iglesia, que ________ grande, _________ en la plaza mayor.</a:t>
            </a:r>
          </a:p>
        </p:txBody>
      </p:sp>
      <p:sp>
        <p:nvSpPr>
          <p:cNvPr id="16" name="TextBox 15"/>
          <p:cNvSpPr txBox="1"/>
          <p:nvPr/>
        </p:nvSpPr>
        <p:spPr>
          <a:xfrm>
            <a:off x="1393048" y="5421425"/>
            <a:ext cx="10463990" cy="492443"/>
          </a:xfrm>
          <a:prstGeom prst="rect">
            <a:avLst/>
          </a:prstGeom>
          <a:noFill/>
        </p:spPr>
        <p:txBody>
          <a:bodyPr wrap="square" rtlCol="0">
            <a:spAutoFit/>
          </a:bodyPr>
          <a:lstStyle/>
          <a:p>
            <a:r>
              <a:rPr lang="es-ES" sz="2600" dirty="0">
                <a:solidFill>
                  <a:srgbClr val="5B9BD5">
                    <a:lumMod val="50000"/>
                  </a:srgbClr>
                </a:solidFill>
                <a:latin typeface="Century Gothic" panose="020B0502020202020204" pitchFamily="34" charset="0"/>
              </a:rPr>
              <a:t>6. La plaza, que _____ en el centro, ______ pequeña.</a:t>
            </a:r>
          </a:p>
        </p:txBody>
      </p:sp>
      <p:sp>
        <p:nvSpPr>
          <p:cNvPr id="21" name="Rectangle 20"/>
          <p:cNvSpPr/>
          <p:nvPr/>
        </p:nvSpPr>
        <p:spPr>
          <a:xfrm>
            <a:off x="120424" y="327757"/>
            <a:ext cx="5536318" cy="646331"/>
          </a:xfrm>
          <a:prstGeom prst="rect">
            <a:avLst/>
          </a:prstGeom>
        </p:spPr>
        <p:txBody>
          <a:bodyPr wrap="square">
            <a:spAutoFit/>
          </a:bodyPr>
          <a:lstStyle/>
          <a:p>
            <a:r>
              <a:rPr lang="en-GB" sz="3600" b="1" dirty="0">
                <a:solidFill>
                  <a:prstClr val="white"/>
                </a:solidFill>
                <a:latin typeface="Century Gothic" panose="020B0502020202020204" pitchFamily="34" charset="0"/>
              </a:rPr>
              <a:t>¿SER o ESTAR?</a:t>
            </a:r>
          </a:p>
        </p:txBody>
      </p:sp>
    </p:spTree>
    <p:extLst>
      <p:ext uri="{BB962C8B-B14F-4D97-AF65-F5344CB8AC3E}">
        <p14:creationId xmlns:p14="http://schemas.microsoft.com/office/powerpoint/2010/main" val="20125027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649156" cy="867128"/>
          </a:xfrm>
          <a:prstGeom prst="rect">
            <a:avLst/>
          </a:prstGeom>
        </p:spPr>
      </p:pic>
      <p:sp>
        <p:nvSpPr>
          <p:cNvPr id="4" name="Action Button: Custom 3">
            <a:hlinkClick r:id="" action="ppaction://noaction" highlightClick="1">
              <a:snd r:embed="rId4" name="Spanish1E1ANS.wav"/>
            </a:hlinkClick>
          </p:cNvPr>
          <p:cNvSpPr/>
          <p:nvPr/>
        </p:nvSpPr>
        <p:spPr>
          <a:xfrm>
            <a:off x="583636" y="1456702"/>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1</a:t>
            </a:r>
          </a:p>
        </p:txBody>
      </p:sp>
      <p:sp>
        <p:nvSpPr>
          <p:cNvPr id="5" name="Action Button: Custom 4">
            <a:hlinkClick r:id="" action="ppaction://noaction" highlightClick="1">
              <a:snd r:embed="rId5" name="Spanish1E2ANS.wav"/>
            </a:hlinkClick>
          </p:cNvPr>
          <p:cNvSpPr/>
          <p:nvPr/>
        </p:nvSpPr>
        <p:spPr>
          <a:xfrm>
            <a:off x="594926" y="2229325"/>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2</a:t>
            </a:r>
          </a:p>
        </p:txBody>
      </p:sp>
      <p:sp>
        <p:nvSpPr>
          <p:cNvPr id="6" name="Action Button: Custom 5">
            <a:hlinkClick r:id="" action="ppaction://noaction" highlightClick="1">
              <a:snd r:embed="rId6" name="Spanish1E3_ANS.wav"/>
            </a:hlinkClick>
          </p:cNvPr>
          <p:cNvSpPr/>
          <p:nvPr/>
        </p:nvSpPr>
        <p:spPr>
          <a:xfrm>
            <a:off x="594926" y="3020814"/>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3</a:t>
            </a:r>
          </a:p>
        </p:txBody>
      </p:sp>
      <p:sp>
        <p:nvSpPr>
          <p:cNvPr id="7" name="Action Button: Custom 6">
            <a:hlinkClick r:id="" action="ppaction://noaction" highlightClick="1">
              <a:snd r:embed="rId7" name="Spanish1E4ANS.wav"/>
            </a:hlinkClick>
          </p:cNvPr>
          <p:cNvSpPr/>
          <p:nvPr/>
        </p:nvSpPr>
        <p:spPr>
          <a:xfrm>
            <a:off x="594926" y="3799090"/>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4</a:t>
            </a:r>
          </a:p>
        </p:txBody>
      </p:sp>
      <p:sp>
        <p:nvSpPr>
          <p:cNvPr id="8" name="Action Button: Custom 7">
            <a:hlinkClick r:id="" action="ppaction://noaction" highlightClick="1">
              <a:snd r:embed="rId8" name="Spanish1E5ANS.wav"/>
            </a:hlinkClick>
          </p:cNvPr>
          <p:cNvSpPr/>
          <p:nvPr/>
        </p:nvSpPr>
        <p:spPr>
          <a:xfrm>
            <a:off x="594926" y="4577366"/>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5</a:t>
            </a:r>
          </a:p>
        </p:txBody>
      </p:sp>
      <p:sp>
        <p:nvSpPr>
          <p:cNvPr id="10" name="Action Button: Custom 9">
            <a:hlinkClick r:id="" action="ppaction://noaction" highlightClick="1">
              <a:snd r:embed="rId9" name="Spanish1E6ANS.wav"/>
            </a:hlinkClick>
          </p:cNvPr>
          <p:cNvSpPr/>
          <p:nvPr/>
        </p:nvSpPr>
        <p:spPr>
          <a:xfrm>
            <a:off x="594926" y="5355642"/>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6</a:t>
            </a:r>
          </a:p>
        </p:txBody>
      </p:sp>
      <p:sp>
        <p:nvSpPr>
          <p:cNvPr id="11" name="TextBox 10"/>
          <p:cNvSpPr txBox="1"/>
          <p:nvPr/>
        </p:nvSpPr>
        <p:spPr>
          <a:xfrm>
            <a:off x="1438205" y="1522839"/>
            <a:ext cx="7126675" cy="492443"/>
          </a:xfrm>
          <a:prstGeom prst="rect">
            <a:avLst/>
          </a:prstGeom>
          <a:noFill/>
        </p:spPr>
        <p:txBody>
          <a:bodyPr wrap="square" rtlCol="0">
            <a:spAutoFit/>
          </a:bodyPr>
          <a:lstStyle/>
          <a:p>
            <a:r>
              <a:rPr lang="es-ES" sz="2600" dirty="0">
                <a:solidFill>
                  <a:srgbClr val="5B9BD5">
                    <a:lumMod val="50000"/>
                  </a:srgbClr>
                </a:solidFill>
                <a:latin typeface="Century Gothic" panose="020B0502020202020204" pitchFamily="34" charset="0"/>
              </a:rPr>
              <a:t>1. El teatro ________ cerca de la iglesia.</a:t>
            </a:r>
          </a:p>
        </p:txBody>
      </p:sp>
      <p:sp>
        <p:nvSpPr>
          <p:cNvPr id="12" name="TextBox 11"/>
          <p:cNvSpPr txBox="1"/>
          <p:nvPr/>
        </p:nvSpPr>
        <p:spPr>
          <a:xfrm>
            <a:off x="1438205" y="2293839"/>
            <a:ext cx="6886222" cy="492443"/>
          </a:xfrm>
          <a:prstGeom prst="rect">
            <a:avLst/>
          </a:prstGeom>
          <a:noFill/>
        </p:spPr>
        <p:txBody>
          <a:bodyPr wrap="square" rtlCol="0">
            <a:spAutoFit/>
          </a:bodyPr>
          <a:lstStyle/>
          <a:p>
            <a:r>
              <a:rPr lang="en-GB" sz="2600" dirty="0">
                <a:solidFill>
                  <a:srgbClr val="5B9BD5">
                    <a:lumMod val="50000"/>
                  </a:srgbClr>
                </a:solidFill>
                <a:latin typeface="Century Gothic" panose="020B0502020202020204" pitchFamily="34" charset="0"/>
              </a:rPr>
              <a:t>2. La plaza ________ </a:t>
            </a:r>
            <a:r>
              <a:rPr lang="en-GB" sz="2600" dirty="0" err="1">
                <a:solidFill>
                  <a:srgbClr val="5B9BD5">
                    <a:lumMod val="50000"/>
                  </a:srgbClr>
                </a:solidFill>
                <a:latin typeface="Century Gothic" panose="020B0502020202020204" pitchFamily="34" charset="0"/>
              </a:rPr>
              <a:t>muy</a:t>
            </a:r>
            <a:r>
              <a:rPr lang="en-GB" sz="2600" dirty="0">
                <a:solidFill>
                  <a:srgbClr val="5B9BD5">
                    <a:lumMod val="50000"/>
                  </a:srgbClr>
                </a:solidFill>
                <a:latin typeface="Century Gothic" panose="020B0502020202020204" pitchFamily="34" charset="0"/>
              </a:rPr>
              <a:t> </a:t>
            </a:r>
            <a:r>
              <a:rPr lang="en-GB" sz="2600" dirty="0" err="1">
                <a:solidFill>
                  <a:srgbClr val="5B9BD5">
                    <a:lumMod val="50000"/>
                  </a:srgbClr>
                </a:solidFill>
                <a:latin typeface="Century Gothic" panose="020B0502020202020204" pitchFamily="34" charset="0"/>
              </a:rPr>
              <a:t>pequeña</a:t>
            </a:r>
            <a:r>
              <a:rPr lang="en-GB" sz="2600" dirty="0">
                <a:solidFill>
                  <a:srgbClr val="5B9BD5">
                    <a:lumMod val="50000"/>
                  </a:srgbClr>
                </a:solidFill>
                <a:latin typeface="Century Gothic" panose="020B0502020202020204" pitchFamily="34" charset="0"/>
              </a:rPr>
              <a:t>.</a:t>
            </a:r>
          </a:p>
        </p:txBody>
      </p:sp>
      <p:sp>
        <p:nvSpPr>
          <p:cNvPr id="13" name="TextBox 12"/>
          <p:cNvSpPr txBox="1"/>
          <p:nvPr/>
        </p:nvSpPr>
        <p:spPr>
          <a:xfrm>
            <a:off x="1438205" y="3090546"/>
            <a:ext cx="6886222" cy="492443"/>
          </a:xfrm>
          <a:prstGeom prst="rect">
            <a:avLst/>
          </a:prstGeom>
          <a:noFill/>
        </p:spPr>
        <p:txBody>
          <a:bodyPr wrap="square" rtlCol="0">
            <a:spAutoFit/>
          </a:bodyPr>
          <a:lstStyle/>
          <a:p>
            <a:r>
              <a:rPr lang="en-GB" sz="2600" dirty="0">
                <a:solidFill>
                  <a:srgbClr val="5B9BD5">
                    <a:lumMod val="50000"/>
                  </a:srgbClr>
                </a:solidFill>
                <a:latin typeface="Century Gothic" panose="020B0502020202020204" pitchFamily="34" charset="0"/>
              </a:rPr>
              <a:t>3. ¿</a:t>
            </a:r>
            <a:r>
              <a:rPr lang="en-GB" sz="2600" dirty="0" err="1">
                <a:solidFill>
                  <a:srgbClr val="5B9BD5">
                    <a:lumMod val="50000"/>
                  </a:srgbClr>
                </a:solidFill>
                <a:latin typeface="Century Gothic" panose="020B0502020202020204" pitchFamily="34" charset="0"/>
              </a:rPr>
              <a:t>Dónde</a:t>
            </a:r>
            <a:r>
              <a:rPr lang="en-GB" sz="2600" dirty="0">
                <a:solidFill>
                  <a:srgbClr val="5B9BD5">
                    <a:lumMod val="50000"/>
                  </a:srgbClr>
                </a:solidFill>
                <a:latin typeface="Century Gothic" panose="020B0502020202020204" pitchFamily="34" charset="0"/>
              </a:rPr>
              <a:t> _________ la plaza?</a:t>
            </a:r>
          </a:p>
        </p:txBody>
      </p:sp>
      <p:sp>
        <p:nvSpPr>
          <p:cNvPr id="14" name="TextBox 13"/>
          <p:cNvSpPr txBox="1"/>
          <p:nvPr/>
        </p:nvSpPr>
        <p:spPr>
          <a:xfrm>
            <a:off x="1415626" y="3863868"/>
            <a:ext cx="6886222" cy="492443"/>
          </a:xfrm>
          <a:prstGeom prst="rect">
            <a:avLst/>
          </a:prstGeom>
          <a:noFill/>
        </p:spPr>
        <p:txBody>
          <a:bodyPr wrap="square" rtlCol="0">
            <a:spAutoFit/>
          </a:bodyPr>
          <a:lstStyle/>
          <a:p>
            <a:r>
              <a:rPr lang="en-GB" sz="2600" dirty="0">
                <a:solidFill>
                  <a:srgbClr val="5B9BD5">
                    <a:lumMod val="50000"/>
                  </a:srgbClr>
                </a:solidFill>
                <a:latin typeface="Century Gothic" panose="020B0502020202020204" pitchFamily="34" charset="0"/>
              </a:rPr>
              <a:t>4. El </a:t>
            </a:r>
            <a:r>
              <a:rPr lang="en-GB" sz="2600" dirty="0" err="1">
                <a:solidFill>
                  <a:srgbClr val="5B9BD5">
                    <a:lumMod val="50000"/>
                  </a:srgbClr>
                </a:solidFill>
                <a:latin typeface="Century Gothic" panose="020B0502020202020204" pitchFamily="34" charset="0"/>
              </a:rPr>
              <a:t>museo</a:t>
            </a:r>
            <a:r>
              <a:rPr lang="en-GB" sz="2600" dirty="0">
                <a:solidFill>
                  <a:srgbClr val="5B9BD5">
                    <a:lumMod val="50000"/>
                  </a:srgbClr>
                </a:solidFill>
                <a:latin typeface="Century Gothic" panose="020B0502020202020204" pitchFamily="34" charset="0"/>
              </a:rPr>
              <a:t> no __________ </a:t>
            </a:r>
            <a:r>
              <a:rPr lang="en-GB" sz="2600" dirty="0" err="1">
                <a:solidFill>
                  <a:srgbClr val="5B9BD5">
                    <a:lumMod val="50000"/>
                  </a:srgbClr>
                </a:solidFill>
                <a:latin typeface="Century Gothic" panose="020B0502020202020204" pitchFamily="34" charset="0"/>
              </a:rPr>
              <a:t>aburrido</a:t>
            </a:r>
            <a:r>
              <a:rPr lang="en-GB" sz="2600" dirty="0">
                <a:solidFill>
                  <a:srgbClr val="5B9BD5">
                    <a:lumMod val="50000"/>
                  </a:srgbClr>
                </a:solidFill>
                <a:latin typeface="Century Gothic" panose="020B0502020202020204" pitchFamily="34" charset="0"/>
              </a:rPr>
              <a:t>.</a:t>
            </a:r>
          </a:p>
        </p:txBody>
      </p:sp>
      <p:sp>
        <p:nvSpPr>
          <p:cNvPr id="15" name="TextBox 14"/>
          <p:cNvSpPr txBox="1"/>
          <p:nvPr/>
        </p:nvSpPr>
        <p:spPr>
          <a:xfrm>
            <a:off x="1415626" y="4650425"/>
            <a:ext cx="10418833" cy="492443"/>
          </a:xfrm>
          <a:prstGeom prst="rect">
            <a:avLst/>
          </a:prstGeom>
          <a:noFill/>
        </p:spPr>
        <p:txBody>
          <a:bodyPr wrap="square" rtlCol="0">
            <a:spAutoFit/>
          </a:bodyPr>
          <a:lstStyle/>
          <a:p>
            <a:r>
              <a:rPr lang="es-ES" sz="2600" dirty="0">
                <a:solidFill>
                  <a:srgbClr val="5B9BD5">
                    <a:lumMod val="50000"/>
                  </a:srgbClr>
                </a:solidFill>
                <a:latin typeface="Century Gothic" panose="020B0502020202020204" pitchFamily="34" charset="0"/>
              </a:rPr>
              <a:t>5. La iglesia, que ________ grande, _________ en la plaza mayor.</a:t>
            </a:r>
          </a:p>
        </p:txBody>
      </p:sp>
      <p:sp>
        <p:nvSpPr>
          <p:cNvPr id="16" name="TextBox 15"/>
          <p:cNvSpPr txBox="1"/>
          <p:nvPr/>
        </p:nvSpPr>
        <p:spPr>
          <a:xfrm>
            <a:off x="1393048" y="5421425"/>
            <a:ext cx="10463990" cy="492443"/>
          </a:xfrm>
          <a:prstGeom prst="rect">
            <a:avLst/>
          </a:prstGeom>
          <a:noFill/>
        </p:spPr>
        <p:txBody>
          <a:bodyPr wrap="square" rtlCol="0">
            <a:spAutoFit/>
          </a:bodyPr>
          <a:lstStyle/>
          <a:p>
            <a:r>
              <a:rPr lang="es-ES" sz="2600" dirty="0">
                <a:solidFill>
                  <a:srgbClr val="5B9BD5">
                    <a:lumMod val="50000"/>
                  </a:srgbClr>
                </a:solidFill>
                <a:latin typeface="Century Gothic" panose="020B0502020202020204" pitchFamily="34" charset="0"/>
              </a:rPr>
              <a:t>6. La plaza, que _____ en el centro, ______ pequeña.</a:t>
            </a:r>
          </a:p>
        </p:txBody>
      </p:sp>
      <p:sp>
        <p:nvSpPr>
          <p:cNvPr id="19" name="Rectangle 18"/>
          <p:cNvSpPr/>
          <p:nvPr/>
        </p:nvSpPr>
        <p:spPr>
          <a:xfrm>
            <a:off x="10022816" y="77281"/>
            <a:ext cx="2169184" cy="523220"/>
          </a:xfrm>
          <a:prstGeom prst="rect">
            <a:avLst/>
          </a:prstGeom>
        </p:spPr>
        <p:txBody>
          <a:bodyPr wrap="none">
            <a:spAutoFit/>
          </a:bodyPr>
          <a:lstStyle/>
          <a:p>
            <a:r>
              <a:rPr lang="en-GB" sz="2800" b="1" dirty="0">
                <a:solidFill>
                  <a:srgbClr val="5B9BD5">
                    <a:lumMod val="50000"/>
                  </a:srgbClr>
                </a:solidFill>
                <a:latin typeface="Century Gothic" panose="020B0502020202020204" pitchFamily="34" charset="0"/>
              </a:rPr>
              <a:t>RESPUESTAS</a:t>
            </a:r>
          </a:p>
        </p:txBody>
      </p:sp>
      <p:sp>
        <p:nvSpPr>
          <p:cNvPr id="21" name="Rectangle 20"/>
          <p:cNvSpPr/>
          <p:nvPr/>
        </p:nvSpPr>
        <p:spPr>
          <a:xfrm>
            <a:off x="50553" y="301900"/>
            <a:ext cx="5536318" cy="646331"/>
          </a:xfrm>
          <a:prstGeom prst="rect">
            <a:avLst/>
          </a:prstGeom>
        </p:spPr>
        <p:txBody>
          <a:bodyPr wrap="square">
            <a:spAutoFit/>
          </a:bodyPr>
          <a:lstStyle/>
          <a:p>
            <a:r>
              <a:rPr lang="en-GB" sz="3600" b="1" dirty="0">
                <a:solidFill>
                  <a:prstClr val="white"/>
                </a:solidFill>
                <a:latin typeface="Century Gothic" panose="020B0502020202020204" pitchFamily="34" charset="0"/>
              </a:rPr>
              <a:t>¿SER o ESTAR?</a:t>
            </a:r>
          </a:p>
        </p:txBody>
      </p:sp>
      <p:sp>
        <p:nvSpPr>
          <p:cNvPr id="2" name="TextBox 1"/>
          <p:cNvSpPr txBox="1"/>
          <p:nvPr/>
        </p:nvSpPr>
        <p:spPr>
          <a:xfrm>
            <a:off x="3228622" y="1423528"/>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está</a:t>
            </a:r>
            <a:endParaRPr lang="en-GB" sz="3200" b="1" dirty="0">
              <a:solidFill>
                <a:srgbClr val="E56700"/>
              </a:solidFill>
              <a:latin typeface="Century Gothic" panose="020B0502020202020204" pitchFamily="34" charset="0"/>
            </a:endParaRPr>
          </a:p>
        </p:txBody>
      </p:sp>
      <p:sp>
        <p:nvSpPr>
          <p:cNvPr id="18" name="TextBox 17"/>
          <p:cNvSpPr txBox="1"/>
          <p:nvPr/>
        </p:nvSpPr>
        <p:spPr>
          <a:xfrm>
            <a:off x="3228622" y="2201507"/>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a:t>
            </a:r>
            <a:endParaRPr lang="en-GB" sz="3200" b="1" dirty="0">
              <a:solidFill>
                <a:srgbClr val="E56700"/>
              </a:solidFill>
              <a:latin typeface="Century Gothic" panose="020B0502020202020204" pitchFamily="34" charset="0"/>
            </a:endParaRPr>
          </a:p>
        </p:txBody>
      </p:sp>
      <p:sp>
        <p:nvSpPr>
          <p:cNvPr id="20" name="TextBox 19"/>
          <p:cNvSpPr txBox="1"/>
          <p:nvPr/>
        </p:nvSpPr>
        <p:spPr>
          <a:xfrm>
            <a:off x="3239911" y="2984979"/>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está</a:t>
            </a:r>
            <a:endParaRPr lang="en-GB" sz="3200" b="1" dirty="0">
              <a:solidFill>
                <a:srgbClr val="E56700"/>
              </a:solidFill>
              <a:latin typeface="Century Gothic" panose="020B0502020202020204" pitchFamily="34" charset="0"/>
            </a:endParaRPr>
          </a:p>
        </p:txBody>
      </p:sp>
      <p:sp>
        <p:nvSpPr>
          <p:cNvPr id="23" name="TextBox 22"/>
          <p:cNvSpPr txBox="1"/>
          <p:nvPr/>
        </p:nvSpPr>
        <p:spPr>
          <a:xfrm>
            <a:off x="3945466" y="3764767"/>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a:t>
            </a:r>
            <a:endParaRPr lang="en-GB" sz="3200" b="1" dirty="0">
              <a:solidFill>
                <a:srgbClr val="E56700"/>
              </a:solidFill>
              <a:latin typeface="Century Gothic" panose="020B0502020202020204" pitchFamily="34" charset="0"/>
            </a:endParaRPr>
          </a:p>
        </p:txBody>
      </p:sp>
      <p:sp>
        <p:nvSpPr>
          <p:cNvPr id="24" name="TextBox 23"/>
          <p:cNvSpPr txBox="1"/>
          <p:nvPr/>
        </p:nvSpPr>
        <p:spPr>
          <a:xfrm>
            <a:off x="4175760" y="4558093"/>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a:t>
            </a:r>
            <a:endParaRPr lang="en-GB" sz="3200" b="1" dirty="0">
              <a:solidFill>
                <a:srgbClr val="E56700"/>
              </a:solidFill>
              <a:latin typeface="Century Gothic" panose="020B0502020202020204" pitchFamily="34" charset="0"/>
            </a:endParaRPr>
          </a:p>
        </p:txBody>
      </p:sp>
      <p:sp>
        <p:nvSpPr>
          <p:cNvPr id="25" name="TextBox 24"/>
          <p:cNvSpPr txBox="1"/>
          <p:nvPr/>
        </p:nvSpPr>
        <p:spPr>
          <a:xfrm>
            <a:off x="7101837" y="4577366"/>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está</a:t>
            </a:r>
            <a:endParaRPr lang="en-GB" sz="3200" b="1" dirty="0">
              <a:solidFill>
                <a:srgbClr val="E56700"/>
              </a:solidFill>
              <a:latin typeface="Century Gothic" panose="020B0502020202020204" pitchFamily="34" charset="0"/>
            </a:endParaRPr>
          </a:p>
        </p:txBody>
      </p:sp>
      <p:sp>
        <p:nvSpPr>
          <p:cNvPr id="26" name="TextBox 25"/>
          <p:cNvSpPr txBox="1"/>
          <p:nvPr/>
        </p:nvSpPr>
        <p:spPr>
          <a:xfrm>
            <a:off x="3798711" y="5329093"/>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está</a:t>
            </a:r>
            <a:endParaRPr lang="en-GB" sz="3200" b="1" dirty="0">
              <a:solidFill>
                <a:srgbClr val="E56700"/>
              </a:solidFill>
              <a:latin typeface="Century Gothic" panose="020B0502020202020204" pitchFamily="34" charset="0"/>
            </a:endParaRPr>
          </a:p>
        </p:txBody>
      </p:sp>
      <p:sp>
        <p:nvSpPr>
          <p:cNvPr id="27" name="TextBox 26"/>
          <p:cNvSpPr txBox="1"/>
          <p:nvPr/>
        </p:nvSpPr>
        <p:spPr>
          <a:xfrm>
            <a:off x="6913316" y="5329093"/>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a:t>
            </a:r>
            <a:endParaRPr lang="en-GB" sz="3200" b="1" dirty="0">
              <a:solidFill>
                <a:srgbClr val="E56700"/>
              </a:solidFill>
              <a:latin typeface="Century Gothic" panose="020B0502020202020204" pitchFamily="34" charset="0"/>
            </a:endParaRPr>
          </a:p>
        </p:txBody>
      </p:sp>
    </p:spTree>
    <p:extLst>
      <p:ext uri="{BB962C8B-B14F-4D97-AF65-F5344CB8AC3E}">
        <p14:creationId xmlns:p14="http://schemas.microsoft.com/office/powerpoint/2010/main" val="212778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20" grpId="0"/>
      <p:bldP spid="23" grpId="0"/>
      <p:bldP spid="24" grpId="0"/>
      <p:bldP spid="25" grpId="0"/>
      <p:bldP spid="26" grpId="0"/>
      <p:bldP spid="27"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9900356" cy="867128"/>
          </a:xfrm>
          <a:prstGeom prst="rect">
            <a:avLst/>
          </a:prstGeom>
        </p:spPr>
      </p:pic>
      <p:sp>
        <p:nvSpPr>
          <p:cNvPr id="4" name="Rectangle 3"/>
          <p:cNvSpPr/>
          <p:nvPr/>
        </p:nvSpPr>
        <p:spPr>
          <a:xfrm>
            <a:off x="137514" y="316475"/>
            <a:ext cx="8636000" cy="646331"/>
          </a:xfrm>
          <a:prstGeom prst="rect">
            <a:avLst/>
          </a:prstGeom>
        </p:spPr>
        <p:txBody>
          <a:bodyPr wrap="square">
            <a:spAutoFit/>
          </a:bodyPr>
          <a:lstStyle/>
          <a:p>
            <a:r>
              <a:rPr lang="en-GB" sz="3600" b="1" dirty="0">
                <a:solidFill>
                  <a:prstClr val="white"/>
                </a:solidFill>
                <a:latin typeface="Century Gothic" panose="020B0502020202020204" pitchFamily="34" charset="0"/>
              </a:rPr>
              <a:t>Sentence-level production tasks [1]</a:t>
            </a:r>
          </a:p>
        </p:txBody>
      </p:sp>
      <p:graphicFrame>
        <p:nvGraphicFramePr>
          <p:cNvPr id="2" name="Table 1"/>
          <p:cNvGraphicFramePr>
            <a:graphicFrameLocks noGrp="1"/>
          </p:cNvGraphicFramePr>
          <p:nvPr/>
        </p:nvGraphicFramePr>
        <p:xfrm>
          <a:off x="137514" y="2100157"/>
          <a:ext cx="7505490" cy="3472506"/>
        </p:xfrm>
        <a:graphic>
          <a:graphicData uri="http://schemas.openxmlformats.org/drawingml/2006/table">
            <a:tbl>
              <a:tblPr bandRow="1"/>
              <a:tblGrid>
                <a:gridCol w="497907">
                  <a:extLst>
                    <a:ext uri="{9D8B030D-6E8A-4147-A177-3AD203B41FA5}">
                      <a16:colId xmlns:a16="http://schemas.microsoft.com/office/drawing/2014/main" val="1658117807"/>
                    </a:ext>
                  </a:extLst>
                </a:gridCol>
                <a:gridCol w="5282300">
                  <a:extLst>
                    <a:ext uri="{9D8B030D-6E8A-4147-A177-3AD203B41FA5}">
                      <a16:colId xmlns:a16="http://schemas.microsoft.com/office/drawing/2014/main" val="3040628855"/>
                    </a:ext>
                  </a:extLst>
                </a:gridCol>
                <a:gridCol w="552090">
                  <a:extLst>
                    <a:ext uri="{9D8B030D-6E8A-4147-A177-3AD203B41FA5}">
                      <a16:colId xmlns:a16="http://schemas.microsoft.com/office/drawing/2014/main" val="198915938"/>
                    </a:ext>
                  </a:extLst>
                </a:gridCol>
                <a:gridCol w="1173193">
                  <a:extLst>
                    <a:ext uri="{9D8B030D-6E8A-4147-A177-3AD203B41FA5}">
                      <a16:colId xmlns:a16="http://schemas.microsoft.com/office/drawing/2014/main" val="2348905979"/>
                    </a:ext>
                  </a:extLst>
                </a:gridCol>
              </a:tblGrid>
              <a:tr h="578751">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1</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la iglesia</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1</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es</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3549286"/>
                  </a:ext>
                </a:extLst>
              </a:tr>
              <a:tr h="578751">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2</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el museo</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2</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está</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0025826"/>
                  </a:ext>
                </a:extLst>
              </a:tr>
              <a:tr h="578751">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3</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la plaza</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3</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es</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2608139"/>
                  </a:ext>
                </a:extLst>
              </a:tr>
              <a:tr h="578751">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4</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el teatro</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4</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está</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4490213"/>
                  </a:ext>
                </a:extLst>
              </a:tr>
              <a:tr h="578751">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5</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el parque</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5</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es</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5509762"/>
                  </a:ext>
                </a:extLst>
              </a:tr>
              <a:tr h="578751">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6</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la oficina de correos</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6</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dirty="0" err="1">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está</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7510224"/>
                  </a:ext>
                </a:extLst>
              </a:tr>
            </a:tbl>
          </a:graphicData>
        </a:graphic>
      </p:graphicFrame>
      <p:sp>
        <p:nvSpPr>
          <p:cNvPr id="6" name="Oval 5"/>
          <p:cNvSpPr/>
          <p:nvPr/>
        </p:nvSpPr>
        <p:spPr>
          <a:xfrm>
            <a:off x="7499230" y="962806"/>
            <a:ext cx="4692770" cy="545840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800"/>
              </a:spcAft>
            </a:pPr>
            <a:r>
              <a:rPr lang="en-GB" sz="2000" dirty="0" err="1">
                <a:solidFill>
                  <a:srgbClr val="1F4E79"/>
                </a:solidFill>
                <a:latin typeface="Century Gothic" panose="020B0502020202020204" pitchFamily="34" charset="0"/>
                <a:ea typeface="Calibri" panose="020F0502020204030204" pitchFamily="34" charset="0"/>
              </a:rPr>
              <a:t>en</a:t>
            </a:r>
            <a:r>
              <a:rPr lang="en-GB" sz="2000" dirty="0">
                <a:solidFill>
                  <a:srgbClr val="1F4E79"/>
                </a:solidFill>
                <a:latin typeface="Century Gothic" panose="020B0502020202020204" pitchFamily="34" charset="0"/>
                <a:ea typeface="Calibri" panose="020F0502020204030204" pitchFamily="34" charset="0"/>
              </a:rPr>
              <a:t> la plaza</a:t>
            </a:r>
            <a:endParaRPr lang="en-GB" sz="2000" dirty="0">
              <a:solidFill>
                <a:prstClr val="white"/>
              </a:solidFill>
              <a:ea typeface="Calibri" panose="020F0502020204030204" pitchFamily="34" charset="0"/>
            </a:endParaRPr>
          </a:p>
          <a:p>
            <a:pPr algn="ctr">
              <a:lnSpc>
                <a:spcPct val="150000"/>
              </a:lnSpc>
              <a:spcAft>
                <a:spcPts val="800"/>
              </a:spcAft>
            </a:pPr>
            <a:r>
              <a:rPr lang="en-GB" sz="2000" dirty="0" err="1">
                <a:solidFill>
                  <a:srgbClr val="1F4E79"/>
                </a:solidFill>
                <a:latin typeface="Century Gothic" panose="020B0502020202020204" pitchFamily="34" charset="0"/>
                <a:ea typeface="Calibri" panose="020F0502020204030204" pitchFamily="34" charset="0"/>
              </a:rPr>
              <a:t>grande</a:t>
            </a:r>
            <a:r>
              <a:rPr lang="en-GB" sz="2000" dirty="0">
                <a:solidFill>
                  <a:srgbClr val="1F4E79"/>
                </a:solidFill>
                <a:latin typeface="Century Gothic" panose="020B0502020202020204" pitchFamily="34" charset="0"/>
                <a:ea typeface="Calibri" panose="020F0502020204030204" pitchFamily="34" charset="0"/>
              </a:rPr>
              <a:t>         </a:t>
            </a:r>
            <a:r>
              <a:rPr lang="en-GB" sz="2000" dirty="0" err="1">
                <a:solidFill>
                  <a:srgbClr val="1F4E79"/>
                </a:solidFill>
                <a:latin typeface="Century Gothic" panose="020B0502020202020204" pitchFamily="34" charset="0"/>
                <a:ea typeface="Calibri" panose="020F0502020204030204" pitchFamily="34" charset="0"/>
              </a:rPr>
              <a:t>pequeño</a:t>
            </a:r>
            <a:r>
              <a:rPr lang="en-GB" sz="2000" dirty="0">
                <a:solidFill>
                  <a:srgbClr val="1F4E79"/>
                </a:solidFill>
                <a:latin typeface="Century Gothic" panose="020B0502020202020204" pitchFamily="34" charset="0"/>
                <a:ea typeface="Calibri" panose="020F0502020204030204" pitchFamily="34" charset="0"/>
              </a:rPr>
              <a:t>/a</a:t>
            </a:r>
            <a:r>
              <a:rPr lang="en-GB" sz="2000" dirty="0">
                <a:solidFill>
                  <a:prstClr val="white"/>
                </a:solidFill>
                <a:ea typeface="Calibri" panose="020F0502020204030204" pitchFamily="34" charset="0"/>
              </a:rPr>
              <a:t>  </a:t>
            </a:r>
            <a:r>
              <a:rPr lang="en-GB" sz="2000" dirty="0" err="1">
                <a:solidFill>
                  <a:srgbClr val="1F4E79"/>
                </a:solidFill>
                <a:latin typeface="Century Gothic" panose="020B0502020202020204" pitchFamily="34" charset="0"/>
                <a:ea typeface="Calibri" panose="020F0502020204030204" pitchFamily="34" charset="0"/>
              </a:rPr>
              <a:t>aburrido</a:t>
            </a:r>
            <a:r>
              <a:rPr lang="en-GB" sz="2000" dirty="0">
                <a:solidFill>
                  <a:srgbClr val="1F4E79"/>
                </a:solidFill>
                <a:latin typeface="Century Gothic" panose="020B0502020202020204" pitchFamily="34" charset="0"/>
                <a:ea typeface="Calibri" panose="020F0502020204030204" pitchFamily="34" charset="0"/>
              </a:rPr>
              <a:t>/a      </a:t>
            </a:r>
            <a:r>
              <a:rPr lang="en-GB" sz="2000" dirty="0" err="1">
                <a:solidFill>
                  <a:srgbClr val="1F4E79"/>
                </a:solidFill>
                <a:latin typeface="Century Gothic" panose="020B0502020202020204" pitchFamily="34" charset="0"/>
                <a:ea typeface="Calibri" panose="020F0502020204030204" pitchFamily="34" charset="0"/>
              </a:rPr>
              <a:t>interesante</a:t>
            </a:r>
            <a:endParaRPr lang="en-GB" sz="2000" dirty="0">
              <a:solidFill>
                <a:prstClr val="white"/>
              </a:solidFill>
              <a:ea typeface="Calibri" panose="020F0502020204030204" pitchFamily="34" charset="0"/>
            </a:endParaRPr>
          </a:p>
          <a:p>
            <a:pPr algn="ctr">
              <a:lnSpc>
                <a:spcPct val="150000"/>
              </a:lnSpc>
              <a:spcAft>
                <a:spcPts val="800"/>
              </a:spcAft>
            </a:pPr>
            <a:r>
              <a:rPr lang="en-GB" sz="2000" dirty="0" err="1">
                <a:solidFill>
                  <a:srgbClr val="1F4E79"/>
                </a:solidFill>
                <a:latin typeface="Century Gothic" panose="020B0502020202020204" pitchFamily="34" charset="0"/>
                <a:ea typeface="Calibri" panose="020F0502020204030204" pitchFamily="34" charset="0"/>
              </a:rPr>
              <a:t>en</a:t>
            </a:r>
            <a:r>
              <a:rPr lang="en-GB" sz="2000" dirty="0">
                <a:solidFill>
                  <a:srgbClr val="1F4E79"/>
                </a:solidFill>
                <a:latin typeface="Century Gothic" panose="020B0502020202020204" pitchFamily="34" charset="0"/>
                <a:ea typeface="Calibri" panose="020F0502020204030204" pitchFamily="34" charset="0"/>
              </a:rPr>
              <a:t> la </a:t>
            </a:r>
            <a:r>
              <a:rPr lang="en-GB" sz="2000" dirty="0" err="1">
                <a:solidFill>
                  <a:srgbClr val="1F4E79"/>
                </a:solidFill>
                <a:latin typeface="Century Gothic" panose="020B0502020202020204" pitchFamily="34" charset="0"/>
                <a:ea typeface="Calibri" panose="020F0502020204030204" pitchFamily="34" charset="0"/>
              </a:rPr>
              <a:t>calle</a:t>
            </a:r>
            <a:r>
              <a:rPr lang="en-GB" sz="2000" dirty="0">
                <a:solidFill>
                  <a:srgbClr val="1F4E79"/>
                </a:solidFill>
                <a:latin typeface="Century Gothic" panose="020B0502020202020204" pitchFamily="34" charset="0"/>
                <a:ea typeface="Calibri" panose="020F0502020204030204" pitchFamily="34" charset="0"/>
              </a:rPr>
              <a:t> González</a:t>
            </a:r>
            <a:r>
              <a:rPr lang="en-GB" sz="2000" dirty="0">
                <a:solidFill>
                  <a:prstClr val="white"/>
                </a:solidFill>
                <a:ea typeface="Calibri" panose="020F0502020204030204" pitchFamily="34" charset="0"/>
              </a:rPr>
              <a:t> </a:t>
            </a:r>
          </a:p>
          <a:p>
            <a:pPr algn="ctr">
              <a:lnSpc>
                <a:spcPct val="150000"/>
              </a:lnSpc>
              <a:spcAft>
                <a:spcPts val="800"/>
              </a:spcAft>
            </a:pPr>
            <a:r>
              <a:rPr lang="en-GB" sz="2000" dirty="0">
                <a:solidFill>
                  <a:srgbClr val="1F4E79"/>
                </a:solidFill>
                <a:latin typeface="Century Gothic" panose="020B0502020202020204" pitchFamily="34" charset="0"/>
                <a:ea typeface="Calibri" panose="020F0502020204030204" pitchFamily="34" charset="0"/>
              </a:rPr>
              <a:t>a la </a:t>
            </a:r>
            <a:r>
              <a:rPr lang="en-GB" sz="2000" dirty="0" err="1">
                <a:solidFill>
                  <a:srgbClr val="1F4E79"/>
                </a:solidFill>
                <a:latin typeface="Century Gothic" panose="020B0502020202020204" pitchFamily="34" charset="0"/>
                <a:ea typeface="Calibri" panose="020F0502020204030204" pitchFamily="34" charset="0"/>
              </a:rPr>
              <a:t>derecha</a:t>
            </a:r>
            <a:r>
              <a:rPr lang="en-GB" sz="2000" dirty="0">
                <a:solidFill>
                  <a:srgbClr val="1F4E79"/>
                </a:solidFill>
                <a:latin typeface="Century Gothic" panose="020B0502020202020204" pitchFamily="34" charset="0"/>
                <a:ea typeface="Calibri" panose="020F0502020204030204" pitchFamily="34" charset="0"/>
              </a:rPr>
              <a:t> </a:t>
            </a:r>
          </a:p>
          <a:p>
            <a:pPr algn="ctr">
              <a:lnSpc>
                <a:spcPct val="150000"/>
              </a:lnSpc>
              <a:spcAft>
                <a:spcPts val="800"/>
              </a:spcAft>
            </a:pPr>
            <a:r>
              <a:rPr lang="en-GB" sz="2000" dirty="0">
                <a:solidFill>
                  <a:srgbClr val="1F4E79"/>
                </a:solidFill>
                <a:latin typeface="Century Gothic" panose="020B0502020202020204" pitchFamily="34" charset="0"/>
                <a:ea typeface="Calibri" panose="020F0502020204030204" pitchFamily="34" charset="0"/>
              </a:rPr>
              <a:t>a la </a:t>
            </a:r>
            <a:r>
              <a:rPr lang="en-GB" sz="2000" dirty="0" err="1">
                <a:solidFill>
                  <a:srgbClr val="1F4E79"/>
                </a:solidFill>
                <a:latin typeface="Century Gothic" panose="020B0502020202020204" pitchFamily="34" charset="0"/>
                <a:ea typeface="Calibri" panose="020F0502020204030204" pitchFamily="34" charset="0"/>
              </a:rPr>
              <a:t>izquierda</a:t>
            </a:r>
            <a:endParaRPr lang="en-GB" sz="2000" dirty="0">
              <a:solidFill>
                <a:prstClr val="white"/>
              </a:solidFill>
              <a:ea typeface="Calibri" panose="020F0502020204030204" pitchFamily="34" charset="0"/>
            </a:endParaRPr>
          </a:p>
          <a:p>
            <a:pPr indent="457200">
              <a:lnSpc>
                <a:spcPct val="150000"/>
              </a:lnSpc>
              <a:spcAft>
                <a:spcPts val="800"/>
              </a:spcAft>
            </a:pPr>
            <a:r>
              <a:rPr lang="en-GB" sz="2000" dirty="0" err="1">
                <a:solidFill>
                  <a:srgbClr val="1F4E79"/>
                </a:solidFill>
                <a:latin typeface="Century Gothic" panose="020B0502020202020204" pitchFamily="34" charset="0"/>
                <a:ea typeface="Calibri" panose="020F0502020204030204" pitchFamily="34" charset="0"/>
              </a:rPr>
              <a:t>lejos</a:t>
            </a:r>
            <a:r>
              <a:rPr lang="en-GB" sz="2000" dirty="0">
                <a:solidFill>
                  <a:srgbClr val="1F4E79"/>
                </a:solidFill>
                <a:latin typeface="Century Gothic" panose="020B0502020202020204" pitchFamily="34" charset="0"/>
                <a:ea typeface="Calibri" panose="020F0502020204030204" pitchFamily="34" charset="0"/>
              </a:rPr>
              <a:t>	</a:t>
            </a:r>
            <a:r>
              <a:rPr lang="en-GB" sz="2000" dirty="0" err="1">
                <a:solidFill>
                  <a:srgbClr val="1F4E79"/>
                </a:solidFill>
                <a:latin typeface="Century Gothic" panose="020B0502020202020204" pitchFamily="34" charset="0"/>
                <a:ea typeface="Calibri" panose="020F0502020204030204" pitchFamily="34" charset="0"/>
              </a:rPr>
              <a:t>cerca</a:t>
            </a:r>
            <a:endParaRPr lang="en-GB" sz="2000" dirty="0">
              <a:solidFill>
                <a:prstClr val="white"/>
              </a:solidFill>
              <a:ea typeface="Calibri" panose="020F0502020204030204" pitchFamily="34" charset="0"/>
            </a:endParaRPr>
          </a:p>
          <a:p>
            <a:pPr algn="ctr">
              <a:lnSpc>
                <a:spcPct val="150000"/>
              </a:lnSpc>
              <a:spcAft>
                <a:spcPts val="800"/>
              </a:spcAft>
            </a:pPr>
            <a:r>
              <a:rPr lang="en-GB" sz="2000" dirty="0" err="1">
                <a:solidFill>
                  <a:srgbClr val="1F4E79"/>
                </a:solidFill>
                <a:latin typeface="Century Gothic" panose="020B0502020202020204" pitchFamily="34" charset="0"/>
                <a:ea typeface="Calibri" panose="020F0502020204030204" pitchFamily="34" charset="0"/>
              </a:rPr>
              <a:t>viejo</a:t>
            </a:r>
            <a:r>
              <a:rPr lang="en-GB" sz="2000" dirty="0">
                <a:solidFill>
                  <a:srgbClr val="1F4E79"/>
                </a:solidFill>
                <a:latin typeface="Century Gothic" panose="020B0502020202020204" pitchFamily="34" charset="0"/>
                <a:ea typeface="Calibri" panose="020F0502020204030204" pitchFamily="34" charset="0"/>
              </a:rPr>
              <a:t>/a		</a:t>
            </a:r>
            <a:r>
              <a:rPr lang="en-GB" sz="2000" dirty="0" err="1">
                <a:solidFill>
                  <a:srgbClr val="1F4E79"/>
                </a:solidFill>
                <a:latin typeface="Century Gothic" panose="020B0502020202020204" pitchFamily="34" charset="0"/>
                <a:ea typeface="Calibri" panose="020F0502020204030204" pitchFamily="34" charset="0"/>
              </a:rPr>
              <a:t>nuevo</a:t>
            </a:r>
            <a:r>
              <a:rPr lang="en-GB" sz="2000" dirty="0">
                <a:solidFill>
                  <a:srgbClr val="1F4E79"/>
                </a:solidFill>
                <a:latin typeface="Century Gothic" panose="020B0502020202020204" pitchFamily="34" charset="0"/>
                <a:ea typeface="Calibri" panose="020F0502020204030204" pitchFamily="34" charset="0"/>
              </a:rPr>
              <a:t>/a</a:t>
            </a:r>
            <a:endParaRPr lang="en-GB" sz="2000" dirty="0">
              <a:solidFill>
                <a:prstClr val="white"/>
              </a:solidFill>
              <a:ea typeface="Calibri" panose="020F0502020204030204" pitchFamily="34" charset="0"/>
            </a:endParaRPr>
          </a:p>
          <a:p>
            <a:pPr algn="ctr">
              <a:lnSpc>
                <a:spcPct val="150000"/>
              </a:lnSpc>
              <a:spcAft>
                <a:spcPts val="800"/>
              </a:spcAft>
            </a:pPr>
            <a:r>
              <a:rPr lang="en-GB" sz="2000" dirty="0">
                <a:solidFill>
                  <a:srgbClr val="1F4E79"/>
                </a:solidFill>
                <a:latin typeface="Century Gothic" panose="020B0502020202020204" pitchFamily="34" charset="0"/>
                <a:ea typeface="Calibri" panose="020F0502020204030204" pitchFamily="34" charset="0"/>
              </a:rPr>
              <a:t>al </a:t>
            </a:r>
            <a:r>
              <a:rPr lang="en-GB" sz="2000" dirty="0" err="1">
                <a:solidFill>
                  <a:srgbClr val="1F4E79"/>
                </a:solidFill>
                <a:latin typeface="Century Gothic" panose="020B0502020202020204" pitchFamily="34" charset="0"/>
                <a:ea typeface="Calibri" panose="020F0502020204030204" pitchFamily="34" charset="0"/>
              </a:rPr>
              <a:t>lado</a:t>
            </a:r>
            <a:r>
              <a:rPr lang="en-GB" sz="2000" dirty="0">
                <a:solidFill>
                  <a:srgbClr val="1F4E79"/>
                </a:solidFill>
                <a:latin typeface="Century Gothic" panose="020B0502020202020204" pitchFamily="34" charset="0"/>
                <a:ea typeface="Calibri" panose="020F0502020204030204" pitchFamily="34" charset="0"/>
              </a:rPr>
              <a:t> del </a:t>
            </a:r>
            <a:r>
              <a:rPr lang="en-GB" sz="2000" dirty="0" err="1">
                <a:solidFill>
                  <a:srgbClr val="1F4E79"/>
                </a:solidFill>
                <a:latin typeface="Century Gothic" panose="020B0502020202020204" pitchFamily="34" charset="0"/>
                <a:ea typeface="Calibri" panose="020F0502020204030204" pitchFamily="34" charset="0"/>
              </a:rPr>
              <a:t>parque</a:t>
            </a:r>
            <a:endParaRPr lang="en-GB" sz="2000" dirty="0">
              <a:solidFill>
                <a:prstClr val="white"/>
              </a:solidFill>
              <a:ea typeface="Calibri" panose="020F0502020204030204" pitchFamily="34" charset="0"/>
            </a:endParaRPr>
          </a:p>
          <a:p>
            <a:pPr algn="ctr">
              <a:lnSpc>
                <a:spcPct val="107000"/>
              </a:lnSpc>
              <a:spcAft>
                <a:spcPts val="800"/>
              </a:spcAft>
            </a:pPr>
            <a:r>
              <a:rPr lang="en-GB" sz="2000" dirty="0">
                <a:solidFill>
                  <a:srgbClr val="1F4E79"/>
                </a:solidFill>
                <a:latin typeface="Century Gothic" panose="020B0502020202020204" pitchFamily="34" charset="0"/>
                <a:ea typeface="Calibri" panose="020F0502020204030204" pitchFamily="34" charset="0"/>
              </a:rPr>
              <a:t> </a:t>
            </a:r>
            <a:endParaRPr lang="en-GB" sz="2000" dirty="0">
              <a:solidFill>
                <a:prstClr val="white"/>
              </a:solidFill>
              <a:ea typeface="Calibri" panose="020F0502020204030204" pitchFamily="34" charset="0"/>
            </a:endParaRPr>
          </a:p>
        </p:txBody>
      </p:sp>
    </p:spTree>
    <p:extLst>
      <p:ext uri="{BB962C8B-B14F-4D97-AF65-F5344CB8AC3E}">
        <p14:creationId xmlns:p14="http://schemas.microsoft.com/office/powerpoint/2010/main" val="30700083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0" y="294041"/>
            <a:ext cx="5810250"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 Was bin </a:t>
            </a:r>
            <a:r>
              <a:rPr lang="en-GB" sz="3600" b="1" dirty="0" err="1">
                <a:solidFill>
                  <a:schemeClr val="lt1"/>
                </a:solidFill>
              </a:rPr>
              <a:t>ich</a:t>
            </a:r>
            <a:r>
              <a:rPr lang="en-GB" sz="3600" b="1" dirty="0">
                <a:solidFill>
                  <a:schemeClr val="lt1"/>
                </a:solidFill>
              </a:rPr>
              <a:t>?</a:t>
            </a:r>
            <a:endParaRPr sz="3600" b="1" dirty="0">
              <a:solidFill>
                <a:schemeClr val="lt1"/>
              </a:solidFill>
            </a:endParaRPr>
          </a:p>
        </p:txBody>
      </p:sp>
      <p:sp>
        <p:nvSpPr>
          <p:cNvPr id="3" name="TextBox 2"/>
          <p:cNvSpPr txBox="1"/>
          <p:nvPr/>
        </p:nvSpPr>
        <p:spPr>
          <a:xfrm>
            <a:off x="341701" y="1425349"/>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im</a:t>
            </a: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Unterricht</a:t>
            </a:r>
            <a:endPar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8" name="TextBox 7"/>
          <p:cNvSpPr txBox="1"/>
          <p:nvPr/>
        </p:nvSpPr>
        <p:spPr>
          <a:xfrm>
            <a:off x="4094873" y="5636820"/>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spät</a:t>
            </a:r>
            <a:endPar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6056218" y="2060847"/>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schön</a:t>
            </a:r>
            <a:endPar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TextBox 10"/>
          <p:cNvSpPr txBox="1"/>
          <p:nvPr/>
        </p:nvSpPr>
        <p:spPr>
          <a:xfrm>
            <a:off x="2454234" y="2750127"/>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die </a:t>
            </a:r>
            <a:r>
              <a:rPr kumimoji="0" lang="en-GB" sz="2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Familie</a:t>
            </a:r>
            <a:endPar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 name="TextBox 11"/>
          <p:cNvSpPr txBox="1"/>
          <p:nvPr/>
        </p:nvSpPr>
        <p:spPr>
          <a:xfrm>
            <a:off x="8812346" y="5224887"/>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die </a:t>
            </a:r>
            <a:r>
              <a:rPr kumimoji="0" lang="en-GB" sz="2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Woche</a:t>
            </a:r>
            <a:endPar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8379691" y="2665469"/>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der Montag</a:t>
            </a:r>
          </a:p>
        </p:txBody>
      </p:sp>
      <p:sp>
        <p:nvSpPr>
          <p:cNvPr id="14" name="TextBox 13"/>
          <p:cNvSpPr txBox="1"/>
          <p:nvPr/>
        </p:nvSpPr>
        <p:spPr>
          <a:xfrm>
            <a:off x="3297387" y="1777799"/>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die </a:t>
            </a:r>
            <a:r>
              <a:rPr kumimoji="0" lang="en-GB" sz="2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Kirche</a:t>
            </a:r>
            <a:endPar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15" name="TextBox 14"/>
          <p:cNvSpPr txBox="1"/>
          <p:nvPr/>
        </p:nvSpPr>
        <p:spPr>
          <a:xfrm>
            <a:off x="2454234" y="4675390"/>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am </a:t>
            </a:r>
            <a:r>
              <a:rPr kumimoji="0" lang="en-GB" sz="2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Marktplatz</a:t>
            </a:r>
            <a:endPar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16" name="TextBox 15"/>
          <p:cNvSpPr txBox="1"/>
          <p:nvPr/>
        </p:nvSpPr>
        <p:spPr>
          <a:xfrm>
            <a:off x="-326241" y="2464960"/>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zu</a:t>
            </a:r>
            <a:r>
              <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 </a:t>
            </a:r>
            <a:r>
              <a:rPr kumimoji="0" lang="en-GB" sz="2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Hause</a:t>
            </a:r>
            <a:endPar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17" name="TextBox 16"/>
          <p:cNvSpPr txBox="1"/>
          <p:nvPr/>
        </p:nvSpPr>
        <p:spPr>
          <a:xfrm>
            <a:off x="9050179" y="1608921"/>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die </a:t>
            </a:r>
            <a:r>
              <a:rPr kumimoji="0" lang="en-GB" sz="2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Idee</a:t>
            </a:r>
            <a:endPar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8" name="TextBox 17"/>
          <p:cNvSpPr txBox="1"/>
          <p:nvPr/>
        </p:nvSpPr>
        <p:spPr>
          <a:xfrm>
            <a:off x="3662218" y="3759923"/>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früh</a:t>
            </a:r>
            <a:endPar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19" name="TextBox 18"/>
          <p:cNvSpPr txBox="1"/>
          <p:nvPr/>
        </p:nvSpPr>
        <p:spPr>
          <a:xfrm>
            <a:off x="5667364" y="3195760"/>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schreiben</a:t>
            </a:r>
            <a:endPar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20" name="TextBox 19"/>
          <p:cNvSpPr txBox="1"/>
          <p:nvPr/>
        </p:nvSpPr>
        <p:spPr>
          <a:xfrm>
            <a:off x="6433366" y="5293838"/>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lernen</a:t>
            </a:r>
            <a:endPar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21" name="TextBox 20"/>
          <p:cNvSpPr txBox="1"/>
          <p:nvPr/>
        </p:nvSpPr>
        <p:spPr>
          <a:xfrm>
            <a:off x="-239857" y="5471109"/>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die </a:t>
            </a:r>
            <a:r>
              <a:rPr kumimoji="0" lang="en-GB" sz="2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Aufgabe</a:t>
            </a:r>
            <a:endPar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2" name="TextBox 21"/>
          <p:cNvSpPr txBox="1"/>
          <p:nvPr/>
        </p:nvSpPr>
        <p:spPr>
          <a:xfrm>
            <a:off x="9050179" y="3865411"/>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in der </a:t>
            </a:r>
            <a:r>
              <a:rPr kumimoji="0" lang="en-GB" sz="2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Schule</a:t>
            </a:r>
            <a:endPar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23" name="TextBox 22"/>
          <p:cNvSpPr txBox="1"/>
          <p:nvPr/>
        </p:nvSpPr>
        <p:spPr>
          <a:xfrm>
            <a:off x="6807200" y="936183"/>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bekommen</a:t>
            </a:r>
            <a:endPar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25" name="TextBox 24"/>
          <p:cNvSpPr txBox="1"/>
          <p:nvPr/>
        </p:nvSpPr>
        <p:spPr>
          <a:xfrm>
            <a:off x="6256708" y="4333403"/>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das </a:t>
            </a:r>
            <a:r>
              <a:rPr kumimoji="0" lang="en-GB" sz="2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Fahrrad</a:t>
            </a:r>
            <a:endPar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6" name="TextBox 25"/>
          <p:cNvSpPr txBox="1"/>
          <p:nvPr/>
        </p:nvSpPr>
        <p:spPr>
          <a:xfrm>
            <a:off x="608567" y="3557127"/>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im</a:t>
            </a:r>
            <a:r>
              <a:rPr kumimoji="0" lang="en-GB" sz="2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Garten</a:t>
            </a:r>
          </a:p>
        </p:txBody>
      </p:sp>
      <p:sp>
        <p:nvSpPr>
          <p:cNvPr id="27" name="TextBox 26"/>
          <p:cNvSpPr txBox="1"/>
          <p:nvPr/>
        </p:nvSpPr>
        <p:spPr>
          <a:xfrm>
            <a:off x="-690748" y="4372114"/>
            <a:ext cx="31449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machen</a:t>
            </a:r>
            <a:endParaRPr kumimoji="0" lang="en-GB"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28" name="Google Shape;150;p2"/>
          <p:cNvSpPr/>
          <p:nvPr/>
        </p:nvSpPr>
        <p:spPr>
          <a:xfrm>
            <a:off x="9050179" y="228684"/>
            <a:ext cx="2907149" cy="421947"/>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hören</a:t>
            </a: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18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sprechen</a:t>
            </a: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(1/2)</a:t>
            </a:r>
            <a:endParaRPr kumimoji="0"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9439989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1" y="294041"/>
            <a:ext cx="5909733"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 Was bin </a:t>
            </a:r>
            <a:r>
              <a:rPr lang="en-GB" sz="3600" b="1" dirty="0" err="1">
                <a:solidFill>
                  <a:schemeClr val="lt1"/>
                </a:solidFill>
              </a:rPr>
              <a:t>ich</a:t>
            </a:r>
            <a:r>
              <a:rPr lang="en-GB" sz="3600" b="1" dirty="0">
                <a:solidFill>
                  <a:schemeClr val="lt1"/>
                </a:solidFill>
              </a:rPr>
              <a:t>? (</a:t>
            </a:r>
            <a:r>
              <a:rPr lang="en-GB" sz="3600" b="1" dirty="0" err="1">
                <a:solidFill>
                  <a:schemeClr val="lt1"/>
                </a:solidFill>
              </a:rPr>
              <a:t>Antworten</a:t>
            </a:r>
            <a:r>
              <a:rPr lang="en-GB" sz="3600" b="1" dirty="0">
                <a:solidFill>
                  <a:schemeClr val="lt1"/>
                </a:solidFill>
              </a:rPr>
              <a:t>)</a:t>
            </a:r>
            <a:endParaRPr sz="3600" b="1" dirty="0">
              <a:solidFill>
                <a:schemeClr val="lt1"/>
              </a:solidFill>
            </a:endParaRPr>
          </a:p>
        </p:txBody>
      </p:sp>
      <p:sp>
        <p:nvSpPr>
          <p:cNvPr id="4" name="TextBox 3"/>
          <p:cNvSpPr txBox="1"/>
          <p:nvPr/>
        </p:nvSpPr>
        <p:spPr>
          <a:xfrm>
            <a:off x="118532" y="1362782"/>
            <a:ext cx="11582400" cy="517064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bin ein Vater, eine Mutter, ein Junge und ein Mädchen. Was bin ich?</a:t>
            </a:r>
            <a:b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bin ... </a:t>
            </a:r>
            <a:r>
              <a:rPr kumimoji="0" lang="de-DE"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eine Familie! </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bin sieben Tage. Was bin ich?</a:t>
            </a:r>
            <a:b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bin ... </a:t>
            </a:r>
            <a:r>
              <a:rPr kumimoji="0" lang="de-DE"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eine Woche!</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bin Arbeit. Was bin ich?</a:t>
            </a:r>
            <a:b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bin ... </a:t>
            </a:r>
            <a:r>
              <a:rPr kumimoji="0" lang="de-DE"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eine Aufgabe!</a:t>
            </a:r>
            <a:b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bin nicht hässlich. Was bin ich? </a:t>
            </a:r>
            <a:b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bin ... </a:t>
            </a:r>
            <a:r>
              <a:rPr kumimoji="0" lang="de-DE"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schön!</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habe eine Tür. Was bin ich? </a:t>
            </a:r>
            <a:b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de-DE"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Ich bin ... </a:t>
            </a:r>
            <a:r>
              <a:rPr kumimoji="0" lang="de-DE"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eine Kirche!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0" name="Rectangle 29"/>
          <p:cNvSpPr/>
          <p:nvPr/>
        </p:nvSpPr>
        <p:spPr>
          <a:xfrm>
            <a:off x="1894114" y="1765499"/>
            <a:ext cx="1848149" cy="267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1" name="Rectangle 30"/>
          <p:cNvSpPr/>
          <p:nvPr/>
        </p:nvSpPr>
        <p:spPr>
          <a:xfrm>
            <a:off x="1894114" y="2744996"/>
            <a:ext cx="1848150" cy="342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 name="Rectangle 31"/>
          <p:cNvSpPr/>
          <p:nvPr/>
        </p:nvSpPr>
        <p:spPr>
          <a:xfrm>
            <a:off x="1894113" y="3813224"/>
            <a:ext cx="2091290" cy="278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3" name="Rectangle 32"/>
          <p:cNvSpPr/>
          <p:nvPr/>
        </p:nvSpPr>
        <p:spPr>
          <a:xfrm>
            <a:off x="1894115" y="4795722"/>
            <a:ext cx="1848151" cy="267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4" name="Rectangle 33"/>
          <p:cNvSpPr/>
          <p:nvPr/>
        </p:nvSpPr>
        <p:spPr>
          <a:xfrm>
            <a:off x="1894113" y="5778929"/>
            <a:ext cx="1848150" cy="367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7" name="Google Shape;150;p2"/>
          <p:cNvSpPr/>
          <p:nvPr/>
        </p:nvSpPr>
        <p:spPr>
          <a:xfrm>
            <a:off x="9050179" y="228684"/>
            <a:ext cx="2907149" cy="421947"/>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hören</a:t>
            </a: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18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sprechen</a:t>
            </a: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(1/2)</a:t>
            </a:r>
            <a:endParaRPr kumimoji="0"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11" name="Picture 10">
            <a:extLst>
              <a:ext uri="{FF2B5EF4-FFF2-40B4-BE49-F238E27FC236}">
                <a16:creationId xmlns:a16="http://schemas.microsoft.com/office/drawing/2014/main" id="{5B4FC01B-7F33-4B79-905C-20616322A3F1}"/>
              </a:ext>
            </a:extLst>
          </p:cNvPr>
          <p:cNvPicPr>
            <a:picLocks noChangeAspect="1"/>
          </p:cNvPicPr>
          <p:nvPr/>
        </p:nvPicPr>
        <p:blipFill>
          <a:blip r:embed="rId4"/>
          <a:stretch>
            <a:fillRect/>
          </a:stretch>
        </p:blipFill>
        <p:spPr>
          <a:xfrm>
            <a:off x="10566967" y="4652697"/>
            <a:ext cx="1522338" cy="1551338"/>
          </a:xfrm>
          <a:prstGeom prst="rect">
            <a:avLst/>
          </a:prstGeom>
        </p:spPr>
      </p:pic>
      <p:sp>
        <p:nvSpPr>
          <p:cNvPr id="12" name="Cloud Callout 11"/>
          <p:cNvSpPr/>
          <p:nvPr/>
        </p:nvSpPr>
        <p:spPr>
          <a:xfrm>
            <a:off x="10640449" y="2998494"/>
            <a:ext cx="1375374" cy="1093025"/>
          </a:xfrm>
          <a:prstGeom prst="cloudCallout">
            <a:avLst>
              <a:gd name="adj1" fmla="val 148"/>
              <a:gd name="adj2" fmla="val 71591"/>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3" name="Picture 12">
            <a:extLst>
              <a:ext uri="{FF2B5EF4-FFF2-40B4-BE49-F238E27FC236}">
                <a16:creationId xmlns:a16="http://schemas.microsoft.com/office/drawing/2014/main" id="{438E7C80-D267-4A86-AF3C-B8EB77633156}"/>
              </a:ext>
            </a:extLst>
          </p:cNvPr>
          <p:cNvPicPr>
            <a:picLocks noChangeAspect="1"/>
          </p:cNvPicPr>
          <p:nvPr/>
        </p:nvPicPr>
        <p:blipFill>
          <a:blip r:embed="rId5"/>
          <a:stretch>
            <a:fillRect/>
          </a:stretch>
        </p:blipFill>
        <p:spPr>
          <a:xfrm flipH="1">
            <a:off x="8891612" y="4652697"/>
            <a:ext cx="1612141" cy="1551216"/>
          </a:xfrm>
          <a:prstGeom prst="rect">
            <a:avLst/>
          </a:prstGeom>
        </p:spPr>
      </p:pic>
    </p:spTree>
    <p:extLst>
      <p:ext uri="{BB962C8B-B14F-4D97-AF65-F5344CB8AC3E}">
        <p14:creationId xmlns:p14="http://schemas.microsoft.com/office/powerpoint/2010/main" val="6764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5BC62D05-AD73-2E40-A74F-3B7DCEF459E4}"/>
              </a:ext>
            </a:extLst>
          </p:cNvPr>
          <p:cNvGrpSpPr/>
          <p:nvPr/>
        </p:nvGrpSpPr>
        <p:grpSpPr>
          <a:xfrm>
            <a:off x="2193568" y="3492914"/>
            <a:ext cx="2534189" cy="2779820"/>
            <a:chOff x="2193568" y="3492914"/>
            <a:chExt cx="2534189" cy="2779820"/>
          </a:xfrm>
        </p:grpSpPr>
        <p:pic>
          <p:nvPicPr>
            <p:cNvPr id="35" name="Picture 34">
              <a:extLst>
                <a:ext uri="{FF2B5EF4-FFF2-40B4-BE49-F238E27FC236}">
                  <a16:creationId xmlns:a16="http://schemas.microsoft.com/office/drawing/2014/main" id="{9B6AA66F-EE63-DF40-BAE3-274280289E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3568" y="3492914"/>
              <a:ext cx="2534189" cy="2779820"/>
            </a:xfrm>
            <a:prstGeom prst="rect">
              <a:avLst/>
            </a:prstGeom>
          </p:spPr>
        </p:pic>
        <p:sp>
          <p:nvSpPr>
            <p:cNvPr id="36" name="TextBox 35">
              <a:extLst>
                <a:ext uri="{FF2B5EF4-FFF2-40B4-BE49-F238E27FC236}">
                  <a16:creationId xmlns:a16="http://schemas.microsoft.com/office/drawing/2014/main" id="{B593C9A8-5DF0-8541-893A-FAA01CBC4FC8}"/>
                </a:ext>
              </a:extLst>
            </p:cNvPr>
            <p:cNvSpPr txBox="1"/>
            <p:nvPr/>
          </p:nvSpPr>
          <p:spPr>
            <a:xfrm>
              <a:off x="3239287" y="4545358"/>
              <a:ext cx="442750" cy="646331"/>
            </a:xfrm>
            <a:prstGeom prst="rect">
              <a:avLst/>
            </a:prstGeom>
            <a:noFill/>
          </p:spPr>
          <p:txBody>
            <a:bodyPr wrap="none" rtlCol="0">
              <a:spAutoFit/>
            </a:bodyPr>
            <a:lstStyle/>
            <a:p>
              <a:r>
                <a:rPr lang="en-US" sz="3600" b="1" dirty="0">
                  <a:solidFill>
                    <a:prstClr val="white"/>
                  </a:solidFill>
                  <a:latin typeface="Century Gothic" panose="020B0502020202020204" pitchFamily="34" charset="0"/>
                </a:rPr>
                <a:t>3</a:t>
              </a:r>
            </a:p>
          </p:txBody>
        </p:sp>
      </p:grpSp>
      <p:sp>
        <p:nvSpPr>
          <p:cNvPr id="6" name="TextBox 5"/>
          <p:cNvSpPr txBox="1"/>
          <p:nvPr/>
        </p:nvSpPr>
        <p:spPr>
          <a:xfrm>
            <a:off x="7315200" y="6494075"/>
            <a:ext cx="2912535"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
        <p:nvSpPr>
          <p:cNvPr id="8" name="TextBox 7"/>
          <p:cNvSpPr txBox="1"/>
          <p:nvPr/>
        </p:nvSpPr>
        <p:spPr>
          <a:xfrm>
            <a:off x="3322121" y="2138366"/>
            <a:ext cx="5414904" cy="1862048"/>
          </a:xfrm>
          <a:prstGeom prst="rect">
            <a:avLst/>
          </a:prstGeom>
          <a:noFill/>
        </p:spPr>
        <p:txBody>
          <a:bodyPr wrap="square" rtlCol="0">
            <a:spAutoFit/>
          </a:bodyPr>
          <a:lstStyle/>
          <a:p>
            <a:pPr algn="ctr">
              <a:defRPr/>
            </a:pPr>
            <a:r>
              <a:rPr lang="en-GB" sz="11500" b="1" dirty="0">
                <a:solidFill>
                  <a:srgbClr val="5B9BD5">
                    <a:lumMod val="50000"/>
                  </a:srgbClr>
                </a:solidFill>
                <a:latin typeface="Century Gothic" panose="020B0502020202020204" pitchFamily="34" charset="0"/>
              </a:rPr>
              <a:t>A</a:t>
            </a:r>
          </a:p>
        </p:txBody>
      </p:sp>
      <p:grpSp>
        <p:nvGrpSpPr>
          <p:cNvPr id="10" name="Group 9">
            <a:extLst>
              <a:ext uri="{FF2B5EF4-FFF2-40B4-BE49-F238E27FC236}">
                <a16:creationId xmlns:a16="http://schemas.microsoft.com/office/drawing/2014/main" id="{6CCF0A67-01B8-9D40-BE97-6436107B8CD9}"/>
              </a:ext>
            </a:extLst>
          </p:cNvPr>
          <p:cNvGrpSpPr/>
          <p:nvPr/>
        </p:nvGrpSpPr>
        <p:grpSpPr>
          <a:xfrm>
            <a:off x="165934" y="165726"/>
            <a:ext cx="2919413" cy="2189560"/>
            <a:chOff x="0" y="0"/>
            <a:chExt cx="2919413" cy="2189560"/>
          </a:xfrm>
        </p:grpSpPr>
        <p:pic>
          <p:nvPicPr>
            <p:cNvPr id="11" name="Picture 10">
              <a:extLst>
                <a:ext uri="{FF2B5EF4-FFF2-40B4-BE49-F238E27FC236}">
                  <a16:creationId xmlns:a16="http://schemas.microsoft.com/office/drawing/2014/main" id="{66A65DEF-0F74-3C44-95C4-C1702DDFD478}"/>
                </a:ext>
              </a:extLst>
            </p:cNvPr>
            <p:cNvPicPr>
              <a:picLocks noChangeAspect="1"/>
            </p:cNvPicPr>
            <p:nvPr/>
          </p:nvPicPr>
          <p:blipFill>
            <a:blip r:embed="rId6"/>
            <a:stretch>
              <a:fillRect/>
            </a:stretch>
          </p:blipFill>
          <p:spPr>
            <a:xfrm>
              <a:off x="0" y="0"/>
              <a:ext cx="2919413" cy="2189560"/>
            </a:xfrm>
            <a:prstGeom prst="rect">
              <a:avLst/>
            </a:prstGeom>
          </p:spPr>
        </p:pic>
        <p:sp>
          <p:nvSpPr>
            <p:cNvPr id="12" name="TextBox 11">
              <a:extLst>
                <a:ext uri="{FF2B5EF4-FFF2-40B4-BE49-F238E27FC236}">
                  <a16:creationId xmlns:a16="http://schemas.microsoft.com/office/drawing/2014/main" id="{D79FADAA-8FB9-544D-B0AA-1E6401FEEC1D}"/>
                </a:ext>
              </a:extLst>
            </p:cNvPr>
            <p:cNvSpPr txBox="1"/>
            <p:nvPr/>
          </p:nvSpPr>
          <p:spPr>
            <a:xfrm>
              <a:off x="2314830" y="1229856"/>
              <a:ext cx="572593" cy="923330"/>
            </a:xfrm>
            <a:prstGeom prst="rect">
              <a:avLst/>
            </a:prstGeom>
            <a:noFill/>
          </p:spPr>
          <p:txBody>
            <a:bodyPr wrap="none" rtlCol="0">
              <a:spAutoFit/>
            </a:bodyPr>
            <a:lstStyle/>
            <a:p>
              <a:r>
                <a:rPr lang="en-US" sz="5400" b="1" dirty="0">
                  <a:solidFill>
                    <a:prstClr val="white"/>
                  </a:solidFill>
                  <a:latin typeface="Century Gothic" panose="020B0502020202020204" pitchFamily="34" charset="0"/>
                </a:rPr>
                <a:t>1</a:t>
              </a:r>
            </a:p>
          </p:txBody>
        </p:sp>
      </p:grpSp>
      <p:grpSp>
        <p:nvGrpSpPr>
          <p:cNvPr id="13" name="Group 12">
            <a:extLst>
              <a:ext uri="{FF2B5EF4-FFF2-40B4-BE49-F238E27FC236}">
                <a16:creationId xmlns:a16="http://schemas.microsoft.com/office/drawing/2014/main" id="{DE59C47D-B673-664E-ADAA-EF9333578186}"/>
              </a:ext>
            </a:extLst>
          </p:cNvPr>
          <p:cNvGrpSpPr/>
          <p:nvPr/>
        </p:nvGrpSpPr>
        <p:grpSpPr>
          <a:xfrm>
            <a:off x="312090" y="3281460"/>
            <a:ext cx="2125341" cy="2821124"/>
            <a:chOff x="0" y="4036876"/>
            <a:chExt cx="2125341" cy="2821124"/>
          </a:xfrm>
        </p:grpSpPr>
        <p:pic>
          <p:nvPicPr>
            <p:cNvPr id="14" name="Picture 13">
              <a:extLst>
                <a:ext uri="{FF2B5EF4-FFF2-40B4-BE49-F238E27FC236}">
                  <a16:creationId xmlns:a16="http://schemas.microsoft.com/office/drawing/2014/main" id="{E3DB01D5-CCE3-A144-8A8C-B58018AAB4B5}"/>
                </a:ext>
              </a:extLst>
            </p:cNvPr>
            <p:cNvPicPr>
              <a:picLocks noChangeAspect="1"/>
            </p:cNvPicPr>
            <p:nvPr/>
          </p:nvPicPr>
          <p:blipFill>
            <a:blip r:embed="rId7"/>
            <a:stretch>
              <a:fillRect/>
            </a:stretch>
          </p:blipFill>
          <p:spPr>
            <a:xfrm>
              <a:off x="0" y="4041813"/>
              <a:ext cx="2125341" cy="2816187"/>
            </a:xfrm>
            <a:prstGeom prst="rect">
              <a:avLst/>
            </a:prstGeom>
          </p:spPr>
        </p:pic>
        <p:sp>
          <p:nvSpPr>
            <p:cNvPr id="15" name="TextBox 14">
              <a:extLst>
                <a:ext uri="{FF2B5EF4-FFF2-40B4-BE49-F238E27FC236}">
                  <a16:creationId xmlns:a16="http://schemas.microsoft.com/office/drawing/2014/main" id="{9F27ECC5-21F1-E742-9884-A8A64B2B0D57}"/>
                </a:ext>
              </a:extLst>
            </p:cNvPr>
            <p:cNvSpPr txBox="1"/>
            <p:nvPr/>
          </p:nvSpPr>
          <p:spPr>
            <a:xfrm>
              <a:off x="494010" y="4036876"/>
              <a:ext cx="500458" cy="769441"/>
            </a:xfrm>
            <a:prstGeom prst="rect">
              <a:avLst/>
            </a:prstGeom>
            <a:noFill/>
          </p:spPr>
          <p:txBody>
            <a:bodyPr wrap="none" rtlCol="0">
              <a:spAutoFit/>
            </a:bodyPr>
            <a:lstStyle/>
            <a:p>
              <a:r>
                <a:rPr lang="en-US" sz="4400" b="1" dirty="0">
                  <a:solidFill>
                    <a:srgbClr val="EA5F00"/>
                  </a:solidFill>
                  <a:latin typeface="Century Gothic" panose="020B0502020202020204" pitchFamily="34" charset="0"/>
                </a:rPr>
                <a:t>2</a:t>
              </a:r>
            </a:p>
          </p:txBody>
        </p:sp>
      </p:grpSp>
      <p:grpSp>
        <p:nvGrpSpPr>
          <p:cNvPr id="22" name="Group 21">
            <a:extLst>
              <a:ext uri="{FF2B5EF4-FFF2-40B4-BE49-F238E27FC236}">
                <a16:creationId xmlns:a16="http://schemas.microsoft.com/office/drawing/2014/main" id="{C1CC5076-B557-8040-8373-CEFA1D0DB282}"/>
              </a:ext>
            </a:extLst>
          </p:cNvPr>
          <p:cNvGrpSpPr/>
          <p:nvPr/>
        </p:nvGrpSpPr>
        <p:grpSpPr>
          <a:xfrm>
            <a:off x="7721137" y="3074828"/>
            <a:ext cx="1521842" cy="2428875"/>
            <a:chOff x="10237248" y="4376557"/>
            <a:chExt cx="1521842" cy="2428875"/>
          </a:xfrm>
        </p:grpSpPr>
        <p:pic>
          <p:nvPicPr>
            <p:cNvPr id="23" name="Picture 22">
              <a:extLst>
                <a:ext uri="{FF2B5EF4-FFF2-40B4-BE49-F238E27FC236}">
                  <a16:creationId xmlns:a16="http://schemas.microsoft.com/office/drawing/2014/main" id="{9530E6C6-0D69-724A-AD7C-B1E64254ECF7}"/>
                </a:ext>
              </a:extLst>
            </p:cNvPr>
            <p:cNvPicPr>
              <a:picLocks noChangeAspect="1"/>
            </p:cNvPicPr>
            <p:nvPr/>
          </p:nvPicPr>
          <p:blipFill>
            <a:blip r:embed="rId8"/>
            <a:stretch>
              <a:fillRect/>
            </a:stretch>
          </p:blipFill>
          <p:spPr>
            <a:xfrm>
              <a:off x="10237248" y="4376557"/>
              <a:ext cx="1521842" cy="2428875"/>
            </a:xfrm>
            <a:prstGeom prst="rect">
              <a:avLst/>
            </a:prstGeom>
          </p:spPr>
        </p:pic>
        <p:sp>
          <p:nvSpPr>
            <p:cNvPr id="24" name="TextBox 23">
              <a:extLst>
                <a:ext uri="{FF2B5EF4-FFF2-40B4-BE49-F238E27FC236}">
                  <a16:creationId xmlns:a16="http://schemas.microsoft.com/office/drawing/2014/main" id="{C6B595C2-8A27-274B-AE6E-F7C4FE6365AD}"/>
                </a:ext>
              </a:extLst>
            </p:cNvPr>
            <p:cNvSpPr txBox="1"/>
            <p:nvPr/>
          </p:nvSpPr>
          <p:spPr>
            <a:xfrm>
              <a:off x="10692581" y="4664177"/>
              <a:ext cx="224913" cy="1015663"/>
            </a:xfrm>
            <a:prstGeom prst="rect">
              <a:avLst/>
            </a:prstGeom>
            <a:noFill/>
          </p:spPr>
          <p:txBody>
            <a:bodyPr wrap="square" rtlCol="0">
              <a:spAutoFit/>
            </a:bodyPr>
            <a:lstStyle/>
            <a:p>
              <a:r>
                <a:rPr lang="en-US" sz="6000" b="1" dirty="0">
                  <a:solidFill>
                    <a:prstClr val="white"/>
                  </a:solidFill>
                  <a:latin typeface="Century Gothic" panose="020B0502020202020204" pitchFamily="34" charset="0"/>
                </a:rPr>
                <a:t>6</a:t>
              </a:r>
            </a:p>
          </p:txBody>
        </p:sp>
      </p:grpSp>
      <p:grpSp>
        <p:nvGrpSpPr>
          <p:cNvPr id="25" name="Group 24">
            <a:extLst>
              <a:ext uri="{FF2B5EF4-FFF2-40B4-BE49-F238E27FC236}">
                <a16:creationId xmlns:a16="http://schemas.microsoft.com/office/drawing/2014/main" id="{041CD869-C622-2F43-9E74-7DA239F3064E}"/>
              </a:ext>
            </a:extLst>
          </p:cNvPr>
          <p:cNvGrpSpPr/>
          <p:nvPr/>
        </p:nvGrpSpPr>
        <p:grpSpPr>
          <a:xfrm>
            <a:off x="8914805" y="246140"/>
            <a:ext cx="3147747" cy="2146246"/>
            <a:chOff x="9069843" y="464284"/>
            <a:chExt cx="3147747" cy="2146246"/>
          </a:xfrm>
        </p:grpSpPr>
        <p:pic>
          <p:nvPicPr>
            <p:cNvPr id="26" name="Picture 25">
              <a:extLst>
                <a:ext uri="{FF2B5EF4-FFF2-40B4-BE49-F238E27FC236}">
                  <a16:creationId xmlns:a16="http://schemas.microsoft.com/office/drawing/2014/main" id="{2E961969-D357-2047-94E5-CBA463CA08B5}"/>
                </a:ext>
              </a:extLst>
            </p:cNvPr>
            <p:cNvPicPr>
              <a:picLocks noChangeAspect="1"/>
            </p:cNvPicPr>
            <p:nvPr/>
          </p:nvPicPr>
          <p:blipFill>
            <a:blip r:embed="rId9"/>
            <a:stretch>
              <a:fillRect/>
            </a:stretch>
          </p:blipFill>
          <p:spPr>
            <a:xfrm>
              <a:off x="9069843" y="464284"/>
              <a:ext cx="3147747" cy="2091663"/>
            </a:xfrm>
            <a:prstGeom prst="rect">
              <a:avLst/>
            </a:prstGeom>
          </p:spPr>
        </p:pic>
        <p:sp>
          <p:nvSpPr>
            <p:cNvPr id="27" name="TextBox 26">
              <a:extLst>
                <a:ext uri="{FF2B5EF4-FFF2-40B4-BE49-F238E27FC236}">
                  <a16:creationId xmlns:a16="http://schemas.microsoft.com/office/drawing/2014/main" id="{EFA02653-0B7E-CE48-B113-04B50B7255B1}"/>
                </a:ext>
              </a:extLst>
            </p:cNvPr>
            <p:cNvSpPr txBox="1"/>
            <p:nvPr/>
          </p:nvSpPr>
          <p:spPr>
            <a:xfrm>
              <a:off x="10963856" y="1502534"/>
              <a:ext cx="659155" cy="1107996"/>
            </a:xfrm>
            <a:prstGeom prst="rect">
              <a:avLst/>
            </a:prstGeom>
            <a:noFill/>
          </p:spPr>
          <p:txBody>
            <a:bodyPr wrap="none" rtlCol="0">
              <a:spAutoFit/>
            </a:bodyPr>
            <a:lstStyle/>
            <a:p>
              <a:r>
                <a:rPr lang="en-US" sz="6600" b="1" dirty="0">
                  <a:solidFill>
                    <a:srgbClr val="EA5F00"/>
                  </a:solidFill>
                  <a:latin typeface="Century Gothic" panose="020B0502020202020204" pitchFamily="34" charset="0"/>
                </a:rPr>
                <a:t>7</a:t>
              </a:r>
            </a:p>
          </p:txBody>
        </p:sp>
      </p:grpSp>
      <p:grpSp>
        <p:nvGrpSpPr>
          <p:cNvPr id="28" name="Group 27">
            <a:extLst>
              <a:ext uri="{FF2B5EF4-FFF2-40B4-BE49-F238E27FC236}">
                <a16:creationId xmlns:a16="http://schemas.microsoft.com/office/drawing/2014/main" id="{7C3E60CE-4EA8-D448-BEFF-0AD240DC3274}"/>
              </a:ext>
            </a:extLst>
          </p:cNvPr>
          <p:cNvGrpSpPr/>
          <p:nvPr/>
        </p:nvGrpSpPr>
        <p:grpSpPr>
          <a:xfrm>
            <a:off x="5162981" y="244005"/>
            <a:ext cx="3279000" cy="2284862"/>
            <a:chOff x="4990743" y="0"/>
            <a:chExt cx="3279000" cy="2284862"/>
          </a:xfrm>
        </p:grpSpPr>
        <p:pic>
          <p:nvPicPr>
            <p:cNvPr id="29" name="Picture 28">
              <a:extLst>
                <a:ext uri="{FF2B5EF4-FFF2-40B4-BE49-F238E27FC236}">
                  <a16:creationId xmlns:a16="http://schemas.microsoft.com/office/drawing/2014/main" id="{78D859B7-A357-5B46-B8B3-220348A6723F}"/>
                </a:ext>
              </a:extLst>
            </p:cNvPr>
            <p:cNvPicPr>
              <a:picLocks noChangeAspect="1"/>
            </p:cNvPicPr>
            <p:nvPr/>
          </p:nvPicPr>
          <p:blipFill>
            <a:blip r:embed="rId10"/>
            <a:stretch>
              <a:fillRect/>
            </a:stretch>
          </p:blipFill>
          <p:spPr>
            <a:xfrm>
              <a:off x="4990743" y="0"/>
              <a:ext cx="3279000" cy="2189560"/>
            </a:xfrm>
            <a:prstGeom prst="rect">
              <a:avLst/>
            </a:prstGeom>
          </p:spPr>
        </p:pic>
        <p:sp>
          <p:nvSpPr>
            <p:cNvPr id="30" name="TextBox 29">
              <a:extLst>
                <a:ext uri="{FF2B5EF4-FFF2-40B4-BE49-F238E27FC236}">
                  <a16:creationId xmlns:a16="http://schemas.microsoft.com/office/drawing/2014/main" id="{3F10B228-8599-7041-8588-F090E576F367}"/>
                </a:ext>
              </a:extLst>
            </p:cNvPr>
            <p:cNvSpPr txBox="1"/>
            <p:nvPr/>
          </p:nvSpPr>
          <p:spPr>
            <a:xfrm>
              <a:off x="6092289" y="1453865"/>
              <a:ext cx="529312" cy="830997"/>
            </a:xfrm>
            <a:prstGeom prst="rect">
              <a:avLst/>
            </a:prstGeom>
            <a:noFill/>
          </p:spPr>
          <p:txBody>
            <a:bodyPr wrap="none" rtlCol="0">
              <a:spAutoFit/>
            </a:bodyPr>
            <a:lstStyle/>
            <a:p>
              <a:r>
                <a:rPr lang="en-US" sz="4800" b="1" dirty="0">
                  <a:solidFill>
                    <a:srgbClr val="4472C4">
                      <a:lumMod val="50000"/>
                    </a:srgbClr>
                  </a:solidFill>
                  <a:latin typeface="Century Gothic" panose="020B0502020202020204" pitchFamily="34" charset="0"/>
                </a:rPr>
                <a:t>8</a:t>
              </a:r>
            </a:p>
          </p:txBody>
        </p:sp>
      </p:grpSp>
      <p:pic>
        <p:nvPicPr>
          <p:cNvPr id="3" name="Picture 2">
            <a:extLst>
              <a:ext uri="{FF2B5EF4-FFF2-40B4-BE49-F238E27FC236}">
                <a16:creationId xmlns:a16="http://schemas.microsoft.com/office/drawing/2014/main" id="{C4A8B131-84E3-F943-A0C6-1D6EBCEA1116}"/>
              </a:ext>
            </a:extLst>
          </p:cNvPr>
          <p:cNvPicPr>
            <a:picLocks noChangeAspect="1"/>
          </p:cNvPicPr>
          <p:nvPr/>
        </p:nvPicPr>
        <p:blipFill rotWithShape="1">
          <a:blip r:embed="rId11"/>
          <a:srcRect l="3554" r="3115"/>
          <a:stretch/>
        </p:blipFill>
        <p:spPr>
          <a:xfrm>
            <a:off x="4299938" y="3652169"/>
            <a:ext cx="3638861" cy="2590800"/>
          </a:xfrm>
          <a:prstGeom prst="rect">
            <a:avLst/>
          </a:prstGeom>
        </p:spPr>
      </p:pic>
      <p:pic>
        <p:nvPicPr>
          <p:cNvPr id="38" name="Picture 37">
            <a:extLst>
              <a:ext uri="{FF2B5EF4-FFF2-40B4-BE49-F238E27FC236}">
                <a16:creationId xmlns:a16="http://schemas.microsoft.com/office/drawing/2014/main" id="{AEDE8B99-95E0-0843-9B43-7DE835F2EBF8}"/>
              </a:ext>
            </a:extLst>
          </p:cNvPr>
          <p:cNvPicPr>
            <a:picLocks noChangeAspect="1"/>
          </p:cNvPicPr>
          <p:nvPr/>
        </p:nvPicPr>
        <p:blipFill>
          <a:blip r:embed="rId12"/>
          <a:stretch>
            <a:fillRect/>
          </a:stretch>
        </p:blipFill>
        <p:spPr>
          <a:xfrm>
            <a:off x="3323751" y="508468"/>
            <a:ext cx="1879600" cy="2489200"/>
          </a:xfrm>
          <a:prstGeom prst="rect">
            <a:avLst/>
          </a:prstGeom>
        </p:spPr>
      </p:pic>
      <p:pic>
        <p:nvPicPr>
          <p:cNvPr id="5" name="Picture 4">
            <a:extLst>
              <a:ext uri="{FF2B5EF4-FFF2-40B4-BE49-F238E27FC236}">
                <a16:creationId xmlns:a16="http://schemas.microsoft.com/office/drawing/2014/main" id="{3E3D923F-41D2-0645-B6B8-DA945F189AD5}"/>
              </a:ext>
            </a:extLst>
          </p:cNvPr>
          <p:cNvPicPr>
            <a:picLocks noChangeAspect="1"/>
          </p:cNvPicPr>
          <p:nvPr/>
        </p:nvPicPr>
        <p:blipFill>
          <a:blip r:embed="rId13"/>
          <a:stretch>
            <a:fillRect/>
          </a:stretch>
        </p:blipFill>
        <p:spPr>
          <a:xfrm>
            <a:off x="9485544" y="2373834"/>
            <a:ext cx="2590800" cy="3898900"/>
          </a:xfrm>
          <a:prstGeom prst="rect">
            <a:avLst/>
          </a:prstGeom>
        </p:spPr>
      </p:pic>
      <p:sp>
        <p:nvSpPr>
          <p:cNvPr id="39" name="TextBox 38">
            <a:extLst>
              <a:ext uri="{FF2B5EF4-FFF2-40B4-BE49-F238E27FC236}">
                <a16:creationId xmlns:a16="http://schemas.microsoft.com/office/drawing/2014/main" id="{F2AFDE83-3F35-CF40-BB01-867371A6EE7F}"/>
              </a:ext>
            </a:extLst>
          </p:cNvPr>
          <p:cNvSpPr txBox="1"/>
          <p:nvPr/>
        </p:nvSpPr>
        <p:spPr>
          <a:xfrm>
            <a:off x="10659267" y="2367996"/>
            <a:ext cx="529312" cy="830997"/>
          </a:xfrm>
          <a:prstGeom prst="rect">
            <a:avLst/>
          </a:prstGeom>
          <a:noFill/>
        </p:spPr>
        <p:txBody>
          <a:bodyPr wrap="none" rtlCol="0">
            <a:spAutoFit/>
          </a:bodyPr>
          <a:lstStyle/>
          <a:p>
            <a:r>
              <a:rPr lang="en-US" sz="4800" b="1" dirty="0">
                <a:solidFill>
                  <a:prstClr val="white"/>
                </a:solidFill>
                <a:latin typeface="Century Gothic" panose="020B0502020202020204" pitchFamily="34" charset="0"/>
              </a:rPr>
              <a:t>4</a:t>
            </a:r>
          </a:p>
        </p:txBody>
      </p:sp>
      <p:sp>
        <p:nvSpPr>
          <p:cNvPr id="40" name="TextBox 39">
            <a:extLst>
              <a:ext uri="{FF2B5EF4-FFF2-40B4-BE49-F238E27FC236}">
                <a16:creationId xmlns:a16="http://schemas.microsoft.com/office/drawing/2014/main" id="{72A6A3E3-8926-C645-AE5F-625D9A808947}"/>
              </a:ext>
            </a:extLst>
          </p:cNvPr>
          <p:cNvSpPr txBox="1"/>
          <p:nvPr/>
        </p:nvSpPr>
        <p:spPr>
          <a:xfrm>
            <a:off x="4216002" y="1141746"/>
            <a:ext cx="572593" cy="923330"/>
          </a:xfrm>
          <a:prstGeom prst="rect">
            <a:avLst/>
          </a:prstGeom>
          <a:noFill/>
        </p:spPr>
        <p:txBody>
          <a:bodyPr wrap="none" rtlCol="0">
            <a:spAutoFit/>
          </a:bodyPr>
          <a:lstStyle/>
          <a:p>
            <a:r>
              <a:rPr lang="en-US" sz="5400" b="1" dirty="0">
                <a:solidFill>
                  <a:srgbClr val="5B9BD5">
                    <a:lumMod val="50000"/>
                  </a:srgbClr>
                </a:solidFill>
                <a:latin typeface="Century Gothic" panose="020B0502020202020204" pitchFamily="34" charset="0"/>
              </a:rPr>
              <a:t>5</a:t>
            </a:r>
          </a:p>
        </p:txBody>
      </p:sp>
      <p:sp>
        <p:nvSpPr>
          <p:cNvPr id="41" name="TextBox 40">
            <a:extLst>
              <a:ext uri="{FF2B5EF4-FFF2-40B4-BE49-F238E27FC236}">
                <a16:creationId xmlns:a16="http://schemas.microsoft.com/office/drawing/2014/main" id="{45252602-4F2B-4E4F-B82E-5CF1FE29D9D1}"/>
              </a:ext>
            </a:extLst>
          </p:cNvPr>
          <p:cNvSpPr txBox="1"/>
          <p:nvPr/>
        </p:nvSpPr>
        <p:spPr>
          <a:xfrm>
            <a:off x="5279624" y="4765147"/>
            <a:ext cx="702436" cy="1200329"/>
          </a:xfrm>
          <a:prstGeom prst="rect">
            <a:avLst/>
          </a:prstGeom>
          <a:noFill/>
        </p:spPr>
        <p:txBody>
          <a:bodyPr wrap="none" rtlCol="0">
            <a:spAutoFit/>
          </a:bodyPr>
          <a:lstStyle/>
          <a:p>
            <a:r>
              <a:rPr lang="en-US" sz="7200" b="1" dirty="0">
                <a:solidFill>
                  <a:srgbClr val="4472C4">
                    <a:lumMod val="50000"/>
                  </a:srgbClr>
                </a:solidFill>
                <a:latin typeface="Century Gothic" panose="020B0502020202020204" pitchFamily="34" charset="0"/>
              </a:rPr>
              <a:t>9</a:t>
            </a:r>
          </a:p>
        </p:txBody>
      </p:sp>
      <p:pic>
        <p:nvPicPr>
          <p:cNvPr id="2" name="Picture 1">
            <a:extLst>
              <a:ext uri="{FF2B5EF4-FFF2-40B4-BE49-F238E27FC236}">
                <a16:creationId xmlns:a16="http://schemas.microsoft.com/office/drawing/2014/main" id="{AC99CDA7-B810-4F91-BBAB-98C1510300D5}"/>
              </a:ext>
            </a:extLst>
          </p:cNvPr>
          <p:cNvPicPr>
            <a:picLocks noChangeAspect="1"/>
          </p:cNvPicPr>
          <p:nvPr/>
        </p:nvPicPr>
        <p:blipFill>
          <a:blip r:embed="rId14"/>
          <a:stretch>
            <a:fillRect/>
          </a:stretch>
        </p:blipFill>
        <p:spPr>
          <a:xfrm>
            <a:off x="2839444" y="1896637"/>
            <a:ext cx="6075361" cy="2931621"/>
          </a:xfrm>
          <a:prstGeom prst="rect">
            <a:avLst/>
          </a:prstGeom>
        </p:spPr>
      </p:pic>
    </p:spTree>
    <p:extLst>
      <p:ext uri="{BB962C8B-B14F-4D97-AF65-F5344CB8AC3E}">
        <p14:creationId xmlns:p14="http://schemas.microsoft.com/office/powerpoint/2010/main" val="17738111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315200" y="6494075"/>
            <a:ext cx="2912535"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
        <p:nvSpPr>
          <p:cNvPr id="8" name="TextBox 7"/>
          <p:cNvSpPr txBox="1"/>
          <p:nvPr/>
        </p:nvSpPr>
        <p:spPr>
          <a:xfrm>
            <a:off x="3209875" y="2331940"/>
            <a:ext cx="5414904" cy="1862048"/>
          </a:xfrm>
          <a:prstGeom prst="rect">
            <a:avLst/>
          </a:prstGeom>
          <a:noFill/>
        </p:spPr>
        <p:txBody>
          <a:bodyPr wrap="square" rtlCol="0">
            <a:spAutoFit/>
          </a:bodyPr>
          <a:lstStyle/>
          <a:p>
            <a:pPr algn="ctr">
              <a:defRPr/>
            </a:pPr>
            <a:r>
              <a:rPr lang="en-GB" sz="11500" b="1" dirty="0">
                <a:solidFill>
                  <a:srgbClr val="5B9BD5">
                    <a:lumMod val="50000"/>
                  </a:srgbClr>
                </a:solidFill>
                <a:latin typeface="Century Gothic" panose="020B0502020202020204" pitchFamily="34" charset="0"/>
              </a:rPr>
              <a:t>B</a:t>
            </a:r>
          </a:p>
        </p:txBody>
      </p:sp>
      <p:grpSp>
        <p:nvGrpSpPr>
          <p:cNvPr id="40" name="Group 39">
            <a:extLst>
              <a:ext uri="{FF2B5EF4-FFF2-40B4-BE49-F238E27FC236}">
                <a16:creationId xmlns:a16="http://schemas.microsoft.com/office/drawing/2014/main" id="{0DE1D7C0-2780-EE49-A791-FF943D1515B1}"/>
              </a:ext>
            </a:extLst>
          </p:cNvPr>
          <p:cNvGrpSpPr/>
          <p:nvPr/>
        </p:nvGrpSpPr>
        <p:grpSpPr>
          <a:xfrm>
            <a:off x="3877471" y="3996069"/>
            <a:ext cx="2919413" cy="2189560"/>
            <a:chOff x="4636293" y="4481529"/>
            <a:chExt cx="2919413" cy="2189560"/>
          </a:xfrm>
        </p:grpSpPr>
        <p:pic>
          <p:nvPicPr>
            <p:cNvPr id="41" name="Picture 40">
              <a:extLst>
                <a:ext uri="{FF2B5EF4-FFF2-40B4-BE49-F238E27FC236}">
                  <a16:creationId xmlns:a16="http://schemas.microsoft.com/office/drawing/2014/main" id="{E74210A0-8C15-AF42-97B1-5305677C7F56}"/>
                </a:ext>
              </a:extLst>
            </p:cNvPr>
            <p:cNvPicPr>
              <a:picLocks noChangeAspect="1"/>
            </p:cNvPicPr>
            <p:nvPr/>
          </p:nvPicPr>
          <p:blipFill>
            <a:blip r:embed="rId5"/>
            <a:stretch>
              <a:fillRect/>
            </a:stretch>
          </p:blipFill>
          <p:spPr>
            <a:xfrm>
              <a:off x="4636293" y="4481529"/>
              <a:ext cx="2919413" cy="2189560"/>
            </a:xfrm>
            <a:prstGeom prst="rect">
              <a:avLst/>
            </a:prstGeom>
          </p:spPr>
        </p:pic>
        <p:sp>
          <p:nvSpPr>
            <p:cNvPr id="42" name="TextBox 41">
              <a:extLst>
                <a:ext uri="{FF2B5EF4-FFF2-40B4-BE49-F238E27FC236}">
                  <a16:creationId xmlns:a16="http://schemas.microsoft.com/office/drawing/2014/main" id="{BF0D37C7-50E3-CA47-8740-1A8033F7227B}"/>
                </a:ext>
              </a:extLst>
            </p:cNvPr>
            <p:cNvSpPr txBox="1"/>
            <p:nvPr/>
          </p:nvSpPr>
          <p:spPr>
            <a:xfrm>
              <a:off x="6419676" y="5334278"/>
              <a:ext cx="659155" cy="1107996"/>
            </a:xfrm>
            <a:prstGeom prst="rect">
              <a:avLst/>
            </a:prstGeom>
            <a:noFill/>
          </p:spPr>
          <p:txBody>
            <a:bodyPr wrap="none" rtlCol="0">
              <a:spAutoFit/>
            </a:bodyPr>
            <a:lstStyle/>
            <a:p>
              <a:r>
                <a:rPr lang="en-US" sz="6600" b="1" dirty="0">
                  <a:solidFill>
                    <a:prstClr val="white"/>
                  </a:solidFill>
                  <a:latin typeface="Century Gothic" panose="020B0502020202020204" pitchFamily="34" charset="0"/>
                </a:rPr>
                <a:t>2</a:t>
              </a:r>
            </a:p>
          </p:txBody>
        </p:sp>
      </p:grpSp>
      <p:grpSp>
        <p:nvGrpSpPr>
          <p:cNvPr id="49" name="Group 48">
            <a:extLst>
              <a:ext uri="{FF2B5EF4-FFF2-40B4-BE49-F238E27FC236}">
                <a16:creationId xmlns:a16="http://schemas.microsoft.com/office/drawing/2014/main" id="{0A2A2DD0-6151-B548-9260-A210FCAA1190}"/>
              </a:ext>
            </a:extLst>
          </p:cNvPr>
          <p:cNvGrpSpPr/>
          <p:nvPr/>
        </p:nvGrpSpPr>
        <p:grpSpPr>
          <a:xfrm>
            <a:off x="8060770" y="2940049"/>
            <a:ext cx="3808536" cy="2485987"/>
            <a:chOff x="7854131" y="4335463"/>
            <a:chExt cx="3808536" cy="2485987"/>
          </a:xfrm>
        </p:grpSpPr>
        <p:pic>
          <p:nvPicPr>
            <p:cNvPr id="50" name="Picture 49">
              <a:extLst>
                <a:ext uri="{FF2B5EF4-FFF2-40B4-BE49-F238E27FC236}">
                  <a16:creationId xmlns:a16="http://schemas.microsoft.com/office/drawing/2014/main" id="{8C0ED4E1-4379-8D46-AED1-433AE68584F5}"/>
                </a:ext>
              </a:extLst>
            </p:cNvPr>
            <p:cNvPicPr>
              <a:picLocks noChangeAspect="1"/>
            </p:cNvPicPr>
            <p:nvPr/>
          </p:nvPicPr>
          <p:blipFill rotWithShape="1">
            <a:blip r:embed="rId6"/>
            <a:srcRect r="11670"/>
            <a:stretch/>
          </p:blipFill>
          <p:spPr>
            <a:xfrm>
              <a:off x="7854131" y="4335463"/>
              <a:ext cx="3808536" cy="2485987"/>
            </a:xfrm>
            <a:prstGeom prst="rect">
              <a:avLst/>
            </a:prstGeom>
          </p:spPr>
        </p:pic>
        <p:sp>
          <p:nvSpPr>
            <p:cNvPr id="51" name="TextBox 50">
              <a:extLst>
                <a:ext uri="{FF2B5EF4-FFF2-40B4-BE49-F238E27FC236}">
                  <a16:creationId xmlns:a16="http://schemas.microsoft.com/office/drawing/2014/main" id="{A8493F43-9BFA-C14C-9C89-987F653FB058}"/>
                </a:ext>
              </a:extLst>
            </p:cNvPr>
            <p:cNvSpPr txBox="1"/>
            <p:nvPr/>
          </p:nvSpPr>
          <p:spPr>
            <a:xfrm>
              <a:off x="9459250" y="4910386"/>
              <a:ext cx="572593" cy="923330"/>
            </a:xfrm>
            <a:prstGeom prst="rect">
              <a:avLst/>
            </a:prstGeom>
            <a:noFill/>
          </p:spPr>
          <p:txBody>
            <a:bodyPr wrap="none" rtlCol="0">
              <a:spAutoFit/>
            </a:bodyPr>
            <a:lstStyle/>
            <a:p>
              <a:r>
                <a:rPr lang="en-US" sz="5400" b="1" dirty="0">
                  <a:solidFill>
                    <a:prstClr val="white"/>
                  </a:solidFill>
                  <a:latin typeface="Century Gothic" panose="020B0502020202020204" pitchFamily="34" charset="0"/>
                </a:rPr>
                <a:t>5</a:t>
              </a:r>
            </a:p>
          </p:txBody>
        </p:sp>
      </p:grpSp>
      <p:grpSp>
        <p:nvGrpSpPr>
          <p:cNvPr id="52" name="Group 51">
            <a:extLst>
              <a:ext uri="{FF2B5EF4-FFF2-40B4-BE49-F238E27FC236}">
                <a16:creationId xmlns:a16="http://schemas.microsoft.com/office/drawing/2014/main" id="{DA19708D-6366-A441-A53D-9E2ED9337DDC}"/>
              </a:ext>
            </a:extLst>
          </p:cNvPr>
          <p:cNvGrpSpPr/>
          <p:nvPr/>
        </p:nvGrpSpPr>
        <p:grpSpPr>
          <a:xfrm>
            <a:off x="4236115" y="391008"/>
            <a:ext cx="3147747" cy="2091663"/>
            <a:chOff x="4370343" y="0"/>
            <a:chExt cx="3147747" cy="2091663"/>
          </a:xfrm>
        </p:grpSpPr>
        <p:pic>
          <p:nvPicPr>
            <p:cNvPr id="53" name="Picture 52">
              <a:extLst>
                <a:ext uri="{FF2B5EF4-FFF2-40B4-BE49-F238E27FC236}">
                  <a16:creationId xmlns:a16="http://schemas.microsoft.com/office/drawing/2014/main" id="{7B9A2174-3177-9146-BF60-8585CC10B1FD}"/>
                </a:ext>
              </a:extLst>
            </p:cNvPr>
            <p:cNvPicPr>
              <a:picLocks noChangeAspect="1"/>
            </p:cNvPicPr>
            <p:nvPr/>
          </p:nvPicPr>
          <p:blipFill>
            <a:blip r:embed="rId7"/>
            <a:stretch>
              <a:fillRect/>
            </a:stretch>
          </p:blipFill>
          <p:spPr>
            <a:xfrm>
              <a:off x="4370343" y="0"/>
              <a:ext cx="3147747" cy="2091663"/>
            </a:xfrm>
            <a:prstGeom prst="rect">
              <a:avLst/>
            </a:prstGeom>
          </p:spPr>
        </p:pic>
        <p:sp>
          <p:nvSpPr>
            <p:cNvPr id="54" name="TextBox 53">
              <a:extLst>
                <a:ext uri="{FF2B5EF4-FFF2-40B4-BE49-F238E27FC236}">
                  <a16:creationId xmlns:a16="http://schemas.microsoft.com/office/drawing/2014/main" id="{A9DF8815-66D3-774E-B972-5647DF61005E}"/>
                </a:ext>
              </a:extLst>
            </p:cNvPr>
            <p:cNvSpPr txBox="1"/>
            <p:nvPr/>
          </p:nvSpPr>
          <p:spPr>
            <a:xfrm>
              <a:off x="6249201" y="991991"/>
              <a:ext cx="615874" cy="1015663"/>
            </a:xfrm>
            <a:prstGeom prst="rect">
              <a:avLst/>
            </a:prstGeom>
            <a:noFill/>
          </p:spPr>
          <p:txBody>
            <a:bodyPr wrap="none" rtlCol="0">
              <a:spAutoFit/>
            </a:bodyPr>
            <a:lstStyle/>
            <a:p>
              <a:r>
                <a:rPr lang="en-US" sz="6000" b="1" dirty="0">
                  <a:solidFill>
                    <a:srgbClr val="EA5F00"/>
                  </a:solidFill>
                  <a:latin typeface="Century Gothic" panose="020B0502020202020204" pitchFamily="34" charset="0"/>
                </a:rPr>
                <a:t>6</a:t>
              </a:r>
            </a:p>
          </p:txBody>
        </p:sp>
      </p:grpSp>
      <p:grpSp>
        <p:nvGrpSpPr>
          <p:cNvPr id="55" name="Group 54">
            <a:extLst>
              <a:ext uri="{FF2B5EF4-FFF2-40B4-BE49-F238E27FC236}">
                <a16:creationId xmlns:a16="http://schemas.microsoft.com/office/drawing/2014/main" id="{71602A9D-95CE-E943-8481-88400B5B78A1}"/>
              </a:ext>
            </a:extLst>
          </p:cNvPr>
          <p:cNvGrpSpPr/>
          <p:nvPr/>
        </p:nvGrpSpPr>
        <p:grpSpPr>
          <a:xfrm>
            <a:off x="182720" y="210750"/>
            <a:ext cx="3880625" cy="2595168"/>
            <a:chOff x="26131" y="29371"/>
            <a:chExt cx="3880625" cy="2595168"/>
          </a:xfrm>
        </p:grpSpPr>
        <p:pic>
          <p:nvPicPr>
            <p:cNvPr id="56" name="Picture 55">
              <a:extLst>
                <a:ext uri="{FF2B5EF4-FFF2-40B4-BE49-F238E27FC236}">
                  <a16:creationId xmlns:a16="http://schemas.microsoft.com/office/drawing/2014/main" id="{51DB7877-0E26-EA41-8A85-05805748D706}"/>
                </a:ext>
              </a:extLst>
            </p:cNvPr>
            <p:cNvPicPr>
              <a:picLocks noChangeAspect="1"/>
            </p:cNvPicPr>
            <p:nvPr/>
          </p:nvPicPr>
          <p:blipFill>
            <a:blip r:embed="rId8"/>
            <a:stretch>
              <a:fillRect/>
            </a:stretch>
          </p:blipFill>
          <p:spPr>
            <a:xfrm>
              <a:off x="26131" y="29371"/>
              <a:ext cx="3880625" cy="2595168"/>
            </a:xfrm>
            <a:prstGeom prst="rect">
              <a:avLst/>
            </a:prstGeom>
          </p:spPr>
        </p:pic>
        <p:sp>
          <p:nvSpPr>
            <p:cNvPr id="57" name="TextBox 56">
              <a:extLst>
                <a:ext uri="{FF2B5EF4-FFF2-40B4-BE49-F238E27FC236}">
                  <a16:creationId xmlns:a16="http://schemas.microsoft.com/office/drawing/2014/main" id="{E5112270-91F0-7B45-9F2E-954B20C1E18D}"/>
                </a:ext>
              </a:extLst>
            </p:cNvPr>
            <p:cNvSpPr txBox="1"/>
            <p:nvPr/>
          </p:nvSpPr>
          <p:spPr>
            <a:xfrm>
              <a:off x="2737375" y="218604"/>
              <a:ext cx="615874" cy="1015663"/>
            </a:xfrm>
            <a:prstGeom prst="rect">
              <a:avLst/>
            </a:prstGeom>
            <a:noFill/>
          </p:spPr>
          <p:txBody>
            <a:bodyPr wrap="none" rtlCol="0">
              <a:spAutoFit/>
            </a:bodyPr>
            <a:lstStyle/>
            <a:p>
              <a:r>
                <a:rPr lang="en-US" sz="6000" b="1" dirty="0">
                  <a:solidFill>
                    <a:prstClr val="white"/>
                  </a:solidFill>
                  <a:latin typeface="Century Gothic" panose="020B0502020202020204" pitchFamily="34" charset="0"/>
                </a:rPr>
                <a:t>7</a:t>
              </a:r>
            </a:p>
          </p:txBody>
        </p:sp>
      </p:grpSp>
      <p:grpSp>
        <p:nvGrpSpPr>
          <p:cNvPr id="15" name="Group 14">
            <a:extLst>
              <a:ext uri="{FF2B5EF4-FFF2-40B4-BE49-F238E27FC236}">
                <a16:creationId xmlns:a16="http://schemas.microsoft.com/office/drawing/2014/main" id="{53B993BC-84A3-F942-8E63-45A2F88152E1}"/>
              </a:ext>
            </a:extLst>
          </p:cNvPr>
          <p:cNvGrpSpPr/>
          <p:nvPr/>
        </p:nvGrpSpPr>
        <p:grpSpPr>
          <a:xfrm>
            <a:off x="1561903" y="1595015"/>
            <a:ext cx="2615894" cy="2773750"/>
            <a:chOff x="1338286" y="1703542"/>
            <a:chExt cx="2615894" cy="2773750"/>
          </a:xfrm>
        </p:grpSpPr>
        <p:pic>
          <p:nvPicPr>
            <p:cNvPr id="27" name="Picture 26">
              <a:extLst>
                <a:ext uri="{FF2B5EF4-FFF2-40B4-BE49-F238E27FC236}">
                  <a16:creationId xmlns:a16="http://schemas.microsoft.com/office/drawing/2014/main" id="{21B9A27A-7E50-3E44-AD4B-0522572FC382}"/>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38286" y="1703542"/>
              <a:ext cx="2615894" cy="2773750"/>
            </a:xfrm>
            <a:prstGeom prst="rect">
              <a:avLst/>
            </a:prstGeom>
          </p:spPr>
        </p:pic>
        <p:sp>
          <p:nvSpPr>
            <p:cNvPr id="35" name="TextBox 34">
              <a:extLst>
                <a:ext uri="{FF2B5EF4-FFF2-40B4-BE49-F238E27FC236}">
                  <a16:creationId xmlns:a16="http://schemas.microsoft.com/office/drawing/2014/main" id="{3E447904-C805-B049-8995-4D5C35531E6E}"/>
                </a:ext>
              </a:extLst>
            </p:cNvPr>
            <p:cNvSpPr txBox="1"/>
            <p:nvPr/>
          </p:nvSpPr>
          <p:spPr>
            <a:xfrm>
              <a:off x="2474579" y="1910825"/>
              <a:ext cx="511679" cy="830997"/>
            </a:xfrm>
            <a:prstGeom prst="rect">
              <a:avLst/>
            </a:prstGeom>
            <a:noFill/>
          </p:spPr>
          <p:txBody>
            <a:bodyPr wrap="none" rtlCol="0">
              <a:spAutoFit/>
            </a:bodyPr>
            <a:lstStyle/>
            <a:p>
              <a:r>
                <a:rPr lang="en-US" sz="4800" b="1" dirty="0">
                  <a:solidFill>
                    <a:prstClr val="white"/>
                  </a:solidFill>
                </a:rPr>
                <a:t>1</a:t>
              </a:r>
            </a:p>
          </p:txBody>
        </p:sp>
      </p:grpSp>
      <p:grpSp>
        <p:nvGrpSpPr>
          <p:cNvPr id="10" name="Group 9">
            <a:extLst>
              <a:ext uri="{FF2B5EF4-FFF2-40B4-BE49-F238E27FC236}">
                <a16:creationId xmlns:a16="http://schemas.microsoft.com/office/drawing/2014/main" id="{20A69503-8346-2948-9001-2954304B8B59}"/>
              </a:ext>
            </a:extLst>
          </p:cNvPr>
          <p:cNvGrpSpPr/>
          <p:nvPr/>
        </p:nvGrpSpPr>
        <p:grpSpPr>
          <a:xfrm>
            <a:off x="6111320" y="3619525"/>
            <a:ext cx="3898900" cy="2590800"/>
            <a:chOff x="6111320" y="3785101"/>
            <a:chExt cx="3898900" cy="2590800"/>
          </a:xfrm>
        </p:grpSpPr>
        <p:pic>
          <p:nvPicPr>
            <p:cNvPr id="9" name="Picture 8">
              <a:extLst>
                <a:ext uri="{FF2B5EF4-FFF2-40B4-BE49-F238E27FC236}">
                  <a16:creationId xmlns:a16="http://schemas.microsoft.com/office/drawing/2014/main" id="{24FF3C51-9ED1-6F42-95DF-4FC6CF1E22A8}"/>
                </a:ext>
              </a:extLst>
            </p:cNvPr>
            <p:cNvPicPr>
              <a:picLocks noChangeAspect="1"/>
            </p:cNvPicPr>
            <p:nvPr/>
          </p:nvPicPr>
          <p:blipFill>
            <a:blip r:embed="rId10"/>
            <a:stretch>
              <a:fillRect/>
            </a:stretch>
          </p:blipFill>
          <p:spPr>
            <a:xfrm>
              <a:off x="6111320" y="3785101"/>
              <a:ext cx="3898900" cy="2590800"/>
            </a:xfrm>
            <a:prstGeom prst="rect">
              <a:avLst/>
            </a:prstGeom>
          </p:spPr>
        </p:pic>
        <p:sp>
          <p:nvSpPr>
            <p:cNvPr id="36" name="TextBox 35">
              <a:extLst>
                <a:ext uri="{FF2B5EF4-FFF2-40B4-BE49-F238E27FC236}">
                  <a16:creationId xmlns:a16="http://schemas.microsoft.com/office/drawing/2014/main" id="{1023E4AE-0BA7-1542-99F6-0B8DFE51D55B}"/>
                </a:ext>
              </a:extLst>
            </p:cNvPr>
            <p:cNvSpPr txBox="1"/>
            <p:nvPr/>
          </p:nvSpPr>
          <p:spPr>
            <a:xfrm>
              <a:off x="7680102" y="5237467"/>
              <a:ext cx="615874" cy="1015663"/>
            </a:xfrm>
            <a:prstGeom prst="rect">
              <a:avLst/>
            </a:prstGeom>
            <a:noFill/>
          </p:spPr>
          <p:txBody>
            <a:bodyPr wrap="none" rtlCol="0">
              <a:spAutoFit/>
            </a:bodyPr>
            <a:lstStyle/>
            <a:p>
              <a:r>
                <a:rPr lang="en-US" sz="6000" b="1" dirty="0">
                  <a:solidFill>
                    <a:srgbClr val="EA5F00"/>
                  </a:solidFill>
                  <a:latin typeface="Century Gothic" panose="020B0502020202020204" pitchFamily="34" charset="0"/>
                </a:rPr>
                <a:t>3</a:t>
              </a:r>
            </a:p>
          </p:txBody>
        </p:sp>
      </p:grpSp>
      <p:grpSp>
        <p:nvGrpSpPr>
          <p:cNvPr id="14" name="Group 13">
            <a:extLst>
              <a:ext uri="{FF2B5EF4-FFF2-40B4-BE49-F238E27FC236}">
                <a16:creationId xmlns:a16="http://schemas.microsoft.com/office/drawing/2014/main" id="{B7D6392A-2466-404F-BA96-0B64EB2941A0}"/>
              </a:ext>
            </a:extLst>
          </p:cNvPr>
          <p:cNvGrpSpPr/>
          <p:nvPr/>
        </p:nvGrpSpPr>
        <p:grpSpPr>
          <a:xfrm>
            <a:off x="7537885" y="11989"/>
            <a:ext cx="2485987" cy="2485987"/>
            <a:chOff x="7232495" y="321516"/>
            <a:chExt cx="2485987" cy="2485987"/>
          </a:xfrm>
        </p:grpSpPr>
        <p:pic>
          <p:nvPicPr>
            <p:cNvPr id="28" name="Picture 27">
              <a:extLst>
                <a:ext uri="{FF2B5EF4-FFF2-40B4-BE49-F238E27FC236}">
                  <a16:creationId xmlns:a16="http://schemas.microsoft.com/office/drawing/2014/main" id="{6E7B282A-93D9-0D4D-8DA6-97ED96B0F394}"/>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32495" y="321516"/>
              <a:ext cx="2485987" cy="2485987"/>
            </a:xfrm>
            <a:prstGeom prst="rect">
              <a:avLst/>
            </a:prstGeom>
          </p:spPr>
        </p:pic>
        <p:sp>
          <p:nvSpPr>
            <p:cNvPr id="59" name="TextBox 58">
              <a:extLst>
                <a:ext uri="{FF2B5EF4-FFF2-40B4-BE49-F238E27FC236}">
                  <a16:creationId xmlns:a16="http://schemas.microsoft.com/office/drawing/2014/main" id="{F025EC6E-60F8-8A48-A471-04A4D375A805}"/>
                </a:ext>
              </a:extLst>
            </p:cNvPr>
            <p:cNvSpPr txBox="1"/>
            <p:nvPr/>
          </p:nvSpPr>
          <p:spPr>
            <a:xfrm>
              <a:off x="7374712" y="381085"/>
              <a:ext cx="615874" cy="1015663"/>
            </a:xfrm>
            <a:prstGeom prst="rect">
              <a:avLst/>
            </a:prstGeom>
            <a:noFill/>
          </p:spPr>
          <p:txBody>
            <a:bodyPr wrap="none" rtlCol="0">
              <a:spAutoFit/>
            </a:bodyPr>
            <a:lstStyle/>
            <a:p>
              <a:r>
                <a:rPr lang="en-US" sz="6000" b="1" dirty="0">
                  <a:solidFill>
                    <a:srgbClr val="4472C4">
                      <a:lumMod val="50000"/>
                    </a:srgbClr>
                  </a:solidFill>
                  <a:latin typeface="Century Gothic" panose="020B0502020202020204" pitchFamily="34" charset="0"/>
                </a:rPr>
                <a:t>4</a:t>
              </a:r>
            </a:p>
          </p:txBody>
        </p:sp>
      </p:grpSp>
      <p:grpSp>
        <p:nvGrpSpPr>
          <p:cNvPr id="13" name="Group 12">
            <a:extLst>
              <a:ext uri="{FF2B5EF4-FFF2-40B4-BE49-F238E27FC236}">
                <a16:creationId xmlns:a16="http://schemas.microsoft.com/office/drawing/2014/main" id="{AA44DAC6-1586-6447-9F04-95D83792CC8E}"/>
              </a:ext>
            </a:extLst>
          </p:cNvPr>
          <p:cNvGrpSpPr/>
          <p:nvPr/>
        </p:nvGrpSpPr>
        <p:grpSpPr>
          <a:xfrm>
            <a:off x="10196642" y="210644"/>
            <a:ext cx="1788225" cy="2386892"/>
            <a:chOff x="10377644" y="-22585"/>
            <a:chExt cx="1788225" cy="2386892"/>
          </a:xfrm>
        </p:grpSpPr>
        <p:pic>
          <p:nvPicPr>
            <p:cNvPr id="12" name="Picture 11">
              <a:extLst>
                <a:ext uri="{FF2B5EF4-FFF2-40B4-BE49-F238E27FC236}">
                  <a16:creationId xmlns:a16="http://schemas.microsoft.com/office/drawing/2014/main" id="{16CACDC4-1C7F-F94B-87C7-21F3C01C1D5F}"/>
                </a:ext>
              </a:extLst>
            </p:cNvPr>
            <p:cNvPicPr>
              <a:picLocks noChangeAspect="1"/>
            </p:cNvPicPr>
            <p:nvPr/>
          </p:nvPicPr>
          <p:blipFill>
            <a:blip r:embed="rId12"/>
            <a:stretch>
              <a:fillRect/>
            </a:stretch>
          </p:blipFill>
          <p:spPr>
            <a:xfrm>
              <a:off x="10377644" y="-22585"/>
              <a:ext cx="1788225" cy="2386892"/>
            </a:xfrm>
            <a:prstGeom prst="rect">
              <a:avLst/>
            </a:prstGeom>
          </p:spPr>
        </p:pic>
        <p:sp>
          <p:nvSpPr>
            <p:cNvPr id="60" name="TextBox 59">
              <a:extLst>
                <a:ext uri="{FF2B5EF4-FFF2-40B4-BE49-F238E27FC236}">
                  <a16:creationId xmlns:a16="http://schemas.microsoft.com/office/drawing/2014/main" id="{3AB88D09-B60E-EB4F-B520-61DD1A09CAA3}"/>
                </a:ext>
              </a:extLst>
            </p:cNvPr>
            <p:cNvSpPr txBox="1"/>
            <p:nvPr/>
          </p:nvSpPr>
          <p:spPr>
            <a:xfrm>
              <a:off x="11111295" y="1404090"/>
              <a:ext cx="572593" cy="923330"/>
            </a:xfrm>
            <a:prstGeom prst="rect">
              <a:avLst/>
            </a:prstGeom>
            <a:noFill/>
          </p:spPr>
          <p:txBody>
            <a:bodyPr wrap="none" rtlCol="0">
              <a:spAutoFit/>
            </a:bodyPr>
            <a:lstStyle/>
            <a:p>
              <a:r>
                <a:rPr lang="en-US" sz="5400" b="1" dirty="0">
                  <a:solidFill>
                    <a:srgbClr val="4472C4">
                      <a:lumMod val="50000"/>
                    </a:srgbClr>
                  </a:solidFill>
                  <a:latin typeface="Century Gothic" panose="020B0502020202020204" pitchFamily="34" charset="0"/>
                </a:rPr>
                <a:t>8</a:t>
              </a:r>
            </a:p>
          </p:txBody>
        </p:sp>
      </p:grpSp>
      <p:grpSp>
        <p:nvGrpSpPr>
          <p:cNvPr id="61" name="Group 60">
            <a:extLst>
              <a:ext uri="{FF2B5EF4-FFF2-40B4-BE49-F238E27FC236}">
                <a16:creationId xmlns:a16="http://schemas.microsoft.com/office/drawing/2014/main" id="{1A1F7809-EC3B-2A49-AA8D-D035B934E63D}"/>
              </a:ext>
            </a:extLst>
          </p:cNvPr>
          <p:cNvGrpSpPr/>
          <p:nvPr/>
        </p:nvGrpSpPr>
        <p:grpSpPr>
          <a:xfrm>
            <a:off x="162777" y="3137771"/>
            <a:ext cx="2125341" cy="2922713"/>
            <a:chOff x="0" y="3935287"/>
            <a:chExt cx="2125341" cy="2922713"/>
          </a:xfrm>
        </p:grpSpPr>
        <p:pic>
          <p:nvPicPr>
            <p:cNvPr id="62" name="Picture 61">
              <a:extLst>
                <a:ext uri="{FF2B5EF4-FFF2-40B4-BE49-F238E27FC236}">
                  <a16:creationId xmlns:a16="http://schemas.microsoft.com/office/drawing/2014/main" id="{37BCB82D-5FAD-1C46-9A94-0EB4F89F4CC6}"/>
                </a:ext>
              </a:extLst>
            </p:cNvPr>
            <p:cNvPicPr>
              <a:picLocks noChangeAspect="1"/>
            </p:cNvPicPr>
            <p:nvPr/>
          </p:nvPicPr>
          <p:blipFill>
            <a:blip r:embed="rId13"/>
            <a:stretch>
              <a:fillRect/>
            </a:stretch>
          </p:blipFill>
          <p:spPr>
            <a:xfrm>
              <a:off x="0" y="4041813"/>
              <a:ext cx="2125341" cy="2816187"/>
            </a:xfrm>
            <a:prstGeom prst="rect">
              <a:avLst/>
            </a:prstGeom>
          </p:spPr>
        </p:pic>
        <p:sp>
          <p:nvSpPr>
            <p:cNvPr id="63" name="TextBox 62">
              <a:extLst>
                <a:ext uri="{FF2B5EF4-FFF2-40B4-BE49-F238E27FC236}">
                  <a16:creationId xmlns:a16="http://schemas.microsoft.com/office/drawing/2014/main" id="{572D3973-4760-9741-93F6-ED87F1CEF4F6}"/>
                </a:ext>
              </a:extLst>
            </p:cNvPr>
            <p:cNvSpPr txBox="1"/>
            <p:nvPr/>
          </p:nvSpPr>
          <p:spPr>
            <a:xfrm>
              <a:off x="429980" y="3935287"/>
              <a:ext cx="615874" cy="1015663"/>
            </a:xfrm>
            <a:prstGeom prst="rect">
              <a:avLst/>
            </a:prstGeom>
            <a:noFill/>
          </p:spPr>
          <p:txBody>
            <a:bodyPr wrap="none" rtlCol="0">
              <a:spAutoFit/>
            </a:bodyPr>
            <a:lstStyle/>
            <a:p>
              <a:r>
                <a:rPr lang="en-US" sz="6000" b="1" dirty="0">
                  <a:solidFill>
                    <a:srgbClr val="EA5F00"/>
                  </a:solidFill>
                  <a:latin typeface="Century Gothic" panose="020B0502020202020204" pitchFamily="34" charset="0"/>
                </a:rPr>
                <a:t>2</a:t>
              </a:r>
            </a:p>
          </p:txBody>
        </p:sp>
      </p:grpSp>
    </p:spTree>
    <p:extLst>
      <p:ext uri="{BB962C8B-B14F-4D97-AF65-F5344CB8AC3E}">
        <p14:creationId xmlns:p14="http://schemas.microsoft.com/office/powerpoint/2010/main" val="2241567189"/>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Rachel Hawkes</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p:cNvSpPr>
            <a:spLocks noGrp="1"/>
          </p:cNvSpPr>
          <p:nvPr>
            <p:ph type="title"/>
          </p:nvPr>
        </p:nvSpPr>
        <p:spPr>
          <a:xfrm>
            <a:off x="300038" y="338225"/>
            <a:ext cx="5265384" cy="707849"/>
          </a:xfrm>
        </p:spPr>
        <p:txBody>
          <a:bodyPr>
            <a:normAutofit/>
          </a:bodyPr>
          <a:lstStyle/>
          <a:p>
            <a:r>
              <a:rPr lang="en-GB" sz="3600" b="1" dirty="0" err="1">
                <a:solidFill>
                  <a:schemeClr val="bg1"/>
                </a:solidFill>
              </a:rPr>
              <a:t>Dictogloss</a:t>
            </a:r>
            <a:endParaRPr lang="en-GB" sz="3600" b="1" dirty="0">
              <a:solidFill>
                <a:schemeClr val="bg1"/>
              </a:solidFill>
            </a:endParaRPr>
          </a:p>
        </p:txBody>
      </p:sp>
      <p:pic>
        <p:nvPicPr>
          <p:cNvPr id="5" name="Picture 4"/>
          <p:cNvPicPr>
            <a:picLocks noChangeAspect="1"/>
          </p:cNvPicPr>
          <p:nvPr/>
        </p:nvPicPr>
        <p:blipFill>
          <a:blip r:embed="rId6"/>
          <a:stretch>
            <a:fillRect/>
          </a:stretch>
        </p:blipFill>
        <p:spPr>
          <a:xfrm>
            <a:off x="300039" y="1580198"/>
            <a:ext cx="5749070" cy="3300392"/>
          </a:xfrm>
          <a:prstGeom prst="rect">
            <a:avLst/>
          </a:prstGeom>
        </p:spPr>
      </p:pic>
      <p:sp>
        <p:nvSpPr>
          <p:cNvPr id="9" name="Action Button: Forward or Next 8">
            <a:hlinkClick r:id="" action="ppaction://noaction" highlightClick="1">
              <a:snd r:embed="rId7" name="vanina_matieres_preferees.wav"/>
            </a:hlinkClick>
          </p:cNvPr>
          <p:cNvSpPr/>
          <p:nvPr/>
        </p:nvSpPr>
        <p:spPr>
          <a:xfrm>
            <a:off x="11145328" y="296863"/>
            <a:ext cx="828136" cy="867128"/>
          </a:xfrm>
          <a:prstGeom prst="actionButtonForwardNext">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10" name="Table 9"/>
          <p:cNvGraphicFramePr>
            <a:graphicFrameLocks noGrp="1"/>
          </p:cNvGraphicFramePr>
          <p:nvPr/>
        </p:nvGraphicFramePr>
        <p:xfrm>
          <a:off x="6203284" y="1359729"/>
          <a:ext cx="5430697" cy="3973068"/>
        </p:xfrm>
        <a:graphic>
          <a:graphicData uri="http://schemas.openxmlformats.org/drawingml/2006/table">
            <a:tbl>
              <a:tblPr firstRow="1" firstCol="1" bandRow="1">
                <a:tableStyleId>{5940675A-B579-460E-94D1-54222C63F5DA}</a:tableStyleId>
              </a:tblPr>
              <a:tblGrid>
                <a:gridCol w="535273">
                  <a:extLst>
                    <a:ext uri="{9D8B030D-6E8A-4147-A177-3AD203B41FA5}">
                      <a16:colId xmlns:a16="http://schemas.microsoft.com/office/drawing/2014/main" val="20000"/>
                    </a:ext>
                  </a:extLst>
                </a:gridCol>
                <a:gridCol w="1842735">
                  <a:extLst>
                    <a:ext uri="{9D8B030D-6E8A-4147-A177-3AD203B41FA5}">
                      <a16:colId xmlns:a16="http://schemas.microsoft.com/office/drawing/2014/main" val="20001"/>
                    </a:ext>
                  </a:extLst>
                </a:gridCol>
                <a:gridCol w="1674055">
                  <a:extLst>
                    <a:ext uri="{9D8B030D-6E8A-4147-A177-3AD203B41FA5}">
                      <a16:colId xmlns:a16="http://schemas.microsoft.com/office/drawing/2014/main" val="20002"/>
                    </a:ext>
                  </a:extLst>
                </a:gridCol>
                <a:gridCol w="1378634">
                  <a:extLst>
                    <a:ext uri="{9D8B030D-6E8A-4147-A177-3AD203B41FA5}">
                      <a16:colId xmlns:a16="http://schemas.microsoft.com/office/drawing/2014/main" val="20003"/>
                    </a:ext>
                  </a:extLst>
                </a:gridCol>
              </a:tblGrid>
              <a:tr h="0">
                <a:tc>
                  <a:txBody>
                    <a:bodyPr/>
                    <a:lstStyle/>
                    <a:p>
                      <a:pPr algn="ctr">
                        <a:lnSpc>
                          <a:spcPct val="107000"/>
                        </a:lnSpc>
                        <a:spcAft>
                          <a:spcPts val="0"/>
                        </a:spcAft>
                      </a:pPr>
                      <a:r>
                        <a:rPr lang="en-GB" sz="2400" dirty="0">
                          <a:solidFill>
                            <a:schemeClr val="accent1">
                              <a:lumMod val="50000"/>
                            </a:schemeClr>
                          </a:solidFill>
                          <a:effectLst/>
                          <a:latin typeface="Century Gothic" panose="020B0502020202020204" pitchFamily="34" charset="0"/>
                        </a:rPr>
                        <a:t> </a:t>
                      </a:r>
                      <a:endParaRPr lang="en-GB" sz="24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Word</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Frequency</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000" b="1" dirty="0" err="1">
                          <a:solidFill>
                            <a:schemeClr val="accent1">
                              <a:lumMod val="50000"/>
                            </a:schemeClr>
                          </a:solidFill>
                          <a:effectLst/>
                          <a:latin typeface="Century Gothic" panose="020B0502020202020204" pitchFamily="34" charset="0"/>
                        </a:rPr>
                        <a:t>PoS</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0">
                <a:tc>
                  <a:txBody>
                    <a:bodyPr/>
                    <a:lstStyle/>
                    <a:p>
                      <a:pPr algn="ctr">
                        <a:lnSpc>
                          <a:spcPct val="107000"/>
                        </a:lnSpc>
                        <a:spcAft>
                          <a:spcPts val="0"/>
                        </a:spcAft>
                      </a:pPr>
                      <a:r>
                        <a:rPr lang="en-GB" sz="2400" dirty="0">
                          <a:solidFill>
                            <a:schemeClr val="accent1">
                              <a:lumMod val="50000"/>
                            </a:schemeClr>
                          </a:solidFill>
                          <a:effectLst/>
                          <a:latin typeface="Century Gothic" panose="020B0502020202020204" pitchFamily="34" charset="0"/>
                        </a:rPr>
                        <a:t>1</a:t>
                      </a:r>
                      <a:endParaRPr lang="en-GB" sz="24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latin typeface="Century Gothic" panose="020B0502020202020204" pitchFamily="34" charset="0"/>
                        </a:rPr>
                        <a:t>être</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5</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verb</a:t>
                      </a:r>
                    </a:p>
                  </a:txBody>
                  <a:tcPr marL="68580" marR="68580" marT="0" marB="0" anchor="ctr"/>
                </a:tc>
                <a:extLst>
                  <a:ext uri="{0D108BD9-81ED-4DB2-BD59-A6C34878D82A}">
                    <a16:rowId xmlns:a16="http://schemas.microsoft.com/office/drawing/2014/main" val="10001"/>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2</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err="1">
                          <a:solidFill>
                            <a:schemeClr val="accent5">
                              <a:lumMod val="50000"/>
                            </a:schemeClr>
                          </a:solidFill>
                          <a:latin typeface="Century Gothic" panose="020B0502020202020204" pitchFamily="34" charset="0"/>
                        </a:rPr>
                        <a:t>matière</a:t>
                      </a:r>
                      <a:r>
                        <a:rPr lang="en-GB" sz="2000" dirty="0">
                          <a:solidFill>
                            <a:schemeClr val="accent5">
                              <a:lumMod val="50000"/>
                            </a:schemeClr>
                          </a:solidFill>
                          <a:latin typeface="Century Gothic" panose="020B0502020202020204" pitchFamily="34" charset="0"/>
                        </a:rPr>
                        <a:t> (f)</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562</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noun</a:t>
                      </a:r>
                    </a:p>
                  </a:txBody>
                  <a:tcPr marL="68580" marR="68580" marT="0" marB="0" anchor="ctr"/>
                </a:tc>
                <a:extLst>
                  <a:ext uri="{0D108BD9-81ED-4DB2-BD59-A6C34878D82A}">
                    <a16:rowId xmlns:a16="http://schemas.microsoft.com/office/drawing/2014/main" val="10002"/>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3</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facile</a:t>
                      </a:r>
                    </a:p>
                  </a:txBody>
                  <a:tcPr marL="68580" marR="68580" marT="0" marB="0" anchor="ctr"/>
                </a:tc>
                <a:tc>
                  <a:txBody>
                    <a:bodyPr/>
                    <a:lstStyle/>
                    <a:p>
                      <a:r>
                        <a:rPr lang="en-GB" sz="2000">
                          <a:solidFill>
                            <a:schemeClr val="accent5">
                              <a:lumMod val="50000"/>
                            </a:schemeClr>
                          </a:solidFill>
                          <a:latin typeface="Century Gothic" panose="020B0502020202020204" pitchFamily="34" charset="0"/>
                        </a:rPr>
                        <a:t>822</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adjective</a:t>
                      </a:r>
                    </a:p>
                  </a:txBody>
                  <a:tcPr marL="68580" marR="68580" marT="0" marB="0" anchor="ctr"/>
                </a:tc>
                <a:extLst>
                  <a:ext uri="{0D108BD9-81ED-4DB2-BD59-A6C34878D82A}">
                    <a16:rowId xmlns:a16="http://schemas.microsoft.com/office/drawing/2014/main" val="10003"/>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4</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err="1">
                          <a:solidFill>
                            <a:schemeClr val="accent5">
                              <a:lumMod val="50000"/>
                            </a:schemeClr>
                          </a:solidFill>
                          <a:latin typeface="Century Gothic" panose="020B0502020202020204" pitchFamily="34" charset="0"/>
                        </a:rPr>
                        <a:t>anglais</a:t>
                      </a:r>
                      <a:r>
                        <a:rPr lang="en-GB" sz="2000" dirty="0">
                          <a:solidFill>
                            <a:schemeClr val="accent5">
                              <a:lumMod val="50000"/>
                            </a:schemeClr>
                          </a:solidFill>
                          <a:latin typeface="Century Gothic" panose="020B0502020202020204" pitchFamily="34" charset="0"/>
                        </a:rPr>
                        <a:t> (m)</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784</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noun</a:t>
                      </a:r>
                    </a:p>
                  </a:txBody>
                  <a:tcPr marL="68580" marR="68580" marT="0" marB="0" anchor="ctr"/>
                </a:tc>
                <a:extLst>
                  <a:ext uri="{0D108BD9-81ED-4DB2-BD59-A6C34878D82A}">
                    <a16:rowId xmlns:a16="http://schemas.microsoft.com/office/drawing/2014/main" val="10004"/>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5</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car</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176</a:t>
                      </a:r>
                    </a:p>
                  </a:txBody>
                  <a:tcPr marL="68580" marR="68580" marT="0" marB="0" anchor="ctr"/>
                </a:tc>
                <a:tc>
                  <a:txBody>
                    <a:bodyPr/>
                    <a:lstStyle/>
                    <a:p>
                      <a:r>
                        <a:rPr lang="en-GB" sz="1600" dirty="0">
                          <a:solidFill>
                            <a:schemeClr val="accent5">
                              <a:lumMod val="50000"/>
                            </a:schemeClr>
                          </a:solidFill>
                          <a:latin typeface="Century Gothic" panose="020B0502020202020204" pitchFamily="34" charset="0"/>
                        </a:rPr>
                        <a:t>conjunction</a:t>
                      </a:r>
                    </a:p>
                  </a:txBody>
                  <a:tcPr marL="68580" marR="68580" marT="0" marB="0" anchor="ctr"/>
                </a:tc>
                <a:extLst>
                  <a:ext uri="{0D108BD9-81ED-4DB2-BD59-A6C34878D82A}">
                    <a16:rowId xmlns:a16="http://schemas.microsoft.com/office/drawing/2014/main" val="10005"/>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6</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err="1">
                          <a:solidFill>
                            <a:schemeClr val="accent5">
                              <a:lumMod val="50000"/>
                            </a:schemeClr>
                          </a:solidFill>
                          <a:latin typeface="Century Gothic" panose="020B0502020202020204" pitchFamily="34" charset="0"/>
                        </a:rPr>
                        <a:t>classe</a:t>
                      </a:r>
                      <a:r>
                        <a:rPr lang="en-GB" sz="2000" dirty="0">
                          <a:solidFill>
                            <a:schemeClr val="accent5">
                              <a:lumMod val="50000"/>
                            </a:schemeClr>
                          </a:solidFill>
                          <a:latin typeface="Century Gothic" panose="020B0502020202020204" pitchFamily="34" charset="0"/>
                        </a:rPr>
                        <a:t> (f)</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778</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noun</a:t>
                      </a:r>
                    </a:p>
                  </a:txBody>
                  <a:tcPr marL="68580" marR="68580" marT="0" marB="0" anchor="ctr"/>
                </a:tc>
                <a:extLst>
                  <a:ext uri="{0D108BD9-81ED-4DB2-BD59-A6C34878D82A}">
                    <a16:rowId xmlns:a16="http://schemas.microsoft.com/office/drawing/2014/main" val="10006"/>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7</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aimer</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242</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verb</a:t>
                      </a:r>
                    </a:p>
                  </a:txBody>
                  <a:tcPr marL="68580" marR="68580" marT="0" marB="0" anchor="ctr"/>
                </a:tc>
                <a:extLst>
                  <a:ext uri="{0D108BD9-81ED-4DB2-BD59-A6C34878D82A}">
                    <a16:rowId xmlns:a16="http://schemas.microsoft.com/office/drawing/2014/main" val="10007"/>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8</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beau/belle</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393</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adjective</a:t>
                      </a:r>
                    </a:p>
                  </a:txBody>
                  <a:tcPr marL="68580" marR="68580" marT="0" marB="0" anchor="ctr"/>
                </a:tc>
                <a:extLst>
                  <a:ext uri="{0D108BD9-81ED-4DB2-BD59-A6C34878D82A}">
                    <a16:rowId xmlns:a16="http://schemas.microsoft.com/office/drawing/2014/main" val="10008"/>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9</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langue (f)</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712</a:t>
                      </a: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noun</a:t>
                      </a:r>
                    </a:p>
                  </a:txBody>
                  <a:tcPr marL="68580" marR="68580" marT="0" marB="0" anchor="ctr"/>
                </a:tc>
                <a:extLst>
                  <a:ext uri="{0D108BD9-81ED-4DB2-BD59-A6C34878D82A}">
                    <a16:rowId xmlns:a16="http://schemas.microsoft.com/office/drawing/2014/main" val="10009"/>
                  </a:ext>
                </a:extLst>
              </a:tr>
              <a:tr h="0">
                <a:tc>
                  <a:txBody>
                    <a:bodyPr/>
                    <a:lstStyle/>
                    <a:p>
                      <a:pPr algn="ctr">
                        <a:lnSpc>
                          <a:spcPct val="107000"/>
                        </a:lnSpc>
                        <a:spcAft>
                          <a:spcPts val="0"/>
                        </a:spcAft>
                      </a:pPr>
                      <a:r>
                        <a:rPr lang="en-GB" sz="2400" dirty="0">
                          <a:solidFill>
                            <a:schemeClr val="accent1">
                              <a:lumMod val="50000"/>
                            </a:schemeClr>
                          </a:solidFill>
                          <a:effectLst/>
                          <a:latin typeface="Century Gothic" panose="020B0502020202020204" pitchFamily="34" charset="0"/>
                        </a:rPr>
                        <a:t>10</a:t>
                      </a:r>
                      <a:endParaRPr lang="en-GB" sz="24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err="1">
                          <a:solidFill>
                            <a:schemeClr val="accent5">
                              <a:lumMod val="50000"/>
                            </a:schemeClr>
                          </a:solidFill>
                          <a:latin typeface="Century Gothic" panose="020B0502020202020204" pitchFamily="34" charset="0"/>
                        </a:rPr>
                        <a:t>espagnol</a:t>
                      </a:r>
                      <a:r>
                        <a:rPr lang="en-GB" sz="2000" dirty="0">
                          <a:solidFill>
                            <a:schemeClr val="accent5">
                              <a:lumMod val="50000"/>
                            </a:schemeClr>
                          </a:solidFill>
                          <a:latin typeface="Century Gothic" panose="020B0502020202020204" pitchFamily="34" charset="0"/>
                        </a:rPr>
                        <a:t> (m)</a:t>
                      </a:r>
                    </a:p>
                  </a:txBody>
                  <a:tcPr marL="68580" marR="68580" marT="0" marB="0" anchor="ctr"/>
                </a:tc>
                <a:tc>
                  <a:txBody>
                    <a:bodyPr/>
                    <a:lstStyle/>
                    <a:p>
                      <a:r>
                        <a:rPr lang="en-GB" sz="2000">
                          <a:solidFill>
                            <a:schemeClr val="accent5">
                              <a:lumMod val="50000"/>
                            </a:schemeClr>
                          </a:solidFill>
                          <a:latin typeface="Century Gothic" panose="020B0502020202020204" pitchFamily="34" charset="0"/>
                        </a:rPr>
                        <a:t>1666</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a:solidFill>
                            <a:schemeClr val="accent5">
                              <a:lumMod val="50000"/>
                            </a:schemeClr>
                          </a:solidFill>
                          <a:latin typeface="Century Gothic" panose="020B0502020202020204" pitchFamily="34" charset="0"/>
                        </a:rPr>
                        <a:t>noun</a:t>
                      </a:r>
                    </a:p>
                  </a:txBody>
                  <a:tcPr marL="68580" marR="68580" marT="0" marB="0"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963154043"/>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350297" y="993677"/>
            <a:ext cx="11612077" cy="5196108"/>
          </a:xfrm>
        </p:spPr>
        <p:txBody>
          <a:bodyPr>
            <a:normAutofit/>
          </a:bodyPr>
          <a:lstStyle/>
          <a:p>
            <a:pPr>
              <a:lnSpc>
                <a:spcPct val="250000"/>
              </a:lnSpc>
            </a:pPr>
            <a:r>
              <a:rPr lang="en-GB" dirty="0"/>
              <a:t>an over-reliance on cognates for comprehension?</a:t>
            </a:r>
          </a:p>
          <a:p>
            <a:pPr>
              <a:lnSpc>
                <a:spcPct val="250000"/>
              </a:lnSpc>
            </a:pPr>
            <a:r>
              <a:rPr lang="en-GB" dirty="0"/>
              <a:t>vocabulary knowledge is too context-dependent?</a:t>
            </a:r>
          </a:p>
          <a:p>
            <a:pPr marL="0" indent="0">
              <a:lnSpc>
                <a:spcPct val="250000"/>
              </a:lnSpc>
              <a:buNone/>
            </a:pPr>
            <a:endParaRPr lang="en-GB" sz="1000" dirty="0"/>
          </a:p>
          <a:p>
            <a:pPr>
              <a:lnSpc>
                <a:spcPct val="250000"/>
              </a:lnSpc>
            </a:pPr>
            <a:r>
              <a:rPr lang="en-GB" dirty="0"/>
              <a:t>absence of additional contextual clues?</a:t>
            </a:r>
          </a:p>
          <a:p>
            <a:pPr>
              <a:lnSpc>
                <a:spcPct val="250000"/>
              </a:lnSpc>
            </a:pPr>
            <a:endParaRPr lang="en-GB" dirty="0"/>
          </a:p>
        </p:txBody>
      </p:sp>
      <p:sp>
        <p:nvSpPr>
          <p:cNvPr id="7" name="TextBox 6"/>
          <p:cNvSpPr txBox="1"/>
          <p:nvPr/>
        </p:nvSpPr>
        <p:spPr>
          <a:xfrm>
            <a:off x="2654441" y="2119185"/>
            <a:ext cx="7725103" cy="338554"/>
          </a:xfrm>
          <a:prstGeom prst="rect">
            <a:avLst/>
          </a:prstGeom>
          <a:noFill/>
        </p:spPr>
        <p:txBody>
          <a:bodyPr wrap="square" rtlCol="0">
            <a:spAutoFit/>
          </a:bodyPr>
          <a:lstStyle/>
          <a:p>
            <a:pPr algn="r"/>
            <a:r>
              <a:rPr lang="en-GB" sz="1600" i="1" dirty="0">
                <a:solidFill>
                  <a:srgbClr val="4472C4">
                    <a:lumMod val="50000"/>
                  </a:srgbClr>
                </a:solidFill>
                <a:latin typeface="Century Gothic" panose="020B0502020202020204" pitchFamily="34" charset="0"/>
              </a:rPr>
              <a:t>(</a:t>
            </a:r>
            <a:r>
              <a:rPr lang="en-GB" sz="1600" i="1" dirty="0" err="1">
                <a:solidFill>
                  <a:srgbClr val="4472C4">
                    <a:lumMod val="50000"/>
                  </a:srgbClr>
                </a:solidFill>
                <a:latin typeface="Century Gothic" panose="020B0502020202020204" pitchFamily="34" charset="0"/>
              </a:rPr>
              <a:t>Macaro</a:t>
            </a:r>
            <a:r>
              <a:rPr lang="en-GB" sz="1600" i="1" dirty="0">
                <a:solidFill>
                  <a:srgbClr val="4472C4">
                    <a:lumMod val="50000"/>
                  </a:srgbClr>
                </a:solidFill>
                <a:latin typeface="Century Gothic" panose="020B0502020202020204" pitchFamily="34" charset="0"/>
              </a:rPr>
              <a:t> &amp; </a:t>
            </a:r>
            <a:r>
              <a:rPr lang="en-GB" sz="1600" i="1" dirty="0" err="1">
                <a:solidFill>
                  <a:srgbClr val="4472C4">
                    <a:lumMod val="50000"/>
                  </a:srgbClr>
                </a:solidFill>
                <a:latin typeface="Century Gothic" panose="020B0502020202020204" pitchFamily="34" charset="0"/>
              </a:rPr>
              <a:t>Erler</a:t>
            </a:r>
            <a:r>
              <a:rPr lang="en-GB" sz="1600" i="1" dirty="0">
                <a:solidFill>
                  <a:srgbClr val="4472C4">
                    <a:lumMod val="50000"/>
                  </a:srgbClr>
                </a:solidFill>
                <a:latin typeface="Century Gothic" panose="020B0502020202020204" pitchFamily="34" charset="0"/>
              </a:rPr>
              <a:t>, 2008)</a:t>
            </a:r>
          </a:p>
        </p:txBody>
      </p:sp>
      <p:sp>
        <p:nvSpPr>
          <p:cNvPr id="8" name="TextBox 7"/>
          <p:cNvSpPr txBox="1"/>
          <p:nvPr/>
        </p:nvSpPr>
        <p:spPr>
          <a:xfrm>
            <a:off x="1682682" y="3192096"/>
            <a:ext cx="8696862" cy="1015663"/>
          </a:xfrm>
          <a:prstGeom prst="rect">
            <a:avLst/>
          </a:prstGeom>
          <a:noFill/>
        </p:spPr>
        <p:txBody>
          <a:bodyPr wrap="square" rtlCol="0">
            <a:spAutoFit/>
          </a:bodyPr>
          <a:lstStyle/>
          <a:p>
            <a:r>
              <a:rPr lang="en-GB" sz="2000" i="1" dirty="0">
                <a:solidFill>
                  <a:srgbClr val="4472C4">
                    <a:lumMod val="50000"/>
                  </a:srgbClr>
                </a:solidFill>
                <a:latin typeface="Century Gothic" panose="020B0502020202020204" pitchFamily="34" charset="0"/>
              </a:rPr>
              <a:t>“Vocabulary listed under a particular theme should be considered transferable, as appropriate, to the other themes.” AQA-8658-Specification 2016 French, p.22.</a:t>
            </a:r>
          </a:p>
        </p:txBody>
      </p:sp>
      <p:sp>
        <p:nvSpPr>
          <p:cNvPr id="9" name="TextBox 8"/>
          <p:cNvSpPr txBox="1"/>
          <p:nvPr/>
        </p:nvSpPr>
        <p:spPr>
          <a:xfrm>
            <a:off x="1682682" y="5038250"/>
            <a:ext cx="8696862" cy="707886"/>
          </a:xfrm>
          <a:prstGeom prst="rect">
            <a:avLst/>
          </a:prstGeom>
          <a:noFill/>
        </p:spPr>
        <p:txBody>
          <a:bodyPr wrap="square" rtlCol="0">
            <a:spAutoFit/>
          </a:bodyPr>
          <a:lstStyle/>
          <a:p>
            <a:r>
              <a:rPr lang="en-GB" sz="2000" i="1" dirty="0">
                <a:solidFill>
                  <a:srgbClr val="4472C4">
                    <a:lumMod val="50000"/>
                  </a:srgbClr>
                </a:solidFill>
                <a:latin typeface="Century Gothic" panose="020B0502020202020204" pitchFamily="34" charset="0"/>
              </a:rPr>
              <a:t>The words appear as individual items in a list, without the support of other words in a sentence to aid understanding.</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5807948" cy="867128"/>
          </a:xfrm>
          <a:prstGeom prst="rect">
            <a:avLst/>
          </a:prstGeom>
        </p:spPr>
      </p:pic>
      <p:sp>
        <p:nvSpPr>
          <p:cNvPr id="5" name="Title 4"/>
          <p:cNvSpPr>
            <a:spLocks noGrp="1"/>
          </p:cNvSpPr>
          <p:nvPr>
            <p:ph type="title"/>
          </p:nvPr>
        </p:nvSpPr>
        <p:spPr>
          <a:xfrm>
            <a:off x="139421" y="25558"/>
            <a:ext cx="5442020" cy="1325563"/>
          </a:xfrm>
        </p:spPr>
        <p:txBody>
          <a:bodyPr>
            <a:normAutofit/>
          </a:bodyPr>
          <a:lstStyle/>
          <a:p>
            <a:r>
              <a:rPr lang="en-GB" sz="4000" b="1" dirty="0">
                <a:solidFill>
                  <a:schemeClr val="bg1"/>
                </a:solidFill>
              </a:rPr>
              <a:t>Possible reasons…</a:t>
            </a:r>
          </a:p>
        </p:txBody>
      </p:sp>
    </p:spTree>
    <p:extLst>
      <p:ext uri="{BB962C8B-B14F-4D97-AF65-F5344CB8AC3E}">
        <p14:creationId xmlns:p14="http://schemas.microsoft.com/office/powerpoint/2010/main" val="300485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p:bldP spid="8"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83242566"/>
              </p:ext>
            </p:extLst>
          </p:nvPr>
        </p:nvGraphicFramePr>
        <p:xfrm>
          <a:off x="318655" y="236378"/>
          <a:ext cx="11465675" cy="1237488"/>
        </p:xfrm>
        <a:graphic>
          <a:graphicData uri="http://schemas.openxmlformats.org/drawingml/2006/table">
            <a:tbl>
              <a:tblPr firstRow="1" firstCol="1" bandRow="1"/>
              <a:tblGrid>
                <a:gridCol w="3779502">
                  <a:extLst>
                    <a:ext uri="{9D8B030D-6E8A-4147-A177-3AD203B41FA5}">
                      <a16:colId xmlns:a16="http://schemas.microsoft.com/office/drawing/2014/main" val="20000"/>
                    </a:ext>
                  </a:extLst>
                </a:gridCol>
                <a:gridCol w="7686173">
                  <a:extLst>
                    <a:ext uri="{9D8B030D-6E8A-4147-A177-3AD203B41FA5}">
                      <a16:colId xmlns:a16="http://schemas.microsoft.com/office/drawing/2014/main" val="20001"/>
                    </a:ext>
                  </a:extLst>
                </a:gridCol>
              </a:tblGrid>
              <a:tr h="0">
                <a:tc>
                  <a:txBody>
                    <a:bodyPr/>
                    <a:lstStyle/>
                    <a:p>
                      <a:pPr>
                        <a:lnSpc>
                          <a:spcPct val="107000"/>
                        </a:lnSpc>
                        <a:spcAft>
                          <a:spcPts val="0"/>
                        </a:spcAft>
                      </a:pPr>
                      <a:r>
                        <a:rPr lang="en-GB" sz="2000" b="1" dirty="0">
                          <a:solidFill>
                            <a:srgbClr val="1F3864"/>
                          </a:solidFill>
                          <a:effectLst/>
                          <a:latin typeface="Century Gothic" panose="020B0502020202020204" pitchFamily="34" charset="0"/>
                          <a:ea typeface="Batang"/>
                          <a:cs typeface="Times New Roman" panose="02020603050405020304" pitchFamily="18" charset="0"/>
                        </a:rPr>
                        <a:t>Text title</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L’homme qui te ressemble</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nSpc>
                          <a:spcPct val="107000"/>
                        </a:lnSpc>
                        <a:spcAft>
                          <a:spcPts val="0"/>
                        </a:spcAft>
                      </a:pPr>
                      <a:r>
                        <a:rPr lang="en-GB" sz="2000" b="1">
                          <a:solidFill>
                            <a:srgbClr val="1F3864"/>
                          </a:solidFill>
                          <a:effectLst/>
                          <a:latin typeface="Century Gothic" panose="020B0502020202020204" pitchFamily="34" charset="0"/>
                          <a:ea typeface="Batang"/>
                          <a:cs typeface="Times New Roman" panose="02020603050405020304" pitchFamily="18" charset="0"/>
                        </a:rPr>
                        <a:t>Author</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René Philombe</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07000"/>
                        </a:lnSpc>
                        <a:spcAft>
                          <a:spcPts val="0"/>
                        </a:spcAft>
                      </a:pPr>
                      <a:r>
                        <a:rPr lang="en-GB" sz="2000" b="1" dirty="0">
                          <a:solidFill>
                            <a:srgbClr val="1F3864"/>
                          </a:solidFill>
                          <a:effectLst/>
                          <a:latin typeface="Century Gothic" panose="020B0502020202020204" pitchFamily="34" charset="0"/>
                          <a:ea typeface="Batang"/>
                          <a:cs typeface="Times New Roman" panose="02020603050405020304" pitchFamily="18" charset="0"/>
                        </a:rPr>
                        <a:t>Suggested teaching slot</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1F3864"/>
                          </a:solidFill>
                          <a:effectLst/>
                          <a:latin typeface="Century Gothic" panose="020B0502020202020204" pitchFamily="34" charset="0"/>
                          <a:ea typeface="Batang"/>
                          <a:cs typeface="Times New Roman" panose="02020603050405020304" pitchFamily="18" charset="0"/>
                        </a:rPr>
                        <a:t>Year 7 Term 3 Week 2</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07000"/>
                        </a:lnSpc>
                        <a:spcAft>
                          <a:spcPts val="0"/>
                        </a:spcAft>
                      </a:pPr>
                      <a:r>
                        <a:rPr lang="en-GB" sz="2000" b="1">
                          <a:solidFill>
                            <a:srgbClr val="1F3864"/>
                          </a:solidFill>
                          <a:effectLst/>
                          <a:latin typeface="Century Gothic" panose="020B0502020202020204" pitchFamily="34" charset="0"/>
                          <a:ea typeface="Batang"/>
                          <a:cs typeface="Times New Roman" panose="02020603050405020304" pitchFamily="18" charset="0"/>
                        </a:rPr>
                        <a:t>Number of lessons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1F3864"/>
                          </a:solidFill>
                          <a:effectLst/>
                          <a:latin typeface="Century Gothic" panose="020B0502020202020204" pitchFamily="34" charset="0"/>
                          <a:ea typeface="Batang"/>
                          <a:cs typeface="Times New Roman" panose="02020603050405020304" pitchFamily="18" charset="0"/>
                        </a:rPr>
                        <a:t>Two lessons of 50 - 60 minutes</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5" name="Table 4"/>
          <p:cNvGraphicFramePr>
            <a:graphicFrameLocks noGrp="1"/>
          </p:cNvGraphicFramePr>
          <p:nvPr/>
        </p:nvGraphicFramePr>
        <p:xfrm>
          <a:off x="312767" y="1839074"/>
          <a:ext cx="11471563" cy="2817876"/>
        </p:xfrm>
        <a:graphic>
          <a:graphicData uri="http://schemas.openxmlformats.org/drawingml/2006/table">
            <a:tbl>
              <a:tblPr firstRow="1" firstCol="1" bandRow="1"/>
              <a:tblGrid>
                <a:gridCol w="8298768">
                  <a:extLst>
                    <a:ext uri="{9D8B030D-6E8A-4147-A177-3AD203B41FA5}">
                      <a16:colId xmlns:a16="http://schemas.microsoft.com/office/drawing/2014/main" val="20000"/>
                    </a:ext>
                  </a:extLst>
                </a:gridCol>
                <a:gridCol w="3172795">
                  <a:extLst>
                    <a:ext uri="{9D8B030D-6E8A-4147-A177-3AD203B41FA5}">
                      <a16:colId xmlns:a16="http://schemas.microsoft.com/office/drawing/2014/main" val="20001"/>
                    </a:ext>
                  </a:extLst>
                </a:gridCol>
              </a:tblGrid>
              <a:tr h="174625">
                <a:tc>
                  <a:txBody>
                    <a:bodyPr/>
                    <a:lstStyle/>
                    <a:p>
                      <a:pPr>
                        <a:lnSpc>
                          <a:spcPct val="107000"/>
                        </a:lnSpc>
                        <a:spcAft>
                          <a:spcPts val="0"/>
                        </a:spcAft>
                      </a:pPr>
                      <a:r>
                        <a:rPr lang="en-GB" sz="2000" b="1" dirty="0">
                          <a:solidFill>
                            <a:srgbClr val="1F3864"/>
                          </a:solidFill>
                          <a:effectLst/>
                          <a:latin typeface="Century Gothic" panose="020B0502020202020204" pitchFamily="34" charset="0"/>
                          <a:ea typeface="Batang"/>
                          <a:cs typeface="Times New Roman" panose="02020603050405020304" pitchFamily="18" charset="0"/>
                        </a:rPr>
                        <a:t>Text composition</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861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Total number of words </a:t>
                      </a:r>
                      <a:br>
                        <a:rPr lang="en-GB" sz="2000">
                          <a:solidFill>
                            <a:srgbClr val="1F3864"/>
                          </a:solidFill>
                          <a:effectLst/>
                          <a:latin typeface="Century Gothic" panose="020B0502020202020204" pitchFamily="34" charset="0"/>
                          <a:ea typeface="Batang"/>
                          <a:cs typeface="Times New Roman" panose="02020603050405020304" pitchFamily="18" charset="0"/>
                        </a:rPr>
                      </a:br>
                      <a:r>
                        <a:rPr lang="en-GB" sz="2000">
                          <a:solidFill>
                            <a:srgbClr val="1F3864"/>
                          </a:solidFill>
                          <a:effectLst/>
                          <a:latin typeface="Century Gothic" panose="020B0502020202020204" pitchFamily="34" charset="0"/>
                          <a:ea typeface="Batang"/>
                          <a:cs typeface="Times New Roman" panose="02020603050405020304" pitchFamily="18" charset="0"/>
                        </a:rPr>
                        <a:t>(including words that are repeated)</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1F3864"/>
                          </a:solidFill>
                          <a:effectLst/>
                          <a:latin typeface="Century Gothic" panose="020B0502020202020204" pitchFamily="34" charset="0"/>
                          <a:ea typeface="Batang"/>
                          <a:cs typeface="Times New Roman" panose="02020603050405020304" pitchFamily="18" charset="0"/>
                        </a:rPr>
                        <a:t>136</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2900">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known words </a:t>
                      </a:r>
                      <a:br>
                        <a:rPr lang="en-GB" sz="2000">
                          <a:solidFill>
                            <a:srgbClr val="1F3864"/>
                          </a:solidFill>
                          <a:effectLst/>
                          <a:latin typeface="Century Gothic" panose="020B0502020202020204" pitchFamily="34" charset="0"/>
                          <a:ea typeface="Batang"/>
                          <a:cs typeface="Times New Roman" panose="02020603050405020304" pitchFamily="18" charset="0"/>
                        </a:rPr>
                      </a:br>
                      <a:r>
                        <a:rPr lang="en-GB" sz="2000">
                          <a:solidFill>
                            <a:srgbClr val="1F3864"/>
                          </a:solidFill>
                          <a:effectLst/>
                          <a:latin typeface="Century Gothic" panose="020B0502020202020204" pitchFamily="34" charset="0"/>
                          <a:ea typeface="Batang"/>
                          <a:cs typeface="Times New Roman" panose="02020603050405020304" pitchFamily="18" charset="0"/>
                        </a:rPr>
                        <a:t>(if following NCELP SOW)</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70%</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7462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words in most frequent 1000 words*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85%</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7462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words in most frequent 2000 words*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91%</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7462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words in most frequent 3000 words*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95.3%</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7462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words outside of most frequency 5000 words*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1F3864"/>
                          </a:solidFill>
                          <a:effectLst/>
                          <a:latin typeface="Century Gothic" panose="020B0502020202020204" pitchFamily="34" charset="0"/>
                          <a:ea typeface="Batang"/>
                          <a:cs typeface="Times New Roman" panose="02020603050405020304" pitchFamily="18" charset="0"/>
                        </a:rPr>
                        <a:t>4.7%</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Rectangle 1"/>
          <p:cNvSpPr>
            <a:spLocks noChangeArrowheads="1"/>
          </p:cNvSpPr>
          <p:nvPr/>
        </p:nvSpPr>
        <p:spPr bwMode="auto">
          <a:xfrm>
            <a:off x="215785" y="5703487"/>
            <a:ext cx="84850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1600" dirty="0">
                <a:solidFill>
                  <a:srgbClr val="1F3864"/>
                </a:solidFill>
                <a:latin typeface="Century Gothic" panose="020B0502020202020204" pitchFamily="34" charset="0"/>
                <a:ea typeface="Batang" charset="-127"/>
                <a:cs typeface="Times New Roman" panose="02020603050405020304" pitchFamily="18" charset="0"/>
              </a:rPr>
              <a:t>*Word-frequency data source: </a:t>
            </a:r>
            <a:r>
              <a:rPr lang="en-GB" altLang="en-US" sz="1600" dirty="0" err="1">
                <a:solidFill>
                  <a:srgbClr val="1F3864"/>
                </a:solidFill>
                <a:latin typeface="Century Gothic" panose="020B0502020202020204" pitchFamily="34" charset="0"/>
                <a:ea typeface="Batang" charset="-127"/>
                <a:cs typeface="Times New Roman" panose="02020603050405020304" pitchFamily="18" charset="0"/>
              </a:rPr>
              <a:t>Londsale</a:t>
            </a:r>
            <a:r>
              <a:rPr lang="en-GB" altLang="en-US" sz="1600" dirty="0">
                <a:solidFill>
                  <a:srgbClr val="1F3864"/>
                </a:solidFill>
                <a:latin typeface="Century Gothic" panose="020B0502020202020204" pitchFamily="34" charset="0"/>
                <a:ea typeface="Batang" charset="-127"/>
                <a:cs typeface="Times New Roman" panose="02020603050405020304" pitchFamily="18" charset="0"/>
              </a:rPr>
              <a:t>, D., &amp; Le Bras, Y. (2009). </a:t>
            </a:r>
            <a:br>
              <a:rPr lang="en-GB" altLang="en-US" sz="1600" dirty="0">
                <a:solidFill>
                  <a:srgbClr val="1F3864"/>
                </a:solidFill>
                <a:latin typeface="Century Gothic" panose="020B0502020202020204" pitchFamily="34" charset="0"/>
                <a:ea typeface="Batang" charset="-127"/>
                <a:cs typeface="Times New Roman" panose="02020603050405020304" pitchFamily="18" charset="0"/>
              </a:rPr>
            </a:br>
            <a:r>
              <a:rPr lang="en-GB" altLang="en-US" sz="1600" i="1" dirty="0">
                <a:solidFill>
                  <a:srgbClr val="1F3864"/>
                </a:solidFill>
                <a:latin typeface="Century Gothic" panose="020B0502020202020204" pitchFamily="34" charset="0"/>
                <a:ea typeface="Batang" charset="-127"/>
                <a:cs typeface="Times New Roman" panose="02020603050405020304" pitchFamily="18" charset="0"/>
              </a:rPr>
              <a:t>A Frequency Dictionary of French: Core vocabulary for learners </a:t>
            </a:r>
            <a:r>
              <a:rPr lang="en-GB" altLang="en-US" sz="1600" dirty="0">
                <a:solidFill>
                  <a:srgbClr val="1F3864"/>
                </a:solidFill>
                <a:latin typeface="Century Gothic" panose="020B0502020202020204" pitchFamily="34" charset="0"/>
                <a:ea typeface="Batang" charset="-127"/>
                <a:cs typeface="Times New Roman" panose="02020603050405020304" pitchFamily="18" charset="0"/>
              </a:rPr>
              <a:t>London: Routledge.</a:t>
            </a:r>
            <a:endParaRPr lang="en-GB" altLang="en-US" sz="2800" dirty="0">
              <a:solidFill>
                <a:prstClr val="black"/>
              </a:solidFill>
              <a:latin typeface="Arial" panose="020B0604020202020204" pitchFamily="34" charset="0"/>
            </a:endParaRPr>
          </a:p>
        </p:txBody>
      </p:sp>
    </p:spTree>
    <p:extLst>
      <p:ext uri="{BB962C8B-B14F-4D97-AF65-F5344CB8AC3E}">
        <p14:creationId xmlns:p14="http://schemas.microsoft.com/office/powerpoint/2010/main" val="6126929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9">
            <a:extLst>
              <a:ext uri="{28A0092B-C50C-407E-A947-70E740481C1C}">
                <a14:useLocalDpi xmlns:a14="http://schemas.microsoft.com/office/drawing/2010/main" val="0"/>
              </a:ext>
            </a:extLst>
          </a:blip>
          <a:srcRect l="36618" t="14632" r="34256" b="10568"/>
          <a:stretch>
            <a:fillRect/>
          </a:stretch>
        </p:blipFill>
        <p:spPr bwMode="auto">
          <a:xfrm>
            <a:off x="5623570" y="4081514"/>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txBox="1">
            <a:spLocks/>
          </p:cNvSpPr>
          <p:nvPr/>
        </p:nvSpPr>
        <p:spPr>
          <a:xfrm>
            <a:off x="151104" y="244363"/>
            <a:ext cx="5181600" cy="61003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Font typeface="Arial" panose="020B0604020202020204" pitchFamily="34" charset="0"/>
              <a:buNone/>
            </a:pPr>
            <a:r>
              <a:rPr lang="en-GB" dirty="0">
                <a:solidFill>
                  <a:srgbClr val="4472C4">
                    <a:lumMod val="50000"/>
                  </a:srgbClr>
                </a:solidFill>
              </a:rPr>
              <a:t>J’ai </a:t>
            </a:r>
            <a:r>
              <a:rPr lang="en-GB" dirty="0" err="1">
                <a:solidFill>
                  <a:srgbClr val="4472C4">
                    <a:lumMod val="50000"/>
                  </a:srgbClr>
                </a:solidFill>
              </a:rPr>
              <a:t>frappé</a:t>
            </a:r>
            <a:r>
              <a:rPr lang="en-GB" dirty="0">
                <a:solidFill>
                  <a:srgbClr val="4472C4">
                    <a:lumMod val="50000"/>
                  </a:srgbClr>
                </a:solidFill>
              </a:rPr>
              <a:t> à ta </a:t>
            </a:r>
            <a:r>
              <a:rPr lang="en-GB" dirty="0" err="1">
                <a:solidFill>
                  <a:srgbClr val="4472C4">
                    <a:lumMod val="50000"/>
                  </a:srgbClr>
                </a:solidFill>
              </a:rPr>
              <a:t>porte</a:t>
            </a:r>
            <a:endParaRPr lang="en-GB" dirty="0">
              <a:solidFill>
                <a:srgbClr val="4472C4">
                  <a:lumMod val="50000"/>
                </a:srgbClr>
              </a:solidFill>
            </a:endParaRPr>
          </a:p>
          <a:p>
            <a:pPr marL="0" indent="0">
              <a:lnSpc>
                <a:spcPct val="200000"/>
              </a:lnSpc>
              <a:buFont typeface="Arial" panose="020B0604020202020204" pitchFamily="34" charset="0"/>
              <a:buNone/>
            </a:pPr>
            <a:r>
              <a:rPr lang="en-GB" dirty="0">
                <a:solidFill>
                  <a:srgbClr val="4472C4">
                    <a:lumMod val="50000"/>
                  </a:srgbClr>
                </a:solidFill>
              </a:rPr>
              <a:t>J’ai </a:t>
            </a:r>
            <a:r>
              <a:rPr lang="en-GB" dirty="0" err="1">
                <a:solidFill>
                  <a:srgbClr val="4472C4">
                    <a:lumMod val="50000"/>
                  </a:srgbClr>
                </a:solidFill>
              </a:rPr>
              <a:t>frappé</a:t>
            </a:r>
            <a:r>
              <a:rPr lang="en-GB" dirty="0">
                <a:solidFill>
                  <a:srgbClr val="4472C4">
                    <a:lumMod val="50000"/>
                  </a:srgbClr>
                </a:solidFill>
              </a:rPr>
              <a:t> à ton </a:t>
            </a:r>
            <a:r>
              <a:rPr lang="en-GB" dirty="0" err="1">
                <a:solidFill>
                  <a:srgbClr val="4472C4">
                    <a:lumMod val="50000"/>
                  </a:srgbClr>
                </a:solidFill>
              </a:rPr>
              <a:t>cœur</a:t>
            </a:r>
            <a:endParaRPr lang="en-GB" dirty="0">
              <a:solidFill>
                <a:srgbClr val="4472C4">
                  <a:lumMod val="50000"/>
                </a:srgbClr>
              </a:solidFill>
            </a:endParaRPr>
          </a:p>
          <a:p>
            <a:pPr marL="0" indent="0">
              <a:lnSpc>
                <a:spcPct val="200000"/>
              </a:lnSpc>
              <a:buFont typeface="Arial" panose="020B0604020202020204" pitchFamily="34" charset="0"/>
              <a:buNone/>
            </a:pPr>
            <a:r>
              <a:rPr lang="en-GB" dirty="0">
                <a:solidFill>
                  <a:srgbClr val="4472C4">
                    <a:lumMod val="50000"/>
                  </a:srgbClr>
                </a:solidFill>
              </a:rPr>
              <a:t>Pour </a:t>
            </a:r>
            <a:r>
              <a:rPr lang="en-GB" dirty="0" err="1">
                <a:solidFill>
                  <a:srgbClr val="4472C4">
                    <a:lumMod val="50000"/>
                  </a:srgbClr>
                </a:solidFill>
              </a:rPr>
              <a:t>avoir</a:t>
            </a:r>
            <a:r>
              <a:rPr lang="en-GB" dirty="0">
                <a:solidFill>
                  <a:srgbClr val="4472C4">
                    <a:lumMod val="50000"/>
                  </a:srgbClr>
                </a:solidFill>
              </a:rPr>
              <a:t> bon lit</a:t>
            </a:r>
          </a:p>
          <a:p>
            <a:pPr marL="0" indent="0">
              <a:lnSpc>
                <a:spcPct val="200000"/>
              </a:lnSpc>
              <a:buFont typeface="Arial" panose="020B0604020202020204" pitchFamily="34" charset="0"/>
              <a:buNone/>
            </a:pPr>
            <a:r>
              <a:rPr lang="en-GB" dirty="0">
                <a:solidFill>
                  <a:srgbClr val="4472C4">
                    <a:lumMod val="50000"/>
                  </a:srgbClr>
                </a:solidFill>
              </a:rPr>
              <a:t>Pour </a:t>
            </a:r>
            <a:r>
              <a:rPr lang="en-GB" dirty="0" err="1">
                <a:solidFill>
                  <a:srgbClr val="4472C4">
                    <a:lumMod val="50000"/>
                  </a:srgbClr>
                </a:solidFill>
              </a:rPr>
              <a:t>avoir</a:t>
            </a:r>
            <a:r>
              <a:rPr lang="en-GB" dirty="0">
                <a:solidFill>
                  <a:srgbClr val="4472C4">
                    <a:lumMod val="50000"/>
                  </a:srgbClr>
                </a:solidFill>
              </a:rPr>
              <a:t> bon feu</a:t>
            </a:r>
          </a:p>
          <a:p>
            <a:pPr marL="0" indent="0">
              <a:lnSpc>
                <a:spcPct val="200000"/>
              </a:lnSpc>
              <a:buFont typeface="Arial" panose="020B0604020202020204" pitchFamily="34" charset="0"/>
              <a:buNone/>
            </a:pPr>
            <a:r>
              <a:rPr lang="en-GB" dirty="0">
                <a:solidFill>
                  <a:srgbClr val="4472C4">
                    <a:lumMod val="50000"/>
                  </a:srgbClr>
                </a:solidFill>
              </a:rPr>
              <a:t>Pourquoi me </a:t>
            </a:r>
            <a:r>
              <a:rPr lang="en-GB" dirty="0" err="1">
                <a:solidFill>
                  <a:srgbClr val="4472C4">
                    <a:lumMod val="50000"/>
                  </a:srgbClr>
                </a:solidFill>
              </a:rPr>
              <a:t>repousser</a:t>
            </a:r>
            <a:r>
              <a:rPr lang="en-GB" dirty="0">
                <a:solidFill>
                  <a:srgbClr val="4472C4">
                    <a:lumMod val="50000"/>
                  </a:srgbClr>
                </a:solidFill>
              </a:rPr>
              <a:t>?</a:t>
            </a:r>
          </a:p>
          <a:p>
            <a:pPr marL="0" indent="0">
              <a:lnSpc>
                <a:spcPct val="200000"/>
              </a:lnSpc>
              <a:buFont typeface="Arial" panose="020B0604020202020204" pitchFamily="34" charset="0"/>
              <a:buNone/>
            </a:pPr>
            <a:r>
              <a:rPr lang="en-GB" dirty="0" err="1">
                <a:solidFill>
                  <a:srgbClr val="4472C4">
                    <a:lumMod val="50000"/>
                  </a:srgbClr>
                </a:solidFill>
              </a:rPr>
              <a:t>Ouvre-moi</a:t>
            </a:r>
            <a:r>
              <a:rPr lang="en-GB" dirty="0">
                <a:solidFill>
                  <a:srgbClr val="4472C4">
                    <a:lumMod val="50000"/>
                  </a:srgbClr>
                </a:solidFill>
              </a:rPr>
              <a:t>, mon frère.</a:t>
            </a:r>
          </a:p>
          <a:p>
            <a:pPr marL="0" indent="0">
              <a:lnSpc>
                <a:spcPct val="200000"/>
              </a:lnSpc>
              <a:buFont typeface="Arial" panose="020B0604020202020204" pitchFamily="34" charset="0"/>
              <a:buNone/>
            </a:pPr>
            <a:endParaRPr lang="en-GB" dirty="0">
              <a:solidFill>
                <a:srgbClr val="4472C4">
                  <a:lumMod val="50000"/>
                </a:srgbClr>
              </a:solidFill>
            </a:endParaRPr>
          </a:p>
        </p:txBody>
      </p:sp>
      <p:pic>
        <p:nvPicPr>
          <p:cNvPr id="5" name="Picture 4"/>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32398" y="232319"/>
            <a:ext cx="805543" cy="805543"/>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98310" y="232319"/>
            <a:ext cx="554300" cy="875211"/>
          </a:xfrm>
          <a:prstGeom prst="rect">
            <a:avLst/>
          </a:prstGeom>
        </p:spPr>
      </p:pic>
      <p:pic>
        <p:nvPicPr>
          <p:cNvPr id="7" name="Picture 6"/>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4320" y="1223951"/>
            <a:ext cx="805543" cy="805543"/>
          </a:xfrm>
          <a:prstGeom prst="rect">
            <a:avLst/>
          </a:prstGeom>
        </p:spPr>
      </p:pic>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97718" y="1387518"/>
            <a:ext cx="627238" cy="569497"/>
          </a:xfrm>
          <a:prstGeom prst="rect">
            <a:avLst/>
          </a:prstGeom>
        </p:spPr>
      </p:pic>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55088" y="2277412"/>
            <a:ext cx="776139" cy="776139"/>
          </a:xfrm>
          <a:prstGeom prst="rect">
            <a:avLst/>
          </a:prstGeom>
        </p:spPr>
      </p:pic>
      <p:pic>
        <p:nvPicPr>
          <p:cNvPr id="10" name="Picture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32398" y="2365523"/>
            <a:ext cx="1120792" cy="633247"/>
          </a:xfrm>
          <a:prstGeom prst="rect">
            <a:avLst/>
          </a:prstGeom>
        </p:spPr>
      </p:pic>
      <p:pic>
        <p:nvPicPr>
          <p:cNvPr id="11" name="Picture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71619" y="3161949"/>
            <a:ext cx="759608" cy="759608"/>
          </a:xfrm>
          <a:prstGeom prst="rect">
            <a:avLst/>
          </a:prstGeom>
        </p:spPr>
      </p:pic>
      <p:pic>
        <p:nvPicPr>
          <p:cNvPr id="12" name="Picture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606211" y="2963504"/>
            <a:ext cx="808316" cy="1102543"/>
          </a:xfrm>
          <a:prstGeom prst="rect">
            <a:avLst/>
          </a:prstGeom>
        </p:spPr>
      </p:pic>
      <p:pic>
        <p:nvPicPr>
          <p:cNvPr id="13" name="Picture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84867" y="4066048"/>
            <a:ext cx="1018350" cy="877009"/>
          </a:xfrm>
          <a:prstGeom prst="rect">
            <a:avLst/>
          </a:prstGeom>
        </p:spPr>
      </p:pic>
      <p:pic>
        <p:nvPicPr>
          <p:cNvPr id="15"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l="36618" t="14632" r="34256" b="10568"/>
          <a:stretch>
            <a:fillRect/>
          </a:stretch>
        </p:blipFill>
        <p:spPr bwMode="auto">
          <a:xfrm>
            <a:off x="4471619" y="208166"/>
            <a:ext cx="773385" cy="8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l="36618" t="14632" r="34256" b="10568"/>
          <a:stretch>
            <a:fillRect/>
          </a:stretch>
        </p:blipFill>
        <p:spPr bwMode="auto">
          <a:xfrm>
            <a:off x="4471619" y="1184624"/>
            <a:ext cx="759608" cy="796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45001" y="3804676"/>
            <a:ext cx="1415218" cy="1415218"/>
          </a:xfrm>
          <a:prstGeom prst="rect">
            <a:avLst/>
          </a:prstGeom>
        </p:spPr>
      </p:pic>
      <p:pic>
        <p:nvPicPr>
          <p:cNvPr id="19" name="Picture 1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06814" y="4664797"/>
            <a:ext cx="1999397" cy="1999397"/>
          </a:xfrm>
          <a:prstGeom prst="rect">
            <a:avLst/>
          </a:prstGeom>
        </p:spPr>
      </p:pic>
      <p:pic>
        <p:nvPicPr>
          <p:cNvPr id="20" name="Picture 1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84579" y="5319270"/>
            <a:ext cx="1068611" cy="934872"/>
          </a:xfrm>
          <a:prstGeom prst="rect">
            <a:avLst/>
          </a:prstGeom>
        </p:spPr>
      </p:pic>
      <p:sp>
        <p:nvSpPr>
          <p:cNvPr id="22" name="TextBox 21"/>
          <p:cNvSpPr txBox="1"/>
          <p:nvPr/>
        </p:nvSpPr>
        <p:spPr>
          <a:xfrm>
            <a:off x="10584873" y="13530"/>
            <a:ext cx="1496292" cy="461665"/>
          </a:xfrm>
          <a:prstGeom prst="rect">
            <a:avLst/>
          </a:prstGeom>
          <a:noFill/>
        </p:spPr>
        <p:txBody>
          <a:bodyPr wrap="square" rtlCol="0">
            <a:spAutoFit/>
          </a:bodyPr>
          <a:lstStyle/>
          <a:p>
            <a:pPr algn="r"/>
            <a:r>
              <a:rPr lang="en-GB" sz="2400" b="1" dirty="0" err="1">
                <a:solidFill>
                  <a:srgbClr val="115076"/>
                </a:solidFill>
                <a:latin typeface="Century Gothic" panose="020B0502020202020204" pitchFamily="34" charset="0"/>
              </a:rPr>
              <a:t>Vers</a:t>
            </a:r>
            <a:r>
              <a:rPr lang="en-GB" sz="2400" b="1" dirty="0">
                <a:solidFill>
                  <a:srgbClr val="115076"/>
                </a:solidFill>
                <a:latin typeface="Century Gothic" panose="020B0502020202020204" pitchFamily="34" charset="0"/>
              </a:rPr>
              <a:t> 1</a:t>
            </a:r>
          </a:p>
        </p:txBody>
      </p:sp>
    </p:spTree>
    <p:extLst>
      <p:ext uri="{BB962C8B-B14F-4D97-AF65-F5344CB8AC3E}">
        <p14:creationId xmlns:p14="http://schemas.microsoft.com/office/powerpoint/2010/main" val="7719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Line_1.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4" name="Line_2.wav"/>
                                        </p:tgtEl>
                                      </p:cMediaNode>
                                    </p:audio>
                                  </p:sub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Effect transition="in" filter="fade">
                                      <p:cBhvr>
                                        <p:cTn id="41" dur="500"/>
                                        <p:tgtEl>
                                          <p:spTgt spid="4">
                                            <p:txEl>
                                              <p:pRg st="2" end="2"/>
                                            </p:txEl>
                                          </p:spTgt>
                                        </p:tgtEl>
                                      </p:cBhvr>
                                    </p:animEffect>
                                  </p:childTnLst>
                                  <p:subTnLst>
                                    <p:audio>
                                      <p:cMediaNode>
                                        <p:cTn display="0" masterRel="sameClick">
                                          <p:stCondLst>
                                            <p:cond evt="begin" delay="0">
                                              <p:tn val="39"/>
                                            </p:cond>
                                          </p:stCondLst>
                                          <p:endCondLst>
                                            <p:cond evt="onStopAudio" delay="0">
                                              <p:tgtEl>
                                                <p:sldTgt/>
                                              </p:tgtEl>
                                            </p:cond>
                                          </p:endCondLst>
                                        </p:cTn>
                                        <p:tgtEl>
                                          <p:sndTgt r:embed="rId5" name="Line_3.wav"/>
                                        </p:tgtEl>
                                      </p:cMediaNode>
                                    </p:audio>
                                  </p:sub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
                                            <p:txEl>
                                              <p:pRg st="3" end="3"/>
                                            </p:txEl>
                                          </p:spTgt>
                                        </p:tgtEl>
                                        <p:attrNameLst>
                                          <p:attrName>style.visibility</p:attrName>
                                        </p:attrNameLst>
                                      </p:cBhvr>
                                      <p:to>
                                        <p:strVal val="visible"/>
                                      </p:to>
                                    </p:set>
                                    <p:animEffect transition="in" filter="fade">
                                      <p:cBhvr>
                                        <p:cTn id="54" dur="500"/>
                                        <p:tgtEl>
                                          <p:spTgt spid="4">
                                            <p:txEl>
                                              <p:pRg st="3" end="3"/>
                                            </p:txEl>
                                          </p:spTgt>
                                        </p:tgtEl>
                                      </p:cBhvr>
                                    </p:animEffect>
                                  </p:childTnLst>
                                  <p:subTnLst>
                                    <p:audio>
                                      <p:cMediaNode>
                                        <p:cTn display="0" masterRel="sameClick">
                                          <p:stCondLst>
                                            <p:cond evt="begin" delay="0">
                                              <p:tn val="52"/>
                                            </p:cond>
                                          </p:stCondLst>
                                          <p:endCondLst>
                                            <p:cond evt="onStopAudio" delay="0">
                                              <p:tgtEl>
                                                <p:sldTgt/>
                                              </p:tgtEl>
                                            </p:cond>
                                          </p:endCondLst>
                                        </p:cTn>
                                        <p:tgtEl>
                                          <p:sndTgt r:embed="rId6" name="Line_4.wav"/>
                                        </p:tgtEl>
                                      </p:cMediaNode>
                                    </p:audio>
                                  </p:sub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childTnLst>
                          </p:cTn>
                        </p:par>
                        <p:par>
                          <p:cTn id="59" fill="hold">
                            <p:stCondLst>
                              <p:cond delay="1000"/>
                            </p:stCondLst>
                            <p:childTnLst>
                              <p:par>
                                <p:cTn id="60" presetID="10" presetClass="entr" presetSubtype="0" fill="hold" nodeType="after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animEffect transition="in" filter="fade">
                                      <p:cBhvr>
                                        <p:cTn id="67" dur="500"/>
                                        <p:tgtEl>
                                          <p:spTgt spid="4">
                                            <p:txEl>
                                              <p:pRg st="4" end="4"/>
                                            </p:txEl>
                                          </p:spTgt>
                                        </p:tgtEl>
                                      </p:cBhvr>
                                    </p:animEffect>
                                  </p:childTnLst>
                                  <p:subTnLst>
                                    <p:audio>
                                      <p:cMediaNode>
                                        <p:cTn display="0" masterRel="sameClick">
                                          <p:stCondLst>
                                            <p:cond evt="begin" delay="0">
                                              <p:tn val="65"/>
                                            </p:cond>
                                          </p:stCondLst>
                                          <p:endCondLst>
                                            <p:cond evt="onStopAudio" delay="0">
                                              <p:tgtEl>
                                                <p:sldTgt/>
                                              </p:tgtEl>
                                            </p:cond>
                                          </p:endCondLst>
                                        </p:cTn>
                                        <p:tgtEl>
                                          <p:sndTgt r:embed="rId7" name="Line_5.wav"/>
                                        </p:tgtEl>
                                      </p:cMediaNode>
                                    </p:audio>
                                  </p:sub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childTnLst>
                                </p:cTn>
                              </p:par>
                            </p:childTnLst>
                          </p:cTn>
                        </p:par>
                        <p:par>
                          <p:cTn id="72" fill="hold">
                            <p:stCondLst>
                              <p:cond delay="1000"/>
                            </p:stCondLst>
                            <p:childTnLst>
                              <p:par>
                                <p:cTn id="73" presetID="10" presetClass="entr" presetSubtype="0" fill="hold" nodeType="after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childTnLst>
                          </p:cTn>
                        </p:par>
                        <p:par>
                          <p:cTn id="76" fill="hold">
                            <p:stCondLst>
                              <p:cond delay="1500"/>
                            </p:stCondLst>
                            <p:childTnLst>
                              <p:par>
                                <p:cTn id="77" presetID="10" presetClass="entr" presetSubtype="0" fill="hold" nodeType="after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
                                            <p:txEl>
                                              <p:pRg st="5" end="5"/>
                                            </p:txEl>
                                          </p:spTgt>
                                        </p:tgtEl>
                                        <p:attrNameLst>
                                          <p:attrName>style.visibility</p:attrName>
                                        </p:attrNameLst>
                                      </p:cBhvr>
                                      <p:to>
                                        <p:strVal val="visible"/>
                                      </p:to>
                                    </p:set>
                                    <p:animEffect transition="in" filter="fade">
                                      <p:cBhvr>
                                        <p:cTn id="84" dur="500"/>
                                        <p:tgtEl>
                                          <p:spTgt spid="4">
                                            <p:txEl>
                                              <p:pRg st="5" end="5"/>
                                            </p:txEl>
                                          </p:spTgt>
                                        </p:tgtEl>
                                      </p:cBhvr>
                                    </p:animEffect>
                                  </p:childTnLst>
                                  <p:subTnLst>
                                    <p:audio>
                                      <p:cMediaNode>
                                        <p:cTn display="0" masterRel="sameClick">
                                          <p:stCondLst>
                                            <p:cond evt="begin" delay="0">
                                              <p:tn val="82"/>
                                            </p:cond>
                                          </p:stCondLst>
                                          <p:endCondLst>
                                            <p:cond evt="onStopAudio" delay="0">
                                              <p:tgtEl>
                                                <p:sldTgt/>
                                              </p:tgtEl>
                                            </p:cond>
                                          </p:endCondLst>
                                        </p:cTn>
                                        <p:tgtEl>
                                          <p:sndTgt r:embed="rId8" name="Line_6.wav"/>
                                        </p:tgtEl>
                                      </p:cMediaNode>
                                    </p:audio>
                                  </p:subTnLst>
                                </p:cTn>
                              </p:par>
                            </p:childTnLst>
                          </p:cTn>
                        </p:par>
                        <p:par>
                          <p:cTn id="85" fill="hold">
                            <p:stCondLst>
                              <p:cond delay="500"/>
                            </p:stCondLst>
                            <p:childTnLst>
                              <p:par>
                                <p:cTn id="86" presetID="10" presetClass="entr" presetSubtype="0" fill="hold" nodeType="after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500"/>
                                        <p:tgtEl>
                                          <p:spTgt spid="19"/>
                                        </p:tgtEl>
                                      </p:cBhvr>
                                    </p:animEffect>
                                  </p:childTnLst>
                                </p:cTn>
                              </p:par>
                            </p:childTnLst>
                          </p:cTn>
                        </p:par>
                        <p:par>
                          <p:cTn id="89" fill="hold">
                            <p:stCondLst>
                              <p:cond delay="1000"/>
                            </p:stCondLst>
                            <p:childTnLst>
                              <p:par>
                                <p:cTn id="90" presetID="10" presetClass="entr" presetSubtype="0" fill="hold" nodeType="after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76627" y="133020"/>
            <a:ext cx="5181600" cy="61003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Font typeface="Arial" panose="020B0604020202020204" pitchFamily="34" charset="0"/>
              <a:buNone/>
            </a:pPr>
            <a:r>
              <a:rPr lang="fr-FR" dirty="0">
                <a:solidFill>
                  <a:srgbClr val="4472C4">
                    <a:lumMod val="50000"/>
                  </a:srgbClr>
                </a:solidFill>
              </a:rPr>
              <a:t>Pourquoi me demander</a:t>
            </a:r>
          </a:p>
          <a:p>
            <a:pPr marL="0" indent="0">
              <a:lnSpc>
                <a:spcPct val="200000"/>
              </a:lnSpc>
              <a:buFont typeface="Arial" panose="020B0604020202020204" pitchFamily="34" charset="0"/>
              <a:buNone/>
            </a:pPr>
            <a:r>
              <a:rPr lang="fr-FR" dirty="0">
                <a:solidFill>
                  <a:srgbClr val="4472C4">
                    <a:lumMod val="50000"/>
                  </a:srgbClr>
                </a:solidFill>
              </a:rPr>
              <a:t>Si je suis d’Afrique</a:t>
            </a:r>
          </a:p>
          <a:p>
            <a:pPr marL="0" indent="0">
              <a:lnSpc>
                <a:spcPct val="200000"/>
              </a:lnSpc>
              <a:buFont typeface="Arial" panose="020B0604020202020204" pitchFamily="34" charset="0"/>
              <a:buNone/>
            </a:pPr>
            <a:r>
              <a:rPr lang="fr-FR" dirty="0">
                <a:solidFill>
                  <a:srgbClr val="4472C4">
                    <a:lumMod val="50000"/>
                  </a:srgbClr>
                </a:solidFill>
              </a:rPr>
              <a:t>Si je suis d’Amérique</a:t>
            </a:r>
          </a:p>
          <a:p>
            <a:pPr marL="0" indent="0">
              <a:lnSpc>
                <a:spcPct val="200000"/>
              </a:lnSpc>
              <a:buFont typeface="Arial" panose="020B0604020202020204" pitchFamily="34" charset="0"/>
              <a:buNone/>
            </a:pPr>
            <a:r>
              <a:rPr lang="fr-FR" dirty="0">
                <a:solidFill>
                  <a:srgbClr val="4472C4">
                    <a:lumMod val="50000"/>
                  </a:srgbClr>
                </a:solidFill>
              </a:rPr>
              <a:t>Si je suis d’Asie</a:t>
            </a:r>
          </a:p>
          <a:p>
            <a:pPr marL="0" indent="0">
              <a:lnSpc>
                <a:spcPct val="200000"/>
              </a:lnSpc>
              <a:buFont typeface="Arial" panose="020B0604020202020204" pitchFamily="34" charset="0"/>
              <a:buNone/>
            </a:pPr>
            <a:r>
              <a:rPr lang="fr-FR" dirty="0">
                <a:solidFill>
                  <a:srgbClr val="4472C4">
                    <a:lumMod val="50000"/>
                  </a:srgbClr>
                </a:solidFill>
              </a:rPr>
              <a:t>Si je suis d’Europe?</a:t>
            </a:r>
          </a:p>
          <a:p>
            <a:pPr marL="0" indent="0">
              <a:lnSpc>
                <a:spcPct val="200000"/>
              </a:lnSpc>
              <a:buFont typeface="Arial" panose="020B0604020202020204" pitchFamily="34" charset="0"/>
              <a:buNone/>
            </a:pPr>
            <a:r>
              <a:rPr lang="fr-FR" dirty="0">
                <a:solidFill>
                  <a:srgbClr val="4472C4">
                    <a:lumMod val="50000"/>
                  </a:srgbClr>
                </a:solidFill>
              </a:rPr>
              <a:t>Ouvre-moi, mon frère.</a:t>
            </a:r>
          </a:p>
          <a:p>
            <a:pPr marL="0" indent="0">
              <a:lnSpc>
                <a:spcPct val="200000"/>
              </a:lnSpc>
              <a:buFont typeface="Arial" panose="020B0604020202020204" pitchFamily="34" charset="0"/>
              <a:buNone/>
            </a:pPr>
            <a:endParaRPr lang="en-GB" dirty="0">
              <a:solidFill>
                <a:srgbClr val="4472C4">
                  <a:lumMod val="50000"/>
                </a:srgbClr>
              </a:solidFill>
            </a:endParaRPr>
          </a:p>
        </p:txBody>
      </p:sp>
      <p:pic>
        <p:nvPicPr>
          <p:cNvPr id="3" name="Picture 2"/>
          <p:cNvPicPr>
            <a:picLocks noChangeAspect="1" noChangeArrowheads="1"/>
          </p:cNvPicPr>
          <p:nvPr/>
        </p:nvPicPr>
        <p:blipFill>
          <a:blip r:embed="rId9">
            <a:extLst>
              <a:ext uri="{28A0092B-C50C-407E-A947-70E740481C1C}">
                <a14:useLocalDpi xmlns:a14="http://schemas.microsoft.com/office/drawing/2010/main" val="0"/>
              </a:ext>
            </a:extLst>
          </a:blip>
          <a:srcRect l="36618" t="14632" r="34256" b="10568"/>
          <a:stretch>
            <a:fillRect/>
          </a:stretch>
        </p:blipFill>
        <p:spPr bwMode="auto">
          <a:xfrm>
            <a:off x="5828287" y="178255"/>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89584" y="162789"/>
            <a:ext cx="1018350" cy="877009"/>
          </a:xfrm>
          <a:prstGeom prst="rect">
            <a:avLst/>
          </a:prstGeom>
        </p:spPr>
      </p:pic>
      <p:pic>
        <p:nvPicPr>
          <p:cNvPr id="5" name="Picture 4"/>
          <p:cNvPicPr>
            <a:picLocks noChangeAspect="1"/>
          </p:cNvPicPr>
          <p:nvPr/>
        </p:nvPicPr>
        <p:blipFill>
          <a:blip r:embed="rId11" cstate="print">
            <a:clrChange>
              <a:clrFrom>
                <a:srgbClr val="EEF2F2"/>
              </a:clrFrom>
              <a:clrTo>
                <a:srgbClr val="EEF2F2">
                  <a:alpha val="0"/>
                </a:srgbClr>
              </a:clrTo>
            </a:clrChange>
            <a:extLst>
              <a:ext uri="{28A0092B-C50C-407E-A947-70E740481C1C}">
                <a14:useLocalDpi xmlns:a14="http://schemas.microsoft.com/office/drawing/2010/main" val="0"/>
              </a:ext>
            </a:extLst>
          </a:blip>
          <a:stretch>
            <a:fillRect/>
          </a:stretch>
        </p:blipFill>
        <p:spPr>
          <a:xfrm>
            <a:off x="6474724" y="-95534"/>
            <a:ext cx="1375803" cy="1375803"/>
          </a:xfrm>
          <a:prstGeom prst="rect">
            <a:avLst/>
          </a:prstGeom>
        </p:spPr>
      </p:pic>
      <p:pic>
        <p:nvPicPr>
          <p:cNvPr id="6" name="Picture 5"/>
          <p:cNvPicPr>
            <a:picLocks noChangeAspect="1" noChangeArrowheads="1"/>
          </p:cNvPicPr>
          <p:nvPr/>
        </p:nvPicPr>
        <p:blipFill>
          <a:blip r:embed="rId9">
            <a:extLst>
              <a:ext uri="{28A0092B-C50C-407E-A947-70E740481C1C}">
                <a14:useLocalDpi xmlns:a14="http://schemas.microsoft.com/office/drawing/2010/main" val="0"/>
              </a:ext>
            </a:extLst>
          </a:blip>
          <a:srcRect l="36618" t="14632" r="34256" b="10568"/>
          <a:stretch>
            <a:fillRect/>
          </a:stretch>
        </p:blipFill>
        <p:spPr bwMode="auto">
          <a:xfrm>
            <a:off x="4233013" y="1039798"/>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9">
            <a:extLst>
              <a:ext uri="{28A0092B-C50C-407E-A947-70E740481C1C}">
                <a14:useLocalDpi xmlns:a14="http://schemas.microsoft.com/office/drawing/2010/main" val="0"/>
              </a:ext>
            </a:extLst>
          </a:blip>
          <a:srcRect l="36618" t="14632" r="34256" b="10568"/>
          <a:stretch>
            <a:fillRect/>
          </a:stretch>
        </p:blipFill>
        <p:spPr bwMode="auto">
          <a:xfrm>
            <a:off x="4153269" y="2048911"/>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9">
            <a:extLst>
              <a:ext uri="{28A0092B-C50C-407E-A947-70E740481C1C}">
                <a14:useLocalDpi xmlns:a14="http://schemas.microsoft.com/office/drawing/2010/main" val="0"/>
              </a:ext>
            </a:extLst>
          </a:blip>
          <a:srcRect l="36618" t="14632" r="34256" b="10568"/>
          <a:stretch>
            <a:fillRect/>
          </a:stretch>
        </p:blipFill>
        <p:spPr bwMode="auto">
          <a:xfrm>
            <a:off x="4153269" y="3050177"/>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9">
            <a:extLst>
              <a:ext uri="{28A0092B-C50C-407E-A947-70E740481C1C}">
                <a14:useLocalDpi xmlns:a14="http://schemas.microsoft.com/office/drawing/2010/main" val="0"/>
              </a:ext>
            </a:extLst>
          </a:blip>
          <a:srcRect l="36618" t="14632" r="34256" b="10568"/>
          <a:stretch>
            <a:fillRect/>
          </a:stretch>
        </p:blipFill>
        <p:spPr bwMode="auto">
          <a:xfrm>
            <a:off x="4149385" y="4101602"/>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28890" y="4669563"/>
            <a:ext cx="1999397" cy="1999397"/>
          </a:xfrm>
          <a:prstGeom prst="rect">
            <a:avLst/>
          </a:prstGeom>
        </p:spPr>
      </p:pic>
      <p:pic>
        <p:nvPicPr>
          <p:cNvPr id="11" name="Picture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28030" y="5328272"/>
            <a:ext cx="1068611" cy="934872"/>
          </a:xfrm>
          <a:prstGeom prst="rect">
            <a:avLst/>
          </a:prstGeom>
        </p:spPr>
      </p:pic>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28030" y="1470569"/>
            <a:ext cx="6504340" cy="3333474"/>
          </a:xfrm>
          <a:prstGeom prst="rect">
            <a:avLst/>
          </a:prstGeom>
        </p:spPr>
      </p:pic>
      <p:cxnSp>
        <p:nvCxnSpPr>
          <p:cNvPr id="14" name="Straight Arrow Connector 13"/>
          <p:cNvCxnSpPr/>
          <p:nvPr/>
        </p:nvCxnSpPr>
        <p:spPr>
          <a:xfrm>
            <a:off x="7761743" y="2290270"/>
            <a:ext cx="718457" cy="37882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707934" y="2620680"/>
            <a:ext cx="712791" cy="18061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707934" y="2824861"/>
            <a:ext cx="1319883" cy="54439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9531169" y="2576458"/>
            <a:ext cx="290049" cy="79280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8357864" y="1533195"/>
            <a:ext cx="425553" cy="54169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0584873" y="13530"/>
            <a:ext cx="1496292" cy="461665"/>
          </a:xfrm>
          <a:prstGeom prst="rect">
            <a:avLst/>
          </a:prstGeom>
          <a:noFill/>
        </p:spPr>
        <p:txBody>
          <a:bodyPr wrap="square" rtlCol="0">
            <a:spAutoFit/>
          </a:bodyPr>
          <a:lstStyle/>
          <a:p>
            <a:pPr algn="r"/>
            <a:r>
              <a:rPr lang="en-GB" sz="2400" b="1" dirty="0" err="1">
                <a:solidFill>
                  <a:srgbClr val="115076"/>
                </a:solidFill>
                <a:latin typeface="Century Gothic" panose="020B0502020202020204" pitchFamily="34" charset="0"/>
              </a:rPr>
              <a:t>Vers</a:t>
            </a:r>
            <a:r>
              <a:rPr lang="en-GB" sz="2400" b="1" dirty="0">
                <a:solidFill>
                  <a:srgbClr val="115076"/>
                </a:solidFill>
                <a:latin typeface="Century Gothic" panose="020B0502020202020204" pitchFamily="34" charset="0"/>
              </a:rPr>
              <a:t> 2</a:t>
            </a:r>
          </a:p>
        </p:txBody>
      </p:sp>
    </p:spTree>
    <p:extLst>
      <p:ext uri="{BB962C8B-B14F-4D97-AF65-F5344CB8AC3E}">
        <p14:creationId xmlns:p14="http://schemas.microsoft.com/office/powerpoint/2010/main" val="399983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2000"/>
                                        <p:tgtEl>
                                          <p:spTgt spid="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Line_7.wav"/>
                                        </p:tgtEl>
                                      </p:cMediaNode>
                                    </p:audio>
                                  </p:sub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7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1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left)">
                                      <p:cBhvr>
                                        <p:cTn id="22" dur="2000"/>
                                        <p:tgtEl>
                                          <p:spTgt spid="2">
                                            <p:txEl>
                                              <p:pRg st="1" end="1"/>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4" name="Line__8.wav"/>
                                        </p:tgtEl>
                                      </p:cMediaNode>
                                    </p:audio>
                                  </p:sub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wipe(left)">
                                      <p:cBhvr>
                                        <p:cTn id="38" dur="2000"/>
                                        <p:tgtEl>
                                          <p:spTgt spid="2">
                                            <p:txEl>
                                              <p:pRg st="2" end="2"/>
                                            </p:txEl>
                                          </p:spTgt>
                                        </p:tgtEl>
                                      </p:cBhvr>
                                    </p:animEffect>
                                  </p:childTnLst>
                                  <p:subTnLst>
                                    <p:audio>
                                      <p:cMediaNode>
                                        <p:cTn display="0" masterRel="sameClick">
                                          <p:stCondLst>
                                            <p:cond evt="begin" delay="0">
                                              <p:tn val="36"/>
                                            </p:cond>
                                          </p:stCondLst>
                                          <p:endCondLst>
                                            <p:cond evt="onStopAudio" delay="0">
                                              <p:tgtEl>
                                                <p:sldTgt/>
                                              </p:tgtEl>
                                            </p:cond>
                                          </p:endCondLst>
                                        </p:cTn>
                                        <p:tgtEl>
                                          <p:sndTgt r:embed="rId5" name="Line__9.wav"/>
                                        </p:tgtEl>
                                      </p:cMediaNode>
                                    </p:audio>
                                  </p:sub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par>
                          <p:cTn id="43" fill="hold">
                            <p:stCondLst>
                              <p:cond delay="250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par>
                          <p:cTn id="47" fill="hold">
                            <p:stCondLst>
                              <p:cond delay="3000"/>
                            </p:stCondLst>
                            <p:childTnLst>
                              <p:par>
                                <p:cTn id="48" presetID="10" presetClass="entr" presetSubtype="0"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
                                            <p:txEl>
                                              <p:pRg st="3" end="3"/>
                                            </p:txEl>
                                          </p:spTgt>
                                        </p:tgtEl>
                                        <p:attrNameLst>
                                          <p:attrName>style.visibility</p:attrName>
                                        </p:attrNameLst>
                                      </p:cBhvr>
                                      <p:to>
                                        <p:strVal val="visible"/>
                                      </p:to>
                                    </p:set>
                                    <p:animEffect transition="in" filter="wipe(left)">
                                      <p:cBhvr>
                                        <p:cTn id="55" dur="2000"/>
                                        <p:tgtEl>
                                          <p:spTgt spid="2">
                                            <p:txEl>
                                              <p:pRg st="3" end="3"/>
                                            </p:txEl>
                                          </p:spTgt>
                                        </p:tgtEl>
                                      </p:cBhvr>
                                    </p:animEffect>
                                  </p:childTnLst>
                                  <p:subTnLst>
                                    <p:audio>
                                      <p:cMediaNode>
                                        <p:cTn display="0" masterRel="sameClick">
                                          <p:stCondLst>
                                            <p:cond evt="begin" delay="0">
                                              <p:tn val="53"/>
                                            </p:cond>
                                          </p:stCondLst>
                                          <p:endCondLst>
                                            <p:cond evt="onStopAudio" delay="0">
                                              <p:tgtEl>
                                                <p:sldTgt/>
                                              </p:tgtEl>
                                            </p:cond>
                                          </p:endCondLst>
                                        </p:cTn>
                                        <p:tgtEl>
                                          <p:sndTgt r:embed="rId6" name="Line__10.wav"/>
                                        </p:tgtEl>
                                      </p:cMediaNode>
                                    </p:audio>
                                  </p:subTnLst>
                                </p:cTn>
                              </p:par>
                            </p:childTnLst>
                          </p:cTn>
                        </p:par>
                        <p:par>
                          <p:cTn id="56" fill="hold">
                            <p:stCondLst>
                              <p:cond delay="2000"/>
                            </p:stCondLst>
                            <p:childTnLst>
                              <p:par>
                                <p:cTn id="57" presetID="10" presetClass="entr" presetSubtype="0"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childTnLst>
                                </p:cTn>
                              </p:par>
                            </p:childTnLst>
                          </p:cTn>
                        </p:par>
                        <p:par>
                          <p:cTn id="60" fill="hold">
                            <p:stCondLst>
                              <p:cond delay="2500"/>
                            </p:stCondLst>
                            <p:childTnLst>
                              <p:par>
                                <p:cTn id="61" presetID="10" presetClass="entr" presetSubtype="0" fill="hold"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
                                            <p:txEl>
                                              <p:pRg st="4" end="4"/>
                                            </p:txEl>
                                          </p:spTgt>
                                        </p:tgtEl>
                                        <p:attrNameLst>
                                          <p:attrName>style.visibility</p:attrName>
                                        </p:attrNameLst>
                                      </p:cBhvr>
                                      <p:to>
                                        <p:strVal val="visible"/>
                                      </p:to>
                                    </p:set>
                                    <p:animEffect transition="in" filter="wipe(left)">
                                      <p:cBhvr>
                                        <p:cTn id="68" dur="2000"/>
                                        <p:tgtEl>
                                          <p:spTgt spid="2">
                                            <p:txEl>
                                              <p:pRg st="4" end="4"/>
                                            </p:txEl>
                                          </p:spTgt>
                                        </p:tgtEl>
                                      </p:cBhvr>
                                    </p:animEffect>
                                  </p:childTnLst>
                                  <p:subTnLst>
                                    <p:audio>
                                      <p:cMediaNode>
                                        <p:cTn display="0" masterRel="sameClick">
                                          <p:stCondLst>
                                            <p:cond evt="begin" delay="0">
                                              <p:tn val="66"/>
                                            </p:cond>
                                          </p:stCondLst>
                                          <p:endCondLst>
                                            <p:cond evt="onStopAudio" delay="0">
                                              <p:tgtEl>
                                                <p:sldTgt/>
                                              </p:tgtEl>
                                            </p:cond>
                                          </p:endCondLst>
                                        </p:cTn>
                                        <p:tgtEl>
                                          <p:sndTgt r:embed="rId7" name="Line__11.wav"/>
                                        </p:tgtEl>
                                      </p:cMediaNode>
                                    </p:audio>
                                  </p:subTnLst>
                                </p:cTn>
                              </p:par>
                            </p:childTnLst>
                          </p:cTn>
                        </p:par>
                        <p:par>
                          <p:cTn id="69" fill="hold">
                            <p:stCondLst>
                              <p:cond delay="2000"/>
                            </p:stCondLst>
                            <p:childTnLst>
                              <p:par>
                                <p:cTn id="70" presetID="10" presetClass="entr" presetSubtype="0" fill="hold"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childTnLst>
                                </p:cTn>
                              </p:par>
                            </p:childTnLst>
                          </p:cTn>
                        </p:par>
                        <p:par>
                          <p:cTn id="73" fill="hold">
                            <p:stCondLst>
                              <p:cond delay="2500"/>
                            </p:stCondLst>
                            <p:childTnLst>
                              <p:par>
                                <p:cTn id="74" presetID="10" presetClass="entr" presetSubtype="0" fill="hold" nodeType="after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500"/>
                                        <p:tgtEl>
                                          <p:spTgt spid="21"/>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txEl>
                                              <p:pRg st="5" end="5"/>
                                            </p:txEl>
                                          </p:spTgt>
                                        </p:tgtEl>
                                        <p:attrNameLst>
                                          <p:attrName>style.visibility</p:attrName>
                                        </p:attrNameLst>
                                      </p:cBhvr>
                                      <p:to>
                                        <p:strVal val="visible"/>
                                      </p:to>
                                    </p:set>
                                    <p:animEffect transition="in" filter="wipe(left)">
                                      <p:cBhvr>
                                        <p:cTn id="81" dur="2000"/>
                                        <p:tgtEl>
                                          <p:spTgt spid="2">
                                            <p:txEl>
                                              <p:pRg st="5" end="5"/>
                                            </p:txEl>
                                          </p:spTgt>
                                        </p:tgtEl>
                                      </p:cBhvr>
                                    </p:animEffect>
                                  </p:childTnLst>
                                  <p:subTnLst>
                                    <p:audio>
                                      <p:cMediaNode>
                                        <p:cTn display="0" masterRel="sameClick">
                                          <p:stCondLst>
                                            <p:cond evt="begin" delay="0">
                                              <p:tn val="79"/>
                                            </p:cond>
                                          </p:stCondLst>
                                          <p:endCondLst>
                                            <p:cond evt="onStopAudio" delay="0">
                                              <p:tgtEl>
                                                <p:sldTgt/>
                                              </p:tgtEl>
                                            </p:cond>
                                          </p:endCondLst>
                                        </p:cTn>
                                        <p:tgtEl>
                                          <p:sndTgt r:embed="rId8" name="Line__12.wav"/>
                                        </p:tgtEl>
                                      </p:cMediaNode>
                                    </p:audio>
                                  </p:subTnLst>
                                </p:cTn>
                              </p:par>
                            </p:childTnLst>
                          </p:cTn>
                        </p:par>
                        <p:par>
                          <p:cTn id="82" fill="hold">
                            <p:stCondLst>
                              <p:cond delay="2000"/>
                            </p:stCondLst>
                            <p:childTnLst>
                              <p:par>
                                <p:cTn id="83" presetID="10" presetClass="entr" presetSubtype="0" fill="hold" nodeType="after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500"/>
                                        <p:tgtEl>
                                          <p:spTgt spid="10"/>
                                        </p:tgtEl>
                                      </p:cBhvr>
                                    </p:animEffect>
                                  </p:childTnLst>
                                </p:cTn>
                              </p:par>
                            </p:childTnLst>
                          </p:cTn>
                        </p:par>
                        <p:par>
                          <p:cTn id="86" fill="hold">
                            <p:stCondLst>
                              <p:cond delay="2500"/>
                            </p:stCondLst>
                            <p:childTnLst>
                              <p:par>
                                <p:cTn id="87" presetID="10" presetClass="entr" presetSubtype="0" fill="hold" nodeType="after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fade">
                                      <p:cBhvr>
                                        <p:cTn id="8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27003" y="0"/>
            <a:ext cx="5181600" cy="61003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Font typeface="Arial" panose="020B0604020202020204" pitchFamily="34" charset="0"/>
              <a:buNone/>
            </a:pPr>
            <a:r>
              <a:rPr lang="fr-FR" dirty="0">
                <a:solidFill>
                  <a:srgbClr val="4472C4">
                    <a:lumMod val="50000"/>
                  </a:srgbClr>
                </a:solidFill>
              </a:rPr>
              <a:t>Ouvre-moi ta porte</a:t>
            </a:r>
          </a:p>
          <a:p>
            <a:pPr marL="0" indent="0">
              <a:lnSpc>
                <a:spcPct val="200000"/>
              </a:lnSpc>
              <a:buFont typeface="Arial" panose="020B0604020202020204" pitchFamily="34" charset="0"/>
              <a:buNone/>
            </a:pPr>
            <a:r>
              <a:rPr lang="fr-FR" dirty="0">
                <a:solidFill>
                  <a:srgbClr val="4472C4">
                    <a:lumMod val="50000"/>
                  </a:srgbClr>
                </a:solidFill>
              </a:rPr>
              <a:t>Ouvre-moi ton cœur</a:t>
            </a:r>
          </a:p>
          <a:p>
            <a:pPr marL="0" indent="0">
              <a:lnSpc>
                <a:spcPct val="200000"/>
              </a:lnSpc>
              <a:buFont typeface="Arial" panose="020B0604020202020204" pitchFamily="34" charset="0"/>
              <a:buNone/>
            </a:pPr>
            <a:r>
              <a:rPr lang="fr-FR" dirty="0">
                <a:solidFill>
                  <a:srgbClr val="4472C4">
                    <a:lumMod val="50000"/>
                  </a:srgbClr>
                </a:solidFill>
              </a:rPr>
              <a:t>Car je suis un homme</a:t>
            </a:r>
          </a:p>
          <a:p>
            <a:pPr marL="0" indent="0">
              <a:lnSpc>
                <a:spcPct val="200000"/>
              </a:lnSpc>
              <a:buFont typeface="Arial" panose="020B0604020202020204" pitchFamily="34" charset="0"/>
              <a:buNone/>
            </a:pPr>
            <a:r>
              <a:rPr lang="fr-FR" dirty="0">
                <a:solidFill>
                  <a:srgbClr val="4472C4">
                    <a:lumMod val="50000"/>
                  </a:srgbClr>
                </a:solidFill>
              </a:rPr>
              <a:t>l’homme de tous les temps</a:t>
            </a:r>
          </a:p>
          <a:p>
            <a:pPr marL="0" indent="0">
              <a:lnSpc>
                <a:spcPct val="200000"/>
              </a:lnSpc>
              <a:buFont typeface="Arial" panose="020B0604020202020204" pitchFamily="34" charset="0"/>
              <a:buNone/>
            </a:pPr>
            <a:r>
              <a:rPr lang="fr-FR" dirty="0">
                <a:solidFill>
                  <a:srgbClr val="4472C4">
                    <a:lumMod val="50000"/>
                  </a:srgbClr>
                </a:solidFill>
              </a:rPr>
              <a:t>l’homme de tous les cieux</a:t>
            </a:r>
          </a:p>
          <a:p>
            <a:pPr marL="0" indent="0">
              <a:lnSpc>
                <a:spcPct val="200000"/>
              </a:lnSpc>
              <a:buFont typeface="Arial" panose="020B0604020202020204" pitchFamily="34" charset="0"/>
              <a:buNone/>
            </a:pPr>
            <a:r>
              <a:rPr lang="fr-FR" dirty="0">
                <a:solidFill>
                  <a:srgbClr val="4472C4">
                    <a:lumMod val="50000"/>
                  </a:srgbClr>
                </a:solidFill>
              </a:rPr>
              <a:t>l’homme qui te ressemble!....</a:t>
            </a:r>
          </a:p>
          <a:p>
            <a:pPr marL="0" indent="0">
              <a:lnSpc>
                <a:spcPct val="200000"/>
              </a:lnSpc>
              <a:buFont typeface="Arial" panose="020B0604020202020204" pitchFamily="34" charset="0"/>
              <a:buNone/>
            </a:pPr>
            <a:endParaRPr lang="en-GB" dirty="0">
              <a:solidFill>
                <a:srgbClr val="4472C4">
                  <a:lumMod val="50000"/>
                </a:srgbClr>
              </a:solidFill>
            </a:endParaRPr>
          </a:p>
        </p:txBody>
      </p:sp>
      <p:pic>
        <p:nvPicPr>
          <p:cNvPr id="3" name="Picture 2"/>
          <p:cNvPicPr>
            <a:picLocks noChangeAspect="1" noChangeArrowheads="1"/>
          </p:cNvPicPr>
          <p:nvPr/>
        </p:nvPicPr>
        <p:blipFill>
          <a:blip r:embed="rId9">
            <a:extLst>
              <a:ext uri="{28A0092B-C50C-407E-A947-70E740481C1C}">
                <a14:useLocalDpi xmlns:a14="http://schemas.microsoft.com/office/drawing/2010/main" val="0"/>
              </a:ext>
            </a:extLst>
          </a:blip>
          <a:srcRect l="36618" t="14632" r="34256" b="10568"/>
          <a:stretch>
            <a:fillRect/>
          </a:stretch>
        </p:blipFill>
        <p:spPr bwMode="auto">
          <a:xfrm>
            <a:off x="4141149" y="2388935"/>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63445" y="921599"/>
            <a:ext cx="1654859" cy="1654859"/>
          </a:xfrm>
          <a:prstGeom prst="rect">
            <a:avLst/>
          </a:prstGeom>
        </p:spPr>
      </p:pic>
      <p:cxnSp>
        <p:nvCxnSpPr>
          <p:cNvPr id="14" name="Straight Arrow Connector 13"/>
          <p:cNvCxnSpPr/>
          <p:nvPr/>
        </p:nvCxnSpPr>
        <p:spPr>
          <a:xfrm>
            <a:off x="7761743" y="2290270"/>
            <a:ext cx="718457" cy="37882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707934" y="2620680"/>
            <a:ext cx="712791" cy="18061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707934" y="2824861"/>
            <a:ext cx="1319883" cy="54439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9531169" y="2576458"/>
            <a:ext cx="290049" cy="79280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8357864" y="1533195"/>
            <a:ext cx="425553" cy="54169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38793" y="-267699"/>
            <a:ext cx="1740937" cy="1740937"/>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14414" y="0"/>
            <a:ext cx="842518" cy="1330292"/>
          </a:xfrm>
          <a:prstGeom prst="rect">
            <a:avLst/>
          </a:prstGeom>
        </p:spPr>
      </p:pic>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52492" y="1464279"/>
            <a:ext cx="627238" cy="569497"/>
          </a:xfrm>
          <a:prstGeom prst="rect">
            <a:avLst/>
          </a:prstGeom>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06308" y="5035206"/>
            <a:ext cx="1591851" cy="1183007"/>
          </a:xfrm>
          <a:prstGeom prst="rect">
            <a:avLst/>
          </a:prstGeom>
        </p:spPr>
      </p:pic>
      <p:pic>
        <p:nvPicPr>
          <p:cNvPr id="7" name="Picture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67875" y="2620680"/>
            <a:ext cx="2224476" cy="1232731"/>
          </a:xfrm>
          <a:prstGeom prst="rect">
            <a:avLst/>
          </a:prstGeom>
        </p:spPr>
      </p:pic>
      <p:pic>
        <p:nvPicPr>
          <p:cNvPr id="8" name="Picture 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29864" y="2258442"/>
            <a:ext cx="509452" cy="1018903"/>
          </a:xfrm>
          <a:prstGeom prst="rect">
            <a:avLst/>
          </a:prstGeom>
        </p:spPr>
      </p:pic>
      <p:pic>
        <p:nvPicPr>
          <p:cNvPr id="20" name="Pictur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36413" y="2943360"/>
            <a:ext cx="509452" cy="1018903"/>
          </a:xfrm>
          <a:prstGeom prst="rect">
            <a:avLst/>
          </a:prstGeom>
        </p:spPr>
      </p:pic>
      <p:pic>
        <p:nvPicPr>
          <p:cNvPr id="22" name="Picture 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58020" y="3978869"/>
            <a:ext cx="509452" cy="1018903"/>
          </a:xfrm>
          <a:prstGeom prst="rect">
            <a:avLst/>
          </a:prstGeom>
        </p:spPr>
      </p:pic>
      <p:pic>
        <p:nvPicPr>
          <p:cNvPr id="23" name="Picture 2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81887" y="5097930"/>
            <a:ext cx="509452" cy="1018903"/>
          </a:xfrm>
          <a:prstGeom prst="rect">
            <a:avLst/>
          </a:prstGeom>
        </p:spPr>
      </p:pic>
      <p:pic>
        <p:nvPicPr>
          <p:cNvPr id="9" name="Picture 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293022" y="3953099"/>
            <a:ext cx="1605137" cy="1028291"/>
          </a:xfrm>
          <a:prstGeom prst="rect">
            <a:avLst/>
          </a:prstGeom>
        </p:spPr>
      </p:pic>
      <p:sp>
        <p:nvSpPr>
          <p:cNvPr id="24" name="TextBox 23"/>
          <p:cNvSpPr txBox="1"/>
          <p:nvPr/>
        </p:nvSpPr>
        <p:spPr>
          <a:xfrm>
            <a:off x="10584873" y="13530"/>
            <a:ext cx="1496292" cy="461665"/>
          </a:xfrm>
          <a:prstGeom prst="rect">
            <a:avLst/>
          </a:prstGeom>
          <a:noFill/>
        </p:spPr>
        <p:txBody>
          <a:bodyPr wrap="square" rtlCol="0">
            <a:spAutoFit/>
          </a:bodyPr>
          <a:lstStyle/>
          <a:p>
            <a:pPr algn="r"/>
            <a:r>
              <a:rPr lang="en-GB" sz="2400" b="1" dirty="0" err="1">
                <a:solidFill>
                  <a:srgbClr val="115076"/>
                </a:solidFill>
                <a:latin typeface="Century Gothic" panose="020B0502020202020204" pitchFamily="34" charset="0"/>
              </a:rPr>
              <a:t>Vers</a:t>
            </a:r>
            <a:r>
              <a:rPr lang="en-GB" sz="2400" b="1" dirty="0">
                <a:solidFill>
                  <a:srgbClr val="115076"/>
                </a:solidFill>
                <a:latin typeface="Century Gothic" panose="020B0502020202020204" pitchFamily="34" charset="0"/>
              </a:rPr>
              <a:t> 5</a:t>
            </a:r>
          </a:p>
        </p:txBody>
      </p:sp>
    </p:spTree>
    <p:extLst>
      <p:ext uri="{BB962C8B-B14F-4D97-AF65-F5344CB8AC3E}">
        <p14:creationId xmlns:p14="http://schemas.microsoft.com/office/powerpoint/2010/main" val="139847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Line_25b.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4" name="Line_26b.wav"/>
                                        </p:tgtEl>
                                      </p:cMediaNode>
                                    </p:audio>
                                  </p:sub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fade">
                                      <p:cBhvr>
                                        <p:cTn id="33" dur="500"/>
                                        <p:tgtEl>
                                          <p:spTgt spid="2">
                                            <p:txEl>
                                              <p:pRg st="2" end="2"/>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5" name="Line_27b.wav"/>
                                        </p:tgtEl>
                                      </p:cMediaNode>
                                    </p:audio>
                                  </p:sub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
                                            <p:txEl>
                                              <p:pRg st="3" end="3"/>
                                            </p:txEl>
                                          </p:spTgt>
                                        </p:tgtEl>
                                        <p:attrNameLst>
                                          <p:attrName>style.visibility</p:attrName>
                                        </p:attrNameLst>
                                      </p:cBhvr>
                                      <p:to>
                                        <p:strVal val="visible"/>
                                      </p:to>
                                    </p:set>
                                    <p:animEffect transition="in" filter="wipe(left)">
                                      <p:cBhvr>
                                        <p:cTn id="46" dur="2000"/>
                                        <p:tgtEl>
                                          <p:spTgt spid="2">
                                            <p:txEl>
                                              <p:pRg st="3" end="3"/>
                                            </p:txEl>
                                          </p:spTgt>
                                        </p:tgtEl>
                                      </p:cBhvr>
                                    </p:animEffect>
                                  </p:childTnLst>
                                  <p:subTnLst>
                                    <p:audio>
                                      <p:cMediaNode>
                                        <p:cTn display="0" masterRel="sameClick">
                                          <p:stCondLst>
                                            <p:cond evt="begin" delay="0">
                                              <p:tn val="44"/>
                                            </p:cond>
                                          </p:stCondLst>
                                          <p:endCondLst>
                                            <p:cond evt="onStopAudio" delay="0">
                                              <p:tgtEl>
                                                <p:sldTgt/>
                                              </p:tgtEl>
                                            </p:cond>
                                          </p:endCondLst>
                                        </p:cTn>
                                        <p:tgtEl>
                                          <p:sndTgt r:embed="rId6" name="Line_28b.wav"/>
                                        </p:tgtEl>
                                      </p:cMediaNode>
                                    </p:audio>
                                  </p:sub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
                                            <p:txEl>
                                              <p:pRg st="4" end="4"/>
                                            </p:txEl>
                                          </p:spTgt>
                                        </p:tgtEl>
                                        <p:attrNameLst>
                                          <p:attrName>style.visibility</p:attrName>
                                        </p:attrNameLst>
                                      </p:cBhvr>
                                      <p:to>
                                        <p:strVal val="visible"/>
                                      </p:to>
                                    </p:set>
                                    <p:animEffect transition="in" filter="wipe(left)">
                                      <p:cBhvr>
                                        <p:cTn id="59" dur="2000"/>
                                        <p:tgtEl>
                                          <p:spTgt spid="2">
                                            <p:txEl>
                                              <p:pRg st="4" end="4"/>
                                            </p:txEl>
                                          </p:spTgt>
                                        </p:tgtEl>
                                      </p:cBhvr>
                                    </p:animEffect>
                                  </p:childTnLst>
                                  <p:subTnLst>
                                    <p:audio>
                                      <p:cMediaNode>
                                        <p:cTn display="0" masterRel="sameClick">
                                          <p:stCondLst>
                                            <p:cond evt="begin" delay="0">
                                              <p:tn val="57"/>
                                            </p:cond>
                                          </p:stCondLst>
                                          <p:endCondLst>
                                            <p:cond evt="onStopAudio" delay="0">
                                              <p:tgtEl>
                                                <p:sldTgt/>
                                              </p:tgtEl>
                                            </p:cond>
                                          </p:endCondLst>
                                        </p:cTn>
                                        <p:tgtEl>
                                          <p:sndTgt r:embed="rId7" name="Line_29b.wav"/>
                                        </p:tgtEl>
                                      </p:cMediaNode>
                                    </p:audio>
                                  </p:subTnLst>
                                </p:cTn>
                              </p:par>
                            </p:childTnLst>
                          </p:cTn>
                        </p:par>
                        <p:par>
                          <p:cTn id="60" fill="hold">
                            <p:stCondLst>
                              <p:cond delay="2000"/>
                            </p:stCondLst>
                            <p:childTnLst>
                              <p:par>
                                <p:cTn id="61" presetID="10" presetClass="entr" presetSubtype="0" fill="hold"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childTnLst>
                          </p:cTn>
                        </p:par>
                        <p:par>
                          <p:cTn id="64" fill="hold">
                            <p:stCondLst>
                              <p:cond delay="2500"/>
                            </p:stCondLst>
                            <p:childTnLst>
                              <p:par>
                                <p:cTn id="65" presetID="10" presetClass="entr" presetSubtype="0"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
                                            <p:txEl>
                                              <p:pRg st="5" end="5"/>
                                            </p:txEl>
                                          </p:spTgt>
                                        </p:tgtEl>
                                        <p:attrNameLst>
                                          <p:attrName>style.visibility</p:attrName>
                                        </p:attrNameLst>
                                      </p:cBhvr>
                                      <p:to>
                                        <p:strVal val="visible"/>
                                      </p:to>
                                    </p:set>
                                    <p:animEffect transition="in" filter="wipe(left)">
                                      <p:cBhvr>
                                        <p:cTn id="72" dur="2000"/>
                                        <p:tgtEl>
                                          <p:spTgt spid="2">
                                            <p:txEl>
                                              <p:pRg st="5" end="5"/>
                                            </p:txEl>
                                          </p:spTgt>
                                        </p:tgtEl>
                                      </p:cBhvr>
                                    </p:animEffect>
                                  </p:childTnLst>
                                  <p:subTnLst>
                                    <p:audio>
                                      <p:cMediaNode>
                                        <p:cTn display="0" masterRel="sameClick">
                                          <p:stCondLst>
                                            <p:cond evt="begin" delay="0">
                                              <p:tn val="70"/>
                                            </p:cond>
                                          </p:stCondLst>
                                          <p:endCondLst>
                                            <p:cond evt="onStopAudio" delay="0">
                                              <p:tgtEl>
                                                <p:sldTgt/>
                                              </p:tgtEl>
                                            </p:cond>
                                          </p:endCondLst>
                                        </p:cTn>
                                        <p:tgtEl>
                                          <p:sndTgt r:embed="rId8" name="Line_30b.wav"/>
                                        </p:tgtEl>
                                      </p:cMediaNode>
                                    </p:audio>
                                  </p:subTnLst>
                                </p:cTn>
                              </p:par>
                            </p:childTnLst>
                          </p:cTn>
                        </p:par>
                        <p:par>
                          <p:cTn id="73" fill="hold">
                            <p:stCondLst>
                              <p:cond delay="2000"/>
                            </p:stCondLst>
                            <p:childTnLst>
                              <p:par>
                                <p:cTn id="74" presetID="10" presetClass="entr" presetSubtype="0" fill="hold" nodeType="after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500"/>
                                        <p:tgtEl>
                                          <p:spTgt spid="23"/>
                                        </p:tgtEl>
                                      </p:cBhvr>
                                    </p:animEffect>
                                  </p:childTnLst>
                                </p:cTn>
                              </p:par>
                            </p:childTnLst>
                          </p:cTn>
                        </p:par>
                        <p:par>
                          <p:cTn id="77" fill="hold">
                            <p:stCondLst>
                              <p:cond delay="2500"/>
                            </p:stCondLst>
                            <p:childTnLst>
                              <p:par>
                                <p:cTn id="78" presetID="10" presetClass="entr" presetSubtype="0" fill="hold" nodeType="after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fade">
                                      <p:cBhvr>
                                        <p:cTn id="8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a:solidFill>
                  <a:schemeClr val="bg1"/>
                </a:solidFill>
              </a:rPr>
              <a:t>Exploiting texts</a:t>
            </a:r>
          </a:p>
        </p:txBody>
      </p:sp>
      <p:sp>
        <p:nvSpPr>
          <p:cNvPr id="7" name="Rectangle 6"/>
          <p:cNvSpPr/>
          <p:nvPr/>
        </p:nvSpPr>
        <p:spPr>
          <a:xfrm>
            <a:off x="3213639" y="1163991"/>
            <a:ext cx="4572000" cy="5298886"/>
          </a:xfrm>
          <a:prstGeom prst="rect">
            <a:avLst/>
          </a:prstGeom>
        </p:spPr>
        <p:txBody>
          <a:bodyPr>
            <a:spAutoFit/>
          </a:bodyPr>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hombre sin cabeza</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hombre sin cabeza</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usar sombrero.</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Pero éste no es</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su mayor problema:</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pensar,</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leer,</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cantar,</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comer</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 puede escuchar,</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ni puede entender,</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que para amar y besar</a:t>
            </a:r>
          </a:p>
          <a:p>
            <a:pPr marL="0" marR="0" lvl="0" indent="0" algn="l" defTabSz="914400" rtl="0" eaLnBrk="1" fontAlgn="auto" latinLnBrk="0" hangingPunct="1">
              <a:lnSpc>
                <a:spcPts val="29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cabeza se debe tener.</a:t>
            </a:r>
          </a:p>
        </p:txBody>
      </p:sp>
      <p:sp>
        <p:nvSpPr>
          <p:cNvPr id="9" name="Rounded Rectangle 8"/>
          <p:cNvSpPr/>
          <p:nvPr/>
        </p:nvSpPr>
        <p:spPr>
          <a:xfrm>
            <a:off x="4564156" y="3454559"/>
            <a:ext cx="1095633" cy="302401"/>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ounded Rectangle 9"/>
          <p:cNvSpPr/>
          <p:nvPr/>
        </p:nvSpPr>
        <p:spPr>
          <a:xfrm>
            <a:off x="3304173" y="3829778"/>
            <a:ext cx="1872049" cy="302401"/>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Rounded Rectangle 10"/>
          <p:cNvSpPr/>
          <p:nvPr/>
        </p:nvSpPr>
        <p:spPr>
          <a:xfrm>
            <a:off x="3295582" y="4219091"/>
            <a:ext cx="2185088" cy="302401"/>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Rounded Rectangle 11"/>
          <p:cNvSpPr/>
          <p:nvPr/>
        </p:nvSpPr>
        <p:spPr>
          <a:xfrm>
            <a:off x="3294378" y="4591901"/>
            <a:ext cx="2119185" cy="302401"/>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Rounded Rectangle 12"/>
          <p:cNvSpPr/>
          <p:nvPr/>
        </p:nvSpPr>
        <p:spPr>
          <a:xfrm>
            <a:off x="3301192" y="5354967"/>
            <a:ext cx="2564028" cy="302401"/>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 name="Rounded Rectangle 13"/>
          <p:cNvSpPr/>
          <p:nvPr/>
        </p:nvSpPr>
        <p:spPr>
          <a:xfrm>
            <a:off x="3294378" y="4951864"/>
            <a:ext cx="2577657" cy="344532"/>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Rounded Rectangle 14"/>
          <p:cNvSpPr/>
          <p:nvPr/>
        </p:nvSpPr>
        <p:spPr>
          <a:xfrm>
            <a:off x="3294378" y="5715940"/>
            <a:ext cx="3033585" cy="302401"/>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6" name="Picture 2" descr="Image result for headless clipart"/>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3627" y="1421056"/>
            <a:ext cx="1102012" cy="11423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www.clker.com/cliparts/8/a/4/7/11949864331460157366tophat_benji_park_01.svg.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3691" y="1290712"/>
            <a:ext cx="581883" cy="41313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6683627" y="5946197"/>
            <a:ext cx="309571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Armando José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Sequera</a:t>
            </a:r>
            <a:endPar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Rectangle 1"/>
          <p:cNvSpPr/>
          <p:nvPr/>
        </p:nvSpPr>
        <p:spPr>
          <a:xfrm>
            <a:off x="8697738" y="112197"/>
            <a:ext cx="319863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hlinkClick r:id="rId6"/>
              </a:rPr>
              <a:t>http://all-literature.wikidot.com/</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 name="Rectangle 2"/>
          <p:cNvSpPr/>
          <p:nvPr/>
        </p:nvSpPr>
        <p:spPr>
          <a:xfrm rot="16200000">
            <a:off x="9049919" y="3360154"/>
            <a:ext cx="569290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all-literature.wikidot.com/</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dataentry:un-hombre-sin-cabeza</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a:t>
            </a:r>
          </a:p>
        </p:txBody>
      </p:sp>
    </p:spTree>
    <p:extLst>
      <p:ext uri="{BB962C8B-B14F-4D97-AF65-F5344CB8AC3E}">
        <p14:creationId xmlns:p14="http://schemas.microsoft.com/office/powerpoint/2010/main" val="67193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2526" y="317643"/>
            <a:ext cx="8496728"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Someone decided that the original version was repetitive and had too many ‘no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puede’s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it.  She decided to change it, so that sometimes it just has ‘no’ and a short form verb.</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difference in meaning is this:</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no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puede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cantar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s/he cannot sing</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no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canta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s/he doesn’t sing</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difference in verb form is:</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cantar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infinitive</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canta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3</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rd</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person singular [s/he form]</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Work with a partner.  S/he will read an adapted version of this poem to you.</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Every time s/he stops you need to complete the line with either the infinitive OR the 3</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rd</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person singular form of the verb.</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Then swap and read your version to your partner.</a:t>
            </a:r>
          </a:p>
        </p:txBody>
      </p:sp>
    </p:spTree>
    <p:extLst>
      <p:ext uri="{BB962C8B-B14F-4D97-AF65-F5344CB8AC3E}">
        <p14:creationId xmlns:p14="http://schemas.microsoft.com/office/powerpoint/2010/main" val="38381363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681" y="672349"/>
            <a:ext cx="4572000" cy="526297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hombre sin cabeza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Un hombre sin cabeza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no puede usar sombrero.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Pero éste no 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su mayor problema: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no puede </a:t>
            </a:r>
            <a:r>
              <a:rPr kumimoji="0" lang="es-ES" sz="2400" b="1" i="0" u="none" strike="sngStrike" kern="1200" cap="none" spc="0" normalizeH="0" baseline="0" noProof="0" dirty="0">
                <a:ln>
                  <a:noFill/>
                </a:ln>
                <a:solidFill>
                  <a:srgbClr val="E87D1E"/>
                </a:solidFill>
                <a:effectLst/>
                <a:uLnTx/>
                <a:uFillTx/>
                <a:latin typeface="Century Gothic" panose="020B0502020202020204" pitchFamily="34" charset="0"/>
                <a:ea typeface="+mn-ea"/>
                <a:cs typeface="+mn-cs"/>
              </a:rPr>
              <a:t>hablar,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no puede </a:t>
            </a:r>
            <a:r>
              <a:rPr kumimoji="0" lang="es-ES" sz="2400" b="1" i="0" u="none" strike="sngStrike" kern="1200" cap="none" spc="0" normalizeH="0" baseline="0" noProof="0" dirty="0">
                <a:ln>
                  <a:noFill/>
                </a:ln>
                <a:solidFill>
                  <a:srgbClr val="E87D1E"/>
                </a:solidFill>
                <a:effectLst/>
                <a:uLnTx/>
                <a:uFillTx/>
                <a:latin typeface="Century Gothic" panose="020B0502020202020204" pitchFamily="34" charset="0"/>
                <a:ea typeface="+mn-ea"/>
                <a:cs typeface="+mn-cs"/>
              </a:rPr>
              <a:t>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 no </a:t>
            </a:r>
            <a:r>
              <a:rPr kumimoji="0" lang="es-ES" sz="2400" b="1" i="0" u="none" strike="sngStrike" kern="1200" cap="none" spc="0" normalizeH="0" baseline="0" noProof="0" dirty="0">
                <a:ln>
                  <a:noFill/>
                </a:ln>
                <a:solidFill>
                  <a:srgbClr val="E87D1E"/>
                </a:solidFill>
                <a:effectLst/>
                <a:uLnTx/>
                <a:uFillTx/>
                <a:latin typeface="Century Gothic" panose="020B0502020202020204" pitchFamily="34" charset="0"/>
                <a:ea typeface="+mn-ea"/>
                <a:cs typeface="+mn-cs"/>
              </a:rPr>
              <a:t>canta,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 no </a:t>
            </a:r>
            <a:r>
              <a:rPr kumimoji="0" lang="es-ES" sz="2400" b="1" i="0" u="none" strike="sngStrike" kern="1200" cap="none" spc="0" normalizeH="0" baseline="0" noProof="0" dirty="0">
                <a:ln>
                  <a:noFill/>
                </a:ln>
                <a:solidFill>
                  <a:srgbClr val="E87D1E"/>
                </a:solidFill>
                <a:effectLst/>
                <a:uLnTx/>
                <a:uFillTx/>
                <a:latin typeface="Century Gothic" panose="020B0502020202020204" pitchFamily="34" charset="0"/>
                <a:ea typeface="+mn-ea"/>
                <a:cs typeface="+mn-cs"/>
              </a:rPr>
              <a:t>quiere,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9 No </a:t>
            </a:r>
            <a:r>
              <a:rPr kumimoji="0" lang="es-ES" sz="2400" b="1" i="0" u="none" strike="sngStrike" kern="1200" cap="none" spc="0" normalizeH="0" baseline="0" noProof="0" dirty="0">
                <a:ln>
                  <a:noFill/>
                </a:ln>
                <a:solidFill>
                  <a:srgbClr val="E87D1E"/>
                </a:solidFill>
                <a:effectLst/>
                <a:uLnTx/>
                <a:uFillTx/>
                <a:latin typeface="Century Gothic" panose="020B0502020202020204" pitchFamily="34" charset="0"/>
                <a:ea typeface="+mn-ea"/>
                <a:cs typeface="+mn-cs"/>
              </a:rPr>
              <a:t>escucha,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10 ni puede </a:t>
            </a:r>
            <a:r>
              <a:rPr kumimoji="0" lang="es-ES" sz="2400" b="1" i="0" u="none" strike="sngStrike" kern="1200" cap="none" spc="0" normalizeH="0" baseline="0" noProof="0" dirty="0">
                <a:ln>
                  <a:noFill/>
                </a:ln>
                <a:solidFill>
                  <a:srgbClr val="E87D1E"/>
                </a:solidFill>
                <a:effectLst/>
                <a:uLnTx/>
                <a:uFillTx/>
                <a:latin typeface="Century Gothic" panose="020B0502020202020204" pitchFamily="34" charset="0"/>
                <a:ea typeface="+mn-ea"/>
                <a:cs typeface="+mn-cs"/>
              </a:rPr>
              <a:t>creer</a:t>
            </a: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11 que para amar y besar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12 cabeza se debe tener.</a:t>
            </a:r>
          </a:p>
        </p:txBody>
      </p:sp>
      <p:pic>
        <p:nvPicPr>
          <p:cNvPr id="3" name="Picture 2" descr="Image result for headless clipar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20669" y="465496"/>
            <a:ext cx="1102012" cy="11423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www.clker.com/cliparts/8/a/4/7/11949864331460157366tophat_benji_park_01.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0733" y="335152"/>
            <a:ext cx="581883" cy="4131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0681" y="216726"/>
            <a:ext cx="10068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Tw Cen MT" panose="020B0602020104020603"/>
                <a:ea typeface="+mn-ea"/>
                <a:cs typeface="+mn-cs"/>
              </a:rPr>
              <a:t>A</a:t>
            </a:r>
          </a:p>
        </p:txBody>
      </p:sp>
      <p:sp>
        <p:nvSpPr>
          <p:cNvPr id="6" name="Rectangle 5"/>
          <p:cNvSpPr/>
          <p:nvPr/>
        </p:nvSpPr>
        <p:spPr>
          <a:xfrm>
            <a:off x="250681" y="5935328"/>
            <a:ext cx="309571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Armando José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Sequera</a:t>
            </a:r>
            <a:endPar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7054252" y="739946"/>
            <a:ext cx="4572000" cy="526297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hombre sin cabeza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Un hombre sin cabeza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no puede usar sombrero.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Pero éste no 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su mayor problema: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no … </a:t>
            </a:r>
            <a:r>
              <a:rPr kumimoji="0" lang="es-ES"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[hablar / habla],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no … </a:t>
            </a:r>
            <a:r>
              <a:rPr kumimoji="0" lang="es-ES"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[ver / ve],</a:t>
            </a:r>
            <a:endPar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 no … </a:t>
            </a:r>
            <a:r>
              <a:rPr kumimoji="0" lang="es-ES"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[cantar / canta],</a:t>
            </a:r>
            <a:endPar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 no … </a:t>
            </a:r>
            <a:r>
              <a:rPr kumimoji="0" lang="es-ES"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[querer / quiere],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9 No …</a:t>
            </a:r>
            <a:r>
              <a:rPr kumimoji="0" lang="es-ES"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[escuchar / escucha],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10 ni …</a:t>
            </a:r>
            <a:r>
              <a:rPr kumimoji="0" lang="es-ES"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[creer / cree],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11 que para amar y besar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12 cabeza se debe tener.</a:t>
            </a:r>
          </a:p>
        </p:txBody>
      </p:sp>
      <p:sp>
        <p:nvSpPr>
          <p:cNvPr id="9" name="Rectangle 8"/>
          <p:cNvSpPr/>
          <p:nvPr/>
        </p:nvSpPr>
        <p:spPr>
          <a:xfrm>
            <a:off x="7054252" y="5935328"/>
            <a:ext cx="309571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Armando José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Sequera</a:t>
            </a:r>
            <a:endPar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Image result for headless clipar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24240" y="465496"/>
            <a:ext cx="1102012" cy="11423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clker.com/cliparts/8/a/4/7/11949864331460157366tophat_benji_park_01.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84304" y="335152"/>
            <a:ext cx="581883" cy="4131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059943" y="280110"/>
            <a:ext cx="10068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Tw Cen MT" panose="020B0602020104020603"/>
                <a:ea typeface="+mn-ea"/>
                <a:cs typeface="+mn-cs"/>
              </a:rPr>
              <a:t>B</a:t>
            </a:r>
          </a:p>
        </p:txBody>
      </p:sp>
    </p:spTree>
    <p:extLst>
      <p:ext uri="{BB962C8B-B14F-4D97-AF65-F5344CB8AC3E}">
        <p14:creationId xmlns:p14="http://schemas.microsoft.com/office/powerpoint/2010/main" val="36047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1305" y="1489673"/>
            <a:ext cx="11424976" cy="4351338"/>
          </a:xfrm>
        </p:spPr>
        <p:txBody>
          <a:bodyPr/>
          <a:lstStyle/>
          <a:p>
            <a:pPr marL="514350" indent="-514350">
              <a:buFont typeface="+mj-lt"/>
              <a:buAutoNum type="arabicParenR" startAt="4"/>
            </a:pPr>
            <a:r>
              <a:rPr lang="en-GB" sz="3200" dirty="0"/>
              <a:t>Allowing time to forget and then deliberately and systematically revisiting and recycling is crucial.</a:t>
            </a:r>
          </a:p>
          <a:p>
            <a:pPr marL="514350" indent="-514350">
              <a:buFont typeface="+mj-lt"/>
              <a:buAutoNum type="arabicParenR" startAt="4"/>
            </a:pPr>
            <a:endParaRPr lang="en-GB" dirty="0"/>
          </a:p>
          <a:p>
            <a:pPr marL="514350" indent="-514350">
              <a:buFont typeface="+mj-lt"/>
              <a:buAutoNum type="arabicParenR" startAt="4"/>
            </a:pPr>
            <a:endParaRPr lang="en-GB" dirty="0"/>
          </a:p>
        </p:txBody>
      </p:sp>
      <p:sp>
        <p:nvSpPr>
          <p:cNvPr id="4" name="TextBox 3"/>
          <p:cNvSpPr txBox="1"/>
          <p:nvPr/>
        </p:nvSpPr>
        <p:spPr>
          <a:xfrm>
            <a:off x="803867" y="2440672"/>
            <a:ext cx="10892413" cy="707886"/>
          </a:xfrm>
          <a:prstGeom prst="rect">
            <a:avLst/>
          </a:prstGeom>
          <a:noFill/>
        </p:spPr>
        <p:txBody>
          <a:bodyPr wrap="square" rtlCol="0">
            <a:spAutoFit/>
          </a:bodyPr>
          <a:lstStyle/>
          <a:p>
            <a:r>
              <a:rPr lang="en-GB" sz="2000" i="1" dirty="0">
                <a:solidFill>
                  <a:srgbClr val="FF6600"/>
                </a:solidFill>
                <a:latin typeface="Century Gothic" panose="020B0502020202020204" pitchFamily="34" charset="0"/>
              </a:rPr>
              <a:t>This requires more planning and monitoring than a space-limited textbook course can display on its pages.</a:t>
            </a:r>
          </a:p>
        </p:txBody>
      </p:sp>
      <p:sp>
        <p:nvSpPr>
          <p:cNvPr id="6" name="Rectangular Callout 5"/>
          <p:cNvSpPr/>
          <p:nvPr/>
        </p:nvSpPr>
        <p:spPr>
          <a:xfrm>
            <a:off x="422031" y="3665342"/>
            <a:ext cx="11274249" cy="1991880"/>
          </a:xfrm>
          <a:prstGeom prst="wedgeRectCallout">
            <a:avLst>
              <a:gd name="adj1" fmla="val 44436"/>
              <a:gd name="adj2" fmla="val 74421"/>
            </a:avLst>
          </a:prstGeom>
          <a:solidFill>
            <a:srgbClr val="E567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prstClr val="white"/>
                </a:solidFill>
                <a:latin typeface="Century Gothic" panose="020B0502020202020204" pitchFamily="34" charset="0"/>
              </a:rPr>
              <a:t>‘Recycling is necessary, and if it is neglected, many partially learned words will be forgotten, wasting all the effort already put into learning them ... Recycling has to be consciously built into vocabulary learning programs, and teachers must guard against presenting lexical items once and then forgetting about them, or else their students will likely do the same.’ </a:t>
            </a:r>
            <a:r>
              <a:rPr lang="en-GB" sz="1400" dirty="0">
                <a:solidFill>
                  <a:prstClr val="white"/>
                </a:solidFill>
                <a:latin typeface="Century Gothic" panose="020B0502020202020204" pitchFamily="34" charset="0"/>
              </a:rPr>
              <a:t>(Schmitt, 2008:343)</a:t>
            </a:r>
            <a:endParaRPr lang="en-GB" sz="1600" dirty="0">
              <a:solidFill>
                <a:prstClr val="white"/>
              </a:solidFill>
              <a:latin typeface="Century Gothic" panose="020B0502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96863"/>
            <a:ext cx="2512089" cy="867128"/>
          </a:xfrm>
          <a:prstGeom prst="rect">
            <a:avLst/>
          </a:prstGeom>
        </p:spPr>
      </p:pic>
      <p:sp>
        <p:nvSpPr>
          <p:cNvPr id="8" name="TextBox 7"/>
          <p:cNvSpPr txBox="1"/>
          <p:nvPr/>
        </p:nvSpPr>
        <p:spPr>
          <a:xfrm>
            <a:off x="180070" y="268853"/>
            <a:ext cx="1849697" cy="769441"/>
          </a:xfrm>
          <a:prstGeom prst="rect">
            <a:avLst/>
          </a:prstGeom>
          <a:noFill/>
        </p:spPr>
        <p:txBody>
          <a:bodyPr wrap="square" rtlCol="0">
            <a:spAutoFit/>
          </a:bodyPr>
          <a:lstStyle/>
          <a:p>
            <a:r>
              <a:rPr lang="en-GB" sz="4400" b="1" dirty="0">
                <a:solidFill>
                  <a:prstClr val="white"/>
                </a:solidFill>
                <a:latin typeface="Century Gothic" panose="020B0502020202020204" pitchFamily="34" charset="0"/>
              </a:rPr>
              <a:t>How?</a:t>
            </a:r>
          </a:p>
        </p:txBody>
      </p:sp>
    </p:spTree>
    <p:extLst>
      <p:ext uri="{BB962C8B-B14F-4D97-AF65-F5344CB8AC3E}">
        <p14:creationId xmlns:p14="http://schemas.microsoft.com/office/powerpoint/2010/main" val="250545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stretch>
            <a:fillRect/>
          </a:stretch>
        </p:blipFill>
        <p:spPr>
          <a:xfrm>
            <a:off x="7058891" y="235310"/>
            <a:ext cx="4486534" cy="6040148"/>
          </a:xfrm>
          <a:prstGeom prst="rect">
            <a:avLst/>
          </a:prstGeom>
          <a:ln>
            <a:solidFill>
              <a:schemeClr val="tx1"/>
            </a:solidFill>
          </a:ln>
          <a:effectLst>
            <a:outerShdw blurRad="50800" dist="38100" dir="5400000" algn="t" rotWithShape="0">
              <a:prstClr val="black">
                <a:alpha val="40000"/>
              </a:prstClr>
            </a:outerShdw>
          </a:effectLst>
        </p:spPr>
      </p:pic>
      <p:pic>
        <p:nvPicPr>
          <p:cNvPr id="5" name="Picture 4"/>
          <p:cNvPicPr>
            <a:picLocks noChangeAspect="1"/>
          </p:cNvPicPr>
          <p:nvPr/>
        </p:nvPicPr>
        <p:blipFill>
          <a:blip r:embed="rId5"/>
          <a:stretch>
            <a:fillRect/>
          </a:stretch>
        </p:blipFill>
        <p:spPr>
          <a:xfrm>
            <a:off x="565007" y="2589069"/>
            <a:ext cx="5711104" cy="3134624"/>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6863"/>
            <a:ext cx="7058891" cy="867128"/>
          </a:xfrm>
          <a:prstGeom prst="rect">
            <a:avLst/>
          </a:prstGeom>
        </p:spPr>
      </p:pic>
      <p:sp>
        <p:nvSpPr>
          <p:cNvPr id="7" name="Title 3"/>
          <p:cNvSpPr>
            <a:spLocks noGrp="1"/>
          </p:cNvSpPr>
          <p:nvPr>
            <p:ph type="title"/>
          </p:nvPr>
        </p:nvSpPr>
        <p:spPr>
          <a:xfrm>
            <a:off x="0" y="0"/>
            <a:ext cx="10515600" cy="1325563"/>
          </a:xfrm>
        </p:spPr>
        <p:txBody>
          <a:bodyPr>
            <a:normAutofit/>
          </a:bodyPr>
          <a:lstStyle/>
          <a:p>
            <a:r>
              <a:rPr lang="en-GB" sz="2800" b="1" dirty="0">
                <a:solidFill>
                  <a:schemeClr val="bg1"/>
                </a:solidFill>
              </a:rPr>
              <a:t>Quizlet / Audio learning homework</a:t>
            </a:r>
          </a:p>
        </p:txBody>
      </p:sp>
    </p:spTree>
    <p:extLst>
      <p:ext uri="{BB962C8B-B14F-4D97-AF65-F5344CB8AC3E}">
        <p14:creationId xmlns:p14="http://schemas.microsoft.com/office/powerpoint/2010/main" val="2679523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C7A434B-09FE-584B-8B7B-BE1D27CD46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58" y="92821"/>
            <a:ext cx="4349732" cy="6177350"/>
          </a:xfrm>
          <a:prstGeom prst="rect">
            <a:avLst/>
          </a:prstGeom>
          <a:ln w="34925">
            <a:solidFill>
              <a:schemeClr val="accent2"/>
            </a:solidFill>
          </a:ln>
        </p:spPr>
      </p:pic>
      <p:sp>
        <p:nvSpPr>
          <p:cNvPr id="18" name="Rectangle 17">
            <a:extLst>
              <a:ext uri="{FF2B5EF4-FFF2-40B4-BE49-F238E27FC236}">
                <a16:creationId xmlns:a16="http://schemas.microsoft.com/office/drawing/2014/main" id="{890C7C92-EADB-3948-A8E7-7A89A3B11411}"/>
              </a:ext>
            </a:extLst>
          </p:cNvPr>
          <p:cNvSpPr/>
          <p:nvPr/>
        </p:nvSpPr>
        <p:spPr>
          <a:xfrm>
            <a:off x="4961859" y="1010392"/>
            <a:ext cx="6585099" cy="3242041"/>
          </a:xfrm>
          <a:prstGeom prst="rect">
            <a:avLst/>
          </a:prstGeom>
        </p:spPr>
        <p:txBody>
          <a:bodyPr wrap="square">
            <a:spAutoFit/>
          </a:bodyPr>
          <a:lstStyle/>
          <a:p>
            <a:pPr>
              <a:lnSpc>
                <a:spcPct val="150000"/>
              </a:lnSpc>
            </a:pPr>
            <a:r>
              <a:rPr lang="en-GB" sz="2800" dirty="0">
                <a:solidFill>
                  <a:srgbClr val="1F4E79"/>
                </a:solidFill>
                <a:latin typeface="Century Gothic" panose="020B0502020202020204" pitchFamily="34" charset="0"/>
              </a:rPr>
              <a:t>1. I have seen this word before.</a:t>
            </a:r>
          </a:p>
          <a:p>
            <a:pPr>
              <a:lnSpc>
                <a:spcPct val="150000"/>
              </a:lnSpc>
            </a:pPr>
            <a:r>
              <a:rPr lang="en-GB" sz="2800" dirty="0">
                <a:solidFill>
                  <a:srgbClr val="1F4E79"/>
                </a:solidFill>
                <a:latin typeface="Century Gothic" panose="020B0502020202020204" pitchFamily="34" charset="0"/>
              </a:rPr>
              <a:t>2. I know what the word means.</a:t>
            </a:r>
          </a:p>
          <a:p>
            <a:pPr>
              <a:lnSpc>
                <a:spcPct val="150000"/>
              </a:lnSpc>
            </a:pPr>
            <a:r>
              <a:rPr lang="en-GB" sz="2800" dirty="0">
                <a:solidFill>
                  <a:srgbClr val="1F4E79"/>
                </a:solidFill>
                <a:latin typeface="Century Gothic" panose="020B0502020202020204" pitchFamily="34" charset="0"/>
              </a:rPr>
              <a:t>3. I can read the word aloud.</a:t>
            </a:r>
          </a:p>
          <a:p>
            <a:pPr>
              <a:lnSpc>
                <a:spcPct val="150000"/>
              </a:lnSpc>
            </a:pPr>
            <a:r>
              <a:rPr lang="en-GB" sz="2800" dirty="0">
                <a:solidFill>
                  <a:srgbClr val="1F4E79"/>
                </a:solidFill>
                <a:latin typeface="Century Gothic" panose="020B0502020202020204" pitchFamily="34" charset="0"/>
              </a:rPr>
              <a:t>4. I can spell the word correctly.</a:t>
            </a:r>
          </a:p>
          <a:p>
            <a:pPr>
              <a:lnSpc>
                <a:spcPct val="150000"/>
              </a:lnSpc>
            </a:pPr>
            <a:r>
              <a:rPr lang="en-GB" sz="2800" dirty="0">
                <a:solidFill>
                  <a:srgbClr val="1F4E79"/>
                </a:solidFill>
                <a:latin typeface="Century Gothic" panose="020B0502020202020204" pitchFamily="34" charset="0"/>
              </a:rPr>
              <a:t>5. I can use the word in a sentence.</a:t>
            </a:r>
          </a:p>
        </p:txBody>
      </p:sp>
      <p:sp>
        <p:nvSpPr>
          <p:cNvPr id="19" name="TextBox 18">
            <a:extLst>
              <a:ext uri="{FF2B5EF4-FFF2-40B4-BE49-F238E27FC236}">
                <a16:creationId xmlns:a16="http://schemas.microsoft.com/office/drawing/2014/main" id="{1A689466-0657-BF48-B60B-6CECEFDD2767}"/>
              </a:ext>
            </a:extLst>
          </p:cNvPr>
          <p:cNvSpPr txBox="1"/>
          <p:nvPr/>
        </p:nvSpPr>
        <p:spPr>
          <a:xfrm>
            <a:off x="4961859" y="390633"/>
            <a:ext cx="4414991" cy="584775"/>
          </a:xfrm>
          <a:prstGeom prst="rect">
            <a:avLst/>
          </a:prstGeom>
          <a:noFill/>
        </p:spPr>
        <p:txBody>
          <a:bodyPr wrap="none" rtlCol="0">
            <a:spAutoFit/>
          </a:bodyPr>
          <a:lstStyle/>
          <a:p>
            <a:r>
              <a:rPr lang="en-GB" sz="3200" b="1" dirty="0">
                <a:solidFill>
                  <a:srgbClr val="1F4E79"/>
                </a:solidFill>
                <a:latin typeface="Century Gothic" panose="020B0502020202020204" pitchFamily="34" charset="0"/>
              </a:rPr>
              <a:t>Vocabulary checklist</a:t>
            </a:r>
          </a:p>
        </p:txBody>
      </p:sp>
      <p:pic>
        <p:nvPicPr>
          <p:cNvPr id="5" name="Picture 4">
            <a:extLst>
              <a:ext uri="{FF2B5EF4-FFF2-40B4-BE49-F238E27FC236}">
                <a16:creationId xmlns:a16="http://schemas.microsoft.com/office/drawing/2014/main" id="{30E75E5A-1818-4045-A74F-B81BC96F6F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5491" y="92821"/>
            <a:ext cx="1142934" cy="1180397"/>
          </a:xfrm>
          <a:prstGeom prst="rect">
            <a:avLst/>
          </a:prstGeom>
        </p:spPr>
      </p:pic>
      <p:sp>
        <p:nvSpPr>
          <p:cNvPr id="2" name="Rounded Rectangular Callout 1"/>
          <p:cNvSpPr/>
          <p:nvPr/>
        </p:nvSpPr>
        <p:spPr>
          <a:xfrm>
            <a:off x="4976625" y="4252433"/>
            <a:ext cx="6585099" cy="1669774"/>
          </a:xfrm>
          <a:prstGeom prst="wedgeRoundRectCallout">
            <a:avLst/>
          </a:prstGeom>
          <a:solidFill>
            <a:srgbClr val="FBF0D5"/>
          </a:solidFill>
          <a:ln w="571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1F4E79"/>
                </a:solidFill>
                <a:latin typeface="Century Gothic" panose="020B0502020202020204" pitchFamily="34" charset="0"/>
              </a:rPr>
              <a:t>6. For nouns, I know the gender and the correct word for ‘the’</a:t>
            </a:r>
          </a:p>
        </p:txBody>
      </p:sp>
    </p:spTree>
    <p:extLst>
      <p:ext uri="{BB962C8B-B14F-4D97-AF65-F5344CB8AC3E}">
        <p14:creationId xmlns:p14="http://schemas.microsoft.com/office/powerpoint/2010/main" val="116891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3501037" cy="867128"/>
          </a:xfrm>
          <a:prstGeom prst="rect">
            <a:avLst/>
          </a:prstGeom>
        </p:spPr>
      </p:pic>
      <p:pic>
        <p:nvPicPr>
          <p:cNvPr id="2" name="Picture 1"/>
          <p:cNvPicPr>
            <a:picLocks noChangeAspect="1"/>
          </p:cNvPicPr>
          <p:nvPr/>
        </p:nvPicPr>
        <p:blipFill>
          <a:blip r:embed="rId4"/>
          <a:stretch>
            <a:fillRect/>
          </a:stretch>
        </p:blipFill>
        <p:spPr>
          <a:xfrm>
            <a:off x="3885757" y="2266942"/>
            <a:ext cx="7976503" cy="1981671"/>
          </a:xfrm>
          <a:prstGeom prst="rect">
            <a:avLst/>
          </a:prstGeom>
        </p:spPr>
      </p:pic>
      <p:pic>
        <p:nvPicPr>
          <p:cNvPr id="3" name="Picture 2"/>
          <p:cNvPicPr>
            <a:picLocks noChangeAspect="1"/>
          </p:cNvPicPr>
          <p:nvPr/>
        </p:nvPicPr>
        <p:blipFill>
          <a:blip r:embed="rId5"/>
          <a:stretch>
            <a:fillRect/>
          </a:stretch>
        </p:blipFill>
        <p:spPr>
          <a:xfrm>
            <a:off x="3885757" y="241253"/>
            <a:ext cx="7976503" cy="2025688"/>
          </a:xfrm>
          <a:prstGeom prst="rect">
            <a:avLst/>
          </a:prstGeom>
        </p:spPr>
      </p:pic>
      <p:pic>
        <p:nvPicPr>
          <p:cNvPr id="4" name="Picture 3"/>
          <p:cNvPicPr>
            <a:picLocks noChangeAspect="1"/>
          </p:cNvPicPr>
          <p:nvPr/>
        </p:nvPicPr>
        <p:blipFill>
          <a:blip r:embed="rId6"/>
          <a:stretch>
            <a:fillRect/>
          </a:stretch>
        </p:blipFill>
        <p:spPr>
          <a:xfrm>
            <a:off x="3885757" y="4248613"/>
            <a:ext cx="7976503" cy="1922711"/>
          </a:xfrm>
          <a:prstGeom prst="rect">
            <a:avLst/>
          </a:prstGeom>
        </p:spPr>
      </p:pic>
      <p:sp>
        <p:nvSpPr>
          <p:cNvPr id="5" name="Oval 4"/>
          <p:cNvSpPr/>
          <p:nvPr/>
        </p:nvSpPr>
        <p:spPr>
          <a:xfrm>
            <a:off x="3740421" y="112735"/>
            <a:ext cx="1290181" cy="425885"/>
          </a:xfrm>
          <a:prstGeom prst="ellipse">
            <a:avLst/>
          </a:prstGeom>
          <a:noFill/>
          <a:ln w="5715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 name="Oval 5"/>
          <p:cNvSpPr/>
          <p:nvPr/>
        </p:nvSpPr>
        <p:spPr>
          <a:xfrm>
            <a:off x="8489873" y="3257777"/>
            <a:ext cx="1290181" cy="425885"/>
          </a:xfrm>
          <a:prstGeom prst="ellipse">
            <a:avLst/>
          </a:prstGeom>
          <a:noFill/>
          <a:ln w="5715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7" name="Oval 6"/>
          <p:cNvSpPr/>
          <p:nvPr/>
        </p:nvSpPr>
        <p:spPr>
          <a:xfrm>
            <a:off x="3740420" y="4079687"/>
            <a:ext cx="1290181" cy="425885"/>
          </a:xfrm>
          <a:prstGeom prst="ellipse">
            <a:avLst/>
          </a:prstGeom>
          <a:noFill/>
          <a:ln w="5715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8" name="TextBox 7"/>
          <p:cNvSpPr txBox="1"/>
          <p:nvPr/>
        </p:nvSpPr>
        <p:spPr>
          <a:xfrm rot="16200000">
            <a:off x="2623853" y="1202725"/>
            <a:ext cx="2154477" cy="400110"/>
          </a:xfrm>
          <a:prstGeom prst="rect">
            <a:avLst/>
          </a:prstGeom>
          <a:noFill/>
        </p:spPr>
        <p:txBody>
          <a:bodyPr wrap="square" rtlCol="0">
            <a:spAutoFit/>
          </a:bodyPr>
          <a:lstStyle/>
          <a:p>
            <a:pPr algn="ctr"/>
            <a:r>
              <a:rPr lang="en-GB" sz="2000" b="1" dirty="0">
                <a:solidFill>
                  <a:srgbClr val="4472C4">
                    <a:lumMod val="50000"/>
                  </a:srgbClr>
                </a:solidFill>
                <a:latin typeface="Century Gothic" panose="020B0502020202020204" pitchFamily="34" charset="0"/>
              </a:rPr>
              <a:t>Module 6 p.132</a:t>
            </a:r>
          </a:p>
        </p:txBody>
      </p:sp>
      <p:sp>
        <p:nvSpPr>
          <p:cNvPr id="9" name="TextBox 8"/>
          <p:cNvSpPr txBox="1"/>
          <p:nvPr/>
        </p:nvSpPr>
        <p:spPr>
          <a:xfrm rot="16200000">
            <a:off x="2608463" y="3128070"/>
            <a:ext cx="2154477" cy="400110"/>
          </a:xfrm>
          <a:prstGeom prst="rect">
            <a:avLst/>
          </a:prstGeom>
          <a:noFill/>
        </p:spPr>
        <p:txBody>
          <a:bodyPr wrap="square" rtlCol="0">
            <a:spAutoFit/>
          </a:bodyPr>
          <a:lstStyle/>
          <a:p>
            <a:pPr algn="ctr"/>
            <a:r>
              <a:rPr lang="en-GB" sz="2000" b="1" dirty="0">
                <a:solidFill>
                  <a:srgbClr val="4472C4">
                    <a:lumMod val="50000"/>
                  </a:srgbClr>
                </a:solidFill>
                <a:latin typeface="Century Gothic" panose="020B0502020202020204" pitchFamily="34" charset="0"/>
              </a:rPr>
              <a:t>Module 4 p.90</a:t>
            </a:r>
          </a:p>
        </p:txBody>
      </p:sp>
      <p:sp>
        <p:nvSpPr>
          <p:cNvPr id="10" name="TextBox 9"/>
          <p:cNvSpPr txBox="1"/>
          <p:nvPr/>
        </p:nvSpPr>
        <p:spPr>
          <a:xfrm rot="16200000">
            <a:off x="2616158" y="5125796"/>
            <a:ext cx="2154477" cy="400110"/>
          </a:xfrm>
          <a:prstGeom prst="rect">
            <a:avLst/>
          </a:prstGeom>
          <a:noFill/>
        </p:spPr>
        <p:txBody>
          <a:bodyPr wrap="square" rtlCol="0">
            <a:spAutoFit/>
          </a:bodyPr>
          <a:lstStyle/>
          <a:p>
            <a:pPr algn="ctr"/>
            <a:r>
              <a:rPr lang="en-GB" sz="2000" b="1" dirty="0">
                <a:solidFill>
                  <a:srgbClr val="4472C4">
                    <a:lumMod val="50000"/>
                  </a:srgbClr>
                </a:solidFill>
                <a:latin typeface="Century Gothic" panose="020B0502020202020204" pitchFamily="34" charset="0"/>
              </a:rPr>
              <a:t>Module 3 p.70</a:t>
            </a:r>
          </a:p>
        </p:txBody>
      </p:sp>
      <p:sp>
        <p:nvSpPr>
          <p:cNvPr id="11" name="TextBox 10"/>
          <p:cNvSpPr txBox="1"/>
          <p:nvPr/>
        </p:nvSpPr>
        <p:spPr>
          <a:xfrm>
            <a:off x="0" y="330767"/>
            <a:ext cx="3054699" cy="646331"/>
          </a:xfrm>
          <a:prstGeom prst="rect">
            <a:avLst/>
          </a:prstGeom>
          <a:noFill/>
        </p:spPr>
        <p:txBody>
          <a:bodyPr wrap="square" rtlCol="0">
            <a:spAutoFit/>
          </a:bodyPr>
          <a:lstStyle/>
          <a:p>
            <a:r>
              <a:rPr lang="en-GB" dirty="0">
                <a:solidFill>
                  <a:prstClr val="white"/>
                </a:solidFill>
                <a:latin typeface="Century Gothic" panose="020B0502020202020204" pitchFamily="34" charset="0"/>
              </a:rPr>
              <a:t>Studio AQA GCSE French Foundation (Pearson)</a:t>
            </a:r>
          </a:p>
        </p:txBody>
      </p:sp>
    </p:spTree>
    <p:extLst>
      <p:ext uri="{BB962C8B-B14F-4D97-AF65-F5344CB8AC3E}">
        <p14:creationId xmlns:p14="http://schemas.microsoft.com/office/powerpoint/2010/main" val="30698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20686"/>
            <a:ext cx="10515600" cy="1809229"/>
          </a:xfrm>
        </p:spPr>
        <p:txBody>
          <a:bodyPr/>
          <a:lstStyle/>
          <a:p>
            <a:pPr algn="ctr"/>
            <a:r>
              <a:rPr lang="en-GB" b="1" dirty="0"/>
              <a:t>What do we know about vocabulary learning?</a:t>
            </a:r>
          </a:p>
        </p:txBody>
      </p:sp>
    </p:spTree>
    <p:extLst>
      <p:ext uri="{BB962C8B-B14F-4D97-AF65-F5344CB8AC3E}">
        <p14:creationId xmlns:p14="http://schemas.microsoft.com/office/powerpoint/2010/main" val="4108312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10956471" cy="867128"/>
          </a:xfrm>
          <a:prstGeom prst="rect">
            <a:avLst/>
          </a:prstGeom>
        </p:spPr>
      </p:pic>
      <p:sp>
        <p:nvSpPr>
          <p:cNvPr id="4" name="Title 3"/>
          <p:cNvSpPr>
            <a:spLocks noGrp="1"/>
          </p:cNvSpPr>
          <p:nvPr>
            <p:ph type="title"/>
          </p:nvPr>
        </p:nvSpPr>
        <p:spPr>
          <a:xfrm>
            <a:off x="-1" y="0"/>
            <a:ext cx="11119757" cy="1325563"/>
          </a:xfrm>
        </p:spPr>
        <p:txBody>
          <a:bodyPr>
            <a:normAutofit/>
          </a:bodyPr>
          <a:lstStyle/>
          <a:p>
            <a:r>
              <a:rPr lang="en-GB" sz="3200" b="1" dirty="0">
                <a:solidFill>
                  <a:schemeClr val="bg1"/>
                </a:solidFill>
              </a:rPr>
              <a:t>Some research- and practice-informed answers</a:t>
            </a:r>
          </a:p>
        </p:txBody>
      </p:sp>
      <p:sp>
        <p:nvSpPr>
          <p:cNvPr id="5" name="Content Placeholder 4"/>
          <p:cNvSpPr>
            <a:spLocks noGrp="1"/>
          </p:cNvSpPr>
          <p:nvPr>
            <p:ph idx="1"/>
          </p:nvPr>
        </p:nvSpPr>
        <p:spPr>
          <a:xfrm>
            <a:off x="838200" y="1633670"/>
            <a:ext cx="10515600" cy="4351338"/>
          </a:xfrm>
        </p:spPr>
        <p:txBody>
          <a:bodyPr>
            <a:normAutofit fontScale="92500" lnSpcReduction="10000"/>
          </a:bodyPr>
          <a:lstStyle/>
          <a:p>
            <a:pPr>
              <a:buFont typeface="Wingdings" panose="05000000000000000000" pitchFamily="2" charset="2"/>
              <a:buChar char="§"/>
            </a:pPr>
            <a:r>
              <a:rPr lang="en-GB" dirty="0"/>
              <a:t>Vocabulary learning is a strong indicator of performance, in aural and written modalities.</a:t>
            </a:r>
          </a:p>
          <a:p>
            <a:pPr>
              <a:buFont typeface="Wingdings" panose="05000000000000000000" pitchFamily="2" charset="2"/>
              <a:buChar char="§"/>
            </a:pPr>
            <a:r>
              <a:rPr lang="en-GB" dirty="0"/>
              <a:t>Currently, learners appear to know (after five years’ secondary learning) far fewer words than is ideal.</a:t>
            </a:r>
          </a:p>
          <a:p>
            <a:pPr>
              <a:buFont typeface="Wingdings" panose="05000000000000000000" pitchFamily="2" charset="2"/>
              <a:buChar char="§"/>
            </a:pPr>
            <a:r>
              <a:rPr lang="en-GB" dirty="0"/>
              <a:t>Learners need to know as many words as possible(!), but 2000 would indicate a much stronger basis for GCSE proficiency.</a:t>
            </a:r>
          </a:p>
          <a:p>
            <a:pPr>
              <a:buFont typeface="Wingdings" panose="05000000000000000000" pitchFamily="2" charset="2"/>
              <a:buChar char="§"/>
            </a:pPr>
            <a:r>
              <a:rPr lang="en-GB" dirty="0"/>
              <a:t>Vocabulary selection should balance frequency, GCSE specification, range and personal interest.</a:t>
            </a:r>
          </a:p>
          <a:p>
            <a:pPr>
              <a:buFont typeface="Wingdings" panose="05000000000000000000" pitchFamily="2" charset="2"/>
              <a:buChar char="§"/>
            </a:pPr>
            <a:r>
              <a:rPr lang="en-GB" dirty="0"/>
              <a:t>Verbs can be under-represented in text books.</a:t>
            </a:r>
          </a:p>
          <a:p>
            <a:pPr>
              <a:buFont typeface="Wingdings" panose="05000000000000000000" pitchFamily="2" charset="2"/>
              <a:buChar char="§"/>
            </a:pPr>
            <a:r>
              <a:rPr lang="en-GB" dirty="0"/>
              <a:t>Topic-based vocabulary lists of one single word class are not optimal</a:t>
            </a: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Rachel Hawkes / Robert </a:t>
            </a:r>
            <a:r>
              <a:rPr lang="en-GB" sz="1200" dirty="0" err="1">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79354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a:solidFill>
                  <a:schemeClr val="bg1"/>
                </a:solidFill>
              </a:rPr>
              <a:t>Some answers [cont’d]</a:t>
            </a:r>
          </a:p>
        </p:txBody>
      </p:sp>
      <p:sp>
        <p:nvSpPr>
          <p:cNvPr id="5" name="Content Placeholder 4"/>
          <p:cNvSpPr>
            <a:spLocks noGrp="1"/>
          </p:cNvSpPr>
          <p:nvPr>
            <p:ph idx="1"/>
          </p:nvPr>
        </p:nvSpPr>
        <p:spPr>
          <a:xfrm>
            <a:off x="478972" y="1406349"/>
            <a:ext cx="10515600" cy="4992933"/>
          </a:xfrm>
        </p:spPr>
        <p:txBody>
          <a:bodyPr>
            <a:normAutofit fontScale="85000" lnSpcReduction="20000"/>
          </a:bodyPr>
          <a:lstStyle/>
          <a:p>
            <a:pPr>
              <a:buFont typeface="Wingdings" panose="05000000000000000000" pitchFamily="2" charset="2"/>
              <a:buChar char="§"/>
            </a:pPr>
            <a:r>
              <a:rPr lang="en-GB" dirty="0"/>
              <a:t>There is no single, best strategy for learning vocabulary</a:t>
            </a:r>
          </a:p>
          <a:p>
            <a:pPr>
              <a:buFont typeface="Wingdings" panose="05000000000000000000" pitchFamily="2" charset="2"/>
              <a:buChar char="§"/>
            </a:pPr>
            <a:r>
              <a:rPr lang="en-US" dirty="0"/>
              <a:t>Errorless teaching techniques (when pupils are unambiguously told the meaning of a new word) are effective…</a:t>
            </a:r>
          </a:p>
          <a:p>
            <a:pPr>
              <a:buFont typeface="Wingdings" panose="05000000000000000000" pitchFamily="2" charset="2"/>
              <a:buChar char="§"/>
            </a:pPr>
            <a:r>
              <a:rPr lang="en-US" dirty="0"/>
              <a:t>providing they are followed by opportunities to use the new words in comprehension, and then productively.</a:t>
            </a:r>
          </a:p>
          <a:p>
            <a:pPr>
              <a:buFont typeface="Wingdings" panose="05000000000000000000" pitchFamily="2" charset="2"/>
              <a:buChar char="§"/>
            </a:pPr>
            <a:r>
              <a:rPr lang="en-US" dirty="0"/>
              <a:t>The more times a pupil is required to recall a word, the more securely it will move into the long term memory. </a:t>
            </a:r>
          </a:p>
          <a:p>
            <a:pPr>
              <a:buFont typeface="Wingdings" panose="05000000000000000000" pitchFamily="2" charset="2"/>
              <a:buChar char="§"/>
            </a:pPr>
            <a:r>
              <a:rPr lang="en-US" dirty="0"/>
              <a:t>Production tasks in which pupils use new words in sentences they compose themselves serve to strengthen vocabulary knowledge.</a:t>
            </a:r>
          </a:p>
          <a:p>
            <a:pPr>
              <a:buFont typeface="Wingdings" panose="05000000000000000000" pitchFamily="2" charset="2"/>
              <a:buChar char="§"/>
            </a:pPr>
            <a:r>
              <a:rPr lang="en-US" dirty="0"/>
              <a:t>Genuine information gap activities are very helpful in assisting </a:t>
            </a:r>
            <a:r>
              <a:rPr lang="en-US" dirty="0" err="1"/>
              <a:t>memorisation</a:t>
            </a:r>
            <a:r>
              <a:rPr lang="en-US" dirty="0"/>
              <a:t>.</a:t>
            </a:r>
          </a:p>
          <a:p>
            <a:pPr>
              <a:buFont typeface="Wingdings" panose="05000000000000000000" pitchFamily="2" charset="2"/>
              <a:buChar char="§"/>
            </a:pPr>
            <a:r>
              <a:rPr lang="en-US" dirty="0"/>
              <a:t>Plentiful opportunities to encounter words in multiple contexts deepen vocabulary knowledge </a:t>
            </a:r>
          </a:p>
          <a:p>
            <a:pPr>
              <a:buFont typeface="Wingdings" panose="05000000000000000000" pitchFamily="2" charset="2"/>
              <a:buChar char="§"/>
            </a:pPr>
            <a:r>
              <a:rPr lang="en-US" dirty="0"/>
              <a:t>Careful, planned use of ICT can be effective.</a:t>
            </a:r>
            <a:endParaRPr lang="en-GB" dirty="0"/>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Rachel Hawkes / Robert </a:t>
            </a:r>
            <a:r>
              <a:rPr lang="en-GB" sz="1200" dirty="0" err="1">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18689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9400" y="187327"/>
            <a:ext cx="10515600" cy="1325563"/>
          </a:xfrm>
        </p:spPr>
        <p:txBody>
          <a:bodyPr/>
          <a:lstStyle/>
          <a:p>
            <a:r>
              <a:rPr lang="en-GB" b="1" dirty="0"/>
              <a:t>FAQs in school this year!</a:t>
            </a:r>
          </a:p>
        </p:txBody>
      </p:sp>
      <p:sp>
        <p:nvSpPr>
          <p:cNvPr id="3" name="Content Placeholder 2"/>
          <p:cNvSpPr>
            <a:spLocks noGrp="1"/>
          </p:cNvSpPr>
          <p:nvPr>
            <p:ph idx="1"/>
          </p:nvPr>
        </p:nvSpPr>
        <p:spPr>
          <a:xfrm>
            <a:off x="118835" y="1749425"/>
            <a:ext cx="10836729" cy="4351338"/>
          </a:xfrm>
        </p:spPr>
        <p:txBody>
          <a:bodyPr/>
          <a:lstStyle/>
          <a:p>
            <a:pPr>
              <a:lnSpc>
                <a:spcPct val="150000"/>
              </a:lnSpc>
            </a:pPr>
            <a:r>
              <a:rPr lang="en-GB" b="1" dirty="0"/>
              <a:t>What is the essential knowledge in your subject?</a:t>
            </a:r>
          </a:p>
          <a:p>
            <a:pPr>
              <a:lnSpc>
                <a:spcPct val="150000"/>
              </a:lnSpc>
            </a:pPr>
            <a:r>
              <a:rPr lang="en-GB" b="1" dirty="0"/>
              <a:t>Why are you teaching it in this order?</a:t>
            </a:r>
          </a:p>
          <a:p>
            <a:pPr>
              <a:lnSpc>
                <a:spcPct val="150000"/>
              </a:lnSpc>
            </a:pPr>
            <a:r>
              <a:rPr lang="en-GB" dirty="0"/>
              <a:t>Is teaching clear and do learners understand?</a:t>
            </a:r>
          </a:p>
          <a:p>
            <a:pPr>
              <a:lnSpc>
                <a:spcPct val="150000"/>
              </a:lnSpc>
            </a:pPr>
            <a:r>
              <a:rPr lang="en-GB" dirty="0"/>
              <a:t>Do they remember more, know more and can they do more? (And how do you know?)</a:t>
            </a:r>
          </a:p>
          <a:p>
            <a:pPr>
              <a:lnSpc>
                <a:spcPct val="150000"/>
              </a:lnSpc>
            </a:pPr>
            <a:endParaRPr lang="en-GB" dirty="0"/>
          </a:p>
        </p:txBody>
      </p:sp>
    </p:spTree>
    <p:extLst>
      <p:ext uri="{BB962C8B-B14F-4D97-AF65-F5344CB8AC3E}">
        <p14:creationId xmlns:p14="http://schemas.microsoft.com/office/powerpoint/2010/main" val="385663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2663" y="0"/>
            <a:ext cx="5157787" cy="823912"/>
          </a:xfrm>
        </p:spPr>
        <p:txBody>
          <a:bodyPr anchor="ctr"/>
          <a:lstStyle/>
          <a:p>
            <a:r>
              <a:rPr lang="en-GB" dirty="0"/>
              <a:t>Ofsted new framework</a:t>
            </a:r>
          </a:p>
        </p:txBody>
      </p:sp>
      <p:sp>
        <p:nvSpPr>
          <p:cNvPr id="4" name="Content Placeholder 3"/>
          <p:cNvSpPr>
            <a:spLocks noGrp="1"/>
          </p:cNvSpPr>
          <p:nvPr>
            <p:ph sz="half" idx="2"/>
          </p:nvPr>
        </p:nvSpPr>
        <p:spPr>
          <a:xfrm>
            <a:off x="242663" y="787571"/>
            <a:ext cx="5580286" cy="5772718"/>
          </a:xfrm>
        </p:spPr>
        <p:txBody>
          <a:bodyPr>
            <a:noAutofit/>
          </a:bodyPr>
          <a:lstStyle/>
          <a:p>
            <a:r>
              <a:rPr lang="en-GB" sz="2000" b="1" dirty="0"/>
              <a:t>careful thinking</a:t>
            </a:r>
            <a:r>
              <a:rPr lang="en-GB" sz="2000" dirty="0"/>
              <a:t> about what students will know and be able to do at the end points </a:t>
            </a:r>
          </a:p>
          <a:p>
            <a:r>
              <a:rPr lang="en-GB" sz="2000" b="1" dirty="0"/>
              <a:t>subject</a:t>
            </a:r>
            <a:r>
              <a:rPr lang="en-GB" sz="2000" dirty="0"/>
              <a:t> </a:t>
            </a:r>
            <a:r>
              <a:rPr lang="en-GB" sz="2000" b="1" dirty="0"/>
              <a:t>content</a:t>
            </a:r>
            <a:r>
              <a:rPr lang="en-GB" sz="2000" dirty="0"/>
              <a:t> that has been identified as </a:t>
            </a:r>
            <a:r>
              <a:rPr lang="en-GB" sz="2000" b="1" dirty="0"/>
              <a:t>most useful</a:t>
            </a:r>
            <a:endParaRPr lang="en-GB" sz="2000" dirty="0"/>
          </a:p>
          <a:p>
            <a:r>
              <a:rPr lang="en-GB" sz="2000" b="1" dirty="0"/>
              <a:t>logical progression, systematic </a:t>
            </a:r>
            <a:r>
              <a:rPr lang="en-GB" sz="2000" dirty="0"/>
              <a:t>and</a:t>
            </a:r>
            <a:r>
              <a:rPr lang="en-GB" sz="2000" b="1" dirty="0"/>
              <a:t> sufficiently explicit teaching</a:t>
            </a:r>
            <a:r>
              <a:rPr lang="en-GB" sz="2000" dirty="0"/>
              <a:t> to enable all pupils to acquire the intended knowledge and skills (p.44, Ofsted, 2019).</a:t>
            </a:r>
          </a:p>
          <a:p>
            <a:pPr marL="0" indent="0">
              <a:buNone/>
            </a:pPr>
            <a:r>
              <a:rPr lang="en-GB" sz="2000" dirty="0"/>
              <a:t>Judgements about impact will come from the following sources:</a:t>
            </a:r>
          </a:p>
          <a:p>
            <a:pPr lvl="1"/>
            <a:r>
              <a:rPr lang="en-GB" sz="2000" dirty="0"/>
              <a:t>the progress that students make in terms of </a:t>
            </a:r>
            <a:r>
              <a:rPr lang="en-GB" sz="2000" b="1" i="1" dirty="0"/>
              <a:t>knowing more, remembering more</a:t>
            </a:r>
            <a:r>
              <a:rPr lang="en-GB" sz="2000" dirty="0"/>
              <a:t> and </a:t>
            </a:r>
            <a:r>
              <a:rPr lang="en-GB" sz="2000" b="1" i="1" dirty="0"/>
              <a:t>being able to do more</a:t>
            </a:r>
          </a:p>
          <a:p>
            <a:pPr lvl="1"/>
            <a:r>
              <a:rPr lang="en-GB" sz="2000" dirty="0"/>
              <a:t>discussions with students about what they remember from the content they have studied</a:t>
            </a:r>
          </a:p>
          <a:p>
            <a:pPr marL="0" indent="0">
              <a:buNone/>
            </a:pPr>
            <a:endParaRPr lang="en-GB" sz="2000" dirty="0"/>
          </a:p>
        </p:txBody>
      </p:sp>
      <p:sp>
        <p:nvSpPr>
          <p:cNvPr id="5" name="Text Placeholder 4"/>
          <p:cNvSpPr>
            <a:spLocks noGrp="1"/>
          </p:cNvSpPr>
          <p:nvPr>
            <p:ph type="body" sz="quarter" idx="3"/>
          </p:nvPr>
        </p:nvSpPr>
        <p:spPr>
          <a:xfrm>
            <a:off x="6172201" y="-45186"/>
            <a:ext cx="5183188" cy="823912"/>
          </a:xfrm>
        </p:spPr>
        <p:txBody>
          <a:bodyPr anchor="ctr"/>
          <a:lstStyle/>
          <a:p>
            <a:r>
              <a:rPr lang="en-GB" dirty="0"/>
              <a:t>NCELP</a:t>
            </a:r>
          </a:p>
        </p:txBody>
      </p:sp>
      <p:sp>
        <p:nvSpPr>
          <p:cNvPr id="6" name="Content Placeholder 5"/>
          <p:cNvSpPr>
            <a:spLocks noGrp="1"/>
          </p:cNvSpPr>
          <p:nvPr>
            <p:ph sz="quarter" idx="4"/>
          </p:nvPr>
        </p:nvSpPr>
        <p:spPr>
          <a:xfrm>
            <a:off x="6172201" y="587830"/>
            <a:ext cx="5780313" cy="6172200"/>
          </a:xfrm>
        </p:spPr>
        <p:txBody>
          <a:bodyPr>
            <a:normAutofit fontScale="77500" lnSpcReduction="20000"/>
          </a:bodyPr>
          <a:lstStyle/>
          <a:p>
            <a:pPr marL="0" indent="0">
              <a:buNone/>
            </a:pPr>
            <a:r>
              <a:rPr lang="en-GB" b="1" dirty="0">
                <a:solidFill>
                  <a:srgbClr val="4472C4">
                    <a:lumMod val="50000"/>
                  </a:srgbClr>
                </a:solidFill>
              </a:rPr>
              <a:t>Vocabulary</a:t>
            </a:r>
            <a:endParaRPr lang="en-GB" dirty="0">
              <a:solidFill>
                <a:srgbClr val="4472C4">
                  <a:lumMod val="50000"/>
                </a:srgbClr>
              </a:solidFill>
            </a:endParaRPr>
          </a:p>
          <a:p>
            <a:r>
              <a:rPr lang="en-GB" dirty="0">
                <a:solidFill>
                  <a:srgbClr val="4472C4">
                    <a:lumMod val="50000"/>
                  </a:srgbClr>
                </a:solidFill>
              </a:rPr>
              <a:t>teaching of ten new words, on average, per week (assuming a curriculum model of two lessons per week),</a:t>
            </a:r>
          </a:p>
          <a:p>
            <a:r>
              <a:rPr lang="en-GB" dirty="0">
                <a:solidFill>
                  <a:srgbClr val="4472C4">
                    <a:lumMod val="50000"/>
                  </a:srgbClr>
                </a:solidFill>
              </a:rPr>
              <a:t>in sets of words from different parts of speech, </a:t>
            </a:r>
          </a:p>
          <a:p>
            <a:r>
              <a:rPr lang="en-GB" dirty="0">
                <a:solidFill>
                  <a:srgbClr val="4472C4">
                    <a:lumMod val="50000"/>
                  </a:srgbClr>
                </a:solidFill>
              </a:rPr>
              <a:t>including the most common verbs, </a:t>
            </a:r>
          </a:p>
          <a:p>
            <a:r>
              <a:rPr lang="en-GB" dirty="0">
                <a:solidFill>
                  <a:srgbClr val="4472C4">
                    <a:lumMod val="50000"/>
                  </a:srgbClr>
                </a:solidFill>
              </a:rPr>
              <a:t>and selected on the basis of word frequency </a:t>
            </a:r>
          </a:p>
          <a:p>
            <a:r>
              <a:rPr lang="en-GB" dirty="0">
                <a:solidFill>
                  <a:srgbClr val="4472C4">
                    <a:lumMod val="50000"/>
                  </a:srgbClr>
                </a:solidFill>
              </a:rPr>
              <a:t>and additionally informed by scrutiny of the awarding body vocabulary lists, learner choice, context appropriateness</a:t>
            </a:r>
          </a:p>
          <a:p>
            <a:r>
              <a:rPr lang="en-GB" dirty="0">
                <a:solidFill>
                  <a:srgbClr val="4472C4">
                    <a:lumMod val="50000"/>
                  </a:srgbClr>
                </a:solidFill>
              </a:rPr>
              <a:t>revisited systematically within a week, a month, a term, a year</a:t>
            </a:r>
          </a:p>
          <a:p>
            <a:r>
              <a:rPr lang="en-GB" dirty="0">
                <a:solidFill>
                  <a:srgbClr val="4472C4">
                    <a:lumMod val="50000"/>
                  </a:srgbClr>
                </a:solidFill>
              </a:rPr>
              <a:t>making strategic, planned use of CALL (</a:t>
            </a:r>
            <a:r>
              <a:rPr lang="en-GB" dirty="0" err="1">
                <a:solidFill>
                  <a:srgbClr val="4472C4">
                    <a:lumMod val="50000"/>
                  </a:srgbClr>
                </a:solidFill>
              </a:rPr>
              <a:t>quizlet</a:t>
            </a:r>
            <a:r>
              <a:rPr lang="en-GB" dirty="0">
                <a:solidFill>
                  <a:srgbClr val="4472C4">
                    <a:lumMod val="50000"/>
                  </a:srgbClr>
                </a:solidFill>
              </a:rPr>
              <a:t> / audio learning homework)</a:t>
            </a:r>
          </a:p>
          <a:p>
            <a:r>
              <a:rPr lang="en-GB" dirty="0">
                <a:solidFill>
                  <a:srgbClr val="4472C4">
                    <a:lumMod val="50000"/>
                  </a:srgbClr>
                </a:solidFill>
              </a:rPr>
              <a:t>400 words end Y7, 1000-1200 end Y9, 2000 end Y11</a:t>
            </a:r>
          </a:p>
        </p:txBody>
      </p:sp>
    </p:spTree>
    <p:extLst>
      <p:ext uri="{BB962C8B-B14F-4D97-AF65-F5344CB8AC3E}">
        <p14:creationId xmlns:p14="http://schemas.microsoft.com/office/powerpoint/2010/main" val="360732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500"/>
                                        <p:tgtEl>
                                          <p:spTgt spid="4">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fade">
                                      <p:cBhvr>
                                        <p:cTn id="33" dur="500"/>
                                        <p:tgtEl>
                                          <p:spTgt spid="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Effect transition="in" filter="fade">
                                      <p:cBhvr>
                                        <p:cTn id="38" dur="500"/>
                                        <p:tgtEl>
                                          <p:spTgt spid="6">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Effect transition="in" filter="fade">
                                      <p:cBhvr>
                                        <p:cTn id="43" dur="500"/>
                                        <p:tgtEl>
                                          <p:spTgt spid="6">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
                                            <p:txEl>
                                              <p:pRg st="4" end="4"/>
                                            </p:txEl>
                                          </p:spTgt>
                                        </p:tgtEl>
                                        <p:attrNameLst>
                                          <p:attrName>style.visibility</p:attrName>
                                        </p:attrNameLst>
                                      </p:cBhvr>
                                      <p:to>
                                        <p:strVal val="visible"/>
                                      </p:to>
                                    </p:set>
                                    <p:animEffect transition="in" filter="fade">
                                      <p:cBhvr>
                                        <p:cTn id="48" dur="500"/>
                                        <p:tgtEl>
                                          <p:spTgt spid="6">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xEl>
                                              <p:pRg st="5" end="5"/>
                                            </p:txEl>
                                          </p:spTgt>
                                        </p:tgtEl>
                                        <p:attrNameLst>
                                          <p:attrName>style.visibility</p:attrName>
                                        </p:attrNameLst>
                                      </p:cBhvr>
                                      <p:to>
                                        <p:strVal val="visible"/>
                                      </p:to>
                                    </p:set>
                                    <p:animEffect transition="in" filter="fade">
                                      <p:cBhvr>
                                        <p:cTn id="53" dur="500"/>
                                        <p:tgtEl>
                                          <p:spTgt spid="6">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xEl>
                                              <p:pRg st="6" end="6"/>
                                            </p:txEl>
                                          </p:spTgt>
                                        </p:tgtEl>
                                        <p:attrNameLst>
                                          <p:attrName>style.visibility</p:attrName>
                                        </p:attrNameLst>
                                      </p:cBhvr>
                                      <p:to>
                                        <p:strVal val="visible"/>
                                      </p:to>
                                    </p:set>
                                    <p:animEffect transition="in" filter="fade">
                                      <p:cBhvr>
                                        <p:cTn id="58" dur="500"/>
                                        <p:tgtEl>
                                          <p:spTgt spid="6">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xEl>
                                              <p:pRg st="7" end="7"/>
                                            </p:txEl>
                                          </p:spTgt>
                                        </p:tgtEl>
                                        <p:attrNameLst>
                                          <p:attrName>style.visibility</p:attrName>
                                        </p:attrNameLst>
                                      </p:cBhvr>
                                      <p:to>
                                        <p:strVal val="visible"/>
                                      </p:to>
                                    </p:set>
                                    <p:animEffect transition="in" filter="fade">
                                      <p:cBhvr>
                                        <p:cTn id="63" dur="500"/>
                                        <p:tgtEl>
                                          <p:spTgt spid="6">
                                            <p:txEl>
                                              <p:pRg st="7" end="7"/>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6">
                                            <p:txEl>
                                              <p:pRg st="8" end="8"/>
                                            </p:txEl>
                                          </p:spTgt>
                                        </p:tgtEl>
                                        <p:attrNameLst>
                                          <p:attrName>style.visibility</p:attrName>
                                        </p:attrNameLst>
                                      </p:cBhvr>
                                      <p:to>
                                        <p:strVal val="visible"/>
                                      </p:to>
                                    </p:set>
                                    <p:animEffect transition="in" filter="fade">
                                      <p:cBhvr>
                                        <p:cTn id="68"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5878" y="252993"/>
            <a:ext cx="8278981" cy="3218128"/>
          </a:xfrm>
          <a:prstGeom prst="rect">
            <a:avLst/>
          </a:prstGeom>
          <a:effectLst>
            <a:outerShdw blurRad="50800" dist="38100" dir="5400000" algn="t" rotWithShape="0">
              <a:prstClr val="black">
                <a:alpha val="40000"/>
              </a:prstClr>
            </a:outerShdw>
          </a:effectLst>
        </p:spPr>
      </p:pic>
      <p:pic>
        <p:nvPicPr>
          <p:cNvPr id="3" name="Picture 2"/>
          <p:cNvPicPr>
            <a:picLocks noChangeAspect="1"/>
          </p:cNvPicPr>
          <p:nvPr/>
        </p:nvPicPr>
        <p:blipFill>
          <a:blip r:embed="rId3"/>
          <a:stretch>
            <a:fillRect/>
          </a:stretch>
        </p:blipFill>
        <p:spPr>
          <a:xfrm>
            <a:off x="4276136" y="3006845"/>
            <a:ext cx="6301833" cy="307103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1724450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TextBox 12"/>
          <p:cNvSpPr txBox="1"/>
          <p:nvPr/>
        </p:nvSpPr>
        <p:spPr>
          <a:xfrm>
            <a:off x="-12700" y="936211"/>
            <a:ext cx="956874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Vocabulary: what’s in a word? </a:t>
            </a:r>
            <a:endParaRPr kumimoji="0" lang="en-GB" sz="48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2" name="TextBox 1"/>
          <p:cNvSpPr txBox="1"/>
          <p:nvPr/>
        </p:nvSpPr>
        <p:spPr>
          <a:xfrm>
            <a:off x="0" y="6458444"/>
            <a:ext cx="45945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Rachel Hawkes / Robert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Woore</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Rectangle 10"/>
          <p:cNvSpPr/>
          <p:nvPr/>
        </p:nvSpPr>
        <p:spPr>
          <a:xfrm>
            <a:off x="5270500" y="5130971"/>
            <a:ext cx="6921500" cy="1077218"/>
          </a:xfrm>
          <a:prstGeom prst="rect">
            <a:avLst/>
          </a:prstGeom>
        </p:spPr>
        <p:txBody>
          <a:bodyPr wrap="square">
            <a:spAutoFit/>
          </a:bodyPr>
          <a:lstStyle/>
          <a:p>
            <a:pPr marL="109728" marR="0" lvl="0" indent="0" algn="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a:t>
            </a:r>
            <a:r>
              <a:rPr lang="en-GB" sz="1600" i="1" dirty="0" err="1">
                <a:solidFill>
                  <a:srgbClr val="4472C4">
                    <a:lumMod val="50000"/>
                  </a:srgbClr>
                </a:solidFill>
                <a:latin typeface="Century Gothic" panose="020B0502020202020204" pitchFamily="34" charset="0"/>
              </a:rPr>
              <a:t>ithou</a:t>
            </a:r>
            <a:r>
              <a:rPr kumimoji="0" lang="en-GB" sz="16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 grammar very little can be conveyed,</a:t>
            </a:r>
          </a:p>
          <a:p>
            <a:pPr marL="109728" marR="0" lvl="0" indent="0" algn="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Without </a:t>
            </a:r>
            <a:r>
              <a:rPr kumimoji="0" lang="en-GB" sz="1600" b="0" i="1"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vocabulary nothing can </a:t>
            </a:r>
            <a:r>
              <a:rPr kumimoji="0" lang="en-GB" sz="16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be conveyed.</a:t>
            </a:r>
          </a:p>
          <a:p>
            <a:pPr marL="109728" marR="0" lvl="0" indent="0" algn="r" defTabSz="914400" rtl="0" eaLnBrk="1" fontAlgn="auto" latinLnBrk="0" hangingPunct="1">
              <a:lnSpc>
                <a:spcPct val="100000"/>
              </a:lnSpc>
              <a:spcBef>
                <a:spcPts val="0"/>
              </a:spcBef>
              <a:spcAft>
                <a:spcPts val="0"/>
              </a:spcAft>
              <a:buClrTx/>
              <a:buSzTx/>
              <a:buFontTx/>
              <a:buNone/>
              <a:tabLst/>
              <a:defRPr/>
            </a:pPr>
            <a:b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David Wilkins </a:t>
            </a:r>
          </a:p>
        </p:txBody>
      </p:sp>
      <p:sp>
        <p:nvSpPr>
          <p:cNvPr id="12" name="TextBox 11">
            <a:extLst>
              <a:ext uri="{FF2B5EF4-FFF2-40B4-BE49-F238E27FC236}">
                <a16:creationId xmlns:a16="http://schemas.microsoft.com/office/drawing/2014/main" id="{AA41109C-ACE7-4015-AC6E-C1C5BB6AA663}"/>
              </a:ext>
            </a:extLst>
          </p:cNvPr>
          <p:cNvSpPr txBox="1"/>
          <p:nvPr/>
        </p:nvSpPr>
        <p:spPr>
          <a:xfrm>
            <a:off x="56445" y="2182707"/>
            <a:ext cx="9568745"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ALL Yorkshire Winter Series 19-20 - Session 5</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8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8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Wed 26</a:t>
            </a:r>
            <a:r>
              <a:rPr kumimoji="0" lang="en-GB" sz="2800" b="1" i="1" u="none" strike="noStrike" kern="1200" cap="none" spc="0" normalizeH="0" baseline="30000" noProof="0" dirty="0">
                <a:ln>
                  <a:noFill/>
                </a:ln>
                <a:solidFill>
                  <a:prstClr val="white"/>
                </a:solidFill>
                <a:effectLst/>
                <a:uLnTx/>
                <a:uFillTx/>
                <a:latin typeface="Century Gothic" panose="020B0502020202020204" pitchFamily="34" charset="0"/>
                <a:ea typeface="+mn-ea"/>
                <a:cs typeface="+mn-cs"/>
              </a:rPr>
              <a:t>th</a:t>
            </a:r>
            <a:r>
              <a:rPr kumimoji="0" lang="en-GB" sz="28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February 17:30-19:00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David Shanks</a:t>
            </a:r>
            <a:br>
              <a:rPr kumimoji="0" lang="en-GB" sz="20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NCELP Subject Specialist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Lead MFL Consultant, Harris Federation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ALL Council </a:t>
            </a:r>
          </a:p>
        </p:txBody>
      </p:sp>
    </p:spTree>
    <p:extLst>
      <p:ext uri="{BB962C8B-B14F-4D97-AF65-F5344CB8AC3E}">
        <p14:creationId xmlns:p14="http://schemas.microsoft.com/office/powerpoint/2010/main" val="35389318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49110" y="16329"/>
            <a:ext cx="7429375"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What’s in a word?</a:t>
            </a:r>
            <a:endParaRPr lang="en-GB" sz="4000" i="1"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2" name="TextBox 1"/>
          <p:cNvSpPr txBox="1"/>
          <p:nvPr/>
        </p:nvSpPr>
        <p:spPr>
          <a:xfrm>
            <a:off x="0" y="6458444"/>
            <a:ext cx="3714687" cy="400110"/>
          </a:xfrm>
          <a:prstGeom prst="rect">
            <a:avLst/>
          </a:prstGeom>
          <a:noFill/>
        </p:spPr>
        <p:txBody>
          <a:bodyPr wrap="square" rtlCol="0">
            <a:spAutoFit/>
          </a:bodyPr>
          <a:lstStyle/>
          <a:p>
            <a:r>
              <a:rPr lang="en-GB" sz="2000" dirty="0">
                <a:solidFill>
                  <a:prstClr val="white"/>
                </a:solidFill>
                <a:latin typeface="Century Gothic" panose="020B0502020202020204" pitchFamily="34" charset="0"/>
              </a:rPr>
              <a:t>Rachel Hawkes</a:t>
            </a:r>
          </a:p>
        </p:txBody>
      </p:sp>
      <p:sp>
        <p:nvSpPr>
          <p:cNvPr id="11" name="Rectangle 10"/>
          <p:cNvSpPr/>
          <p:nvPr/>
        </p:nvSpPr>
        <p:spPr>
          <a:xfrm>
            <a:off x="6039555" y="5226782"/>
            <a:ext cx="6096000" cy="923330"/>
          </a:xfrm>
          <a:prstGeom prst="rect">
            <a:avLst/>
          </a:prstGeom>
        </p:spPr>
        <p:txBody>
          <a:bodyPr>
            <a:spAutoFit/>
          </a:bodyPr>
          <a:lstStyle/>
          <a:p>
            <a:pPr marL="109728" algn="ctr"/>
            <a:r>
              <a:rPr lang="en-GB" i="1" dirty="0">
                <a:solidFill>
                  <a:srgbClr val="4472C4">
                    <a:lumMod val="50000"/>
                  </a:srgbClr>
                </a:solidFill>
                <a:latin typeface="Century Gothic" panose="020B0502020202020204" pitchFamily="34" charset="0"/>
              </a:rPr>
              <a:t>Without grammar very little can be conveyed, </a:t>
            </a:r>
          </a:p>
          <a:p>
            <a:pPr marL="109728" algn="ctr"/>
            <a:r>
              <a:rPr lang="en-GB" i="1" dirty="0">
                <a:solidFill>
                  <a:srgbClr val="4472C4">
                    <a:lumMod val="50000"/>
                  </a:srgbClr>
                </a:solidFill>
                <a:latin typeface="Century Gothic" panose="020B0502020202020204" pitchFamily="34" charset="0"/>
              </a:rPr>
              <a:t>without vocabulary nothing can be conveyed.</a:t>
            </a:r>
          </a:p>
          <a:p>
            <a:pPr marL="109728" algn="r"/>
            <a:r>
              <a:rPr lang="en-GB" dirty="0">
                <a:solidFill>
                  <a:srgbClr val="4472C4">
                    <a:lumMod val="50000"/>
                  </a:srgbClr>
                </a:solidFill>
                <a:latin typeface="Century Gothic" panose="020B0502020202020204" pitchFamily="34" charset="0"/>
              </a:rPr>
              <a:t>David Wilkins </a:t>
            </a:r>
          </a:p>
        </p:txBody>
      </p:sp>
      <p:sp>
        <p:nvSpPr>
          <p:cNvPr id="12" name="Rectangle 11"/>
          <p:cNvSpPr/>
          <p:nvPr/>
        </p:nvSpPr>
        <p:spPr>
          <a:xfrm>
            <a:off x="67264" y="913673"/>
            <a:ext cx="11984447" cy="2677656"/>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400" i="1" dirty="0">
                <a:solidFill>
                  <a:srgbClr val="002060"/>
                </a:solidFill>
                <a:latin typeface="Century Gothic" panose="020B0502020202020204" pitchFamily="34" charset="0"/>
              </a:rPr>
              <a:t>Davies, M, &amp; Davies, K.H. (2018). A Frequency Dictionary of Spanish: Core Vocabulary for Learners.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err="1">
                <a:solidFill>
                  <a:srgbClr val="002060"/>
                </a:solidFill>
                <a:latin typeface="Century Gothic" panose="020B0502020202020204" pitchFamily="34" charset="0"/>
              </a:rPr>
              <a:t>Häcker</a:t>
            </a:r>
            <a:r>
              <a:rPr lang="en-GB" sz="1400" dirty="0">
                <a:solidFill>
                  <a:srgbClr val="002060"/>
                </a:solidFill>
                <a:latin typeface="Century Gothic" panose="020B0502020202020204" pitchFamily="34" charset="0"/>
              </a:rPr>
              <a:t>, M. (2008). Eleven pets and 20 ways to express one's opinion: the vocabulary learners of German acquire at English secondary schools, </a:t>
            </a:r>
            <a:r>
              <a:rPr lang="en-GB" sz="1400" i="1" dirty="0">
                <a:solidFill>
                  <a:srgbClr val="002060"/>
                </a:solidFill>
                <a:latin typeface="Century Gothic" panose="020B0502020202020204" pitchFamily="34" charset="0"/>
              </a:rPr>
              <a:t>The Language Learning Journal, 36:2, 215-226.</a:t>
            </a:r>
            <a:br>
              <a:rPr lang="en-GB" sz="1400" i="1"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Jones, R.L. &amp; </a:t>
            </a:r>
            <a:r>
              <a:rPr lang="en-GB" sz="1400" dirty="0" err="1">
                <a:solidFill>
                  <a:srgbClr val="002060"/>
                </a:solidFill>
                <a:latin typeface="Century Gothic" panose="020B0502020202020204" pitchFamily="34" charset="0"/>
              </a:rPr>
              <a:t>Tschirner</a:t>
            </a:r>
            <a:r>
              <a:rPr lang="en-GB" sz="1400" dirty="0">
                <a:solidFill>
                  <a:srgbClr val="002060"/>
                </a:solidFill>
                <a:latin typeface="Century Gothic" panose="020B0502020202020204" pitchFamily="34" charset="0"/>
              </a:rPr>
              <a:t>, E. (2006). </a:t>
            </a:r>
            <a:r>
              <a:rPr lang="en-GB" sz="1400" i="1" dirty="0">
                <a:solidFill>
                  <a:srgbClr val="002060"/>
                </a:solidFill>
                <a:latin typeface="Century Gothic" panose="020B0502020202020204" pitchFamily="34" charset="0"/>
              </a:rPr>
              <a:t>A frequency dictionary of German: core vocabulary for learners.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Lonsdale, D. &amp; Le Bras, Y. (2009) </a:t>
            </a:r>
            <a:r>
              <a:rPr lang="en-GB" sz="1400" i="1" dirty="0">
                <a:solidFill>
                  <a:srgbClr val="002060"/>
                </a:solidFill>
                <a:latin typeface="Century Gothic" panose="020B0502020202020204" pitchFamily="34" charset="0"/>
              </a:rPr>
              <a:t>A Frequency dictionary for French.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Milton, J. (2006). Language </a:t>
            </a:r>
            <a:r>
              <a:rPr lang="en-GB" sz="1400" dirty="0" err="1">
                <a:solidFill>
                  <a:srgbClr val="002060"/>
                </a:solidFill>
                <a:latin typeface="Century Gothic" panose="020B0502020202020204" pitchFamily="34" charset="0"/>
              </a:rPr>
              <a:t>Lite</a:t>
            </a:r>
            <a:r>
              <a:rPr lang="en-GB" sz="1400" dirty="0">
                <a:solidFill>
                  <a:srgbClr val="002060"/>
                </a:solidFill>
                <a:latin typeface="Century Gothic" panose="020B0502020202020204" pitchFamily="34" charset="0"/>
              </a:rPr>
              <a:t>? Learning French Vocabulary in School. </a:t>
            </a:r>
            <a:r>
              <a:rPr lang="en-GB" sz="1400" i="1" dirty="0">
                <a:solidFill>
                  <a:srgbClr val="002060"/>
                </a:solidFill>
                <a:latin typeface="Century Gothic" panose="020B0502020202020204" pitchFamily="34" charset="0"/>
              </a:rPr>
              <a:t>Journal of French Language Studies, 16,187-205. </a:t>
            </a:r>
            <a:br>
              <a:rPr lang="en-GB" sz="1400" i="1"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Milton, J. (2009). </a:t>
            </a:r>
            <a:r>
              <a:rPr lang="en-GB" sz="1400" i="1" dirty="0">
                <a:solidFill>
                  <a:srgbClr val="002060"/>
                </a:solidFill>
                <a:latin typeface="Century Gothic" panose="020B0502020202020204" pitchFamily="34" charset="0"/>
              </a:rPr>
              <a:t>Measuring second language vocabulary acquisition. </a:t>
            </a:r>
            <a:r>
              <a:rPr lang="en-GB" sz="1400" dirty="0">
                <a:solidFill>
                  <a:srgbClr val="002060"/>
                </a:solidFill>
                <a:latin typeface="Century Gothic" panose="020B0502020202020204" pitchFamily="34" charset="0"/>
              </a:rPr>
              <a:t>Multilingual Matters</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cs typeface="Times New Roman" panose="02020603050405020304" pitchFamily="18" charset="0"/>
              </a:rPr>
              <a:t>Milton, J. (2013). Measuring the contribution of vocabulary knowledge to proficiency in the four skills. </a:t>
            </a:r>
            <a:r>
              <a:rPr lang="en-GB" sz="1400" i="1" dirty="0" err="1">
                <a:solidFill>
                  <a:srgbClr val="002060"/>
                </a:solidFill>
                <a:latin typeface="Century Gothic" panose="020B0502020202020204" pitchFamily="34" charset="0"/>
                <a:cs typeface="Times New Roman" panose="02020603050405020304" pitchFamily="18" charset="0"/>
              </a:rPr>
              <a:t>Eurosla</a:t>
            </a:r>
            <a:r>
              <a:rPr lang="en-GB" sz="1400" i="1" dirty="0">
                <a:solidFill>
                  <a:srgbClr val="002060"/>
                </a:solidFill>
                <a:latin typeface="Century Gothic" panose="020B0502020202020204" pitchFamily="34" charset="0"/>
                <a:cs typeface="Times New Roman" panose="02020603050405020304" pitchFamily="18" charset="0"/>
              </a:rPr>
              <a:t> Monographs Series 2, 57-78.</a:t>
            </a:r>
            <a:r>
              <a:rPr lang="en-GB" sz="1400" dirty="0">
                <a:solidFill>
                  <a:srgbClr val="002060"/>
                </a:solidFill>
                <a:latin typeface="Century Gothic" panose="020B0502020202020204" pitchFamily="34" charset="0"/>
                <a:cs typeface="Times New Roman" panose="02020603050405020304" pitchFamily="18" charset="0"/>
              </a:rPr>
              <a:t>   </a:t>
            </a:r>
            <a:br>
              <a:rPr lang="en-GB" sz="1400" dirty="0">
                <a:solidFill>
                  <a:srgbClr val="002060"/>
                </a:solidFill>
                <a:latin typeface="Century Gothic" panose="020B0502020202020204" pitchFamily="34" charset="0"/>
                <a:cs typeface="Times New Roman" panose="02020603050405020304" pitchFamily="18" charset="0"/>
              </a:rPr>
            </a:br>
            <a:r>
              <a:rPr lang="en-GB" sz="1400" u="sng" dirty="0">
                <a:solidFill>
                  <a:srgbClr val="002060"/>
                </a:solidFill>
                <a:latin typeface="Century Gothic" panose="020B0502020202020204" pitchFamily="34" charset="0"/>
                <a:cs typeface="Times New Roman" panose="02020603050405020304" pitchFamily="18" charset="0"/>
                <a:hlinkClick r:id="rId4"/>
              </a:rPr>
              <a:t>http://www.eurosla.org/monographs/EM02/Milton.pdf</a:t>
            </a:r>
            <a:endParaRPr lang="en-GB" sz="1400" dirty="0">
              <a:solidFill>
                <a:srgbClr val="002060"/>
              </a:solidFill>
              <a:latin typeface="Century Gothic" panose="020B0502020202020204" pitchFamily="34" charset="0"/>
            </a:endParaRPr>
          </a:p>
          <a:p>
            <a:r>
              <a:rPr lang="en-GB" sz="1400" dirty="0">
                <a:solidFill>
                  <a:srgbClr val="002060"/>
                </a:solidFill>
                <a:latin typeface="Century Gothic" panose="020B0502020202020204" pitchFamily="34" charset="0"/>
                <a:cs typeface="Times New Roman" panose="02020603050405020304" pitchFamily="18" charset="0"/>
              </a:rPr>
              <a:t>Schmitt, N. (2008).  Review Article. Instructed second language vocabulary learning.  </a:t>
            </a:r>
            <a:r>
              <a:rPr lang="en-GB" sz="1400" i="1" dirty="0">
                <a:solidFill>
                  <a:srgbClr val="002060"/>
                </a:solidFill>
                <a:latin typeface="Century Gothic" panose="020B0502020202020204" pitchFamily="34" charset="0"/>
                <a:cs typeface="Times New Roman" panose="02020603050405020304" pitchFamily="18" charset="0"/>
              </a:rPr>
              <a:t>Language Teaching Research, 12(3), 329–363. </a:t>
            </a:r>
            <a:r>
              <a:rPr lang="en-GB" sz="1400" dirty="0">
                <a:solidFill>
                  <a:srgbClr val="002060"/>
                </a:solidFill>
                <a:latin typeface="Century Gothic" panose="020B0502020202020204" pitchFamily="34" charset="0"/>
                <a:cs typeface="Times New Roman" panose="02020603050405020304" pitchFamily="18" charset="0"/>
                <a:hlinkClick r:id="rId5"/>
              </a:rPr>
              <a:t>https://doi.org/10.1177/1362168808089921</a:t>
            </a:r>
            <a:br>
              <a:rPr lang="en-GB" sz="1400" dirty="0">
                <a:solidFill>
                  <a:srgbClr val="002060"/>
                </a:solidFill>
                <a:latin typeface="Century Gothic" panose="020B0502020202020204" pitchFamily="34" charset="0"/>
                <a:cs typeface="Times New Roman" panose="02020603050405020304" pitchFamily="18" charset="0"/>
              </a:rPr>
            </a:br>
            <a:r>
              <a:rPr lang="en-GB" sz="1400" dirty="0">
                <a:solidFill>
                  <a:srgbClr val="002060"/>
                </a:solidFill>
                <a:latin typeface="Century Gothic" panose="020B0502020202020204" pitchFamily="34" charset="0"/>
              </a:rPr>
              <a:t>Swan, M. (2008). Talking Sense about Learning Strategies, </a:t>
            </a:r>
            <a:r>
              <a:rPr lang="en-GB" sz="1400" i="1" dirty="0">
                <a:solidFill>
                  <a:srgbClr val="002060"/>
                </a:solidFill>
                <a:latin typeface="Century Gothic" panose="020B0502020202020204" pitchFamily="34" charset="0"/>
              </a:rPr>
              <a:t>RELC, Vol 39(2), 262-273.</a:t>
            </a:r>
            <a:endParaRPr lang="en-GB" sz="1400" dirty="0">
              <a:solidFill>
                <a:srgbClr val="002060"/>
              </a:solidFill>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3705278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742387" cy="867128"/>
          </a:xfrm>
          <a:prstGeom prst="rect">
            <a:avLst/>
          </a:prstGeom>
        </p:spPr>
      </p:pic>
      <p:sp>
        <p:nvSpPr>
          <p:cNvPr id="2" name="Title 1"/>
          <p:cNvSpPr>
            <a:spLocks noGrp="1"/>
          </p:cNvSpPr>
          <p:nvPr>
            <p:ph type="title"/>
          </p:nvPr>
        </p:nvSpPr>
        <p:spPr>
          <a:xfrm>
            <a:off x="49926" y="0"/>
            <a:ext cx="10515600" cy="1325563"/>
          </a:xfrm>
        </p:spPr>
        <p:txBody>
          <a:bodyPr/>
          <a:lstStyle/>
          <a:p>
            <a:r>
              <a:rPr lang="en-GB" b="1" dirty="0">
                <a:solidFill>
                  <a:schemeClr val="bg1"/>
                </a:solidFill>
              </a:rPr>
              <a:t>Possible responses…</a:t>
            </a:r>
          </a:p>
        </p:txBody>
      </p:sp>
      <p:sp>
        <p:nvSpPr>
          <p:cNvPr id="5" name="Rounded Rectangular Callout 4"/>
          <p:cNvSpPr/>
          <p:nvPr/>
        </p:nvSpPr>
        <p:spPr>
          <a:xfrm>
            <a:off x="1467059" y="1690690"/>
            <a:ext cx="3840667" cy="1761959"/>
          </a:xfrm>
          <a:prstGeom prst="wedgeRoundRectCallou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solidFill>
                  <a:prstClr val="white"/>
                </a:solidFill>
                <a:latin typeface="Century Gothic" panose="020B0502020202020204" pitchFamily="34" charset="0"/>
              </a:rPr>
              <a:t>J’adore</a:t>
            </a:r>
            <a:r>
              <a:rPr lang="en-GB" sz="4400" dirty="0">
                <a:solidFill>
                  <a:prstClr val="white"/>
                </a:solidFill>
                <a:latin typeface="Century Gothic" panose="020B0502020202020204" pitchFamily="34" charset="0"/>
              </a:rPr>
              <a:t> les </a:t>
            </a:r>
            <a:r>
              <a:rPr lang="en-GB" sz="4400" dirty="0" err="1">
                <a:solidFill>
                  <a:prstClr val="white"/>
                </a:solidFill>
                <a:latin typeface="Century Gothic" panose="020B0502020202020204" pitchFamily="34" charset="0"/>
              </a:rPr>
              <a:t>repas</a:t>
            </a:r>
            <a:r>
              <a:rPr lang="en-GB" sz="4400" dirty="0">
                <a:solidFill>
                  <a:prstClr val="white"/>
                </a:solidFill>
                <a:latin typeface="Century Gothic" panose="020B0502020202020204" pitchFamily="34" charset="0"/>
              </a:rPr>
              <a:t>!</a:t>
            </a:r>
          </a:p>
        </p:txBody>
      </p:sp>
      <p:sp>
        <p:nvSpPr>
          <p:cNvPr id="6" name="Rounded Rectangular Callout 5"/>
          <p:cNvSpPr/>
          <p:nvPr/>
        </p:nvSpPr>
        <p:spPr>
          <a:xfrm>
            <a:off x="6327228" y="1690689"/>
            <a:ext cx="4364218" cy="1761958"/>
          </a:xfrm>
          <a:prstGeom prst="wedgeRoundRectCallou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prstClr val="white"/>
                </a:solidFill>
                <a:latin typeface="Century Gothic" panose="020B0502020202020204" pitchFamily="34" charset="0"/>
              </a:rPr>
              <a:t>Je </a:t>
            </a:r>
            <a:r>
              <a:rPr lang="en-GB" sz="4400" dirty="0" err="1">
                <a:solidFill>
                  <a:prstClr val="white"/>
                </a:solidFill>
                <a:latin typeface="Century Gothic" panose="020B0502020202020204" pitchFamily="34" charset="0"/>
              </a:rPr>
              <a:t>déteste</a:t>
            </a:r>
            <a:r>
              <a:rPr lang="en-GB" sz="4400" dirty="0">
                <a:solidFill>
                  <a:prstClr val="white"/>
                </a:solidFill>
                <a:latin typeface="Century Gothic" panose="020B0502020202020204" pitchFamily="34" charset="0"/>
              </a:rPr>
              <a:t> les </a:t>
            </a:r>
            <a:r>
              <a:rPr lang="en-GB" sz="4400" dirty="0" err="1">
                <a:solidFill>
                  <a:prstClr val="white"/>
                </a:solidFill>
                <a:latin typeface="Century Gothic" panose="020B0502020202020204" pitchFamily="34" charset="0"/>
              </a:rPr>
              <a:t>bâtiments</a:t>
            </a:r>
            <a:r>
              <a:rPr lang="en-GB" sz="4400" dirty="0">
                <a:solidFill>
                  <a:prstClr val="white"/>
                </a:solidFill>
                <a:latin typeface="Century Gothic" panose="020B0502020202020204" pitchFamily="34" charset="0"/>
              </a:rPr>
              <a:t>!</a:t>
            </a:r>
          </a:p>
        </p:txBody>
      </p:sp>
      <p:sp>
        <p:nvSpPr>
          <p:cNvPr id="8" name="TextBox 7"/>
          <p:cNvSpPr txBox="1"/>
          <p:nvPr/>
        </p:nvSpPr>
        <p:spPr>
          <a:xfrm>
            <a:off x="512467" y="4085713"/>
            <a:ext cx="11244104" cy="1384995"/>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Our aim should be ‘</a:t>
            </a:r>
            <a:r>
              <a:rPr lang="en-GB" sz="2800" i="1" dirty="0">
                <a:solidFill>
                  <a:srgbClr val="4472C4">
                    <a:lumMod val="50000"/>
                  </a:srgbClr>
                </a:solidFill>
                <a:latin typeface="Century Gothic" panose="020B0502020202020204" pitchFamily="34" charset="0"/>
              </a:rPr>
              <a:t>to give students the language they need in order to read texts, not to teach them to manage as well as they can without that language'. </a:t>
            </a:r>
            <a:r>
              <a:rPr lang="en-GB" dirty="0">
                <a:solidFill>
                  <a:srgbClr val="4472C4">
                    <a:lumMod val="50000"/>
                  </a:srgbClr>
                </a:solidFill>
                <a:latin typeface="Century Gothic" panose="020B0502020202020204" pitchFamily="34" charset="0"/>
              </a:rPr>
              <a:t>(Swan, 2008:267)</a:t>
            </a:r>
          </a:p>
        </p:txBody>
      </p:sp>
      <p:sp>
        <p:nvSpPr>
          <p:cNvPr id="9" name="TextBox 8"/>
          <p:cNvSpPr txBox="1"/>
          <p:nvPr/>
        </p:nvSpPr>
        <p:spPr>
          <a:xfrm>
            <a:off x="512467" y="5580552"/>
            <a:ext cx="4934606" cy="523220"/>
          </a:xfrm>
          <a:prstGeom prst="rect">
            <a:avLst/>
          </a:prstGeom>
          <a:noFill/>
        </p:spPr>
        <p:txBody>
          <a:bodyPr wrap="square" rtlCol="0">
            <a:spAutoFit/>
          </a:bodyPr>
          <a:lstStyle/>
          <a:p>
            <a:r>
              <a:rPr lang="en-GB" sz="1400" i="1" dirty="0">
                <a:solidFill>
                  <a:srgbClr val="4472C4">
                    <a:lumMod val="50000"/>
                  </a:srgbClr>
                </a:solidFill>
                <a:latin typeface="Century Gothic" panose="020B0502020202020204" pitchFamily="34" charset="0"/>
              </a:rPr>
              <a:t>Talking sense about learning strategies, </a:t>
            </a:r>
            <a:br>
              <a:rPr lang="en-GB" sz="1400" dirty="0">
                <a:solidFill>
                  <a:srgbClr val="4472C4">
                    <a:lumMod val="50000"/>
                  </a:srgbClr>
                </a:solidFill>
                <a:latin typeface="Century Gothic" panose="020B0502020202020204" pitchFamily="34" charset="0"/>
              </a:rPr>
            </a:br>
            <a:r>
              <a:rPr lang="en-GB" sz="1400" dirty="0">
                <a:solidFill>
                  <a:srgbClr val="4472C4">
                    <a:lumMod val="50000"/>
                  </a:srgbClr>
                </a:solidFill>
                <a:latin typeface="Century Gothic" panose="020B0502020202020204" pitchFamily="34" charset="0"/>
              </a:rPr>
              <a:t>Swan (2008), RELC, Vol. 39(2), 262-273.</a:t>
            </a:r>
          </a:p>
        </p:txBody>
      </p:sp>
    </p:spTree>
    <p:extLst>
      <p:ext uri="{BB962C8B-B14F-4D97-AF65-F5344CB8AC3E}">
        <p14:creationId xmlns:p14="http://schemas.microsoft.com/office/powerpoint/2010/main" val="331812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23090" y="1494549"/>
            <a:ext cx="9306910" cy="4351338"/>
          </a:xfrm>
        </p:spPr>
        <p:txBody>
          <a:bodyPr>
            <a:normAutofit/>
          </a:bodyPr>
          <a:lstStyle/>
          <a:p>
            <a:pPr>
              <a:lnSpc>
                <a:spcPct val="150000"/>
              </a:lnSpc>
            </a:pPr>
            <a:r>
              <a:rPr lang="en-GB" dirty="0"/>
              <a:t>Why is vocabulary important?</a:t>
            </a:r>
          </a:p>
          <a:p>
            <a:pPr>
              <a:lnSpc>
                <a:spcPct val="150000"/>
              </a:lnSpc>
            </a:pPr>
            <a:r>
              <a:rPr lang="en-GB" dirty="0"/>
              <a:t>How many words do learners need to know?</a:t>
            </a:r>
          </a:p>
          <a:p>
            <a:pPr>
              <a:lnSpc>
                <a:spcPct val="150000"/>
              </a:lnSpc>
            </a:pPr>
            <a:r>
              <a:rPr lang="en-GB" dirty="0"/>
              <a:t>Which words do learners need to know?</a:t>
            </a:r>
          </a:p>
          <a:p>
            <a:pPr>
              <a:lnSpc>
                <a:spcPct val="150000"/>
              </a:lnSpc>
            </a:pPr>
            <a:r>
              <a:rPr lang="en-GB" dirty="0"/>
              <a:t>How can they best learn the words?</a:t>
            </a:r>
          </a:p>
          <a:p>
            <a:pPr>
              <a:lnSpc>
                <a:spcPct val="150000"/>
              </a:lnSpc>
            </a:pPr>
            <a:r>
              <a:rPr lang="en-GB" dirty="0"/>
              <a:t>What does it mean to know a word?</a:t>
            </a:r>
          </a:p>
          <a:p>
            <a:pPr>
              <a:lnSpc>
                <a:spcPct val="150000"/>
              </a:lnSpc>
            </a:pPr>
            <a:endParaRPr lang="en-GB" dirty="0"/>
          </a:p>
        </p:txBody>
      </p:sp>
      <p:sp>
        <p:nvSpPr>
          <p:cNvPr id="4" name="Cloud 3"/>
          <p:cNvSpPr/>
          <p:nvPr/>
        </p:nvSpPr>
        <p:spPr>
          <a:xfrm>
            <a:off x="3136414" y="1360846"/>
            <a:ext cx="4912315" cy="840737"/>
          </a:xfrm>
          <a:prstGeom prst="cloud">
            <a:avLst/>
          </a:prstGeom>
          <a:solidFill>
            <a:srgbClr val="E56700"/>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5" name="Cloud 4"/>
          <p:cNvSpPr/>
          <p:nvPr/>
        </p:nvSpPr>
        <p:spPr>
          <a:xfrm>
            <a:off x="3714540" y="2257753"/>
            <a:ext cx="7029660" cy="728389"/>
          </a:xfrm>
          <a:prstGeom prst="cloud">
            <a:avLst/>
          </a:prstGeom>
          <a:solidFill>
            <a:srgbClr val="E56700"/>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 name="Cloud 5"/>
          <p:cNvSpPr/>
          <p:nvPr/>
        </p:nvSpPr>
        <p:spPr>
          <a:xfrm>
            <a:off x="3550144" y="3107622"/>
            <a:ext cx="4663128" cy="657929"/>
          </a:xfrm>
          <a:prstGeom prst="cloud">
            <a:avLst/>
          </a:prstGeom>
          <a:solidFill>
            <a:srgbClr val="E56700"/>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7" name="Cloud 6"/>
          <p:cNvSpPr/>
          <p:nvPr/>
        </p:nvSpPr>
        <p:spPr>
          <a:xfrm>
            <a:off x="3203464" y="3842813"/>
            <a:ext cx="4209707" cy="728389"/>
          </a:xfrm>
          <a:prstGeom prst="cloud">
            <a:avLst/>
          </a:prstGeom>
          <a:solidFill>
            <a:srgbClr val="E56700"/>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8" name="Cloud 7"/>
          <p:cNvSpPr/>
          <p:nvPr/>
        </p:nvSpPr>
        <p:spPr>
          <a:xfrm>
            <a:off x="4267281" y="4571202"/>
            <a:ext cx="5675707" cy="728389"/>
          </a:xfrm>
          <a:prstGeom prst="cloud">
            <a:avLst/>
          </a:prstGeom>
          <a:solidFill>
            <a:srgbClr val="E56700"/>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948574" cy="867128"/>
          </a:xfrm>
          <a:prstGeom prst="rect">
            <a:avLst/>
          </a:prstGeom>
        </p:spPr>
      </p:pic>
      <p:sp>
        <p:nvSpPr>
          <p:cNvPr id="2" name="Title 1"/>
          <p:cNvSpPr>
            <a:spLocks noGrp="1"/>
          </p:cNvSpPr>
          <p:nvPr>
            <p:ph type="title"/>
          </p:nvPr>
        </p:nvSpPr>
        <p:spPr>
          <a:xfrm>
            <a:off x="84574" y="35283"/>
            <a:ext cx="10515600" cy="1325563"/>
          </a:xfrm>
        </p:spPr>
        <p:txBody>
          <a:bodyPr/>
          <a:lstStyle/>
          <a:p>
            <a:r>
              <a:rPr lang="en-GB" dirty="0">
                <a:solidFill>
                  <a:schemeClr val="bg1"/>
                </a:solidFill>
              </a:rPr>
              <a:t>There’s quite a lot to know!</a:t>
            </a:r>
          </a:p>
        </p:txBody>
      </p:sp>
    </p:spTree>
    <p:extLst>
      <p:ext uri="{BB962C8B-B14F-4D97-AF65-F5344CB8AC3E}">
        <p14:creationId xmlns:p14="http://schemas.microsoft.com/office/powerpoint/2010/main" val="165491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0.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95B54841-CAC3-49EF-81A1-D1975F3EDEEA}" vid="{36775014-7200-4D7B-9D7A-3A4D9428A46A}"/>
    </a:ext>
  </a:extLst>
</a:theme>
</file>

<file path=ppt/theme/theme11.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2.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Vocabulary_010219_v2" id="{E94F8216-917C-451E-B248-AE5F6EBA123A}" vid="{CEABDA66-1B64-4CDE-AA93-BB3956E18AC1}"/>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Vocabulary_010219_v2" id="{E94F8216-917C-451E-B248-AE5F6EBA123A}" vid="{CEABDA66-1B64-4CDE-AA93-BB3956E18AC1}"/>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Vocabulary_010219_v2" id="{E94F8216-917C-451E-B248-AE5F6EBA123A}" vid="{CEABDA66-1B64-4CDE-AA93-BB3956E18AC1}"/>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Vocabulary_010219_v2" id="{E94F8216-917C-451E-B248-AE5F6EBA123A}" vid="{CEABDA66-1B64-4CDE-AA93-BB3956E18AC1}"/>
    </a:ext>
  </a:extLst>
</a:theme>
</file>

<file path=ppt/theme/theme6.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8.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9.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196</TotalTime>
  <Words>6466</Words>
  <Application>Microsoft Office PowerPoint</Application>
  <PresentationFormat>Widescreen</PresentationFormat>
  <Paragraphs>1484</Paragraphs>
  <Slides>77</Slides>
  <Notes>62</Notes>
  <HiddenSlides>0</HiddenSlides>
  <MMClips>0</MMClips>
  <ScaleCrop>false</ScaleCrop>
  <HeadingPairs>
    <vt:vector size="6" baseType="variant">
      <vt:variant>
        <vt:lpstr>Fonts Used</vt:lpstr>
      </vt:variant>
      <vt:variant>
        <vt:i4>5</vt:i4>
      </vt:variant>
      <vt:variant>
        <vt:lpstr>Theme</vt:lpstr>
      </vt:variant>
      <vt:variant>
        <vt:i4>12</vt:i4>
      </vt:variant>
      <vt:variant>
        <vt:lpstr>Slide Titles</vt:lpstr>
      </vt:variant>
      <vt:variant>
        <vt:i4>77</vt:i4>
      </vt:variant>
    </vt:vector>
  </HeadingPairs>
  <TitlesOfParts>
    <vt:vector size="94" baseType="lpstr">
      <vt:lpstr>Arial</vt:lpstr>
      <vt:lpstr>Calibri</vt:lpstr>
      <vt:lpstr>Century Gothic</vt:lpstr>
      <vt:lpstr>Tw Cen MT</vt:lpstr>
      <vt:lpstr>Wingdings</vt:lpstr>
      <vt:lpstr>1_Office Theme</vt:lpstr>
      <vt:lpstr>2_Office Theme</vt:lpstr>
      <vt:lpstr>3_Office Theme</vt:lpstr>
      <vt:lpstr>4_Office Theme</vt:lpstr>
      <vt:lpstr>5_Office Theme</vt:lpstr>
      <vt:lpstr>10_Office Theme</vt:lpstr>
      <vt:lpstr>11_Office Theme</vt:lpstr>
      <vt:lpstr>13_Office Theme</vt:lpstr>
      <vt:lpstr>6_Office Theme</vt:lpstr>
      <vt:lpstr>7_Office Theme</vt:lpstr>
      <vt:lpstr>9_Office Theme</vt:lpstr>
      <vt:lpstr>8_Office Theme</vt:lpstr>
      <vt:lpstr>PowerPoint Presentation</vt:lpstr>
      <vt:lpstr>PowerPoint Presentation</vt:lpstr>
      <vt:lpstr>Why is vocabulary learning important?</vt:lpstr>
      <vt:lpstr>PowerPoint Presentation</vt:lpstr>
      <vt:lpstr>Are all these words…</vt:lpstr>
      <vt:lpstr>Possible reasons…</vt:lpstr>
      <vt:lpstr>PowerPoint Presentation</vt:lpstr>
      <vt:lpstr>Possible responses…</vt:lpstr>
      <vt:lpstr>There’s quite a lot to know!</vt:lpstr>
      <vt:lpstr>How many words do learners need to know?</vt:lpstr>
      <vt:lpstr>What’s in a number? If this is the answer, …?</vt:lpstr>
      <vt:lpstr>PowerPoint Presentation</vt:lpstr>
      <vt:lpstr>PowerPoint Presentation</vt:lpstr>
      <vt:lpstr>PowerPoint Presentation</vt:lpstr>
      <vt:lpstr>Which words do learners need to know? And why?</vt:lpstr>
      <vt:lpstr>PowerPoint Presentation</vt:lpstr>
      <vt:lpstr>Which words?</vt:lpstr>
      <vt:lpstr>PowerPoint Presentation</vt:lpstr>
      <vt:lpstr>PowerPoint Presentation</vt:lpstr>
      <vt:lpstr>Which words?</vt:lpstr>
      <vt:lpstr>PowerPoint Presentation</vt:lpstr>
      <vt:lpstr>PowerPoint Presentation</vt:lpstr>
      <vt:lpstr>PowerPoint Presentation</vt:lpstr>
      <vt:lpstr>First encounters with high-frequency verbs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Word Class Summary</vt:lpstr>
      <vt:lpstr>GCSE frequency lists</vt:lpstr>
      <vt:lpstr>How can they best learn the words?</vt:lpstr>
      <vt:lpstr>PowerPoint Presentation</vt:lpstr>
      <vt:lpstr>PowerPoint Presentation</vt:lpstr>
      <vt:lpstr>Quizlet</vt:lpstr>
      <vt:lpstr>Stages of vocabulary learning</vt:lpstr>
      <vt:lpstr>Peer or self introduction</vt:lpstr>
      <vt:lpstr>Listening: Individual words</vt:lpstr>
      <vt:lpstr>Listening: Sentences </vt:lpstr>
      <vt:lpstr>Listening: Sentences</vt:lpstr>
      <vt:lpstr>Listening: Sentences</vt:lpstr>
      <vt:lpstr>Sentence level production</vt:lpstr>
      <vt:lpstr>PowerPoint Presentation</vt:lpstr>
      <vt:lpstr>PowerPoint Presentation</vt:lpstr>
      <vt:lpstr>Vocabulary introduction</vt:lpstr>
      <vt:lpstr>PowerPoint Presentation</vt:lpstr>
      <vt:lpstr>PowerPoint Presentation</vt:lpstr>
      <vt:lpstr>PowerPoint Presentation</vt:lpstr>
      <vt:lpstr>PowerPoint Presentation</vt:lpstr>
      <vt:lpstr>PowerPoint Presentation</vt:lpstr>
      <vt:lpstr> Was bin ich?</vt:lpstr>
      <vt:lpstr> Was bin ich? (Antworten)</vt:lpstr>
      <vt:lpstr>PowerPoint Presentation</vt:lpstr>
      <vt:lpstr>PowerPoint Presentation</vt:lpstr>
      <vt:lpstr>Dictogloss</vt:lpstr>
      <vt:lpstr>PowerPoint Presentation</vt:lpstr>
      <vt:lpstr>PowerPoint Presentation</vt:lpstr>
      <vt:lpstr>PowerPoint Presentation</vt:lpstr>
      <vt:lpstr>PowerPoint Presentation</vt:lpstr>
      <vt:lpstr>Exploiting texts</vt:lpstr>
      <vt:lpstr>PowerPoint Presentation</vt:lpstr>
      <vt:lpstr>PowerPoint Presentation</vt:lpstr>
      <vt:lpstr>PowerPoint Presentation</vt:lpstr>
      <vt:lpstr>Quizlet / Audio learning homework</vt:lpstr>
      <vt:lpstr>PowerPoint Presentation</vt:lpstr>
      <vt:lpstr>What do we know about vocabulary learning?</vt:lpstr>
      <vt:lpstr>Some research- and practice-informed answers</vt:lpstr>
      <vt:lpstr>Some answers [cont’d]</vt:lpstr>
      <vt:lpstr>FAQs in school this year!</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Shanks (HF)</dc:creator>
  <cp:lastModifiedBy>David Shanks (HF)</cp:lastModifiedBy>
  <cp:revision>1</cp:revision>
  <dcterms:created xsi:type="dcterms:W3CDTF">2020-02-25T14:18:49Z</dcterms:created>
  <dcterms:modified xsi:type="dcterms:W3CDTF">2020-02-25T17:41:18Z</dcterms:modified>
</cp:coreProperties>
</file>