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2" r:id="rId4"/>
  </p:sldMasterIdLst>
  <p:notesMasterIdLst>
    <p:notesMasterId r:id="rId49"/>
  </p:notesMasterIdLst>
  <p:sldIdLst>
    <p:sldId id="258" r:id="rId5"/>
    <p:sldId id="304" r:id="rId6"/>
    <p:sldId id="361" r:id="rId7"/>
    <p:sldId id="519" r:id="rId8"/>
    <p:sldId id="307" r:id="rId9"/>
    <p:sldId id="520" r:id="rId10"/>
    <p:sldId id="521" r:id="rId11"/>
    <p:sldId id="313" r:id="rId12"/>
    <p:sldId id="516" r:id="rId13"/>
    <p:sldId id="316" r:id="rId14"/>
    <p:sldId id="330" r:id="rId15"/>
    <p:sldId id="331" r:id="rId16"/>
    <p:sldId id="325" r:id="rId17"/>
    <p:sldId id="332" r:id="rId18"/>
    <p:sldId id="333" r:id="rId19"/>
    <p:sldId id="334" r:id="rId20"/>
    <p:sldId id="322" r:id="rId21"/>
    <p:sldId id="508" r:id="rId22"/>
    <p:sldId id="323" r:id="rId23"/>
    <p:sldId id="374" r:id="rId24"/>
    <p:sldId id="314" r:id="rId25"/>
    <p:sldId id="517" r:id="rId26"/>
    <p:sldId id="518" r:id="rId27"/>
    <p:sldId id="373" r:id="rId28"/>
    <p:sldId id="362" r:id="rId29"/>
    <p:sldId id="363" r:id="rId30"/>
    <p:sldId id="364" r:id="rId31"/>
    <p:sldId id="365" r:id="rId32"/>
    <p:sldId id="372" r:id="rId33"/>
    <p:sldId id="367" r:id="rId34"/>
    <p:sldId id="368" r:id="rId35"/>
    <p:sldId id="369" r:id="rId36"/>
    <p:sldId id="370" r:id="rId37"/>
    <p:sldId id="371" r:id="rId38"/>
    <p:sldId id="324" r:id="rId39"/>
    <p:sldId id="509" r:id="rId40"/>
    <p:sldId id="510" r:id="rId41"/>
    <p:sldId id="511" r:id="rId42"/>
    <p:sldId id="375" r:id="rId43"/>
    <p:sldId id="377" r:id="rId44"/>
    <p:sldId id="376" r:id="rId45"/>
    <p:sldId id="378" r:id="rId46"/>
    <p:sldId id="448" r:id="rId47"/>
    <p:sldId id="51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 clrIdx="0">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E6000"/>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5" autoAdjust="0"/>
    <p:restoredTop sz="73520" autoAdjust="0"/>
  </p:normalViewPr>
  <p:slideViewPr>
    <p:cSldViewPr snapToGrid="0">
      <p:cViewPr varScale="1">
        <p:scale>
          <a:sx n="57" d="100"/>
          <a:sy n="57" d="100"/>
        </p:scale>
        <p:origin x="1704"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algn="l"/>
            <a:r>
              <a:rPr lang="en-GB" b="0" dirty="0"/>
              <a:t>Introduction of SSC </a:t>
            </a:r>
            <a:r>
              <a:rPr lang="en-GB" sz="1200" b="1" dirty="0">
                <a:solidFill>
                  <a:prstClr val="white"/>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prepositions taking </a:t>
            </a:r>
            <a:r>
              <a:rPr lang="en-GB" b="1" i="1" dirty="0"/>
              <a:t>de</a:t>
            </a:r>
            <a:r>
              <a:rPr lang="en-GB" b="1" i="0" dirty="0"/>
              <a:t> (du, de la, de l’)</a:t>
            </a:r>
            <a:endParaRPr lang="en-GB" sz="1200" b="1"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forms of </a:t>
            </a:r>
            <a:r>
              <a:rPr lang="en-GB" b="1" i="1" dirty="0"/>
              <a:t>de</a:t>
            </a:r>
            <a:r>
              <a:rPr lang="en-GB" b="1" i="0" dirty="0"/>
              <a:t> with singular definite articles (du, de la, de l’)</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8.1.2.6 (introduce) </a:t>
            </a:r>
            <a:r>
              <a:rPr lang="fr-FR" sz="1200" kern="1200" dirty="0">
                <a:solidFill>
                  <a:schemeClr val="tx1"/>
                </a:solidFill>
                <a:effectLst/>
                <a:latin typeface="+mn-lt"/>
                <a:ea typeface="+mn-ea"/>
                <a:cs typeface="+mn-cs"/>
              </a:rPr>
              <a:t>carte</a:t>
            </a:r>
            <a:r>
              <a:rPr lang="fr-FR" sz="1200" kern="1200" baseline="30000" dirty="0">
                <a:solidFill>
                  <a:schemeClr val="tx1"/>
                </a:solidFill>
                <a:effectLst/>
                <a:latin typeface="+mn-lt"/>
                <a:ea typeface="+mn-ea"/>
                <a:cs typeface="+mn-cs"/>
              </a:rPr>
              <a:t>1</a:t>
            </a:r>
            <a:r>
              <a:rPr lang="fr-FR" sz="1200" kern="1200" dirty="0">
                <a:solidFill>
                  <a:schemeClr val="tx1"/>
                </a:solidFill>
                <a:effectLst/>
                <a:latin typeface="+mn-lt"/>
                <a:ea typeface="+mn-ea"/>
                <a:cs typeface="+mn-cs"/>
              </a:rPr>
              <a:t> [955], foot(</a:t>
            </a:r>
            <a:r>
              <a:rPr lang="fr-FR" sz="1200" kern="1200" dirty="0" err="1">
                <a:solidFill>
                  <a:schemeClr val="tx1"/>
                </a:solidFill>
                <a:effectLst/>
                <a:latin typeface="+mn-lt"/>
                <a:ea typeface="+mn-ea"/>
                <a:cs typeface="+mn-cs"/>
              </a:rPr>
              <a:t>ball</a:t>
            </a:r>
            <a:r>
              <a:rPr lang="fr-FR" sz="1200" kern="1200" dirty="0">
                <a:solidFill>
                  <a:schemeClr val="tx1"/>
                </a:solidFill>
                <a:effectLst/>
                <a:latin typeface="+mn-lt"/>
                <a:ea typeface="+mn-ea"/>
                <a:cs typeface="+mn-cs"/>
              </a:rPr>
              <a:t>) [2602], guitare [&gt;5000], instrument [1650], pétanque [&gt;5000], piano [4967], </a:t>
            </a:r>
            <a:r>
              <a:rPr lang="fr-FR" sz="1200" b="0" kern="1200" dirty="0">
                <a:solidFill>
                  <a:schemeClr val="tx1"/>
                </a:solidFill>
                <a:effectLst/>
                <a:latin typeface="+mn-lt"/>
                <a:ea typeface="+mn-ea"/>
                <a:cs typeface="+mn-cs"/>
              </a:rPr>
              <a:t>côté</a:t>
            </a:r>
            <a:r>
              <a:rPr lang="fr-FR" sz="1200" kern="1200" dirty="0">
                <a:solidFill>
                  <a:schemeClr val="tx1"/>
                </a:solidFill>
                <a:effectLst/>
                <a:latin typeface="+mn-lt"/>
                <a:ea typeface="+mn-ea"/>
                <a:cs typeface="+mn-cs"/>
              </a:rPr>
              <a:t> [123], </a:t>
            </a:r>
            <a:r>
              <a:rPr lang="fr-FR" sz="1200" b="0" kern="1200" dirty="0">
                <a:solidFill>
                  <a:schemeClr val="tx1"/>
                </a:solidFill>
                <a:effectLst/>
                <a:latin typeface="+mn-lt"/>
                <a:ea typeface="+mn-ea"/>
                <a:cs typeface="+mn-cs"/>
              </a:rPr>
              <a:t>droite</a:t>
            </a:r>
            <a:r>
              <a:rPr lang="fr-FR" sz="1200" kern="1200" dirty="0">
                <a:solidFill>
                  <a:schemeClr val="tx1"/>
                </a:solidFill>
                <a:effectLst/>
                <a:latin typeface="+mn-lt"/>
                <a:ea typeface="+mn-ea"/>
                <a:cs typeface="+mn-cs"/>
              </a:rPr>
              <a:t> [1293], </a:t>
            </a:r>
            <a:r>
              <a:rPr lang="fr-FR" sz="1200" b="0" kern="1200" dirty="0">
                <a:solidFill>
                  <a:schemeClr val="tx1"/>
                </a:solidFill>
                <a:effectLst/>
                <a:latin typeface="+mn-lt"/>
                <a:ea typeface="+mn-ea"/>
                <a:cs typeface="+mn-cs"/>
              </a:rPr>
              <a:t>gauche</a:t>
            </a:r>
            <a:r>
              <a:rPr lang="fr-FR" sz="1200" kern="1200" dirty="0">
                <a:solidFill>
                  <a:schemeClr val="tx1"/>
                </a:solidFill>
                <a:effectLst/>
                <a:latin typeface="+mn-lt"/>
                <a:ea typeface="+mn-ea"/>
                <a:cs typeface="+mn-cs"/>
              </a:rPr>
              <a:t> [607], </a:t>
            </a:r>
            <a:r>
              <a:rPr lang="fr-FR" sz="1200" b="0" kern="1200" dirty="0">
                <a:solidFill>
                  <a:schemeClr val="tx1"/>
                </a:solidFill>
                <a:effectLst/>
                <a:latin typeface="+mn-lt"/>
                <a:ea typeface="+mn-ea"/>
                <a:cs typeface="+mn-cs"/>
              </a:rPr>
              <a:t>loin</a:t>
            </a:r>
            <a:r>
              <a:rPr lang="fr-FR" sz="1200" kern="1200" dirty="0">
                <a:solidFill>
                  <a:schemeClr val="tx1"/>
                </a:solidFill>
                <a:effectLst/>
                <a:latin typeface="+mn-lt"/>
                <a:ea typeface="+mn-ea"/>
                <a:cs typeface="+mn-cs"/>
              </a:rPr>
              <a:t> [341], </a:t>
            </a:r>
            <a:r>
              <a:rPr lang="fr-FR" sz="1200" b="0" kern="1200" dirty="0">
                <a:solidFill>
                  <a:schemeClr val="tx1"/>
                </a:solidFill>
                <a:effectLst/>
                <a:latin typeface="+mn-lt"/>
                <a:ea typeface="+mn-ea"/>
                <a:cs typeface="+mn-cs"/>
              </a:rPr>
              <a:t>près</a:t>
            </a:r>
            <a:r>
              <a:rPr lang="fr-FR" sz="1200" kern="1200" dirty="0">
                <a:solidFill>
                  <a:schemeClr val="tx1"/>
                </a:solidFill>
                <a:effectLst/>
                <a:latin typeface="+mn-lt"/>
                <a:ea typeface="+mn-ea"/>
                <a:cs typeface="+mn-cs"/>
              </a:rPr>
              <a:t> [225]</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8.1.2.2 (revisit) </a:t>
            </a:r>
            <a:r>
              <a:rPr lang="fr-FR" sz="1200" b="0" i="0" u="none" strike="noStrike" kern="1200" cap="none" dirty="0">
                <a:solidFill>
                  <a:schemeClr val="tx1"/>
                </a:solidFill>
                <a:effectLst/>
                <a:latin typeface="+mn-lt"/>
                <a:ea typeface="Calibri"/>
                <a:cs typeface="Calibri"/>
                <a:sym typeface="Calibri"/>
              </a:rPr>
              <a:t>automne [1503], été [623], hiver [1586], musée [2216], printemps [1288], place [129], saison [1667], belge [2795], dernier [87], dernière [87], pendant [89], Belgique [n/a], Bruxelles [n/a]</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7.3.2.7 </a:t>
            </a:r>
            <a:r>
              <a:rPr lang="en-GB" sz="1200" b="1" i="0" u="none" strike="noStrike" kern="1200" cap="none" dirty="0">
                <a:solidFill>
                  <a:schemeClr val="tx1"/>
                </a:solidFill>
                <a:effectLst/>
                <a:latin typeface="+mn-lt"/>
                <a:ea typeface="Calibri"/>
                <a:cs typeface="Calibri"/>
                <a:sym typeface="Calibri"/>
              </a:rPr>
              <a:t>(revisit) </a:t>
            </a:r>
            <a:r>
              <a:rPr lang="fr-FR" sz="1200" b="0" i="0" u="none" strike="noStrike" kern="1200" cap="none" dirty="0">
                <a:solidFill>
                  <a:schemeClr val="tx1"/>
                </a:solidFill>
                <a:effectLst/>
                <a:latin typeface="+mn-lt"/>
                <a:ea typeface="Calibri"/>
                <a:cs typeface="Calibri"/>
                <a:sym typeface="Calibri"/>
              </a:rPr>
              <a:t>frapper (à) [745], ressembler à [1398], cœur [568], temps</a:t>
            </a:r>
            <a:r>
              <a:rPr lang="fr-FR" sz="1200" b="1" i="0" u="none" strike="noStrike" kern="1200" cap="none"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[65], blanc</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[708], blanche [708], noir [572], pour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[10], si [34]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en-GB" sz="1200" b="0" i="0" dirty="0">
                <a:solidFill>
                  <a:schemeClr val="dk1"/>
                </a:solidFill>
                <a:latin typeface="+mn-lt"/>
                <a:ea typeface="Calibri"/>
                <a:cs typeface="Calibri"/>
                <a:sym typeface="Calibri"/>
              </a:rPr>
              <a:t>loin (de) – far (from), </a:t>
            </a:r>
            <a:r>
              <a:rPr lang="en-GB" sz="1200" b="0" i="1" dirty="0">
                <a:solidFill>
                  <a:schemeClr val="dk1"/>
                </a:solidFill>
                <a:latin typeface="+mn-lt"/>
                <a:ea typeface="Calibri"/>
                <a:cs typeface="Calibri"/>
                <a:sym typeface="Calibri"/>
              </a:rPr>
              <a:t>far away (from)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checking written comprehension / oral recall of 5 items of this week’s new vocabulary, introducing the use of </a:t>
            </a:r>
            <a:r>
              <a:rPr lang="en-US" b="0" i="1" dirty="0"/>
              <a:t>de</a:t>
            </a:r>
            <a:r>
              <a:rPr lang="en-US" b="0" i="0" dirty="0"/>
              <a:t> in certain location expressions</a:t>
            </a:r>
            <a:endParaRPr lang="en-US" b="1" dirty="0"/>
          </a:p>
          <a:p>
            <a:endParaRPr lang="en-US" b="1" dirty="0"/>
          </a:p>
          <a:p>
            <a:r>
              <a:rPr lang="en-US" b="1" dirty="0"/>
              <a:t>Procedure:</a:t>
            </a:r>
          </a:p>
          <a:p>
            <a:r>
              <a:rPr lang="en-US" b="0" dirty="0"/>
              <a:t>1. Introduce the French prepositions and elicit the English.</a:t>
            </a:r>
          </a:p>
          <a:p>
            <a:r>
              <a:rPr lang="en-US" b="0" dirty="0"/>
              <a:t>2. The French prepositions disappear one by one. Elicit the French.</a:t>
            </a:r>
          </a:p>
          <a:p>
            <a:r>
              <a:rPr lang="en-US" b="0" dirty="0"/>
              <a:t>3. Introduce the full expressions with </a:t>
            </a:r>
            <a:r>
              <a:rPr lang="en-US" b="0" i="1" dirty="0"/>
              <a:t>de</a:t>
            </a:r>
            <a:r>
              <a:rPr lang="en-US" b="0" i="0" dirty="0"/>
              <a:t> and the English translations.</a:t>
            </a:r>
            <a:endParaRPr lang="en-US" b="0" dirty="0"/>
          </a:p>
          <a:p>
            <a:r>
              <a:rPr lang="en-US" b="0" dirty="0"/>
              <a:t>4. Highlight the difference in usage from the previously encountered location expressions </a:t>
            </a:r>
            <a:r>
              <a:rPr lang="en-US" b="0" i="1" dirty="0" err="1"/>
              <a:t>devant</a:t>
            </a:r>
            <a:r>
              <a:rPr lang="en-US" b="0" i="0" dirty="0"/>
              <a:t>, </a:t>
            </a:r>
            <a:r>
              <a:rPr lang="en-US" b="0" i="1" dirty="0"/>
              <a:t>derrière</a:t>
            </a:r>
            <a:r>
              <a:rPr lang="en-US" b="0" i="0" dirty="0"/>
              <a:t> and </a:t>
            </a:r>
            <a:r>
              <a:rPr lang="en-US" b="0" i="1" dirty="0"/>
              <a:t>entre</a:t>
            </a:r>
            <a:r>
              <a:rPr lang="en-US" b="0" i="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new vocabulary (1 is the most frequent word in French): </a:t>
            </a:r>
            <a:br>
              <a:rPr lang="en-GB" baseline="0" dirty="0"/>
            </a:br>
            <a:r>
              <a:rPr lang="fr-FR" sz="1200" b="0" kern="1200" dirty="0">
                <a:solidFill>
                  <a:schemeClr val="tx1"/>
                </a:solidFill>
                <a:effectLst/>
                <a:latin typeface="+mn-lt"/>
                <a:ea typeface="+mn-ea"/>
                <a:cs typeface="+mn-cs"/>
              </a:rPr>
              <a:t>côté</a:t>
            </a:r>
            <a:r>
              <a:rPr lang="fr-FR" sz="1200" kern="1200" dirty="0">
                <a:solidFill>
                  <a:schemeClr val="tx1"/>
                </a:solidFill>
                <a:effectLst/>
                <a:latin typeface="+mn-lt"/>
                <a:ea typeface="+mn-ea"/>
                <a:cs typeface="+mn-cs"/>
              </a:rPr>
              <a:t> [123], </a:t>
            </a:r>
            <a:r>
              <a:rPr lang="fr-FR" sz="1200" b="0" kern="1200" dirty="0">
                <a:solidFill>
                  <a:schemeClr val="tx1"/>
                </a:solidFill>
                <a:effectLst/>
                <a:latin typeface="+mn-lt"/>
                <a:ea typeface="+mn-ea"/>
                <a:cs typeface="+mn-cs"/>
              </a:rPr>
              <a:t>droite</a:t>
            </a:r>
            <a:r>
              <a:rPr lang="fr-FR" sz="1200" kern="1200" dirty="0">
                <a:solidFill>
                  <a:schemeClr val="tx1"/>
                </a:solidFill>
                <a:effectLst/>
                <a:latin typeface="+mn-lt"/>
                <a:ea typeface="+mn-ea"/>
                <a:cs typeface="+mn-cs"/>
              </a:rPr>
              <a:t> [1293], </a:t>
            </a:r>
            <a:r>
              <a:rPr lang="fr-FR" sz="1200" b="0" kern="1200" dirty="0">
                <a:solidFill>
                  <a:schemeClr val="tx1"/>
                </a:solidFill>
                <a:effectLst/>
                <a:latin typeface="+mn-lt"/>
                <a:ea typeface="+mn-ea"/>
                <a:cs typeface="+mn-cs"/>
              </a:rPr>
              <a:t>gauche</a:t>
            </a:r>
            <a:r>
              <a:rPr lang="fr-FR" sz="1200" kern="1200" dirty="0">
                <a:solidFill>
                  <a:schemeClr val="tx1"/>
                </a:solidFill>
                <a:effectLst/>
                <a:latin typeface="+mn-lt"/>
                <a:ea typeface="+mn-ea"/>
                <a:cs typeface="+mn-cs"/>
              </a:rPr>
              <a:t> [607], </a:t>
            </a:r>
            <a:r>
              <a:rPr lang="fr-FR" sz="1200" b="0" kern="1200" dirty="0">
                <a:solidFill>
                  <a:schemeClr val="tx1"/>
                </a:solidFill>
                <a:effectLst/>
                <a:latin typeface="+mn-lt"/>
                <a:ea typeface="+mn-ea"/>
                <a:cs typeface="+mn-cs"/>
              </a:rPr>
              <a:t>loin</a:t>
            </a:r>
            <a:r>
              <a:rPr lang="fr-FR" sz="1200" kern="1200" dirty="0">
                <a:solidFill>
                  <a:schemeClr val="tx1"/>
                </a:solidFill>
                <a:effectLst/>
                <a:latin typeface="+mn-lt"/>
                <a:ea typeface="+mn-ea"/>
                <a:cs typeface="+mn-cs"/>
              </a:rPr>
              <a:t> [341], </a:t>
            </a:r>
            <a:r>
              <a:rPr lang="fr-FR" sz="1200" b="0" kern="1200" dirty="0">
                <a:solidFill>
                  <a:schemeClr val="tx1"/>
                </a:solidFill>
                <a:effectLst/>
                <a:latin typeface="+mn-lt"/>
                <a:ea typeface="+mn-ea"/>
                <a:cs typeface="+mn-cs"/>
              </a:rPr>
              <a:t>près</a:t>
            </a:r>
            <a:r>
              <a:rPr lang="fr-FR" sz="1200" kern="1200" dirty="0">
                <a:solidFill>
                  <a:schemeClr val="tx1"/>
                </a:solidFill>
                <a:effectLst/>
                <a:latin typeface="+mn-lt"/>
                <a:ea typeface="+mn-ea"/>
                <a:cs typeface="+mn-cs"/>
              </a:rPr>
              <a:t> [225]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for two slides</a:t>
            </a:r>
          </a:p>
          <a:p>
            <a:endParaRPr lang="en-US" b="1" dirty="0"/>
          </a:p>
          <a:p>
            <a:r>
              <a:rPr lang="en-US" b="1" dirty="0"/>
              <a:t>Aim: </a:t>
            </a:r>
            <a:r>
              <a:rPr lang="en-US" b="0" dirty="0" err="1"/>
              <a:t>practising</a:t>
            </a:r>
            <a:r>
              <a:rPr lang="en-US" b="0" dirty="0"/>
              <a:t> aural recognition of location expressions with and without </a:t>
            </a:r>
            <a:r>
              <a:rPr lang="en-US" b="0" i="1" dirty="0"/>
              <a:t>de.</a:t>
            </a:r>
            <a:endParaRPr lang="en-US" b="1" dirty="0"/>
          </a:p>
          <a:p>
            <a:endParaRPr lang="en-US" b="1" dirty="0"/>
          </a:p>
          <a:p>
            <a:r>
              <a:rPr lang="en-US" b="1" dirty="0"/>
              <a:t>Procedure:</a:t>
            </a:r>
          </a:p>
          <a:p>
            <a:r>
              <a:rPr lang="en-US" b="0" dirty="0"/>
              <a:t>1. Click the numbers to play the audio. The location expressions are obscured by beeps.</a:t>
            </a:r>
          </a:p>
          <a:p>
            <a:r>
              <a:rPr lang="en-US" b="0" dirty="0"/>
              <a:t>2. Write 1-8 and choose ‘a’ or ‘b’ to complete each sentence, using knowledge of prepositions taking </a:t>
            </a:r>
            <a:r>
              <a:rPr lang="en-US" b="0" i="1" dirty="0"/>
              <a:t>de</a:t>
            </a:r>
            <a:r>
              <a:rPr lang="en-US" b="0" i="0" dirty="0"/>
              <a:t> to inform the answer.</a:t>
            </a:r>
            <a:endParaRPr lang="en-US" b="0" dirty="0"/>
          </a:p>
          <a:p>
            <a:r>
              <a:rPr lang="en-US" b="0" dirty="0"/>
              <a:t>3. Answers and full audio (without beeps) are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Maman est […] de Papa et Noura.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Papa est […] de Noura.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Noura est […] de Maman.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Aurélie est […] de Romain.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Romain est […] Antoine.</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Antoine est […] de Noura.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Léa est […] Élodie et Antoine.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Élodie est […] Aurélie.</a:t>
            </a:r>
          </a:p>
          <a:p>
            <a:pPr marL="228600" indent="-228600">
              <a:buFont typeface="+mj-lt"/>
              <a:buAutoNum type="arabicPeriod"/>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new vocabulary (1 is the most frequent word in French): </a:t>
            </a:r>
            <a:br>
              <a:rPr lang="en-GB" baseline="0" dirty="0"/>
            </a:br>
            <a:r>
              <a:rPr lang="en-GB" sz="1200" b="0" kern="1200" dirty="0" err="1">
                <a:solidFill>
                  <a:schemeClr val="tx1"/>
                </a:solidFill>
                <a:effectLst/>
                <a:latin typeface="+mn-lt"/>
                <a:ea typeface="+mn-ea"/>
                <a:cs typeface="+mn-cs"/>
              </a:rPr>
              <a:t>maman</a:t>
            </a:r>
            <a:r>
              <a:rPr lang="en-GB" sz="1200" b="0" kern="1200" dirty="0">
                <a:solidFill>
                  <a:schemeClr val="tx1"/>
                </a:solidFill>
                <a:effectLst/>
                <a:latin typeface="+mn-lt"/>
                <a:ea typeface="+mn-ea"/>
                <a:cs typeface="+mn-cs"/>
              </a:rPr>
              <a:t> [2168], papa [2458]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Click to reveal the answers.</a:t>
            </a:r>
          </a:p>
          <a:p>
            <a:r>
              <a:rPr lang="en-US" b="0" dirty="0"/>
              <a:t>3. English translations can also be elicited.</a:t>
            </a:r>
          </a:p>
          <a:p>
            <a:r>
              <a:rPr lang="en-US" b="0" dirty="0"/>
              <a:t>4. Click to reveal optional extension: check understanding by asking students to sketch the layout of the photos in the album. </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Maman est près de Papa et Noura.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Papa est à gauche de Noura.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Noura est à côté de Maman.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Aurélie est à droite de Romain.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Romain est derrière Antoine.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Antoine est loin de Noura. </a:t>
            </a:r>
          </a:p>
          <a:p>
            <a:pPr marL="228600" indent="-228600">
              <a:buFont typeface="+mj-lt"/>
              <a:buAutoNum type="arabicPeriod"/>
            </a:pPr>
            <a:r>
              <a:rPr lang="fr-FR" sz="1200" kern="1200" dirty="0">
                <a:solidFill>
                  <a:schemeClr val="tx1"/>
                </a:solidFill>
                <a:effectLst/>
                <a:latin typeface="+mn-lt"/>
                <a:ea typeface="+mn-ea"/>
                <a:cs typeface="+mn-cs"/>
              </a:rPr>
              <a:t>Léa est entre Élodie et Antoine.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Élodie est devant Aurélie.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267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recapping the singular contracted forms of </a:t>
            </a:r>
            <a:r>
              <a:rPr lang="en-US" b="0" i="1" dirty="0"/>
              <a:t>à</a:t>
            </a:r>
            <a:r>
              <a:rPr lang="en-US" b="0" i="0" dirty="0"/>
              <a:t> + definite article, introducing</a:t>
            </a:r>
            <a:r>
              <a:rPr lang="en-US" b="0" dirty="0"/>
              <a:t> the singular contracted forms of </a:t>
            </a:r>
            <a:r>
              <a:rPr lang="en-US" b="0" i="1" dirty="0"/>
              <a:t>de</a:t>
            </a:r>
            <a:r>
              <a:rPr lang="en-US" b="0" i="0" dirty="0"/>
              <a:t> + definite article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err="1"/>
              <a:t>practising</a:t>
            </a:r>
            <a:r>
              <a:rPr lang="en-US" b="0" dirty="0"/>
              <a:t> written recognition of agreement with the singular contracted forms of </a:t>
            </a:r>
            <a:r>
              <a:rPr lang="en-US" b="0" i="1" dirty="0"/>
              <a:t>de</a:t>
            </a:r>
            <a:r>
              <a:rPr lang="en-US" b="0" i="0" dirty="0"/>
              <a:t> + definite article</a:t>
            </a:r>
            <a:endParaRPr lang="en-US" b="1" dirty="0"/>
          </a:p>
          <a:p>
            <a:endParaRPr lang="en-US" b="1" dirty="0"/>
          </a:p>
          <a:p>
            <a:r>
              <a:rPr lang="en-US" b="1" dirty="0"/>
              <a:t>Procedure:</a:t>
            </a:r>
          </a:p>
          <a:p>
            <a:pPr marL="228600" indent="-228600">
              <a:buAutoNum type="arabicPeriod"/>
            </a:pPr>
            <a:r>
              <a:rPr lang="en-US" b="0" dirty="0"/>
              <a:t>Check students understand the task instructions. They have not met </a:t>
            </a:r>
            <a:r>
              <a:rPr lang="en-US" sz="1200" i="1" dirty="0" err="1">
                <a:solidFill>
                  <a:srgbClr val="4472C4">
                    <a:lumMod val="50000"/>
                  </a:srgbClr>
                </a:solidFill>
              </a:rPr>
              <a:t>découvrir</a:t>
            </a:r>
            <a:r>
              <a:rPr lang="en-US" sz="1200" i="0" dirty="0">
                <a:solidFill>
                  <a:srgbClr val="4472C4">
                    <a:lumMod val="50000"/>
                  </a:srgbClr>
                </a:solidFill>
              </a:rPr>
              <a:t>, but should be able to work out the meaning from context, and knowledge of English.</a:t>
            </a:r>
            <a:endParaRPr lang="en-US" b="0" i="1" dirty="0"/>
          </a:p>
          <a:p>
            <a:pPr marL="228600" indent="-228600">
              <a:buAutoNum type="arabicPeriod"/>
            </a:pPr>
            <a:r>
              <a:rPr lang="en-US" b="0" dirty="0"/>
              <a:t>Write 1-8 and choose ‘a’ or ‘b’ to complete the sentence.</a:t>
            </a:r>
          </a:p>
          <a:p>
            <a:pPr marL="228600" indent="-228600">
              <a:buAutoNum type="arabicPeriod"/>
            </a:pPr>
            <a:r>
              <a:rPr lang="en-US" b="0" dirty="0"/>
              <a:t>Click to reveal the answers.</a:t>
            </a:r>
          </a:p>
          <a:p>
            <a:pPr marL="228600" indent="-228600">
              <a:buAutoNum type="arabicPeriod"/>
            </a:pPr>
            <a:r>
              <a:rPr lang="en-US" b="0" dirty="0"/>
              <a:t>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US" sz="1200" dirty="0" err="1">
                <a:solidFill>
                  <a:srgbClr val="4472C4">
                    <a:lumMod val="50000"/>
                  </a:srgbClr>
                </a:solidFill>
              </a:rPr>
              <a:t>découvrir</a:t>
            </a:r>
            <a:r>
              <a:rPr lang="en-GB" baseline="0" dirty="0"/>
              <a:t> [681], direction [582]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for 2 slides</a:t>
            </a:r>
          </a:p>
          <a:p>
            <a:endParaRPr lang="en-US" b="1" dirty="0"/>
          </a:p>
          <a:p>
            <a:r>
              <a:rPr lang="en-US" b="1" dirty="0"/>
              <a:t>Aim: </a:t>
            </a:r>
            <a:r>
              <a:rPr lang="en-US" b="0" dirty="0" err="1"/>
              <a:t>practising</a:t>
            </a:r>
            <a:r>
              <a:rPr lang="en-US" b="0" dirty="0"/>
              <a:t> aural recognition of the contracted form </a:t>
            </a:r>
            <a:r>
              <a:rPr lang="en-US" b="0" i="1" u="none" dirty="0"/>
              <a:t>du</a:t>
            </a:r>
            <a:endParaRPr lang="en-US" b="1" dirty="0"/>
          </a:p>
          <a:p>
            <a:endParaRPr lang="en-US" b="1" dirty="0"/>
          </a:p>
          <a:p>
            <a:r>
              <a:rPr lang="en-US" b="1" dirty="0"/>
              <a:t>Procedure:</a:t>
            </a:r>
          </a:p>
          <a:p>
            <a:r>
              <a:rPr lang="en-US" b="0" dirty="0"/>
              <a:t>1. Click the numbers to play the audio. The end of the sentences are obscured by beeps.</a:t>
            </a:r>
          </a:p>
          <a:p>
            <a:r>
              <a:rPr lang="en-US" b="0" dirty="0"/>
              <a:t>2. Write 1-10 and choose ‘a’ to complete the sentence with a noun, or ‘b’ to complete the sentence with a name.</a:t>
            </a:r>
          </a:p>
          <a:p>
            <a:r>
              <a:rPr lang="en-US" b="0" dirty="0"/>
              <a:t>3. Answers and full audio (without beeps) are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Clémence habite loin de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Julien habite à côté de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Laura habite près du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Lilia habite à droite du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Maia habite loin du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Marc habite à gauche de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Pablo habite près de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Paul habite à gauche du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err="1">
                <a:solidFill>
                  <a:schemeClr val="tx1"/>
                </a:solidFill>
                <a:effectLst/>
                <a:latin typeface="+mn-lt"/>
                <a:ea typeface="+mn-ea"/>
                <a:cs typeface="+mn-cs"/>
              </a:rPr>
              <a:t>Salhia</a:t>
            </a:r>
            <a:r>
              <a:rPr lang="fr-FR" sz="1200" kern="1200" dirty="0">
                <a:solidFill>
                  <a:schemeClr val="tx1"/>
                </a:solidFill>
                <a:effectLst/>
                <a:latin typeface="+mn-lt"/>
                <a:ea typeface="+mn-ea"/>
                <a:cs typeface="+mn-cs"/>
              </a:rPr>
              <a:t> habite à droite de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Yann habite à côté du […].</a:t>
            </a:r>
          </a:p>
          <a:p>
            <a:pPr marL="228600" indent="-228600">
              <a:buFont typeface="+mj-lt"/>
              <a:buAutoNum type="arabicPeriod"/>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kern="1200" dirty="0" err="1">
                <a:solidFill>
                  <a:schemeClr val="tx1"/>
                </a:solidFill>
                <a:effectLst/>
                <a:latin typeface="+mn-lt"/>
                <a:ea typeface="+mn-ea"/>
                <a:cs typeface="+mn-cs"/>
              </a:rPr>
              <a:t>camarade</a:t>
            </a:r>
            <a:r>
              <a:rPr lang="en-GB" sz="1200" b="0" kern="1200" dirty="0">
                <a:solidFill>
                  <a:schemeClr val="tx1"/>
                </a:solidFill>
                <a:effectLst/>
                <a:latin typeface="+mn-lt"/>
                <a:ea typeface="+mn-ea"/>
                <a:cs typeface="+mn-cs"/>
              </a:rPr>
              <a:t> [2825]</a:t>
            </a:r>
            <a:endParaRPr lang="en-GB" b="0" baseline="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Click to reveal the answers.</a:t>
            </a:r>
          </a:p>
          <a:p>
            <a:r>
              <a:rPr lang="en-US" b="0" dirty="0"/>
              <a:t>3. English translations should then be elicited.</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Clémence habite loin de Marc.</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Julien habite à côté de Yann.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Laura habite près du jardin.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Lilia habite à droite du cinéma.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Maia habite loin du collège.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Marc habite à gauche de Paul.</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Pablo habite près de Laura.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Paul habite à gauche du pont.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err="1">
                <a:solidFill>
                  <a:schemeClr val="tx1"/>
                </a:solidFill>
                <a:effectLst/>
                <a:latin typeface="+mn-lt"/>
                <a:ea typeface="+mn-ea"/>
                <a:cs typeface="+mn-cs"/>
              </a:rPr>
              <a:t>Salhia</a:t>
            </a:r>
            <a:r>
              <a:rPr lang="fr-FR" sz="1200" kern="1200" dirty="0">
                <a:solidFill>
                  <a:schemeClr val="tx1"/>
                </a:solidFill>
                <a:effectLst/>
                <a:latin typeface="+mn-lt"/>
                <a:ea typeface="+mn-ea"/>
                <a:cs typeface="+mn-cs"/>
              </a:rPr>
              <a:t> habite à droite de Lilia.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Yann habite à côté du café.</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094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err="1"/>
              <a:t>practising</a:t>
            </a:r>
            <a:r>
              <a:rPr lang="en-US" b="0" dirty="0"/>
              <a:t> written production of agreement with the singular contracted forms of </a:t>
            </a:r>
            <a:r>
              <a:rPr lang="en-US" b="0" i="1" dirty="0"/>
              <a:t>de</a:t>
            </a:r>
            <a:r>
              <a:rPr lang="en-US" b="0" i="0" dirty="0"/>
              <a:t> + definite article</a:t>
            </a:r>
            <a:endParaRPr lang="en-US" b="1" dirty="0"/>
          </a:p>
          <a:p>
            <a:endParaRPr lang="en-US" b="1" dirty="0"/>
          </a:p>
          <a:p>
            <a:r>
              <a:rPr lang="en-US" b="1" dirty="0"/>
              <a:t>Procedure:</a:t>
            </a:r>
          </a:p>
          <a:p>
            <a:r>
              <a:rPr lang="en-US" b="0" dirty="0"/>
              <a:t>1. Write 1-10 and write a sentence for each in French using the English prompts provided.</a:t>
            </a:r>
          </a:p>
          <a:p>
            <a:r>
              <a:rPr lang="en-US" b="0" dirty="0"/>
              <a:t>2. Answers on the following slide. Slide 22 contains a follow-up speaking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pPr marL="0" indent="0">
              <a:buNone/>
            </a:pPr>
            <a:r>
              <a:rPr lang="en-US" b="0" dirty="0"/>
              <a:t>1. Click to reveal the French sentences from the English prompts.</a:t>
            </a:r>
          </a:p>
          <a:p>
            <a:pPr marL="0" indent="0">
              <a:buNone/>
            </a:pPr>
            <a:r>
              <a:rPr lang="en-US" b="0" dirty="0"/>
              <a:t>2. Click again to reveal if each sentence is true (tick) or false (cross), according to the map.</a:t>
            </a:r>
          </a:p>
          <a:p>
            <a:r>
              <a:rPr lang="en-US" b="0" dirty="0"/>
              <a:t>3. Alternatives to the false sentences can be elicited (more than one answer is possible).</a:t>
            </a:r>
          </a:p>
          <a:p>
            <a:r>
              <a:rPr lang="en-US" b="0" dirty="0"/>
              <a:t>4. English translations can also be elicited.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463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r>
              <a:rPr lang="en-US" b="0" dirty="0"/>
              <a:t> for 2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err="1"/>
              <a:t>practising</a:t>
            </a:r>
            <a:r>
              <a:rPr lang="en-US" b="0" dirty="0"/>
              <a:t> oral production of agreement with the singular contracted forms of </a:t>
            </a:r>
            <a:r>
              <a:rPr lang="en-US" b="0" i="1" dirty="0"/>
              <a:t>de</a:t>
            </a:r>
            <a:r>
              <a:rPr lang="en-US" b="0" i="0" dirty="0"/>
              <a:t> + definite article</a:t>
            </a:r>
            <a:endParaRPr lang="en-US" b="1" dirty="0"/>
          </a:p>
          <a:p>
            <a:endParaRPr lang="en-US" b="1" dirty="0"/>
          </a:p>
          <a:p>
            <a:r>
              <a:rPr lang="en-US" b="1" dirty="0"/>
              <a:t>Procedure:</a:t>
            </a:r>
          </a:p>
          <a:p>
            <a:r>
              <a:rPr lang="en-US" b="0" dirty="0"/>
              <a:t>1. Partner A reads out the first French sentence they wrote in the previous activity.</a:t>
            </a:r>
          </a:p>
          <a:p>
            <a:r>
              <a:rPr lang="en-US" b="0" dirty="0"/>
              <a:t>2. Partner B looks at the map to decide if the sentence is true or false. If it is false, they provide the correct sentence.</a:t>
            </a:r>
          </a:p>
          <a:p>
            <a:r>
              <a:rPr lang="en-US" b="0" dirty="0"/>
              <a:t>3. Partners swap roles until all 10 sentences have been read out.</a:t>
            </a:r>
          </a:p>
          <a:p>
            <a:r>
              <a:rPr lang="en-US" b="0" dirty="0"/>
              <a:t>4. Answers are provided on the next slide.</a:t>
            </a:r>
          </a:p>
          <a:p>
            <a:r>
              <a:rPr lang="en-US" b="0" dirty="0"/>
              <a:t>5. The activity can be extended by having students come up with their own true and false sentences.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correct [2617]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err="1"/>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maison</a:t>
            </a:r>
            <a:r>
              <a:rPr lang="en-GB" b="1" dirty="0"/>
              <a:t>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2119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pPr marL="0" indent="0">
              <a:buNone/>
            </a:pPr>
            <a:r>
              <a:rPr lang="en-US" b="0" dirty="0"/>
              <a:t>1. Click to reveal the French sentences from the English prompts.</a:t>
            </a:r>
          </a:p>
          <a:p>
            <a:pPr marL="0" indent="0">
              <a:buNone/>
            </a:pPr>
            <a:r>
              <a:rPr lang="en-US" b="0" dirty="0"/>
              <a:t>2. Click again to reveal if each sentence is true (tick) or false (cross), according to the map.</a:t>
            </a:r>
          </a:p>
          <a:p>
            <a:r>
              <a:rPr lang="en-US" b="0" dirty="0"/>
              <a:t>3. Alternatives to the false sentences can be elicited (suggested answers are given, but more than one answer is possible).</a:t>
            </a:r>
          </a:p>
          <a:p>
            <a:r>
              <a:rPr lang="en-US" b="0" dirty="0"/>
              <a:t>4. English translations can also be elicited.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050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algn="l"/>
            <a:r>
              <a:rPr lang="en-GB" b="0" dirty="0"/>
              <a:t>Consolidation of SSC </a:t>
            </a:r>
            <a:r>
              <a:rPr lang="en-GB" sz="1200" b="1" dirty="0">
                <a:solidFill>
                  <a:prstClr val="white"/>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forms of </a:t>
            </a:r>
            <a:r>
              <a:rPr lang="en-GB" b="1" i="1" dirty="0"/>
              <a:t>de</a:t>
            </a:r>
            <a:r>
              <a:rPr lang="en-GB" b="1" i="0" dirty="0"/>
              <a:t> with singular definite articles (du, de la, de l’)</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b="1" dirty="0"/>
              <a:t>forms of </a:t>
            </a:r>
            <a:r>
              <a:rPr lang="en-GB" b="1" i="1" dirty="0"/>
              <a:t>de</a:t>
            </a:r>
            <a:r>
              <a:rPr lang="en-GB" b="1" i="0" dirty="0"/>
              <a:t> with plural definite article (des)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8.1.2.6 (introduce) </a:t>
            </a:r>
            <a:r>
              <a:rPr lang="fr-FR" sz="1200" kern="1200" dirty="0">
                <a:solidFill>
                  <a:schemeClr val="tx1"/>
                </a:solidFill>
                <a:effectLst/>
                <a:latin typeface="+mn-lt"/>
                <a:ea typeface="+mn-ea"/>
                <a:cs typeface="+mn-cs"/>
              </a:rPr>
              <a:t>carte</a:t>
            </a:r>
            <a:r>
              <a:rPr lang="fr-FR" sz="1200" kern="1200" baseline="30000" dirty="0">
                <a:solidFill>
                  <a:schemeClr val="tx1"/>
                </a:solidFill>
                <a:effectLst/>
                <a:latin typeface="+mn-lt"/>
                <a:ea typeface="+mn-ea"/>
                <a:cs typeface="+mn-cs"/>
              </a:rPr>
              <a:t>1</a:t>
            </a:r>
            <a:r>
              <a:rPr lang="fr-FR" sz="1200" kern="1200" dirty="0">
                <a:solidFill>
                  <a:schemeClr val="tx1"/>
                </a:solidFill>
                <a:effectLst/>
                <a:latin typeface="+mn-lt"/>
                <a:ea typeface="+mn-ea"/>
                <a:cs typeface="+mn-cs"/>
              </a:rPr>
              <a:t> [955], foot(</a:t>
            </a:r>
            <a:r>
              <a:rPr lang="fr-FR" sz="1200" kern="1200" dirty="0" err="1">
                <a:solidFill>
                  <a:schemeClr val="tx1"/>
                </a:solidFill>
                <a:effectLst/>
                <a:latin typeface="+mn-lt"/>
                <a:ea typeface="+mn-ea"/>
                <a:cs typeface="+mn-cs"/>
              </a:rPr>
              <a:t>ball</a:t>
            </a:r>
            <a:r>
              <a:rPr lang="fr-FR" sz="1200" kern="1200" dirty="0">
                <a:solidFill>
                  <a:schemeClr val="tx1"/>
                </a:solidFill>
                <a:effectLst/>
                <a:latin typeface="+mn-lt"/>
                <a:ea typeface="+mn-ea"/>
                <a:cs typeface="+mn-cs"/>
              </a:rPr>
              <a:t>) [2602], guitare [&gt;5000], instrument [1650], pétanque [&gt;5000], piano [4967], </a:t>
            </a:r>
            <a:r>
              <a:rPr lang="fr-FR" sz="1200" b="0" kern="1200" dirty="0">
                <a:solidFill>
                  <a:schemeClr val="tx1"/>
                </a:solidFill>
                <a:effectLst/>
                <a:latin typeface="+mn-lt"/>
                <a:ea typeface="+mn-ea"/>
                <a:cs typeface="+mn-cs"/>
              </a:rPr>
              <a:t>côté</a:t>
            </a:r>
            <a:r>
              <a:rPr lang="fr-FR" sz="1200" kern="1200" dirty="0">
                <a:solidFill>
                  <a:schemeClr val="tx1"/>
                </a:solidFill>
                <a:effectLst/>
                <a:latin typeface="+mn-lt"/>
                <a:ea typeface="+mn-ea"/>
                <a:cs typeface="+mn-cs"/>
              </a:rPr>
              <a:t> [123], </a:t>
            </a:r>
            <a:r>
              <a:rPr lang="fr-FR" sz="1200" b="0" kern="1200" dirty="0">
                <a:solidFill>
                  <a:schemeClr val="tx1"/>
                </a:solidFill>
                <a:effectLst/>
                <a:latin typeface="+mn-lt"/>
                <a:ea typeface="+mn-ea"/>
                <a:cs typeface="+mn-cs"/>
              </a:rPr>
              <a:t>droite</a:t>
            </a:r>
            <a:r>
              <a:rPr lang="fr-FR" sz="1200" kern="1200" dirty="0">
                <a:solidFill>
                  <a:schemeClr val="tx1"/>
                </a:solidFill>
                <a:effectLst/>
                <a:latin typeface="+mn-lt"/>
                <a:ea typeface="+mn-ea"/>
                <a:cs typeface="+mn-cs"/>
              </a:rPr>
              <a:t> [1293], </a:t>
            </a:r>
            <a:r>
              <a:rPr lang="fr-FR" sz="1200" b="0" kern="1200" dirty="0">
                <a:solidFill>
                  <a:schemeClr val="tx1"/>
                </a:solidFill>
                <a:effectLst/>
                <a:latin typeface="+mn-lt"/>
                <a:ea typeface="+mn-ea"/>
                <a:cs typeface="+mn-cs"/>
              </a:rPr>
              <a:t>gauche</a:t>
            </a:r>
            <a:r>
              <a:rPr lang="fr-FR" sz="1200" kern="1200" dirty="0">
                <a:solidFill>
                  <a:schemeClr val="tx1"/>
                </a:solidFill>
                <a:effectLst/>
                <a:latin typeface="+mn-lt"/>
                <a:ea typeface="+mn-ea"/>
                <a:cs typeface="+mn-cs"/>
              </a:rPr>
              <a:t> [607], </a:t>
            </a:r>
            <a:r>
              <a:rPr lang="fr-FR" sz="1200" b="0" kern="1200" dirty="0">
                <a:solidFill>
                  <a:schemeClr val="tx1"/>
                </a:solidFill>
                <a:effectLst/>
                <a:latin typeface="+mn-lt"/>
                <a:ea typeface="+mn-ea"/>
                <a:cs typeface="+mn-cs"/>
              </a:rPr>
              <a:t>loin</a:t>
            </a:r>
            <a:r>
              <a:rPr lang="fr-FR" sz="1200" kern="1200" dirty="0">
                <a:solidFill>
                  <a:schemeClr val="tx1"/>
                </a:solidFill>
                <a:effectLst/>
                <a:latin typeface="+mn-lt"/>
                <a:ea typeface="+mn-ea"/>
                <a:cs typeface="+mn-cs"/>
              </a:rPr>
              <a:t> [341], </a:t>
            </a:r>
            <a:r>
              <a:rPr lang="fr-FR" sz="1200" b="0" kern="1200" dirty="0">
                <a:solidFill>
                  <a:schemeClr val="tx1"/>
                </a:solidFill>
                <a:effectLst/>
                <a:latin typeface="+mn-lt"/>
                <a:ea typeface="+mn-ea"/>
                <a:cs typeface="+mn-cs"/>
              </a:rPr>
              <a:t>près</a:t>
            </a:r>
            <a:r>
              <a:rPr lang="fr-FR" sz="1200" kern="1200" dirty="0">
                <a:solidFill>
                  <a:schemeClr val="tx1"/>
                </a:solidFill>
                <a:effectLst/>
                <a:latin typeface="+mn-lt"/>
                <a:ea typeface="+mn-ea"/>
                <a:cs typeface="+mn-cs"/>
              </a:rPr>
              <a:t> [225]</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8.1.2.2 (revisit) </a:t>
            </a:r>
            <a:r>
              <a:rPr lang="fr-FR" sz="1200" b="0" i="0" u="none" strike="noStrike" kern="1200" cap="none" dirty="0">
                <a:solidFill>
                  <a:schemeClr val="tx1"/>
                </a:solidFill>
                <a:effectLst/>
                <a:latin typeface="+mn-lt"/>
                <a:ea typeface="Calibri"/>
                <a:cs typeface="Calibri"/>
                <a:sym typeface="Calibri"/>
              </a:rPr>
              <a:t>automne [1503], été [623], hiver [1586], musée [2216], printemps [1288], place [129], saison [1667], belge [2795], dernier [87], dernière [87], pendant [89], Belgique [n/a], Bruxelles [n/a]</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7.3.2.7 </a:t>
            </a:r>
            <a:r>
              <a:rPr lang="en-GB" sz="1200" b="1" i="0" u="none" strike="noStrike" kern="1200" cap="none" dirty="0">
                <a:solidFill>
                  <a:schemeClr val="tx1"/>
                </a:solidFill>
                <a:effectLst/>
                <a:latin typeface="+mn-lt"/>
                <a:ea typeface="Calibri"/>
                <a:cs typeface="Calibri"/>
                <a:sym typeface="Calibri"/>
              </a:rPr>
              <a:t>(revisit) </a:t>
            </a:r>
            <a:r>
              <a:rPr lang="fr-FR" sz="1200" b="0" i="0" u="none" strike="noStrike" kern="1200" cap="none" dirty="0">
                <a:solidFill>
                  <a:schemeClr val="tx1"/>
                </a:solidFill>
                <a:effectLst/>
                <a:latin typeface="+mn-lt"/>
                <a:ea typeface="Calibri"/>
                <a:cs typeface="Calibri"/>
                <a:sym typeface="Calibri"/>
              </a:rPr>
              <a:t>frapper (à) [745], ressembler à [1398], cœur [568], temps</a:t>
            </a:r>
            <a:r>
              <a:rPr lang="fr-FR" sz="1200" b="1" i="0" u="none" strike="noStrike" kern="1200" cap="none"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[65], blanc</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[708], blanche [708], noir [572], pour</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[10], si [34]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en-GB" sz="1200" b="0" i="0" dirty="0">
                <a:solidFill>
                  <a:schemeClr val="dk1"/>
                </a:solidFill>
                <a:latin typeface="+mn-lt"/>
                <a:ea typeface="Calibri"/>
                <a:cs typeface="Calibri"/>
                <a:sym typeface="Calibri"/>
              </a:rPr>
              <a:t>loin (de) – far (from), </a:t>
            </a:r>
            <a:r>
              <a:rPr lang="en-GB" sz="1200" b="0" i="1" dirty="0">
                <a:solidFill>
                  <a:schemeClr val="dk1"/>
                </a:solidFill>
                <a:latin typeface="+mn-lt"/>
                <a:ea typeface="Calibri"/>
                <a:cs typeface="Calibri"/>
                <a:sym typeface="Calibri"/>
              </a:rPr>
              <a:t>far away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707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1 minute</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spelling rules governing SSC [-s-]. In this version of slide 9, students are invited to recall the rules they learned in lesson 1. Here, the example words are given as cues, but these can be covered for an additional challenge!</a:t>
            </a:r>
          </a:p>
          <a:p>
            <a:endParaRPr lang="en-GB" b="0" baseline="0" dirty="0"/>
          </a:p>
          <a:p>
            <a:r>
              <a:rPr lang="en-GB" b="1" baseline="0" dirty="0"/>
              <a:t>Procedure</a:t>
            </a:r>
          </a:p>
          <a:p>
            <a:pPr marL="228600" indent="-228600">
              <a:buAutoNum type="arabicPeriod"/>
            </a:pPr>
            <a:r>
              <a:rPr lang="en-GB" b="0" baseline="0" dirty="0"/>
              <a:t>Click to reveal a cue. Student look at the cue words and try to remember the rule.</a:t>
            </a:r>
          </a:p>
          <a:p>
            <a:pPr marL="228600" indent="-228600">
              <a:buAutoNum type="arabicPeriod"/>
            </a:pPr>
            <a:r>
              <a:rPr lang="en-GB" b="0" baseline="0" dirty="0"/>
              <a:t>Answers revealed on clicks.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206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and oral production of hard and soft [s]</a:t>
            </a:r>
            <a:endParaRPr lang="en-US" b="1" dirty="0"/>
          </a:p>
          <a:p>
            <a:endParaRPr lang="en-US" b="1" dirty="0"/>
          </a:p>
          <a:p>
            <a:r>
              <a:rPr lang="en-US" b="1" dirty="0"/>
              <a:t>Procedure:</a:t>
            </a:r>
          </a:p>
          <a:p>
            <a:r>
              <a:rPr lang="en-US" b="0" dirty="0"/>
              <a:t>1. Students sketch the grid and assign words to each based on their spelling. It might be helpful to tell students that their knowledge of English pronunciation won’t help them here!</a:t>
            </a:r>
          </a:p>
          <a:p>
            <a:r>
              <a:rPr lang="en-US" b="0" dirty="0"/>
              <a:t>2. Click to move each word to the right column.</a:t>
            </a:r>
          </a:p>
          <a:p>
            <a:r>
              <a:rPr lang="en-US" b="0" dirty="0"/>
              <a:t>3. Now, students </a:t>
            </a:r>
            <a:r>
              <a:rPr lang="en-US" b="0" dirty="0" err="1"/>
              <a:t>practise</a:t>
            </a:r>
            <a:r>
              <a:rPr lang="en-US" b="0" dirty="0"/>
              <a:t> saying the word. First, they read from top to bottom within the columns, so that words with the same sounds are pronounced together.</a:t>
            </a:r>
          </a:p>
          <a:p>
            <a:r>
              <a:rPr lang="en-US" b="0" dirty="0"/>
              <a:t>4. Click to check pronunciation.</a:t>
            </a:r>
          </a:p>
          <a:p>
            <a:r>
              <a:rPr lang="en-US" b="0" dirty="0"/>
              <a:t>5. Now, students read from left to right across columns, alternating between the [-s-] sounds.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hausse</a:t>
            </a:r>
            <a:r>
              <a:rPr lang="en-GB" baseline="0" dirty="0"/>
              <a:t> [1572], sale [2906], </a:t>
            </a:r>
            <a:r>
              <a:rPr lang="en-GB" baseline="0" dirty="0" err="1"/>
              <a:t>épisode</a:t>
            </a:r>
            <a:r>
              <a:rPr lang="en-GB" baseline="0" dirty="0"/>
              <a:t> [3238], </a:t>
            </a:r>
            <a:r>
              <a:rPr lang="en-GB" baseline="0" dirty="0" err="1"/>
              <a:t>baisse</a:t>
            </a:r>
            <a:r>
              <a:rPr lang="en-GB" baseline="0" dirty="0"/>
              <a:t> [1466], </a:t>
            </a:r>
            <a:r>
              <a:rPr lang="en-GB" baseline="0" dirty="0" err="1"/>
              <a:t>esclave</a:t>
            </a:r>
            <a:r>
              <a:rPr lang="en-GB" baseline="0" dirty="0"/>
              <a:t> [3468], vision [1505], </a:t>
            </a:r>
            <a:r>
              <a:rPr lang="en-GB" baseline="0" dirty="0" err="1"/>
              <a:t>besoin</a:t>
            </a:r>
            <a:r>
              <a:rPr lang="en-GB" baseline="0" dirty="0"/>
              <a:t> [183], </a:t>
            </a:r>
            <a:r>
              <a:rPr lang="en-GB" baseline="0" dirty="0" err="1"/>
              <a:t>préciser</a:t>
            </a:r>
            <a:r>
              <a:rPr lang="en-GB" baseline="0" dirty="0"/>
              <a:t> [745], </a:t>
            </a:r>
            <a:r>
              <a:rPr lang="en-GB" baseline="0" dirty="0" err="1"/>
              <a:t>ouest</a:t>
            </a:r>
            <a:r>
              <a:rPr lang="en-GB" baseline="0" dirty="0"/>
              <a:t> [1690], excuse [1839]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010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checking written comprehension of 12 of this week’s revisited vocabulary items.</a:t>
            </a:r>
            <a:endParaRPr lang="en-US" b="1" dirty="0"/>
          </a:p>
          <a:p>
            <a:endParaRPr lang="en-US" b="1" dirty="0"/>
          </a:p>
          <a:p>
            <a:r>
              <a:rPr lang="en-US" b="1" dirty="0"/>
              <a:t>Procedure:</a:t>
            </a:r>
          </a:p>
          <a:p>
            <a:r>
              <a:rPr lang="en-US" b="0" dirty="0"/>
              <a:t>1. Students write 1-12 and choose which word can fill the gap.</a:t>
            </a:r>
          </a:p>
          <a:p>
            <a:r>
              <a:rPr lang="en-US" b="0" dirty="0"/>
              <a:t>2. Click to reveal the answers.</a:t>
            </a:r>
          </a:p>
          <a:p>
            <a:r>
              <a:rPr lang="en-US" b="0" dirty="0"/>
              <a:t>3. The text can also be translated into English.</a:t>
            </a:r>
          </a:p>
          <a:p>
            <a:endParaRPr lang="en-US" b="1" dirty="0"/>
          </a:p>
          <a:p>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Bruxelles [n/a], dernier [87], Belgique [n/a], hiver [1586], ressembler à [1398], blanc1 [708], noir [572], place [129], musée [2216], belge [2795], printemps [1288], automne [1503]</a:t>
            </a:r>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kern="1200" dirty="0" err="1">
                <a:solidFill>
                  <a:schemeClr val="tx1"/>
                </a:solidFill>
                <a:effectLst/>
                <a:latin typeface="+mn-lt"/>
                <a:ea typeface="+mn-ea"/>
                <a:cs typeface="+mn-cs"/>
              </a:rPr>
              <a:t>compléter</a:t>
            </a:r>
            <a:r>
              <a:rPr lang="en-GB" sz="1200" b="0" kern="1200" dirty="0">
                <a:solidFill>
                  <a:schemeClr val="tx1"/>
                </a:solidFill>
                <a:effectLst/>
                <a:latin typeface="+mn-lt"/>
                <a:ea typeface="+mn-ea"/>
                <a:cs typeface="+mn-cs"/>
              </a:rPr>
              <a:t> [2034], scène [794]</a:t>
            </a:r>
            <a:endParaRPr lang="en-GB" b="0" baseline="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83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checking written comprehension of this week’s new vocabulary</a:t>
            </a:r>
            <a:endParaRPr lang="en-US" b="1" dirty="0"/>
          </a:p>
          <a:p>
            <a:endParaRPr lang="en-US" b="1" dirty="0"/>
          </a:p>
          <a:p>
            <a:r>
              <a:rPr lang="en-US" b="1" dirty="0"/>
              <a:t>Procedure:</a:t>
            </a:r>
          </a:p>
          <a:p>
            <a:r>
              <a:rPr lang="en-US" b="0" dirty="0"/>
              <a:t>1. Bring up the pictures and words. Teacher says the French, students repeat. </a:t>
            </a:r>
          </a:p>
          <a:p>
            <a:r>
              <a:rPr lang="en-US" b="0" dirty="0"/>
              <a:t>2. Highlight that, although many of the words look similar to the English equivalents, they are pronounced differently.</a:t>
            </a:r>
          </a:p>
          <a:p>
            <a:endParaRPr lang="en-US" b="0" dirty="0"/>
          </a:p>
          <a:p>
            <a:r>
              <a:rPr lang="en-US" b="1" dirty="0"/>
              <a:t>Note: Teacher can provide a brief explanation of </a:t>
            </a:r>
            <a:r>
              <a:rPr lang="en-US" b="1" i="1" dirty="0" err="1"/>
              <a:t>pétanque</a:t>
            </a:r>
            <a:r>
              <a:rPr lang="en-US" b="1" i="0" dirty="0"/>
              <a:t> as a type of bowls game. It will be explored further in the next activity.</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new vocabulary (1 is the most frequent word in French): </a:t>
            </a:r>
            <a:br>
              <a:rPr lang="en-GB" baseline="0" dirty="0"/>
            </a:br>
            <a:r>
              <a:rPr lang="fr-FR" sz="1200" kern="1200" dirty="0">
                <a:solidFill>
                  <a:schemeClr val="tx1"/>
                </a:solidFill>
                <a:effectLst/>
                <a:latin typeface="+mn-lt"/>
                <a:ea typeface="+mn-ea"/>
                <a:cs typeface="+mn-cs"/>
              </a:rPr>
              <a:t>carte1 [955], foot(</a:t>
            </a:r>
            <a:r>
              <a:rPr lang="fr-FR" sz="1200" kern="1200" dirty="0" err="1">
                <a:solidFill>
                  <a:schemeClr val="tx1"/>
                </a:solidFill>
                <a:effectLst/>
                <a:latin typeface="+mn-lt"/>
                <a:ea typeface="+mn-ea"/>
                <a:cs typeface="+mn-cs"/>
              </a:rPr>
              <a:t>ball</a:t>
            </a:r>
            <a:r>
              <a:rPr lang="fr-FR" sz="1200" kern="1200" dirty="0">
                <a:solidFill>
                  <a:schemeClr val="tx1"/>
                </a:solidFill>
                <a:effectLst/>
                <a:latin typeface="+mn-lt"/>
                <a:ea typeface="+mn-ea"/>
                <a:cs typeface="+mn-cs"/>
              </a:rPr>
              <a:t>) [2602], guitare [&gt;5000], instrument [1650], pétanque [&gt;5000], piano [4967]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464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checking pronunciation of this week’s new vocabulary</a:t>
            </a:r>
            <a:endParaRPr lang="en-US" b="1" dirty="0"/>
          </a:p>
          <a:p>
            <a:endParaRPr lang="en-US" b="1" dirty="0"/>
          </a:p>
          <a:p>
            <a:r>
              <a:rPr lang="en-US" b="1" dirty="0"/>
              <a:t>Procedure:</a:t>
            </a:r>
          </a:p>
          <a:p>
            <a:r>
              <a:rPr lang="en-US" b="0" dirty="0"/>
              <a:t>1. </a:t>
            </a:r>
            <a:r>
              <a:rPr lang="en-US" dirty="0"/>
              <a:t>Bring up the words one by one, for students to pronounce chorally without teacher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079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checking aural comprehension of this week’s new vocabulary</a:t>
            </a:r>
            <a:endParaRPr lang="en-US" b="1" dirty="0"/>
          </a:p>
          <a:p>
            <a:endParaRPr lang="en-US" b="1" dirty="0"/>
          </a:p>
          <a:p>
            <a:r>
              <a:rPr lang="en-US" b="1" dirty="0"/>
              <a:t>Procedure:</a:t>
            </a:r>
          </a:p>
          <a:p>
            <a:r>
              <a:rPr lang="en-US" b="0" dirty="0"/>
              <a:t>1. Click the numbers to play the audio. </a:t>
            </a:r>
          </a:p>
          <a:p>
            <a:r>
              <a:rPr lang="en-US" b="0" dirty="0"/>
              <a:t>2. Students write the letter for the word they hear.</a:t>
            </a:r>
          </a:p>
          <a:p>
            <a:r>
              <a:rPr lang="en-US" b="0" dirty="0"/>
              <a:t>3. Click to reveal the answers.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228600" indent="-228600">
              <a:buAutoNum type="arabicPeriod"/>
            </a:pPr>
            <a:r>
              <a:rPr lang="en-US" b="0" dirty="0"/>
              <a:t>la </a:t>
            </a:r>
            <a:r>
              <a:rPr lang="en-US" b="0" dirty="0" err="1"/>
              <a:t>guitare</a:t>
            </a:r>
            <a:endParaRPr lang="en-US" b="0" dirty="0"/>
          </a:p>
          <a:p>
            <a:pPr marL="228600" indent="-228600">
              <a:buAutoNum type="arabicPeriod"/>
            </a:pPr>
            <a:r>
              <a:rPr lang="en-US" b="0" dirty="0" err="1"/>
              <a:t>l’instrument</a:t>
            </a:r>
            <a:endParaRPr lang="en-US" b="0" dirty="0"/>
          </a:p>
          <a:p>
            <a:pPr marL="228600" indent="-228600">
              <a:buAutoNum type="arabicPeriod"/>
            </a:pPr>
            <a:r>
              <a:rPr lang="en-US" b="0" dirty="0"/>
              <a:t>le foot</a:t>
            </a:r>
          </a:p>
          <a:p>
            <a:pPr marL="228600" indent="-228600">
              <a:buAutoNum type="arabicPeriod"/>
            </a:pPr>
            <a:r>
              <a:rPr lang="en-US" b="0" dirty="0"/>
              <a:t>le piano</a:t>
            </a:r>
          </a:p>
          <a:p>
            <a:pPr marL="228600" indent="-228600">
              <a:buAutoNum type="arabicPeriod"/>
            </a:pPr>
            <a:r>
              <a:rPr lang="en-US" b="0" dirty="0"/>
              <a:t>la carte</a:t>
            </a:r>
          </a:p>
          <a:p>
            <a:pPr marL="228600" indent="-228600">
              <a:buAutoNum type="arabicPeriod"/>
            </a:pPr>
            <a:r>
              <a:rPr lang="en-US" b="0" dirty="0"/>
              <a:t>la </a:t>
            </a:r>
            <a:r>
              <a:rPr lang="en-US" b="0" dirty="0" err="1"/>
              <a:t>pétanque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538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3 </a:t>
            </a:r>
            <a:r>
              <a:rPr lang="en-US" b="1" dirty="0"/>
              <a:t>minutes</a:t>
            </a:r>
          </a:p>
          <a:p>
            <a:endParaRPr lang="en-US" b="1" dirty="0"/>
          </a:p>
          <a:p>
            <a:r>
              <a:rPr lang="en-US" b="1" dirty="0"/>
              <a:t>Aim: </a:t>
            </a:r>
            <a:r>
              <a:rPr lang="en-US" b="0" dirty="0"/>
              <a:t>checking written recall of this week’s new vocabulary</a:t>
            </a:r>
            <a:endParaRPr lang="en-US" b="1" dirty="0"/>
          </a:p>
          <a:p>
            <a:endParaRPr lang="en-US" b="1" dirty="0"/>
          </a:p>
          <a:p>
            <a:r>
              <a:rPr lang="en-US" b="1" dirty="0"/>
              <a:t>Procedure:</a:t>
            </a:r>
          </a:p>
          <a:p>
            <a:r>
              <a:rPr lang="en-US" b="0" dirty="0"/>
              <a:t>1. The pictures disappear one by one. Students write the word for the missing image.</a:t>
            </a:r>
          </a:p>
          <a:p>
            <a:r>
              <a:rPr lang="en-US" b="0" dirty="0"/>
              <a:t>2. Click to reveal the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885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checking written comprehension of this week’s revisited vocabulary</a:t>
            </a:r>
            <a:endParaRPr lang="en-US" b="1" dirty="0"/>
          </a:p>
          <a:p>
            <a:endParaRPr lang="en-US" b="1" dirty="0"/>
          </a:p>
          <a:p>
            <a:r>
              <a:rPr lang="en-US" b="1" dirty="0"/>
              <a:t>Procedure:</a:t>
            </a:r>
          </a:p>
          <a:p>
            <a:r>
              <a:rPr lang="en-US" b="0" dirty="0"/>
              <a:t>1. Students write 1-9 and choose which word can fill the gap.</a:t>
            </a:r>
          </a:p>
          <a:p>
            <a:r>
              <a:rPr lang="en-US" b="0" dirty="0"/>
              <a:t>2. Click to reveal the answers.</a:t>
            </a:r>
          </a:p>
          <a:p>
            <a:r>
              <a:rPr lang="en-US" b="0" dirty="0"/>
              <a:t>3. The text can also be translated into English.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saison [1667], été [623], pendant [89], temps [65], frapper (à) [745], pour2 [10], si1 [34], là [109], cœur [568], </a:t>
            </a:r>
            <a:endParaRPr lang="en-GB" b="0" baseline="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kern="1200" dirty="0" err="1">
                <a:solidFill>
                  <a:schemeClr val="tx1"/>
                </a:solidFill>
                <a:effectLst/>
                <a:latin typeface="+mn-lt"/>
                <a:ea typeface="+mn-ea"/>
                <a:cs typeface="+mn-cs"/>
              </a:rPr>
              <a:t>compléter</a:t>
            </a:r>
            <a:r>
              <a:rPr lang="en-GB" sz="1200" b="0" kern="1200" dirty="0">
                <a:solidFill>
                  <a:schemeClr val="tx1"/>
                </a:solidFill>
                <a:effectLst/>
                <a:latin typeface="+mn-lt"/>
                <a:ea typeface="+mn-ea"/>
                <a:cs typeface="+mn-cs"/>
              </a:rPr>
              <a:t> [2034], </a:t>
            </a:r>
            <a:r>
              <a:rPr lang="en-GB" sz="1200" b="0" kern="1200" dirty="0" err="1">
                <a:solidFill>
                  <a:schemeClr val="tx1"/>
                </a:solidFill>
                <a:effectLst/>
                <a:latin typeface="+mn-lt"/>
                <a:ea typeface="+mn-ea"/>
                <a:cs typeface="+mn-cs"/>
              </a:rPr>
              <a:t>région</a:t>
            </a:r>
            <a:r>
              <a:rPr lang="en-GB" sz="1200" b="0" kern="1200" dirty="0">
                <a:solidFill>
                  <a:schemeClr val="tx1"/>
                </a:solidFill>
                <a:effectLst/>
                <a:latin typeface="+mn-lt"/>
                <a:ea typeface="+mn-ea"/>
                <a:cs typeface="+mn-cs"/>
              </a:rPr>
              <a:t> [241]</a:t>
            </a:r>
            <a:endParaRPr lang="en-GB" b="0" baseline="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Century Gothic" panose="020B0502020202020204" pitchFamily="34" charset="0"/>
              <a:ea typeface="+mn-ea"/>
              <a:cs typeface="+mn-cs"/>
            </a:endParaRPr>
          </a:p>
          <a:p>
            <a:r>
              <a:rPr lang="en-GB" sz="1200" b="1" kern="1200" dirty="0">
                <a:solidFill>
                  <a:schemeClr val="tx1"/>
                </a:solidFill>
                <a:effectLst/>
                <a:latin typeface="Century Gothic" panose="020B0502020202020204" pitchFamily="34" charset="0"/>
                <a:ea typeface="+mn-ea"/>
                <a:cs typeface="+mn-cs"/>
              </a:rPr>
              <a:t>Image attribution:</a:t>
            </a:r>
          </a:p>
          <a:p>
            <a:r>
              <a:rPr lang="fr-FR" sz="1200" b="0" kern="1200" dirty="0">
                <a:solidFill>
                  <a:schemeClr val="tx1"/>
                </a:solidFill>
                <a:effectLst/>
                <a:latin typeface="Century Gothic" panose="020B0502020202020204" pitchFamily="34" charset="0"/>
                <a:ea typeface="+mn-ea"/>
                <a:cs typeface="+mn-cs"/>
              </a:rPr>
              <a:t>Par </a:t>
            </a:r>
            <a:r>
              <a:rPr lang="fr-FR" sz="1200" b="0" kern="1200" dirty="0" err="1">
                <a:solidFill>
                  <a:schemeClr val="tx1"/>
                </a:solidFill>
                <a:effectLst/>
                <a:latin typeface="Century Gothic" panose="020B0502020202020204" pitchFamily="34" charset="0"/>
                <a:ea typeface="+mn-ea"/>
                <a:cs typeface="+mn-cs"/>
              </a:rPr>
              <a:t>Brunobuisson</a:t>
            </a:r>
            <a:r>
              <a:rPr lang="fr-FR" sz="1200" b="0" kern="1200" dirty="0">
                <a:solidFill>
                  <a:schemeClr val="tx1"/>
                </a:solidFill>
                <a:effectLst/>
                <a:latin typeface="Century Gothic" panose="020B0502020202020204" pitchFamily="34" charset="0"/>
                <a:ea typeface="+mn-ea"/>
                <a:cs typeface="+mn-cs"/>
              </a:rPr>
              <a:t> — Travail personnel, CC BY-SA 4.0, https://commons.wikimedia.org/w/index.php?curid=81872264</a:t>
            </a:r>
            <a:endParaRPr lang="en-GB" sz="1200" b="0" kern="1200" dirty="0">
              <a:solidFill>
                <a:schemeClr val="tx1"/>
              </a:solidFill>
              <a:effectLst/>
              <a:latin typeface="Century Gothic" panose="020B0502020202020204" pitchFamily="34" charset="0"/>
              <a:ea typeface="+mn-ea"/>
              <a:cs typeface="+mn-cs"/>
            </a:endParaRPr>
          </a:p>
          <a:p>
            <a:r>
              <a:rPr lang="fr-FR" b="0" dirty="0"/>
              <a:t>Domaine public, https://commons.wikimedia.org/w/index.php?curid=1372253</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74801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recapping the plural contracted form of </a:t>
            </a:r>
            <a:r>
              <a:rPr lang="en-US" b="0" i="1" dirty="0"/>
              <a:t>à</a:t>
            </a:r>
            <a:r>
              <a:rPr lang="en-US" b="0" i="0" dirty="0"/>
              <a:t> + definite article, introducing</a:t>
            </a:r>
            <a:r>
              <a:rPr lang="en-US" b="0" dirty="0"/>
              <a:t> the plural contracted form of </a:t>
            </a:r>
            <a:r>
              <a:rPr lang="en-US" b="0" i="1" dirty="0"/>
              <a:t>de</a:t>
            </a:r>
            <a:r>
              <a:rPr lang="en-US" b="0" i="0" dirty="0"/>
              <a:t> + definite article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687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for 2 slides</a:t>
            </a:r>
            <a:endParaRPr lang="en-US" b="1" dirty="0"/>
          </a:p>
          <a:p>
            <a:endParaRPr lang="en-US" b="1" dirty="0"/>
          </a:p>
          <a:p>
            <a:r>
              <a:rPr lang="en-US" b="1" dirty="0"/>
              <a:t>Aim: </a:t>
            </a:r>
            <a:r>
              <a:rPr lang="en-US" b="0" dirty="0" err="1"/>
              <a:t>practising</a:t>
            </a:r>
            <a:r>
              <a:rPr lang="en-US" b="0" dirty="0"/>
              <a:t> aural recognition of the plural contracted form of </a:t>
            </a:r>
            <a:r>
              <a:rPr lang="en-US" b="0" i="1" dirty="0"/>
              <a:t>de</a:t>
            </a:r>
            <a:r>
              <a:rPr lang="en-US" b="0" i="0" dirty="0"/>
              <a:t> + definite article</a:t>
            </a:r>
            <a:endParaRPr lang="en-US" b="1" dirty="0"/>
          </a:p>
          <a:p>
            <a:endParaRPr lang="en-US" b="1" dirty="0"/>
          </a:p>
          <a:p>
            <a:r>
              <a:rPr lang="en-US" b="1" dirty="0"/>
              <a:t>Procedure:</a:t>
            </a:r>
          </a:p>
          <a:p>
            <a:r>
              <a:rPr lang="en-US" b="0" dirty="0"/>
              <a:t>1. Click the numbers to play the audio. The ends of the sentences are obscured by beeps.</a:t>
            </a:r>
          </a:p>
          <a:p>
            <a:r>
              <a:rPr lang="en-US" b="0" dirty="0"/>
              <a:t>2. Students write 1-8 and choose ‘a’ to complete the sentence with a singular noun, or ‘b’ to complete the sentence with a plural noun.</a:t>
            </a:r>
          </a:p>
          <a:p>
            <a:r>
              <a:rPr lang="en-US" b="0" dirty="0"/>
              <a:t>3. Answers and full audio (without beeps) are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C’est à gauche des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droite du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loin de l’[…].</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près de la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côté de la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loin des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gauche des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côté du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droite des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près des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Click to reveal the answers.</a:t>
            </a:r>
          </a:p>
          <a:p>
            <a:r>
              <a:rPr lang="en-US" b="0" dirty="0"/>
              <a:t>3. English translations can also be elicited.</a:t>
            </a:r>
          </a:p>
          <a:p>
            <a:r>
              <a:rPr lang="en-US" b="0" dirty="0"/>
              <a:t>4. Attention can be drawn to the pronunciation of </a:t>
            </a:r>
            <a:r>
              <a:rPr lang="en-US" b="0" i="1" dirty="0"/>
              <a:t>des</a:t>
            </a:r>
            <a:r>
              <a:rPr lang="en-US" b="0" i="0" dirty="0"/>
              <a:t> with and without liaison by re-playing items 9 and 10.</a:t>
            </a:r>
            <a:endParaRPr lang="en-US" b="0" dirty="0"/>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C’est à gauche des maisons.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droite du marché.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loin de l’église.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près de la poste.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côté de la banque.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loin des ponts.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gauche des cafés.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côté du cinéma.</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à droite des plages.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près des hôtels.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418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recapping verbs taking </a:t>
            </a:r>
            <a:r>
              <a:rPr lang="en-US" b="0" i="1" dirty="0"/>
              <a:t>à</a:t>
            </a:r>
            <a:r>
              <a:rPr lang="en-US" b="0" i="0" dirty="0"/>
              <a:t>, introducing</a:t>
            </a:r>
            <a:r>
              <a:rPr lang="en-US" b="0" dirty="0"/>
              <a:t> </a:t>
            </a:r>
            <a:r>
              <a:rPr lang="en-US" b="0" i="1" dirty="0" err="1"/>
              <a:t>jouer</a:t>
            </a:r>
            <a:r>
              <a:rPr lang="en-US" b="0" i="1" dirty="0"/>
              <a:t> à </a:t>
            </a:r>
            <a:r>
              <a:rPr lang="en-US" b="0" i="0" dirty="0"/>
              <a:t>+ sport / game and </a:t>
            </a:r>
            <a:r>
              <a:rPr lang="en-US" b="0" i="1" dirty="0" err="1"/>
              <a:t>jouer</a:t>
            </a:r>
            <a:r>
              <a:rPr lang="en-US" b="0" i="1" dirty="0"/>
              <a:t> de </a:t>
            </a:r>
            <a:r>
              <a:rPr lang="en-US" b="0" i="0" dirty="0"/>
              <a:t>+ instrument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447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algn="just"/>
            <a:r>
              <a:rPr lang="en-US" b="1" dirty="0"/>
              <a:t>Aim: </a:t>
            </a:r>
            <a:r>
              <a:rPr lang="en-US" b="0" dirty="0" err="1"/>
              <a:t>practising</a:t>
            </a:r>
            <a:r>
              <a:rPr lang="en-US" b="0" dirty="0"/>
              <a:t> written recognition of </a:t>
            </a:r>
            <a:r>
              <a:rPr lang="en-US" b="0" i="1" dirty="0" err="1"/>
              <a:t>jouer</a:t>
            </a:r>
            <a:r>
              <a:rPr lang="en-US" b="0" i="1" dirty="0"/>
              <a:t> à </a:t>
            </a:r>
            <a:r>
              <a:rPr lang="en-US" b="0" i="0" dirty="0"/>
              <a:t>+ sport / game and </a:t>
            </a:r>
            <a:r>
              <a:rPr lang="en-US" b="0" i="1" dirty="0" err="1"/>
              <a:t>jouer</a:t>
            </a:r>
            <a:r>
              <a:rPr lang="en-US" b="0" i="1" dirty="0"/>
              <a:t> de </a:t>
            </a:r>
            <a:r>
              <a:rPr lang="en-US" b="0" i="0" dirty="0"/>
              <a:t>+ instrument</a:t>
            </a:r>
            <a:endParaRPr lang="en-US" b="1" dirty="0"/>
          </a:p>
          <a:p>
            <a:endParaRPr lang="en-US" b="1" dirty="0"/>
          </a:p>
          <a:p>
            <a:r>
              <a:rPr lang="en-US" b="1" dirty="0"/>
              <a:t>Procedure:</a:t>
            </a:r>
          </a:p>
          <a:p>
            <a:r>
              <a:rPr lang="en-US" b="0" dirty="0"/>
              <a:t>1. Write 1-8 and choose ‘a’ or ‘b’ to complete the sentence</a:t>
            </a:r>
          </a:p>
          <a:p>
            <a:r>
              <a:rPr lang="en-US" b="0" dirty="0"/>
              <a:t>2. Click to reveal the answers.</a:t>
            </a:r>
          </a:p>
          <a:p>
            <a:r>
              <a:rPr lang="en-US" b="0" dirty="0"/>
              <a:t>3. English translations can also be elicited.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recapping question formation using intonation, inversion and </a:t>
            </a:r>
            <a:r>
              <a:rPr lang="en-US" b="0" i="1" dirty="0" err="1"/>
              <a:t>est-ce</a:t>
            </a:r>
            <a:r>
              <a:rPr lang="en-US" b="0" i="1" dirty="0"/>
              <a:t> que</a:t>
            </a:r>
          </a:p>
          <a:p>
            <a:endParaRPr lang="en-US" b="0" i="1" dirty="0"/>
          </a:p>
          <a:p>
            <a:r>
              <a:rPr lang="en-US" b="1" i="0" dirty="0"/>
              <a:t>Note: </a:t>
            </a:r>
            <a:r>
              <a:rPr lang="en-US" b="0" i="0" dirty="0"/>
              <a:t>Teacher to highlight the symbols used to demonstrate each question type – these will be used as prompts in the speaking activity that follows.</a:t>
            </a:r>
            <a:endParaRPr lang="en-US" b="1"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Timing: 8 minutes</a:t>
            </a:r>
            <a:br>
              <a:rPr kumimoji="0" lang="en-GB" sz="1200" b="0" i="0" u="none" strike="noStrike" kern="1200" cap="none" spc="0" normalizeH="0" baseline="0" noProof="0" dirty="0">
                <a:ln>
                  <a:noFill/>
                </a:ln>
                <a:solidFill>
                  <a:prstClr val="black"/>
                </a:solidFill>
                <a:effectLst/>
                <a:uLnTx/>
                <a:uFillTx/>
                <a:latin typeface="+mn-lt"/>
                <a:ea typeface="+mn-ea"/>
                <a:cs typeface="+mn-cs"/>
              </a:rPr>
            </a:br>
            <a:br>
              <a:rPr kumimoji="0" lang="en-GB" sz="1200" b="1" i="0" u="none" strike="noStrike" kern="1200" cap="none" spc="0" normalizeH="0" baseline="0" noProof="0" dirty="0">
                <a:ln>
                  <a:noFill/>
                </a:ln>
                <a:solidFill>
                  <a:prstClr val="black"/>
                </a:solidFill>
                <a:effectLst/>
                <a:uLnTx/>
                <a:uFillTx/>
                <a:latin typeface="+mn-lt"/>
                <a:ea typeface="+mn-ea"/>
                <a:cs typeface="+mn-cs"/>
              </a:rPr>
            </a:br>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recognise and produce prepositions </a:t>
            </a:r>
            <a:r>
              <a:rPr kumimoji="0" lang="en-GB" sz="1200" b="0" i="1" u="none" strike="noStrike" kern="1200" cap="none" spc="0" normalizeH="0" baseline="0" noProof="0" dirty="0">
                <a:ln>
                  <a:noFill/>
                </a:ln>
                <a:solidFill>
                  <a:prstClr val="black"/>
                </a:solidFill>
                <a:effectLst/>
                <a:uLnTx/>
                <a:uFillTx/>
                <a:latin typeface="+mn-lt"/>
                <a:ea typeface="+mn-ea"/>
                <a:cs typeface="+mn-cs"/>
              </a:rPr>
              <a:t>à</a:t>
            </a:r>
            <a:r>
              <a:rPr kumimoji="0" lang="en-GB" sz="1200" b="0" i="0" u="none" strike="noStrike" kern="1200" cap="none" spc="0" normalizeH="0" baseline="0" noProof="0" dirty="0">
                <a:ln>
                  <a:noFill/>
                </a:ln>
                <a:solidFill>
                  <a:prstClr val="black"/>
                </a:solidFill>
                <a:effectLst/>
                <a:uLnTx/>
                <a:uFillTx/>
                <a:latin typeface="+mn-lt"/>
                <a:ea typeface="+mn-ea"/>
                <a:cs typeface="+mn-cs"/>
              </a:rPr>
              <a:t> and </a:t>
            </a:r>
            <a:r>
              <a:rPr kumimoji="0" lang="en-GB" sz="1200" b="0" i="1" u="none" strike="noStrike" kern="1200" cap="none" spc="0" normalizeH="0" baseline="0" noProof="0" dirty="0">
                <a:ln>
                  <a:noFill/>
                </a:ln>
                <a:solidFill>
                  <a:prstClr val="black"/>
                </a:solidFill>
                <a:effectLst/>
                <a:uLnTx/>
                <a:uFillTx/>
                <a:latin typeface="+mn-lt"/>
                <a:ea typeface="+mn-ea"/>
                <a:cs typeface="+mn-cs"/>
              </a:rPr>
              <a:t>de</a:t>
            </a:r>
            <a:r>
              <a:rPr kumimoji="0" lang="en-GB" sz="1200" b="0" i="0" u="none" strike="noStrike" kern="1200" cap="none" spc="0" normalizeH="0" baseline="0" noProof="0" dirty="0">
                <a:ln>
                  <a:noFill/>
                </a:ln>
                <a:solidFill>
                  <a:prstClr val="black"/>
                </a:solidFill>
                <a:effectLst/>
                <a:uLnTx/>
                <a:uFillTx/>
                <a:latin typeface="+mn-lt"/>
                <a:ea typeface="+mn-ea"/>
                <a:cs typeface="+mn-cs"/>
              </a:rPr>
              <a:t> in various forms, and to connect them with relevant nouns. This activity includes some cognate and near cognate sports and instruments so that students can extend their knowledge beyond the vocabulary in the set.</a:t>
            </a:r>
            <a:br>
              <a:rPr kumimoji="0" lang="en-GB" sz="1200" b="0" i="0" u="none" strike="noStrike" kern="1200" cap="none" spc="0" normalizeH="0" baseline="0" noProof="0" dirty="0">
                <a:ln>
                  <a:noFill/>
                </a:ln>
                <a:solidFill>
                  <a:prstClr val="black"/>
                </a:solidFill>
                <a:effectLst/>
                <a:uLnTx/>
                <a:uFillTx/>
                <a:latin typeface="+mn-lt"/>
                <a:ea typeface="+mn-ea"/>
                <a:cs typeface="+mn-cs"/>
              </a:rPr>
            </a:b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0" i="0" u="none" strike="noStrike" kern="1200" cap="none" spc="0" normalizeH="0" baseline="0" noProof="0" dirty="0">
                <a:ln>
                  <a:noFill/>
                </a:ln>
                <a:solidFill>
                  <a:prstClr val="black"/>
                </a:solidFill>
                <a:effectLst/>
                <a:uLnTx/>
                <a:uFillTx/>
                <a:latin typeface="+mn-lt"/>
                <a:ea typeface="+mn-ea"/>
                <a:cs typeface="+mn-cs"/>
              </a:rPr>
              <a:t>1. Person A reads sentence 1, person B then using the preposition to complete the sentence choosing from the options they have been given.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2. Continue until the dialogue is complete.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3. Check answers on slide 39. Oral translation </a:t>
            </a:r>
            <a:r>
              <a:rPr kumimoji="0" lang="en-GB" sz="1200" b="0" i="0" u="none" strike="noStrike" kern="1200" cap="none" spc="0" normalizeH="0" baseline="0" noProof="0">
                <a:ln>
                  <a:noFill/>
                </a:ln>
                <a:solidFill>
                  <a:prstClr val="black"/>
                </a:solidFill>
                <a:effectLst/>
                <a:uLnTx/>
                <a:uFillTx/>
                <a:latin typeface="+mn-lt"/>
                <a:ea typeface="+mn-ea"/>
                <a:cs typeface="+mn-cs"/>
              </a:rPr>
              <a:t>of content.</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kern="1200" dirty="0">
                <a:solidFill>
                  <a:schemeClr val="tx1"/>
                </a:solidFill>
                <a:effectLst/>
                <a:latin typeface="+mn-lt"/>
                <a:ea typeface="+mn-ea"/>
                <a:cs typeface="+mn-cs"/>
              </a:rPr>
              <a:t>tennis [3867], console [&gt;5000], </a:t>
            </a:r>
            <a:r>
              <a:rPr lang="fr-FR" sz="1200" dirty="0">
                <a:solidFill>
                  <a:schemeClr val="accent1">
                    <a:lumMod val="50000"/>
                  </a:schemeClr>
                </a:solidFill>
              </a:rPr>
              <a:t>entier [455], </a:t>
            </a:r>
            <a:r>
              <a:rPr lang="fr-FR" sz="1200" b="0" dirty="0">
                <a:solidFill>
                  <a:srgbClr val="EE6000"/>
                </a:solidFill>
              </a:rPr>
              <a:t>flûte [&gt;5000], cool [&gt;5000], saxophone [&gt;5000], orchestre [4600], </a:t>
            </a:r>
            <a:r>
              <a:rPr kumimoji="0" lang="fr-FR" sz="1200" b="0" i="0" u="none" strike="noStrike" kern="1200" cap="none" spc="0" normalizeH="0" baseline="0" noProof="0" dirty="0">
                <a:ln>
                  <a:noFill/>
                </a:ln>
                <a:solidFill>
                  <a:srgbClr val="EE6000"/>
                </a:solidFill>
                <a:effectLst/>
                <a:uLnTx/>
                <a:uFillTx/>
                <a:latin typeface="Century Gothic" panose="020F0302020204030204"/>
              </a:rPr>
              <a:t>percussions [&gt;5000], trompette [&gt;5000], rugby [&gt;5000]</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157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715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647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NOT DISPLAY</a:t>
            </a:r>
          </a:p>
          <a:p>
            <a:endParaRPr lang="en-US" b="1" dirty="0"/>
          </a:p>
          <a:p>
            <a:r>
              <a:rPr lang="en-US" b="1" dirty="0"/>
              <a:t>Optional additional speaking activity</a:t>
            </a:r>
          </a:p>
          <a:p>
            <a:endParaRPr lang="en-US" b="1" dirty="0"/>
          </a:p>
          <a:p>
            <a:r>
              <a:rPr lang="en-US" b="1" dirty="0"/>
              <a:t>Timing: 7 minutes</a:t>
            </a:r>
          </a:p>
          <a:p>
            <a:endParaRPr lang="en-US" b="1" dirty="0"/>
          </a:p>
          <a:p>
            <a:pPr algn="just"/>
            <a:r>
              <a:rPr lang="en-US" b="1" dirty="0"/>
              <a:t>Aim: </a:t>
            </a:r>
            <a:r>
              <a:rPr lang="en-US" b="0" dirty="0" err="1"/>
              <a:t>practising</a:t>
            </a:r>
            <a:r>
              <a:rPr lang="en-US" b="0" dirty="0"/>
              <a:t> oral production of </a:t>
            </a:r>
            <a:r>
              <a:rPr lang="en-US" b="0" i="1" dirty="0" err="1"/>
              <a:t>jouer</a:t>
            </a:r>
            <a:r>
              <a:rPr lang="en-US" b="0" i="1" dirty="0"/>
              <a:t> à </a:t>
            </a:r>
            <a:r>
              <a:rPr lang="en-US" b="0" i="0" dirty="0"/>
              <a:t>+ sport / game and </a:t>
            </a:r>
            <a:r>
              <a:rPr lang="en-US" b="0" i="1" dirty="0" err="1"/>
              <a:t>jouer</a:t>
            </a:r>
            <a:r>
              <a:rPr lang="en-US" b="0" i="1" dirty="0"/>
              <a:t> de </a:t>
            </a:r>
            <a:r>
              <a:rPr lang="en-US" b="0" i="0" dirty="0"/>
              <a:t>+ instrument</a:t>
            </a:r>
            <a:endParaRPr lang="en-US" b="1" i="0" dirty="0"/>
          </a:p>
          <a:p>
            <a:pPr algn="just"/>
            <a:endParaRPr lang="en-US" b="1" dirty="0"/>
          </a:p>
          <a:p>
            <a:r>
              <a:rPr lang="en-US" b="1" dirty="0"/>
              <a:t>Procedure:</a:t>
            </a:r>
          </a:p>
          <a:p>
            <a:r>
              <a:rPr lang="en-US" b="0" dirty="0"/>
              <a:t>1. Partner A asks Partner B a yes/no question about each activity using the question type indicated in the ‘?’ column (using the </a:t>
            </a:r>
            <a:r>
              <a:rPr lang="en-US" b="0" dirty="0" err="1"/>
              <a:t>rolecard</a:t>
            </a:r>
            <a:r>
              <a:rPr lang="en-US" b="0" dirty="0"/>
              <a:t> on this slide).</a:t>
            </a:r>
          </a:p>
          <a:p>
            <a:r>
              <a:rPr lang="en-US" b="0" dirty="0"/>
              <a:t>2. Partner B answers with </a:t>
            </a:r>
            <a:r>
              <a:rPr lang="en-US" b="0" i="1" dirty="0"/>
              <a:t>‘</a:t>
            </a:r>
            <a:r>
              <a:rPr lang="en-US" b="0" i="1" dirty="0" err="1"/>
              <a:t>oui</a:t>
            </a:r>
            <a:r>
              <a:rPr lang="en-US" b="0" i="1" dirty="0"/>
              <a:t>’ </a:t>
            </a:r>
            <a:r>
              <a:rPr lang="en-US" b="0" i="0" dirty="0"/>
              <a:t>/ </a:t>
            </a:r>
            <a:r>
              <a:rPr lang="en-US" b="0" i="1" dirty="0"/>
              <a:t>‘non</a:t>
            </a:r>
            <a:r>
              <a:rPr lang="en-US" b="0" i="0" dirty="0"/>
              <a:t>’ according to the response in the ‘B’ column (using the </a:t>
            </a:r>
            <a:r>
              <a:rPr lang="en-US" b="0" i="0" dirty="0" err="1"/>
              <a:t>rolecard</a:t>
            </a:r>
            <a:r>
              <a:rPr lang="en-US" b="0" i="0" dirty="0"/>
              <a:t> on the next slide). At more advanced levels, students could be encourages to respond in full affirmative or negative sentences.</a:t>
            </a:r>
            <a:endParaRPr lang="en-US" b="0" dirty="0"/>
          </a:p>
          <a:p>
            <a:r>
              <a:rPr lang="en-US" b="0" dirty="0"/>
              <a:t>3. Partner A makes a tick or cross in the ‘B’ column.</a:t>
            </a:r>
          </a:p>
          <a:p>
            <a:r>
              <a:rPr lang="en-US" b="0" dirty="0"/>
              <a:t>4. Partners swap roles. Continue until the tables are complete.</a:t>
            </a:r>
          </a:p>
          <a:p>
            <a:r>
              <a:rPr lang="en-US" b="0" dirty="0"/>
              <a:t>5. Answers are provided on the </a:t>
            </a:r>
            <a:r>
              <a:rPr lang="en-US" b="0" i="1" dirty="0" err="1"/>
              <a:t>réponses</a:t>
            </a:r>
            <a:r>
              <a:rPr lang="en-US" b="0" i="0" dirty="0"/>
              <a:t> slide, after a follow-up writing activity.</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1762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NOT DISPLAY</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09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pPr algn="just"/>
            <a:r>
              <a:rPr lang="en-US" b="1" dirty="0"/>
              <a:t>Aim: </a:t>
            </a:r>
            <a:r>
              <a:rPr lang="en-US" b="0" dirty="0" err="1"/>
              <a:t>practising</a:t>
            </a:r>
            <a:r>
              <a:rPr lang="en-US" b="0" dirty="0"/>
              <a:t> written production of </a:t>
            </a:r>
            <a:r>
              <a:rPr lang="en-US" b="0" i="1" dirty="0" err="1"/>
              <a:t>jouer</a:t>
            </a:r>
            <a:r>
              <a:rPr lang="en-US" b="0" i="1" dirty="0"/>
              <a:t> à </a:t>
            </a:r>
            <a:r>
              <a:rPr lang="en-US" b="0" i="0" dirty="0"/>
              <a:t>+ sport / game and </a:t>
            </a:r>
            <a:r>
              <a:rPr lang="en-US" b="0" i="1" dirty="0" err="1"/>
              <a:t>jouer</a:t>
            </a:r>
            <a:r>
              <a:rPr lang="en-US" b="0" i="1" dirty="0"/>
              <a:t> de </a:t>
            </a:r>
            <a:r>
              <a:rPr lang="en-US" b="0" i="0" dirty="0"/>
              <a:t>+ instrument</a:t>
            </a:r>
            <a:endParaRPr lang="en-US" b="1" i="0" dirty="0"/>
          </a:p>
          <a:p>
            <a:endParaRPr lang="en-US" b="1" dirty="0"/>
          </a:p>
          <a:p>
            <a:r>
              <a:rPr lang="en-US" b="1" dirty="0"/>
              <a:t>Procedure:</a:t>
            </a:r>
          </a:p>
          <a:p>
            <a:r>
              <a:rPr lang="en-US" b="0" dirty="0"/>
              <a:t>1. Students write sentences comparing the activities they and their partner do. Encourage the use of linking words.</a:t>
            </a:r>
          </a:p>
          <a:p>
            <a:r>
              <a:rPr lang="en-US" b="0" dirty="0"/>
              <a:t>2. Click to reveal the answers for each partner (note that question 5 can take a definite or indefinite article, depending on interpretation of the question).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similaire</a:t>
            </a:r>
            <a:r>
              <a:rPr lang="en-GB" baseline="0" dirty="0"/>
              <a:t> [2632]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Alternative / optional extension activity</a:t>
            </a:r>
          </a:p>
          <a:p>
            <a:endParaRPr lang="en-US" b="1" dirty="0"/>
          </a:p>
          <a:p>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err="1"/>
              <a:t>practising</a:t>
            </a:r>
            <a:r>
              <a:rPr lang="en-US" b="0" dirty="0"/>
              <a:t> oral and written production of </a:t>
            </a:r>
            <a:r>
              <a:rPr lang="en-US" b="0" i="1" dirty="0" err="1"/>
              <a:t>jouer</a:t>
            </a:r>
            <a:r>
              <a:rPr lang="en-US" b="0" i="1" dirty="0"/>
              <a:t> à </a:t>
            </a:r>
            <a:r>
              <a:rPr lang="en-US" b="0" i="0" dirty="0"/>
              <a:t>+ sport / game and </a:t>
            </a:r>
            <a:r>
              <a:rPr lang="en-US" b="0" i="1" dirty="0" err="1"/>
              <a:t>jouer</a:t>
            </a:r>
            <a:r>
              <a:rPr lang="en-US" b="0" i="1" dirty="0"/>
              <a:t> de </a:t>
            </a:r>
            <a:r>
              <a:rPr lang="en-US" b="0" i="0" dirty="0"/>
              <a:t>+ instrument</a:t>
            </a:r>
            <a:endParaRPr lang="en-US" b="1" dirty="0"/>
          </a:p>
          <a:p>
            <a:endParaRPr lang="en-US" b="1" dirty="0"/>
          </a:p>
          <a:p>
            <a:r>
              <a:rPr lang="en-US" b="1" dirty="0"/>
              <a:t>Procedure:</a:t>
            </a:r>
          </a:p>
          <a:p>
            <a:r>
              <a:rPr lang="en-US" b="0" dirty="0"/>
              <a:t>1. Students ask each other questions to find one person in the class who does each activity. (Teacher can call out the method of question formation, perhaps varying for each question at advanced levels).</a:t>
            </a:r>
          </a:p>
          <a:p>
            <a:r>
              <a:rPr lang="en-US" b="0" dirty="0"/>
              <a:t>2. Students write one sentence for each activity with the person they found.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682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The answer sheet for the 8.1.2.7 vocabulary learning homework is here: https://resources.ncelp.org/concern/resources/cf95jc173?locale=en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err="1"/>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err="1"/>
              <a:t>désolé</a:t>
            </a:r>
            <a:r>
              <a:rPr lang="en-GB" baseline="0" dirty="0"/>
              <a:t> [2081];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336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444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8136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aural recognition between hard and soft </a:t>
            </a:r>
            <a:r>
              <a:rPr lang="en-GB" sz="1200" b="0" dirty="0">
                <a:solidFill>
                  <a:schemeClr val="bg1"/>
                </a:solidFill>
              </a:rPr>
              <a:t>[s]. Awareness of spelling rules governing the pronunciation of these SSCs.</a:t>
            </a:r>
            <a:endParaRPr lang="en-US" b="0" dirty="0"/>
          </a:p>
          <a:p>
            <a:endParaRPr lang="en-US" b="1" dirty="0"/>
          </a:p>
          <a:p>
            <a:r>
              <a:rPr lang="en-US" b="1" dirty="0"/>
              <a:t>Procedure:</a:t>
            </a:r>
          </a:p>
          <a:p>
            <a:r>
              <a:rPr lang="en-US" b="0" dirty="0"/>
              <a:t>1. Click on numbers to hear words. Student decide if </a:t>
            </a:r>
            <a:r>
              <a:rPr lang="en-GB" sz="1200" b="0" dirty="0">
                <a:solidFill>
                  <a:schemeClr val="bg1"/>
                </a:solidFill>
              </a:rPr>
              <a:t>[s] is hard or soft.</a:t>
            </a:r>
            <a:endParaRPr lang="en-US" b="0" dirty="0"/>
          </a:p>
          <a:p>
            <a:r>
              <a:rPr lang="en-US" b="0" dirty="0"/>
              <a:t>2.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3. Students try to say the words.</a:t>
            </a:r>
            <a:endParaRPr lang="en-US" b="0" dirty="0"/>
          </a:p>
          <a:p>
            <a:r>
              <a:rPr lang="en-US" b="0" dirty="0"/>
              <a:t>4. Click again to reveal the question about spelling. Students consider in pairs. They might say things like ‘the sound occurs at the beginning’ or ‘when there is a double s’ or ‘between two vowels’. You could guide the students by explaining that there are three rules in total to spot. </a:t>
            </a:r>
          </a:p>
          <a:p>
            <a:r>
              <a:rPr lang="en-US" b="0" i="0" dirty="0"/>
              <a:t>4. Rules are summarized on the following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(1 is the most frequent word in French): </a:t>
            </a:r>
            <a:br>
              <a:rPr lang="en-GB" baseline="0" dirty="0">
                <a:latin typeface="+mn-lt"/>
              </a:rPr>
            </a:br>
            <a:r>
              <a:rPr lang="en-GB" baseline="0" dirty="0" err="1">
                <a:latin typeface="+mn-lt"/>
              </a:rPr>
              <a:t>soupe</a:t>
            </a:r>
            <a:r>
              <a:rPr lang="en-GB" baseline="0" dirty="0">
                <a:latin typeface="+mn-lt"/>
              </a:rPr>
              <a:t> [4563], </a:t>
            </a:r>
            <a:r>
              <a:rPr lang="en-GB" baseline="0" dirty="0" err="1">
                <a:latin typeface="+mn-lt"/>
              </a:rPr>
              <a:t>fils</a:t>
            </a:r>
            <a:r>
              <a:rPr lang="en-GB" baseline="0" dirty="0">
                <a:latin typeface="+mn-lt"/>
              </a:rPr>
              <a:t> [735], </a:t>
            </a:r>
            <a:r>
              <a:rPr lang="en-GB" baseline="0" dirty="0" err="1">
                <a:latin typeface="+mn-lt"/>
              </a:rPr>
              <a:t>ils</a:t>
            </a:r>
            <a:r>
              <a:rPr lang="en-GB" baseline="0" dirty="0">
                <a:latin typeface="+mn-lt"/>
              </a:rPr>
              <a:t> </a:t>
            </a:r>
            <a:r>
              <a:rPr lang="en-GB" baseline="0" dirty="0" err="1">
                <a:latin typeface="+mn-lt"/>
              </a:rPr>
              <a:t>ont</a:t>
            </a:r>
            <a:r>
              <a:rPr lang="en-GB" baseline="0" dirty="0">
                <a:latin typeface="+mn-lt"/>
              </a:rPr>
              <a:t> [13/8], </a:t>
            </a:r>
            <a:r>
              <a:rPr lang="en-GB" baseline="0" dirty="0" err="1">
                <a:latin typeface="+mn-lt"/>
              </a:rPr>
              <a:t>poisson</a:t>
            </a:r>
            <a:r>
              <a:rPr lang="en-GB" baseline="0" dirty="0">
                <a:latin typeface="+mn-lt"/>
              </a:rPr>
              <a:t> [1616], visage [1292], monsieur [79], quasi [2778], passer [90], </a:t>
            </a:r>
            <a:r>
              <a:rPr lang="en-GB" baseline="0" dirty="0" err="1">
                <a:latin typeface="+mn-lt"/>
              </a:rPr>
              <a:t>personne</a:t>
            </a:r>
            <a:r>
              <a:rPr lang="en-GB" baseline="0" dirty="0">
                <a:latin typeface="+mn-lt"/>
              </a:rPr>
              <a:t> [84], </a:t>
            </a:r>
            <a:r>
              <a:rPr lang="en-GB" baseline="0" dirty="0" err="1">
                <a:latin typeface="+mn-lt"/>
              </a:rPr>
              <a:t>usine</a:t>
            </a:r>
            <a:r>
              <a:rPr lang="en-GB" baseline="0" dirty="0">
                <a:latin typeface="+mn-lt"/>
              </a:rPr>
              <a:t> [1482]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2 minutes</a:t>
            </a:r>
          </a:p>
          <a:p>
            <a:endParaRPr lang="en-GB" b="1" baseline="0" dirty="0"/>
          </a:p>
          <a:p>
            <a:r>
              <a:rPr lang="en-GB" b="1" baseline="0" dirty="0"/>
              <a:t>Aim: </a:t>
            </a:r>
            <a:r>
              <a:rPr lang="en-GB" b="0" baseline="0" dirty="0"/>
              <a:t>to recap spelling rules governing SSC [-s-]</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269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3725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8682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6181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10113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5001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48054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8800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00590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2146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96088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94078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17826834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audio" Target="../media/audio21.wav"/><Relationship Id="rId12"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5" Type="http://schemas.openxmlformats.org/officeDocument/2006/relationships/image" Target="../media/image14.png"/><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audio" Target="../media/audio29.wav"/><Relationship Id="rId12"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3" Type="http://schemas.openxmlformats.org/officeDocument/2006/relationships/image" Target="../media/image9.png"/><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audio" Target="../media/audio35.wav"/><Relationship Id="rId10" Type="http://schemas.openxmlformats.org/officeDocument/2006/relationships/audio" Target="../media/audio40.wav"/><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3" Type="http://schemas.openxmlformats.org/officeDocument/2006/relationships/image" Target="../media/image9.png"/><Relationship Id="rId7" Type="http://schemas.openxmlformats.org/officeDocument/2006/relationships/audio" Target="../media/audio47.wav"/><Relationship Id="rId12" Type="http://schemas.openxmlformats.org/officeDocument/2006/relationships/audio" Target="../media/audio52.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46.wav"/><Relationship Id="rId11" Type="http://schemas.openxmlformats.org/officeDocument/2006/relationships/audio" Target="../media/audio51.wav"/><Relationship Id="rId5" Type="http://schemas.openxmlformats.org/officeDocument/2006/relationships/audio" Target="../media/audio45.wav"/><Relationship Id="rId10" Type="http://schemas.openxmlformats.org/officeDocument/2006/relationships/audio" Target="../media/audio50.wav"/><Relationship Id="rId4" Type="http://schemas.openxmlformats.org/officeDocument/2006/relationships/audio" Target="../media/audio44.wav"/><Relationship Id="rId9" Type="http://schemas.openxmlformats.org/officeDocument/2006/relationships/audio" Target="../media/audio49.wav"/></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gif"/><Relationship Id="rId3" Type="http://schemas.openxmlformats.org/officeDocument/2006/relationships/image" Target="../media/image9.png"/><Relationship Id="rId7" Type="http://schemas.openxmlformats.org/officeDocument/2006/relationships/image" Target="../media/image21.png"/><Relationship Id="rId12" Type="http://schemas.openxmlformats.org/officeDocument/2006/relationships/image" Target="../media/image26.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3.wav"/><Relationship Id="rId3" Type="http://schemas.openxmlformats.org/officeDocument/2006/relationships/image" Target="../media/image9.png"/><Relationship Id="rId7" Type="http://schemas.openxmlformats.org/officeDocument/2006/relationships/audio" Target="../media/audio57.wav"/><Relationship Id="rId12" Type="http://schemas.openxmlformats.org/officeDocument/2006/relationships/audio" Target="../media/audio62.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56.wav"/><Relationship Id="rId11" Type="http://schemas.openxmlformats.org/officeDocument/2006/relationships/audio" Target="../media/audio61.wav"/><Relationship Id="rId5" Type="http://schemas.openxmlformats.org/officeDocument/2006/relationships/audio" Target="../media/audio55.wav"/><Relationship Id="rId10" Type="http://schemas.openxmlformats.org/officeDocument/2006/relationships/audio" Target="../media/audio60.wav"/><Relationship Id="rId4" Type="http://schemas.openxmlformats.org/officeDocument/2006/relationships/audio" Target="../media/audio54.wav"/><Relationship Id="rId9" Type="http://schemas.openxmlformats.org/officeDocument/2006/relationships/audio" Target="../media/audio59.wav"/></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png"/><Relationship Id="rId7"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audio" Target="../media/audio68.wav"/><Relationship Id="rId3" Type="http://schemas.openxmlformats.org/officeDocument/2006/relationships/image" Target="../media/image9.png"/><Relationship Id="rId7" Type="http://schemas.openxmlformats.org/officeDocument/2006/relationships/image" Target="../media/image35.jpeg"/><Relationship Id="rId12" Type="http://schemas.openxmlformats.org/officeDocument/2006/relationships/audio" Target="../media/audio67.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audio" Target="../media/audio66.wav"/><Relationship Id="rId5" Type="http://schemas.openxmlformats.org/officeDocument/2006/relationships/image" Target="../media/image33.png"/><Relationship Id="rId15" Type="http://schemas.openxmlformats.org/officeDocument/2006/relationships/image" Target="../media/image37.png"/><Relationship Id="rId10" Type="http://schemas.openxmlformats.org/officeDocument/2006/relationships/audio" Target="../media/audio65.wav"/><Relationship Id="rId4" Type="http://schemas.openxmlformats.org/officeDocument/2006/relationships/image" Target="../media/image32.png"/><Relationship Id="rId9" Type="http://schemas.openxmlformats.org/officeDocument/2006/relationships/audio" Target="../media/audio64.wav"/><Relationship Id="rId14" Type="http://schemas.openxmlformats.org/officeDocument/2006/relationships/audio" Target="../media/audio69.wav"/></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png"/><Relationship Id="rId7"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audio" Target="../media/audio74.wav"/><Relationship Id="rId13" Type="http://schemas.openxmlformats.org/officeDocument/2006/relationships/audio" Target="../media/audio77.wav"/><Relationship Id="rId18" Type="http://schemas.openxmlformats.org/officeDocument/2006/relationships/image" Target="../media/image44.png"/><Relationship Id="rId3" Type="http://schemas.openxmlformats.org/officeDocument/2006/relationships/image" Target="../media/image9.png"/><Relationship Id="rId21" Type="http://schemas.openxmlformats.org/officeDocument/2006/relationships/image" Target="../media/image47.png"/><Relationship Id="rId7" Type="http://schemas.openxmlformats.org/officeDocument/2006/relationships/audio" Target="../media/audio73.wav"/><Relationship Id="rId12" Type="http://schemas.openxmlformats.org/officeDocument/2006/relationships/audio" Target="../media/audio76.wav"/><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31.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audio" Target="../media/audio72.wav"/><Relationship Id="rId11" Type="http://schemas.openxmlformats.org/officeDocument/2006/relationships/audio" Target="../media/audio75.wav"/><Relationship Id="rId24" Type="http://schemas.openxmlformats.org/officeDocument/2006/relationships/image" Target="../media/image50.jpeg"/><Relationship Id="rId5" Type="http://schemas.openxmlformats.org/officeDocument/2006/relationships/audio" Target="../media/audio71.wav"/><Relationship Id="rId15" Type="http://schemas.openxmlformats.org/officeDocument/2006/relationships/audio" Target="../media/audio79.wav"/><Relationship Id="rId23" Type="http://schemas.openxmlformats.org/officeDocument/2006/relationships/image" Target="../media/image49.png"/><Relationship Id="rId10" Type="http://schemas.openxmlformats.org/officeDocument/2006/relationships/image" Target="../media/image41.png"/><Relationship Id="rId19" Type="http://schemas.openxmlformats.org/officeDocument/2006/relationships/image" Target="../media/image45.gif"/><Relationship Id="rId4" Type="http://schemas.openxmlformats.org/officeDocument/2006/relationships/audio" Target="../media/audio70.wav"/><Relationship Id="rId9" Type="http://schemas.openxmlformats.org/officeDocument/2006/relationships/image" Target="../media/image40.png"/><Relationship Id="rId14" Type="http://schemas.openxmlformats.org/officeDocument/2006/relationships/audio" Target="../media/audio78.wav"/><Relationship Id="rId22"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audio" Target="../media/audio84.wav"/><Relationship Id="rId13" Type="http://schemas.openxmlformats.org/officeDocument/2006/relationships/audio" Target="../media/audio87.wav"/><Relationship Id="rId18" Type="http://schemas.openxmlformats.org/officeDocument/2006/relationships/image" Target="../media/image44.png"/><Relationship Id="rId3" Type="http://schemas.openxmlformats.org/officeDocument/2006/relationships/image" Target="../media/image9.png"/><Relationship Id="rId21" Type="http://schemas.openxmlformats.org/officeDocument/2006/relationships/image" Target="../media/image47.png"/><Relationship Id="rId7" Type="http://schemas.openxmlformats.org/officeDocument/2006/relationships/audio" Target="../media/audio83.wav"/><Relationship Id="rId12" Type="http://schemas.openxmlformats.org/officeDocument/2006/relationships/audio" Target="../media/audio86.wav"/><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32.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audio" Target="../media/audio82.wav"/><Relationship Id="rId11" Type="http://schemas.openxmlformats.org/officeDocument/2006/relationships/audio" Target="../media/audio85.wav"/><Relationship Id="rId24" Type="http://schemas.openxmlformats.org/officeDocument/2006/relationships/image" Target="../media/image50.jpeg"/><Relationship Id="rId5" Type="http://schemas.openxmlformats.org/officeDocument/2006/relationships/audio" Target="../media/audio81.wav"/><Relationship Id="rId15" Type="http://schemas.openxmlformats.org/officeDocument/2006/relationships/audio" Target="../media/audio89.wav"/><Relationship Id="rId23" Type="http://schemas.openxmlformats.org/officeDocument/2006/relationships/image" Target="../media/image49.png"/><Relationship Id="rId10" Type="http://schemas.openxmlformats.org/officeDocument/2006/relationships/image" Target="../media/image41.png"/><Relationship Id="rId19" Type="http://schemas.openxmlformats.org/officeDocument/2006/relationships/image" Target="../media/image45.gif"/><Relationship Id="rId4" Type="http://schemas.openxmlformats.org/officeDocument/2006/relationships/audio" Target="../media/audio80.wav"/><Relationship Id="rId9" Type="http://schemas.openxmlformats.org/officeDocument/2006/relationships/image" Target="../media/image40.png"/><Relationship Id="rId14" Type="http://schemas.openxmlformats.org/officeDocument/2006/relationships/audio" Target="../media/audio88.wav"/><Relationship Id="rId22"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png"/><Relationship Id="rId7"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31.pn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png"/><Relationship Id="rId7"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31.pn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png"/><Relationship Id="rId7"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hyperlink" Target="https://quizlet.com/gb/516750553/year-8-french-term-12-week-1-flash-cards/" TargetMode="External"/><Relationship Id="rId3" Type="http://schemas.openxmlformats.org/officeDocument/2006/relationships/image" Target="../media/image9.png"/><Relationship Id="rId7" Type="http://schemas.openxmlformats.org/officeDocument/2006/relationships/hyperlink" Target="https://quizlet.com/gb/516869569/year-8-french-term-12-week-4-flash-cards/?new"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drive.google.com/file/d/18A_eb2rTixUQ5bBxBI57j9mffXeqB93F/view?usp=sharing" TargetMode="External"/><Relationship Id="rId5" Type="http://schemas.openxmlformats.org/officeDocument/2006/relationships/image" Target="../media/image65.png"/><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hyperlink" Target="https://quizlet.com/gb/515982967/year-8-french-term-11-week-2-flash-cards/?new"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9.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audio" Target="../media/audio14.wav"/><Relationship Id="rId5" Type="http://schemas.openxmlformats.org/officeDocument/2006/relationships/audio" Target="../media/audio9.wav"/><Relationship Id="rId10" Type="http://schemas.openxmlformats.org/officeDocument/2006/relationships/audio" Target="../media/audio13.wav"/><Relationship Id="rId4" Type="http://schemas.openxmlformats.org/officeDocument/2006/relationships/audio" Target="../media/audio8.wav"/><Relationship Id="rId9" Type="http://schemas.openxmlformats.org/officeDocument/2006/relationships/audio" Target="../media/audio12.wav"/><Relationship Id="rId14" Type="http://schemas.openxmlformats.org/officeDocument/2006/relationships/audio" Target="../media/audio17.wav"/></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989442" cy="1062010"/>
          </a:xfrm>
        </p:spPr>
        <p:txBody>
          <a:bodyPr>
            <a:normAutofit fontScale="90000"/>
          </a:bodyPr>
          <a:lstStyle/>
          <a:p>
            <a:pPr algn="l"/>
            <a:r>
              <a:rPr lang="en-US" sz="4000" b="1" dirty="0">
                <a:solidFill>
                  <a:prstClr val="white"/>
                </a:solidFill>
              </a:rPr>
              <a:t>Talking about what you do in your free time and where you do it</a:t>
            </a:r>
            <a:br>
              <a:rPr lang="en-US"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79999" y="2542938"/>
            <a:ext cx="6442869" cy="886062"/>
          </a:xfrm>
        </p:spPr>
        <p:txBody>
          <a:bodyPr>
            <a:noAutofit/>
          </a:bodyPr>
          <a:lstStyle/>
          <a:p>
            <a:pPr algn="l"/>
            <a:r>
              <a:rPr lang="fr-FR" sz="3000" dirty="0" err="1">
                <a:solidFill>
                  <a:prstClr val="white"/>
                </a:solidFill>
              </a:rPr>
              <a:t>prepositions</a:t>
            </a:r>
            <a:r>
              <a:rPr lang="fr-FR" sz="3000" dirty="0">
                <a:solidFill>
                  <a:prstClr val="white"/>
                </a:solidFill>
              </a:rPr>
              <a:t> </a:t>
            </a:r>
            <a:r>
              <a:rPr lang="fr-FR" sz="3000" dirty="0" err="1">
                <a:solidFill>
                  <a:prstClr val="white"/>
                </a:solidFill>
              </a:rPr>
              <a:t>taking</a:t>
            </a:r>
            <a:r>
              <a:rPr lang="fr-FR" sz="3000" dirty="0">
                <a:solidFill>
                  <a:prstClr val="white"/>
                </a:solidFill>
              </a:rPr>
              <a:t> ‘de’</a:t>
            </a:r>
          </a:p>
          <a:p>
            <a:pPr algn="l"/>
            <a:r>
              <a:rPr lang="fr-FR" sz="3000" dirty="0" err="1">
                <a:solidFill>
                  <a:prstClr val="white"/>
                </a:solidFill>
              </a:rPr>
              <a:t>forms</a:t>
            </a:r>
            <a:r>
              <a:rPr lang="fr-FR" sz="3000" dirty="0">
                <a:solidFill>
                  <a:prstClr val="white"/>
                </a:solidFill>
              </a:rPr>
              <a:t> of 'de' </a:t>
            </a:r>
            <a:r>
              <a:rPr lang="fr-FR" sz="3000" dirty="0" err="1">
                <a:solidFill>
                  <a:prstClr val="white"/>
                </a:solidFill>
              </a:rPr>
              <a:t>with</a:t>
            </a:r>
            <a:r>
              <a:rPr lang="fr-FR" sz="3000" dirty="0">
                <a:solidFill>
                  <a:prstClr val="white"/>
                </a:solidFill>
              </a:rPr>
              <a:t> </a:t>
            </a:r>
            <a:r>
              <a:rPr lang="fr-FR" sz="3000" dirty="0" err="1">
                <a:solidFill>
                  <a:prstClr val="white"/>
                </a:solidFill>
              </a:rPr>
              <a:t>definite</a:t>
            </a:r>
            <a:r>
              <a:rPr lang="fr-FR" sz="3000" dirty="0">
                <a:solidFill>
                  <a:prstClr val="white"/>
                </a:solidFill>
              </a:rPr>
              <a:t> article</a:t>
            </a:r>
          </a:p>
          <a:p>
            <a:pPr algn="l"/>
            <a:r>
              <a:rPr lang="en-GB" sz="3000" dirty="0">
                <a:solidFill>
                  <a:prstClr val="white"/>
                </a:solidFill>
              </a:rPr>
              <a:t>SSC [-s-]</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6 - Lesson </a:t>
            </a:r>
            <a:r>
              <a:rPr lang="en-GB" sz="2000" dirty="0">
                <a:solidFill>
                  <a:prstClr val="white"/>
                </a:solidFill>
                <a:latin typeface="Century Gothic" panose="020B0502020202020204" pitchFamily="34" charset="0"/>
              </a:rPr>
              <a:t>25</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04/08/2022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 name="TextBox 1">
            <a:extLst>
              <a:ext uri="{FF2B5EF4-FFF2-40B4-BE49-F238E27FC236}">
                <a16:creationId xmlns:a16="http://schemas.microsoft.com/office/drawing/2014/main" id="{742509ED-AEC8-4CA9-A81E-2658494ABBDC}"/>
              </a:ext>
            </a:extLst>
          </p:cNvPr>
          <p:cNvSpPr txBox="1"/>
          <p:nvPr/>
        </p:nvSpPr>
        <p:spPr>
          <a:xfrm>
            <a:off x="292982" y="1736523"/>
            <a:ext cx="1207382" cy="646331"/>
          </a:xfrm>
          <a:prstGeom prst="rect">
            <a:avLst/>
          </a:prstGeom>
          <a:noFill/>
        </p:spPr>
        <p:txBody>
          <a:bodyPr wrap="none" rtlCol="0">
            <a:spAutoFit/>
          </a:bodyPr>
          <a:lstStyle/>
          <a:p>
            <a:pPr algn="l"/>
            <a:r>
              <a:rPr lang="en-GB" sz="3600" b="1" dirty="0" err="1">
                <a:solidFill>
                  <a:srgbClr val="115076"/>
                </a:solidFill>
              </a:rPr>
              <a:t>côté</a:t>
            </a:r>
            <a:endParaRPr lang="en-GB" sz="3600" b="1" dirty="0">
              <a:solidFill>
                <a:srgbClr val="115076"/>
              </a:solidFill>
            </a:endParaRPr>
          </a:p>
        </p:txBody>
      </p:sp>
      <p:sp>
        <p:nvSpPr>
          <p:cNvPr id="9" name="TextBox 8">
            <a:extLst>
              <a:ext uri="{FF2B5EF4-FFF2-40B4-BE49-F238E27FC236}">
                <a16:creationId xmlns:a16="http://schemas.microsoft.com/office/drawing/2014/main" id="{1D520A49-2B45-4445-9EFD-E1485048B612}"/>
              </a:ext>
            </a:extLst>
          </p:cNvPr>
          <p:cNvSpPr txBox="1"/>
          <p:nvPr/>
        </p:nvSpPr>
        <p:spPr>
          <a:xfrm>
            <a:off x="292982" y="2712768"/>
            <a:ext cx="1475084" cy="646331"/>
          </a:xfrm>
          <a:prstGeom prst="rect">
            <a:avLst/>
          </a:prstGeom>
          <a:noFill/>
        </p:spPr>
        <p:txBody>
          <a:bodyPr wrap="none" rtlCol="0">
            <a:spAutoFit/>
          </a:bodyPr>
          <a:lstStyle/>
          <a:p>
            <a:pPr algn="l"/>
            <a:r>
              <a:rPr lang="en-GB" sz="3600" b="1" dirty="0">
                <a:solidFill>
                  <a:srgbClr val="115076"/>
                </a:solidFill>
              </a:rPr>
              <a:t>droite</a:t>
            </a:r>
          </a:p>
        </p:txBody>
      </p:sp>
      <p:sp>
        <p:nvSpPr>
          <p:cNvPr id="11" name="TextBox 10">
            <a:extLst>
              <a:ext uri="{FF2B5EF4-FFF2-40B4-BE49-F238E27FC236}">
                <a16:creationId xmlns:a16="http://schemas.microsoft.com/office/drawing/2014/main" id="{E5EA0BA0-F69F-4B4A-8EF0-6520CEDCAEEA}"/>
              </a:ext>
            </a:extLst>
          </p:cNvPr>
          <p:cNvSpPr txBox="1"/>
          <p:nvPr/>
        </p:nvSpPr>
        <p:spPr>
          <a:xfrm>
            <a:off x="292982" y="3689013"/>
            <a:ext cx="1938351" cy="646331"/>
          </a:xfrm>
          <a:prstGeom prst="rect">
            <a:avLst/>
          </a:prstGeom>
          <a:noFill/>
        </p:spPr>
        <p:txBody>
          <a:bodyPr wrap="none" rtlCol="0">
            <a:spAutoFit/>
          </a:bodyPr>
          <a:lstStyle/>
          <a:p>
            <a:pPr algn="l"/>
            <a:r>
              <a:rPr lang="en-GB" sz="3600" b="1" dirty="0">
                <a:solidFill>
                  <a:srgbClr val="115076"/>
                </a:solidFill>
              </a:rPr>
              <a:t>gauche</a:t>
            </a:r>
          </a:p>
        </p:txBody>
      </p:sp>
      <p:sp>
        <p:nvSpPr>
          <p:cNvPr id="12" name="TextBox 11">
            <a:extLst>
              <a:ext uri="{FF2B5EF4-FFF2-40B4-BE49-F238E27FC236}">
                <a16:creationId xmlns:a16="http://schemas.microsoft.com/office/drawing/2014/main" id="{B1E5D38A-A9DF-4682-9537-3F0F6B01306D}"/>
              </a:ext>
            </a:extLst>
          </p:cNvPr>
          <p:cNvSpPr txBox="1"/>
          <p:nvPr/>
        </p:nvSpPr>
        <p:spPr>
          <a:xfrm>
            <a:off x="292982" y="4665258"/>
            <a:ext cx="978153" cy="646331"/>
          </a:xfrm>
          <a:prstGeom prst="rect">
            <a:avLst/>
          </a:prstGeom>
          <a:noFill/>
        </p:spPr>
        <p:txBody>
          <a:bodyPr wrap="none" rtlCol="0">
            <a:spAutoFit/>
          </a:bodyPr>
          <a:lstStyle/>
          <a:p>
            <a:pPr algn="l"/>
            <a:r>
              <a:rPr lang="en-GB" sz="3600" b="1" dirty="0">
                <a:solidFill>
                  <a:srgbClr val="115076"/>
                </a:solidFill>
              </a:rPr>
              <a:t>loin</a:t>
            </a:r>
          </a:p>
        </p:txBody>
      </p:sp>
      <p:sp>
        <p:nvSpPr>
          <p:cNvPr id="13" name="TextBox 12">
            <a:extLst>
              <a:ext uri="{FF2B5EF4-FFF2-40B4-BE49-F238E27FC236}">
                <a16:creationId xmlns:a16="http://schemas.microsoft.com/office/drawing/2014/main" id="{287F7F47-4AD9-450F-AE67-79F340E9A5B3}"/>
              </a:ext>
            </a:extLst>
          </p:cNvPr>
          <p:cNvSpPr txBox="1"/>
          <p:nvPr/>
        </p:nvSpPr>
        <p:spPr>
          <a:xfrm>
            <a:off x="292982" y="5641503"/>
            <a:ext cx="1135247" cy="646331"/>
          </a:xfrm>
          <a:prstGeom prst="rect">
            <a:avLst/>
          </a:prstGeom>
          <a:noFill/>
        </p:spPr>
        <p:txBody>
          <a:bodyPr wrap="none" rtlCol="0">
            <a:spAutoFit/>
          </a:bodyPr>
          <a:lstStyle/>
          <a:p>
            <a:pPr algn="l"/>
            <a:r>
              <a:rPr lang="en-GB" sz="3600" b="1" dirty="0" err="1">
                <a:solidFill>
                  <a:srgbClr val="115076"/>
                </a:solidFill>
              </a:rPr>
              <a:t>près</a:t>
            </a:r>
            <a:endParaRPr lang="en-GB" sz="3600" b="1" dirty="0">
              <a:solidFill>
                <a:srgbClr val="115076"/>
              </a:solidFill>
            </a:endParaRPr>
          </a:p>
        </p:txBody>
      </p:sp>
      <p:sp>
        <p:nvSpPr>
          <p:cNvPr id="14" name="TextBox 13">
            <a:extLst>
              <a:ext uri="{FF2B5EF4-FFF2-40B4-BE49-F238E27FC236}">
                <a16:creationId xmlns:a16="http://schemas.microsoft.com/office/drawing/2014/main" id="{CDE1EBD6-2E62-4956-BDD2-140441CCC8B8}"/>
              </a:ext>
            </a:extLst>
          </p:cNvPr>
          <p:cNvSpPr txBox="1"/>
          <p:nvPr/>
        </p:nvSpPr>
        <p:spPr>
          <a:xfrm>
            <a:off x="2632692" y="1736522"/>
            <a:ext cx="1098378" cy="646331"/>
          </a:xfrm>
          <a:prstGeom prst="rect">
            <a:avLst/>
          </a:prstGeom>
          <a:noFill/>
        </p:spPr>
        <p:txBody>
          <a:bodyPr wrap="none" rtlCol="0">
            <a:spAutoFit/>
          </a:bodyPr>
          <a:lstStyle/>
          <a:p>
            <a:pPr algn="l"/>
            <a:r>
              <a:rPr lang="en-GB" sz="3600" dirty="0">
                <a:solidFill>
                  <a:srgbClr val="115076"/>
                </a:solidFill>
              </a:rPr>
              <a:t>side</a:t>
            </a:r>
          </a:p>
        </p:txBody>
      </p:sp>
      <p:sp>
        <p:nvSpPr>
          <p:cNvPr id="16" name="TextBox 15">
            <a:extLst>
              <a:ext uri="{FF2B5EF4-FFF2-40B4-BE49-F238E27FC236}">
                <a16:creationId xmlns:a16="http://schemas.microsoft.com/office/drawing/2014/main" id="{59CB123A-FF9C-4B45-B35D-D65347130E37}"/>
              </a:ext>
            </a:extLst>
          </p:cNvPr>
          <p:cNvSpPr txBox="1"/>
          <p:nvPr/>
        </p:nvSpPr>
        <p:spPr>
          <a:xfrm>
            <a:off x="2632692" y="2699238"/>
            <a:ext cx="1162498" cy="646331"/>
          </a:xfrm>
          <a:prstGeom prst="rect">
            <a:avLst/>
          </a:prstGeom>
          <a:noFill/>
        </p:spPr>
        <p:txBody>
          <a:bodyPr wrap="none" rtlCol="0">
            <a:spAutoFit/>
          </a:bodyPr>
          <a:lstStyle/>
          <a:p>
            <a:pPr algn="l"/>
            <a:r>
              <a:rPr lang="en-GB" sz="3600" dirty="0">
                <a:solidFill>
                  <a:srgbClr val="115076"/>
                </a:solidFill>
              </a:rPr>
              <a:t>right</a:t>
            </a:r>
          </a:p>
        </p:txBody>
      </p:sp>
      <p:sp>
        <p:nvSpPr>
          <p:cNvPr id="17" name="TextBox 16">
            <a:extLst>
              <a:ext uri="{FF2B5EF4-FFF2-40B4-BE49-F238E27FC236}">
                <a16:creationId xmlns:a16="http://schemas.microsoft.com/office/drawing/2014/main" id="{5D0E42B3-0B5C-4B75-AC22-E7E57F9C9C8B}"/>
              </a:ext>
            </a:extLst>
          </p:cNvPr>
          <p:cNvSpPr txBox="1"/>
          <p:nvPr/>
        </p:nvSpPr>
        <p:spPr>
          <a:xfrm>
            <a:off x="2632692" y="3685145"/>
            <a:ext cx="878767" cy="646331"/>
          </a:xfrm>
          <a:prstGeom prst="rect">
            <a:avLst/>
          </a:prstGeom>
          <a:noFill/>
        </p:spPr>
        <p:txBody>
          <a:bodyPr wrap="none" rtlCol="0">
            <a:spAutoFit/>
          </a:bodyPr>
          <a:lstStyle/>
          <a:p>
            <a:pPr algn="l"/>
            <a:r>
              <a:rPr lang="en-GB" sz="3600" dirty="0">
                <a:solidFill>
                  <a:srgbClr val="115076"/>
                </a:solidFill>
              </a:rPr>
              <a:t>left</a:t>
            </a:r>
          </a:p>
        </p:txBody>
      </p:sp>
      <p:sp>
        <p:nvSpPr>
          <p:cNvPr id="18" name="TextBox 17">
            <a:extLst>
              <a:ext uri="{FF2B5EF4-FFF2-40B4-BE49-F238E27FC236}">
                <a16:creationId xmlns:a16="http://schemas.microsoft.com/office/drawing/2014/main" id="{4131155B-8B61-43D4-8035-C3114600EB4A}"/>
              </a:ext>
            </a:extLst>
          </p:cNvPr>
          <p:cNvSpPr txBox="1"/>
          <p:nvPr/>
        </p:nvSpPr>
        <p:spPr>
          <a:xfrm>
            <a:off x="2632692" y="4665258"/>
            <a:ext cx="784189" cy="646331"/>
          </a:xfrm>
          <a:prstGeom prst="rect">
            <a:avLst/>
          </a:prstGeom>
          <a:noFill/>
        </p:spPr>
        <p:txBody>
          <a:bodyPr wrap="none" rtlCol="0">
            <a:spAutoFit/>
          </a:bodyPr>
          <a:lstStyle/>
          <a:p>
            <a:pPr algn="l"/>
            <a:r>
              <a:rPr lang="en-GB" sz="3600" dirty="0">
                <a:solidFill>
                  <a:srgbClr val="115076"/>
                </a:solidFill>
              </a:rPr>
              <a:t>far</a:t>
            </a:r>
          </a:p>
        </p:txBody>
      </p:sp>
      <p:sp>
        <p:nvSpPr>
          <p:cNvPr id="19" name="TextBox 18">
            <a:extLst>
              <a:ext uri="{FF2B5EF4-FFF2-40B4-BE49-F238E27FC236}">
                <a16:creationId xmlns:a16="http://schemas.microsoft.com/office/drawing/2014/main" id="{3B48DBAC-0CCA-4E7A-A6B1-3E32297AD59E}"/>
              </a:ext>
            </a:extLst>
          </p:cNvPr>
          <p:cNvSpPr txBox="1"/>
          <p:nvPr/>
        </p:nvSpPr>
        <p:spPr>
          <a:xfrm>
            <a:off x="2632692" y="5633768"/>
            <a:ext cx="1221809" cy="646331"/>
          </a:xfrm>
          <a:prstGeom prst="rect">
            <a:avLst/>
          </a:prstGeom>
          <a:noFill/>
        </p:spPr>
        <p:txBody>
          <a:bodyPr wrap="none" rtlCol="0">
            <a:spAutoFit/>
          </a:bodyPr>
          <a:lstStyle/>
          <a:p>
            <a:pPr algn="l"/>
            <a:r>
              <a:rPr lang="en-GB" sz="3600" dirty="0">
                <a:solidFill>
                  <a:srgbClr val="115076"/>
                </a:solidFill>
              </a:rPr>
              <a:t>near</a:t>
            </a:r>
          </a:p>
        </p:txBody>
      </p:sp>
      <p:sp>
        <p:nvSpPr>
          <p:cNvPr id="20" name="TextBox 19">
            <a:extLst>
              <a:ext uri="{FF2B5EF4-FFF2-40B4-BE49-F238E27FC236}">
                <a16:creationId xmlns:a16="http://schemas.microsoft.com/office/drawing/2014/main" id="{AAF36421-4DFF-45EF-8AE5-176AD244D5A4}"/>
              </a:ext>
            </a:extLst>
          </p:cNvPr>
          <p:cNvSpPr txBox="1"/>
          <p:nvPr/>
        </p:nvSpPr>
        <p:spPr>
          <a:xfrm>
            <a:off x="5091133" y="1736522"/>
            <a:ext cx="2371162" cy="646331"/>
          </a:xfrm>
          <a:prstGeom prst="rect">
            <a:avLst/>
          </a:prstGeom>
          <a:noFill/>
        </p:spPr>
        <p:txBody>
          <a:bodyPr wrap="none" rtlCol="0">
            <a:spAutoFit/>
          </a:bodyPr>
          <a:lstStyle/>
          <a:p>
            <a:pPr algn="l"/>
            <a:r>
              <a:rPr lang="en-GB" sz="3600" b="1" dirty="0">
                <a:solidFill>
                  <a:srgbClr val="EE6000"/>
                </a:solidFill>
              </a:rPr>
              <a:t>à</a:t>
            </a:r>
            <a:r>
              <a:rPr lang="en-GB" sz="3600" b="1" dirty="0">
                <a:solidFill>
                  <a:srgbClr val="115076"/>
                </a:solidFill>
              </a:rPr>
              <a:t> </a:t>
            </a:r>
            <a:r>
              <a:rPr lang="en-GB" sz="3600" b="1" dirty="0" err="1">
                <a:solidFill>
                  <a:srgbClr val="115076"/>
                </a:solidFill>
              </a:rPr>
              <a:t>côté</a:t>
            </a:r>
            <a:r>
              <a:rPr lang="en-GB" sz="3600" b="1" dirty="0">
                <a:solidFill>
                  <a:srgbClr val="115076"/>
                </a:solidFill>
              </a:rPr>
              <a:t> </a:t>
            </a:r>
            <a:r>
              <a:rPr lang="en-GB" sz="3600" b="1" dirty="0">
                <a:solidFill>
                  <a:srgbClr val="EE6000"/>
                </a:solidFill>
              </a:rPr>
              <a:t>de</a:t>
            </a:r>
          </a:p>
        </p:txBody>
      </p:sp>
      <p:sp>
        <p:nvSpPr>
          <p:cNvPr id="21" name="TextBox 20">
            <a:extLst>
              <a:ext uri="{FF2B5EF4-FFF2-40B4-BE49-F238E27FC236}">
                <a16:creationId xmlns:a16="http://schemas.microsoft.com/office/drawing/2014/main" id="{B6E35B05-24DE-4B16-952E-BD2DF37E14E1}"/>
              </a:ext>
            </a:extLst>
          </p:cNvPr>
          <p:cNvSpPr txBox="1"/>
          <p:nvPr/>
        </p:nvSpPr>
        <p:spPr>
          <a:xfrm>
            <a:off x="5091133" y="2712767"/>
            <a:ext cx="2638864" cy="646331"/>
          </a:xfrm>
          <a:prstGeom prst="rect">
            <a:avLst/>
          </a:prstGeom>
          <a:noFill/>
        </p:spPr>
        <p:txBody>
          <a:bodyPr wrap="none" rtlCol="0">
            <a:spAutoFit/>
          </a:bodyPr>
          <a:lstStyle/>
          <a:p>
            <a:pPr algn="l"/>
            <a:r>
              <a:rPr lang="en-GB" sz="3600" b="1" dirty="0">
                <a:solidFill>
                  <a:srgbClr val="EE6000"/>
                </a:solidFill>
              </a:rPr>
              <a:t>à</a:t>
            </a:r>
            <a:r>
              <a:rPr lang="en-GB" sz="3600" b="1" dirty="0">
                <a:solidFill>
                  <a:srgbClr val="115076"/>
                </a:solidFill>
              </a:rPr>
              <a:t> droite </a:t>
            </a:r>
            <a:r>
              <a:rPr lang="en-GB" sz="3600" b="1" dirty="0">
                <a:solidFill>
                  <a:srgbClr val="EE6000"/>
                </a:solidFill>
              </a:rPr>
              <a:t>de</a:t>
            </a:r>
          </a:p>
        </p:txBody>
      </p:sp>
      <p:sp>
        <p:nvSpPr>
          <p:cNvPr id="22" name="TextBox 21">
            <a:extLst>
              <a:ext uri="{FF2B5EF4-FFF2-40B4-BE49-F238E27FC236}">
                <a16:creationId xmlns:a16="http://schemas.microsoft.com/office/drawing/2014/main" id="{B7B01BA1-8796-4591-8B84-C4F254DAC730}"/>
              </a:ext>
            </a:extLst>
          </p:cNvPr>
          <p:cNvSpPr txBox="1"/>
          <p:nvPr/>
        </p:nvSpPr>
        <p:spPr>
          <a:xfrm>
            <a:off x="5091133" y="3689012"/>
            <a:ext cx="3102131" cy="646331"/>
          </a:xfrm>
          <a:prstGeom prst="rect">
            <a:avLst/>
          </a:prstGeom>
          <a:noFill/>
        </p:spPr>
        <p:txBody>
          <a:bodyPr wrap="none" rtlCol="0">
            <a:spAutoFit/>
          </a:bodyPr>
          <a:lstStyle/>
          <a:p>
            <a:pPr algn="l"/>
            <a:r>
              <a:rPr lang="en-GB" sz="3600" b="1" dirty="0">
                <a:solidFill>
                  <a:srgbClr val="EE6000"/>
                </a:solidFill>
              </a:rPr>
              <a:t>à</a:t>
            </a:r>
            <a:r>
              <a:rPr lang="en-GB" sz="3600" b="1" dirty="0">
                <a:solidFill>
                  <a:srgbClr val="115076"/>
                </a:solidFill>
              </a:rPr>
              <a:t> gauche </a:t>
            </a:r>
            <a:r>
              <a:rPr lang="en-GB" sz="3600" b="1" dirty="0">
                <a:solidFill>
                  <a:srgbClr val="EE6000"/>
                </a:solidFill>
              </a:rPr>
              <a:t>de</a:t>
            </a:r>
          </a:p>
        </p:txBody>
      </p:sp>
      <p:sp>
        <p:nvSpPr>
          <p:cNvPr id="23" name="TextBox 22">
            <a:extLst>
              <a:ext uri="{FF2B5EF4-FFF2-40B4-BE49-F238E27FC236}">
                <a16:creationId xmlns:a16="http://schemas.microsoft.com/office/drawing/2014/main" id="{732D7EAA-1F3A-46DB-98C3-4844334B9735}"/>
              </a:ext>
            </a:extLst>
          </p:cNvPr>
          <p:cNvSpPr txBox="1"/>
          <p:nvPr/>
        </p:nvSpPr>
        <p:spPr>
          <a:xfrm>
            <a:off x="5091133" y="4665257"/>
            <a:ext cx="1707519" cy="646331"/>
          </a:xfrm>
          <a:prstGeom prst="rect">
            <a:avLst/>
          </a:prstGeom>
          <a:noFill/>
        </p:spPr>
        <p:txBody>
          <a:bodyPr wrap="none" rtlCol="0">
            <a:spAutoFit/>
          </a:bodyPr>
          <a:lstStyle/>
          <a:p>
            <a:pPr algn="l"/>
            <a:r>
              <a:rPr lang="en-GB" sz="3600" b="1" dirty="0">
                <a:solidFill>
                  <a:srgbClr val="115076"/>
                </a:solidFill>
              </a:rPr>
              <a:t>loin </a:t>
            </a:r>
            <a:r>
              <a:rPr lang="en-GB" sz="3600" b="1" dirty="0">
                <a:solidFill>
                  <a:srgbClr val="EE6000"/>
                </a:solidFill>
              </a:rPr>
              <a:t>de</a:t>
            </a:r>
          </a:p>
        </p:txBody>
      </p:sp>
      <p:sp>
        <p:nvSpPr>
          <p:cNvPr id="24" name="TextBox 23">
            <a:extLst>
              <a:ext uri="{FF2B5EF4-FFF2-40B4-BE49-F238E27FC236}">
                <a16:creationId xmlns:a16="http://schemas.microsoft.com/office/drawing/2014/main" id="{E31E0E4C-E738-4CAD-882B-C125EE224720}"/>
              </a:ext>
            </a:extLst>
          </p:cNvPr>
          <p:cNvSpPr txBox="1"/>
          <p:nvPr/>
        </p:nvSpPr>
        <p:spPr>
          <a:xfrm>
            <a:off x="5091133" y="5641502"/>
            <a:ext cx="1864613" cy="646331"/>
          </a:xfrm>
          <a:prstGeom prst="rect">
            <a:avLst/>
          </a:prstGeom>
          <a:noFill/>
        </p:spPr>
        <p:txBody>
          <a:bodyPr wrap="none" rtlCol="0">
            <a:spAutoFit/>
          </a:bodyPr>
          <a:lstStyle/>
          <a:p>
            <a:pPr algn="l"/>
            <a:r>
              <a:rPr lang="en-GB" sz="3600" b="1" dirty="0" err="1">
                <a:solidFill>
                  <a:srgbClr val="115076"/>
                </a:solidFill>
              </a:rPr>
              <a:t>près</a:t>
            </a:r>
            <a:r>
              <a:rPr lang="en-GB" sz="3600" b="1" dirty="0">
                <a:solidFill>
                  <a:srgbClr val="115076"/>
                </a:solidFill>
              </a:rPr>
              <a:t> </a:t>
            </a:r>
            <a:r>
              <a:rPr lang="en-GB" sz="3600" b="1" dirty="0">
                <a:solidFill>
                  <a:srgbClr val="EE6000"/>
                </a:solidFill>
              </a:rPr>
              <a:t>de</a:t>
            </a:r>
          </a:p>
        </p:txBody>
      </p:sp>
      <p:sp>
        <p:nvSpPr>
          <p:cNvPr id="25" name="TextBox 24">
            <a:extLst>
              <a:ext uri="{FF2B5EF4-FFF2-40B4-BE49-F238E27FC236}">
                <a16:creationId xmlns:a16="http://schemas.microsoft.com/office/drawing/2014/main" id="{DCB229C9-EF14-419D-9D9B-41B1F761E3B5}"/>
              </a:ext>
            </a:extLst>
          </p:cNvPr>
          <p:cNvSpPr txBox="1"/>
          <p:nvPr/>
        </p:nvSpPr>
        <p:spPr>
          <a:xfrm>
            <a:off x="8350325" y="1736522"/>
            <a:ext cx="1697901" cy="646331"/>
          </a:xfrm>
          <a:prstGeom prst="rect">
            <a:avLst/>
          </a:prstGeom>
          <a:noFill/>
        </p:spPr>
        <p:txBody>
          <a:bodyPr wrap="none" rtlCol="0">
            <a:spAutoFit/>
          </a:bodyPr>
          <a:lstStyle/>
          <a:p>
            <a:pPr algn="l"/>
            <a:r>
              <a:rPr lang="en-GB" sz="3600" dirty="0">
                <a:solidFill>
                  <a:srgbClr val="EE6000"/>
                </a:solidFill>
              </a:rPr>
              <a:t>be</a:t>
            </a:r>
            <a:r>
              <a:rPr lang="en-GB" sz="3600" dirty="0">
                <a:solidFill>
                  <a:srgbClr val="115076"/>
                </a:solidFill>
              </a:rPr>
              <a:t>side</a:t>
            </a:r>
          </a:p>
        </p:txBody>
      </p:sp>
      <p:sp>
        <p:nvSpPr>
          <p:cNvPr id="26" name="TextBox 25">
            <a:extLst>
              <a:ext uri="{FF2B5EF4-FFF2-40B4-BE49-F238E27FC236}">
                <a16:creationId xmlns:a16="http://schemas.microsoft.com/office/drawing/2014/main" id="{C1C452AF-93E9-4C3C-8B24-D3AA38A35C5B}"/>
              </a:ext>
            </a:extLst>
          </p:cNvPr>
          <p:cNvSpPr txBox="1"/>
          <p:nvPr/>
        </p:nvSpPr>
        <p:spPr>
          <a:xfrm>
            <a:off x="8350325" y="2699238"/>
            <a:ext cx="3198311" cy="646331"/>
          </a:xfrm>
          <a:prstGeom prst="rect">
            <a:avLst/>
          </a:prstGeom>
          <a:noFill/>
        </p:spPr>
        <p:txBody>
          <a:bodyPr wrap="none" rtlCol="0">
            <a:spAutoFit/>
          </a:bodyPr>
          <a:lstStyle/>
          <a:p>
            <a:pPr algn="l"/>
            <a:r>
              <a:rPr lang="en-GB" sz="3600" dirty="0">
                <a:solidFill>
                  <a:srgbClr val="EE6000"/>
                </a:solidFill>
              </a:rPr>
              <a:t>to the </a:t>
            </a:r>
            <a:r>
              <a:rPr lang="en-GB" sz="3600" dirty="0">
                <a:solidFill>
                  <a:srgbClr val="115076"/>
                </a:solidFill>
              </a:rPr>
              <a:t>right </a:t>
            </a:r>
            <a:r>
              <a:rPr lang="en-GB" sz="3600" dirty="0">
                <a:solidFill>
                  <a:srgbClr val="EE6000"/>
                </a:solidFill>
              </a:rPr>
              <a:t>of</a:t>
            </a:r>
          </a:p>
        </p:txBody>
      </p:sp>
      <p:sp>
        <p:nvSpPr>
          <p:cNvPr id="27" name="TextBox 26">
            <a:extLst>
              <a:ext uri="{FF2B5EF4-FFF2-40B4-BE49-F238E27FC236}">
                <a16:creationId xmlns:a16="http://schemas.microsoft.com/office/drawing/2014/main" id="{8FF72321-4842-4E50-A84D-678C6FCAE679}"/>
              </a:ext>
            </a:extLst>
          </p:cNvPr>
          <p:cNvSpPr txBox="1"/>
          <p:nvPr/>
        </p:nvSpPr>
        <p:spPr>
          <a:xfrm>
            <a:off x="8350325" y="3685145"/>
            <a:ext cx="2909771" cy="646331"/>
          </a:xfrm>
          <a:prstGeom prst="rect">
            <a:avLst/>
          </a:prstGeom>
          <a:noFill/>
        </p:spPr>
        <p:txBody>
          <a:bodyPr wrap="none" rtlCol="0">
            <a:spAutoFit/>
          </a:bodyPr>
          <a:lstStyle/>
          <a:p>
            <a:pPr algn="l"/>
            <a:r>
              <a:rPr lang="en-GB" sz="3600" dirty="0">
                <a:solidFill>
                  <a:srgbClr val="EE6000"/>
                </a:solidFill>
              </a:rPr>
              <a:t>to the </a:t>
            </a:r>
            <a:r>
              <a:rPr lang="en-GB" sz="3600" dirty="0">
                <a:solidFill>
                  <a:srgbClr val="115076"/>
                </a:solidFill>
              </a:rPr>
              <a:t>left </a:t>
            </a:r>
            <a:r>
              <a:rPr lang="en-GB" sz="3600" dirty="0">
                <a:solidFill>
                  <a:srgbClr val="EE6000"/>
                </a:solidFill>
              </a:rPr>
              <a:t>of</a:t>
            </a:r>
          </a:p>
        </p:txBody>
      </p:sp>
      <p:sp>
        <p:nvSpPr>
          <p:cNvPr id="28" name="TextBox 27">
            <a:extLst>
              <a:ext uri="{FF2B5EF4-FFF2-40B4-BE49-F238E27FC236}">
                <a16:creationId xmlns:a16="http://schemas.microsoft.com/office/drawing/2014/main" id="{8EE565F1-F378-46AF-8F14-B9948AB86D40}"/>
              </a:ext>
            </a:extLst>
          </p:cNvPr>
          <p:cNvSpPr txBox="1"/>
          <p:nvPr/>
        </p:nvSpPr>
        <p:spPr>
          <a:xfrm>
            <a:off x="8350325" y="4647861"/>
            <a:ext cx="3661580" cy="646331"/>
          </a:xfrm>
          <a:prstGeom prst="rect">
            <a:avLst/>
          </a:prstGeom>
          <a:noFill/>
        </p:spPr>
        <p:txBody>
          <a:bodyPr wrap="none" rtlCol="0">
            <a:spAutoFit/>
          </a:bodyPr>
          <a:lstStyle/>
          <a:p>
            <a:pPr algn="l"/>
            <a:r>
              <a:rPr lang="en-GB" sz="3600" dirty="0">
                <a:solidFill>
                  <a:srgbClr val="115076"/>
                </a:solidFill>
              </a:rPr>
              <a:t>far (away) </a:t>
            </a:r>
            <a:r>
              <a:rPr lang="en-GB" sz="3600" dirty="0">
                <a:solidFill>
                  <a:srgbClr val="EE6000"/>
                </a:solidFill>
              </a:rPr>
              <a:t>from</a:t>
            </a:r>
          </a:p>
        </p:txBody>
      </p:sp>
      <p:sp>
        <p:nvSpPr>
          <p:cNvPr id="29" name="TextBox 28">
            <a:extLst>
              <a:ext uri="{FF2B5EF4-FFF2-40B4-BE49-F238E27FC236}">
                <a16:creationId xmlns:a16="http://schemas.microsoft.com/office/drawing/2014/main" id="{7F09990C-19EE-46BF-BF52-5A56C338DF9F}"/>
              </a:ext>
            </a:extLst>
          </p:cNvPr>
          <p:cNvSpPr txBox="1"/>
          <p:nvPr/>
        </p:nvSpPr>
        <p:spPr>
          <a:xfrm>
            <a:off x="8350325" y="5633768"/>
            <a:ext cx="1221809" cy="646331"/>
          </a:xfrm>
          <a:prstGeom prst="rect">
            <a:avLst/>
          </a:prstGeom>
          <a:noFill/>
        </p:spPr>
        <p:txBody>
          <a:bodyPr wrap="none" rtlCol="0">
            <a:spAutoFit/>
          </a:bodyPr>
          <a:lstStyle/>
          <a:p>
            <a:pPr algn="l"/>
            <a:r>
              <a:rPr lang="en-GB" sz="3600" dirty="0">
                <a:solidFill>
                  <a:srgbClr val="115076"/>
                </a:solidFill>
              </a:rPr>
              <a:t>near</a:t>
            </a:r>
            <a:endParaRPr lang="en-GB" sz="3600" dirty="0">
              <a:solidFill>
                <a:srgbClr val="EE6000"/>
              </a:solidFill>
            </a:endParaRPr>
          </a:p>
        </p:txBody>
      </p:sp>
      <p:sp>
        <p:nvSpPr>
          <p:cNvPr id="40" name="Rounded Rectangle 46">
            <a:extLst>
              <a:ext uri="{FF2B5EF4-FFF2-40B4-BE49-F238E27FC236}">
                <a16:creationId xmlns:a16="http://schemas.microsoft.com/office/drawing/2014/main" id="{C5E82CCD-82C2-4D79-97AD-4DF17AE477E3}"/>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84110D-6D3A-493C-BC3C-B0A9B2A1EE21}"/>
              </a:ext>
            </a:extLst>
          </p:cNvPr>
          <p:cNvSpPr txBox="1"/>
          <p:nvPr/>
        </p:nvSpPr>
        <p:spPr>
          <a:xfrm>
            <a:off x="6191250" y="272291"/>
            <a:ext cx="4582812" cy="1464231"/>
          </a:xfrm>
          <a:prstGeom prst="wedgeRoundRectCallout">
            <a:avLst/>
          </a:prstGeom>
          <a:solidFill>
            <a:srgbClr val="115076"/>
          </a:solidFill>
          <a:ln>
            <a:solidFill>
              <a:srgbClr val="EE6000"/>
            </a:solidFill>
          </a:ln>
        </p:spPr>
        <p:txBody>
          <a:bodyPr wrap="square" rtlCol="0">
            <a:spAutoFit/>
          </a:bodyPr>
          <a:lstStyle/>
          <a:p>
            <a:pPr algn="ctr"/>
            <a:r>
              <a:rPr lang="en-GB" sz="2000" dirty="0">
                <a:solidFill>
                  <a:schemeClr val="bg1"/>
                </a:solidFill>
              </a:rPr>
              <a:t>These </a:t>
            </a:r>
            <a:r>
              <a:rPr lang="en-GB" sz="2000" b="1" dirty="0">
                <a:solidFill>
                  <a:schemeClr val="bg1"/>
                </a:solidFill>
              </a:rPr>
              <a:t>location expressions </a:t>
            </a:r>
            <a:r>
              <a:rPr lang="en-GB" sz="2000" dirty="0">
                <a:solidFill>
                  <a:schemeClr val="bg1"/>
                </a:solidFill>
              </a:rPr>
              <a:t>must be followed by </a:t>
            </a:r>
            <a:r>
              <a:rPr lang="en-GB" sz="2000" b="1" dirty="0">
                <a:solidFill>
                  <a:schemeClr val="bg1"/>
                </a:solidFill>
              </a:rPr>
              <a:t>de</a:t>
            </a:r>
            <a:r>
              <a:rPr lang="en-GB" sz="2000" dirty="0">
                <a:solidFill>
                  <a:schemeClr val="bg1"/>
                </a:solidFill>
              </a:rPr>
              <a:t> before a noun. The </a:t>
            </a:r>
            <a:r>
              <a:rPr lang="en-GB" sz="2000" b="1" dirty="0">
                <a:solidFill>
                  <a:schemeClr val="bg1"/>
                </a:solidFill>
              </a:rPr>
              <a:t>prepositions </a:t>
            </a:r>
            <a:r>
              <a:rPr lang="en-GB" sz="2000" b="1" dirty="0" err="1">
                <a:solidFill>
                  <a:schemeClr val="bg1"/>
                </a:solidFill>
              </a:rPr>
              <a:t>devant</a:t>
            </a:r>
            <a:r>
              <a:rPr lang="en-GB" sz="2000" dirty="0">
                <a:solidFill>
                  <a:schemeClr val="bg1"/>
                </a:solidFill>
              </a:rPr>
              <a:t>, </a:t>
            </a:r>
            <a:r>
              <a:rPr lang="en-GB" sz="2000" b="1" dirty="0">
                <a:solidFill>
                  <a:schemeClr val="bg1"/>
                </a:solidFill>
              </a:rPr>
              <a:t>derrière</a:t>
            </a:r>
            <a:r>
              <a:rPr lang="en-GB" sz="2000" dirty="0">
                <a:solidFill>
                  <a:schemeClr val="bg1"/>
                </a:solidFill>
              </a:rPr>
              <a:t> and </a:t>
            </a:r>
            <a:r>
              <a:rPr lang="en-GB" sz="2000" b="1" dirty="0">
                <a:solidFill>
                  <a:schemeClr val="bg1"/>
                </a:solidFill>
              </a:rPr>
              <a:t>entre</a:t>
            </a:r>
            <a:r>
              <a:rPr lang="en-GB" sz="2000" dirty="0">
                <a:solidFill>
                  <a:schemeClr val="bg1"/>
                </a:solidFill>
              </a:rPr>
              <a:t> are </a:t>
            </a:r>
            <a:r>
              <a:rPr lang="en-GB" sz="2000" b="1" dirty="0">
                <a:solidFill>
                  <a:schemeClr val="bg1"/>
                </a:solidFill>
              </a:rPr>
              <a:t>not</a:t>
            </a:r>
            <a:r>
              <a:rPr lang="en-GB" sz="2000" dirty="0">
                <a:solidFill>
                  <a:schemeClr val="bg1"/>
                </a:solidFill>
              </a:rPr>
              <a:t> followed by </a:t>
            </a:r>
            <a:r>
              <a:rPr lang="en-GB" sz="2000" b="1" dirty="0">
                <a:solidFill>
                  <a:schemeClr val="bg1"/>
                </a:solidFill>
              </a:rPr>
              <a:t>de</a:t>
            </a:r>
            <a:r>
              <a:rPr lang="en-GB" sz="2000" dirty="0">
                <a:solidFill>
                  <a:schemeClr val="bg1"/>
                </a:solidFill>
              </a:rPr>
              <a:t>.</a:t>
            </a:r>
            <a:endParaRPr lang="en-GB" sz="2000" b="1" dirty="0">
              <a:solidFill>
                <a:schemeClr val="bg1"/>
              </a:solidFill>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3"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4"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dur="1" fill="hold">
                                          <p:stCondLst>
                                            <p:cond delay="0"/>
                                          </p:stCondLst>
                                        </p:cTn>
                                        <p:tgtEl>
                                          <p:spTgt spid="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 nodeType="click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9" grpId="0"/>
      <p:bldP spid="9" grpId="3"/>
      <p:bldP spid="9" grpId="4"/>
      <p:bldP spid="11" grpId="0"/>
      <p:bldP spid="11" grpId="1"/>
      <p:bldP spid="11" grpId="2"/>
      <p:bldP spid="12" grpId="0"/>
      <p:bldP spid="12" grpId="1"/>
      <p:bldP spid="12" grpId="2"/>
      <p:bldP spid="13" grpId="0"/>
      <p:bldP spid="13" grpId="1"/>
      <p:bldP spid="13" grpId="2"/>
      <p:bldP spid="14"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est</a:t>
            </a:r>
            <a:r>
              <a:rPr lang="en-GB" sz="3600" b="1" dirty="0">
                <a:solidFill>
                  <a:schemeClr val="bg1"/>
                </a:solidFill>
              </a:rPr>
              <a: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73474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photo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1630271693"/>
              </p:ext>
            </p:extLst>
          </p:nvPr>
        </p:nvGraphicFramePr>
        <p:xfrm>
          <a:off x="7527470" y="1546022"/>
          <a:ext cx="4320000" cy="4473603"/>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près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entre</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à gauche</a:t>
                      </a:r>
                    </a:p>
                  </a:txBody>
                  <a:tcPr anchor="ctr"/>
                </a:tc>
                <a:tc>
                  <a:txBody>
                    <a:bodyPr/>
                    <a:lstStyle/>
                    <a:p>
                      <a:r>
                        <a:rPr lang="en-GB" sz="2000" dirty="0">
                          <a:solidFill>
                            <a:schemeClr val="accent1">
                              <a:lumMod val="50000"/>
                            </a:schemeClr>
                          </a:solidFill>
                        </a:rPr>
                        <a:t>derrière</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derrière</a:t>
                      </a:r>
                    </a:p>
                  </a:txBody>
                  <a:tcPr anchor="ctr"/>
                </a:tc>
                <a:tc>
                  <a:txBody>
                    <a:bodyPr/>
                    <a:lstStyle/>
                    <a:p>
                      <a:r>
                        <a:rPr lang="en-GB" sz="2000" dirty="0">
                          <a:solidFill>
                            <a:schemeClr val="accent1">
                              <a:lumMod val="50000"/>
                            </a:schemeClr>
                          </a:solidFill>
                        </a:rPr>
                        <a:t>à </a:t>
                      </a:r>
                      <a:r>
                        <a:rPr lang="en-GB" sz="2000" dirty="0" err="1">
                          <a:solidFill>
                            <a:schemeClr val="accent1">
                              <a:lumMod val="50000"/>
                            </a:schemeClr>
                          </a:solidFill>
                        </a:rPr>
                        <a:t>côté</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à droite</a:t>
                      </a:r>
                    </a:p>
                  </a:txBody>
                  <a:tcPr anchor="ctr"/>
                </a:tc>
                <a:tc>
                  <a:txBody>
                    <a:bodyPr/>
                    <a:lstStyle/>
                    <a:p>
                      <a:r>
                        <a:rPr lang="en-GB" sz="2000" dirty="0" err="1">
                          <a:solidFill>
                            <a:schemeClr val="accent1">
                              <a:lumMod val="50000"/>
                            </a:schemeClr>
                          </a:solidFill>
                        </a:rPr>
                        <a:t>devant</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à </a:t>
                      </a:r>
                      <a:r>
                        <a:rPr lang="en-GB" sz="2000" dirty="0" err="1">
                          <a:solidFill>
                            <a:schemeClr val="accent1">
                              <a:lumMod val="50000"/>
                            </a:schemeClr>
                          </a:solidFill>
                        </a:rPr>
                        <a:t>côté</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derrière</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devant</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loin</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entre</a:t>
                      </a:r>
                    </a:p>
                  </a:txBody>
                  <a:tcPr anchor="ctr"/>
                </a:tc>
                <a:tc>
                  <a:txBody>
                    <a:bodyPr/>
                    <a:lstStyle/>
                    <a:p>
                      <a:r>
                        <a:rPr lang="en-GB" sz="2000" dirty="0">
                          <a:solidFill>
                            <a:schemeClr val="accent1">
                              <a:lumMod val="50000"/>
                            </a:schemeClr>
                          </a:solidFill>
                        </a:rPr>
                        <a:t>derrière</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à gauche</a:t>
                      </a:r>
                    </a:p>
                  </a:txBody>
                  <a:tcPr anchor="ctr"/>
                </a:tc>
                <a:tc>
                  <a:txBody>
                    <a:bodyPr/>
                    <a:lstStyle/>
                    <a:p>
                      <a:r>
                        <a:rPr lang="en-GB" sz="2000" dirty="0" err="1">
                          <a:solidFill>
                            <a:schemeClr val="accent1">
                              <a:lumMod val="50000"/>
                            </a:schemeClr>
                          </a:solidFill>
                        </a:rPr>
                        <a:t>devant</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4" name="1beep.wav"/>
            </a:hlinkClick>
            <a:extLst>
              <a:ext uri="{FF2B5EF4-FFF2-40B4-BE49-F238E27FC236}">
                <a16:creationId xmlns:a16="http://schemas.microsoft.com/office/drawing/2014/main" id="{00B3E4C1-DFF4-46C3-8013-784275E7AA6B}"/>
              </a:ext>
            </a:extLst>
          </p:cNvPr>
          <p:cNvSpPr/>
          <p:nvPr/>
        </p:nvSpPr>
        <p:spPr>
          <a:xfrm>
            <a:off x="7671719" y="20981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2beep.wav"/>
            </a:hlinkClick>
            <a:extLst>
              <a:ext uri="{FF2B5EF4-FFF2-40B4-BE49-F238E27FC236}">
                <a16:creationId xmlns:a16="http://schemas.microsoft.com/office/drawing/2014/main" id="{5B92A95F-523A-4E36-B65E-94DAE9FBB368}"/>
              </a:ext>
            </a:extLst>
          </p:cNvPr>
          <p:cNvSpPr/>
          <p:nvPr/>
        </p:nvSpPr>
        <p:spPr>
          <a:xfrm>
            <a:off x="7671719" y="25707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3beep.wav"/>
            </a:hlinkClick>
            <a:extLst>
              <a:ext uri="{FF2B5EF4-FFF2-40B4-BE49-F238E27FC236}">
                <a16:creationId xmlns:a16="http://schemas.microsoft.com/office/drawing/2014/main" id="{D4B491BE-DEE1-4BAB-B62E-08BEC8F84C2F}"/>
              </a:ext>
            </a:extLst>
          </p:cNvPr>
          <p:cNvSpPr/>
          <p:nvPr/>
        </p:nvSpPr>
        <p:spPr>
          <a:xfrm>
            <a:off x="7669641" y="30814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4beep.wav"/>
            </a:hlinkClick>
            <a:extLst>
              <a:ext uri="{FF2B5EF4-FFF2-40B4-BE49-F238E27FC236}">
                <a16:creationId xmlns:a16="http://schemas.microsoft.com/office/drawing/2014/main" id="{7C5D1C98-B338-48C7-A0D6-9CC93C596CA9}"/>
              </a:ext>
            </a:extLst>
          </p:cNvPr>
          <p:cNvSpPr/>
          <p:nvPr/>
        </p:nvSpPr>
        <p:spPr>
          <a:xfrm>
            <a:off x="7669641" y="356361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5beep.wav"/>
            </a:hlinkClick>
            <a:extLst>
              <a:ext uri="{FF2B5EF4-FFF2-40B4-BE49-F238E27FC236}">
                <a16:creationId xmlns:a16="http://schemas.microsoft.com/office/drawing/2014/main" id="{735F5EA0-D015-4C01-9444-94092DE5E112}"/>
              </a:ext>
            </a:extLst>
          </p:cNvPr>
          <p:cNvSpPr/>
          <p:nvPr/>
        </p:nvSpPr>
        <p:spPr>
          <a:xfrm>
            <a:off x="7669641" y="40811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9" name="13-6.wav"/>
            </a:hlinkClick>
            <a:extLst>
              <a:ext uri="{FF2B5EF4-FFF2-40B4-BE49-F238E27FC236}">
                <a16:creationId xmlns:a16="http://schemas.microsoft.com/office/drawing/2014/main" id="{C85FFF45-DBEA-4B31-808F-B9B100F63A1A}"/>
              </a:ext>
            </a:extLst>
          </p:cNvPr>
          <p:cNvSpPr/>
          <p:nvPr/>
        </p:nvSpPr>
        <p:spPr>
          <a:xfrm>
            <a:off x="7674435" y="45670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0" name="7beep.wav"/>
            </a:hlinkClick>
            <a:extLst>
              <a:ext uri="{FF2B5EF4-FFF2-40B4-BE49-F238E27FC236}">
                <a16:creationId xmlns:a16="http://schemas.microsoft.com/office/drawing/2014/main" id="{C30A216B-AEBB-4E5C-9D72-F3186157431E}"/>
              </a:ext>
            </a:extLst>
          </p:cNvPr>
          <p:cNvSpPr/>
          <p:nvPr/>
        </p:nvSpPr>
        <p:spPr>
          <a:xfrm>
            <a:off x="7679835" y="50734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1" name="8beep.wav"/>
            </a:hlinkClick>
            <a:extLst>
              <a:ext uri="{FF2B5EF4-FFF2-40B4-BE49-F238E27FC236}">
                <a16:creationId xmlns:a16="http://schemas.microsoft.com/office/drawing/2014/main" id="{B283615F-33BB-4FCE-934D-0B85B4100205}"/>
              </a:ext>
            </a:extLst>
          </p:cNvPr>
          <p:cNvSpPr/>
          <p:nvPr/>
        </p:nvSpPr>
        <p:spPr>
          <a:xfrm>
            <a:off x="7669641" y="55605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8" name="Rectangle: Rounded Corners 17">
            <a:extLst>
              <a:ext uri="{FF2B5EF4-FFF2-40B4-BE49-F238E27FC236}">
                <a16:creationId xmlns:a16="http://schemas.microsoft.com/office/drawing/2014/main" id="{6F929DD1-A5DC-43F5-BD73-42D23A417896}"/>
              </a:ext>
            </a:extLst>
          </p:cNvPr>
          <p:cNvSpPr/>
          <p:nvPr/>
        </p:nvSpPr>
        <p:spPr>
          <a:xfrm>
            <a:off x="8286750" y="2098121"/>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06860CF1-F68D-4542-A9A7-BC37DC4C27DE}"/>
              </a:ext>
            </a:extLst>
          </p:cNvPr>
          <p:cNvSpPr/>
          <p:nvPr/>
        </p:nvSpPr>
        <p:spPr>
          <a:xfrm>
            <a:off x="8286750" y="2570755"/>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00273EE2-DB44-4A8D-9D1C-F56B917C8DF2}"/>
              </a:ext>
            </a:extLst>
          </p:cNvPr>
          <p:cNvSpPr/>
          <p:nvPr/>
        </p:nvSpPr>
        <p:spPr>
          <a:xfrm>
            <a:off x="10094270" y="3084071"/>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68471737-E925-4E90-94E0-618ED5BFBB0D}"/>
              </a:ext>
            </a:extLst>
          </p:cNvPr>
          <p:cNvSpPr/>
          <p:nvPr/>
        </p:nvSpPr>
        <p:spPr>
          <a:xfrm>
            <a:off x="8286750" y="3563613"/>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826F8B4E-0B9A-464C-BC72-F7F76469E484}"/>
              </a:ext>
            </a:extLst>
          </p:cNvPr>
          <p:cNvSpPr/>
          <p:nvPr/>
        </p:nvSpPr>
        <p:spPr>
          <a:xfrm>
            <a:off x="10094270" y="4081151"/>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23A9DDB2-B471-4080-84D0-E6D9BB435F35}"/>
              </a:ext>
            </a:extLst>
          </p:cNvPr>
          <p:cNvSpPr/>
          <p:nvPr/>
        </p:nvSpPr>
        <p:spPr>
          <a:xfrm>
            <a:off x="10094270" y="4567077"/>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D4E3AC82-42CD-4702-8E40-4E99A4DC1B15}"/>
              </a:ext>
            </a:extLst>
          </p:cNvPr>
          <p:cNvSpPr/>
          <p:nvPr/>
        </p:nvSpPr>
        <p:spPr>
          <a:xfrm>
            <a:off x="8286750" y="5073444"/>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5D3D6D84-D199-4F67-B18D-E58DCFE15BA3}"/>
              </a:ext>
            </a:extLst>
          </p:cNvPr>
          <p:cNvSpPr/>
          <p:nvPr/>
        </p:nvSpPr>
        <p:spPr>
          <a:xfrm>
            <a:off x="10094270" y="5560583"/>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 name="Picture 1">
            <a:extLst>
              <a:ext uri="{FF2B5EF4-FFF2-40B4-BE49-F238E27FC236}">
                <a16:creationId xmlns:a16="http://schemas.microsoft.com/office/drawing/2014/main" id="{30A49091-48ED-44DC-B672-DFAD9A42D6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3734" y="2759263"/>
            <a:ext cx="2880000" cy="2880000"/>
          </a:xfrm>
          <a:prstGeom prst="rect">
            <a:avLst/>
          </a:prstGeom>
        </p:spPr>
      </p:pic>
      <p:pic>
        <p:nvPicPr>
          <p:cNvPr id="5" name="Picture 4">
            <a:extLst>
              <a:ext uri="{FF2B5EF4-FFF2-40B4-BE49-F238E27FC236}">
                <a16:creationId xmlns:a16="http://schemas.microsoft.com/office/drawing/2014/main" id="{E750306E-64F7-4A46-845A-87CC955E99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7245" y="2759263"/>
            <a:ext cx="2880000" cy="2880000"/>
          </a:xfrm>
          <a:prstGeom prst="rect">
            <a:avLst/>
          </a:prstGeom>
        </p:spPr>
      </p:pic>
      <p:pic>
        <p:nvPicPr>
          <p:cNvPr id="10" name="Picture 2" descr="Free Open Book Cliparts, Download Free Clip Art, Free Clip Art on ...">
            <a:extLst>
              <a:ext uri="{FF2B5EF4-FFF2-40B4-BE49-F238E27FC236}">
                <a16:creationId xmlns:a16="http://schemas.microsoft.com/office/drawing/2014/main" id="{4BE68069-011E-4BDD-A835-665527C66B6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73990" y="5469444"/>
            <a:ext cx="28815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41205AC-FC1C-493A-9720-42F794CAA11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81022" y="50744"/>
            <a:ext cx="1113248" cy="1113248"/>
          </a:xfrm>
          <a:prstGeom prst="rect">
            <a:avLst/>
          </a:prstGeom>
        </p:spPr>
      </p:pic>
      <p:sp>
        <p:nvSpPr>
          <p:cNvPr id="11" name="Speech Bubble: Rectangle with Corners Rounded 10">
            <a:extLst>
              <a:ext uri="{FF2B5EF4-FFF2-40B4-BE49-F238E27FC236}">
                <a16:creationId xmlns:a16="http://schemas.microsoft.com/office/drawing/2014/main" id="{95CE7F2B-ED10-401B-A579-07C3B0654203}"/>
              </a:ext>
            </a:extLst>
          </p:cNvPr>
          <p:cNvSpPr/>
          <p:nvPr/>
        </p:nvSpPr>
        <p:spPr>
          <a:xfrm>
            <a:off x="6663076" y="296864"/>
            <a:ext cx="2226344" cy="651652"/>
          </a:xfrm>
          <a:prstGeom prst="wedgeRoundRectCallout">
            <a:avLst>
              <a:gd name="adj1" fmla="val 59149"/>
              <a:gd name="adj2" fmla="val -17761"/>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papa </a:t>
            </a:r>
            <a:r>
              <a:rPr lang="en-GB" dirty="0"/>
              <a:t>= dad</a:t>
            </a:r>
            <a:endParaRPr lang="en-GB" b="1" dirty="0"/>
          </a:p>
          <a:p>
            <a:pPr algn="ctr"/>
            <a:r>
              <a:rPr lang="en-GB" b="1" dirty="0" err="1"/>
              <a:t>maman</a:t>
            </a:r>
            <a:r>
              <a:rPr lang="en-GB" b="1" dirty="0"/>
              <a:t> </a:t>
            </a:r>
            <a:r>
              <a:rPr lang="en-GB" dirty="0"/>
              <a:t>= mum</a:t>
            </a:r>
            <a:endParaRPr lang="en-GB" b="1" dirty="0"/>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est</a:t>
            </a:r>
            <a:r>
              <a:rPr lang="en-GB" sz="3600" b="1" dirty="0">
                <a:solidFill>
                  <a:schemeClr val="bg1"/>
                </a:solidFill>
              </a:rPr>
              <a: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73474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photo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Now listen again and </a:t>
            </a:r>
            <a:r>
              <a:rPr lang="en-US" sz="2400" b="1" dirty="0">
                <a:solidFill>
                  <a:srgbClr val="4472C4">
                    <a:lumMod val="50000"/>
                  </a:srgbClr>
                </a:solidFill>
                <a:latin typeface="Century Gothic" panose="020F0302020204030204"/>
              </a:rPr>
              <a:t>sketch out</a:t>
            </a:r>
            <a:r>
              <a:rPr lang="en-US" sz="2400" dirty="0">
                <a:solidFill>
                  <a:srgbClr val="4472C4">
                    <a:lumMod val="50000"/>
                  </a:srgbClr>
                </a:solidFill>
                <a:latin typeface="Century Gothic" panose="020F0302020204030204"/>
              </a:rPr>
              <a:t> the photo!</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7527470" y="1546022"/>
          <a:ext cx="4320000" cy="4473603"/>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près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entre</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à gauche</a:t>
                      </a:r>
                    </a:p>
                  </a:txBody>
                  <a:tcPr anchor="ctr"/>
                </a:tc>
                <a:tc>
                  <a:txBody>
                    <a:bodyPr/>
                    <a:lstStyle/>
                    <a:p>
                      <a:r>
                        <a:rPr lang="en-GB" sz="2000" dirty="0">
                          <a:solidFill>
                            <a:schemeClr val="accent1">
                              <a:lumMod val="50000"/>
                            </a:schemeClr>
                          </a:solidFill>
                        </a:rPr>
                        <a:t>derrière</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derrière</a:t>
                      </a:r>
                    </a:p>
                  </a:txBody>
                  <a:tcPr anchor="ctr"/>
                </a:tc>
                <a:tc>
                  <a:txBody>
                    <a:bodyPr/>
                    <a:lstStyle/>
                    <a:p>
                      <a:r>
                        <a:rPr lang="en-GB" sz="2000" dirty="0">
                          <a:solidFill>
                            <a:schemeClr val="accent1">
                              <a:lumMod val="50000"/>
                            </a:schemeClr>
                          </a:solidFill>
                        </a:rPr>
                        <a:t>à </a:t>
                      </a:r>
                      <a:r>
                        <a:rPr lang="en-GB" sz="2000" dirty="0" err="1">
                          <a:solidFill>
                            <a:schemeClr val="accent1">
                              <a:lumMod val="50000"/>
                            </a:schemeClr>
                          </a:solidFill>
                        </a:rPr>
                        <a:t>côté</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à droite</a:t>
                      </a:r>
                    </a:p>
                  </a:txBody>
                  <a:tcPr anchor="ctr"/>
                </a:tc>
                <a:tc>
                  <a:txBody>
                    <a:bodyPr/>
                    <a:lstStyle/>
                    <a:p>
                      <a:r>
                        <a:rPr lang="en-GB" sz="2000" dirty="0" err="1">
                          <a:solidFill>
                            <a:schemeClr val="accent1">
                              <a:lumMod val="50000"/>
                            </a:schemeClr>
                          </a:solidFill>
                        </a:rPr>
                        <a:t>devant</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à </a:t>
                      </a:r>
                      <a:r>
                        <a:rPr lang="en-GB" sz="2000" dirty="0" err="1">
                          <a:solidFill>
                            <a:schemeClr val="accent1">
                              <a:lumMod val="50000"/>
                            </a:schemeClr>
                          </a:solidFill>
                        </a:rPr>
                        <a:t>côté</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derrière</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devant</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loin</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entre</a:t>
                      </a:r>
                    </a:p>
                  </a:txBody>
                  <a:tcPr anchor="ctr"/>
                </a:tc>
                <a:tc>
                  <a:txBody>
                    <a:bodyPr/>
                    <a:lstStyle/>
                    <a:p>
                      <a:r>
                        <a:rPr lang="en-GB" sz="2000" dirty="0">
                          <a:solidFill>
                            <a:schemeClr val="accent1">
                              <a:lumMod val="50000"/>
                            </a:schemeClr>
                          </a:solidFill>
                        </a:rPr>
                        <a:t>derrière</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à gauche</a:t>
                      </a:r>
                    </a:p>
                  </a:txBody>
                  <a:tcPr anchor="ctr"/>
                </a:tc>
                <a:tc>
                  <a:txBody>
                    <a:bodyPr/>
                    <a:lstStyle/>
                    <a:p>
                      <a:r>
                        <a:rPr lang="en-GB" sz="2000" dirty="0" err="1">
                          <a:solidFill>
                            <a:schemeClr val="accent1">
                              <a:lumMod val="50000"/>
                            </a:schemeClr>
                          </a:solidFill>
                        </a:rPr>
                        <a:t>devant</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7671719" y="20981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7671719" y="25707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7669641" y="30814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7669641" y="356361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7669641" y="40811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9" name="14-6.wav"/>
            </a:hlinkClick>
            <a:extLst>
              <a:ext uri="{FF2B5EF4-FFF2-40B4-BE49-F238E27FC236}">
                <a16:creationId xmlns:a16="http://schemas.microsoft.com/office/drawing/2014/main" id="{C85FFF45-DBEA-4B31-808F-B9B100F63A1A}"/>
              </a:ext>
            </a:extLst>
          </p:cNvPr>
          <p:cNvSpPr/>
          <p:nvPr/>
        </p:nvSpPr>
        <p:spPr>
          <a:xfrm>
            <a:off x="7674435" y="45670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0" name="7.wav"/>
            </a:hlinkClick>
            <a:extLst>
              <a:ext uri="{FF2B5EF4-FFF2-40B4-BE49-F238E27FC236}">
                <a16:creationId xmlns:a16="http://schemas.microsoft.com/office/drawing/2014/main" id="{C30A216B-AEBB-4E5C-9D72-F3186157431E}"/>
              </a:ext>
            </a:extLst>
          </p:cNvPr>
          <p:cNvSpPr/>
          <p:nvPr/>
        </p:nvSpPr>
        <p:spPr>
          <a:xfrm>
            <a:off x="7679835" y="50734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1" name="8.wav"/>
            </a:hlinkClick>
            <a:extLst>
              <a:ext uri="{FF2B5EF4-FFF2-40B4-BE49-F238E27FC236}">
                <a16:creationId xmlns:a16="http://schemas.microsoft.com/office/drawing/2014/main" id="{B283615F-33BB-4FCE-934D-0B85B4100205}"/>
              </a:ext>
            </a:extLst>
          </p:cNvPr>
          <p:cNvSpPr/>
          <p:nvPr/>
        </p:nvSpPr>
        <p:spPr>
          <a:xfrm>
            <a:off x="7669641" y="55605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5" name="Picture 14">
            <a:extLst>
              <a:ext uri="{FF2B5EF4-FFF2-40B4-BE49-F238E27FC236}">
                <a16:creationId xmlns:a16="http://schemas.microsoft.com/office/drawing/2014/main" id="{026EA5E7-90B6-4CAD-8B00-91BB3956CA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3734" y="2759263"/>
            <a:ext cx="2880000" cy="2880000"/>
          </a:xfrm>
          <a:prstGeom prst="rect">
            <a:avLst/>
          </a:prstGeom>
        </p:spPr>
      </p:pic>
      <p:pic>
        <p:nvPicPr>
          <p:cNvPr id="16" name="Picture 15">
            <a:extLst>
              <a:ext uri="{FF2B5EF4-FFF2-40B4-BE49-F238E27FC236}">
                <a16:creationId xmlns:a16="http://schemas.microsoft.com/office/drawing/2014/main" id="{730F482A-2D29-44B9-A074-DF9844282D5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7245" y="2759263"/>
            <a:ext cx="2880000" cy="2880000"/>
          </a:xfrm>
          <a:prstGeom prst="rect">
            <a:avLst/>
          </a:prstGeom>
        </p:spPr>
      </p:pic>
      <p:pic>
        <p:nvPicPr>
          <p:cNvPr id="17" name="Picture 2" descr="Free Open Book Cliparts, Download Free Clip Art, Free Clip Art on ...">
            <a:extLst>
              <a:ext uri="{FF2B5EF4-FFF2-40B4-BE49-F238E27FC236}">
                <a16:creationId xmlns:a16="http://schemas.microsoft.com/office/drawing/2014/main" id="{5E26C755-6F47-4D4C-9657-9975B00FF4E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73990" y="5469444"/>
            <a:ext cx="2881500"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7CBD25D-53BE-4066-A9A7-67258B75CDB0}"/>
              </a:ext>
            </a:extLst>
          </p:cNvPr>
          <p:cNvSpPr/>
          <p:nvPr/>
        </p:nvSpPr>
        <p:spPr>
          <a:xfrm>
            <a:off x="8286750" y="2098121"/>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70E775AE-E5E3-41E2-A633-018B2ADC2C0F}"/>
              </a:ext>
            </a:extLst>
          </p:cNvPr>
          <p:cNvSpPr/>
          <p:nvPr/>
        </p:nvSpPr>
        <p:spPr>
          <a:xfrm>
            <a:off x="8286750" y="2570755"/>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A5C64FF4-A669-4280-9039-21AE09AE6458}"/>
              </a:ext>
            </a:extLst>
          </p:cNvPr>
          <p:cNvSpPr/>
          <p:nvPr/>
        </p:nvSpPr>
        <p:spPr>
          <a:xfrm>
            <a:off x="10094270" y="3084071"/>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5D74130A-3A77-43A5-8208-1CFF087E51F2}"/>
              </a:ext>
            </a:extLst>
          </p:cNvPr>
          <p:cNvSpPr/>
          <p:nvPr/>
        </p:nvSpPr>
        <p:spPr>
          <a:xfrm>
            <a:off x="8286750" y="3563613"/>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4A85A9E4-7A48-4553-ABF6-BCF71B327A4F}"/>
              </a:ext>
            </a:extLst>
          </p:cNvPr>
          <p:cNvSpPr/>
          <p:nvPr/>
        </p:nvSpPr>
        <p:spPr>
          <a:xfrm>
            <a:off x="10094270" y="4081151"/>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5441F146-7E12-4E1E-8493-BA27908EF51C}"/>
              </a:ext>
            </a:extLst>
          </p:cNvPr>
          <p:cNvSpPr/>
          <p:nvPr/>
        </p:nvSpPr>
        <p:spPr>
          <a:xfrm>
            <a:off x="10094270" y="4567077"/>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7EC3A6D7-B43B-46C1-A929-AAD01C4EAFF7}"/>
              </a:ext>
            </a:extLst>
          </p:cNvPr>
          <p:cNvSpPr/>
          <p:nvPr/>
        </p:nvSpPr>
        <p:spPr>
          <a:xfrm>
            <a:off x="8286750" y="5073444"/>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DA272730-98BF-472F-BAC5-3E6B4BA17539}"/>
              </a:ext>
            </a:extLst>
          </p:cNvPr>
          <p:cNvSpPr/>
          <p:nvPr/>
        </p:nvSpPr>
        <p:spPr>
          <a:xfrm>
            <a:off x="10094270" y="5560583"/>
            <a:ext cx="17532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8C11B364-D2C6-4E1A-BDC7-B5B95576E330}"/>
              </a:ext>
            </a:extLst>
          </p:cNvPr>
          <p:cNvSpPr txBox="1"/>
          <p:nvPr/>
        </p:nvSpPr>
        <p:spPr>
          <a:xfrm>
            <a:off x="6457245" y="327622"/>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6049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animBg="1"/>
      <p:bldP spid="21" grpId="0" animBg="1"/>
      <p:bldP spid="22"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Using the preposition ‘de’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We know that the preposition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has a</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different form when used with </a:t>
            </a:r>
            <a:r>
              <a:rPr kumimoji="0" lang="en-US" sz="2400" b="0" i="1" u="none" strike="noStrike" kern="1200" cap="none" spc="0" normalizeH="0" noProof="0" dirty="0">
                <a:ln>
                  <a:noFill/>
                </a:ln>
                <a:solidFill>
                  <a:srgbClr val="115076"/>
                </a:solidFill>
                <a:effectLst/>
                <a:uLnTx/>
                <a:uFillTx/>
                <a:latin typeface="Century Gothic" panose="020F0302020204030204"/>
                <a:ea typeface="+mn-ea"/>
                <a:cs typeface="+mn-cs"/>
              </a:rPr>
              <a:t>le:</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Je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vais</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115076"/>
                </a:solidFill>
                <a:latin typeface="Century Gothic" panose="020F0302020204030204"/>
              </a:rPr>
              <a:t>I’m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15076"/>
                </a:solidFill>
                <a:latin typeface="Century Gothic" panose="020F0302020204030204"/>
              </a:rPr>
              <a:t>The preposition </a:t>
            </a:r>
            <a:r>
              <a:rPr lang="en-US" sz="2400" b="1" dirty="0">
                <a:solidFill>
                  <a:srgbClr val="EE6000"/>
                </a:solidFill>
                <a:latin typeface="Century Gothic" panose="020F0302020204030204"/>
              </a:rPr>
              <a:t>de</a:t>
            </a:r>
            <a:r>
              <a:rPr lang="en-US" sz="2400" dirty="0">
                <a:solidFill>
                  <a:srgbClr val="115076"/>
                </a:solidFill>
                <a:latin typeface="Century Gothic" panose="020F0302020204030204"/>
              </a:rPr>
              <a:t> also has a different forms when used with </a:t>
            </a:r>
            <a:r>
              <a:rPr lang="en-US" sz="2400" i="1" dirty="0">
                <a:solidFill>
                  <a:srgbClr val="115076"/>
                </a:solidFill>
                <a:latin typeface="Century Gothic" panose="020F0302020204030204"/>
              </a:rPr>
              <a:t>le</a:t>
            </a:r>
            <a:r>
              <a:rPr lang="en-US" sz="2400" dirty="0">
                <a:solidFill>
                  <a:srgbClr val="115076"/>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lang="en-US" sz="2400" b="1" dirty="0">
                <a:solidFill>
                  <a:srgbClr val="115076"/>
                </a:solidFill>
                <a:latin typeface="Century Gothic" panose="020F0302020204030204"/>
              </a:rPr>
              <a:t> </a:t>
            </a:r>
            <a:r>
              <a:rPr lang="en-US" sz="2400" b="1" dirty="0" err="1">
                <a:solidFill>
                  <a:srgbClr val="115076"/>
                </a:solidFill>
                <a:latin typeface="Century Gothic" panose="020F0302020204030204"/>
              </a:rPr>
              <a:t>près</a:t>
            </a:r>
            <a:r>
              <a:rPr lang="en-US" sz="2400" b="1" dirty="0">
                <a:solidFill>
                  <a:srgbClr val="115076"/>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srgbClr val="115076"/>
                </a:solidFill>
                <a:effectLst/>
                <a:uLnTx/>
                <a:uFillTx/>
                <a:latin typeface="Century Gothic" panose="020F0302020204030204"/>
                <a:ea typeface="+mn-ea"/>
                <a:cs typeface="+mn-cs"/>
              </a:rPr>
              <a:t>It’s near…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15076"/>
                </a:solidFill>
                <a:latin typeface="Century Gothic" panose="020F0302020204030204"/>
              </a:rPr>
              <a:t>In the location expressions </a:t>
            </a:r>
            <a:r>
              <a:rPr lang="en-US" sz="2400" i="1" dirty="0" err="1">
                <a:solidFill>
                  <a:srgbClr val="115076"/>
                </a:solidFill>
                <a:latin typeface="Century Gothic" panose="020F0302020204030204"/>
              </a:rPr>
              <a:t>près</a:t>
            </a:r>
            <a:r>
              <a:rPr lang="en-US" sz="2400" i="1" dirty="0">
                <a:solidFill>
                  <a:srgbClr val="115076"/>
                </a:solidFill>
                <a:latin typeface="Century Gothic" panose="020F0302020204030204"/>
              </a:rPr>
              <a:t> de</a:t>
            </a:r>
            <a:r>
              <a:rPr lang="en-US" sz="2400" dirty="0">
                <a:solidFill>
                  <a:srgbClr val="115076"/>
                </a:solidFill>
                <a:latin typeface="Century Gothic" panose="020F0302020204030204"/>
              </a:rPr>
              <a:t> and </a:t>
            </a:r>
            <a:r>
              <a:rPr lang="en-US" sz="2400" i="1" dirty="0">
                <a:solidFill>
                  <a:srgbClr val="115076"/>
                </a:solidFill>
                <a:latin typeface="Century Gothic" panose="020F0302020204030204"/>
              </a:rPr>
              <a:t>à </a:t>
            </a:r>
            <a:r>
              <a:rPr lang="en-US" sz="2400" i="1" dirty="0" err="1">
                <a:solidFill>
                  <a:srgbClr val="115076"/>
                </a:solidFill>
                <a:latin typeface="Century Gothic" panose="020F0302020204030204"/>
              </a:rPr>
              <a:t>côté</a:t>
            </a:r>
            <a:r>
              <a:rPr lang="en-US" sz="2400" i="1" dirty="0">
                <a:solidFill>
                  <a:srgbClr val="115076"/>
                </a:solidFill>
                <a:latin typeface="Century Gothic" panose="020F0302020204030204"/>
              </a:rPr>
              <a:t> de</a:t>
            </a:r>
            <a:r>
              <a:rPr lang="en-US" sz="2400" dirty="0">
                <a:solidFill>
                  <a:srgbClr val="115076"/>
                </a:solidFill>
                <a:latin typeface="Century Gothic" panose="020F0302020204030204"/>
              </a:rPr>
              <a:t>, the </a:t>
            </a:r>
            <a:r>
              <a:rPr lang="en-US" sz="2400" b="1" dirty="0">
                <a:solidFill>
                  <a:srgbClr val="115076"/>
                </a:solidFill>
                <a:latin typeface="Century Gothic" panose="020F0302020204030204"/>
              </a:rPr>
              <a:t>de</a:t>
            </a:r>
            <a:r>
              <a:rPr lang="en-US" sz="2400" dirty="0">
                <a:solidFill>
                  <a:srgbClr val="115076"/>
                </a:solidFill>
                <a:latin typeface="Century Gothic" panose="020F0302020204030204"/>
              </a:rPr>
              <a:t> is </a:t>
            </a:r>
            <a:r>
              <a:rPr lang="en-US" sz="2400" b="1" dirty="0">
                <a:solidFill>
                  <a:srgbClr val="115076"/>
                </a:solidFill>
                <a:latin typeface="Century Gothic" panose="020F0302020204030204"/>
              </a:rPr>
              <a:t>not translated</a:t>
            </a:r>
            <a:r>
              <a:rPr lang="en-US" sz="2400" dirty="0">
                <a:solidFill>
                  <a:srgbClr val="115076"/>
                </a:solidFill>
                <a:latin typeface="Century Gothic" panose="020F0302020204030204"/>
              </a:rPr>
              <a:t>. With </a:t>
            </a:r>
            <a:r>
              <a:rPr lang="en-US" sz="2400" i="1" dirty="0">
                <a:solidFill>
                  <a:srgbClr val="115076"/>
                </a:solidFill>
                <a:latin typeface="Century Gothic" panose="020F0302020204030204"/>
              </a:rPr>
              <a:t>à droite </a:t>
            </a:r>
            <a:r>
              <a:rPr lang="en-US" sz="2400" dirty="0">
                <a:solidFill>
                  <a:srgbClr val="115076"/>
                </a:solidFill>
                <a:latin typeface="Century Gothic" panose="020F0302020204030204"/>
              </a:rPr>
              <a:t>/ </a:t>
            </a:r>
            <a:r>
              <a:rPr lang="en-US" sz="2400" i="1" dirty="0">
                <a:solidFill>
                  <a:srgbClr val="115076"/>
                </a:solidFill>
                <a:latin typeface="Century Gothic" panose="020F0302020204030204"/>
              </a:rPr>
              <a:t>à gauche</a:t>
            </a:r>
            <a:r>
              <a:rPr lang="en-US" sz="2400" dirty="0">
                <a:solidFill>
                  <a:srgbClr val="115076"/>
                </a:solidFill>
                <a:latin typeface="Century Gothic" panose="020F0302020204030204"/>
              </a:rPr>
              <a:t> it translates as ‘of’. With </a:t>
            </a:r>
            <a:r>
              <a:rPr lang="en-US" sz="2400" i="1" dirty="0">
                <a:solidFill>
                  <a:srgbClr val="115076"/>
                </a:solidFill>
                <a:latin typeface="Century Gothic" panose="020F0302020204030204"/>
              </a:rPr>
              <a:t>loin</a:t>
            </a:r>
            <a:r>
              <a:rPr lang="en-US" sz="2400" dirty="0">
                <a:solidFill>
                  <a:srgbClr val="115076"/>
                </a:solidFill>
                <a:latin typeface="Century Gothic" panose="020F0302020204030204"/>
              </a:rPr>
              <a:t> it translates as ‘from’.</a:t>
            </a:r>
            <a:endParaRPr kumimoji="0" lang="en-US" sz="240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80D073C9-3C35-4FFE-8EE8-38ECB9878C2C}"/>
              </a:ext>
            </a:extLst>
          </p:cNvPr>
          <p:cNvSpPr txBox="1"/>
          <p:nvPr/>
        </p:nvSpPr>
        <p:spPr>
          <a:xfrm>
            <a:off x="2632692" y="2034664"/>
            <a:ext cx="1630575"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(m) noun:</a:t>
            </a:r>
          </a:p>
        </p:txBody>
      </p:sp>
      <p:sp>
        <p:nvSpPr>
          <p:cNvPr id="9" name="TextBox 8">
            <a:extLst>
              <a:ext uri="{FF2B5EF4-FFF2-40B4-BE49-F238E27FC236}">
                <a16:creationId xmlns:a16="http://schemas.microsoft.com/office/drawing/2014/main" id="{024AD549-0860-45C7-85B2-60D7F2833029}"/>
              </a:ext>
            </a:extLst>
          </p:cNvPr>
          <p:cNvSpPr txBox="1"/>
          <p:nvPr/>
        </p:nvSpPr>
        <p:spPr>
          <a:xfrm>
            <a:off x="5584530" y="2034662"/>
            <a:ext cx="1428596"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(f) noun:</a:t>
            </a:r>
          </a:p>
        </p:txBody>
      </p:sp>
      <p:sp>
        <p:nvSpPr>
          <p:cNvPr id="10" name="TextBox 9">
            <a:extLst>
              <a:ext uri="{FF2B5EF4-FFF2-40B4-BE49-F238E27FC236}">
                <a16:creationId xmlns:a16="http://schemas.microsoft.com/office/drawing/2014/main" id="{F661A485-F8E8-4779-AD89-495536C305C1}"/>
              </a:ext>
            </a:extLst>
          </p:cNvPr>
          <p:cNvSpPr txBox="1"/>
          <p:nvPr/>
        </p:nvSpPr>
        <p:spPr>
          <a:xfrm>
            <a:off x="8334390" y="2034663"/>
            <a:ext cx="3677610"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(m/f) before a vowel/h:</a:t>
            </a:r>
          </a:p>
        </p:txBody>
      </p:sp>
      <p:sp>
        <p:nvSpPr>
          <p:cNvPr id="11" name="TextBox 10">
            <a:extLst>
              <a:ext uri="{FF2B5EF4-FFF2-40B4-BE49-F238E27FC236}">
                <a16:creationId xmlns:a16="http://schemas.microsoft.com/office/drawing/2014/main" id="{6703E21C-23DD-445C-9402-B37D8DE54C31}"/>
              </a:ext>
            </a:extLst>
          </p:cNvPr>
          <p:cNvSpPr txBox="1"/>
          <p:nvPr/>
        </p:nvSpPr>
        <p:spPr>
          <a:xfrm>
            <a:off x="2632692" y="2403995"/>
            <a:ext cx="1798890"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F73A649F-4991-47BF-ABFA-2DB0C7683035}"/>
              </a:ext>
            </a:extLst>
          </p:cNvPr>
          <p:cNvSpPr txBox="1"/>
          <p:nvPr/>
        </p:nvSpPr>
        <p:spPr>
          <a:xfrm>
            <a:off x="5584530" y="2403994"/>
            <a:ext cx="1779654"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à la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caisse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4AB33FAA-D1AE-4A12-BA4A-D656F5EA1D49}"/>
              </a:ext>
            </a:extLst>
          </p:cNvPr>
          <p:cNvSpPr txBox="1"/>
          <p:nvPr/>
        </p:nvSpPr>
        <p:spPr>
          <a:xfrm>
            <a:off x="8334390" y="2403994"/>
            <a:ext cx="1922321"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à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l’aéroport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2CDA49D-E256-4243-9A0B-6B42E670901F}"/>
              </a:ext>
            </a:extLst>
          </p:cNvPr>
          <p:cNvSpPr txBox="1"/>
          <p:nvPr/>
        </p:nvSpPr>
        <p:spPr>
          <a:xfrm>
            <a:off x="2632692" y="4204489"/>
            <a:ext cx="1798890"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du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B8CD1758-45A8-40DB-B864-A8BE71FE8E2F}"/>
              </a:ext>
            </a:extLst>
          </p:cNvPr>
          <p:cNvSpPr txBox="1"/>
          <p:nvPr/>
        </p:nvSpPr>
        <p:spPr>
          <a:xfrm>
            <a:off x="5584530" y="4204487"/>
            <a:ext cx="1976823"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de la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caisse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67DFF1D9-EA8B-4498-B9FF-71A633A83126}"/>
              </a:ext>
            </a:extLst>
          </p:cNvPr>
          <p:cNvSpPr txBox="1"/>
          <p:nvPr/>
        </p:nvSpPr>
        <p:spPr>
          <a:xfrm>
            <a:off x="8334390" y="4204488"/>
            <a:ext cx="2119491"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de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l’aéroport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30FEAFE-49D9-453B-99C6-BBC3D9B949D3}"/>
              </a:ext>
            </a:extLst>
          </p:cNvPr>
          <p:cNvSpPr txBox="1"/>
          <p:nvPr/>
        </p:nvSpPr>
        <p:spPr>
          <a:xfrm>
            <a:off x="2632692" y="4573821"/>
            <a:ext cx="1733167"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115076"/>
                </a:solidFill>
                <a:effectLst/>
                <a:uLnTx/>
                <a:uFillTx/>
                <a:latin typeface="Century Gothic" panose="020F0302020204030204"/>
                <a:ea typeface="+mn-ea"/>
                <a:cs typeface="+mn-cs"/>
              </a:rPr>
              <a:t>the school</a:t>
            </a:r>
          </a:p>
        </p:txBody>
      </p:sp>
      <p:sp>
        <p:nvSpPr>
          <p:cNvPr id="19" name="TextBox 18">
            <a:extLst>
              <a:ext uri="{FF2B5EF4-FFF2-40B4-BE49-F238E27FC236}">
                <a16:creationId xmlns:a16="http://schemas.microsoft.com/office/drawing/2014/main" id="{0DCCA5BD-C60E-4B8F-835E-F41AD936DB0E}"/>
              </a:ext>
            </a:extLst>
          </p:cNvPr>
          <p:cNvSpPr txBox="1"/>
          <p:nvPr/>
        </p:nvSpPr>
        <p:spPr>
          <a:xfrm>
            <a:off x="5584530" y="4573819"/>
            <a:ext cx="2194832"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115076"/>
                </a:solidFill>
                <a:effectLst/>
                <a:uLnTx/>
                <a:uFillTx/>
                <a:latin typeface="Century Gothic" panose="020F0302020204030204"/>
                <a:ea typeface="+mn-ea"/>
                <a:cs typeface="+mn-cs"/>
              </a:rPr>
              <a:t>the </a:t>
            </a:r>
            <a:r>
              <a:rPr lang="en-GB" sz="2400" i="1" dirty="0">
                <a:solidFill>
                  <a:srgbClr val="115076"/>
                </a:solidFill>
                <a:latin typeface="Century Gothic" panose="020F0302020204030204"/>
              </a:rPr>
              <a:t>checkout</a:t>
            </a:r>
            <a:endParaRPr kumimoji="0" lang="en-GB" sz="240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591CECA-55CF-4A3D-B828-084688657E6B}"/>
              </a:ext>
            </a:extLst>
          </p:cNvPr>
          <p:cNvSpPr txBox="1"/>
          <p:nvPr/>
        </p:nvSpPr>
        <p:spPr>
          <a:xfrm>
            <a:off x="8334390" y="4573819"/>
            <a:ext cx="1734770"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115076"/>
                </a:solidFill>
                <a:effectLst/>
                <a:uLnTx/>
                <a:uFillTx/>
                <a:latin typeface="Century Gothic" panose="020F0302020204030204"/>
                <a:ea typeface="+mn-ea"/>
                <a:cs typeface="+mn-cs"/>
              </a:rPr>
              <a:t>the airport</a:t>
            </a:r>
          </a:p>
        </p:txBody>
      </p:sp>
      <p:sp>
        <p:nvSpPr>
          <p:cNvPr id="21" name="TextBox 20">
            <a:extLst>
              <a:ext uri="{FF2B5EF4-FFF2-40B4-BE49-F238E27FC236}">
                <a16:creationId xmlns:a16="http://schemas.microsoft.com/office/drawing/2014/main" id="{DB12D352-03A6-47FF-BCFA-D122CDF12053}"/>
              </a:ext>
            </a:extLst>
          </p:cNvPr>
          <p:cNvSpPr txBox="1"/>
          <p:nvPr/>
        </p:nvSpPr>
        <p:spPr>
          <a:xfrm>
            <a:off x="2632692" y="2773328"/>
            <a:ext cx="2351926"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115076"/>
                </a:solidFill>
                <a:effectLst/>
                <a:uLnTx/>
                <a:uFillTx/>
                <a:latin typeface="Century Gothic" panose="020F0302020204030204"/>
                <a:ea typeface="+mn-ea"/>
                <a:cs typeface="+mn-cs"/>
              </a:rPr>
              <a:t>to (the) school</a:t>
            </a:r>
          </a:p>
        </p:txBody>
      </p:sp>
      <p:sp>
        <p:nvSpPr>
          <p:cNvPr id="22" name="TextBox 21">
            <a:extLst>
              <a:ext uri="{FF2B5EF4-FFF2-40B4-BE49-F238E27FC236}">
                <a16:creationId xmlns:a16="http://schemas.microsoft.com/office/drawing/2014/main" id="{6984E95B-92F9-499D-BA37-16AB724CF7B0}"/>
              </a:ext>
            </a:extLst>
          </p:cNvPr>
          <p:cNvSpPr txBox="1"/>
          <p:nvPr/>
        </p:nvSpPr>
        <p:spPr>
          <a:xfrm>
            <a:off x="5584530" y="2773327"/>
            <a:ext cx="2585964"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115076"/>
                </a:solidFill>
                <a:effectLst/>
                <a:uLnTx/>
                <a:uFillTx/>
                <a:latin typeface="Century Gothic" panose="020F0302020204030204"/>
                <a:ea typeface="+mn-ea"/>
                <a:cs typeface="+mn-cs"/>
              </a:rPr>
              <a:t>to the checkout</a:t>
            </a:r>
          </a:p>
        </p:txBody>
      </p:sp>
      <p:sp>
        <p:nvSpPr>
          <p:cNvPr id="23" name="TextBox 22">
            <a:extLst>
              <a:ext uri="{FF2B5EF4-FFF2-40B4-BE49-F238E27FC236}">
                <a16:creationId xmlns:a16="http://schemas.microsoft.com/office/drawing/2014/main" id="{4B181012-2307-4D08-A0B7-B488B42F9AEE}"/>
              </a:ext>
            </a:extLst>
          </p:cNvPr>
          <p:cNvSpPr txBox="1"/>
          <p:nvPr/>
        </p:nvSpPr>
        <p:spPr>
          <a:xfrm>
            <a:off x="8327978" y="2773327"/>
            <a:ext cx="2125903"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115076"/>
                </a:solidFill>
                <a:effectLst/>
                <a:uLnTx/>
                <a:uFillTx/>
                <a:latin typeface="Century Gothic" panose="020F0302020204030204"/>
                <a:ea typeface="+mn-ea"/>
                <a:cs typeface="+mn-cs"/>
              </a:rPr>
              <a:t>to the airport</a:t>
            </a:r>
          </a:p>
        </p:txBody>
      </p:sp>
    </p:spTree>
    <p:extLst>
      <p:ext uri="{BB962C8B-B14F-4D97-AF65-F5344CB8AC3E}">
        <p14:creationId xmlns:p14="http://schemas.microsoft.com/office/powerpoint/2010/main" val="265835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P spid="15" grpId="0"/>
      <p:bldP spid="16" grpId="0"/>
      <p:bldP spid="17" grpId="0"/>
      <p:bldP spid="19" grpId="0"/>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3671910" cy="3046988"/>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nouvelle à Nice. Elle </a:t>
            </a:r>
            <a:r>
              <a:rPr lang="en-US" sz="2400" dirty="0" err="1">
                <a:solidFill>
                  <a:srgbClr val="4472C4">
                    <a:lumMod val="50000"/>
                  </a:srgbClr>
                </a:solidFill>
              </a:rPr>
              <a:t>veut</a:t>
            </a:r>
            <a:r>
              <a:rPr lang="en-US" sz="2400" dirty="0">
                <a:solidFill>
                  <a:srgbClr val="4472C4">
                    <a:lumMod val="50000"/>
                  </a:srgbClr>
                </a:solidFill>
              </a:rPr>
              <a:t> </a:t>
            </a:r>
            <a:r>
              <a:rPr lang="en-US" sz="2400" dirty="0" err="1">
                <a:solidFill>
                  <a:srgbClr val="4472C4">
                    <a:lumMod val="50000"/>
                  </a:srgbClr>
                </a:solidFill>
              </a:rPr>
              <a:t>découvrir</a:t>
            </a:r>
            <a:r>
              <a:rPr lang="en-US" sz="2400" dirty="0">
                <a:solidFill>
                  <a:srgbClr val="4472C4">
                    <a:lumMod val="50000"/>
                  </a:srgbClr>
                </a:solidFill>
              </a:rPr>
              <a:t> la </a:t>
            </a:r>
            <a:r>
              <a:rPr lang="en-US" sz="2400" dirty="0" err="1">
                <a:solidFill>
                  <a:srgbClr val="4472C4">
                    <a:lumMod val="50000"/>
                  </a:srgbClr>
                </a:solidFill>
              </a:rPr>
              <a:t>ville</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Peux-tu</a:t>
            </a:r>
            <a:r>
              <a:rPr lang="en-US" sz="2400" dirty="0">
                <a:solidFill>
                  <a:srgbClr val="4472C4">
                    <a:lumMod val="50000"/>
                  </a:srgbClr>
                </a:solidFill>
                <a:latin typeface="Century Gothic" panose="020F0302020204030204"/>
              </a:rPr>
              <a:t> aider?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Donne des directions.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a</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b</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4007463258"/>
              </p:ext>
            </p:extLst>
          </p:nvPr>
        </p:nvGraphicFramePr>
        <p:xfrm>
          <a:off x="4349920" y="1393324"/>
          <a:ext cx="7560000" cy="43586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960000">
                  <a:extLst>
                    <a:ext uri="{9D8B030D-6E8A-4147-A177-3AD203B41FA5}">
                      <a16:colId xmlns:a16="http://schemas.microsoft.com/office/drawing/2014/main" val="1600817978"/>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tblGrid>
              <a:tr h="370840">
                <a:tc>
                  <a:txBody>
                    <a:bodyPr/>
                    <a:lstStyle/>
                    <a:p>
                      <a:endParaRPr lang="en-GB" dirty="0">
                        <a:solidFill>
                          <a:srgbClr val="115076"/>
                        </a:solidFill>
                      </a:endParaRPr>
                    </a:p>
                  </a:txBody>
                  <a:tcPr anchor="ctr">
                    <a:solidFill>
                      <a:schemeClr val="bg1"/>
                    </a:solidFill>
                  </a:tcPr>
                </a:tc>
                <a:tc>
                  <a:txBody>
                    <a:bodyPr/>
                    <a:lstStyle/>
                    <a:p>
                      <a:endParaRPr lang="en-GB" dirty="0">
                        <a:solidFill>
                          <a:srgbClr val="115076"/>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mn-lt"/>
                          <a:ea typeface="+mn-ea"/>
                          <a:cs typeface="+mn-cs"/>
                        </a:rPr>
                        <a:t>a</a:t>
                      </a:r>
                      <a:endParaRPr lang="en-GB" sz="2000" b="1"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rPr>
                        <a:t>b</a:t>
                      </a:r>
                    </a:p>
                  </a:txBody>
                  <a:tcPr anchor="ctr"/>
                </a:tc>
                <a:extLst>
                  <a:ext uri="{0D108BD9-81ED-4DB2-BD59-A6C34878D82A}">
                    <a16:rowId xmlns:a16="http://schemas.microsoft.com/office/drawing/2014/main" val="1153431983"/>
                  </a:ext>
                </a:extLst>
              </a:tr>
              <a:tr h="370840">
                <a:tc>
                  <a:txBody>
                    <a:bodyPr/>
                    <a:lstStyle/>
                    <a:p>
                      <a:pPr algn="ctr"/>
                      <a:r>
                        <a:rPr lang="en-GB" sz="2000" dirty="0">
                          <a:solidFill>
                            <a:srgbClr val="115076"/>
                          </a:solidFill>
                        </a:rPr>
                        <a:t>1.</a:t>
                      </a:r>
                    </a:p>
                  </a:txBody>
                  <a:tcPr anchor="ctr"/>
                </a:tc>
                <a:tc>
                  <a:txBody>
                    <a:bodyPr/>
                    <a:lstStyle/>
                    <a:p>
                      <a:r>
                        <a:rPr lang="fr-FR" sz="2000" dirty="0">
                          <a:solidFill>
                            <a:srgbClr val="115076"/>
                          </a:solidFill>
                        </a:rPr>
                        <a:t>L’aéroport est loin de l’...</a:t>
                      </a:r>
                      <a:endParaRPr lang="en-GB" sz="2000" dirty="0">
                        <a:solidFill>
                          <a:srgbClr val="115076"/>
                        </a:solidFill>
                      </a:endParaRPr>
                    </a:p>
                  </a:txBody>
                  <a:tcPr anchor="ctr"/>
                </a:tc>
                <a:tc>
                  <a:txBody>
                    <a:bodyPr/>
                    <a:lstStyle/>
                    <a:p>
                      <a:r>
                        <a:rPr lang="en-GB" sz="2000" b="1" dirty="0" err="1">
                          <a:solidFill>
                            <a:srgbClr val="115076"/>
                          </a:solidFill>
                        </a:rPr>
                        <a:t>université</a:t>
                      </a:r>
                      <a:r>
                        <a:rPr lang="en-GB" sz="2000" b="1" dirty="0">
                          <a:solidFill>
                            <a:srgbClr val="115076"/>
                          </a:solidFill>
                        </a:rPr>
                        <a:t>.</a:t>
                      </a:r>
                    </a:p>
                  </a:txBody>
                  <a:tcPr anchor="ctr"/>
                </a:tc>
                <a:tc>
                  <a:txBody>
                    <a:bodyPr/>
                    <a:lstStyle/>
                    <a:p>
                      <a:r>
                        <a:rPr lang="en-GB" sz="2000" b="1" dirty="0" err="1">
                          <a:solidFill>
                            <a:srgbClr val="115076"/>
                          </a:solidFill>
                        </a:rPr>
                        <a:t>magasin</a:t>
                      </a:r>
                      <a:r>
                        <a:rPr lang="en-GB" sz="2000" b="1" dirty="0">
                          <a:solidFill>
                            <a:srgbClr val="115076"/>
                          </a:solidFill>
                        </a:rPr>
                        <a:t>.</a:t>
                      </a:r>
                    </a:p>
                  </a:txBody>
                  <a:tcPr anchor="ctr"/>
                </a:tc>
                <a:extLst>
                  <a:ext uri="{0D108BD9-81ED-4DB2-BD59-A6C34878D82A}">
                    <a16:rowId xmlns:a16="http://schemas.microsoft.com/office/drawing/2014/main" val="1171492714"/>
                  </a:ext>
                </a:extLst>
              </a:tr>
              <a:tr h="370840">
                <a:tc>
                  <a:txBody>
                    <a:bodyPr/>
                    <a:lstStyle/>
                    <a:p>
                      <a:pPr algn="ctr"/>
                      <a:r>
                        <a:rPr lang="en-GB" sz="2000">
                          <a:solidFill>
                            <a:srgbClr val="115076"/>
                          </a:solidFill>
                        </a:rPr>
                        <a:t>2.</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Le bâtiment est près de la…</a:t>
                      </a:r>
                      <a:endParaRPr lang="en-GB" sz="2000" dirty="0">
                        <a:solidFill>
                          <a:srgbClr val="115076"/>
                        </a:solidFill>
                      </a:endParaRPr>
                    </a:p>
                  </a:txBody>
                  <a:tcPr anchor="ctr"/>
                </a:tc>
                <a:tc>
                  <a:txBody>
                    <a:bodyPr/>
                    <a:lstStyle/>
                    <a:p>
                      <a:r>
                        <a:rPr lang="en-GB" sz="2000" b="1" dirty="0">
                          <a:solidFill>
                            <a:srgbClr val="115076"/>
                          </a:solidFill>
                        </a:rPr>
                        <a:t>parc.</a:t>
                      </a:r>
                    </a:p>
                  </a:txBody>
                  <a:tcPr anchor="ctr"/>
                </a:tc>
                <a:tc>
                  <a:txBody>
                    <a:bodyPr/>
                    <a:lstStyle/>
                    <a:p>
                      <a:r>
                        <a:rPr lang="en-GB" sz="2000" b="1" dirty="0" err="1">
                          <a:solidFill>
                            <a:srgbClr val="115076"/>
                          </a:solidFill>
                        </a:rPr>
                        <a:t>banque</a:t>
                      </a:r>
                      <a:r>
                        <a:rPr lang="en-GB" sz="2000" b="1" dirty="0">
                          <a:solidFill>
                            <a:srgbClr val="115076"/>
                          </a:solidFill>
                        </a:rPr>
                        <a:t>.</a:t>
                      </a:r>
                    </a:p>
                  </a:txBody>
                  <a:tcPr anchor="ctr"/>
                </a:tc>
                <a:extLst>
                  <a:ext uri="{0D108BD9-81ED-4DB2-BD59-A6C34878D82A}">
                    <a16:rowId xmlns:a16="http://schemas.microsoft.com/office/drawing/2014/main" val="1961458278"/>
                  </a:ext>
                </a:extLst>
              </a:tr>
              <a:tr h="370840">
                <a:tc>
                  <a:txBody>
                    <a:bodyPr/>
                    <a:lstStyle/>
                    <a:p>
                      <a:pPr algn="ctr"/>
                      <a:r>
                        <a:rPr lang="en-GB" sz="2000">
                          <a:solidFill>
                            <a:srgbClr val="115076"/>
                          </a:solidFill>
                        </a:rPr>
                        <a:t>3.</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Le café est à côté de la…</a:t>
                      </a:r>
                      <a:endParaRPr lang="en-GB" sz="2000" dirty="0">
                        <a:solidFill>
                          <a:srgbClr val="115076"/>
                        </a:solidFill>
                      </a:endParaRPr>
                    </a:p>
                  </a:txBody>
                  <a:tcPr anchor="ctr"/>
                </a:tc>
                <a:tc>
                  <a:txBody>
                    <a:bodyPr/>
                    <a:lstStyle/>
                    <a:p>
                      <a:r>
                        <a:rPr lang="en-GB" sz="2000" b="1" dirty="0">
                          <a:solidFill>
                            <a:srgbClr val="115076"/>
                          </a:solidFill>
                        </a:rPr>
                        <a:t>place.</a:t>
                      </a:r>
                    </a:p>
                  </a:txBody>
                  <a:tcPr anchor="ctr"/>
                </a:tc>
                <a:tc>
                  <a:txBody>
                    <a:bodyPr/>
                    <a:lstStyle/>
                    <a:p>
                      <a:r>
                        <a:rPr lang="en-GB" sz="2000" b="1" dirty="0" err="1">
                          <a:solidFill>
                            <a:srgbClr val="115076"/>
                          </a:solidFill>
                        </a:rPr>
                        <a:t>marché</a:t>
                      </a:r>
                      <a:r>
                        <a:rPr lang="en-GB" sz="2000" b="1" dirty="0">
                          <a:solidFill>
                            <a:srgbClr val="115076"/>
                          </a:solidFill>
                        </a:rPr>
                        <a:t>.</a:t>
                      </a:r>
                    </a:p>
                  </a:txBody>
                  <a:tcPr anchor="ctr"/>
                </a:tc>
                <a:extLst>
                  <a:ext uri="{0D108BD9-81ED-4DB2-BD59-A6C34878D82A}">
                    <a16:rowId xmlns:a16="http://schemas.microsoft.com/office/drawing/2014/main" val="2189313960"/>
                  </a:ext>
                </a:extLst>
              </a:tr>
              <a:tr h="370840">
                <a:tc>
                  <a:txBody>
                    <a:bodyPr/>
                    <a:lstStyle/>
                    <a:p>
                      <a:pPr algn="ctr"/>
                      <a:r>
                        <a:rPr lang="en-GB" sz="2000">
                          <a:solidFill>
                            <a:srgbClr val="115076"/>
                          </a:solidFill>
                        </a:rPr>
                        <a:t>4.</a:t>
                      </a:r>
                      <a:endParaRPr lang="en-GB" sz="2000" dirty="0">
                        <a:solidFill>
                          <a:srgbClr val="115076"/>
                        </a:solidFill>
                      </a:endParaRPr>
                    </a:p>
                  </a:txBody>
                  <a:tcPr anchor="ctr"/>
                </a:tc>
                <a:tc>
                  <a:txBody>
                    <a:bodyPr/>
                    <a:lstStyle/>
                    <a:p>
                      <a:r>
                        <a:rPr lang="fr-FR" sz="2000" dirty="0">
                          <a:solidFill>
                            <a:srgbClr val="115076"/>
                          </a:solidFill>
                        </a:rPr>
                        <a:t>Le cinéma est à gauche du…</a:t>
                      </a:r>
                      <a:endParaRPr lang="en-GB" sz="2000" dirty="0">
                        <a:solidFill>
                          <a:srgbClr val="115076"/>
                        </a:solidFill>
                      </a:endParaRPr>
                    </a:p>
                  </a:txBody>
                  <a:tcPr anchor="ctr"/>
                </a:tc>
                <a:tc>
                  <a:txBody>
                    <a:bodyPr/>
                    <a:lstStyle/>
                    <a:p>
                      <a:r>
                        <a:rPr lang="en-GB" sz="2000" b="1" dirty="0" err="1">
                          <a:solidFill>
                            <a:srgbClr val="115076"/>
                          </a:solidFill>
                        </a:rPr>
                        <a:t>magasin</a:t>
                      </a:r>
                      <a:r>
                        <a:rPr lang="en-GB" sz="2000" b="1" dirty="0">
                          <a:solidFill>
                            <a:srgbClr val="115076"/>
                          </a:solidFill>
                        </a:rPr>
                        <a:t>.</a:t>
                      </a:r>
                    </a:p>
                  </a:txBody>
                  <a:tcPr anchor="ctr"/>
                </a:tc>
                <a:tc>
                  <a:txBody>
                    <a:bodyPr/>
                    <a:lstStyle/>
                    <a:p>
                      <a:r>
                        <a:rPr lang="en-GB" sz="2000" b="1" dirty="0">
                          <a:solidFill>
                            <a:srgbClr val="115076"/>
                          </a:solidFill>
                        </a:rPr>
                        <a:t>rue.</a:t>
                      </a:r>
                    </a:p>
                  </a:txBody>
                  <a:tcPr anchor="ctr"/>
                </a:tc>
                <a:extLst>
                  <a:ext uri="{0D108BD9-81ED-4DB2-BD59-A6C34878D82A}">
                    <a16:rowId xmlns:a16="http://schemas.microsoft.com/office/drawing/2014/main" val="2344197191"/>
                  </a:ext>
                </a:extLst>
              </a:tr>
              <a:tr h="370840">
                <a:tc>
                  <a:txBody>
                    <a:bodyPr/>
                    <a:lstStyle/>
                    <a:p>
                      <a:pPr algn="ctr"/>
                      <a:r>
                        <a:rPr lang="en-GB" sz="2000">
                          <a:solidFill>
                            <a:srgbClr val="115076"/>
                          </a:solidFill>
                        </a:rPr>
                        <a:t>5.</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Le collège est loin du…</a:t>
                      </a:r>
                      <a:endParaRPr lang="en-GB" sz="2000" dirty="0">
                        <a:solidFill>
                          <a:srgbClr val="115076"/>
                        </a:solidFill>
                      </a:endParaRPr>
                    </a:p>
                  </a:txBody>
                  <a:tcPr anchor="ctr"/>
                </a:tc>
                <a:tc>
                  <a:txBody>
                    <a:bodyPr/>
                    <a:lstStyle/>
                    <a:p>
                      <a:r>
                        <a:rPr lang="en-GB" sz="2000" b="1" dirty="0" err="1">
                          <a:solidFill>
                            <a:srgbClr val="115076"/>
                          </a:solidFill>
                        </a:rPr>
                        <a:t>hôtel</a:t>
                      </a:r>
                      <a:r>
                        <a:rPr lang="en-GB" sz="2000" b="1" dirty="0">
                          <a:solidFill>
                            <a:srgbClr val="115076"/>
                          </a:solidFill>
                        </a:rPr>
                        <a:t>.</a:t>
                      </a:r>
                    </a:p>
                  </a:txBody>
                  <a:tcPr anchor="ctr"/>
                </a:tc>
                <a:tc>
                  <a:txBody>
                    <a:bodyPr/>
                    <a:lstStyle/>
                    <a:p>
                      <a:r>
                        <a:rPr lang="en-GB" sz="2000" b="1" dirty="0">
                          <a:solidFill>
                            <a:srgbClr val="115076"/>
                          </a:solidFill>
                        </a:rPr>
                        <a:t>parc.</a:t>
                      </a:r>
                    </a:p>
                  </a:txBody>
                  <a:tcPr anchor="ctr"/>
                </a:tc>
                <a:extLst>
                  <a:ext uri="{0D108BD9-81ED-4DB2-BD59-A6C34878D82A}">
                    <a16:rowId xmlns:a16="http://schemas.microsoft.com/office/drawing/2014/main" val="1972389626"/>
                  </a:ext>
                </a:extLst>
              </a:tr>
              <a:tr h="370840">
                <a:tc>
                  <a:txBody>
                    <a:bodyPr/>
                    <a:lstStyle/>
                    <a:p>
                      <a:pPr algn="ctr"/>
                      <a:r>
                        <a:rPr lang="en-GB" sz="2000">
                          <a:solidFill>
                            <a:srgbClr val="115076"/>
                          </a:solidFill>
                        </a:rPr>
                        <a:t>6.</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L’école est à droite de la…</a:t>
                      </a:r>
                      <a:endParaRPr lang="en-GB" sz="2000" dirty="0">
                        <a:solidFill>
                          <a:srgbClr val="115076"/>
                        </a:solidFill>
                      </a:endParaRPr>
                    </a:p>
                  </a:txBody>
                  <a:tcPr anchor="ctr"/>
                </a:tc>
                <a:tc>
                  <a:txBody>
                    <a:bodyPr/>
                    <a:lstStyle/>
                    <a:p>
                      <a:r>
                        <a:rPr lang="en-GB" sz="2000" b="1" dirty="0" err="1">
                          <a:solidFill>
                            <a:srgbClr val="115076"/>
                          </a:solidFill>
                        </a:rPr>
                        <a:t>musée</a:t>
                      </a:r>
                      <a:r>
                        <a:rPr lang="en-GB" sz="2000" b="1" dirty="0">
                          <a:solidFill>
                            <a:srgbClr val="115076"/>
                          </a:solidFill>
                        </a:rPr>
                        <a:t>.</a:t>
                      </a:r>
                    </a:p>
                  </a:txBody>
                  <a:tcPr anchor="ctr"/>
                </a:tc>
                <a:tc>
                  <a:txBody>
                    <a:bodyPr/>
                    <a:lstStyle/>
                    <a:p>
                      <a:r>
                        <a:rPr lang="en-GB" sz="2000" b="1" dirty="0" err="1">
                          <a:solidFill>
                            <a:srgbClr val="115076"/>
                          </a:solidFill>
                        </a:rPr>
                        <a:t>plage</a:t>
                      </a:r>
                      <a:r>
                        <a:rPr lang="en-GB" sz="2000" b="1" dirty="0">
                          <a:solidFill>
                            <a:srgbClr val="115076"/>
                          </a:solidFill>
                        </a:rPr>
                        <a:t>.</a:t>
                      </a:r>
                    </a:p>
                  </a:txBody>
                  <a:tcPr anchor="ctr"/>
                </a:tc>
                <a:extLst>
                  <a:ext uri="{0D108BD9-81ED-4DB2-BD59-A6C34878D82A}">
                    <a16:rowId xmlns:a16="http://schemas.microsoft.com/office/drawing/2014/main" val="664931564"/>
                  </a:ext>
                </a:extLst>
              </a:tr>
              <a:tr h="370840">
                <a:tc>
                  <a:txBody>
                    <a:bodyPr/>
                    <a:lstStyle/>
                    <a:p>
                      <a:pPr algn="ctr"/>
                      <a:r>
                        <a:rPr lang="en-GB" sz="2000">
                          <a:solidFill>
                            <a:srgbClr val="115076"/>
                          </a:solidFill>
                        </a:rPr>
                        <a:t>7.</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L’église est à gauche de la…</a:t>
                      </a:r>
                      <a:endParaRPr lang="en-GB" sz="2000" dirty="0">
                        <a:solidFill>
                          <a:srgbClr val="115076"/>
                        </a:solidFill>
                      </a:endParaRPr>
                    </a:p>
                  </a:txBody>
                  <a:tcPr anchor="ctr"/>
                </a:tc>
                <a:tc>
                  <a:txBody>
                    <a:bodyPr/>
                    <a:lstStyle/>
                    <a:p>
                      <a:r>
                        <a:rPr lang="en-GB" sz="2000" b="1" dirty="0">
                          <a:solidFill>
                            <a:srgbClr val="115076"/>
                          </a:solidFill>
                        </a:rPr>
                        <a:t>rue.</a:t>
                      </a:r>
                    </a:p>
                  </a:txBody>
                  <a:tcPr anchor="ctr"/>
                </a:tc>
                <a:tc>
                  <a:txBody>
                    <a:bodyPr/>
                    <a:lstStyle/>
                    <a:p>
                      <a:r>
                        <a:rPr lang="en-GB" sz="2000" b="1" dirty="0" err="1">
                          <a:solidFill>
                            <a:srgbClr val="115076"/>
                          </a:solidFill>
                        </a:rPr>
                        <a:t>université</a:t>
                      </a:r>
                      <a:r>
                        <a:rPr lang="en-GB" sz="2000" b="1" dirty="0">
                          <a:solidFill>
                            <a:srgbClr val="115076"/>
                          </a:solidFill>
                        </a:rPr>
                        <a:t>.</a:t>
                      </a:r>
                    </a:p>
                  </a:txBody>
                  <a:tcPr anchor="ctr"/>
                </a:tc>
                <a:extLst>
                  <a:ext uri="{0D108BD9-81ED-4DB2-BD59-A6C34878D82A}">
                    <a16:rowId xmlns:a16="http://schemas.microsoft.com/office/drawing/2014/main" val="2371851735"/>
                  </a:ext>
                </a:extLst>
              </a:tr>
              <a:tr h="0">
                <a:tc>
                  <a:txBody>
                    <a:bodyPr/>
                    <a:lstStyle/>
                    <a:p>
                      <a:pPr algn="ctr"/>
                      <a:r>
                        <a:rPr lang="en-GB" sz="2000">
                          <a:solidFill>
                            <a:srgbClr val="115076"/>
                          </a:solidFill>
                        </a:rPr>
                        <a:t>8.</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u="none" dirty="0">
                          <a:solidFill>
                            <a:srgbClr val="115076"/>
                          </a:solidFill>
                        </a:rPr>
                        <a:t>Le jardin est à droite du…</a:t>
                      </a:r>
                      <a:endParaRPr lang="en-GB" sz="2000" u="none" dirty="0">
                        <a:solidFill>
                          <a:srgbClr val="115076"/>
                        </a:solidFill>
                      </a:endParaRPr>
                    </a:p>
                  </a:txBody>
                  <a:tcPr anchor="ctr"/>
                </a:tc>
                <a:tc>
                  <a:txBody>
                    <a:bodyPr/>
                    <a:lstStyle/>
                    <a:p>
                      <a:r>
                        <a:rPr lang="en-GB" sz="2000" b="1" dirty="0" err="1">
                          <a:solidFill>
                            <a:srgbClr val="115076"/>
                          </a:solidFill>
                        </a:rPr>
                        <a:t>banque</a:t>
                      </a:r>
                      <a:r>
                        <a:rPr lang="en-GB" sz="2000" b="1" dirty="0">
                          <a:solidFill>
                            <a:srgbClr val="115076"/>
                          </a:solidFill>
                        </a:rPr>
                        <a:t>.</a:t>
                      </a:r>
                    </a:p>
                  </a:txBody>
                  <a:tcPr anchor="ctr"/>
                </a:tc>
                <a:tc>
                  <a:txBody>
                    <a:bodyPr/>
                    <a:lstStyle/>
                    <a:p>
                      <a:r>
                        <a:rPr lang="en-GB" sz="2000" b="1" dirty="0" err="1">
                          <a:solidFill>
                            <a:srgbClr val="115076"/>
                          </a:solidFill>
                        </a:rPr>
                        <a:t>musée</a:t>
                      </a:r>
                      <a:r>
                        <a:rPr lang="en-GB" sz="2000" b="1" dirty="0">
                          <a:solidFill>
                            <a:srgbClr val="115076"/>
                          </a:solidFill>
                        </a:rPr>
                        <a:t>.</a:t>
                      </a:r>
                    </a:p>
                  </a:txBody>
                  <a:tcPr anchor="ctr"/>
                </a:tc>
                <a:extLst>
                  <a:ext uri="{0D108BD9-81ED-4DB2-BD59-A6C34878D82A}">
                    <a16:rowId xmlns:a16="http://schemas.microsoft.com/office/drawing/2014/main" val="1736239533"/>
                  </a:ext>
                </a:extLst>
              </a:tr>
              <a:tr h="243927">
                <a:tc>
                  <a:txBody>
                    <a:bodyPr/>
                    <a:lstStyle/>
                    <a:p>
                      <a:pPr algn="ctr"/>
                      <a:r>
                        <a:rPr lang="en-GB" sz="2000" dirty="0">
                          <a:solidFill>
                            <a:srgbClr val="115076"/>
                          </a:solidFill>
                        </a:rPr>
                        <a:t>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u="none" dirty="0">
                          <a:solidFill>
                            <a:srgbClr val="115076"/>
                          </a:solidFill>
                        </a:rPr>
                        <a:t>Le pont est à côté du…</a:t>
                      </a:r>
                      <a:endParaRPr lang="en-GB" sz="2000" u="none" dirty="0">
                        <a:solidFill>
                          <a:srgbClr val="115076"/>
                        </a:solidFill>
                      </a:endParaRPr>
                    </a:p>
                  </a:txBody>
                  <a:tcPr anchor="ctr"/>
                </a:tc>
                <a:tc>
                  <a:txBody>
                    <a:bodyPr/>
                    <a:lstStyle/>
                    <a:p>
                      <a:r>
                        <a:rPr lang="en-GB" sz="2000" b="1" dirty="0" err="1">
                          <a:solidFill>
                            <a:srgbClr val="115076"/>
                          </a:solidFill>
                        </a:rPr>
                        <a:t>marché</a:t>
                      </a:r>
                      <a:r>
                        <a:rPr lang="en-GB" sz="2000" b="1" dirty="0">
                          <a:solidFill>
                            <a:srgbClr val="115076"/>
                          </a:solidFill>
                        </a:rPr>
                        <a:t>.</a:t>
                      </a:r>
                    </a:p>
                  </a:txBody>
                  <a:tcPr anchor="ctr"/>
                </a:tc>
                <a:tc>
                  <a:txBody>
                    <a:bodyPr/>
                    <a:lstStyle/>
                    <a:p>
                      <a:r>
                        <a:rPr lang="en-GB" sz="2000" b="1" dirty="0">
                          <a:solidFill>
                            <a:srgbClr val="115076"/>
                          </a:solidFill>
                        </a:rPr>
                        <a:t>place.</a:t>
                      </a:r>
                    </a:p>
                  </a:txBody>
                  <a:tcPr anchor="ctr"/>
                </a:tc>
                <a:extLst>
                  <a:ext uri="{0D108BD9-81ED-4DB2-BD59-A6C34878D82A}">
                    <a16:rowId xmlns:a16="http://schemas.microsoft.com/office/drawing/2014/main" val="478623368"/>
                  </a:ext>
                </a:extLst>
              </a:tr>
              <a:tr h="0">
                <a:tc>
                  <a:txBody>
                    <a:bodyPr/>
                    <a:lstStyle/>
                    <a:p>
                      <a:pPr algn="ctr"/>
                      <a:r>
                        <a:rPr lang="en-GB" sz="2000" dirty="0">
                          <a:solidFill>
                            <a:srgbClr val="115076"/>
                          </a:solidFill>
                        </a:rPr>
                        <a:t>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u="none" dirty="0">
                          <a:solidFill>
                            <a:srgbClr val="115076"/>
                          </a:solidFill>
                        </a:rPr>
                        <a:t>La poste est près de l’…</a:t>
                      </a:r>
                      <a:endParaRPr lang="en-GB" sz="2000" u="none" dirty="0">
                        <a:solidFill>
                          <a:srgbClr val="115076"/>
                        </a:solidFill>
                      </a:endParaRPr>
                    </a:p>
                  </a:txBody>
                  <a:tcPr anchor="ctr"/>
                </a:tc>
                <a:tc>
                  <a:txBody>
                    <a:bodyPr/>
                    <a:lstStyle/>
                    <a:p>
                      <a:r>
                        <a:rPr lang="en-GB" sz="2000" b="1" dirty="0" err="1">
                          <a:solidFill>
                            <a:srgbClr val="115076"/>
                          </a:solidFill>
                        </a:rPr>
                        <a:t>plage</a:t>
                      </a:r>
                      <a:r>
                        <a:rPr lang="en-GB" sz="2000" b="1" dirty="0">
                          <a:solidFill>
                            <a:srgbClr val="115076"/>
                          </a:solidFill>
                        </a:rPr>
                        <a:t>.</a:t>
                      </a:r>
                    </a:p>
                  </a:txBody>
                  <a:tcPr anchor="ctr"/>
                </a:tc>
                <a:tc>
                  <a:txBody>
                    <a:bodyPr/>
                    <a:lstStyle/>
                    <a:p>
                      <a:r>
                        <a:rPr lang="en-GB" sz="2000" b="1" dirty="0" err="1">
                          <a:solidFill>
                            <a:srgbClr val="115076"/>
                          </a:solidFill>
                        </a:rPr>
                        <a:t>hôtel</a:t>
                      </a:r>
                      <a:r>
                        <a:rPr lang="en-GB" sz="2000" b="1" dirty="0">
                          <a:solidFill>
                            <a:srgbClr val="115076"/>
                          </a:solidFill>
                        </a:rPr>
                        <a:t>.</a:t>
                      </a:r>
                    </a:p>
                  </a:txBody>
                  <a:tcPr anchor="ctr"/>
                </a:tc>
                <a:extLst>
                  <a:ext uri="{0D108BD9-81ED-4DB2-BD59-A6C34878D82A}">
                    <a16:rowId xmlns:a16="http://schemas.microsoft.com/office/drawing/2014/main" val="285476724"/>
                  </a:ext>
                </a:extLst>
              </a:tr>
            </a:tbl>
          </a:graphicData>
        </a:graphic>
      </p:graphicFrame>
      <p:sp>
        <p:nvSpPr>
          <p:cNvPr id="2" name="Rectangle: Rounded Corners 1">
            <a:extLst>
              <a:ext uri="{FF2B5EF4-FFF2-40B4-BE49-F238E27FC236}">
                <a16:creationId xmlns:a16="http://schemas.microsoft.com/office/drawing/2014/main" id="{2A134EE3-0BB4-4463-991E-E740E1D83864}"/>
              </a:ext>
            </a:extLst>
          </p:cNvPr>
          <p:cNvSpPr/>
          <p:nvPr/>
        </p:nvSpPr>
        <p:spPr>
          <a:xfrm>
            <a:off x="9031120" y="1825151"/>
            <a:ext cx="1440000" cy="32385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624C0529-65C5-4846-AA97-C0CADFBE0CA5}"/>
              </a:ext>
            </a:extLst>
          </p:cNvPr>
          <p:cNvSpPr/>
          <p:nvPr/>
        </p:nvSpPr>
        <p:spPr>
          <a:xfrm>
            <a:off x="10469920" y="2232732"/>
            <a:ext cx="1440000" cy="32385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D1E314F2-357C-4963-A3F6-A5BE42E1E536}"/>
              </a:ext>
            </a:extLst>
          </p:cNvPr>
          <p:cNvSpPr/>
          <p:nvPr/>
        </p:nvSpPr>
        <p:spPr>
          <a:xfrm>
            <a:off x="9029920" y="2617125"/>
            <a:ext cx="1440000" cy="32385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6AC4F0E6-86C5-426A-B073-84906C5B602D}"/>
              </a:ext>
            </a:extLst>
          </p:cNvPr>
          <p:cNvSpPr/>
          <p:nvPr/>
        </p:nvSpPr>
        <p:spPr>
          <a:xfrm>
            <a:off x="9029920" y="3012795"/>
            <a:ext cx="1440000" cy="32385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234B987E-5DB1-4277-8F5F-39CEF703E9C1}"/>
              </a:ext>
            </a:extLst>
          </p:cNvPr>
          <p:cNvSpPr/>
          <p:nvPr/>
        </p:nvSpPr>
        <p:spPr>
          <a:xfrm>
            <a:off x="10469920" y="3414831"/>
            <a:ext cx="1440000" cy="32385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212A0CE4-1CF2-4A25-8B6D-7E7BF682C9D4}"/>
              </a:ext>
            </a:extLst>
          </p:cNvPr>
          <p:cNvSpPr/>
          <p:nvPr/>
        </p:nvSpPr>
        <p:spPr>
          <a:xfrm>
            <a:off x="10469920" y="3818627"/>
            <a:ext cx="1440000" cy="32385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E3520332-C4E1-468B-89A7-85578F3543B0}"/>
              </a:ext>
            </a:extLst>
          </p:cNvPr>
          <p:cNvSpPr/>
          <p:nvPr/>
        </p:nvSpPr>
        <p:spPr>
          <a:xfrm>
            <a:off x="9029920" y="4210506"/>
            <a:ext cx="1440000" cy="32385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DDC79B90-4B7F-4247-B050-7F1D08C3CD3B}"/>
              </a:ext>
            </a:extLst>
          </p:cNvPr>
          <p:cNvSpPr/>
          <p:nvPr/>
        </p:nvSpPr>
        <p:spPr>
          <a:xfrm>
            <a:off x="10469920" y="4611593"/>
            <a:ext cx="1440000" cy="32385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CAD8105-5F7E-480D-B27F-2C2AFDA0A1D2}"/>
              </a:ext>
            </a:extLst>
          </p:cNvPr>
          <p:cNvSpPr/>
          <p:nvPr/>
        </p:nvSpPr>
        <p:spPr>
          <a:xfrm>
            <a:off x="9029920" y="4988847"/>
            <a:ext cx="1440000" cy="32385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FDC0F4ED-5A4E-4414-8231-EF62B1FA66EC}"/>
              </a:ext>
            </a:extLst>
          </p:cNvPr>
          <p:cNvSpPr/>
          <p:nvPr/>
        </p:nvSpPr>
        <p:spPr>
          <a:xfrm>
            <a:off x="10469920" y="5396434"/>
            <a:ext cx="1440000" cy="32385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BB26435-857F-4A07-9423-F954A06EA7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000" y="4237902"/>
            <a:ext cx="1800000" cy="1800000"/>
          </a:xfrm>
          <a:prstGeom prst="rect">
            <a:avLst/>
          </a:prstGeom>
        </p:spPr>
      </p:pic>
      <p:pic>
        <p:nvPicPr>
          <p:cNvPr id="2052" name="Picture 4" descr="Clip art of map clipart">
            <a:extLst>
              <a:ext uri="{FF2B5EF4-FFF2-40B4-BE49-F238E27FC236}">
                <a16:creationId xmlns:a16="http://schemas.microsoft.com/office/drawing/2014/main" id="{891268C1-FA6B-4D63-8CC5-9893395AA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2692" y="4412697"/>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habite</a:t>
            </a:r>
            <a:r>
              <a:rPr lang="en-GB" sz="3600" b="1" dirty="0">
                <a:solidFill>
                  <a:schemeClr val="bg1"/>
                </a:solidFill>
              </a:rPr>
              <a: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8" y="1296000"/>
            <a:ext cx="11729921" cy="1446550"/>
          </a:xfrm>
          <a:prstGeom prst="rect">
            <a:avLst/>
          </a:prstGeom>
          <a:noFill/>
        </p:spPr>
        <p:txBody>
          <a:bodyPr wrap="square" rtlCol="0">
            <a:spAutoFit/>
          </a:bodyPr>
          <a:lstStyle/>
          <a:p>
            <a:pPr lvl="0">
              <a:defRPr/>
            </a:pPr>
            <a:r>
              <a:rPr lang="fr-FR" sz="2200" dirty="0">
                <a:solidFill>
                  <a:srgbClr val="4472C4">
                    <a:lumMod val="50000"/>
                  </a:srgbClr>
                </a:solidFill>
              </a:rPr>
              <a:t>Océane devient amis avec ses camarades* de classe. Où habitent-ils ? Écris </a:t>
            </a:r>
            <a:r>
              <a:rPr lang="fr-FR" sz="2200" b="1" dirty="0">
                <a:solidFill>
                  <a:srgbClr val="4472C4">
                    <a:lumMod val="50000"/>
                  </a:srgbClr>
                </a:solidFill>
              </a:rPr>
              <a:t>a</a:t>
            </a:r>
            <a:r>
              <a:rPr lang="fr-FR" sz="2200" dirty="0">
                <a:solidFill>
                  <a:srgbClr val="4472C4">
                    <a:lumMod val="50000"/>
                  </a:srgbClr>
                </a:solidFill>
              </a:rPr>
              <a:t> ou </a:t>
            </a:r>
            <a:r>
              <a:rPr lang="fr-FR" sz="2200" b="1" dirty="0">
                <a:solidFill>
                  <a:srgbClr val="4472C4">
                    <a:lumMod val="50000"/>
                  </a:srgbClr>
                </a:solidFill>
              </a:rPr>
              <a:t>b</a:t>
            </a:r>
            <a:r>
              <a:rPr lang="fr-FR" sz="2200" dirty="0">
                <a:solidFill>
                  <a:srgbClr val="4472C4">
                    <a:lumMod val="50000"/>
                  </a:srgb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Remember! Names</a:t>
            </a:r>
            <a:r>
              <a:rPr lang="en-US" sz="2200" dirty="0">
                <a:solidFill>
                  <a:srgbClr val="4472C4">
                    <a:lumMod val="50000"/>
                  </a:srgbClr>
                </a:solidFill>
                <a:latin typeface="Century Gothic" panose="020F0302020204030204"/>
              </a:rPr>
              <a:t> of people and places </a:t>
            </a:r>
            <a:r>
              <a:rPr lang="en-US" sz="2200" b="1" dirty="0">
                <a:solidFill>
                  <a:srgbClr val="4472C4">
                    <a:lumMod val="50000"/>
                  </a:srgbClr>
                </a:solidFill>
                <a:latin typeface="Century Gothic" panose="020F0302020204030204"/>
              </a:rPr>
              <a:t>don’t have articles</a:t>
            </a:r>
            <a:r>
              <a:rPr lang="en-US" sz="22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So, </a:t>
            </a:r>
            <a:r>
              <a:rPr lang="en-US" sz="2200" b="1" i="1" dirty="0">
                <a:solidFill>
                  <a:srgbClr val="4472C4">
                    <a:lumMod val="50000"/>
                  </a:srgbClr>
                </a:solidFill>
                <a:latin typeface="Century Gothic" panose="020F0302020204030204"/>
              </a:rPr>
              <a:t>de </a:t>
            </a:r>
            <a:r>
              <a:rPr lang="en-US" sz="2200" b="1" dirty="0">
                <a:solidFill>
                  <a:srgbClr val="4472C4">
                    <a:lumMod val="50000"/>
                  </a:srgbClr>
                </a:solidFill>
                <a:latin typeface="Century Gothic" panose="020F0302020204030204"/>
              </a:rPr>
              <a:t>does not contract </a:t>
            </a:r>
            <a:r>
              <a:rPr lang="en-US" sz="2200" dirty="0">
                <a:solidFill>
                  <a:srgbClr val="4472C4">
                    <a:lumMod val="50000"/>
                  </a:srgbClr>
                </a:solidFill>
                <a:latin typeface="Century Gothic" panose="020F0302020204030204"/>
              </a:rPr>
              <a:t>before these: </a:t>
            </a:r>
            <a:r>
              <a:rPr lang="en-US" sz="2200" i="1" dirty="0">
                <a:solidFill>
                  <a:srgbClr val="4472C4">
                    <a:lumMod val="50000"/>
                  </a:srgbClr>
                </a:solidFill>
                <a:latin typeface="Century Gothic" panose="020F0302020204030204"/>
              </a:rPr>
              <a:t>Je </a:t>
            </a:r>
            <a:r>
              <a:rPr lang="en-US" sz="2200" i="1" dirty="0" err="1">
                <a:solidFill>
                  <a:srgbClr val="4472C4">
                    <a:lumMod val="50000"/>
                  </a:srgbClr>
                </a:solidFill>
                <a:latin typeface="Century Gothic" panose="020F0302020204030204"/>
              </a:rPr>
              <a:t>viens</a:t>
            </a:r>
            <a:r>
              <a:rPr lang="en-US" sz="2200" i="1" dirty="0">
                <a:solidFill>
                  <a:srgbClr val="4472C4">
                    <a:lumMod val="50000"/>
                  </a:srgbClr>
                </a:solidFill>
                <a:latin typeface="Century Gothic" panose="020F0302020204030204"/>
              </a:rPr>
              <a:t> </a:t>
            </a:r>
            <a:r>
              <a:rPr lang="en-US" sz="2200" b="1" i="1" dirty="0">
                <a:solidFill>
                  <a:srgbClr val="4472C4">
                    <a:lumMod val="50000"/>
                  </a:srgbClr>
                </a:solidFill>
                <a:latin typeface="Century Gothic" panose="020F0302020204030204"/>
              </a:rPr>
              <a:t>de</a:t>
            </a:r>
            <a:r>
              <a:rPr lang="en-US" sz="2200" i="1" dirty="0">
                <a:solidFill>
                  <a:srgbClr val="4472C4">
                    <a:lumMod val="50000"/>
                  </a:srgbClr>
                </a:solidFill>
                <a:latin typeface="Century Gothic" panose="020F0302020204030204"/>
              </a:rPr>
              <a:t> Paris.</a:t>
            </a:r>
            <a:endParaRPr kumimoji="0" lang="en-US" sz="22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21681650"/>
              </p:ext>
            </p:extLst>
          </p:nvPr>
        </p:nvGraphicFramePr>
        <p:xfrm>
          <a:off x="512797" y="3123312"/>
          <a:ext cx="5040000" cy="2982402"/>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ea typeface="+mn-ea"/>
                          <a:cs typeface="+mn-cs"/>
                        </a:rPr>
                        <a:t>a</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b</a:t>
                      </a:r>
                      <a:endParaRPr lang="en-GB" sz="2400" b="0" dirty="0"/>
                    </a:p>
                  </a:txBody>
                  <a:tcPr anchor="ctr"/>
                </a:tc>
                <a:extLst>
                  <a:ext uri="{0D108BD9-81ED-4DB2-BD59-A6C34878D82A}">
                    <a16:rowId xmlns:a16="http://schemas.microsoft.com/office/drawing/2014/main" val="1153431983"/>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parc</a:t>
                      </a:r>
                    </a:p>
                  </a:txBody>
                  <a:tcPr anchor="ctr"/>
                </a:tc>
                <a:tc>
                  <a:txBody>
                    <a:bodyPr/>
                    <a:lstStyle/>
                    <a:p>
                      <a:r>
                        <a:rPr lang="en-GB" sz="2400" dirty="0">
                          <a:solidFill>
                            <a:schemeClr val="accent1">
                              <a:lumMod val="50000"/>
                            </a:schemeClr>
                          </a:solidFill>
                        </a:rPr>
                        <a:t>Marc</a:t>
                      </a:r>
                    </a:p>
                  </a:txBody>
                  <a:tcPr anchor="ct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magasin</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Yann</a:t>
                      </a:r>
                    </a:p>
                  </a:txBody>
                  <a:tcPr anchor="ct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jardin</a:t>
                      </a: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Clémence</a:t>
                      </a: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cinéma</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Julien</a:t>
                      </a:r>
                    </a:p>
                  </a:txBody>
                  <a:tcPr anchor="ctr"/>
                </a:tc>
                <a:extLst>
                  <a:ext uri="{0D108BD9-81ED-4DB2-BD59-A6C34878D82A}">
                    <a16:rowId xmlns:a16="http://schemas.microsoft.com/office/drawing/2014/main" val="2344197191"/>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collège</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Maia</a:t>
                      </a:r>
                    </a:p>
                  </a:txBody>
                  <a:tcPr anchor="ctr"/>
                </a:tc>
                <a:extLst>
                  <a:ext uri="{0D108BD9-81ED-4DB2-BD59-A6C34878D82A}">
                    <a16:rowId xmlns:a16="http://schemas.microsoft.com/office/drawing/2014/main" val="1972389626"/>
                  </a:ext>
                </a:extLst>
              </a:tr>
            </a:tbl>
          </a:graphicData>
        </a:graphic>
      </p:graphicFrame>
      <p:sp>
        <p:nvSpPr>
          <p:cNvPr id="29"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674018" y="36722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676096" y="416921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674018" y="46662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674018" y="51631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674018" y="56601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35" name="Table 6">
            <a:extLst>
              <a:ext uri="{FF2B5EF4-FFF2-40B4-BE49-F238E27FC236}">
                <a16:creationId xmlns:a16="http://schemas.microsoft.com/office/drawing/2014/main" id="{0EDAA2A3-901A-442B-BAFE-3D97D8373BC9}"/>
              </a:ext>
            </a:extLst>
          </p:cNvPr>
          <p:cNvGraphicFramePr>
            <a:graphicFrameLocks noGrp="1"/>
          </p:cNvGraphicFramePr>
          <p:nvPr>
            <p:extLst>
              <p:ext uri="{D42A27DB-BD31-4B8C-83A1-F6EECF244321}">
                <p14:modId xmlns:p14="http://schemas.microsoft.com/office/powerpoint/2010/main" val="1009401967"/>
              </p:ext>
            </p:extLst>
          </p:nvPr>
        </p:nvGraphicFramePr>
        <p:xfrm>
          <a:off x="6639203" y="3123312"/>
          <a:ext cx="5040000" cy="2982402"/>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ea typeface="+mn-ea"/>
                          <a:cs typeface="+mn-cs"/>
                        </a:rPr>
                        <a:t>a</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b</a:t>
                      </a:r>
                      <a:endParaRPr lang="en-GB" sz="2400" b="0" dirty="0"/>
                    </a:p>
                  </a:txBody>
                  <a:tcPr anchor="ctr"/>
                </a:tc>
                <a:extLst>
                  <a:ext uri="{0D108BD9-81ED-4DB2-BD59-A6C34878D82A}">
                    <a16:rowId xmlns:a16="http://schemas.microsoft.com/office/drawing/2014/main" val="1153431983"/>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marché</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Paul</a:t>
                      </a:r>
                    </a:p>
                  </a:txBody>
                  <a:tcPr anchor="ct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musée</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Laura</a:t>
                      </a:r>
                    </a:p>
                  </a:txBody>
                  <a:tcPr anchor="ct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pont</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Pablo</a:t>
                      </a:r>
                    </a:p>
                  </a:txBody>
                  <a:tcPr anchor="ctr"/>
                </a:tc>
                <a:extLst>
                  <a:ext uri="{0D108BD9-81ED-4DB2-BD59-A6C34878D82A}">
                    <a16:rowId xmlns:a16="http://schemas.microsoft.com/office/drawing/2014/main" val="2189313960"/>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bâtiment</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Lilia</a:t>
                      </a:r>
                    </a:p>
                  </a:txBody>
                  <a:tcPr anchor="ctr"/>
                </a:tc>
                <a:extLst>
                  <a:ext uri="{0D108BD9-81ED-4DB2-BD59-A6C34878D82A}">
                    <a16:rowId xmlns:a16="http://schemas.microsoft.com/office/drawing/2014/main" val="2344197191"/>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café</a:t>
                      </a:r>
                    </a:p>
                  </a:txBody>
                  <a:tcPr anchor="ctr"/>
                </a:tc>
                <a:tc>
                  <a:txBody>
                    <a:bodyPr/>
                    <a:lstStyle/>
                    <a:p>
                      <a:r>
                        <a:rPr lang="en-GB" sz="2400" dirty="0" err="1">
                          <a:solidFill>
                            <a:schemeClr val="accent1">
                              <a:lumMod val="50000"/>
                            </a:schemeClr>
                          </a:solidFill>
                        </a:rPr>
                        <a:t>Salhia</a:t>
                      </a:r>
                      <a:endParaRPr lang="en-GB" sz="2400" dirty="0">
                        <a:solidFill>
                          <a:schemeClr val="accent1">
                            <a:lumMod val="50000"/>
                          </a:schemeClr>
                        </a:solidFill>
                      </a:endParaRPr>
                    </a:p>
                  </a:txBody>
                  <a:tcPr anchor="ctr"/>
                </a:tc>
                <a:extLst>
                  <a:ext uri="{0D108BD9-81ED-4DB2-BD59-A6C34878D82A}">
                    <a16:rowId xmlns:a16="http://schemas.microsoft.com/office/drawing/2014/main" val="1972389626"/>
                  </a:ext>
                </a:extLst>
              </a:tr>
            </a:tbl>
          </a:graphicData>
        </a:graphic>
      </p:graphicFrame>
      <p:sp>
        <p:nvSpPr>
          <p:cNvPr id="36" name="Action Button: Custom 16">
            <a:hlinkClick r:id="" action="ppaction://noaction" highlightClick="1">
              <a:snd r:embed="rId9" name="6.wav"/>
            </a:hlinkClick>
            <a:extLst>
              <a:ext uri="{FF2B5EF4-FFF2-40B4-BE49-F238E27FC236}">
                <a16:creationId xmlns:a16="http://schemas.microsoft.com/office/drawing/2014/main" id="{27E9F630-617A-40EE-BFCC-498B0C39FF6C}"/>
              </a:ext>
            </a:extLst>
          </p:cNvPr>
          <p:cNvSpPr/>
          <p:nvPr/>
        </p:nvSpPr>
        <p:spPr>
          <a:xfrm>
            <a:off x="6807452" y="36722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7" name="Action Button: Custom 16">
            <a:hlinkClick r:id="" action="ppaction://noaction" highlightClick="1">
              <a:snd r:embed="rId10" name="7.wav"/>
            </a:hlinkClick>
            <a:extLst>
              <a:ext uri="{FF2B5EF4-FFF2-40B4-BE49-F238E27FC236}">
                <a16:creationId xmlns:a16="http://schemas.microsoft.com/office/drawing/2014/main" id="{A27D7F85-C12D-436E-A2EA-7907D6118B9A}"/>
              </a:ext>
            </a:extLst>
          </p:cNvPr>
          <p:cNvSpPr/>
          <p:nvPr/>
        </p:nvSpPr>
        <p:spPr>
          <a:xfrm>
            <a:off x="6809530" y="41674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8" name="Action Button: Custom 16">
            <a:hlinkClick r:id="" action="ppaction://noaction" highlightClick="1">
              <a:snd r:embed="rId11" name="8.wav"/>
            </a:hlinkClick>
            <a:extLst>
              <a:ext uri="{FF2B5EF4-FFF2-40B4-BE49-F238E27FC236}">
                <a16:creationId xmlns:a16="http://schemas.microsoft.com/office/drawing/2014/main" id="{A8C2E850-92AD-48AE-A1EC-8B98387D01CE}"/>
              </a:ext>
            </a:extLst>
          </p:cNvPr>
          <p:cNvSpPr/>
          <p:nvPr/>
        </p:nvSpPr>
        <p:spPr>
          <a:xfrm>
            <a:off x="6807452" y="466259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9" name="Action Button: Custom 16">
            <a:hlinkClick r:id="" action="ppaction://noaction" highlightClick="1">
              <a:snd r:embed="rId12" name="9.wav"/>
            </a:hlinkClick>
            <a:extLst>
              <a:ext uri="{FF2B5EF4-FFF2-40B4-BE49-F238E27FC236}">
                <a16:creationId xmlns:a16="http://schemas.microsoft.com/office/drawing/2014/main" id="{AB6F7914-5795-4DF9-9D1F-4E0976A6DFD9}"/>
              </a:ext>
            </a:extLst>
          </p:cNvPr>
          <p:cNvSpPr/>
          <p:nvPr/>
        </p:nvSpPr>
        <p:spPr>
          <a:xfrm>
            <a:off x="6807452" y="51577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0" name="Action Button: Custom 16">
            <a:hlinkClick r:id="" action="ppaction://noaction" highlightClick="1">
              <a:snd r:embed="rId13" name="10.wav"/>
            </a:hlinkClick>
            <a:extLst>
              <a:ext uri="{FF2B5EF4-FFF2-40B4-BE49-F238E27FC236}">
                <a16:creationId xmlns:a16="http://schemas.microsoft.com/office/drawing/2014/main" id="{18749B2E-63A4-46CC-B77A-EE9DD58ABE6C}"/>
              </a:ext>
            </a:extLst>
          </p:cNvPr>
          <p:cNvSpPr/>
          <p:nvPr/>
        </p:nvSpPr>
        <p:spPr>
          <a:xfrm>
            <a:off x="6807452" y="56529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41" name="Picture 40">
            <a:extLst>
              <a:ext uri="{FF2B5EF4-FFF2-40B4-BE49-F238E27FC236}">
                <a16:creationId xmlns:a16="http://schemas.microsoft.com/office/drawing/2014/main" id="{B42308FE-842B-4CB4-98E8-415CDF6703C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37262" y="0"/>
            <a:ext cx="1140379" cy="1140379"/>
          </a:xfrm>
          <a:prstGeom prst="rect">
            <a:avLst/>
          </a:prstGeom>
        </p:spPr>
      </p:pic>
      <p:sp>
        <p:nvSpPr>
          <p:cNvPr id="24" name="Rectangle: Rounded Corners 23">
            <a:extLst>
              <a:ext uri="{FF2B5EF4-FFF2-40B4-BE49-F238E27FC236}">
                <a16:creationId xmlns:a16="http://schemas.microsoft.com/office/drawing/2014/main" id="{0BD56741-D198-4091-B397-FEA465292F1C}"/>
              </a:ext>
            </a:extLst>
          </p:cNvPr>
          <p:cNvSpPr/>
          <p:nvPr/>
        </p:nvSpPr>
        <p:spPr>
          <a:xfrm>
            <a:off x="3392797" y="3648272"/>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E532278D-32C6-40D1-AE6D-68EE0C737A96}"/>
              </a:ext>
            </a:extLst>
          </p:cNvPr>
          <p:cNvSpPr/>
          <p:nvPr/>
        </p:nvSpPr>
        <p:spPr>
          <a:xfrm>
            <a:off x="3392797" y="4166155"/>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C77118D5-5E14-4F69-AB51-E46F14E3EA86}"/>
              </a:ext>
            </a:extLst>
          </p:cNvPr>
          <p:cNvSpPr/>
          <p:nvPr/>
        </p:nvSpPr>
        <p:spPr>
          <a:xfrm>
            <a:off x="1238267" y="4653208"/>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0086DD23-2633-424F-9C89-2B2992A44318}"/>
              </a:ext>
            </a:extLst>
          </p:cNvPr>
          <p:cNvSpPr/>
          <p:nvPr/>
        </p:nvSpPr>
        <p:spPr>
          <a:xfrm>
            <a:off x="1251701" y="5140261"/>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AE95BAF5-1EA3-420E-84FC-039AF99E9286}"/>
              </a:ext>
            </a:extLst>
          </p:cNvPr>
          <p:cNvSpPr/>
          <p:nvPr/>
        </p:nvSpPr>
        <p:spPr>
          <a:xfrm>
            <a:off x="1231239" y="5658144"/>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1AA417F7-B23F-4DD9-A540-86D073CC6DB3}"/>
              </a:ext>
            </a:extLst>
          </p:cNvPr>
          <p:cNvSpPr/>
          <p:nvPr/>
        </p:nvSpPr>
        <p:spPr>
          <a:xfrm>
            <a:off x="9519203" y="3648272"/>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7152C669-B7A9-4936-8C4C-8C0C8B17E75D}"/>
              </a:ext>
            </a:extLst>
          </p:cNvPr>
          <p:cNvSpPr/>
          <p:nvPr/>
        </p:nvSpPr>
        <p:spPr>
          <a:xfrm>
            <a:off x="9519203" y="4166155"/>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B3BFD9E7-538F-484D-9AE4-6B7F50EDD76E}"/>
              </a:ext>
            </a:extLst>
          </p:cNvPr>
          <p:cNvSpPr/>
          <p:nvPr/>
        </p:nvSpPr>
        <p:spPr>
          <a:xfrm>
            <a:off x="7359203" y="4653208"/>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92C3AB9B-C951-4D10-92EC-83A9650CB2FF}"/>
              </a:ext>
            </a:extLst>
          </p:cNvPr>
          <p:cNvSpPr/>
          <p:nvPr/>
        </p:nvSpPr>
        <p:spPr>
          <a:xfrm>
            <a:off x="9519203" y="5140261"/>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8FBAC68F-676D-4825-9B5A-315077C1A487}"/>
              </a:ext>
            </a:extLst>
          </p:cNvPr>
          <p:cNvSpPr/>
          <p:nvPr/>
        </p:nvSpPr>
        <p:spPr>
          <a:xfrm>
            <a:off x="7371701" y="5657568"/>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peech Bubble: Rectangle with Corners Rounded 1">
            <a:extLst>
              <a:ext uri="{FF2B5EF4-FFF2-40B4-BE49-F238E27FC236}">
                <a16:creationId xmlns:a16="http://schemas.microsoft.com/office/drawing/2014/main" id="{FC5AF749-8BA8-43F1-996F-F7C8DEEA644B}"/>
              </a:ext>
            </a:extLst>
          </p:cNvPr>
          <p:cNvSpPr/>
          <p:nvPr/>
        </p:nvSpPr>
        <p:spPr>
          <a:xfrm>
            <a:off x="7500395" y="239494"/>
            <a:ext cx="2476982" cy="675744"/>
          </a:xfrm>
          <a:prstGeom prst="wedgeRoundRectCallout">
            <a:avLst>
              <a:gd name="adj1" fmla="val -55880"/>
              <a:gd name="adj2" fmla="val 19678"/>
              <a:gd name="adj3" fmla="val 16667"/>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r>
              <a:rPr lang="en-GB" b="1" dirty="0" err="1"/>
              <a:t>camarade</a:t>
            </a:r>
            <a:r>
              <a:rPr lang="en-GB" b="1" dirty="0"/>
              <a:t> </a:t>
            </a:r>
            <a:r>
              <a:rPr lang="en-GB" dirty="0"/>
              <a:t>= colleague, -mate</a:t>
            </a:r>
            <a:r>
              <a:rPr lang="en-GB" b="1" dirty="0"/>
              <a:t> </a:t>
            </a:r>
          </a:p>
        </p:txBody>
      </p:sp>
    </p:spTree>
    <p:extLst>
      <p:ext uri="{BB962C8B-B14F-4D97-AF65-F5344CB8AC3E}">
        <p14:creationId xmlns:p14="http://schemas.microsoft.com/office/powerpoint/2010/main" val="150738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0" grpId="0" animBg="1"/>
      <p:bldP spid="31" grpId="0" animBg="1"/>
      <p:bldP spid="32" grpId="0" animBg="1"/>
      <p:bldP spid="34" grpId="0" animBg="1"/>
      <p:bldP spid="42" grpId="0" animBg="1"/>
      <p:bldP spid="43" grpId="0" animBg="1"/>
      <p:bldP spid="44"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habite</a:t>
            </a:r>
            <a:r>
              <a:rPr lang="en-GB" sz="3600" b="1" dirty="0">
                <a:solidFill>
                  <a:schemeClr val="bg1"/>
                </a:solidFill>
              </a:rPr>
              <a: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11499204" cy="830997"/>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devient</a:t>
            </a:r>
            <a:r>
              <a:rPr lang="fr-FR" sz="2400" dirty="0">
                <a:solidFill>
                  <a:srgbClr val="4472C4">
                    <a:lumMod val="50000"/>
                  </a:srgbClr>
                </a:solidFill>
              </a:rPr>
              <a:t> amis avec ses camarades de classe.</a:t>
            </a:r>
          </a:p>
          <a:p>
            <a:pPr lvl="0">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habitent-ils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b</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512797" y="2579598"/>
          <a:ext cx="5040000" cy="2982402"/>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ea typeface="+mn-ea"/>
                          <a:cs typeface="+mn-cs"/>
                        </a:rPr>
                        <a:t>a</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b</a:t>
                      </a:r>
                      <a:endParaRPr lang="en-GB" sz="2400" b="0" dirty="0"/>
                    </a:p>
                  </a:txBody>
                  <a:tcPr anchor="ctr"/>
                </a:tc>
                <a:extLst>
                  <a:ext uri="{0D108BD9-81ED-4DB2-BD59-A6C34878D82A}">
                    <a16:rowId xmlns:a16="http://schemas.microsoft.com/office/drawing/2014/main" val="1153431983"/>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parc</a:t>
                      </a:r>
                    </a:p>
                  </a:txBody>
                  <a:tcPr anchor="ctr"/>
                </a:tc>
                <a:tc>
                  <a:txBody>
                    <a:bodyPr/>
                    <a:lstStyle/>
                    <a:p>
                      <a:r>
                        <a:rPr lang="en-GB" sz="2400" dirty="0">
                          <a:solidFill>
                            <a:schemeClr val="accent1">
                              <a:lumMod val="50000"/>
                            </a:schemeClr>
                          </a:solidFill>
                        </a:rPr>
                        <a:t>Marc</a:t>
                      </a:r>
                    </a:p>
                  </a:txBody>
                  <a:tcPr anchor="ct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magasin</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Yann</a:t>
                      </a:r>
                    </a:p>
                  </a:txBody>
                  <a:tcPr anchor="ct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jardin</a:t>
                      </a: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Clémence</a:t>
                      </a:r>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cinéma</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Julien</a:t>
                      </a:r>
                    </a:p>
                  </a:txBody>
                  <a:tcPr anchor="ctr"/>
                </a:tc>
                <a:extLst>
                  <a:ext uri="{0D108BD9-81ED-4DB2-BD59-A6C34878D82A}">
                    <a16:rowId xmlns:a16="http://schemas.microsoft.com/office/drawing/2014/main" val="2344197191"/>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collège</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Maia</a:t>
                      </a:r>
                    </a:p>
                  </a:txBody>
                  <a:tcPr anchor="ctr"/>
                </a:tc>
                <a:extLst>
                  <a:ext uri="{0D108BD9-81ED-4DB2-BD59-A6C34878D82A}">
                    <a16:rowId xmlns:a16="http://schemas.microsoft.com/office/drawing/2014/main" val="1972389626"/>
                  </a:ext>
                </a:extLst>
              </a:tr>
            </a:tbl>
          </a:graphicData>
        </a:graphic>
      </p:graphicFrame>
      <p:sp>
        <p:nvSpPr>
          <p:cNvPr id="29"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674018" y="31276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676096" y="36196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674018" y="411166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674018" y="460366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674018" y="50956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35" name="Table 6">
            <a:extLst>
              <a:ext uri="{FF2B5EF4-FFF2-40B4-BE49-F238E27FC236}">
                <a16:creationId xmlns:a16="http://schemas.microsoft.com/office/drawing/2014/main" id="{0EDAA2A3-901A-442B-BAFE-3D97D8373BC9}"/>
              </a:ext>
            </a:extLst>
          </p:cNvPr>
          <p:cNvGraphicFramePr>
            <a:graphicFrameLocks noGrp="1"/>
          </p:cNvGraphicFramePr>
          <p:nvPr/>
        </p:nvGraphicFramePr>
        <p:xfrm>
          <a:off x="6639203" y="2579598"/>
          <a:ext cx="5040000" cy="2982402"/>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ea typeface="+mn-ea"/>
                          <a:cs typeface="+mn-cs"/>
                        </a:rPr>
                        <a:t>a</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b</a:t>
                      </a:r>
                      <a:endParaRPr lang="en-GB" sz="2400" b="0" dirty="0"/>
                    </a:p>
                  </a:txBody>
                  <a:tcPr anchor="ctr"/>
                </a:tc>
                <a:extLst>
                  <a:ext uri="{0D108BD9-81ED-4DB2-BD59-A6C34878D82A}">
                    <a16:rowId xmlns:a16="http://schemas.microsoft.com/office/drawing/2014/main" val="1153431983"/>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marché</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Paul</a:t>
                      </a:r>
                    </a:p>
                  </a:txBody>
                  <a:tcPr anchor="ct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musée</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Laura</a:t>
                      </a:r>
                    </a:p>
                  </a:txBody>
                  <a:tcPr anchor="ct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pont</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Pablo</a:t>
                      </a:r>
                    </a:p>
                  </a:txBody>
                  <a:tcPr anchor="ctr"/>
                </a:tc>
                <a:extLst>
                  <a:ext uri="{0D108BD9-81ED-4DB2-BD59-A6C34878D82A}">
                    <a16:rowId xmlns:a16="http://schemas.microsoft.com/office/drawing/2014/main" val="2189313960"/>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err="1">
                          <a:solidFill>
                            <a:schemeClr val="accent1">
                              <a:lumMod val="50000"/>
                            </a:schemeClr>
                          </a:solidFill>
                        </a:rPr>
                        <a:t>bâtiment</a:t>
                      </a: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Lilia</a:t>
                      </a:r>
                    </a:p>
                  </a:txBody>
                  <a:tcPr anchor="ctr"/>
                </a:tc>
                <a:extLst>
                  <a:ext uri="{0D108BD9-81ED-4DB2-BD59-A6C34878D82A}">
                    <a16:rowId xmlns:a16="http://schemas.microsoft.com/office/drawing/2014/main" val="2344197191"/>
                  </a:ext>
                </a:extLst>
              </a:tr>
              <a:tr h="497067">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café</a:t>
                      </a:r>
                    </a:p>
                  </a:txBody>
                  <a:tcPr anchor="ctr"/>
                </a:tc>
                <a:tc>
                  <a:txBody>
                    <a:bodyPr/>
                    <a:lstStyle/>
                    <a:p>
                      <a:r>
                        <a:rPr lang="en-GB" sz="2400" dirty="0" err="1">
                          <a:solidFill>
                            <a:schemeClr val="accent1">
                              <a:lumMod val="50000"/>
                            </a:schemeClr>
                          </a:solidFill>
                        </a:rPr>
                        <a:t>Salhia</a:t>
                      </a:r>
                      <a:endParaRPr lang="en-GB" sz="2400" dirty="0">
                        <a:solidFill>
                          <a:schemeClr val="accent1">
                            <a:lumMod val="50000"/>
                          </a:schemeClr>
                        </a:solidFill>
                      </a:endParaRPr>
                    </a:p>
                  </a:txBody>
                  <a:tcPr anchor="ctr"/>
                </a:tc>
                <a:extLst>
                  <a:ext uri="{0D108BD9-81ED-4DB2-BD59-A6C34878D82A}">
                    <a16:rowId xmlns:a16="http://schemas.microsoft.com/office/drawing/2014/main" val="1972389626"/>
                  </a:ext>
                </a:extLst>
              </a:tr>
            </a:tbl>
          </a:graphicData>
        </a:graphic>
      </p:graphicFrame>
      <p:sp>
        <p:nvSpPr>
          <p:cNvPr id="36" name="Action Button: Custom 16">
            <a:hlinkClick r:id="" action="ppaction://noaction" highlightClick="1">
              <a:snd r:embed="rId9" name="6.wav"/>
            </a:hlinkClick>
            <a:extLst>
              <a:ext uri="{FF2B5EF4-FFF2-40B4-BE49-F238E27FC236}">
                <a16:creationId xmlns:a16="http://schemas.microsoft.com/office/drawing/2014/main" id="{27E9F630-617A-40EE-BFCC-498B0C39FF6C}"/>
              </a:ext>
            </a:extLst>
          </p:cNvPr>
          <p:cNvSpPr/>
          <p:nvPr/>
        </p:nvSpPr>
        <p:spPr>
          <a:xfrm>
            <a:off x="6807452" y="312320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7" name="Action Button: Custom 16">
            <a:hlinkClick r:id="" action="ppaction://noaction" highlightClick="1">
              <a:snd r:embed="rId10" name="7.wav"/>
            </a:hlinkClick>
            <a:extLst>
              <a:ext uri="{FF2B5EF4-FFF2-40B4-BE49-F238E27FC236}">
                <a16:creationId xmlns:a16="http://schemas.microsoft.com/office/drawing/2014/main" id="{A27D7F85-C12D-436E-A2EA-7907D6118B9A}"/>
              </a:ext>
            </a:extLst>
          </p:cNvPr>
          <p:cNvSpPr/>
          <p:nvPr/>
        </p:nvSpPr>
        <p:spPr>
          <a:xfrm>
            <a:off x="6809530" y="36163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8" name="Action Button: Custom 16">
            <a:hlinkClick r:id="" action="ppaction://noaction" highlightClick="1">
              <a:snd r:embed="rId11" name="8.wav"/>
            </a:hlinkClick>
            <a:extLst>
              <a:ext uri="{FF2B5EF4-FFF2-40B4-BE49-F238E27FC236}">
                <a16:creationId xmlns:a16="http://schemas.microsoft.com/office/drawing/2014/main" id="{A8C2E850-92AD-48AE-A1EC-8B98387D01CE}"/>
              </a:ext>
            </a:extLst>
          </p:cNvPr>
          <p:cNvSpPr/>
          <p:nvPr/>
        </p:nvSpPr>
        <p:spPr>
          <a:xfrm>
            <a:off x="6807452" y="410944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9" name="Action Button: Custom 16">
            <a:hlinkClick r:id="" action="ppaction://noaction" highlightClick="1">
              <a:snd r:embed="rId12" name="9.wav"/>
            </a:hlinkClick>
            <a:extLst>
              <a:ext uri="{FF2B5EF4-FFF2-40B4-BE49-F238E27FC236}">
                <a16:creationId xmlns:a16="http://schemas.microsoft.com/office/drawing/2014/main" id="{AB6F7914-5795-4DF9-9D1F-4E0976A6DFD9}"/>
              </a:ext>
            </a:extLst>
          </p:cNvPr>
          <p:cNvSpPr/>
          <p:nvPr/>
        </p:nvSpPr>
        <p:spPr>
          <a:xfrm>
            <a:off x="6807452" y="460256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0" name="Action Button: Custom 16">
            <a:hlinkClick r:id="" action="ppaction://noaction" highlightClick="1">
              <a:snd r:embed="rId13" name="10.wav"/>
            </a:hlinkClick>
            <a:extLst>
              <a:ext uri="{FF2B5EF4-FFF2-40B4-BE49-F238E27FC236}">
                <a16:creationId xmlns:a16="http://schemas.microsoft.com/office/drawing/2014/main" id="{18749B2E-63A4-46CC-B77A-EE9DD58ABE6C}"/>
              </a:ext>
            </a:extLst>
          </p:cNvPr>
          <p:cNvSpPr/>
          <p:nvPr/>
        </p:nvSpPr>
        <p:spPr>
          <a:xfrm>
            <a:off x="6807452" y="50956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 name="Rectangle: Rounded Corners 1">
            <a:extLst>
              <a:ext uri="{FF2B5EF4-FFF2-40B4-BE49-F238E27FC236}">
                <a16:creationId xmlns:a16="http://schemas.microsoft.com/office/drawing/2014/main" id="{CF316DDD-039C-42AE-B26E-94E8D6AEDF31}"/>
              </a:ext>
            </a:extLst>
          </p:cNvPr>
          <p:cNvSpPr/>
          <p:nvPr/>
        </p:nvSpPr>
        <p:spPr>
          <a:xfrm>
            <a:off x="3392797" y="3127644"/>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CBA32416-0B83-4079-B124-A844331709E8}"/>
              </a:ext>
            </a:extLst>
          </p:cNvPr>
          <p:cNvSpPr/>
          <p:nvPr/>
        </p:nvSpPr>
        <p:spPr>
          <a:xfrm>
            <a:off x="3392797" y="3645527"/>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954A855B-EF8B-4783-8F35-2F6248555286}"/>
              </a:ext>
            </a:extLst>
          </p:cNvPr>
          <p:cNvSpPr/>
          <p:nvPr/>
        </p:nvSpPr>
        <p:spPr>
          <a:xfrm>
            <a:off x="1238267" y="4132580"/>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70EEFD6A-B53A-4D99-9E70-44EB72D2BD25}"/>
              </a:ext>
            </a:extLst>
          </p:cNvPr>
          <p:cNvSpPr/>
          <p:nvPr/>
        </p:nvSpPr>
        <p:spPr>
          <a:xfrm>
            <a:off x="1251701" y="4619633"/>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DD10EEB2-6F72-4524-ACD3-9F579CC9B79C}"/>
              </a:ext>
            </a:extLst>
          </p:cNvPr>
          <p:cNvSpPr/>
          <p:nvPr/>
        </p:nvSpPr>
        <p:spPr>
          <a:xfrm>
            <a:off x="1231239" y="5137516"/>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C61D6860-99D2-433B-AEEF-00D6592696C9}"/>
              </a:ext>
            </a:extLst>
          </p:cNvPr>
          <p:cNvSpPr/>
          <p:nvPr/>
        </p:nvSpPr>
        <p:spPr>
          <a:xfrm>
            <a:off x="9519203" y="3127644"/>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EDB767C1-98B7-4B02-A619-0891EE614CAA}"/>
              </a:ext>
            </a:extLst>
          </p:cNvPr>
          <p:cNvSpPr/>
          <p:nvPr/>
        </p:nvSpPr>
        <p:spPr>
          <a:xfrm>
            <a:off x="9519203" y="3645527"/>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02EF7167-D5A8-4730-B0A3-38185FC991C8}"/>
              </a:ext>
            </a:extLst>
          </p:cNvPr>
          <p:cNvSpPr/>
          <p:nvPr/>
        </p:nvSpPr>
        <p:spPr>
          <a:xfrm>
            <a:off x="7359203" y="4132580"/>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399618D6-6C6F-44CC-8B8A-444EE39D09AB}"/>
              </a:ext>
            </a:extLst>
          </p:cNvPr>
          <p:cNvSpPr/>
          <p:nvPr/>
        </p:nvSpPr>
        <p:spPr>
          <a:xfrm>
            <a:off x="9519203" y="4619633"/>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0F51C173-7F06-4F20-A807-959174A133DA}"/>
              </a:ext>
            </a:extLst>
          </p:cNvPr>
          <p:cNvSpPr/>
          <p:nvPr/>
        </p:nvSpPr>
        <p:spPr>
          <a:xfrm>
            <a:off x="7371701" y="5136940"/>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072F5BA8-8CCC-40CC-834A-BEBB41E05D95}"/>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420581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des phrases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français</a:t>
            </a:r>
            <a:r>
              <a:rPr lang="en-US" sz="24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err="1">
                <a:solidFill>
                  <a:srgbClr val="4472C4">
                    <a:lumMod val="50000"/>
                  </a:srgbClr>
                </a:solidFill>
                <a:latin typeface="Century Gothic" panose="020F0302020204030204"/>
              </a:rPr>
              <a:t>Océane’s</a:t>
            </a:r>
            <a:r>
              <a:rPr lang="en-US" sz="2400" dirty="0">
                <a:solidFill>
                  <a:srgbClr val="4472C4">
                    <a:lumMod val="50000"/>
                  </a:srgbClr>
                </a:solidFill>
                <a:latin typeface="Century Gothic" panose="020F0302020204030204"/>
              </a:rPr>
              <a:t> house / </a:t>
            </a:r>
            <a:r>
              <a:rPr lang="en-US" sz="2400" b="1" dirty="0">
                <a:solidFill>
                  <a:srgbClr val="4472C4">
                    <a:lumMod val="50000"/>
                  </a:srgbClr>
                </a:solidFill>
                <a:latin typeface="Century Gothic" panose="020F0302020204030204"/>
              </a:rPr>
              <a:t>left</a:t>
            </a:r>
            <a:r>
              <a:rPr lang="en-US" sz="2400" dirty="0">
                <a:solidFill>
                  <a:srgbClr val="4472C4">
                    <a:lumMod val="50000"/>
                  </a:srgbClr>
                </a:solidFill>
                <a:latin typeface="Century Gothic" panose="020F0302020204030204"/>
              </a:rPr>
              <a:t> / the shop</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shop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near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the park</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lvl="0" indent="-457200">
              <a:buFont typeface="+mj-lt"/>
              <a:buAutoNum type="arabicPeriod"/>
              <a:defRPr/>
            </a:pPr>
            <a:r>
              <a:rPr lang="en-US" sz="2400" dirty="0">
                <a:solidFill>
                  <a:srgbClr val="4472C4">
                    <a:lumMod val="50000"/>
                  </a:srgbClr>
                </a:solidFill>
                <a:latin typeface="Century Gothic" panose="020F0302020204030204"/>
              </a:rPr>
              <a:t>The bank / </a:t>
            </a:r>
            <a:r>
              <a:rPr lang="en-US" sz="2400" b="1" dirty="0">
                <a:solidFill>
                  <a:srgbClr val="4472C4">
                    <a:lumMod val="50000"/>
                  </a:srgbClr>
                </a:solidFill>
                <a:latin typeface="Century Gothic" panose="020F0302020204030204"/>
              </a:rPr>
              <a:t>beside</a:t>
            </a:r>
            <a:r>
              <a:rPr lang="en-US" sz="2400" dirty="0">
                <a:solidFill>
                  <a:srgbClr val="4472C4">
                    <a:lumMod val="50000"/>
                  </a:srgbClr>
                </a:solidFill>
                <a:latin typeface="Century Gothic" panose="020F0302020204030204"/>
              </a:rPr>
              <a:t>/ </a:t>
            </a:r>
            <a:r>
              <a:rPr lang="en-US" sz="2400" dirty="0">
                <a:solidFill>
                  <a:srgbClr val="4472C4">
                    <a:lumMod val="50000"/>
                  </a:srgbClr>
                </a:solidFill>
              </a:rPr>
              <a:t>Amir’s house</a:t>
            </a:r>
            <a:endParaRPr lang="en-US" sz="2400"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Amir’s house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the school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4472C4">
                    <a:lumMod val="50000"/>
                  </a:srgbClr>
                </a:solidFill>
                <a:latin typeface="Century Gothic" panose="020F0302020204030204"/>
              </a:rPr>
              <a:t>The hotel / </a:t>
            </a:r>
            <a:r>
              <a:rPr lang="en-US" sz="2400" b="1" dirty="0">
                <a:solidFill>
                  <a:srgbClr val="4472C4">
                    <a:lumMod val="50000"/>
                  </a:srgbClr>
                </a:solidFill>
                <a:latin typeface="Century Gothic" panose="020F0302020204030204"/>
              </a:rPr>
              <a:t>right</a:t>
            </a:r>
            <a:r>
              <a:rPr lang="en-US" sz="2400" dirty="0">
                <a:solidFill>
                  <a:srgbClr val="4472C4">
                    <a:lumMod val="50000"/>
                  </a:srgbClr>
                </a:solidFill>
                <a:latin typeface="Century Gothic" panose="020F0302020204030204"/>
              </a:rPr>
              <a:t> / the post office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post office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beside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the hotel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4472C4">
                    <a:lumMod val="50000"/>
                  </a:srgbClr>
                </a:solidFill>
                <a:latin typeface="Century Gothic" panose="020F0302020204030204"/>
              </a:rPr>
              <a:t>The museum / </a:t>
            </a:r>
            <a:r>
              <a:rPr lang="en-US" sz="2400" b="1" dirty="0">
                <a:solidFill>
                  <a:srgbClr val="4472C4">
                    <a:lumMod val="50000"/>
                  </a:srgbClr>
                </a:solidFill>
                <a:latin typeface="Century Gothic" panose="020F0302020204030204"/>
              </a:rPr>
              <a:t>left</a:t>
            </a:r>
            <a:r>
              <a:rPr lang="en-US" sz="2400" dirty="0">
                <a:solidFill>
                  <a:srgbClr val="4472C4">
                    <a:lumMod val="50000"/>
                  </a:srgbClr>
                </a:solidFill>
                <a:latin typeface="Century Gothic" panose="020F0302020204030204"/>
              </a:rPr>
              <a:t> / </a:t>
            </a:r>
            <a:r>
              <a:rPr lang="en-US" sz="2400" dirty="0" err="1">
                <a:solidFill>
                  <a:srgbClr val="4472C4">
                    <a:lumMod val="50000"/>
                  </a:srgbClr>
                </a:solidFill>
                <a:latin typeface="Century Gothic" panose="020F0302020204030204"/>
              </a:rPr>
              <a:t>Océane’s</a:t>
            </a:r>
            <a:r>
              <a:rPr lang="en-US" sz="2400" dirty="0">
                <a:solidFill>
                  <a:srgbClr val="4472C4">
                    <a:lumMod val="50000"/>
                  </a:srgbClr>
                </a:solidFill>
                <a:latin typeface="Century Gothic" panose="020F0302020204030204"/>
              </a:rPr>
              <a:t> house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café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far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bank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4472C4">
                    <a:lumMod val="50000"/>
                  </a:srgbClr>
                </a:solidFill>
                <a:latin typeface="Century Gothic" panose="020F0302020204030204"/>
              </a:rPr>
              <a:t>The school / </a:t>
            </a:r>
            <a:r>
              <a:rPr lang="en-US" sz="2400" b="1" dirty="0">
                <a:solidFill>
                  <a:srgbClr val="4472C4">
                    <a:lumMod val="50000"/>
                  </a:srgbClr>
                </a:solidFill>
                <a:latin typeface="Century Gothic" panose="020F0302020204030204"/>
              </a:rPr>
              <a:t>right</a:t>
            </a:r>
            <a:r>
              <a:rPr lang="en-US" sz="2400" dirty="0">
                <a:solidFill>
                  <a:srgbClr val="4472C4">
                    <a:lumMod val="50000"/>
                  </a:srgbClr>
                </a:solidFill>
                <a:latin typeface="Century Gothic" panose="020F0302020204030204"/>
              </a:rPr>
              <a:t> / the café</a:t>
            </a:r>
          </a:p>
          <a:p>
            <a:pPr marL="457200" lvl="0" indent="-457200">
              <a:buFont typeface="+mj-lt"/>
              <a:buAutoNum type="arabicPeriod"/>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park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near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lang="en-US" sz="2400" dirty="0">
                <a:solidFill>
                  <a:srgbClr val="4472C4">
                    <a:lumMod val="50000"/>
                  </a:srgbClr>
                </a:solidFill>
              </a:rPr>
              <a:t>the museum</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2" descr="streets clipart - Clip Art Library">
            <a:extLst>
              <a:ext uri="{FF2B5EF4-FFF2-40B4-BE49-F238E27FC236}">
                <a16:creationId xmlns:a16="http://schemas.microsoft.com/office/drawing/2014/main" id="{7BD7784F-1805-48A3-BFA5-BB77CA7DD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163992"/>
            <a:ext cx="6096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171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EA4F202B-AA0A-4528-BD0E-9274A5C2D6AD}"/>
              </a:ext>
            </a:extLst>
          </p:cNvPr>
          <p:cNvSpPr txBox="1"/>
          <p:nvPr/>
        </p:nvSpPr>
        <p:spPr>
          <a:xfrm>
            <a:off x="6457245" y="327622"/>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02AB678E-CE6A-4563-AF89-CF06A3EF2F86}"/>
              </a:ext>
            </a:extLst>
          </p:cNvPr>
          <p:cNvSpPr txBox="1"/>
          <p:nvPr/>
        </p:nvSpPr>
        <p:spPr>
          <a:xfrm>
            <a:off x="180000" y="1296000"/>
            <a:ext cx="11198087"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d’Océane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à gauche du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magasin</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Le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magasin</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prè</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 du </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parc.</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banque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à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côté</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de la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loin de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école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L’h</a:t>
            </a:r>
            <a:r>
              <a:rPr kumimoji="0" lang="en-GB"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ôtel</a:t>
            </a:r>
            <a:r>
              <a:rPr kumimoji="0" lang="en-GB"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à droite de la </a:t>
            </a:r>
            <a:r>
              <a:rPr kumimoji="0" lang="en-GB" sz="2400" b="0" i="0" u="none" strike="noStrike" kern="1200" cap="none" spc="0" normalizeH="0" baseline="0" noProof="0" dirty="0">
                <a:ln>
                  <a:noFill/>
                </a:ln>
                <a:solidFill>
                  <a:srgbClr val="EE6000"/>
                </a:solidFill>
                <a:effectLst/>
                <a:uLnTx/>
                <a:uFillTx/>
                <a:latin typeface="Century Gothic" panose="020F0302020204030204"/>
                <a:ea typeface="+mn-ea"/>
                <a:cs typeface="+mn-cs"/>
              </a:rPr>
              <a:t>poste.</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La poste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à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côté</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de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hôtel</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Le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musée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à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gauche de la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d’Océane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Le café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loin de la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banque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L’école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à droite du </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café.</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Le parc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près</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musée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27914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Vrai</a:t>
            </a:r>
            <a:r>
              <a:rPr lang="en-GB" sz="3600" b="1" dirty="0">
                <a:solidFill>
                  <a:schemeClr val="bg1"/>
                </a:solidFill>
              </a:rPr>
              <a:t> </a:t>
            </a:r>
            <a:r>
              <a:rPr lang="en-GB" sz="3600" b="1" dirty="0" err="1">
                <a:solidFill>
                  <a:schemeClr val="bg1"/>
                </a:solidFill>
              </a:rPr>
              <a:t>ou</a:t>
            </a:r>
            <a:r>
              <a:rPr lang="en-GB" sz="3600" b="1" dirty="0">
                <a:solidFill>
                  <a:schemeClr val="bg1"/>
                </a:solidFill>
              </a:rPr>
              <a:t> faux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563169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phrases à un(e)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vrai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faux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faux, dis la phrase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242" name="Picture 2" descr="streets clipart - Clip Art Library">
            <a:extLst>
              <a:ext uri="{FF2B5EF4-FFF2-40B4-BE49-F238E27FC236}">
                <a16:creationId xmlns:a16="http://schemas.microsoft.com/office/drawing/2014/main" id="{0DE0E293-6CBE-461D-BFA1-3F022BC0C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163992"/>
            <a:ext cx="60960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oogle maps marker - Clip Art Library">
            <a:extLst>
              <a:ext uri="{FF2B5EF4-FFF2-40B4-BE49-F238E27FC236}">
                <a16:creationId xmlns:a16="http://schemas.microsoft.com/office/drawing/2014/main" id="{054DEBF3-A16A-4FA3-894E-0D0C03A827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3006" y="1949186"/>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oogle maps marker - Clip Art Library">
            <a:extLst>
              <a:ext uri="{FF2B5EF4-FFF2-40B4-BE49-F238E27FC236}">
                <a16:creationId xmlns:a16="http://schemas.microsoft.com/office/drawing/2014/main" id="{72669A8E-4A3D-4DE6-B7E5-28384ADF9A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4056" y="2092187"/>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oogle maps marker - Clip Art Library">
            <a:extLst>
              <a:ext uri="{FF2B5EF4-FFF2-40B4-BE49-F238E27FC236}">
                <a16:creationId xmlns:a16="http://schemas.microsoft.com/office/drawing/2014/main" id="{749B12FC-11BE-42D3-9DBC-4CA496ED89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77317" y="203816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oogle maps marker - Clip Art Library">
            <a:extLst>
              <a:ext uri="{FF2B5EF4-FFF2-40B4-BE49-F238E27FC236}">
                <a16:creationId xmlns:a16="http://schemas.microsoft.com/office/drawing/2014/main" id="{3D95200C-27DE-4DAC-8C35-053DCBD51D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77946" y="1651909"/>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google maps marker - Clip Art Library">
            <a:extLst>
              <a:ext uri="{FF2B5EF4-FFF2-40B4-BE49-F238E27FC236}">
                <a16:creationId xmlns:a16="http://schemas.microsoft.com/office/drawing/2014/main" id="{99F9CAD7-769B-47E0-B8C4-DB0995D358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756" y="360239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google maps marker - Clip Art Library">
            <a:extLst>
              <a:ext uri="{FF2B5EF4-FFF2-40B4-BE49-F238E27FC236}">
                <a16:creationId xmlns:a16="http://schemas.microsoft.com/office/drawing/2014/main" id="{F95E337F-E1A0-4623-AC82-C47518EC8B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3007" y="3281837"/>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oogle maps marker - Clip Art Library">
            <a:extLst>
              <a:ext uri="{FF2B5EF4-FFF2-40B4-BE49-F238E27FC236}">
                <a16:creationId xmlns:a16="http://schemas.microsoft.com/office/drawing/2014/main" id="{CC709C4D-6E16-4E4D-B6AF-6B2B5FEE31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8545" y="3985337"/>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oogle maps marker - Clip Art Library">
            <a:extLst>
              <a:ext uri="{FF2B5EF4-FFF2-40B4-BE49-F238E27FC236}">
                <a16:creationId xmlns:a16="http://schemas.microsoft.com/office/drawing/2014/main" id="{AB633C41-832C-403A-9541-FE70E9A943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0044" y="324239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oogle maps marker - Clip Art Library">
            <a:extLst>
              <a:ext uri="{FF2B5EF4-FFF2-40B4-BE49-F238E27FC236}">
                <a16:creationId xmlns:a16="http://schemas.microsoft.com/office/drawing/2014/main" id="{F7213D1D-C9C2-4177-BBF7-D4F92134C7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0172" y="323036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C3B4339-B323-445B-A4E0-BFD9F26F01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0673" y="855307"/>
            <a:ext cx="720000"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61EF7414-37BB-480D-B087-FF8EAE1CC7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7552" y="1114369"/>
            <a:ext cx="720000"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4" descr="google maps marker - Clip Art Library">
            <a:extLst>
              <a:ext uri="{FF2B5EF4-FFF2-40B4-BE49-F238E27FC236}">
                <a16:creationId xmlns:a16="http://schemas.microsoft.com/office/drawing/2014/main" id="{6EE7ED85-BE3E-4C98-AC0B-CBF95B0C31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7552" y="542999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park clipart - Clip Art Library">
            <a:extLst>
              <a:ext uri="{FF2B5EF4-FFF2-40B4-BE49-F238E27FC236}">
                <a16:creationId xmlns:a16="http://schemas.microsoft.com/office/drawing/2014/main" id="{E86BF8DF-D7AB-4C06-B287-DB0DDF23A7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0362" y="4637870"/>
            <a:ext cx="959833"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0" name="Picture 20" descr="Free School Building Clipart, Download Free Clip Art, Free Clip ...">
            <a:extLst>
              <a:ext uri="{FF2B5EF4-FFF2-40B4-BE49-F238E27FC236}">
                <a16:creationId xmlns:a16="http://schemas.microsoft.com/office/drawing/2014/main" id="{52C2DDB9-9811-414F-A935-E3F1481D3CD2}"/>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90172" y="2433760"/>
            <a:ext cx="994673"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6" name="Picture 26" descr="shop online clipart - Clip Art Library">
            <a:extLst>
              <a:ext uri="{FF2B5EF4-FFF2-40B4-BE49-F238E27FC236}">
                <a16:creationId xmlns:a16="http://schemas.microsoft.com/office/drawing/2014/main" id="{2E33E1CB-0990-4E04-82F7-EA1CC746B4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59330" y="1287637"/>
            <a:ext cx="647431"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2" name="Picture 32" descr="museum clipart - Clip Art Library">
            <a:extLst>
              <a:ext uri="{FF2B5EF4-FFF2-40B4-BE49-F238E27FC236}">
                <a16:creationId xmlns:a16="http://schemas.microsoft.com/office/drawing/2014/main" id="{4B288D58-85E3-4B5A-9588-E642A904851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31272" y="4579607"/>
            <a:ext cx="957447"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4" name="Picture 34" descr="Free Postit Cliparts, Download Free Clip Art, Free Clip Art on ...">
            <a:extLst>
              <a:ext uri="{FF2B5EF4-FFF2-40B4-BE49-F238E27FC236}">
                <a16:creationId xmlns:a16="http://schemas.microsoft.com/office/drawing/2014/main" id="{0704E4FD-79F5-456A-99B2-6AEB720D473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57552" y="2479126"/>
            <a:ext cx="720000"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6" name="Picture 46" descr="Free Lodging Sign, Download Free Clip Art, Free Clip Art on ...">
            <a:extLst>
              <a:ext uri="{FF2B5EF4-FFF2-40B4-BE49-F238E27FC236}">
                <a16:creationId xmlns:a16="http://schemas.microsoft.com/office/drawing/2014/main" id="{822C632E-B4CD-44D2-8399-AA614255917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00216" y="2786163"/>
            <a:ext cx="720000"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8" name="Picture 48" descr="eating or drinking sign - Clip Art Library">
            <a:extLst>
              <a:ext uri="{FF2B5EF4-FFF2-40B4-BE49-F238E27FC236}">
                <a16:creationId xmlns:a16="http://schemas.microsoft.com/office/drawing/2014/main" id="{AAAA1EE0-F161-4909-87A0-3BC94401AB5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38494" y="2446489"/>
            <a:ext cx="679437"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0" name="Picture 60" descr="Free Free Money Clipart, Download Free Clip Art, Free Clip Art on ...">
            <a:extLst>
              <a:ext uri="{FF2B5EF4-FFF2-40B4-BE49-F238E27FC236}">
                <a16:creationId xmlns:a16="http://schemas.microsoft.com/office/drawing/2014/main" id="{326F9BA0-A727-46E1-9193-933317015F6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751348" y="1267746"/>
            <a:ext cx="976991"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9144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421427"/>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101" y="42480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18434" name="Picture 2" descr="House 12 Clip Art">
            <a:extLst>
              <a:ext uri="{FF2B5EF4-FFF2-40B4-BE49-F238E27FC236}">
                <a16:creationId xmlns:a16="http://schemas.microsoft.com/office/drawing/2014/main" id="{C21F704D-3741-4D0F-92EF-FE254F6C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4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 mais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500"/>
                                        <p:tgtEl>
                                          <p:spTgt spid="18434"/>
                                        </p:tgtEl>
                                      </p:cBhvr>
                                    </p:animEffect>
                                  </p:childTnLst>
                                  <p:subTnLst>
                                    <p:audio>
                                      <p:cMediaNode>
                                        <p:cTn display="0" masterRel="sameClick">
                                          <p:stCondLst>
                                            <p:cond evt="begin" delay="0">
                                              <p:tn val="15"/>
                                            </p:cond>
                                          </p:stCondLst>
                                          <p:endCondLst>
                                            <p:cond evt="onStopAudio" delay="0">
                                              <p:tgtEl>
                                                <p:sldTgt/>
                                              </p:tgtEl>
                                            </p:cond>
                                          </p:endCondLst>
                                        </p:cTn>
                                        <p:tgtEl>
                                          <p:sndTgt r:embed="rId4" name="s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Vrai</a:t>
            </a:r>
            <a:r>
              <a:rPr lang="en-GB" sz="3600" b="1" dirty="0">
                <a:solidFill>
                  <a:schemeClr val="bg1"/>
                </a:solidFill>
              </a:rPr>
              <a:t> </a:t>
            </a:r>
            <a:r>
              <a:rPr lang="en-GB" sz="3600" b="1" dirty="0" err="1">
                <a:solidFill>
                  <a:schemeClr val="bg1"/>
                </a:solidFill>
              </a:rPr>
              <a:t>ou</a:t>
            </a:r>
            <a:r>
              <a:rPr lang="en-GB" sz="3600" b="1" dirty="0">
                <a:solidFill>
                  <a:schemeClr val="bg1"/>
                </a:solidFill>
              </a:rPr>
              <a:t> faux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EA4F202B-AA0A-4528-BD0E-9274A5C2D6AD}"/>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
        <p:nvSpPr>
          <p:cNvPr id="29" name="TextBox 28">
            <a:extLst>
              <a:ext uri="{FF2B5EF4-FFF2-40B4-BE49-F238E27FC236}">
                <a16:creationId xmlns:a16="http://schemas.microsoft.com/office/drawing/2014/main" id="{02AB678E-CE6A-4563-AF89-CF06A3EF2F86}"/>
              </a:ext>
            </a:extLst>
          </p:cNvPr>
          <p:cNvSpPr txBox="1"/>
          <p:nvPr/>
        </p:nvSpPr>
        <p:spPr>
          <a:xfrm>
            <a:off x="180000" y="1296000"/>
            <a:ext cx="11198087" cy="415498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lang="en-US" sz="2400" dirty="0">
              <a:solidFill>
                <a:srgbClr val="EE600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EE6000"/>
                </a:solidFill>
                <a:latin typeface="Century Gothic" panose="020F0302020204030204"/>
              </a:rPr>
              <a:t>La </a:t>
            </a:r>
            <a:r>
              <a:rPr lang="en-US" sz="2400" dirty="0" err="1">
                <a:solidFill>
                  <a:srgbClr val="EE6000"/>
                </a:solidFill>
                <a:latin typeface="Century Gothic" panose="020F0302020204030204"/>
              </a:rPr>
              <a:t>maison</a:t>
            </a:r>
            <a:r>
              <a:rPr lang="en-US" sz="2400" dirty="0">
                <a:solidFill>
                  <a:srgbClr val="EE6000"/>
                </a:solidFill>
                <a:latin typeface="Century Gothic" panose="020F0302020204030204"/>
              </a:rPr>
              <a:t> </a:t>
            </a:r>
            <a:r>
              <a:rPr lang="en-US" sz="2400" dirty="0" err="1">
                <a:solidFill>
                  <a:srgbClr val="EE6000"/>
                </a:solidFill>
                <a:latin typeface="Century Gothic" panose="020F0302020204030204"/>
              </a:rPr>
              <a:t>d’Océane</a:t>
            </a:r>
            <a:r>
              <a:rPr lang="en-US" sz="2400" dirty="0">
                <a:solidFill>
                  <a:srgbClr val="EE6000"/>
                </a:solidFill>
                <a:latin typeface="Century Gothic" panose="020F0302020204030204"/>
              </a:rPr>
              <a:t> </a:t>
            </a:r>
            <a:r>
              <a:rPr lang="en-US" sz="2400" dirty="0" err="1">
                <a:solidFill>
                  <a:srgbClr val="EE6000"/>
                </a:solidFill>
                <a:latin typeface="Century Gothic" panose="020F0302020204030204"/>
              </a:rPr>
              <a:t>est</a:t>
            </a:r>
            <a:r>
              <a:rPr lang="en-US" sz="2400" dirty="0">
                <a:solidFill>
                  <a:srgbClr val="EE6000"/>
                </a:solidFill>
                <a:latin typeface="Century Gothic" panose="020F0302020204030204"/>
              </a:rPr>
              <a:t> </a:t>
            </a:r>
            <a:r>
              <a:rPr lang="en-US" sz="2400" b="1" dirty="0">
                <a:solidFill>
                  <a:srgbClr val="EE6000"/>
                </a:solidFill>
                <a:latin typeface="Century Gothic" panose="020F0302020204030204"/>
              </a:rPr>
              <a:t>à gauche du </a:t>
            </a:r>
            <a:r>
              <a:rPr lang="en-US" sz="2400" dirty="0" err="1">
                <a:solidFill>
                  <a:srgbClr val="EE6000"/>
                </a:solidFill>
                <a:latin typeface="Century Gothic" panose="020F0302020204030204"/>
              </a:rPr>
              <a:t>magasin</a:t>
            </a:r>
            <a:r>
              <a:rPr lang="en-US" sz="2400" dirty="0">
                <a:solidFill>
                  <a:srgbClr val="EE6000"/>
                </a:solidFill>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Le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magasin</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prè</a:t>
            </a:r>
            <a:r>
              <a:rPr lang="en-US" sz="2400" b="1" dirty="0">
                <a:solidFill>
                  <a:srgbClr val="EE6000"/>
                </a:solidFill>
                <a:latin typeface="Century Gothic" panose="020F0302020204030204"/>
              </a:rPr>
              <a:t>s du </a:t>
            </a:r>
            <a:r>
              <a:rPr lang="en-US" sz="2400" dirty="0">
                <a:solidFill>
                  <a:srgbClr val="EE6000"/>
                </a:solidFill>
                <a:latin typeface="Century Gothic" panose="020F0302020204030204"/>
              </a:rPr>
              <a:t>parc.         </a:t>
            </a:r>
            <a:r>
              <a:rPr lang="en-US" sz="2400" b="1" dirty="0">
                <a:solidFill>
                  <a:srgbClr val="EE6000"/>
                </a:solidFill>
                <a:latin typeface="Century Gothic" panose="020F0302020204030204"/>
              </a:rPr>
              <a:t>(loin du)</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solidFill>
                  <a:srgbClr val="EE6000"/>
                </a:solidFill>
                <a:latin typeface="Century Gothic" panose="020F0302020204030204"/>
              </a:rPr>
              <a:t>La </a:t>
            </a:r>
            <a:r>
              <a:rPr lang="en-US" sz="2400" dirty="0" err="1">
                <a:solidFill>
                  <a:srgbClr val="EE6000"/>
                </a:solidFill>
                <a:latin typeface="Century Gothic" panose="020F0302020204030204"/>
              </a:rPr>
              <a:t>banque</a:t>
            </a:r>
            <a:r>
              <a:rPr lang="en-US" sz="2400" dirty="0">
                <a:solidFill>
                  <a:srgbClr val="EE6000"/>
                </a:solidFill>
                <a:latin typeface="Century Gothic" panose="020F0302020204030204"/>
              </a:rPr>
              <a:t> </a:t>
            </a:r>
            <a:r>
              <a:rPr lang="en-US" sz="2400" dirty="0" err="1">
                <a:solidFill>
                  <a:srgbClr val="EE6000"/>
                </a:solidFill>
                <a:latin typeface="Century Gothic" panose="020F0302020204030204"/>
              </a:rPr>
              <a:t>est</a:t>
            </a:r>
            <a:r>
              <a:rPr lang="en-US" sz="2400" dirty="0">
                <a:solidFill>
                  <a:srgbClr val="EE6000"/>
                </a:solidFill>
                <a:latin typeface="Century Gothic" panose="020F0302020204030204"/>
              </a:rPr>
              <a:t> </a:t>
            </a:r>
            <a:r>
              <a:rPr lang="en-US" sz="2400" b="1" dirty="0">
                <a:solidFill>
                  <a:srgbClr val="EE6000"/>
                </a:solidFill>
                <a:latin typeface="Century Gothic" panose="020F0302020204030204"/>
              </a:rPr>
              <a:t>à </a:t>
            </a:r>
            <a:r>
              <a:rPr lang="en-US" sz="2400" b="1" dirty="0" err="1">
                <a:solidFill>
                  <a:srgbClr val="EE6000"/>
                </a:solidFill>
                <a:latin typeface="Century Gothic" panose="020F0302020204030204"/>
              </a:rPr>
              <a:t>côté</a:t>
            </a:r>
            <a:r>
              <a:rPr lang="en-US" sz="2400" b="1" dirty="0">
                <a:solidFill>
                  <a:srgbClr val="EE6000"/>
                </a:solidFill>
                <a:latin typeface="Century Gothic" panose="020F0302020204030204"/>
              </a:rPr>
              <a:t> de la </a:t>
            </a:r>
            <a:r>
              <a:rPr lang="en-US" sz="2400" dirty="0" err="1">
                <a:solidFill>
                  <a:srgbClr val="EE6000"/>
                </a:solidFill>
                <a:latin typeface="Century Gothic" panose="020F0302020204030204"/>
              </a:rPr>
              <a:t>maison</a:t>
            </a:r>
            <a:r>
              <a:rPr lang="en-US" sz="2400" dirty="0">
                <a:solidFill>
                  <a:srgbClr val="EE6000"/>
                </a:solidFill>
                <a:latin typeface="Century Gothic" panose="020F0302020204030204"/>
              </a:rPr>
              <a:t> </a:t>
            </a:r>
            <a:r>
              <a:rPr lang="en-US" sz="2400" dirty="0" err="1">
                <a:solidFill>
                  <a:srgbClr val="EE6000"/>
                </a:solidFill>
                <a:latin typeface="Century Gothic" panose="020F0302020204030204"/>
              </a:rPr>
              <a:t>d’Amir</a:t>
            </a:r>
            <a:r>
              <a:rPr lang="en-US" sz="2400" dirty="0">
                <a:solidFill>
                  <a:srgbClr val="EE6000"/>
                </a:solidFill>
                <a:latin typeface="Century Gothic" panose="020F0302020204030204"/>
              </a:rPr>
              <a:t>.</a:t>
            </a:r>
          </a:p>
          <a:p>
            <a:pPr marL="457200" lvl="0" indent="-457200">
              <a:buFont typeface="+mj-lt"/>
              <a:buAutoNum type="arabicPeriod"/>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maison</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loin de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école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lang="en-US" sz="2400" b="1" dirty="0" err="1">
                <a:solidFill>
                  <a:srgbClr val="EE6000"/>
                </a:solidFill>
              </a:rPr>
              <a:t>près</a:t>
            </a:r>
            <a:r>
              <a:rPr lang="en-US" sz="2400" b="1" dirty="0">
                <a:solidFill>
                  <a:srgbClr val="EE6000"/>
                </a:solidFill>
              </a:rPr>
              <a:t> de l’)</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457200" lvl="0" indent="-457200">
              <a:buFont typeface="+mj-lt"/>
              <a:buAutoNum type="arabicPeriod"/>
              <a:defRPr/>
            </a:pPr>
            <a:r>
              <a:rPr lang="en-US" sz="2400" dirty="0" err="1">
                <a:solidFill>
                  <a:srgbClr val="EE6000"/>
                </a:solidFill>
                <a:latin typeface="Century Gothic" panose="020F0302020204030204"/>
              </a:rPr>
              <a:t>L’h</a:t>
            </a:r>
            <a:r>
              <a:rPr lang="en-GB" sz="2400" dirty="0" err="1">
                <a:solidFill>
                  <a:srgbClr val="EE6000"/>
                </a:solidFill>
                <a:latin typeface="Century Gothic" panose="020F0302020204030204"/>
              </a:rPr>
              <a:t>ôtel</a:t>
            </a:r>
            <a:r>
              <a:rPr lang="en-GB" sz="2400" dirty="0">
                <a:solidFill>
                  <a:srgbClr val="EE6000"/>
                </a:solidFill>
                <a:latin typeface="Century Gothic" panose="020F0302020204030204"/>
              </a:rPr>
              <a:t> </a:t>
            </a:r>
            <a:r>
              <a:rPr lang="en-GB" sz="2400" dirty="0" err="1">
                <a:solidFill>
                  <a:srgbClr val="EE6000"/>
                </a:solidFill>
                <a:latin typeface="Century Gothic" panose="020F0302020204030204"/>
              </a:rPr>
              <a:t>est</a:t>
            </a:r>
            <a:r>
              <a:rPr lang="en-GB" sz="2400" dirty="0">
                <a:solidFill>
                  <a:srgbClr val="EE6000"/>
                </a:solidFill>
                <a:latin typeface="Century Gothic" panose="020F0302020204030204"/>
              </a:rPr>
              <a:t> </a:t>
            </a:r>
            <a:r>
              <a:rPr lang="en-GB" sz="2400" b="1" dirty="0">
                <a:solidFill>
                  <a:srgbClr val="EE6000"/>
                </a:solidFill>
                <a:latin typeface="Century Gothic" panose="020F0302020204030204"/>
              </a:rPr>
              <a:t>à droite de la </a:t>
            </a:r>
            <a:r>
              <a:rPr lang="en-GB" sz="2400" dirty="0">
                <a:solidFill>
                  <a:srgbClr val="EE6000"/>
                </a:solidFill>
                <a:latin typeface="Century Gothic" panose="020F0302020204030204"/>
              </a:rPr>
              <a:t>poste.          </a:t>
            </a:r>
            <a:r>
              <a:rPr lang="en-GB" sz="2400" b="1" dirty="0">
                <a:solidFill>
                  <a:srgbClr val="EE6000"/>
                </a:solidFill>
              </a:rPr>
              <a:t>(à gauche de la)</a:t>
            </a:r>
            <a:endParaRPr lang="en-US" sz="2400" dirty="0">
              <a:solidFill>
                <a:srgbClr val="EE600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La poste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à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côté</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de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hôtel</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457200" indent="-457200">
              <a:buFont typeface="+mj-lt"/>
              <a:buAutoNum type="arabicPeriod"/>
              <a:defRPr/>
            </a:pPr>
            <a:r>
              <a:rPr lang="en-US" sz="2400" dirty="0">
                <a:solidFill>
                  <a:srgbClr val="EE6000"/>
                </a:solidFill>
                <a:latin typeface="Century Gothic" panose="020F0302020204030204"/>
              </a:rPr>
              <a:t>Le </a:t>
            </a:r>
            <a:r>
              <a:rPr lang="en-US" sz="2400" dirty="0" err="1">
                <a:solidFill>
                  <a:srgbClr val="EE6000"/>
                </a:solidFill>
                <a:latin typeface="Century Gothic" panose="020F0302020204030204"/>
              </a:rPr>
              <a:t>musée</a:t>
            </a:r>
            <a:r>
              <a:rPr lang="en-US" sz="2400" dirty="0">
                <a:solidFill>
                  <a:srgbClr val="EE6000"/>
                </a:solidFill>
                <a:latin typeface="Century Gothic" panose="020F0302020204030204"/>
              </a:rPr>
              <a:t> </a:t>
            </a:r>
            <a:r>
              <a:rPr lang="en-US" sz="2400" dirty="0" err="1">
                <a:solidFill>
                  <a:srgbClr val="EE6000"/>
                </a:solidFill>
                <a:latin typeface="Century Gothic" panose="020F0302020204030204"/>
              </a:rPr>
              <a:t>est</a:t>
            </a:r>
            <a:r>
              <a:rPr lang="en-US" sz="2400" dirty="0">
                <a:solidFill>
                  <a:srgbClr val="EE6000"/>
                </a:solidFill>
                <a:latin typeface="Century Gothic" panose="020F0302020204030204"/>
              </a:rPr>
              <a:t> à </a:t>
            </a:r>
            <a:r>
              <a:rPr lang="en-US" sz="2400" b="1" dirty="0">
                <a:solidFill>
                  <a:srgbClr val="EE6000"/>
                </a:solidFill>
                <a:latin typeface="Century Gothic" panose="020F0302020204030204"/>
              </a:rPr>
              <a:t>gauche de la </a:t>
            </a:r>
            <a:r>
              <a:rPr lang="en-US" sz="2400" dirty="0" err="1">
                <a:solidFill>
                  <a:srgbClr val="EE6000"/>
                </a:solidFill>
                <a:latin typeface="Century Gothic" panose="020F0302020204030204"/>
              </a:rPr>
              <a:t>maison</a:t>
            </a:r>
            <a:r>
              <a:rPr lang="en-US" sz="2400" dirty="0">
                <a:solidFill>
                  <a:srgbClr val="EE6000"/>
                </a:solidFill>
                <a:latin typeface="Century Gothic" panose="020F0302020204030204"/>
              </a:rPr>
              <a:t> </a:t>
            </a:r>
            <a:r>
              <a:rPr lang="en-US" sz="2400" dirty="0" err="1">
                <a:solidFill>
                  <a:srgbClr val="EE6000"/>
                </a:solidFill>
                <a:latin typeface="Century Gothic" panose="020F0302020204030204"/>
              </a:rPr>
              <a:t>d’Océane</a:t>
            </a:r>
            <a:r>
              <a:rPr lang="en-US" sz="2400" dirty="0">
                <a:solidFill>
                  <a:srgbClr val="EE6000"/>
                </a:solidFill>
                <a:latin typeface="Century Gothic" panose="020F0302020204030204"/>
              </a:rPr>
              <a:t>.        </a:t>
            </a:r>
            <a:r>
              <a:rPr lang="en-US" sz="2400" b="1" dirty="0">
                <a:solidFill>
                  <a:srgbClr val="EE6000"/>
                </a:solidFill>
              </a:rPr>
              <a:t>(loin de la)</a:t>
            </a:r>
            <a:endParaRPr lang="en-US" sz="2400" dirty="0">
              <a:solidFill>
                <a:srgbClr val="EE6000"/>
              </a:solidFill>
              <a:latin typeface="Century Gothic" panose="020F0302020204030204"/>
            </a:endParaRPr>
          </a:p>
          <a:p>
            <a:pPr marL="457200" indent="-457200">
              <a:buFont typeface="+mj-lt"/>
              <a:buAutoNum type="arabicPeriod"/>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Le café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loin de la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banque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lang="en-US" sz="2400" b="1" dirty="0">
                <a:solidFill>
                  <a:srgbClr val="EE6000"/>
                </a:solidFill>
              </a:rPr>
              <a:t>(</a:t>
            </a:r>
            <a:r>
              <a:rPr lang="en-US" sz="2400" b="1" dirty="0" err="1">
                <a:solidFill>
                  <a:srgbClr val="EE6000"/>
                </a:solidFill>
              </a:rPr>
              <a:t>près</a:t>
            </a:r>
            <a:r>
              <a:rPr lang="en-US" sz="2400" b="1" dirty="0">
                <a:solidFill>
                  <a:srgbClr val="EE6000"/>
                </a:solidFill>
              </a:rPr>
              <a:t> de la)</a:t>
            </a: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err="1">
                <a:solidFill>
                  <a:srgbClr val="EE6000"/>
                </a:solidFill>
                <a:latin typeface="Century Gothic" panose="020F0302020204030204"/>
              </a:rPr>
              <a:t>L’école</a:t>
            </a:r>
            <a:r>
              <a:rPr lang="en-US" sz="2400" dirty="0">
                <a:solidFill>
                  <a:srgbClr val="EE6000"/>
                </a:solidFill>
                <a:latin typeface="Century Gothic" panose="020F0302020204030204"/>
              </a:rPr>
              <a:t> </a:t>
            </a:r>
            <a:r>
              <a:rPr lang="en-US" sz="2400" dirty="0" err="1">
                <a:solidFill>
                  <a:srgbClr val="EE6000"/>
                </a:solidFill>
                <a:latin typeface="Century Gothic" panose="020F0302020204030204"/>
              </a:rPr>
              <a:t>est</a:t>
            </a:r>
            <a:r>
              <a:rPr lang="en-US" sz="2400" dirty="0">
                <a:solidFill>
                  <a:srgbClr val="EE6000"/>
                </a:solidFill>
                <a:latin typeface="Century Gothic" panose="020F0302020204030204"/>
              </a:rPr>
              <a:t> </a:t>
            </a:r>
            <a:r>
              <a:rPr lang="en-US" sz="2400" b="1" dirty="0">
                <a:solidFill>
                  <a:srgbClr val="EE6000"/>
                </a:solidFill>
                <a:latin typeface="Century Gothic" panose="020F0302020204030204"/>
              </a:rPr>
              <a:t>à droite du </a:t>
            </a:r>
            <a:r>
              <a:rPr lang="en-US" sz="2400" dirty="0">
                <a:solidFill>
                  <a:srgbClr val="EE6000"/>
                </a:solidFill>
                <a:latin typeface="Century Gothic" panose="020F0302020204030204"/>
              </a:rPr>
              <a:t>café.</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Le parc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près</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musée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pic>
        <p:nvPicPr>
          <p:cNvPr id="18" name="Picture 17">
            <a:extLst>
              <a:ext uri="{FF2B5EF4-FFF2-40B4-BE49-F238E27FC236}">
                <a16:creationId xmlns:a16="http://schemas.microsoft.com/office/drawing/2014/main" id="{0BA47591-3954-4434-B9CE-D24349900F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1374" y="1698805"/>
            <a:ext cx="345600" cy="360000"/>
          </a:xfrm>
          <a:prstGeom prst="rect">
            <a:avLst/>
          </a:prstGeom>
        </p:spPr>
      </p:pic>
      <p:pic>
        <p:nvPicPr>
          <p:cNvPr id="33" name="Picture 32">
            <a:extLst>
              <a:ext uri="{FF2B5EF4-FFF2-40B4-BE49-F238E27FC236}">
                <a16:creationId xmlns:a16="http://schemas.microsoft.com/office/drawing/2014/main" id="{697D0B5A-2BE3-435E-B180-EA53EB023C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6334" y="3527605"/>
            <a:ext cx="345600" cy="360000"/>
          </a:xfrm>
          <a:prstGeom prst="rect">
            <a:avLst/>
          </a:prstGeom>
        </p:spPr>
      </p:pic>
      <p:pic>
        <p:nvPicPr>
          <p:cNvPr id="34" name="Picture 33">
            <a:extLst>
              <a:ext uri="{FF2B5EF4-FFF2-40B4-BE49-F238E27FC236}">
                <a16:creationId xmlns:a16="http://schemas.microsoft.com/office/drawing/2014/main" id="{AFBF0A76-05E0-4D64-A1FC-9543B1A515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4484" y="4642405"/>
            <a:ext cx="345600" cy="360000"/>
          </a:xfrm>
          <a:prstGeom prst="rect">
            <a:avLst/>
          </a:prstGeom>
        </p:spPr>
      </p:pic>
      <p:pic>
        <p:nvPicPr>
          <p:cNvPr id="35" name="Picture 34">
            <a:extLst>
              <a:ext uri="{FF2B5EF4-FFF2-40B4-BE49-F238E27FC236}">
                <a16:creationId xmlns:a16="http://schemas.microsoft.com/office/drawing/2014/main" id="{875C2DA1-B66F-49BB-B368-F6B5A53CC6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1658" y="2441755"/>
            <a:ext cx="345600" cy="360000"/>
          </a:xfrm>
          <a:prstGeom prst="rect">
            <a:avLst/>
          </a:prstGeom>
        </p:spPr>
      </p:pic>
      <p:pic>
        <p:nvPicPr>
          <p:cNvPr id="36" name="Picture 35">
            <a:extLst>
              <a:ext uri="{FF2B5EF4-FFF2-40B4-BE49-F238E27FC236}">
                <a16:creationId xmlns:a16="http://schemas.microsoft.com/office/drawing/2014/main" id="{87567462-3DB1-46BC-B0B8-68D0EBA8C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0458" y="5090984"/>
            <a:ext cx="345600" cy="360000"/>
          </a:xfrm>
          <a:prstGeom prst="rect">
            <a:avLst/>
          </a:prstGeom>
        </p:spPr>
      </p:pic>
      <p:pic>
        <p:nvPicPr>
          <p:cNvPr id="20" name="Picture 19">
            <a:extLst>
              <a:ext uri="{FF2B5EF4-FFF2-40B4-BE49-F238E27FC236}">
                <a16:creationId xmlns:a16="http://schemas.microsoft.com/office/drawing/2014/main" id="{B0B897EC-025D-455E-8302-24CAF6AC0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058" y="2081755"/>
            <a:ext cx="262588" cy="360000"/>
          </a:xfrm>
          <a:prstGeom prst="rect">
            <a:avLst/>
          </a:prstGeom>
        </p:spPr>
      </p:pic>
      <p:pic>
        <p:nvPicPr>
          <p:cNvPr id="39" name="Picture 38">
            <a:extLst>
              <a:ext uri="{FF2B5EF4-FFF2-40B4-BE49-F238E27FC236}">
                <a16:creationId xmlns:a16="http://schemas.microsoft.com/office/drawing/2014/main" id="{5C0FDA58-F692-4ABA-BC77-62BA8F9343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901" y="2834018"/>
            <a:ext cx="262588" cy="360000"/>
          </a:xfrm>
          <a:prstGeom prst="rect">
            <a:avLst/>
          </a:prstGeom>
        </p:spPr>
      </p:pic>
      <p:pic>
        <p:nvPicPr>
          <p:cNvPr id="40" name="Picture 39">
            <a:extLst>
              <a:ext uri="{FF2B5EF4-FFF2-40B4-BE49-F238E27FC236}">
                <a16:creationId xmlns:a16="http://schemas.microsoft.com/office/drawing/2014/main" id="{72120E4B-973C-41B0-B6C5-94E14C2B2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1934" y="3215597"/>
            <a:ext cx="262588" cy="360000"/>
          </a:xfrm>
          <a:prstGeom prst="rect">
            <a:avLst/>
          </a:prstGeom>
        </p:spPr>
      </p:pic>
      <p:pic>
        <p:nvPicPr>
          <p:cNvPr id="41" name="Picture 40">
            <a:extLst>
              <a:ext uri="{FF2B5EF4-FFF2-40B4-BE49-F238E27FC236}">
                <a16:creationId xmlns:a16="http://schemas.microsoft.com/office/drawing/2014/main" id="{1DF31561-C0FF-4A07-B447-0FD468889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2324" y="3909968"/>
            <a:ext cx="262588" cy="360000"/>
          </a:xfrm>
          <a:prstGeom prst="rect">
            <a:avLst/>
          </a:prstGeom>
        </p:spPr>
      </p:pic>
      <p:pic>
        <p:nvPicPr>
          <p:cNvPr id="42" name="Picture 41">
            <a:extLst>
              <a:ext uri="{FF2B5EF4-FFF2-40B4-BE49-F238E27FC236}">
                <a16:creationId xmlns:a16="http://schemas.microsoft.com/office/drawing/2014/main" id="{2433722A-B198-4E74-9275-4070FDD1E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6286" y="4282405"/>
            <a:ext cx="262588" cy="360000"/>
          </a:xfrm>
          <a:prstGeom prst="rect">
            <a:avLst/>
          </a:prstGeom>
        </p:spPr>
      </p:pic>
      <p:sp>
        <p:nvSpPr>
          <p:cNvPr id="2" name="Rectangle 1">
            <a:extLst>
              <a:ext uri="{FF2B5EF4-FFF2-40B4-BE49-F238E27FC236}">
                <a16:creationId xmlns:a16="http://schemas.microsoft.com/office/drawing/2014/main" id="{E7745B21-8A02-478E-9237-2A6198DF2B28}"/>
              </a:ext>
            </a:extLst>
          </p:cNvPr>
          <p:cNvSpPr/>
          <p:nvPr/>
        </p:nvSpPr>
        <p:spPr>
          <a:xfrm>
            <a:off x="5702300" y="2081755"/>
            <a:ext cx="1539358"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4965ED2-2903-4F15-88CE-A701917A6B3A}"/>
              </a:ext>
            </a:extLst>
          </p:cNvPr>
          <p:cNvSpPr/>
          <p:nvPr/>
        </p:nvSpPr>
        <p:spPr>
          <a:xfrm>
            <a:off x="6739624" y="2816960"/>
            <a:ext cx="1769376"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EE46E9A-3C3E-4AA1-92A2-7D04DD5BF1F2}"/>
              </a:ext>
            </a:extLst>
          </p:cNvPr>
          <p:cNvSpPr/>
          <p:nvPr/>
        </p:nvSpPr>
        <p:spPr>
          <a:xfrm>
            <a:off x="6096000" y="3167690"/>
            <a:ext cx="2606527" cy="480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6F28EE6-8522-45FC-B36F-293F37145099}"/>
              </a:ext>
            </a:extLst>
          </p:cNvPr>
          <p:cNvSpPr/>
          <p:nvPr/>
        </p:nvSpPr>
        <p:spPr>
          <a:xfrm>
            <a:off x="8509000" y="3909968"/>
            <a:ext cx="1769376"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31866DF-8278-4C15-9966-04734C10BDF8}"/>
              </a:ext>
            </a:extLst>
          </p:cNvPr>
          <p:cNvSpPr/>
          <p:nvPr/>
        </p:nvSpPr>
        <p:spPr>
          <a:xfrm>
            <a:off x="5851008" y="4298136"/>
            <a:ext cx="1769376"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695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2431" y="1883962"/>
            <a:ext cx="8216199" cy="1062010"/>
          </a:xfrm>
        </p:spPr>
        <p:txBody>
          <a:bodyPr>
            <a:normAutofit fontScale="90000"/>
          </a:bodyPr>
          <a:lstStyle/>
          <a:p>
            <a:pPr algn="l"/>
            <a:r>
              <a:rPr lang="en-US" sz="4000" b="1" dirty="0">
                <a:solidFill>
                  <a:prstClr val="white"/>
                </a:solidFill>
              </a:rPr>
              <a:t>Talking about what you do in your free time and where you do it</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2924" y="2542938"/>
            <a:ext cx="8216613" cy="886062"/>
          </a:xfrm>
        </p:spPr>
        <p:txBody>
          <a:bodyPr>
            <a:noAutofit/>
          </a:bodyPr>
          <a:lstStyle/>
          <a:p>
            <a:pPr algn="l"/>
            <a:r>
              <a:rPr lang="fr-FR" sz="3000" dirty="0" err="1">
                <a:solidFill>
                  <a:prstClr val="white"/>
                </a:solidFill>
              </a:rPr>
              <a:t>forms</a:t>
            </a:r>
            <a:r>
              <a:rPr lang="fr-FR" sz="3000" dirty="0">
                <a:solidFill>
                  <a:prstClr val="white"/>
                </a:solidFill>
              </a:rPr>
              <a:t> of 'de' </a:t>
            </a:r>
            <a:r>
              <a:rPr lang="fr-FR" sz="3000" dirty="0" err="1">
                <a:solidFill>
                  <a:prstClr val="white"/>
                </a:solidFill>
              </a:rPr>
              <a:t>with</a:t>
            </a:r>
            <a:r>
              <a:rPr lang="fr-FR" sz="3000" dirty="0">
                <a:solidFill>
                  <a:prstClr val="white"/>
                </a:solidFill>
              </a:rPr>
              <a:t> </a:t>
            </a:r>
            <a:r>
              <a:rPr lang="fr-FR" sz="3000" dirty="0" err="1">
                <a:solidFill>
                  <a:prstClr val="white"/>
                </a:solidFill>
              </a:rPr>
              <a:t>definite</a:t>
            </a:r>
            <a:r>
              <a:rPr lang="fr-FR" sz="3000" dirty="0">
                <a:solidFill>
                  <a:prstClr val="white"/>
                </a:solidFill>
              </a:rPr>
              <a:t> article </a:t>
            </a:r>
          </a:p>
          <a:p>
            <a:pPr algn="l"/>
            <a:r>
              <a:rPr lang="fr-FR" sz="3000" dirty="0">
                <a:solidFill>
                  <a:prstClr val="white"/>
                </a:solidFill>
              </a:rPr>
              <a:t>(du, de la, de l’, </a:t>
            </a:r>
            <a:r>
              <a:rPr lang="fr-FR" sz="3000" b="1" dirty="0">
                <a:solidFill>
                  <a:prstClr val="white"/>
                </a:solidFill>
              </a:rPr>
              <a:t>des</a:t>
            </a:r>
            <a:r>
              <a:rPr lang="fr-FR" sz="3000" dirty="0">
                <a:solidFill>
                  <a:prstClr val="white"/>
                </a:solidFill>
              </a:rPr>
              <a:t>)</a:t>
            </a:r>
          </a:p>
          <a:p>
            <a:pPr algn="l"/>
            <a:r>
              <a:rPr lang="en-GB" sz="3000" dirty="0">
                <a:solidFill>
                  <a:prstClr val="white"/>
                </a:solidFill>
              </a:rPr>
              <a:t>SSC [-s-]</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6 - Lesson 26</a:t>
            </a:r>
          </a:p>
        </p:txBody>
      </p:sp>
      <p:sp>
        <p:nvSpPr>
          <p:cNvPr id="14" name="Title 3">
            <a:extLst>
              <a:ext uri="{FF2B5EF4-FFF2-40B4-BE49-F238E27FC236}">
                <a16:creationId xmlns:a16="http://schemas.microsoft.com/office/drawing/2014/main" id="{9A252C84-2422-364A-A094-21BEE27D788C}"/>
              </a:ext>
            </a:extLst>
          </p:cNvPr>
          <p:cNvSpPr txBox="1">
            <a:spLocks/>
          </p:cNvSpPr>
          <p:nvPr/>
        </p:nvSpPr>
        <p:spPr>
          <a:xfrm>
            <a:off x="235003" y="5666212"/>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04/08/2022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27530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1BB9B-66AD-444F-89D0-63CD6C5A8D62}"/>
              </a:ext>
            </a:extLst>
          </p:cNvPr>
          <p:cNvSpPr txBox="1"/>
          <p:nvPr/>
        </p:nvSpPr>
        <p:spPr>
          <a:xfrm>
            <a:off x="205818" y="1321255"/>
            <a:ext cx="9614588"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can be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 What are the rules?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when it: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between two vowels, including in a liaison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oser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les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amis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when: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at the beginning of a word or syllable (</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oupe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before or after a consonant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n</a:t>
            </a:r>
            <a:r>
              <a:rPr kumimoji="0" lang="en-GB" sz="2400" b="0" i="0" u="sng"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sng"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there is a double [s]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poi</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at the end of a word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fil</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p:txBody>
      </p:sp>
      <p:sp>
        <p:nvSpPr>
          <p:cNvPr id="9" name="Rounded Rectangular Callout 6">
            <a:extLst>
              <a:ext uri="{FF2B5EF4-FFF2-40B4-BE49-F238E27FC236}">
                <a16:creationId xmlns:a16="http://schemas.microsoft.com/office/drawing/2014/main" id="{9A66108B-E5FD-464F-BE3E-EDA64D7F706B}"/>
              </a:ext>
            </a:extLst>
          </p:cNvPr>
          <p:cNvSpPr/>
          <p:nvPr/>
        </p:nvSpPr>
        <p:spPr>
          <a:xfrm>
            <a:off x="5798931" y="5206373"/>
            <a:ext cx="4641091" cy="867128"/>
          </a:xfrm>
          <a:prstGeom prst="wedgeRoundRectCallout">
            <a:avLst>
              <a:gd name="adj1" fmla="val -54033"/>
              <a:gd name="adj2" fmla="val -23381"/>
              <a:gd name="adj3" fmla="val 16667"/>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rare as word final consonants are usually SFCs </a:t>
            </a:r>
          </a:p>
        </p:txBody>
      </p:sp>
      <p:sp>
        <p:nvSpPr>
          <p:cNvPr id="6" name="Title 5">
            <a:extLst>
              <a:ext uri="{FF2B5EF4-FFF2-40B4-BE49-F238E27FC236}">
                <a16:creationId xmlns:a16="http://schemas.microsoft.com/office/drawing/2014/main" id="{FEBA6898-BBB4-481C-8E41-3975479DCF0B}"/>
              </a:ext>
            </a:extLst>
          </p:cNvPr>
          <p:cNvSpPr>
            <a:spLocks noGrp="1"/>
          </p:cNvSpPr>
          <p:nvPr>
            <p:ph type="title"/>
          </p:nvPr>
        </p:nvSpPr>
        <p:spPr>
          <a:xfrm>
            <a:off x="838200" y="443073"/>
            <a:ext cx="9416292" cy="514829"/>
          </a:xfrm>
        </p:spPr>
        <p:txBody>
          <a:bodyPr>
            <a:normAutofit fontScale="90000"/>
          </a:bodyPr>
          <a:lstStyle/>
          <a:p>
            <a:r>
              <a:rPr lang="fr-FR" dirty="0" err="1"/>
              <a:t>Closed</a:t>
            </a:r>
            <a:r>
              <a:rPr lang="fr-FR" dirty="0"/>
              <a:t> or open [o] ?</a:t>
            </a:r>
          </a:p>
        </p:txBody>
      </p:sp>
      <p:pic>
        <p:nvPicPr>
          <p:cNvPr id="10" name="Picture 9" descr="background rectangle">
            <a:extLst>
              <a:ext uri="{FF2B5EF4-FFF2-40B4-BE49-F238E27FC236}">
                <a16:creationId xmlns:a16="http://schemas.microsoft.com/office/drawing/2014/main" id="{7995017A-8F44-468A-921F-2242504DFE1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E77E9201-35FD-4FE1-9252-A218FADE91D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Hard or </a:t>
            </a: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soft [-s-]?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Rounded Rectangle 46">
            <a:extLst>
              <a:ext uri="{FF2B5EF4-FFF2-40B4-BE49-F238E27FC236}">
                <a16:creationId xmlns:a16="http://schemas.microsoft.com/office/drawing/2014/main" id="{EB2C7E7D-0536-43EF-ADA2-5F869C3240C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Arc 1">
            <a:extLst>
              <a:ext uri="{FF2B5EF4-FFF2-40B4-BE49-F238E27FC236}">
                <a16:creationId xmlns:a16="http://schemas.microsoft.com/office/drawing/2014/main" id="{9655967E-33A3-4E3F-B72D-FD9A721E3A47}"/>
              </a:ext>
            </a:extLst>
          </p:cNvPr>
          <p:cNvSpPr/>
          <p:nvPr/>
        </p:nvSpPr>
        <p:spPr>
          <a:xfrm rot="7144172">
            <a:off x="8016660" y="2009563"/>
            <a:ext cx="1521498" cy="906540"/>
          </a:xfrm>
          <a:prstGeom prst="arc">
            <a:avLst>
              <a:gd name="adj1" fmla="val 20223459"/>
              <a:gd name="adj2" fmla="val 0"/>
            </a:avLst>
          </a:prstGeom>
          <a:ln w="19050">
            <a:solidFill>
              <a:srgbClr val="E65D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Rounded Rectangular Callout 6"/>
          <p:cNvSpPr/>
          <p:nvPr/>
        </p:nvSpPr>
        <p:spPr>
          <a:xfrm>
            <a:off x="8567603" y="153505"/>
            <a:ext cx="3461939" cy="1849611"/>
          </a:xfrm>
          <a:prstGeom prst="wedgeRoundRectCallout">
            <a:avLst>
              <a:gd name="adj1" fmla="val -21853"/>
              <a:gd name="adj2" fmla="val 64273"/>
              <a:gd name="adj3" fmla="val 16667"/>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Hard [s] sounds like ‘z’ as in English ‘cou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Soft [s] sounds like ‘s’ as in English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3CE2ED5D-8D13-49C6-BA47-529D9B305726}"/>
              </a:ext>
            </a:extLst>
          </p:cNvPr>
          <p:cNvSpPr/>
          <p:nvPr/>
        </p:nvSpPr>
        <p:spPr>
          <a:xfrm>
            <a:off x="609600" y="2790092"/>
            <a:ext cx="6518031" cy="360000"/>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1</a:t>
            </a:r>
          </a:p>
        </p:txBody>
      </p:sp>
      <p:sp>
        <p:nvSpPr>
          <p:cNvPr id="12" name="Rectangle 11">
            <a:extLst>
              <a:ext uri="{FF2B5EF4-FFF2-40B4-BE49-F238E27FC236}">
                <a16:creationId xmlns:a16="http://schemas.microsoft.com/office/drawing/2014/main" id="{B02E13AC-CBE8-40F4-9258-96F0F138641F}"/>
              </a:ext>
            </a:extLst>
          </p:cNvPr>
          <p:cNvSpPr/>
          <p:nvPr/>
        </p:nvSpPr>
        <p:spPr>
          <a:xfrm>
            <a:off x="593511" y="4104239"/>
            <a:ext cx="6084278" cy="360000"/>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2</a:t>
            </a:r>
          </a:p>
        </p:txBody>
      </p:sp>
      <p:sp>
        <p:nvSpPr>
          <p:cNvPr id="14" name="Rectangle 13">
            <a:extLst>
              <a:ext uri="{FF2B5EF4-FFF2-40B4-BE49-F238E27FC236}">
                <a16:creationId xmlns:a16="http://schemas.microsoft.com/office/drawing/2014/main" id="{2F3B0A18-A8A9-4D3A-A39D-44E92A6DCD23}"/>
              </a:ext>
            </a:extLst>
          </p:cNvPr>
          <p:cNvSpPr/>
          <p:nvPr/>
        </p:nvSpPr>
        <p:spPr>
          <a:xfrm>
            <a:off x="593511" y="4500429"/>
            <a:ext cx="4655784" cy="360000"/>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3</a:t>
            </a:r>
          </a:p>
        </p:txBody>
      </p:sp>
      <p:sp>
        <p:nvSpPr>
          <p:cNvPr id="15" name="Rectangle 14">
            <a:extLst>
              <a:ext uri="{FF2B5EF4-FFF2-40B4-BE49-F238E27FC236}">
                <a16:creationId xmlns:a16="http://schemas.microsoft.com/office/drawing/2014/main" id="{356E9CCC-67D7-4239-AFA3-6F8A3BDC0A51}"/>
              </a:ext>
            </a:extLst>
          </p:cNvPr>
          <p:cNvSpPr/>
          <p:nvPr/>
        </p:nvSpPr>
        <p:spPr>
          <a:xfrm>
            <a:off x="593512" y="4896619"/>
            <a:ext cx="2996283" cy="318458"/>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4</a:t>
            </a:r>
          </a:p>
        </p:txBody>
      </p:sp>
      <p:sp>
        <p:nvSpPr>
          <p:cNvPr id="16" name="Rectangle 15">
            <a:extLst>
              <a:ext uri="{FF2B5EF4-FFF2-40B4-BE49-F238E27FC236}">
                <a16:creationId xmlns:a16="http://schemas.microsoft.com/office/drawing/2014/main" id="{2DFB6AC7-2517-4B40-87E7-7A5FD8266B1C}"/>
              </a:ext>
            </a:extLst>
          </p:cNvPr>
          <p:cNvSpPr/>
          <p:nvPr/>
        </p:nvSpPr>
        <p:spPr>
          <a:xfrm>
            <a:off x="593511" y="5251268"/>
            <a:ext cx="3638520" cy="360000"/>
          </a:xfrm>
          <a:prstGeom prst="rect">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Rule 5</a:t>
            </a:r>
          </a:p>
        </p:txBody>
      </p:sp>
    </p:spTree>
    <p:extLst>
      <p:ext uri="{BB962C8B-B14F-4D97-AF65-F5344CB8AC3E}">
        <p14:creationId xmlns:p14="http://schemas.microsoft.com/office/powerpoint/2010/main" val="29292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animBg="1"/>
      <p:bldP spid="4" grpId="1" animBg="1"/>
      <p:bldP spid="12" grpId="0" animBg="1"/>
      <p:bldP spid="12" grpId="1" animBg="1"/>
      <p:bldP spid="14" grpId="0" animBg="1"/>
      <p:bldP spid="14" grpId="1" animBg="1"/>
      <p:bldP spid="15" grpId="0" animBg="1"/>
      <p:bldP spid="15" grpId="1" animBg="1"/>
      <p:bldP spid="16" grpId="0" animBg="1"/>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hlinkClick r:id="" action="ppaction://noaction">
              <a:snd r:embed="rId4" name="hausse.wav"/>
            </a:hlinkClick>
            <a:extLst>
              <a:ext uri="{FF2B5EF4-FFF2-40B4-BE49-F238E27FC236}">
                <a16:creationId xmlns:a16="http://schemas.microsoft.com/office/drawing/2014/main" id="{F5AEF9DF-2FD5-1442-9E84-D31130754D83}"/>
              </a:ext>
            </a:extLst>
          </p:cNvPr>
          <p:cNvSpPr txBox="1"/>
          <p:nvPr/>
        </p:nvSpPr>
        <p:spPr>
          <a:xfrm>
            <a:off x="111384" y="1163992"/>
            <a:ext cx="38284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increase)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ounded Rectangle 46">
            <a:extLst>
              <a:ext uri="{FF2B5EF4-FFF2-40B4-BE49-F238E27FC236}">
                <a16:creationId xmlns:a16="http://schemas.microsoft.com/office/drawing/2014/main" id="{7EE96102-394B-43B1-B9E2-B7309CCBB7F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8">
            <a:extLst>
              <a:ext uri="{FF2B5EF4-FFF2-40B4-BE49-F238E27FC236}">
                <a16:creationId xmlns:a16="http://schemas.microsoft.com/office/drawing/2014/main" id="{808E0981-DFB4-479E-A619-0F4E99B28DB1}"/>
              </a:ext>
            </a:extLst>
          </p:cNvPr>
          <p:cNvGraphicFramePr>
            <a:graphicFrameLocks noGrp="1"/>
          </p:cNvGraphicFramePr>
          <p:nvPr/>
        </p:nvGraphicFramePr>
        <p:xfrm>
          <a:off x="6044720" y="1004713"/>
          <a:ext cx="5865200" cy="4485865"/>
        </p:xfrm>
        <a:graphic>
          <a:graphicData uri="http://schemas.openxmlformats.org/drawingml/2006/table">
            <a:tbl>
              <a:tblPr firstRow="1" bandRow="1">
                <a:tableStyleId>{5C22544A-7EE6-4342-B048-85BDC9FD1C3A}</a:tableStyleId>
              </a:tblPr>
              <a:tblGrid>
                <a:gridCol w="2932600">
                  <a:extLst>
                    <a:ext uri="{9D8B030D-6E8A-4147-A177-3AD203B41FA5}">
                      <a16:colId xmlns:a16="http://schemas.microsoft.com/office/drawing/2014/main" val="2850456548"/>
                    </a:ext>
                  </a:extLst>
                </a:gridCol>
                <a:gridCol w="2932600">
                  <a:extLst>
                    <a:ext uri="{9D8B030D-6E8A-4147-A177-3AD203B41FA5}">
                      <a16:colId xmlns:a16="http://schemas.microsoft.com/office/drawing/2014/main" val="556862868"/>
                    </a:ext>
                  </a:extLst>
                </a:gridCol>
              </a:tblGrid>
              <a:tr h="897173">
                <a:tc>
                  <a:txBody>
                    <a:bodyPr/>
                    <a:lstStyle/>
                    <a:p>
                      <a:pPr algn="ctr"/>
                      <a:r>
                        <a:rPr lang="fr-FR" sz="3000" dirty="0">
                          <a:solidFill>
                            <a:srgbClr val="115076"/>
                          </a:solidFill>
                          <a:latin typeface="+mn-lt"/>
                        </a:rPr>
                        <a:t>hard [s]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15076"/>
                          </a:solidFill>
                          <a:latin typeface="+mn-lt"/>
                        </a:rPr>
                        <a:t>soft [s]</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9058604"/>
                  </a:ext>
                </a:extLst>
              </a:tr>
              <a:tr h="897173">
                <a:tc>
                  <a:txBody>
                    <a:bodyPr/>
                    <a:lstStyle/>
                    <a:p>
                      <a:endParaRPr lang="fr-FR"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fr-FR"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477421526"/>
                  </a:ext>
                </a:extLst>
              </a:tr>
              <a:tr h="897173">
                <a:tc>
                  <a:txBody>
                    <a:bodyPr/>
                    <a:lstStyle/>
                    <a:p>
                      <a:endParaRPr lang="fr-FR"/>
                    </a:p>
                  </a:txBody>
                  <a:tcPr>
                    <a:lnR w="12700" cap="flat" cmpd="sng" algn="ctr">
                      <a:solidFill>
                        <a:schemeClr val="tx1"/>
                      </a:solidFill>
                      <a:prstDash val="solid"/>
                      <a:round/>
                      <a:headEnd type="none" w="med" len="med"/>
                      <a:tailEnd type="none" w="med" len="med"/>
                    </a:lnR>
                    <a:noFill/>
                  </a:tcPr>
                </a:tc>
                <a:tc>
                  <a:txBody>
                    <a:bodyPr/>
                    <a:lstStyle/>
                    <a:p>
                      <a:endParaRPr lang="fr-FR"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4120263672"/>
                  </a:ext>
                </a:extLst>
              </a:tr>
              <a:tr h="897173">
                <a:tc>
                  <a:txBody>
                    <a:bodyPr/>
                    <a:lstStyle/>
                    <a:p>
                      <a:endParaRPr lang="fr-FR"/>
                    </a:p>
                  </a:txBody>
                  <a:tcPr>
                    <a:lnR w="12700" cap="flat" cmpd="sng" algn="ctr">
                      <a:solidFill>
                        <a:schemeClr val="tx1"/>
                      </a:solidFill>
                      <a:prstDash val="solid"/>
                      <a:round/>
                      <a:headEnd type="none" w="med" len="med"/>
                      <a:tailEnd type="none" w="med" len="med"/>
                    </a:lnR>
                    <a:noFill/>
                  </a:tcPr>
                </a:tc>
                <a:tc>
                  <a:txBody>
                    <a:bodyPr/>
                    <a:lstStyle/>
                    <a:p>
                      <a:endParaRPr lang="fr-FR"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45611189"/>
                  </a:ext>
                </a:extLst>
              </a:tr>
              <a:tr h="897173">
                <a:tc>
                  <a:txBody>
                    <a:bodyPr/>
                    <a:lstStyle/>
                    <a:p>
                      <a:endParaRPr lang="fr-FR" dirty="0"/>
                    </a:p>
                  </a:txBody>
                  <a:tcPr>
                    <a:lnR w="12700" cap="flat" cmpd="sng" algn="ctr">
                      <a:solidFill>
                        <a:schemeClr val="tx1"/>
                      </a:solidFill>
                      <a:prstDash val="solid"/>
                      <a:round/>
                      <a:headEnd type="none" w="med" len="med"/>
                      <a:tailEnd type="none" w="med" len="med"/>
                    </a:lnR>
                    <a:noFill/>
                  </a:tcPr>
                </a:tc>
                <a:tc>
                  <a:txBody>
                    <a:bodyPr/>
                    <a:lstStyle/>
                    <a:p>
                      <a:endParaRPr lang="fr-FR"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823733811"/>
                  </a:ext>
                </a:extLst>
              </a:tr>
            </a:tbl>
          </a:graphicData>
        </a:graphic>
      </p:graphicFrame>
      <p:sp>
        <p:nvSpPr>
          <p:cNvPr id="10" name="TextBox 9">
            <a:hlinkClick r:id="" action="ppaction://noaction">
              <a:snd r:embed="rId5" name="sale.wav"/>
            </a:hlinkClick>
            <a:extLst>
              <a:ext uri="{FF2B5EF4-FFF2-40B4-BE49-F238E27FC236}">
                <a16:creationId xmlns:a16="http://schemas.microsoft.com/office/drawing/2014/main" id="{77350301-4366-48DF-9DCC-65297F76625E}"/>
              </a:ext>
            </a:extLst>
          </p:cNvPr>
          <p:cNvSpPr txBox="1"/>
          <p:nvPr/>
        </p:nvSpPr>
        <p:spPr>
          <a:xfrm>
            <a:off x="2804264" y="1858266"/>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ale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(dirty)</a:t>
            </a:r>
          </a:p>
        </p:txBody>
      </p:sp>
      <p:sp>
        <p:nvSpPr>
          <p:cNvPr id="12" name="TextBox 11">
            <a:hlinkClick r:id="" action="ppaction://noaction">
              <a:snd r:embed="rId6" name="episode.wav"/>
            </a:hlinkClick>
            <a:extLst>
              <a:ext uri="{FF2B5EF4-FFF2-40B4-BE49-F238E27FC236}">
                <a16:creationId xmlns:a16="http://schemas.microsoft.com/office/drawing/2014/main" id="{5A9F35AD-4599-4349-BE2E-B2DDBA6F3C14}"/>
              </a:ext>
            </a:extLst>
          </p:cNvPr>
          <p:cNvSpPr txBox="1"/>
          <p:nvPr/>
        </p:nvSpPr>
        <p:spPr>
          <a:xfrm>
            <a:off x="282080" y="2094748"/>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épi</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hlinkClick r:id="" action="ppaction://noaction">
              <a:snd r:embed="rId7" name="baisse.wav"/>
            </a:hlinkClick>
            <a:extLst>
              <a:ext uri="{FF2B5EF4-FFF2-40B4-BE49-F238E27FC236}">
                <a16:creationId xmlns:a16="http://schemas.microsoft.com/office/drawing/2014/main" id="{49E3672C-54BB-4E99-B1D9-A2BDFE0EDE8D}"/>
              </a:ext>
            </a:extLst>
          </p:cNvPr>
          <p:cNvSpPr txBox="1"/>
          <p:nvPr/>
        </p:nvSpPr>
        <p:spPr>
          <a:xfrm>
            <a:off x="2403671" y="2708050"/>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bai</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(drop)</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8" name="esclave.wav"/>
            </a:hlinkClick>
            <a:extLst>
              <a:ext uri="{FF2B5EF4-FFF2-40B4-BE49-F238E27FC236}">
                <a16:creationId xmlns:a16="http://schemas.microsoft.com/office/drawing/2014/main" id="{D4285E1E-09C0-4591-ACC3-D4AF2B71BD3E}"/>
              </a:ext>
            </a:extLst>
          </p:cNvPr>
          <p:cNvSpPr txBox="1"/>
          <p:nvPr/>
        </p:nvSpPr>
        <p:spPr>
          <a:xfrm>
            <a:off x="215664" y="3271097"/>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clave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(slave)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9" name="vision.wav"/>
            </a:hlinkClick>
            <a:extLst>
              <a:ext uri="{FF2B5EF4-FFF2-40B4-BE49-F238E27FC236}">
                <a16:creationId xmlns:a16="http://schemas.microsoft.com/office/drawing/2014/main" id="{DDED2767-89D8-458C-B0FD-9797E1CDC4CF}"/>
              </a:ext>
            </a:extLst>
          </p:cNvPr>
          <p:cNvSpPr txBox="1"/>
          <p:nvPr/>
        </p:nvSpPr>
        <p:spPr>
          <a:xfrm>
            <a:off x="2403671" y="3801426"/>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ion</a:t>
            </a:r>
          </a:p>
        </p:txBody>
      </p:sp>
      <p:sp>
        <p:nvSpPr>
          <p:cNvPr id="20" name="TextBox 19">
            <a:hlinkClick r:id="" action="ppaction://noaction">
              <a:snd r:embed="rId10" name="besoin.wav"/>
            </a:hlinkClick>
            <a:extLst>
              <a:ext uri="{FF2B5EF4-FFF2-40B4-BE49-F238E27FC236}">
                <a16:creationId xmlns:a16="http://schemas.microsoft.com/office/drawing/2014/main" id="{F84A64FC-6F88-4172-B889-C63AB30ED453}"/>
              </a:ext>
            </a:extLst>
          </p:cNvPr>
          <p:cNvSpPr txBox="1"/>
          <p:nvPr/>
        </p:nvSpPr>
        <p:spPr>
          <a:xfrm>
            <a:off x="215664" y="4315146"/>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(need)</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1" name="preciser.wav"/>
            </a:hlinkClick>
            <a:extLst>
              <a:ext uri="{FF2B5EF4-FFF2-40B4-BE49-F238E27FC236}">
                <a16:creationId xmlns:a16="http://schemas.microsoft.com/office/drawing/2014/main" id="{90EE7F04-8CD6-4989-B599-DFE3BAF87CC7}"/>
              </a:ext>
            </a:extLst>
          </p:cNvPr>
          <p:cNvSpPr txBox="1"/>
          <p:nvPr/>
        </p:nvSpPr>
        <p:spPr>
          <a:xfrm>
            <a:off x="2324905" y="4912310"/>
            <a:ext cx="3045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préci</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specify)</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12" name="ouest.wav"/>
            </a:hlinkClick>
            <a:extLst>
              <a:ext uri="{FF2B5EF4-FFF2-40B4-BE49-F238E27FC236}">
                <a16:creationId xmlns:a16="http://schemas.microsoft.com/office/drawing/2014/main" id="{F3E780FE-2238-4C48-8909-6D604AE5CA2B}"/>
              </a:ext>
            </a:extLst>
          </p:cNvPr>
          <p:cNvSpPr txBox="1"/>
          <p:nvPr/>
        </p:nvSpPr>
        <p:spPr>
          <a:xfrm>
            <a:off x="-1" y="5396178"/>
            <a:ext cx="2588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oue</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hlinkClick r:id="" action="ppaction://noaction">
              <a:snd r:embed="rId13" name="excuse.wav"/>
            </a:hlinkClick>
            <a:extLst>
              <a:ext uri="{FF2B5EF4-FFF2-40B4-BE49-F238E27FC236}">
                <a16:creationId xmlns:a16="http://schemas.microsoft.com/office/drawing/2014/main" id="{2BD612D1-53B1-47BE-9943-072BA051C71F}"/>
              </a:ext>
            </a:extLst>
          </p:cNvPr>
          <p:cNvSpPr txBox="1"/>
          <p:nvPr/>
        </p:nvSpPr>
        <p:spPr>
          <a:xfrm>
            <a:off x="2175071" y="5762094"/>
            <a:ext cx="3045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excu</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Tree>
    <p:extLst>
      <p:ext uri="{BB962C8B-B14F-4D97-AF65-F5344CB8AC3E}">
        <p14:creationId xmlns:p14="http://schemas.microsoft.com/office/powerpoint/2010/main" val="268669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4.16667E-6 -3.7037E-7 L 0.06653 0.03866 C 0.08046 0.04745 0.15364 0.16505 0.24075 0.18056 C 0.3289 0.1963 0.57877 0.14167 0.59257 0.13264 C 0.6151 0.11944 0.72018 0.13264 0.74205 0.11944 " pathEditMode="relative" rAng="0" ptsTypes="AAAAA">
                                      <p:cBhvr>
                                        <p:cTn id="6" dur="2000" fill="hold"/>
                                        <p:tgtEl>
                                          <p:spTgt spid="2"/>
                                        </p:tgtEl>
                                        <p:attrNameLst>
                                          <p:attrName>ppt_x</p:attrName>
                                          <p:attrName>ppt_y</p:attrName>
                                        </p:attrNameLst>
                                      </p:cBhvr>
                                      <p:rCtr x="37109" y="9167"/>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grpId="0" nodeType="clickEffect">
                                  <p:stCondLst>
                                    <p:cond delay="0"/>
                                  </p:stCondLst>
                                  <p:childTnLst>
                                    <p:animMotion origin="layout" path="M 2.29167E-6 2.22222E-6 C 0.022 0.01296 0.06367 -0.05509 0.08581 -0.0419 C 0.1 -0.03287 0.13359 0.01342 0.1763 0.05324 C 0.21927 0.09282 0.32877 0.2044 0.34284 0.19583 C 0.3681 0.20555 0.54804 0.16736 0.57018 0.15393 " pathEditMode="relative" rAng="0" ptsTypes="AAAAA">
                                      <p:cBhvr>
                                        <p:cTn id="10" dur="2000" fill="hold"/>
                                        <p:tgtEl>
                                          <p:spTgt spid="10"/>
                                        </p:tgtEl>
                                        <p:attrNameLst>
                                          <p:attrName>ppt_x</p:attrName>
                                          <p:attrName>ppt_y</p:attrName>
                                        </p:attrNameLst>
                                      </p:cBhvr>
                                      <p:rCtr x="28503" y="7662"/>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grpId="0" nodeType="clickEffect">
                                  <p:stCondLst>
                                    <p:cond delay="0"/>
                                  </p:stCondLst>
                                  <p:childTnLst>
                                    <p:animMotion origin="layout" path="M -0.00782 0.02129 L 0.05911 0.06134 C 0.07317 0.06991 0.13984 0.11342 0.19687 0.12754 C 0.2539 0.14143 0.38724 0.15347 0.4013 0.14491 C 0.42513 0.12106 0.45794 -0.00509 0.48047 -0.01736 " pathEditMode="relative" rAng="0" ptsTypes="AAAAA">
                                      <p:cBhvr>
                                        <p:cTn id="14" dur="2000" fill="hold"/>
                                        <p:tgtEl>
                                          <p:spTgt spid="12"/>
                                        </p:tgtEl>
                                        <p:attrNameLst>
                                          <p:attrName>ppt_x</p:attrName>
                                          <p:attrName>ppt_y</p:attrName>
                                        </p:attrNameLst>
                                      </p:cBhvr>
                                      <p:rCtr x="24414" y="4375"/>
                                    </p:animMotion>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grpId="0" nodeType="clickEffect">
                                  <p:stCondLst>
                                    <p:cond delay="0"/>
                                  </p:stCondLst>
                                  <p:childTnLst>
                                    <p:animMotion origin="layout" path="M 4.79167E-6 -3.7037E-7 L 0.06679 0.04005 C 0.08072 0.04884 0.12317 0.04514 0.16341 0.04051 C 0.20351 0.03565 0.29362 0.02014 0.30755 0.01111 C 0.3302 -0.00231 0.54908 0.11366 0.57174 0.10023 " pathEditMode="relative" rAng="0" ptsTypes="AAAAA">
                                      <p:cBhvr>
                                        <p:cTn id="18" dur="2000" fill="hold"/>
                                        <p:tgtEl>
                                          <p:spTgt spid="14"/>
                                        </p:tgtEl>
                                        <p:attrNameLst>
                                          <p:attrName>ppt_x</p:attrName>
                                          <p:attrName>ppt_y</p:attrName>
                                        </p:attrNameLst>
                                      </p:cBhvr>
                                      <p:rCtr x="28581" y="5046"/>
                                    </p:animMotion>
                                  </p:childTnLst>
                                </p:cTn>
                              </p:par>
                            </p:childTnLst>
                          </p:cTn>
                        </p:par>
                      </p:childTnLst>
                    </p:cTn>
                  </p:par>
                  <p:par>
                    <p:cTn id="19" fill="hold">
                      <p:stCondLst>
                        <p:cond delay="indefinite"/>
                      </p:stCondLst>
                      <p:childTnLst>
                        <p:par>
                          <p:cTn id="20" fill="hold">
                            <p:stCondLst>
                              <p:cond delay="0"/>
                            </p:stCondLst>
                            <p:childTnLst>
                              <p:par>
                                <p:cTn id="21" presetID="37" presetClass="path" presetSubtype="0" accel="50000" decel="50000" fill="hold" grpId="0" nodeType="clickEffect">
                                  <p:stCondLst>
                                    <p:cond delay="0"/>
                                  </p:stCondLst>
                                  <p:childTnLst>
                                    <p:animMotion origin="layout" path="M 1.875E-6 3.7037E-6 C 0.02226 0.01319 0.13125 0.00578 0.15937 0.00347 C 0.17305 0.0125 0.35755 -0.04723 0.42943 -0.00371 C 0.50091 0.03981 0.56575 0.23402 0.5901 0.26435 C 0.65482 0.30856 0.70833 0.13912 0.73086 0.12569 " pathEditMode="relative" rAng="0" ptsTypes="AAAAA">
                                      <p:cBhvr>
                                        <p:cTn id="22" dur="2000" fill="hold"/>
                                        <p:tgtEl>
                                          <p:spTgt spid="16"/>
                                        </p:tgtEl>
                                        <p:attrNameLst>
                                          <p:attrName>ppt_x</p:attrName>
                                          <p:attrName>ppt_y</p:attrName>
                                        </p:attrNameLst>
                                      </p:cBhvr>
                                      <p:rCtr x="36536" y="12593"/>
                                    </p:animMotion>
                                  </p:childTnLst>
                                </p:cTn>
                              </p:par>
                            </p:childTnLst>
                          </p:cTn>
                        </p:par>
                      </p:childTnLst>
                    </p:cTn>
                  </p:par>
                  <p:par>
                    <p:cTn id="23" fill="hold">
                      <p:stCondLst>
                        <p:cond delay="indefinite"/>
                      </p:stCondLst>
                      <p:childTnLst>
                        <p:par>
                          <p:cTn id="24" fill="hold">
                            <p:stCondLst>
                              <p:cond delay="0"/>
                            </p:stCondLst>
                            <p:childTnLst>
                              <p:par>
                                <p:cTn id="25" presetID="37" presetClass="path" presetSubtype="0" accel="50000" decel="50000" fill="hold" grpId="0" nodeType="clickEffect">
                                  <p:stCondLst>
                                    <p:cond delay="0"/>
                                  </p:stCondLst>
                                  <p:childTnLst>
                                    <p:animMotion origin="layout" path="M 4.79167E-6 -0.00023 L 0.06692 0.03982 C 0.08085 0.04908 0.10117 0.05509 0.12395 0.05394 C 0.14661 0.05255 0.18945 0.0412 0.20351 0.03195 C 0.22578 0.01875 0.30117 -0.17245 0.32356 -0.18565 " pathEditMode="relative" rAng="0" ptsTypes="AAAAA">
                                      <p:cBhvr>
                                        <p:cTn id="26" dur="2000" fill="hold"/>
                                        <p:tgtEl>
                                          <p:spTgt spid="18"/>
                                        </p:tgtEl>
                                        <p:attrNameLst>
                                          <p:attrName>ppt_x</p:attrName>
                                          <p:attrName>ppt_y</p:attrName>
                                        </p:attrNameLst>
                                      </p:cBhvr>
                                      <p:rCtr x="16172" y="-6574"/>
                                    </p:animMotion>
                                  </p:childTnLst>
                                </p:cTn>
                              </p:par>
                            </p:childTnLst>
                          </p:cTn>
                        </p:par>
                      </p:childTnLst>
                    </p:cTn>
                  </p:par>
                  <p:par>
                    <p:cTn id="27" fill="hold">
                      <p:stCondLst>
                        <p:cond delay="indefinite"/>
                      </p:stCondLst>
                      <p:childTnLst>
                        <p:par>
                          <p:cTn id="28" fill="hold">
                            <p:stCondLst>
                              <p:cond delay="0"/>
                            </p:stCondLst>
                            <p:childTnLst>
                              <p:par>
                                <p:cTn id="29" presetID="37" presetClass="path" presetSubtype="0" accel="50000" decel="50000" fill="hold" grpId="0" nodeType="clickEffect">
                                  <p:stCondLst>
                                    <p:cond delay="0"/>
                                  </p:stCondLst>
                                  <p:childTnLst>
                                    <p:animMotion origin="layout" path="M 1.875E-6 -1.11111E-6 C 0.02226 0.01343 0.06771 -0.05417 0.09166 -0.07477 C 0.11015 -0.09954 0.16653 -0.23935 0.20898 -0.22801 C 0.25104 -0.21597 0.33177 0.00509 0.34583 -0.00393 C 0.36797 -0.01736 0.45846 -0.13727 0.48099 -0.15046 " pathEditMode="relative" rAng="0" ptsTypes="AAAAA">
                                      <p:cBhvr>
                                        <p:cTn id="30" dur="2000" fill="hold"/>
                                        <p:tgtEl>
                                          <p:spTgt spid="20"/>
                                        </p:tgtEl>
                                        <p:attrNameLst>
                                          <p:attrName>ppt_x</p:attrName>
                                          <p:attrName>ppt_y</p:attrName>
                                        </p:attrNameLst>
                                      </p:cBhvr>
                                      <p:rCtr x="24049" y="-11366"/>
                                    </p:animMotion>
                                  </p:childTnLst>
                                </p:cTn>
                              </p:par>
                            </p:childTnLst>
                          </p:cTn>
                        </p:par>
                      </p:childTnLst>
                    </p:cTn>
                  </p:par>
                  <p:par>
                    <p:cTn id="31" fill="hold">
                      <p:stCondLst>
                        <p:cond delay="indefinite"/>
                      </p:stCondLst>
                      <p:childTnLst>
                        <p:par>
                          <p:cTn id="32" fill="hold">
                            <p:stCondLst>
                              <p:cond delay="0"/>
                            </p:stCondLst>
                            <p:childTnLst>
                              <p:par>
                                <p:cTn id="33" presetID="37" presetClass="path" presetSubtype="0" accel="50000" decel="50000" fill="hold" grpId="0" nodeType="clickEffect">
                                  <p:stCondLst>
                                    <p:cond delay="0"/>
                                  </p:stCondLst>
                                  <p:childTnLst>
                                    <p:animMotion origin="layout" path="M 5E-6 -0.00023 L 0.06693 0.03981 C 0.08099 0.04884 0.10183 0.05393 0.12383 0.05393 C 0.14883 0.05393 0.16889 0.04884 0.18295 0.03981 C 0.20521 0.02662 0.27761 -0.10718 0.30001 -0.12037 " pathEditMode="relative" rAng="0" ptsTypes="AAAAA">
                                      <p:cBhvr>
                                        <p:cTn id="34" dur="2000" fill="hold"/>
                                        <p:tgtEl>
                                          <p:spTgt spid="22"/>
                                        </p:tgtEl>
                                        <p:attrNameLst>
                                          <p:attrName>ppt_x</p:attrName>
                                          <p:attrName>ppt_y</p:attrName>
                                        </p:attrNameLst>
                                      </p:cBhvr>
                                      <p:rCtr x="15000" y="-3310"/>
                                    </p:animMotion>
                                  </p:childTnLst>
                                </p:cTn>
                              </p:par>
                            </p:childTnLst>
                          </p:cTn>
                        </p:par>
                      </p:childTnLst>
                    </p:cTn>
                  </p:par>
                  <p:par>
                    <p:cTn id="35" fill="hold">
                      <p:stCondLst>
                        <p:cond delay="indefinite"/>
                      </p:stCondLst>
                      <p:childTnLst>
                        <p:par>
                          <p:cTn id="36" fill="hold">
                            <p:stCondLst>
                              <p:cond delay="0"/>
                            </p:stCondLst>
                            <p:childTnLst>
                              <p:par>
                                <p:cTn id="37" presetID="37" presetClass="path" presetSubtype="0" accel="50000" decel="50000" fill="hold" grpId="0" nodeType="clickEffect">
                                  <p:stCondLst>
                                    <p:cond delay="0"/>
                                  </p:stCondLst>
                                  <p:childTnLst>
                                    <p:animMotion origin="layout" path="M 2.08333E-7 -0.00023 C 0.02227 0.01319 0.35091 0.07616 0.37474 0.05556 C 0.39336 0.03079 0.44961 -0.10903 0.49219 -0.09769 C 0.53424 -0.08542 0.6151 0.13542 0.62917 0.12639 C 0.65117 0.11296 0.71419 -0.07731 0.73659 -0.09051 " pathEditMode="relative" rAng="0" ptsTypes="AAAAA">
                                      <p:cBhvr>
                                        <p:cTn id="38" dur="2000" fill="hold"/>
                                        <p:tgtEl>
                                          <p:spTgt spid="15"/>
                                        </p:tgtEl>
                                        <p:attrNameLst>
                                          <p:attrName>ppt_x</p:attrName>
                                          <p:attrName>ppt_y</p:attrName>
                                        </p:attrNameLst>
                                      </p:cBhvr>
                                      <p:rCtr x="36823" y="1435"/>
                                    </p:animMotion>
                                  </p:childTnLst>
                                </p:cTn>
                              </p:par>
                            </p:childTnLst>
                          </p:cTn>
                        </p:par>
                      </p:childTnLst>
                    </p:cTn>
                  </p:par>
                  <p:par>
                    <p:cTn id="39" fill="hold">
                      <p:stCondLst>
                        <p:cond delay="indefinite"/>
                      </p:stCondLst>
                      <p:childTnLst>
                        <p:par>
                          <p:cTn id="40" fill="hold">
                            <p:stCondLst>
                              <p:cond delay="0"/>
                            </p:stCondLst>
                            <p:childTnLst>
                              <p:par>
                                <p:cTn id="41" presetID="37" presetClass="path" presetSubtype="0" accel="50000" decel="50000" fill="hold" grpId="0" nodeType="clickEffect">
                                  <p:stCondLst>
                                    <p:cond delay="0"/>
                                  </p:stCondLst>
                                  <p:childTnLst>
                                    <p:animMotion origin="layout" path="M 4.79167E-6 -7.40741E-7 C 0.02226 0.0132 0.06119 -0.02222 0.08359 -0.0088 C 0.09765 0.00023 0.11848 0.00532 0.14049 0.00532 C 0.16549 0.00532 0.18554 0.00023 0.1996 -0.0088 C 0.22187 -0.02199 0.2927 -0.13958 0.31523 -0.15255 " pathEditMode="relative" rAng="0" ptsTypes="AAAAA">
                                      <p:cBhvr>
                                        <p:cTn id="42" dur="2000" fill="hold"/>
                                        <p:tgtEl>
                                          <p:spTgt spid="17"/>
                                        </p:tgtEl>
                                        <p:attrNameLst>
                                          <p:attrName>ppt_x</p:attrName>
                                          <p:attrName>ppt_y</p:attrName>
                                        </p:attrNameLst>
                                      </p:cBhvr>
                                      <p:rCtr x="15755" y="-7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6" grpId="0"/>
      <p:bldP spid="18" grpId="0"/>
      <p:bldP spid="20" grpId="0"/>
      <p:bldP spid="22" grpId="0"/>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Océane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dit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histoires</a:t>
            </a:r>
            <a:r>
              <a:rPr lang="en-US" sz="2400" dirty="0">
                <a:solidFill>
                  <a:srgbClr val="4472C4">
                    <a:lumMod val="50000"/>
                  </a:srgbClr>
                </a:solidFill>
                <a:latin typeface="Century Gothic" panose="020F0302020204030204"/>
              </a:rPr>
              <a:t> de </a:t>
            </a:r>
            <a:r>
              <a:rPr lang="en-US" sz="2400" dirty="0" err="1">
                <a:solidFill>
                  <a:srgbClr val="4472C4">
                    <a:lumMod val="50000"/>
                  </a:srgbClr>
                </a:solidFill>
                <a:latin typeface="Century Gothic" panose="020F0302020204030204"/>
              </a:rPr>
              <a:t>vacances</a:t>
            </a:r>
            <a:r>
              <a:rPr lang="en-US" sz="2400" dirty="0">
                <a:solidFill>
                  <a:srgbClr val="4472C4">
                    <a:lumMod val="50000"/>
                  </a:srgbClr>
                </a:solidFill>
                <a:latin typeface="Century Gothic" panose="020F0302020204030204"/>
              </a:rPr>
              <a:t> à Amir. </a:t>
            </a:r>
            <a:r>
              <a:rPr lang="en-US" sz="2400" dirty="0" err="1">
                <a:solidFill>
                  <a:srgbClr val="4472C4">
                    <a:lumMod val="50000"/>
                  </a:srgbClr>
                </a:solidFill>
                <a:latin typeface="Century Gothic" panose="020F0302020204030204"/>
              </a:rPr>
              <a:t>Complète</a:t>
            </a:r>
            <a:r>
              <a:rPr lang="en-US" sz="2400" dirty="0">
                <a:solidFill>
                  <a:srgbClr val="4472C4">
                    <a:lumMod val="50000"/>
                  </a:srgbClr>
                </a:solidFill>
                <a:latin typeface="Century Gothic" panose="020F0302020204030204"/>
              </a:rPr>
              <a:t> les phrases.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Speech Bubble: Rectangle with Corners Rounded 4">
            <a:extLst>
              <a:ext uri="{FF2B5EF4-FFF2-40B4-BE49-F238E27FC236}">
                <a16:creationId xmlns:a16="http://schemas.microsoft.com/office/drawing/2014/main" id="{06C6D3B8-9572-496B-969E-909C2B99881F}"/>
              </a:ext>
            </a:extLst>
          </p:cNvPr>
          <p:cNvSpPr/>
          <p:nvPr/>
        </p:nvSpPr>
        <p:spPr>
          <a:xfrm>
            <a:off x="2345046" y="1962000"/>
            <a:ext cx="9360000" cy="3240000"/>
          </a:xfrm>
          <a:prstGeom prst="wedgeRoundRectCallout">
            <a:avLst>
              <a:gd name="adj1" fmla="val -55357"/>
              <a:gd name="adj2" fmla="val 5006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50000"/>
              </a:lnSpc>
            </a:pPr>
            <a:r>
              <a:rPr lang="fr-FR" sz="2000" dirty="0">
                <a:solidFill>
                  <a:srgbClr val="115076"/>
                </a:solidFill>
              </a:rPr>
              <a:t>J’ai visité </a:t>
            </a:r>
            <a:r>
              <a:rPr lang="fr-FR" sz="2000" b="1" dirty="0">
                <a:solidFill>
                  <a:srgbClr val="EE6000"/>
                </a:solidFill>
              </a:rPr>
              <a:t>Bruxelles</a:t>
            </a:r>
            <a:r>
              <a:rPr lang="fr-FR" sz="2000" dirty="0">
                <a:solidFill>
                  <a:srgbClr val="115076"/>
                </a:solidFill>
              </a:rPr>
              <a:t>  en décembre </a:t>
            </a:r>
            <a:r>
              <a:rPr lang="fr-FR" sz="2000" b="1" dirty="0">
                <a:solidFill>
                  <a:srgbClr val="EE6000"/>
                </a:solidFill>
              </a:rPr>
              <a:t>dernier</a:t>
            </a:r>
            <a:r>
              <a:rPr lang="fr-FR" sz="2000" b="1" dirty="0">
                <a:solidFill>
                  <a:srgbClr val="115076"/>
                </a:solidFill>
              </a:rPr>
              <a:t>     </a:t>
            </a:r>
            <a:r>
              <a:rPr lang="fr-FR" sz="2000" dirty="0">
                <a:solidFill>
                  <a:srgbClr val="115076"/>
                </a:solidFill>
              </a:rPr>
              <a:t>. Une visite en </a:t>
            </a:r>
            <a:r>
              <a:rPr lang="fr-FR" sz="2000" b="1" dirty="0">
                <a:solidFill>
                  <a:srgbClr val="EE6000"/>
                </a:solidFill>
              </a:rPr>
              <a:t>Belgique</a:t>
            </a:r>
            <a:r>
              <a:rPr lang="fr-FR" sz="2000" dirty="0">
                <a:solidFill>
                  <a:srgbClr val="115076"/>
                </a:solidFill>
              </a:rPr>
              <a:t>  en    </a:t>
            </a:r>
            <a:r>
              <a:rPr lang="fr-FR" sz="2000" b="1" dirty="0">
                <a:solidFill>
                  <a:srgbClr val="EE6000"/>
                </a:solidFill>
              </a:rPr>
              <a:t>hiver        </a:t>
            </a:r>
            <a:r>
              <a:rPr lang="fr-FR" sz="2000" dirty="0">
                <a:solidFill>
                  <a:srgbClr val="115076"/>
                </a:solidFill>
              </a:rPr>
              <a:t>, c’est une mauvaise idée ! La ville </a:t>
            </a:r>
            <a:r>
              <a:rPr lang="fr-FR" sz="2000" b="1" dirty="0">
                <a:solidFill>
                  <a:srgbClr val="EE6000"/>
                </a:solidFill>
              </a:rPr>
              <a:t>ressemble</a:t>
            </a:r>
            <a:r>
              <a:rPr lang="fr-FR" sz="2000" dirty="0">
                <a:solidFill>
                  <a:srgbClr val="115076"/>
                </a:solidFill>
              </a:rPr>
              <a:t> à une scène de Noël, mais il fait très mauvais. Les rues sont </a:t>
            </a:r>
            <a:r>
              <a:rPr lang="fr-FR" sz="2000" b="1" dirty="0">
                <a:solidFill>
                  <a:srgbClr val="EE6000"/>
                </a:solidFill>
              </a:rPr>
              <a:t>blanches </a:t>
            </a:r>
            <a:r>
              <a:rPr lang="fr-FR" sz="2000" dirty="0">
                <a:solidFill>
                  <a:srgbClr val="115076"/>
                </a:solidFill>
              </a:rPr>
              <a:t>, et le ciel devient </a:t>
            </a:r>
            <a:r>
              <a:rPr lang="fr-FR" sz="2000" b="1" dirty="0">
                <a:solidFill>
                  <a:srgbClr val="EE6000"/>
                </a:solidFill>
              </a:rPr>
              <a:t>noir</a:t>
            </a:r>
            <a:r>
              <a:rPr lang="fr-FR" sz="2000" dirty="0">
                <a:solidFill>
                  <a:srgbClr val="115076"/>
                </a:solidFill>
              </a:rPr>
              <a:t>          très tôt. On ne peut pas rester dehors sur la </a:t>
            </a:r>
            <a:r>
              <a:rPr lang="fr-FR" sz="2000" b="1" dirty="0">
                <a:solidFill>
                  <a:srgbClr val="EE6000"/>
                </a:solidFill>
              </a:rPr>
              <a:t>place        </a:t>
            </a:r>
            <a:r>
              <a:rPr lang="fr-FR" sz="2000" dirty="0">
                <a:solidFill>
                  <a:srgbClr val="115076"/>
                </a:solidFill>
              </a:rPr>
              <a:t>, on doit visiter les </a:t>
            </a:r>
            <a:r>
              <a:rPr lang="fr-FR" sz="2000" b="1" dirty="0">
                <a:solidFill>
                  <a:srgbClr val="EE6000"/>
                </a:solidFill>
              </a:rPr>
              <a:t>musées    </a:t>
            </a:r>
            <a:r>
              <a:rPr lang="fr-FR" sz="2000" dirty="0">
                <a:solidFill>
                  <a:srgbClr val="115076"/>
                </a:solidFill>
              </a:rPr>
              <a:t>. Mon ami </a:t>
            </a:r>
            <a:r>
              <a:rPr lang="fr-FR" sz="2000" b="1" dirty="0">
                <a:solidFill>
                  <a:srgbClr val="EE6000"/>
                </a:solidFill>
              </a:rPr>
              <a:t>belge</a:t>
            </a:r>
            <a:r>
              <a:rPr lang="fr-FR" sz="2000" dirty="0">
                <a:solidFill>
                  <a:srgbClr val="115076"/>
                </a:solidFill>
              </a:rPr>
              <a:t>        dit que je dois venir au </a:t>
            </a:r>
            <a:r>
              <a:rPr lang="fr-FR" sz="2000" b="1" dirty="0">
                <a:solidFill>
                  <a:srgbClr val="EE6000"/>
                </a:solidFill>
              </a:rPr>
              <a:t>printemps</a:t>
            </a:r>
            <a:r>
              <a:rPr lang="fr-FR" sz="2000" dirty="0">
                <a:solidFill>
                  <a:srgbClr val="115076"/>
                </a:solidFill>
              </a:rPr>
              <a:t> ou en </a:t>
            </a:r>
            <a:r>
              <a:rPr lang="fr-FR" sz="2000" b="1" dirty="0">
                <a:solidFill>
                  <a:srgbClr val="EE6000"/>
                </a:solidFill>
              </a:rPr>
              <a:t>automne </a:t>
            </a:r>
            <a:r>
              <a:rPr lang="fr-FR" sz="2000" dirty="0">
                <a:solidFill>
                  <a:srgbClr val="115076"/>
                </a:solidFill>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9" name="Table 8">
            <a:extLst>
              <a:ext uri="{FF2B5EF4-FFF2-40B4-BE49-F238E27FC236}">
                <a16:creationId xmlns:a16="http://schemas.microsoft.com/office/drawing/2014/main" id="{23381598-3FEF-4BC5-AFB3-60E47458F832}"/>
              </a:ext>
            </a:extLst>
          </p:cNvPr>
          <p:cNvGraphicFramePr>
            <a:graphicFrameLocks noGrp="1"/>
          </p:cNvGraphicFramePr>
          <p:nvPr>
            <p:extLst>
              <p:ext uri="{D42A27DB-BD31-4B8C-83A1-F6EECF244321}">
                <p14:modId xmlns:p14="http://schemas.microsoft.com/office/powerpoint/2010/main" val="1924169640"/>
              </p:ext>
            </p:extLst>
          </p:nvPr>
        </p:nvGraphicFramePr>
        <p:xfrm>
          <a:off x="2628884" y="5415410"/>
          <a:ext cx="8640000" cy="792480"/>
        </p:xfrm>
        <a:graphic>
          <a:graphicData uri="http://schemas.openxmlformats.org/drawingml/2006/table">
            <a:tbl>
              <a:tblPr firstRow="1" bandRow="1">
                <a:tableStyleId>{2D5ABB26-0587-4C30-8999-92F81FD0307C}</a:tableStyleId>
              </a:tblPr>
              <a:tblGrid>
                <a:gridCol w="1440000">
                  <a:extLst>
                    <a:ext uri="{9D8B030D-6E8A-4147-A177-3AD203B41FA5}">
                      <a16:colId xmlns:a16="http://schemas.microsoft.com/office/drawing/2014/main" val="533956925"/>
                    </a:ext>
                  </a:extLst>
                </a:gridCol>
                <a:gridCol w="1440000">
                  <a:extLst>
                    <a:ext uri="{9D8B030D-6E8A-4147-A177-3AD203B41FA5}">
                      <a16:colId xmlns:a16="http://schemas.microsoft.com/office/drawing/2014/main" val="2200856361"/>
                    </a:ext>
                  </a:extLst>
                </a:gridCol>
                <a:gridCol w="1440000">
                  <a:extLst>
                    <a:ext uri="{9D8B030D-6E8A-4147-A177-3AD203B41FA5}">
                      <a16:colId xmlns:a16="http://schemas.microsoft.com/office/drawing/2014/main" val="2911207422"/>
                    </a:ext>
                  </a:extLst>
                </a:gridCol>
                <a:gridCol w="1440000">
                  <a:extLst>
                    <a:ext uri="{9D8B030D-6E8A-4147-A177-3AD203B41FA5}">
                      <a16:colId xmlns:a16="http://schemas.microsoft.com/office/drawing/2014/main" val="891556901"/>
                    </a:ext>
                  </a:extLst>
                </a:gridCol>
                <a:gridCol w="1440000">
                  <a:extLst>
                    <a:ext uri="{9D8B030D-6E8A-4147-A177-3AD203B41FA5}">
                      <a16:colId xmlns:a16="http://schemas.microsoft.com/office/drawing/2014/main" val="1979998441"/>
                    </a:ext>
                  </a:extLst>
                </a:gridCol>
                <a:gridCol w="1440000">
                  <a:extLst>
                    <a:ext uri="{9D8B030D-6E8A-4147-A177-3AD203B41FA5}">
                      <a16:colId xmlns:a16="http://schemas.microsoft.com/office/drawing/2014/main" val="3296467603"/>
                    </a:ext>
                  </a:extLst>
                </a:gridCol>
              </a:tblGrid>
              <a:tr h="370840">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852726882"/>
                  </a:ext>
                </a:extLst>
              </a:tr>
              <a:tr h="370840">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27358929"/>
                  </a:ext>
                </a:extLst>
              </a:tr>
            </a:tbl>
          </a:graphicData>
        </a:graphic>
      </p:graphicFrame>
      <p:pic>
        <p:nvPicPr>
          <p:cNvPr id="12" name="Picture 11">
            <a:extLst>
              <a:ext uri="{FF2B5EF4-FFF2-40B4-BE49-F238E27FC236}">
                <a16:creationId xmlns:a16="http://schemas.microsoft.com/office/drawing/2014/main" id="{455395AB-CFE8-44F3-A948-91126EC6BC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45" y="3249972"/>
            <a:ext cx="2880000" cy="2880000"/>
          </a:xfrm>
          <a:prstGeom prst="rect">
            <a:avLst/>
          </a:prstGeom>
        </p:spPr>
      </p:pic>
      <p:sp>
        <p:nvSpPr>
          <p:cNvPr id="20" name="Rectangle 19">
            <a:extLst>
              <a:ext uri="{FF2B5EF4-FFF2-40B4-BE49-F238E27FC236}">
                <a16:creationId xmlns:a16="http://schemas.microsoft.com/office/drawing/2014/main" id="{A4FAAACE-9E2E-48B5-85D4-5537B7495AA2}"/>
              </a:ext>
            </a:extLst>
          </p:cNvPr>
          <p:cNvSpPr/>
          <p:nvPr/>
        </p:nvSpPr>
        <p:spPr>
          <a:xfrm>
            <a:off x="2724521" y="5415410"/>
            <a:ext cx="1306768" cy="400110"/>
          </a:xfrm>
          <a:prstGeom prst="rect">
            <a:avLst/>
          </a:prstGeom>
        </p:spPr>
        <p:txBody>
          <a:bodyPr wrap="none">
            <a:spAutoFit/>
          </a:bodyPr>
          <a:lstStyle/>
          <a:p>
            <a:r>
              <a:rPr lang="fr-FR" sz="2000" b="1" dirty="0">
                <a:solidFill>
                  <a:srgbClr val="EE6000"/>
                </a:solidFill>
              </a:rPr>
              <a:t>automne</a:t>
            </a:r>
            <a:endParaRPr lang="en-GB" dirty="0">
              <a:solidFill>
                <a:srgbClr val="EE6000"/>
              </a:solidFill>
            </a:endParaRPr>
          </a:p>
        </p:txBody>
      </p:sp>
      <p:sp>
        <p:nvSpPr>
          <p:cNvPr id="24" name="Rectangle 23">
            <a:extLst>
              <a:ext uri="{FF2B5EF4-FFF2-40B4-BE49-F238E27FC236}">
                <a16:creationId xmlns:a16="http://schemas.microsoft.com/office/drawing/2014/main" id="{E3B69D6F-DB1E-47AC-92E6-2FC3287E3CDD}"/>
              </a:ext>
            </a:extLst>
          </p:cNvPr>
          <p:cNvSpPr/>
          <p:nvPr/>
        </p:nvSpPr>
        <p:spPr>
          <a:xfrm>
            <a:off x="4340964" y="5411540"/>
            <a:ext cx="912429" cy="400110"/>
          </a:xfrm>
          <a:prstGeom prst="rect">
            <a:avLst/>
          </a:prstGeom>
        </p:spPr>
        <p:txBody>
          <a:bodyPr wrap="none">
            <a:spAutoFit/>
          </a:bodyPr>
          <a:lstStyle/>
          <a:p>
            <a:r>
              <a:rPr lang="fr-FR" sz="2000" b="1" dirty="0">
                <a:solidFill>
                  <a:srgbClr val="EE6000"/>
                </a:solidFill>
              </a:rPr>
              <a:t>belge</a:t>
            </a:r>
            <a:endParaRPr lang="en-GB" dirty="0">
              <a:solidFill>
                <a:srgbClr val="EE6000"/>
              </a:solidFill>
            </a:endParaRPr>
          </a:p>
        </p:txBody>
      </p:sp>
      <p:sp>
        <p:nvSpPr>
          <p:cNvPr id="28" name="Rectangle 27">
            <a:extLst>
              <a:ext uri="{FF2B5EF4-FFF2-40B4-BE49-F238E27FC236}">
                <a16:creationId xmlns:a16="http://schemas.microsoft.com/office/drawing/2014/main" id="{A9101129-5E94-4E4B-877E-A88768280FA6}"/>
              </a:ext>
            </a:extLst>
          </p:cNvPr>
          <p:cNvSpPr/>
          <p:nvPr/>
        </p:nvSpPr>
        <p:spPr>
          <a:xfrm>
            <a:off x="5590476" y="5411540"/>
            <a:ext cx="1276311" cy="400110"/>
          </a:xfrm>
          <a:prstGeom prst="rect">
            <a:avLst/>
          </a:prstGeom>
        </p:spPr>
        <p:txBody>
          <a:bodyPr wrap="none">
            <a:spAutoFit/>
          </a:bodyPr>
          <a:lstStyle/>
          <a:p>
            <a:r>
              <a:rPr lang="fr-FR" sz="2000" b="1" dirty="0">
                <a:solidFill>
                  <a:srgbClr val="EE6000"/>
                </a:solidFill>
              </a:rPr>
              <a:t>Belgique</a:t>
            </a:r>
            <a:endParaRPr lang="en-GB" dirty="0">
              <a:solidFill>
                <a:srgbClr val="EE6000"/>
              </a:solidFill>
            </a:endParaRPr>
          </a:p>
        </p:txBody>
      </p:sp>
      <p:sp>
        <p:nvSpPr>
          <p:cNvPr id="32" name="Rectangle 31">
            <a:extLst>
              <a:ext uri="{FF2B5EF4-FFF2-40B4-BE49-F238E27FC236}">
                <a16:creationId xmlns:a16="http://schemas.microsoft.com/office/drawing/2014/main" id="{E9A29D44-56AB-418B-B64B-E0BECC24BEFA}"/>
              </a:ext>
            </a:extLst>
          </p:cNvPr>
          <p:cNvSpPr/>
          <p:nvPr/>
        </p:nvSpPr>
        <p:spPr>
          <a:xfrm>
            <a:off x="8472066" y="5420435"/>
            <a:ext cx="1274708" cy="400110"/>
          </a:xfrm>
          <a:prstGeom prst="rect">
            <a:avLst/>
          </a:prstGeom>
        </p:spPr>
        <p:txBody>
          <a:bodyPr wrap="none">
            <a:spAutoFit/>
          </a:bodyPr>
          <a:lstStyle/>
          <a:p>
            <a:r>
              <a:rPr lang="fr-FR" sz="2000" b="1" dirty="0">
                <a:solidFill>
                  <a:srgbClr val="EE6000"/>
                </a:solidFill>
              </a:rPr>
              <a:t>Bruxelles</a:t>
            </a:r>
            <a:endParaRPr lang="en-GB" dirty="0">
              <a:solidFill>
                <a:srgbClr val="EE6000"/>
              </a:solidFill>
            </a:endParaRPr>
          </a:p>
        </p:txBody>
      </p:sp>
      <p:sp>
        <p:nvSpPr>
          <p:cNvPr id="42" name="Rectangle 41">
            <a:extLst>
              <a:ext uri="{FF2B5EF4-FFF2-40B4-BE49-F238E27FC236}">
                <a16:creationId xmlns:a16="http://schemas.microsoft.com/office/drawing/2014/main" id="{C5376B66-91EF-4467-8E09-694DDC220DD7}"/>
              </a:ext>
            </a:extLst>
          </p:cNvPr>
          <p:cNvSpPr/>
          <p:nvPr/>
        </p:nvSpPr>
        <p:spPr>
          <a:xfrm>
            <a:off x="6982426" y="5420435"/>
            <a:ext cx="1332416" cy="400110"/>
          </a:xfrm>
          <a:prstGeom prst="rect">
            <a:avLst/>
          </a:prstGeom>
        </p:spPr>
        <p:txBody>
          <a:bodyPr wrap="none">
            <a:spAutoFit/>
          </a:bodyPr>
          <a:lstStyle/>
          <a:p>
            <a:r>
              <a:rPr lang="fr-FR" sz="2000" b="1" dirty="0">
                <a:solidFill>
                  <a:srgbClr val="EE6000"/>
                </a:solidFill>
              </a:rPr>
              <a:t>blanches</a:t>
            </a:r>
            <a:endParaRPr lang="en-GB" dirty="0">
              <a:solidFill>
                <a:srgbClr val="EE6000"/>
              </a:solidFill>
            </a:endParaRPr>
          </a:p>
        </p:txBody>
      </p:sp>
      <p:sp>
        <p:nvSpPr>
          <p:cNvPr id="44" name="Rectangle 43">
            <a:extLst>
              <a:ext uri="{FF2B5EF4-FFF2-40B4-BE49-F238E27FC236}">
                <a16:creationId xmlns:a16="http://schemas.microsoft.com/office/drawing/2014/main" id="{B5F4C719-3CD7-4417-A9FF-0490D6EFD7D1}"/>
              </a:ext>
            </a:extLst>
          </p:cNvPr>
          <p:cNvSpPr/>
          <p:nvPr/>
        </p:nvSpPr>
        <p:spPr>
          <a:xfrm>
            <a:off x="2969646" y="5803910"/>
            <a:ext cx="788999" cy="400110"/>
          </a:xfrm>
          <a:prstGeom prst="rect">
            <a:avLst/>
          </a:prstGeom>
        </p:spPr>
        <p:txBody>
          <a:bodyPr wrap="none">
            <a:spAutoFit/>
          </a:bodyPr>
          <a:lstStyle/>
          <a:p>
            <a:r>
              <a:rPr lang="fr-FR" sz="2000" b="1" dirty="0">
                <a:solidFill>
                  <a:srgbClr val="EE6000"/>
                </a:solidFill>
              </a:rPr>
              <a:t>hiver</a:t>
            </a:r>
            <a:endParaRPr lang="en-GB" dirty="0">
              <a:solidFill>
                <a:srgbClr val="EE6000"/>
              </a:solidFill>
            </a:endParaRPr>
          </a:p>
        </p:txBody>
      </p:sp>
      <p:sp>
        <p:nvSpPr>
          <p:cNvPr id="46" name="Rectangle 45">
            <a:extLst>
              <a:ext uri="{FF2B5EF4-FFF2-40B4-BE49-F238E27FC236}">
                <a16:creationId xmlns:a16="http://schemas.microsoft.com/office/drawing/2014/main" id="{1B4BA42F-F9F5-4D76-B036-D265EA553136}"/>
              </a:ext>
            </a:extLst>
          </p:cNvPr>
          <p:cNvSpPr/>
          <p:nvPr/>
        </p:nvSpPr>
        <p:spPr>
          <a:xfrm>
            <a:off x="10043875" y="5420435"/>
            <a:ext cx="1059906" cy="400110"/>
          </a:xfrm>
          <a:prstGeom prst="rect">
            <a:avLst/>
          </a:prstGeom>
        </p:spPr>
        <p:txBody>
          <a:bodyPr wrap="none">
            <a:spAutoFit/>
          </a:bodyPr>
          <a:lstStyle/>
          <a:p>
            <a:r>
              <a:rPr lang="fr-FR" sz="2000" b="1" dirty="0">
                <a:solidFill>
                  <a:srgbClr val="EE6000"/>
                </a:solidFill>
              </a:rPr>
              <a:t>dernier</a:t>
            </a:r>
            <a:endParaRPr lang="en-GB" dirty="0">
              <a:solidFill>
                <a:srgbClr val="EE6000"/>
              </a:solidFill>
            </a:endParaRPr>
          </a:p>
        </p:txBody>
      </p:sp>
      <p:sp>
        <p:nvSpPr>
          <p:cNvPr id="48" name="Rectangle 47">
            <a:extLst>
              <a:ext uri="{FF2B5EF4-FFF2-40B4-BE49-F238E27FC236}">
                <a16:creationId xmlns:a16="http://schemas.microsoft.com/office/drawing/2014/main" id="{9331FE69-5732-4483-A55A-1C218E37F60A}"/>
              </a:ext>
            </a:extLst>
          </p:cNvPr>
          <p:cNvSpPr/>
          <p:nvPr/>
        </p:nvSpPr>
        <p:spPr>
          <a:xfrm>
            <a:off x="4252796" y="5803910"/>
            <a:ext cx="1130438" cy="400110"/>
          </a:xfrm>
          <a:prstGeom prst="rect">
            <a:avLst/>
          </a:prstGeom>
        </p:spPr>
        <p:txBody>
          <a:bodyPr wrap="none">
            <a:spAutoFit/>
          </a:bodyPr>
          <a:lstStyle/>
          <a:p>
            <a:r>
              <a:rPr lang="fr-FR" sz="2000" b="1" dirty="0">
                <a:solidFill>
                  <a:srgbClr val="EE6000"/>
                </a:solidFill>
              </a:rPr>
              <a:t>musées</a:t>
            </a:r>
            <a:endParaRPr lang="en-GB" dirty="0">
              <a:solidFill>
                <a:srgbClr val="EE6000"/>
              </a:solidFill>
            </a:endParaRPr>
          </a:p>
        </p:txBody>
      </p:sp>
      <p:sp>
        <p:nvSpPr>
          <p:cNvPr id="50" name="Rectangle 49">
            <a:extLst>
              <a:ext uri="{FF2B5EF4-FFF2-40B4-BE49-F238E27FC236}">
                <a16:creationId xmlns:a16="http://schemas.microsoft.com/office/drawing/2014/main" id="{1EB5275B-B74C-4646-9F57-B5467FF1841C}"/>
              </a:ext>
            </a:extLst>
          </p:cNvPr>
          <p:cNvSpPr/>
          <p:nvPr/>
        </p:nvSpPr>
        <p:spPr>
          <a:xfrm>
            <a:off x="5981792" y="5803910"/>
            <a:ext cx="644728" cy="400110"/>
          </a:xfrm>
          <a:prstGeom prst="rect">
            <a:avLst/>
          </a:prstGeom>
        </p:spPr>
        <p:txBody>
          <a:bodyPr wrap="none">
            <a:spAutoFit/>
          </a:bodyPr>
          <a:lstStyle/>
          <a:p>
            <a:r>
              <a:rPr lang="fr-FR" sz="2000" b="1" dirty="0">
                <a:solidFill>
                  <a:srgbClr val="EE6000"/>
                </a:solidFill>
              </a:rPr>
              <a:t>noir</a:t>
            </a:r>
            <a:endParaRPr lang="en-GB" dirty="0">
              <a:solidFill>
                <a:srgbClr val="EE6000"/>
              </a:solidFill>
            </a:endParaRPr>
          </a:p>
        </p:txBody>
      </p:sp>
      <p:sp>
        <p:nvSpPr>
          <p:cNvPr id="52" name="Rectangle 51">
            <a:extLst>
              <a:ext uri="{FF2B5EF4-FFF2-40B4-BE49-F238E27FC236}">
                <a16:creationId xmlns:a16="http://schemas.microsoft.com/office/drawing/2014/main" id="{D419D51A-AA00-4E85-85B6-A9F5AE892AA2}"/>
              </a:ext>
            </a:extLst>
          </p:cNvPr>
          <p:cNvSpPr/>
          <p:nvPr/>
        </p:nvSpPr>
        <p:spPr>
          <a:xfrm>
            <a:off x="7297234" y="5801398"/>
            <a:ext cx="912429" cy="400110"/>
          </a:xfrm>
          <a:prstGeom prst="rect">
            <a:avLst/>
          </a:prstGeom>
        </p:spPr>
        <p:txBody>
          <a:bodyPr wrap="none">
            <a:spAutoFit/>
          </a:bodyPr>
          <a:lstStyle/>
          <a:p>
            <a:r>
              <a:rPr lang="fr-FR" sz="2000" b="1" dirty="0">
                <a:solidFill>
                  <a:srgbClr val="EE6000"/>
                </a:solidFill>
              </a:rPr>
              <a:t>place</a:t>
            </a:r>
            <a:endParaRPr lang="en-GB" dirty="0">
              <a:solidFill>
                <a:srgbClr val="EE6000"/>
              </a:solidFill>
            </a:endParaRPr>
          </a:p>
        </p:txBody>
      </p:sp>
      <p:sp>
        <p:nvSpPr>
          <p:cNvPr id="54" name="Rectangle 53">
            <a:extLst>
              <a:ext uri="{FF2B5EF4-FFF2-40B4-BE49-F238E27FC236}">
                <a16:creationId xmlns:a16="http://schemas.microsoft.com/office/drawing/2014/main" id="{E7DE2B99-8F74-42A8-87F2-98E445BC8F84}"/>
              </a:ext>
            </a:extLst>
          </p:cNvPr>
          <p:cNvSpPr/>
          <p:nvPr/>
        </p:nvSpPr>
        <p:spPr>
          <a:xfrm>
            <a:off x="8406671" y="5801398"/>
            <a:ext cx="1414170" cy="400110"/>
          </a:xfrm>
          <a:prstGeom prst="rect">
            <a:avLst/>
          </a:prstGeom>
        </p:spPr>
        <p:txBody>
          <a:bodyPr wrap="none">
            <a:spAutoFit/>
          </a:bodyPr>
          <a:lstStyle/>
          <a:p>
            <a:r>
              <a:rPr lang="fr-FR" sz="2000" b="1" dirty="0">
                <a:solidFill>
                  <a:srgbClr val="EE6000"/>
                </a:solidFill>
              </a:rPr>
              <a:t>printemps</a:t>
            </a:r>
            <a:endParaRPr lang="en-GB" dirty="0">
              <a:solidFill>
                <a:srgbClr val="EE6000"/>
              </a:solidFill>
            </a:endParaRPr>
          </a:p>
        </p:txBody>
      </p:sp>
      <p:sp>
        <p:nvSpPr>
          <p:cNvPr id="56" name="Rectangle 55">
            <a:extLst>
              <a:ext uri="{FF2B5EF4-FFF2-40B4-BE49-F238E27FC236}">
                <a16:creationId xmlns:a16="http://schemas.microsoft.com/office/drawing/2014/main" id="{8EC3907C-ECF9-4953-A66F-010A33A25B90}"/>
              </a:ext>
            </a:extLst>
          </p:cNvPr>
          <p:cNvSpPr/>
          <p:nvPr/>
        </p:nvSpPr>
        <p:spPr>
          <a:xfrm>
            <a:off x="9862281" y="5801398"/>
            <a:ext cx="1452642" cy="400110"/>
          </a:xfrm>
          <a:prstGeom prst="rect">
            <a:avLst/>
          </a:prstGeom>
        </p:spPr>
        <p:txBody>
          <a:bodyPr wrap="none">
            <a:spAutoFit/>
          </a:bodyPr>
          <a:lstStyle/>
          <a:p>
            <a:r>
              <a:rPr lang="fr-FR" sz="2000" b="1" dirty="0">
                <a:solidFill>
                  <a:srgbClr val="EE6000"/>
                </a:solidFill>
              </a:rPr>
              <a:t>ressemble</a:t>
            </a:r>
            <a:endParaRPr lang="en-GB" dirty="0">
              <a:solidFill>
                <a:srgbClr val="EE6000"/>
              </a:solidFill>
            </a:endParaRPr>
          </a:p>
        </p:txBody>
      </p:sp>
      <p:sp>
        <p:nvSpPr>
          <p:cNvPr id="57" name="Rectangle 56">
            <a:extLst>
              <a:ext uri="{FF2B5EF4-FFF2-40B4-BE49-F238E27FC236}">
                <a16:creationId xmlns:a16="http://schemas.microsoft.com/office/drawing/2014/main" id="{FC644B5A-0972-4DBA-8C48-63C3649909C0}"/>
              </a:ext>
            </a:extLst>
          </p:cNvPr>
          <p:cNvSpPr/>
          <p:nvPr/>
        </p:nvSpPr>
        <p:spPr>
          <a:xfrm>
            <a:off x="3685866" y="2157775"/>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[1] _____</a:t>
            </a:r>
          </a:p>
        </p:txBody>
      </p:sp>
      <p:sp>
        <p:nvSpPr>
          <p:cNvPr id="58" name="Rectangle 57">
            <a:extLst>
              <a:ext uri="{FF2B5EF4-FFF2-40B4-BE49-F238E27FC236}">
                <a16:creationId xmlns:a16="http://schemas.microsoft.com/office/drawing/2014/main" id="{89EF3FD6-418A-4D56-8DCF-A6715438903D}"/>
              </a:ext>
            </a:extLst>
          </p:cNvPr>
          <p:cNvSpPr/>
          <p:nvPr/>
        </p:nvSpPr>
        <p:spPr>
          <a:xfrm>
            <a:off x="6717808" y="2157775"/>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[2] _____</a:t>
            </a:r>
          </a:p>
        </p:txBody>
      </p:sp>
      <p:sp>
        <p:nvSpPr>
          <p:cNvPr id="59" name="Rectangle 58">
            <a:extLst>
              <a:ext uri="{FF2B5EF4-FFF2-40B4-BE49-F238E27FC236}">
                <a16:creationId xmlns:a16="http://schemas.microsoft.com/office/drawing/2014/main" id="{12165A57-8548-4073-8EB9-B3FD8CA92DA0}"/>
              </a:ext>
            </a:extLst>
          </p:cNvPr>
          <p:cNvSpPr/>
          <p:nvPr/>
        </p:nvSpPr>
        <p:spPr>
          <a:xfrm>
            <a:off x="9649662" y="2152491"/>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[3] _____</a:t>
            </a:r>
          </a:p>
        </p:txBody>
      </p:sp>
      <p:sp>
        <p:nvSpPr>
          <p:cNvPr id="60" name="Rectangle 59">
            <a:extLst>
              <a:ext uri="{FF2B5EF4-FFF2-40B4-BE49-F238E27FC236}">
                <a16:creationId xmlns:a16="http://schemas.microsoft.com/office/drawing/2014/main" id="{DB602EA8-34BB-414D-BE34-C9EAB877C696}"/>
              </a:ext>
            </a:extLst>
          </p:cNvPr>
          <p:cNvSpPr/>
          <p:nvPr/>
        </p:nvSpPr>
        <p:spPr>
          <a:xfrm>
            <a:off x="2421724" y="2626417"/>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[4] _____</a:t>
            </a:r>
          </a:p>
        </p:txBody>
      </p:sp>
      <p:sp>
        <p:nvSpPr>
          <p:cNvPr id="61" name="Rectangle 60">
            <a:extLst>
              <a:ext uri="{FF2B5EF4-FFF2-40B4-BE49-F238E27FC236}">
                <a16:creationId xmlns:a16="http://schemas.microsoft.com/office/drawing/2014/main" id="{47EFC000-0416-4559-A27D-C27D3F2CD4AF}"/>
              </a:ext>
            </a:extLst>
          </p:cNvPr>
          <p:cNvSpPr/>
          <p:nvPr/>
        </p:nvSpPr>
        <p:spPr>
          <a:xfrm>
            <a:off x="8039100" y="2631281"/>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[5] _____</a:t>
            </a:r>
          </a:p>
        </p:txBody>
      </p:sp>
      <p:sp>
        <p:nvSpPr>
          <p:cNvPr id="62" name="Rectangle 61">
            <a:extLst>
              <a:ext uri="{FF2B5EF4-FFF2-40B4-BE49-F238E27FC236}">
                <a16:creationId xmlns:a16="http://schemas.microsoft.com/office/drawing/2014/main" id="{6775D030-8AD9-4C2A-97B0-44A04BEE679A}"/>
              </a:ext>
            </a:extLst>
          </p:cNvPr>
          <p:cNvSpPr/>
          <p:nvPr/>
        </p:nvSpPr>
        <p:spPr>
          <a:xfrm>
            <a:off x="7753449" y="3066290"/>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[6] _____</a:t>
            </a:r>
          </a:p>
        </p:txBody>
      </p:sp>
      <p:sp>
        <p:nvSpPr>
          <p:cNvPr id="64" name="Rectangle 63">
            <a:extLst>
              <a:ext uri="{FF2B5EF4-FFF2-40B4-BE49-F238E27FC236}">
                <a16:creationId xmlns:a16="http://schemas.microsoft.com/office/drawing/2014/main" id="{270F17A4-7892-4508-8731-BD321E00A5E2}"/>
              </a:ext>
            </a:extLst>
          </p:cNvPr>
          <p:cNvSpPr/>
          <p:nvPr/>
        </p:nvSpPr>
        <p:spPr>
          <a:xfrm>
            <a:off x="2423510" y="3541129"/>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[7] _____</a:t>
            </a:r>
          </a:p>
        </p:txBody>
      </p:sp>
      <p:sp>
        <p:nvSpPr>
          <p:cNvPr id="65" name="Rectangle 64">
            <a:extLst>
              <a:ext uri="{FF2B5EF4-FFF2-40B4-BE49-F238E27FC236}">
                <a16:creationId xmlns:a16="http://schemas.microsoft.com/office/drawing/2014/main" id="{82B81DB2-4D20-40D5-8F33-6468B32BEC5F}"/>
              </a:ext>
            </a:extLst>
          </p:cNvPr>
          <p:cNvSpPr/>
          <p:nvPr/>
        </p:nvSpPr>
        <p:spPr>
          <a:xfrm>
            <a:off x="9017591" y="3546845"/>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[8] _____</a:t>
            </a:r>
          </a:p>
        </p:txBody>
      </p:sp>
      <p:sp>
        <p:nvSpPr>
          <p:cNvPr id="66" name="Rectangle 65">
            <a:extLst>
              <a:ext uri="{FF2B5EF4-FFF2-40B4-BE49-F238E27FC236}">
                <a16:creationId xmlns:a16="http://schemas.microsoft.com/office/drawing/2014/main" id="{1967D4CC-5CC0-4485-9E54-D38BAE3AAF62}"/>
              </a:ext>
            </a:extLst>
          </p:cNvPr>
          <p:cNvSpPr/>
          <p:nvPr/>
        </p:nvSpPr>
        <p:spPr>
          <a:xfrm>
            <a:off x="3666816" y="4011062"/>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[9] _____</a:t>
            </a:r>
          </a:p>
        </p:txBody>
      </p:sp>
      <p:sp>
        <p:nvSpPr>
          <p:cNvPr id="67" name="Rectangle 66">
            <a:extLst>
              <a:ext uri="{FF2B5EF4-FFF2-40B4-BE49-F238E27FC236}">
                <a16:creationId xmlns:a16="http://schemas.microsoft.com/office/drawing/2014/main" id="{85517F9F-460F-441C-9631-DBB8F199FEDB}"/>
              </a:ext>
            </a:extLst>
          </p:cNvPr>
          <p:cNvSpPr/>
          <p:nvPr/>
        </p:nvSpPr>
        <p:spPr>
          <a:xfrm>
            <a:off x="6212326" y="4011062"/>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[10] ____</a:t>
            </a:r>
          </a:p>
        </p:txBody>
      </p:sp>
      <p:sp>
        <p:nvSpPr>
          <p:cNvPr id="68" name="Rectangle 67">
            <a:extLst>
              <a:ext uri="{FF2B5EF4-FFF2-40B4-BE49-F238E27FC236}">
                <a16:creationId xmlns:a16="http://schemas.microsoft.com/office/drawing/2014/main" id="{90115D88-BEA9-4C46-84BB-4A912FDBB66D}"/>
              </a:ext>
            </a:extLst>
          </p:cNvPr>
          <p:cNvSpPr/>
          <p:nvPr/>
        </p:nvSpPr>
        <p:spPr>
          <a:xfrm>
            <a:off x="2556105" y="4475048"/>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[11] ____</a:t>
            </a:r>
          </a:p>
        </p:txBody>
      </p:sp>
      <p:sp>
        <p:nvSpPr>
          <p:cNvPr id="69" name="Rectangle 68">
            <a:extLst>
              <a:ext uri="{FF2B5EF4-FFF2-40B4-BE49-F238E27FC236}">
                <a16:creationId xmlns:a16="http://schemas.microsoft.com/office/drawing/2014/main" id="{DE059524-A1F9-43E5-81F0-E5E44B52BA16}"/>
              </a:ext>
            </a:extLst>
          </p:cNvPr>
          <p:cNvSpPr/>
          <p:nvPr/>
        </p:nvSpPr>
        <p:spPr>
          <a:xfrm>
            <a:off x="4588593" y="4475048"/>
            <a:ext cx="1264142" cy="419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[12] ____</a:t>
            </a:r>
          </a:p>
        </p:txBody>
      </p:sp>
    </p:spTree>
    <p:extLst>
      <p:ext uri="{BB962C8B-B14F-4D97-AF65-F5344CB8AC3E}">
        <p14:creationId xmlns:p14="http://schemas.microsoft.com/office/powerpoint/2010/main" val="217585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69"/>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P spid="32" grpId="0"/>
      <p:bldP spid="42" grpId="0"/>
      <p:bldP spid="44" grpId="0"/>
      <p:bldP spid="46" grpId="0"/>
      <p:bldP spid="48" grpId="0"/>
      <p:bldP spid="50" grpId="0"/>
      <p:bldP spid="52" grpId="0"/>
      <p:bldP spid="54" grpId="0"/>
      <p:bldP spid="56" grpId="0"/>
      <p:bldP spid="57" grpId="0" animBg="1"/>
      <p:bldP spid="58" grpId="0" animBg="1"/>
      <p:bldP spid="59" grpId="0" animBg="1"/>
      <p:bldP spid="60" grpId="0" animBg="1"/>
      <p:bldP spid="61" grpId="0" animBg="1"/>
      <p:bldP spid="62" grpId="0" animBg="1"/>
      <p:bldP spid="64" grpId="0" animBg="1"/>
      <p:bldP spid="65" grpId="0" animBg="1"/>
      <p:bldP spid="66" grpId="0" animBg="1"/>
      <p:bldP spid="67" grpId="0" animBg="1"/>
      <p:bldP spid="68" grpId="0" animBg="1"/>
      <p:bldP spid="6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0" name="Rounded Rectangle 46">
            <a:extLst>
              <a:ext uri="{FF2B5EF4-FFF2-40B4-BE49-F238E27FC236}">
                <a16:creationId xmlns:a16="http://schemas.microsoft.com/office/drawing/2014/main" id="{C5E82CCD-82C2-4D79-97AD-4DF17AE477E3}"/>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Free Playing Card Pics, Download Free Clip Art, Free Clip Art on ...">
            <a:extLst>
              <a:ext uri="{FF2B5EF4-FFF2-40B4-BE49-F238E27FC236}">
                <a16:creationId xmlns:a16="http://schemas.microsoft.com/office/drawing/2014/main" id="{E29AA34E-B07D-444A-8E39-3E50F9689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114" y="1163992"/>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otball clip art free - Clip Art Library">
            <a:extLst>
              <a:ext uri="{FF2B5EF4-FFF2-40B4-BE49-F238E27FC236}">
                <a16:creationId xmlns:a16="http://schemas.microsoft.com/office/drawing/2014/main" id="{7338ECDB-0A5C-4814-96F3-45275B308A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1398" y="1163992"/>
            <a:ext cx="191150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Pictures Of Guitars, Download Free Clip Art, Free Clip Art on ...">
            <a:extLst>
              <a:ext uri="{FF2B5EF4-FFF2-40B4-BE49-F238E27FC236}">
                <a16:creationId xmlns:a16="http://schemas.microsoft.com/office/drawing/2014/main" id="{0556C498-934C-4404-AFF3-DAAB10EAB8A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59308" y="116399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portance of musical instruments - Clip Art Library">
            <a:extLst>
              <a:ext uri="{FF2B5EF4-FFF2-40B4-BE49-F238E27FC236}">
                <a16:creationId xmlns:a16="http://schemas.microsoft.com/office/drawing/2014/main" id="{46D83AF7-C6CB-4B26-8E43-A541EA2605A5}"/>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3114" y="389400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Piano Cartoon, Download Free Clip Art, Free Clip Art on ...">
            <a:extLst>
              <a:ext uri="{FF2B5EF4-FFF2-40B4-BE49-F238E27FC236}">
                <a16:creationId xmlns:a16="http://schemas.microsoft.com/office/drawing/2014/main" id="{381D6423-84A5-463D-856B-3D10DA2176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88959" y="3894008"/>
            <a:ext cx="2114167" cy="180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9BD25F-C3C7-46D2-8F12-B6BD50D656B4}"/>
              </a:ext>
            </a:extLst>
          </p:cNvPr>
          <p:cNvSpPr txBox="1"/>
          <p:nvPr/>
        </p:nvSpPr>
        <p:spPr>
          <a:xfrm>
            <a:off x="1392942" y="2963992"/>
            <a:ext cx="1720343" cy="584775"/>
          </a:xfrm>
          <a:prstGeom prst="rect">
            <a:avLst/>
          </a:prstGeom>
          <a:noFill/>
        </p:spPr>
        <p:txBody>
          <a:bodyPr wrap="none" rtlCol="0">
            <a:spAutoFit/>
          </a:bodyPr>
          <a:lstStyle/>
          <a:p>
            <a:pPr algn="ctr"/>
            <a:r>
              <a:rPr lang="en-GB" sz="3200" b="1" dirty="0">
                <a:solidFill>
                  <a:srgbClr val="115076"/>
                </a:solidFill>
              </a:rPr>
              <a:t>la carte</a:t>
            </a:r>
          </a:p>
        </p:txBody>
      </p:sp>
      <p:sp>
        <p:nvSpPr>
          <p:cNvPr id="33" name="TextBox 32">
            <a:extLst>
              <a:ext uri="{FF2B5EF4-FFF2-40B4-BE49-F238E27FC236}">
                <a16:creationId xmlns:a16="http://schemas.microsoft.com/office/drawing/2014/main" id="{8D46A0D5-575D-4F30-A743-CC27207B511D}"/>
              </a:ext>
            </a:extLst>
          </p:cNvPr>
          <p:cNvSpPr txBox="1"/>
          <p:nvPr/>
        </p:nvSpPr>
        <p:spPr>
          <a:xfrm>
            <a:off x="5050275" y="2963992"/>
            <a:ext cx="2473755" cy="584775"/>
          </a:xfrm>
          <a:prstGeom prst="rect">
            <a:avLst/>
          </a:prstGeom>
          <a:noFill/>
        </p:spPr>
        <p:txBody>
          <a:bodyPr wrap="none" rtlCol="0">
            <a:spAutoFit/>
          </a:bodyPr>
          <a:lstStyle/>
          <a:p>
            <a:pPr algn="ctr"/>
            <a:r>
              <a:rPr lang="en-GB" sz="3200" b="1" dirty="0">
                <a:solidFill>
                  <a:srgbClr val="115076"/>
                </a:solidFill>
              </a:rPr>
              <a:t>le foot(ball)</a:t>
            </a:r>
          </a:p>
        </p:txBody>
      </p:sp>
      <p:sp>
        <p:nvSpPr>
          <p:cNvPr id="34" name="TextBox 33">
            <a:extLst>
              <a:ext uri="{FF2B5EF4-FFF2-40B4-BE49-F238E27FC236}">
                <a16:creationId xmlns:a16="http://schemas.microsoft.com/office/drawing/2014/main" id="{4106798E-AD7C-4819-A3A0-6DBD9165169F}"/>
              </a:ext>
            </a:extLst>
          </p:cNvPr>
          <p:cNvSpPr txBox="1"/>
          <p:nvPr/>
        </p:nvSpPr>
        <p:spPr>
          <a:xfrm>
            <a:off x="9422807" y="2963992"/>
            <a:ext cx="2073003" cy="584775"/>
          </a:xfrm>
          <a:prstGeom prst="rect">
            <a:avLst/>
          </a:prstGeom>
          <a:noFill/>
        </p:spPr>
        <p:txBody>
          <a:bodyPr wrap="none" rtlCol="0">
            <a:spAutoFit/>
          </a:bodyPr>
          <a:lstStyle/>
          <a:p>
            <a:pPr algn="ctr"/>
            <a:r>
              <a:rPr lang="en-GB" sz="3200" b="1" dirty="0">
                <a:solidFill>
                  <a:srgbClr val="115076"/>
                </a:solidFill>
              </a:rPr>
              <a:t>la </a:t>
            </a:r>
            <a:r>
              <a:rPr lang="en-GB" sz="3200" b="1" dirty="0" err="1">
                <a:solidFill>
                  <a:srgbClr val="115076"/>
                </a:solidFill>
              </a:rPr>
              <a:t>guitare</a:t>
            </a:r>
            <a:endParaRPr lang="en-GB" sz="3200" b="1" dirty="0">
              <a:solidFill>
                <a:srgbClr val="115076"/>
              </a:solidFill>
            </a:endParaRPr>
          </a:p>
        </p:txBody>
      </p:sp>
      <p:sp>
        <p:nvSpPr>
          <p:cNvPr id="35" name="TextBox 34">
            <a:extLst>
              <a:ext uri="{FF2B5EF4-FFF2-40B4-BE49-F238E27FC236}">
                <a16:creationId xmlns:a16="http://schemas.microsoft.com/office/drawing/2014/main" id="{A47FDD2A-987B-4739-9427-DBA280CA1C40}"/>
              </a:ext>
            </a:extLst>
          </p:cNvPr>
          <p:cNvSpPr txBox="1"/>
          <p:nvPr/>
        </p:nvSpPr>
        <p:spPr>
          <a:xfrm>
            <a:off x="736600" y="5694008"/>
            <a:ext cx="3352799" cy="584775"/>
          </a:xfrm>
          <a:prstGeom prst="rect">
            <a:avLst/>
          </a:prstGeom>
          <a:noFill/>
        </p:spPr>
        <p:txBody>
          <a:bodyPr wrap="square" rtlCol="0">
            <a:spAutoFit/>
          </a:bodyPr>
          <a:lstStyle/>
          <a:p>
            <a:pPr algn="ctr"/>
            <a:r>
              <a:rPr lang="en-GB" sz="3200" b="1" dirty="0" err="1">
                <a:solidFill>
                  <a:srgbClr val="115076"/>
                </a:solidFill>
              </a:rPr>
              <a:t>l’instrument</a:t>
            </a:r>
            <a:r>
              <a:rPr lang="en-GB" sz="3200" b="1" dirty="0">
                <a:solidFill>
                  <a:srgbClr val="115076"/>
                </a:solidFill>
              </a:rPr>
              <a:t> (m)</a:t>
            </a:r>
          </a:p>
        </p:txBody>
      </p:sp>
      <p:sp>
        <p:nvSpPr>
          <p:cNvPr id="36" name="TextBox 35">
            <a:extLst>
              <a:ext uri="{FF2B5EF4-FFF2-40B4-BE49-F238E27FC236}">
                <a16:creationId xmlns:a16="http://schemas.microsoft.com/office/drawing/2014/main" id="{91ACE28B-7DC9-4CE2-817F-76FC54AC5408}"/>
              </a:ext>
            </a:extLst>
          </p:cNvPr>
          <p:cNvSpPr txBox="1"/>
          <p:nvPr/>
        </p:nvSpPr>
        <p:spPr>
          <a:xfrm>
            <a:off x="5145028" y="5694008"/>
            <a:ext cx="2624437" cy="584775"/>
          </a:xfrm>
          <a:prstGeom prst="rect">
            <a:avLst/>
          </a:prstGeom>
          <a:noFill/>
        </p:spPr>
        <p:txBody>
          <a:bodyPr wrap="none" rtlCol="0">
            <a:spAutoFit/>
          </a:bodyPr>
          <a:lstStyle/>
          <a:p>
            <a:pPr algn="ctr"/>
            <a:r>
              <a:rPr lang="en-GB" sz="3200" b="1" dirty="0">
                <a:solidFill>
                  <a:srgbClr val="115076"/>
                </a:solidFill>
              </a:rPr>
              <a:t>la </a:t>
            </a:r>
            <a:r>
              <a:rPr lang="en-GB" sz="3200" b="1" dirty="0" err="1">
                <a:solidFill>
                  <a:srgbClr val="115076"/>
                </a:solidFill>
              </a:rPr>
              <a:t>pétanque</a:t>
            </a:r>
            <a:endParaRPr lang="en-GB" sz="3200" b="1" dirty="0">
              <a:solidFill>
                <a:srgbClr val="115076"/>
              </a:solidFill>
            </a:endParaRPr>
          </a:p>
        </p:txBody>
      </p:sp>
      <p:sp>
        <p:nvSpPr>
          <p:cNvPr id="37" name="TextBox 36">
            <a:extLst>
              <a:ext uri="{FF2B5EF4-FFF2-40B4-BE49-F238E27FC236}">
                <a16:creationId xmlns:a16="http://schemas.microsoft.com/office/drawing/2014/main" id="{19D2E00A-7E3C-4609-9BB7-168106B595C6}"/>
              </a:ext>
            </a:extLst>
          </p:cNvPr>
          <p:cNvSpPr txBox="1"/>
          <p:nvPr/>
        </p:nvSpPr>
        <p:spPr>
          <a:xfrm>
            <a:off x="9140986" y="5694008"/>
            <a:ext cx="1810112" cy="584775"/>
          </a:xfrm>
          <a:prstGeom prst="rect">
            <a:avLst/>
          </a:prstGeom>
          <a:noFill/>
        </p:spPr>
        <p:txBody>
          <a:bodyPr wrap="none" rtlCol="0">
            <a:spAutoFit/>
          </a:bodyPr>
          <a:lstStyle/>
          <a:p>
            <a:pPr algn="ctr"/>
            <a:r>
              <a:rPr lang="en-GB" sz="3200" b="1" dirty="0">
                <a:solidFill>
                  <a:srgbClr val="115076"/>
                </a:solidFill>
              </a:rPr>
              <a:t>le piano</a:t>
            </a:r>
          </a:p>
        </p:txBody>
      </p:sp>
      <p:pic>
        <p:nvPicPr>
          <p:cNvPr id="2064" name="Picture 16" descr="Clipart - Boule - Clip Art Library">
            <a:extLst>
              <a:ext uri="{FF2B5EF4-FFF2-40B4-BE49-F238E27FC236}">
                <a16:creationId xmlns:a16="http://schemas.microsoft.com/office/drawing/2014/main" id="{8F2525FC-01CC-45C3-AFF7-0F3685B5BFA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7245" y="3894008"/>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1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animEffect transition="in" filter="fade">
                                      <p:cBhvr>
                                        <p:cTn id="37" dur="500"/>
                                        <p:tgtEl>
                                          <p:spTgt spid="205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64"/>
                                        </p:tgtEl>
                                        <p:attrNameLst>
                                          <p:attrName>style.visibility</p:attrName>
                                        </p:attrNameLst>
                                      </p:cBhvr>
                                      <p:to>
                                        <p:strVal val="visible"/>
                                      </p:to>
                                    </p:set>
                                    <p:animEffect transition="in" filter="fade">
                                      <p:cBhvr>
                                        <p:cTn id="47" dur="500"/>
                                        <p:tgtEl>
                                          <p:spTgt spid="206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60"/>
                                        </p:tgtEl>
                                        <p:attrNameLst>
                                          <p:attrName>style.visibility</p:attrName>
                                        </p:attrNameLst>
                                      </p:cBhvr>
                                      <p:to>
                                        <p:strVal val="visible"/>
                                      </p:to>
                                    </p:set>
                                    <p:animEffect transition="in" filter="fade">
                                      <p:cBhvr>
                                        <p:cTn id="57" dur="500"/>
                                        <p:tgtEl>
                                          <p:spTgt spid="206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p:bldP spid="34" grpId="0"/>
      <p:bldP spid="35" grpId="0"/>
      <p:bldP spid="36"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0" name="Rounded Rectangle 46">
            <a:extLst>
              <a:ext uri="{FF2B5EF4-FFF2-40B4-BE49-F238E27FC236}">
                <a16:creationId xmlns:a16="http://schemas.microsoft.com/office/drawing/2014/main" id="{C5E82CCD-82C2-4D79-97AD-4DF17AE477E3}"/>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8D46A0D5-575D-4F30-A743-CC27207B511D}"/>
              </a:ext>
            </a:extLst>
          </p:cNvPr>
          <p:cNvSpPr txBox="1"/>
          <p:nvPr/>
        </p:nvSpPr>
        <p:spPr>
          <a:xfrm>
            <a:off x="5050275" y="2963992"/>
            <a:ext cx="2473755" cy="584775"/>
          </a:xfrm>
          <a:prstGeom prst="rect">
            <a:avLst/>
          </a:prstGeom>
          <a:noFill/>
        </p:spPr>
        <p:txBody>
          <a:bodyPr wrap="none" rtlCol="0">
            <a:spAutoFit/>
          </a:bodyPr>
          <a:lstStyle/>
          <a:p>
            <a:pPr algn="ctr"/>
            <a:r>
              <a:rPr lang="en-GB" sz="3200" b="1" dirty="0">
                <a:solidFill>
                  <a:srgbClr val="115076"/>
                </a:solidFill>
              </a:rPr>
              <a:t>le foot(ball)</a:t>
            </a:r>
          </a:p>
        </p:txBody>
      </p:sp>
      <p:sp>
        <p:nvSpPr>
          <p:cNvPr id="34" name="TextBox 33">
            <a:extLst>
              <a:ext uri="{FF2B5EF4-FFF2-40B4-BE49-F238E27FC236}">
                <a16:creationId xmlns:a16="http://schemas.microsoft.com/office/drawing/2014/main" id="{4106798E-AD7C-4819-A3A0-6DBD9165169F}"/>
              </a:ext>
            </a:extLst>
          </p:cNvPr>
          <p:cNvSpPr txBox="1"/>
          <p:nvPr/>
        </p:nvSpPr>
        <p:spPr>
          <a:xfrm>
            <a:off x="9422807" y="2963992"/>
            <a:ext cx="2073003" cy="584775"/>
          </a:xfrm>
          <a:prstGeom prst="rect">
            <a:avLst/>
          </a:prstGeom>
          <a:noFill/>
        </p:spPr>
        <p:txBody>
          <a:bodyPr wrap="none" rtlCol="0">
            <a:spAutoFit/>
          </a:bodyPr>
          <a:lstStyle/>
          <a:p>
            <a:pPr algn="ctr"/>
            <a:r>
              <a:rPr lang="en-GB" sz="3200" b="1" dirty="0">
                <a:solidFill>
                  <a:srgbClr val="115076"/>
                </a:solidFill>
              </a:rPr>
              <a:t>la </a:t>
            </a:r>
            <a:r>
              <a:rPr lang="en-GB" sz="3200" b="1" dirty="0" err="1">
                <a:solidFill>
                  <a:srgbClr val="115076"/>
                </a:solidFill>
              </a:rPr>
              <a:t>guitare</a:t>
            </a:r>
            <a:endParaRPr lang="en-GB" sz="3200" b="1" dirty="0">
              <a:solidFill>
                <a:srgbClr val="115076"/>
              </a:solidFill>
            </a:endParaRPr>
          </a:p>
        </p:txBody>
      </p:sp>
      <p:sp>
        <p:nvSpPr>
          <p:cNvPr id="36" name="TextBox 35">
            <a:extLst>
              <a:ext uri="{FF2B5EF4-FFF2-40B4-BE49-F238E27FC236}">
                <a16:creationId xmlns:a16="http://schemas.microsoft.com/office/drawing/2014/main" id="{91ACE28B-7DC9-4CE2-817F-76FC54AC5408}"/>
              </a:ext>
            </a:extLst>
          </p:cNvPr>
          <p:cNvSpPr txBox="1"/>
          <p:nvPr/>
        </p:nvSpPr>
        <p:spPr>
          <a:xfrm>
            <a:off x="5145028" y="5694008"/>
            <a:ext cx="2624437" cy="584775"/>
          </a:xfrm>
          <a:prstGeom prst="rect">
            <a:avLst/>
          </a:prstGeom>
          <a:noFill/>
        </p:spPr>
        <p:txBody>
          <a:bodyPr wrap="none" rtlCol="0">
            <a:spAutoFit/>
          </a:bodyPr>
          <a:lstStyle/>
          <a:p>
            <a:pPr algn="ctr"/>
            <a:r>
              <a:rPr lang="en-GB" sz="3200" b="1" dirty="0">
                <a:solidFill>
                  <a:srgbClr val="115076"/>
                </a:solidFill>
              </a:rPr>
              <a:t>la </a:t>
            </a:r>
            <a:r>
              <a:rPr lang="en-GB" sz="3200" b="1" dirty="0" err="1">
                <a:solidFill>
                  <a:srgbClr val="115076"/>
                </a:solidFill>
              </a:rPr>
              <a:t>pétanque</a:t>
            </a:r>
            <a:endParaRPr lang="en-GB" sz="3200" b="1" dirty="0">
              <a:solidFill>
                <a:srgbClr val="115076"/>
              </a:solidFill>
            </a:endParaRPr>
          </a:p>
        </p:txBody>
      </p:sp>
      <p:sp>
        <p:nvSpPr>
          <p:cNvPr id="37" name="TextBox 36">
            <a:extLst>
              <a:ext uri="{FF2B5EF4-FFF2-40B4-BE49-F238E27FC236}">
                <a16:creationId xmlns:a16="http://schemas.microsoft.com/office/drawing/2014/main" id="{19D2E00A-7E3C-4609-9BB7-168106B595C6}"/>
              </a:ext>
            </a:extLst>
          </p:cNvPr>
          <p:cNvSpPr txBox="1"/>
          <p:nvPr/>
        </p:nvSpPr>
        <p:spPr>
          <a:xfrm>
            <a:off x="9140986" y="5694008"/>
            <a:ext cx="1810112" cy="584775"/>
          </a:xfrm>
          <a:prstGeom prst="rect">
            <a:avLst/>
          </a:prstGeom>
          <a:noFill/>
        </p:spPr>
        <p:txBody>
          <a:bodyPr wrap="none" rtlCol="0">
            <a:spAutoFit/>
          </a:bodyPr>
          <a:lstStyle/>
          <a:p>
            <a:pPr algn="ctr"/>
            <a:r>
              <a:rPr lang="en-GB" sz="3200" b="1" dirty="0">
                <a:solidFill>
                  <a:srgbClr val="115076"/>
                </a:solidFill>
              </a:rPr>
              <a:t>le piano</a:t>
            </a:r>
          </a:p>
        </p:txBody>
      </p:sp>
      <p:sp>
        <p:nvSpPr>
          <p:cNvPr id="17" name="TextBox 16">
            <a:extLst>
              <a:ext uri="{FF2B5EF4-FFF2-40B4-BE49-F238E27FC236}">
                <a16:creationId xmlns:a16="http://schemas.microsoft.com/office/drawing/2014/main" id="{45328295-BB2E-43D0-B758-34CA2F78AFAE}"/>
              </a:ext>
            </a:extLst>
          </p:cNvPr>
          <p:cNvSpPr txBox="1"/>
          <p:nvPr/>
        </p:nvSpPr>
        <p:spPr>
          <a:xfrm>
            <a:off x="1392942" y="2963992"/>
            <a:ext cx="1720343" cy="584775"/>
          </a:xfrm>
          <a:prstGeom prst="rect">
            <a:avLst/>
          </a:prstGeom>
          <a:noFill/>
        </p:spPr>
        <p:txBody>
          <a:bodyPr wrap="none" rtlCol="0">
            <a:spAutoFit/>
          </a:bodyPr>
          <a:lstStyle/>
          <a:p>
            <a:pPr algn="ctr"/>
            <a:r>
              <a:rPr lang="en-GB" sz="3200" b="1" dirty="0">
                <a:solidFill>
                  <a:srgbClr val="115076"/>
                </a:solidFill>
              </a:rPr>
              <a:t>la carte</a:t>
            </a:r>
          </a:p>
        </p:txBody>
      </p:sp>
      <p:sp>
        <p:nvSpPr>
          <p:cNvPr id="18" name="TextBox 17">
            <a:extLst>
              <a:ext uri="{FF2B5EF4-FFF2-40B4-BE49-F238E27FC236}">
                <a16:creationId xmlns:a16="http://schemas.microsoft.com/office/drawing/2014/main" id="{C6121D70-7130-49B5-A233-A3FA62058F49}"/>
              </a:ext>
            </a:extLst>
          </p:cNvPr>
          <p:cNvSpPr txBox="1"/>
          <p:nvPr/>
        </p:nvSpPr>
        <p:spPr>
          <a:xfrm>
            <a:off x="1030664" y="5694008"/>
            <a:ext cx="3388936" cy="584775"/>
          </a:xfrm>
          <a:prstGeom prst="rect">
            <a:avLst/>
          </a:prstGeom>
          <a:noFill/>
        </p:spPr>
        <p:txBody>
          <a:bodyPr wrap="square" rtlCol="0">
            <a:spAutoFit/>
          </a:bodyPr>
          <a:lstStyle/>
          <a:p>
            <a:pPr algn="ctr"/>
            <a:r>
              <a:rPr lang="en-GB" sz="3200" b="1" dirty="0" err="1">
                <a:solidFill>
                  <a:srgbClr val="115076"/>
                </a:solidFill>
              </a:rPr>
              <a:t>l’instrument</a:t>
            </a:r>
            <a:r>
              <a:rPr lang="en-GB" sz="3200" b="1" dirty="0">
                <a:solidFill>
                  <a:srgbClr val="115076"/>
                </a:solidFill>
              </a:rPr>
              <a:t> (m)</a:t>
            </a:r>
          </a:p>
        </p:txBody>
      </p:sp>
    </p:spTree>
    <p:extLst>
      <p:ext uri="{BB962C8B-B14F-4D97-AF65-F5344CB8AC3E}">
        <p14:creationId xmlns:p14="http://schemas.microsoft.com/office/powerpoint/2010/main" val="78745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6" grpId="0"/>
      <p:bldP spid="37"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2050" name="Picture 2" descr="Free Playing Card Pics, Download Free Clip Art, Free Clip Art on ...">
            <a:extLst>
              <a:ext uri="{FF2B5EF4-FFF2-40B4-BE49-F238E27FC236}">
                <a16:creationId xmlns:a16="http://schemas.microsoft.com/office/drawing/2014/main" id="{E29AA34E-B07D-444A-8E39-3E50F9689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5309" y="1163992"/>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otball clip art free - Clip Art Library">
            <a:extLst>
              <a:ext uri="{FF2B5EF4-FFF2-40B4-BE49-F238E27FC236}">
                <a16:creationId xmlns:a16="http://schemas.microsoft.com/office/drawing/2014/main" id="{7338ECDB-0A5C-4814-96F3-45275B308A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1398" y="1163992"/>
            <a:ext cx="191150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Pictures Of Guitars, Download Free Clip Art, Free Clip Art on ...">
            <a:extLst>
              <a:ext uri="{FF2B5EF4-FFF2-40B4-BE49-F238E27FC236}">
                <a16:creationId xmlns:a16="http://schemas.microsoft.com/office/drawing/2014/main" id="{0556C498-934C-4404-AFF3-DAAB10EAB8A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59308" y="116399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portance of musical instruments - Clip Art Library">
            <a:extLst>
              <a:ext uri="{FF2B5EF4-FFF2-40B4-BE49-F238E27FC236}">
                <a16:creationId xmlns:a16="http://schemas.microsoft.com/office/drawing/2014/main" id="{46D83AF7-C6CB-4B26-8E43-A541EA2605A5}"/>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5309" y="389400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Piano Cartoon, Download Free Clip Art, Free Clip Art on ...">
            <a:extLst>
              <a:ext uri="{FF2B5EF4-FFF2-40B4-BE49-F238E27FC236}">
                <a16:creationId xmlns:a16="http://schemas.microsoft.com/office/drawing/2014/main" id="{381D6423-84A5-463D-856B-3D10DA2176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88959" y="3894008"/>
            <a:ext cx="2114167" cy="180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9BD25F-C3C7-46D2-8F12-B6BD50D656B4}"/>
              </a:ext>
            </a:extLst>
          </p:cNvPr>
          <p:cNvSpPr txBox="1"/>
          <p:nvPr/>
        </p:nvSpPr>
        <p:spPr>
          <a:xfrm>
            <a:off x="2019776" y="2963992"/>
            <a:ext cx="61106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33" name="TextBox 32">
            <a:extLst>
              <a:ext uri="{FF2B5EF4-FFF2-40B4-BE49-F238E27FC236}">
                <a16:creationId xmlns:a16="http://schemas.microsoft.com/office/drawing/2014/main" id="{8D46A0D5-575D-4F30-A743-CC27207B511D}"/>
              </a:ext>
            </a:extLst>
          </p:cNvPr>
          <p:cNvSpPr txBox="1"/>
          <p:nvPr/>
        </p:nvSpPr>
        <p:spPr>
          <a:xfrm>
            <a:off x="5981620" y="2963992"/>
            <a:ext cx="61106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34" name="TextBox 33">
            <a:extLst>
              <a:ext uri="{FF2B5EF4-FFF2-40B4-BE49-F238E27FC236}">
                <a16:creationId xmlns:a16="http://schemas.microsoft.com/office/drawing/2014/main" id="{4106798E-AD7C-4819-A3A0-6DBD9165169F}"/>
              </a:ext>
            </a:extLst>
          </p:cNvPr>
          <p:cNvSpPr txBox="1"/>
          <p:nvPr/>
        </p:nvSpPr>
        <p:spPr>
          <a:xfrm>
            <a:off x="10157783" y="2963992"/>
            <a:ext cx="6030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35" name="TextBox 34">
            <a:extLst>
              <a:ext uri="{FF2B5EF4-FFF2-40B4-BE49-F238E27FC236}">
                <a16:creationId xmlns:a16="http://schemas.microsoft.com/office/drawing/2014/main" id="{A47FDD2A-987B-4739-9427-DBA280CA1C40}"/>
              </a:ext>
            </a:extLst>
          </p:cNvPr>
          <p:cNvSpPr txBox="1"/>
          <p:nvPr/>
        </p:nvSpPr>
        <p:spPr>
          <a:xfrm>
            <a:off x="2019775" y="5694008"/>
            <a:ext cx="61106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36" name="TextBox 35">
            <a:extLst>
              <a:ext uri="{FF2B5EF4-FFF2-40B4-BE49-F238E27FC236}">
                <a16:creationId xmlns:a16="http://schemas.microsoft.com/office/drawing/2014/main" id="{91ACE28B-7DC9-4CE2-817F-76FC54AC5408}"/>
              </a:ext>
            </a:extLst>
          </p:cNvPr>
          <p:cNvSpPr txBox="1"/>
          <p:nvPr/>
        </p:nvSpPr>
        <p:spPr>
          <a:xfrm>
            <a:off x="6155721" y="5694008"/>
            <a:ext cx="6030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37" name="TextBox 36">
            <a:extLst>
              <a:ext uri="{FF2B5EF4-FFF2-40B4-BE49-F238E27FC236}">
                <a16:creationId xmlns:a16="http://schemas.microsoft.com/office/drawing/2014/main" id="{19D2E00A-7E3C-4609-9BB7-168106B595C6}"/>
              </a:ext>
            </a:extLst>
          </p:cNvPr>
          <p:cNvSpPr txBox="1"/>
          <p:nvPr/>
        </p:nvSpPr>
        <p:spPr>
          <a:xfrm>
            <a:off x="9818255" y="5694008"/>
            <a:ext cx="45557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17" name="Rounded Rectangle 46">
            <a:extLst>
              <a:ext uri="{FF2B5EF4-FFF2-40B4-BE49-F238E27FC236}">
                <a16:creationId xmlns:a16="http://schemas.microsoft.com/office/drawing/2014/main" id="{E1632C9E-5B67-482E-A451-5AF684069B89}"/>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Action Button: Custom 16">
            <a:hlinkClick r:id="" action="ppaction://noaction" highlightClick="1">
              <a:snd r:embed="rId9" name="1.wav"/>
            </a:hlinkClick>
            <a:extLst>
              <a:ext uri="{FF2B5EF4-FFF2-40B4-BE49-F238E27FC236}">
                <a16:creationId xmlns:a16="http://schemas.microsoft.com/office/drawing/2014/main" id="{800F5C83-B67F-4577-8039-D975C84E2EFE}"/>
              </a:ext>
            </a:extLst>
          </p:cNvPr>
          <p:cNvSpPr/>
          <p:nvPr/>
        </p:nvSpPr>
        <p:spPr>
          <a:xfrm>
            <a:off x="230842" y="1513303"/>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10" name="2.wav"/>
            </a:hlinkClick>
            <a:extLst>
              <a:ext uri="{FF2B5EF4-FFF2-40B4-BE49-F238E27FC236}">
                <a16:creationId xmlns:a16="http://schemas.microsoft.com/office/drawing/2014/main" id="{271864BC-C9A1-4267-B750-58678FCDB566}"/>
              </a:ext>
            </a:extLst>
          </p:cNvPr>
          <p:cNvSpPr/>
          <p:nvPr/>
        </p:nvSpPr>
        <p:spPr>
          <a:xfrm>
            <a:off x="222618" y="230084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snd r:embed="rId11" name="3.wav"/>
            </a:hlinkClick>
            <a:extLst>
              <a:ext uri="{FF2B5EF4-FFF2-40B4-BE49-F238E27FC236}">
                <a16:creationId xmlns:a16="http://schemas.microsoft.com/office/drawing/2014/main" id="{98CA57F0-1D3C-4D64-9659-F7D048624831}"/>
              </a:ext>
            </a:extLst>
          </p:cNvPr>
          <p:cNvSpPr/>
          <p:nvPr/>
        </p:nvSpPr>
        <p:spPr>
          <a:xfrm>
            <a:off x="230842" y="308837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16">
            <a:hlinkClick r:id="" action="ppaction://noaction" highlightClick="1">
              <a:snd r:embed="rId12" name="4.wav"/>
            </a:hlinkClick>
            <a:extLst>
              <a:ext uri="{FF2B5EF4-FFF2-40B4-BE49-F238E27FC236}">
                <a16:creationId xmlns:a16="http://schemas.microsoft.com/office/drawing/2014/main" id="{AB6E6869-5AC0-479D-864C-79695F432DC8}"/>
              </a:ext>
            </a:extLst>
          </p:cNvPr>
          <p:cNvSpPr/>
          <p:nvPr/>
        </p:nvSpPr>
        <p:spPr>
          <a:xfrm>
            <a:off x="222618" y="387591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13" name="5.wav"/>
            </a:hlinkClick>
            <a:extLst>
              <a:ext uri="{FF2B5EF4-FFF2-40B4-BE49-F238E27FC236}">
                <a16:creationId xmlns:a16="http://schemas.microsoft.com/office/drawing/2014/main" id="{582F038D-91AC-41DE-A4EC-83D80A5BE183}"/>
              </a:ext>
            </a:extLst>
          </p:cNvPr>
          <p:cNvSpPr/>
          <p:nvPr/>
        </p:nvSpPr>
        <p:spPr>
          <a:xfrm>
            <a:off x="222618" y="4661156"/>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14" name="6.wav"/>
            </a:hlinkClick>
            <a:extLst>
              <a:ext uri="{FF2B5EF4-FFF2-40B4-BE49-F238E27FC236}">
                <a16:creationId xmlns:a16="http://schemas.microsoft.com/office/drawing/2014/main" id="{9EBD0372-7C69-4FA7-9A1A-B7B95A3249F6}"/>
              </a:ext>
            </a:extLst>
          </p:cNvPr>
          <p:cNvSpPr/>
          <p:nvPr/>
        </p:nvSpPr>
        <p:spPr>
          <a:xfrm>
            <a:off x="222618" y="5446395"/>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a:extLst>
              <a:ext uri="{FF2B5EF4-FFF2-40B4-BE49-F238E27FC236}">
                <a16:creationId xmlns:a16="http://schemas.microsoft.com/office/drawing/2014/main" id="{735B737B-7AAE-4D98-9A2A-210741C5C3FF}"/>
              </a:ext>
            </a:extLst>
          </p:cNvPr>
          <p:cNvSpPr txBox="1"/>
          <p:nvPr/>
        </p:nvSpPr>
        <p:spPr>
          <a:xfrm>
            <a:off x="9743888" y="2963991"/>
            <a:ext cx="41389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25" name="TextBox 24">
            <a:extLst>
              <a:ext uri="{FF2B5EF4-FFF2-40B4-BE49-F238E27FC236}">
                <a16:creationId xmlns:a16="http://schemas.microsoft.com/office/drawing/2014/main" id="{F84A1301-3E6C-4451-99DB-1663128018F7}"/>
              </a:ext>
            </a:extLst>
          </p:cNvPr>
          <p:cNvSpPr txBox="1"/>
          <p:nvPr/>
        </p:nvSpPr>
        <p:spPr>
          <a:xfrm>
            <a:off x="1605880" y="5694007"/>
            <a:ext cx="41389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26" name="TextBox 25">
            <a:extLst>
              <a:ext uri="{FF2B5EF4-FFF2-40B4-BE49-F238E27FC236}">
                <a16:creationId xmlns:a16="http://schemas.microsoft.com/office/drawing/2014/main" id="{E4DAA01C-E469-4A93-89C9-F46CA3E4656C}"/>
              </a:ext>
            </a:extLst>
          </p:cNvPr>
          <p:cNvSpPr txBox="1"/>
          <p:nvPr/>
        </p:nvSpPr>
        <p:spPr>
          <a:xfrm>
            <a:off x="5561941" y="2963991"/>
            <a:ext cx="41389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3</a:t>
            </a:r>
          </a:p>
        </p:txBody>
      </p:sp>
      <p:sp>
        <p:nvSpPr>
          <p:cNvPr id="27" name="TextBox 26">
            <a:extLst>
              <a:ext uri="{FF2B5EF4-FFF2-40B4-BE49-F238E27FC236}">
                <a16:creationId xmlns:a16="http://schemas.microsoft.com/office/drawing/2014/main" id="{DE0CCF9D-E300-4C8B-891D-C25CD8EB8CD5}"/>
              </a:ext>
            </a:extLst>
          </p:cNvPr>
          <p:cNvSpPr txBox="1"/>
          <p:nvPr/>
        </p:nvSpPr>
        <p:spPr>
          <a:xfrm>
            <a:off x="9404360" y="5694006"/>
            <a:ext cx="41389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4</a:t>
            </a:r>
          </a:p>
        </p:txBody>
      </p:sp>
      <p:sp>
        <p:nvSpPr>
          <p:cNvPr id="28" name="TextBox 27">
            <a:extLst>
              <a:ext uri="{FF2B5EF4-FFF2-40B4-BE49-F238E27FC236}">
                <a16:creationId xmlns:a16="http://schemas.microsoft.com/office/drawing/2014/main" id="{C6256B60-2A3F-4AC2-8B16-7DC0F3ACEBD9}"/>
              </a:ext>
            </a:extLst>
          </p:cNvPr>
          <p:cNvSpPr txBox="1"/>
          <p:nvPr/>
        </p:nvSpPr>
        <p:spPr>
          <a:xfrm>
            <a:off x="1605880" y="2963991"/>
            <a:ext cx="41389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5</a:t>
            </a:r>
          </a:p>
        </p:txBody>
      </p:sp>
      <p:sp>
        <p:nvSpPr>
          <p:cNvPr id="29" name="TextBox 28">
            <a:extLst>
              <a:ext uri="{FF2B5EF4-FFF2-40B4-BE49-F238E27FC236}">
                <a16:creationId xmlns:a16="http://schemas.microsoft.com/office/drawing/2014/main" id="{8C9994D6-CC97-41F6-9E52-8C3A5C3D3A7A}"/>
              </a:ext>
            </a:extLst>
          </p:cNvPr>
          <p:cNvSpPr txBox="1"/>
          <p:nvPr/>
        </p:nvSpPr>
        <p:spPr>
          <a:xfrm>
            <a:off x="5737480" y="5694005"/>
            <a:ext cx="41389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6</a:t>
            </a:r>
          </a:p>
        </p:txBody>
      </p:sp>
      <p:pic>
        <p:nvPicPr>
          <p:cNvPr id="31" name="Picture 16" descr="Clipart - Boule - Clip Art Library">
            <a:extLst>
              <a:ext uri="{FF2B5EF4-FFF2-40B4-BE49-F238E27FC236}">
                <a16:creationId xmlns:a16="http://schemas.microsoft.com/office/drawing/2014/main" id="{29CCB4D4-24A4-4C25-9541-FBE66940640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57245" y="3894008"/>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75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2050" name="Picture 2" descr="Free Playing Card Pics, Download Free Clip Art, Free Clip Art on ...">
            <a:extLst>
              <a:ext uri="{FF2B5EF4-FFF2-40B4-BE49-F238E27FC236}">
                <a16:creationId xmlns:a16="http://schemas.microsoft.com/office/drawing/2014/main" id="{E29AA34E-B07D-444A-8E39-3E50F9689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114" y="1163992"/>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otball clip art free - Clip Art Library">
            <a:extLst>
              <a:ext uri="{FF2B5EF4-FFF2-40B4-BE49-F238E27FC236}">
                <a16:creationId xmlns:a16="http://schemas.microsoft.com/office/drawing/2014/main" id="{7338ECDB-0A5C-4814-96F3-45275B308A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1398" y="1163992"/>
            <a:ext cx="191150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Pictures Of Guitars, Download Free Clip Art, Free Clip Art on ...">
            <a:extLst>
              <a:ext uri="{FF2B5EF4-FFF2-40B4-BE49-F238E27FC236}">
                <a16:creationId xmlns:a16="http://schemas.microsoft.com/office/drawing/2014/main" id="{0556C498-934C-4404-AFF3-DAAB10EAB8A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59308" y="116399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portance of musical instruments - Clip Art Library">
            <a:extLst>
              <a:ext uri="{FF2B5EF4-FFF2-40B4-BE49-F238E27FC236}">
                <a16:creationId xmlns:a16="http://schemas.microsoft.com/office/drawing/2014/main" id="{46D83AF7-C6CB-4B26-8E43-A541EA2605A5}"/>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3114" y="389400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Piano Cartoon, Download Free Clip Art, Free Clip Art on ...">
            <a:extLst>
              <a:ext uri="{FF2B5EF4-FFF2-40B4-BE49-F238E27FC236}">
                <a16:creationId xmlns:a16="http://schemas.microsoft.com/office/drawing/2014/main" id="{381D6423-84A5-463D-856B-3D10DA2176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88959" y="3894008"/>
            <a:ext cx="2114167" cy="180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9BD25F-C3C7-46D2-8F12-B6BD50D656B4}"/>
              </a:ext>
            </a:extLst>
          </p:cNvPr>
          <p:cNvSpPr txBox="1"/>
          <p:nvPr/>
        </p:nvSpPr>
        <p:spPr>
          <a:xfrm>
            <a:off x="1392942" y="2963992"/>
            <a:ext cx="172034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la carte</a:t>
            </a:r>
          </a:p>
        </p:txBody>
      </p:sp>
      <p:sp>
        <p:nvSpPr>
          <p:cNvPr id="33" name="TextBox 32">
            <a:extLst>
              <a:ext uri="{FF2B5EF4-FFF2-40B4-BE49-F238E27FC236}">
                <a16:creationId xmlns:a16="http://schemas.microsoft.com/office/drawing/2014/main" id="{8D46A0D5-575D-4F30-A743-CC27207B511D}"/>
              </a:ext>
            </a:extLst>
          </p:cNvPr>
          <p:cNvSpPr txBox="1"/>
          <p:nvPr/>
        </p:nvSpPr>
        <p:spPr>
          <a:xfrm>
            <a:off x="5050275" y="2963992"/>
            <a:ext cx="247375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le foot(ball)</a:t>
            </a:r>
          </a:p>
        </p:txBody>
      </p:sp>
      <p:sp>
        <p:nvSpPr>
          <p:cNvPr id="34" name="TextBox 33">
            <a:extLst>
              <a:ext uri="{FF2B5EF4-FFF2-40B4-BE49-F238E27FC236}">
                <a16:creationId xmlns:a16="http://schemas.microsoft.com/office/drawing/2014/main" id="{4106798E-AD7C-4819-A3A0-6DBD9165169F}"/>
              </a:ext>
            </a:extLst>
          </p:cNvPr>
          <p:cNvSpPr txBox="1"/>
          <p:nvPr/>
        </p:nvSpPr>
        <p:spPr>
          <a:xfrm>
            <a:off x="9422807" y="2963992"/>
            <a:ext cx="207300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guitare</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47FDD2A-987B-4739-9427-DBA280CA1C40}"/>
              </a:ext>
            </a:extLst>
          </p:cNvPr>
          <p:cNvSpPr txBox="1"/>
          <p:nvPr/>
        </p:nvSpPr>
        <p:spPr>
          <a:xfrm>
            <a:off x="832692" y="5694008"/>
            <a:ext cx="284084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un instrument</a:t>
            </a:r>
          </a:p>
        </p:txBody>
      </p:sp>
      <p:sp>
        <p:nvSpPr>
          <p:cNvPr id="36" name="TextBox 35">
            <a:extLst>
              <a:ext uri="{FF2B5EF4-FFF2-40B4-BE49-F238E27FC236}">
                <a16:creationId xmlns:a16="http://schemas.microsoft.com/office/drawing/2014/main" id="{91ACE28B-7DC9-4CE2-817F-76FC54AC5408}"/>
              </a:ext>
            </a:extLst>
          </p:cNvPr>
          <p:cNvSpPr txBox="1"/>
          <p:nvPr/>
        </p:nvSpPr>
        <p:spPr>
          <a:xfrm>
            <a:off x="5145028" y="5694008"/>
            <a:ext cx="262443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la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pétanque</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19D2E00A-7E3C-4609-9BB7-168106B595C6}"/>
              </a:ext>
            </a:extLst>
          </p:cNvPr>
          <p:cNvSpPr txBox="1"/>
          <p:nvPr/>
        </p:nvSpPr>
        <p:spPr>
          <a:xfrm>
            <a:off x="9140986" y="5694008"/>
            <a:ext cx="181011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le piano</a:t>
            </a:r>
          </a:p>
        </p:txBody>
      </p:sp>
      <p:sp>
        <p:nvSpPr>
          <p:cNvPr id="17" name="Rounded Rectangle 46">
            <a:extLst>
              <a:ext uri="{FF2B5EF4-FFF2-40B4-BE49-F238E27FC236}">
                <a16:creationId xmlns:a16="http://schemas.microsoft.com/office/drawing/2014/main" id="{2EBB3E40-7CA5-4650-A540-4466137CF0A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6" descr="Clipart - Boule - Clip Art Library">
            <a:extLst>
              <a:ext uri="{FF2B5EF4-FFF2-40B4-BE49-F238E27FC236}">
                <a16:creationId xmlns:a16="http://schemas.microsoft.com/office/drawing/2014/main" id="{D36AE8D7-3705-4E5F-9F26-186ECE43F5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7245" y="3894008"/>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9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54"/>
                                        </p:tgtEl>
                                      </p:cBhvr>
                                    </p:animEffect>
                                    <p:set>
                                      <p:cBhvr>
                                        <p:cTn id="24" dur="1" fill="hold">
                                          <p:stCondLst>
                                            <p:cond delay="499"/>
                                          </p:stCondLst>
                                        </p:cTn>
                                        <p:tgtEl>
                                          <p:spTgt spid="205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500"/>
                                        <p:tgtEl>
                                          <p:spTgt spid="205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050"/>
                                        </p:tgtEl>
                                      </p:cBhvr>
                                    </p:animEffect>
                                    <p:set>
                                      <p:cBhvr>
                                        <p:cTn id="41" dur="1" fill="hold">
                                          <p:stCondLst>
                                            <p:cond delay="499"/>
                                          </p:stCondLst>
                                        </p:cTn>
                                        <p:tgtEl>
                                          <p:spTgt spid="205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fade">
                                      <p:cBhvr>
                                        <p:cTn id="49" dur="500"/>
                                        <p:tgtEl>
                                          <p:spTgt spid="205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056"/>
                                        </p:tgtEl>
                                      </p:cBhvr>
                                    </p:animEffect>
                                    <p:set>
                                      <p:cBhvr>
                                        <p:cTn id="58" dur="1" fill="hold">
                                          <p:stCondLst>
                                            <p:cond delay="499"/>
                                          </p:stCondLst>
                                        </p:cTn>
                                        <p:tgtEl>
                                          <p:spTgt spid="205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nodeType="withEffect">
                                  <p:stCondLst>
                                    <p:cond delay="0"/>
                                  </p:stCondLst>
                                  <p:childTnLst>
                                    <p:set>
                                      <p:cBhvr>
                                        <p:cTn id="65" dur="1" fill="hold">
                                          <p:stCondLst>
                                            <p:cond delay="0"/>
                                          </p:stCondLst>
                                        </p:cTn>
                                        <p:tgtEl>
                                          <p:spTgt spid="2056"/>
                                        </p:tgtEl>
                                        <p:attrNameLst>
                                          <p:attrName>style.visibility</p:attrName>
                                        </p:attrNameLst>
                                      </p:cBhvr>
                                      <p:to>
                                        <p:strVal val="visible"/>
                                      </p:to>
                                    </p:set>
                                    <p:animEffect transition="in" filter="fade">
                                      <p:cBhvr>
                                        <p:cTn id="66" dur="500"/>
                                        <p:tgtEl>
                                          <p:spTgt spid="2056"/>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2060"/>
                                        </p:tgtEl>
                                      </p:cBhvr>
                                    </p:animEffect>
                                    <p:set>
                                      <p:cBhvr>
                                        <p:cTn id="75" dur="1" fill="hold">
                                          <p:stCondLst>
                                            <p:cond delay="499"/>
                                          </p:stCondLst>
                                        </p:cTn>
                                        <p:tgtEl>
                                          <p:spTgt spid="206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par>
                                <p:cTn id="81" presetID="10" presetClass="entr" presetSubtype="0" fill="hold" nodeType="withEffect">
                                  <p:stCondLst>
                                    <p:cond delay="0"/>
                                  </p:stCondLst>
                                  <p:childTnLst>
                                    <p:set>
                                      <p:cBhvr>
                                        <p:cTn id="82" dur="1" fill="hold">
                                          <p:stCondLst>
                                            <p:cond delay="0"/>
                                          </p:stCondLst>
                                        </p:cTn>
                                        <p:tgtEl>
                                          <p:spTgt spid="2060"/>
                                        </p:tgtEl>
                                        <p:attrNameLst>
                                          <p:attrName>style.visibility</p:attrName>
                                        </p:attrNameLst>
                                      </p:cBhvr>
                                      <p:to>
                                        <p:strVal val="visible"/>
                                      </p:to>
                                    </p:set>
                                    <p:animEffect transition="in" filter="fade">
                                      <p:cBhvr>
                                        <p:cTn id="83" dur="500"/>
                                        <p:tgtEl>
                                          <p:spTgt spid="2060"/>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3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052"/>
                                        </p:tgtEl>
                                      </p:cBhvr>
                                    </p:animEffect>
                                    <p:set>
                                      <p:cBhvr>
                                        <p:cTn id="92" dur="1" fill="hold">
                                          <p:stCondLst>
                                            <p:cond delay="499"/>
                                          </p:stCondLst>
                                        </p:cTn>
                                        <p:tgtEl>
                                          <p:spTgt spid="205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childTnLst>
                                </p:cTn>
                              </p:par>
                              <p:par>
                                <p:cTn id="98" presetID="10" presetClass="entr" presetSubtype="0" fill="hold" nodeType="withEffect">
                                  <p:stCondLst>
                                    <p:cond delay="0"/>
                                  </p:stCondLst>
                                  <p:childTnLst>
                                    <p:set>
                                      <p:cBhvr>
                                        <p:cTn id="99" dur="1" fill="hold">
                                          <p:stCondLst>
                                            <p:cond delay="0"/>
                                          </p:stCondLst>
                                        </p:cTn>
                                        <p:tgtEl>
                                          <p:spTgt spid="2052"/>
                                        </p:tgtEl>
                                        <p:attrNameLst>
                                          <p:attrName>style.visibility</p:attrName>
                                        </p:attrNameLst>
                                      </p:cBhvr>
                                      <p:to>
                                        <p:strVal val="visible"/>
                                      </p:to>
                                    </p:set>
                                    <p:animEffect transition="in" filter="fade">
                                      <p:cBhvr>
                                        <p:cTn id="100" dur="500"/>
                                        <p:tgtEl>
                                          <p:spTgt spid="2052"/>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33"/>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2" nodeType="click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par>
                                <p:cTn id="109" presetID="1" presetClass="entr" presetSubtype="0" fill="hold" grpId="2" nodeType="with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par>
                                <p:cTn id="111" presetID="1" presetClass="entr" presetSubtype="0" fill="hold" grpId="2" nodeType="withEffect">
                                  <p:stCondLst>
                                    <p:cond delay="0"/>
                                  </p:stCondLst>
                                  <p:childTnLst>
                                    <p:set>
                                      <p:cBhvr>
                                        <p:cTn id="112" dur="1" fill="hold">
                                          <p:stCondLst>
                                            <p:cond delay="0"/>
                                          </p:stCondLst>
                                        </p:cTn>
                                        <p:tgtEl>
                                          <p:spTgt spid="5"/>
                                        </p:tgtEl>
                                        <p:attrNameLst>
                                          <p:attrName>style.visibility</p:attrName>
                                        </p:attrNameLst>
                                      </p:cBhvr>
                                      <p:to>
                                        <p:strVal val="visible"/>
                                      </p:to>
                                    </p:set>
                                  </p:childTnLst>
                                </p:cTn>
                              </p:par>
                              <p:par>
                                <p:cTn id="113" presetID="1" presetClass="entr" presetSubtype="0" fill="hold" grpId="2" nodeType="withEffect">
                                  <p:stCondLst>
                                    <p:cond delay="0"/>
                                  </p:stCondLst>
                                  <p:childTnLst>
                                    <p:set>
                                      <p:cBhvr>
                                        <p:cTn id="114" dur="1" fill="hold">
                                          <p:stCondLst>
                                            <p:cond delay="0"/>
                                          </p:stCondLst>
                                        </p:cTn>
                                        <p:tgtEl>
                                          <p:spTgt spid="35"/>
                                        </p:tgtEl>
                                        <p:attrNameLst>
                                          <p:attrName>style.visibility</p:attrName>
                                        </p:attrNameLst>
                                      </p:cBhvr>
                                      <p:to>
                                        <p:strVal val="visible"/>
                                      </p:to>
                                    </p:set>
                                  </p:childTnLst>
                                </p:cTn>
                              </p:par>
                              <p:par>
                                <p:cTn id="115" presetID="1" presetClass="entr" presetSubtype="0" fill="hold" grpId="2" nodeType="withEffect">
                                  <p:stCondLst>
                                    <p:cond delay="0"/>
                                  </p:stCondLst>
                                  <p:childTnLst>
                                    <p:set>
                                      <p:cBhvr>
                                        <p:cTn id="116" dur="1" fill="hold">
                                          <p:stCondLst>
                                            <p:cond delay="0"/>
                                          </p:stCondLst>
                                        </p:cTn>
                                        <p:tgtEl>
                                          <p:spTgt spid="37"/>
                                        </p:tgtEl>
                                        <p:attrNameLst>
                                          <p:attrName>style.visibility</p:attrName>
                                        </p:attrNameLst>
                                      </p:cBhvr>
                                      <p:to>
                                        <p:strVal val="visible"/>
                                      </p:to>
                                    </p:set>
                                  </p:childTnLst>
                                </p:cTn>
                              </p:par>
                              <p:par>
                                <p:cTn id="117" presetID="1" presetClass="entr" presetSubtype="0" fill="hold" grpId="2" nodeType="with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Amir </a:t>
            </a:r>
            <a:r>
              <a:rPr lang="en-US" sz="2400" dirty="0" err="1">
                <a:solidFill>
                  <a:srgbClr val="4472C4">
                    <a:lumMod val="50000"/>
                  </a:srgbClr>
                </a:solidFill>
                <a:latin typeface="Century Gothic" panose="020F0302020204030204"/>
              </a:rPr>
              <a:t>dit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histoires</a:t>
            </a:r>
            <a:r>
              <a:rPr lang="en-US" sz="2400" dirty="0">
                <a:solidFill>
                  <a:srgbClr val="4472C4">
                    <a:lumMod val="50000"/>
                  </a:srgbClr>
                </a:solidFill>
                <a:latin typeface="Century Gothic" panose="020F0302020204030204"/>
              </a:rPr>
              <a:t> de </a:t>
            </a:r>
            <a:r>
              <a:rPr lang="en-US" sz="2400" dirty="0" err="1">
                <a:solidFill>
                  <a:srgbClr val="4472C4">
                    <a:lumMod val="50000"/>
                  </a:srgbClr>
                </a:solidFill>
                <a:latin typeface="Century Gothic" panose="020F0302020204030204"/>
              </a:rPr>
              <a:t>vacances</a:t>
            </a:r>
            <a:r>
              <a:rPr lang="en-US" sz="2400" dirty="0">
                <a:solidFill>
                  <a:srgbClr val="4472C4">
                    <a:lumMod val="50000"/>
                  </a:srgbClr>
                </a:solidFill>
                <a:latin typeface="Century Gothic" panose="020F0302020204030204"/>
              </a:rPr>
              <a:t> à </a:t>
            </a:r>
            <a:r>
              <a:rPr lang="en-US" sz="2400" dirty="0" err="1">
                <a:solidFill>
                  <a:srgbClr val="4472C4">
                    <a:lumMod val="50000"/>
                  </a:srgbClr>
                </a:solidFill>
                <a:latin typeface="Century Gothic" panose="020F0302020204030204"/>
              </a:rPr>
              <a:t>Océane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Complète</a:t>
            </a:r>
            <a:r>
              <a:rPr lang="en-US" sz="2400" dirty="0">
                <a:solidFill>
                  <a:srgbClr val="4472C4">
                    <a:lumMod val="50000"/>
                  </a:srgbClr>
                </a:solidFill>
                <a:latin typeface="Century Gothic" panose="020F0302020204030204"/>
              </a:rPr>
              <a:t> les phrases.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98B1E90E-BFCF-4EF7-9271-DC37E3F36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308" y="3429000"/>
            <a:ext cx="2880000" cy="2880000"/>
          </a:xfrm>
          <a:prstGeom prst="rect">
            <a:avLst/>
          </a:prstGeom>
        </p:spPr>
      </p:pic>
      <p:sp>
        <p:nvSpPr>
          <p:cNvPr id="5" name="Speech Bubble: Rectangle with Corners Rounded 4">
            <a:extLst>
              <a:ext uri="{FF2B5EF4-FFF2-40B4-BE49-F238E27FC236}">
                <a16:creationId xmlns:a16="http://schemas.microsoft.com/office/drawing/2014/main" id="{06C6D3B8-9572-496B-969E-909C2B99881F}"/>
              </a:ext>
            </a:extLst>
          </p:cNvPr>
          <p:cNvSpPr/>
          <p:nvPr/>
        </p:nvSpPr>
        <p:spPr>
          <a:xfrm>
            <a:off x="2345046" y="1962000"/>
            <a:ext cx="7560000" cy="3600000"/>
          </a:xfrm>
          <a:prstGeom prst="wedgeRoundRectCallout">
            <a:avLst>
              <a:gd name="adj1" fmla="val -55357"/>
              <a:gd name="adj2" fmla="val 5006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fr-FR" sz="2000" dirty="0">
                <a:solidFill>
                  <a:srgbClr val="115076"/>
                </a:solidFill>
              </a:rPr>
              <a:t>Ma </a:t>
            </a:r>
            <a:r>
              <a:rPr lang="fr-FR" sz="2000" b="1" dirty="0">
                <a:solidFill>
                  <a:srgbClr val="EE6000"/>
                </a:solidFill>
              </a:rPr>
              <a:t>saison</a:t>
            </a:r>
            <a:r>
              <a:rPr lang="fr-FR" sz="2000" dirty="0">
                <a:solidFill>
                  <a:srgbClr val="115076"/>
                </a:solidFill>
              </a:rPr>
              <a:t>   préférée, c’est l’</a:t>
            </a:r>
            <a:r>
              <a:rPr lang="fr-FR" sz="2000" b="1" dirty="0">
                <a:solidFill>
                  <a:srgbClr val="EE6000"/>
                </a:solidFill>
              </a:rPr>
              <a:t>été         </a:t>
            </a:r>
            <a:r>
              <a:rPr lang="fr-FR" sz="2000" dirty="0">
                <a:solidFill>
                  <a:srgbClr val="115076"/>
                </a:solidFill>
              </a:rPr>
              <a:t>. </a:t>
            </a:r>
            <a:r>
              <a:rPr lang="fr-FR" sz="2000" b="1" dirty="0">
                <a:solidFill>
                  <a:srgbClr val="EE6000"/>
                </a:solidFill>
              </a:rPr>
              <a:t>Pendant</a:t>
            </a:r>
            <a:r>
              <a:rPr lang="fr-FR" sz="2000" dirty="0">
                <a:solidFill>
                  <a:srgbClr val="115076"/>
                </a:solidFill>
              </a:rPr>
              <a:t> les vacances, je passe mon </a:t>
            </a:r>
            <a:r>
              <a:rPr lang="fr-FR" sz="2000" b="1" dirty="0">
                <a:solidFill>
                  <a:srgbClr val="EE6000"/>
                </a:solidFill>
              </a:rPr>
              <a:t>temps</a:t>
            </a:r>
            <a:r>
              <a:rPr lang="fr-FR" sz="2000" dirty="0">
                <a:solidFill>
                  <a:srgbClr val="115076"/>
                </a:solidFill>
              </a:rPr>
              <a:t>   dehors. Chaque jour, Noura </a:t>
            </a:r>
            <a:r>
              <a:rPr lang="fr-FR" sz="2000" b="1" dirty="0">
                <a:solidFill>
                  <a:srgbClr val="EE6000"/>
                </a:solidFill>
              </a:rPr>
              <a:t>frappe</a:t>
            </a:r>
            <a:r>
              <a:rPr lang="fr-FR" sz="2000" dirty="0">
                <a:solidFill>
                  <a:srgbClr val="115076"/>
                </a:solidFill>
              </a:rPr>
              <a:t>   à la porte de ma chambre, et nous allons au parc </a:t>
            </a:r>
            <a:r>
              <a:rPr lang="fr-FR" sz="2000" b="1" dirty="0">
                <a:solidFill>
                  <a:srgbClr val="EE6000"/>
                </a:solidFill>
              </a:rPr>
              <a:t>pour</a:t>
            </a:r>
            <a:r>
              <a:rPr lang="fr-FR" sz="2000" dirty="0">
                <a:solidFill>
                  <a:srgbClr val="115076"/>
                </a:solidFill>
              </a:rPr>
              <a:t>       jouer à la pétanque avec la famille. La pétanque, c’est une tradition qui vient de Provence, la région près de Nice. </a:t>
            </a:r>
            <a:r>
              <a:rPr lang="fr-FR" sz="2000" b="1" dirty="0">
                <a:solidFill>
                  <a:srgbClr val="EE6000"/>
                </a:solidFill>
              </a:rPr>
              <a:t>Si</a:t>
            </a:r>
            <a:r>
              <a:rPr lang="fr-FR" sz="2000" dirty="0">
                <a:solidFill>
                  <a:srgbClr val="115076"/>
                </a:solidFill>
              </a:rPr>
              <a:t>            on vient d’ </a:t>
            </a:r>
            <a:r>
              <a:rPr lang="fr-FR" sz="2000" b="1" dirty="0">
                <a:solidFill>
                  <a:srgbClr val="EE6000"/>
                </a:solidFill>
              </a:rPr>
              <a:t>ici          </a:t>
            </a:r>
            <a:r>
              <a:rPr lang="fr-FR" sz="2000" dirty="0">
                <a:solidFill>
                  <a:srgbClr val="115076"/>
                </a:solidFill>
              </a:rPr>
              <a:t>, la pétanque est dans son </a:t>
            </a:r>
            <a:r>
              <a:rPr lang="fr-FR" sz="2000" b="1" dirty="0">
                <a:solidFill>
                  <a:srgbClr val="EE6000"/>
                </a:solidFill>
              </a:rPr>
              <a:t>cœur</a:t>
            </a:r>
            <a:r>
              <a:rPr lang="fr-FR" sz="2000" dirty="0">
                <a:solidFill>
                  <a:srgbClr val="115076"/>
                </a:solidFill>
              </a:rPr>
              <a:t>      !</a:t>
            </a:r>
            <a:endParaRPr lang="en-GB" sz="2000" dirty="0">
              <a:solidFill>
                <a:srgbClr val="115076"/>
              </a:solidFill>
            </a:endParaRPr>
          </a:p>
        </p:txBody>
      </p:sp>
      <p:graphicFrame>
        <p:nvGraphicFramePr>
          <p:cNvPr id="9" name="Table 8">
            <a:extLst>
              <a:ext uri="{FF2B5EF4-FFF2-40B4-BE49-F238E27FC236}">
                <a16:creationId xmlns:a16="http://schemas.microsoft.com/office/drawing/2014/main" id="{23381598-3FEF-4BC5-AFB3-60E47458F832}"/>
              </a:ext>
            </a:extLst>
          </p:cNvPr>
          <p:cNvGraphicFramePr>
            <a:graphicFrameLocks noGrp="1"/>
          </p:cNvGraphicFramePr>
          <p:nvPr>
            <p:extLst>
              <p:ext uri="{D42A27DB-BD31-4B8C-83A1-F6EECF244321}">
                <p14:modId xmlns:p14="http://schemas.microsoft.com/office/powerpoint/2010/main" val="1328403506"/>
              </p:ext>
            </p:extLst>
          </p:nvPr>
        </p:nvGraphicFramePr>
        <p:xfrm>
          <a:off x="2345046" y="5766335"/>
          <a:ext cx="7710172" cy="396240"/>
        </p:xfrm>
        <a:graphic>
          <a:graphicData uri="http://schemas.openxmlformats.org/drawingml/2006/table">
            <a:tbl>
              <a:tblPr firstRow="1" bandRow="1">
                <a:tableStyleId>{2D5ABB26-0587-4C30-8999-92F81FD0307C}</a:tableStyleId>
              </a:tblPr>
              <a:tblGrid>
                <a:gridCol w="924242">
                  <a:extLst>
                    <a:ext uri="{9D8B030D-6E8A-4147-A177-3AD203B41FA5}">
                      <a16:colId xmlns:a16="http://schemas.microsoft.com/office/drawing/2014/main" val="1098608994"/>
                    </a:ext>
                  </a:extLst>
                </a:gridCol>
                <a:gridCol w="654368">
                  <a:extLst>
                    <a:ext uri="{9D8B030D-6E8A-4147-A177-3AD203B41FA5}">
                      <a16:colId xmlns:a16="http://schemas.microsoft.com/office/drawing/2014/main" val="1948366518"/>
                    </a:ext>
                  </a:extLst>
                </a:gridCol>
                <a:gridCol w="1073468">
                  <a:extLst>
                    <a:ext uri="{9D8B030D-6E8A-4147-A177-3AD203B41FA5}">
                      <a16:colId xmlns:a16="http://schemas.microsoft.com/office/drawing/2014/main" val="533956925"/>
                    </a:ext>
                  </a:extLst>
                </a:gridCol>
                <a:gridCol w="482918">
                  <a:extLst>
                    <a:ext uri="{9D8B030D-6E8A-4147-A177-3AD203B41FA5}">
                      <a16:colId xmlns:a16="http://schemas.microsoft.com/office/drawing/2014/main" val="2200856361"/>
                    </a:ext>
                  </a:extLst>
                </a:gridCol>
                <a:gridCol w="1302068">
                  <a:extLst>
                    <a:ext uri="{9D8B030D-6E8A-4147-A177-3AD203B41FA5}">
                      <a16:colId xmlns:a16="http://schemas.microsoft.com/office/drawing/2014/main" val="2911207422"/>
                    </a:ext>
                  </a:extLst>
                </a:gridCol>
                <a:gridCol w="817880">
                  <a:extLst>
                    <a:ext uri="{9D8B030D-6E8A-4147-A177-3AD203B41FA5}">
                      <a16:colId xmlns:a16="http://schemas.microsoft.com/office/drawing/2014/main" val="891556901"/>
                    </a:ext>
                  </a:extLst>
                </a:gridCol>
                <a:gridCol w="1019492">
                  <a:extLst>
                    <a:ext uri="{9D8B030D-6E8A-4147-A177-3AD203B41FA5}">
                      <a16:colId xmlns:a16="http://schemas.microsoft.com/office/drawing/2014/main" val="1979998441"/>
                    </a:ext>
                  </a:extLst>
                </a:gridCol>
                <a:gridCol w="425768">
                  <a:extLst>
                    <a:ext uri="{9D8B030D-6E8A-4147-A177-3AD203B41FA5}">
                      <a16:colId xmlns:a16="http://schemas.microsoft.com/office/drawing/2014/main" val="3296467603"/>
                    </a:ext>
                  </a:extLst>
                </a:gridCol>
                <a:gridCol w="1009968">
                  <a:extLst>
                    <a:ext uri="{9D8B030D-6E8A-4147-A177-3AD203B41FA5}">
                      <a16:colId xmlns:a16="http://schemas.microsoft.com/office/drawing/2014/main" val="3218827777"/>
                    </a:ext>
                  </a:extLst>
                </a:gridCol>
              </a:tblGrid>
              <a:tr h="370840">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27358929"/>
                  </a:ext>
                </a:extLst>
              </a:tr>
            </a:tbl>
          </a:graphicData>
        </a:graphic>
      </p:graphicFrame>
      <p:pic>
        <p:nvPicPr>
          <p:cNvPr id="10" name="Picture 2" descr="Image illustrative de l’article Pétanque">
            <a:extLst>
              <a:ext uri="{FF2B5EF4-FFF2-40B4-BE49-F238E27FC236}">
                <a16:creationId xmlns:a16="http://schemas.microsoft.com/office/drawing/2014/main" id="{8EBC0CB1-FFA3-4B8F-A6B8-4A26E0144D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57650">
            <a:off x="10467301" y="1907495"/>
            <a:ext cx="120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4" descr="https://upload.wikimedia.org/wikipedia/commons/thumb/4/4b/Boules_set.jpg/800px-Boules_set.jpg">
            <a:extLst>
              <a:ext uri="{FF2B5EF4-FFF2-40B4-BE49-F238E27FC236}">
                <a16:creationId xmlns:a16="http://schemas.microsoft.com/office/drawing/2014/main" id="{53DDBFFE-3C15-48E7-9C42-47B2B669FF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53515">
            <a:off x="10420698" y="4006946"/>
            <a:ext cx="1366667"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A5A71FB4-2931-4993-9438-5217FE8BE828}"/>
              </a:ext>
            </a:extLst>
          </p:cNvPr>
          <p:cNvSpPr/>
          <p:nvPr/>
        </p:nvSpPr>
        <p:spPr>
          <a:xfrm>
            <a:off x="2372386" y="5762465"/>
            <a:ext cx="861133" cy="400110"/>
          </a:xfrm>
          <a:prstGeom prst="rect">
            <a:avLst/>
          </a:prstGeom>
        </p:spPr>
        <p:txBody>
          <a:bodyPr wrap="none">
            <a:spAutoFit/>
          </a:bodyPr>
          <a:lstStyle/>
          <a:p>
            <a:pPr lvl="0" algn="ctr"/>
            <a:r>
              <a:rPr lang="en-GB" sz="2000" b="1" dirty="0" err="1">
                <a:solidFill>
                  <a:srgbClr val="EE6000"/>
                </a:solidFill>
              </a:rPr>
              <a:t>cœur</a:t>
            </a:r>
            <a:endParaRPr lang="en-GB" sz="2000" b="1" dirty="0">
              <a:solidFill>
                <a:srgbClr val="EE6000"/>
              </a:solidFill>
            </a:endParaRPr>
          </a:p>
        </p:txBody>
      </p:sp>
      <p:sp>
        <p:nvSpPr>
          <p:cNvPr id="15" name="Rectangle 14">
            <a:extLst>
              <a:ext uri="{FF2B5EF4-FFF2-40B4-BE49-F238E27FC236}">
                <a16:creationId xmlns:a16="http://schemas.microsoft.com/office/drawing/2014/main" id="{F866FD37-8CF7-40C2-BAE7-ED0E656B34E3}"/>
              </a:ext>
            </a:extLst>
          </p:cNvPr>
          <p:cNvSpPr/>
          <p:nvPr/>
        </p:nvSpPr>
        <p:spPr>
          <a:xfrm>
            <a:off x="3298959" y="5762465"/>
            <a:ext cx="588623" cy="400110"/>
          </a:xfrm>
          <a:prstGeom prst="rect">
            <a:avLst/>
          </a:prstGeom>
        </p:spPr>
        <p:txBody>
          <a:bodyPr wrap="none">
            <a:spAutoFit/>
          </a:bodyPr>
          <a:lstStyle/>
          <a:p>
            <a:r>
              <a:rPr lang="en-GB" sz="2000" b="1" dirty="0" err="1">
                <a:solidFill>
                  <a:srgbClr val="EE6000"/>
                </a:solidFill>
              </a:rPr>
              <a:t>été</a:t>
            </a:r>
            <a:endParaRPr lang="en-GB" dirty="0"/>
          </a:p>
        </p:txBody>
      </p:sp>
      <p:sp>
        <p:nvSpPr>
          <p:cNvPr id="17" name="Rectangle 16">
            <a:extLst>
              <a:ext uri="{FF2B5EF4-FFF2-40B4-BE49-F238E27FC236}">
                <a16:creationId xmlns:a16="http://schemas.microsoft.com/office/drawing/2014/main" id="{C6837FE9-D99C-4818-966C-22D1FFB7C603}"/>
              </a:ext>
            </a:extLst>
          </p:cNvPr>
          <p:cNvSpPr/>
          <p:nvPr/>
        </p:nvSpPr>
        <p:spPr>
          <a:xfrm>
            <a:off x="3950678" y="5755872"/>
            <a:ext cx="1011815" cy="400110"/>
          </a:xfrm>
          <a:prstGeom prst="rect">
            <a:avLst/>
          </a:prstGeom>
        </p:spPr>
        <p:txBody>
          <a:bodyPr wrap="none">
            <a:spAutoFit/>
          </a:bodyPr>
          <a:lstStyle/>
          <a:p>
            <a:r>
              <a:rPr lang="en-GB" sz="2000" b="1" dirty="0">
                <a:solidFill>
                  <a:srgbClr val="EE6000"/>
                </a:solidFill>
              </a:rPr>
              <a:t>frappe</a:t>
            </a:r>
            <a:endParaRPr lang="en-GB" dirty="0"/>
          </a:p>
        </p:txBody>
      </p:sp>
      <p:sp>
        <p:nvSpPr>
          <p:cNvPr id="19" name="Rectangle 18">
            <a:extLst>
              <a:ext uri="{FF2B5EF4-FFF2-40B4-BE49-F238E27FC236}">
                <a16:creationId xmlns:a16="http://schemas.microsoft.com/office/drawing/2014/main" id="{6CB0D874-FDE8-4D6C-83B9-AC6016C087AB}"/>
              </a:ext>
            </a:extLst>
          </p:cNvPr>
          <p:cNvSpPr/>
          <p:nvPr/>
        </p:nvSpPr>
        <p:spPr>
          <a:xfrm>
            <a:off x="5035747" y="5762465"/>
            <a:ext cx="470000" cy="400110"/>
          </a:xfrm>
          <a:prstGeom prst="rect">
            <a:avLst/>
          </a:prstGeom>
        </p:spPr>
        <p:txBody>
          <a:bodyPr wrap="none">
            <a:spAutoFit/>
          </a:bodyPr>
          <a:lstStyle/>
          <a:p>
            <a:r>
              <a:rPr lang="en-GB" sz="2000" b="1" dirty="0" err="1">
                <a:solidFill>
                  <a:srgbClr val="EE6000"/>
                </a:solidFill>
              </a:rPr>
              <a:t>ici</a:t>
            </a:r>
            <a:endParaRPr lang="en-GB" dirty="0"/>
          </a:p>
        </p:txBody>
      </p:sp>
      <p:sp>
        <p:nvSpPr>
          <p:cNvPr id="21" name="Rectangle 20">
            <a:extLst>
              <a:ext uri="{FF2B5EF4-FFF2-40B4-BE49-F238E27FC236}">
                <a16:creationId xmlns:a16="http://schemas.microsoft.com/office/drawing/2014/main" id="{38AF0AD8-9FA8-4688-A683-F367408C5E4C}"/>
              </a:ext>
            </a:extLst>
          </p:cNvPr>
          <p:cNvSpPr/>
          <p:nvPr/>
        </p:nvSpPr>
        <p:spPr>
          <a:xfrm>
            <a:off x="5498722" y="5762465"/>
            <a:ext cx="1242648" cy="400110"/>
          </a:xfrm>
          <a:prstGeom prst="rect">
            <a:avLst/>
          </a:prstGeom>
        </p:spPr>
        <p:txBody>
          <a:bodyPr wrap="none">
            <a:spAutoFit/>
          </a:bodyPr>
          <a:lstStyle/>
          <a:p>
            <a:r>
              <a:rPr lang="en-GB" sz="2000" b="1" dirty="0">
                <a:solidFill>
                  <a:srgbClr val="EE6000"/>
                </a:solidFill>
              </a:rPr>
              <a:t>pendant</a:t>
            </a:r>
            <a:endParaRPr lang="en-GB" dirty="0"/>
          </a:p>
        </p:txBody>
      </p:sp>
      <p:sp>
        <p:nvSpPr>
          <p:cNvPr id="23" name="Rectangle 22">
            <a:extLst>
              <a:ext uri="{FF2B5EF4-FFF2-40B4-BE49-F238E27FC236}">
                <a16:creationId xmlns:a16="http://schemas.microsoft.com/office/drawing/2014/main" id="{9F2DDC8B-EF4A-4ED4-B94D-2A1ABB979754}"/>
              </a:ext>
            </a:extLst>
          </p:cNvPr>
          <p:cNvSpPr/>
          <p:nvPr/>
        </p:nvSpPr>
        <p:spPr>
          <a:xfrm>
            <a:off x="6807897" y="5762465"/>
            <a:ext cx="753732" cy="400110"/>
          </a:xfrm>
          <a:prstGeom prst="rect">
            <a:avLst/>
          </a:prstGeom>
        </p:spPr>
        <p:txBody>
          <a:bodyPr wrap="none">
            <a:spAutoFit/>
          </a:bodyPr>
          <a:lstStyle/>
          <a:p>
            <a:r>
              <a:rPr lang="en-GB" sz="2000" b="1" dirty="0">
                <a:solidFill>
                  <a:srgbClr val="EE6000"/>
                </a:solidFill>
              </a:rPr>
              <a:t>pour</a:t>
            </a:r>
            <a:endParaRPr lang="en-GB" dirty="0"/>
          </a:p>
        </p:txBody>
      </p:sp>
      <p:sp>
        <p:nvSpPr>
          <p:cNvPr id="25" name="Rectangle 24">
            <a:extLst>
              <a:ext uri="{FF2B5EF4-FFF2-40B4-BE49-F238E27FC236}">
                <a16:creationId xmlns:a16="http://schemas.microsoft.com/office/drawing/2014/main" id="{891CD7EF-3B33-4B14-8623-6F2F89FE0953}"/>
              </a:ext>
            </a:extLst>
          </p:cNvPr>
          <p:cNvSpPr/>
          <p:nvPr/>
        </p:nvSpPr>
        <p:spPr>
          <a:xfrm>
            <a:off x="7637038" y="5762465"/>
            <a:ext cx="957313" cy="400110"/>
          </a:xfrm>
          <a:prstGeom prst="rect">
            <a:avLst/>
          </a:prstGeom>
        </p:spPr>
        <p:txBody>
          <a:bodyPr wrap="none">
            <a:spAutoFit/>
          </a:bodyPr>
          <a:lstStyle/>
          <a:p>
            <a:r>
              <a:rPr lang="en-GB" sz="2000" b="1" dirty="0" err="1">
                <a:solidFill>
                  <a:srgbClr val="EE6000"/>
                </a:solidFill>
              </a:rPr>
              <a:t>saison</a:t>
            </a:r>
            <a:endParaRPr lang="en-GB" dirty="0"/>
          </a:p>
        </p:txBody>
      </p:sp>
      <p:sp>
        <p:nvSpPr>
          <p:cNvPr id="27" name="Rectangle 26">
            <a:extLst>
              <a:ext uri="{FF2B5EF4-FFF2-40B4-BE49-F238E27FC236}">
                <a16:creationId xmlns:a16="http://schemas.microsoft.com/office/drawing/2014/main" id="{68DDFA98-C888-4AD1-B0EE-9760FCCA1DE6}"/>
              </a:ext>
            </a:extLst>
          </p:cNvPr>
          <p:cNvSpPr/>
          <p:nvPr/>
        </p:nvSpPr>
        <p:spPr>
          <a:xfrm>
            <a:off x="8653619" y="5762465"/>
            <a:ext cx="357790" cy="400110"/>
          </a:xfrm>
          <a:prstGeom prst="rect">
            <a:avLst/>
          </a:prstGeom>
        </p:spPr>
        <p:txBody>
          <a:bodyPr wrap="none">
            <a:spAutoFit/>
          </a:bodyPr>
          <a:lstStyle/>
          <a:p>
            <a:r>
              <a:rPr lang="en-GB" sz="2000" b="1" dirty="0" err="1">
                <a:solidFill>
                  <a:srgbClr val="EE6000"/>
                </a:solidFill>
              </a:rPr>
              <a:t>si</a:t>
            </a:r>
            <a:endParaRPr lang="en-GB" dirty="0"/>
          </a:p>
        </p:txBody>
      </p:sp>
      <p:sp>
        <p:nvSpPr>
          <p:cNvPr id="29" name="Rectangle 28">
            <a:extLst>
              <a:ext uri="{FF2B5EF4-FFF2-40B4-BE49-F238E27FC236}">
                <a16:creationId xmlns:a16="http://schemas.microsoft.com/office/drawing/2014/main" id="{870F7BEE-AAFC-420E-BE8D-0CD18E2A8547}"/>
              </a:ext>
            </a:extLst>
          </p:cNvPr>
          <p:cNvSpPr/>
          <p:nvPr/>
        </p:nvSpPr>
        <p:spPr>
          <a:xfrm>
            <a:off x="9085437" y="5770955"/>
            <a:ext cx="947695" cy="400110"/>
          </a:xfrm>
          <a:prstGeom prst="rect">
            <a:avLst/>
          </a:prstGeom>
        </p:spPr>
        <p:txBody>
          <a:bodyPr wrap="none">
            <a:spAutoFit/>
          </a:bodyPr>
          <a:lstStyle/>
          <a:p>
            <a:r>
              <a:rPr lang="en-GB" sz="2000" b="1" dirty="0">
                <a:solidFill>
                  <a:srgbClr val="EE6000"/>
                </a:solidFill>
              </a:rPr>
              <a:t>temps</a:t>
            </a:r>
            <a:endParaRPr lang="en-GB" dirty="0"/>
          </a:p>
        </p:txBody>
      </p:sp>
      <p:sp>
        <p:nvSpPr>
          <p:cNvPr id="30" name="Rectangle 29">
            <a:extLst>
              <a:ext uri="{FF2B5EF4-FFF2-40B4-BE49-F238E27FC236}">
                <a16:creationId xmlns:a16="http://schemas.microsoft.com/office/drawing/2014/main" id="{A1E056A3-CC9B-4D74-8C7B-4CC4950310B1}"/>
              </a:ext>
            </a:extLst>
          </p:cNvPr>
          <p:cNvSpPr/>
          <p:nvPr/>
        </p:nvSpPr>
        <p:spPr>
          <a:xfrm>
            <a:off x="3022585" y="2225167"/>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[1] ___</a:t>
            </a:r>
          </a:p>
        </p:txBody>
      </p:sp>
      <p:sp>
        <p:nvSpPr>
          <p:cNvPr id="34" name="Rectangle 33">
            <a:extLst>
              <a:ext uri="{FF2B5EF4-FFF2-40B4-BE49-F238E27FC236}">
                <a16:creationId xmlns:a16="http://schemas.microsoft.com/office/drawing/2014/main" id="{E5711052-3F8D-4C04-A966-A7440C3F08FE}"/>
              </a:ext>
            </a:extLst>
          </p:cNvPr>
          <p:cNvSpPr/>
          <p:nvPr/>
        </p:nvSpPr>
        <p:spPr>
          <a:xfrm>
            <a:off x="6085392" y="2225167"/>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[2] ___</a:t>
            </a:r>
          </a:p>
        </p:txBody>
      </p:sp>
      <p:sp>
        <p:nvSpPr>
          <p:cNvPr id="35" name="Rectangle 34">
            <a:extLst>
              <a:ext uri="{FF2B5EF4-FFF2-40B4-BE49-F238E27FC236}">
                <a16:creationId xmlns:a16="http://schemas.microsoft.com/office/drawing/2014/main" id="{F2FF396F-A8A1-49D4-8BF8-64C8B98F6A45}"/>
              </a:ext>
            </a:extLst>
          </p:cNvPr>
          <p:cNvSpPr/>
          <p:nvPr/>
        </p:nvSpPr>
        <p:spPr>
          <a:xfrm>
            <a:off x="7249241" y="2225167"/>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[3] ___</a:t>
            </a:r>
          </a:p>
        </p:txBody>
      </p:sp>
      <p:sp>
        <p:nvSpPr>
          <p:cNvPr id="36" name="Rectangle 35">
            <a:extLst>
              <a:ext uri="{FF2B5EF4-FFF2-40B4-BE49-F238E27FC236}">
                <a16:creationId xmlns:a16="http://schemas.microsoft.com/office/drawing/2014/main" id="{559366D0-6E2C-4D4B-AB1F-42315A5CD5B1}"/>
              </a:ext>
            </a:extLst>
          </p:cNvPr>
          <p:cNvSpPr/>
          <p:nvPr/>
        </p:nvSpPr>
        <p:spPr>
          <a:xfrm>
            <a:off x="5605397" y="2709971"/>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[4] ___</a:t>
            </a:r>
          </a:p>
        </p:txBody>
      </p:sp>
      <p:sp>
        <p:nvSpPr>
          <p:cNvPr id="37" name="Rectangle 36">
            <a:extLst>
              <a:ext uri="{FF2B5EF4-FFF2-40B4-BE49-F238E27FC236}">
                <a16:creationId xmlns:a16="http://schemas.microsoft.com/office/drawing/2014/main" id="{C031DEE5-C967-409F-B1C7-34030A259DE4}"/>
              </a:ext>
            </a:extLst>
          </p:cNvPr>
          <p:cNvSpPr/>
          <p:nvPr/>
        </p:nvSpPr>
        <p:spPr>
          <a:xfrm>
            <a:off x="3390569" y="3186379"/>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[5] ___</a:t>
            </a:r>
          </a:p>
        </p:txBody>
      </p:sp>
      <p:sp>
        <p:nvSpPr>
          <p:cNvPr id="38" name="Rectangle 37">
            <a:extLst>
              <a:ext uri="{FF2B5EF4-FFF2-40B4-BE49-F238E27FC236}">
                <a16:creationId xmlns:a16="http://schemas.microsoft.com/office/drawing/2014/main" id="{FE2C283B-886C-481F-A0D0-D2F8924922DC}"/>
              </a:ext>
            </a:extLst>
          </p:cNvPr>
          <p:cNvSpPr/>
          <p:nvPr/>
        </p:nvSpPr>
        <p:spPr>
          <a:xfrm>
            <a:off x="3593270" y="3628573"/>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[6] ___</a:t>
            </a:r>
          </a:p>
        </p:txBody>
      </p:sp>
      <p:sp>
        <p:nvSpPr>
          <p:cNvPr id="39" name="Rectangle 38">
            <a:extLst>
              <a:ext uri="{FF2B5EF4-FFF2-40B4-BE49-F238E27FC236}">
                <a16:creationId xmlns:a16="http://schemas.microsoft.com/office/drawing/2014/main" id="{AD6B75A9-0664-4E86-BF63-4FBEE0EE9BA9}"/>
              </a:ext>
            </a:extLst>
          </p:cNvPr>
          <p:cNvSpPr/>
          <p:nvPr/>
        </p:nvSpPr>
        <p:spPr>
          <a:xfrm>
            <a:off x="5128506" y="4510945"/>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[7] ___</a:t>
            </a:r>
          </a:p>
        </p:txBody>
      </p:sp>
      <p:sp>
        <p:nvSpPr>
          <p:cNvPr id="40" name="Rectangle 39">
            <a:extLst>
              <a:ext uri="{FF2B5EF4-FFF2-40B4-BE49-F238E27FC236}">
                <a16:creationId xmlns:a16="http://schemas.microsoft.com/office/drawing/2014/main" id="{CA73C967-8F5F-4311-80EB-F57245A4F6BA}"/>
              </a:ext>
            </a:extLst>
          </p:cNvPr>
          <p:cNvSpPr/>
          <p:nvPr/>
        </p:nvSpPr>
        <p:spPr>
          <a:xfrm>
            <a:off x="7516776" y="4510945"/>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[8] ___</a:t>
            </a:r>
          </a:p>
        </p:txBody>
      </p:sp>
      <p:sp>
        <p:nvSpPr>
          <p:cNvPr id="41" name="Rectangle 40">
            <a:extLst>
              <a:ext uri="{FF2B5EF4-FFF2-40B4-BE49-F238E27FC236}">
                <a16:creationId xmlns:a16="http://schemas.microsoft.com/office/drawing/2014/main" id="{444707D0-427A-452D-8D3D-023BB4230F93}"/>
              </a:ext>
            </a:extLst>
          </p:cNvPr>
          <p:cNvSpPr/>
          <p:nvPr/>
        </p:nvSpPr>
        <p:spPr>
          <a:xfrm>
            <a:off x="5479640" y="4993634"/>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[9] ___</a:t>
            </a:r>
          </a:p>
        </p:txBody>
      </p:sp>
    </p:spTree>
    <p:extLst>
      <p:ext uri="{BB962C8B-B14F-4D97-AF65-F5344CB8AC3E}">
        <p14:creationId xmlns:p14="http://schemas.microsoft.com/office/powerpoint/2010/main" val="237707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P spid="21" grpId="0"/>
      <p:bldP spid="23" grpId="0"/>
      <p:bldP spid="25" grpId="0"/>
      <p:bldP spid="27" grpId="0"/>
      <p:bldP spid="29" grpId="0"/>
      <p:bldP spid="30"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426300"/>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800" y="26172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06034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Using the preposition ‘de’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We already know that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changes to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aux</a:t>
            </a:r>
            <a:r>
              <a:rPr lang="en-US" sz="2400" b="1" dirty="0">
                <a:solidFill>
                  <a:srgbClr val="115076"/>
                </a:solidFill>
                <a:latin typeface="Century Gothic" panose="020F0302020204030204"/>
              </a:rPr>
              <a:t> </a:t>
            </a:r>
            <a:r>
              <a:rPr lang="en-US" sz="2400" dirty="0">
                <a:solidFill>
                  <a:srgbClr val="115076"/>
                </a:solidFill>
                <a:latin typeface="Century Gothic" panose="020F0302020204030204"/>
              </a:rPr>
              <a:t>before plural nouns with </a:t>
            </a:r>
            <a:r>
              <a:rPr lang="en-US" sz="2400" i="1" dirty="0">
                <a:solidFill>
                  <a:srgbClr val="115076"/>
                </a:solidFill>
                <a:latin typeface="Century Gothic" panose="020F0302020204030204"/>
              </a:rPr>
              <a:t>les</a:t>
            </a:r>
            <a:r>
              <a:rPr lang="en-US" sz="2400" dirty="0">
                <a:solidFill>
                  <a:srgbClr val="115076"/>
                </a:solidFill>
                <a:latin typeface="Century Gothic" panose="020F0302020204030204"/>
              </a:rPr>
              <a: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Je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vais</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The preposition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changes to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des</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before plural nouns with </a:t>
            </a:r>
            <a:r>
              <a:rPr kumimoji="0" lang="en-US" sz="2400" i="1" u="none" strike="noStrike" kern="1200" cap="none" spc="0" normalizeH="0" baseline="0" noProof="0" dirty="0">
                <a:ln>
                  <a:noFill/>
                </a:ln>
                <a:solidFill>
                  <a:srgbClr val="115076"/>
                </a:solidFill>
                <a:effectLst/>
                <a:uLnTx/>
                <a:uFillTx/>
                <a:latin typeface="Century Gothic" panose="020F0302020204030204"/>
                <a:ea typeface="+mn-ea"/>
                <a:cs typeface="+mn-cs"/>
              </a:rPr>
              <a:t>les</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près</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15076"/>
                </a:solidFill>
                <a:latin typeface="Century Gothic" panose="020F0302020204030204"/>
              </a:rPr>
              <a:t>This is </a:t>
            </a:r>
            <a:r>
              <a:rPr lang="en-US" sz="2400" b="1" dirty="0">
                <a:solidFill>
                  <a:srgbClr val="115076"/>
                </a:solidFill>
                <a:latin typeface="Century Gothic" panose="020F0302020204030204"/>
              </a:rPr>
              <a:t>different</a:t>
            </a:r>
            <a:r>
              <a:rPr lang="en-US" sz="2400" dirty="0">
                <a:solidFill>
                  <a:srgbClr val="115076"/>
                </a:solidFill>
                <a:latin typeface="Century Gothic" panose="020F0302020204030204"/>
              </a:rPr>
              <a:t> from the </a:t>
            </a:r>
            <a:r>
              <a:rPr lang="en-US" sz="2400" b="1" dirty="0">
                <a:solidFill>
                  <a:srgbClr val="115076"/>
                </a:solidFill>
                <a:latin typeface="Century Gothic" panose="020F0302020204030204"/>
              </a:rPr>
              <a:t>article</a:t>
            </a:r>
            <a:r>
              <a:rPr lang="en-US" sz="2400" dirty="0">
                <a:solidFill>
                  <a:srgbClr val="115076"/>
                </a:solidFill>
                <a:latin typeface="Century Gothic" panose="020F0302020204030204"/>
              </a:rPr>
              <a:t> </a:t>
            </a:r>
            <a:r>
              <a:rPr lang="en-US" sz="2400" b="1" dirty="0">
                <a:solidFill>
                  <a:srgbClr val="EE6000"/>
                </a:solidFill>
                <a:latin typeface="Century Gothic" panose="020F0302020204030204"/>
              </a:rPr>
              <a:t>des</a:t>
            </a:r>
            <a:r>
              <a:rPr lang="en-US" sz="2400" dirty="0">
                <a:solidFill>
                  <a:srgbClr val="115076"/>
                </a:solidFill>
                <a:latin typeface="Century Gothic" panose="020F0302020204030204"/>
              </a:rPr>
              <a:t>, which means ‘some’ (</a:t>
            </a:r>
            <a:r>
              <a:rPr lang="en-US" sz="2400" dirty="0" err="1">
                <a:solidFill>
                  <a:srgbClr val="115076"/>
                </a:solidFill>
                <a:latin typeface="Century Gothic" panose="020F0302020204030204"/>
              </a:rPr>
              <a:t>eg.</a:t>
            </a:r>
            <a:r>
              <a:rPr lang="en-US" sz="2400" dirty="0">
                <a:solidFill>
                  <a:srgbClr val="115076"/>
                </a:solidFill>
                <a:latin typeface="Century Gothic" panose="020F0302020204030204"/>
              </a:rPr>
              <a:t> </a:t>
            </a:r>
            <a:r>
              <a:rPr lang="en-US" sz="2400" b="1" dirty="0">
                <a:solidFill>
                  <a:srgbClr val="115076"/>
                </a:solidFill>
                <a:latin typeface="Century Gothic" panose="020F0302020204030204"/>
              </a:rPr>
              <a:t>Il y a des </a:t>
            </a:r>
            <a:r>
              <a:rPr lang="en-US" sz="2400" b="1" dirty="0" err="1">
                <a:solidFill>
                  <a:srgbClr val="115076"/>
                </a:solidFill>
                <a:latin typeface="Century Gothic" panose="020F0302020204030204"/>
              </a:rPr>
              <a:t>caisses</a:t>
            </a:r>
            <a:r>
              <a:rPr lang="en-US" sz="2400" dirty="0">
                <a:solidFill>
                  <a:srgbClr val="115076"/>
                </a:solidFill>
                <a:latin typeface="Century Gothic" panose="020F0302020204030204"/>
              </a:rPr>
              <a:t>).</a:t>
            </a:r>
          </a:p>
        </p:txBody>
      </p:sp>
      <p:sp>
        <p:nvSpPr>
          <p:cNvPr id="2" name="TextBox 1">
            <a:extLst>
              <a:ext uri="{FF2B5EF4-FFF2-40B4-BE49-F238E27FC236}">
                <a16:creationId xmlns:a16="http://schemas.microsoft.com/office/drawing/2014/main" id="{80D073C9-3C35-4FFE-8EE8-38ECB9878C2C}"/>
              </a:ext>
            </a:extLst>
          </p:cNvPr>
          <p:cNvSpPr txBox="1"/>
          <p:nvPr/>
        </p:nvSpPr>
        <p:spPr>
          <a:xfrm>
            <a:off x="2632692" y="2034664"/>
            <a:ext cx="2263761"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singular noun:</a:t>
            </a:r>
          </a:p>
        </p:txBody>
      </p:sp>
      <p:sp>
        <p:nvSpPr>
          <p:cNvPr id="9" name="TextBox 8">
            <a:extLst>
              <a:ext uri="{FF2B5EF4-FFF2-40B4-BE49-F238E27FC236}">
                <a16:creationId xmlns:a16="http://schemas.microsoft.com/office/drawing/2014/main" id="{024AD549-0860-45C7-85B2-60D7F2833029}"/>
              </a:ext>
            </a:extLst>
          </p:cNvPr>
          <p:cNvSpPr txBox="1"/>
          <p:nvPr/>
        </p:nvSpPr>
        <p:spPr>
          <a:xfrm>
            <a:off x="5584530" y="2034662"/>
            <a:ext cx="1944763"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plural noun:</a:t>
            </a:r>
          </a:p>
        </p:txBody>
      </p:sp>
      <p:sp>
        <p:nvSpPr>
          <p:cNvPr id="11" name="TextBox 10">
            <a:extLst>
              <a:ext uri="{FF2B5EF4-FFF2-40B4-BE49-F238E27FC236}">
                <a16:creationId xmlns:a16="http://schemas.microsoft.com/office/drawing/2014/main" id="{6703E21C-23DD-445C-9402-B37D8DE54C31}"/>
              </a:ext>
            </a:extLst>
          </p:cNvPr>
          <p:cNvSpPr txBox="1"/>
          <p:nvPr/>
        </p:nvSpPr>
        <p:spPr>
          <a:xfrm>
            <a:off x="2632692" y="2403995"/>
            <a:ext cx="1798890"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F73A649F-4991-47BF-ABFA-2DB0C7683035}"/>
              </a:ext>
            </a:extLst>
          </p:cNvPr>
          <p:cNvSpPr txBox="1"/>
          <p:nvPr/>
        </p:nvSpPr>
        <p:spPr>
          <a:xfrm>
            <a:off x="5584530" y="2403994"/>
            <a:ext cx="2106667"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aux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2CDA49D-E256-4243-9A0B-6B42E670901F}"/>
              </a:ext>
            </a:extLst>
          </p:cNvPr>
          <p:cNvSpPr txBox="1"/>
          <p:nvPr/>
        </p:nvSpPr>
        <p:spPr>
          <a:xfrm>
            <a:off x="2632692" y="4204489"/>
            <a:ext cx="1798890"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du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B8CD1758-45A8-40DB-B864-A8BE71FE8E2F}"/>
              </a:ext>
            </a:extLst>
          </p:cNvPr>
          <p:cNvSpPr txBox="1"/>
          <p:nvPr/>
        </p:nvSpPr>
        <p:spPr>
          <a:xfrm>
            <a:off x="5584530" y="4204487"/>
            <a:ext cx="2081019"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des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30FEAFE-49D9-453B-99C6-BBC3D9B949D3}"/>
              </a:ext>
            </a:extLst>
          </p:cNvPr>
          <p:cNvSpPr txBox="1"/>
          <p:nvPr/>
        </p:nvSpPr>
        <p:spPr>
          <a:xfrm>
            <a:off x="2632692" y="4573821"/>
            <a:ext cx="1976823"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EE6000"/>
                </a:solidFill>
                <a:effectLst/>
                <a:uLnTx/>
                <a:uFillTx/>
                <a:latin typeface="Century Gothic" panose="020F0302020204030204"/>
                <a:ea typeface="+mn-ea"/>
                <a:cs typeface="+mn-cs"/>
              </a:rPr>
              <a:t>de la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caisse</a:t>
            </a:r>
            <a:endPar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DCCA5BD-C60E-4B8F-835E-F41AD936DB0E}"/>
              </a:ext>
            </a:extLst>
          </p:cNvPr>
          <p:cNvSpPr txBox="1"/>
          <p:nvPr/>
        </p:nvSpPr>
        <p:spPr>
          <a:xfrm>
            <a:off x="5584530" y="4573819"/>
            <a:ext cx="1882247"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EE6000"/>
                </a:solidFill>
                <a:effectLst/>
                <a:uLnTx/>
                <a:uFillTx/>
                <a:latin typeface="Century Gothic" panose="020F0302020204030204"/>
                <a:ea typeface="+mn-ea"/>
                <a:cs typeface="+mn-cs"/>
              </a:rPr>
              <a:t>des</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caisses</a:t>
            </a:r>
            <a:endPar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DB12D352-03A6-47FF-BCFA-D122CDF12053}"/>
              </a:ext>
            </a:extLst>
          </p:cNvPr>
          <p:cNvSpPr txBox="1"/>
          <p:nvPr/>
        </p:nvSpPr>
        <p:spPr>
          <a:xfrm>
            <a:off x="2632692" y="2773328"/>
            <a:ext cx="1779654"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à la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caisse</a:t>
            </a:r>
            <a:endPar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6984E95B-92F9-499D-BA37-16AB724CF7B0}"/>
              </a:ext>
            </a:extLst>
          </p:cNvPr>
          <p:cNvSpPr txBox="1"/>
          <p:nvPr/>
        </p:nvSpPr>
        <p:spPr>
          <a:xfrm>
            <a:off x="5584530" y="2773327"/>
            <a:ext cx="1907895" cy="461665"/>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aux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caisses</a:t>
            </a:r>
            <a:endPar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4E858CA7-A419-42EB-B6DB-B2E836928F4C}"/>
              </a:ext>
            </a:extLst>
          </p:cNvPr>
          <p:cNvSpPr txBox="1"/>
          <p:nvPr/>
        </p:nvSpPr>
        <p:spPr>
          <a:xfrm>
            <a:off x="5584530" y="2443669"/>
            <a:ext cx="689270" cy="369332"/>
          </a:xfrm>
          <a:prstGeom prst="rect">
            <a:avLst/>
          </a:prstGeom>
          <a:solidFill>
            <a:schemeClr val="bg1"/>
          </a:solidFill>
        </p:spPr>
        <p:txBody>
          <a:bodyPr wrap="square" lIns="0" tIns="0" rIns="0" bIns="0" rtlCol="0">
            <a:spAutoFit/>
          </a:bodyPr>
          <a:lstStyle/>
          <a:p>
            <a:pPr algn="ctr"/>
            <a:r>
              <a:rPr lang="en-GB" sz="2400" dirty="0">
                <a:solidFill>
                  <a:schemeClr val="accent1">
                    <a:lumMod val="50000"/>
                  </a:schemeClr>
                </a:solidFill>
              </a:rPr>
              <a:t>___</a:t>
            </a:r>
          </a:p>
        </p:txBody>
      </p:sp>
      <p:sp>
        <p:nvSpPr>
          <p:cNvPr id="5" name="TextBox 4">
            <a:extLst>
              <a:ext uri="{FF2B5EF4-FFF2-40B4-BE49-F238E27FC236}">
                <a16:creationId xmlns:a16="http://schemas.microsoft.com/office/drawing/2014/main" id="{FCE76089-F2D3-4E66-BF43-C14176EDC391}"/>
              </a:ext>
            </a:extLst>
          </p:cNvPr>
          <p:cNvSpPr txBox="1"/>
          <p:nvPr/>
        </p:nvSpPr>
        <p:spPr>
          <a:xfrm>
            <a:off x="5584530" y="2836261"/>
            <a:ext cx="689270" cy="369332"/>
          </a:xfrm>
          <a:prstGeom prst="rect">
            <a:avLst/>
          </a:prstGeom>
          <a:solidFill>
            <a:schemeClr val="bg1"/>
          </a:solidFill>
        </p:spPr>
        <p:txBody>
          <a:bodyPr wrap="square" lIns="0" tIns="0" rIns="0" bIns="0" rtlCol="0">
            <a:spAutoFit/>
          </a:bodyPr>
          <a:lstStyle/>
          <a:p>
            <a:pPr algn="ctr"/>
            <a:r>
              <a:rPr lang="en-GB" sz="2400" dirty="0">
                <a:solidFill>
                  <a:schemeClr val="accent1">
                    <a:lumMod val="50000"/>
                  </a:schemeClr>
                </a:solidFill>
              </a:rPr>
              <a:t>___</a:t>
            </a:r>
          </a:p>
        </p:txBody>
      </p:sp>
    </p:spTree>
    <p:extLst>
      <p:ext uri="{BB962C8B-B14F-4D97-AF65-F5344CB8AC3E}">
        <p14:creationId xmlns:p14="http://schemas.microsoft.com/office/powerpoint/2010/main" val="177338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5" grpId="0"/>
      <p:bldP spid="17" grpId="0"/>
      <p:bldP spid="19" grpId="0"/>
      <p:bldP spid="21" grpId="0"/>
      <p:bldP spid="22" grpId="0"/>
      <p:bldP spid="3" grpId="0" animBg="1"/>
      <p:bldP spid="3" grpId="1" animBg="1"/>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252394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directions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choses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087280744"/>
              </p:ext>
            </p:extLst>
          </p:nvPr>
        </p:nvGraphicFramePr>
        <p:xfrm>
          <a:off x="3036049" y="1296000"/>
          <a:ext cx="4320000" cy="49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900000">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bl>
          </a:graphicData>
        </a:graphic>
      </p:graphicFrame>
      <p:sp>
        <p:nvSpPr>
          <p:cNvPr id="29" name="Action Button: Custom 16">
            <a:hlinkClick r:id="" action="ppaction://noaction" highlightClick="1">
              <a:snd r:embed="rId4" name="1beep.wav"/>
            </a:hlinkClick>
            <a:extLst>
              <a:ext uri="{FF2B5EF4-FFF2-40B4-BE49-F238E27FC236}">
                <a16:creationId xmlns:a16="http://schemas.microsoft.com/office/drawing/2014/main" id="{00B3E4C1-DFF4-46C3-8013-784275E7AA6B}"/>
              </a:ext>
            </a:extLst>
          </p:cNvPr>
          <p:cNvSpPr/>
          <p:nvPr/>
        </p:nvSpPr>
        <p:spPr>
          <a:xfrm>
            <a:off x="3121219" y="1942128"/>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2beep.wav"/>
            </a:hlinkClick>
            <a:extLst>
              <a:ext uri="{FF2B5EF4-FFF2-40B4-BE49-F238E27FC236}">
                <a16:creationId xmlns:a16="http://schemas.microsoft.com/office/drawing/2014/main" id="{5B92A95F-523A-4E36-B65E-94DAE9FBB368}"/>
              </a:ext>
            </a:extLst>
          </p:cNvPr>
          <p:cNvSpPr/>
          <p:nvPr/>
        </p:nvSpPr>
        <p:spPr>
          <a:xfrm>
            <a:off x="3121219" y="2843376"/>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3beep.wav"/>
            </a:hlinkClick>
            <a:extLst>
              <a:ext uri="{FF2B5EF4-FFF2-40B4-BE49-F238E27FC236}">
                <a16:creationId xmlns:a16="http://schemas.microsoft.com/office/drawing/2014/main" id="{D4B491BE-DEE1-4BAB-B62E-08BEC8F84C2F}"/>
              </a:ext>
            </a:extLst>
          </p:cNvPr>
          <p:cNvSpPr/>
          <p:nvPr/>
        </p:nvSpPr>
        <p:spPr>
          <a:xfrm>
            <a:off x="3121219" y="3744624"/>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4beep.wav"/>
            </a:hlinkClick>
            <a:extLst>
              <a:ext uri="{FF2B5EF4-FFF2-40B4-BE49-F238E27FC236}">
                <a16:creationId xmlns:a16="http://schemas.microsoft.com/office/drawing/2014/main" id="{7C5D1C98-B338-48C7-A0D6-9CC93C596CA9}"/>
              </a:ext>
            </a:extLst>
          </p:cNvPr>
          <p:cNvSpPr/>
          <p:nvPr/>
        </p:nvSpPr>
        <p:spPr>
          <a:xfrm>
            <a:off x="3121219" y="4654996"/>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5beep.wav"/>
            </a:hlinkClick>
            <a:extLst>
              <a:ext uri="{FF2B5EF4-FFF2-40B4-BE49-F238E27FC236}">
                <a16:creationId xmlns:a16="http://schemas.microsoft.com/office/drawing/2014/main" id="{735F5EA0-D015-4C01-9444-94092DE5E112}"/>
              </a:ext>
            </a:extLst>
          </p:cNvPr>
          <p:cNvSpPr/>
          <p:nvPr/>
        </p:nvSpPr>
        <p:spPr>
          <a:xfrm>
            <a:off x="3121219" y="556200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34" name="Table 6">
            <a:extLst>
              <a:ext uri="{FF2B5EF4-FFF2-40B4-BE49-F238E27FC236}">
                <a16:creationId xmlns:a16="http://schemas.microsoft.com/office/drawing/2014/main" id="{0ED79668-846B-4F4A-96C5-34C86B6B1BCF}"/>
              </a:ext>
            </a:extLst>
          </p:cNvPr>
          <p:cNvGraphicFramePr>
            <a:graphicFrameLocks noGrp="1"/>
          </p:cNvGraphicFramePr>
          <p:nvPr>
            <p:extLst>
              <p:ext uri="{D42A27DB-BD31-4B8C-83A1-F6EECF244321}">
                <p14:modId xmlns:p14="http://schemas.microsoft.com/office/powerpoint/2010/main" val="2766584490"/>
              </p:ext>
            </p:extLst>
          </p:nvPr>
        </p:nvGraphicFramePr>
        <p:xfrm>
          <a:off x="7692001" y="1296000"/>
          <a:ext cx="4320000" cy="49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900000">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bl>
          </a:graphicData>
        </a:graphic>
      </p:graphicFrame>
      <p:pic>
        <p:nvPicPr>
          <p:cNvPr id="35" name="Picture 34">
            <a:extLst>
              <a:ext uri="{FF2B5EF4-FFF2-40B4-BE49-F238E27FC236}">
                <a16:creationId xmlns:a16="http://schemas.microsoft.com/office/drawing/2014/main" id="{117CF0D9-C2EB-43A6-BF66-4A9AB48C89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999" y="4474996"/>
            <a:ext cx="1440000" cy="1440000"/>
          </a:xfrm>
          <a:prstGeom prst="rect">
            <a:avLst/>
          </a:prstGeom>
        </p:spPr>
      </p:pic>
      <p:pic>
        <p:nvPicPr>
          <p:cNvPr id="36" name="Picture 35">
            <a:extLst>
              <a:ext uri="{FF2B5EF4-FFF2-40B4-BE49-F238E27FC236}">
                <a16:creationId xmlns:a16="http://schemas.microsoft.com/office/drawing/2014/main" id="{7B8F79F5-B91A-44C6-8592-A08C7DD791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2692" y="4474996"/>
            <a:ext cx="1440000" cy="1440000"/>
          </a:xfrm>
          <a:prstGeom prst="rect">
            <a:avLst/>
          </a:prstGeom>
        </p:spPr>
      </p:pic>
      <p:sp>
        <p:nvSpPr>
          <p:cNvPr id="37" name="Action Button: Custom 16">
            <a:hlinkClick r:id="" action="ppaction://noaction" highlightClick="1">
              <a:snd r:embed="rId11" name="6bbeep.wav"/>
            </a:hlinkClick>
            <a:extLst>
              <a:ext uri="{FF2B5EF4-FFF2-40B4-BE49-F238E27FC236}">
                <a16:creationId xmlns:a16="http://schemas.microsoft.com/office/drawing/2014/main" id="{5C51E756-8718-4B61-9033-7DD30CD82B1D}"/>
              </a:ext>
            </a:extLst>
          </p:cNvPr>
          <p:cNvSpPr/>
          <p:nvPr/>
        </p:nvSpPr>
        <p:spPr>
          <a:xfrm>
            <a:off x="7794148" y="1942128"/>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2" name="7beep.wav"/>
            </a:hlinkClick>
            <a:extLst>
              <a:ext uri="{FF2B5EF4-FFF2-40B4-BE49-F238E27FC236}">
                <a16:creationId xmlns:a16="http://schemas.microsoft.com/office/drawing/2014/main" id="{5E1CF0FA-A757-464B-905C-F236E1CE2F2E}"/>
              </a:ext>
            </a:extLst>
          </p:cNvPr>
          <p:cNvSpPr/>
          <p:nvPr/>
        </p:nvSpPr>
        <p:spPr>
          <a:xfrm>
            <a:off x="7794148" y="2843376"/>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3" name="8beep.wav"/>
            </a:hlinkClick>
            <a:extLst>
              <a:ext uri="{FF2B5EF4-FFF2-40B4-BE49-F238E27FC236}">
                <a16:creationId xmlns:a16="http://schemas.microsoft.com/office/drawing/2014/main" id="{EDCBFFA0-382B-4470-8B97-4E3A0018477F}"/>
              </a:ext>
            </a:extLst>
          </p:cNvPr>
          <p:cNvSpPr/>
          <p:nvPr/>
        </p:nvSpPr>
        <p:spPr>
          <a:xfrm>
            <a:off x="7794148" y="3744624"/>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0" name="Action Button: Custom 16">
            <a:hlinkClick r:id="" action="ppaction://noaction" highlightClick="1">
              <a:snd r:embed="rId14" name="9beep.wav"/>
            </a:hlinkClick>
            <a:extLst>
              <a:ext uri="{FF2B5EF4-FFF2-40B4-BE49-F238E27FC236}">
                <a16:creationId xmlns:a16="http://schemas.microsoft.com/office/drawing/2014/main" id="{673B51A1-2AC6-4898-8556-D7FA39AA322B}"/>
              </a:ext>
            </a:extLst>
          </p:cNvPr>
          <p:cNvSpPr/>
          <p:nvPr/>
        </p:nvSpPr>
        <p:spPr>
          <a:xfrm>
            <a:off x="7794148" y="4654996"/>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1" name="Action Button: Custom 16">
            <a:hlinkClick r:id="" action="ppaction://noaction" highlightClick="1">
              <a:snd r:embed="rId15" name="10beep.wav"/>
            </a:hlinkClick>
            <a:extLst>
              <a:ext uri="{FF2B5EF4-FFF2-40B4-BE49-F238E27FC236}">
                <a16:creationId xmlns:a16="http://schemas.microsoft.com/office/drawing/2014/main" id="{B5931CB9-0019-4FAE-97E1-017B3B54E29B}"/>
              </a:ext>
            </a:extLst>
          </p:cNvPr>
          <p:cNvSpPr/>
          <p:nvPr/>
        </p:nvSpPr>
        <p:spPr>
          <a:xfrm>
            <a:off x="7794148" y="556200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074" name="Picture 2" descr="Free Picture Of A House, Download Free Clip Art, Free Clip Art on ...">
            <a:extLst>
              <a:ext uri="{FF2B5EF4-FFF2-40B4-BE49-F238E27FC236}">
                <a16:creationId xmlns:a16="http://schemas.microsoft.com/office/drawing/2014/main" id="{B3CD3E00-3BD6-44C8-8EAB-74F0009A18C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28796" y="1871178"/>
            <a:ext cx="865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ree Picture Of A House, Download Free Clip Art, Free Clip Art on ...">
            <a:extLst>
              <a:ext uri="{FF2B5EF4-FFF2-40B4-BE49-F238E27FC236}">
                <a16:creationId xmlns:a16="http://schemas.microsoft.com/office/drawing/2014/main" id="{391F7766-3C2F-4258-98E6-5A7EA35D5FC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84061" y="1871178"/>
            <a:ext cx="865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Picture Of A House, Download Free Clip Art, Free Clip Art on ...">
            <a:extLst>
              <a:ext uri="{FF2B5EF4-FFF2-40B4-BE49-F238E27FC236}">
                <a16:creationId xmlns:a16="http://schemas.microsoft.com/office/drawing/2014/main" id="{1B05A19C-372B-436B-9881-3229BD92442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0055" y="1871178"/>
            <a:ext cx="865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ree Market Stall Cliparts, Download Free Clip Art, Free Clip Art ...">
            <a:extLst>
              <a:ext uri="{FF2B5EF4-FFF2-40B4-BE49-F238E27FC236}">
                <a16:creationId xmlns:a16="http://schemas.microsoft.com/office/drawing/2014/main" id="{31CF72ED-62C2-4AF6-A825-96E58DE357DC}"/>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6058" y="2806356"/>
            <a:ext cx="650642" cy="72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Free Market Stall Cliparts, Download Free Clip Art, Free Clip Art ...">
            <a:extLst>
              <a:ext uri="{FF2B5EF4-FFF2-40B4-BE49-F238E27FC236}">
                <a16:creationId xmlns:a16="http://schemas.microsoft.com/office/drawing/2014/main" id="{A57DDA16-C81D-45E5-9F47-476B93B98FED}"/>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1323" y="2806356"/>
            <a:ext cx="650642" cy="72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Free Market Stall Cliparts, Download Free Clip Art, Free Clip Art ...">
            <a:extLst>
              <a:ext uri="{FF2B5EF4-FFF2-40B4-BE49-F238E27FC236}">
                <a16:creationId xmlns:a16="http://schemas.microsoft.com/office/drawing/2014/main" id="{444595E3-CAF4-426B-A050-03D29B50B0FC}"/>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4171" y="2806356"/>
            <a:ext cx="650642"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hristian Church Parish YouTube Christian ministry Altar - Church ...">
            <a:extLst>
              <a:ext uri="{FF2B5EF4-FFF2-40B4-BE49-F238E27FC236}">
                <a16:creationId xmlns:a16="http://schemas.microsoft.com/office/drawing/2014/main" id="{374A1380-1EF6-4B53-948B-282CC311E67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01379" y="365836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descr="Christian Church Parish YouTube Christian ministry Altar - Church ...">
            <a:extLst>
              <a:ext uri="{FF2B5EF4-FFF2-40B4-BE49-F238E27FC236}">
                <a16:creationId xmlns:a16="http://schemas.microsoft.com/office/drawing/2014/main" id="{CA01D145-94DF-4F40-A94C-B251D93A81A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53644" y="365836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Christian Church Parish YouTube Christian ministry Altar - Church ...">
            <a:extLst>
              <a:ext uri="{FF2B5EF4-FFF2-40B4-BE49-F238E27FC236}">
                <a16:creationId xmlns:a16="http://schemas.microsoft.com/office/drawing/2014/main" id="{325F6F0A-177F-4F26-B004-CC7FA7A5366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38174" y="365462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post office building clipart - Clip Art Library">
            <a:extLst>
              <a:ext uri="{FF2B5EF4-FFF2-40B4-BE49-F238E27FC236}">
                <a16:creationId xmlns:a16="http://schemas.microsoft.com/office/drawing/2014/main" id="{562503E1-843C-425A-B064-77716E54DBF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84456" y="4593542"/>
            <a:ext cx="8294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0" descr="post office building clipart - Clip Art Library">
            <a:extLst>
              <a:ext uri="{FF2B5EF4-FFF2-40B4-BE49-F238E27FC236}">
                <a16:creationId xmlns:a16="http://schemas.microsoft.com/office/drawing/2014/main" id="{FDB405C6-E200-4419-B430-2967D8ECBC1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640562" y="4593542"/>
            <a:ext cx="8294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0" descr="post office building clipart - Clip Art Library">
            <a:extLst>
              <a:ext uri="{FF2B5EF4-FFF2-40B4-BE49-F238E27FC236}">
                <a16:creationId xmlns:a16="http://schemas.microsoft.com/office/drawing/2014/main" id="{FDB1262D-AFFC-439A-B641-648598D4B4A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70055" y="4593542"/>
            <a:ext cx="8294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Bank clipart the cliparts - Clip Art Library">
            <a:extLst>
              <a:ext uri="{FF2B5EF4-FFF2-40B4-BE49-F238E27FC236}">
                <a16:creationId xmlns:a16="http://schemas.microsoft.com/office/drawing/2014/main" id="{0E5CA57C-800A-412A-8FCB-E94A9184BF8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301379" y="5473800"/>
            <a:ext cx="720000" cy="7164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4" descr="Bank clipart the cliparts - Clip Art Library">
            <a:extLst>
              <a:ext uri="{FF2B5EF4-FFF2-40B4-BE49-F238E27FC236}">
                <a16:creationId xmlns:a16="http://schemas.microsoft.com/office/drawing/2014/main" id="{B050849B-B7F7-4374-8E92-4EE9DEBFB7B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53644" y="5473800"/>
            <a:ext cx="720000" cy="7164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4" descr="Bank clipart the cliparts - Clip Art Library">
            <a:extLst>
              <a:ext uri="{FF2B5EF4-FFF2-40B4-BE49-F238E27FC236}">
                <a16:creationId xmlns:a16="http://schemas.microsoft.com/office/drawing/2014/main" id="{56AF5692-EC76-4BCB-B650-193EAC3A067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470055" y="5473800"/>
            <a:ext cx="720000" cy="716400"/>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bridge clipart - Clip Art Library">
            <a:extLst>
              <a:ext uri="{FF2B5EF4-FFF2-40B4-BE49-F238E27FC236}">
                <a16:creationId xmlns:a16="http://schemas.microsoft.com/office/drawing/2014/main" id="{2752A014-3816-4F3B-9EB8-D6BD68576E0B}"/>
              </a:ext>
            </a:extLst>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1393" y="1871178"/>
            <a:ext cx="6883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2" descr="bridge clipart - Clip Art Library">
            <a:extLst>
              <a:ext uri="{FF2B5EF4-FFF2-40B4-BE49-F238E27FC236}">
                <a16:creationId xmlns:a16="http://schemas.microsoft.com/office/drawing/2014/main" id="{74319CE7-AAE5-4B5B-8F59-838C5F447948}"/>
              </a:ext>
            </a:extLst>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56990" y="1871178"/>
            <a:ext cx="6883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2" descr="bridge clipart - Clip Art Library">
            <a:extLst>
              <a:ext uri="{FF2B5EF4-FFF2-40B4-BE49-F238E27FC236}">
                <a16:creationId xmlns:a16="http://schemas.microsoft.com/office/drawing/2014/main" id="{62FAD99A-54FB-4668-9A79-61123A8DCA77}"/>
              </a:ext>
            </a:extLst>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4495" y="1871178"/>
            <a:ext cx="6883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Free Cafe Building Cliparts, Download Free Clip Art, Free Clip Art ...">
            <a:extLst>
              <a:ext uri="{FF2B5EF4-FFF2-40B4-BE49-F238E27FC236}">
                <a16:creationId xmlns:a16="http://schemas.microsoft.com/office/drawing/2014/main" id="{CB48CDA0-F1E6-4434-829B-A77B3D73CB06}"/>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985569" y="280220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4" descr="Free Cafe Building Cliparts, Download Free Clip Art, Free Clip Art ...">
            <a:extLst>
              <a:ext uri="{FF2B5EF4-FFF2-40B4-BE49-F238E27FC236}">
                <a16:creationId xmlns:a16="http://schemas.microsoft.com/office/drawing/2014/main" id="{33449013-FB76-4098-911F-0B1D2FF227D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341166" y="280220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4" descr="Free Cafe Building Cliparts, Download Free Clip Art, Free Clip Art ...">
            <a:extLst>
              <a:ext uri="{FF2B5EF4-FFF2-40B4-BE49-F238E27FC236}">
                <a16:creationId xmlns:a16="http://schemas.microsoft.com/office/drawing/2014/main" id="{D6F36AC1-8B55-40A8-BA2F-0EECA707B5F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168671" y="280220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Cinema - Clip Art Library">
            <a:extLst>
              <a:ext uri="{FF2B5EF4-FFF2-40B4-BE49-F238E27FC236}">
                <a16:creationId xmlns:a16="http://schemas.microsoft.com/office/drawing/2014/main" id="{8347C6FD-CCFC-46D1-8957-2C5948C8970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919533" y="3654624"/>
            <a:ext cx="852071" cy="72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2" descr="Cinema - Clip Art Library">
            <a:extLst>
              <a:ext uri="{FF2B5EF4-FFF2-40B4-BE49-F238E27FC236}">
                <a16:creationId xmlns:a16="http://schemas.microsoft.com/office/drawing/2014/main" id="{85DCEA4D-3C3C-43A1-A0A2-1D1B8FF2334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275130" y="3654624"/>
            <a:ext cx="852071" cy="72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2" descr="Cinema - Clip Art Library">
            <a:extLst>
              <a:ext uri="{FF2B5EF4-FFF2-40B4-BE49-F238E27FC236}">
                <a16:creationId xmlns:a16="http://schemas.microsoft.com/office/drawing/2014/main" id="{CDC06454-E552-4490-9BAA-0B05349720C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1093697" y="3656260"/>
            <a:ext cx="852071"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Free Beach Party Clipart, Download Free Clip Art, Free Clip Art on ...">
            <a:extLst>
              <a:ext uri="{FF2B5EF4-FFF2-40B4-BE49-F238E27FC236}">
                <a16:creationId xmlns:a16="http://schemas.microsoft.com/office/drawing/2014/main" id="{B2253E00-0DDB-4B45-9CC8-8A2E681E477B}"/>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5568" y="4564996"/>
            <a:ext cx="90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4" descr="Free Beach Party Clipart, Download Free Clip Art, Free Clip Art on ...">
            <a:extLst>
              <a:ext uri="{FF2B5EF4-FFF2-40B4-BE49-F238E27FC236}">
                <a16:creationId xmlns:a16="http://schemas.microsoft.com/office/drawing/2014/main" id="{A2B4394B-9D16-4ECE-B8E2-7DB360F6D457}"/>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92931" y="4593542"/>
            <a:ext cx="90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4" descr="Free Beach Party Clipart, Download Free Clip Art, Free Clip Art on ...">
            <a:extLst>
              <a:ext uri="{FF2B5EF4-FFF2-40B4-BE49-F238E27FC236}">
                <a16:creationId xmlns:a16="http://schemas.microsoft.com/office/drawing/2014/main" id="{E3CC5068-AF1E-47D7-842A-7103C3844845}"/>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45768" y="4584588"/>
            <a:ext cx="90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five star hotel png - Clip Art Library">
            <a:extLst>
              <a:ext uri="{FF2B5EF4-FFF2-40B4-BE49-F238E27FC236}">
                <a16:creationId xmlns:a16="http://schemas.microsoft.com/office/drawing/2014/main" id="{77E6F4C2-DF3B-4112-91B0-129B74BDC8B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919533" y="54738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8" descr="five star hotel png - Clip Art Library">
            <a:extLst>
              <a:ext uri="{FF2B5EF4-FFF2-40B4-BE49-F238E27FC236}">
                <a16:creationId xmlns:a16="http://schemas.microsoft.com/office/drawing/2014/main" id="{1BBC477C-0A85-4C0D-A846-57EC390779C8}"/>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210561" y="54738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8" descr="five star hotel png - Clip Art Library">
            <a:extLst>
              <a:ext uri="{FF2B5EF4-FFF2-40B4-BE49-F238E27FC236}">
                <a16:creationId xmlns:a16="http://schemas.microsoft.com/office/drawing/2014/main" id="{D8902A6E-27C2-4D14-BFD7-8502FBE85AC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111281" y="5473800"/>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AA530013-01E1-4321-A051-8237982D812C}"/>
              </a:ext>
            </a:extLst>
          </p:cNvPr>
          <p:cNvSpPr/>
          <p:nvPr/>
        </p:nvSpPr>
        <p:spPr>
          <a:xfrm>
            <a:off x="5549228" y="1777438"/>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05E49DB1-B983-44E0-8203-B514B2296215}"/>
              </a:ext>
            </a:extLst>
          </p:cNvPr>
          <p:cNvSpPr/>
          <p:nvPr/>
        </p:nvSpPr>
        <p:spPr>
          <a:xfrm>
            <a:off x="3758068" y="2708876"/>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E6C835F9-9E43-445A-8095-91369B3EC3A9}"/>
              </a:ext>
            </a:extLst>
          </p:cNvPr>
          <p:cNvSpPr/>
          <p:nvPr/>
        </p:nvSpPr>
        <p:spPr>
          <a:xfrm>
            <a:off x="3758068" y="3585252"/>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2D050493-F5C0-440F-9711-E0EF53CC3E87}"/>
              </a:ext>
            </a:extLst>
          </p:cNvPr>
          <p:cNvSpPr/>
          <p:nvPr/>
        </p:nvSpPr>
        <p:spPr>
          <a:xfrm>
            <a:off x="3774329" y="4477036"/>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AF711518-745F-4535-8821-F7541E6D21A3}"/>
              </a:ext>
            </a:extLst>
          </p:cNvPr>
          <p:cNvSpPr/>
          <p:nvPr/>
        </p:nvSpPr>
        <p:spPr>
          <a:xfrm>
            <a:off x="3758068" y="5397506"/>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E26C6ECE-C8A1-4D18-B19A-464AA9A934EE}"/>
              </a:ext>
            </a:extLst>
          </p:cNvPr>
          <p:cNvSpPr/>
          <p:nvPr/>
        </p:nvSpPr>
        <p:spPr>
          <a:xfrm>
            <a:off x="10195680" y="1777438"/>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6389A35E-0541-4E64-B01D-E7A5EA4C222F}"/>
              </a:ext>
            </a:extLst>
          </p:cNvPr>
          <p:cNvSpPr/>
          <p:nvPr/>
        </p:nvSpPr>
        <p:spPr>
          <a:xfrm>
            <a:off x="10195680" y="2708876"/>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709265C2-7658-4958-BA15-6D996913256F}"/>
              </a:ext>
            </a:extLst>
          </p:cNvPr>
          <p:cNvSpPr/>
          <p:nvPr/>
        </p:nvSpPr>
        <p:spPr>
          <a:xfrm>
            <a:off x="8408897" y="3608876"/>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63">
            <a:extLst>
              <a:ext uri="{FF2B5EF4-FFF2-40B4-BE49-F238E27FC236}">
                <a16:creationId xmlns:a16="http://schemas.microsoft.com/office/drawing/2014/main" id="{3F362BAE-DB33-4B31-8D52-638019B018E4}"/>
              </a:ext>
            </a:extLst>
          </p:cNvPr>
          <p:cNvSpPr/>
          <p:nvPr/>
        </p:nvSpPr>
        <p:spPr>
          <a:xfrm>
            <a:off x="10192931" y="4480914"/>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4">
            <a:extLst>
              <a:ext uri="{FF2B5EF4-FFF2-40B4-BE49-F238E27FC236}">
                <a16:creationId xmlns:a16="http://schemas.microsoft.com/office/drawing/2014/main" id="{434A3C42-DD0D-4286-80D9-4636008BF54D}"/>
              </a:ext>
            </a:extLst>
          </p:cNvPr>
          <p:cNvSpPr/>
          <p:nvPr/>
        </p:nvSpPr>
        <p:spPr>
          <a:xfrm>
            <a:off x="10208897" y="5393885"/>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51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5" grpId="0" animBg="1"/>
      <p:bldP spid="56" grpId="0" animBg="1"/>
      <p:bldP spid="57" grpId="0" animBg="1"/>
      <p:bldP spid="60" grpId="0" animBg="1"/>
      <p:bldP spid="63" grpId="0" animBg="1"/>
      <p:bldP spid="64" grpId="0" animBg="1"/>
      <p:bldP spid="6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252394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directions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choses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3036049" y="1296000"/>
          <a:ext cx="4320000" cy="49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900000">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bl>
          </a:graphicData>
        </a:graphic>
      </p:graphicFrame>
      <p:sp>
        <p:nvSpPr>
          <p:cNvPr id="29"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3121219" y="1942128"/>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3121219" y="2843376"/>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3121219" y="3744624"/>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3121219" y="4654996"/>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3121219" y="556200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34" name="Table 6">
            <a:extLst>
              <a:ext uri="{FF2B5EF4-FFF2-40B4-BE49-F238E27FC236}">
                <a16:creationId xmlns:a16="http://schemas.microsoft.com/office/drawing/2014/main" id="{0ED79668-846B-4F4A-96C5-34C86B6B1BCF}"/>
              </a:ext>
            </a:extLst>
          </p:cNvPr>
          <p:cNvGraphicFramePr>
            <a:graphicFrameLocks noGrp="1"/>
          </p:cNvGraphicFramePr>
          <p:nvPr/>
        </p:nvGraphicFramePr>
        <p:xfrm>
          <a:off x="7692001" y="1296000"/>
          <a:ext cx="4320000" cy="4997067"/>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900000">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900000">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900000">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bl>
          </a:graphicData>
        </a:graphic>
      </p:graphicFrame>
      <p:pic>
        <p:nvPicPr>
          <p:cNvPr id="35" name="Picture 34">
            <a:extLst>
              <a:ext uri="{FF2B5EF4-FFF2-40B4-BE49-F238E27FC236}">
                <a16:creationId xmlns:a16="http://schemas.microsoft.com/office/drawing/2014/main" id="{117CF0D9-C2EB-43A6-BF66-4A9AB48C89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999" y="4474996"/>
            <a:ext cx="1440000" cy="1440000"/>
          </a:xfrm>
          <a:prstGeom prst="rect">
            <a:avLst/>
          </a:prstGeom>
        </p:spPr>
      </p:pic>
      <p:pic>
        <p:nvPicPr>
          <p:cNvPr id="36" name="Picture 35">
            <a:extLst>
              <a:ext uri="{FF2B5EF4-FFF2-40B4-BE49-F238E27FC236}">
                <a16:creationId xmlns:a16="http://schemas.microsoft.com/office/drawing/2014/main" id="{7B8F79F5-B91A-44C6-8592-A08C7DD791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2692" y="4474996"/>
            <a:ext cx="1440000" cy="1440000"/>
          </a:xfrm>
          <a:prstGeom prst="rect">
            <a:avLst/>
          </a:prstGeom>
        </p:spPr>
      </p:pic>
      <p:sp>
        <p:nvSpPr>
          <p:cNvPr id="37" name="Action Button: Custom 16">
            <a:hlinkClick r:id="" action="ppaction://noaction" highlightClick="1">
              <a:snd r:embed="rId11" name="6.wav"/>
            </a:hlinkClick>
            <a:extLst>
              <a:ext uri="{FF2B5EF4-FFF2-40B4-BE49-F238E27FC236}">
                <a16:creationId xmlns:a16="http://schemas.microsoft.com/office/drawing/2014/main" id="{5C51E756-8718-4B61-9033-7DD30CD82B1D}"/>
              </a:ext>
            </a:extLst>
          </p:cNvPr>
          <p:cNvSpPr/>
          <p:nvPr/>
        </p:nvSpPr>
        <p:spPr>
          <a:xfrm>
            <a:off x="7794148" y="1942128"/>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2" name="7.wav"/>
            </a:hlinkClick>
            <a:extLst>
              <a:ext uri="{FF2B5EF4-FFF2-40B4-BE49-F238E27FC236}">
                <a16:creationId xmlns:a16="http://schemas.microsoft.com/office/drawing/2014/main" id="{5E1CF0FA-A757-464B-905C-F236E1CE2F2E}"/>
              </a:ext>
            </a:extLst>
          </p:cNvPr>
          <p:cNvSpPr/>
          <p:nvPr/>
        </p:nvSpPr>
        <p:spPr>
          <a:xfrm>
            <a:off x="7794148" y="2843376"/>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3" name="8.wav"/>
            </a:hlinkClick>
            <a:extLst>
              <a:ext uri="{FF2B5EF4-FFF2-40B4-BE49-F238E27FC236}">
                <a16:creationId xmlns:a16="http://schemas.microsoft.com/office/drawing/2014/main" id="{EDCBFFA0-382B-4470-8B97-4E3A0018477F}"/>
              </a:ext>
            </a:extLst>
          </p:cNvPr>
          <p:cNvSpPr/>
          <p:nvPr/>
        </p:nvSpPr>
        <p:spPr>
          <a:xfrm>
            <a:off x="7794148" y="3744624"/>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0" name="Action Button: Custom 16">
            <a:hlinkClick r:id="" action="ppaction://noaction" highlightClick="1">
              <a:snd r:embed="rId14" name="9.wav"/>
            </a:hlinkClick>
            <a:extLst>
              <a:ext uri="{FF2B5EF4-FFF2-40B4-BE49-F238E27FC236}">
                <a16:creationId xmlns:a16="http://schemas.microsoft.com/office/drawing/2014/main" id="{673B51A1-2AC6-4898-8556-D7FA39AA322B}"/>
              </a:ext>
            </a:extLst>
          </p:cNvPr>
          <p:cNvSpPr/>
          <p:nvPr/>
        </p:nvSpPr>
        <p:spPr>
          <a:xfrm>
            <a:off x="7794148" y="4654996"/>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1" name="Action Button: Custom 16">
            <a:hlinkClick r:id="" action="ppaction://noaction" highlightClick="1">
              <a:snd r:embed="rId15" name="10.wav"/>
            </a:hlinkClick>
            <a:extLst>
              <a:ext uri="{FF2B5EF4-FFF2-40B4-BE49-F238E27FC236}">
                <a16:creationId xmlns:a16="http://schemas.microsoft.com/office/drawing/2014/main" id="{B5931CB9-0019-4FAE-97E1-017B3B54E29B}"/>
              </a:ext>
            </a:extLst>
          </p:cNvPr>
          <p:cNvSpPr/>
          <p:nvPr/>
        </p:nvSpPr>
        <p:spPr>
          <a:xfrm>
            <a:off x="7794148" y="556200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074" name="Picture 2" descr="Free Picture Of A House, Download Free Clip Art, Free Clip Art on ...">
            <a:extLst>
              <a:ext uri="{FF2B5EF4-FFF2-40B4-BE49-F238E27FC236}">
                <a16:creationId xmlns:a16="http://schemas.microsoft.com/office/drawing/2014/main" id="{B3CD3E00-3BD6-44C8-8EAB-74F0009A18C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28796" y="1871178"/>
            <a:ext cx="865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ree Picture Of A House, Download Free Clip Art, Free Clip Art on ...">
            <a:extLst>
              <a:ext uri="{FF2B5EF4-FFF2-40B4-BE49-F238E27FC236}">
                <a16:creationId xmlns:a16="http://schemas.microsoft.com/office/drawing/2014/main" id="{391F7766-3C2F-4258-98E6-5A7EA35D5FC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84061" y="1871178"/>
            <a:ext cx="865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Picture Of A House, Download Free Clip Art, Free Clip Art on ...">
            <a:extLst>
              <a:ext uri="{FF2B5EF4-FFF2-40B4-BE49-F238E27FC236}">
                <a16:creationId xmlns:a16="http://schemas.microsoft.com/office/drawing/2014/main" id="{1B05A19C-372B-436B-9881-3229BD92442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0055" y="1871178"/>
            <a:ext cx="8651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ree Market Stall Cliparts, Download Free Clip Art, Free Clip Art ...">
            <a:extLst>
              <a:ext uri="{FF2B5EF4-FFF2-40B4-BE49-F238E27FC236}">
                <a16:creationId xmlns:a16="http://schemas.microsoft.com/office/drawing/2014/main" id="{31CF72ED-62C2-4AF6-A825-96E58DE357DC}"/>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6058" y="2806356"/>
            <a:ext cx="650642" cy="72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Free Market Stall Cliparts, Download Free Clip Art, Free Clip Art ...">
            <a:extLst>
              <a:ext uri="{FF2B5EF4-FFF2-40B4-BE49-F238E27FC236}">
                <a16:creationId xmlns:a16="http://schemas.microsoft.com/office/drawing/2014/main" id="{A57DDA16-C81D-45E5-9F47-476B93B98FED}"/>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1323" y="2806356"/>
            <a:ext cx="650642" cy="72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Free Market Stall Cliparts, Download Free Clip Art, Free Clip Art ...">
            <a:extLst>
              <a:ext uri="{FF2B5EF4-FFF2-40B4-BE49-F238E27FC236}">
                <a16:creationId xmlns:a16="http://schemas.microsoft.com/office/drawing/2014/main" id="{444595E3-CAF4-426B-A050-03D29B50B0FC}"/>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4171" y="2806356"/>
            <a:ext cx="650642"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hristian Church Parish YouTube Christian ministry Altar - Church ...">
            <a:extLst>
              <a:ext uri="{FF2B5EF4-FFF2-40B4-BE49-F238E27FC236}">
                <a16:creationId xmlns:a16="http://schemas.microsoft.com/office/drawing/2014/main" id="{374A1380-1EF6-4B53-948B-282CC311E67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01379" y="365836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descr="Christian Church Parish YouTube Christian ministry Altar - Church ...">
            <a:extLst>
              <a:ext uri="{FF2B5EF4-FFF2-40B4-BE49-F238E27FC236}">
                <a16:creationId xmlns:a16="http://schemas.microsoft.com/office/drawing/2014/main" id="{CA01D145-94DF-4F40-A94C-B251D93A81A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53644" y="365836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Christian Church Parish YouTube Christian ministry Altar - Church ...">
            <a:extLst>
              <a:ext uri="{FF2B5EF4-FFF2-40B4-BE49-F238E27FC236}">
                <a16:creationId xmlns:a16="http://schemas.microsoft.com/office/drawing/2014/main" id="{325F6F0A-177F-4F26-B004-CC7FA7A5366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38174" y="365462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post office building clipart - Clip Art Library">
            <a:extLst>
              <a:ext uri="{FF2B5EF4-FFF2-40B4-BE49-F238E27FC236}">
                <a16:creationId xmlns:a16="http://schemas.microsoft.com/office/drawing/2014/main" id="{562503E1-843C-425A-B064-77716E54DBF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84456" y="4593542"/>
            <a:ext cx="8294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0" descr="post office building clipart - Clip Art Library">
            <a:extLst>
              <a:ext uri="{FF2B5EF4-FFF2-40B4-BE49-F238E27FC236}">
                <a16:creationId xmlns:a16="http://schemas.microsoft.com/office/drawing/2014/main" id="{FDB405C6-E200-4419-B430-2967D8ECBC1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640562" y="4593542"/>
            <a:ext cx="8294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0" descr="post office building clipart - Clip Art Library">
            <a:extLst>
              <a:ext uri="{FF2B5EF4-FFF2-40B4-BE49-F238E27FC236}">
                <a16:creationId xmlns:a16="http://schemas.microsoft.com/office/drawing/2014/main" id="{FDB1262D-AFFC-439A-B641-648598D4B4A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70055" y="4593542"/>
            <a:ext cx="8294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Bank clipart the cliparts - Clip Art Library">
            <a:extLst>
              <a:ext uri="{FF2B5EF4-FFF2-40B4-BE49-F238E27FC236}">
                <a16:creationId xmlns:a16="http://schemas.microsoft.com/office/drawing/2014/main" id="{0E5CA57C-800A-412A-8FCB-E94A9184BF8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301379" y="5473800"/>
            <a:ext cx="720000" cy="7164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4" descr="Bank clipart the cliparts - Clip Art Library">
            <a:extLst>
              <a:ext uri="{FF2B5EF4-FFF2-40B4-BE49-F238E27FC236}">
                <a16:creationId xmlns:a16="http://schemas.microsoft.com/office/drawing/2014/main" id="{B050849B-B7F7-4374-8E92-4EE9DEBFB7B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53644" y="5473800"/>
            <a:ext cx="720000" cy="7164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4" descr="Bank clipart the cliparts - Clip Art Library">
            <a:extLst>
              <a:ext uri="{FF2B5EF4-FFF2-40B4-BE49-F238E27FC236}">
                <a16:creationId xmlns:a16="http://schemas.microsoft.com/office/drawing/2014/main" id="{56AF5692-EC76-4BCB-B650-193EAC3A067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470055" y="5473800"/>
            <a:ext cx="720000" cy="716400"/>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bridge clipart - Clip Art Library">
            <a:extLst>
              <a:ext uri="{FF2B5EF4-FFF2-40B4-BE49-F238E27FC236}">
                <a16:creationId xmlns:a16="http://schemas.microsoft.com/office/drawing/2014/main" id="{2752A014-3816-4F3B-9EB8-D6BD68576E0B}"/>
              </a:ext>
            </a:extLst>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1393" y="1871178"/>
            <a:ext cx="6883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2" descr="bridge clipart - Clip Art Library">
            <a:extLst>
              <a:ext uri="{FF2B5EF4-FFF2-40B4-BE49-F238E27FC236}">
                <a16:creationId xmlns:a16="http://schemas.microsoft.com/office/drawing/2014/main" id="{74319CE7-AAE5-4B5B-8F59-838C5F447948}"/>
              </a:ext>
            </a:extLst>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56990" y="1871178"/>
            <a:ext cx="6883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2" descr="bridge clipart - Clip Art Library">
            <a:extLst>
              <a:ext uri="{FF2B5EF4-FFF2-40B4-BE49-F238E27FC236}">
                <a16:creationId xmlns:a16="http://schemas.microsoft.com/office/drawing/2014/main" id="{62FAD99A-54FB-4668-9A79-61123A8DCA77}"/>
              </a:ext>
            </a:extLst>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4495" y="1871178"/>
            <a:ext cx="688352"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Free Cafe Building Cliparts, Download Free Clip Art, Free Clip Art ...">
            <a:extLst>
              <a:ext uri="{FF2B5EF4-FFF2-40B4-BE49-F238E27FC236}">
                <a16:creationId xmlns:a16="http://schemas.microsoft.com/office/drawing/2014/main" id="{CB48CDA0-F1E6-4434-829B-A77B3D73CB06}"/>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985569" y="280220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4" descr="Free Cafe Building Cliparts, Download Free Clip Art, Free Clip Art ...">
            <a:extLst>
              <a:ext uri="{FF2B5EF4-FFF2-40B4-BE49-F238E27FC236}">
                <a16:creationId xmlns:a16="http://schemas.microsoft.com/office/drawing/2014/main" id="{33449013-FB76-4098-911F-0B1D2FF227D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341166" y="280220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4" descr="Free Cafe Building Cliparts, Download Free Clip Art, Free Clip Art ...">
            <a:extLst>
              <a:ext uri="{FF2B5EF4-FFF2-40B4-BE49-F238E27FC236}">
                <a16:creationId xmlns:a16="http://schemas.microsoft.com/office/drawing/2014/main" id="{D6F36AC1-8B55-40A8-BA2F-0EECA707B5F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168671" y="280220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Cinema - Clip Art Library">
            <a:extLst>
              <a:ext uri="{FF2B5EF4-FFF2-40B4-BE49-F238E27FC236}">
                <a16:creationId xmlns:a16="http://schemas.microsoft.com/office/drawing/2014/main" id="{8347C6FD-CCFC-46D1-8957-2C5948C8970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919533" y="3654624"/>
            <a:ext cx="852071" cy="72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2" descr="Cinema - Clip Art Library">
            <a:extLst>
              <a:ext uri="{FF2B5EF4-FFF2-40B4-BE49-F238E27FC236}">
                <a16:creationId xmlns:a16="http://schemas.microsoft.com/office/drawing/2014/main" id="{85DCEA4D-3C3C-43A1-A0A2-1D1B8FF2334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275130" y="3654624"/>
            <a:ext cx="852071" cy="72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2" descr="Cinema - Clip Art Library">
            <a:extLst>
              <a:ext uri="{FF2B5EF4-FFF2-40B4-BE49-F238E27FC236}">
                <a16:creationId xmlns:a16="http://schemas.microsoft.com/office/drawing/2014/main" id="{CDC06454-E552-4490-9BAA-0B05349720C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1093697" y="3656260"/>
            <a:ext cx="852071"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Free Beach Party Clipart, Download Free Clip Art, Free Clip Art on ...">
            <a:extLst>
              <a:ext uri="{FF2B5EF4-FFF2-40B4-BE49-F238E27FC236}">
                <a16:creationId xmlns:a16="http://schemas.microsoft.com/office/drawing/2014/main" id="{B2253E00-0DDB-4B45-9CC8-8A2E681E477B}"/>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5568" y="4564996"/>
            <a:ext cx="90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4" descr="Free Beach Party Clipart, Download Free Clip Art, Free Clip Art on ...">
            <a:extLst>
              <a:ext uri="{FF2B5EF4-FFF2-40B4-BE49-F238E27FC236}">
                <a16:creationId xmlns:a16="http://schemas.microsoft.com/office/drawing/2014/main" id="{A2B4394B-9D16-4ECE-B8E2-7DB360F6D457}"/>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92931" y="4593542"/>
            <a:ext cx="90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4" descr="Free Beach Party Clipart, Download Free Clip Art, Free Clip Art on ...">
            <a:extLst>
              <a:ext uri="{FF2B5EF4-FFF2-40B4-BE49-F238E27FC236}">
                <a16:creationId xmlns:a16="http://schemas.microsoft.com/office/drawing/2014/main" id="{E3CC5068-AF1E-47D7-842A-7103C3844845}"/>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64587" y="4588942"/>
            <a:ext cx="90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five star hotel png - Clip Art Library">
            <a:extLst>
              <a:ext uri="{FF2B5EF4-FFF2-40B4-BE49-F238E27FC236}">
                <a16:creationId xmlns:a16="http://schemas.microsoft.com/office/drawing/2014/main" id="{77E6F4C2-DF3B-4112-91B0-129B74BDC8B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919533" y="54738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8" descr="five star hotel png - Clip Art Library">
            <a:extLst>
              <a:ext uri="{FF2B5EF4-FFF2-40B4-BE49-F238E27FC236}">
                <a16:creationId xmlns:a16="http://schemas.microsoft.com/office/drawing/2014/main" id="{1BBC477C-0A85-4C0D-A846-57EC390779C8}"/>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210561" y="54738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8" descr="five star hotel png - Clip Art Library">
            <a:extLst>
              <a:ext uri="{FF2B5EF4-FFF2-40B4-BE49-F238E27FC236}">
                <a16:creationId xmlns:a16="http://schemas.microsoft.com/office/drawing/2014/main" id="{D8902A6E-27C2-4D14-BFD7-8502FBE85AC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111281" y="5473800"/>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3A41BB4-F5FF-4FC0-B798-B77459399323}"/>
              </a:ext>
            </a:extLst>
          </p:cNvPr>
          <p:cNvSpPr/>
          <p:nvPr/>
        </p:nvSpPr>
        <p:spPr>
          <a:xfrm>
            <a:off x="5549228" y="1777438"/>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CB1D402A-59AA-4E54-9CEB-4D47CD1E0EDB}"/>
              </a:ext>
            </a:extLst>
          </p:cNvPr>
          <p:cNvSpPr/>
          <p:nvPr/>
        </p:nvSpPr>
        <p:spPr>
          <a:xfrm>
            <a:off x="3758068" y="2708876"/>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456239D3-D5B3-4570-BEAC-4290654482CA}"/>
              </a:ext>
            </a:extLst>
          </p:cNvPr>
          <p:cNvSpPr/>
          <p:nvPr/>
        </p:nvSpPr>
        <p:spPr>
          <a:xfrm>
            <a:off x="3758068" y="3585252"/>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12DFB443-E16E-4D41-8F6F-501D11E29EAE}"/>
              </a:ext>
            </a:extLst>
          </p:cNvPr>
          <p:cNvSpPr/>
          <p:nvPr/>
        </p:nvSpPr>
        <p:spPr>
          <a:xfrm>
            <a:off x="3774329" y="4477036"/>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16F48D43-A97A-44ED-89FD-F0D93F11F81A}"/>
              </a:ext>
            </a:extLst>
          </p:cNvPr>
          <p:cNvSpPr/>
          <p:nvPr/>
        </p:nvSpPr>
        <p:spPr>
          <a:xfrm>
            <a:off x="3758068" y="5397506"/>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F9C7531D-D904-4913-BC87-8A2C00EB1E9A}"/>
              </a:ext>
            </a:extLst>
          </p:cNvPr>
          <p:cNvSpPr/>
          <p:nvPr/>
        </p:nvSpPr>
        <p:spPr>
          <a:xfrm>
            <a:off x="10195680" y="1777438"/>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741DF360-FEDE-4A07-AFC9-3A0F0020312A}"/>
              </a:ext>
            </a:extLst>
          </p:cNvPr>
          <p:cNvSpPr/>
          <p:nvPr/>
        </p:nvSpPr>
        <p:spPr>
          <a:xfrm>
            <a:off x="10195680" y="2708876"/>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95CA64B3-E9C6-46C8-BB6A-AFE923D8CA04}"/>
              </a:ext>
            </a:extLst>
          </p:cNvPr>
          <p:cNvSpPr/>
          <p:nvPr/>
        </p:nvSpPr>
        <p:spPr>
          <a:xfrm>
            <a:off x="8408897" y="3608876"/>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63">
            <a:extLst>
              <a:ext uri="{FF2B5EF4-FFF2-40B4-BE49-F238E27FC236}">
                <a16:creationId xmlns:a16="http://schemas.microsoft.com/office/drawing/2014/main" id="{D74F04AF-72BE-4BC6-BFBF-B29DDAB16061}"/>
              </a:ext>
            </a:extLst>
          </p:cNvPr>
          <p:cNvSpPr/>
          <p:nvPr/>
        </p:nvSpPr>
        <p:spPr>
          <a:xfrm>
            <a:off x="10192931" y="4480914"/>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4">
            <a:extLst>
              <a:ext uri="{FF2B5EF4-FFF2-40B4-BE49-F238E27FC236}">
                <a16:creationId xmlns:a16="http://schemas.microsoft.com/office/drawing/2014/main" id="{DCB01CD8-2694-4DB1-A559-B0E99CBAF6D7}"/>
              </a:ext>
            </a:extLst>
          </p:cNvPr>
          <p:cNvSpPr/>
          <p:nvPr/>
        </p:nvSpPr>
        <p:spPr>
          <a:xfrm>
            <a:off x="10208897" y="5393885"/>
            <a:ext cx="1800000" cy="90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3B699C13-C18B-4715-B0D8-973A6CDCA4CB}"/>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142313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1" grpId="0" animBg="1"/>
      <p:bldP spid="52" grpId="0" animBg="1"/>
      <p:bldP spid="55" grpId="0" animBg="1"/>
      <p:bldP spid="56" grpId="0" animBg="1"/>
      <p:bldP spid="57" grpId="0" animBg="1"/>
      <p:bldP spid="60" grpId="0" animBg="1"/>
      <p:bldP spid="63" grpId="0" animBg="1"/>
      <p:bldP spid="64" grpId="0" animBg="1"/>
      <p:bldP spid="6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Prepositions with ‘</a:t>
            </a:r>
            <a:r>
              <a:rPr lang="en-GB" sz="3600" b="1" dirty="0" err="1">
                <a:solidFill>
                  <a:schemeClr val="bg1"/>
                </a:solidFill>
              </a:rPr>
              <a:t>jouer</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832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We already</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know some verbs that can be followed by the preposition </a:t>
            </a:r>
            <a:r>
              <a:rPr kumimoji="0" lang="en-US" sz="2400" b="1" i="0" u="none" strike="noStrike" kern="1200" cap="none" spc="0" normalizeH="0" noProof="0" dirty="0">
                <a:ln>
                  <a:noFill/>
                </a:ln>
                <a:solidFill>
                  <a:srgbClr val="115076"/>
                </a:solidFill>
                <a:effectLst/>
                <a:uLnTx/>
                <a:uFillTx/>
                <a:latin typeface="Century Gothic" panose="020F0302020204030204"/>
                <a:ea typeface="+mn-ea"/>
                <a:cs typeface="+mn-cs"/>
              </a:rPr>
              <a:t>à</a:t>
            </a:r>
            <a:r>
              <a:rPr kumimoji="0" lang="en-US" sz="2400" i="0" u="none" strike="noStrike" kern="1200" cap="none" spc="0" normalizeH="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baseline="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a:ln>
                  <a:noFill/>
                </a:ln>
                <a:solidFill>
                  <a:srgbClr val="115076"/>
                </a:solidFill>
                <a:effectLst/>
                <a:uLnTx/>
                <a:uFillTx/>
                <a:latin typeface="Century Gothic" panose="020F0302020204030204"/>
                <a:ea typeface="+mn-ea"/>
                <a:cs typeface="+mn-cs"/>
              </a:rPr>
              <a:t>Je </a:t>
            </a:r>
            <a:r>
              <a:rPr kumimoji="0" lang="en-US" sz="2400" b="1" i="0" u="none" strike="noStrike" kern="1200" cap="none" spc="0" normalizeH="0" noProof="0" dirty="0" err="1">
                <a:ln>
                  <a:noFill/>
                </a:ln>
                <a:solidFill>
                  <a:srgbClr val="115076"/>
                </a:solidFill>
                <a:effectLst/>
                <a:uLnTx/>
                <a:uFillTx/>
                <a:latin typeface="Century Gothic" panose="020F0302020204030204"/>
                <a:ea typeface="+mn-ea"/>
                <a:cs typeface="+mn-cs"/>
              </a:rPr>
              <a:t>demande</a:t>
            </a:r>
            <a:r>
              <a:rPr kumimoji="0" lang="en-US" sz="2400" b="1" i="0" u="none" strike="noStrike" kern="1200" cap="none" spc="0" normalizeH="0" noProof="0" dirty="0">
                <a:ln>
                  <a:noFill/>
                </a:ln>
                <a:solidFill>
                  <a:srgbClr val="115076"/>
                </a:solidFill>
                <a:effectLst/>
                <a:uLnTx/>
                <a:uFillTx/>
                <a:latin typeface="Century Gothic" panose="020F0302020204030204"/>
                <a:ea typeface="+mn-ea"/>
                <a:cs typeface="+mn-cs"/>
              </a:rPr>
              <a:t> au </a:t>
            </a:r>
            <a:r>
              <a:rPr kumimoji="0" lang="en-US" sz="2400" b="1" i="0" u="none" strike="noStrike" kern="1200" cap="none" spc="0" normalizeH="0" noProof="0" dirty="0" err="1">
                <a:ln>
                  <a:noFill/>
                </a:ln>
                <a:solidFill>
                  <a:srgbClr val="115076"/>
                </a:solidFill>
                <a:effectLst/>
                <a:uLnTx/>
                <a:uFillTx/>
                <a:latin typeface="Century Gothic" panose="020F0302020204030204"/>
                <a:ea typeface="+mn-ea"/>
                <a:cs typeface="+mn-cs"/>
              </a:rPr>
              <a:t>professeur</a:t>
            </a:r>
            <a:r>
              <a:rPr kumimoji="0" lang="en-US" sz="2400" b="1" i="0" u="none" strike="noStrike" kern="1200" cap="none" spc="0" normalizeH="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noProof="0" dirty="0">
                <a:ln>
                  <a:noFill/>
                </a:ln>
                <a:solidFill>
                  <a:srgbClr val="115076"/>
                </a:solidFill>
                <a:effectLst/>
                <a:uLnTx/>
                <a:uFillTx/>
                <a:latin typeface="Century Gothic" panose="020F0302020204030204"/>
                <a:ea typeface="+mn-ea"/>
                <a:cs typeface="+mn-cs"/>
              </a:rPr>
              <a:t>I ask the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noProof="0" dirty="0">
                <a:ln>
                  <a:noFill/>
                </a:ln>
                <a:solidFill>
                  <a:srgbClr val="115076"/>
                </a:solidFill>
                <a:effectLst/>
                <a:uLnTx/>
                <a:uFillTx/>
                <a:latin typeface="Century Gothic" panose="020F0302020204030204"/>
                <a:ea typeface="+mn-ea"/>
                <a:cs typeface="+mn-cs"/>
              </a:rPr>
              <a:t>The verb </a:t>
            </a:r>
            <a:r>
              <a:rPr kumimoji="0" lang="en-US" sz="2400" b="1" u="none" strike="noStrike" kern="1200" cap="none" spc="0" normalizeH="0" noProof="0" dirty="0" err="1">
                <a:ln>
                  <a:noFill/>
                </a:ln>
                <a:solidFill>
                  <a:srgbClr val="EE6000"/>
                </a:solidFill>
                <a:effectLst/>
                <a:uLnTx/>
                <a:uFillTx/>
                <a:latin typeface="Century Gothic" panose="020F0302020204030204"/>
                <a:ea typeface="+mn-ea"/>
                <a:cs typeface="+mn-cs"/>
              </a:rPr>
              <a:t>jouer</a:t>
            </a:r>
            <a:r>
              <a:rPr kumimoji="0" lang="en-US" sz="2400" strike="noStrike" kern="1200" cap="none" spc="0" normalizeH="0" noProof="0" dirty="0">
                <a:ln>
                  <a:noFill/>
                </a:ln>
                <a:solidFill>
                  <a:srgbClr val="115076"/>
                </a:solidFill>
                <a:effectLst/>
                <a:uLnTx/>
                <a:uFillTx/>
                <a:latin typeface="Century Gothic" panose="020F0302020204030204"/>
                <a:ea typeface="+mn-ea"/>
                <a:cs typeface="+mn-cs"/>
              </a:rPr>
              <a:t> can be followed by the preposition </a:t>
            </a:r>
            <a:r>
              <a:rPr lang="en-US" sz="2400" b="1" noProof="0" dirty="0">
                <a:solidFill>
                  <a:srgbClr val="EE6000"/>
                </a:solidFill>
                <a:latin typeface="Century Gothic" panose="020F0302020204030204"/>
              </a:rPr>
              <a:t>à</a:t>
            </a:r>
            <a:r>
              <a:rPr lang="en-US" sz="2400" b="1" noProof="0" dirty="0">
                <a:solidFill>
                  <a:srgbClr val="115076"/>
                </a:solidFill>
                <a:latin typeface="Century Gothic" panose="020F0302020204030204"/>
              </a:rPr>
              <a:t> or</a:t>
            </a:r>
            <a:r>
              <a:rPr lang="en-US" sz="2400" noProof="0" dirty="0">
                <a:solidFill>
                  <a:srgbClr val="115076"/>
                </a:solidFill>
                <a:latin typeface="Century Gothic" panose="020F0302020204030204"/>
              </a:rPr>
              <a:t> the preposition </a:t>
            </a:r>
            <a:r>
              <a:rPr lang="en-US" sz="2400" b="1" noProof="0" dirty="0">
                <a:solidFill>
                  <a:srgbClr val="EE6000"/>
                </a:solidFill>
                <a:latin typeface="Century Gothic" panose="020F0302020204030204"/>
              </a:rPr>
              <a:t>de</a:t>
            </a:r>
            <a:r>
              <a:rPr lang="en-US" sz="2400" noProof="0" dirty="0">
                <a:solidFill>
                  <a:srgbClr val="115076"/>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u="none" strike="noStrike" kern="1200" cap="none" spc="0" normalizeH="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dirty="0">
                <a:ln>
                  <a:noFill/>
                </a:ln>
                <a:solidFill>
                  <a:srgbClr val="115076"/>
                </a:solidFill>
                <a:effectLst/>
                <a:uLnTx/>
                <a:uFillTx/>
                <a:latin typeface="Century Gothic" panose="020F0302020204030204"/>
                <a:ea typeface="+mn-ea"/>
                <a:cs typeface="+mn-cs"/>
              </a:rPr>
              <a:t>We use </a:t>
            </a:r>
            <a:r>
              <a:rPr kumimoji="0" lang="en-US" sz="2400" b="1" u="none" strike="noStrike" kern="1200" cap="none" spc="0" normalizeH="0" dirty="0">
                <a:ln>
                  <a:noFill/>
                </a:ln>
                <a:solidFill>
                  <a:srgbClr val="EE6000"/>
                </a:solidFill>
                <a:effectLst/>
                <a:uLnTx/>
                <a:uFillTx/>
                <a:latin typeface="Century Gothic" panose="020F0302020204030204"/>
                <a:ea typeface="+mn-ea"/>
                <a:cs typeface="+mn-cs"/>
              </a:rPr>
              <a:t>à</a:t>
            </a:r>
            <a:r>
              <a:rPr kumimoji="0" lang="en-US" sz="2400" u="none" strike="noStrike" kern="1200" cap="none" spc="0" normalizeH="0" dirty="0">
                <a:ln>
                  <a:noFill/>
                </a:ln>
                <a:solidFill>
                  <a:srgbClr val="115076"/>
                </a:solidFill>
                <a:effectLst/>
                <a:uLnTx/>
                <a:uFillTx/>
                <a:latin typeface="Century Gothic" panose="020F0302020204030204"/>
                <a:ea typeface="+mn-ea"/>
                <a:cs typeface="+mn-cs"/>
              </a:rPr>
              <a:t> for playing a </a:t>
            </a:r>
            <a:r>
              <a:rPr kumimoji="0" lang="en-US" sz="2400" b="1" u="none" strike="noStrike" kern="1200" cap="none" spc="0" normalizeH="0" dirty="0">
                <a:ln>
                  <a:noFill/>
                </a:ln>
                <a:solidFill>
                  <a:srgbClr val="115076"/>
                </a:solidFill>
                <a:effectLst/>
                <a:uLnTx/>
                <a:uFillTx/>
                <a:latin typeface="Century Gothic" panose="020F0302020204030204"/>
                <a:ea typeface="+mn-ea"/>
                <a:cs typeface="+mn-cs"/>
              </a:rPr>
              <a:t>sport</a:t>
            </a:r>
            <a:r>
              <a:rPr kumimoji="0" lang="en-US" sz="2400" u="none" strike="noStrike" kern="1200" cap="none" spc="0" normalizeH="0" dirty="0">
                <a:ln>
                  <a:noFill/>
                </a:ln>
                <a:solidFill>
                  <a:srgbClr val="115076"/>
                </a:solidFill>
                <a:effectLst/>
                <a:uLnTx/>
                <a:uFillTx/>
                <a:latin typeface="Century Gothic" panose="020F0302020204030204"/>
                <a:ea typeface="+mn-ea"/>
                <a:cs typeface="+mn-cs"/>
              </a:rPr>
              <a:t> or </a:t>
            </a:r>
            <a:r>
              <a:rPr kumimoji="0" lang="en-US" sz="2400" b="1" u="none" strike="noStrike" kern="1200" cap="none" spc="0" normalizeH="0" dirty="0">
                <a:ln>
                  <a:noFill/>
                </a:ln>
                <a:solidFill>
                  <a:srgbClr val="115076"/>
                </a:solidFill>
                <a:effectLst/>
                <a:uLnTx/>
                <a:uFillTx/>
                <a:latin typeface="Century Gothic" panose="020F0302020204030204"/>
                <a:ea typeface="+mn-ea"/>
                <a:cs typeface="+mn-cs"/>
              </a:rPr>
              <a:t>game</a:t>
            </a:r>
            <a:r>
              <a:rPr lang="en-US" sz="2400" dirty="0">
                <a:solidFill>
                  <a:srgbClr val="115076"/>
                </a:solidFill>
                <a:latin typeface="Century Gothic" panose="020F0302020204030204"/>
              </a:rPr>
              <a:t>, and </a:t>
            </a:r>
            <a:r>
              <a:rPr lang="en-US" sz="2400" b="1" dirty="0">
                <a:solidFill>
                  <a:srgbClr val="EE6000"/>
                </a:solidFill>
                <a:latin typeface="Century Gothic" panose="020F0302020204030204"/>
              </a:rPr>
              <a:t>de</a:t>
            </a:r>
            <a:r>
              <a:rPr lang="en-US" sz="2400" dirty="0">
                <a:solidFill>
                  <a:srgbClr val="115076"/>
                </a:solidFill>
                <a:latin typeface="Century Gothic" panose="020F0302020204030204"/>
              </a:rPr>
              <a:t> for playing an </a:t>
            </a:r>
            <a:r>
              <a:rPr lang="en-US" sz="2400" b="1" dirty="0">
                <a:solidFill>
                  <a:srgbClr val="115076"/>
                </a:solidFill>
                <a:latin typeface="Century Gothic" panose="020F0302020204030204"/>
              </a:rPr>
              <a:t>instrument</a:t>
            </a:r>
            <a:r>
              <a:rPr lang="en-US" sz="2400" dirty="0">
                <a:solidFill>
                  <a:srgbClr val="115076"/>
                </a:solidFill>
                <a:latin typeface="Century Gothic" panose="020F0302020204030204"/>
              </a:rPr>
              <a:t>:</a:t>
            </a:r>
            <a:endParaRPr kumimoji="0" lang="en-US" sz="2400" b="1" u="none" strike="noStrike" kern="1200" cap="none" spc="0" normalizeH="0" dirty="0">
              <a:ln>
                <a:noFill/>
              </a:ln>
              <a:solidFill>
                <a:srgbClr val="115076"/>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noProof="0" dirty="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dirty="0">
                <a:ln>
                  <a:noFill/>
                </a:ln>
                <a:solidFill>
                  <a:srgbClr val="115076"/>
                </a:solidFill>
                <a:effectLst/>
                <a:uLnTx/>
                <a:uFillTx/>
                <a:latin typeface="Century Gothic" panose="020F0302020204030204"/>
                <a:ea typeface="+mn-ea"/>
                <a:cs typeface="+mn-cs"/>
              </a:rPr>
              <a:t>Je </a:t>
            </a:r>
            <a:r>
              <a:rPr kumimoji="0" lang="en-US" sz="2400" b="1" u="none" strike="noStrike" kern="1200" cap="none" spc="0" normalizeH="0" dirty="0" err="1">
                <a:ln>
                  <a:noFill/>
                </a:ln>
                <a:solidFill>
                  <a:srgbClr val="115076"/>
                </a:solidFill>
                <a:effectLst/>
                <a:uLnTx/>
                <a:uFillTx/>
                <a:latin typeface="Century Gothic" panose="020F0302020204030204"/>
                <a:ea typeface="+mn-ea"/>
                <a:cs typeface="+mn-cs"/>
              </a:rPr>
              <a:t>joue</a:t>
            </a:r>
            <a:r>
              <a:rPr kumimoji="0" lang="en-US" sz="2400" b="1" u="none" strike="noStrike" kern="1200" cap="none" spc="0" normalizeH="0" dirty="0">
                <a:ln>
                  <a:noFill/>
                </a:ln>
                <a:solidFill>
                  <a:srgbClr val="115076"/>
                </a:solidFill>
                <a:effectLst/>
                <a:uLnTx/>
                <a:uFillTx/>
                <a:latin typeface="Century Gothic" panose="020F0302020204030204"/>
                <a:ea typeface="+mn-ea"/>
                <a:cs typeface="+mn-cs"/>
              </a:rPr>
              <a:t> </a:t>
            </a:r>
            <a:r>
              <a:rPr kumimoji="0" lang="en-US" sz="2400" b="1" u="none" strike="noStrike" kern="1200" cap="none" spc="0" normalizeH="0" dirty="0">
                <a:ln>
                  <a:noFill/>
                </a:ln>
                <a:solidFill>
                  <a:srgbClr val="EE6000"/>
                </a:solidFill>
                <a:effectLst/>
                <a:uLnTx/>
                <a:uFillTx/>
                <a:latin typeface="Century Gothic" panose="020F0302020204030204"/>
                <a:ea typeface="+mn-ea"/>
                <a:cs typeface="+mn-cs"/>
              </a:rPr>
              <a:t>au</a:t>
            </a:r>
            <a:r>
              <a:rPr kumimoji="0" lang="en-US" sz="2400" b="1" u="none" strike="noStrike" kern="1200" cap="none" spc="0" normalizeH="0" dirty="0">
                <a:ln>
                  <a:noFill/>
                </a:ln>
                <a:solidFill>
                  <a:srgbClr val="115076"/>
                </a:solidFill>
                <a:effectLst/>
                <a:uLnTx/>
                <a:uFillTx/>
                <a:latin typeface="Century Gothic" panose="020F0302020204030204"/>
                <a:ea typeface="+mn-ea"/>
                <a:cs typeface="+mn-cs"/>
              </a:rPr>
              <a:t> foot.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115076"/>
                </a:solidFill>
                <a:latin typeface="Century Gothic" panose="020F0302020204030204"/>
              </a:rPr>
              <a:t>I play football.</a:t>
            </a:r>
            <a:endParaRPr kumimoji="0" lang="en-US" sz="2400" i="1" u="none" strike="noStrike" kern="1200" cap="none" spc="0" normalizeH="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9D028E47-A1B9-499A-9239-6B453BF33429}"/>
              </a:ext>
            </a:extLst>
          </p:cNvPr>
          <p:cNvSpPr txBox="1"/>
          <p:nvPr/>
        </p:nvSpPr>
        <p:spPr>
          <a:xfrm>
            <a:off x="4715264" y="2025728"/>
            <a:ext cx="2723823" cy="461665"/>
          </a:xfrm>
          <a:prstGeom prst="rect">
            <a:avLst/>
          </a:prstGeom>
          <a:noFill/>
        </p:spPr>
        <p:txBody>
          <a:bodyPr wrap="none" rtlCol="0">
            <a:spAutoFit/>
          </a:bodyPr>
          <a:lstStyle/>
          <a:p>
            <a:pPr algn="l"/>
            <a:r>
              <a:rPr lang="en-GB" sz="2400" b="1" dirty="0">
                <a:solidFill>
                  <a:srgbClr val="115076"/>
                </a:solidFill>
              </a:rPr>
              <a:t>Je </a:t>
            </a:r>
            <a:r>
              <a:rPr lang="en-GB" sz="2400" b="1" dirty="0" err="1">
                <a:solidFill>
                  <a:srgbClr val="115076"/>
                </a:solidFill>
              </a:rPr>
              <a:t>parle</a:t>
            </a:r>
            <a:r>
              <a:rPr lang="en-GB" sz="2400" b="1" dirty="0">
                <a:solidFill>
                  <a:srgbClr val="115076"/>
                </a:solidFill>
              </a:rPr>
              <a:t> à la </a:t>
            </a:r>
            <a:r>
              <a:rPr lang="en-GB" sz="2400" b="1" dirty="0" err="1">
                <a:solidFill>
                  <a:srgbClr val="115076"/>
                </a:solidFill>
              </a:rPr>
              <a:t>fille</a:t>
            </a:r>
            <a:r>
              <a:rPr lang="en-GB" sz="2400" b="1" dirty="0">
                <a:solidFill>
                  <a:srgbClr val="115076"/>
                </a:solidFill>
              </a:rPr>
              <a:t>.</a:t>
            </a:r>
          </a:p>
        </p:txBody>
      </p:sp>
      <p:sp>
        <p:nvSpPr>
          <p:cNvPr id="26" name="TextBox 25">
            <a:extLst>
              <a:ext uri="{FF2B5EF4-FFF2-40B4-BE49-F238E27FC236}">
                <a16:creationId xmlns:a16="http://schemas.microsoft.com/office/drawing/2014/main" id="{31522712-BAEB-4FC7-9795-0F7CD2C0F489}"/>
              </a:ext>
            </a:extLst>
          </p:cNvPr>
          <p:cNvSpPr txBox="1"/>
          <p:nvPr/>
        </p:nvSpPr>
        <p:spPr>
          <a:xfrm>
            <a:off x="4715264" y="2403995"/>
            <a:ext cx="3643946" cy="461665"/>
          </a:xfrm>
          <a:prstGeom prst="rect">
            <a:avLst/>
          </a:prstGeom>
          <a:noFill/>
        </p:spPr>
        <p:txBody>
          <a:bodyPr wrap="none" rtlCol="0">
            <a:spAutoFit/>
          </a:bodyPr>
          <a:lstStyle/>
          <a:p>
            <a:pPr algn="l"/>
            <a:r>
              <a:rPr lang="en-GB" sz="2400" i="1" dirty="0">
                <a:solidFill>
                  <a:srgbClr val="115076"/>
                </a:solidFill>
              </a:rPr>
              <a:t>I’m speaking to the girl.</a:t>
            </a:r>
          </a:p>
        </p:txBody>
      </p:sp>
      <p:sp>
        <p:nvSpPr>
          <p:cNvPr id="27" name="TextBox 26">
            <a:extLst>
              <a:ext uri="{FF2B5EF4-FFF2-40B4-BE49-F238E27FC236}">
                <a16:creationId xmlns:a16="http://schemas.microsoft.com/office/drawing/2014/main" id="{5FD65CD5-8D12-47D6-9F86-D4150B6659E5}"/>
              </a:ext>
            </a:extLst>
          </p:cNvPr>
          <p:cNvSpPr txBox="1"/>
          <p:nvPr/>
        </p:nvSpPr>
        <p:spPr>
          <a:xfrm>
            <a:off x="8505757" y="2025728"/>
            <a:ext cx="2643672" cy="461665"/>
          </a:xfrm>
          <a:prstGeom prst="rect">
            <a:avLst/>
          </a:prstGeom>
          <a:noFill/>
        </p:spPr>
        <p:txBody>
          <a:bodyPr wrap="none" rtlCol="0">
            <a:spAutoFit/>
          </a:bodyPr>
          <a:lstStyle/>
          <a:p>
            <a:pPr algn="l"/>
            <a:r>
              <a:rPr lang="en-GB" sz="2400" b="1" dirty="0">
                <a:solidFill>
                  <a:srgbClr val="115076"/>
                </a:solidFill>
              </a:rPr>
              <a:t>Je </a:t>
            </a:r>
            <a:r>
              <a:rPr lang="en-GB" sz="2400" b="1" dirty="0" err="1">
                <a:solidFill>
                  <a:srgbClr val="115076"/>
                </a:solidFill>
              </a:rPr>
              <a:t>pense</a:t>
            </a:r>
            <a:r>
              <a:rPr lang="en-GB" sz="2400" b="1" dirty="0">
                <a:solidFill>
                  <a:srgbClr val="115076"/>
                </a:solidFill>
              </a:rPr>
              <a:t> à </a:t>
            </a:r>
            <a:r>
              <a:rPr lang="en-GB" sz="2400" b="1" dirty="0" err="1">
                <a:solidFill>
                  <a:srgbClr val="115076"/>
                </a:solidFill>
              </a:rPr>
              <a:t>l’été</a:t>
            </a:r>
            <a:r>
              <a:rPr lang="en-GB" sz="2400" b="1" dirty="0">
                <a:solidFill>
                  <a:srgbClr val="115076"/>
                </a:solidFill>
              </a:rPr>
              <a:t>.</a:t>
            </a:r>
          </a:p>
        </p:txBody>
      </p:sp>
      <p:sp>
        <p:nvSpPr>
          <p:cNvPr id="28" name="TextBox 27">
            <a:extLst>
              <a:ext uri="{FF2B5EF4-FFF2-40B4-BE49-F238E27FC236}">
                <a16:creationId xmlns:a16="http://schemas.microsoft.com/office/drawing/2014/main" id="{33E0BCF6-4A3F-4004-AC01-36AE46573891}"/>
              </a:ext>
            </a:extLst>
          </p:cNvPr>
          <p:cNvSpPr txBox="1"/>
          <p:nvPr/>
        </p:nvSpPr>
        <p:spPr>
          <a:xfrm>
            <a:off x="8505757" y="2403995"/>
            <a:ext cx="3379451" cy="461665"/>
          </a:xfrm>
          <a:prstGeom prst="rect">
            <a:avLst/>
          </a:prstGeom>
          <a:noFill/>
        </p:spPr>
        <p:txBody>
          <a:bodyPr wrap="none" rtlCol="0">
            <a:spAutoFit/>
          </a:bodyPr>
          <a:lstStyle/>
          <a:p>
            <a:pPr algn="l"/>
            <a:r>
              <a:rPr lang="en-GB" sz="2400" i="1" dirty="0">
                <a:solidFill>
                  <a:srgbClr val="115076"/>
                </a:solidFill>
              </a:rPr>
              <a:t>I think about summer.</a:t>
            </a:r>
          </a:p>
        </p:txBody>
      </p:sp>
      <p:sp>
        <p:nvSpPr>
          <p:cNvPr id="31" name="TextBox 30">
            <a:extLst>
              <a:ext uri="{FF2B5EF4-FFF2-40B4-BE49-F238E27FC236}">
                <a16:creationId xmlns:a16="http://schemas.microsoft.com/office/drawing/2014/main" id="{ECB033BD-9093-4DCC-8605-0B8714428D5F}"/>
              </a:ext>
            </a:extLst>
          </p:cNvPr>
          <p:cNvSpPr txBox="1"/>
          <p:nvPr/>
        </p:nvSpPr>
        <p:spPr>
          <a:xfrm>
            <a:off x="4715264" y="4619987"/>
            <a:ext cx="2784737" cy="461665"/>
          </a:xfrm>
          <a:prstGeom prst="rect">
            <a:avLst/>
          </a:prstGeom>
          <a:noFill/>
        </p:spPr>
        <p:txBody>
          <a:bodyPr wrap="none" rtlCol="0">
            <a:spAutoFit/>
          </a:bodyPr>
          <a:lstStyle/>
          <a:p>
            <a:pPr algn="l"/>
            <a:r>
              <a:rPr lang="en-GB" sz="2400" b="1" dirty="0">
                <a:solidFill>
                  <a:srgbClr val="115076"/>
                </a:solidFill>
              </a:rPr>
              <a:t>Je </a:t>
            </a:r>
            <a:r>
              <a:rPr lang="en-GB" sz="2400" b="1" dirty="0" err="1">
                <a:solidFill>
                  <a:srgbClr val="115076"/>
                </a:solidFill>
              </a:rPr>
              <a:t>joue</a:t>
            </a:r>
            <a:r>
              <a:rPr lang="en-GB" sz="2400" b="1" dirty="0">
                <a:solidFill>
                  <a:srgbClr val="115076"/>
                </a:solidFill>
              </a:rPr>
              <a:t> </a:t>
            </a:r>
            <a:r>
              <a:rPr lang="en-GB" sz="2400" b="1" dirty="0">
                <a:solidFill>
                  <a:srgbClr val="EE6000"/>
                </a:solidFill>
              </a:rPr>
              <a:t>du</a:t>
            </a:r>
            <a:r>
              <a:rPr lang="en-GB" sz="2400" b="1" dirty="0">
                <a:solidFill>
                  <a:srgbClr val="115076"/>
                </a:solidFill>
              </a:rPr>
              <a:t> piano.</a:t>
            </a:r>
          </a:p>
        </p:txBody>
      </p:sp>
      <p:sp>
        <p:nvSpPr>
          <p:cNvPr id="33" name="TextBox 32">
            <a:extLst>
              <a:ext uri="{FF2B5EF4-FFF2-40B4-BE49-F238E27FC236}">
                <a16:creationId xmlns:a16="http://schemas.microsoft.com/office/drawing/2014/main" id="{196B2582-F689-4EAC-9BED-A6FE1BA864FA}"/>
              </a:ext>
            </a:extLst>
          </p:cNvPr>
          <p:cNvSpPr txBox="1"/>
          <p:nvPr/>
        </p:nvSpPr>
        <p:spPr>
          <a:xfrm>
            <a:off x="4715264" y="4989319"/>
            <a:ext cx="2601994" cy="461665"/>
          </a:xfrm>
          <a:prstGeom prst="rect">
            <a:avLst/>
          </a:prstGeom>
          <a:noFill/>
        </p:spPr>
        <p:txBody>
          <a:bodyPr wrap="none" rtlCol="0">
            <a:spAutoFit/>
          </a:bodyPr>
          <a:lstStyle/>
          <a:p>
            <a:pPr algn="l"/>
            <a:r>
              <a:rPr lang="en-GB" sz="2400" i="1" dirty="0">
                <a:solidFill>
                  <a:srgbClr val="115076"/>
                </a:solidFill>
              </a:rPr>
              <a:t>I play the piano.</a:t>
            </a:r>
          </a:p>
        </p:txBody>
      </p:sp>
      <p:sp>
        <p:nvSpPr>
          <p:cNvPr id="5" name="TextBox 4">
            <a:extLst>
              <a:ext uri="{FF2B5EF4-FFF2-40B4-BE49-F238E27FC236}">
                <a16:creationId xmlns:a16="http://schemas.microsoft.com/office/drawing/2014/main" id="{8CAD44E6-C01F-427B-A310-E5FABC78BE7A}"/>
              </a:ext>
            </a:extLst>
          </p:cNvPr>
          <p:cNvSpPr txBox="1"/>
          <p:nvPr/>
        </p:nvSpPr>
        <p:spPr>
          <a:xfrm>
            <a:off x="6457245" y="1027329"/>
            <a:ext cx="5427963" cy="783193"/>
          </a:xfrm>
          <a:prstGeom prst="wedgeRoundRectCallout">
            <a:avLst>
              <a:gd name="adj1" fmla="val 22221"/>
              <a:gd name="adj2" fmla="val 64932"/>
              <a:gd name="adj3" fmla="val 16667"/>
            </a:avLst>
          </a:prstGeom>
          <a:solidFill>
            <a:srgbClr val="115076"/>
          </a:solidFill>
          <a:ln>
            <a:solidFill>
              <a:srgbClr val="EE6000"/>
            </a:solidFill>
          </a:ln>
        </p:spPr>
        <p:txBody>
          <a:bodyPr wrap="square" rtlCol="0">
            <a:spAutoFit/>
          </a:bodyPr>
          <a:lstStyle/>
          <a:p>
            <a:pPr algn="ctr"/>
            <a:r>
              <a:rPr lang="en-GB" sz="2000" dirty="0">
                <a:solidFill>
                  <a:schemeClr val="bg1"/>
                </a:solidFill>
              </a:rPr>
              <a:t>The same preposition can be translated into English in different ways, or not at all!</a:t>
            </a:r>
          </a:p>
        </p:txBody>
      </p:sp>
      <p:sp>
        <p:nvSpPr>
          <p:cNvPr id="34" name="TextBox 33">
            <a:extLst>
              <a:ext uri="{FF2B5EF4-FFF2-40B4-BE49-F238E27FC236}">
                <a16:creationId xmlns:a16="http://schemas.microsoft.com/office/drawing/2014/main" id="{7B8F1100-AD28-4487-8304-4E19B337BB51}"/>
              </a:ext>
            </a:extLst>
          </p:cNvPr>
          <p:cNvSpPr txBox="1"/>
          <p:nvPr/>
        </p:nvSpPr>
        <p:spPr>
          <a:xfrm>
            <a:off x="7699175" y="4658295"/>
            <a:ext cx="3131252" cy="1123712"/>
          </a:xfrm>
          <a:prstGeom prst="wedgeRoundRectCallout">
            <a:avLst>
              <a:gd name="adj1" fmla="val -54847"/>
              <a:gd name="adj2" fmla="val -21527"/>
              <a:gd name="adj3" fmla="val 16667"/>
            </a:avLst>
          </a:prstGeom>
          <a:solidFill>
            <a:srgbClr val="115076"/>
          </a:solidFill>
          <a:ln>
            <a:solidFill>
              <a:srgbClr val="EE6000"/>
            </a:solidFill>
          </a:ln>
        </p:spPr>
        <p:txBody>
          <a:bodyPr wrap="square" rtlCol="0">
            <a:spAutoFit/>
          </a:bodyPr>
          <a:lstStyle/>
          <a:p>
            <a:pPr algn="ctr"/>
            <a:r>
              <a:rPr lang="en-GB" sz="2000" dirty="0">
                <a:solidFill>
                  <a:schemeClr val="bg1"/>
                </a:solidFill>
              </a:rPr>
              <a:t>With </a:t>
            </a:r>
            <a:r>
              <a:rPr lang="en-GB" sz="2000" b="1" dirty="0" err="1">
                <a:solidFill>
                  <a:schemeClr val="bg1"/>
                </a:solidFill>
              </a:rPr>
              <a:t>jouer</a:t>
            </a:r>
            <a:r>
              <a:rPr lang="en-GB" sz="2000" b="1" dirty="0">
                <a:solidFill>
                  <a:schemeClr val="bg1"/>
                </a:solidFill>
              </a:rPr>
              <a:t> à</a:t>
            </a:r>
            <a:r>
              <a:rPr lang="en-GB" sz="2000" dirty="0">
                <a:solidFill>
                  <a:schemeClr val="bg1"/>
                </a:solidFill>
              </a:rPr>
              <a:t> / </a:t>
            </a:r>
            <a:r>
              <a:rPr lang="en-GB" sz="2000" b="1" dirty="0" err="1">
                <a:solidFill>
                  <a:schemeClr val="bg1"/>
                </a:solidFill>
              </a:rPr>
              <a:t>jouer</a:t>
            </a:r>
            <a:r>
              <a:rPr lang="en-GB" sz="2000" b="1" dirty="0">
                <a:solidFill>
                  <a:schemeClr val="bg1"/>
                </a:solidFill>
              </a:rPr>
              <a:t> de</a:t>
            </a:r>
            <a:r>
              <a:rPr lang="en-GB" sz="2000" dirty="0">
                <a:solidFill>
                  <a:schemeClr val="bg1"/>
                </a:solidFill>
              </a:rPr>
              <a:t>, the prepositions are </a:t>
            </a:r>
            <a:r>
              <a:rPr lang="en-GB" sz="2000" b="1" dirty="0">
                <a:solidFill>
                  <a:schemeClr val="bg1"/>
                </a:solidFill>
              </a:rPr>
              <a:t>not</a:t>
            </a:r>
            <a:r>
              <a:rPr lang="en-GB" sz="2000" dirty="0">
                <a:solidFill>
                  <a:schemeClr val="bg1"/>
                </a:solidFill>
              </a:rPr>
              <a:t> </a:t>
            </a:r>
            <a:r>
              <a:rPr lang="en-GB" sz="2000" b="1" dirty="0">
                <a:solidFill>
                  <a:schemeClr val="bg1"/>
                </a:solidFill>
              </a:rPr>
              <a:t>translated</a:t>
            </a:r>
            <a:r>
              <a:rPr lang="en-GB" sz="2000" dirty="0">
                <a:solidFill>
                  <a:schemeClr val="bg1"/>
                </a:solidFill>
              </a:rPr>
              <a:t>.</a:t>
            </a:r>
          </a:p>
        </p:txBody>
      </p:sp>
    </p:spTree>
    <p:extLst>
      <p:ext uri="{BB962C8B-B14F-4D97-AF65-F5344CB8AC3E}">
        <p14:creationId xmlns:p14="http://schemas.microsoft.com/office/powerpoint/2010/main" val="179769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P spid="28" grpId="0"/>
      <p:bldP spid="33" grpId="0"/>
      <p:bldP spid="5"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apprend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activités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collège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Qui fait quoi ?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a</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b</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3651907641"/>
              </p:ext>
            </p:extLst>
          </p:nvPr>
        </p:nvGraphicFramePr>
        <p:xfrm>
          <a:off x="4709920" y="2342130"/>
          <a:ext cx="7200000" cy="356616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88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tc>
                <a:tc>
                  <a:txBody>
                    <a:bodyPr/>
                    <a:lstStyle/>
                    <a:p>
                      <a:r>
                        <a:rPr lang="en-GB" sz="2000" dirty="0">
                          <a:solidFill>
                            <a:schemeClr val="accent1">
                              <a:lumMod val="50000"/>
                            </a:schemeClr>
                          </a:solidFill>
                        </a:rPr>
                        <a:t>Marc </a:t>
                      </a:r>
                      <a:r>
                        <a:rPr lang="en-GB" sz="2000" dirty="0" err="1">
                          <a:solidFill>
                            <a:schemeClr val="accent1">
                              <a:lumMod val="50000"/>
                            </a:schemeClr>
                          </a:solidFill>
                        </a:rPr>
                        <a:t>joue</a:t>
                      </a:r>
                      <a:r>
                        <a:rPr lang="en-GB" sz="2000" dirty="0">
                          <a:solidFill>
                            <a:schemeClr val="accent1">
                              <a:lumMod val="50000"/>
                            </a:schemeClr>
                          </a:solidFill>
                        </a:rPr>
                        <a:t> aux...</a:t>
                      </a:r>
                    </a:p>
                  </a:txBody>
                  <a:tcPr/>
                </a:tc>
                <a:tc>
                  <a:txBody>
                    <a:bodyPr/>
                    <a:lstStyle/>
                    <a:p>
                      <a:r>
                        <a:rPr lang="en-GB" sz="2000" b="1" dirty="0" err="1">
                          <a:solidFill>
                            <a:srgbClr val="115076"/>
                          </a:solidFill>
                        </a:rPr>
                        <a:t>cartes</a:t>
                      </a:r>
                      <a:endParaRPr lang="en-GB" sz="2000" b="1" dirty="0">
                        <a:solidFill>
                          <a:srgbClr val="115076"/>
                        </a:solidFill>
                      </a:endParaRPr>
                    </a:p>
                  </a:txBody>
                  <a:tcPr/>
                </a:tc>
                <a:tc>
                  <a:txBody>
                    <a:bodyPr/>
                    <a:lstStyle/>
                    <a:p>
                      <a:r>
                        <a:rPr lang="en-GB" sz="2000" b="1" dirty="0">
                          <a:solidFill>
                            <a:srgbClr val="115076"/>
                          </a:solidFill>
                        </a:rPr>
                        <a:t>instruments</a:t>
                      </a:r>
                    </a:p>
                  </a:txBody>
                  <a:tcP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Yann </a:t>
                      </a:r>
                      <a:r>
                        <a:rPr lang="en-GB" sz="2000" dirty="0" err="1">
                          <a:solidFill>
                            <a:schemeClr val="accent1">
                              <a:lumMod val="50000"/>
                            </a:schemeClr>
                          </a:solidFill>
                        </a:rPr>
                        <a:t>joue</a:t>
                      </a:r>
                      <a:r>
                        <a:rPr lang="en-GB" sz="2000" dirty="0">
                          <a:solidFill>
                            <a:schemeClr val="accent1">
                              <a:lumMod val="50000"/>
                            </a:schemeClr>
                          </a:solidFill>
                        </a:rPr>
                        <a:t> au...</a:t>
                      </a:r>
                    </a:p>
                  </a:txBody>
                  <a:tcPr/>
                </a:tc>
                <a:tc>
                  <a:txBody>
                    <a:bodyPr/>
                    <a:lstStyle/>
                    <a:p>
                      <a:r>
                        <a:rPr lang="en-GB" sz="2000" b="1" dirty="0">
                          <a:solidFill>
                            <a:srgbClr val="115076"/>
                          </a:solidFill>
                        </a:rPr>
                        <a:t>foot</a:t>
                      </a:r>
                    </a:p>
                  </a:txBody>
                  <a:tcPr/>
                </a:tc>
                <a:tc>
                  <a:txBody>
                    <a:bodyPr/>
                    <a:lstStyle/>
                    <a:p>
                      <a:r>
                        <a:rPr lang="en-GB" sz="2000" b="1" dirty="0">
                          <a:solidFill>
                            <a:srgbClr val="115076"/>
                          </a:solidFill>
                        </a:rPr>
                        <a:t>piano</a:t>
                      </a:r>
                    </a:p>
                  </a:txBody>
                  <a:tcP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Julien </a:t>
                      </a:r>
                      <a:r>
                        <a:rPr lang="en-GB" sz="2000" dirty="0" err="1">
                          <a:solidFill>
                            <a:schemeClr val="accent1">
                              <a:lumMod val="50000"/>
                            </a:schemeClr>
                          </a:solidFill>
                        </a:rPr>
                        <a:t>joue</a:t>
                      </a:r>
                      <a:r>
                        <a:rPr lang="en-GB" sz="2000" dirty="0">
                          <a:solidFill>
                            <a:schemeClr val="accent1">
                              <a:lumMod val="50000"/>
                            </a:schemeClr>
                          </a:solidFill>
                        </a:rPr>
                        <a:t> de la..</a:t>
                      </a:r>
                    </a:p>
                  </a:txBody>
                  <a:tcPr/>
                </a:tc>
                <a:tc>
                  <a:txBody>
                    <a:bodyPr/>
                    <a:lstStyle/>
                    <a:p>
                      <a:r>
                        <a:rPr lang="en-GB" sz="2000" b="1" dirty="0" err="1">
                          <a:solidFill>
                            <a:srgbClr val="115076"/>
                          </a:solidFill>
                        </a:rPr>
                        <a:t>pétanque</a:t>
                      </a:r>
                      <a:endParaRPr lang="en-GB" sz="2000" b="1" dirty="0">
                        <a:solidFill>
                          <a:srgbClr val="115076"/>
                        </a:solidFill>
                      </a:endParaRPr>
                    </a:p>
                  </a:txBody>
                  <a:tcPr/>
                </a:tc>
                <a:tc>
                  <a:txBody>
                    <a:bodyPr/>
                    <a:lstStyle/>
                    <a:p>
                      <a:r>
                        <a:rPr lang="en-GB" sz="2000" b="1" dirty="0" err="1">
                          <a:solidFill>
                            <a:srgbClr val="115076"/>
                          </a:solidFill>
                        </a:rPr>
                        <a:t>guitare</a:t>
                      </a:r>
                      <a:endParaRPr lang="en-GB" sz="2000" b="1" dirty="0">
                        <a:solidFill>
                          <a:srgbClr val="115076"/>
                        </a:solidFill>
                      </a:endParaRPr>
                    </a:p>
                  </a:txBody>
                  <a:tcP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tc>
                <a:tc>
                  <a:txBody>
                    <a:bodyPr/>
                    <a:lstStyle/>
                    <a:p>
                      <a:r>
                        <a:rPr lang="en-GB" sz="2000" dirty="0">
                          <a:solidFill>
                            <a:schemeClr val="accent1">
                              <a:lumMod val="50000"/>
                            </a:schemeClr>
                          </a:solidFill>
                        </a:rPr>
                        <a:t>Il </a:t>
                      </a:r>
                      <a:r>
                        <a:rPr lang="en-GB" sz="2000" dirty="0" err="1">
                          <a:solidFill>
                            <a:schemeClr val="accent1">
                              <a:lumMod val="50000"/>
                            </a:schemeClr>
                          </a:solidFill>
                        </a:rPr>
                        <a:t>joue</a:t>
                      </a:r>
                      <a:r>
                        <a:rPr lang="en-GB" sz="2000" dirty="0">
                          <a:solidFill>
                            <a:schemeClr val="accent1">
                              <a:lumMod val="50000"/>
                            </a:schemeClr>
                          </a:solidFill>
                        </a:rPr>
                        <a:t> bien de l’...</a:t>
                      </a:r>
                    </a:p>
                  </a:txBody>
                  <a:tcPr/>
                </a:tc>
                <a:tc>
                  <a:txBody>
                    <a:bodyPr/>
                    <a:lstStyle/>
                    <a:p>
                      <a:r>
                        <a:rPr lang="en-GB" sz="2000" b="1" dirty="0" err="1">
                          <a:solidFill>
                            <a:srgbClr val="115076"/>
                          </a:solidFill>
                        </a:rPr>
                        <a:t>ordinateur</a:t>
                      </a:r>
                      <a:endParaRPr lang="en-GB" sz="2000" b="1" dirty="0">
                        <a:solidFill>
                          <a:srgbClr val="115076"/>
                        </a:solidFill>
                      </a:endParaRPr>
                    </a:p>
                  </a:txBody>
                  <a:tcPr/>
                </a:tc>
                <a:tc>
                  <a:txBody>
                    <a:bodyPr/>
                    <a:lstStyle/>
                    <a:p>
                      <a:r>
                        <a:rPr lang="en-GB" sz="2000" b="1" dirty="0">
                          <a:solidFill>
                            <a:srgbClr val="115076"/>
                          </a:solidFill>
                        </a:rPr>
                        <a:t>instrument</a:t>
                      </a:r>
                    </a:p>
                  </a:txBody>
                  <a:tcPr/>
                </a:tc>
                <a:extLst>
                  <a:ext uri="{0D108BD9-81ED-4DB2-BD59-A6C34878D82A}">
                    <a16:rowId xmlns:a16="http://schemas.microsoft.com/office/drawing/2014/main" val="2344197191"/>
                  </a:ext>
                </a:extLst>
              </a:tr>
              <a:tr h="370840">
                <a:tc>
                  <a:txBody>
                    <a:bodyPr/>
                    <a:lstStyle/>
                    <a:p>
                      <a:pPr algn="ctr"/>
                      <a:r>
                        <a:rPr lang="en-GB" sz="2000" b="1" dirty="0">
                          <a:solidFill>
                            <a:schemeClr val="accent1">
                              <a:lumMod val="50000"/>
                            </a:schemeClr>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Laura </a:t>
                      </a:r>
                      <a:r>
                        <a:rPr lang="en-GB" sz="2000" dirty="0" err="1">
                          <a:solidFill>
                            <a:schemeClr val="accent1">
                              <a:lumMod val="50000"/>
                            </a:schemeClr>
                          </a:solidFill>
                        </a:rPr>
                        <a:t>joue</a:t>
                      </a:r>
                      <a:r>
                        <a:rPr lang="en-GB" sz="2000" dirty="0">
                          <a:solidFill>
                            <a:schemeClr val="accent1">
                              <a:lumMod val="50000"/>
                            </a:schemeClr>
                          </a:solidFill>
                        </a:rPr>
                        <a:t> </a:t>
                      </a:r>
                      <a:r>
                        <a:rPr lang="en-GB" sz="2000" dirty="0" err="1">
                          <a:solidFill>
                            <a:schemeClr val="accent1">
                              <a:lumMod val="50000"/>
                            </a:schemeClr>
                          </a:solidFill>
                        </a:rPr>
                        <a:t>aussi</a:t>
                      </a:r>
                      <a:r>
                        <a:rPr lang="en-GB" sz="2000" dirty="0">
                          <a:solidFill>
                            <a:schemeClr val="accent1">
                              <a:lumMod val="50000"/>
                            </a:schemeClr>
                          </a:solidFill>
                        </a:rPr>
                        <a:t> des...</a:t>
                      </a:r>
                    </a:p>
                  </a:txBody>
                  <a:tcPr/>
                </a:tc>
                <a:tc>
                  <a:txBody>
                    <a:bodyPr/>
                    <a:lstStyle/>
                    <a:p>
                      <a:r>
                        <a:rPr lang="en-GB" sz="2000" b="1" dirty="0" err="1">
                          <a:solidFill>
                            <a:srgbClr val="115076"/>
                          </a:solidFill>
                        </a:rPr>
                        <a:t>ordinateurs</a:t>
                      </a:r>
                      <a:endParaRPr lang="en-GB" sz="2000" b="1" dirty="0">
                        <a:solidFill>
                          <a:srgbClr val="115076"/>
                        </a:solidFill>
                      </a:endParaRPr>
                    </a:p>
                  </a:txBody>
                  <a:tcPr/>
                </a:tc>
                <a:tc>
                  <a:txBody>
                    <a:bodyPr/>
                    <a:lstStyle/>
                    <a:p>
                      <a:r>
                        <a:rPr lang="en-GB" sz="2000" b="1" dirty="0">
                          <a:solidFill>
                            <a:srgbClr val="115076"/>
                          </a:solidFill>
                        </a:rPr>
                        <a:t>instruments</a:t>
                      </a:r>
                    </a:p>
                  </a:txBody>
                  <a:tcPr/>
                </a:tc>
                <a:extLst>
                  <a:ext uri="{0D108BD9-81ED-4DB2-BD59-A6C34878D82A}">
                    <a16:rowId xmlns:a16="http://schemas.microsoft.com/office/drawing/2014/main" val="1972389626"/>
                  </a:ext>
                </a:extLst>
              </a:tr>
              <a:tr h="370840">
                <a:tc>
                  <a:txBody>
                    <a:bodyPr/>
                    <a:lstStyle/>
                    <a:p>
                      <a:pPr algn="ctr"/>
                      <a:r>
                        <a:rPr lang="en-GB" sz="2000" b="1" dirty="0">
                          <a:solidFill>
                            <a:schemeClr val="accent1">
                              <a:lumMod val="50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Pablo </a:t>
                      </a:r>
                      <a:r>
                        <a:rPr lang="en-GB" sz="2000" dirty="0" err="1">
                          <a:solidFill>
                            <a:schemeClr val="accent1">
                              <a:lumMod val="50000"/>
                            </a:schemeClr>
                          </a:solidFill>
                        </a:rPr>
                        <a:t>joue</a:t>
                      </a:r>
                      <a:r>
                        <a:rPr lang="en-GB" sz="2000" dirty="0">
                          <a:solidFill>
                            <a:schemeClr val="accent1">
                              <a:lumMod val="50000"/>
                            </a:schemeClr>
                          </a:solidFill>
                        </a:rPr>
                        <a:t> à l’...</a:t>
                      </a:r>
                    </a:p>
                  </a:txBody>
                  <a:tcPr/>
                </a:tc>
                <a:tc>
                  <a:txBody>
                    <a:bodyPr/>
                    <a:lstStyle/>
                    <a:p>
                      <a:r>
                        <a:rPr lang="en-GB" sz="2000" b="1" dirty="0" err="1">
                          <a:solidFill>
                            <a:srgbClr val="115076"/>
                          </a:solidFill>
                        </a:rPr>
                        <a:t>ordinateur</a:t>
                      </a:r>
                      <a:endParaRPr lang="en-GB" sz="2000" b="1" dirty="0">
                        <a:solidFill>
                          <a:srgbClr val="115076"/>
                        </a:solidFill>
                      </a:endParaRPr>
                    </a:p>
                  </a:txBody>
                  <a:tcPr/>
                </a:tc>
                <a:tc>
                  <a:txBody>
                    <a:bodyPr/>
                    <a:lstStyle/>
                    <a:p>
                      <a:r>
                        <a:rPr lang="en-GB" sz="2000" b="1" dirty="0" err="1">
                          <a:solidFill>
                            <a:srgbClr val="115076"/>
                          </a:solidFill>
                        </a:rPr>
                        <a:t>guitare</a:t>
                      </a:r>
                      <a:endParaRPr lang="en-GB" sz="2000" b="1" dirty="0">
                        <a:solidFill>
                          <a:srgbClr val="115076"/>
                        </a:solidFill>
                      </a:endParaRPr>
                    </a:p>
                  </a:txBody>
                  <a:tcPr/>
                </a:tc>
                <a:extLst>
                  <a:ext uri="{0D108BD9-81ED-4DB2-BD59-A6C34878D82A}">
                    <a16:rowId xmlns:a16="http://schemas.microsoft.com/office/drawing/2014/main" val="664931564"/>
                  </a:ext>
                </a:extLst>
              </a:tr>
              <a:tr h="370840">
                <a:tc>
                  <a:txBody>
                    <a:bodyPr/>
                    <a:lstStyle/>
                    <a:p>
                      <a:pPr algn="ctr"/>
                      <a:r>
                        <a:rPr lang="en-GB" sz="2000" b="1" dirty="0">
                          <a:solidFill>
                            <a:schemeClr val="accent1">
                              <a:lumMod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Lilia </a:t>
                      </a:r>
                      <a:r>
                        <a:rPr lang="en-GB" sz="2000" dirty="0" err="1">
                          <a:solidFill>
                            <a:schemeClr val="accent1">
                              <a:lumMod val="50000"/>
                            </a:schemeClr>
                          </a:solidFill>
                        </a:rPr>
                        <a:t>joue</a:t>
                      </a:r>
                      <a:r>
                        <a:rPr lang="en-GB" sz="2000" dirty="0">
                          <a:solidFill>
                            <a:schemeClr val="accent1">
                              <a:lumMod val="50000"/>
                            </a:schemeClr>
                          </a:solidFill>
                        </a:rPr>
                        <a:t> à la...</a:t>
                      </a:r>
                    </a:p>
                  </a:txBody>
                  <a:tcPr/>
                </a:tc>
                <a:tc>
                  <a:txBody>
                    <a:bodyPr/>
                    <a:lstStyle/>
                    <a:p>
                      <a:r>
                        <a:rPr lang="en-GB" sz="2000" b="1" dirty="0" err="1">
                          <a:solidFill>
                            <a:srgbClr val="115076"/>
                          </a:solidFill>
                        </a:rPr>
                        <a:t>pétanque</a:t>
                      </a:r>
                      <a:endParaRPr lang="en-GB" sz="2000" b="1" dirty="0">
                        <a:solidFill>
                          <a:srgbClr val="115076"/>
                        </a:solidFill>
                      </a:endParaRPr>
                    </a:p>
                  </a:txBody>
                  <a:tcPr/>
                </a:tc>
                <a:tc>
                  <a:txBody>
                    <a:bodyPr/>
                    <a:lstStyle/>
                    <a:p>
                      <a:r>
                        <a:rPr lang="en-GB" sz="2000" b="1" dirty="0" err="1">
                          <a:solidFill>
                            <a:srgbClr val="115076"/>
                          </a:solidFill>
                        </a:rPr>
                        <a:t>guitare</a:t>
                      </a:r>
                      <a:endParaRPr lang="en-GB" sz="2000" b="1" dirty="0">
                        <a:solidFill>
                          <a:srgbClr val="115076"/>
                        </a:solidFill>
                      </a:endParaRPr>
                    </a:p>
                  </a:txBody>
                  <a:tcPr/>
                </a:tc>
                <a:extLst>
                  <a:ext uri="{0D108BD9-81ED-4DB2-BD59-A6C34878D82A}">
                    <a16:rowId xmlns:a16="http://schemas.microsoft.com/office/drawing/2014/main" val="2371851735"/>
                  </a:ext>
                </a:extLst>
              </a:tr>
              <a:tr h="0">
                <a:tc>
                  <a:txBody>
                    <a:bodyPr/>
                    <a:lstStyle/>
                    <a:p>
                      <a:pPr algn="ctr"/>
                      <a:r>
                        <a:rPr lang="en-GB" sz="2000" b="1" dirty="0">
                          <a:solidFill>
                            <a:schemeClr val="accent1">
                              <a:lumMod val="50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Salhia</a:t>
                      </a:r>
                      <a:r>
                        <a:rPr lang="en-GB" sz="2000" dirty="0">
                          <a:solidFill>
                            <a:schemeClr val="accent1">
                              <a:lumMod val="50000"/>
                            </a:schemeClr>
                          </a:solidFill>
                        </a:rPr>
                        <a:t> </a:t>
                      </a:r>
                      <a:r>
                        <a:rPr lang="en-GB" sz="2000" dirty="0" err="1">
                          <a:solidFill>
                            <a:schemeClr val="accent1">
                              <a:lumMod val="50000"/>
                            </a:schemeClr>
                          </a:solidFill>
                        </a:rPr>
                        <a:t>joue</a:t>
                      </a:r>
                      <a:r>
                        <a:rPr lang="en-GB" sz="2000" dirty="0">
                          <a:solidFill>
                            <a:schemeClr val="accent1">
                              <a:lumMod val="50000"/>
                            </a:schemeClr>
                          </a:solidFill>
                        </a:rPr>
                        <a:t> du...</a:t>
                      </a:r>
                      <a:endParaRPr lang="en-GB" sz="2000" u="none" dirty="0">
                        <a:solidFill>
                          <a:schemeClr val="accent1">
                            <a:lumMod val="50000"/>
                          </a:schemeClr>
                        </a:solidFill>
                      </a:endParaRPr>
                    </a:p>
                  </a:txBody>
                  <a:tcPr/>
                </a:tc>
                <a:tc>
                  <a:txBody>
                    <a:bodyPr/>
                    <a:lstStyle/>
                    <a:p>
                      <a:r>
                        <a:rPr lang="en-GB" sz="2000" b="1" dirty="0">
                          <a:solidFill>
                            <a:srgbClr val="115076"/>
                          </a:solidFill>
                        </a:rPr>
                        <a:t>foot</a:t>
                      </a:r>
                    </a:p>
                  </a:txBody>
                  <a:tcPr/>
                </a:tc>
                <a:tc>
                  <a:txBody>
                    <a:bodyPr/>
                    <a:lstStyle/>
                    <a:p>
                      <a:r>
                        <a:rPr lang="en-GB" sz="2000" b="1" dirty="0">
                          <a:solidFill>
                            <a:srgbClr val="115076"/>
                          </a:solidFill>
                        </a:rPr>
                        <a:t>piano</a:t>
                      </a:r>
                    </a:p>
                  </a:txBody>
                  <a:tcPr/>
                </a:tc>
                <a:extLst>
                  <a:ext uri="{0D108BD9-81ED-4DB2-BD59-A6C34878D82A}">
                    <a16:rowId xmlns:a16="http://schemas.microsoft.com/office/drawing/2014/main" val="1736239533"/>
                  </a:ext>
                </a:extLst>
              </a:tr>
            </a:tbl>
          </a:graphicData>
        </a:graphic>
      </p:graphicFrame>
      <p:pic>
        <p:nvPicPr>
          <p:cNvPr id="28" name="Picture 27">
            <a:extLst>
              <a:ext uri="{FF2B5EF4-FFF2-40B4-BE49-F238E27FC236}">
                <a16:creationId xmlns:a16="http://schemas.microsoft.com/office/drawing/2014/main" id="{92F88FC7-0289-4699-820B-3EB48218A8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 y="4097217"/>
            <a:ext cx="1800000" cy="1800000"/>
          </a:xfrm>
          <a:prstGeom prst="rect">
            <a:avLst/>
          </a:prstGeom>
        </p:spPr>
      </p:pic>
      <p:sp>
        <p:nvSpPr>
          <p:cNvPr id="29" name="Rectangle: Rounded Corners 28">
            <a:extLst>
              <a:ext uri="{FF2B5EF4-FFF2-40B4-BE49-F238E27FC236}">
                <a16:creationId xmlns:a16="http://schemas.microsoft.com/office/drawing/2014/main" id="{4CA41F9B-348F-46F9-8339-74CE70C086DD}"/>
              </a:ext>
            </a:extLst>
          </p:cNvPr>
          <p:cNvSpPr/>
          <p:nvPr/>
        </p:nvSpPr>
        <p:spPr>
          <a:xfrm>
            <a:off x="8309920" y="2736468"/>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A19C77CD-5EEB-45DA-BE91-17F087BC4881}"/>
              </a:ext>
            </a:extLst>
          </p:cNvPr>
          <p:cNvSpPr/>
          <p:nvPr/>
        </p:nvSpPr>
        <p:spPr>
          <a:xfrm>
            <a:off x="8309920" y="3132468"/>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6587DC2B-9584-471C-8FE6-14178751AE72}"/>
              </a:ext>
            </a:extLst>
          </p:cNvPr>
          <p:cNvSpPr/>
          <p:nvPr/>
        </p:nvSpPr>
        <p:spPr>
          <a:xfrm>
            <a:off x="10109920" y="3520968"/>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407419E5-A6F1-4ECF-96A2-369A8A7D4E56}"/>
              </a:ext>
            </a:extLst>
          </p:cNvPr>
          <p:cNvSpPr/>
          <p:nvPr/>
        </p:nvSpPr>
        <p:spPr>
          <a:xfrm>
            <a:off x="10109920" y="3909468"/>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8FC2B984-3D1D-4670-B790-79D2CA9D36BF}"/>
              </a:ext>
            </a:extLst>
          </p:cNvPr>
          <p:cNvSpPr/>
          <p:nvPr/>
        </p:nvSpPr>
        <p:spPr>
          <a:xfrm>
            <a:off x="10109920" y="4322379"/>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37D1554D-1151-411D-8144-A2EFD6363D1E}"/>
              </a:ext>
            </a:extLst>
          </p:cNvPr>
          <p:cNvSpPr/>
          <p:nvPr/>
        </p:nvSpPr>
        <p:spPr>
          <a:xfrm>
            <a:off x="8309920" y="4699806"/>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DB84C257-1A3B-44C5-8CBB-F78B84ED4A28}"/>
              </a:ext>
            </a:extLst>
          </p:cNvPr>
          <p:cNvSpPr/>
          <p:nvPr/>
        </p:nvSpPr>
        <p:spPr>
          <a:xfrm>
            <a:off x="8309920" y="5112717"/>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1B12F90A-F291-44E3-8E8E-A43BF0FAB354}"/>
              </a:ext>
            </a:extLst>
          </p:cNvPr>
          <p:cNvSpPr/>
          <p:nvPr/>
        </p:nvSpPr>
        <p:spPr>
          <a:xfrm>
            <a:off x="10120204" y="5501217"/>
            <a:ext cx="18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hought Bubble: Cloud 25">
            <a:extLst>
              <a:ext uri="{FF2B5EF4-FFF2-40B4-BE49-F238E27FC236}">
                <a16:creationId xmlns:a16="http://schemas.microsoft.com/office/drawing/2014/main" id="{BE7D446D-5D46-4E54-AFBB-A617B3C7E95A}"/>
              </a:ext>
            </a:extLst>
          </p:cNvPr>
          <p:cNvSpPr/>
          <p:nvPr/>
        </p:nvSpPr>
        <p:spPr>
          <a:xfrm>
            <a:off x="900980" y="2733186"/>
            <a:ext cx="3600000" cy="1800000"/>
          </a:xfrm>
          <a:prstGeom prst="cloudCallout">
            <a:avLst>
              <a:gd name="adj1" fmla="val -36417"/>
              <a:gd name="adj2" fmla="val 60383"/>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8" name="Picture 10" descr="school friends clipart - Clip Art Library">
            <a:extLst>
              <a:ext uri="{FF2B5EF4-FFF2-40B4-BE49-F238E27FC236}">
                <a16:creationId xmlns:a16="http://schemas.microsoft.com/office/drawing/2014/main" id="{5E43C832-8CD9-4C01-A9F7-C7C7F95D9E3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5841" y="3273186"/>
            <a:ext cx="2050278"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61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Asking 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198087"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there are three ways to ask questions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E6000"/>
                </a:solidFill>
                <a:latin typeface="Century Gothic" panose="020F0302020204030204"/>
              </a:rPr>
              <a:t>1) intonation: </a:t>
            </a:r>
            <a:r>
              <a:rPr lang="en-US" sz="2400" b="1" dirty="0">
                <a:solidFill>
                  <a:srgbClr val="115076"/>
                </a:solidFill>
                <a:latin typeface="Century Gothic" panose="020F0302020204030204"/>
              </a:rPr>
              <a:t>r</a:t>
            </a:r>
            <a:r>
              <a:rPr kumimoji="0" lang="en-US" sz="2400" b="1" i="0" u="none" strike="noStrike" kern="1200" cap="none" spc="0" normalizeH="0" baseline="0" noProof="0" dirty="0">
                <a:ln>
                  <a:noFill/>
                </a:ln>
                <a:solidFill>
                  <a:srgbClr val="115076"/>
                </a:solidFill>
                <a:effectLst/>
                <a:uLnTx/>
                <a:uFillTx/>
                <a:latin typeface="Century Gothic" panose="020F0302020204030204"/>
              </a:rPr>
              <a:t>a</a:t>
            </a:r>
            <a:r>
              <a:rPr lang="en-US" sz="2400" b="1" dirty="0" err="1">
                <a:solidFill>
                  <a:srgbClr val="115076"/>
                </a:solidFill>
                <a:latin typeface="Century Gothic" panose="020F0302020204030204"/>
              </a:rPr>
              <a:t>ise</a:t>
            </a:r>
            <a:r>
              <a:rPr lang="en-US" sz="2400" dirty="0">
                <a:solidFill>
                  <a:srgbClr val="115076"/>
                </a:solidFill>
                <a:latin typeface="Century Gothic" panose="020F0302020204030204"/>
              </a:rPr>
              <a:t> the pitch of your voice at the end of the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115076"/>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15076"/>
                </a:solidFill>
                <a:latin typeface="Century Gothic" panose="020F0302020204030204"/>
              </a:rPr>
              <a:t>Tu </a:t>
            </a:r>
            <a:r>
              <a:rPr lang="en-US" sz="2400" b="1" dirty="0" err="1">
                <a:solidFill>
                  <a:srgbClr val="115076"/>
                </a:solidFill>
                <a:latin typeface="Century Gothic" panose="020F0302020204030204"/>
              </a:rPr>
              <a:t>joues</a:t>
            </a:r>
            <a:r>
              <a:rPr lang="en-US" sz="2400" b="1" dirty="0">
                <a:solidFill>
                  <a:srgbClr val="115076"/>
                </a:solidFill>
                <a:latin typeface="Century Gothic" panose="020F0302020204030204"/>
              </a:rPr>
              <a:t> au foot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E6000"/>
                </a:solidFill>
                <a:latin typeface="Century Gothic" panose="020F0302020204030204"/>
              </a:rPr>
              <a:t>2) inversion: </a:t>
            </a:r>
            <a:r>
              <a:rPr lang="en-US" sz="2400" b="1" dirty="0">
                <a:solidFill>
                  <a:srgbClr val="115076"/>
                </a:solidFill>
                <a:latin typeface="Century Gothic" panose="020F0302020204030204"/>
              </a:rPr>
              <a:t>swap</a:t>
            </a:r>
            <a:r>
              <a:rPr lang="en-US" sz="2400" dirty="0">
                <a:solidFill>
                  <a:srgbClr val="115076"/>
                </a:solidFill>
                <a:latin typeface="Century Gothic" panose="020F0302020204030204"/>
              </a:rPr>
              <a:t> the order of the subject and the verb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115076"/>
                </a:solidFill>
                <a:latin typeface="Century Gothic" panose="020F0302020204030204"/>
              </a:rPr>
              <a:t>Joues-tu</a:t>
            </a:r>
            <a:r>
              <a:rPr lang="en-US" sz="2400" b="1" dirty="0">
                <a:solidFill>
                  <a:srgbClr val="115076"/>
                </a:solidFill>
                <a:latin typeface="Century Gothic" panose="020F0302020204030204"/>
              </a:rPr>
              <a:t> au foot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E6000"/>
                </a:solidFill>
                <a:latin typeface="Century Gothic" panose="020F0302020204030204"/>
              </a:rPr>
              <a:t>3) </a:t>
            </a:r>
            <a:r>
              <a:rPr lang="en-US" sz="2400" b="1" dirty="0" err="1">
                <a:solidFill>
                  <a:srgbClr val="EE6000"/>
                </a:solidFill>
                <a:latin typeface="Century Gothic" panose="020F0302020204030204"/>
              </a:rPr>
              <a:t>est-ce</a:t>
            </a:r>
            <a:r>
              <a:rPr lang="en-US" sz="2400" b="1" dirty="0">
                <a:solidFill>
                  <a:srgbClr val="EE6000"/>
                </a:solidFill>
                <a:latin typeface="Century Gothic" panose="020F0302020204030204"/>
              </a:rPr>
              <a:t> que: </a:t>
            </a:r>
            <a:r>
              <a:rPr lang="en-US" sz="2400" b="1" dirty="0">
                <a:solidFill>
                  <a:srgbClr val="115076"/>
                </a:solidFill>
                <a:latin typeface="Century Gothic" panose="020F0302020204030204"/>
              </a:rPr>
              <a:t>add</a:t>
            </a:r>
            <a:r>
              <a:rPr lang="en-US" sz="2400" dirty="0">
                <a:solidFill>
                  <a:srgbClr val="115076"/>
                </a:solidFill>
                <a:latin typeface="Century Gothic" panose="020F0302020204030204"/>
              </a:rPr>
              <a:t> </a:t>
            </a:r>
            <a:r>
              <a:rPr lang="en-US" sz="2400" i="1" dirty="0" err="1">
                <a:solidFill>
                  <a:srgbClr val="115076"/>
                </a:solidFill>
                <a:latin typeface="Century Gothic" panose="020F0302020204030204"/>
              </a:rPr>
              <a:t>est-ce</a:t>
            </a:r>
            <a:r>
              <a:rPr lang="en-US" sz="2400" i="1" dirty="0">
                <a:solidFill>
                  <a:srgbClr val="115076"/>
                </a:solidFill>
                <a:latin typeface="Century Gothic" panose="020F0302020204030204"/>
              </a:rPr>
              <a:t> que </a:t>
            </a:r>
            <a:r>
              <a:rPr lang="en-US" sz="2400" dirty="0">
                <a:solidFill>
                  <a:srgbClr val="115076"/>
                </a:solidFill>
                <a:latin typeface="Century Gothic" panose="020F0302020204030204"/>
              </a:rPr>
              <a:t>to the beginning of the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115076"/>
                </a:solidFill>
                <a:latin typeface="Century Gothic" panose="020F0302020204030204"/>
              </a:rPr>
              <a:t>Est-</a:t>
            </a:r>
            <a:r>
              <a:rPr lang="en-US" sz="2400" b="1" dirty="0" err="1">
                <a:solidFill>
                  <a:srgbClr val="115076"/>
                </a:solidFill>
                <a:latin typeface="Century Gothic" panose="020F0302020204030204"/>
              </a:rPr>
              <a:t>ce</a:t>
            </a:r>
            <a:r>
              <a:rPr lang="en-US" sz="2400" b="1" dirty="0">
                <a:solidFill>
                  <a:srgbClr val="115076"/>
                </a:solidFill>
                <a:latin typeface="Century Gothic" panose="020F0302020204030204"/>
              </a:rPr>
              <a:t> que </a:t>
            </a:r>
            <a:r>
              <a:rPr lang="en-US" sz="2400" b="1" dirty="0" err="1">
                <a:solidFill>
                  <a:srgbClr val="115076"/>
                </a:solidFill>
                <a:latin typeface="Century Gothic" panose="020F0302020204030204"/>
              </a:rPr>
              <a:t>tu</a:t>
            </a:r>
            <a:r>
              <a:rPr lang="en-US" sz="2400" b="1" dirty="0">
                <a:solidFill>
                  <a:srgbClr val="115076"/>
                </a:solidFill>
                <a:latin typeface="Century Gothic" panose="020F0302020204030204"/>
              </a:rPr>
              <a:t> </a:t>
            </a:r>
            <a:r>
              <a:rPr lang="en-US" sz="2400" b="1" dirty="0" err="1">
                <a:solidFill>
                  <a:srgbClr val="115076"/>
                </a:solidFill>
                <a:latin typeface="Century Gothic" panose="020F0302020204030204"/>
              </a:rPr>
              <a:t>joues</a:t>
            </a:r>
            <a:r>
              <a:rPr lang="en-US" sz="2400" b="1" dirty="0">
                <a:solidFill>
                  <a:srgbClr val="115076"/>
                </a:solidFill>
                <a:latin typeface="Century Gothic" panose="020F0302020204030204"/>
              </a:rPr>
              <a:t> au foot ?</a:t>
            </a: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5076"/>
              </a:solidFill>
              <a:effectLst/>
              <a:uLnTx/>
              <a:uFillTx/>
              <a:latin typeface="Century Gothic" panose="020F0302020204030204"/>
            </a:endParaRPr>
          </a:p>
        </p:txBody>
      </p:sp>
      <p:cxnSp>
        <p:nvCxnSpPr>
          <p:cNvPr id="3" name="Straight Arrow Connector 2">
            <a:extLst>
              <a:ext uri="{FF2B5EF4-FFF2-40B4-BE49-F238E27FC236}">
                <a16:creationId xmlns:a16="http://schemas.microsoft.com/office/drawing/2014/main" id="{0C726B44-CA90-4707-AB5A-A5132435FED1}"/>
              </a:ext>
            </a:extLst>
          </p:cNvPr>
          <p:cNvCxnSpPr/>
          <p:nvPr/>
        </p:nvCxnSpPr>
        <p:spPr>
          <a:xfrm flipV="1">
            <a:off x="6173445" y="2571750"/>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72B8489-64DC-41E5-83D4-0E22BA24CEBC}"/>
              </a:ext>
            </a:extLst>
          </p:cNvPr>
          <p:cNvGrpSpPr/>
          <p:nvPr/>
        </p:nvGrpSpPr>
        <p:grpSpPr>
          <a:xfrm>
            <a:off x="4911018" y="4098939"/>
            <a:ext cx="695316" cy="98439"/>
            <a:chOff x="4911018" y="4098939"/>
            <a:chExt cx="695316" cy="98439"/>
          </a:xfrm>
        </p:grpSpPr>
        <p:cxnSp>
          <p:nvCxnSpPr>
            <p:cNvPr id="14" name="Straight Arrow Connector 13">
              <a:extLst>
                <a:ext uri="{FF2B5EF4-FFF2-40B4-BE49-F238E27FC236}">
                  <a16:creationId xmlns:a16="http://schemas.microsoft.com/office/drawing/2014/main" id="{65E98615-7764-4BB9-A50B-B77130A9D144}"/>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9F41A22-C03C-4F74-BA7F-06436DB79601}"/>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Plus Sign 16">
            <a:extLst>
              <a:ext uri="{FF2B5EF4-FFF2-40B4-BE49-F238E27FC236}">
                <a16:creationId xmlns:a16="http://schemas.microsoft.com/office/drawing/2014/main" id="{A8425414-E1AF-496F-B1F1-96ED8AC2BC26}"/>
              </a:ext>
            </a:extLst>
          </p:cNvPr>
          <p:cNvSpPr/>
          <p:nvPr/>
        </p:nvSpPr>
        <p:spPr>
          <a:xfrm>
            <a:off x="4219222" y="5428650"/>
            <a:ext cx="360000" cy="360000"/>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71411" cy="707849"/>
          </a:xfrm>
        </p:spPr>
        <p:txBody>
          <a:bodyPr>
            <a:normAutofit/>
          </a:bodyPr>
          <a:lstStyle/>
          <a:p>
            <a:r>
              <a:rPr lang="en-GB" sz="3600" b="1" dirty="0">
                <a:solidFill>
                  <a:schemeClr val="bg1"/>
                </a:solidFill>
              </a:rPr>
              <a:t>Qui </a:t>
            </a:r>
            <a:r>
              <a:rPr lang="en-GB" sz="3600" b="1" dirty="0" err="1">
                <a:solidFill>
                  <a:schemeClr val="bg1"/>
                </a:solidFill>
              </a:rPr>
              <a:t>aime</a:t>
            </a:r>
            <a:r>
              <a:rPr lang="en-GB" sz="3600" b="1" dirty="0">
                <a:solidFill>
                  <a:schemeClr val="bg1"/>
                </a:solidFill>
              </a:rPr>
              <a:t> faire quoi ?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Qui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aime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faire quoi ?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Lisez</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le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texte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ensemble !</a:t>
            </a:r>
          </a:p>
        </p:txBody>
      </p:sp>
      <p:sp>
        <p:nvSpPr>
          <p:cNvPr id="3" name="Rectangle 2">
            <a:extLst>
              <a:ext uri="{FF2B5EF4-FFF2-40B4-BE49-F238E27FC236}">
                <a16:creationId xmlns:a16="http://schemas.microsoft.com/office/drawing/2014/main" id="{1E845FF2-8DC2-4726-8377-269C024F571A}"/>
              </a:ext>
            </a:extLst>
          </p:cNvPr>
          <p:cNvSpPr/>
          <p:nvPr/>
        </p:nvSpPr>
        <p:spPr>
          <a:xfrm>
            <a:off x="180000" y="1889673"/>
            <a:ext cx="11856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Person A</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000" dirty="0">
                <a:solidFill>
                  <a:srgbClr val="115076"/>
                </a:solidFill>
                <a:latin typeface="Century Gothic" panose="020F0302020204030204"/>
              </a:rPr>
              <a:t>Chaque semaine, mon père joue </a:t>
            </a:r>
            <a:r>
              <a:rPr lang="fr-FR" sz="2000" b="1" dirty="0">
                <a:solidFill>
                  <a:srgbClr val="115076"/>
                </a:solidFill>
                <a:latin typeface="Century Gothic" panose="020F0302020204030204"/>
              </a:rPr>
              <a:t>au</a:t>
            </a:r>
            <a:r>
              <a:rPr lang="fr-FR" sz="2000" dirty="0">
                <a:solidFill>
                  <a:srgbClr val="115076"/>
                </a:solidFill>
                <a:latin typeface="Century Gothic" panose="020F0302020204030204"/>
              </a:rPr>
              <a:t> …</a:t>
            </a:r>
          </a:p>
          <a:p>
            <a:pPr marL="457200" lvl="0" indent="-457200">
              <a:lnSpc>
                <a:spcPct val="150000"/>
              </a:lnSpc>
              <a:buFont typeface="+mj-lt"/>
              <a:buAutoNum type="arabicPeriod"/>
              <a:defRPr/>
            </a:pPr>
            <a:r>
              <a:rPr kumimoji="0" lang="fr-FR" sz="2000" i="0" u="none" strike="noStrike" kern="1200" cap="none" spc="0" normalizeH="0" baseline="0" noProof="0" dirty="0">
                <a:ln>
                  <a:noFill/>
                </a:ln>
                <a:solidFill>
                  <a:srgbClr val="115076"/>
                </a:solidFill>
                <a:effectLst/>
                <a:uLnTx/>
                <a:uFillTx/>
                <a:latin typeface="Century Gothic" panose="020F0302020204030204"/>
              </a:rPr>
              <a:t>… </a:t>
            </a:r>
            <a:r>
              <a:rPr lang="fr-FR" sz="2000" b="1" dirty="0">
                <a:solidFill>
                  <a:srgbClr val="EE6000"/>
                </a:solidFill>
              </a:rPr>
              <a:t>cartes / pétanque </a:t>
            </a:r>
            <a:r>
              <a:rPr lang="fr-FR" sz="2000" dirty="0">
                <a:solidFill>
                  <a:srgbClr val="115076"/>
                </a:solidFill>
              </a:rPr>
              <a:t>ensemble. Ma mère n’aime pas ça. Elle veut jouer </a:t>
            </a:r>
            <a:r>
              <a:rPr lang="fr-FR" sz="2000" b="1" dirty="0">
                <a:solidFill>
                  <a:srgbClr val="115076"/>
                </a:solidFill>
              </a:rPr>
              <a:t>au</a:t>
            </a:r>
            <a:r>
              <a:rPr lang="fr-FR" sz="2000" dirty="0">
                <a:solidFill>
                  <a:srgbClr val="115076"/>
                </a:solidFill>
              </a:rPr>
              <a:t> …</a:t>
            </a:r>
          </a:p>
          <a:p>
            <a:pPr marL="457200" lvl="0" indent="-457200">
              <a:lnSpc>
                <a:spcPct val="150000"/>
              </a:lnSpc>
              <a:buFont typeface="+mj-lt"/>
              <a:buAutoNum type="arabicPeriod"/>
              <a:defRPr/>
            </a:pPr>
            <a:r>
              <a:rPr lang="fr-FR" sz="2000" dirty="0">
                <a:solidFill>
                  <a:srgbClr val="115076"/>
                </a:solidFill>
              </a:rPr>
              <a:t>… </a:t>
            </a:r>
            <a:r>
              <a:rPr lang="fr-FR" sz="2000" b="1" dirty="0">
                <a:solidFill>
                  <a:srgbClr val="EE6000"/>
                </a:solidFill>
              </a:rPr>
              <a:t>Monopoly / piano</a:t>
            </a:r>
            <a:r>
              <a:rPr lang="fr-FR" sz="2000" b="1" dirty="0">
                <a:solidFill>
                  <a:srgbClr val="115076"/>
                </a:solidFill>
              </a:rPr>
              <a:t> </a:t>
            </a:r>
            <a:r>
              <a:rPr lang="fr-FR" sz="2000" dirty="0">
                <a:solidFill>
                  <a:srgbClr val="115076"/>
                </a:solidFill>
              </a:rPr>
              <a:t>le week-end.</a:t>
            </a:r>
            <a:r>
              <a:rPr lang="fr-FR" sz="2000" b="1" dirty="0">
                <a:solidFill>
                  <a:srgbClr val="EE6000"/>
                </a:solidFill>
              </a:rPr>
              <a:t> </a:t>
            </a:r>
            <a:r>
              <a:rPr lang="fr-FR" sz="2000" dirty="0">
                <a:solidFill>
                  <a:srgbClr val="115076"/>
                </a:solidFill>
              </a:rPr>
              <a:t>Elle joue très bien ! À l’école, elle apprend jouer </a:t>
            </a:r>
            <a:r>
              <a:rPr lang="fr-FR" sz="2000" b="1" dirty="0">
                <a:solidFill>
                  <a:srgbClr val="115076"/>
                </a:solidFill>
              </a:rPr>
              <a:t>de la …</a:t>
            </a:r>
          </a:p>
          <a:p>
            <a:pPr marL="457200" lvl="0" indent="-457200">
              <a:lnSpc>
                <a:spcPct val="150000"/>
              </a:lnSpc>
              <a:buFont typeface="+mj-lt"/>
              <a:buAutoNum type="arabicPeriod"/>
              <a:defRPr/>
            </a:pPr>
            <a:r>
              <a:rPr kumimoji="0" lang="fr-FR" sz="2000" i="0" u="none" strike="noStrike" kern="1200" cap="none" spc="0" normalizeH="0" baseline="0" noProof="0" dirty="0">
                <a:ln>
                  <a:noFill/>
                </a:ln>
                <a:solidFill>
                  <a:srgbClr val="115076"/>
                </a:solidFill>
                <a:effectLst/>
                <a:uLnTx/>
                <a:uFillTx/>
                <a:latin typeface="Century Gothic" panose="020F0302020204030204"/>
              </a:rPr>
              <a:t>… </a:t>
            </a:r>
            <a:r>
              <a:rPr kumimoji="0" lang="fr-FR" sz="2000" b="1" i="0" u="none" strike="noStrike" kern="1200" cap="none" spc="0" normalizeH="0" baseline="0" noProof="0" dirty="0">
                <a:ln>
                  <a:noFill/>
                </a:ln>
                <a:solidFill>
                  <a:srgbClr val="EE6000"/>
                </a:solidFill>
                <a:effectLst/>
                <a:uLnTx/>
                <a:uFillTx/>
                <a:latin typeface="Century Gothic" panose="020F0302020204030204"/>
              </a:rPr>
              <a:t>percussions (f pl) / trompette (f) </a:t>
            </a:r>
            <a:r>
              <a:rPr kumimoji="0" lang="fr-FR" sz="2000" i="0" u="none" strike="noStrike" kern="1200" cap="none" spc="0" normalizeH="0" baseline="0" noProof="0" dirty="0">
                <a:ln>
                  <a:noFill/>
                </a:ln>
                <a:solidFill>
                  <a:schemeClr val="accent1">
                    <a:lumMod val="50000"/>
                  </a:schemeClr>
                </a:solidFill>
                <a:effectLst/>
                <a:uLnTx/>
                <a:uFillTx/>
                <a:latin typeface="Century Gothic" panose="020F0302020204030204"/>
              </a:rPr>
              <a:t>pour jouer dans l’orchestre aussi. Ma </a:t>
            </a:r>
            <a:r>
              <a:rPr lang="fr-FR" sz="2000" dirty="0">
                <a:solidFill>
                  <a:srgbClr val="115076"/>
                </a:solidFill>
              </a:rPr>
              <a:t>mère pense que c’est une bonne idée. Elle ne joue pas </a:t>
            </a:r>
            <a:r>
              <a:rPr lang="fr-FR" sz="2000" b="1" dirty="0">
                <a:solidFill>
                  <a:srgbClr val="115076"/>
                </a:solidFill>
              </a:rPr>
              <a:t>d’ </a:t>
            </a:r>
            <a:r>
              <a:rPr lang="fr-FR" sz="2000" dirty="0">
                <a:solidFill>
                  <a:srgbClr val="115076"/>
                </a:solidFill>
              </a:rPr>
              <a:t>…</a:t>
            </a:r>
          </a:p>
          <a:p>
            <a:pPr marL="457200" lvl="0" indent="-457200">
              <a:lnSpc>
                <a:spcPct val="150000"/>
              </a:lnSpc>
              <a:buFont typeface="+mj-lt"/>
              <a:buAutoNum type="arabicPeriod"/>
              <a:defRPr/>
            </a:pPr>
            <a:r>
              <a:rPr lang="fr-FR" sz="2000" dirty="0">
                <a:solidFill>
                  <a:srgbClr val="115076"/>
                </a:solidFill>
              </a:rPr>
              <a:t>… </a:t>
            </a:r>
            <a:r>
              <a:rPr lang="fr-FR" sz="2000" b="1" dirty="0">
                <a:solidFill>
                  <a:srgbClr val="EE6000"/>
                </a:solidFill>
              </a:rPr>
              <a:t>violon (m) / clarinette (f)</a:t>
            </a:r>
            <a:r>
              <a:rPr lang="fr-FR" sz="2000" dirty="0">
                <a:solidFill>
                  <a:srgbClr val="115076"/>
                </a:solidFill>
              </a:rPr>
              <a:t>,</a:t>
            </a:r>
            <a:r>
              <a:rPr lang="fr-FR" sz="2000" b="1" dirty="0">
                <a:solidFill>
                  <a:srgbClr val="EE6000"/>
                </a:solidFill>
              </a:rPr>
              <a:t> </a:t>
            </a:r>
            <a:r>
              <a:rPr lang="fr-FR" sz="2000" dirty="0">
                <a:solidFill>
                  <a:srgbClr val="115076"/>
                </a:solidFill>
              </a:rPr>
              <a:t>mais c’est un instrument difficile. Mon chien Apollon, il aime jouer aussi. Il joue très bien </a:t>
            </a:r>
            <a:r>
              <a:rPr lang="fr-FR" sz="2000" b="1" dirty="0">
                <a:solidFill>
                  <a:srgbClr val="115076"/>
                </a:solidFill>
              </a:rPr>
              <a:t>au</a:t>
            </a:r>
            <a:r>
              <a:rPr lang="fr-FR" sz="2000" dirty="0">
                <a:solidFill>
                  <a:srgbClr val="115076"/>
                </a:solidFill>
              </a:rPr>
              <a:t> …</a:t>
            </a:r>
          </a:p>
          <a:p>
            <a:pPr marL="457200" lvl="0" indent="-457200">
              <a:lnSpc>
                <a:spcPct val="150000"/>
              </a:lnSpc>
              <a:buFont typeface="+mj-lt"/>
              <a:buAutoNum type="arabicPeriod"/>
              <a:defRPr/>
            </a:pPr>
            <a:r>
              <a:rPr lang="fr-FR" sz="2000" dirty="0">
                <a:solidFill>
                  <a:srgbClr val="115076"/>
                </a:solidFill>
              </a:rPr>
              <a:t>… </a:t>
            </a:r>
            <a:r>
              <a:rPr lang="fr-FR" sz="2000" b="1" dirty="0">
                <a:solidFill>
                  <a:srgbClr val="EE6000"/>
                </a:solidFill>
              </a:rPr>
              <a:t>piano / rugby (m) </a:t>
            </a:r>
            <a:r>
              <a:rPr lang="fr-FR" sz="2000" dirty="0">
                <a:solidFill>
                  <a:srgbClr val="115076"/>
                </a:solidFill>
              </a:rPr>
              <a:t>aussi !</a:t>
            </a:r>
          </a:p>
        </p:txBody>
      </p:sp>
      <p:pic>
        <p:nvPicPr>
          <p:cNvPr id="10" name="Picture 9">
            <a:extLst>
              <a:ext uri="{FF2B5EF4-FFF2-40B4-BE49-F238E27FC236}">
                <a16:creationId xmlns:a16="http://schemas.microsoft.com/office/drawing/2014/main" id="{7226AC6E-FE94-4DAF-9C1C-862DA81F3A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9671" y="-44672"/>
            <a:ext cx="1208664" cy="1208664"/>
          </a:xfrm>
          <a:prstGeom prst="rect">
            <a:avLst/>
          </a:prstGeom>
        </p:spPr>
      </p:pic>
    </p:spTree>
    <p:extLst>
      <p:ext uri="{BB962C8B-B14F-4D97-AF65-F5344CB8AC3E}">
        <p14:creationId xmlns:p14="http://schemas.microsoft.com/office/powerpoint/2010/main" val="2717247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726D1F-7677-49F6-A691-1785E0912A83}"/>
              </a:ext>
            </a:extLst>
          </p:cNvPr>
          <p:cNvSpPr/>
          <p:nvPr/>
        </p:nvSpPr>
        <p:spPr>
          <a:xfrm>
            <a:off x="180000" y="1889673"/>
            <a:ext cx="11856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Person B</a:t>
            </a:r>
          </a:p>
          <a:p>
            <a:pPr marL="457200" lvl="0" indent="-457200">
              <a:lnSpc>
                <a:spcPct val="150000"/>
              </a:lnSpc>
              <a:buFont typeface="+mj-lt"/>
              <a:buAutoNum type="arabicPeriod"/>
              <a:defRPr/>
            </a:pPr>
            <a:r>
              <a:rPr lang="fr-FR" sz="2000" dirty="0">
                <a:solidFill>
                  <a:srgbClr val="115076"/>
                </a:solidFill>
              </a:rPr>
              <a:t>… </a:t>
            </a:r>
            <a:r>
              <a:rPr lang="fr-FR" sz="2000" b="1" dirty="0">
                <a:solidFill>
                  <a:srgbClr val="EE6000"/>
                </a:solidFill>
              </a:rPr>
              <a:t>tennis (m) / console (f) </a:t>
            </a:r>
            <a:r>
              <a:rPr lang="fr-FR" sz="2000" dirty="0">
                <a:solidFill>
                  <a:schemeClr val="accent1">
                    <a:lumMod val="50000"/>
                  </a:schemeClr>
                </a:solidFill>
              </a:rPr>
              <a:t>avec ses amis. Le week-end, ils jouent</a:t>
            </a:r>
            <a:r>
              <a:rPr lang="fr-FR" sz="2000" dirty="0">
                <a:solidFill>
                  <a:srgbClr val="115076"/>
                </a:solidFill>
              </a:rPr>
              <a:t> </a:t>
            </a:r>
            <a:r>
              <a:rPr lang="fr-FR" sz="2000" b="1" dirty="0">
                <a:solidFill>
                  <a:srgbClr val="115076"/>
                </a:solidFill>
              </a:rPr>
              <a:t>aux</a:t>
            </a:r>
            <a:r>
              <a:rPr lang="fr-FR" sz="2000" dirty="0">
                <a:solidFill>
                  <a:srgbClr val="115076"/>
                </a:solidFill>
              </a:rPr>
              <a:t> </a:t>
            </a:r>
            <a:r>
              <a:rPr lang="fr-FR" sz="2000" dirty="0">
                <a:solidFill>
                  <a:schemeClr val="accent1">
                    <a:lumMod val="50000"/>
                  </a:schemeClr>
                </a:solidFill>
              </a:rPr>
              <a:t>…</a:t>
            </a:r>
          </a:p>
          <a:p>
            <a:pPr marL="457200" lvl="0" indent="-457200">
              <a:lnSpc>
                <a:spcPct val="150000"/>
              </a:lnSpc>
              <a:buFont typeface="+mj-lt"/>
              <a:buAutoNum type="arabicPeriod"/>
              <a:defRPr/>
            </a:pPr>
            <a:r>
              <a:rPr lang="fr-FR" sz="2000" dirty="0">
                <a:solidFill>
                  <a:schemeClr val="accent1">
                    <a:lumMod val="50000"/>
                  </a:schemeClr>
                </a:solidFill>
              </a:rPr>
              <a:t>… </a:t>
            </a:r>
            <a:r>
              <a:rPr lang="fr-FR" sz="2000" b="1" dirty="0">
                <a:solidFill>
                  <a:srgbClr val="EE6000"/>
                </a:solidFill>
              </a:rPr>
              <a:t>Cluedo / guitare </a:t>
            </a:r>
            <a:r>
              <a:rPr lang="fr-FR" sz="2000" dirty="0">
                <a:solidFill>
                  <a:schemeClr val="accent1">
                    <a:lumMod val="50000"/>
                  </a:schemeClr>
                </a:solidFill>
              </a:rPr>
              <a:t>avec la famille entière ! Ma sœur Noura, elle n’aime pas le Cluedo. Elle préfère jouer </a:t>
            </a:r>
            <a:r>
              <a:rPr lang="fr-FR" sz="2000" b="1" dirty="0">
                <a:solidFill>
                  <a:schemeClr val="accent1">
                    <a:lumMod val="50000"/>
                  </a:schemeClr>
                </a:solidFill>
              </a:rPr>
              <a:t>du …</a:t>
            </a:r>
            <a:r>
              <a:rPr lang="fr-FR" sz="2000" dirty="0">
                <a:solidFill>
                  <a:schemeClr val="accent1">
                    <a:lumMod val="50000"/>
                  </a:schemeClr>
                </a:solidFill>
              </a:rPr>
              <a:t>   </a:t>
            </a:r>
            <a:endParaRPr lang="fr-FR" sz="2000" dirty="0">
              <a:solidFill>
                <a:srgbClr val="EE6000"/>
              </a:solidFill>
            </a:endParaRPr>
          </a:p>
          <a:p>
            <a:pPr marL="457200" lvl="0" indent="-457200">
              <a:lnSpc>
                <a:spcPct val="150000"/>
              </a:lnSpc>
              <a:buFont typeface="+mj-lt"/>
              <a:buAutoNum type="arabicPeriod"/>
              <a:defRPr/>
            </a:pPr>
            <a:r>
              <a:rPr lang="fr-FR" sz="2000" dirty="0">
                <a:solidFill>
                  <a:srgbClr val="115076"/>
                </a:solidFill>
              </a:rPr>
              <a:t>… </a:t>
            </a:r>
            <a:r>
              <a:rPr lang="fr-FR" sz="2000" b="1" dirty="0">
                <a:solidFill>
                  <a:srgbClr val="EE6000"/>
                </a:solidFill>
              </a:rPr>
              <a:t>flûte (f) / saxophone (m) </a:t>
            </a:r>
            <a:r>
              <a:rPr lang="fr-FR" sz="2000" dirty="0">
                <a:solidFill>
                  <a:srgbClr val="115076"/>
                </a:solidFill>
              </a:rPr>
              <a:t>aussi. C’est cool – elle joue dans un orchestre ! Je veux apprendre jouer </a:t>
            </a:r>
            <a:r>
              <a:rPr lang="fr-FR" sz="2000" b="1" dirty="0">
                <a:solidFill>
                  <a:srgbClr val="115076"/>
                </a:solidFill>
              </a:rPr>
              <a:t>des </a:t>
            </a:r>
            <a:r>
              <a:rPr lang="fr-FR" sz="2000" dirty="0">
                <a:solidFill>
                  <a:srgbClr val="115076"/>
                </a:solidFill>
              </a:rPr>
              <a:t>…</a:t>
            </a:r>
          </a:p>
          <a:p>
            <a:pPr marL="457200" lvl="0" indent="-457200">
              <a:lnSpc>
                <a:spcPct val="150000"/>
              </a:lnSpc>
              <a:buFont typeface="+mj-lt"/>
              <a:buAutoNum type="arabicPeriod"/>
              <a:defRPr/>
            </a:pPr>
            <a:r>
              <a:rPr lang="fr-FR" sz="2000" dirty="0">
                <a:solidFill>
                  <a:srgbClr val="115076"/>
                </a:solidFill>
              </a:rPr>
              <a:t>… </a:t>
            </a:r>
            <a:r>
              <a:rPr lang="fr-FR" sz="2000" b="1" dirty="0">
                <a:solidFill>
                  <a:srgbClr val="EE6000"/>
                </a:solidFill>
              </a:rPr>
              <a:t>instrument / flûte (f)</a:t>
            </a:r>
            <a:r>
              <a:rPr lang="fr-FR" sz="2000" dirty="0">
                <a:solidFill>
                  <a:srgbClr val="115076"/>
                </a:solidFill>
              </a:rPr>
              <a:t>.  Elle veut jouer </a:t>
            </a:r>
            <a:r>
              <a:rPr lang="fr-FR" sz="2000" b="1" dirty="0">
                <a:solidFill>
                  <a:srgbClr val="115076"/>
                </a:solidFill>
              </a:rPr>
              <a:t>du </a:t>
            </a:r>
            <a:r>
              <a:rPr lang="fr-FR" sz="2000" dirty="0">
                <a:solidFill>
                  <a:srgbClr val="115076"/>
                </a:solidFill>
              </a:rPr>
              <a:t>…</a:t>
            </a:r>
          </a:p>
          <a:p>
            <a:pPr marL="457200" lvl="0" indent="-457200">
              <a:lnSpc>
                <a:spcPct val="150000"/>
              </a:lnSpc>
              <a:buFont typeface="+mj-lt"/>
              <a:buAutoNum type="arabicPeriod"/>
              <a:defRPr/>
            </a:pPr>
            <a:r>
              <a:rPr lang="fr-FR" sz="2000" dirty="0">
                <a:solidFill>
                  <a:srgbClr val="115076"/>
                </a:solidFill>
              </a:rPr>
              <a:t>...  </a:t>
            </a:r>
            <a:r>
              <a:rPr lang="fr-FR" sz="2000" b="1" dirty="0">
                <a:solidFill>
                  <a:srgbClr val="EE6000"/>
                </a:solidFill>
              </a:rPr>
              <a:t>foot / pétanque </a:t>
            </a:r>
            <a:r>
              <a:rPr lang="fr-FR" sz="2000" dirty="0">
                <a:solidFill>
                  <a:srgbClr val="115076"/>
                </a:solidFill>
              </a:rPr>
              <a:t>dans le jardin et il aime jouer </a:t>
            </a:r>
            <a:r>
              <a:rPr lang="fr-FR" sz="2000" b="1" dirty="0">
                <a:solidFill>
                  <a:srgbClr val="115076"/>
                </a:solidFill>
              </a:rPr>
              <a:t>du </a:t>
            </a:r>
            <a:r>
              <a:rPr lang="fr-FR" sz="2000" dirty="0">
                <a:solidFill>
                  <a:srgbClr val="115076"/>
                </a:solidFill>
              </a:rPr>
              <a:t>…</a:t>
            </a:r>
            <a:endParaRPr lang="fr-FR" sz="2000" dirty="0">
              <a:solidFill>
                <a:srgbClr val="EE6000"/>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71411" cy="707849"/>
          </a:xfrm>
        </p:spPr>
        <p:txBody>
          <a:bodyPr>
            <a:normAutofit/>
          </a:bodyPr>
          <a:lstStyle/>
          <a:p>
            <a:r>
              <a:rPr lang="en-GB" sz="3600" b="1" dirty="0">
                <a:solidFill>
                  <a:schemeClr val="bg1"/>
                </a:solidFill>
              </a:rPr>
              <a:t>Qui </a:t>
            </a:r>
            <a:r>
              <a:rPr lang="en-GB" sz="3600" b="1" dirty="0" err="1">
                <a:solidFill>
                  <a:schemeClr val="bg1"/>
                </a:solidFill>
              </a:rPr>
              <a:t>aime</a:t>
            </a:r>
            <a:r>
              <a:rPr lang="en-GB" sz="3600" b="1" dirty="0">
                <a:solidFill>
                  <a:schemeClr val="bg1"/>
                </a:solidFill>
              </a:rPr>
              <a:t> faire quoi ?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Qui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aime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faire quoi ?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Lisez</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le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texte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ensemble !</a:t>
            </a:r>
          </a:p>
        </p:txBody>
      </p:sp>
      <p:pic>
        <p:nvPicPr>
          <p:cNvPr id="10" name="Picture 9">
            <a:extLst>
              <a:ext uri="{FF2B5EF4-FFF2-40B4-BE49-F238E27FC236}">
                <a16:creationId xmlns:a16="http://schemas.microsoft.com/office/drawing/2014/main" id="{7226AC6E-FE94-4DAF-9C1C-862DA81F3A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9671" y="-44672"/>
            <a:ext cx="1208664" cy="1208664"/>
          </a:xfrm>
          <a:prstGeom prst="rect">
            <a:avLst/>
          </a:prstGeom>
        </p:spPr>
      </p:pic>
    </p:spTree>
    <p:extLst>
      <p:ext uri="{BB962C8B-B14F-4D97-AF65-F5344CB8AC3E}">
        <p14:creationId xmlns:p14="http://schemas.microsoft.com/office/powerpoint/2010/main" val="2899869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726D1F-7677-49F6-A691-1785E0912A83}"/>
              </a:ext>
            </a:extLst>
          </p:cNvPr>
          <p:cNvSpPr/>
          <p:nvPr/>
        </p:nvSpPr>
        <p:spPr>
          <a:xfrm>
            <a:off x="168000" y="1420442"/>
            <a:ext cx="11856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50000"/>
              </a:lnSpc>
              <a:defRPr/>
            </a:pPr>
            <a:r>
              <a:rPr lang="fr-FR" sz="2000" dirty="0">
                <a:solidFill>
                  <a:srgbClr val="115076"/>
                </a:solidFill>
              </a:rPr>
              <a:t>Chaque semaine, mon père joue </a:t>
            </a:r>
            <a:r>
              <a:rPr lang="fr-FR" sz="2000" b="1" dirty="0">
                <a:solidFill>
                  <a:srgbClr val="115076"/>
                </a:solidFill>
              </a:rPr>
              <a:t>au</a:t>
            </a:r>
            <a:r>
              <a:rPr lang="fr-FR" sz="2000" dirty="0">
                <a:solidFill>
                  <a:srgbClr val="115076"/>
                </a:solidFill>
              </a:rPr>
              <a:t> </a:t>
            </a:r>
            <a:r>
              <a:rPr lang="fr-FR" sz="2000" b="1" dirty="0">
                <a:solidFill>
                  <a:srgbClr val="EE6000"/>
                </a:solidFill>
              </a:rPr>
              <a:t>tennis (m) </a:t>
            </a:r>
            <a:r>
              <a:rPr lang="fr-FR" sz="2000" dirty="0">
                <a:solidFill>
                  <a:srgbClr val="5B9BD5">
                    <a:lumMod val="50000"/>
                  </a:srgbClr>
                </a:solidFill>
              </a:rPr>
              <a:t>avec ses amis. Le week-end, ils jouent</a:t>
            </a:r>
            <a:r>
              <a:rPr lang="fr-FR" sz="2000" dirty="0">
                <a:solidFill>
                  <a:srgbClr val="115076"/>
                </a:solidFill>
              </a:rPr>
              <a:t> </a:t>
            </a:r>
            <a:r>
              <a:rPr lang="fr-FR" sz="2000" b="1" dirty="0">
                <a:solidFill>
                  <a:srgbClr val="115076"/>
                </a:solidFill>
              </a:rPr>
              <a:t>aux</a:t>
            </a:r>
            <a:r>
              <a:rPr lang="fr-FR" sz="2000" dirty="0">
                <a:solidFill>
                  <a:srgbClr val="115076"/>
                </a:solidFill>
              </a:rPr>
              <a:t> </a:t>
            </a:r>
            <a:r>
              <a:rPr lang="fr-FR" sz="2000" b="1" dirty="0">
                <a:solidFill>
                  <a:srgbClr val="EE6000"/>
                </a:solidFill>
              </a:rPr>
              <a:t>cartes </a:t>
            </a:r>
            <a:r>
              <a:rPr lang="fr-FR" sz="2000" dirty="0">
                <a:solidFill>
                  <a:srgbClr val="115076"/>
                </a:solidFill>
              </a:rPr>
              <a:t>ensemble. Ma mère n’aime pas ça. Elle veut jouer </a:t>
            </a:r>
            <a:r>
              <a:rPr lang="fr-FR" sz="2000" b="1" dirty="0">
                <a:solidFill>
                  <a:srgbClr val="115076"/>
                </a:solidFill>
              </a:rPr>
              <a:t>au</a:t>
            </a:r>
            <a:r>
              <a:rPr lang="fr-FR" sz="2000" dirty="0">
                <a:solidFill>
                  <a:srgbClr val="115076"/>
                </a:solidFill>
              </a:rPr>
              <a:t> </a:t>
            </a:r>
            <a:r>
              <a:rPr lang="fr-FR" sz="2000" b="1" dirty="0">
                <a:solidFill>
                  <a:srgbClr val="EE6000"/>
                </a:solidFill>
              </a:rPr>
              <a:t>Cluedo </a:t>
            </a:r>
            <a:r>
              <a:rPr lang="fr-FR" sz="2000" dirty="0">
                <a:solidFill>
                  <a:srgbClr val="5B9BD5">
                    <a:lumMod val="50000"/>
                  </a:srgbClr>
                </a:solidFill>
              </a:rPr>
              <a:t>avec la famille entière ! Ma sœur Noura, elle n’aime pas le Cluedo. Elle préfère jouer </a:t>
            </a:r>
            <a:r>
              <a:rPr lang="fr-FR" sz="2000" b="1" dirty="0">
                <a:solidFill>
                  <a:srgbClr val="5B9BD5">
                    <a:lumMod val="50000"/>
                  </a:srgbClr>
                </a:solidFill>
              </a:rPr>
              <a:t>du </a:t>
            </a:r>
            <a:r>
              <a:rPr lang="fr-FR" sz="2000" b="1" dirty="0">
                <a:solidFill>
                  <a:srgbClr val="EE6000"/>
                </a:solidFill>
              </a:rPr>
              <a:t>piano</a:t>
            </a:r>
            <a:r>
              <a:rPr lang="fr-FR" sz="2000" b="1" dirty="0">
                <a:solidFill>
                  <a:srgbClr val="115076"/>
                </a:solidFill>
              </a:rPr>
              <a:t> </a:t>
            </a:r>
            <a:r>
              <a:rPr lang="fr-FR" sz="2000" dirty="0">
                <a:solidFill>
                  <a:srgbClr val="115076"/>
                </a:solidFill>
              </a:rPr>
              <a:t>le week-end.</a:t>
            </a:r>
            <a:r>
              <a:rPr lang="fr-FR" sz="2000" b="1" dirty="0">
                <a:solidFill>
                  <a:srgbClr val="EE6000"/>
                </a:solidFill>
              </a:rPr>
              <a:t> </a:t>
            </a:r>
            <a:r>
              <a:rPr lang="fr-FR" sz="2000" dirty="0">
                <a:solidFill>
                  <a:srgbClr val="115076"/>
                </a:solidFill>
              </a:rPr>
              <a:t>Elle joue très bien ! À l’école, elle apprend jouer </a:t>
            </a:r>
            <a:r>
              <a:rPr lang="fr-FR" sz="2000" b="1" dirty="0">
                <a:solidFill>
                  <a:srgbClr val="115076"/>
                </a:solidFill>
              </a:rPr>
              <a:t>de la </a:t>
            </a:r>
            <a:r>
              <a:rPr lang="fr-FR" sz="2000" b="1" dirty="0">
                <a:solidFill>
                  <a:srgbClr val="EE6000"/>
                </a:solidFill>
              </a:rPr>
              <a:t>flûte (f) </a:t>
            </a:r>
            <a:r>
              <a:rPr lang="fr-FR" sz="2000" dirty="0">
                <a:solidFill>
                  <a:srgbClr val="115076"/>
                </a:solidFill>
              </a:rPr>
              <a:t>aussi. C’est cool – elle joue dans un orchestre ! Je veux apprendre jouer </a:t>
            </a:r>
            <a:r>
              <a:rPr lang="fr-FR" sz="2000" b="1" dirty="0">
                <a:solidFill>
                  <a:srgbClr val="115076"/>
                </a:solidFill>
              </a:rPr>
              <a:t>des </a:t>
            </a:r>
            <a:r>
              <a:rPr lang="fr-FR" sz="2000" b="1" dirty="0">
                <a:solidFill>
                  <a:srgbClr val="EE6000"/>
                </a:solidFill>
              </a:rPr>
              <a:t>percussions </a:t>
            </a:r>
            <a:r>
              <a:rPr lang="fr-FR" sz="2000" dirty="0">
                <a:solidFill>
                  <a:schemeClr val="accent1">
                    <a:lumMod val="50000"/>
                  </a:schemeClr>
                </a:solidFill>
              </a:rPr>
              <a:t>pour jouer dans l’orchestre aussi. Ma </a:t>
            </a:r>
            <a:r>
              <a:rPr lang="fr-FR" sz="2000" dirty="0">
                <a:solidFill>
                  <a:srgbClr val="115076"/>
                </a:solidFill>
              </a:rPr>
              <a:t>mère pense que c’est une bonne idée. Elle ne joue pas </a:t>
            </a:r>
            <a:r>
              <a:rPr lang="fr-FR" sz="2000" b="1" dirty="0">
                <a:solidFill>
                  <a:srgbClr val="115076"/>
                </a:solidFill>
              </a:rPr>
              <a:t>d’</a:t>
            </a:r>
            <a:r>
              <a:rPr lang="fr-FR" sz="2000" b="1" dirty="0">
                <a:solidFill>
                  <a:srgbClr val="EE6000"/>
                </a:solidFill>
              </a:rPr>
              <a:t> instrument</a:t>
            </a:r>
            <a:r>
              <a:rPr lang="fr-FR" sz="2000" dirty="0">
                <a:solidFill>
                  <a:srgbClr val="115076"/>
                </a:solidFill>
              </a:rPr>
              <a:t>. Elle veut jouer </a:t>
            </a:r>
            <a:r>
              <a:rPr lang="fr-FR" sz="2000" b="1" dirty="0">
                <a:solidFill>
                  <a:srgbClr val="115076"/>
                </a:solidFill>
              </a:rPr>
              <a:t>du </a:t>
            </a:r>
            <a:r>
              <a:rPr lang="fr-FR" sz="2000" b="1" dirty="0">
                <a:solidFill>
                  <a:srgbClr val="EE6000"/>
                </a:solidFill>
              </a:rPr>
              <a:t>violon</a:t>
            </a:r>
            <a:r>
              <a:rPr lang="fr-FR" sz="2000" dirty="0">
                <a:solidFill>
                  <a:srgbClr val="115076"/>
                </a:solidFill>
              </a:rPr>
              <a:t>, mais c’est un instrument difficile. Mon chien Apollon, il aime jouer aussi. Il joue très bien </a:t>
            </a:r>
            <a:r>
              <a:rPr lang="fr-FR" sz="2000" b="1" dirty="0">
                <a:solidFill>
                  <a:srgbClr val="115076"/>
                </a:solidFill>
              </a:rPr>
              <a:t>au</a:t>
            </a:r>
            <a:r>
              <a:rPr lang="fr-FR" sz="2000" dirty="0">
                <a:solidFill>
                  <a:srgbClr val="115076"/>
                </a:solidFill>
              </a:rPr>
              <a:t> </a:t>
            </a:r>
            <a:r>
              <a:rPr lang="fr-FR" sz="2000" b="1" dirty="0">
                <a:solidFill>
                  <a:srgbClr val="EE6000"/>
                </a:solidFill>
              </a:rPr>
              <a:t>foot </a:t>
            </a:r>
            <a:r>
              <a:rPr lang="fr-FR" sz="2000" dirty="0">
                <a:solidFill>
                  <a:srgbClr val="115076"/>
                </a:solidFill>
              </a:rPr>
              <a:t>et il aime jouer </a:t>
            </a:r>
            <a:r>
              <a:rPr lang="fr-FR" sz="2000" b="1" dirty="0">
                <a:solidFill>
                  <a:srgbClr val="115076"/>
                </a:solidFill>
              </a:rPr>
              <a:t>du </a:t>
            </a:r>
            <a:r>
              <a:rPr lang="fr-FR" sz="2000" b="1" dirty="0">
                <a:solidFill>
                  <a:srgbClr val="EE6000"/>
                </a:solidFill>
              </a:rPr>
              <a:t>piano </a:t>
            </a:r>
            <a:r>
              <a:rPr lang="fr-FR" sz="2000" dirty="0">
                <a:solidFill>
                  <a:srgbClr val="115076"/>
                </a:solidFill>
              </a:rPr>
              <a:t>aussi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71411" cy="707849"/>
          </a:xfrm>
        </p:spPr>
        <p:txBody>
          <a:bodyPr>
            <a:normAutofit/>
          </a:bodyPr>
          <a:lstStyle/>
          <a:p>
            <a:r>
              <a:rPr lang="en-GB" sz="3600" b="1" dirty="0">
                <a:solidFill>
                  <a:schemeClr val="bg1"/>
                </a:solidFill>
              </a:rPr>
              <a:t>Qui </a:t>
            </a:r>
            <a:r>
              <a:rPr lang="en-GB" sz="3600" b="1" dirty="0" err="1">
                <a:solidFill>
                  <a:schemeClr val="bg1"/>
                </a:solidFill>
              </a:rPr>
              <a:t>aime</a:t>
            </a:r>
            <a:r>
              <a:rPr lang="en-GB" sz="3600" b="1" dirty="0">
                <a:solidFill>
                  <a:schemeClr val="bg1"/>
                </a:solidFill>
              </a:rPr>
              <a:t> faire quoi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9805800A-C88B-4C3D-9F08-CE4A4A49C186}"/>
              </a:ext>
            </a:extLst>
          </p:cNvPr>
          <p:cNvSpPr txBox="1"/>
          <p:nvPr/>
        </p:nvSpPr>
        <p:spPr>
          <a:xfrm>
            <a:off x="7486858" y="249870"/>
            <a:ext cx="2122697" cy="646331"/>
          </a:xfrm>
          <a:prstGeom prst="rect">
            <a:avLst/>
          </a:prstGeom>
          <a:noFill/>
        </p:spPr>
        <p:txBody>
          <a:bodyPr wrap="none" rtlCol="0">
            <a:spAutoFit/>
          </a:bodyPr>
          <a:lstStyle/>
          <a:p>
            <a:pPr algn="l"/>
            <a:r>
              <a:rPr lang="en-GB" sz="3600" b="1" dirty="0" err="1">
                <a:solidFill>
                  <a:srgbClr val="EE6000"/>
                </a:solidFill>
              </a:rPr>
              <a:t>Réponse</a:t>
            </a:r>
            <a:endParaRPr lang="en-GB" sz="3600" b="1" dirty="0">
              <a:solidFill>
                <a:srgbClr val="EE6000"/>
              </a:solidFill>
            </a:endParaRPr>
          </a:p>
        </p:txBody>
      </p:sp>
      <p:grpSp>
        <p:nvGrpSpPr>
          <p:cNvPr id="16" name="Group 15">
            <a:extLst>
              <a:ext uri="{FF2B5EF4-FFF2-40B4-BE49-F238E27FC236}">
                <a16:creationId xmlns:a16="http://schemas.microsoft.com/office/drawing/2014/main" id="{2646265B-07B2-4F59-ACEC-8CEFB38D01B0}"/>
              </a:ext>
            </a:extLst>
          </p:cNvPr>
          <p:cNvGrpSpPr/>
          <p:nvPr/>
        </p:nvGrpSpPr>
        <p:grpSpPr>
          <a:xfrm>
            <a:off x="9107905" y="4840442"/>
            <a:ext cx="2434585" cy="1800000"/>
            <a:chOff x="9107905" y="4840442"/>
            <a:chExt cx="2434585" cy="1800000"/>
          </a:xfrm>
        </p:grpSpPr>
        <p:pic>
          <p:nvPicPr>
            <p:cNvPr id="12" name="Picture 12" descr="Free Piano Cartoon, Download Free Clip Art, Free Clip Art on ...">
              <a:extLst>
                <a:ext uri="{FF2B5EF4-FFF2-40B4-BE49-F238E27FC236}">
                  <a16:creationId xmlns:a16="http://schemas.microsoft.com/office/drawing/2014/main" id="{471FEC69-4AEC-44D1-B6D5-6444882BA7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7905" y="4840442"/>
              <a:ext cx="243458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id="{A3078045-1D9A-4586-82E0-3E2FC01504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1997">
              <a:off x="9484135" y="4932947"/>
              <a:ext cx="1406418" cy="817481"/>
            </a:xfrm>
            <a:prstGeom prst="rect">
              <a:avLst/>
            </a:prstGeom>
          </p:spPr>
        </p:pic>
      </p:grpSp>
    </p:spTree>
    <p:extLst>
      <p:ext uri="{BB962C8B-B14F-4D97-AF65-F5344CB8AC3E}">
        <p14:creationId xmlns:p14="http://schemas.microsoft.com/office/powerpoint/2010/main" val="4064678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ton / ta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activités</a:t>
            </a:r>
            <a:r>
              <a:rPr lang="en-US" sz="2400" dirty="0">
                <a:solidFill>
                  <a:srgbClr val="4472C4">
                    <a:lumMod val="50000"/>
                  </a:srgbClr>
                </a:solidFill>
                <a:latin typeface="Century Gothic" panose="020F0302020204030204"/>
              </a:rPr>
              <a:t> et </a:t>
            </a:r>
            <a:r>
              <a:rPr lang="en-US" sz="2400" dirty="0" err="1">
                <a:solidFill>
                  <a:srgbClr val="4472C4">
                    <a:lumMod val="50000"/>
                  </a:srgbClr>
                </a:solidFill>
                <a:latin typeface="Century Gothic" panose="020F0302020204030204"/>
              </a:rPr>
              <a:t>donne</a:t>
            </a:r>
            <a:r>
              <a:rPr lang="en-US" sz="2400" dirty="0">
                <a:solidFill>
                  <a:srgbClr val="4472C4">
                    <a:lumMod val="50000"/>
                  </a:srgbClr>
                </a:solidFill>
                <a:latin typeface="Century Gothic" panose="020F0302020204030204"/>
              </a:rPr>
              <a:t> des </a:t>
            </a:r>
            <a:r>
              <a:rPr lang="en-US" sz="2400" dirty="0" err="1">
                <a:solidFill>
                  <a:srgbClr val="4472C4">
                    <a:lumMod val="50000"/>
                  </a:srgbClr>
                </a:solidFill>
                <a:latin typeface="Century Gothic" panose="020F0302020204030204"/>
              </a:rPr>
              <a:t>réponses</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DB1C0360-AD11-45E6-9394-59CF1FC1CC06}"/>
              </a:ext>
            </a:extLst>
          </p:cNvPr>
          <p:cNvGraphicFramePr>
            <a:graphicFrameLocks noGrp="1"/>
          </p:cNvGraphicFramePr>
          <p:nvPr>
            <p:extLst>
              <p:ext uri="{D42A27DB-BD31-4B8C-83A1-F6EECF244321}">
                <p14:modId xmlns:p14="http://schemas.microsoft.com/office/powerpoint/2010/main" val="162621331"/>
              </p:ext>
            </p:extLst>
          </p:nvPr>
        </p:nvGraphicFramePr>
        <p:xfrm>
          <a:off x="543793" y="2231581"/>
          <a:ext cx="5400000" cy="3737067"/>
        </p:xfrm>
        <a:graphic>
          <a:graphicData uri="http://schemas.openxmlformats.org/drawingml/2006/table">
            <a:tbl>
              <a:tblPr firstRow="1" bandRow="1">
                <a:tableStyleId>{21E4AEA4-8DFA-4A89-87EB-49C32662AFE0}</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1080000">
                  <a:extLst>
                    <a:ext uri="{9D8B030D-6E8A-4147-A177-3AD203B41FA5}">
                      <a16:colId xmlns:a16="http://schemas.microsoft.com/office/drawing/2014/main" val="3621409591"/>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497067">
                <a:tc>
                  <a:txBody>
                    <a:bodyPr/>
                    <a:lstStyle/>
                    <a:p>
                      <a:pPr algn="ctr"/>
                      <a:endParaRPr lang="en-GB"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A</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1" dirty="0"/>
                    </a:p>
                  </a:txBody>
                  <a:tcPr anchor="ctr"/>
                </a:tc>
                <a:extLst>
                  <a:ext uri="{0D108BD9-81ED-4DB2-BD59-A6C34878D82A}">
                    <a16:rowId xmlns:a16="http://schemas.microsoft.com/office/drawing/2014/main" val="1153431983"/>
                  </a:ext>
                </a:extLst>
              </a:tr>
              <a:tr h="1080000">
                <a:tc>
                  <a:txBody>
                    <a:bodyPr/>
                    <a:lstStyle/>
                    <a:p>
                      <a:pPr algn="ctr"/>
                      <a:r>
                        <a:rPr lang="en-GB" sz="3200" b="1" dirty="0">
                          <a:solidFill>
                            <a:srgbClr val="115076"/>
                          </a:solidFill>
                        </a:rPr>
                        <a:t>1.</a:t>
                      </a: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1171492714"/>
                  </a:ext>
                </a:extLst>
              </a:tr>
              <a:tr h="1080000">
                <a:tc>
                  <a:txBody>
                    <a:bodyPr/>
                    <a:lstStyle/>
                    <a:p>
                      <a:pPr algn="ctr"/>
                      <a:r>
                        <a:rPr lang="en-GB" sz="3200" b="1" dirty="0">
                          <a:solidFill>
                            <a:srgbClr val="115076"/>
                          </a:solidFill>
                        </a:rPr>
                        <a:t>2.</a:t>
                      </a: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1961458278"/>
                  </a:ext>
                </a:extLst>
              </a:tr>
              <a:tr h="1080000">
                <a:tc>
                  <a:txBody>
                    <a:bodyPr/>
                    <a:lstStyle/>
                    <a:p>
                      <a:pPr algn="ctr"/>
                      <a:r>
                        <a:rPr lang="en-GB" sz="3200" b="1" dirty="0">
                          <a:solidFill>
                            <a:srgbClr val="115076"/>
                          </a:solidFill>
                        </a:rPr>
                        <a:t>3.</a:t>
                      </a: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graphicFrame>
        <p:nvGraphicFramePr>
          <p:cNvPr id="12" name="Table 6">
            <a:extLst>
              <a:ext uri="{FF2B5EF4-FFF2-40B4-BE49-F238E27FC236}">
                <a16:creationId xmlns:a16="http://schemas.microsoft.com/office/drawing/2014/main" id="{18568D6D-0395-4655-9877-93AF226D7934}"/>
              </a:ext>
            </a:extLst>
          </p:cNvPr>
          <p:cNvGraphicFramePr>
            <a:graphicFrameLocks noGrp="1"/>
          </p:cNvGraphicFramePr>
          <p:nvPr>
            <p:extLst>
              <p:ext uri="{D42A27DB-BD31-4B8C-83A1-F6EECF244321}">
                <p14:modId xmlns:p14="http://schemas.microsoft.com/office/powerpoint/2010/main" val="294411041"/>
              </p:ext>
            </p:extLst>
          </p:nvPr>
        </p:nvGraphicFramePr>
        <p:xfrm>
          <a:off x="6248209" y="2231581"/>
          <a:ext cx="5400000" cy="3737067"/>
        </p:xfrm>
        <a:graphic>
          <a:graphicData uri="http://schemas.openxmlformats.org/drawingml/2006/table">
            <a:tbl>
              <a:tblPr firstRow="1" bandRow="1">
                <a:tableStyleId>{21E4AEA4-8DFA-4A89-87EB-49C32662AFE0}</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1080000">
                  <a:extLst>
                    <a:ext uri="{9D8B030D-6E8A-4147-A177-3AD203B41FA5}">
                      <a16:colId xmlns:a16="http://schemas.microsoft.com/office/drawing/2014/main" val="4133197098"/>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497067">
                <a:tc>
                  <a:txBody>
                    <a:bodyPr/>
                    <a:lstStyle/>
                    <a:p>
                      <a:pPr algn="ctr"/>
                      <a:endParaRPr lang="en-GB"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1080000">
                <a:tc>
                  <a:txBody>
                    <a:bodyPr/>
                    <a:lstStyle/>
                    <a:p>
                      <a:pPr algn="ctr"/>
                      <a:r>
                        <a:rPr lang="en-GB" sz="3200" b="1" dirty="0">
                          <a:solidFill>
                            <a:srgbClr val="115076"/>
                          </a:solidFill>
                        </a:rPr>
                        <a:t>4.</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1080000">
                <a:tc>
                  <a:txBody>
                    <a:bodyPr/>
                    <a:lstStyle/>
                    <a:p>
                      <a:pPr algn="ctr"/>
                      <a:r>
                        <a:rPr lang="en-GB" sz="3200" b="1" dirty="0">
                          <a:solidFill>
                            <a:srgbClr val="115076"/>
                          </a:solidFill>
                        </a:rPr>
                        <a:t>5.</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1080000">
                <a:tc>
                  <a:txBody>
                    <a:bodyPr/>
                    <a:lstStyle/>
                    <a:p>
                      <a:pPr algn="ctr"/>
                      <a:r>
                        <a:rPr lang="en-GB" sz="3200" b="1" dirty="0">
                          <a:solidFill>
                            <a:srgbClr val="115076"/>
                          </a:solidFill>
                        </a:rPr>
                        <a:t>6.</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cxnSp>
        <p:nvCxnSpPr>
          <p:cNvPr id="13" name="Straight Arrow Connector 12">
            <a:extLst>
              <a:ext uri="{FF2B5EF4-FFF2-40B4-BE49-F238E27FC236}">
                <a16:creationId xmlns:a16="http://schemas.microsoft.com/office/drawing/2014/main" id="{5807A6FB-5003-44EA-8C1E-FD39A9889361}"/>
              </a:ext>
            </a:extLst>
          </p:cNvPr>
          <p:cNvCxnSpPr/>
          <p:nvPr/>
        </p:nvCxnSpPr>
        <p:spPr>
          <a:xfrm flipV="1">
            <a:off x="2877257" y="5386662"/>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C096D12-7CF8-45A5-8808-762C9219A487}"/>
              </a:ext>
            </a:extLst>
          </p:cNvPr>
          <p:cNvGrpSpPr/>
          <p:nvPr/>
        </p:nvGrpSpPr>
        <p:grpSpPr>
          <a:xfrm>
            <a:off x="8613773" y="5389477"/>
            <a:ext cx="695316" cy="98439"/>
            <a:chOff x="4911018" y="4098939"/>
            <a:chExt cx="695316" cy="98439"/>
          </a:xfrm>
        </p:grpSpPr>
        <p:cxnSp>
          <p:nvCxnSpPr>
            <p:cNvPr id="15" name="Straight Arrow Connector 14">
              <a:extLst>
                <a:ext uri="{FF2B5EF4-FFF2-40B4-BE49-F238E27FC236}">
                  <a16:creationId xmlns:a16="http://schemas.microsoft.com/office/drawing/2014/main" id="{3DC11B24-98B4-4F7F-9BA3-2A040629419B}"/>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E4FCCA-C9FC-4025-AE96-70EC4EE698EA}"/>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Plus Sign 16">
            <a:extLst>
              <a:ext uri="{FF2B5EF4-FFF2-40B4-BE49-F238E27FC236}">
                <a16:creationId xmlns:a16="http://schemas.microsoft.com/office/drawing/2014/main" id="{EA200B05-62FE-4D78-921D-75B965A28F1A}"/>
              </a:ext>
            </a:extLst>
          </p:cNvPr>
          <p:cNvSpPr/>
          <p:nvPr/>
        </p:nvSpPr>
        <p:spPr>
          <a:xfrm>
            <a:off x="3063793" y="3148100"/>
            <a:ext cx="360000" cy="360000"/>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65D2ECF5-20F3-42AF-A123-18D7F31F15B2}"/>
              </a:ext>
            </a:extLst>
          </p:cNvPr>
          <p:cNvCxnSpPr/>
          <p:nvPr/>
        </p:nvCxnSpPr>
        <p:spPr>
          <a:xfrm flipV="1">
            <a:off x="8613773" y="3159485"/>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9" name="Plus Sign 18">
            <a:extLst>
              <a:ext uri="{FF2B5EF4-FFF2-40B4-BE49-F238E27FC236}">
                <a16:creationId xmlns:a16="http://schemas.microsoft.com/office/drawing/2014/main" id="{7C5002C2-0981-4520-8D73-6DAD87B6A54F}"/>
              </a:ext>
            </a:extLst>
          </p:cNvPr>
          <p:cNvSpPr/>
          <p:nvPr/>
        </p:nvSpPr>
        <p:spPr>
          <a:xfrm>
            <a:off x="8770605" y="4148439"/>
            <a:ext cx="360000" cy="360000"/>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628AB547-89CA-4F11-827E-8683245CE6AA}"/>
              </a:ext>
            </a:extLst>
          </p:cNvPr>
          <p:cNvGrpSpPr/>
          <p:nvPr/>
        </p:nvGrpSpPr>
        <p:grpSpPr>
          <a:xfrm>
            <a:off x="2899957" y="4428708"/>
            <a:ext cx="695316" cy="98439"/>
            <a:chOff x="4911018" y="4098939"/>
            <a:chExt cx="695316" cy="98439"/>
          </a:xfrm>
        </p:grpSpPr>
        <p:cxnSp>
          <p:nvCxnSpPr>
            <p:cNvPr id="21" name="Straight Arrow Connector 20">
              <a:extLst>
                <a:ext uri="{FF2B5EF4-FFF2-40B4-BE49-F238E27FC236}">
                  <a16:creationId xmlns:a16="http://schemas.microsoft.com/office/drawing/2014/main" id="{4D1B73EB-036F-4AE6-B515-50D10EB2138C}"/>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C2A8BE0-3E93-4CB2-AD50-833045EBE82A}"/>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 descr="Free Playing Card Pics, Download Free Clip Art, Free Clip Art on ...">
            <a:extLst>
              <a:ext uri="{FF2B5EF4-FFF2-40B4-BE49-F238E27FC236}">
                <a16:creationId xmlns:a16="http://schemas.microsoft.com/office/drawing/2014/main" id="{E3FBD617-8615-4D24-BAE6-256527EB50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5541" y="4040775"/>
            <a:ext cx="900000" cy="675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Free Pictures Of Guitars, Download Free Clip Art, Free Clip Art on ...">
            <a:extLst>
              <a:ext uri="{FF2B5EF4-FFF2-40B4-BE49-F238E27FC236}">
                <a16:creationId xmlns:a16="http://schemas.microsoft.com/office/drawing/2014/main" id="{9C588BBE-DAD2-4AE2-94B9-C7BC372209F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9357" y="287810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mportance of musical instruments - Clip Art Library">
            <a:extLst>
              <a:ext uri="{FF2B5EF4-FFF2-40B4-BE49-F238E27FC236}">
                <a16:creationId xmlns:a16="http://schemas.microsoft.com/office/drawing/2014/main" id="{A983F95B-B7F5-411E-954B-8B8600BBBE3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6276" y="3878439"/>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Free Piano Cartoon, Download Free Clip Art, Free Clip Art on ...">
            <a:extLst>
              <a:ext uri="{FF2B5EF4-FFF2-40B4-BE49-F238E27FC236}">
                <a16:creationId xmlns:a16="http://schemas.microsoft.com/office/drawing/2014/main" id="{4E7C72E6-82FF-448B-9F51-D1C485E9F8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2841" y="5120361"/>
            <a:ext cx="900000" cy="7662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Clipart - Boule - Clip Art Library">
            <a:extLst>
              <a:ext uri="{FF2B5EF4-FFF2-40B4-BE49-F238E27FC236}">
                <a16:creationId xmlns:a16="http://schemas.microsoft.com/office/drawing/2014/main" id="{B472D7CD-6184-4E6E-B712-35D5C9EAF05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7531" y="2878100"/>
            <a:ext cx="900000"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635C25A-7CDE-4A56-8E3B-02306926AEB3}"/>
              </a:ext>
            </a:extLst>
          </p:cNvPr>
          <p:cNvGrpSpPr/>
          <p:nvPr/>
        </p:nvGrpSpPr>
        <p:grpSpPr>
          <a:xfrm>
            <a:off x="7399331" y="5012254"/>
            <a:ext cx="906945" cy="848731"/>
            <a:chOff x="-1738415" y="1507782"/>
            <a:chExt cx="906945" cy="848731"/>
          </a:xfrm>
        </p:grpSpPr>
        <p:sp>
          <p:nvSpPr>
            <p:cNvPr id="2" name="Rectangle 1">
              <a:extLst>
                <a:ext uri="{FF2B5EF4-FFF2-40B4-BE49-F238E27FC236}">
                  <a16:creationId xmlns:a16="http://schemas.microsoft.com/office/drawing/2014/main" id="{3CF22C47-AF6A-4316-9874-F639B25C8D6E}"/>
                </a:ext>
              </a:extLst>
            </p:cNvPr>
            <p:cNvSpPr/>
            <p:nvPr/>
          </p:nvSpPr>
          <p:spPr>
            <a:xfrm>
              <a:off x="-1738415" y="1510513"/>
              <a:ext cx="900000" cy="84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4" descr="football clip art free - Clip Art Library">
              <a:extLst>
                <a:ext uri="{FF2B5EF4-FFF2-40B4-BE49-F238E27FC236}">
                  <a16:creationId xmlns:a16="http://schemas.microsoft.com/office/drawing/2014/main" id="{BC0507A0-365F-4448-A481-5C968D61BCFE}"/>
                </a:ext>
              </a:extLst>
            </p:cNvPr>
            <p:cNvPicPr>
              <a:picLocks noChangeAspect="1" noChangeArrowheads="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31470" y="1507782"/>
              <a:ext cx="900000" cy="847499"/>
            </a:xfrm>
            <a:prstGeom prst="ellipse">
              <a:avLst/>
            </a:prstGeom>
            <a:noFill/>
            <a:extLst>
              <a:ext uri="{909E8E84-426E-40DD-AFC4-6F175D3DCCD1}">
                <a14:hiddenFill xmlns:a14="http://schemas.microsoft.com/office/drawing/2010/main">
                  <a:solidFill>
                    <a:srgbClr val="FFFFFF"/>
                  </a:solidFill>
                </a14:hiddenFill>
              </a:ext>
            </a:extLst>
          </p:spPr>
        </p:pic>
      </p:grpSp>
      <p:pic>
        <p:nvPicPr>
          <p:cNvPr id="30" name="Picture 29">
            <a:extLst>
              <a:ext uri="{FF2B5EF4-FFF2-40B4-BE49-F238E27FC236}">
                <a16:creationId xmlns:a16="http://schemas.microsoft.com/office/drawing/2014/main" id="{35FDF6C7-C8B2-49AC-8E1D-299CE70099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9919" y="3881997"/>
            <a:ext cx="864001" cy="900000"/>
          </a:xfrm>
          <a:prstGeom prst="rect">
            <a:avLst/>
          </a:prstGeom>
        </p:spPr>
      </p:pic>
      <p:pic>
        <p:nvPicPr>
          <p:cNvPr id="32" name="Picture 31">
            <a:extLst>
              <a:ext uri="{FF2B5EF4-FFF2-40B4-BE49-F238E27FC236}">
                <a16:creationId xmlns:a16="http://schemas.microsoft.com/office/drawing/2014/main" id="{46EFC1F2-10FC-4589-8181-CABC4C7A2C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7737" y="2823516"/>
            <a:ext cx="656470" cy="900000"/>
          </a:xfrm>
          <a:prstGeom prst="rect">
            <a:avLst/>
          </a:prstGeom>
        </p:spPr>
      </p:pic>
      <p:pic>
        <p:nvPicPr>
          <p:cNvPr id="33" name="Picture 32">
            <a:extLst>
              <a:ext uri="{FF2B5EF4-FFF2-40B4-BE49-F238E27FC236}">
                <a16:creationId xmlns:a16="http://schemas.microsoft.com/office/drawing/2014/main" id="{640EF883-2345-47E4-90E3-92443E67F5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20468" y="2823516"/>
            <a:ext cx="864001" cy="900000"/>
          </a:xfrm>
          <a:prstGeom prst="rect">
            <a:avLst/>
          </a:prstGeom>
        </p:spPr>
      </p:pic>
      <p:pic>
        <p:nvPicPr>
          <p:cNvPr id="34" name="Picture 33">
            <a:extLst>
              <a:ext uri="{FF2B5EF4-FFF2-40B4-BE49-F238E27FC236}">
                <a16:creationId xmlns:a16="http://schemas.microsoft.com/office/drawing/2014/main" id="{88C340A9-8459-43D9-A03A-148543225D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20467" y="3886086"/>
            <a:ext cx="864001" cy="900000"/>
          </a:xfrm>
          <a:prstGeom prst="rect">
            <a:avLst/>
          </a:prstGeom>
        </p:spPr>
      </p:pic>
      <p:pic>
        <p:nvPicPr>
          <p:cNvPr id="35" name="Picture 34">
            <a:extLst>
              <a:ext uri="{FF2B5EF4-FFF2-40B4-BE49-F238E27FC236}">
                <a16:creationId xmlns:a16="http://schemas.microsoft.com/office/drawing/2014/main" id="{222E25F7-35EE-44FF-970F-3741D8C202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7737" y="4948940"/>
            <a:ext cx="656470" cy="900000"/>
          </a:xfrm>
          <a:prstGeom prst="rect">
            <a:avLst/>
          </a:prstGeom>
        </p:spPr>
      </p:pic>
      <p:pic>
        <p:nvPicPr>
          <p:cNvPr id="36" name="Picture 35">
            <a:extLst>
              <a:ext uri="{FF2B5EF4-FFF2-40B4-BE49-F238E27FC236}">
                <a16:creationId xmlns:a16="http://schemas.microsoft.com/office/drawing/2014/main" id="{F494247A-BE11-47A3-8BE2-55F2C5C0A2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4232" y="4986620"/>
            <a:ext cx="656470" cy="900000"/>
          </a:xfrm>
          <a:prstGeom prst="rect">
            <a:avLst/>
          </a:prstGeom>
        </p:spPr>
      </p:pic>
      <p:sp>
        <p:nvSpPr>
          <p:cNvPr id="37" name="TextBox 36">
            <a:extLst>
              <a:ext uri="{FF2B5EF4-FFF2-40B4-BE49-F238E27FC236}">
                <a16:creationId xmlns:a16="http://schemas.microsoft.com/office/drawing/2014/main" id="{50D29474-FD31-456D-B79A-5D67163F1D57}"/>
              </a:ext>
            </a:extLst>
          </p:cNvPr>
          <p:cNvSpPr txBox="1"/>
          <p:nvPr/>
        </p:nvSpPr>
        <p:spPr>
          <a:xfrm>
            <a:off x="7381626" y="4447535"/>
            <a:ext cx="949299" cy="400110"/>
          </a:xfrm>
          <a:prstGeom prst="rect">
            <a:avLst/>
          </a:prstGeom>
          <a:solidFill>
            <a:schemeClr val="bg1"/>
          </a:solidFill>
          <a:ln>
            <a:solidFill>
              <a:srgbClr val="115076"/>
            </a:solidFill>
          </a:ln>
        </p:spPr>
        <p:txBody>
          <a:bodyPr wrap="none" rtlCol="0">
            <a:spAutoFit/>
          </a:bodyPr>
          <a:lstStyle/>
          <a:p>
            <a:pPr algn="ctr"/>
            <a:r>
              <a:rPr lang="en-GB" sz="2000" b="1" dirty="0">
                <a:solidFill>
                  <a:schemeClr val="accent5">
                    <a:lumMod val="50000"/>
                  </a:schemeClr>
                </a:solidFill>
              </a:rPr>
              <a:t>(sing.)</a:t>
            </a:r>
          </a:p>
        </p:txBody>
      </p:sp>
    </p:spTree>
    <p:extLst>
      <p:ext uri="{BB962C8B-B14F-4D97-AF65-F5344CB8AC3E}">
        <p14:creationId xmlns:p14="http://schemas.microsoft.com/office/powerpoint/2010/main" val="2759426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426298"/>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101" y="42480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5" name="Picture 2" descr="House 12 Clip Art">
            <a:extLst>
              <a:ext uri="{FF2B5EF4-FFF2-40B4-BE49-F238E27FC236}">
                <a16:creationId xmlns:a16="http://schemas.microsoft.com/office/drawing/2014/main" id="{64B1668A-9BF6-4741-9C3F-AC48F5FA4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3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ton / ta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activités</a:t>
            </a:r>
            <a:r>
              <a:rPr lang="en-US" sz="2400" dirty="0">
                <a:solidFill>
                  <a:srgbClr val="4472C4">
                    <a:lumMod val="50000"/>
                  </a:srgbClr>
                </a:solidFill>
                <a:latin typeface="Century Gothic" panose="020F0302020204030204"/>
              </a:rPr>
              <a:t> et </a:t>
            </a:r>
            <a:r>
              <a:rPr lang="en-US" sz="2400" dirty="0" err="1">
                <a:solidFill>
                  <a:srgbClr val="4472C4">
                    <a:lumMod val="50000"/>
                  </a:srgbClr>
                </a:solidFill>
                <a:latin typeface="Century Gothic" panose="020F0302020204030204"/>
              </a:rPr>
              <a:t>donne</a:t>
            </a:r>
            <a:r>
              <a:rPr lang="en-US" sz="2400" dirty="0">
                <a:solidFill>
                  <a:srgbClr val="4472C4">
                    <a:lumMod val="50000"/>
                  </a:srgbClr>
                </a:solidFill>
                <a:latin typeface="Century Gothic" panose="020F0302020204030204"/>
              </a:rPr>
              <a:t> des </a:t>
            </a:r>
            <a:r>
              <a:rPr lang="en-US" sz="2400" dirty="0" err="1">
                <a:solidFill>
                  <a:srgbClr val="4472C4">
                    <a:lumMod val="50000"/>
                  </a:srgbClr>
                </a:solidFill>
                <a:latin typeface="Century Gothic" panose="020F0302020204030204"/>
              </a:rPr>
              <a:t>réponses</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DB1C0360-AD11-45E6-9394-59CF1FC1CC06}"/>
              </a:ext>
            </a:extLst>
          </p:cNvPr>
          <p:cNvGraphicFramePr>
            <a:graphicFrameLocks noGrp="1"/>
          </p:cNvGraphicFramePr>
          <p:nvPr>
            <p:extLst>
              <p:ext uri="{D42A27DB-BD31-4B8C-83A1-F6EECF244321}">
                <p14:modId xmlns:p14="http://schemas.microsoft.com/office/powerpoint/2010/main" val="3816398176"/>
              </p:ext>
            </p:extLst>
          </p:nvPr>
        </p:nvGraphicFramePr>
        <p:xfrm>
          <a:off x="543793" y="2231581"/>
          <a:ext cx="5400000" cy="3737067"/>
        </p:xfrm>
        <a:graphic>
          <a:graphicData uri="http://schemas.openxmlformats.org/drawingml/2006/table">
            <a:tbl>
              <a:tblPr firstRow="1" bandRow="1">
                <a:tableStyleId>{21E4AEA4-8DFA-4A89-87EB-49C32662AFE0}</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1080000">
                  <a:extLst>
                    <a:ext uri="{9D8B030D-6E8A-4147-A177-3AD203B41FA5}">
                      <a16:colId xmlns:a16="http://schemas.microsoft.com/office/drawing/2014/main" val="3621409591"/>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497067">
                <a:tc>
                  <a:txBody>
                    <a:bodyPr/>
                    <a:lstStyle/>
                    <a:p>
                      <a:pPr algn="ctr"/>
                      <a:endParaRPr lang="en-GB"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B</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a:t>
                      </a:r>
                      <a:endParaRPr lang="en-GB" sz="2000" b="1" dirty="0"/>
                    </a:p>
                  </a:txBody>
                  <a:tcPr anchor="ctr"/>
                </a:tc>
                <a:extLst>
                  <a:ext uri="{0D108BD9-81ED-4DB2-BD59-A6C34878D82A}">
                    <a16:rowId xmlns:a16="http://schemas.microsoft.com/office/drawing/2014/main" val="1153431983"/>
                  </a:ext>
                </a:extLst>
              </a:tr>
              <a:tr h="1080000">
                <a:tc>
                  <a:txBody>
                    <a:bodyPr/>
                    <a:lstStyle/>
                    <a:p>
                      <a:pPr algn="ctr"/>
                      <a:r>
                        <a:rPr lang="en-GB" sz="3200" b="1" dirty="0">
                          <a:solidFill>
                            <a:srgbClr val="115076"/>
                          </a:solidFill>
                        </a:rPr>
                        <a:t>1.</a:t>
                      </a: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1171492714"/>
                  </a:ext>
                </a:extLst>
              </a:tr>
              <a:tr h="1080000">
                <a:tc>
                  <a:txBody>
                    <a:bodyPr/>
                    <a:lstStyle/>
                    <a:p>
                      <a:pPr algn="ctr"/>
                      <a:r>
                        <a:rPr lang="en-GB" sz="3200" b="1" dirty="0">
                          <a:solidFill>
                            <a:srgbClr val="115076"/>
                          </a:solidFill>
                        </a:rPr>
                        <a:t>2.</a:t>
                      </a: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1961458278"/>
                  </a:ext>
                </a:extLst>
              </a:tr>
              <a:tr h="1080000">
                <a:tc>
                  <a:txBody>
                    <a:bodyPr/>
                    <a:lstStyle/>
                    <a:p>
                      <a:pPr algn="ctr"/>
                      <a:r>
                        <a:rPr lang="en-GB" sz="3200" b="1" dirty="0">
                          <a:solidFill>
                            <a:srgbClr val="115076"/>
                          </a:solidFill>
                        </a:rPr>
                        <a:t>3.</a:t>
                      </a: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graphicFrame>
        <p:nvGraphicFramePr>
          <p:cNvPr id="12" name="Table 6">
            <a:extLst>
              <a:ext uri="{FF2B5EF4-FFF2-40B4-BE49-F238E27FC236}">
                <a16:creationId xmlns:a16="http://schemas.microsoft.com/office/drawing/2014/main" id="{18568D6D-0395-4655-9877-93AF226D7934}"/>
              </a:ext>
            </a:extLst>
          </p:cNvPr>
          <p:cNvGraphicFramePr>
            <a:graphicFrameLocks noGrp="1"/>
          </p:cNvGraphicFramePr>
          <p:nvPr>
            <p:extLst>
              <p:ext uri="{D42A27DB-BD31-4B8C-83A1-F6EECF244321}">
                <p14:modId xmlns:p14="http://schemas.microsoft.com/office/powerpoint/2010/main" val="1581368013"/>
              </p:ext>
            </p:extLst>
          </p:nvPr>
        </p:nvGraphicFramePr>
        <p:xfrm>
          <a:off x="6248209" y="2231581"/>
          <a:ext cx="5400000" cy="3737067"/>
        </p:xfrm>
        <a:graphic>
          <a:graphicData uri="http://schemas.openxmlformats.org/drawingml/2006/table">
            <a:tbl>
              <a:tblPr firstRow="1" bandRow="1">
                <a:tableStyleId>{21E4AEA4-8DFA-4A89-87EB-49C32662AFE0}</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1080000">
                  <a:extLst>
                    <a:ext uri="{9D8B030D-6E8A-4147-A177-3AD203B41FA5}">
                      <a16:colId xmlns:a16="http://schemas.microsoft.com/office/drawing/2014/main" val="4133197098"/>
                    </a:ext>
                  </a:extLst>
                </a:gridCol>
                <a:gridCol w="1080000">
                  <a:extLst>
                    <a:ext uri="{9D8B030D-6E8A-4147-A177-3AD203B41FA5}">
                      <a16:colId xmlns:a16="http://schemas.microsoft.com/office/drawing/2014/main" val="4128092149"/>
                    </a:ext>
                  </a:extLst>
                </a:gridCol>
                <a:gridCol w="1080000">
                  <a:extLst>
                    <a:ext uri="{9D8B030D-6E8A-4147-A177-3AD203B41FA5}">
                      <a16:colId xmlns:a16="http://schemas.microsoft.com/office/drawing/2014/main" val="2609792770"/>
                    </a:ext>
                  </a:extLst>
                </a:gridCol>
              </a:tblGrid>
              <a:tr h="497067">
                <a:tc>
                  <a:txBody>
                    <a:bodyPr/>
                    <a:lstStyle/>
                    <a:p>
                      <a:pPr algn="ctr"/>
                      <a:endParaRPr lang="en-GB"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B</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a:t>
                      </a:r>
                      <a:endParaRPr lang="en-GB" sz="2000" b="0" dirty="0"/>
                    </a:p>
                  </a:txBody>
                  <a:tcPr anchor="ctr"/>
                </a:tc>
                <a:extLst>
                  <a:ext uri="{0D108BD9-81ED-4DB2-BD59-A6C34878D82A}">
                    <a16:rowId xmlns:a16="http://schemas.microsoft.com/office/drawing/2014/main" val="1153431983"/>
                  </a:ext>
                </a:extLst>
              </a:tr>
              <a:tr h="1080000">
                <a:tc>
                  <a:txBody>
                    <a:bodyPr/>
                    <a:lstStyle/>
                    <a:p>
                      <a:pPr algn="ctr"/>
                      <a:r>
                        <a:rPr lang="en-GB" sz="3200" b="1" dirty="0">
                          <a:solidFill>
                            <a:srgbClr val="115076"/>
                          </a:solidFill>
                        </a:rPr>
                        <a:t>4.</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1080000">
                <a:tc>
                  <a:txBody>
                    <a:bodyPr/>
                    <a:lstStyle/>
                    <a:p>
                      <a:pPr algn="ctr"/>
                      <a:r>
                        <a:rPr lang="en-GB" sz="3200" b="1" dirty="0">
                          <a:solidFill>
                            <a:srgbClr val="115076"/>
                          </a:solidFill>
                        </a:rPr>
                        <a:t>5.</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1080000">
                <a:tc>
                  <a:txBody>
                    <a:bodyPr/>
                    <a:lstStyle/>
                    <a:p>
                      <a:pPr algn="ctr"/>
                      <a:r>
                        <a:rPr lang="en-GB" sz="3200" b="1" dirty="0">
                          <a:solidFill>
                            <a:srgbClr val="115076"/>
                          </a:solidFill>
                        </a:rPr>
                        <a:t>6.</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cxnSp>
        <p:nvCxnSpPr>
          <p:cNvPr id="13" name="Straight Arrow Connector 12">
            <a:extLst>
              <a:ext uri="{FF2B5EF4-FFF2-40B4-BE49-F238E27FC236}">
                <a16:creationId xmlns:a16="http://schemas.microsoft.com/office/drawing/2014/main" id="{5807A6FB-5003-44EA-8C1E-FD39A9889361}"/>
              </a:ext>
            </a:extLst>
          </p:cNvPr>
          <p:cNvCxnSpPr/>
          <p:nvPr/>
        </p:nvCxnSpPr>
        <p:spPr>
          <a:xfrm flipV="1">
            <a:off x="2883793" y="3162623"/>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C096D12-7CF8-45A5-8808-762C9219A487}"/>
              </a:ext>
            </a:extLst>
          </p:cNvPr>
          <p:cNvGrpSpPr/>
          <p:nvPr/>
        </p:nvGrpSpPr>
        <p:grpSpPr>
          <a:xfrm>
            <a:off x="8618997" y="4334901"/>
            <a:ext cx="695316" cy="98439"/>
            <a:chOff x="4911018" y="4098939"/>
            <a:chExt cx="695316" cy="98439"/>
          </a:xfrm>
        </p:grpSpPr>
        <p:cxnSp>
          <p:nvCxnSpPr>
            <p:cNvPr id="15" name="Straight Arrow Connector 14">
              <a:extLst>
                <a:ext uri="{FF2B5EF4-FFF2-40B4-BE49-F238E27FC236}">
                  <a16:creationId xmlns:a16="http://schemas.microsoft.com/office/drawing/2014/main" id="{3DC11B24-98B4-4F7F-9BA3-2A040629419B}"/>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E4FCCA-C9FC-4025-AE96-70EC4EE698EA}"/>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Plus Sign 16">
            <a:extLst>
              <a:ext uri="{FF2B5EF4-FFF2-40B4-BE49-F238E27FC236}">
                <a16:creationId xmlns:a16="http://schemas.microsoft.com/office/drawing/2014/main" id="{EA200B05-62FE-4D78-921D-75B965A28F1A}"/>
              </a:ext>
            </a:extLst>
          </p:cNvPr>
          <p:cNvSpPr/>
          <p:nvPr/>
        </p:nvSpPr>
        <p:spPr>
          <a:xfrm>
            <a:off x="3070223" y="5323491"/>
            <a:ext cx="360000" cy="360000"/>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65D2ECF5-20F3-42AF-A123-18D7F31F15B2}"/>
              </a:ext>
            </a:extLst>
          </p:cNvPr>
          <p:cNvCxnSpPr/>
          <p:nvPr/>
        </p:nvCxnSpPr>
        <p:spPr>
          <a:xfrm flipV="1">
            <a:off x="8618997" y="5417766"/>
            <a:ext cx="720000" cy="171450"/>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9" name="Plus Sign 18">
            <a:extLst>
              <a:ext uri="{FF2B5EF4-FFF2-40B4-BE49-F238E27FC236}">
                <a16:creationId xmlns:a16="http://schemas.microsoft.com/office/drawing/2014/main" id="{7C5002C2-0981-4520-8D73-6DAD87B6A54F}"/>
              </a:ext>
            </a:extLst>
          </p:cNvPr>
          <p:cNvSpPr/>
          <p:nvPr/>
        </p:nvSpPr>
        <p:spPr>
          <a:xfrm>
            <a:off x="8768209" y="3154073"/>
            <a:ext cx="360000" cy="360000"/>
          </a:xfrm>
          <a:prstGeom prst="mathPlus">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628AB547-89CA-4F11-827E-8683245CE6AA}"/>
              </a:ext>
            </a:extLst>
          </p:cNvPr>
          <p:cNvGrpSpPr/>
          <p:nvPr/>
        </p:nvGrpSpPr>
        <p:grpSpPr>
          <a:xfrm>
            <a:off x="2896135" y="4329056"/>
            <a:ext cx="695316" cy="98439"/>
            <a:chOff x="4911018" y="4098939"/>
            <a:chExt cx="695316" cy="98439"/>
          </a:xfrm>
        </p:grpSpPr>
        <p:cxnSp>
          <p:nvCxnSpPr>
            <p:cNvPr id="21" name="Straight Arrow Connector 20">
              <a:extLst>
                <a:ext uri="{FF2B5EF4-FFF2-40B4-BE49-F238E27FC236}">
                  <a16:creationId xmlns:a16="http://schemas.microsoft.com/office/drawing/2014/main" id="{4D1B73EB-036F-4AE6-B515-50D10EB2138C}"/>
                </a:ext>
              </a:extLst>
            </p:cNvPr>
            <p:cNvCxnSpPr>
              <a:cxnSpLocks/>
            </p:cNvCxnSpPr>
            <p:nvPr/>
          </p:nvCxnSpPr>
          <p:spPr>
            <a:xfrm>
              <a:off x="5246334"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C2A8BE0-3E93-4CB2-AD50-833045EBE82A}"/>
                </a:ext>
              </a:extLst>
            </p:cNvPr>
            <p:cNvCxnSpPr>
              <a:cxnSpLocks/>
            </p:cNvCxnSpPr>
            <p:nvPr/>
          </p:nvCxnSpPr>
          <p:spPr>
            <a:xfrm flipH="1">
              <a:off x="4911018" y="4098939"/>
              <a:ext cx="360000" cy="9843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 descr="Free Playing Card Pics, Download Free Clip Art, Free Clip Art on ...">
            <a:extLst>
              <a:ext uri="{FF2B5EF4-FFF2-40B4-BE49-F238E27FC236}">
                <a16:creationId xmlns:a16="http://schemas.microsoft.com/office/drawing/2014/main" id="{E3FBD617-8615-4D24-BAE6-256527EB50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0067" y="5080266"/>
            <a:ext cx="900000" cy="675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Free Pictures Of Guitars, Download Free Clip Art, Free Clip Art on ...">
            <a:extLst>
              <a:ext uri="{FF2B5EF4-FFF2-40B4-BE49-F238E27FC236}">
                <a16:creationId xmlns:a16="http://schemas.microsoft.com/office/drawing/2014/main" id="{9C588BBE-DAD2-4AE2-94B9-C7BC372209F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0053" y="3879056"/>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mportance of musical instruments - Clip Art Library">
            <a:extLst>
              <a:ext uri="{FF2B5EF4-FFF2-40B4-BE49-F238E27FC236}">
                <a16:creationId xmlns:a16="http://schemas.microsoft.com/office/drawing/2014/main" id="{A983F95B-B7F5-411E-954B-8B8600BBBE3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4581" y="4967766"/>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Free Piano Cartoon, Download Free Clip Art, Free Clip Art on ...">
            <a:extLst>
              <a:ext uri="{FF2B5EF4-FFF2-40B4-BE49-F238E27FC236}">
                <a16:creationId xmlns:a16="http://schemas.microsoft.com/office/drawing/2014/main" id="{4E7C72E6-82FF-448B-9F51-D1C485E9F8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4581" y="2865218"/>
            <a:ext cx="900000" cy="7662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Clipart - Boule - Clip Art Library">
            <a:extLst>
              <a:ext uri="{FF2B5EF4-FFF2-40B4-BE49-F238E27FC236}">
                <a16:creationId xmlns:a16="http://schemas.microsoft.com/office/drawing/2014/main" id="{B472D7CD-6184-4E6E-B712-35D5C9EAF05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49020" y="3849621"/>
            <a:ext cx="900000"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635C25A-7CDE-4A56-8E3B-02306926AEB3}"/>
              </a:ext>
            </a:extLst>
          </p:cNvPr>
          <p:cNvGrpSpPr/>
          <p:nvPr/>
        </p:nvGrpSpPr>
        <p:grpSpPr>
          <a:xfrm>
            <a:off x="1720053" y="2833507"/>
            <a:ext cx="906945" cy="848731"/>
            <a:chOff x="-1738415" y="1507782"/>
            <a:chExt cx="906945" cy="848731"/>
          </a:xfrm>
        </p:grpSpPr>
        <p:sp>
          <p:nvSpPr>
            <p:cNvPr id="2" name="Rectangle 1">
              <a:extLst>
                <a:ext uri="{FF2B5EF4-FFF2-40B4-BE49-F238E27FC236}">
                  <a16:creationId xmlns:a16="http://schemas.microsoft.com/office/drawing/2014/main" id="{3CF22C47-AF6A-4316-9874-F639B25C8D6E}"/>
                </a:ext>
              </a:extLst>
            </p:cNvPr>
            <p:cNvSpPr/>
            <p:nvPr/>
          </p:nvSpPr>
          <p:spPr>
            <a:xfrm>
              <a:off x="-1738415" y="1510513"/>
              <a:ext cx="900000" cy="84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4" descr="football clip art free - Clip Art Library">
              <a:extLst>
                <a:ext uri="{FF2B5EF4-FFF2-40B4-BE49-F238E27FC236}">
                  <a16:creationId xmlns:a16="http://schemas.microsoft.com/office/drawing/2014/main" id="{BC0507A0-365F-4448-A481-5C968D61BCFE}"/>
                </a:ext>
              </a:extLst>
            </p:cNvPr>
            <p:cNvPicPr>
              <a:picLocks noChangeAspect="1" noChangeArrowheads="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31470" y="1507782"/>
              <a:ext cx="900000" cy="847499"/>
            </a:xfrm>
            <a:prstGeom prst="ellipse">
              <a:avLst/>
            </a:prstGeom>
            <a:noFill/>
            <a:extLst>
              <a:ext uri="{909E8E84-426E-40DD-AFC4-6F175D3DCCD1}">
                <a14:hiddenFill xmlns:a14="http://schemas.microsoft.com/office/drawing/2010/main">
                  <a:solidFill>
                    <a:srgbClr val="FFFFFF"/>
                  </a:solidFill>
                </a14:hiddenFill>
              </a:ext>
            </a:extLst>
          </p:spPr>
        </p:pic>
      </p:grpSp>
      <p:pic>
        <p:nvPicPr>
          <p:cNvPr id="30" name="Picture 29">
            <a:extLst>
              <a:ext uri="{FF2B5EF4-FFF2-40B4-BE49-F238E27FC236}">
                <a16:creationId xmlns:a16="http://schemas.microsoft.com/office/drawing/2014/main" id="{35FDF6C7-C8B2-49AC-8E1D-299CE70099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791" y="2781006"/>
            <a:ext cx="864001" cy="900000"/>
          </a:xfrm>
          <a:prstGeom prst="rect">
            <a:avLst/>
          </a:prstGeom>
        </p:spPr>
      </p:pic>
      <p:pic>
        <p:nvPicPr>
          <p:cNvPr id="32" name="Picture 31">
            <a:extLst>
              <a:ext uri="{FF2B5EF4-FFF2-40B4-BE49-F238E27FC236}">
                <a16:creationId xmlns:a16="http://schemas.microsoft.com/office/drawing/2014/main" id="{46EFC1F2-10FC-4589-8181-CABC4C7A2C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3556" y="3849621"/>
            <a:ext cx="656470" cy="900000"/>
          </a:xfrm>
          <a:prstGeom prst="rect">
            <a:avLst/>
          </a:prstGeom>
        </p:spPr>
      </p:pic>
      <p:pic>
        <p:nvPicPr>
          <p:cNvPr id="33" name="Picture 32">
            <a:extLst>
              <a:ext uri="{FF2B5EF4-FFF2-40B4-BE49-F238E27FC236}">
                <a16:creationId xmlns:a16="http://schemas.microsoft.com/office/drawing/2014/main" id="{640EF883-2345-47E4-90E3-92443E67F5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790" y="4967766"/>
            <a:ext cx="864001" cy="900000"/>
          </a:xfrm>
          <a:prstGeom prst="rect">
            <a:avLst/>
          </a:prstGeom>
        </p:spPr>
      </p:pic>
      <p:pic>
        <p:nvPicPr>
          <p:cNvPr id="34" name="Picture 33">
            <a:extLst>
              <a:ext uri="{FF2B5EF4-FFF2-40B4-BE49-F238E27FC236}">
                <a16:creationId xmlns:a16="http://schemas.microsoft.com/office/drawing/2014/main" id="{88C340A9-8459-43D9-A03A-148543225D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07946" y="2781006"/>
            <a:ext cx="864001" cy="900000"/>
          </a:xfrm>
          <a:prstGeom prst="rect">
            <a:avLst/>
          </a:prstGeom>
        </p:spPr>
      </p:pic>
      <p:pic>
        <p:nvPicPr>
          <p:cNvPr id="35" name="Picture 34">
            <a:extLst>
              <a:ext uri="{FF2B5EF4-FFF2-40B4-BE49-F238E27FC236}">
                <a16:creationId xmlns:a16="http://schemas.microsoft.com/office/drawing/2014/main" id="{222E25F7-35EE-44FF-970F-3741D8C202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1711" y="3934120"/>
            <a:ext cx="656470" cy="900000"/>
          </a:xfrm>
          <a:prstGeom prst="rect">
            <a:avLst/>
          </a:prstGeom>
        </p:spPr>
      </p:pic>
      <p:pic>
        <p:nvPicPr>
          <p:cNvPr id="36" name="Picture 35">
            <a:extLst>
              <a:ext uri="{FF2B5EF4-FFF2-40B4-BE49-F238E27FC236}">
                <a16:creationId xmlns:a16="http://schemas.microsoft.com/office/drawing/2014/main" id="{F494247A-BE11-47A3-8BE2-55F2C5C0A2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1711" y="4970386"/>
            <a:ext cx="656470" cy="900000"/>
          </a:xfrm>
          <a:prstGeom prst="rect">
            <a:avLst/>
          </a:prstGeom>
        </p:spPr>
      </p:pic>
      <p:sp>
        <p:nvSpPr>
          <p:cNvPr id="38" name="TextBox 37">
            <a:extLst>
              <a:ext uri="{FF2B5EF4-FFF2-40B4-BE49-F238E27FC236}">
                <a16:creationId xmlns:a16="http://schemas.microsoft.com/office/drawing/2014/main" id="{9392330B-83B3-4EF8-B2A1-5F0516E7C95C}"/>
              </a:ext>
            </a:extLst>
          </p:cNvPr>
          <p:cNvSpPr txBox="1"/>
          <p:nvPr/>
        </p:nvSpPr>
        <p:spPr>
          <a:xfrm>
            <a:off x="7389931" y="5503491"/>
            <a:ext cx="949299" cy="400110"/>
          </a:xfrm>
          <a:prstGeom prst="rect">
            <a:avLst/>
          </a:prstGeom>
          <a:solidFill>
            <a:schemeClr val="bg1"/>
          </a:solidFill>
          <a:ln>
            <a:solidFill>
              <a:srgbClr val="115076"/>
            </a:solidFill>
          </a:ln>
        </p:spPr>
        <p:txBody>
          <a:bodyPr wrap="none" rtlCol="0">
            <a:spAutoFit/>
          </a:bodyPr>
          <a:lstStyle/>
          <a:p>
            <a:pPr algn="ctr"/>
            <a:r>
              <a:rPr lang="en-GB" sz="2000" b="1" dirty="0">
                <a:solidFill>
                  <a:schemeClr val="accent5">
                    <a:lumMod val="50000"/>
                  </a:schemeClr>
                </a:solidFill>
              </a:rPr>
              <a:t>(sing.)</a:t>
            </a:r>
          </a:p>
        </p:txBody>
      </p:sp>
    </p:spTree>
    <p:extLst>
      <p:ext uri="{BB962C8B-B14F-4D97-AF65-F5344CB8AC3E}">
        <p14:creationId xmlns:p14="http://schemas.microsoft.com/office/powerpoint/2010/main" val="367005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Parle à ton/ta </a:t>
            </a:r>
            <a:r>
              <a:rPr lang="en-US" sz="2400" dirty="0" err="1">
                <a:solidFill>
                  <a:srgbClr val="4472C4">
                    <a:lumMod val="50000"/>
                  </a:srgbClr>
                </a:solidFill>
                <a:latin typeface="Century Gothic" panose="020F0302020204030204"/>
              </a:rPr>
              <a:t>partenaire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rPr>
              <a:t>Faites-vous</a:t>
            </a:r>
            <a:r>
              <a:rPr lang="en-US" sz="2400" dirty="0">
                <a:solidFill>
                  <a:srgbClr val="4472C4">
                    <a:lumMod val="50000"/>
                  </a:srgbClr>
                </a:solidFill>
              </a:rPr>
              <a:t> des </a:t>
            </a:r>
            <a:r>
              <a:rPr lang="en-US" sz="2400" dirty="0" err="1">
                <a:solidFill>
                  <a:srgbClr val="4472C4">
                    <a:lumMod val="50000"/>
                  </a:srgbClr>
                </a:solidFill>
              </a:rPr>
              <a:t>activités</a:t>
            </a:r>
            <a:r>
              <a:rPr lang="en-US" sz="2400" dirty="0">
                <a:solidFill>
                  <a:srgbClr val="4472C4">
                    <a:lumMod val="50000"/>
                  </a:srgbClr>
                </a:solidFill>
              </a:rPr>
              <a:t> </a:t>
            </a:r>
            <a:r>
              <a:rPr lang="en-US" sz="2400" dirty="0" err="1">
                <a:solidFill>
                  <a:srgbClr val="4472C4">
                    <a:lumMod val="50000"/>
                  </a:srgbClr>
                </a:solidFill>
              </a:rPr>
              <a:t>similaires</a:t>
            </a:r>
            <a:r>
              <a:rPr lang="en-US" sz="2400" dirty="0">
                <a:solidFill>
                  <a:srgbClr val="4472C4">
                    <a:lumMod val="50000"/>
                  </a:srgbClr>
                </a:solidFill>
              </a:rPr>
              <a:t> ? </a:t>
            </a:r>
            <a:endParaRPr lang="en-US" sz="2400" dirty="0">
              <a:solidFill>
                <a:srgbClr val="4472C4">
                  <a:lumMod val="50000"/>
                </a:srgbClr>
              </a:solidFill>
              <a:latin typeface="Century Gothic"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des phrases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français</a:t>
            </a:r>
            <a:r>
              <a:rPr lang="en-US" sz="2400" dirty="0">
                <a:solidFill>
                  <a:srgbClr val="4472C4">
                    <a:lumMod val="50000"/>
                  </a:srgbClr>
                </a:solidFill>
                <a:latin typeface="Century Gothic" panose="020F0302020204030204"/>
              </a:rPr>
              <a:t> avec </a:t>
            </a:r>
            <a:r>
              <a:rPr lang="en-US" sz="2400" b="1" dirty="0">
                <a:solidFill>
                  <a:srgbClr val="4472C4">
                    <a:lumMod val="50000"/>
                  </a:srgbClr>
                </a:solidFill>
                <a:latin typeface="Century Gothic" panose="020F0302020204030204"/>
              </a:rPr>
              <a:t>je</a:t>
            </a:r>
            <a:r>
              <a:rPr lang="en-US" sz="2400" dirty="0">
                <a:solidFill>
                  <a:srgbClr val="4472C4">
                    <a:lumMod val="50000"/>
                  </a:srgbClr>
                </a:solidFill>
                <a:latin typeface="Century Gothic" panose="020F0302020204030204"/>
              </a:rPr>
              <a:t> et </a:t>
            </a:r>
            <a:r>
              <a:rPr lang="en-US" sz="2400" b="1" dirty="0" err="1">
                <a:solidFill>
                  <a:srgbClr val="4472C4">
                    <a:lumMod val="50000"/>
                  </a:srgbClr>
                </a:solidFill>
                <a:latin typeface="Century Gothic" panose="020F0302020204030204"/>
              </a:rPr>
              <a:t>il</a:t>
            </a:r>
            <a:r>
              <a:rPr lang="en-US" sz="2400" dirty="0">
                <a:solidFill>
                  <a:srgbClr val="4472C4">
                    <a:lumMod val="50000"/>
                  </a:srgbClr>
                </a:solidFill>
                <a:latin typeface="Century Gothic" panose="020F0302020204030204"/>
              </a:rPr>
              <a:t> / </a:t>
            </a:r>
            <a:r>
              <a:rPr lang="en-US" sz="2400" b="1" dirty="0" err="1">
                <a:solidFill>
                  <a:srgbClr val="4472C4">
                    <a:lumMod val="50000"/>
                  </a:srgbClr>
                </a:solidFill>
                <a:latin typeface="Century Gothic" panose="020F0302020204030204"/>
              </a:rPr>
              <a:t>elle</a:t>
            </a:r>
            <a:r>
              <a:rPr lang="en-US" sz="2400" dirty="0">
                <a:solidFill>
                  <a:srgbClr val="4472C4">
                    <a:lumMod val="50000"/>
                  </a:srgbClr>
                </a:solidFill>
                <a:latin typeface="Century Gothic" panose="020F0302020204030204"/>
              </a:rPr>
              <a:t>.</a:t>
            </a:r>
          </a:p>
        </p:txBody>
      </p:sp>
      <p:sp>
        <p:nvSpPr>
          <p:cNvPr id="13" name="Rectangle 12">
            <a:extLst>
              <a:ext uri="{FF2B5EF4-FFF2-40B4-BE49-F238E27FC236}">
                <a16:creationId xmlns:a16="http://schemas.microsoft.com/office/drawing/2014/main" id="{21B003D3-8831-4F22-84D4-7C7A737BFEB1}"/>
              </a:ext>
            </a:extLst>
          </p:cNvPr>
          <p:cNvSpPr/>
          <p:nvPr/>
        </p:nvSpPr>
        <p:spPr>
          <a:xfrm>
            <a:off x="180000" y="2330346"/>
            <a:ext cx="5400000" cy="3231654"/>
          </a:xfrm>
          <a:prstGeom prst="rect">
            <a:avLst/>
          </a:prstGeom>
          <a:ln>
            <a:solidFill>
              <a:srgbClr val="EE6000"/>
            </a:solidFill>
          </a:ln>
        </p:spPr>
        <p:txBody>
          <a:bodyPr wrap="square">
            <a:spAutoFit/>
          </a:bodyPr>
          <a:lstStyle/>
          <a:p>
            <a:pPr lvl="0">
              <a:defRPr/>
            </a:pPr>
            <a:r>
              <a:rPr lang="en-US" sz="3600" b="1" dirty="0" err="1">
                <a:solidFill>
                  <a:srgbClr val="EE6000"/>
                </a:solidFill>
              </a:rPr>
              <a:t>Partenaire</a:t>
            </a:r>
            <a:r>
              <a:rPr lang="en-US" sz="3600" b="1" dirty="0">
                <a:solidFill>
                  <a:srgbClr val="EE6000"/>
                </a:solidFill>
              </a:rPr>
              <a:t> A:</a:t>
            </a:r>
          </a:p>
          <a:p>
            <a:pPr lvl="0">
              <a:defRPr/>
            </a:pPr>
            <a:endParaRPr lang="en-US" sz="2400" b="1" dirty="0">
              <a:solidFill>
                <a:srgbClr val="EE6000"/>
              </a:solidFill>
            </a:endParaRPr>
          </a:p>
          <a:p>
            <a:pPr marL="457200" lvl="0" indent="-457200">
              <a:buFontTx/>
              <a:buAutoNum type="arabicPeriod"/>
              <a:defRPr/>
            </a:pPr>
            <a:r>
              <a:rPr lang="en-US" sz="2400" dirty="0">
                <a:solidFill>
                  <a:srgbClr val="EE6000"/>
                </a:solidFill>
              </a:rPr>
              <a:t>Je ne </a:t>
            </a:r>
            <a:r>
              <a:rPr lang="en-US" sz="2400" dirty="0" err="1">
                <a:solidFill>
                  <a:srgbClr val="EE6000"/>
                </a:solidFill>
              </a:rPr>
              <a:t>joue</a:t>
            </a:r>
            <a:r>
              <a:rPr lang="en-US" sz="2400" dirty="0">
                <a:solidFill>
                  <a:srgbClr val="EE6000"/>
                </a:solidFill>
              </a:rPr>
              <a:t> pas à la </a:t>
            </a:r>
            <a:r>
              <a:rPr lang="en-US" sz="2400" dirty="0" err="1">
                <a:solidFill>
                  <a:srgbClr val="EE6000"/>
                </a:solidFill>
              </a:rPr>
              <a:t>pétanque</a:t>
            </a:r>
            <a:r>
              <a:rPr lang="en-US" sz="2400" dirty="0">
                <a:solidFill>
                  <a:srgbClr val="EE6000"/>
                </a:solidFill>
              </a:rPr>
              <a:t>.</a:t>
            </a:r>
          </a:p>
          <a:p>
            <a:pPr marL="457200" lvl="0" indent="-457200">
              <a:buFontTx/>
              <a:buAutoNum type="arabicPeriod"/>
              <a:defRPr/>
            </a:pPr>
            <a:r>
              <a:rPr lang="en-US" sz="2400" dirty="0">
                <a:solidFill>
                  <a:srgbClr val="EE6000"/>
                </a:solidFill>
              </a:rPr>
              <a:t>Je </a:t>
            </a:r>
            <a:r>
              <a:rPr lang="en-US" sz="2400" dirty="0" err="1">
                <a:solidFill>
                  <a:srgbClr val="EE6000"/>
                </a:solidFill>
              </a:rPr>
              <a:t>joue</a:t>
            </a:r>
            <a:r>
              <a:rPr lang="en-US" sz="2400" dirty="0">
                <a:solidFill>
                  <a:srgbClr val="EE6000"/>
                </a:solidFill>
              </a:rPr>
              <a:t> aux </a:t>
            </a:r>
            <a:r>
              <a:rPr lang="en-US" sz="2400" dirty="0" err="1">
                <a:solidFill>
                  <a:srgbClr val="EE6000"/>
                </a:solidFill>
              </a:rPr>
              <a:t>cartes</a:t>
            </a:r>
            <a:r>
              <a:rPr lang="en-US" sz="2400" dirty="0">
                <a:solidFill>
                  <a:srgbClr val="EE6000"/>
                </a:solidFill>
              </a:rPr>
              <a:t>.</a:t>
            </a:r>
          </a:p>
          <a:p>
            <a:pPr marL="457200" lvl="0" indent="-457200">
              <a:buFontTx/>
              <a:buAutoNum type="arabicPeriod"/>
              <a:defRPr/>
            </a:pPr>
            <a:r>
              <a:rPr lang="en-US" sz="2400" dirty="0">
                <a:solidFill>
                  <a:srgbClr val="EE6000"/>
                </a:solidFill>
              </a:rPr>
              <a:t>Je ne </a:t>
            </a:r>
            <a:r>
              <a:rPr lang="en-US" sz="2400" dirty="0" err="1">
                <a:solidFill>
                  <a:srgbClr val="EE6000"/>
                </a:solidFill>
              </a:rPr>
              <a:t>joue</a:t>
            </a:r>
            <a:r>
              <a:rPr lang="en-US" sz="2400" dirty="0">
                <a:solidFill>
                  <a:srgbClr val="EE6000"/>
                </a:solidFill>
              </a:rPr>
              <a:t> pas du piano.</a:t>
            </a:r>
          </a:p>
          <a:p>
            <a:pPr marL="457200" lvl="0" indent="-457200">
              <a:buFontTx/>
              <a:buAutoNum type="arabicPeriod"/>
              <a:defRPr/>
            </a:pPr>
            <a:r>
              <a:rPr lang="en-US" sz="2400" dirty="0">
                <a:solidFill>
                  <a:srgbClr val="EE6000"/>
                </a:solidFill>
              </a:rPr>
              <a:t>Je </a:t>
            </a:r>
            <a:r>
              <a:rPr lang="en-US" sz="2400" dirty="0" err="1">
                <a:solidFill>
                  <a:srgbClr val="EE6000"/>
                </a:solidFill>
              </a:rPr>
              <a:t>joue</a:t>
            </a:r>
            <a:r>
              <a:rPr lang="en-US" sz="2400" dirty="0">
                <a:solidFill>
                  <a:srgbClr val="EE6000"/>
                </a:solidFill>
              </a:rPr>
              <a:t> de la </a:t>
            </a:r>
            <a:r>
              <a:rPr lang="en-US" sz="2400" dirty="0" err="1">
                <a:solidFill>
                  <a:srgbClr val="EE6000"/>
                </a:solidFill>
              </a:rPr>
              <a:t>guitare</a:t>
            </a:r>
            <a:r>
              <a:rPr lang="en-US" sz="2400" dirty="0">
                <a:solidFill>
                  <a:srgbClr val="EE6000"/>
                </a:solidFill>
              </a:rPr>
              <a:t>.</a:t>
            </a:r>
          </a:p>
          <a:p>
            <a:pPr marL="457200" lvl="0" indent="-457200">
              <a:buFontTx/>
              <a:buAutoNum type="arabicPeriod"/>
              <a:defRPr/>
            </a:pPr>
            <a:r>
              <a:rPr lang="en-US" sz="2400" dirty="0">
                <a:solidFill>
                  <a:srgbClr val="EE6000"/>
                </a:solidFill>
              </a:rPr>
              <a:t>Je </a:t>
            </a:r>
            <a:r>
              <a:rPr lang="en-US" sz="2400" dirty="0" err="1">
                <a:solidFill>
                  <a:srgbClr val="EE6000"/>
                </a:solidFill>
              </a:rPr>
              <a:t>joue</a:t>
            </a:r>
            <a:r>
              <a:rPr lang="en-US" sz="2400" dirty="0">
                <a:solidFill>
                  <a:srgbClr val="EE6000"/>
                </a:solidFill>
              </a:rPr>
              <a:t> d’un / de </a:t>
            </a:r>
            <a:r>
              <a:rPr lang="en-US" sz="2400" dirty="0" err="1">
                <a:solidFill>
                  <a:srgbClr val="EE6000"/>
                </a:solidFill>
              </a:rPr>
              <a:t>l’instrument</a:t>
            </a:r>
            <a:r>
              <a:rPr lang="en-US" sz="2400" dirty="0">
                <a:solidFill>
                  <a:srgbClr val="EE6000"/>
                </a:solidFill>
              </a:rPr>
              <a:t>.</a:t>
            </a:r>
          </a:p>
          <a:p>
            <a:pPr marL="457200" lvl="0" indent="-457200">
              <a:buFontTx/>
              <a:buAutoNum type="arabicPeriod"/>
              <a:defRPr/>
            </a:pPr>
            <a:r>
              <a:rPr lang="en-US" sz="2400" dirty="0">
                <a:solidFill>
                  <a:srgbClr val="EE6000"/>
                </a:solidFill>
              </a:rPr>
              <a:t>Je ne </a:t>
            </a:r>
            <a:r>
              <a:rPr lang="en-US" sz="2400" dirty="0" err="1">
                <a:solidFill>
                  <a:srgbClr val="EE6000"/>
                </a:solidFill>
              </a:rPr>
              <a:t>joue</a:t>
            </a:r>
            <a:r>
              <a:rPr lang="en-US" sz="2400" dirty="0">
                <a:solidFill>
                  <a:srgbClr val="EE6000"/>
                </a:solidFill>
              </a:rPr>
              <a:t> pas au foot.</a:t>
            </a:r>
          </a:p>
        </p:txBody>
      </p:sp>
      <p:sp>
        <p:nvSpPr>
          <p:cNvPr id="14" name="Rectangle 13">
            <a:extLst>
              <a:ext uri="{FF2B5EF4-FFF2-40B4-BE49-F238E27FC236}">
                <a16:creationId xmlns:a16="http://schemas.microsoft.com/office/drawing/2014/main" id="{8B8E9EF4-5A6B-433C-B487-B1E58A970064}"/>
              </a:ext>
            </a:extLst>
          </p:cNvPr>
          <p:cNvSpPr/>
          <p:nvPr/>
        </p:nvSpPr>
        <p:spPr>
          <a:xfrm>
            <a:off x="5779042" y="2330346"/>
            <a:ext cx="5927683" cy="3231654"/>
          </a:xfrm>
          <a:prstGeom prst="rect">
            <a:avLst/>
          </a:prstGeom>
          <a:ln>
            <a:solidFill>
              <a:srgbClr val="EE6000"/>
            </a:solidFill>
          </a:ln>
        </p:spPr>
        <p:txBody>
          <a:bodyPr wrap="square">
            <a:spAutoFit/>
          </a:bodyPr>
          <a:lstStyle/>
          <a:p>
            <a:pPr lvl="0">
              <a:defRPr/>
            </a:pPr>
            <a:r>
              <a:rPr lang="en-US" sz="3600" b="1" dirty="0" err="1">
                <a:solidFill>
                  <a:srgbClr val="EE6000"/>
                </a:solidFill>
              </a:rPr>
              <a:t>Partenaire</a:t>
            </a:r>
            <a:r>
              <a:rPr lang="en-US" sz="3600" b="1" dirty="0">
                <a:solidFill>
                  <a:srgbClr val="EE6000"/>
                </a:solidFill>
              </a:rPr>
              <a:t> B:</a:t>
            </a:r>
          </a:p>
          <a:p>
            <a:pPr lvl="0">
              <a:defRPr/>
            </a:pPr>
            <a:endParaRPr lang="en-US" sz="2400" b="1" dirty="0">
              <a:solidFill>
                <a:srgbClr val="EE6000"/>
              </a:solidFill>
            </a:endParaRPr>
          </a:p>
          <a:p>
            <a:pPr marL="457200" lvl="0" indent="-457200">
              <a:buFontTx/>
              <a:buAutoNum type="arabicPeriod"/>
              <a:defRPr/>
            </a:pPr>
            <a:r>
              <a:rPr lang="en-US" sz="2400" dirty="0">
                <a:solidFill>
                  <a:srgbClr val="EE6000"/>
                </a:solidFill>
              </a:rPr>
              <a:t>Je </a:t>
            </a:r>
            <a:r>
              <a:rPr lang="en-US" sz="2400" dirty="0" err="1">
                <a:solidFill>
                  <a:srgbClr val="EE6000"/>
                </a:solidFill>
              </a:rPr>
              <a:t>joue</a:t>
            </a:r>
            <a:r>
              <a:rPr lang="en-US" sz="2400" dirty="0">
                <a:solidFill>
                  <a:srgbClr val="EE6000"/>
                </a:solidFill>
              </a:rPr>
              <a:t> au foot.</a:t>
            </a:r>
          </a:p>
          <a:p>
            <a:pPr marL="457200" lvl="0" indent="-457200">
              <a:buFontTx/>
              <a:buAutoNum type="arabicPeriod"/>
              <a:defRPr/>
            </a:pPr>
            <a:r>
              <a:rPr lang="en-US" sz="2400" dirty="0">
                <a:solidFill>
                  <a:srgbClr val="EE6000"/>
                </a:solidFill>
              </a:rPr>
              <a:t>Je ne </a:t>
            </a:r>
            <a:r>
              <a:rPr lang="en-US" sz="2400" dirty="0" err="1">
                <a:solidFill>
                  <a:srgbClr val="EE6000"/>
                </a:solidFill>
              </a:rPr>
              <a:t>joue</a:t>
            </a:r>
            <a:r>
              <a:rPr lang="en-US" sz="2400" dirty="0">
                <a:solidFill>
                  <a:srgbClr val="EE6000"/>
                </a:solidFill>
              </a:rPr>
              <a:t> pas de la </a:t>
            </a:r>
            <a:r>
              <a:rPr lang="en-US" sz="2400" dirty="0" err="1">
                <a:solidFill>
                  <a:srgbClr val="EE6000"/>
                </a:solidFill>
              </a:rPr>
              <a:t>guitare</a:t>
            </a:r>
            <a:r>
              <a:rPr lang="en-US" sz="2400" dirty="0">
                <a:solidFill>
                  <a:srgbClr val="EE6000"/>
                </a:solidFill>
              </a:rPr>
              <a:t>.</a:t>
            </a:r>
          </a:p>
          <a:p>
            <a:pPr marL="457200" lvl="0" indent="-457200">
              <a:buFontTx/>
              <a:buAutoNum type="arabicPeriod"/>
              <a:defRPr/>
            </a:pPr>
            <a:r>
              <a:rPr lang="en-US" sz="2400" dirty="0">
                <a:solidFill>
                  <a:srgbClr val="EE6000"/>
                </a:solidFill>
              </a:rPr>
              <a:t>Je </a:t>
            </a:r>
            <a:r>
              <a:rPr lang="en-US" sz="2400" dirty="0" err="1">
                <a:solidFill>
                  <a:srgbClr val="EE6000"/>
                </a:solidFill>
              </a:rPr>
              <a:t>joue</a:t>
            </a:r>
            <a:r>
              <a:rPr lang="en-US" sz="2400" dirty="0">
                <a:solidFill>
                  <a:srgbClr val="EE6000"/>
                </a:solidFill>
              </a:rPr>
              <a:t> aux </a:t>
            </a:r>
            <a:r>
              <a:rPr lang="en-US" sz="2400" dirty="0" err="1">
                <a:solidFill>
                  <a:srgbClr val="EE6000"/>
                </a:solidFill>
              </a:rPr>
              <a:t>cartes</a:t>
            </a:r>
            <a:r>
              <a:rPr lang="en-US" sz="2400" dirty="0">
                <a:solidFill>
                  <a:srgbClr val="EE6000"/>
                </a:solidFill>
              </a:rPr>
              <a:t>.</a:t>
            </a:r>
          </a:p>
          <a:p>
            <a:pPr marL="457200" lvl="0" indent="-457200">
              <a:buFontTx/>
              <a:buAutoNum type="arabicPeriod"/>
              <a:defRPr/>
            </a:pPr>
            <a:r>
              <a:rPr lang="en-US" sz="2400" dirty="0">
                <a:solidFill>
                  <a:srgbClr val="EE6000"/>
                </a:solidFill>
              </a:rPr>
              <a:t>Je </a:t>
            </a:r>
            <a:r>
              <a:rPr lang="en-US" sz="2400" dirty="0" err="1">
                <a:solidFill>
                  <a:srgbClr val="EE6000"/>
                </a:solidFill>
              </a:rPr>
              <a:t>joue</a:t>
            </a:r>
            <a:r>
              <a:rPr lang="en-US" sz="2400" dirty="0">
                <a:solidFill>
                  <a:srgbClr val="EE6000"/>
                </a:solidFill>
              </a:rPr>
              <a:t> du piano.</a:t>
            </a:r>
          </a:p>
          <a:p>
            <a:pPr marL="457200" lvl="0" indent="-457200">
              <a:buFontTx/>
              <a:buAutoNum type="arabicPeriod"/>
              <a:defRPr/>
            </a:pPr>
            <a:r>
              <a:rPr lang="en-US" sz="2400" dirty="0">
                <a:solidFill>
                  <a:srgbClr val="EE6000"/>
                </a:solidFill>
              </a:rPr>
              <a:t>Je ne </a:t>
            </a:r>
            <a:r>
              <a:rPr lang="en-US" sz="2400" dirty="0" err="1">
                <a:solidFill>
                  <a:srgbClr val="EE6000"/>
                </a:solidFill>
              </a:rPr>
              <a:t>joue</a:t>
            </a:r>
            <a:r>
              <a:rPr lang="en-US" sz="2400" dirty="0">
                <a:solidFill>
                  <a:srgbClr val="EE6000"/>
                </a:solidFill>
              </a:rPr>
              <a:t> pas à la </a:t>
            </a:r>
            <a:r>
              <a:rPr lang="en-US" sz="2400" dirty="0" err="1">
                <a:solidFill>
                  <a:srgbClr val="EE6000"/>
                </a:solidFill>
              </a:rPr>
              <a:t>pétanque</a:t>
            </a:r>
            <a:r>
              <a:rPr lang="en-US" sz="2400" dirty="0">
                <a:solidFill>
                  <a:srgbClr val="EE6000"/>
                </a:solidFill>
              </a:rPr>
              <a:t>.</a:t>
            </a:r>
          </a:p>
          <a:p>
            <a:pPr marL="457200" lvl="0" indent="-457200">
              <a:buFontTx/>
              <a:buAutoNum type="arabicPeriod"/>
              <a:defRPr/>
            </a:pPr>
            <a:r>
              <a:rPr lang="en-US" sz="2400" dirty="0">
                <a:solidFill>
                  <a:srgbClr val="EE6000"/>
                </a:solidFill>
              </a:rPr>
              <a:t>Je ne </a:t>
            </a:r>
            <a:r>
              <a:rPr lang="en-US" sz="2400" dirty="0" err="1">
                <a:solidFill>
                  <a:srgbClr val="EE6000"/>
                </a:solidFill>
              </a:rPr>
              <a:t>joue</a:t>
            </a:r>
            <a:r>
              <a:rPr lang="en-US" sz="2400" dirty="0">
                <a:solidFill>
                  <a:srgbClr val="EE6000"/>
                </a:solidFill>
              </a:rPr>
              <a:t> pas de l’ / </a:t>
            </a:r>
            <a:r>
              <a:rPr lang="en-US" sz="2400" dirty="0" err="1">
                <a:solidFill>
                  <a:srgbClr val="EE6000"/>
                </a:solidFill>
              </a:rPr>
              <a:t>d’instrument</a:t>
            </a:r>
            <a:r>
              <a:rPr lang="en-US" sz="2400" dirty="0">
                <a:solidFill>
                  <a:srgbClr val="EE6000"/>
                </a:solidFill>
              </a:rPr>
              <a:t>.</a:t>
            </a:r>
          </a:p>
        </p:txBody>
      </p:sp>
      <p:sp>
        <p:nvSpPr>
          <p:cNvPr id="15" name="TextBox 14">
            <a:extLst>
              <a:ext uri="{FF2B5EF4-FFF2-40B4-BE49-F238E27FC236}">
                <a16:creationId xmlns:a16="http://schemas.microsoft.com/office/drawing/2014/main" id="{4FDCB58C-8A4D-44E7-BC8C-7BA0C1881082}"/>
              </a:ext>
            </a:extLst>
          </p:cNvPr>
          <p:cNvSpPr txBox="1"/>
          <p:nvPr/>
        </p:nvSpPr>
        <p:spPr>
          <a:xfrm>
            <a:off x="9324591" y="1716928"/>
            <a:ext cx="2629154" cy="1464231"/>
          </a:xfrm>
          <a:prstGeom prst="wedgeRoundRectCallout">
            <a:avLst>
              <a:gd name="adj1" fmla="val -53804"/>
              <a:gd name="adj2" fmla="val 21814"/>
              <a:gd name="adj3" fmla="val 16667"/>
            </a:avLst>
          </a:prstGeom>
          <a:solidFill>
            <a:srgbClr val="115076"/>
          </a:solidFill>
          <a:ln>
            <a:solidFill>
              <a:srgbClr val="EE6000"/>
            </a:solidFill>
          </a:ln>
        </p:spPr>
        <p:txBody>
          <a:bodyPr wrap="square" rtlCol="0">
            <a:spAutoFit/>
          </a:bodyPr>
          <a:lstStyle/>
          <a:p>
            <a:pPr algn="l"/>
            <a:r>
              <a:rPr lang="en-GB" sz="2000" dirty="0">
                <a:solidFill>
                  <a:schemeClr val="bg1"/>
                </a:solidFill>
              </a:rPr>
              <a:t>Use linking words like </a:t>
            </a:r>
            <a:r>
              <a:rPr lang="en-GB" sz="2000" b="1" dirty="0" err="1">
                <a:solidFill>
                  <a:schemeClr val="bg1"/>
                </a:solidFill>
              </a:rPr>
              <a:t>aussi</a:t>
            </a:r>
            <a:r>
              <a:rPr lang="en-GB" sz="2000" b="1" dirty="0">
                <a:solidFill>
                  <a:schemeClr val="bg1"/>
                </a:solidFill>
              </a:rPr>
              <a:t> </a:t>
            </a:r>
            <a:r>
              <a:rPr lang="en-GB" sz="2000" dirty="0">
                <a:solidFill>
                  <a:schemeClr val="bg1"/>
                </a:solidFill>
              </a:rPr>
              <a:t>and </a:t>
            </a:r>
            <a:r>
              <a:rPr lang="en-GB" sz="2000" b="1" dirty="0" err="1">
                <a:solidFill>
                  <a:schemeClr val="bg1"/>
                </a:solidFill>
              </a:rPr>
              <a:t>mais</a:t>
            </a:r>
            <a:r>
              <a:rPr lang="en-GB" sz="2000" dirty="0">
                <a:solidFill>
                  <a:schemeClr val="bg1"/>
                </a:solidFill>
              </a:rPr>
              <a:t> to compare your activities.</a:t>
            </a:r>
          </a:p>
        </p:txBody>
      </p:sp>
      <p:sp>
        <p:nvSpPr>
          <p:cNvPr id="17" name="TextBox 16">
            <a:extLst>
              <a:ext uri="{FF2B5EF4-FFF2-40B4-BE49-F238E27FC236}">
                <a16:creationId xmlns:a16="http://schemas.microsoft.com/office/drawing/2014/main" id="{59DD7562-1CA2-4023-9545-74A1F1E6FD93}"/>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57013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P spid="14" grpId="0" uiExpand="1" build="p" animBg="1"/>
      <p:bldP spid="15" grpId="0" animBg="1"/>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963150" y="249870"/>
            <a:ext cx="194677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Trouve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une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personne</a:t>
            </a:r>
            <a:r>
              <a:rPr lang="en-US" sz="2400" dirty="0">
                <a:solidFill>
                  <a:srgbClr val="4472C4">
                    <a:lumMod val="50000"/>
                  </a:srgbClr>
                </a:solidFill>
                <a:latin typeface="Century Gothic" panose="020F0302020204030204"/>
              </a:rPr>
              <a:t> dans la </a:t>
            </a:r>
            <a:r>
              <a:rPr lang="en-US" sz="2400" dirty="0" err="1">
                <a:solidFill>
                  <a:srgbClr val="4472C4">
                    <a:lumMod val="50000"/>
                  </a:srgbClr>
                </a:solidFill>
                <a:latin typeface="Century Gothic" panose="020F0302020204030204"/>
              </a:rPr>
              <a:t>classe</a:t>
            </a:r>
            <a:r>
              <a:rPr lang="en-US" sz="2400" dirty="0">
                <a:solidFill>
                  <a:srgbClr val="4472C4">
                    <a:lumMod val="50000"/>
                  </a:srgbClr>
                </a:solidFill>
                <a:latin typeface="Century Gothic" panose="020F0302020204030204"/>
              </a:rPr>
              <a:t> qui fait </a:t>
            </a:r>
            <a:r>
              <a:rPr lang="en-US" sz="2400" dirty="0" err="1">
                <a:solidFill>
                  <a:srgbClr val="4472C4">
                    <a:lumMod val="50000"/>
                  </a:srgbClr>
                </a:solidFill>
                <a:latin typeface="Century Gothic" panose="020F0302020204030204"/>
              </a:rPr>
              <a:t>chaque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activité</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des phrases.</a:t>
            </a:r>
          </a:p>
        </p:txBody>
      </p:sp>
      <p:graphicFrame>
        <p:nvGraphicFramePr>
          <p:cNvPr id="9" name="Table 6">
            <a:extLst>
              <a:ext uri="{FF2B5EF4-FFF2-40B4-BE49-F238E27FC236}">
                <a16:creationId xmlns:a16="http://schemas.microsoft.com/office/drawing/2014/main" id="{A29B56A3-1369-4AF7-8872-AF85ADD69C48}"/>
              </a:ext>
            </a:extLst>
          </p:cNvPr>
          <p:cNvGraphicFramePr>
            <a:graphicFrameLocks noGrp="1"/>
          </p:cNvGraphicFramePr>
          <p:nvPr>
            <p:extLst>
              <p:ext uri="{D42A27DB-BD31-4B8C-83A1-F6EECF244321}">
                <p14:modId xmlns:p14="http://schemas.microsoft.com/office/powerpoint/2010/main" val="1141328403"/>
              </p:ext>
            </p:extLst>
          </p:nvPr>
        </p:nvGraphicFramePr>
        <p:xfrm>
          <a:off x="543793" y="2231581"/>
          <a:ext cx="5400000" cy="3737067"/>
        </p:xfrm>
        <a:graphic>
          <a:graphicData uri="http://schemas.openxmlformats.org/drawingml/2006/table">
            <a:tbl>
              <a:tblPr firstRow="1" bandRow="1">
                <a:tableStyleId>{21E4AEA4-8DFA-4A89-87EB-49C32662AFE0}</a:tableStyleId>
              </a:tblPr>
              <a:tblGrid>
                <a:gridCol w="1080000">
                  <a:extLst>
                    <a:ext uri="{9D8B030D-6E8A-4147-A177-3AD203B41FA5}">
                      <a16:colId xmlns:a16="http://schemas.microsoft.com/office/drawing/2014/main" val="2607353726"/>
                    </a:ext>
                  </a:extLst>
                </a:gridCol>
                <a:gridCol w="1080000">
                  <a:extLst>
                    <a:ext uri="{9D8B030D-6E8A-4147-A177-3AD203B41FA5}">
                      <a16:colId xmlns:a16="http://schemas.microsoft.com/office/drawing/2014/main" val="576138944"/>
                    </a:ext>
                  </a:extLst>
                </a:gridCol>
                <a:gridCol w="3240000">
                  <a:extLst>
                    <a:ext uri="{9D8B030D-6E8A-4147-A177-3AD203B41FA5}">
                      <a16:colId xmlns:a16="http://schemas.microsoft.com/office/drawing/2014/main" val="3621409591"/>
                    </a:ext>
                  </a:extLst>
                </a:gridCol>
              </a:tblGrid>
              <a:tr h="497067">
                <a:tc>
                  <a:txBody>
                    <a:bodyPr/>
                    <a:lstStyle/>
                    <a:p>
                      <a:pPr algn="ctr"/>
                      <a:endParaRPr lang="en-GB"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qui ?</a:t>
                      </a:r>
                    </a:p>
                  </a:txBody>
                  <a:tcPr anchor="ctr"/>
                </a:tc>
                <a:extLst>
                  <a:ext uri="{0D108BD9-81ED-4DB2-BD59-A6C34878D82A}">
                    <a16:rowId xmlns:a16="http://schemas.microsoft.com/office/drawing/2014/main" val="1153431983"/>
                  </a:ext>
                </a:extLst>
              </a:tr>
              <a:tr h="1080000">
                <a:tc>
                  <a:txBody>
                    <a:bodyPr/>
                    <a:lstStyle/>
                    <a:p>
                      <a:pPr algn="ctr"/>
                      <a:r>
                        <a:rPr lang="en-GB" sz="3200" b="1" dirty="0">
                          <a:solidFill>
                            <a:srgbClr val="115076"/>
                          </a:solidFill>
                        </a:rPr>
                        <a:t>1.</a:t>
                      </a: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1171492714"/>
                  </a:ext>
                </a:extLst>
              </a:tr>
              <a:tr h="1080000">
                <a:tc>
                  <a:txBody>
                    <a:bodyPr/>
                    <a:lstStyle/>
                    <a:p>
                      <a:pPr algn="ctr"/>
                      <a:r>
                        <a:rPr lang="en-GB" sz="3200" b="1" dirty="0">
                          <a:solidFill>
                            <a:srgbClr val="115076"/>
                          </a:solidFill>
                        </a:rPr>
                        <a:t>2.</a:t>
                      </a: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1961458278"/>
                  </a:ext>
                </a:extLst>
              </a:tr>
              <a:tr h="1080000">
                <a:tc>
                  <a:txBody>
                    <a:bodyPr/>
                    <a:lstStyle/>
                    <a:p>
                      <a:pPr algn="ctr"/>
                      <a:r>
                        <a:rPr lang="en-GB" sz="3200" b="1" dirty="0">
                          <a:solidFill>
                            <a:srgbClr val="115076"/>
                          </a:solidFill>
                        </a:rPr>
                        <a:t>3.</a:t>
                      </a: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graphicFrame>
        <p:nvGraphicFramePr>
          <p:cNvPr id="10" name="Table 6">
            <a:extLst>
              <a:ext uri="{FF2B5EF4-FFF2-40B4-BE49-F238E27FC236}">
                <a16:creationId xmlns:a16="http://schemas.microsoft.com/office/drawing/2014/main" id="{50428AA2-EFC5-41A7-A388-F33BDA3228B0}"/>
              </a:ext>
            </a:extLst>
          </p:cNvPr>
          <p:cNvGraphicFramePr>
            <a:graphicFrameLocks noGrp="1"/>
          </p:cNvGraphicFramePr>
          <p:nvPr>
            <p:extLst>
              <p:ext uri="{D42A27DB-BD31-4B8C-83A1-F6EECF244321}">
                <p14:modId xmlns:p14="http://schemas.microsoft.com/office/powerpoint/2010/main" val="2603153450"/>
              </p:ext>
            </p:extLst>
          </p:nvPr>
        </p:nvGraphicFramePr>
        <p:xfrm>
          <a:off x="6248209" y="2231581"/>
          <a:ext cx="5400005" cy="3737067"/>
        </p:xfrm>
        <a:graphic>
          <a:graphicData uri="http://schemas.openxmlformats.org/drawingml/2006/table">
            <a:tbl>
              <a:tblPr firstRow="1" bandRow="1">
                <a:tableStyleId>{21E4AEA4-8DFA-4A89-87EB-49C32662AFE0}</a:tableStyleId>
              </a:tblPr>
              <a:tblGrid>
                <a:gridCol w="1080001">
                  <a:extLst>
                    <a:ext uri="{9D8B030D-6E8A-4147-A177-3AD203B41FA5}">
                      <a16:colId xmlns:a16="http://schemas.microsoft.com/office/drawing/2014/main" val="2607353726"/>
                    </a:ext>
                  </a:extLst>
                </a:gridCol>
                <a:gridCol w="1080001">
                  <a:extLst>
                    <a:ext uri="{9D8B030D-6E8A-4147-A177-3AD203B41FA5}">
                      <a16:colId xmlns:a16="http://schemas.microsoft.com/office/drawing/2014/main" val="576138944"/>
                    </a:ext>
                  </a:extLst>
                </a:gridCol>
                <a:gridCol w="3240003">
                  <a:extLst>
                    <a:ext uri="{9D8B030D-6E8A-4147-A177-3AD203B41FA5}">
                      <a16:colId xmlns:a16="http://schemas.microsoft.com/office/drawing/2014/main" val="4133197098"/>
                    </a:ext>
                  </a:extLst>
                </a:gridCol>
              </a:tblGrid>
              <a:tr h="497067">
                <a:tc>
                  <a:txBody>
                    <a:bodyPr/>
                    <a:lstStyle/>
                    <a:p>
                      <a:pPr algn="ctr"/>
                      <a:endParaRPr lang="en-GB"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qui ?</a:t>
                      </a:r>
                    </a:p>
                  </a:txBody>
                  <a:tcPr anchor="ctr"/>
                </a:tc>
                <a:extLst>
                  <a:ext uri="{0D108BD9-81ED-4DB2-BD59-A6C34878D82A}">
                    <a16:rowId xmlns:a16="http://schemas.microsoft.com/office/drawing/2014/main" val="1153431983"/>
                  </a:ext>
                </a:extLst>
              </a:tr>
              <a:tr h="1080000">
                <a:tc>
                  <a:txBody>
                    <a:bodyPr/>
                    <a:lstStyle/>
                    <a:p>
                      <a:pPr algn="ctr"/>
                      <a:r>
                        <a:rPr lang="en-GB" sz="3200" b="1" dirty="0">
                          <a:solidFill>
                            <a:srgbClr val="115076"/>
                          </a:solidFill>
                        </a:rPr>
                        <a:t>4.</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1080000">
                <a:tc>
                  <a:txBody>
                    <a:bodyPr/>
                    <a:lstStyle/>
                    <a:p>
                      <a:pPr algn="ctr"/>
                      <a:r>
                        <a:rPr lang="en-GB" sz="3200" b="1" dirty="0">
                          <a:solidFill>
                            <a:srgbClr val="115076"/>
                          </a:solidFill>
                        </a:rPr>
                        <a:t>5.</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1080000">
                <a:tc>
                  <a:txBody>
                    <a:bodyPr/>
                    <a:lstStyle/>
                    <a:p>
                      <a:pPr algn="ctr"/>
                      <a:r>
                        <a:rPr lang="en-GB" sz="3200" b="1" dirty="0">
                          <a:solidFill>
                            <a:srgbClr val="115076"/>
                          </a:solidFill>
                        </a:rPr>
                        <a:t>6.</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pic>
        <p:nvPicPr>
          <p:cNvPr id="11" name="Picture 2" descr="Free Playing Card Pics, Download Free Clip Art, Free Clip Art on ...">
            <a:extLst>
              <a:ext uri="{FF2B5EF4-FFF2-40B4-BE49-F238E27FC236}">
                <a16:creationId xmlns:a16="http://schemas.microsoft.com/office/drawing/2014/main" id="{7367DF18-6129-4471-B254-502B22961B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2841" y="2990600"/>
            <a:ext cx="900000" cy="675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ree Pictures Of Guitars, Download Free Clip Art, Free Clip Art on ...">
            <a:extLst>
              <a:ext uri="{FF2B5EF4-FFF2-40B4-BE49-F238E27FC236}">
                <a16:creationId xmlns:a16="http://schemas.microsoft.com/office/drawing/2014/main" id="{33627FF3-250C-4631-A6ED-ACC4DDA250C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2841" y="4990045"/>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portance of musical instruments - Clip Art Library">
            <a:extLst>
              <a:ext uri="{FF2B5EF4-FFF2-40B4-BE49-F238E27FC236}">
                <a16:creationId xmlns:a16="http://schemas.microsoft.com/office/drawing/2014/main" id="{A0153056-8856-4D33-A61C-3C3A34B2BC4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5326" y="284207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Free Piano Cartoon, Download Free Clip Art, Free Clip Art on ...">
            <a:extLst>
              <a:ext uri="{FF2B5EF4-FFF2-40B4-BE49-F238E27FC236}">
                <a16:creationId xmlns:a16="http://schemas.microsoft.com/office/drawing/2014/main" id="{03F3FB8D-00A8-41AA-B826-F5A184B5D1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5326" y="5056915"/>
            <a:ext cx="900000" cy="7662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Clipart - Boule - Clip Art Library">
            <a:extLst>
              <a:ext uri="{FF2B5EF4-FFF2-40B4-BE49-F238E27FC236}">
                <a16:creationId xmlns:a16="http://schemas.microsoft.com/office/drawing/2014/main" id="{3F0176EE-1030-40F1-B1EB-F8E17C1547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25326" y="3878642"/>
            <a:ext cx="900000"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7A0EC518-9B3F-4C3F-B4AD-48B4FEAD4AF9}"/>
              </a:ext>
            </a:extLst>
          </p:cNvPr>
          <p:cNvGrpSpPr/>
          <p:nvPr/>
        </p:nvGrpSpPr>
        <p:grpSpPr>
          <a:xfrm>
            <a:off x="1674887" y="3904073"/>
            <a:ext cx="906945" cy="848731"/>
            <a:chOff x="-1738415" y="1507782"/>
            <a:chExt cx="906945" cy="848731"/>
          </a:xfrm>
        </p:grpSpPr>
        <p:sp>
          <p:nvSpPr>
            <p:cNvPr id="20" name="Rectangle 1">
              <a:extLst>
                <a:ext uri="{FF2B5EF4-FFF2-40B4-BE49-F238E27FC236}">
                  <a16:creationId xmlns:a16="http://schemas.microsoft.com/office/drawing/2014/main" id="{34854AAC-285C-4A58-843A-C0B6CE7B7AE4}"/>
                </a:ext>
              </a:extLst>
            </p:cNvPr>
            <p:cNvSpPr/>
            <p:nvPr/>
          </p:nvSpPr>
          <p:spPr>
            <a:xfrm>
              <a:off x="-1738415" y="1510513"/>
              <a:ext cx="900000" cy="84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4" descr="football clip art free - Clip Art Library">
              <a:extLst>
                <a:ext uri="{FF2B5EF4-FFF2-40B4-BE49-F238E27FC236}">
                  <a16:creationId xmlns:a16="http://schemas.microsoft.com/office/drawing/2014/main" id="{9599DC90-9BB4-4F7F-A868-0DE054E80982}"/>
                </a:ext>
              </a:extLst>
            </p:cNvPr>
            <p:cNvPicPr>
              <a:picLocks noChangeAspect="1" noChangeArrowheads="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31470" y="1507782"/>
              <a:ext cx="900000" cy="847499"/>
            </a:xfrm>
            <a:prstGeom prst="ellipse">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9B15AE7B-A576-4E1C-A69D-D46FF7AB2DA7}"/>
              </a:ext>
            </a:extLst>
          </p:cNvPr>
          <p:cNvSpPr txBox="1"/>
          <p:nvPr/>
        </p:nvSpPr>
        <p:spPr>
          <a:xfrm>
            <a:off x="7533726" y="3339396"/>
            <a:ext cx="683200" cy="400110"/>
          </a:xfrm>
          <a:prstGeom prst="rect">
            <a:avLst/>
          </a:prstGeom>
          <a:solidFill>
            <a:schemeClr val="bg1"/>
          </a:solidFill>
          <a:ln>
            <a:solidFill>
              <a:srgbClr val="115076"/>
            </a:solidFill>
          </a:ln>
        </p:spPr>
        <p:txBody>
          <a:bodyPr wrap="none" rtlCol="0">
            <a:spAutoFit/>
          </a:bodyPr>
          <a:lstStyle/>
          <a:p>
            <a:pPr algn="ctr"/>
            <a:r>
              <a:rPr lang="en-GB" sz="2000" b="1" dirty="0">
                <a:solidFill>
                  <a:schemeClr val="accent5">
                    <a:lumMod val="50000"/>
                  </a:schemeClr>
                </a:solidFill>
              </a:rPr>
              <a:t>(pl.)</a:t>
            </a:r>
          </a:p>
        </p:txBody>
      </p:sp>
    </p:spTree>
    <p:extLst>
      <p:ext uri="{BB962C8B-B14F-4D97-AF65-F5344CB8AC3E}">
        <p14:creationId xmlns:p14="http://schemas.microsoft.com/office/powerpoint/2010/main" val="3929937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Prepositions (to the): Gender (Prepositions)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hlinkClick r:id="rId3"/>
              </a:rPr>
              <a:t>Questions: Subject-verb inversion (Question formation)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447833" y="2445432"/>
            <a:ext cx="7296333" cy="3895705"/>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2865755" algn="ctr"/>
                <a:tab pos="5731510" algn="r"/>
              </a:tabLst>
              <a:defRPr/>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(Y8, </a:t>
            </a:r>
            <a:r>
              <a:rPr lang="en-GB" sz="2800" b="1" dirty="0">
                <a:solidFill>
                  <a:srgbClr val="115076"/>
                </a:solidFill>
                <a:ea typeface="Calibri" panose="020F0502020204030204" pitchFamily="34" charset="0"/>
                <a:cs typeface="Calibri" panose="020F0502020204030204" pitchFamily="34" charset="0"/>
              </a:rPr>
              <a:t>Term 1.2, Week 7)</a:t>
            </a:r>
            <a:endParaRPr lang="en-GB" sz="2800" dirty="0">
              <a:solidFill>
                <a:srgbClr val="115076"/>
              </a:solidFill>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6"/>
              </a:rPr>
              <a:t>Audio file</a:t>
            </a:r>
            <a:endParaRPr lang="en-GB" sz="2400" dirty="0">
              <a:solidFill>
                <a:srgbClr val="115076"/>
              </a:solidFill>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rPr>
              <a:t>Audio file QR code:</a:t>
            </a: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7"/>
              </a:rPr>
              <a:t>Quizlet link</a:t>
            </a:r>
            <a:br>
              <a:rPr lang="en-GB" sz="2400" dirty="0">
                <a:solidFill>
                  <a:prstClr val="black"/>
                </a:solidFill>
                <a:hlinkClick r:id="rId7"/>
              </a:rPr>
            </a:br>
            <a:endParaRPr lang="en-GB" sz="2400" dirty="0">
              <a:solidFill>
                <a:srgbClr val="115076"/>
              </a:solidFill>
            </a:endParaRPr>
          </a:p>
        </p:txBody>
      </p:sp>
      <p:sp>
        <p:nvSpPr>
          <p:cNvPr id="21" name="Rectangle 20">
            <a:extLst>
              <a:ext uri="{FF2B5EF4-FFF2-40B4-BE49-F238E27FC236}">
                <a16:creationId xmlns:a16="http://schemas.microsoft.com/office/drawing/2014/main" id="{2FE054F8-DF67-43F3-893B-5A5A9DF81F7F}"/>
              </a:ext>
            </a:extLst>
          </p:cNvPr>
          <p:cNvSpPr/>
          <p:nvPr/>
        </p:nvSpPr>
        <p:spPr>
          <a:xfrm>
            <a:off x="175149" y="5405255"/>
            <a:ext cx="11066804" cy="12003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Y8 Term 1.2 Week 3</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Y8 Term 1.1 Week 2</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91C77E9E-0F07-4B50-A4D8-40A14B22E3A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537396" y="2366936"/>
            <a:ext cx="1430554" cy="14305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church">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3787" y="1334836"/>
            <a:ext cx="1565749" cy="2398128"/>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209575" y="4610603"/>
            <a:ext cx="151676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[sorry]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279108" y="5611180"/>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ches"/>
          <p:cNvPicPr>
            <a:picLocks noChangeAspect="1"/>
          </p:cNvPicPr>
          <p:nvPr/>
        </p:nvPicPr>
        <p:blipFill rotWithShape="1">
          <a:blip r:embed="rId11" cstate="print">
            <a:extLst>
              <a:ext uri="{28A0092B-C50C-407E-A947-70E740481C1C}">
                <a14:useLocalDpi xmlns:a14="http://schemas.microsoft.com/office/drawing/2010/main" val="0"/>
              </a:ext>
            </a:extLst>
          </a:blip>
          <a:srcRect l="23874" r="23423"/>
          <a:stretch/>
        </p:blipFill>
        <p:spPr>
          <a:xfrm>
            <a:off x="8904409" y="4443813"/>
            <a:ext cx="1911736" cy="1813698"/>
          </a:xfrm>
          <a:prstGeom prst="rect">
            <a:avLst/>
          </a:prstGeom>
        </p:spPr>
      </p:pic>
      <p:pic>
        <p:nvPicPr>
          <p:cNvPr id="18" name="Picture 2" descr="House 12 Clip Art">
            <a:extLst>
              <a:ext uri="{FF2B5EF4-FFF2-40B4-BE49-F238E27FC236}">
                <a16:creationId xmlns:a16="http://schemas.microsoft.com/office/drawing/2014/main" id="{7C046F5C-408A-4E15-B8FD-6765978A8A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shop">
            <a:extLst>
              <a:ext uri="{FF2B5EF4-FFF2-40B4-BE49-F238E27FC236}">
                <a16:creationId xmlns:a16="http://schemas.microsoft.com/office/drawing/2014/main" id="{2F85308B-0077-4B64-B12D-41203D4B732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82774" y="1693195"/>
            <a:ext cx="1570363" cy="173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74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s mais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s magas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506"/>
                                        </p:tgtEl>
                                        <p:attrNameLst>
                                          <p:attrName>style.visibility</p:attrName>
                                        </p:attrNameLst>
                                      </p:cBhvr>
                                      <p:to>
                                        <p:strVal val="visible"/>
                                      </p:to>
                                    </p:set>
                                    <p:animEffect transition="in" filter="fade">
                                      <p:cBhvr>
                                        <p:cTn id="28" dur="500"/>
                                        <p:tgtEl>
                                          <p:spTgt spid="21506"/>
                                        </p:tgtEl>
                                      </p:cBhvr>
                                    </p:animEffect>
                                  </p:childTnLst>
                                  <p:subTnLst>
                                    <p:audio>
                                      <p:cMediaNode>
                                        <p:cTn display="0" masterRel="sameClick">
                                          <p:stCondLst>
                                            <p:cond evt="begin" delay="0">
                                              <p:tn val="26"/>
                                            </p:cond>
                                          </p:stCondLst>
                                          <p:endCondLst>
                                            <p:cond evt="onStopAudio" delay="0">
                                              <p:tgtEl>
                                                <p:sldTgt/>
                                              </p:tgtEl>
                                            </p:cond>
                                          </p:endCondLst>
                                        </p:cTn>
                                        <p:tgtEl>
                                          <p:sndTgt r:embed="rId5" name="s magas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s églis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s égli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s désolé.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s désolé.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s chos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s chos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s cuisin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s cuis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48E767E6-4337-134C-AC0D-5ECF3F6D436B}"/>
              </a:ext>
            </a:extLst>
          </p:cNvPr>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2" descr="House 12 Clip Art">
            <a:extLst>
              <a:ext uri="{FF2B5EF4-FFF2-40B4-BE49-F238E27FC236}">
                <a16:creationId xmlns:a16="http://schemas.microsoft.com/office/drawing/2014/main" id="{E0AE7337-D689-4F21-88CF-7012A2403F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0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s mais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s magas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s églis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s désolé.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s cho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s cuis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2" descr="House 12 Clip Art">
            <a:extLst>
              <a:ext uri="{FF2B5EF4-FFF2-40B4-BE49-F238E27FC236}">
                <a16:creationId xmlns:a16="http://schemas.microsoft.com/office/drawing/2014/main" id="{E3644059-874B-4B8C-AB08-0790C533B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98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6">
            <a:extLst>
              <a:ext uri="{FF2B5EF4-FFF2-40B4-BE49-F238E27FC236}">
                <a16:creationId xmlns:a16="http://schemas.microsoft.com/office/drawing/2014/main" id="{688DC4DA-0021-41D6-8D44-7B0ECDC2F353}"/>
              </a:ext>
            </a:extLst>
          </p:cNvPr>
          <p:cNvGraphicFramePr>
            <a:graphicFrameLocks noGrp="1"/>
          </p:cNvGraphicFramePr>
          <p:nvPr/>
        </p:nvGraphicFramePr>
        <p:xfrm>
          <a:off x="417942" y="1591356"/>
          <a:ext cx="5636455" cy="3186375"/>
        </p:xfrm>
        <a:graphic>
          <a:graphicData uri="http://schemas.openxmlformats.org/drawingml/2006/table">
            <a:tbl>
              <a:tblPr firstRow="1" bandRow="1">
                <a:tableStyleId>{21E4AEA4-8DFA-4A89-87EB-49C32662AFE0}</a:tableStyleId>
              </a:tblPr>
              <a:tblGrid>
                <a:gridCol w="762085">
                  <a:extLst>
                    <a:ext uri="{9D8B030D-6E8A-4147-A177-3AD203B41FA5}">
                      <a16:colId xmlns:a16="http://schemas.microsoft.com/office/drawing/2014/main" val="2607353726"/>
                    </a:ext>
                  </a:extLst>
                </a:gridCol>
                <a:gridCol w="2583912">
                  <a:extLst>
                    <a:ext uri="{9D8B030D-6E8A-4147-A177-3AD203B41FA5}">
                      <a16:colId xmlns:a16="http://schemas.microsoft.com/office/drawing/2014/main" val="1600817978"/>
                    </a:ext>
                  </a:extLst>
                </a:gridCol>
                <a:gridCol w="1145229">
                  <a:extLst>
                    <a:ext uri="{9D8B030D-6E8A-4147-A177-3AD203B41FA5}">
                      <a16:colId xmlns:a16="http://schemas.microsoft.com/office/drawing/2014/main" val="4128092149"/>
                    </a:ext>
                  </a:extLst>
                </a:gridCol>
                <a:gridCol w="1145229">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hard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(cho</a:t>
                      </a:r>
                      <a:r>
                        <a:rPr lang="en-GB" sz="2000" b="1" dirty="0"/>
                        <a:t>s</a:t>
                      </a:r>
                      <a:r>
                        <a:rPr lang="en-GB" sz="2000" b="0" dirty="0"/>
                        <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soft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1" dirty="0" err="1"/>
                        <a:t>s</a:t>
                      </a:r>
                      <a:r>
                        <a:rPr lang="en-GB" sz="2000" b="0" dirty="0" err="1"/>
                        <a:t>uis</a:t>
                      </a:r>
                      <a:r>
                        <a:rPr lang="en-GB" sz="2000" b="0"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5">
                              <a:lumMod val="50000"/>
                            </a:schemeClr>
                          </a:solidFill>
                        </a:rPr>
                        <a:t>s</a:t>
                      </a:r>
                      <a:r>
                        <a:rPr lang="en-GB" sz="2000" b="0" dirty="0" err="1">
                          <a:solidFill>
                            <a:schemeClr val="accent5">
                              <a:lumMod val="50000"/>
                            </a:schemeClr>
                          </a:solidFill>
                        </a:rPr>
                        <a:t>oupe</a:t>
                      </a:r>
                      <a:r>
                        <a:rPr lang="en-GB" sz="200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5">
                            <a:lumMod val="50000"/>
                          </a:schemeClr>
                        </a:solidFill>
                      </a:endParaRPr>
                    </a:p>
                  </a:txBody>
                  <a:tcPr/>
                </a:tc>
                <a:tc>
                  <a:txBody>
                    <a:bodyPr/>
                    <a:lstStyle/>
                    <a:p>
                      <a:r>
                        <a:rPr lang="en-GB" sz="2000" b="0" dirty="0" err="1">
                          <a:solidFill>
                            <a:schemeClr val="accent5">
                              <a:lumMod val="50000"/>
                            </a:schemeClr>
                          </a:solidFill>
                        </a:rPr>
                        <a:t>fil</a:t>
                      </a:r>
                      <a:r>
                        <a:rPr lang="en-GB" sz="2000" b="1" dirty="0" err="1">
                          <a:solidFill>
                            <a:schemeClr val="accent5">
                              <a:lumMod val="50000"/>
                            </a:schemeClr>
                          </a:solidFill>
                        </a:rPr>
                        <a:t>s</a:t>
                      </a:r>
                      <a:endParaRPr lang="en-GB" sz="2000" b="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5">
                              <a:lumMod val="50000"/>
                            </a:schemeClr>
                          </a:solidFill>
                        </a:rPr>
                        <a:t>il</a:t>
                      </a:r>
                      <a:r>
                        <a:rPr lang="fr-FR" sz="2000" b="1" dirty="0">
                          <a:solidFill>
                            <a:schemeClr val="accent5">
                              <a:lumMod val="50000"/>
                            </a:schemeClr>
                          </a:solidFill>
                        </a:rPr>
                        <a:t>s</a:t>
                      </a:r>
                      <a:r>
                        <a:rPr lang="fr-FR" sz="2000" dirty="0">
                          <a:solidFill>
                            <a:schemeClr val="accent5">
                              <a:lumMod val="50000"/>
                            </a:schemeClr>
                          </a:solidFill>
                        </a:rPr>
                        <a:t> ont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poi</a:t>
                      </a:r>
                      <a:r>
                        <a:rPr lang="en-GB" sz="2000" b="1" dirty="0" err="1">
                          <a:solidFill>
                            <a:schemeClr val="accent5">
                              <a:lumMod val="50000"/>
                            </a:schemeClr>
                          </a:solidFill>
                        </a:rPr>
                        <a:t>ss</a:t>
                      </a:r>
                      <a:r>
                        <a:rPr lang="en-GB" sz="2000" b="0" dirty="0" err="1">
                          <a:solidFill>
                            <a:schemeClr val="accent5">
                              <a:lumMod val="50000"/>
                            </a:schemeClr>
                          </a:solidFill>
                        </a:rPr>
                        <a:t>on</a:t>
                      </a:r>
                      <a:r>
                        <a:rPr lang="en-GB" sz="2000" b="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vi</a:t>
                      </a:r>
                      <a:r>
                        <a:rPr lang="en-GB" sz="2000" b="1" dirty="0">
                          <a:solidFill>
                            <a:schemeClr val="accent5">
                              <a:lumMod val="50000"/>
                            </a:schemeClr>
                          </a:solidFill>
                        </a:rPr>
                        <a:t>s</a:t>
                      </a:r>
                      <a:r>
                        <a:rPr lang="en-GB" sz="2000" b="0" dirty="0">
                          <a:solidFill>
                            <a:schemeClr val="accent5">
                              <a:lumMod val="50000"/>
                            </a:schemeClr>
                          </a:solidFill>
                        </a:rPr>
                        <a:t>age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608191105"/>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Hard or soft [-s-]?  </a:t>
            </a:r>
          </a:p>
        </p:txBody>
      </p:sp>
      <p:sp>
        <p:nvSpPr>
          <p:cNvPr id="13" name="Action Button: Custom 16">
            <a:hlinkClick r:id="" action="ppaction://noaction" highlightClick="1">
              <a:snd r:embed="rId4" name="soupe.wav"/>
            </a:hlinkClick>
            <a:extLst>
              <a:ext uri="{FF2B5EF4-FFF2-40B4-BE49-F238E27FC236}">
                <a16:creationId xmlns:a16="http://schemas.microsoft.com/office/drawing/2014/main" id="{A677B72F-6A94-4B62-9006-C72055254111}"/>
              </a:ext>
            </a:extLst>
          </p:cNvPr>
          <p:cNvSpPr/>
          <p:nvPr/>
        </p:nvSpPr>
        <p:spPr>
          <a:xfrm>
            <a:off x="597984" y="23442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5" name="fils.wav"/>
            </a:hlinkClick>
            <a:extLst>
              <a:ext uri="{FF2B5EF4-FFF2-40B4-BE49-F238E27FC236}">
                <a16:creationId xmlns:a16="http://schemas.microsoft.com/office/drawing/2014/main" id="{96867C31-E73E-46AC-9917-3E4CB1D2042A}"/>
              </a:ext>
            </a:extLst>
          </p:cNvPr>
          <p:cNvSpPr/>
          <p:nvPr/>
        </p:nvSpPr>
        <p:spPr>
          <a:xfrm>
            <a:off x="597984" y="28320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1" name="Picture 30" descr="green checkmark">
            <a:extLst>
              <a:ext uri="{FF2B5EF4-FFF2-40B4-BE49-F238E27FC236}">
                <a16:creationId xmlns:a16="http://schemas.microsoft.com/office/drawing/2014/main" id="{E4215471-B240-4180-845B-A680F0A4E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6055" y="2387972"/>
            <a:ext cx="282522" cy="294294"/>
          </a:xfrm>
          <a:prstGeom prst="rect">
            <a:avLst/>
          </a:prstGeom>
        </p:spPr>
      </p:pic>
      <p:pic>
        <p:nvPicPr>
          <p:cNvPr id="32" name="Picture 31" descr="green checkmark">
            <a:extLst>
              <a:ext uri="{FF2B5EF4-FFF2-40B4-BE49-F238E27FC236}">
                <a16:creationId xmlns:a16="http://schemas.microsoft.com/office/drawing/2014/main" id="{F66987D9-FE2B-4759-B6CF-363D48CF0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5622" y="2885867"/>
            <a:ext cx="282522" cy="294294"/>
          </a:xfrm>
          <a:prstGeom prst="rect">
            <a:avLst/>
          </a:prstGeom>
        </p:spPr>
      </p:pic>
      <p:pic>
        <p:nvPicPr>
          <p:cNvPr id="33" name="Picture 32" descr="green checkmark">
            <a:extLst>
              <a:ext uri="{FF2B5EF4-FFF2-40B4-BE49-F238E27FC236}">
                <a16:creationId xmlns:a16="http://schemas.microsoft.com/office/drawing/2014/main" id="{FB9D114A-994B-4139-8F23-4EBC39D02E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2807" y="3881658"/>
            <a:ext cx="282522" cy="294294"/>
          </a:xfrm>
          <a:prstGeom prst="rect">
            <a:avLst/>
          </a:prstGeom>
        </p:spPr>
      </p:pic>
      <p:pic>
        <p:nvPicPr>
          <p:cNvPr id="36" name="Picture 35" descr="green checkmark">
            <a:extLst>
              <a:ext uri="{FF2B5EF4-FFF2-40B4-BE49-F238E27FC236}">
                <a16:creationId xmlns:a16="http://schemas.microsoft.com/office/drawing/2014/main" id="{5A4AE90A-CA9F-44E5-B2A0-C91335655A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9037" y="3370793"/>
            <a:ext cx="282522" cy="294294"/>
          </a:xfrm>
          <a:prstGeom prst="rect">
            <a:avLst/>
          </a:prstGeom>
        </p:spPr>
      </p:pic>
      <p:graphicFrame>
        <p:nvGraphicFramePr>
          <p:cNvPr id="2" name="Table 6">
            <a:extLst>
              <a:ext uri="{FF2B5EF4-FFF2-40B4-BE49-F238E27FC236}">
                <a16:creationId xmlns:a16="http://schemas.microsoft.com/office/drawing/2014/main" id="{9F052912-7D58-466F-8DBF-A3AADBEF94DB}"/>
              </a:ext>
            </a:extLst>
          </p:cNvPr>
          <p:cNvGraphicFramePr>
            <a:graphicFrameLocks noGrp="1"/>
          </p:cNvGraphicFramePr>
          <p:nvPr/>
        </p:nvGraphicFramePr>
        <p:xfrm>
          <a:off x="6300249" y="1591356"/>
          <a:ext cx="5580048" cy="3186375"/>
        </p:xfrm>
        <a:graphic>
          <a:graphicData uri="http://schemas.openxmlformats.org/drawingml/2006/table">
            <a:tbl>
              <a:tblPr firstRow="1" bandRow="1">
                <a:tableStyleId>{21E4AEA4-8DFA-4A89-87EB-49C32662AFE0}</a:tableStyleId>
              </a:tblPr>
              <a:tblGrid>
                <a:gridCol w="754459">
                  <a:extLst>
                    <a:ext uri="{9D8B030D-6E8A-4147-A177-3AD203B41FA5}">
                      <a16:colId xmlns:a16="http://schemas.microsoft.com/office/drawing/2014/main" val="2607353726"/>
                    </a:ext>
                  </a:extLst>
                </a:gridCol>
                <a:gridCol w="2483739">
                  <a:extLst>
                    <a:ext uri="{9D8B030D-6E8A-4147-A177-3AD203B41FA5}">
                      <a16:colId xmlns:a16="http://schemas.microsoft.com/office/drawing/2014/main" val="1600817978"/>
                    </a:ext>
                  </a:extLst>
                </a:gridCol>
                <a:gridCol w="1208082">
                  <a:extLst>
                    <a:ext uri="{9D8B030D-6E8A-4147-A177-3AD203B41FA5}">
                      <a16:colId xmlns:a16="http://schemas.microsoft.com/office/drawing/2014/main" val="4128092149"/>
                    </a:ext>
                  </a:extLst>
                </a:gridCol>
                <a:gridCol w="1133768">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hard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(cho</a:t>
                      </a:r>
                      <a:r>
                        <a:rPr lang="en-GB" sz="2000" b="1" dirty="0"/>
                        <a:t>s</a:t>
                      </a:r>
                      <a:r>
                        <a:rPr lang="en-GB" sz="2000" b="0" dirty="0"/>
                        <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soft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1" dirty="0" err="1"/>
                        <a:t>s</a:t>
                      </a:r>
                      <a:r>
                        <a:rPr lang="en-GB" sz="2000" b="0" dirty="0" err="1"/>
                        <a:t>uis</a:t>
                      </a:r>
                      <a:r>
                        <a:rPr lang="en-GB" sz="2000" b="0"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mon</a:t>
                      </a:r>
                      <a:r>
                        <a:rPr lang="en-GB" sz="2000" b="1" dirty="0">
                          <a:solidFill>
                            <a:schemeClr val="accent5">
                              <a:lumMod val="50000"/>
                            </a:schemeClr>
                          </a:solidFill>
                        </a:rPr>
                        <a:t>s</a:t>
                      </a:r>
                      <a:r>
                        <a:rPr lang="en-GB" sz="2000" dirty="0">
                          <a:solidFill>
                            <a:schemeClr val="accent5">
                              <a:lumMod val="50000"/>
                            </a:schemeClr>
                          </a:solidFill>
                        </a:rPr>
                        <a:t>ieur</a:t>
                      </a:r>
                      <a:r>
                        <a:rPr lang="en-GB" sz="1200" b="1" dirty="0">
                          <a:solidFill>
                            <a:schemeClr val="accent5">
                              <a:lumMod val="50000"/>
                            </a:schemeClr>
                          </a:solidFill>
                        </a:rPr>
                        <a:t>  </a:t>
                      </a:r>
                      <a:r>
                        <a:rPr lang="en-GB" sz="1200" dirty="0">
                          <a:solidFill>
                            <a:schemeClr val="accent5">
                              <a:lumMod val="50000"/>
                            </a:schemeClr>
                          </a:solidFill>
                        </a:rPr>
                        <a:t>         </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5">
                              <a:lumMod val="50000"/>
                            </a:schemeClr>
                          </a:solidFill>
                        </a:rPr>
                        <a:t>qua</a:t>
                      </a:r>
                      <a:r>
                        <a:rPr lang="en-GB" sz="2000" b="1" dirty="0">
                          <a:solidFill>
                            <a:schemeClr val="accent5">
                              <a:lumMod val="50000"/>
                            </a:schemeClr>
                          </a:solidFill>
                        </a:rPr>
                        <a:t>s</a:t>
                      </a:r>
                      <a:r>
                        <a:rPr lang="en-GB" sz="2000" b="0" dirty="0">
                          <a:solidFill>
                            <a:schemeClr val="accent5">
                              <a:lumMod val="50000"/>
                            </a:schemeClr>
                          </a:solidFill>
                        </a:rPr>
                        <a:t>i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pa</a:t>
                      </a:r>
                      <a:r>
                        <a:rPr lang="en-GB" sz="2000" b="1" dirty="0">
                          <a:solidFill>
                            <a:schemeClr val="accent5">
                              <a:lumMod val="50000"/>
                            </a:schemeClr>
                          </a:solidFill>
                        </a:rPr>
                        <a:t>ss</a:t>
                      </a:r>
                      <a:r>
                        <a:rPr lang="en-GB" sz="2000" dirty="0">
                          <a:solidFill>
                            <a:schemeClr val="accent5">
                              <a:lumMod val="50000"/>
                            </a:schemeClr>
                          </a:solidFill>
                        </a:rPr>
                        <a:t>er</a:t>
                      </a:r>
                      <a:r>
                        <a:rPr lang="en-GB" sz="2000" b="0" dirty="0">
                          <a:solidFill>
                            <a:schemeClr val="accent5">
                              <a:lumMod val="50000"/>
                            </a:schemeClr>
                          </a:solidFill>
                        </a:rPr>
                        <a:t>      </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per</a:t>
                      </a:r>
                      <a:r>
                        <a:rPr lang="en-GB" sz="2000" b="1" dirty="0" err="1">
                          <a:solidFill>
                            <a:schemeClr val="accent5">
                              <a:lumMod val="50000"/>
                            </a:schemeClr>
                          </a:solidFill>
                        </a:rPr>
                        <a:t>s</a:t>
                      </a:r>
                      <a:r>
                        <a:rPr lang="en-GB" sz="2000" b="0" dirty="0" err="1">
                          <a:solidFill>
                            <a:schemeClr val="accent5">
                              <a:lumMod val="50000"/>
                            </a:schemeClr>
                          </a:solidFill>
                        </a:rPr>
                        <a:t>onne</a:t>
                      </a:r>
                      <a:r>
                        <a:rPr lang="en-GB" sz="2000" b="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u</a:t>
                      </a:r>
                      <a:r>
                        <a:rPr lang="en-GB" sz="2000" b="1" dirty="0" err="1">
                          <a:solidFill>
                            <a:schemeClr val="accent5">
                              <a:lumMod val="50000"/>
                            </a:schemeClr>
                          </a:solidFill>
                        </a:rPr>
                        <a:t>s</a:t>
                      </a:r>
                      <a:r>
                        <a:rPr lang="en-GB" sz="2000" b="0" dirty="0" err="1">
                          <a:solidFill>
                            <a:schemeClr val="accent5">
                              <a:lumMod val="50000"/>
                            </a:schemeClr>
                          </a:solidFill>
                        </a:rPr>
                        <a:t>ine</a:t>
                      </a:r>
                      <a:endParaRPr lang="en-GB" sz="2000" b="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878786385"/>
                  </a:ext>
                </a:extLst>
              </a:tr>
            </a:tbl>
          </a:graphicData>
        </a:graphic>
      </p:graphicFrame>
      <p:pic>
        <p:nvPicPr>
          <p:cNvPr id="16" name="Picture 15" descr="green checkmark">
            <a:extLst>
              <a:ext uri="{FF2B5EF4-FFF2-40B4-BE49-F238E27FC236}">
                <a16:creationId xmlns:a16="http://schemas.microsoft.com/office/drawing/2014/main" id="{97C2E817-12B4-49D2-B3BF-9062C34172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6328" y="4446276"/>
            <a:ext cx="282522" cy="294294"/>
          </a:xfrm>
          <a:prstGeom prst="rect">
            <a:avLst/>
          </a:prstGeom>
        </p:spPr>
      </p:pic>
      <p:pic>
        <p:nvPicPr>
          <p:cNvPr id="18" name="Picture 17" descr="green checkmark">
            <a:extLst>
              <a:ext uri="{FF2B5EF4-FFF2-40B4-BE49-F238E27FC236}">
                <a16:creationId xmlns:a16="http://schemas.microsoft.com/office/drawing/2014/main" id="{4E34A23F-18B3-4852-BDCD-AF1C362B7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742" y="2423452"/>
            <a:ext cx="282522" cy="294294"/>
          </a:xfrm>
          <a:prstGeom prst="rect">
            <a:avLst/>
          </a:prstGeom>
        </p:spPr>
      </p:pic>
      <p:pic>
        <p:nvPicPr>
          <p:cNvPr id="20" name="Picture 19" descr="green checkmark">
            <a:extLst>
              <a:ext uri="{FF2B5EF4-FFF2-40B4-BE49-F238E27FC236}">
                <a16:creationId xmlns:a16="http://schemas.microsoft.com/office/drawing/2014/main" id="{DBEB7902-752F-4AF9-AA1E-664BDFCBB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0738" y="2913214"/>
            <a:ext cx="282522" cy="294294"/>
          </a:xfrm>
          <a:prstGeom prst="rect">
            <a:avLst/>
          </a:prstGeom>
        </p:spPr>
      </p:pic>
      <p:pic>
        <p:nvPicPr>
          <p:cNvPr id="22" name="Picture 21" descr="green checkmark">
            <a:extLst>
              <a:ext uri="{FF2B5EF4-FFF2-40B4-BE49-F238E27FC236}">
                <a16:creationId xmlns:a16="http://schemas.microsoft.com/office/drawing/2014/main" id="{A30D883B-7711-4E1D-B438-29F3CF89DD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83256" y="3389110"/>
            <a:ext cx="282522" cy="294294"/>
          </a:xfrm>
          <a:prstGeom prst="rect">
            <a:avLst/>
          </a:prstGeom>
        </p:spPr>
      </p:pic>
      <p:sp>
        <p:nvSpPr>
          <p:cNvPr id="25" name="Action Button: Custom 16">
            <a:hlinkClick r:id="" action="ppaction://noaction" highlightClick="1">
              <a:snd r:embed="rId7" name="ils ont.wav"/>
            </a:hlinkClick>
            <a:extLst>
              <a:ext uri="{FF2B5EF4-FFF2-40B4-BE49-F238E27FC236}">
                <a16:creationId xmlns:a16="http://schemas.microsoft.com/office/drawing/2014/main" id="{586F76D6-5559-4B6C-B8C4-8ADFAFC9DD6E}"/>
              </a:ext>
            </a:extLst>
          </p:cNvPr>
          <p:cNvSpPr/>
          <p:nvPr/>
        </p:nvSpPr>
        <p:spPr>
          <a:xfrm>
            <a:off x="597984" y="33199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3" name="TextBox 82">
            <a:extLst>
              <a:ext uri="{FF2B5EF4-FFF2-40B4-BE49-F238E27FC236}">
                <a16:creationId xmlns:a16="http://schemas.microsoft.com/office/drawing/2014/main" id="{D2869BB8-F321-4879-BE97-0218376B21E8}"/>
              </a:ext>
            </a:extLst>
          </p:cNvPr>
          <p:cNvSpPr txBox="1"/>
          <p:nvPr/>
        </p:nvSpPr>
        <p:spPr>
          <a:xfrm>
            <a:off x="417942" y="5181580"/>
            <a:ext cx="114623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spelling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words containing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[s]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compared to those containing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[s]?</a:t>
            </a:r>
          </a:p>
        </p:txBody>
      </p:sp>
      <p:sp>
        <p:nvSpPr>
          <p:cNvPr id="95" name="Action Button: Custom 16">
            <a:hlinkClick r:id="" action="ppaction://noaction" highlightClick="1">
              <a:snd r:embed="rId8" name="poisson.wav"/>
            </a:hlinkClick>
            <a:extLst>
              <a:ext uri="{FF2B5EF4-FFF2-40B4-BE49-F238E27FC236}">
                <a16:creationId xmlns:a16="http://schemas.microsoft.com/office/drawing/2014/main" id="{294B81A8-CA89-43E7-8B5D-19826F44F205}"/>
              </a:ext>
            </a:extLst>
          </p:cNvPr>
          <p:cNvSpPr/>
          <p:nvPr/>
        </p:nvSpPr>
        <p:spPr>
          <a:xfrm>
            <a:off x="586689" y="3807794"/>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 name="Action Button: Custom 16">
            <a:hlinkClick r:id="" action="ppaction://noaction" highlightClick="1">
              <a:snd r:embed="rId9" name="visage.wav"/>
            </a:hlinkClick>
            <a:extLst>
              <a:ext uri="{FF2B5EF4-FFF2-40B4-BE49-F238E27FC236}">
                <a16:creationId xmlns:a16="http://schemas.microsoft.com/office/drawing/2014/main" id="{DA4FBE51-7463-4265-BB30-C2B7E29E0361}"/>
              </a:ext>
            </a:extLst>
          </p:cNvPr>
          <p:cNvSpPr/>
          <p:nvPr/>
        </p:nvSpPr>
        <p:spPr>
          <a:xfrm>
            <a:off x="586689" y="4315120"/>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10" name="monsieur.wav"/>
            </a:hlinkClick>
            <a:extLst>
              <a:ext uri="{FF2B5EF4-FFF2-40B4-BE49-F238E27FC236}">
                <a16:creationId xmlns:a16="http://schemas.microsoft.com/office/drawing/2014/main" id="{36855C5D-43C7-4084-A861-D61B90D39BB3}"/>
              </a:ext>
            </a:extLst>
          </p:cNvPr>
          <p:cNvSpPr/>
          <p:nvPr/>
        </p:nvSpPr>
        <p:spPr>
          <a:xfrm>
            <a:off x="6471803" y="23442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1" name="quasi.wav"/>
            </a:hlinkClick>
            <a:extLst>
              <a:ext uri="{FF2B5EF4-FFF2-40B4-BE49-F238E27FC236}">
                <a16:creationId xmlns:a16="http://schemas.microsoft.com/office/drawing/2014/main" id="{9D3A6969-5C96-4C4D-BAE1-747EA96667BE}"/>
              </a:ext>
            </a:extLst>
          </p:cNvPr>
          <p:cNvSpPr/>
          <p:nvPr/>
        </p:nvSpPr>
        <p:spPr>
          <a:xfrm>
            <a:off x="6471803" y="28328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2" name="passer.wav"/>
            </a:hlinkClick>
            <a:extLst>
              <a:ext uri="{FF2B5EF4-FFF2-40B4-BE49-F238E27FC236}">
                <a16:creationId xmlns:a16="http://schemas.microsoft.com/office/drawing/2014/main" id="{1B30E497-76A1-4983-B492-A3DBB790220C}"/>
              </a:ext>
            </a:extLst>
          </p:cNvPr>
          <p:cNvSpPr/>
          <p:nvPr/>
        </p:nvSpPr>
        <p:spPr>
          <a:xfrm>
            <a:off x="6471803" y="33215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9" name="Action Button: Custom 16">
            <a:hlinkClick r:id="" action="ppaction://noaction" highlightClick="1">
              <a:snd r:embed="rId13" name="personne.wav"/>
            </a:hlinkClick>
            <a:extLst>
              <a:ext uri="{FF2B5EF4-FFF2-40B4-BE49-F238E27FC236}">
                <a16:creationId xmlns:a16="http://schemas.microsoft.com/office/drawing/2014/main" id="{098B8524-EAAC-42D1-A5EE-7C97FAA7E63B}"/>
              </a:ext>
            </a:extLst>
          </p:cNvPr>
          <p:cNvSpPr/>
          <p:nvPr/>
        </p:nvSpPr>
        <p:spPr>
          <a:xfrm>
            <a:off x="6460508" y="3810167"/>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3" name="Action Button: Custom 16">
            <a:hlinkClick r:id="" action="ppaction://noaction" highlightClick="1">
              <a:snd r:embed="rId14" name="usine.wav"/>
            </a:hlinkClick>
            <a:extLst>
              <a:ext uri="{FF2B5EF4-FFF2-40B4-BE49-F238E27FC236}">
                <a16:creationId xmlns:a16="http://schemas.microsoft.com/office/drawing/2014/main" id="{39578DC0-439A-4450-ACDD-3985251BCBBE}"/>
              </a:ext>
            </a:extLst>
          </p:cNvPr>
          <p:cNvSpPr/>
          <p:nvPr/>
        </p:nvSpPr>
        <p:spPr>
          <a:xfrm>
            <a:off x="6460508" y="4318283"/>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5" name="Picture 34" descr="green checkmark">
            <a:extLst>
              <a:ext uri="{FF2B5EF4-FFF2-40B4-BE49-F238E27FC236}">
                <a16:creationId xmlns:a16="http://schemas.microsoft.com/office/drawing/2014/main" id="{0876D4E8-8CCA-4055-9980-E4C309D361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742" y="3872040"/>
            <a:ext cx="282522" cy="294294"/>
          </a:xfrm>
          <a:prstGeom prst="rect">
            <a:avLst/>
          </a:prstGeom>
        </p:spPr>
      </p:pic>
      <p:pic>
        <p:nvPicPr>
          <p:cNvPr id="37" name="Picture 36" descr="green checkmark">
            <a:extLst>
              <a:ext uri="{FF2B5EF4-FFF2-40B4-BE49-F238E27FC236}">
                <a16:creationId xmlns:a16="http://schemas.microsoft.com/office/drawing/2014/main" id="{9A827351-3962-4721-AFE2-D931D7724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0738" y="4397918"/>
            <a:ext cx="282522" cy="294294"/>
          </a:xfrm>
          <a:prstGeom prst="rect">
            <a:avLst/>
          </a:prstGeom>
        </p:spPr>
      </p:pic>
      <p:cxnSp>
        <p:nvCxnSpPr>
          <p:cNvPr id="9" name="Straight Connector 8">
            <a:extLst>
              <a:ext uri="{FF2B5EF4-FFF2-40B4-BE49-F238E27FC236}">
                <a16:creationId xmlns:a16="http://schemas.microsoft.com/office/drawing/2014/main" id="{7C3DAFEB-8E65-4D62-994B-6F3631F90CDE}"/>
              </a:ext>
            </a:extLst>
          </p:cNvPr>
          <p:cNvCxnSpPr>
            <a:cxnSpLocks/>
          </p:cNvCxnSpPr>
          <p:nvPr/>
        </p:nvCxnSpPr>
        <p:spPr>
          <a:xfrm>
            <a:off x="1433682" y="4677095"/>
            <a:ext cx="156831"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48780CA-3F21-4B3C-BD99-F1490A063528}"/>
              </a:ext>
            </a:extLst>
          </p:cNvPr>
          <p:cNvCxnSpPr/>
          <p:nvPr/>
        </p:nvCxnSpPr>
        <p:spPr>
          <a:xfrm>
            <a:off x="1387384" y="3680151"/>
            <a:ext cx="297712"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5C0EBC-FE2D-47D9-82E2-E10CB0D49ECE}"/>
              </a:ext>
            </a:extLst>
          </p:cNvPr>
          <p:cNvCxnSpPr>
            <a:cxnSpLocks/>
          </p:cNvCxnSpPr>
          <p:nvPr/>
        </p:nvCxnSpPr>
        <p:spPr>
          <a:xfrm>
            <a:off x="7595405" y="3165658"/>
            <a:ext cx="184445"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6" name="Rounded Rectangle 46">
            <a:extLst>
              <a:ext uri="{FF2B5EF4-FFF2-40B4-BE49-F238E27FC236}">
                <a16:creationId xmlns:a16="http://schemas.microsoft.com/office/drawing/2014/main" id="{7D6611A0-786E-4E58-BA3E-A048E2CBC70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39" name="Straight Connector 38">
            <a:extLst>
              <a:ext uri="{FF2B5EF4-FFF2-40B4-BE49-F238E27FC236}">
                <a16:creationId xmlns:a16="http://schemas.microsoft.com/office/drawing/2014/main" id="{F32F5832-998C-480F-8D65-8DF880BAEBF6}"/>
              </a:ext>
            </a:extLst>
          </p:cNvPr>
          <p:cNvCxnSpPr>
            <a:cxnSpLocks/>
          </p:cNvCxnSpPr>
          <p:nvPr/>
        </p:nvCxnSpPr>
        <p:spPr>
          <a:xfrm>
            <a:off x="7253528" y="4702012"/>
            <a:ext cx="184445"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0"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0"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1BB9B-66AD-444F-89D0-63CD6C5A8D62}"/>
              </a:ext>
            </a:extLst>
          </p:cNvPr>
          <p:cNvSpPr txBox="1"/>
          <p:nvPr/>
        </p:nvSpPr>
        <p:spPr>
          <a:xfrm>
            <a:off x="205818" y="1321255"/>
            <a:ext cx="9614588"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can be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when it: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between two vowels, including in a liaison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oser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les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amis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when: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 at the beginning of a word or syllable (</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oupe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before or after a consonant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n</a:t>
            </a:r>
            <a:r>
              <a:rPr kumimoji="0" lang="en-GB" sz="2400" b="0" i="0" u="sng"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sng"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there is a double [s]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poi</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ss</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at the end of a word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fil</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p>
        </p:txBody>
      </p:sp>
      <p:sp>
        <p:nvSpPr>
          <p:cNvPr id="9" name="Rounded Rectangular Callout 6">
            <a:extLst>
              <a:ext uri="{FF2B5EF4-FFF2-40B4-BE49-F238E27FC236}">
                <a16:creationId xmlns:a16="http://schemas.microsoft.com/office/drawing/2014/main" id="{9A66108B-E5FD-464F-BE3E-EDA64D7F706B}"/>
              </a:ext>
            </a:extLst>
          </p:cNvPr>
          <p:cNvSpPr/>
          <p:nvPr/>
        </p:nvSpPr>
        <p:spPr>
          <a:xfrm>
            <a:off x="5798931" y="5206373"/>
            <a:ext cx="4641091" cy="867128"/>
          </a:xfrm>
          <a:prstGeom prst="wedgeRoundRectCallout">
            <a:avLst>
              <a:gd name="adj1" fmla="val -54033"/>
              <a:gd name="adj2" fmla="val -23381"/>
              <a:gd name="adj3" fmla="val 16667"/>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is rare as word final consonants are usually SFCs </a:t>
            </a:r>
          </a:p>
        </p:txBody>
      </p:sp>
      <p:sp>
        <p:nvSpPr>
          <p:cNvPr id="6" name="Title 5">
            <a:extLst>
              <a:ext uri="{FF2B5EF4-FFF2-40B4-BE49-F238E27FC236}">
                <a16:creationId xmlns:a16="http://schemas.microsoft.com/office/drawing/2014/main" id="{FEBA6898-BBB4-481C-8E41-3975479DCF0B}"/>
              </a:ext>
            </a:extLst>
          </p:cNvPr>
          <p:cNvSpPr>
            <a:spLocks noGrp="1"/>
          </p:cNvSpPr>
          <p:nvPr>
            <p:ph type="title"/>
          </p:nvPr>
        </p:nvSpPr>
        <p:spPr>
          <a:xfrm>
            <a:off x="838200" y="443073"/>
            <a:ext cx="9416292" cy="514829"/>
          </a:xfrm>
        </p:spPr>
        <p:txBody>
          <a:bodyPr>
            <a:normAutofit fontScale="90000"/>
          </a:bodyPr>
          <a:lstStyle/>
          <a:p>
            <a:r>
              <a:rPr lang="fr-FR" dirty="0" err="1"/>
              <a:t>Closed</a:t>
            </a:r>
            <a:r>
              <a:rPr lang="fr-FR" dirty="0"/>
              <a:t> or open [o] ?</a:t>
            </a:r>
          </a:p>
        </p:txBody>
      </p:sp>
      <p:pic>
        <p:nvPicPr>
          <p:cNvPr id="10" name="Picture 9" descr="background rectangle">
            <a:extLst>
              <a:ext uri="{FF2B5EF4-FFF2-40B4-BE49-F238E27FC236}">
                <a16:creationId xmlns:a16="http://schemas.microsoft.com/office/drawing/2014/main" id="{7995017A-8F44-468A-921F-2242504DFE1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E77E9201-35FD-4FE1-9252-A218FADE91D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Hard or </a:t>
            </a: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soft [-s-]?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Rounded Rectangle 46">
            <a:extLst>
              <a:ext uri="{FF2B5EF4-FFF2-40B4-BE49-F238E27FC236}">
                <a16:creationId xmlns:a16="http://schemas.microsoft.com/office/drawing/2014/main" id="{EB2C7E7D-0536-43EF-ADA2-5F869C3240C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Arc 1">
            <a:extLst>
              <a:ext uri="{FF2B5EF4-FFF2-40B4-BE49-F238E27FC236}">
                <a16:creationId xmlns:a16="http://schemas.microsoft.com/office/drawing/2014/main" id="{9655967E-33A3-4E3F-B72D-FD9A721E3A47}"/>
              </a:ext>
            </a:extLst>
          </p:cNvPr>
          <p:cNvSpPr/>
          <p:nvPr/>
        </p:nvSpPr>
        <p:spPr>
          <a:xfrm rot="7144172">
            <a:off x="8004937" y="2009563"/>
            <a:ext cx="1521498" cy="906540"/>
          </a:xfrm>
          <a:prstGeom prst="arc">
            <a:avLst>
              <a:gd name="adj1" fmla="val 20223459"/>
              <a:gd name="adj2" fmla="val 0"/>
            </a:avLst>
          </a:prstGeom>
          <a:ln w="19050">
            <a:solidFill>
              <a:srgbClr val="E65D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Rounded Rectangular Callout 6"/>
          <p:cNvSpPr/>
          <p:nvPr/>
        </p:nvSpPr>
        <p:spPr>
          <a:xfrm>
            <a:off x="6394615" y="249870"/>
            <a:ext cx="3461939" cy="1849611"/>
          </a:xfrm>
          <a:prstGeom prst="wedgeRoundRectCallout">
            <a:avLst>
              <a:gd name="adj1" fmla="val -21853"/>
              <a:gd name="adj2" fmla="val 64273"/>
              <a:gd name="adj3" fmla="val 16667"/>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Hard [s] sounds like ‘z’ as in English ‘cou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Soft [s] sounds like ‘s’ as in English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96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7"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7741</Words>
  <Application>Microsoft Office PowerPoint</Application>
  <PresentationFormat>Widescreen</PresentationFormat>
  <Paragraphs>1197</Paragraphs>
  <Slides>44</Slides>
  <Notes>44</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44</vt:i4>
      </vt:variant>
    </vt:vector>
  </HeadingPairs>
  <TitlesOfParts>
    <vt:vector size="52" baseType="lpstr">
      <vt:lpstr>Arial</vt:lpstr>
      <vt:lpstr>Calibri</vt:lpstr>
      <vt:lpstr>Century Gothic</vt:lpstr>
      <vt:lpstr>Tw Cen MT</vt:lpstr>
      <vt:lpstr>1_Office Theme</vt:lpstr>
      <vt:lpstr>NCELP Theme</vt:lpstr>
      <vt:lpstr>2_Office Theme</vt:lpstr>
      <vt:lpstr>5_Office Theme</vt:lpstr>
      <vt:lpstr>Talking about what you do in your free time and where you do it </vt:lpstr>
      <vt:lpstr>-s-</vt:lpstr>
      <vt:lpstr>-s-</vt:lpstr>
      <vt:lpstr>-s-</vt:lpstr>
      <vt:lpstr>-s-</vt:lpstr>
      <vt:lpstr>-s-</vt:lpstr>
      <vt:lpstr>-s-</vt:lpstr>
      <vt:lpstr>Hard or soft [-s-]?  </vt:lpstr>
      <vt:lpstr>Closed or open [o] ?</vt:lpstr>
      <vt:lpstr>Vocabulaire</vt:lpstr>
      <vt:lpstr>Qui est où ?</vt:lpstr>
      <vt:lpstr>Qui est où ?</vt:lpstr>
      <vt:lpstr>Using the preposition ‘de’</vt:lpstr>
      <vt:lpstr>C’est où ?</vt:lpstr>
      <vt:lpstr>Qui habite où ?</vt:lpstr>
      <vt:lpstr>Qui habite où ?</vt:lpstr>
      <vt:lpstr>C’est où ?</vt:lpstr>
      <vt:lpstr>C’est où ?</vt:lpstr>
      <vt:lpstr>Vrai ou faux ?</vt:lpstr>
      <vt:lpstr>Vrai ou faux ?</vt:lpstr>
      <vt:lpstr>Talking about what you do in your free time and where you do it </vt:lpstr>
      <vt:lpstr>Closed or open [o] ?</vt:lpstr>
      <vt:lpstr>Phonétique  </vt:lpstr>
      <vt:lpstr>Les vacances</vt:lpstr>
      <vt:lpstr>Vocabulaire</vt:lpstr>
      <vt:lpstr>Vocabulaire</vt:lpstr>
      <vt:lpstr>Vocabulaire</vt:lpstr>
      <vt:lpstr>Vocabulaire</vt:lpstr>
      <vt:lpstr>Les vacances</vt:lpstr>
      <vt:lpstr>Using the preposition ‘de’</vt:lpstr>
      <vt:lpstr>C’est où ?</vt:lpstr>
      <vt:lpstr>C’est où ?</vt:lpstr>
      <vt:lpstr>Prepositions with ‘jouer’</vt:lpstr>
      <vt:lpstr>Qui fait quoi ?</vt:lpstr>
      <vt:lpstr>Asking Questions</vt:lpstr>
      <vt:lpstr>Qui aime faire quoi ? (A)</vt:lpstr>
      <vt:lpstr>Qui aime faire quoi ? (B)</vt:lpstr>
      <vt:lpstr>Qui aime faire quoi ? </vt:lpstr>
      <vt:lpstr>Qui fait quoi ? (A)</vt:lpstr>
      <vt:lpstr>Qui fait quoi ? (B)</vt:lpstr>
      <vt:lpstr>Qui fait quoi ?</vt:lpstr>
      <vt:lpstr>Qui fait quoi ?</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385</cp:revision>
  <dcterms:created xsi:type="dcterms:W3CDTF">2020-06-12T14:19:03Z</dcterms:created>
  <dcterms:modified xsi:type="dcterms:W3CDTF">2022-08-04T17:03:55Z</dcterms:modified>
</cp:coreProperties>
</file>