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513" r:id="rId3"/>
    <p:sldId id="601" r:id="rId4"/>
    <p:sldId id="602" r:id="rId5"/>
    <p:sldId id="618" r:id="rId6"/>
    <p:sldId id="619" r:id="rId7"/>
    <p:sldId id="620" r:id="rId8"/>
    <p:sldId id="615" r:id="rId9"/>
    <p:sldId id="616" r:id="rId10"/>
    <p:sldId id="573" r:id="rId11"/>
    <p:sldId id="576" r:id="rId12"/>
    <p:sldId id="604" r:id="rId13"/>
    <p:sldId id="583" r:id="rId14"/>
    <p:sldId id="621" r:id="rId15"/>
    <p:sldId id="261" r:id="rId16"/>
    <p:sldId id="617" r:id="rId17"/>
    <p:sldId id="623" r:id="rId18"/>
    <p:sldId id="432" r:id="rId19"/>
    <p:sldId id="336" r:id="rId20"/>
    <p:sldId id="514" r:id="rId21"/>
    <p:sldId id="591" r:id="rId22"/>
    <p:sldId id="606" r:id="rId23"/>
    <p:sldId id="607" r:id="rId24"/>
    <p:sldId id="608" r:id="rId25"/>
    <p:sldId id="600" r:id="rId26"/>
    <p:sldId id="610" r:id="rId27"/>
    <p:sldId id="611" r:id="rId28"/>
    <p:sldId id="578" r:id="rId29"/>
    <p:sldId id="609" r:id="rId30"/>
    <p:sldId id="563" r:id="rId31"/>
    <p:sldId id="624" r:id="rId32"/>
    <p:sldId id="625" r:id="rId33"/>
    <p:sldId id="529" r:id="rId34"/>
    <p:sldId id="530" r:id="rId35"/>
    <p:sldId id="494" r:id="rId36"/>
    <p:sldId id="626"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203864"/>
    <a:srgbClr val="F66400"/>
    <a:srgbClr val="FBE6D7"/>
    <a:srgbClr val="FAFAFA"/>
    <a:srgbClr val="FFFFFF"/>
    <a:srgbClr val="000000"/>
    <a:srgbClr val="FBF0D5"/>
    <a:srgbClr val="EE8932"/>
    <a:srgbClr val="68D5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76463" autoAdjust="0"/>
  </p:normalViewPr>
  <p:slideViewPr>
    <p:cSldViewPr snapToGrid="0">
      <p:cViewPr varScale="1">
        <p:scale>
          <a:sx n="96" d="100"/>
          <a:sy n="96" d="100"/>
        </p:scale>
        <p:origin x="155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24/03/2021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Artwork by Mark Davies &amp; Steve Clarke. All additional pictures selected are available under a Creative Commons license, no attribution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Native-speaker teacher feedback provided by</a:t>
            </a:r>
            <a:r>
              <a:rPr lang="en-GB" baseline="0" dirty="0"/>
              <a:t> Blanca Román.</a:t>
            </a:r>
            <a:endParaRPr lang="en-GB" b="1" dirty="0"/>
          </a:p>
          <a:p>
            <a:endParaRPr lang="en-GB" b="1" dirty="0"/>
          </a:p>
          <a:p>
            <a:r>
              <a:rPr lang="en-GB" b="1" dirty="0"/>
              <a:t>Learning outcomes</a:t>
            </a:r>
            <a:r>
              <a:rPr lang="en-GB" b="1" baseline="0" dirty="0"/>
              <a:t> (lesson 1):</a:t>
            </a:r>
            <a:endParaRPr lang="en-GB" b="1" dirty="0"/>
          </a:p>
          <a:p>
            <a:r>
              <a:rPr lang="en-GB" sz="1200" b="0" kern="1200" dirty="0">
                <a:solidFill>
                  <a:schemeClr val="tx1"/>
                </a:solidFill>
                <a:effectLst/>
                <a:latin typeface="+mn-lt"/>
                <a:ea typeface="+mn-ea"/>
                <a:cs typeface="+mn-cs"/>
              </a:rPr>
              <a:t>Introduction of </a:t>
            </a:r>
            <a:r>
              <a:rPr lang="en-US" sz="1200" kern="1200" dirty="0">
                <a:solidFill>
                  <a:schemeClr val="tx1"/>
                </a:solidFill>
                <a:effectLst/>
                <a:latin typeface="+mn-lt"/>
                <a:ea typeface="+mn-ea"/>
                <a:cs typeface="+mn-cs"/>
              </a:rPr>
              <a:t>indirect object pronouns (me, te, le) </a:t>
            </a:r>
          </a:p>
          <a:p>
            <a:r>
              <a:rPr lang="en-US" sz="1200" kern="1200" dirty="0">
                <a:solidFill>
                  <a:schemeClr val="tx1"/>
                </a:solidFill>
                <a:effectLst/>
                <a:latin typeface="+mn-lt"/>
                <a:ea typeface="+mn-ea"/>
                <a:cs typeface="+mn-cs"/>
              </a:rPr>
              <a:t>Consolidation of pre-verbal object position</a:t>
            </a:r>
          </a:p>
          <a:p>
            <a:r>
              <a:rPr lang="en-US" sz="1200" kern="1200" dirty="0">
                <a:solidFill>
                  <a:schemeClr val="tx1"/>
                </a:solidFill>
                <a:effectLst/>
                <a:latin typeface="+mn-lt"/>
                <a:ea typeface="+mn-ea"/>
                <a:cs typeface="+mn-cs"/>
              </a:rPr>
              <a:t>Consolidation</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personal ‘a’</a:t>
            </a:r>
          </a:p>
          <a:p>
            <a:r>
              <a:rPr lang="en-GB" sz="1200" kern="1200" dirty="0">
                <a:solidFill>
                  <a:schemeClr val="tx1"/>
                </a:solidFill>
                <a:effectLst/>
                <a:latin typeface="+mn-lt"/>
                <a:ea typeface="+mn-ea"/>
                <a:cs typeface="+mn-cs"/>
              </a:rPr>
              <a:t>Consolidation of SSCs [v] &amp; [b]</a:t>
            </a: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a:solidFill>
                  <a:schemeClr val="tx1"/>
                </a:solidFill>
                <a:effectLst/>
                <a:latin typeface="+mn-lt"/>
                <a:ea typeface="+mn-ea"/>
                <a:cs typeface="+mn-cs"/>
              </a:rPr>
              <a:t>me² [22]; te² [48];</a:t>
            </a:r>
            <a:r>
              <a:rPr lang="es-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 [25];</a:t>
            </a:r>
            <a:r>
              <a:rPr lang="es-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regalar [1420];</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tirar</a:t>
            </a:r>
            <a:r>
              <a:rPr lang="en-GB" sz="1200" kern="1200" dirty="0">
                <a:solidFill>
                  <a:schemeClr val="tx1"/>
                </a:solidFill>
                <a:effectLst/>
                <a:latin typeface="+mn-lt"/>
                <a:ea typeface="+mn-ea"/>
                <a:cs typeface="+mn-cs"/>
              </a:rPr>
              <a:t> [685];</a:t>
            </a:r>
            <a:r>
              <a:rPr lang="es-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quitar [668];</a:t>
            </a:r>
            <a:r>
              <a:rPr lang="es-GB"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reloj [1683]</a:t>
            </a:r>
            <a:r>
              <a:rPr lang="es-GB"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caja [1074];</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lleno</a:t>
            </a:r>
            <a:r>
              <a:rPr lang="en-GB" sz="1200" kern="1200" dirty="0">
                <a:solidFill>
                  <a:schemeClr val="tx1"/>
                </a:solidFill>
                <a:effectLst/>
                <a:latin typeface="+mn-lt"/>
                <a:ea typeface="+mn-ea"/>
                <a:cs typeface="+mn-cs"/>
              </a:rPr>
              <a:t> [684]; </a:t>
            </a:r>
            <a:r>
              <a:rPr lang="en-GB" sz="1200" kern="1200" dirty="0" err="1">
                <a:solidFill>
                  <a:schemeClr val="tx1"/>
                </a:solidFill>
                <a:effectLst/>
                <a:latin typeface="+mn-lt"/>
                <a:ea typeface="+mn-ea"/>
                <a:cs typeface="+mn-cs"/>
              </a:rPr>
              <a:t>vacío</a:t>
            </a:r>
            <a:r>
              <a:rPr lang="en-GB" sz="1200" kern="1200" dirty="0">
                <a:solidFill>
                  <a:schemeClr val="tx1"/>
                </a:solidFill>
                <a:effectLst/>
                <a:latin typeface="+mn-lt"/>
                <a:ea typeface="+mn-ea"/>
                <a:cs typeface="+mn-cs"/>
              </a:rPr>
              <a:t> [1585]</a:t>
            </a:r>
            <a:r>
              <a:rPr lang="es-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tarjeta [1958]; </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r>
              <a:rPr lang="es-ES" sz="1200" b="1" kern="1200" dirty="0">
                <a:solidFill>
                  <a:schemeClr val="tx1"/>
                </a:solidFill>
                <a:effectLst/>
                <a:latin typeface="+mn-lt"/>
                <a:ea typeface="+mn-ea"/>
                <a:cs typeface="+mn-cs"/>
              </a:rPr>
              <a:t>Y8 2.1.5</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cuidar [751]; olvidar [415]; traer [341]; salud [613]; novio [1322]; novia [1996]; cumpleaños [3372]</a:t>
            </a:r>
            <a:endParaRPr lang="es-GB" sz="1200" kern="1200" dirty="0">
              <a:solidFill>
                <a:schemeClr val="tx1"/>
              </a:solidFill>
              <a:effectLst/>
              <a:latin typeface="+mn-lt"/>
              <a:ea typeface="+mn-ea"/>
              <a:cs typeface="+mn-cs"/>
            </a:endParaRPr>
          </a:p>
          <a:p>
            <a:endParaRPr lang="es-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Y8 1.2.6</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paisaje [1685]; crecer [560]; desaparecer [655]; seco [1183]; lluvia [986]; clima [1675]; mejor [116]; frontera [1507]; ganar² [295]; mil [191]; altura [970]; suficiente [781]; dice [decir-31]; más [23]; vida [85]</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s-GB" dirty="0">
              <a:effectLs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check understanding</a:t>
            </a:r>
            <a:r>
              <a:rPr lang="en-US" baseline="0" dirty="0"/>
              <a:t> of new</a:t>
            </a:r>
            <a:r>
              <a:rPr lang="en-US" dirty="0"/>
              <a:t> vocabulary; to raise awareness of their different parts of speech.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a:t>
            </a:r>
            <a:r>
              <a:rPr lang="en-GB" noProof="0" dirty="0"/>
              <a:t>. Students match each Spanish word with the corresponding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then classify the words.</a:t>
            </a:r>
            <a:endParaRPr lang="en-GB" sz="1200" kern="1200" noProof="0" dirty="0">
              <a:solidFill>
                <a:schemeClr val="tx1"/>
              </a:solidFill>
              <a:effectLst/>
              <a:latin typeface="+mn-lt"/>
              <a:ea typeface="+mn-ea"/>
              <a:cs typeface="+mn-cs"/>
            </a:endParaRPr>
          </a:p>
          <a:p>
            <a:pPr marL="0"/>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80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recap the concept of a direct object pronoun (</a:t>
            </a:r>
            <a:r>
              <a:rPr lang="es-ES" b="0" dirty="0" err="1"/>
              <a:t>taught</a:t>
            </a:r>
            <a:r>
              <a:rPr lang="es-ES" b="0" baseline="0" dirty="0"/>
              <a:t> in 8.2.2.1) and </a:t>
            </a:r>
            <a:r>
              <a:rPr lang="es-ES" b="0" dirty="0"/>
              <a:t>introduce the new concept of indirect object pronouns</a:t>
            </a:r>
            <a:r>
              <a:rPr lang="en-GB" b="0" baseline="0" dirty="0"/>
              <a:t> using ‘me’.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introduce the indirect direct object pronoun ‘te’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98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7 minutes.</a:t>
            </a:r>
          </a:p>
          <a:p>
            <a:endParaRPr lang="en-GB" b="1" noProof="0" dirty="0"/>
          </a:p>
          <a:p>
            <a:r>
              <a:rPr lang="en-GB" b="1" noProof="0" dirty="0"/>
              <a:t>Aim: </a:t>
            </a:r>
            <a:r>
              <a:rPr lang="en-GB" noProof="0" dirty="0"/>
              <a:t>to practise understanding the indirect object pronouns ‘me’ and ’te’ in reading; to familiarise students with the different ways of translating the sentence into English.</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each sentence and decide whether the action affects ‘me’ 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provide the two possible translations for each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Note</a:t>
            </a:r>
            <a:r>
              <a:rPr lang="en-GB" i="0" noProof="0" dirty="0"/>
              <a:t>: </a:t>
            </a:r>
            <a:r>
              <a:rPr lang="en-GB" noProof="0" dirty="0"/>
              <a:t>if working with a high-achieving group, the activity could be made for challenging by requiring students to write the whole sentence. Students would then have to also pay attention to the verb form to determine the subject of the sentence. All of these verb forms have been previously taught</a:t>
            </a:r>
            <a:r>
              <a:rPr lang="en-GB" baseline="0" noProof="0" dirty="0"/>
              <a:t> for –ar/–er/–ir verbs. </a:t>
            </a:r>
            <a:endParaRPr lang="en-GB" noProof="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a:t>
            </a:r>
            <a:r>
              <a:rPr lang="en-GB" baseline="0" dirty="0"/>
              <a:t> minute</a:t>
            </a:r>
          </a:p>
          <a:p>
            <a:endParaRPr lang="en-GB" baseline="0" dirty="0"/>
          </a:p>
          <a:p>
            <a:r>
              <a:rPr lang="en-GB" b="1" baseline="0" dirty="0"/>
              <a:t>Aim: </a:t>
            </a:r>
            <a:r>
              <a:rPr lang="en-GB" baseline="0" dirty="0"/>
              <a:t>to briefly recap the rules on formation of –ar and –er/–ir verbs in the 3</a:t>
            </a:r>
            <a:r>
              <a:rPr lang="en-GB" baseline="30000" dirty="0"/>
              <a:t>rd</a:t>
            </a:r>
            <a:r>
              <a:rPr lang="en-GB" baseline="0" dirty="0"/>
              <a:t> person plural (present tense). These verb endings will be used in subsequent activities.</a:t>
            </a:r>
          </a:p>
          <a:p>
            <a:endParaRPr lang="en-GB" baseline="0" dirty="0"/>
          </a:p>
          <a:p>
            <a:r>
              <a:rPr lang="en-GB" b="1" baseline="0" dirty="0"/>
              <a:t>Procedure: </a:t>
            </a:r>
            <a:r>
              <a:rPr lang="en-GB" baseline="0" dirty="0"/>
              <a:t>click to bring up each new line, eliciting rules and translations where possible.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32529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recognise the indirect object and its meaning; to consolidate understanding of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Students listen to each recording and decide who is affected by the action: ‘me’ 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listen again and write the direct object in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During feedback, the teacher can also seek the full sentence translation from students. This will help to raise awareness of those sentences that </a:t>
            </a:r>
            <a:r>
              <a:rPr lang="en-GB" b="0" noProof="0" dirty="0"/>
              <a:t>require</a:t>
            </a:r>
            <a:r>
              <a:rPr lang="en-GB" noProof="0" dirty="0"/>
              <a:t> a preposition in the English translation (#4</a:t>
            </a:r>
            <a:r>
              <a:rPr lang="en-GB" baseline="0" noProof="0" dirty="0"/>
              <a:t> – they take presents away </a:t>
            </a:r>
            <a:r>
              <a:rPr lang="en-GB" b="1" baseline="0" noProof="0" dirty="0"/>
              <a:t>from </a:t>
            </a:r>
            <a:r>
              <a:rPr lang="en-GB" b="0" baseline="0" noProof="0" dirty="0"/>
              <a:t>me; #5 – they organise lots of parties </a:t>
            </a:r>
            <a:r>
              <a:rPr lang="en-GB" b="1" baseline="0" noProof="0" dirty="0"/>
              <a:t>for</a:t>
            </a:r>
            <a:r>
              <a:rPr lang="en-GB" b="0" baseline="0" noProof="0" dirty="0"/>
              <a:t> me). The others could be translated in either of the two ways seen on previous slides.</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traen cosas de Inglaterra.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Te regalan unos zapatos nuevos.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Te ofrecen ayuda con la fiesta.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quitan regalos.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Te dan cajas llenas de libros.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Te organizan muchas fiestas.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escriben tarjetas de cumpleaños.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pasan comida rica.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2955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a:t>
            </a:r>
            <a:r>
              <a:rPr lang="en-GB" baseline="0" dirty="0"/>
              <a:t> minutes (slides 16-17)  </a:t>
            </a:r>
          </a:p>
          <a:p>
            <a:endParaRPr lang="en-GB" baseline="0" dirty="0"/>
          </a:p>
          <a:p>
            <a:r>
              <a:rPr lang="en-GB" b="1" baseline="0" dirty="0"/>
              <a:t>Aim: </a:t>
            </a:r>
            <a:r>
              <a:rPr lang="en-GB" b="0" baseline="0" dirty="0"/>
              <a:t>oral production of the indirect object pronouns ‘me’ and ‘te’ in sentences; to also practise producing regular verbs in 3</a:t>
            </a:r>
            <a:r>
              <a:rPr lang="en-GB" b="0" baseline="30000" dirty="0"/>
              <a:t>rd</a:t>
            </a:r>
            <a:r>
              <a:rPr lang="en-GB" b="0" baseline="0" dirty="0"/>
              <a:t> person plural (present) and relevant vocabulary</a:t>
            </a:r>
          </a:p>
          <a:p>
            <a:endParaRPr lang="en-GB" b="0" baseline="0" dirty="0"/>
          </a:p>
          <a:p>
            <a:r>
              <a:rPr lang="en-GB" b="1" baseline="0" dirty="0"/>
              <a:t>Procedure: </a:t>
            </a:r>
            <a:r>
              <a:rPr lang="en-GB" b="0" baseline="0" dirty="0"/>
              <a:t>the teacher clicks to bring up each set of prompts. Further clicks reveal the answer, make the prompts disappear and bring up new ones.</a:t>
            </a:r>
          </a:p>
          <a:p>
            <a:endParaRPr lang="en-GB" b="0" baseline="0" dirty="0"/>
          </a:p>
          <a:p>
            <a:r>
              <a:rPr lang="en-GB" b="1" baseline="0" dirty="0"/>
              <a:t>Notes:</a:t>
            </a:r>
          </a:p>
          <a:p>
            <a:pPr marL="228600" indent="-228600">
              <a:buAutoNum type="arabicPeriod"/>
            </a:pPr>
            <a:r>
              <a:rPr lang="en-GB" b="0" baseline="0" dirty="0"/>
              <a:t>This activity goes over two slides. Two sets of prompts are given in order to familiarise students with the two ways in which English may translate into Spanish (e.g. ‘they buy me [something]’ and ‘they buy [something] for me’).</a:t>
            </a:r>
          </a:p>
          <a:p>
            <a:pPr marL="228600" indent="-228600">
              <a:buAutoNum type="arabicPeriod"/>
            </a:pPr>
            <a:r>
              <a:rPr lang="en-GB" b="0" baseline="0" dirty="0"/>
              <a:t>It may help to remind students before starting that the second word in the English prompt will correspond to the first word in the Spanish sentence. The word order difference between English and Spanish may be challenging.</a:t>
            </a:r>
          </a:p>
          <a:p>
            <a:pPr marL="228600" indent="-228600">
              <a:buAutoNum type="arabicPeriod"/>
            </a:pPr>
            <a:r>
              <a:rPr lang="en-GB" b="0" baseline="0" dirty="0"/>
              <a:t>The activity could also be done as a writing (e.g. with mini whiteboards), but is envisaged primarily as a teacher-led speaking activity as the final task in the lesson involves individual writing.</a:t>
            </a:r>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878281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Slide 2/2</a:t>
            </a:r>
            <a:endParaRPr lang="en-GB" b="0" baseline="0" dirty="0"/>
          </a:p>
          <a:p>
            <a:r>
              <a:rPr lang="en-GB" baseline="0" dirty="0"/>
              <a:t>The activity continues in the same way, but now with English sentences that end in a preposition and pronoun.</a:t>
            </a:r>
          </a:p>
          <a:p>
            <a:r>
              <a:rPr lang="en-GB" dirty="0"/>
              <a:t>The prompts generate a further</a:t>
            </a:r>
            <a:r>
              <a:rPr lang="en-GB" baseline="0" dirty="0"/>
              <a:t> five sentences.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085716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noProof="0" dirty="0"/>
              <a:t>consolidate use of indirect object pronouns ‘me’ and ‘te’ in written production; to put the new and revisited vocabulary into </a:t>
            </a:r>
            <a:r>
              <a:rPr lang="es-ES" b="0" dirty="0"/>
              <a:t>practice.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translate each sentence into Spanish considering whether to use ‘me’ or ‘</a:t>
            </a:r>
            <a:r>
              <a:rPr lang="en-US" b="0" dirty="0" err="1"/>
              <a:t>te</a:t>
            </a:r>
            <a:r>
              <a:rPr lang="en-US" b="0" dirty="0"/>
              <a:t>’</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 teacher clicks on the speech bubbles in any order to reveal the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all sentences are written in order to elicit a regular verb in 3</a:t>
            </a:r>
            <a:r>
              <a:rPr lang="en-US" b="0" baseline="30000" dirty="0"/>
              <a:t>rd</a:t>
            </a:r>
            <a:r>
              <a:rPr lang="en-US" b="0" baseline="0" dirty="0"/>
              <a:t> person plural (present) with the ending –an or –en.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a:t>
            </a:r>
          </a:p>
          <a:p>
            <a:r>
              <a:rPr lang="en-GB" b="0" dirty="0"/>
              <a:t>Introduction of </a:t>
            </a:r>
            <a:r>
              <a:rPr lang="en-US" sz="1200" kern="1200" dirty="0">
                <a:solidFill>
                  <a:schemeClr val="tx1"/>
                </a:solidFill>
                <a:effectLst/>
                <a:latin typeface="+mn-lt"/>
                <a:ea typeface="+mn-ea"/>
                <a:cs typeface="+mn-cs"/>
              </a:rPr>
              <a:t>indirect object pronoun</a:t>
            </a:r>
            <a:r>
              <a:rPr lang="en-US" sz="1200" kern="1200" baseline="0" dirty="0">
                <a:solidFill>
                  <a:schemeClr val="tx1"/>
                </a:solidFill>
                <a:effectLst/>
                <a:latin typeface="+mn-lt"/>
                <a:ea typeface="+mn-ea"/>
                <a:cs typeface="+mn-cs"/>
              </a:rPr>
              <a:t> ‘le’</a:t>
            </a:r>
            <a:endParaRPr lang="en-GB" b="0" dirty="0"/>
          </a:p>
          <a:p>
            <a:r>
              <a:rPr lang="en-GB" b="0" dirty="0"/>
              <a:t>Consolidation</a:t>
            </a:r>
            <a:r>
              <a:rPr lang="en-GB" b="0" baseline="0" dirty="0"/>
              <a:t> of</a:t>
            </a:r>
            <a:r>
              <a:rPr lang="en-GB" b="1" dirty="0"/>
              <a:t> </a:t>
            </a:r>
            <a:r>
              <a:rPr lang="en-US" sz="1200" kern="1200" dirty="0">
                <a:solidFill>
                  <a:schemeClr val="tx1"/>
                </a:solidFill>
                <a:effectLst/>
                <a:latin typeface="+mn-lt"/>
                <a:ea typeface="+mn-ea"/>
                <a:cs typeface="+mn-cs"/>
              </a:rPr>
              <a:t>indirect object pronouns ‘me’ and</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te</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pre-verbal object position</a:t>
            </a:r>
          </a:p>
          <a:p>
            <a:r>
              <a:rPr lang="en-US" sz="1200" kern="1200" dirty="0">
                <a:solidFill>
                  <a:schemeClr val="tx1"/>
                </a:solidFill>
                <a:effectLst/>
                <a:latin typeface="+mn-lt"/>
                <a:ea typeface="+mn-ea"/>
                <a:cs typeface="+mn-cs"/>
              </a:rPr>
              <a:t>Consolidation of SSCs </a:t>
            </a:r>
            <a:r>
              <a:rPr lang="en-GB" sz="1200" kern="1200" dirty="0">
                <a:solidFill>
                  <a:schemeClr val="tx1"/>
                </a:solidFill>
                <a:effectLst/>
                <a:latin typeface="+mn-lt"/>
                <a:ea typeface="+mn-ea"/>
                <a:cs typeface="+mn-cs"/>
              </a:rPr>
              <a:t>[v] and [b]</a:t>
            </a: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kern="1200" dirty="0">
                <a:solidFill>
                  <a:schemeClr val="tx1"/>
                </a:solidFill>
                <a:effectLst/>
                <a:latin typeface="+mn-lt"/>
                <a:ea typeface="+mn-ea"/>
                <a:cs typeface="+mn-cs"/>
              </a:rPr>
              <a:t>me² [22]; te² [48];</a:t>
            </a:r>
            <a:r>
              <a:rPr lang="es-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 [25];</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regalar</a:t>
            </a:r>
            <a:r>
              <a:rPr lang="en-GB" sz="1200" kern="1200" dirty="0">
                <a:solidFill>
                  <a:schemeClr val="tx1"/>
                </a:solidFill>
                <a:effectLst/>
                <a:latin typeface="+mn-lt"/>
                <a:ea typeface="+mn-ea"/>
                <a:cs typeface="+mn-cs"/>
              </a:rPr>
              <a:t> [1420];</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tirar</a:t>
            </a:r>
            <a:r>
              <a:rPr lang="en-GB" sz="1200" kern="1200" dirty="0">
                <a:solidFill>
                  <a:schemeClr val="tx1"/>
                </a:solidFill>
                <a:effectLst/>
                <a:latin typeface="+mn-lt"/>
                <a:ea typeface="+mn-ea"/>
                <a:cs typeface="+mn-cs"/>
              </a:rPr>
              <a:t> [685];</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quitar</a:t>
            </a:r>
            <a:r>
              <a:rPr lang="en-GB" sz="1200" kern="1200" dirty="0">
                <a:solidFill>
                  <a:schemeClr val="tx1"/>
                </a:solidFill>
                <a:effectLst/>
                <a:latin typeface="+mn-lt"/>
                <a:ea typeface="+mn-ea"/>
                <a:cs typeface="+mn-cs"/>
              </a:rPr>
              <a:t> [668];</a:t>
            </a:r>
            <a:r>
              <a:rPr lang="es-GB"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reloj [1683]</a:t>
            </a:r>
            <a:r>
              <a:rPr lang="es-GB"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caja [1074];</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lleno</a:t>
            </a:r>
            <a:r>
              <a:rPr lang="en-GB" sz="1200" kern="1200" dirty="0">
                <a:solidFill>
                  <a:schemeClr val="tx1"/>
                </a:solidFill>
                <a:effectLst/>
                <a:latin typeface="+mn-lt"/>
                <a:ea typeface="+mn-ea"/>
                <a:cs typeface="+mn-cs"/>
              </a:rPr>
              <a:t> [684]; </a:t>
            </a:r>
            <a:r>
              <a:rPr lang="en-GB" sz="1200" kern="1200" dirty="0" err="1">
                <a:solidFill>
                  <a:schemeClr val="tx1"/>
                </a:solidFill>
                <a:effectLst/>
                <a:latin typeface="+mn-lt"/>
                <a:ea typeface="+mn-ea"/>
                <a:cs typeface="+mn-cs"/>
              </a:rPr>
              <a:t>vacío</a:t>
            </a:r>
            <a:r>
              <a:rPr lang="en-GB" sz="1200" kern="1200" dirty="0">
                <a:solidFill>
                  <a:schemeClr val="tx1"/>
                </a:solidFill>
                <a:effectLst/>
                <a:latin typeface="+mn-lt"/>
                <a:ea typeface="+mn-ea"/>
                <a:cs typeface="+mn-cs"/>
              </a:rPr>
              <a:t> [1585]</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tarjeta</a:t>
            </a:r>
            <a:r>
              <a:rPr lang="en-GB" sz="1200" kern="1200" dirty="0">
                <a:solidFill>
                  <a:schemeClr val="tx1"/>
                </a:solidFill>
                <a:effectLst/>
                <a:latin typeface="+mn-lt"/>
                <a:ea typeface="+mn-ea"/>
                <a:cs typeface="+mn-cs"/>
              </a:rPr>
              <a:t> [1958]; </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r>
              <a:rPr lang="es-ES" sz="1200" b="1" kern="1200" dirty="0">
                <a:solidFill>
                  <a:schemeClr val="tx1"/>
                </a:solidFill>
                <a:effectLst/>
                <a:latin typeface="+mn-lt"/>
                <a:ea typeface="+mn-ea"/>
                <a:cs typeface="+mn-cs"/>
              </a:rPr>
              <a:t>Y8 2.1.5</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cuidar [751]; olvidar [415]; traer [341]; salud [613]; novio [1322]; novia [1996]; cumpleaños [3372]</a:t>
            </a:r>
            <a:endParaRPr lang="es-GB" sz="1200" kern="1200" dirty="0">
              <a:solidFill>
                <a:schemeClr val="tx1"/>
              </a:solidFill>
              <a:effectLst/>
              <a:latin typeface="+mn-lt"/>
              <a:ea typeface="+mn-ea"/>
              <a:cs typeface="+mn-cs"/>
            </a:endParaRPr>
          </a:p>
          <a:p>
            <a:endParaRPr lang="es-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Y8 1.2.6</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paisaje [1685]; crecer [560]; desaparecer [655]; seco [1183]; lluvia [986]; clima [1675]; mejor [116]; frontera [1507]; ganar² [295]; mil [191];  altura [970]; suficiente [781]; dice [decir-31]; más [23]; vida [85]</a:t>
            </a:r>
            <a:r>
              <a:rPr lang="es-GB" dirty="0">
                <a:effectLst/>
              </a:rPr>
              <a:t> </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SSCs [b]</a:t>
            </a:r>
            <a:r>
              <a:rPr lang="en-US" baseline="0" dirty="0"/>
              <a:t> &amp;</a:t>
            </a:r>
            <a:r>
              <a:rPr lang="en-US" dirty="0"/>
              <a:t> [v]</a:t>
            </a:r>
            <a:r>
              <a:rPr lang="en-US" baseline="0" dirty="0"/>
              <a:t> and to consolidate understanding of vocabulary (a</a:t>
            </a:r>
            <a:r>
              <a:rPr lang="en-US" dirty="0"/>
              <a:t>s there is no juxtaposition of SSCs, </a:t>
            </a:r>
            <a:r>
              <a:rPr lang="en-GB" sz="1200" kern="1200" dirty="0">
                <a:solidFill>
                  <a:schemeClr val="tx1"/>
                </a:solidFill>
                <a:effectLst/>
                <a:latin typeface="+mn-lt"/>
                <a:ea typeface="+mn-ea"/>
                <a:cs typeface="+mn-cs"/>
              </a:rPr>
              <a:t>previously taught vocabulary is used in this activity).</a:t>
            </a:r>
            <a:endParaRPr lang="en-US" dirty="0"/>
          </a:p>
          <a:p>
            <a:endParaRPr lang="en-US" dirty="0"/>
          </a:p>
          <a:p>
            <a:r>
              <a:rPr lang="en-US" b="1" dirty="0"/>
              <a:t>Procedure:</a:t>
            </a:r>
            <a:br>
              <a:rPr lang="en-US" dirty="0"/>
            </a:br>
            <a:r>
              <a:rPr lang="en-US" dirty="0"/>
              <a:t>1. Students listen to each recording and write the words with the sounds [b] and [v] in the corresponding column.</a:t>
            </a:r>
            <a:br>
              <a:rPr lang="en-US" dirty="0"/>
            </a:br>
            <a:r>
              <a:rPr lang="en-US" dirty="0"/>
              <a:t>2. Students listen again and write the meaning of the full sentence in English.</a:t>
            </a:r>
          </a:p>
          <a:p>
            <a:endParaRPr lang="en-US" b="1" dirty="0"/>
          </a:p>
          <a:p>
            <a:r>
              <a:rPr lang="en-US" b="1" dirty="0"/>
              <a:t>Transcript:</a:t>
            </a:r>
            <a:endParaRPr lang="en-US" b="0" dirty="0"/>
          </a:p>
          <a:p>
            <a:pPr marL="228600" indent="-228600">
              <a:buAutoNum type="arabicPeriod"/>
            </a:pPr>
            <a:r>
              <a:rPr lang="es-GB" b="0" dirty="0">
                <a:effectLst/>
              </a:rPr>
              <a:t>Olvidó enviar los billetes.</a:t>
            </a:r>
          </a:p>
          <a:p>
            <a:pPr marL="228600" indent="-228600">
              <a:buAutoNum type="arabicPeriod"/>
            </a:pPr>
            <a:r>
              <a:rPr lang="es-GB" b="0" dirty="0">
                <a:effectLst/>
              </a:rPr>
              <a:t>Aprovechas las vacaciones para viajar.</a:t>
            </a:r>
          </a:p>
          <a:p>
            <a:pPr marL="228600" indent="-228600">
              <a:buAutoNum type="arabicPeriod"/>
            </a:pPr>
            <a:r>
              <a:rPr lang="es-GB" b="0" dirty="0">
                <a:effectLst/>
              </a:rPr>
              <a:t>Vende veinte bebidas.</a:t>
            </a:r>
          </a:p>
          <a:p>
            <a:pPr marL="228600" indent="-228600">
              <a:buAutoNum type="arabicPeriod"/>
            </a:pPr>
            <a:r>
              <a:rPr lang="es-GB" dirty="0">
                <a:effectLst/>
              </a:rPr>
              <a:t>Debo saber la verdad.</a:t>
            </a:r>
          </a:p>
          <a:p>
            <a:pPr marL="228600" indent="-228600">
              <a:buAutoNum type="arabicPeriod"/>
            </a:pPr>
            <a:r>
              <a:rPr lang="es-GB" dirty="0">
                <a:effectLst/>
              </a:rPr>
              <a:t>Va a ver a su novia en el viaje.</a:t>
            </a:r>
          </a:p>
          <a:p>
            <a:pPr marL="228600" indent="-228600">
              <a:buAutoNum type="arabicPeriod"/>
            </a:pPr>
            <a:r>
              <a:rPr lang="es-GB" dirty="0">
                <a:effectLst/>
              </a:rPr>
              <a:t>La lluvia en verano da rabia.</a:t>
            </a:r>
            <a:endParaRPr lang="en-GB" dirty="0">
              <a:effectLst/>
            </a:endParaRPr>
          </a:p>
          <a:p>
            <a:pPr marL="228600" indent="-228600">
              <a:buAutoNum type="arabicPeriod"/>
            </a:pPr>
            <a:endParaRPr lang="en-GB" dirty="0">
              <a:effectLst/>
            </a:endParaRPr>
          </a:p>
          <a:p>
            <a:pPr marL="0" indent="0">
              <a:buNone/>
            </a:pPr>
            <a:r>
              <a:rPr lang="en-GB" b="1" dirty="0">
                <a:effectLst/>
              </a:rPr>
              <a:t>Note: </a:t>
            </a:r>
            <a:r>
              <a:rPr lang="en-GB" b="0" dirty="0">
                <a:effectLst/>
              </a:rPr>
              <a:t>an</a:t>
            </a:r>
            <a:r>
              <a:rPr lang="en-GB" b="0" baseline="0" dirty="0">
                <a:effectLst/>
              </a:rPr>
              <a:t> additional translation is provided for ‘aprovechar’. The word has so far only been taught as ‘make the most of’, but in this context it would work well with ‘take advantage of’.</a:t>
            </a:r>
            <a:endParaRPr lang="es-GB" b="1"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mins</a:t>
            </a:r>
          </a:p>
          <a:p>
            <a:endParaRPr lang="en-GB" b="1" dirty="0"/>
          </a:p>
          <a:p>
            <a:r>
              <a:rPr lang="en-GB" b="1" dirty="0"/>
              <a:t>Aim: </a:t>
            </a:r>
            <a:r>
              <a:rPr lang="en-GB" dirty="0"/>
              <a:t>to practise SSCs [b] and [v]</a:t>
            </a:r>
            <a:r>
              <a:rPr lang="en-GB" baseline="0" dirty="0"/>
              <a:t> in paired speaking and listening</a:t>
            </a:r>
          </a:p>
          <a:p>
            <a:endParaRPr lang="en-GB" baseline="0" dirty="0"/>
          </a:p>
          <a:p>
            <a:r>
              <a:rPr lang="en-GB" b="1" dirty="0"/>
              <a:t>Procedure:</a:t>
            </a:r>
          </a:p>
          <a:p>
            <a:pPr marL="228600" indent="-228600">
              <a:buAutoNum type="arabicPeriod"/>
            </a:pPr>
            <a:r>
              <a:rPr lang="en-GB" dirty="0"/>
              <a:t>Student A reads out the words on the list, one by one.</a:t>
            </a:r>
          </a:p>
          <a:p>
            <a:pPr marL="228600" indent="-228600">
              <a:buAutoNum type="arabicPeriod"/>
            </a:pPr>
            <a:r>
              <a:rPr lang="en-GB" baseline="0" dirty="0"/>
              <a:t>Student B listens and writes them down in the correct column depending on their spelling.</a:t>
            </a:r>
          </a:p>
          <a:p>
            <a:pPr marL="228600" indent="-228600">
              <a:buAutoNum type="arabicPeriod"/>
            </a:pPr>
            <a:r>
              <a:rPr lang="en-GB" baseline="0" dirty="0"/>
              <a:t>Students swap roles.</a:t>
            </a:r>
          </a:p>
          <a:p>
            <a:pPr marL="228600" indent="-228600">
              <a:buAutoNum type="arabicPeriod"/>
            </a:pPr>
            <a:r>
              <a:rPr lang="en-GB" baseline="0" dirty="0"/>
              <a:t>To check understanding, teachers can ask for oral translation of the words into English during feedback.</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425061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Speaking cards</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64116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Speaking cards</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477399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ANSWER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415989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782319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7 minutes</a:t>
            </a:r>
          </a:p>
          <a:p>
            <a:endParaRPr lang="en-US" b="0" i="0" dirty="0"/>
          </a:p>
          <a:p>
            <a:r>
              <a:rPr lang="en-US" b="1" i="0" dirty="0"/>
              <a:t>Aim: </a:t>
            </a:r>
            <a:r>
              <a:rPr lang="en-US" b="0" i="0" dirty="0"/>
              <a:t>to</a:t>
            </a:r>
            <a:r>
              <a:rPr lang="en-US" b="0" i="0" baseline="0" dirty="0"/>
              <a:t> consolidate understanding of vocabulary from this week’s revisited sets; to also practise retrieving it from memory</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the letters a-j in their books (vertically, on the left-hand 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a:t>
            </a:r>
            <a:r>
              <a:rPr lang="en-GB" b="0" baseline="0" dirty="0"/>
              <a:t> They </a:t>
            </a:r>
            <a:r>
              <a:rPr lang="en-GB" dirty="0"/>
              <a:t>listen to the recordings and write the number next to each letter. This is</a:t>
            </a:r>
            <a:r>
              <a:rPr lang="en-GB" baseline="0" dirty="0"/>
              <a:t> the item number, which will be heard in the audio and can be reinforced by the teacher, if desired.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Students then have to say</a:t>
            </a:r>
            <a:r>
              <a:rPr lang="en-GB" baseline="0" dirty="0"/>
              <a:t> the words themselves (i.e. retrieving them from memory). This could be done in random order, and as pairwork, with one student saying a number between 1 and 10 and the other student saying the Spanish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desaparecer</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seco</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más</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crecer</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clima</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mejor</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vida</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dice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suficiente</a:t>
            </a:r>
            <a:endParaRPr lang="en-GB" baseline="0" dirty="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sym typeface="Wingdings" panose="05000000000000000000" pitchFamily="2" charset="2"/>
              </a:rPr>
              <a:t>altura</a:t>
            </a:r>
            <a:r>
              <a:rPr lang="en-GB" baseline="0" dirty="0">
                <a:sym typeface="Wingdings" panose="05000000000000000000" pitchFamily="2" charset="2"/>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10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recap the use of indirect object pronouns ‘me’ and ‘te’; to introduce the indirect object pronoun ‘le’.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94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GB" b="0" noProof="0" dirty="0"/>
              <a:t>to decide whether ‘le’ is needed or not in each Spanish sentence.</a:t>
            </a:r>
          </a:p>
          <a:p>
            <a:endParaRPr lang="en-US" b="1" dirty="0"/>
          </a:p>
          <a:p>
            <a:r>
              <a:rPr lang="en-US" b="1" dirty="0"/>
              <a:t>Procedure:</a:t>
            </a:r>
          </a:p>
          <a:p>
            <a:pPr marL="228600" indent="-228600">
              <a:buAutoNum type="arabicPeriod"/>
            </a:pPr>
            <a:r>
              <a:rPr lang="en-US" b="0" dirty="0"/>
              <a:t>Students read each sentence in Spanish and its corresponding translation in English. The Spanish sentence may be complete</a:t>
            </a:r>
            <a:r>
              <a:rPr lang="en-US" b="0" baseline="0" dirty="0"/>
              <a:t> or incomplete (i.e. missing a pronoun).</a:t>
            </a:r>
            <a:endParaRPr lang="en-US" b="0" dirty="0"/>
          </a:p>
          <a:p>
            <a:pPr marL="228600" indent="-228600">
              <a:buAutoNum type="arabicPeriod"/>
            </a:pPr>
            <a:r>
              <a:rPr lang="en-US" b="0" dirty="0"/>
              <a:t>Students</a:t>
            </a:r>
            <a:r>
              <a:rPr lang="en-US" b="0" baseline="0" dirty="0"/>
              <a:t> have to </a:t>
            </a:r>
            <a:r>
              <a:rPr lang="en-GB" b="0" baseline="0" dirty="0"/>
              <a:t>look at whether the </a:t>
            </a:r>
            <a:r>
              <a:rPr lang="en-GB" b="0" noProof="0" dirty="0"/>
              <a:t>English sentence includes an indirect object pronoun and use this to decide which pictures</a:t>
            </a:r>
            <a:r>
              <a:rPr lang="en-GB" b="0" baseline="0" noProof="0" dirty="0"/>
              <a:t> are hiding ‘le’.</a:t>
            </a:r>
            <a:endParaRPr lang="en-US" b="0" baseline="0" noProof="0" dirty="0"/>
          </a:p>
          <a:p>
            <a:pPr marL="0" indent="0">
              <a:buNone/>
            </a:pPr>
            <a:endParaRPr lang="en-US" b="0" baseline="0" noProof="0" dirty="0"/>
          </a:p>
          <a:p>
            <a:pPr marL="0" indent="0">
              <a:buNone/>
            </a:pPr>
            <a:r>
              <a:rPr lang="en-US" b="1" baseline="0" noProof="0" dirty="0"/>
              <a:t>Notes: </a:t>
            </a:r>
            <a:r>
              <a:rPr lang="en-US" b="0" i="0" baseline="0" noProof="0" dirty="0"/>
              <a:t>Animations reinforce the English pronouns corresponding to ‘le’ during feedback.</a:t>
            </a:r>
            <a:endParaRPr lang="en-US" b="1"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824436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1" dirty="0"/>
              <a:t> </a:t>
            </a:r>
            <a:r>
              <a:rPr lang="en-GB" sz="1200" kern="1200" dirty="0">
                <a:solidFill>
                  <a:schemeClr val="tx1"/>
                </a:solidFill>
                <a:effectLst/>
                <a:latin typeface="+mn-lt"/>
                <a:ea typeface="+mn-ea"/>
                <a:cs typeface="+mn-cs"/>
              </a:rPr>
              <a:t>focus students</a:t>
            </a:r>
            <a:r>
              <a:rPr lang="en-GB" sz="1200" kern="1200" baseline="0" dirty="0">
                <a:solidFill>
                  <a:schemeClr val="tx1"/>
                </a:solidFill>
                <a:effectLst/>
                <a:latin typeface="+mn-lt"/>
                <a:ea typeface="+mn-ea"/>
                <a:cs typeface="+mn-cs"/>
              </a:rPr>
              <a:t> on the</a:t>
            </a:r>
            <a:r>
              <a:rPr lang="en-GB" sz="1200" kern="120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presence or absence of the indirect object pronoun ‘le’</a:t>
            </a:r>
            <a:r>
              <a:rPr lang="en-GB" sz="1200" kern="1200" baseline="0" noProof="0" dirty="0">
                <a:solidFill>
                  <a:schemeClr val="tx1"/>
                </a:solidFill>
                <a:effectLst/>
                <a:latin typeface="+mn-lt"/>
                <a:ea typeface="+mn-ea"/>
                <a:cs typeface="+mn-cs"/>
              </a:rPr>
              <a:t> and how this affects the meaning of the sentence.</a:t>
            </a:r>
            <a:endParaRPr lang="en-GB" b="1" noProof="0" dirty="0"/>
          </a:p>
          <a:p>
            <a:endParaRPr lang="en-US" b="1" dirty="0"/>
          </a:p>
          <a:p>
            <a:r>
              <a:rPr lang="en-US" b="1" dirty="0"/>
              <a:t>Procedure:</a:t>
            </a:r>
          </a:p>
          <a:p>
            <a:r>
              <a:rPr lang="en-US" b="0" dirty="0"/>
              <a:t>1. Click</a:t>
            </a:r>
            <a:r>
              <a:rPr lang="en-US" b="0" baseline="0" dirty="0"/>
              <a:t> the number trigger to play the audio.</a:t>
            </a:r>
            <a:endParaRPr lang="en-US" b="0" dirty="0"/>
          </a:p>
          <a:p>
            <a:r>
              <a:rPr lang="en-US" b="0" dirty="0"/>
              <a:t>2. </a:t>
            </a:r>
            <a:r>
              <a:rPr lang="en-GB" sz="1200" kern="1200" dirty="0">
                <a:solidFill>
                  <a:schemeClr val="tx1"/>
                </a:solidFill>
                <a:effectLst/>
                <a:latin typeface="+mn-lt"/>
                <a:ea typeface="+mn-ea"/>
                <a:cs typeface="+mn-cs"/>
              </a:rPr>
              <a:t>Students listen to phrase and decide whether there is someone affected by the action or not.</a:t>
            </a:r>
          </a:p>
          <a:p>
            <a:r>
              <a:rPr lang="en-US" b="0" dirty="0"/>
              <a:t>3. Students write the activity in English.</a:t>
            </a:r>
          </a:p>
          <a:p>
            <a:endParaRPr lang="en-US" b="0" dirty="0"/>
          </a:p>
          <a:p>
            <a:r>
              <a:rPr lang="en-US" b="1" dirty="0"/>
              <a:t>Transcript:</a:t>
            </a:r>
            <a:endParaRPr lang="en-GB" sz="120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Le </a:t>
            </a:r>
            <a:r>
              <a:rPr lang="en-GB" sz="1200" baseline="0" dirty="0" err="1">
                <a:solidFill>
                  <a:schemeClr val="accent5">
                    <a:lumMod val="50000"/>
                  </a:schemeClr>
                </a:solidFill>
              </a:rPr>
              <a:t>preparó</a:t>
            </a:r>
            <a:r>
              <a:rPr lang="en-GB" sz="1200" baseline="0" dirty="0">
                <a:solidFill>
                  <a:schemeClr val="accent5">
                    <a:lumMod val="50000"/>
                  </a:schemeClr>
                </a:solidFill>
              </a:rPr>
              <a:t> </a:t>
            </a:r>
            <a:r>
              <a:rPr lang="en-GB" sz="1200" baseline="0" dirty="0" err="1">
                <a:solidFill>
                  <a:schemeClr val="accent5">
                    <a:lumMod val="50000"/>
                  </a:schemeClr>
                </a:solidFill>
              </a:rPr>
              <a:t>algo</a:t>
            </a:r>
            <a:r>
              <a:rPr lang="en-GB" sz="1200" baseline="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err="1">
                <a:solidFill>
                  <a:schemeClr val="accent5">
                    <a:lumMod val="50000"/>
                  </a:schemeClr>
                </a:solidFill>
              </a:rPr>
              <a:t>Llevó</a:t>
            </a:r>
            <a:r>
              <a:rPr lang="en-GB" sz="1200" baseline="0" dirty="0">
                <a:solidFill>
                  <a:schemeClr val="accent5">
                    <a:lumMod val="50000"/>
                  </a:schemeClr>
                </a:solidFill>
              </a:rPr>
              <a:t> la comida.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Le </a:t>
            </a:r>
            <a:r>
              <a:rPr lang="en-GB" sz="1200" baseline="0" dirty="0" err="1">
                <a:solidFill>
                  <a:schemeClr val="accent5">
                    <a:lumMod val="50000"/>
                  </a:schemeClr>
                </a:solidFill>
              </a:rPr>
              <a:t>compró</a:t>
            </a:r>
            <a:r>
              <a:rPr lang="en-GB" sz="1200" baseline="0" dirty="0">
                <a:solidFill>
                  <a:schemeClr val="accent5">
                    <a:lumMod val="50000"/>
                  </a:schemeClr>
                </a:solidFill>
              </a:rPr>
              <a:t> </a:t>
            </a:r>
            <a:r>
              <a:rPr lang="en-GB" sz="1200" baseline="0" dirty="0" err="1">
                <a:solidFill>
                  <a:schemeClr val="accent5">
                    <a:lumMod val="50000"/>
                  </a:schemeClr>
                </a:solidFill>
              </a:rPr>
              <a:t>muchas</a:t>
            </a:r>
            <a:r>
              <a:rPr lang="en-GB" sz="1200" baseline="0" dirty="0">
                <a:solidFill>
                  <a:schemeClr val="accent5">
                    <a:lumMod val="50000"/>
                  </a:schemeClr>
                </a:solidFill>
              </a:rPr>
              <a:t> </a:t>
            </a:r>
            <a:r>
              <a:rPr lang="en-GB" sz="1200" baseline="0" dirty="0" err="1">
                <a:solidFill>
                  <a:schemeClr val="accent5">
                    <a:lumMod val="50000"/>
                  </a:schemeClr>
                </a:solidFill>
              </a:rPr>
              <a:t>bebidas</a:t>
            </a:r>
            <a:r>
              <a:rPr lang="en-GB" sz="1200" baseline="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Le </a:t>
            </a:r>
            <a:r>
              <a:rPr lang="en-GB" sz="1200" baseline="0" dirty="0" err="1">
                <a:solidFill>
                  <a:schemeClr val="accent5">
                    <a:lumMod val="50000"/>
                  </a:schemeClr>
                </a:solidFill>
              </a:rPr>
              <a:t>regaló</a:t>
            </a:r>
            <a:r>
              <a:rPr lang="en-GB" sz="1200" baseline="0" dirty="0">
                <a:solidFill>
                  <a:schemeClr val="accent5">
                    <a:lumMod val="50000"/>
                  </a:schemeClr>
                </a:solidFill>
              </a:rPr>
              <a:t> un </a:t>
            </a:r>
            <a:r>
              <a:rPr lang="en-GB" sz="1200" baseline="0" dirty="0" err="1">
                <a:solidFill>
                  <a:schemeClr val="accent5">
                    <a:lumMod val="50000"/>
                  </a:schemeClr>
                </a:solidFill>
              </a:rPr>
              <a:t>vestido</a:t>
            </a:r>
            <a:r>
              <a:rPr lang="en-GB" sz="1200" baseline="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err="1">
                <a:solidFill>
                  <a:schemeClr val="accent5">
                    <a:lumMod val="50000"/>
                  </a:schemeClr>
                </a:solidFill>
              </a:rPr>
              <a:t>Dejó</a:t>
            </a:r>
            <a:r>
              <a:rPr lang="en-GB" sz="1200" baseline="0" dirty="0">
                <a:solidFill>
                  <a:schemeClr val="accent5">
                    <a:lumMod val="50000"/>
                  </a:schemeClr>
                </a:solidFill>
              </a:rPr>
              <a:t> un reloj.</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err="1">
                <a:solidFill>
                  <a:schemeClr val="accent5">
                    <a:lumMod val="50000"/>
                  </a:schemeClr>
                </a:solidFill>
              </a:rPr>
              <a:t>Escribió</a:t>
            </a:r>
            <a:r>
              <a:rPr lang="en-GB" sz="1200" baseline="0" dirty="0">
                <a:solidFill>
                  <a:schemeClr val="accent5">
                    <a:lumMod val="50000"/>
                  </a:schemeClr>
                </a:solidFill>
              </a:rPr>
              <a:t> una tarjeta.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endParaRPr lang="es-419"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792631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recap</a:t>
            </a:r>
            <a:r>
              <a:rPr lang="en-GB" b="0" baseline="0" dirty="0"/>
              <a:t> object-first word order and 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Prompt students for the 2</a:t>
            </a:r>
            <a:r>
              <a:rPr lang="en-US" b="0" baseline="30000" dirty="0"/>
              <a:t>nd</a:t>
            </a:r>
            <a:r>
              <a:rPr lang="en-US" b="0" baseline="0" dirty="0"/>
              <a:t> possible English translation, too. i.e. </a:t>
            </a:r>
            <a:r>
              <a:rPr lang="en-US" b="0" i="1" baseline="0" dirty="0"/>
              <a:t>The boy brings chocolate to/for the girl.</a:t>
            </a:r>
            <a:br>
              <a:rPr lang="en-US" b="0" i="1" baseline="0" dirty="0"/>
            </a:br>
            <a:r>
              <a:rPr lang="en-US" b="0" i="1" baseline="0" dirty="0"/>
              <a:t>Daniel bring chocolate to/for him/her/it.</a:t>
            </a:r>
            <a:br>
              <a:rPr lang="en-US" b="0" i="1" baseline="0" dirty="0"/>
            </a:br>
            <a:r>
              <a:rPr lang="en-US" b="0" i="1" baseline="0" dirty="0"/>
              <a:t>She/he/it brings chocolate to/for Daniel.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3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Vocabulario: </a:t>
            </a:r>
            <a:r>
              <a:rPr lang="en-US" b="0" dirty="0"/>
              <a:t>whole class choral activity</a:t>
            </a:r>
          </a:p>
          <a:p>
            <a:br>
              <a:rPr lang="en-US" b="1" dirty="0"/>
            </a:br>
            <a:r>
              <a:rPr lang="en-US" b="1" dirty="0"/>
              <a:t>Timing: </a:t>
            </a:r>
            <a:r>
              <a:rPr lang="en-US" b="0" dirty="0"/>
              <a:t>3 minutes</a:t>
            </a:r>
            <a:r>
              <a:rPr lang="en-US" b="0" baseline="0" dirty="0"/>
              <a:t> (slides 3-7)</a:t>
            </a:r>
            <a:br>
              <a:rPr lang="en-US" dirty="0"/>
            </a:br>
            <a:br>
              <a:rPr lang="en-US" dirty="0"/>
            </a:br>
            <a:r>
              <a:rPr lang="en-US" b="1" dirty="0"/>
              <a:t>Aim</a:t>
            </a:r>
            <a:r>
              <a:rPr lang="en-US" dirty="0"/>
              <a:t>: to practise productive (oral) recall of three words within a given time.</a:t>
            </a:r>
            <a:r>
              <a:rPr lang="en-US" baseline="0" dirty="0"/>
              <a:t> This aims to improve automaticity.</a:t>
            </a:r>
            <a:r>
              <a:rPr lang="en-US" dirty="0"/>
              <a:t> This is slide 1/5.</a:t>
            </a:r>
          </a:p>
          <a:p>
            <a:endParaRPr lang="en-US" dirty="0"/>
          </a:p>
          <a:p>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Note: </a:t>
            </a:r>
            <a:r>
              <a:rPr lang="en-US" dirty="0"/>
              <a:t>all words in this activity are from this week’s revisited vocabulary sets.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278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pPr marL="0" indent="0">
              <a:buNone/>
            </a:pPr>
            <a:r>
              <a:rPr lang="en-US" b="1" dirty="0"/>
              <a:t>Aim:</a:t>
            </a:r>
            <a:r>
              <a:rPr lang="en-US" b="1" baseline="0" dirty="0"/>
              <a:t> </a:t>
            </a:r>
            <a:r>
              <a:rPr lang="en-US" b="0" baseline="0" dirty="0"/>
              <a:t>to correctly distinguish subject and object roles in subject and object-first sentences.</a:t>
            </a:r>
          </a:p>
          <a:p>
            <a:pPr marL="0" indent="0">
              <a:buNone/>
            </a:pPr>
            <a:endParaRPr lang="en-US" b="0" baseline="0" dirty="0"/>
          </a:p>
          <a:p>
            <a:pPr marL="0" indent="0">
              <a:buNone/>
            </a:pPr>
            <a:r>
              <a:rPr lang="en-US" b="1" baseline="0" dirty="0"/>
              <a:t>Procedure: </a:t>
            </a:r>
          </a:p>
          <a:p>
            <a:pPr marL="228600" indent="-228600">
              <a:buAutoNum type="arabicPeriod"/>
            </a:pPr>
            <a:r>
              <a:rPr lang="en-US" b="0" baseline="0" dirty="0"/>
              <a:t>Students write 1-6 in their books.</a:t>
            </a:r>
          </a:p>
          <a:p>
            <a:pPr marL="228600" indent="-228600">
              <a:buAutoNum type="arabicPeriod"/>
            </a:pPr>
            <a:r>
              <a:rPr lang="en-US" b="0" baseline="0" dirty="0"/>
              <a:t>They read the Spanish sentences write </a:t>
            </a:r>
            <a:r>
              <a:rPr lang="en-US" b="0" i="1" baseline="0" dirty="0" err="1"/>
              <a:t>verdadero</a:t>
            </a:r>
            <a:r>
              <a:rPr lang="en-US" b="0" baseline="0" dirty="0"/>
              <a:t> or </a:t>
            </a:r>
            <a:r>
              <a:rPr lang="en-US" b="0" i="1" baseline="0" dirty="0" err="1"/>
              <a:t>falso</a:t>
            </a:r>
            <a:r>
              <a:rPr lang="en-US" b="0" baseline="0" dirty="0"/>
              <a:t> (or simply ‘V’ or ‘F’), depending on whether the English sentence is true or false.</a:t>
            </a:r>
          </a:p>
          <a:p>
            <a:pPr marL="228600" indent="-228600">
              <a:buAutoNum type="arabicPeriod"/>
            </a:pPr>
            <a:endParaRPr lang="en-US" b="1" baseline="0" dirty="0"/>
          </a:p>
          <a:p>
            <a:pPr marL="0" indent="0">
              <a:buNone/>
            </a:pPr>
            <a:r>
              <a:rPr lang="en-US" b="1" baseline="0" dirty="0"/>
              <a:t>Note: </a:t>
            </a:r>
            <a:r>
              <a:rPr lang="en-US" b="0" baseline="0" dirty="0"/>
              <a:t>it may help to tell students before the activity that the true/false aspect does not relate to the vocabulary; it only relates to ‘who does what’ in the sentence.</a:t>
            </a:r>
            <a:endParaRPr lang="en-US" b="1"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indent="0">
              <a:buNone/>
            </a:pPr>
            <a:r>
              <a:rPr lang="en-US" b="1" dirty="0"/>
              <a:t>Aim:</a:t>
            </a:r>
            <a:r>
              <a:rPr lang="en-US" b="1" baseline="0" dirty="0"/>
              <a:t> </a:t>
            </a:r>
            <a:r>
              <a:rPr lang="en-US" b="0" baseline="0" dirty="0"/>
              <a:t>to correctly distinguish subject and object roles in subject and object-first sentences.</a:t>
            </a:r>
          </a:p>
          <a:p>
            <a:pPr marL="0" indent="0">
              <a:buNone/>
            </a:pPr>
            <a:endParaRPr lang="en-US" b="0" baseline="0" dirty="0"/>
          </a:p>
          <a:p>
            <a:pPr marL="0" indent="0">
              <a:buNone/>
            </a:pPr>
            <a:r>
              <a:rPr lang="en-US" b="1" baseline="0" dirty="0"/>
              <a:t>Procedure: </a:t>
            </a:r>
          </a:p>
          <a:p>
            <a:pPr marL="228600" indent="-228600">
              <a:buAutoNum type="arabicPeriod"/>
            </a:pPr>
            <a:r>
              <a:rPr lang="en-US" b="0" baseline="0" dirty="0"/>
              <a:t>Students write numbers 1-6 in their books.</a:t>
            </a:r>
          </a:p>
          <a:p>
            <a:pPr marL="228600" indent="-228600">
              <a:buAutoNum type="arabicPeriod"/>
            </a:pPr>
            <a:r>
              <a:rPr lang="en-US" b="0" baseline="0" dirty="0"/>
              <a:t>They listen to the Spanish sentences </a:t>
            </a:r>
            <a:r>
              <a:rPr lang="en-GB" b="0" baseline="0" dirty="0"/>
              <a:t>and write A or B, depending on which English sentence is true.</a:t>
            </a:r>
          </a:p>
          <a:p>
            <a:pPr marL="228600" indent="-228600">
              <a:buAutoNum type="arabicPeriod"/>
            </a:pPr>
            <a:r>
              <a:rPr lang="en-GB" b="0" baseline="0" dirty="0"/>
              <a:t>Clicking reveals each answer.</a:t>
            </a:r>
            <a:endParaRPr lang="en-GB" dirty="0"/>
          </a:p>
          <a:p>
            <a:endParaRPr lang="en-GB" dirty="0"/>
          </a:p>
          <a:p>
            <a:r>
              <a:rPr lang="en-GB" b="1" dirty="0"/>
              <a:t>Transcript: </a:t>
            </a:r>
          </a:p>
          <a:p>
            <a:pPr marL="228600" indent="-228600">
              <a:buAutoNum type="arabicPeriod"/>
            </a:pPr>
            <a:r>
              <a:rPr lang="en-GB" dirty="0"/>
              <a:t>Lucía le </a:t>
            </a:r>
            <a:r>
              <a:rPr lang="en-GB" dirty="0" err="1"/>
              <a:t>dejó</a:t>
            </a:r>
            <a:r>
              <a:rPr lang="en-GB" dirty="0"/>
              <a:t> una </a:t>
            </a:r>
            <a:r>
              <a:rPr lang="en-GB" dirty="0" err="1"/>
              <a:t>caja</a:t>
            </a:r>
            <a:r>
              <a:rPr lang="en-GB" dirty="0"/>
              <a:t> </a:t>
            </a:r>
            <a:r>
              <a:rPr lang="en-GB" dirty="0" err="1"/>
              <a:t>llena</a:t>
            </a:r>
            <a:r>
              <a:rPr lang="en-GB" dirty="0"/>
              <a:t> de </a:t>
            </a:r>
            <a:r>
              <a:rPr lang="en-GB" dirty="0" err="1"/>
              <a:t>regalos</a:t>
            </a:r>
            <a:r>
              <a:rPr lang="en-GB" dirty="0"/>
              <a:t>.</a:t>
            </a:r>
          </a:p>
          <a:p>
            <a:pPr marL="228600" indent="-228600">
              <a:buAutoNum type="arabicPeriod"/>
            </a:pPr>
            <a:r>
              <a:rPr lang="en-GB" dirty="0"/>
              <a:t>A</a:t>
            </a:r>
            <a:r>
              <a:rPr lang="en-GB" baseline="0" dirty="0"/>
              <a:t> Lucía le </a:t>
            </a:r>
            <a:r>
              <a:rPr lang="en-GB" baseline="0" dirty="0" err="1"/>
              <a:t>tiró</a:t>
            </a:r>
            <a:r>
              <a:rPr lang="en-GB" baseline="0" dirty="0"/>
              <a:t> confeti.</a:t>
            </a:r>
          </a:p>
          <a:p>
            <a:pPr marL="228600" indent="-228600">
              <a:buAutoNum type="arabicPeriod"/>
            </a:pPr>
            <a:r>
              <a:rPr lang="en-GB" baseline="0" dirty="0"/>
              <a:t>A Lucía le </a:t>
            </a:r>
            <a:r>
              <a:rPr lang="en-GB" baseline="0" dirty="0" err="1"/>
              <a:t>regaló</a:t>
            </a:r>
            <a:r>
              <a:rPr lang="en-GB" baseline="0" dirty="0"/>
              <a:t> un </a:t>
            </a:r>
            <a:r>
              <a:rPr lang="en-GB" baseline="0" dirty="0" err="1"/>
              <a:t>reloj</a:t>
            </a:r>
            <a:r>
              <a:rPr lang="en-GB" baseline="0" dirty="0"/>
              <a:t> </a:t>
            </a:r>
            <a:r>
              <a:rPr lang="en-GB" baseline="0" dirty="0" err="1"/>
              <a:t>muy</a:t>
            </a:r>
            <a:r>
              <a:rPr lang="en-GB" baseline="0" dirty="0"/>
              <a:t> bonito.</a:t>
            </a:r>
          </a:p>
          <a:p>
            <a:pPr marL="228600" indent="-228600">
              <a:buAutoNum type="arabicPeriod"/>
            </a:pPr>
            <a:r>
              <a:rPr lang="en-GB" baseline="0" dirty="0"/>
              <a:t>Lucía le </a:t>
            </a:r>
            <a:r>
              <a:rPr lang="en-GB" baseline="0" dirty="0" err="1"/>
              <a:t>quitó</a:t>
            </a:r>
            <a:r>
              <a:rPr lang="en-GB" baseline="0" dirty="0"/>
              <a:t> la </a:t>
            </a:r>
            <a:r>
              <a:rPr lang="en-GB" baseline="0" dirty="0" err="1"/>
              <a:t>caja</a:t>
            </a:r>
            <a:r>
              <a:rPr lang="en-GB" baseline="0" dirty="0"/>
              <a:t> </a:t>
            </a:r>
            <a:r>
              <a:rPr lang="en-GB" baseline="0" dirty="0" err="1"/>
              <a:t>vacía</a:t>
            </a:r>
            <a:r>
              <a:rPr lang="en-GB" baseline="0" dirty="0"/>
              <a:t>.</a:t>
            </a:r>
          </a:p>
          <a:p>
            <a:pPr marL="228600" indent="-228600">
              <a:buAutoNum type="arabicPeriod"/>
            </a:pPr>
            <a:r>
              <a:rPr lang="en-GB" baseline="0" dirty="0"/>
              <a:t>A Lucía le </a:t>
            </a:r>
            <a:r>
              <a:rPr lang="en-GB" baseline="0" dirty="0" err="1"/>
              <a:t>envió</a:t>
            </a:r>
            <a:r>
              <a:rPr lang="en-GB" baseline="0" dirty="0"/>
              <a:t> una </a:t>
            </a:r>
            <a:r>
              <a:rPr lang="en-GB" baseline="0" dirty="0" err="1"/>
              <a:t>tarjeta</a:t>
            </a:r>
            <a:r>
              <a:rPr lang="en-GB" baseline="0" dirty="0"/>
              <a:t> </a:t>
            </a:r>
            <a:r>
              <a:rPr lang="en-GB" baseline="0" dirty="0" err="1"/>
              <a:t>amarilla</a:t>
            </a:r>
            <a:r>
              <a:rPr lang="en-GB" baseline="0" dirty="0"/>
              <a:t>.</a:t>
            </a:r>
          </a:p>
          <a:p>
            <a:pPr marL="228600" indent="-228600">
              <a:buAutoNum type="arabicPeriod"/>
            </a:pPr>
            <a:r>
              <a:rPr lang="en-GB" baseline="0" dirty="0"/>
              <a:t>Lucía le </a:t>
            </a:r>
            <a:r>
              <a:rPr lang="en-GB" baseline="0" dirty="0" err="1"/>
              <a:t>preparó</a:t>
            </a:r>
            <a:r>
              <a:rPr lang="en-GB" baseline="0" dirty="0"/>
              <a:t> </a:t>
            </a:r>
            <a:r>
              <a:rPr lang="en-GB" baseline="0" dirty="0" err="1"/>
              <a:t>algo</a:t>
            </a:r>
            <a:r>
              <a:rPr lang="en-GB" baseline="0" dirty="0"/>
              <a:t> para comer.</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800157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p>
          <a:p>
            <a:endParaRPr lang="en-GB" b="0" baseline="0" dirty="0"/>
          </a:p>
          <a:p>
            <a:r>
              <a:rPr lang="en-GB" b="1" baseline="0" dirty="0"/>
              <a:t>Aim: </a:t>
            </a:r>
            <a:r>
              <a:rPr lang="en-GB" b="0" baseline="0" dirty="0"/>
              <a:t>to very briefly recap the 3</a:t>
            </a:r>
            <a:r>
              <a:rPr lang="en-GB" b="0" baseline="30000" dirty="0"/>
              <a:t>rd</a:t>
            </a:r>
            <a:r>
              <a:rPr lang="en-GB" b="0" baseline="0" dirty="0"/>
              <a:t> person plural preterite form of –ar verbs ahead of the final production activity where this previously taught verb ending is used.</a:t>
            </a:r>
          </a:p>
          <a:p>
            <a:endParaRPr lang="en-GB" b="0" baseline="0" dirty="0"/>
          </a:p>
          <a:p>
            <a:r>
              <a:rPr lang="en-GB" b="1" baseline="0" dirty="0"/>
              <a:t>Procedure: </a:t>
            </a:r>
            <a:r>
              <a:rPr lang="en-GB" b="0" baseline="0" dirty="0"/>
              <a:t>click to reveal each part of the explanation.</a:t>
            </a:r>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693100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9 minutes</a:t>
            </a:r>
          </a:p>
          <a:p>
            <a:endParaRPr lang="en-US" b="1" dirty="0"/>
          </a:p>
          <a:p>
            <a:r>
              <a:rPr lang="en-US" b="1" dirty="0"/>
              <a:t>Aim: </a:t>
            </a:r>
            <a:r>
              <a:rPr lang="en-US" b="0" dirty="0"/>
              <a:t>to focus on presence or absence of the indirect object pronoun; to identify who the verb is affecting.</a:t>
            </a:r>
            <a:endParaRPr lang="en-US" b="1" dirty="0"/>
          </a:p>
          <a:p>
            <a:endParaRPr lang="en-US" b="1" dirty="0"/>
          </a:p>
          <a:p>
            <a:r>
              <a:rPr lang="en-US" b="1" dirty="0"/>
              <a:t>Procedure:</a:t>
            </a:r>
          </a:p>
          <a:p>
            <a:pPr marL="228600" indent="-228600">
              <a:buAutoNum type="arabicPeriod"/>
            </a:pPr>
            <a:r>
              <a:rPr lang="en-GB" b="0" noProof="0" dirty="0"/>
              <a:t>Student A reads the out each sentence in Spanish.</a:t>
            </a:r>
          </a:p>
          <a:p>
            <a:pPr marL="228600" indent="-228600">
              <a:buAutoNum type="arabicPeriod"/>
            </a:pPr>
            <a:r>
              <a:rPr lang="en-GB" b="0" noProof="0" dirty="0"/>
              <a:t>Student B completes the grid.</a:t>
            </a:r>
          </a:p>
          <a:p>
            <a:pPr marL="228600" indent="-228600">
              <a:buAutoNum type="arabicPeriod"/>
            </a:pPr>
            <a:endParaRPr lang="en-GB" b="0" noProof="0" dirty="0"/>
          </a:p>
          <a:p>
            <a:pPr marL="0" indent="0">
              <a:buNone/>
            </a:pPr>
            <a:r>
              <a:rPr lang="en-GB" b="1" noProof="0" dirty="0"/>
              <a:t>Note:</a:t>
            </a:r>
            <a:r>
              <a:rPr lang="en-GB" b="1" baseline="0" noProof="0" dirty="0"/>
              <a:t> </a:t>
            </a:r>
            <a:r>
              <a:rPr lang="en-GB" b="0" baseline="0" noProof="0" dirty="0"/>
              <a:t>in presenting this worked example, the teacher could tell students that the ‘him’ or ‘her’ reference in the first column of the grid is ‘le’. It does not relate to the verb ending (as students are often used to).</a:t>
            </a:r>
            <a:endParaRPr lang="en-GB" b="0" noProof="0" dirty="0"/>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839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991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067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slide 2/5.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57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slide 3/5.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5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slide 4/5.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29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slide 5/5.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83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0" dirty="0"/>
              <a:t>Use slides 8-9</a:t>
            </a:r>
            <a:r>
              <a:rPr lang="en-GB" b="0" baseline="0" dirty="0"/>
              <a:t> </a:t>
            </a:r>
            <a:r>
              <a:rPr lang="en-GB" b="0" dirty="0"/>
              <a:t>if vocabulary has not yet been pre-learnt.</a:t>
            </a:r>
            <a:r>
              <a:rPr lang="en-GB" b="0" baseline="0" dirty="0"/>
              <a:t> If vocabulary has been pre-learnt, proceed to slide 10.</a:t>
            </a:r>
          </a:p>
          <a:p>
            <a:endParaRPr lang="en-GB" b="0" baseline="0" dirty="0"/>
          </a:p>
          <a:p>
            <a:r>
              <a:rPr lang="en-US" b="1" dirty="0"/>
              <a:t>Timing: </a:t>
            </a:r>
            <a:r>
              <a:rPr lang="en-US" b="0" i="0" dirty="0"/>
              <a:t>3 minutes</a:t>
            </a:r>
          </a:p>
          <a:p>
            <a:br>
              <a:rPr lang="en-US" b="1" dirty="0"/>
            </a:br>
            <a:r>
              <a:rPr lang="en-US" b="1" dirty="0"/>
              <a:t>Aim: </a:t>
            </a:r>
            <a:r>
              <a:rPr lang="en-US" b="0" dirty="0"/>
              <a:t>to practise five of the words from this week’s new vocabulary set.</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r>
              <a:rPr lang="en-GB" b="0" baseline="0" dirty="0"/>
              <a:t>One of this week’s revisited vocabulary items, ‘suficiente’, is included in the activity for additional practice.</a:t>
            </a:r>
            <a:endParaRPr lang="en-GB" baseline="0" dirty="0">
              <a:sym typeface="Wingdings" panose="05000000000000000000" pitchFamily="2" charset="2"/>
            </a:endParaRPr>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059913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introduction slide [2/2]</a:t>
            </a:r>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241656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tiff"/><Relationship Id="rId13" Type="http://schemas.microsoft.com/office/2007/relationships/hdphoto" Target="../media/hdphoto3.wdp"/><Relationship Id="rId3" Type="http://schemas.openxmlformats.org/officeDocument/2006/relationships/image" Target="../media/image27.tiff"/><Relationship Id="rId7" Type="http://schemas.openxmlformats.org/officeDocument/2006/relationships/image" Target="../media/image26.tiff"/><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tiff"/><Relationship Id="rId11" Type="http://schemas.openxmlformats.org/officeDocument/2006/relationships/image" Target="../media/image22.tiff"/><Relationship Id="rId5" Type="http://schemas.openxmlformats.org/officeDocument/2006/relationships/image" Target="../media/image20.tiff"/><Relationship Id="rId10" Type="http://schemas.openxmlformats.org/officeDocument/2006/relationships/image" Target="../media/image25.tiff"/><Relationship Id="rId4" Type="http://schemas.openxmlformats.org/officeDocument/2006/relationships/image" Target="../media/image3.png"/><Relationship Id="rId9"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32.tiff"/><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audio" Target="../media/audio10.wav"/><Relationship Id="rId11" Type="http://schemas.openxmlformats.org/officeDocument/2006/relationships/image" Target="../media/image29.png"/><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audio" Target="../media/audio18.wav"/><Relationship Id="rId18" Type="http://schemas.openxmlformats.org/officeDocument/2006/relationships/audio" Target="../media/audio23.wav"/><Relationship Id="rId3" Type="http://schemas.openxmlformats.org/officeDocument/2006/relationships/image" Target="../media/image39.tiff"/><Relationship Id="rId7" Type="http://schemas.openxmlformats.org/officeDocument/2006/relationships/image" Target="../media/image42.tiff"/><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25.xml"/><Relationship Id="rId16"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audio" Target="../media/audio16.wav"/><Relationship Id="rId5" Type="http://schemas.openxmlformats.org/officeDocument/2006/relationships/image" Target="../media/image11.tiff"/><Relationship Id="rId15" Type="http://schemas.openxmlformats.org/officeDocument/2006/relationships/audio" Target="../media/audio20.wav"/><Relationship Id="rId10" Type="http://schemas.openxmlformats.org/officeDocument/2006/relationships/audio" Target="../media/audio15.wav"/><Relationship Id="rId19" Type="http://schemas.openxmlformats.org/officeDocument/2006/relationships/audio" Target="../media/audio24.wav"/><Relationship Id="rId4" Type="http://schemas.openxmlformats.org/officeDocument/2006/relationships/image" Target="../media/image40.tiff"/><Relationship Id="rId9" Type="http://schemas.openxmlformats.org/officeDocument/2006/relationships/image" Target="../media/image44.tiff"/><Relationship Id="rId14" Type="http://schemas.openxmlformats.org/officeDocument/2006/relationships/audio" Target="../media/audio19.wav"/></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tiff"/><Relationship Id="rId13" Type="http://schemas.openxmlformats.org/officeDocument/2006/relationships/image" Target="../media/image53.png"/><Relationship Id="rId3" Type="http://schemas.openxmlformats.org/officeDocument/2006/relationships/image" Target="../media/image45.png"/><Relationship Id="rId7" Type="http://schemas.microsoft.com/office/2007/relationships/hdphoto" Target="../media/hdphoto5.wdp"/><Relationship Id="rId12"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tiff"/><Relationship Id="rId10" Type="http://schemas.openxmlformats.org/officeDocument/2006/relationships/image" Target="../media/image50.tiff"/><Relationship Id="rId4" Type="http://schemas.microsoft.com/office/2007/relationships/hdphoto" Target="../media/hdphoto4.wdp"/><Relationship Id="rId9" Type="http://schemas.openxmlformats.org/officeDocument/2006/relationships/image" Target="../media/image49.tiff"/><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56.png"/><Relationship Id="rId3" Type="http://schemas.openxmlformats.org/officeDocument/2006/relationships/image" Target="../media/image54.tiff"/><Relationship Id="rId7" Type="http://schemas.openxmlformats.org/officeDocument/2006/relationships/audio" Target="../media/audio28.wav"/><Relationship Id="rId12"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image" Target="../media/image30.png"/><Relationship Id="rId5" Type="http://schemas.openxmlformats.org/officeDocument/2006/relationships/audio" Target="../media/audio26.wav"/><Relationship Id="rId10" Type="http://schemas.openxmlformats.org/officeDocument/2006/relationships/image" Target="../media/image29.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57.tiff"/><Relationship Id="rId7" Type="http://schemas.openxmlformats.org/officeDocument/2006/relationships/audio" Target="../media/audio32.wav"/><Relationship Id="rId12"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microsoft.com/office/2007/relationships/hdphoto" Target="../media/hdphoto6.wdp"/><Relationship Id="rId10" Type="http://schemas.openxmlformats.org/officeDocument/2006/relationships/audio" Target="../media/audio35.wav"/><Relationship Id="rId4" Type="http://schemas.openxmlformats.org/officeDocument/2006/relationships/image" Target="../media/image58.png"/><Relationship Id="rId9" Type="http://schemas.openxmlformats.org/officeDocument/2006/relationships/audio" Target="../media/audio34.wav"/></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quizlet.com/gb/542025343/y8-spanish-term-21-week-6-flash-cards/" TargetMode="External"/><Relationship Id="rId3" Type="http://schemas.openxmlformats.org/officeDocument/2006/relationships/image" Target="../media/image3.png"/><Relationship Id="rId7" Type="http://schemas.openxmlformats.org/officeDocument/2006/relationships/hyperlink" Target="https://quizlet.com/gb/549017973/y8-spanish-term-22-week-3-flash-cards/?new"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resources.ncelp.org/concern/parent/8g84mn10w/file_sets/5m60qs89t" TargetMode="External"/><Relationship Id="rId11" Type="http://schemas.openxmlformats.org/officeDocument/2006/relationships/image" Target="../media/image62.png"/><Relationship Id="rId5" Type="http://schemas.openxmlformats.org/officeDocument/2006/relationships/hyperlink" Target="https://drive.google.com/file/d/1wJmRbrb5gPiEn2ilFqCm0xeN5Dp3p7AQ/view?usp=sharing" TargetMode="External"/><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quizlet.com/gb/532225706/y8-spanish-term-21-week-1-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tif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0.tiff"/><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3.png"/><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9" y="1672177"/>
            <a:ext cx="8755232" cy="1301969"/>
          </a:xfrm>
        </p:spPr>
        <p:txBody>
          <a:bodyPr>
            <a:normAutofit/>
          </a:bodyPr>
          <a:lstStyle/>
          <a:p>
            <a:pPr algn="l"/>
            <a:r>
              <a:rPr lang="en-GB" sz="4000" b="1" dirty="0">
                <a:solidFill>
                  <a:prstClr val="white"/>
                </a:solidFill>
              </a:rPr>
              <a:t>Talking about giving and receiving (birthdays)</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130" y="3076557"/>
            <a:ext cx="6457889" cy="1301969"/>
          </a:xfrm>
        </p:spPr>
        <p:txBody>
          <a:bodyPr>
            <a:noAutofit/>
          </a:bodyPr>
          <a:lstStyle/>
          <a:p>
            <a:pPr algn="l"/>
            <a:r>
              <a:rPr lang="en-GB" sz="2800" dirty="0">
                <a:solidFill>
                  <a:prstClr val="white"/>
                </a:solidFill>
              </a:rPr>
              <a:t>Indirect object pronouns (me, te)</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3130" y="3640134"/>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[v] &amp; [b] [revisited] </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2 – Lesson </a:t>
            </a:r>
            <a:r>
              <a:rPr lang="en-GB" sz="2200" dirty="0">
                <a:solidFill>
                  <a:prstClr val="white"/>
                </a:solidFill>
                <a:latin typeface="Century Gothic" panose="020B0502020202020204" pitchFamily="34" charset="0"/>
              </a:rPr>
              <a:t>41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1" y="6147055"/>
            <a:ext cx="4519753"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24/03/21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Imagen 89">
            <a:extLst>
              <a:ext uri="{FF2B5EF4-FFF2-40B4-BE49-F238E27FC236}">
                <a16:creationId xmlns:a16="http://schemas.microsoft.com/office/drawing/2014/main" id="{5A5D1675-747C-3949-9594-9237CC1D3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8715" y="3174550"/>
            <a:ext cx="744891" cy="1246596"/>
          </a:xfrm>
          <a:prstGeom prst="rect">
            <a:avLst/>
          </a:prstGeom>
        </p:spPr>
      </p:pic>
      <p:sp>
        <p:nvSpPr>
          <p:cNvPr id="91" name="CuadroTexto 90">
            <a:extLst>
              <a:ext uri="{FF2B5EF4-FFF2-40B4-BE49-F238E27FC236}">
                <a16:creationId xmlns:a16="http://schemas.microsoft.com/office/drawing/2014/main" id="{043D327D-A201-664F-B466-601A613E18BF}"/>
              </a:ext>
            </a:extLst>
          </p:cNvPr>
          <p:cNvSpPr txBox="1"/>
          <p:nvPr/>
        </p:nvSpPr>
        <p:spPr>
          <a:xfrm>
            <a:off x="7455576" y="4346181"/>
            <a:ext cx="958917" cy="400110"/>
          </a:xfrm>
          <a:prstGeom prst="rect">
            <a:avLst/>
          </a:prstGeom>
          <a:noFill/>
        </p:spPr>
        <p:txBody>
          <a:bodyPr wrap="none" rtlCol="0">
            <a:spAutoFit/>
          </a:bodyPr>
          <a:lstStyle/>
          <a:p>
            <a:pPr algn="ctr"/>
            <a:r>
              <a:rPr lang="es-GB" sz="2000" dirty="0">
                <a:solidFill>
                  <a:schemeClr val="accent5">
                    <a:lumMod val="50000"/>
                  </a:schemeClr>
                </a:solidFill>
              </a:rPr>
              <a:t>[card]</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942653" y="258166"/>
            <a:ext cx="19854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4805E3C7-9126-5644-8579-26D55B8DB492}"/>
              </a:ext>
            </a:extLst>
          </p:cNvPr>
          <p:cNvSpPr txBox="1"/>
          <p:nvPr/>
        </p:nvSpPr>
        <p:spPr>
          <a:xfrm>
            <a:off x="2889512" y="1260799"/>
            <a:ext cx="6018961" cy="400110"/>
          </a:xfrm>
          <a:prstGeom prst="rect">
            <a:avLst/>
          </a:prstGeom>
          <a:noFill/>
        </p:spPr>
        <p:txBody>
          <a:bodyPr wrap="square" rtlCol="0">
            <a:spAutoFit/>
          </a:bodyPr>
          <a:lstStyle/>
          <a:p>
            <a:pPr algn="l"/>
            <a:r>
              <a:rPr lang="es-GB" sz="2000" dirty="0">
                <a:solidFill>
                  <a:schemeClr val="accent5">
                    <a:lumMod val="50000"/>
                  </a:schemeClr>
                </a:solidFill>
              </a:rPr>
              <a:t>¿Cuál es la letra correcta para cada palabra?</a:t>
            </a:r>
          </a:p>
        </p:txBody>
      </p:sp>
      <p:graphicFrame>
        <p:nvGraphicFramePr>
          <p:cNvPr id="18" name="Tabla 17">
            <a:extLst>
              <a:ext uri="{FF2B5EF4-FFF2-40B4-BE49-F238E27FC236}">
                <a16:creationId xmlns:a16="http://schemas.microsoft.com/office/drawing/2014/main" id="{6ABD8E02-581B-D344-B2B1-3BE1463EA37C}"/>
              </a:ext>
            </a:extLst>
          </p:cNvPr>
          <p:cNvGraphicFramePr>
            <a:graphicFrameLocks noGrp="1"/>
          </p:cNvGraphicFramePr>
          <p:nvPr>
            <p:extLst>
              <p:ext uri="{D42A27DB-BD31-4B8C-83A1-F6EECF244321}">
                <p14:modId xmlns:p14="http://schemas.microsoft.com/office/powerpoint/2010/main" val="2329984058"/>
              </p:ext>
            </p:extLst>
          </p:nvPr>
        </p:nvGraphicFramePr>
        <p:xfrm>
          <a:off x="132024" y="1325563"/>
          <a:ext cx="2625464" cy="4754880"/>
        </p:xfrm>
        <a:graphic>
          <a:graphicData uri="http://schemas.openxmlformats.org/drawingml/2006/table">
            <a:tbl>
              <a:tblPr firstRow="1" bandRow="1">
                <a:tableStyleId>{5DA37D80-6434-44D0-A028-1B22A696006F}</a:tableStyleId>
              </a:tblPr>
              <a:tblGrid>
                <a:gridCol w="1878185">
                  <a:extLst>
                    <a:ext uri="{9D8B030D-6E8A-4147-A177-3AD203B41FA5}">
                      <a16:colId xmlns:a16="http://schemas.microsoft.com/office/drawing/2014/main" val="3165570469"/>
                    </a:ext>
                  </a:extLst>
                </a:gridCol>
                <a:gridCol w="747279">
                  <a:extLst>
                    <a:ext uri="{9D8B030D-6E8A-4147-A177-3AD203B41FA5}">
                      <a16:colId xmlns:a16="http://schemas.microsoft.com/office/drawing/2014/main" val="3364853308"/>
                    </a:ext>
                  </a:extLst>
                </a:gridCol>
              </a:tblGrid>
              <a:tr h="314337">
                <a:tc>
                  <a:txBody>
                    <a:bodyPr/>
                    <a:lstStyle/>
                    <a:p>
                      <a:pPr algn="ctr"/>
                      <a:r>
                        <a:rPr lang="es-GB" sz="2000" dirty="0">
                          <a:solidFill>
                            <a:srgbClr val="203864"/>
                          </a:solidFill>
                        </a:rPr>
                        <a:t>Las palabras</a:t>
                      </a:r>
                    </a:p>
                  </a:txBody>
                  <a:tcPr anchor="ctr"/>
                </a:tc>
                <a:tc>
                  <a:txBody>
                    <a:bodyPr/>
                    <a:lstStyle/>
                    <a:p>
                      <a:pPr algn="ctr"/>
                      <a:r>
                        <a:rPr lang="es-GB" sz="2000" dirty="0">
                          <a:solidFill>
                            <a:srgbClr val="203864"/>
                          </a:solidFill>
                        </a:rPr>
                        <a:t>letra</a:t>
                      </a:r>
                    </a:p>
                  </a:txBody>
                  <a:tcPr anchor="ctr"/>
                </a:tc>
                <a:extLst>
                  <a:ext uri="{0D108BD9-81ED-4DB2-BD59-A6C34878D82A}">
                    <a16:rowId xmlns:a16="http://schemas.microsoft.com/office/drawing/2014/main" val="1567962773"/>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caja</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82106947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regalar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387355434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88776039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tarjeta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31510145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tirar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400359459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quitar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255072456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reloj</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146455137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401796641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lleno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425716869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vacío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3299042467"/>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203864"/>
                        </a:solidFill>
                      </a:endParaRPr>
                    </a:p>
                  </a:txBody>
                  <a:tcPr anchor="ctr"/>
                </a:tc>
                <a:extLst>
                  <a:ext uri="{0D108BD9-81ED-4DB2-BD59-A6C34878D82A}">
                    <a16:rowId xmlns:a16="http://schemas.microsoft.com/office/drawing/2014/main" val="2992747851"/>
                  </a:ext>
                </a:extLst>
              </a:tr>
            </a:tbl>
          </a:graphicData>
        </a:graphic>
      </p:graphicFrame>
      <p:pic>
        <p:nvPicPr>
          <p:cNvPr id="7" name="Imagen 6">
            <a:extLst>
              <a:ext uri="{FF2B5EF4-FFF2-40B4-BE49-F238E27FC236}">
                <a16:creationId xmlns:a16="http://schemas.microsoft.com/office/drawing/2014/main" id="{3CB40FB6-37B6-DA49-9CBD-4884B61BD2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5377" y="1700084"/>
            <a:ext cx="668920" cy="1000254"/>
          </a:xfrm>
          <a:prstGeom prst="rect">
            <a:avLst/>
          </a:prstGeom>
        </p:spPr>
      </p:pic>
      <p:pic>
        <p:nvPicPr>
          <p:cNvPr id="8" name="Imagen 7">
            <a:extLst>
              <a:ext uri="{FF2B5EF4-FFF2-40B4-BE49-F238E27FC236}">
                <a16:creationId xmlns:a16="http://schemas.microsoft.com/office/drawing/2014/main" id="{61F076A7-C4A0-C944-9274-CBFC7E11D1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057"/>
          <a:stretch/>
        </p:blipFill>
        <p:spPr>
          <a:xfrm>
            <a:off x="8518390" y="1811486"/>
            <a:ext cx="1218960" cy="1149806"/>
          </a:xfrm>
          <a:prstGeom prst="rect">
            <a:avLst/>
          </a:prstGeom>
        </p:spPr>
      </p:pic>
      <p:pic>
        <p:nvPicPr>
          <p:cNvPr id="9" name="Imagen 8">
            <a:extLst>
              <a:ext uri="{FF2B5EF4-FFF2-40B4-BE49-F238E27FC236}">
                <a16:creationId xmlns:a16="http://schemas.microsoft.com/office/drawing/2014/main" id="{7C4E8C1D-51FC-F640-B679-07F47A4B30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41296" y="4717713"/>
            <a:ext cx="1061075" cy="1048494"/>
          </a:xfrm>
          <a:prstGeom prst="rect">
            <a:avLst/>
          </a:prstGeom>
        </p:spPr>
      </p:pic>
      <p:pic>
        <p:nvPicPr>
          <p:cNvPr id="10" name="Imagen 9">
            <a:extLst>
              <a:ext uri="{FF2B5EF4-FFF2-40B4-BE49-F238E27FC236}">
                <a16:creationId xmlns:a16="http://schemas.microsoft.com/office/drawing/2014/main" id="{D56A6B33-F359-2E4C-AA4F-16D4F5E203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11806" y="4979692"/>
            <a:ext cx="446490" cy="844323"/>
          </a:xfrm>
          <a:prstGeom prst="rect">
            <a:avLst/>
          </a:prstGeom>
        </p:spPr>
      </p:pic>
      <p:pic>
        <p:nvPicPr>
          <p:cNvPr id="11" name="Imagen 10">
            <a:extLst>
              <a:ext uri="{FF2B5EF4-FFF2-40B4-BE49-F238E27FC236}">
                <a16:creationId xmlns:a16="http://schemas.microsoft.com/office/drawing/2014/main" id="{27448254-94B3-F447-8AB2-7A0380EC7C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03214" y="3272314"/>
            <a:ext cx="497936" cy="941611"/>
          </a:xfrm>
          <a:prstGeom prst="rect">
            <a:avLst/>
          </a:prstGeom>
        </p:spPr>
      </p:pic>
      <p:pic>
        <p:nvPicPr>
          <p:cNvPr id="12" name="Imagen 11">
            <a:extLst>
              <a:ext uri="{FF2B5EF4-FFF2-40B4-BE49-F238E27FC236}">
                <a16:creationId xmlns:a16="http://schemas.microsoft.com/office/drawing/2014/main" id="{99A57E3C-351C-F84B-81CB-82B2C9E4891A}"/>
              </a:ext>
            </a:extLst>
          </p:cNvPr>
          <p:cNvPicPr>
            <a:picLocks noChangeAspect="1"/>
          </p:cNvPicPr>
          <p:nvPr/>
        </p:nvPicPr>
        <p:blipFill>
          <a:blip r:embed="rId10"/>
          <a:stretch>
            <a:fillRect/>
          </a:stretch>
        </p:blipFill>
        <p:spPr>
          <a:xfrm>
            <a:off x="9742432" y="2964177"/>
            <a:ext cx="1146144" cy="1146144"/>
          </a:xfrm>
          <a:prstGeom prst="rect">
            <a:avLst/>
          </a:prstGeom>
        </p:spPr>
      </p:pic>
      <p:pic>
        <p:nvPicPr>
          <p:cNvPr id="14" name="Imagen 13">
            <a:extLst>
              <a:ext uri="{FF2B5EF4-FFF2-40B4-BE49-F238E27FC236}">
                <a16:creationId xmlns:a16="http://schemas.microsoft.com/office/drawing/2014/main" id="{E5C9C8FF-9079-0947-8502-006B91E77C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08475" y="1640467"/>
            <a:ext cx="1110647" cy="1199177"/>
          </a:xfrm>
          <a:prstGeom prst="rect">
            <a:avLst/>
          </a:prstGeom>
        </p:spPr>
      </p:pic>
      <p:sp>
        <p:nvSpPr>
          <p:cNvPr id="46" name="Rectángulo 45">
            <a:extLst>
              <a:ext uri="{FF2B5EF4-FFF2-40B4-BE49-F238E27FC236}">
                <a16:creationId xmlns:a16="http://schemas.microsoft.com/office/drawing/2014/main" id="{DD1590B3-B336-554C-9BA9-21142B5203CF}"/>
              </a:ext>
            </a:extLst>
          </p:cNvPr>
          <p:cNvSpPr/>
          <p:nvPr/>
        </p:nvSpPr>
        <p:spPr>
          <a:xfrm>
            <a:off x="3107029" y="5361962"/>
            <a:ext cx="1916082" cy="830997"/>
          </a:xfrm>
          <a:prstGeom prst="rect">
            <a:avLst/>
          </a:prstGeom>
          <a:noFill/>
        </p:spPr>
        <p:txBody>
          <a:bodyPr wrap="square" lIns="91440" tIns="45720" rIns="91440" bIns="45720">
            <a:spAutoFit/>
          </a:bodyPr>
          <a:lstStyle/>
          <a:p>
            <a:pPr algn="ctr"/>
            <a:r>
              <a:rPr lang="en-GB" sz="2400" dirty="0">
                <a:solidFill>
                  <a:srgbClr val="203864"/>
                </a:solidFill>
              </a:rPr>
              <a:t>[</a:t>
            </a:r>
            <a:r>
              <a:rPr lang="es-GB" sz="2400" dirty="0">
                <a:solidFill>
                  <a:srgbClr val="203864"/>
                </a:solidFill>
              </a:rPr>
              <a:t>to him/</a:t>
            </a:r>
          </a:p>
          <a:p>
            <a:pPr algn="ctr"/>
            <a:r>
              <a:rPr lang="en-GB" sz="2400" dirty="0">
                <a:solidFill>
                  <a:srgbClr val="203864"/>
                </a:solidFill>
              </a:rPr>
              <a:t>h</a:t>
            </a:r>
            <a:r>
              <a:rPr lang="es-GB" sz="2400" dirty="0">
                <a:solidFill>
                  <a:srgbClr val="203864"/>
                </a:solidFill>
              </a:rPr>
              <a:t>er</a:t>
            </a:r>
            <a:r>
              <a:rPr lang="en-GB" sz="2400" dirty="0">
                <a:solidFill>
                  <a:srgbClr val="203864"/>
                </a:solidFill>
              </a:rPr>
              <a:t>/it]</a:t>
            </a:r>
            <a:endParaRPr lang="es-GB" sz="2400" dirty="0">
              <a:solidFill>
                <a:srgbClr val="203864"/>
              </a:solidFill>
            </a:endParaRPr>
          </a:p>
        </p:txBody>
      </p:sp>
      <p:sp>
        <p:nvSpPr>
          <p:cNvPr id="47" name="CuadroTexto 46">
            <a:extLst>
              <a:ext uri="{FF2B5EF4-FFF2-40B4-BE49-F238E27FC236}">
                <a16:creationId xmlns:a16="http://schemas.microsoft.com/office/drawing/2014/main" id="{8DF366ED-5D56-8F41-B411-926ECEEA7CB8}"/>
              </a:ext>
            </a:extLst>
          </p:cNvPr>
          <p:cNvSpPr txBox="1"/>
          <p:nvPr/>
        </p:nvSpPr>
        <p:spPr>
          <a:xfrm>
            <a:off x="5652622" y="2803738"/>
            <a:ext cx="1892056" cy="707886"/>
          </a:xfrm>
          <a:prstGeom prst="rect">
            <a:avLst/>
          </a:prstGeom>
          <a:noFill/>
        </p:spPr>
        <p:txBody>
          <a:bodyPr wrap="square" rtlCol="0">
            <a:spAutoFit/>
          </a:bodyPr>
          <a:lstStyle/>
          <a:p>
            <a:pPr algn="l"/>
            <a:r>
              <a:rPr lang="es-GB" sz="2000" dirty="0">
                <a:solidFill>
                  <a:schemeClr val="accent5">
                    <a:lumMod val="50000"/>
                  </a:schemeClr>
                </a:solidFill>
              </a:rPr>
              <a:t>[to throw</a:t>
            </a:r>
            <a:r>
              <a:rPr lang="en-GB" sz="2000" dirty="0">
                <a:solidFill>
                  <a:schemeClr val="accent5">
                    <a:lumMod val="50000"/>
                  </a:schemeClr>
                </a:solidFill>
              </a:rPr>
              <a:t>, throwing</a:t>
            </a:r>
            <a:r>
              <a:rPr lang="es-GB" sz="2000" dirty="0">
                <a:solidFill>
                  <a:schemeClr val="accent5">
                    <a:lumMod val="50000"/>
                  </a:schemeClr>
                </a:solidFill>
              </a:rPr>
              <a:t>]</a:t>
            </a:r>
          </a:p>
        </p:txBody>
      </p:sp>
      <p:sp>
        <p:nvSpPr>
          <p:cNvPr id="48" name="CuadroTexto 47">
            <a:extLst>
              <a:ext uri="{FF2B5EF4-FFF2-40B4-BE49-F238E27FC236}">
                <a16:creationId xmlns:a16="http://schemas.microsoft.com/office/drawing/2014/main" id="{3CD7B067-06F8-F947-AB83-9E6146287D67}"/>
              </a:ext>
            </a:extLst>
          </p:cNvPr>
          <p:cNvSpPr txBox="1"/>
          <p:nvPr/>
        </p:nvSpPr>
        <p:spPr>
          <a:xfrm>
            <a:off x="4330231" y="4253765"/>
            <a:ext cx="1170513" cy="400110"/>
          </a:xfrm>
          <a:prstGeom prst="rect">
            <a:avLst/>
          </a:prstGeom>
          <a:noFill/>
        </p:spPr>
        <p:txBody>
          <a:bodyPr wrap="none" rtlCol="0">
            <a:spAutoFit/>
          </a:bodyPr>
          <a:lstStyle/>
          <a:p>
            <a:pPr algn="ctr"/>
            <a:r>
              <a:rPr lang="es-GB" sz="2000" dirty="0">
                <a:solidFill>
                  <a:schemeClr val="accent5">
                    <a:lumMod val="50000"/>
                  </a:schemeClr>
                </a:solidFill>
              </a:rPr>
              <a:t>[empty]</a:t>
            </a:r>
          </a:p>
        </p:txBody>
      </p:sp>
      <p:sp>
        <p:nvSpPr>
          <p:cNvPr id="49" name="CuadroTexto 48">
            <a:extLst>
              <a:ext uri="{FF2B5EF4-FFF2-40B4-BE49-F238E27FC236}">
                <a16:creationId xmlns:a16="http://schemas.microsoft.com/office/drawing/2014/main" id="{7A4B1C46-DE12-D040-9D8A-B70A3E16C43D}"/>
              </a:ext>
            </a:extLst>
          </p:cNvPr>
          <p:cNvSpPr txBox="1"/>
          <p:nvPr/>
        </p:nvSpPr>
        <p:spPr>
          <a:xfrm>
            <a:off x="9774767" y="3923482"/>
            <a:ext cx="2522635" cy="707886"/>
          </a:xfrm>
          <a:prstGeom prst="rect">
            <a:avLst/>
          </a:prstGeom>
          <a:noFill/>
        </p:spPr>
        <p:txBody>
          <a:bodyPr wrap="square" rtlCol="0">
            <a:spAutoFit/>
          </a:bodyPr>
          <a:lstStyle/>
          <a:p>
            <a:pPr algn="l"/>
            <a:r>
              <a:rPr lang="es-GB" sz="2000" dirty="0">
                <a:solidFill>
                  <a:schemeClr val="accent5">
                    <a:lumMod val="50000"/>
                  </a:schemeClr>
                </a:solidFill>
              </a:rPr>
              <a:t>[to take away</a:t>
            </a:r>
            <a:r>
              <a:rPr lang="en-GB" sz="2000" dirty="0">
                <a:solidFill>
                  <a:schemeClr val="accent5">
                    <a:lumMod val="50000"/>
                  </a:schemeClr>
                </a:solidFill>
              </a:rPr>
              <a:t>, taking away</a:t>
            </a:r>
            <a:r>
              <a:rPr lang="es-GB" sz="2000" dirty="0">
                <a:solidFill>
                  <a:schemeClr val="accent5">
                    <a:lumMod val="50000"/>
                  </a:schemeClr>
                </a:solidFill>
              </a:rPr>
              <a:t>]</a:t>
            </a:r>
          </a:p>
        </p:txBody>
      </p:sp>
      <p:sp>
        <p:nvSpPr>
          <p:cNvPr id="50" name="CuadroTexto 49">
            <a:extLst>
              <a:ext uri="{FF2B5EF4-FFF2-40B4-BE49-F238E27FC236}">
                <a16:creationId xmlns:a16="http://schemas.microsoft.com/office/drawing/2014/main" id="{582B51EB-B3F0-1547-8135-53C035E856D9}"/>
              </a:ext>
            </a:extLst>
          </p:cNvPr>
          <p:cNvSpPr txBox="1"/>
          <p:nvPr/>
        </p:nvSpPr>
        <p:spPr>
          <a:xfrm>
            <a:off x="6292024" y="5869360"/>
            <a:ext cx="702436" cy="400110"/>
          </a:xfrm>
          <a:prstGeom prst="rect">
            <a:avLst/>
          </a:prstGeom>
          <a:noFill/>
        </p:spPr>
        <p:txBody>
          <a:bodyPr wrap="none" rtlCol="0">
            <a:spAutoFit/>
          </a:bodyPr>
          <a:lstStyle/>
          <a:p>
            <a:pPr algn="l"/>
            <a:r>
              <a:rPr lang="es-GB" sz="2000" dirty="0">
                <a:solidFill>
                  <a:schemeClr val="accent5">
                    <a:lumMod val="50000"/>
                  </a:schemeClr>
                </a:solidFill>
              </a:rPr>
              <a:t>[full]</a:t>
            </a:r>
          </a:p>
        </p:txBody>
      </p:sp>
      <p:sp>
        <p:nvSpPr>
          <p:cNvPr id="51" name="CuadroTexto 50">
            <a:extLst>
              <a:ext uri="{FF2B5EF4-FFF2-40B4-BE49-F238E27FC236}">
                <a16:creationId xmlns:a16="http://schemas.microsoft.com/office/drawing/2014/main" id="{4E8DE9B2-7E98-184C-949F-0CE3AAA83107}"/>
              </a:ext>
            </a:extLst>
          </p:cNvPr>
          <p:cNvSpPr txBox="1"/>
          <p:nvPr/>
        </p:nvSpPr>
        <p:spPr>
          <a:xfrm>
            <a:off x="10276453" y="5663417"/>
            <a:ext cx="1799869" cy="707886"/>
          </a:xfrm>
          <a:prstGeom prst="rect">
            <a:avLst/>
          </a:prstGeom>
          <a:noFill/>
        </p:spPr>
        <p:txBody>
          <a:bodyPr wrap="square" rtlCol="0">
            <a:spAutoFit/>
          </a:bodyPr>
          <a:lstStyle/>
          <a:p>
            <a:pPr algn="ctr"/>
            <a:r>
              <a:rPr lang="es-GB" sz="2000" dirty="0">
                <a:solidFill>
                  <a:schemeClr val="accent5">
                    <a:lumMod val="50000"/>
                  </a:schemeClr>
                </a:solidFill>
              </a:rPr>
              <a:t>[to give </a:t>
            </a:r>
            <a:r>
              <a:rPr lang="en-GB" sz="2000" dirty="0">
                <a:solidFill>
                  <a:schemeClr val="accent5">
                    <a:lumMod val="50000"/>
                  </a:schemeClr>
                </a:solidFill>
              </a:rPr>
              <a:t>(as </a:t>
            </a:r>
            <a:r>
              <a:rPr lang="es-GB" sz="2000" dirty="0">
                <a:solidFill>
                  <a:schemeClr val="accent5">
                    <a:lumMod val="50000"/>
                  </a:schemeClr>
                </a:solidFill>
              </a:rPr>
              <a:t>a present</a:t>
            </a:r>
            <a:r>
              <a:rPr lang="en-GB" sz="2000" dirty="0">
                <a:solidFill>
                  <a:schemeClr val="accent5">
                    <a:lumMod val="50000"/>
                  </a:schemeClr>
                </a:solidFill>
              </a:rPr>
              <a:t>)</a:t>
            </a:r>
            <a:r>
              <a:rPr lang="es-GB" sz="2000" dirty="0">
                <a:solidFill>
                  <a:schemeClr val="accent5">
                    <a:lumMod val="50000"/>
                  </a:schemeClr>
                </a:solidFill>
              </a:rPr>
              <a:t>]</a:t>
            </a:r>
          </a:p>
        </p:txBody>
      </p:sp>
      <p:sp>
        <p:nvSpPr>
          <p:cNvPr id="52" name="CuadroTexto 51">
            <a:extLst>
              <a:ext uri="{FF2B5EF4-FFF2-40B4-BE49-F238E27FC236}">
                <a16:creationId xmlns:a16="http://schemas.microsoft.com/office/drawing/2014/main" id="{43F4F3E3-5900-234B-98D3-8CB075DDF835}"/>
              </a:ext>
            </a:extLst>
          </p:cNvPr>
          <p:cNvSpPr txBox="1"/>
          <p:nvPr/>
        </p:nvSpPr>
        <p:spPr>
          <a:xfrm>
            <a:off x="2975742" y="2482282"/>
            <a:ext cx="377026"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a</a:t>
            </a:r>
          </a:p>
        </p:txBody>
      </p:sp>
      <p:sp>
        <p:nvSpPr>
          <p:cNvPr id="53" name="CuadroTexto 52">
            <a:extLst>
              <a:ext uri="{FF2B5EF4-FFF2-40B4-BE49-F238E27FC236}">
                <a16:creationId xmlns:a16="http://schemas.microsoft.com/office/drawing/2014/main" id="{54D7A5BD-C2D5-1343-A92D-75798321B972}"/>
              </a:ext>
            </a:extLst>
          </p:cNvPr>
          <p:cNvSpPr txBox="1"/>
          <p:nvPr/>
        </p:nvSpPr>
        <p:spPr>
          <a:xfrm>
            <a:off x="5332412" y="2482785"/>
            <a:ext cx="377026"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b</a:t>
            </a:r>
          </a:p>
        </p:txBody>
      </p:sp>
      <p:sp>
        <p:nvSpPr>
          <p:cNvPr id="54" name="CuadroTexto 53">
            <a:extLst>
              <a:ext uri="{FF2B5EF4-FFF2-40B4-BE49-F238E27FC236}">
                <a16:creationId xmlns:a16="http://schemas.microsoft.com/office/drawing/2014/main" id="{90EED975-C873-9E47-A8A7-6902A74C3D03}"/>
              </a:ext>
            </a:extLst>
          </p:cNvPr>
          <p:cNvSpPr txBox="1"/>
          <p:nvPr/>
        </p:nvSpPr>
        <p:spPr>
          <a:xfrm>
            <a:off x="8162868" y="2481148"/>
            <a:ext cx="367408"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c</a:t>
            </a:r>
          </a:p>
        </p:txBody>
      </p:sp>
      <p:sp>
        <p:nvSpPr>
          <p:cNvPr id="55" name="CuadroTexto 54">
            <a:extLst>
              <a:ext uri="{FF2B5EF4-FFF2-40B4-BE49-F238E27FC236}">
                <a16:creationId xmlns:a16="http://schemas.microsoft.com/office/drawing/2014/main" id="{370248D4-9844-BB48-95BD-7881202B22EB}"/>
              </a:ext>
            </a:extLst>
          </p:cNvPr>
          <p:cNvSpPr txBox="1"/>
          <p:nvPr/>
        </p:nvSpPr>
        <p:spPr>
          <a:xfrm>
            <a:off x="10349631" y="2484894"/>
            <a:ext cx="378630"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d</a:t>
            </a:r>
          </a:p>
        </p:txBody>
      </p:sp>
      <p:sp>
        <p:nvSpPr>
          <p:cNvPr id="56" name="CuadroTexto 55">
            <a:extLst>
              <a:ext uri="{FF2B5EF4-FFF2-40B4-BE49-F238E27FC236}">
                <a16:creationId xmlns:a16="http://schemas.microsoft.com/office/drawing/2014/main" id="{12B56247-D39D-C243-B0C9-09440B1A4CED}"/>
              </a:ext>
            </a:extLst>
          </p:cNvPr>
          <p:cNvSpPr txBox="1"/>
          <p:nvPr/>
        </p:nvSpPr>
        <p:spPr>
          <a:xfrm>
            <a:off x="4003446" y="3859891"/>
            <a:ext cx="367408"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e</a:t>
            </a:r>
          </a:p>
        </p:txBody>
      </p:sp>
      <p:sp>
        <p:nvSpPr>
          <p:cNvPr id="57" name="CuadroTexto 56">
            <a:extLst>
              <a:ext uri="{FF2B5EF4-FFF2-40B4-BE49-F238E27FC236}">
                <a16:creationId xmlns:a16="http://schemas.microsoft.com/office/drawing/2014/main" id="{DE5ADD5C-8123-0B4E-A883-B861D4479DDD}"/>
              </a:ext>
            </a:extLst>
          </p:cNvPr>
          <p:cNvSpPr txBox="1"/>
          <p:nvPr/>
        </p:nvSpPr>
        <p:spPr>
          <a:xfrm>
            <a:off x="9385340" y="3856079"/>
            <a:ext cx="373820"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g</a:t>
            </a:r>
          </a:p>
        </p:txBody>
      </p:sp>
      <p:sp>
        <p:nvSpPr>
          <p:cNvPr id="58" name="CuadroTexto 57">
            <a:extLst>
              <a:ext uri="{FF2B5EF4-FFF2-40B4-BE49-F238E27FC236}">
                <a16:creationId xmlns:a16="http://schemas.microsoft.com/office/drawing/2014/main" id="{F2EAF303-34CF-D94C-8B7C-F06DBEDFAAB6}"/>
              </a:ext>
            </a:extLst>
          </p:cNvPr>
          <p:cNvSpPr txBox="1"/>
          <p:nvPr/>
        </p:nvSpPr>
        <p:spPr>
          <a:xfrm>
            <a:off x="2974045" y="5469255"/>
            <a:ext cx="356188"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h</a:t>
            </a:r>
          </a:p>
        </p:txBody>
      </p:sp>
      <p:sp>
        <p:nvSpPr>
          <p:cNvPr id="59" name="CuadroTexto 58">
            <a:extLst>
              <a:ext uri="{FF2B5EF4-FFF2-40B4-BE49-F238E27FC236}">
                <a16:creationId xmlns:a16="http://schemas.microsoft.com/office/drawing/2014/main" id="{B6A2C5D4-4838-5741-BAEA-7E46DDB5C1DD}"/>
              </a:ext>
            </a:extLst>
          </p:cNvPr>
          <p:cNvSpPr txBox="1"/>
          <p:nvPr/>
        </p:nvSpPr>
        <p:spPr>
          <a:xfrm>
            <a:off x="5964806" y="5462172"/>
            <a:ext cx="240772"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i</a:t>
            </a:r>
          </a:p>
        </p:txBody>
      </p:sp>
      <p:sp>
        <p:nvSpPr>
          <p:cNvPr id="60" name="CuadroTexto 59">
            <a:extLst>
              <a:ext uri="{FF2B5EF4-FFF2-40B4-BE49-F238E27FC236}">
                <a16:creationId xmlns:a16="http://schemas.microsoft.com/office/drawing/2014/main" id="{3506B159-B996-B041-9F85-F1EA8D09443A}"/>
              </a:ext>
            </a:extLst>
          </p:cNvPr>
          <p:cNvSpPr txBox="1"/>
          <p:nvPr/>
        </p:nvSpPr>
        <p:spPr>
          <a:xfrm>
            <a:off x="7999500" y="5461326"/>
            <a:ext cx="242374"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j</a:t>
            </a:r>
          </a:p>
        </p:txBody>
      </p:sp>
      <p:sp>
        <p:nvSpPr>
          <p:cNvPr id="61" name="CuadroTexto 60">
            <a:extLst>
              <a:ext uri="{FF2B5EF4-FFF2-40B4-BE49-F238E27FC236}">
                <a16:creationId xmlns:a16="http://schemas.microsoft.com/office/drawing/2014/main" id="{F189F8A1-E350-EC4F-B8C8-65B3FAF7D5C2}"/>
              </a:ext>
            </a:extLst>
          </p:cNvPr>
          <p:cNvSpPr txBox="1"/>
          <p:nvPr/>
        </p:nvSpPr>
        <p:spPr>
          <a:xfrm>
            <a:off x="10046815" y="5461326"/>
            <a:ext cx="325730"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k</a:t>
            </a:r>
          </a:p>
        </p:txBody>
      </p:sp>
      <p:sp>
        <p:nvSpPr>
          <p:cNvPr id="62" name="CuadroTexto 61">
            <a:extLst>
              <a:ext uri="{FF2B5EF4-FFF2-40B4-BE49-F238E27FC236}">
                <a16:creationId xmlns:a16="http://schemas.microsoft.com/office/drawing/2014/main" id="{BDB70BCD-A725-BD4C-897B-2594A625197E}"/>
              </a:ext>
            </a:extLst>
          </p:cNvPr>
          <p:cNvSpPr txBox="1"/>
          <p:nvPr/>
        </p:nvSpPr>
        <p:spPr>
          <a:xfrm>
            <a:off x="2213857" y="1694906"/>
            <a:ext cx="381836" cy="461665"/>
          </a:xfrm>
          <a:prstGeom prst="rect">
            <a:avLst/>
          </a:prstGeom>
          <a:noFill/>
        </p:spPr>
        <p:txBody>
          <a:bodyPr wrap="none" rtlCol="0">
            <a:spAutoFit/>
          </a:bodyPr>
          <a:lstStyle/>
          <a:p>
            <a:pPr algn="l"/>
            <a:r>
              <a:rPr lang="es-GB" sz="2400" b="1" dirty="0">
                <a:solidFill>
                  <a:schemeClr val="accent5">
                    <a:lumMod val="50000"/>
                  </a:schemeClr>
                </a:solidFill>
              </a:rPr>
              <a:t>c</a:t>
            </a:r>
          </a:p>
        </p:txBody>
      </p:sp>
      <p:sp>
        <p:nvSpPr>
          <p:cNvPr id="63" name="CuadroTexto 62">
            <a:extLst>
              <a:ext uri="{FF2B5EF4-FFF2-40B4-BE49-F238E27FC236}">
                <a16:creationId xmlns:a16="http://schemas.microsoft.com/office/drawing/2014/main" id="{D24462C1-CF15-DA4F-A8CC-2ABA1DB72394}"/>
              </a:ext>
            </a:extLst>
          </p:cNvPr>
          <p:cNvSpPr txBox="1"/>
          <p:nvPr/>
        </p:nvSpPr>
        <p:spPr>
          <a:xfrm>
            <a:off x="2223475" y="2085656"/>
            <a:ext cx="362600" cy="461665"/>
          </a:xfrm>
          <a:prstGeom prst="rect">
            <a:avLst/>
          </a:prstGeom>
          <a:noFill/>
        </p:spPr>
        <p:txBody>
          <a:bodyPr wrap="none" rtlCol="0">
            <a:spAutoFit/>
          </a:bodyPr>
          <a:lstStyle/>
          <a:p>
            <a:pPr algn="l"/>
            <a:r>
              <a:rPr lang="es-GB" sz="2400" b="1" dirty="0">
                <a:solidFill>
                  <a:schemeClr val="accent5">
                    <a:lumMod val="50000"/>
                  </a:schemeClr>
                </a:solidFill>
              </a:rPr>
              <a:t>k</a:t>
            </a:r>
          </a:p>
        </p:txBody>
      </p:sp>
      <p:sp>
        <p:nvSpPr>
          <p:cNvPr id="64" name="CuadroTexto 63">
            <a:extLst>
              <a:ext uri="{FF2B5EF4-FFF2-40B4-BE49-F238E27FC236}">
                <a16:creationId xmlns:a16="http://schemas.microsoft.com/office/drawing/2014/main" id="{166A12BA-AAD0-F245-87C2-EE12CF47F561}"/>
              </a:ext>
            </a:extLst>
          </p:cNvPr>
          <p:cNvSpPr txBox="1"/>
          <p:nvPr/>
        </p:nvSpPr>
        <p:spPr>
          <a:xfrm>
            <a:off x="2220269" y="2476406"/>
            <a:ext cx="369012" cy="461665"/>
          </a:xfrm>
          <a:prstGeom prst="rect">
            <a:avLst/>
          </a:prstGeom>
          <a:noFill/>
        </p:spPr>
        <p:txBody>
          <a:bodyPr wrap="none" rtlCol="0">
            <a:spAutoFit/>
          </a:bodyPr>
          <a:lstStyle/>
          <a:p>
            <a:pPr algn="l"/>
            <a:r>
              <a:rPr lang="es-GB" sz="2400" b="1" dirty="0">
                <a:solidFill>
                  <a:schemeClr val="accent5">
                    <a:lumMod val="50000"/>
                  </a:schemeClr>
                </a:solidFill>
              </a:rPr>
              <a:t>h</a:t>
            </a:r>
          </a:p>
        </p:txBody>
      </p:sp>
      <p:sp>
        <p:nvSpPr>
          <p:cNvPr id="65" name="CuadroTexto 64">
            <a:extLst>
              <a:ext uri="{FF2B5EF4-FFF2-40B4-BE49-F238E27FC236}">
                <a16:creationId xmlns:a16="http://schemas.microsoft.com/office/drawing/2014/main" id="{27C54FFE-A732-214B-AC65-B5818A17EE00}"/>
              </a:ext>
            </a:extLst>
          </p:cNvPr>
          <p:cNvSpPr txBox="1"/>
          <p:nvPr/>
        </p:nvSpPr>
        <p:spPr>
          <a:xfrm>
            <a:off x="2269161" y="2867156"/>
            <a:ext cx="271228" cy="461665"/>
          </a:xfrm>
          <a:prstGeom prst="rect">
            <a:avLst/>
          </a:prstGeom>
          <a:noFill/>
        </p:spPr>
        <p:txBody>
          <a:bodyPr wrap="none" rtlCol="0">
            <a:spAutoFit/>
          </a:bodyPr>
          <a:lstStyle/>
          <a:p>
            <a:pPr algn="l"/>
            <a:r>
              <a:rPr lang="es-GB" sz="2400" b="1" dirty="0">
                <a:solidFill>
                  <a:schemeClr val="accent5">
                    <a:lumMod val="50000"/>
                  </a:schemeClr>
                </a:solidFill>
              </a:rPr>
              <a:t>f</a:t>
            </a:r>
          </a:p>
        </p:txBody>
      </p:sp>
      <p:sp>
        <p:nvSpPr>
          <p:cNvPr id="66" name="CuadroTexto 65">
            <a:extLst>
              <a:ext uri="{FF2B5EF4-FFF2-40B4-BE49-F238E27FC236}">
                <a16:creationId xmlns:a16="http://schemas.microsoft.com/office/drawing/2014/main" id="{F9A51A86-E04D-FF47-A81F-45D56E2F4E73}"/>
              </a:ext>
            </a:extLst>
          </p:cNvPr>
          <p:cNvSpPr txBox="1"/>
          <p:nvPr/>
        </p:nvSpPr>
        <p:spPr>
          <a:xfrm>
            <a:off x="2210651" y="3257906"/>
            <a:ext cx="388248" cy="461665"/>
          </a:xfrm>
          <a:prstGeom prst="rect">
            <a:avLst/>
          </a:prstGeom>
          <a:noFill/>
        </p:spPr>
        <p:txBody>
          <a:bodyPr wrap="none" rtlCol="0">
            <a:spAutoFit/>
          </a:bodyPr>
          <a:lstStyle/>
          <a:p>
            <a:pPr algn="l"/>
            <a:r>
              <a:rPr lang="es-GB" sz="2400" b="1" dirty="0">
                <a:solidFill>
                  <a:schemeClr val="accent5">
                    <a:lumMod val="50000"/>
                  </a:schemeClr>
                </a:solidFill>
              </a:rPr>
              <a:t>b</a:t>
            </a:r>
          </a:p>
        </p:txBody>
      </p:sp>
      <p:sp>
        <p:nvSpPr>
          <p:cNvPr id="67" name="CuadroTexto 66">
            <a:extLst>
              <a:ext uri="{FF2B5EF4-FFF2-40B4-BE49-F238E27FC236}">
                <a16:creationId xmlns:a16="http://schemas.microsoft.com/office/drawing/2014/main" id="{6F901917-611E-EA4D-B289-985A8391E543}"/>
              </a:ext>
            </a:extLst>
          </p:cNvPr>
          <p:cNvSpPr txBox="1"/>
          <p:nvPr/>
        </p:nvSpPr>
        <p:spPr>
          <a:xfrm>
            <a:off x="2210651" y="3648656"/>
            <a:ext cx="388248" cy="461665"/>
          </a:xfrm>
          <a:prstGeom prst="rect">
            <a:avLst/>
          </a:prstGeom>
          <a:noFill/>
        </p:spPr>
        <p:txBody>
          <a:bodyPr wrap="none" rtlCol="0">
            <a:spAutoFit/>
          </a:bodyPr>
          <a:lstStyle/>
          <a:p>
            <a:pPr algn="l"/>
            <a:r>
              <a:rPr lang="es-GB" sz="2400" b="1" dirty="0">
                <a:solidFill>
                  <a:schemeClr val="accent5">
                    <a:lumMod val="50000"/>
                  </a:schemeClr>
                </a:solidFill>
              </a:rPr>
              <a:t>g</a:t>
            </a:r>
          </a:p>
        </p:txBody>
      </p:sp>
      <p:sp>
        <p:nvSpPr>
          <p:cNvPr id="68" name="CuadroTexto 67">
            <a:extLst>
              <a:ext uri="{FF2B5EF4-FFF2-40B4-BE49-F238E27FC236}">
                <a16:creationId xmlns:a16="http://schemas.microsoft.com/office/drawing/2014/main" id="{9C8DCF51-103B-3847-B2D1-1E8AB45DB5E5}"/>
              </a:ext>
            </a:extLst>
          </p:cNvPr>
          <p:cNvSpPr txBox="1"/>
          <p:nvPr/>
        </p:nvSpPr>
        <p:spPr>
          <a:xfrm>
            <a:off x="2210651" y="4039406"/>
            <a:ext cx="388248" cy="461665"/>
          </a:xfrm>
          <a:prstGeom prst="rect">
            <a:avLst/>
          </a:prstGeom>
          <a:noFill/>
        </p:spPr>
        <p:txBody>
          <a:bodyPr wrap="none" rtlCol="0">
            <a:spAutoFit/>
          </a:bodyPr>
          <a:lstStyle/>
          <a:p>
            <a:pPr algn="l"/>
            <a:r>
              <a:rPr lang="es-GB" sz="2400" b="1" dirty="0">
                <a:solidFill>
                  <a:schemeClr val="accent5">
                    <a:lumMod val="50000"/>
                  </a:schemeClr>
                </a:solidFill>
              </a:rPr>
              <a:t>a</a:t>
            </a:r>
          </a:p>
        </p:txBody>
      </p:sp>
      <p:sp>
        <p:nvSpPr>
          <p:cNvPr id="69" name="CuadroTexto 68">
            <a:extLst>
              <a:ext uri="{FF2B5EF4-FFF2-40B4-BE49-F238E27FC236}">
                <a16:creationId xmlns:a16="http://schemas.microsoft.com/office/drawing/2014/main" id="{3BE0E27B-55C3-CA48-8834-66279E38B9ED}"/>
              </a:ext>
            </a:extLst>
          </p:cNvPr>
          <p:cNvSpPr txBox="1"/>
          <p:nvPr/>
        </p:nvSpPr>
        <p:spPr>
          <a:xfrm>
            <a:off x="2210651" y="4430156"/>
            <a:ext cx="388248" cy="461665"/>
          </a:xfrm>
          <a:prstGeom prst="rect">
            <a:avLst/>
          </a:prstGeom>
          <a:noFill/>
        </p:spPr>
        <p:txBody>
          <a:bodyPr wrap="none" rtlCol="0">
            <a:spAutoFit/>
          </a:bodyPr>
          <a:lstStyle/>
          <a:p>
            <a:pPr algn="l"/>
            <a:r>
              <a:rPr lang="es-GB" sz="2400" b="1" dirty="0">
                <a:solidFill>
                  <a:schemeClr val="accent5">
                    <a:lumMod val="50000"/>
                  </a:schemeClr>
                </a:solidFill>
              </a:rPr>
              <a:t>d</a:t>
            </a:r>
          </a:p>
        </p:txBody>
      </p:sp>
      <p:sp>
        <p:nvSpPr>
          <p:cNvPr id="70" name="CuadroTexto 69">
            <a:extLst>
              <a:ext uri="{FF2B5EF4-FFF2-40B4-BE49-F238E27FC236}">
                <a16:creationId xmlns:a16="http://schemas.microsoft.com/office/drawing/2014/main" id="{3DE8E4A0-6F56-A042-95E1-AB236FC9D164}"/>
              </a:ext>
            </a:extLst>
          </p:cNvPr>
          <p:cNvSpPr txBox="1"/>
          <p:nvPr/>
        </p:nvSpPr>
        <p:spPr>
          <a:xfrm>
            <a:off x="2275573" y="4820906"/>
            <a:ext cx="258404" cy="461665"/>
          </a:xfrm>
          <a:prstGeom prst="rect">
            <a:avLst/>
          </a:prstGeom>
          <a:noFill/>
        </p:spPr>
        <p:txBody>
          <a:bodyPr wrap="none" rtlCol="0">
            <a:spAutoFit/>
          </a:bodyPr>
          <a:lstStyle/>
          <a:p>
            <a:pPr algn="l"/>
            <a:r>
              <a:rPr lang="es-GB" sz="2400" b="1" dirty="0">
                <a:solidFill>
                  <a:schemeClr val="accent5">
                    <a:lumMod val="50000"/>
                  </a:schemeClr>
                </a:solidFill>
              </a:rPr>
              <a:t>i</a:t>
            </a:r>
          </a:p>
        </p:txBody>
      </p:sp>
      <p:sp>
        <p:nvSpPr>
          <p:cNvPr id="71" name="CuadroTexto 70">
            <a:extLst>
              <a:ext uri="{FF2B5EF4-FFF2-40B4-BE49-F238E27FC236}">
                <a16:creationId xmlns:a16="http://schemas.microsoft.com/office/drawing/2014/main" id="{19D94C65-D306-6D48-8F61-19E85539D6C7}"/>
              </a:ext>
            </a:extLst>
          </p:cNvPr>
          <p:cNvSpPr txBox="1"/>
          <p:nvPr/>
        </p:nvSpPr>
        <p:spPr>
          <a:xfrm>
            <a:off x="2213857" y="5211656"/>
            <a:ext cx="381836" cy="461665"/>
          </a:xfrm>
          <a:prstGeom prst="rect">
            <a:avLst/>
          </a:prstGeom>
          <a:noFill/>
        </p:spPr>
        <p:txBody>
          <a:bodyPr wrap="none" rtlCol="0">
            <a:spAutoFit/>
          </a:bodyPr>
          <a:lstStyle/>
          <a:p>
            <a:pPr algn="l"/>
            <a:r>
              <a:rPr lang="es-GB" sz="2400" b="1" dirty="0">
                <a:solidFill>
                  <a:schemeClr val="accent5">
                    <a:lumMod val="50000"/>
                  </a:schemeClr>
                </a:solidFill>
              </a:rPr>
              <a:t>e</a:t>
            </a:r>
          </a:p>
        </p:txBody>
      </p:sp>
      <p:sp>
        <p:nvSpPr>
          <p:cNvPr id="72" name="CuadroTexto 71">
            <a:extLst>
              <a:ext uri="{FF2B5EF4-FFF2-40B4-BE49-F238E27FC236}">
                <a16:creationId xmlns:a16="http://schemas.microsoft.com/office/drawing/2014/main" id="{DDD8FD6C-7925-CC4A-80BA-2E287FE646AE}"/>
              </a:ext>
            </a:extLst>
          </p:cNvPr>
          <p:cNvSpPr txBox="1"/>
          <p:nvPr/>
        </p:nvSpPr>
        <p:spPr>
          <a:xfrm>
            <a:off x="2272367" y="5663601"/>
            <a:ext cx="264816" cy="461665"/>
          </a:xfrm>
          <a:prstGeom prst="rect">
            <a:avLst/>
          </a:prstGeom>
          <a:noFill/>
        </p:spPr>
        <p:txBody>
          <a:bodyPr wrap="none" rtlCol="0">
            <a:spAutoFit/>
          </a:bodyPr>
          <a:lstStyle/>
          <a:p>
            <a:pPr algn="l"/>
            <a:r>
              <a:rPr lang="es-GB" sz="2400" b="1" dirty="0">
                <a:solidFill>
                  <a:schemeClr val="accent5">
                    <a:lumMod val="50000"/>
                  </a:schemeClr>
                </a:solidFill>
              </a:rPr>
              <a:t>j</a:t>
            </a:r>
          </a:p>
        </p:txBody>
      </p:sp>
      <p:sp>
        <p:nvSpPr>
          <p:cNvPr id="75" name="Rectángulo 74">
            <a:extLst>
              <a:ext uri="{FF2B5EF4-FFF2-40B4-BE49-F238E27FC236}">
                <a16:creationId xmlns:a16="http://schemas.microsoft.com/office/drawing/2014/main" id="{5599A9C2-E8EE-C049-A03D-0F2B6E860C9E}"/>
              </a:ext>
            </a:extLst>
          </p:cNvPr>
          <p:cNvSpPr/>
          <p:nvPr/>
        </p:nvSpPr>
        <p:spPr>
          <a:xfrm>
            <a:off x="10617183" y="2060436"/>
            <a:ext cx="1555231" cy="830997"/>
          </a:xfrm>
          <a:prstGeom prst="rect">
            <a:avLst/>
          </a:prstGeom>
          <a:noFill/>
        </p:spPr>
        <p:txBody>
          <a:bodyPr wrap="square" lIns="91440" tIns="45720" rIns="91440" bIns="45720">
            <a:spAutoFit/>
          </a:bodyPr>
          <a:lstStyle/>
          <a:p>
            <a:pPr algn="ctr"/>
            <a:r>
              <a:rPr lang="es-ES" sz="2400" dirty="0">
                <a:solidFill>
                  <a:srgbClr val="203864"/>
                </a:solidFill>
              </a:rPr>
              <a:t>[myself, to me]</a:t>
            </a:r>
          </a:p>
        </p:txBody>
      </p:sp>
      <p:sp>
        <p:nvSpPr>
          <p:cNvPr id="76" name="CuadroTexto 75">
            <a:extLst>
              <a:ext uri="{FF2B5EF4-FFF2-40B4-BE49-F238E27FC236}">
                <a16:creationId xmlns:a16="http://schemas.microsoft.com/office/drawing/2014/main" id="{DFDA2876-5BAD-3146-BFE5-E99413D2CF26}"/>
              </a:ext>
            </a:extLst>
          </p:cNvPr>
          <p:cNvSpPr txBox="1"/>
          <p:nvPr/>
        </p:nvSpPr>
        <p:spPr>
          <a:xfrm>
            <a:off x="7119156" y="3856079"/>
            <a:ext cx="272832" cy="430887"/>
          </a:xfrm>
          <a:prstGeom prst="rect">
            <a:avLst/>
          </a:prstGeom>
          <a:solidFill>
            <a:srgbClr val="FBF0D5"/>
          </a:solidFill>
          <a:ln>
            <a:solidFill>
              <a:schemeClr val="accent1"/>
            </a:solidFill>
          </a:ln>
        </p:spPr>
        <p:txBody>
          <a:bodyPr wrap="none" rtlCol="0">
            <a:spAutoFit/>
          </a:bodyPr>
          <a:lstStyle/>
          <a:p>
            <a:pPr algn="l"/>
            <a:r>
              <a:rPr lang="es-GB" sz="2200" dirty="0">
                <a:solidFill>
                  <a:schemeClr val="accent5">
                    <a:lumMod val="50000"/>
                  </a:schemeClr>
                </a:solidFill>
              </a:rPr>
              <a:t>f</a:t>
            </a:r>
          </a:p>
        </p:txBody>
      </p:sp>
      <p:sp>
        <p:nvSpPr>
          <p:cNvPr id="78" name="CuadroTexto 77">
            <a:extLst>
              <a:ext uri="{FF2B5EF4-FFF2-40B4-BE49-F238E27FC236}">
                <a16:creationId xmlns:a16="http://schemas.microsoft.com/office/drawing/2014/main" id="{2C4BF0E6-8A99-8349-8BBA-9E87C73CA843}"/>
              </a:ext>
            </a:extLst>
          </p:cNvPr>
          <p:cNvSpPr txBox="1"/>
          <p:nvPr/>
        </p:nvSpPr>
        <p:spPr>
          <a:xfrm>
            <a:off x="8889674" y="1269197"/>
            <a:ext cx="3038468" cy="400110"/>
          </a:xfrm>
          <a:prstGeom prst="rect">
            <a:avLst/>
          </a:prstGeom>
          <a:noFill/>
        </p:spPr>
        <p:txBody>
          <a:bodyPr wrap="square" rtlCol="0">
            <a:spAutoFit/>
          </a:bodyPr>
          <a:lstStyle/>
          <a:p>
            <a:pPr algn="l"/>
            <a:r>
              <a:rPr lang="es-GB" sz="2000" dirty="0">
                <a:solidFill>
                  <a:schemeClr val="accent5">
                    <a:lumMod val="50000"/>
                  </a:schemeClr>
                </a:solidFill>
              </a:rPr>
              <a:t>Clasifica las palabras.</a:t>
            </a:r>
          </a:p>
        </p:txBody>
      </p:sp>
      <p:grpSp>
        <p:nvGrpSpPr>
          <p:cNvPr id="73" name="Group 72"/>
          <p:cNvGrpSpPr/>
          <p:nvPr/>
        </p:nvGrpSpPr>
        <p:grpSpPr>
          <a:xfrm>
            <a:off x="8285521" y="5610955"/>
            <a:ext cx="1422466" cy="488674"/>
            <a:chOff x="719299" y="5244782"/>
            <a:chExt cx="1950847" cy="669347"/>
          </a:xfrm>
        </p:grpSpPr>
        <p:pic>
          <p:nvPicPr>
            <p:cNvPr id="74" name="Imagen 44">
              <a:extLst>
                <a:ext uri="{FF2B5EF4-FFF2-40B4-BE49-F238E27FC236}">
                  <a16:creationId xmlns:a16="http://schemas.microsoft.com/office/drawing/2014/main" id="{3B5788D2-F482-3547-9DB2-98B31C05216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0" b="87037" l="0" r="100000">
                          <a14:foregroundMark x1="87957" y1="66204" x2="82012" y2="74537"/>
                          <a14:foregroundMark x1="72561" y1="68981" x2="69665" y2="74537"/>
                          <a14:foregroundMark x1="56707" y1="59722" x2="55793" y2="68981"/>
                          <a14:foregroundMark x1="26067" y1="71759" x2="23780" y2="69907"/>
                          <a14:foregroundMark x1="5183" y1="30556" x2="6250" y2="45370"/>
                          <a14:foregroundMark x1="57622" y1="43519" x2="58232" y2="50926"/>
                          <a14:foregroundMark x1="32165" y1="45370" x2="32470" y2="55556"/>
                          <a14:backgroundMark x1="99390" y1="34259" x2="99085" y2="41667"/>
                          <a14:backgroundMark x1="99390" y1="64352" x2="98476" y2="68056"/>
                        </a14:backgroundRemoval>
                      </a14:imgEffect>
                    </a14:imgLayer>
                  </a14:imgProps>
                </a:ext>
                <a:ext uri="{28A0092B-C50C-407E-A947-70E740481C1C}">
                  <a14:useLocalDpi xmlns:a14="http://schemas.microsoft.com/office/drawing/2010/main"/>
                </a:ext>
              </a:extLst>
            </a:blip>
            <a:srcRect/>
            <a:stretch/>
          </p:blipFill>
          <p:spPr>
            <a:xfrm>
              <a:off x="719299" y="5283321"/>
              <a:ext cx="1913009" cy="630808"/>
            </a:xfrm>
            <a:prstGeom prst="rect">
              <a:avLst/>
            </a:prstGeom>
          </p:spPr>
        </p:pic>
        <p:sp>
          <p:nvSpPr>
            <p:cNvPr id="92" name="Rectangle 91"/>
            <p:cNvSpPr/>
            <p:nvPr/>
          </p:nvSpPr>
          <p:spPr>
            <a:xfrm>
              <a:off x="2103120" y="5244782"/>
              <a:ext cx="567026" cy="211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77" name="Tabla 76">
            <a:extLst>
              <a:ext uri="{FF2B5EF4-FFF2-40B4-BE49-F238E27FC236}">
                <a16:creationId xmlns:a16="http://schemas.microsoft.com/office/drawing/2014/main" id="{4483CDF4-22C0-3C48-9DAB-A7CA33A21BEC}"/>
              </a:ext>
            </a:extLst>
          </p:cNvPr>
          <p:cNvGraphicFramePr>
            <a:graphicFrameLocks noGrp="1"/>
          </p:cNvGraphicFramePr>
          <p:nvPr>
            <p:extLst>
              <p:ext uri="{D42A27DB-BD31-4B8C-83A1-F6EECF244321}">
                <p14:modId xmlns:p14="http://schemas.microsoft.com/office/powerpoint/2010/main" val="3338917662"/>
              </p:ext>
            </p:extLst>
          </p:nvPr>
        </p:nvGraphicFramePr>
        <p:xfrm>
          <a:off x="3391576" y="2778512"/>
          <a:ext cx="8128000" cy="2011680"/>
        </p:xfrm>
        <a:graphic>
          <a:graphicData uri="http://schemas.openxmlformats.org/drawingml/2006/table">
            <a:tbl>
              <a:tblPr firstRow="1" bandRow="1">
                <a:tableStyleId>{5DA37D80-6434-44D0-A028-1B22A696006F}</a:tableStyleId>
              </a:tblPr>
              <a:tblGrid>
                <a:gridCol w="2032000">
                  <a:extLst>
                    <a:ext uri="{9D8B030D-6E8A-4147-A177-3AD203B41FA5}">
                      <a16:colId xmlns:a16="http://schemas.microsoft.com/office/drawing/2014/main" val="307978725"/>
                    </a:ext>
                  </a:extLst>
                </a:gridCol>
                <a:gridCol w="2032000">
                  <a:extLst>
                    <a:ext uri="{9D8B030D-6E8A-4147-A177-3AD203B41FA5}">
                      <a16:colId xmlns:a16="http://schemas.microsoft.com/office/drawing/2014/main" val="3309709020"/>
                    </a:ext>
                  </a:extLst>
                </a:gridCol>
                <a:gridCol w="2032000">
                  <a:extLst>
                    <a:ext uri="{9D8B030D-6E8A-4147-A177-3AD203B41FA5}">
                      <a16:colId xmlns:a16="http://schemas.microsoft.com/office/drawing/2014/main" val="2467768256"/>
                    </a:ext>
                  </a:extLst>
                </a:gridCol>
                <a:gridCol w="2032000">
                  <a:extLst>
                    <a:ext uri="{9D8B030D-6E8A-4147-A177-3AD203B41FA5}">
                      <a16:colId xmlns:a16="http://schemas.microsoft.com/office/drawing/2014/main" val="86090605"/>
                    </a:ext>
                  </a:extLst>
                </a:gridCol>
              </a:tblGrid>
              <a:tr h="370840">
                <a:tc>
                  <a:txBody>
                    <a:bodyPr/>
                    <a:lstStyle/>
                    <a:p>
                      <a:pPr algn="ctr"/>
                      <a:r>
                        <a:rPr lang="en-GB" sz="2000" b="1" dirty="0" err="1">
                          <a:solidFill>
                            <a:srgbClr val="203864"/>
                          </a:solidFill>
                        </a:rPr>
                        <a:t>verbos</a:t>
                      </a:r>
                      <a:endParaRPr lang="es-GB" sz="2000" b="1" dirty="0">
                        <a:solidFill>
                          <a:srgbClr val="203864"/>
                        </a:solidFill>
                      </a:endParaRPr>
                    </a:p>
                  </a:txBody>
                  <a:tcPr>
                    <a:solidFill>
                      <a:schemeClr val="bg1"/>
                    </a:solidFill>
                  </a:tcPr>
                </a:tc>
                <a:tc>
                  <a:txBody>
                    <a:bodyPr/>
                    <a:lstStyle/>
                    <a:p>
                      <a:pPr algn="ctr"/>
                      <a:r>
                        <a:rPr lang="en-GB" sz="2000" b="1" dirty="0" err="1">
                          <a:solidFill>
                            <a:srgbClr val="203864"/>
                          </a:solidFill>
                        </a:rPr>
                        <a:t>nombres</a:t>
                      </a:r>
                      <a:endParaRPr lang="es-GB" sz="2000" b="1" dirty="0">
                        <a:solidFill>
                          <a:srgbClr val="203864"/>
                        </a:solidFill>
                      </a:endParaRPr>
                    </a:p>
                  </a:txBody>
                  <a:tcPr>
                    <a:solidFill>
                      <a:schemeClr val="bg1"/>
                    </a:solidFill>
                  </a:tcPr>
                </a:tc>
                <a:tc>
                  <a:txBody>
                    <a:bodyPr/>
                    <a:lstStyle/>
                    <a:p>
                      <a:pPr algn="ctr"/>
                      <a:r>
                        <a:rPr lang="en-GB" sz="2000" b="1" dirty="0" err="1">
                          <a:solidFill>
                            <a:srgbClr val="203864"/>
                          </a:solidFill>
                        </a:rPr>
                        <a:t>adjetivos</a:t>
                      </a:r>
                      <a:endParaRPr lang="es-GB" sz="2000" b="1" dirty="0">
                        <a:solidFill>
                          <a:srgbClr val="203864"/>
                        </a:solidFill>
                      </a:endParaRPr>
                    </a:p>
                  </a:txBody>
                  <a:tcPr>
                    <a:solidFill>
                      <a:schemeClr val="bg1"/>
                    </a:solidFill>
                  </a:tcPr>
                </a:tc>
                <a:tc>
                  <a:txBody>
                    <a:bodyPr/>
                    <a:lstStyle/>
                    <a:p>
                      <a:pPr algn="ctr"/>
                      <a:r>
                        <a:rPr lang="en-GB" sz="2000" b="1" dirty="0" err="1">
                          <a:solidFill>
                            <a:srgbClr val="203864"/>
                          </a:solidFill>
                        </a:rPr>
                        <a:t>pronombres</a:t>
                      </a:r>
                      <a:endParaRPr lang="es-GB" sz="2000" b="1" dirty="0">
                        <a:solidFill>
                          <a:srgbClr val="203864"/>
                        </a:solidFill>
                      </a:endParaRPr>
                    </a:p>
                  </a:txBody>
                  <a:tcPr>
                    <a:solidFill>
                      <a:schemeClr val="bg1"/>
                    </a:solidFill>
                  </a:tcPr>
                </a:tc>
                <a:extLst>
                  <a:ext uri="{0D108BD9-81ED-4DB2-BD59-A6C34878D82A}">
                    <a16:rowId xmlns:a16="http://schemas.microsoft.com/office/drawing/2014/main" val="1302592710"/>
                  </a:ext>
                </a:extLst>
              </a:tr>
              <a:tr h="370840">
                <a:tc>
                  <a:txBody>
                    <a:bodyPr/>
                    <a:lstStyle/>
                    <a:p>
                      <a:pPr algn="ctr"/>
                      <a:endParaRPr lang="es-GB" sz="2000" b="1" dirty="0">
                        <a:solidFill>
                          <a:srgbClr val="203864"/>
                        </a:solidFill>
                      </a:endParaRPr>
                    </a:p>
                    <a:p>
                      <a:pPr algn="ctr"/>
                      <a:endParaRPr lang="es-GB" sz="2000" b="1" dirty="0">
                        <a:solidFill>
                          <a:srgbClr val="203864"/>
                        </a:solidFill>
                      </a:endParaRPr>
                    </a:p>
                    <a:p>
                      <a:pPr algn="ctr"/>
                      <a:endParaRPr lang="es-GB" sz="2000" b="1" dirty="0">
                        <a:solidFill>
                          <a:srgbClr val="203864"/>
                        </a:solidFill>
                      </a:endParaRPr>
                    </a:p>
                    <a:p>
                      <a:pPr algn="ctr"/>
                      <a:endParaRPr lang="es-GB" sz="2000" b="1" dirty="0">
                        <a:solidFill>
                          <a:srgbClr val="203864"/>
                        </a:solidFill>
                      </a:endParaRPr>
                    </a:p>
                    <a:p>
                      <a:pPr algn="ctr"/>
                      <a:endParaRPr lang="es-GB" sz="2000" b="1" dirty="0">
                        <a:solidFill>
                          <a:srgbClr val="203864"/>
                        </a:solidFill>
                      </a:endParaRPr>
                    </a:p>
                  </a:txBody>
                  <a:tcPr>
                    <a:solidFill>
                      <a:schemeClr val="bg1"/>
                    </a:solidFill>
                  </a:tcPr>
                </a:tc>
                <a:tc>
                  <a:txBody>
                    <a:bodyPr/>
                    <a:lstStyle/>
                    <a:p>
                      <a:pPr algn="ctr"/>
                      <a:endParaRPr lang="es-GB" sz="2000" b="1" dirty="0">
                        <a:solidFill>
                          <a:srgbClr val="203864"/>
                        </a:solidFill>
                      </a:endParaRPr>
                    </a:p>
                  </a:txBody>
                  <a:tcPr>
                    <a:solidFill>
                      <a:schemeClr val="bg1"/>
                    </a:solidFill>
                  </a:tcPr>
                </a:tc>
                <a:tc>
                  <a:txBody>
                    <a:bodyPr/>
                    <a:lstStyle/>
                    <a:p>
                      <a:pPr algn="ctr"/>
                      <a:endParaRPr lang="es-GB" sz="2000" b="1" dirty="0">
                        <a:solidFill>
                          <a:srgbClr val="203864"/>
                        </a:solidFill>
                      </a:endParaRPr>
                    </a:p>
                  </a:txBody>
                  <a:tcPr>
                    <a:solidFill>
                      <a:schemeClr val="bg1"/>
                    </a:solidFill>
                  </a:tcPr>
                </a:tc>
                <a:tc>
                  <a:txBody>
                    <a:bodyPr/>
                    <a:lstStyle/>
                    <a:p>
                      <a:pPr algn="ctr"/>
                      <a:endParaRPr lang="es-GB" sz="2000" b="1" dirty="0">
                        <a:solidFill>
                          <a:srgbClr val="203864"/>
                        </a:solidFill>
                      </a:endParaRPr>
                    </a:p>
                  </a:txBody>
                  <a:tcPr>
                    <a:solidFill>
                      <a:schemeClr val="bg1"/>
                    </a:solidFill>
                  </a:tcPr>
                </a:tc>
                <a:extLst>
                  <a:ext uri="{0D108BD9-81ED-4DB2-BD59-A6C34878D82A}">
                    <a16:rowId xmlns:a16="http://schemas.microsoft.com/office/drawing/2014/main" val="2591449294"/>
                  </a:ext>
                </a:extLst>
              </a:tr>
            </a:tbl>
          </a:graphicData>
        </a:graphic>
      </p:graphicFrame>
      <p:sp>
        <p:nvSpPr>
          <p:cNvPr id="79" name="CuadroTexto 78">
            <a:extLst>
              <a:ext uri="{FF2B5EF4-FFF2-40B4-BE49-F238E27FC236}">
                <a16:creationId xmlns:a16="http://schemas.microsoft.com/office/drawing/2014/main" id="{4889831E-E85E-F240-8624-49746ED7886C}"/>
              </a:ext>
            </a:extLst>
          </p:cNvPr>
          <p:cNvSpPr txBox="1"/>
          <p:nvPr/>
        </p:nvSpPr>
        <p:spPr>
          <a:xfrm>
            <a:off x="3874995" y="3323092"/>
            <a:ext cx="1079142" cy="400110"/>
          </a:xfrm>
          <a:prstGeom prst="rect">
            <a:avLst/>
          </a:prstGeom>
          <a:noFill/>
        </p:spPr>
        <p:txBody>
          <a:bodyPr wrap="none" rtlCol="0">
            <a:spAutoFit/>
          </a:bodyPr>
          <a:lstStyle/>
          <a:p>
            <a:pPr algn="l"/>
            <a:r>
              <a:rPr lang="es-GB" sz="2000" dirty="0">
                <a:solidFill>
                  <a:schemeClr val="accent5">
                    <a:lumMod val="50000"/>
                  </a:schemeClr>
                </a:solidFill>
              </a:rPr>
              <a:t>regalar</a:t>
            </a:r>
          </a:p>
        </p:txBody>
      </p:sp>
      <p:sp>
        <p:nvSpPr>
          <p:cNvPr id="80" name="CuadroTexto 79">
            <a:extLst>
              <a:ext uri="{FF2B5EF4-FFF2-40B4-BE49-F238E27FC236}">
                <a16:creationId xmlns:a16="http://schemas.microsoft.com/office/drawing/2014/main" id="{CB561C39-35D1-DC49-9B63-72EF686AB1E1}"/>
              </a:ext>
            </a:extLst>
          </p:cNvPr>
          <p:cNvSpPr txBox="1"/>
          <p:nvPr/>
        </p:nvSpPr>
        <p:spPr>
          <a:xfrm>
            <a:off x="3962359" y="3787576"/>
            <a:ext cx="904415" cy="400110"/>
          </a:xfrm>
          <a:prstGeom prst="rect">
            <a:avLst/>
          </a:prstGeom>
          <a:noFill/>
        </p:spPr>
        <p:txBody>
          <a:bodyPr wrap="none" rtlCol="0">
            <a:spAutoFit/>
          </a:bodyPr>
          <a:lstStyle/>
          <a:p>
            <a:pPr algn="l"/>
            <a:r>
              <a:rPr lang="es-GB" sz="2000" dirty="0">
                <a:solidFill>
                  <a:schemeClr val="accent5">
                    <a:lumMod val="50000"/>
                  </a:schemeClr>
                </a:solidFill>
              </a:rPr>
              <a:t>quitar</a:t>
            </a:r>
          </a:p>
        </p:txBody>
      </p:sp>
      <p:sp>
        <p:nvSpPr>
          <p:cNvPr id="81" name="CuadroTexto 80">
            <a:extLst>
              <a:ext uri="{FF2B5EF4-FFF2-40B4-BE49-F238E27FC236}">
                <a16:creationId xmlns:a16="http://schemas.microsoft.com/office/drawing/2014/main" id="{79FD7A4B-74CB-454C-8F2C-1BF9C29AFBEB}"/>
              </a:ext>
            </a:extLst>
          </p:cNvPr>
          <p:cNvSpPr txBox="1"/>
          <p:nvPr/>
        </p:nvSpPr>
        <p:spPr>
          <a:xfrm>
            <a:off x="4088996" y="4252060"/>
            <a:ext cx="651140" cy="400110"/>
          </a:xfrm>
          <a:prstGeom prst="rect">
            <a:avLst/>
          </a:prstGeom>
          <a:noFill/>
        </p:spPr>
        <p:txBody>
          <a:bodyPr wrap="none" rtlCol="0">
            <a:spAutoFit/>
          </a:bodyPr>
          <a:lstStyle/>
          <a:p>
            <a:pPr algn="l"/>
            <a:r>
              <a:rPr lang="es-GB" sz="2000" dirty="0">
                <a:solidFill>
                  <a:schemeClr val="accent5">
                    <a:lumMod val="50000"/>
                  </a:schemeClr>
                </a:solidFill>
              </a:rPr>
              <a:t>tirar</a:t>
            </a:r>
          </a:p>
        </p:txBody>
      </p:sp>
      <p:sp>
        <p:nvSpPr>
          <p:cNvPr id="82" name="CuadroTexto 81">
            <a:extLst>
              <a:ext uri="{FF2B5EF4-FFF2-40B4-BE49-F238E27FC236}">
                <a16:creationId xmlns:a16="http://schemas.microsoft.com/office/drawing/2014/main" id="{E683457C-FCF7-1640-9096-A6552352BF10}"/>
              </a:ext>
            </a:extLst>
          </p:cNvPr>
          <p:cNvSpPr txBox="1"/>
          <p:nvPr/>
        </p:nvSpPr>
        <p:spPr>
          <a:xfrm>
            <a:off x="6084717" y="3317994"/>
            <a:ext cx="700833" cy="400110"/>
          </a:xfrm>
          <a:prstGeom prst="rect">
            <a:avLst/>
          </a:prstGeom>
          <a:noFill/>
        </p:spPr>
        <p:txBody>
          <a:bodyPr wrap="none" rtlCol="0">
            <a:spAutoFit/>
          </a:bodyPr>
          <a:lstStyle/>
          <a:p>
            <a:pPr algn="l"/>
            <a:r>
              <a:rPr lang="es-GB" sz="2000" dirty="0">
                <a:solidFill>
                  <a:schemeClr val="accent5">
                    <a:lumMod val="50000"/>
                  </a:schemeClr>
                </a:solidFill>
              </a:rPr>
              <a:t>reloj</a:t>
            </a:r>
          </a:p>
        </p:txBody>
      </p:sp>
      <p:sp>
        <p:nvSpPr>
          <p:cNvPr id="83" name="CuadroTexto 82">
            <a:extLst>
              <a:ext uri="{FF2B5EF4-FFF2-40B4-BE49-F238E27FC236}">
                <a16:creationId xmlns:a16="http://schemas.microsoft.com/office/drawing/2014/main" id="{8DD95327-AB51-0D44-82E3-9779F703ACC0}"/>
              </a:ext>
            </a:extLst>
          </p:cNvPr>
          <p:cNvSpPr txBox="1"/>
          <p:nvPr/>
        </p:nvSpPr>
        <p:spPr>
          <a:xfrm>
            <a:off x="6054259" y="3799531"/>
            <a:ext cx="753732" cy="400110"/>
          </a:xfrm>
          <a:prstGeom prst="rect">
            <a:avLst/>
          </a:prstGeom>
          <a:noFill/>
        </p:spPr>
        <p:txBody>
          <a:bodyPr wrap="none" rtlCol="0">
            <a:spAutoFit/>
          </a:bodyPr>
          <a:lstStyle/>
          <a:p>
            <a:pPr algn="l"/>
            <a:r>
              <a:rPr lang="es-GB" sz="2000" dirty="0">
                <a:solidFill>
                  <a:schemeClr val="accent5">
                    <a:lumMod val="50000"/>
                  </a:schemeClr>
                </a:solidFill>
              </a:rPr>
              <a:t>caja</a:t>
            </a:r>
          </a:p>
        </p:txBody>
      </p:sp>
      <p:sp>
        <p:nvSpPr>
          <p:cNvPr id="84" name="CuadroTexto 83">
            <a:extLst>
              <a:ext uri="{FF2B5EF4-FFF2-40B4-BE49-F238E27FC236}">
                <a16:creationId xmlns:a16="http://schemas.microsoft.com/office/drawing/2014/main" id="{B0214AD5-C6B6-CF4E-B7F9-323A3730A287}"/>
              </a:ext>
            </a:extLst>
          </p:cNvPr>
          <p:cNvSpPr txBox="1"/>
          <p:nvPr/>
        </p:nvSpPr>
        <p:spPr>
          <a:xfrm>
            <a:off x="5929225" y="4281069"/>
            <a:ext cx="1003801" cy="400110"/>
          </a:xfrm>
          <a:prstGeom prst="rect">
            <a:avLst/>
          </a:prstGeom>
          <a:noFill/>
        </p:spPr>
        <p:txBody>
          <a:bodyPr wrap="none" rtlCol="0">
            <a:spAutoFit/>
          </a:bodyPr>
          <a:lstStyle/>
          <a:p>
            <a:pPr algn="l"/>
            <a:r>
              <a:rPr lang="es-GB" sz="2000" dirty="0">
                <a:solidFill>
                  <a:schemeClr val="accent5">
                    <a:lumMod val="50000"/>
                  </a:schemeClr>
                </a:solidFill>
              </a:rPr>
              <a:t>tarjeta</a:t>
            </a:r>
          </a:p>
        </p:txBody>
      </p:sp>
      <p:sp>
        <p:nvSpPr>
          <p:cNvPr id="85" name="CuadroTexto 84">
            <a:extLst>
              <a:ext uri="{FF2B5EF4-FFF2-40B4-BE49-F238E27FC236}">
                <a16:creationId xmlns:a16="http://schemas.microsoft.com/office/drawing/2014/main" id="{71B03CAB-0AA8-DD4B-BC8D-065E8A28C756}"/>
              </a:ext>
            </a:extLst>
          </p:cNvPr>
          <p:cNvSpPr txBox="1"/>
          <p:nvPr/>
        </p:nvSpPr>
        <p:spPr>
          <a:xfrm>
            <a:off x="8081378" y="3308758"/>
            <a:ext cx="779381" cy="400110"/>
          </a:xfrm>
          <a:prstGeom prst="rect">
            <a:avLst/>
          </a:prstGeom>
          <a:noFill/>
        </p:spPr>
        <p:txBody>
          <a:bodyPr wrap="none" rtlCol="0">
            <a:spAutoFit/>
          </a:bodyPr>
          <a:lstStyle/>
          <a:p>
            <a:pPr algn="l"/>
            <a:r>
              <a:rPr lang="es-GB" sz="2000" dirty="0">
                <a:solidFill>
                  <a:schemeClr val="accent5">
                    <a:lumMod val="50000"/>
                  </a:schemeClr>
                </a:solidFill>
              </a:rPr>
              <a:t>lleno</a:t>
            </a:r>
          </a:p>
        </p:txBody>
      </p:sp>
      <p:sp>
        <p:nvSpPr>
          <p:cNvPr id="86" name="CuadroTexto 85">
            <a:extLst>
              <a:ext uri="{FF2B5EF4-FFF2-40B4-BE49-F238E27FC236}">
                <a16:creationId xmlns:a16="http://schemas.microsoft.com/office/drawing/2014/main" id="{81C1CE09-FC25-1E49-BC8E-0CCAFC0EF5E4}"/>
              </a:ext>
            </a:extLst>
          </p:cNvPr>
          <p:cNvSpPr txBox="1"/>
          <p:nvPr/>
        </p:nvSpPr>
        <p:spPr>
          <a:xfrm>
            <a:off x="8009819" y="3787576"/>
            <a:ext cx="888385" cy="400110"/>
          </a:xfrm>
          <a:prstGeom prst="rect">
            <a:avLst/>
          </a:prstGeom>
          <a:noFill/>
        </p:spPr>
        <p:txBody>
          <a:bodyPr wrap="none" rtlCol="0">
            <a:spAutoFit/>
          </a:bodyPr>
          <a:lstStyle/>
          <a:p>
            <a:pPr algn="l"/>
            <a:r>
              <a:rPr lang="es-GB" sz="2000" dirty="0">
                <a:solidFill>
                  <a:schemeClr val="accent5">
                    <a:lumMod val="50000"/>
                  </a:schemeClr>
                </a:solidFill>
              </a:rPr>
              <a:t>vacío</a:t>
            </a:r>
          </a:p>
        </p:txBody>
      </p:sp>
      <p:sp>
        <p:nvSpPr>
          <p:cNvPr id="87" name="CuadroTexto 86">
            <a:extLst>
              <a:ext uri="{FF2B5EF4-FFF2-40B4-BE49-F238E27FC236}">
                <a16:creationId xmlns:a16="http://schemas.microsoft.com/office/drawing/2014/main" id="{9E0D604D-093D-1A42-835F-94A0F91BD56A}"/>
              </a:ext>
            </a:extLst>
          </p:cNvPr>
          <p:cNvSpPr txBox="1"/>
          <p:nvPr/>
        </p:nvSpPr>
        <p:spPr>
          <a:xfrm>
            <a:off x="10212303" y="3280258"/>
            <a:ext cx="591829" cy="400110"/>
          </a:xfrm>
          <a:prstGeom prst="rect">
            <a:avLst/>
          </a:prstGeom>
          <a:noFill/>
        </p:spPr>
        <p:txBody>
          <a:bodyPr wrap="none" rtlCol="0">
            <a:spAutoFit/>
          </a:bodyPr>
          <a:lstStyle/>
          <a:p>
            <a:pPr algn="l"/>
            <a:r>
              <a:rPr lang="es-GB" sz="2000" dirty="0">
                <a:solidFill>
                  <a:schemeClr val="accent5">
                    <a:lumMod val="50000"/>
                  </a:schemeClr>
                </a:solidFill>
              </a:rPr>
              <a:t>me</a:t>
            </a:r>
          </a:p>
        </p:txBody>
      </p:sp>
      <p:sp>
        <p:nvSpPr>
          <p:cNvPr id="88" name="CuadroTexto 87">
            <a:extLst>
              <a:ext uri="{FF2B5EF4-FFF2-40B4-BE49-F238E27FC236}">
                <a16:creationId xmlns:a16="http://schemas.microsoft.com/office/drawing/2014/main" id="{98D0FC68-F3BE-254C-8DB0-A699824F6A86}"/>
              </a:ext>
            </a:extLst>
          </p:cNvPr>
          <p:cNvSpPr txBox="1"/>
          <p:nvPr/>
        </p:nvSpPr>
        <p:spPr>
          <a:xfrm>
            <a:off x="10289247" y="3755629"/>
            <a:ext cx="437940" cy="400110"/>
          </a:xfrm>
          <a:prstGeom prst="rect">
            <a:avLst/>
          </a:prstGeom>
          <a:noFill/>
        </p:spPr>
        <p:txBody>
          <a:bodyPr wrap="none" rtlCol="0">
            <a:spAutoFit/>
          </a:bodyPr>
          <a:lstStyle/>
          <a:p>
            <a:pPr algn="l"/>
            <a:r>
              <a:rPr lang="es-GB" sz="2000" dirty="0">
                <a:solidFill>
                  <a:schemeClr val="accent5">
                    <a:lumMod val="50000"/>
                  </a:schemeClr>
                </a:solidFill>
              </a:rPr>
              <a:t>te</a:t>
            </a:r>
          </a:p>
        </p:txBody>
      </p:sp>
      <p:sp>
        <p:nvSpPr>
          <p:cNvPr id="89" name="CuadroTexto 88">
            <a:extLst>
              <a:ext uri="{FF2B5EF4-FFF2-40B4-BE49-F238E27FC236}">
                <a16:creationId xmlns:a16="http://schemas.microsoft.com/office/drawing/2014/main" id="{434517EB-B3D5-5946-AED9-71CF7F1FBA9C}"/>
              </a:ext>
            </a:extLst>
          </p:cNvPr>
          <p:cNvSpPr txBox="1"/>
          <p:nvPr/>
        </p:nvSpPr>
        <p:spPr>
          <a:xfrm>
            <a:off x="10306027" y="4231001"/>
            <a:ext cx="404381" cy="400110"/>
          </a:xfrm>
          <a:prstGeom prst="rect">
            <a:avLst/>
          </a:prstGeom>
          <a:noFill/>
        </p:spPr>
        <p:txBody>
          <a:bodyPr wrap="square" rtlCol="0">
            <a:spAutoFit/>
          </a:bodyPr>
          <a:lstStyle/>
          <a:p>
            <a:pPr algn="l"/>
            <a:r>
              <a:rPr lang="es-GB" sz="2000" dirty="0">
                <a:solidFill>
                  <a:schemeClr val="accent5">
                    <a:lumMod val="50000"/>
                  </a:schemeClr>
                </a:solidFill>
              </a:rPr>
              <a:t>le</a:t>
            </a:r>
          </a:p>
        </p:txBody>
      </p:sp>
    </p:spTree>
    <p:extLst>
      <p:ext uri="{BB962C8B-B14F-4D97-AF65-F5344CB8AC3E}">
        <p14:creationId xmlns:p14="http://schemas.microsoft.com/office/powerpoint/2010/main" val="6207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0"/>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9"/>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56"/>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59"/>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60"/>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75"/>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7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73"/>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46"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p:bldP spid="63" grpId="0"/>
      <p:bldP spid="64" grpId="0"/>
      <p:bldP spid="65" grpId="0"/>
      <p:bldP spid="66" grpId="0"/>
      <p:bldP spid="67" grpId="0"/>
      <p:bldP spid="68" grpId="0"/>
      <p:bldP spid="69" grpId="0"/>
      <p:bldP spid="70" grpId="0"/>
      <p:bldP spid="71" grpId="0"/>
      <p:bldP spid="72" grpId="0"/>
      <p:bldP spid="75" grpId="0"/>
      <p:bldP spid="76" grpId="0" animBg="1"/>
      <p:bldP spid="80" grpId="0"/>
      <p:bldP spid="81" grpId="0"/>
      <p:bldP spid="82" grpId="0"/>
      <p:bldP spid="83" grpId="0"/>
      <p:bldP spid="84" grpId="0"/>
      <p:bldP spid="85" grpId="0"/>
      <p:bldP spid="86" grpId="0"/>
      <p:bldP spid="87" grpId="0"/>
      <p:bldP spid="88" grpId="0"/>
      <p:bldP spid="8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Indirect object pronoun ‘me’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168433"/>
            <a:ext cx="11722942" cy="830997"/>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As you know, pronouns (e.g., me, her) help us to avoid repeating a name or nouns more often than we need to. </a:t>
            </a:r>
            <a:endParaRPr kumimoji="0" lang="en-GB" sz="2400" b="0" i="0" u="none" strike="noStrike" kern="1200" cap="none" spc="0" normalizeH="0" baseline="0" noProof="0" dirty="0">
              <a:ln>
                <a:noFill/>
              </a:ln>
              <a:solidFill>
                <a:prstClr val="black"/>
              </a:solidFill>
              <a:effectLst/>
              <a:uLnTx/>
              <a:uFillTx/>
              <a:latin typeface="Tw Cen MT" panose="020B0602020104020603"/>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34529" y="2029004"/>
            <a:ext cx="11693614" cy="830997"/>
          </a:xfrm>
          <a:prstGeom prst="rect">
            <a:avLst/>
          </a:prstGeom>
          <a:noFill/>
        </p:spPr>
        <p:txBody>
          <a:bodyPr wrap="square" rtlCol="0">
            <a:spAutoFit/>
          </a:bodyPr>
          <a:lstStyle/>
          <a:p>
            <a:r>
              <a:rPr lang="en-GB" sz="2400" dirty="0">
                <a:solidFill>
                  <a:schemeClr val="accent5">
                    <a:lumMod val="50000"/>
                  </a:schemeClr>
                </a:solidFill>
              </a:rPr>
              <a:t>The </a:t>
            </a:r>
            <a:r>
              <a:rPr lang="en-GB" sz="2400" b="1" dirty="0">
                <a:solidFill>
                  <a:schemeClr val="accent5">
                    <a:lumMod val="50000"/>
                  </a:schemeClr>
                </a:solidFill>
              </a:rPr>
              <a:t>direct</a:t>
            </a:r>
            <a:r>
              <a:rPr lang="en-GB" sz="2400" dirty="0">
                <a:solidFill>
                  <a:schemeClr val="accent5">
                    <a:lumMod val="50000"/>
                  </a:schemeClr>
                </a:solidFill>
              </a:rPr>
              <a:t> object is the person or thing that directly ‘receives’ the action of the verb. For example, ‘</a:t>
            </a:r>
            <a:r>
              <a:rPr lang="en-GB" sz="2400" i="1" dirty="0">
                <a:solidFill>
                  <a:schemeClr val="accent5">
                    <a:lumMod val="50000"/>
                  </a:schemeClr>
                </a:solidFill>
              </a:rPr>
              <a:t>Lo llama</a:t>
            </a:r>
            <a:r>
              <a:rPr lang="en-GB" sz="2400" dirty="0">
                <a:solidFill>
                  <a:schemeClr val="accent5">
                    <a:lumMod val="50000"/>
                  </a:schemeClr>
                </a:solidFill>
              </a:rPr>
              <a:t>’ means ‘S/he calls ____________.</a:t>
            </a: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3006686"/>
            <a:ext cx="11722942"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An </a:t>
            </a:r>
            <a:r>
              <a:rPr lang="en-GB" sz="2400" b="1" dirty="0">
                <a:solidFill>
                  <a:srgbClr val="002060"/>
                </a:solidFill>
                <a:latin typeface="Century Gothic" panose="020B0502020202020204" pitchFamily="34" charset="0"/>
              </a:rPr>
              <a:t>indirect</a:t>
            </a:r>
            <a:r>
              <a:rPr lang="en-GB" sz="2400" dirty="0">
                <a:solidFill>
                  <a:srgbClr val="002060"/>
                </a:solidFill>
                <a:latin typeface="Century Gothic" panose="020B0502020202020204" pitchFamily="34" charset="0"/>
              </a:rPr>
              <a:t> object is the person or thing that is </a:t>
            </a:r>
            <a:r>
              <a:rPr lang="en-GB" sz="2400" b="1" i="1" dirty="0">
                <a:solidFill>
                  <a:srgbClr val="002060"/>
                </a:solidFill>
                <a:latin typeface="Century Gothic" panose="020B0502020202020204" pitchFamily="34" charset="0"/>
              </a:rPr>
              <a:t>indirectly affected </a:t>
            </a:r>
            <a:r>
              <a:rPr lang="en-GB" sz="2400" dirty="0">
                <a:solidFill>
                  <a:srgbClr val="002060"/>
                </a:solidFill>
                <a:latin typeface="Century Gothic" panose="020B0502020202020204" pitchFamily="34" charset="0"/>
              </a:rPr>
              <a:t>by the verb.</a:t>
            </a:r>
            <a:endParaRPr kumimoji="0" lang="en-GB" sz="2400" b="0" i="0" u="none" strike="noStrike" kern="1200" cap="none" spc="0" normalizeH="0" baseline="0" noProof="0" dirty="0">
              <a:ln>
                <a:noFill/>
              </a:ln>
              <a:solidFill>
                <a:prstClr val="black"/>
              </a:solidFill>
              <a:effectLst/>
              <a:uLnTx/>
              <a:uFillTx/>
              <a:latin typeface="Tw Cen MT" panose="020B0602020104020603"/>
            </a:endParaRPr>
          </a:p>
        </p:txBody>
      </p:sp>
      <p:sp>
        <p:nvSpPr>
          <p:cNvPr id="13" name="CuadroTexto 36">
            <a:extLst>
              <a:ext uri="{FF2B5EF4-FFF2-40B4-BE49-F238E27FC236}">
                <a16:creationId xmlns:a16="http://schemas.microsoft.com/office/drawing/2014/main" id="{1E5B31ED-A363-2E47-9FE0-211AC3197BBD}"/>
              </a:ext>
            </a:extLst>
          </p:cNvPr>
          <p:cNvSpPr txBox="1"/>
          <p:nvPr/>
        </p:nvSpPr>
        <p:spPr>
          <a:xfrm>
            <a:off x="226428" y="4575558"/>
            <a:ext cx="4538422" cy="461665"/>
          </a:xfrm>
          <a:prstGeom prst="rect">
            <a:avLst/>
          </a:prstGeom>
          <a:noFill/>
        </p:spPr>
        <p:txBody>
          <a:bodyPr wrap="none" rtlCol="0">
            <a:spAutoFit/>
          </a:bodyPr>
          <a:lstStyle/>
          <a:p>
            <a:r>
              <a:rPr lang="es-ES" sz="2400" dirty="0">
                <a:solidFill>
                  <a:schemeClr val="accent5">
                    <a:lumMod val="50000"/>
                  </a:schemeClr>
                </a:solidFill>
              </a:rPr>
              <a:t>La chica </a:t>
            </a:r>
            <a:r>
              <a:rPr lang="es-ES" sz="2400" b="1" dirty="0">
                <a:solidFill>
                  <a:schemeClr val="accent5">
                    <a:lumMod val="50000"/>
                  </a:schemeClr>
                </a:solidFill>
              </a:rPr>
              <a:t>me</a:t>
            </a:r>
            <a:r>
              <a:rPr lang="es-ES" sz="2400" dirty="0">
                <a:solidFill>
                  <a:schemeClr val="accent5">
                    <a:lumMod val="50000"/>
                  </a:schemeClr>
                </a:solidFill>
              </a:rPr>
              <a:t> trae </a:t>
            </a:r>
            <a:r>
              <a:rPr lang="es-ES" sz="2400" b="1" dirty="0">
                <a:solidFill>
                  <a:schemeClr val="accent5">
                    <a:lumMod val="50000"/>
                  </a:schemeClr>
                </a:solidFill>
              </a:rPr>
              <a:t>chocolate</a:t>
            </a:r>
            <a:r>
              <a:rPr lang="es-ES" sz="2400" dirty="0">
                <a:solidFill>
                  <a:schemeClr val="accent5">
                    <a:lumMod val="50000"/>
                  </a:schemeClr>
                </a:solidFill>
              </a:rPr>
              <a:t>. </a:t>
            </a:r>
            <a:endParaRPr lang="es-GB" sz="2400" dirty="0">
              <a:solidFill>
                <a:schemeClr val="accent5">
                  <a:lumMod val="50000"/>
                </a:schemeClr>
              </a:solidFill>
            </a:endParaRPr>
          </a:p>
        </p:txBody>
      </p:sp>
      <p:sp>
        <p:nvSpPr>
          <p:cNvPr id="14" name="CuadroTexto 5">
            <a:extLst>
              <a:ext uri="{FF2B5EF4-FFF2-40B4-BE49-F238E27FC236}">
                <a16:creationId xmlns:a16="http://schemas.microsoft.com/office/drawing/2014/main" id="{F62D7242-74EB-2D43-8528-5F08D029FCC8}"/>
              </a:ext>
            </a:extLst>
          </p:cNvPr>
          <p:cNvSpPr txBox="1"/>
          <p:nvPr/>
        </p:nvSpPr>
        <p:spPr>
          <a:xfrm>
            <a:off x="4846002" y="4119554"/>
            <a:ext cx="5886088" cy="461665"/>
          </a:xfrm>
          <a:prstGeom prst="rect">
            <a:avLst/>
          </a:prstGeom>
          <a:noFill/>
        </p:spPr>
        <p:txBody>
          <a:bodyPr wrap="square" rtlCol="0">
            <a:spAutoFit/>
          </a:bodyPr>
          <a:lstStyle/>
          <a:p>
            <a:r>
              <a:rPr lang="es-ES" sz="2400" dirty="0">
                <a:solidFill>
                  <a:schemeClr val="accent5">
                    <a:lumMod val="50000"/>
                  </a:schemeClr>
                </a:solidFill>
              </a:rPr>
              <a:t>The </a:t>
            </a:r>
            <a:r>
              <a:rPr lang="es-ES" sz="2400" dirty="0" err="1">
                <a:solidFill>
                  <a:schemeClr val="accent5">
                    <a:lumMod val="50000"/>
                  </a:schemeClr>
                </a:solidFill>
              </a:rPr>
              <a:t>girl</a:t>
            </a:r>
            <a:r>
              <a:rPr lang="es-ES" sz="2400" dirty="0">
                <a:solidFill>
                  <a:schemeClr val="accent5">
                    <a:lumMod val="50000"/>
                  </a:schemeClr>
                </a:solidFill>
              </a:rPr>
              <a:t> </a:t>
            </a:r>
            <a:r>
              <a:rPr lang="es-ES" sz="2400" dirty="0" err="1">
                <a:solidFill>
                  <a:schemeClr val="accent5">
                    <a:lumMod val="50000"/>
                  </a:schemeClr>
                </a:solidFill>
              </a:rPr>
              <a:t>brings</a:t>
            </a:r>
            <a:r>
              <a:rPr lang="es-ES" sz="2400" dirty="0">
                <a:solidFill>
                  <a:schemeClr val="accent5">
                    <a:lumMod val="50000"/>
                  </a:schemeClr>
                </a:solidFill>
              </a:rPr>
              <a:t> </a:t>
            </a:r>
            <a:r>
              <a:rPr lang="es-ES" sz="2400" b="1" dirty="0">
                <a:solidFill>
                  <a:schemeClr val="accent5">
                    <a:lumMod val="50000"/>
                  </a:schemeClr>
                </a:solidFill>
              </a:rPr>
              <a:t>me</a:t>
            </a:r>
            <a:r>
              <a:rPr lang="es-ES" sz="2400" dirty="0">
                <a:solidFill>
                  <a:schemeClr val="accent5">
                    <a:lumMod val="50000"/>
                  </a:schemeClr>
                </a:solidFill>
              </a:rPr>
              <a:t> chocolate.</a:t>
            </a:r>
          </a:p>
        </p:txBody>
      </p:sp>
      <p:sp>
        <p:nvSpPr>
          <p:cNvPr id="3" name="Rectangle 2"/>
          <p:cNvSpPr/>
          <p:nvPr/>
        </p:nvSpPr>
        <p:spPr>
          <a:xfrm>
            <a:off x="4846002" y="4956499"/>
            <a:ext cx="4855816" cy="461665"/>
          </a:xfrm>
          <a:prstGeom prst="rect">
            <a:avLst/>
          </a:prstGeom>
        </p:spPr>
        <p:txBody>
          <a:bodyPr wrap="none">
            <a:spAutoFit/>
          </a:bodyPr>
          <a:lstStyle/>
          <a:p>
            <a:r>
              <a:rPr lang="es-ES" sz="2400" dirty="0">
                <a:solidFill>
                  <a:schemeClr val="accent5">
                    <a:lumMod val="50000"/>
                  </a:schemeClr>
                </a:solidFill>
              </a:rPr>
              <a:t>The </a:t>
            </a:r>
            <a:r>
              <a:rPr lang="es-ES" sz="2400" dirty="0" err="1">
                <a:solidFill>
                  <a:schemeClr val="accent5">
                    <a:lumMod val="50000"/>
                  </a:schemeClr>
                </a:solidFill>
              </a:rPr>
              <a:t>girl</a:t>
            </a:r>
            <a:r>
              <a:rPr lang="es-ES" sz="2400" dirty="0">
                <a:solidFill>
                  <a:schemeClr val="accent5">
                    <a:lumMod val="50000"/>
                  </a:schemeClr>
                </a:solidFill>
              </a:rPr>
              <a:t> </a:t>
            </a:r>
            <a:r>
              <a:rPr lang="es-ES" sz="2400" dirty="0" err="1">
                <a:solidFill>
                  <a:schemeClr val="accent5">
                    <a:lumMod val="50000"/>
                  </a:schemeClr>
                </a:solidFill>
              </a:rPr>
              <a:t>brings</a:t>
            </a:r>
            <a:r>
              <a:rPr lang="es-ES" sz="2400" dirty="0">
                <a:solidFill>
                  <a:schemeClr val="accent5">
                    <a:lumMod val="50000"/>
                  </a:schemeClr>
                </a:solidFill>
              </a:rPr>
              <a:t> chocolate </a:t>
            </a:r>
            <a:r>
              <a:rPr lang="es-ES" sz="2400" b="1" dirty="0">
                <a:solidFill>
                  <a:schemeClr val="accent5">
                    <a:lumMod val="50000"/>
                  </a:schemeClr>
                </a:solidFill>
              </a:rPr>
              <a:t>to me</a:t>
            </a:r>
            <a:r>
              <a:rPr lang="es-ES" sz="2400" dirty="0">
                <a:solidFill>
                  <a:schemeClr val="accent5">
                    <a:lumMod val="50000"/>
                  </a:schemeClr>
                </a:solidFill>
              </a:rPr>
              <a:t>.</a:t>
            </a:r>
            <a:endParaRPr lang="es-GB" sz="2400" dirty="0">
              <a:solidFill>
                <a:schemeClr val="accent5">
                  <a:lumMod val="50000"/>
                </a:schemeClr>
              </a:solidFill>
            </a:endParaRPr>
          </a:p>
        </p:txBody>
      </p:sp>
      <p:sp>
        <p:nvSpPr>
          <p:cNvPr id="16" name="Rectangle 15">
            <a:extLst>
              <a:ext uri="{FF2B5EF4-FFF2-40B4-BE49-F238E27FC236}">
                <a16:creationId xmlns:a16="http://schemas.microsoft.com/office/drawing/2014/main" id="{5CD112E7-87B6-440A-8423-AAF64B59F450}"/>
              </a:ext>
            </a:extLst>
          </p:cNvPr>
          <p:cNvSpPr/>
          <p:nvPr/>
        </p:nvSpPr>
        <p:spPr>
          <a:xfrm>
            <a:off x="281783" y="5521939"/>
            <a:ext cx="2831212"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INDIRECT OBJECT</a:t>
            </a:r>
          </a:p>
        </p:txBody>
      </p:sp>
      <p:sp>
        <p:nvSpPr>
          <p:cNvPr id="17" name="Rectangle 16">
            <a:extLst>
              <a:ext uri="{FF2B5EF4-FFF2-40B4-BE49-F238E27FC236}">
                <a16:creationId xmlns:a16="http://schemas.microsoft.com/office/drawing/2014/main" id="{B8FEC233-5C38-4411-86A2-525D85FA167A}"/>
              </a:ext>
            </a:extLst>
          </p:cNvPr>
          <p:cNvSpPr/>
          <p:nvPr/>
        </p:nvSpPr>
        <p:spPr>
          <a:xfrm>
            <a:off x="3549100" y="5521939"/>
            <a:ext cx="2524135"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DIRECT OBJECT</a:t>
            </a:r>
          </a:p>
        </p:txBody>
      </p:sp>
      <p:cxnSp>
        <p:nvCxnSpPr>
          <p:cNvPr id="10" name="Straight Arrow Connector 9"/>
          <p:cNvCxnSpPr/>
          <p:nvPr/>
        </p:nvCxnSpPr>
        <p:spPr>
          <a:xfrm flipV="1">
            <a:off x="1801358" y="5004039"/>
            <a:ext cx="101600" cy="36658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954299" y="5020631"/>
            <a:ext cx="35286" cy="40483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5">
            <a:extLst>
              <a:ext uri="{FF2B5EF4-FFF2-40B4-BE49-F238E27FC236}">
                <a16:creationId xmlns:a16="http://schemas.microsoft.com/office/drawing/2014/main" id="{F62D7242-74EB-2D43-8528-5F08D029FCC8}"/>
              </a:ext>
            </a:extLst>
          </p:cNvPr>
          <p:cNvSpPr txBox="1"/>
          <p:nvPr/>
        </p:nvSpPr>
        <p:spPr>
          <a:xfrm>
            <a:off x="6932703" y="4582879"/>
            <a:ext cx="856343" cy="461665"/>
          </a:xfrm>
          <a:prstGeom prst="rect">
            <a:avLst/>
          </a:prstGeom>
          <a:noFill/>
        </p:spPr>
        <p:txBody>
          <a:bodyPr wrap="square" rtlCol="0">
            <a:spAutoFit/>
          </a:bodyPr>
          <a:lstStyle/>
          <a:p>
            <a:r>
              <a:rPr lang="es-ES" sz="2400" b="1" dirty="0">
                <a:solidFill>
                  <a:schemeClr val="accent5">
                    <a:lumMod val="50000"/>
                  </a:schemeClr>
                </a:solidFill>
              </a:rPr>
              <a:t>OR</a:t>
            </a:r>
          </a:p>
        </p:txBody>
      </p:sp>
      <p:sp>
        <p:nvSpPr>
          <p:cNvPr id="23" name="TextBox 7">
            <a:extLst>
              <a:ext uri="{FF2B5EF4-FFF2-40B4-BE49-F238E27FC236}">
                <a16:creationId xmlns:a16="http://schemas.microsoft.com/office/drawing/2014/main" id="{A57F0AA1-FDE9-C546-8FC3-775A9DC72304}"/>
              </a:ext>
            </a:extLst>
          </p:cNvPr>
          <p:cNvSpPr txBox="1"/>
          <p:nvPr/>
        </p:nvSpPr>
        <p:spPr>
          <a:xfrm>
            <a:off x="234529" y="3563120"/>
            <a:ext cx="11722942"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If the person indirectly affected is ‘me’, use the pronoun ‘me’.</a:t>
            </a:r>
            <a:endParaRPr kumimoji="0" lang="en-GB" sz="2400" b="0" i="0" u="none" strike="noStrike" kern="1200" cap="none" spc="0" normalizeH="0" baseline="0" noProof="0" dirty="0">
              <a:ln>
                <a:noFill/>
              </a:ln>
              <a:solidFill>
                <a:prstClr val="black"/>
              </a:solidFill>
              <a:effectLst/>
              <a:uLnTx/>
              <a:uFillTx/>
              <a:latin typeface="Tw Cen MT" panose="020B0602020104020603"/>
            </a:endParaRPr>
          </a:p>
        </p:txBody>
      </p:sp>
      <p:sp>
        <p:nvSpPr>
          <p:cNvPr id="12" name="TextBox 11"/>
          <p:cNvSpPr txBox="1"/>
          <p:nvPr/>
        </p:nvSpPr>
        <p:spPr>
          <a:xfrm>
            <a:off x="7879681" y="2373050"/>
            <a:ext cx="2453643" cy="461665"/>
          </a:xfrm>
          <a:prstGeom prst="rect">
            <a:avLst/>
          </a:prstGeom>
          <a:noFill/>
        </p:spPr>
        <p:txBody>
          <a:bodyPr wrap="square" rtlCol="0">
            <a:spAutoFit/>
          </a:bodyPr>
          <a:lstStyle/>
          <a:p>
            <a:pPr algn="l"/>
            <a:r>
              <a:rPr lang="en-GB" sz="2400" b="1" dirty="0">
                <a:solidFill>
                  <a:schemeClr val="accent5">
                    <a:lumMod val="50000"/>
                  </a:schemeClr>
                </a:solidFill>
              </a:rPr>
              <a:t>him </a:t>
            </a:r>
            <a:r>
              <a:rPr lang="en-GB" sz="2400" dirty="0">
                <a:solidFill>
                  <a:schemeClr val="accent5">
                    <a:lumMod val="50000"/>
                  </a:schemeClr>
                </a:solidFill>
              </a:rPr>
              <a:t>or </a:t>
            </a:r>
            <a:r>
              <a:rPr lang="en-GB" sz="2400" b="1" dirty="0">
                <a:solidFill>
                  <a:schemeClr val="accent5">
                    <a:lumMod val="50000"/>
                  </a:schemeClr>
                </a:solidFill>
              </a:rPr>
              <a:t>it</a:t>
            </a:r>
            <a:r>
              <a:rPr lang="en-GB" sz="2400" dirty="0">
                <a:solidFill>
                  <a:schemeClr val="accent5">
                    <a:lumMod val="50000"/>
                  </a:schemeClr>
                </a:solidFill>
              </a:rPr>
              <a:t> (m.) </a:t>
            </a:r>
          </a:p>
        </p:txBody>
      </p:sp>
      <p:sp>
        <p:nvSpPr>
          <p:cNvPr id="27" name="Rounded Rectangular Callout 26"/>
          <p:cNvSpPr/>
          <p:nvPr/>
        </p:nvSpPr>
        <p:spPr>
          <a:xfrm>
            <a:off x="7060986" y="5489743"/>
            <a:ext cx="4091035" cy="776268"/>
          </a:xfrm>
          <a:prstGeom prst="wedgeRoundRectCallout">
            <a:avLst>
              <a:gd name="adj1" fmla="val -9033"/>
              <a:gd name="adj2" fmla="val -62669"/>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In English, we sometimes use a preposition (e.g. to, for) here.</a:t>
            </a: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18" grpId="0"/>
      <p:bldP spid="14" grpId="0"/>
      <p:bldP spid="3" grpId="0"/>
      <p:bldP spid="16" grpId="0" animBg="1"/>
      <p:bldP spid="17" grpId="0" animBg="1"/>
      <p:bldP spid="22" grpId="0"/>
      <p:bldP spid="23" grpId="0"/>
      <p:bldP spid="12" grpId="0"/>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Indirect object pronoun ‘te’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266227" y="4491092"/>
            <a:ext cx="11864743" cy="892552"/>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In Spanish, indirect object pronouns go </a:t>
            </a:r>
            <a:r>
              <a:rPr lang="en-GB" sz="2600" b="1" i="1" dirty="0">
                <a:solidFill>
                  <a:srgbClr val="002060"/>
                </a:solidFill>
                <a:latin typeface="Century Gothic" panose="020B0502020202020204" pitchFamily="34" charset="0"/>
              </a:rPr>
              <a:t>before</a:t>
            </a:r>
            <a:r>
              <a:rPr lang="en-GB" sz="2600" dirty="0">
                <a:solidFill>
                  <a:srgbClr val="002060"/>
                </a:solidFill>
                <a:latin typeface="Century Gothic" panose="020B0502020202020204" pitchFamily="34" charset="0"/>
              </a:rPr>
              <a:t> a conjugated verb. This is different from English, where they come after it.</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6427909" y="2302423"/>
            <a:ext cx="3617924" cy="492443"/>
          </a:xfrm>
          <a:prstGeom prst="rect">
            <a:avLst/>
          </a:prstGeom>
          <a:noFill/>
        </p:spPr>
        <p:txBody>
          <a:bodyPr wrap="square" rtlCol="0">
            <a:spAutoFit/>
          </a:bodyPr>
          <a:lstStyle/>
          <a:p>
            <a:pPr lvl="0">
              <a:defRPr/>
            </a:pPr>
            <a:r>
              <a:rPr lang="en-GB" sz="2600" b="1" dirty="0">
                <a:solidFill>
                  <a:srgbClr val="002060"/>
                </a:solidFill>
                <a:latin typeface="Century Gothic" panose="020B0502020202020204" pitchFamily="34" charset="0"/>
              </a:rPr>
              <a:t>T</a:t>
            </a:r>
            <a:r>
              <a:rPr lang="en-GB" sz="2600" b="1" noProof="0" dirty="0">
                <a:solidFill>
                  <a:srgbClr val="002060"/>
                </a:solidFill>
                <a:latin typeface="Century Gothic" panose="020B0502020202020204" pitchFamily="34" charset="0"/>
              </a:rPr>
              <a:t>e</a:t>
            </a:r>
            <a:r>
              <a:rPr lang="en-GB" sz="2600" noProof="0" dirty="0">
                <a:solidFill>
                  <a:srgbClr val="002060"/>
                </a:solidFill>
                <a:latin typeface="Century Gothic" panose="020B0502020202020204" pitchFamily="34" charset="0"/>
              </a:rPr>
              <a:t> regalo un reloj. </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6427909" y="3615159"/>
            <a:ext cx="4453182" cy="492443"/>
          </a:xfrm>
          <a:prstGeom prst="rect">
            <a:avLst/>
          </a:prstGeom>
          <a:noFill/>
        </p:spPr>
        <p:txBody>
          <a:bodyPr wrap="square" rtlCol="0">
            <a:spAutoFit/>
          </a:bodyPr>
          <a:lstStyle/>
          <a:p>
            <a:pPr lvl="0">
              <a:defRPr/>
            </a:pPr>
            <a:r>
              <a:rPr lang="en-GB" sz="2600" b="1" noProof="0" dirty="0">
                <a:solidFill>
                  <a:srgbClr val="002060"/>
                </a:solidFill>
                <a:latin typeface="Century Gothic" panose="020B0502020202020204" pitchFamily="34" charset="0"/>
              </a:rPr>
              <a:t>Te</a:t>
            </a:r>
            <a:r>
              <a:rPr lang="en-GB" sz="2600" noProof="0" dirty="0">
                <a:solidFill>
                  <a:srgbClr val="002060"/>
                </a:solidFill>
                <a:latin typeface="Century Gothic" panose="020B0502020202020204" pitchFamily="34" charset="0"/>
              </a:rPr>
              <a:t> traigo la </a:t>
            </a:r>
            <a:r>
              <a:rPr lang="en-GB" sz="2600" noProof="0" dirty="0" err="1">
                <a:solidFill>
                  <a:srgbClr val="002060"/>
                </a:solidFill>
                <a:latin typeface="Century Gothic" panose="020B0502020202020204" pitchFamily="34" charset="0"/>
              </a:rPr>
              <a:t>caja</a:t>
            </a:r>
            <a:r>
              <a:rPr lang="en-GB" sz="2600" dirty="0">
                <a:solidFill>
                  <a:srgbClr val="002060"/>
                </a:solidFill>
                <a:latin typeface="Century Gothic" panose="020B0502020202020204" pitchFamily="34" charset="0"/>
              </a:rPr>
              <a:t>.</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5" name="TextBox 7">
            <a:extLst>
              <a:ext uri="{FF2B5EF4-FFF2-40B4-BE49-F238E27FC236}">
                <a16:creationId xmlns:a16="http://schemas.microsoft.com/office/drawing/2014/main" id="{A57F0AA1-FDE9-C546-8FC3-775A9DC72304}"/>
              </a:ext>
            </a:extLst>
          </p:cNvPr>
          <p:cNvSpPr txBox="1"/>
          <p:nvPr/>
        </p:nvSpPr>
        <p:spPr>
          <a:xfrm>
            <a:off x="205200" y="1243044"/>
            <a:ext cx="11986799"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If the person indirectly affected by the verb is ‘you’, use the pronoun ‘</a:t>
            </a:r>
            <a:r>
              <a:rPr lang="en-GB" sz="2600" b="1" dirty="0">
                <a:solidFill>
                  <a:srgbClr val="002060"/>
                </a:solidFill>
                <a:latin typeface="Century Gothic" panose="020B0502020202020204" pitchFamily="34" charset="0"/>
              </a:rPr>
              <a:t>te</a:t>
            </a:r>
            <a:r>
              <a:rPr lang="en-GB" sz="2600" dirty="0">
                <a:solidFill>
                  <a:srgbClr val="002060"/>
                </a:solidFill>
                <a:latin typeface="Century Gothic" panose="020B0502020202020204" pitchFamily="34" charset="0"/>
              </a:rPr>
              <a:t>’.</a:t>
            </a:r>
            <a:endParaRPr kumimoji="0" lang="en-GB" sz="2600" b="0" i="0" u="none" strike="noStrike" kern="1200" cap="none" spc="0" normalizeH="0" baseline="0" noProof="0" dirty="0">
              <a:ln>
                <a:noFill/>
              </a:ln>
              <a:solidFill>
                <a:prstClr val="black"/>
              </a:solidFill>
              <a:effectLst/>
              <a:uLnTx/>
              <a:uFillTx/>
              <a:latin typeface="Tw Cen MT" panose="020B0602020104020603"/>
            </a:endParaRPr>
          </a:p>
        </p:txBody>
      </p:sp>
      <p:sp>
        <p:nvSpPr>
          <p:cNvPr id="16" name="TextBox 7">
            <a:extLst>
              <a:ext uri="{FF2B5EF4-FFF2-40B4-BE49-F238E27FC236}">
                <a16:creationId xmlns:a16="http://schemas.microsoft.com/office/drawing/2014/main" id="{30387F9B-D240-4D4D-81AA-6B8CDAB0AB4E}"/>
              </a:ext>
            </a:extLst>
          </p:cNvPr>
          <p:cNvSpPr txBox="1"/>
          <p:nvPr/>
        </p:nvSpPr>
        <p:spPr>
          <a:xfrm>
            <a:off x="205200" y="2051001"/>
            <a:ext cx="5382800"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I give </a:t>
            </a:r>
            <a:r>
              <a:rPr lang="en-GB" sz="2600" b="1" dirty="0">
                <a:solidFill>
                  <a:srgbClr val="002060"/>
                </a:solidFill>
                <a:latin typeface="Century Gothic" panose="020B0502020202020204" pitchFamily="34" charset="0"/>
              </a:rPr>
              <a:t>you</a:t>
            </a:r>
            <a:r>
              <a:rPr lang="en-GB" sz="2600" dirty="0">
                <a:solidFill>
                  <a:srgbClr val="002060"/>
                </a:solidFill>
                <a:latin typeface="Century Gothic" panose="020B0502020202020204" pitchFamily="34" charset="0"/>
              </a:rPr>
              <a:t> a watch (as a gift).</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7" name="TextBox 7">
            <a:extLst>
              <a:ext uri="{FF2B5EF4-FFF2-40B4-BE49-F238E27FC236}">
                <a16:creationId xmlns:a16="http://schemas.microsoft.com/office/drawing/2014/main" id="{30387F9B-D240-4D4D-81AA-6B8CDAB0AB4E}"/>
              </a:ext>
            </a:extLst>
          </p:cNvPr>
          <p:cNvSpPr txBox="1"/>
          <p:nvPr/>
        </p:nvSpPr>
        <p:spPr>
          <a:xfrm>
            <a:off x="205200" y="3356274"/>
            <a:ext cx="5266685"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I bring </a:t>
            </a:r>
            <a:r>
              <a:rPr lang="en-GB" sz="2600" b="1" dirty="0">
                <a:solidFill>
                  <a:srgbClr val="002060"/>
                </a:solidFill>
                <a:latin typeface="Century Gothic" panose="020B0502020202020204" pitchFamily="34" charset="0"/>
              </a:rPr>
              <a:t>you</a:t>
            </a:r>
            <a:r>
              <a:rPr lang="en-GB" sz="2600" dirty="0">
                <a:solidFill>
                  <a:srgbClr val="002060"/>
                </a:solidFill>
                <a:latin typeface="Century Gothic" panose="020B0502020202020204" pitchFamily="34" charset="0"/>
              </a:rPr>
              <a:t> the box.</a:t>
            </a:r>
          </a:p>
        </p:txBody>
      </p:sp>
      <p:sp>
        <p:nvSpPr>
          <p:cNvPr id="21" name="TextBox 7">
            <a:extLst>
              <a:ext uri="{FF2B5EF4-FFF2-40B4-BE49-F238E27FC236}">
                <a16:creationId xmlns:a16="http://schemas.microsoft.com/office/drawing/2014/main" id="{30387F9B-D240-4D4D-81AA-6B8CDAB0AB4E}"/>
              </a:ext>
            </a:extLst>
          </p:cNvPr>
          <p:cNvSpPr txBox="1"/>
          <p:nvPr/>
        </p:nvSpPr>
        <p:spPr>
          <a:xfrm>
            <a:off x="205200" y="2534196"/>
            <a:ext cx="5774686"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I give a watch </a:t>
            </a:r>
            <a:r>
              <a:rPr lang="en-GB" sz="2600" b="1" dirty="0">
                <a:solidFill>
                  <a:srgbClr val="002060"/>
                </a:solidFill>
                <a:latin typeface="Century Gothic" panose="020B0502020202020204" pitchFamily="34" charset="0"/>
              </a:rPr>
              <a:t>to you</a:t>
            </a:r>
            <a:r>
              <a:rPr lang="en-GB" sz="2600" dirty="0">
                <a:solidFill>
                  <a:srgbClr val="002060"/>
                </a:solidFill>
                <a:latin typeface="Century Gothic" panose="020B0502020202020204" pitchFamily="34" charset="0"/>
              </a:rPr>
              <a:t>.</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3" name="Rectangle 2"/>
          <p:cNvSpPr/>
          <p:nvPr/>
        </p:nvSpPr>
        <p:spPr>
          <a:xfrm>
            <a:off x="205200" y="3861381"/>
            <a:ext cx="3700052" cy="492443"/>
          </a:xfrm>
          <a:prstGeom prst="rect">
            <a:avLst/>
          </a:prstGeom>
        </p:spPr>
        <p:txBody>
          <a:bodyPr wrap="none">
            <a:spAutoFit/>
          </a:bodyPr>
          <a:lstStyle/>
          <a:p>
            <a:pPr lvl="0">
              <a:defRPr/>
            </a:pPr>
            <a:r>
              <a:rPr lang="en-GB" sz="2600" dirty="0">
                <a:solidFill>
                  <a:srgbClr val="002060"/>
                </a:solidFill>
                <a:latin typeface="Century Gothic" panose="020B0502020202020204" pitchFamily="34" charset="0"/>
              </a:rPr>
              <a:t>I bring the box </a:t>
            </a:r>
            <a:r>
              <a:rPr lang="en-GB" sz="2600" b="1" dirty="0">
                <a:solidFill>
                  <a:srgbClr val="002060"/>
                </a:solidFill>
                <a:latin typeface="Century Gothic" panose="020B0502020202020204" pitchFamily="34" charset="0"/>
              </a:rPr>
              <a:t>to you</a:t>
            </a:r>
            <a:r>
              <a:rPr lang="en-GB" sz="2600" dirty="0">
                <a:solidFill>
                  <a:srgbClr val="002060"/>
                </a:solidFill>
                <a:latin typeface="Century Gothic" panose="020B0502020202020204" pitchFamily="34" charset="0"/>
              </a:rPr>
              <a:t>.</a:t>
            </a:r>
            <a:endParaRPr lang="en-GB" sz="2600" dirty="0">
              <a:solidFill>
                <a:prstClr val="black"/>
              </a:solidFill>
              <a:latin typeface="Tw Cen MT" panose="020B0602020104020603"/>
            </a:endParaRPr>
          </a:p>
        </p:txBody>
      </p:sp>
      <p:sp>
        <p:nvSpPr>
          <p:cNvPr id="6" name="Rectangle 5"/>
          <p:cNvSpPr/>
          <p:nvPr/>
        </p:nvSpPr>
        <p:spPr>
          <a:xfrm>
            <a:off x="205200" y="5550471"/>
            <a:ext cx="12154558" cy="492443"/>
          </a:xfrm>
          <a:prstGeom prst="rect">
            <a:avLst/>
          </a:prstGeom>
        </p:spPr>
        <p:txBody>
          <a:bodyPr wrap="square">
            <a:spAutoFit/>
          </a:bodyPr>
          <a:lstStyle/>
          <a:p>
            <a:r>
              <a:rPr lang="en-GB" sz="2600" dirty="0">
                <a:solidFill>
                  <a:srgbClr val="203864"/>
                </a:solidFill>
              </a:rPr>
              <a:t>This is the same word order you’ve seen for other pronouns (e.g., ‘lo’, ‘la’).</a:t>
            </a:r>
          </a:p>
        </p:txBody>
      </p:sp>
    </p:spTree>
    <p:extLst>
      <p:ext uri="{BB962C8B-B14F-4D97-AF65-F5344CB8AC3E}">
        <p14:creationId xmlns:p14="http://schemas.microsoft.com/office/powerpoint/2010/main" val="76536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3916" y="1623866"/>
            <a:ext cx="10506686" cy="400110"/>
          </a:xfrm>
          <a:prstGeom prst="rect">
            <a:avLst/>
          </a:prstGeom>
          <a:noFill/>
        </p:spPr>
        <p:txBody>
          <a:bodyPr wrap="square" rtlCol="0">
            <a:spAutoFit/>
          </a:bodyPr>
          <a:lstStyle/>
          <a:p>
            <a:endParaRPr lang="en-GB" sz="2000" dirty="0">
              <a:solidFill>
                <a:srgbClr val="002060"/>
              </a:solidFill>
            </a:endParaRPr>
          </a:p>
        </p:txBody>
      </p:sp>
      <p:graphicFrame>
        <p:nvGraphicFramePr>
          <p:cNvPr id="32" name="Table 31"/>
          <p:cNvGraphicFramePr>
            <a:graphicFrameLocks noGrp="1"/>
          </p:cNvGraphicFramePr>
          <p:nvPr>
            <p:extLst>
              <p:ext uri="{D42A27DB-BD31-4B8C-83A1-F6EECF244321}">
                <p14:modId xmlns:p14="http://schemas.microsoft.com/office/powerpoint/2010/main" val="834091886"/>
              </p:ext>
            </p:extLst>
          </p:nvPr>
        </p:nvGraphicFramePr>
        <p:xfrm>
          <a:off x="242065" y="960356"/>
          <a:ext cx="5279296" cy="5306320"/>
        </p:xfrm>
        <a:graphic>
          <a:graphicData uri="http://schemas.openxmlformats.org/drawingml/2006/table">
            <a:tbl>
              <a:tblPr firstRow="1" bandRow="1">
                <a:tableStyleId>{5DA37D80-6434-44D0-A028-1B22A696006F}</a:tableStyleId>
              </a:tblPr>
              <a:tblGrid>
                <a:gridCol w="3661130">
                  <a:extLst>
                    <a:ext uri="{9D8B030D-6E8A-4147-A177-3AD203B41FA5}">
                      <a16:colId xmlns:a16="http://schemas.microsoft.com/office/drawing/2014/main" val="4247093851"/>
                    </a:ext>
                  </a:extLst>
                </a:gridCol>
                <a:gridCol w="809083">
                  <a:extLst>
                    <a:ext uri="{9D8B030D-6E8A-4147-A177-3AD203B41FA5}">
                      <a16:colId xmlns:a16="http://schemas.microsoft.com/office/drawing/2014/main" val="3237332842"/>
                    </a:ext>
                  </a:extLst>
                </a:gridCol>
                <a:gridCol w="809083">
                  <a:extLst>
                    <a:ext uri="{9D8B030D-6E8A-4147-A177-3AD203B41FA5}">
                      <a16:colId xmlns:a16="http://schemas.microsoft.com/office/drawing/2014/main" val="561551372"/>
                    </a:ext>
                  </a:extLst>
                </a:gridCol>
              </a:tblGrid>
              <a:tr h="385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203864"/>
                          </a:solidFill>
                          <a:latin typeface="Century Gothic" panose="020B0502020202020204" pitchFamily="34" charset="0"/>
                          <a:ea typeface="Century Gothic"/>
                          <a:cs typeface="Century Gothic"/>
                          <a:sym typeface="Century Gothic"/>
                        </a:rPr>
                        <a:t>‘me’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203864"/>
                          </a:solidFill>
                          <a:latin typeface="Century Gothic" panose="020B0502020202020204" pitchFamily="34" charset="0"/>
                          <a:ea typeface="Century Gothic"/>
                          <a:cs typeface="Century Gothic"/>
                          <a:sym typeface="Century Gothic"/>
                        </a:rPr>
                        <a:t>‘</a:t>
                      </a:r>
                      <a:r>
                        <a:rPr lang="es-ES" sz="2000" b="1" dirty="0" err="1">
                          <a:solidFill>
                            <a:srgbClr val="203864"/>
                          </a:solidFill>
                          <a:latin typeface="Century Gothic" panose="020B0502020202020204" pitchFamily="34" charset="0"/>
                          <a:ea typeface="Century Gothic"/>
                          <a:cs typeface="Century Gothic"/>
                          <a:sym typeface="Century Gothic"/>
                        </a:rPr>
                        <a:t>you</a:t>
                      </a:r>
                      <a:r>
                        <a:rPr lang="es-ES" sz="2000" b="1" dirty="0">
                          <a:solidFill>
                            <a:srgbClr val="203864"/>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2321326029"/>
                  </a:ext>
                </a:extLst>
              </a:tr>
              <a:tr h="52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002060"/>
                          </a:solidFill>
                          <a:latin typeface="Century Gothic" panose="020B0502020202020204" pitchFamily="34" charset="0"/>
                          <a:ea typeface="Century Gothic"/>
                          <a:cs typeface="Century Gothic"/>
                          <a:sym typeface="Century Gothic"/>
                        </a:rPr>
                        <a:t>1. Me compran libros.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970154404"/>
                  </a:ext>
                </a:extLst>
              </a:tr>
              <a:tr h="682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2. Te traigo un regalo de cumpleaños.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593008471"/>
                  </a:ext>
                </a:extLst>
              </a:tr>
              <a:tr h="52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3. Te </a:t>
                      </a:r>
                      <a:r>
                        <a:rPr lang="en-GB" sz="2000" dirty="0" err="1">
                          <a:solidFill>
                            <a:srgbClr val="002060"/>
                          </a:solidFill>
                          <a:latin typeface="Century Gothic" panose="020B0502020202020204" pitchFamily="34" charset="0"/>
                          <a:ea typeface="Century Gothic"/>
                          <a:cs typeface="Century Gothic"/>
                          <a:sym typeface="Century Gothic"/>
                        </a:rPr>
                        <a:t>regalan</a:t>
                      </a:r>
                      <a:r>
                        <a:rPr lang="en-GB" sz="2000" dirty="0">
                          <a:solidFill>
                            <a:srgbClr val="002060"/>
                          </a:solidFill>
                          <a:latin typeface="Century Gothic" panose="020B0502020202020204" pitchFamily="34" charset="0"/>
                          <a:ea typeface="Century Gothic"/>
                          <a:cs typeface="Century Gothic"/>
                          <a:sym typeface="Century Gothic"/>
                        </a:rPr>
                        <a:t> un reloj.</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52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4. Me tiran confeti.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771548854"/>
                  </a:ext>
                </a:extLst>
              </a:tr>
              <a:tr h="682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5. </a:t>
                      </a:r>
                      <a:r>
                        <a:rPr lang="en-GB" sz="2000" dirty="0" err="1">
                          <a:solidFill>
                            <a:srgbClr val="002060"/>
                          </a:solidFill>
                          <a:latin typeface="Century Gothic" panose="020B0502020202020204" pitchFamily="34" charset="0"/>
                          <a:ea typeface="Century Gothic"/>
                          <a:cs typeface="Century Gothic"/>
                          <a:sym typeface="Century Gothic"/>
                        </a:rPr>
                        <a:t>Siempre</a:t>
                      </a:r>
                      <a:r>
                        <a:rPr lang="en-GB" sz="2000" dirty="0">
                          <a:solidFill>
                            <a:srgbClr val="002060"/>
                          </a:solidFill>
                          <a:latin typeface="Century Gothic" panose="020B0502020202020204" pitchFamily="34" charset="0"/>
                          <a:ea typeface="Century Gothic"/>
                          <a:cs typeface="Century Gothic"/>
                          <a:sym typeface="Century Gothic"/>
                        </a:rPr>
                        <a:t> me das </a:t>
                      </a:r>
                      <a:r>
                        <a:rPr lang="en-GB" sz="2000" dirty="0" err="1">
                          <a:solidFill>
                            <a:srgbClr val="002060"/>
                          </a:solidFill>
                          <a:latin typeface="Century Gothic" panose="020B0502020202020204" pitchFamily="34" charset="0"/>
                          <a:ea typeface="Century Gothic"/>
                          <a:cs typeface="Century Gothic"/>
                          <a:sym typeface="Century Gothic"/>
                        </a:rPr>
                        <a:t>cajas</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vacías</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52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6. Te </a:t>
                      </a:r>
                      <a:r>
                        <a:rPr lang="en-GB" sz="2000" dirty="0" err="1">
                          <a:solidFill>
                            <a:srgbClr val="002060"/>
                          </a:solidFill>
                          <a:latin typeface="Century Gothic" panose="020B0502020202020204" pitchFamily="34" charset="0"/>
                          <a:ea typeface="Century Gothic"/>
                          <a:cs typeface="Century Gothic"/>
                          <a:sym typeface="Century Gothic"/>
                        </a:rPr>
                        <a:t>ofrece</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bebidas</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646121427"/>
                  </a:ext>
                </a:extLst>
              </a:tr>
              <a:tr h="682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7. Me </a:t>
                      </a:r>
                      <a:r>
                        <a:rPr lang="en-GB" sz="2000" dirty="0" err="1">
                          <a:solidFill>
                            <a:srgbClr val="002060"/>
                          </a:solidFill>
                          <a:latin typeface="Century Gothic" panose="020B0502020202020204" pitchFamily="34" charset="0"/>
                          <a:ea typeface="Century Gothic"/>
                          <a:cs typeface="Century Gothic"/>
                          <a:sym typeface="Century Gothic"/>
                        </a:rPr>
                        <a:t>dejan</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mensajes</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en</a:t>
                      </a:r>
                      <a:r>
                        <a:rPr lang="en-GB" sz="2000" dirty="0">
                          <a:solidFill>
                            <a:srgbClr val="002060"/>
                          </a:solidFill>
                          <a:latin typeface="Century Gothic" panose="020B0502020202020204" pitchFamily="34" charset="0"/>
                          <a:ea typeface="Century Gothic"/>
                          <a:cs typeface="Century Gothic"/>
                          <a:sym typeface="Century Gothic"/>
                        </a:rPr>
                        <a:t> las redes </a:t>
                      </a:r>
                      <a:r>
                        <a:rPr lang="en-GB" sz="2000" dirty="0" err="1">
                          <a:solidFill>
                            <a:srgbClr val="002060"/>
                          </a:solidFill>
                          <a:latin typeface="Century Gothic" panose="020B0502020202020204" pitchFamily="34" charset="0"/>
                          <a:ea typeface="Century Gothic"/>
                          <a:cs typeface="Century Gothic"/>
                          <a:sym typeface="Century Gothic"/>
                        </a:rPr>
                        <a:t>sociales</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386631605"/>
                  </a:ext>
                </a:extLst>
              </a:tr>
              <a:tr h="682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8. Me </a:t>
                      </a:r>
                      <a:r>
                        <a:rPr lang="en-GB" sz="2000" dirty="0" err="1">
                          <a:solidFill>
                            <a:srgbClr val="002060"/>
                          </a:solidFill>
                          <a:latin typeface="Century Gothic" panose="020B0502020202020204" pitchFamily="34" charset="0"/>
                          <a:ea typeface="Century Gothic"/>
                          <a:cs typeface="Century Gothic"/>
                          <a:sym typeface="Century Gothic"/>
                        </a:rPr>
                        <a:t>compras</a:t>
                      </a:r>
                      <a:r>
                        <a:rPr lang="en-GB" sz="2000" dirty="0">
                          <a:solidFill>
                            <a:srgbClr val="002060"/>
                          </a:solidFill>
                          <a:latin typeface="Century Gothic" panose="020B0502020202020204" pitchFamily="34" charset="0"/>
                          <a:ea typeface="Century Gothic"/>
                          <a:cs typeface="Century Gothic"/>
                          <a:sym typeface="Century Gothic"/>
                        </a:rPr>
                        <a:t> entradas de </a:t>
                      </a:r>
                      <a:r>
                        <a:rPr lang="en-GB" sz="2000" dirty="0" err="1">
                          <a:solidFill>
                            <a:srgbClr val="002060"/>
                          </a:solidFill>
                          <a:latin typeface="Century Gothic" panose="020B0502020202020204" pitchFamily="34" charset="0"/>
                          <a:ea typeface="Century Gothic"/>
                          <a:cs typeface="Century Gothic"/>
                          <a:sym typeface="Century Gothic"/>
                        </a:rPr>
                        <a:t>conciertos</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099712503"/>
                  </a:ext>
                </a:extLst>
              </a:tr>
            </a:tbl>
          </a:graphicData>
        </a:graphic>
      </p:graphicFrame>
      <p:pic>
        <p:nvPicPr>
          <p:cNvPr id="7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0294" y="1396284"/>
            <a:ext cx="406580" cy="423521"/>
          </a:xfrm>
          <a:prstGeom prst="rect">
            <a:avLst/>
          </a:prstGeom>
        </p:spPr>
      </p:pic>
      <p:pic>
        <p:nvPicPr>
          <p:cNvPr id="25" name="Picture 8" descr="green checkmark">
            <a:extLst>
              <a:ext uri="{FF2B5EF4-FFF2-40B4-BE49-F238E27FC236}">
                <a16:creationId xmlns:a16="http://schemas.microsoft.com/office/drawing/2014/main" id="{25FDB928-3237-A048-BF61-F3EF3E4F4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7338" y="2014598"/>
            <a:ext cx="406580" cy="423521"/>
          </a:xfrm>
          <a:prstGeom prst="rect">
            <a:avLst/>
          </a:prstGeom>
        </p:spPr>
      </p:pic>
      <p:pic>
        <p:nvPicPr>
          <p:cNvPr id="26" name="Picture 8" descr="green checkmark">
            <a:extLst>
              <a:ext uri="{FF2B5EF4-FFF2-40B4-BE49-F238E27FC236}">
                <a16:creationId xmlns:a16="http://schemas.microsoft.com/office/drawing/2014/main" id="{9F65ECEF-CE1F-444D-8667-A9D74B353F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2984" y="2621070"/>
            <a:ext cx="406580" cy="423521"/>
          </a:xfrm>
          <a:prstGeom prst="rect">
            <a:avLst/>
          </a:prstGeom>
        </p:spPr>
      </p:pic>
      <p:pic>
        <p:nvPicPr>
          <p:cNvPr id="27" name="Picture 8" descr="green checkmark">
            <a:extLst>
              <a:ext uri="{FF2B5EF4-FFF2-40B4-BE49-F238E27FC236}">
                <a16:creationId xmlns:a16="http://schemas.microsoft.com/office/drawing/2014/main" id="{5A68ECCE-044A-C941-968C-675B5FFB0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765" y="3180910"/>
            <a:ext cx="406580" cy="423521"/>
          </a:xfrm>
          <a:prstGeom prst="rect">
            <a:avLst/>
          </a:prstGeom>
        </p:spPr>
      </p:pic>
      <p:pic>
        <p:nvPicPr>
          <p:cNvPr id="28"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765" y="3776317"/>
            <a:ext cx="406580" cy="423521"/>
          </a:xfrm>
          <a:prstGeom prst="rect">
            <a:avLst/>
          </a:prstGeom>
        </p:spPr>
      </p:pic>
      <p:pic>
        <p:nvPicPr>
          <p:cNvPr id="29" name="Picture 8" descr="green checkmark">
            <a:extLst>
              <a:ext uri="{FF2B5EF4-FFF2-40B4-BE49-F238E27FC236}">
                <a16:creationId xmlns:a16="http://schemas.microsoft.com/office/drawing/2014/main" id="{453C6256-C379-1B4F-BD6B-B1161C003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2763" y="4386139"/>
            <a:ext cx="406580" cy="423521"/>
          </a:xfrm>
          <a:prstGeom prst="rect">
            <a:avLst/>
          </a:prstGeom>
        </p:spPr>
      </p:pic>
      <p:pic>
        <p:nvPicPr>
          <p:cNvPr id="30" name="Picture 8" descr="green checkmark">
            <a:extLst>
              <a:ext uri="{FF2B5EF4-FFF2-40B4-BE49-F238E27FC236}">
                <a16:creationId xmlns:a16="http://schemas.microsoft.com/office/drawing/2014/main" id="{17A26642-00ED-8F41-B308-6A24AD943B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765" y="5021496"/>
            <a:ext cx="406580" cy="423521"/>
          </a:xfrm>
          <a:prstGeom prst="rect">
            <a:avLst/>
          </a:prstGeom>
        </p:spPr>
      </p:pic>
      <p:pic>
        <p:nvPicPr>
          <p:cNvPr id="33" name="Picture 8" descr="green checkmark">
            <a:extLst>
              <a:ext uri="{FF2B5EF4-FFF2-40B4-BE49-F238E27FC236}">
                <a16:creationId xmlns:a16="http://schemas.microsoft.com/office/drawing/2014/main" id="{D6B712F9-60C2-FD46-91FD-D76F3D223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765" y="5714325"/>
            <a:ext cx="406580" cy="423521"/>
          </a:xfrm>
          <a:prstGeom prst="rect">
            <a:avLst/>
          </a:prstGeom>
        </p:spPr>
      </p:pic>
      <p:graphicFrame>
        <p:nvGraphicFramePr>
          <p:cNvPr id="34" name="Table 31">
            <a:extLst>
              <a:ext uri="{FF2B5EF4-FFF2-40B4-BE49-F238E27FC236}">
                <a16:creationId xmlns:a16="http://schemas.microsoft.com/office/drawing/2014/main" id="{565BF167-5180-D44C-B0A8-CE34628140FD}"/>
              </a:ext>
            </a:extLst>
          </p:cNvPr>
          <p:cNvGraphicFramePr>
            <a:graphicFrameLocks noGrp="1"/>
          </p:cNvGraphicFramePr>
          <p:nvPr>
            <p:extLst>
              <p:ext uri="{D42A27DB-BD31-4B8C-83A1-F6EECF244321}">
                <p14:modId xmlns:p14="http://schemas.microsoft.com/office/powerpoint/2010/main" val="1034969460"/>
              </p:ext>
            </p:extLst>
          </p:nvPr>
        </p:nvGraphicFramePr>
        <p:xfrm>
          <a:off x="5823966" y="977924"/>
          <a:ext cx="6125969" cy="5300956"/>
        </p:xfrm>
        <a:graphic>
          <a:graphicData uri="http://schemas.openxmlformats.org/drawingml/2006/table">
            <a:tbl>
              <a:tblPr firstRow="1" bandRow="1">
                <a:tableStyleId>{5DA37D80-6434-44D0-A028-1B22A696006F}</a:tableStyleId>
              </a:tblPr>
              <a:tblGrid>
                <a:gridCol w="6125969">
                  <a:extLst>
                    <a:ext uri="{9D8B030D-6E8A-4147-A177-3AD203B41FA5}">
                      <a16:colId xmlns:a16="http://schemas.microsoft.com/office/drawing/2014/main" val="4247093851"/>
                    </a:ext>
                  </a:extLst>
                </a:gridCol>
              </a:tblGrid>
              <a:tr h="387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203864"/>
                          </a:solidFill>
                          <a:latin typeface="Century Gothic" panose="020B0502020202020204" pitchFamily="34" charset="0"/>
                          <a:ea typeface="Century Gothic"/>
                          <a:cs typeface="Century Gothic"/>
                          <a:sym typeface="Century Gothic"/>
                        </a:rPr>
                        <a:t>Completa la traducción</a:t>
                      </a:r>
                    </a:p>
                  </a:txBody>
                  <a:tcPr anchor="ctr"/>
                </a:tc>
                <a:extLst>
                  <a:ext uri="{0D108BD9-81ED-4DB2-BD59-A6C34878D82A}">
                    <a16:rowId xmlns:a16="http://schemas.microsoft.com/office/drawing/2014/main" val="2321326029"/>
                  </a:ext>
                </a:extLst>
              </a:tr>
              <a:tr h="493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002060"/>
                          </a:solidFill>
                          <a:latin typeface="Century Gothic" panose="020B0502020202020204" pitchFamily="34" charset="0"/>
                          <a:ea typeface="Century Gothic"/>
                          <a:cs typeface="Century Gothic"/>
                          <a:sym typeface="Century Gothic"/>
                        </a:rPr>
                        <a:t>1. </a:t>
                      </a:r>
                      <a:r>
                        <a:rPr lang="es-ES" sz="2000" b="0" dirty="0" err="1">
                          <a:solidFill>
                            <a:srgbClr val="002060"/>
                          </a:solidFill>
                          <a:latin typeface="Century Gothic" panose="020B0502020202020204" pitchFamily="34" charset="0"/>
                          <a:ea typeface="Century Gothic"/>
                          <a:cs typeface="Century Gothic"/>
                          <a:sym typeface="Century Gothic"/>
                        </a:rPr>
                        <a:t>They</a:t>
                      </a:r>
                      <a:r>
                        <a:rPr lang="es-ES" sz="2000" b="0" dirty="0">
                          <a:solidFill>
                            <a:srgbClr val="002060"/>
                          </a:solidFill>
                          <a:latin typeface="Century Gothic" panose="020B0502020202020204" pitchFamily="34" charset="0"/>
                          <a:ea typeface="Century Gothic"/>
                          <a:cs typeface="Century Gothic"/>
                          <a:sym typeface="Century Gothic"/>
                        </a:rPr>
                        <a:t> </a:t>
                      </a:r>
                      <a:r>
                        <a:rPr lang="es-ES" sz="2000" b="0" dirty="0" err="1">
                          <a:solidFill>
                            <a:srgbClr val="002060"/>
                          </a:solidFill>
                          <a:latin typeface="Century Gothic" panose="020B0502020202020204" pitchFamily="34" charset="0"/>
                          <a:ea typeface="Century Gothic"/>
                          <a:cs typeface="Century Gothic"/>
                          <a:sym typeface="Century Gothic"/>
                        </a:rPr>
                        <a:t>buy</a:t>
                      </a:r>
                      <a:r>
                        <a:rPr lang="es-ES" sz="2000" b="0" dirty="0">
                          <a:solidFill>
                            <a:srgbClr val="002060"/>
                          </a:solidFill>
                          <a:latin typeface="Century Gothic" panose="020B0502020202020204" pitchFamily="34" charset="0"/>
                          <a:ea typeface="Century Gothic"/>
                          <a:cs typeface="Century Gothic"/>
                          <a:sym typeface="Century Gothic"/>
                        </a:rPr>
                        <a:t> ___________ OR _____________.</a:t>
                      </a:r>
                    </a:p>
                  </a:txBody>
                  <a:tcPr anchor="ctr"/>
                </a:tc>
                <a:extLst>
                  <a:ext uri="{0D108BD9-81ED-4DB2-BD59-A6C34878D82A}">
                    <a16:rowId xmlns:a16="http://schemas.microsoft.com/office/drawing/2014/main" val="970154404"/>
                  </a:ext>
                </a:extLst>
              </a:tr>
              <a:tr h="690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2. I bring ___</a:t>
                      </a:r>
                      <a:r>
                        <a:rPr lang="es-ES" sz="2000" b="0" dirty="0">
                          <a:solidFill>
                            <a:srgbClr val="002060"/>
                          </a:solidFill>
                          <a:latin typeface="Century Gothic" panose="020B0502020202020204" pitchFamily="34" charset="0"/>
                          <a:ea typeface="Century Gothic"/>
                          <a:cs typeface="Century Gothic"/>
                          <a:sym typeface="Century Gothic"/>
                        </a:rPr>
                        <a:t>___________________ OR _________________________.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593008471"/>
                  </a:ext>
                </a:extLst>
              </a:tr>
              <a:tr h="576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3. They give </a:t>
                      </a:r>
                      <a:r>
                        <a:rPr lang="es-ES" sz="2000" b="0" dirty="0">
                          <a:solidFill>
                            <a:srgbClr val="002060"/>
                          </a:solidFill>
                          <a:latin typeface="Century Gothic" panose="020B0502020202020204" pitchFamily="34" charset="0"/>
                          <a:ea typeface="Century Gothic"/>
                          <a:cs typeface="Century Gothic"/>
                          <a:sym typeface="Century Gothic"/>
                        </a:rPr>
                        <a:t>______________ OR ________________.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493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4. They throw </a:t>
                      </a:r>
                      <a:r>
                        <a:rPr lang="es-ES" sz="2000" b="0" dirty="0">
                          <a:solidFill>
                            <a:srgbClr val="002060"/>
                          </a:solidFill>
                          <a:latin typeface="Century Gothic" panose="020B0502020202020204" pitchFamily="34" charset="0"/>
                          <a:ea typeface="Century Gothic"/>
                          <a:cs typeface="Century Gothic"/>
                          <a:sym typeface="Century Gothic"/>
                        </a:rPr>
                        <a:t>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771548854"/>
                  </a:ext>
                </a:extLst>
              </a:tr>
              <a:tr h="685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5. You always give </a:t>
                      </a:r>
                      <a:r>
                        <a:rPr lang="es-ES" sz="2000" b="0" dirty="0">
                          <a:solidFill>
                            <a:srgbClr val="002060"/>
                          </a:solidFill>
                          <a:latin typeface="Century Gothic" panose="020B0502020202020204" pitchFamily="34" charset="0"/>
                          <a:ea typeface="Century Gothic"/>
                          <a:cs typeface="Century Gothic"/>
                          <a:sym typeface="Century Gothic"/>
                        </a:rPr>
                        <a:t>_________________ OR ____________________.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536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6. S/he offers </a:t>
                      </a:r>
                      <a:r>
                        <a:rPr lang="es-ES" sz="2000" b="0" dirty="0">
                          <a:solidFill>
                            <a:srgbClr val="002060"/>
                          </a:solidFill>
                          <a:latin typeface="Century Gothic" panose="020B0502020202020204" pitchFamily="34" charset="0"/>
                          <a:ea typeface="Century Gothic"/>
                          <a:cs typeface="Century Gothic"/>
                          <a:sym typeface="Century Gothic"/>
                        </a:rPr>
                        <a:t>____________ OR 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646121427"/>
                  </a:ext>
                </a:extLst>
              </a:tr>
              <a:tr h="685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7. They leave </a:t>
                      </a:r>
                      <a:r>
                        <a:rPr lang="es-ES" sz="2000" b="0" dirty="0">
                          <a:solidFill>
                            <a:srgbClr val="002060"/>
                          </a:solidFill>
                          <a:latin typeface="Century Gothic" panose="020B0502020202020204" pitchFamily="34" charset="0"/>
                          <a:ea typeface="Century Gothic"/>
                          <a:cs typeface="Century Gothic"/>
                          <a:sym typeface="Century Gothic"/>
                        </a:rPr>
                        <a:t>_______________________________ OR _________________________________.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386631605"/>
                  </a:ext>
                </a:extLst>
              </a:tr>
              <a:tr h="685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8. You buy </a:t>
                      </a:r>
                      <a:r>
                        <a:rPr lang="es-ES" sz="2000" b="0" dirty="0">
                          <a:solidFill>
                            <a:srgbClr val="002060"/>
                          </a:solidFill>
                          <a:latin typeface="Century Gothic" panose="020B0502020202020204" pitchFamily="34" charset="0"/>
                          <a:ea typeface="Century Gothic"/>
                          <a:cs typeface="Century Gothic"/>
                          <a:sym typeface="Century Gothic"/>
                        </a:rPr>
                        <a:t>___________________ OR ______________________.</a:t>
                      </a: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099712503"/>
                  </a:ext>
                </a:extLst>
              </a:tr>
            </a:tbl>
          </a:graphicData>
        </a:graphic>
      </p:graphicFrame>
      <p:sp>
        <p:nvSpPr>
          <p:cNvPr id="2" name="CuadroTexto 1">
            <a:extLst>
              <a:ext uri="{FF2B5EF4-FFF2-40B4-BE49-F238E27FC236}">
                <a16:creationId xmlns:a16="http://schemas.microsoft.com/office/drawing/2014/main" id="{4A4EEA9F-F347-394F-8AD1-4B3F1E7D1FDA}"/>
              </a:ext>
            </a:extLst>
          </p:cNvPr>
          <p:cNvSpPr txBox="1"/>
          <p:nvPr/>
        </p:nvSpPr>
        <p:spPr>
          <a:xfrm>
            <a:off x="7361785" y="1401692"/>
            <a:ext cx="1418978" cy="400110"/>
          </a:xfrm>
          <a:prstGeom prst="rect">
            <a:avLst/>
          </a:prstGeom>
          <a:noFill/>
        </p:spPr>
        <p:txBody>
          <a:bodyPr wrap="none" rtlCol="0">
            <a:spAutoFit/>
          </a:bodyPr>
          <a:lstStyle/>
          <a:p>
            <a:pPr algn="l"/>
            <a:r>
              <a:rPr lang="es-GB" sz="2000" b="1" dirty="0">
                <a:solidFill>
                  <a:srgbClr val="F66400"/>
                </a:solidFill>
              </a:rPr>
              <a:t>me books</a:t>
            </a:r>
          </a:p>
        </p:txBody>
      </p:sp>
      <p:sp>
        <p:nvSpPr>
          <p:cNvPr id="35" name="CuadroTexto 34">
            <a:extLst>
              <a:ext uri="{FF2B5EF4-FFF2-40B4-BE49-F238E27FC236}">
                <a16:creationId xmlns:a16="http://schemas.microsoft.com/office/drawing/2014/main" id="{211D88D7-E625-3445-89A3-0A7533C65B84}"/>
              </a:ext>
            </a:extLst>
          </p:cNvPr>
          <p:cNvSpPr txBox="1"/>
          <p:nvPr/>
        </p:nvSpPr>
        <p:spPr>
          <a:xfrm>
            <a:off x="9215621" y="1401692"/>
            <a:ext cx="1808508" cy="400110"/>
          </a:xfrm>
          <a:prstGeom prst="rect">
            <a:avLst/>
          </a:prstGeom>
          <a:noFill/>
        </p:spPr>
        <p:txBody>
          <a:bodyPr wrap="none" rtlCol="0">
            <a:spAutoFit/>
          </a:bodyPr>
          <a:lstStyle/>
          <a:p>
            <a:pPr algn="l"/>
            <a:r>
              <a:rPr lang="es-GB" sz="2000" b="1" dirty="0">
                <a:solidFill>
                  <a:srgbClr val="F66400"/>
                </a:solidFill>
              </a:rPr>
              <a:t>books for me</a:t>
            </a:r>
          </a:p>
        </p:txBody>
      </p:sp>
      <p:sp>
        <p:nvSpPr>
          <p:cNvPr id="36" name="CuadroTexto 35">
            <a:extLst>
              <a:ext uri="{FF2B5EF4-FFF2-40B4-BE49-F238E27FC236}">
                <a16:creationId xmlns:a16="http://schemas.microsoft.com/office/drawing/2014/main" id="{435DE984-9D19-7C43-9EDA-90C1ADB053FF}"/>
              </a:ext>
            </a:extLst>
          </p:cNvPr>
          <p:cNvSpPr txBox="1"/>
          <p:nvPr/>
        </p:nvSpPr>
        <p:spPr>
          <a:xfrm>
            <a:off x="6922981" y="1867456"/>
            <a:ext cx="2991525" cy="400110"/>
          </a:xfrm>
          <a:prstGeom prst="rect">
            <a:avLst/>
          </a:prstGeom>
          <a:noFill/>
        </p:spPr>
        <p:txBody>
          <a:bodyPr wrap="none" rtlCol="0">
            <a:spAutoFit/>
          </a:bodyPr>
          <a:lstStyle/>
          <a:p>
            <a:pPr algn="l"/>
            <a:r>
              <a:rPr lang="es-GB" sz="2000" b="1" dirty="0">
                <a:solidFill>
                  <a:srgbClr val="F66400"/>
                </a:solidFill>
              </a:rPr>
              <a:t>you a birthday present</a:t>
            </a:r>
          </a:p>
        </p:txBody>
      </p:sp>
      <p:sp>
        <p:nvSpPr>
          <p:cNvPr id="37" name="CuadroTexto 36">
            <a:extLst>
              <a:ext uri="{FF2B5EF4-FFF2-40B4-BE49-F238E27FC236}">
                <a16:creationId xmlns:a16="http://schemas.microsoft.com/office/drawing/2014/main" id="{BA490EE0-CE3E-5542-8490-D75FED3B9B1B}"/>
              </a:ext>
            </a:extLst>
          </p:cNvPr>
          <p:cNvSpPr txBox="1"/>
          <p:nvPr/>
        </p:nvSpPr>
        <p:spPr>
          <a:xfrm>
            <a:off x="5823966" y="2154960"/>
            <a:ext cx="3381054" cy="400110"/>
          </a:xfrm>
          <a:prstGeom prst="rect">
            <a:avLst/>
          </a:prstGeom>
          <a:noFill/>
        </p:spPr>
        <p:txBody>
          <a:bodyPr wrap="none" rtlCol="0">
            <a:spAutoFit/>
          </a:bodyPr>
          <a:lstStyle/>
          <a:p>
            <a:pPr algn="l"/>
            <a:r>
              <a:rPr lang="es-GB" sz="2000" b="1" dirty="0">
                <a:solidFill>
                  <a:srgbClr val="F66400"/>
                </a:solidFill>
              </a:rPr>
              <a:t>a birthday present for you</a:t>
            </a:r>
          </a:p>
        </p:txBody>
      </p:sp>
      <p:sp>
        <p:nvSpPr>
          <p:cNvPr id="38" name="CuadroTexto 37">
            <a:extLst>
              <a:ext uri="{FF2B5EF4-FFF2-40B4-BE49-F238E27FC236}">
                <a16:creationId xmlns:a16="http://schemas.microsoft.com/office/drawing/2014/main" id="{4FC725B0-BF46-9E4E-9587-40B449F35E0F}"/>
              </a:ext>
            </a:extLst>
          </p:cNvPr>
          <p:cNvSpPr txBox="1"/>
          <p:nvPr/>
        </p:nvSpPr>
        <p:spPr>
          <a:xfrm>
            <a:off x="7433988" y="2654561"/>
            <a:ext cx="1734770" cy="400110"/>
          </a:xfrm>
          <a:prstGeom prst="rect">
            <a:avLst/>
          </a:prstGeom>
          <a:noFill/>
        </p:spPr>
        <p:txBody>
          <a:bodyPr wrap="none" rtlCol="0">
            <a:spAutoFit/>
          </a:bodyPr>
          <a:lstStyle/>
          <a:p>
            <a:pPr algn="l"/>
            <a:r>
              <a:rPr lang="es-GB" sz="2000" b="1" dirty="0">
                <a:solidFill>
                  <a:srgbClr val="F66400"/>
                </a:solidFill>
              </a:rPr>
              <a:t>you a watch</a:t>
            </a:r>
          </a:p>
        </p:txBody>
      </p:sp>
      <p:sp>
        <p:nvSpPr>
          <p:cNvPr id="39" name="CuadroTexto 38">
            <a:extLst>
              <a:ext uri="{FF2B5EF4-FFF2-40B4-BE49-F238E27FC236}">
                <a16:creationId xmlns:a16="http://schemas.microsoft.com/office/drawing/2014/main" id="{C8F7D3C5-8A3B-E64B-A442-51511A6C6392}"/>
              </a:ext>
            </a:extLst>
          </p:cNvPr>
          <p:cNvSpPr txBox="1"/>
          <p:nvPr/>
        </p:nvSpPr>
        <p:spPr>
          <a:xfrm>
            <a:off x="9755102" y="2648756"/>
            <a:ext cx="2047355" cy="400110"/>
          </a:xfrm>
          <a:prstGeom prst="rect">
            <a:avLst/>
          </a:prstGeom>
          <a:noFill/>
        </p:spPr>
        <p:txBody>
          <a:bodyPr wrap="none" rtlCol="0">
            <a:spAutoFit/>
          </a:bodyPr>
          <a:lstStyle/>
          <a:p>
            <a:pPr algn="l"/>
            <a:r>
              <a:rPr lang="es-GB" sz="2000" b="1" dirty="0">
                <a:solidFill>
                  <a:srgbClr val="F66400"/>
                </a:solidFill>
              </a:rPr>
              <a:t>a watch to you</a:t>
            </a:r>
          </a:p>
        </p:txBody>
      </p:sp>
      <p:sp>
        <p:nvSpPr>
          <p:cNvPr id="41" name="CuadroTexto 40">
            <a:extLst>
              <a:ext uri="{FF2B5EF4-FFF2-40B4-BE49-F238E27FC236}">
                <a16:creationId xmlns:a16="http://schemas.microsoft.com/office/drawing/2014/main" id="{112F76FC-D3DF-3E40-AA86-61628D197B06}"/>
              </a:ext>
            </a:extLst>
          </p:cNvPr>
          <p:cNvSpPr txBox="1"/>
          <p:nvPr/>
        </p:nvSpPr>
        <p:spPr>
          <a:xfrm>
            <a:off x="7607112" y="3173455"/>
            <a:ext cx="1904689" cy="400110"/>
          </a:xfrm>
          <a:prstGeom prst="rect">
            <a:avLst/>
          </a:prstGeom>
          <a:noFill/>
        </p:spPr>
        <p:txBody>
          <a:bodyPr wrap="none" rtlCol="0">
            <a:spAutoFit/>
          </a:bodyPr>
          <a:lstStyle/>
          <a:p>
            <a:pPr algn="l"/>
            <a:r>
              <a:rPr lang="es-GB" sz="2000" b="1" dirty="0">
                <a:solidFill>
                  <a:srgbClr val="F66400"/>
                </a:solidFill>
              </a:rPr>
              <a:t>confetti </a:t>
            </a:r>
            <a:r>
              <a:rPr lang="en-GB" sz="2000" b="1" dirty="0">
                <a:solidFill>
                  <a:srgbClr val="F66400"/>
                </a:solidFill>
              </a:rPr>
              <a:t>at</a:t>
            </a:r>
            <a:r>
              <a:rPr lang="es-GB" sz="2000" b="1" dirty="0">
                <a:solidFill>
                  <a:srgbClr val="F66400"/>
                </a:solidFill>
              </a:rPr>
              <a:t> me</a:t>
            </a:r>
          </a:p>
        </p:txBody>
      </p:sp>
      <p:sp>
        <p:nvSpPr>
          <p:cNvPr id="42" name="CuadroTexto 41">
            <a:extLst>
              <a:ext uri="{FF2B5EF4-FFF2-40B4-BE49-F238E27FC236}">
                <a16:creationId xmlns:a16="http://schemas.microsoft.com/office/drawing/2014/main" id="{64336D18-36FB-5643-8C19-E52027D46349}"/>
              </a:ext>
            </a:extLst>
          </p:cNvPr>
          <p:cNvSpPr txBox="1"/>
          <p:nvPr/>
        </p:nvSpPr>
        <p:spPr>
          <a:xfrm>
            <a:off x="8175177" y="3608706"/>
            <a:ext cx="2286203" cy="400110"/>
          </a:xfrm>
          <a:prstGeom prst="rect">
            <a:avLst/>
          </a:prstGeom>
          <a:noFill/>
        </p:spPr>
        <p:txBody>
          <a:bodyPr wrap="none" rtlCol="0">
            <a:spAutoFit/>
          </a:bodyPr>
          <a:lstStyle/>
          <a:p>
            <a:pPr algn="l"/>
            <a:r>
              <a:rPr lang="es-GB" sz="2000" b="1" dirty="0">
                <a:solidFill>
                  <a:srgbClr val="F66400"/>
                </a:solidFill>
              </a:rPr>
              <a:t>me empty boxes</a:t>
            </a:r>
          </a:p>
        </p:txBody>
      </p:sp>
      <p:sp>
        <p:nvSpPr>
          <p:cNvPr id="44" name="CuadroTexto 43">
            <a:extLst>
              <a:ext uri="{FF2B5EF4-FFF2-40B4-BE49-F238E27FC236}">
                <a16:creationId xmlns:a16="http://schemas.microsoft.com/office/drawing/2014/main" id="{7EC77C95-5B1D-A342-A64D-D31E6993DA5D}"/>
              </a:ext>
            </a:extLst>
          </p:cNvPr>
          <p:cNvSpPr txBox="1"/>
          <p:nvPr/>
        </p:nvSpPr>
        <p:spPr>
          <a:xfrm>
            <a:off x="5902683" y="3945294"/>
            <a:ext cx="2598788" cy="400110"/>
          </a:xfrm>
          <a:prstGeom prst="rect">
            <a:avLst/>
          </a:prstGeom>
          <a:noFill/>
        </p:spPr>
        <p:txBody>
          <a:bodyPr wrap="none" rtlCol="0">
            <a:spAutoFit/>
          </a:bodyPr>
          <a:lstStyle/>
          <a:p>
            <a:pPr algn="l"/>
            <a:r>
              <a:rPr lang="es-GB" sz="2000" b="1" dirty="0">
                <a:solidFill>
                  <a:srgbClr val="F66400"/>
                </a:solidFill>
              </a:rPr>
              <a:t>empty boxes to me</a:t>
            </a:r>
          </a:p>
        </p:txBody>
      </p:sp>
      <p:sp>
        <p:nvSpPr>
          <p:cNvPr id="45" name="CuadroTexto 44">
            <a:extLst>
              <a:ext uri="{FF2B5EF4-FFF2-40B4-BE49-F238E27FC236}">
                <a16:creationId xmlns:a16="http://schemas.microsoft.com/office/drawing/2014/main" id="{FBA1BC81-6F7F-444C-AA86-A5A5A0FE9C72}"/>
              </a:ext>
            </a:extLst>
          </p:cNvPr>
          <p:cNvSpPr txBox="1"/>
          <p:nvPr/>
        </p:nvSpPr>
        <p:spPr>
          <a:xfrm>
            <a:off x="7607112" y="4391790"/>
            <a:ext cx="1388522" cy="400110"/>
          </a:xfrm>
          <a:prstGeom prst="rect">
            <a:avLst/>
          </a:prstGeom>
          <a:noFill/>
        </p:spPr>
        <p:txBody>
          <a:bodyPr wrap="none" rtlCol="0">
            <a:spAutoFit/>
          </a:bodyPr>
          <a:lstStyle/>
          <a:p>
            <a:pPr algn="l"/>
            <a:r>
              <a:rPr lang="es-GB" sz="2000" b="1" dirty="0">
                <a:solidFill>
                  <a:srgbClr val="F66400"/>
                </a:solidFill>
              </a:rPr>
              <a:t>me drinks</a:t>
            </a:r>
          </a:p>
        </p:txBody>
      </p:sp>
      <p:sp>
        <p:nvSpPr>
          <p:cNvPr id="46" name="CuadroTexto 45">
            <a:extLst>
              <a:ext uri="{FF2B5EF4-FFF2-40B4-BE49-F238E27FC236}">
                <a16:creationId xmlns:a16="http://schemas.microsoft.com/office/drawing/2014/main" id="{658E174C-F11E-1744-9906-21A4E9FEAC01}"/>
              </a:ext>
            </a:extLst>
          </p:cNvPr>
          <p:cNvSpPr txBox="1"/>
          <p:nvPr/>
        </p:nvSpPr>
        <p:spPr>
          <a:xfrm>
            <a:off x="9576321" y="4386139"/>
            <a:ext cx="1701107" cy="400110"/>
          </a:xfrm>
          <a:prstGeom prst="rect">
            <a:avLst/>
          </a:prstGeom>
          <a:noFill/>
        </p:spPr>
        <p:txBody>
          <a:bodyPr wrap="none" rtlCol="0">
            <a:spAutoFit/>
          </a:bodyPr>
          <a:lstStyle/>
          <a:p>
            <a:pPr algn="l"/>
            <a:r>
              <a:rPr lang="es-GB" sz="2000" b="1" dirty="0">
                <a:solidFill>
                  <a:srgbClr val="F66400"/>
                </a:solidFill>
              </a:rPr>
              <a:t>drinks to me</a:t>
            </a:r>
          </a:p>
        </p:txBody>
      </p:sp>
      <p:sp>
        <p:nvSpPr>
          <p:cNvPr id="47" name="CuadroTexto 46">
            <a:extLst>
              <a:ext uri="{FF2B5EF4-FFF2-40B4-BE49-F238E27FC236}">
                <a16:creationId xmlns:a16="http://schemas.microsoft.com/office/drawing/2014/main" id="{2F6D4938-3129-234E-8E80-C8F33749BE2F}"/>
              </a:ext>
            </a:extLst>
          </p:cNvPr>
          <p:cNvSpPr txBox="1"/>
          <p:nvPr/>
        </p:nvSpPr>
        <p:spPr>
          <a:xfrm>
            <a:off x="7576416" y="4868541"/>
            <a:ext cx="3974165" cy="400110"/>
          </a:xfrm>
          <a:prstGeom prst="rect">
            <a:avLst/>
          </a:prstGeom>
          <a:noFill/>
        </p:spPr>
        <p:txBody>
          <a:bodyPr wrap="none" rtlCol="0">
            <a:spAutoFit/>
          </a:bodyPr>
          <a:lstStyle/>
          <a:p>
            <a:pPr algn="l"/>
            <a:r>
              <a:rPr lang="es-GB" sz="2000" b="1" dirty="0">
                <a:solidFill>
                  <a:srgbClr val="F66400"/>
                </a:solidFill>
              </a:rPr>
              <a:t>me messages on social media</a:t>
            </a:r>
          </a:p>
        </p:txBody>
      </p:sp>
      <p:sp>
        <p:nvSpPr>
          <p:cNvPr id="48" name="CuadroTexto 47">
            <a:extLst>
              <a:ext uri="{FF2B5EF4-FFF2-40B4-BE49-F238E27FC236}">
                <a16:creationId xmlns:a16="http://schemas.microsoft.com/office/drawing/2014/main" id="{CC08ABA0-020B-DC41-A136-AF1B78662C8C}"/>
              </a:ext>
            </a:extLst>
          </p:cNvPr>
          <p:cNvSpPr txBox="1"/>
          <p:nvPr/>
        </p:nvSpPr>
        <p:spPr>
          <a:xfrm>
            <a:off x="6319623" y="5180875"/>
            <a:ext cx="4363695" cy="400110"/>
          </a:xfrm>
          <a:prstGeom prst="rect">
            <a:avLst/>
          </a:prstGeom>
          <a:noFill/>
        </p:spPr>
        <p:txBody>
          <a:bodyPr wrap="none" rtlCol="0">
            <a:spAutoFit/>
          </a:bodyPr>
          <a:lstStyle/>
          <a:p>
            <a:pPr algn="l"/>
            <a:r>
              <a:rPr lang="es-GB" sz="2000" b="1" dirty="0">
                <a:solidFill>
                  <a:srgbClr val="F66400"/>
                </a:solidFill>
              </a:rPr>
              <a:t>messages on social media for me</a:t>
            </a:r>
          </a:p>
        </p:txBody>
      </p:sp>
      <p:sp>
        <p:nvSpPr>
          <p:cNvPr id="50" name="CuadroTexto 49">
            <a:extLst>
              <a:ext uri="{FF2B5EF4-FFF2-40B4-BE49-F238E27FC236}">
                <a16:creationId xmlns:a16="http://schemas.microsoft.com/office/drawing/2014/main" id="{7E77309F-126C-0842-BE71-4314AE8A0FDB}"/>
              </a:ext>
            </a:extLst>
          </p:cNvPr>
          <p:cNvSpPr txBox="1"/>
          <p:nvPr/>
        </p:nvSpPr>
        <p:spPr>
          <a:xfrm>
            <a:off x="7252494" y="5571666"/>
            <a:ext cx="2502608" cy="400110"/>
          </a:xfrm>
          <a:prstGeom prst="rect">
            <a:avLst/>
          </a:prstGeom>
          <a:noFill/>
        </p:spPr>
        <p:txBody>
          <a:bodyPr wrap="none" rtlCol="0">
            <a:spAutoFit/>
          </a:bodyPr>
          <a:lstStyle/>
          <a:p>
            <a:pPr algn="l"/>
            <a:r>
              <a:rPr lang="es-GB" sz="2000" b="1" dirty="0">
                <a:solidFill>
                  <a:srgbClr val="F66400"/>
                </a:solidFill>
              </a:rPr>
              <a:t>me concert tickets</a:t>
            </a:r>
          </a:p>
        </p:txBody>
      </p:sp>
      <p:sp>
        <p:nvSpPr>
          <p:cNvPr id="51" name="CuadroTexto 50">
            <a:extLst>
              <a:ext uri="{FF2B5EF4-FFF2-40B4-BE49-F238E27FC236}">
                <a16:creationId xmlns:a16="http://schemas.microsoft.com/office/drawing/2014/main" id="{E1500E79-345B-8841-9D7A-89B0920DDABC}"/>
              </a:ext>
            </a:extLst>
          </p:cNvPr>
          <p:cNvSpPr txBox="1"/>
          <p:nvPr/>
        </p:nvSpPr>
        <p:spPr>
          <a:xfrm>
            <a:off x="5881003" y="5874111"/>
            <a:ext cx="2892138" cy="400110"/>
          </a:xfrm>
          <a:prstGeom prst="rect">
            <a:avLst/>
          </a:prstGeom>
          <a:noFill/>
        </p:spPr>
        <p:txBody>
          <a:bodyPr wrap="none" rtlCol="0">
            <a:spAutoFit/>
          </a:bodyPr>
          <a:lstStyle/>
          <a:p>
            <a:pPr algn="l"/>
            <a:r>
              <a:rPr lang="es-GB" sz="2000" b="1" dirty="0">
                <a:solidFill>
                  <a:srgbClr val="F66400"/>
                </a:solidFill>
              </a:rPr>
              <a:t>concert tickets </a:t>
            </a:r>
            <a:r>
              <a:rPr lang="en-GB" sz="2000" b="1" dirty="0">
                <a:solidFill>
                  <a:srgbClr val="F66400"/>
                </a:solidFill>
              </a:rPr>
              <a:t>for</a:t>
            </a:r>
            <a:r>
              <a:rPr lang="es-GB" sz="2000" b="1" dirty="0">
                <a:solidFill>
                  <a:srgbClr val="F66400"/>
                </a:solidFill>
              </a:rPr>
              <a:t> me</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Rounded Rectangular Callout 2"/>
          <p:cNvSpPr/>
          <p:nvPr/>
        </p:nvSpPr>
        <p:spPr>
          <a:xfrm>
            <a:off x="7361785" y="3768407"/>
            <a:ext cx="4396226" cy="814972"/>
          </a:xfrm>
          <a:prstGeom prst="wedgeRoundRectCallout">
            <a:avLst>
              <a:gd name="adj1" fmla="val -15818"/>
              <a:gd name="adj2" fmla="val -6346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Sometimes only one English translation is possible. </a:t>
            </a:r>
          </a:p>
        </p:txBody>
      </p:sp>
      <p:sp>
        <p:nvSpPr>
          <p:cNvPr id="6" name="Rounded Rectangular Callout 5"/>
          <p:cNvSpPr/>
          <p:nvPr/>
        </p:nvSpPr>
        <p:spPr>
          <a:xfrm>
            <a:off x="115689" y="831222"/>
            <a:ext cx="3704650" cy="391099"/>
          </a:xfrm>
          <a:prstGeom prst="wedgeRoundRectCallout">
            <a:avLst>
              <a:gd name="adj1" fmla="val 55733"/>
              <a:gd name="adj2" fmla="val -296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Who is affected by the action?</a:t>
            </a:r>
            <a:endParaRPr lang="en-GB" dirty="0">
              <a:solidFill>
                <a:schemeClr val="accent5">
                  <a:lumMod val="50000"/>
                </a:schemeClr>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8442" y="712950"/>
            <a:ext cx="779467" cy="7794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100" y="706819"/>
            <a:ext cx="806714" cy="806714"/>
          </a:xfrm>
          <a:prstGeom prst="rect">
            <a:avLst/>
          </a:prstGeom>
        </p:spPr>
      </p:pic>
      <p:sp>
        <p:nvSpPr>
          <p:cNvPr id="9" name="Title 8"/>
          <p:cNvSpPr>
            <a:spLocks noGrp="1"/>
          </p:cNvSpPr>
          <p:nvPr>
            <p:ph type="title"/>
          </p:nvPr>
        </p:nvSpPr>
        <p:spPr>
          <a:xfrm>
            <a:off x="167718" y="64633"/>
            <a:ext cx="10515600" cy="713266"/>
          </a:xfrm>
        </p:spPr>
        <p:txBody>
          <a:bodyPr>
            <a:normAutofit/>
          </a:bodyPr>
          <a:lstStyle/>
          <a:p>
            <a:r>
              <a:rPr lang="en-GB" sz="2000" b="1" dirty="0"/>
              <a:t>Daniel y Lucía </a:t>
            </a:r>
            <a:r>
              <a:rPr lang="en-GB" sz="2000" b="1" dirty="0" err="1"/>
              <a:t>hablan</a:t>
            </a:r>
            <a:r>
              <a:rPr lang="en-GB" sz="2000" b="1" dirty="0"/>
              <a:t> de </a:t>
            </a:r>
            <a:r>
              <a:rPr lang="en-GB" sz="2000" b="1" dirty="0" err="1"/>
              <a:t>los</a:t>
            </a:r>
            <a:r>
              <a:rPr lang="en-GB" sz="2000" b="1" dirty="0"/>
              <a:t> </a:t>
            </a:r>
            <a:r>
              <a:rPr lang="en-GB" sz="2000" b="1" dirty="0" err="1"/>
              <a:t>cumpleaños</a:t>
            </a:r>
            <a:r>
              <a:rPr lang="en-GB" sz="2000" b="1" dirty="0"/>
              <a:t>. ¡</a:t>
            </a:r>
            <a:r>
              <a:rPr lang="en-GB" sz="2000" b="1" dirty="0" err="1"/>
              <a:t>Normalmente</a:t>
            </a:r>
            <a:r>
              <a:rPr lang="en-GB" sz="2000" b="1" dirty="0"/>
              <a:t> </a:t>
            </a:r>
            <a:r>
              <a:rPr lang="en-GB" sz="2000" b="1" dirty="0" err="1"/>
              <a:t>pasan</a:t>
            </a:r>
            <a:r>
              <a:rPr lang="en-GB" sz="2000" b="1" dirty="0"/>
              <a:t> un </a:t>
            </a:r>
            <a:r>
              <a:rPr lang="en-GB" sz="2000" b="1" dirty="0" err="1"/>
              <a:t>cumpleaños</a:t>
            </a:r>
            <a:r>
              <a:rPr lang="en-GB" sz="2000" b="1" dirty="0"/>
              <a:t> </a:t>
            </a:r>
            <a:r>
              <a:rPr lang="en-GB" sz="2000" b="1" dirty="0" err="1"/>
              <a:t>muy</a:t>
            </a:r>
            <a:r>
              <a:rPr lang="en-GB" sz="2000" b="1" dirty="0"/>
              <a:t> </a:t>
            </a:r>
            <a:r>
              <a:rPr lang="en-GB" sz="2000" b="1" dirty="0" err="1"/>
              <a:t>feliz</a:t>
            </a:r>
            <a:r>
              <a:rPr lang="en-GB" sz="2000" b="1" dirty="0"/>
              <a:t>! </a:t>
            </a:r>
            <a:r>
              <a:rPr lang="en-GB" sz="2000" b="1" dirty="0" err="1"/>
              <a:t>Completa</a:t>
            </a:r>
            <a:r>
              <a:rPr lang="en-GB" sz="2000" b="1" dirty="0"/>
              <a:t> la </a:t>
            </a:r>
            <a:r>
              <a:rPr lang="en-GB" sz="2000" b="1" dirty="0" err="1"/>
              <a:t>tabla</a:t>
            </a:r>
            <a:r>
              <a:rPr lang="en-GB" sz="2000" b="1" dirty="0"/>
              <a:t> y la </a:t>
            </a:r>
            <a:r>
              <a:rPr lang="en-GB" sz="2000" b="1" dirty="0" err="1"/>
              <a:t>traducción</a:t>
            </a:r>
            <a:r>
              <a:rPr lang="en-GB" sz="2000" b="1" dirty="0"/>
              <a:t> de </a:t>
            </a:r>
            <a:r>
              <a:rPr lang="en-GB" sz="2000" b="1" dirty="0" err="1"/>
              <a:t>cada</a:t>
            </a:r>
            <a:r>
              <a:rPr lang="en-GB" sz="2000" b="1" dirty="0"/>
              <a:t> </a:t>
            </a:r>
            <a:r>
              <a:rPr lang="en-GB" sz="2000" b="1" dirty="0" err="1"/>
              <a:t>frase</a:t>
            </a:r>
            <a:r>
              <a:rPr lang="en-GB" sz="2000" b="1" dirty="0"/>
              <a:t>.</a:t>
            </a:r>
          </a:p>
        </p:txBody>
      </p:sp>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1" grpId="0"/>
      <p:bldP spid="44" grpId="0"/>
      <p:bldP spid="46" grpId="0"/>
      <p:bldP spid="47" grpId="0"/>
      <p:bldP spid="48" grpId="0"/>
      <p:bldP spid="50" grpId="0"/>
      <p:bldP spid="51" grpId="0"/>
      <p:bldP spid="3" grpId="0" animBg="1"/>
      <p:bldP spid="3" grpId="1"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1482725"/>
            <a:ext cx="10515600" cy="498475"/>
          </a:xfrm>
        </p:spPr>
        <p:txBody>
          <a:bodyPr/>
          <a:lstStyle/>
          <a:p>
            <a:pPr marL="0" indent="0">
              <a:buNone/>
            </a:pPr>
            <a:r>
              <a:rPr lang="en-GB" sz="2400" dirty="0"/>
              <a:t>Lee dos </a:t>
            </a:r>
            <a:r>
              <a:rPr lang="en-GB" sz="2400" dirty="0" err="1"/>
              <a:t>frases</a:t>
            </a:r>
            <a:r>
              <a:rPr lang="en-GB" sz="2400" dirty="0"/>
              <a:t> y </a:t>
            </a:r>
            <a:r>
              <a:rPr lang="en-GB" sz="2400" dirty="0" err="1"/>
              <a:t>completa</a:t>
            </a:r>
            <a:r>
              <a:rPr lang="en-GB" sz="2400" dirty="0"/>
              <a:t> la regla*.</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96863"/>
            <a:ext cx="7099443" cy="769094"/>
          </a:xfrm>
        </p:spPr>
        <p:txBody>
          <a:bodyPr>
            <a:noAutofit/>
          </a:bodyPr>
          <a:lstStyle/>
          <a:p>
            <a:r>
              <a:rPr lang="en-GB" sz="2400" b="1" dirty="0">
                <a:solidFill>
                  <a:schemeClr val="bg1"/>
                </a:solidFill>
              </a:rPr>
              <a:t>Talking about what ‘they’ do</a:t>
            </a:r>
            <a:br>
              <a:rPr lang="en-GB" sz="2400" b="1" dirty="0">
                <a:solidFill>
                  <a:schemeClr val="bg1"/>
                </a:solidFill>
              </a:rPr>
            </a:br>
            <a:r>
              <a:rPr lang="en-GB" sz="2400" b="1" dirty="0">
                <a:solidFill>
                  <a:schemeClr val="bg1"/>
                </a:solidFill>
              </a:rPr>
              <a:t>-ar/-er/-ir verbs in 3</a:t>
            </a:r>
            <a:r>
              <a:rPr lang="en-GB" sz="2400" b="1" baseline="30000" dirty="0">
                <a:solidFill>
                  <a:schemeClr val="bg1"/>
                </a:solidFill>
              </a:rPr>
              <a:t>rd</a:t>
            </a:r>
            <a:r>
              <a:rPr lang="en-GB" sz="2400" b="1" dirty="0">
                <a:solidFill>
                  <a:schemeClr val="bg1"/>
                </a:solidFill>
              </a:rPr>
              <a:t> person plural</a:t>
            </a:r>
          </a:p>
        </p:txBody>
      </p:sp>
      <p:sp>
        <p:nvSpPr>
          <p:cNvPr id="5" name="Content Placeholder 2"/>
          <p:cNvSpPr txBox="1">
            <a:spLocks/>
          </p:cNvSpPr>
          <p:nvPr/>
        </p:nvSpPr>
        <p:spPr>
          <a:xfrm>
            <a:off x="476250" y="2299934"/>
            <a:ext cx="5715000" cy="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Te </a:t>
            </a:r>
            <a:r>
              <a:rPr lang="en-GB" sz="2400" dirty="0" err="1"/>
              <a:t>ofrecen</a:t>
            </a:r>
            <a:r>
              <a:rPr lang="en-GB" sz="2400" dirty="0"/>
              <a:t> </a:t>
            </a:r>
            <a:r>
              <a:rPr lang="en-GB" sz="2400" dirty="0" err="1"/>
              <a:t>ayuda</a:t>
            </a:r>
            <a:r>
              <a:rPr lang="en-GB" sz="2400" dirty="0"/>
              <a:t> con la fiesta.</a:t>
            </a:r>
          </a:p>
        </p:txBody>
      </p:sp>
      <p:sp>
        <p:nvSpPr>
          <p:cNvPr id="6" name="Content Placeholder 2"/>
          <p:cNvSpPr txBox="1">
            <a:spLocks/>
          </p:cNvSpPr>
          <p:nvPr/>
        </p:nvSpPr>
        <p:spPr>
          <a:xfrm>
            <a:off x="6207377" y="2299934"/>
            <a:ext cx="6229350"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They offer you help with the party.</a:t>
            </a:r>
          </a:p>
        </p:txBody>
      </p:sp>
      <p:sp>
        <p:nvSpPr>
          <p:cNvPr id="7" name="Content Placeholder 2"/>
          <p:cNvSpPr txBox="1">
            <a:spLocks/>
          </p:cNvSpPr>
          <p:nvPr/>
        </p:nvSpPr>
        <p:spPr>
          <a:xfrm>
            <a:off x="492377" y="2910287"/>
            <a:ext cx="5715000" cy="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Te </a:t>
            </a:r>
            <a:r>
              <a:rPr lang="en-GB" sz="2400" dirty="0" err="1"/>
              <a:t>envían</a:t>
            </a:r>
            <a:r>
              <a:rPr lang="en-GB" sz="2400" dirty="0"/>
              <a:t> </a:t>
            </a:r>
            <a:r>
              <a:rPr lang="en-GB" sz="2400" dirty="0" err="1"/>
              <a:t>tarjetas</a:t>
            </a:r>
            <a:r>
              <a:rPr lang="en-GB" sz="2400" dirty="0"/>
              <a:t> de cumpleaños.</a:t>
            </a:r>
          </a:p>
        </p:txBody>
      </p:sp>
      <p:sp>
        <p:nvSpPr>
          <p:cNvPr id="8" name="Content Placeholder 2"/>
          <p:cNvSpPr txBox="1">
            <a:spLocks/>
          </p:cNvSpPr>
          <p:nvPr/>
        </p:nvSpPr>
        <p:spPr>
          <a:xfrm>
            <a:off x="6207377" y="2910287"/>
            <a:ext cx="6229350"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They send you birthday cards.</a:t>
            </a:r>
          </a:p>
        </p:txBody>
      </p:sp>
      <p:sp>
        <p:nvSpPr>
          <p:cNvPr id="9" name="Content Placeholder 2"/>
          <p:cNvSpPr txBox="1">
            <a:spLocks/>
          </p:cNvSpPr>
          <p:nvPr/>
        </p:nvSpPr>
        <p:spPr>
          <a:xfrm>
            <a:off x="493990" y="3785318"/>
            <a:ext cx="9420880"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To talk about ‘they’ with a present tense </a:t>
            </a:r>
            <a:r>
              <a:rPr lang="en-GB" sz="2400" b="1" dirty="0"/>
              <a:t>–ar </a:t>
            </a:r>
            <a:r>
              <a:rPr lang="en-GB" sz="2400" dirty="0"/>
              <a:t>verb, remove –ar and add ______. </a:t>
            </a:r>
          </a:p>
        </p:txBody>
      </p:sp>
      <p:sp>
        <p:nvSpPr>
          <p:cNvPr id="10" name="Content Placeholder 2"/>
          <p:cNvSpPr txBox="1">
            <a:spLocks/>
          </p:cNvSpPr>
          <p:nvPr/>
        </p:nvSpPr>
        <p:spPr>
          <a:xfrm>
            <a:off x="492376" y="4949716"/>
            <a:ext cx="10499473"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To talk about ‘they’ with a present tense </a:t>
            </a:r>
            <a:r>
              <a:rPr lang="en-GB" sz="2400" b="1" dirty="0"/>
              <a:t>–er </a:t>
            </a:r>
            <a:r>
              <a:rPr lang="en-GB" sz="2400" dirty="0"/>
              <a:t>or </a:t>
            </a:r>
            <a:r>
              <a:rPr lang="en-GB" sz="2400" b="1" dirty="0"/>
              <a:t>–ir </a:t>
            </a:r>
            <a:r>
              <a:rPr lang="en-GB" sz="2400" dirty="0"/>
              <a:t>verb, remove –er/–ir and add ______. </a:t>
            </a:r>
          </a:p>
        </p:txBody>
      </p:sp>
      <p:sp>
        <p:nvSpPr>
          <p:cNvPr id="11" name="TextBox 10"/>
          <p:cNvSpPr txBox="1"/>
          <p:nvPr/>
        </p:nvSpPr>
        <p:spPr>
          <a:xfrm>
            <a:off x="2046514" y="4051148"/>
            <a:ext cx="711200" cy="461665"/>
          </a:xfrm>
          <a:prstGeom prst="rect">
            <a:avLst/>
          </a:prstGeom>
          <a:noFill/>
        </p:spPr>
        <p:txBody>
          <a:bodyPr wrap="square" rtlCol="0">
            <a:spAutoFit/>
          </a:bodyPr>
          <a:lstStyle/>
          <a:p>
            <a:pPr algn="l"/>
            <a:r>
              <a:rPr lang="en-GB" sz="2400" b="1" dirty="0">
                <a:solidFill>
                  <a:srgbClr val="ED7D31"/>
                </a:solidFill>
              </a:rPr>
              <a:t>-an</a:t>
            </a:r>
          </a:p>
        </p:txBody>
      </p:sp>
      <p:sp>
        <p:nvSpPr>
          <p:cNvPr id="12" name="TextBox 11"/>
          <p:cNvSpPr txBox="1"/>
          <p:nvPr/>
        </p:nvSpPr>
        <p:spPr>
          <a:xfrm>
            <a:off x="2046514" y="5217358"/>
            <a:ext cx="711200" cy="461665"/>
          </a:xfrm>
          <a:prstGeom prst="rect">
            <a:avLst/>
          </a:prstGeom>
          <a:noFill/>
        </p:spPr>
        <p:txBody>
          <a:bodyPr wrap="square" rtlCol="0">
            <a:spAutoFit/>
          </a:bodyPr>
          <a:lstStyle/>
          <a:p>
            <a:pPr algn="l"/>
            <a:r>
              <a:rPr lang="en-GB" sz="2400" b="1" dirty="0">
                <a:solidFill>
                  <a:srgbClr val="ED7D31"/>
                </a:solidFill>
              </a:rPr>
              <a:t>-</a:t>
            </a:r>
            <a:r>
              <a:rPr lang="en-GB" sz="2400" b="1" dirty="0" err="1">
                <a:solidFill>
                  <a:srgbClr val="ED7D31"/>
                </a:solidFill>
              </a:rPr>
              <a:t>en</a:t>
            </a:r>
            <a:endParaRPr lang="en-GB" sz="2400" b="1" dirty="0">
              <a:solidFill>
                <a:srgbClr val="ED7D31"/>
              </a:solidFill>
            </a:endParaRPr>
          </a:p>
        </p:txBody>
      </p:sp>
      <p:sp>
        <p:nvSpPr>
          <p:cNvPr id="13" name="TextBox 12"/>
          <p:cNvSpPr txBox="1"/>
          <p:nvPr/>
        </p:nvSpPr>
        <p:spPr>
          <a:xfrm>
            <a:off x="10116457" y="929292"/>
            <a:ext cx="2635181" cy="400110"/>
          </a:xfrm>
          <a:prstGeom prst="rect">
            <a:avLst/>
          </a:prstGeom>
          <a:noFill/>
        </p:spPr>
        <p:txBody>
          <a:bodyPr wrap="square" rtlCol="0">
            <a:spAutoFit/>
          </a:bodyPr>
          <a:lstStyle/>
          <a:p>
            <a:pPr algn="l"/>
            <a:r>
              <a:rPr lang="en-GB" sz="2000" dirty="0">
                <a:solidFill>
                  <a:schemeClr val="accent5">
                    <a:lumMod val="50000"/>
                  </a:schemeClr>
                </a:solidFill>
              </a:rPr>
              <a:t>*regla = rule</a:t>
            </a:r>
          </a:p>
        </p:txBody>
      </p:sp>
      <p:cxnSp>
        <p:nvCxnSpPr>
          <p:cNvPr id="21" name="Straight Connector 20"/>
          <p:cNvCxnSpPr/>
          <p:nvPr/>
        </p:nvCxnSpPr>
        <p:spPr>
          <a:xfrm>
            <a:off x="1638300" y="3308888"/>
            <a:ext cx="335189" cy="0"/>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805894" y="2689763"/>
            <a:ext cx="335189" cy="0"/>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52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6E988733-E040-6647-9C48-11208F283AD2}"/>
              </a:ext>
            </a:extLst>
          </p:cNvPr>
          <p:cNvGraphicFramePr>
            <a:graphicFrameLocks noGrp="1"/>
          </p:cNvGraphicFramePr>
          <p:nvPr>
            <p:extLst>
              <p:ext uri="{D42A27DB-BD31-4B8C-83A1-F6EECF244321}">
                <p14:modId xmlns:p14="http://schemas.microsoft.com/office/powerpoint/2010/main" val="2009762867"/>
              </p:ext>
            </p:extLst>
          </p:nvPr>
        </p:nvGraphicFramePr>
        <p:xfrm>
          <a:off x="8694822" y="995525"/>
          <a:ext cx="3214251" cy="5062837"/>
        </p:xfrm>
        <a:graphic>
          <a:graphicData uri="http://schemas.openxmlformats.org/drawingml/2006/table">
            <a:tbl>
              <a:tblPr firstRow="1" bandRow="1">
                <a:tableStyleId>{5DA37D80-6434-44D0-A028-1B22A696006F}</a:tableStyleId>
              </a:tblPr>
              <a:tblGrid>
                <a:gridCol w="3214251">
                  <a:extLst>
                    <a:ext uri="{9D8B030D-6E8A-4147-A177-3AD203B41FA5}">
                      <a16:colId xmlns:a16="http://schemas.microsoft.com/office/drawing/2014/main" val="614538447"/>
                    </a:ext>
                  </a:extLst>
                </a:gridCol>
              </a:tblGrid>
              <a:tr h="992061">
                <a:tc>
                  <a:txBody>
                    <a:bodyPr/>
                    <a:lstStyle/>
                    <a:p>
                      <a:pPr algn="ctr"/>
                      <a:r>
                        <a:rPr lang="en-GB" sz="2000" dirty="0">
                          <a:solidFill>
                            <a:schemeClr val="accent5">
                              <a:lumMod val="50000"/>
                            </a:schemeClr>
                          </a:solidFill>
                          <a:latin typeface="Century Gothic" panose="020B0502020202020204" pitchFamily="34" charset="0"/>
                        </a:rPr>
                        <a:t>¿Qué </a:t>
                      </a:r>
                      <a:r>
                        <a:rPr lang="en-GB" sz="2000" dirty="0" err="1">
                          <a:solidFill>
                            <a:schemeClr val="accent5">
                              <a:lumMod val="50000"/>
                            </a:schemeClr>
                          </a:solidFill>
                          <a:latin typeface="Century Gothic" panose="020B0502020202020204" pitchFamily="34" charset="0"/>
                        </a:rPr>
                        <a:t>cosa</a:t>
                      </a:r>
                      <a:r>
                        <a:rPr lang="en-GB" sz="2000" dirty="0">
                          <a:solidFill>
                            <a:schemeClr val="accent5">
                              <a:lumMod val="50000"/>
                            </a:schemeClr>
                          </a:solidFill>
                          <a:latin typeface="Century Gothic" panose="020B0502020202020204" pitchFamily="34" charset="0"/>
                        </a:rPr>
                        <a:t>?</a:t>
                      </a:r>
                    </a:p>
                    <a:p>
                      <a:pPr algn="ctr"/>
                      <a:r>
                        <a:rPr lang="en-GB" sz="2000" dirty="0">
                          <a:solidFill>
                            <a:schemeClr val="accent5">
                              <a:lumMod val="50000"/>
                            </a:schemeClr>
                          </a:solidFill>
                          <a:latin typeface="Century Gothic" panose="020B0502020202020204" pitchFamily="34" charset="0"/>
                        </a:rPr>
                        <a:t> (</a:t>
                      </a:r>
                      <a:r>
                        <a:rPr lang="en-GB" sz="2000" baseline="0" dirty="0">
                          <a:solidFill>
                            <a:schemeClr val="accent5">
                              <a:lumMod val="50000"/>
                            </a:schemeClr>
                          </a:solidFill>
                          <a:latin typeface="Century Gothic" panose="020B0502020202020204" pitchFamily="34" charset="0"/>
                        </a:rPr>
                        <a:t>en </a:t>
                      </a:r>
                      <a:r>
                        <a:rPr lang="en-GB" sz="2000" baseline="0" dirty="0" err="1">
                          <a:solidFill>
                            <a:schemeClr val="accent5">
                              <a:lumMod val="50000"/>
                            </a:schemeClr>
                          </a:solidFill>
                          <a:latin typeface="Century Gothic" panose="020B0502020202020204" pitchFamily="34" charset="0"/>
                        </a:rPr>
                        <a:t>inglés</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74902"/>
                      </a:srgbClr>
                    </a:solidFill>
                  </a:tcPr>
                </a:tc>
                <a:extLst>
                  <a:ext uri="{0D108BD9-81ED-4DB2-BD59-A6C34878D82A}">
                    <a16:rowId xmlns:a16="http://schemas.microsoft.com/office/drawing/2014/main" val="2057203793"/>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85098"/>
                      </a:srgbClr>
                    </a:solidFill>
                  </a:tcPr>
                </a:tc>
                <a:extLst>
                  <a:ext uri="{0D108BD9-81ED-4DB2-BD59-A6C34878D82A}">
                    <a16:rowId xmlns:a16="http://schemas.microsoft.com/office/drawing/2014/main" val="3820224318"/>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1992794217"/>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84706"/>
                      </a:srgbClr>
                    </a:solidFill>
                  </a:tcPr>
                </a:tc>
                <a:extLst>
                  <a:ext uri="{0D108BD9-81ED-4DB2-BD59-A6C34878D82A}">
                    <a16:rowId xmlns:a16="http://schemas.microsoft.com/office/drawing/2014/main" val="404888800"/>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3091951630"/>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84706"/>
                      </a:srgbClr>
                    </a:solidFill>
                  </a:tcPr>
                </a:tc>
                <a:extLst>
                  <a:ext uri="{0D108BD9-81ED-4DB2-BD59-A6C34878D82A}">
                    <a16:rowId xmlns:a16="http://schemas.microsoft.com/office/drawing/2014/main" val="2941162702"/>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1784767832"/>
                  </a:ext>
                </a:extLst>
              </a:tr>
              <a:tr h="508847">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solidFill>
                  </a:tcPr>
                </a:tc>
                <a:extLst>
                  <a:ext uri="{0D108BD9-81ED-4DB2-BD59-A6C34878D82A}">
                    <a16:rowId xmlns:a16="http://schemas.microsoft.com/office/drawing/2014/main" val="131470467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677175577"/>
              </p:ext>
            </p:extLst>
          </p:nvPr>
        </p:nvGraphicFramePr>
        <p:xfrm>
          <a:off x="340611" y="977434"/>
          <a:ext cx="5755390" cy="5080930"/>
        </p:xfrm>
        <a:graphic>
          <a:graphicData uri="http://schemas.openxmlformats.org/drawingml/2006/table">
            <a:tbl>
              <a:tblPr firstRow="1" bandRow="1">
                <a:tableStyleId>{5DA37D80-6434-44D0-A028-1B22A696006F}</a:tableStyleId>
              </a:tblPr>
              <a:tblGrid>
                <a:gridCol w="688089">
                  <a:extLst>
                    <a:ext uri="{9D8B030D-6E8A-4147-A177-3AD203B41FA5}">
                      <a16:colId xmlns:a16="http://schemas.microsoft.com/office/drawing/2014/main" val="2707976010"/>
                    </a:ext>
                  </a:extLst>
                </a:gridCol>
                <a:gridCol w="2463255">
                  <a:extLst>
                    <a:ext uri="{9D8B030D-6E8A-4147-A177-3AD203B41FA5}">
                      <a16:colId xmlns:a16="http://schemas.microsoft.com/office/drawing/2014/main" val="614538447"/>
                    </a:ext>
                  </a:extLst>
                </a:gridCol>
                <a:gridCol w="2604046">
                  <a:extLst>
                    <a:ext uri="{9D8B030D-6E8A-4147-A177-3AD203B41FA5}">
                      <a16:colId xmlns:a16="http://schemas.microsoft.com/office/drawing/2014/main" val="4052351916"/>
                    </a:ext>
                  </a:extLst>
                </a:gridCol>
              </a:tblGrid>
              <a:tr h="508093">
                <a:tc>
                  <a:txBody>
                    <a:bodyPr/>
                    <a:lstStyle/>
                    <a:p>
                      <a:endParaRPr lang="en-GB" sz="2400" dirty="0">
                        <a:solidFill>
                          <a:schemeClr val="accent5">
                            <a:lumMod val="50000"/>
                          </a:schemeClr>
                        </a:solidFill>
                        <a:latin typeface="Century Gothic" panose="020B0502020202020204" pitchFamily="34" charset="0"/>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Who is affected by the action?</a:t>
                      </a:r>
                    </a:p>
                  </a:txBody>
                  <a:tcPr anchor="ctr"/>
                </a:tc>
                <a:tc hMerge="1">
                  <a:txBody>
                    <a:bodyPr/>
                    <a:lstStyle/>
                    <a:p>
                      <a:pPr algn="ct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508093">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20000"/>
                      </a:srgbClr>
                    </a:solidFill>
                  </a:tcPr>
                </a:tc>
                <a:tc>
                  <a:txBody>
                    <a:bodyPr/>
                    <a:lstStyle/>
                    <a:p>
                      <a:pPr algn="ctr"/>
                      <a:r>
                        <a:rPr lang="en-GB" sz="2000" b="1" dirty="0">
                          <a:solidFill>
                            <a:schemeClr val="accent5">
                              <a:lumMod val="50000"/>
                            </a:schemeClr>
                          </a:solidFill>
                          <a:latin typeface="Century Gothic" panose="020B0502020202020204" pitchFamily="34" charset="0"/>
                        </a:rPr>
                        <a:t>‘me’</a:t>
                      </a:r>
                    </a:p>
                  </a:txBody>
                  <a:tcPr anchor="ctr">
                    <a:solidFill>
                      <a:schemeClr val="bg1">
                        <a:alpha val="20000"/>
                      </a:schemeClr>
                    </a:solidFill>
                  </a:tcPr>
                </a:tc>
                <a:tc>
                  <a:txBody>
                    <a:bodyPr/>
                    <a:lstStyle/>
                    <a:p>
                      <a:pPr algn="ctr"/>
                      <a:r>
                        <a:rPr lang="en-GB" sz="2000" b="1" dirty="0">
                          <a:solidFill>
                            <a:schemeClr val="accent5">
                              <a:lumMod val="50000"/>
                            </a:schemeClr>
                          </a:solidFill>
                          <a:latin typeface="Century Gothic" panose="020B0502020202020204" pitchFamily="34" charset="0"/>
                        </a:rPr>
                        <a:t>‘you’</a:t>
                      </a:r>
                    </a:p>
                  </a:txBody>
                  <a:tcPr anchor="ctr">
                    <a:solidFill>
                      <a:schemeClr val="bg1">
                        <a:alpha val="20000"/>
                      </a:schemeClr>
                    </a:solidFill>
                  </a:tcPr>
                </a:tc>
                <a:extLst>
                  <a:ext uri="{0D108BD9-81ED-4DB2-BD59-A6C34878D82A}">
                    <a16:rowId xmlns:a16="http://schemas.microsoft.com/office/drawing/2014/main" val="791576946"/>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057203793"/>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820224318"/>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992794217"/>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200">
                        <a:solidFill>
                          <a:schemeClr val="accent5">
                            <a:lumMod val="50000"/>
                          </a:schemeClr>
                        </a:solidFill>
                        <a:latin typeface="Century Gothic" panose="020B0502020202020204" pitchFamily="34" charset="0"/>
                      </a:endParaRPr>
                    </a:p>
                  </a:txBody>
                  <a:tcPr/>
                </a:tc>
                <a:tc>
                  <a:txBody>
                    <a:bodyPr/>
                    <a:lstStyle/>
                    <a:p>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404888800"/>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091951630"/>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941162702"/>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784767832"/>
                  </a:ext>
                </a:extLst>
              </a:tr>
              <a:tr h="508093">
                <a:tc>
                  <a:txBody>
                    <a:bodyPr/>
                    <a:lstStyle/>
                    <a:p>
                      <a:pPr algn="ctr"/>
                      <a:endParaRPr lang="en-GB" sz="2400" b="1"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314704675"/>
                  </a:ext>
                </a:extLst>
              </a:tr>
            </a:tbl>
          </a:graphicData>
        </a:graphic>
      </p:graphicFrame>
      <p:sp>
        <p:nvSpPr>
          <p:cNvPr id="9" name="Action Button: Custom 20">
            <a:hlinkClick r:id="" action="ppaction://noaction" highlightClick="1">
              <a:snd r:embed="rId3" name="Me traen cosas de Inglaterra.wav"/>
            </a:hlinkClick>
            <a:extLst>
              <a:ext uri="{FF2B5EF4-FFF2-40B4-BE49-F238E27FC236}">
                <a16:creationId xmlns:a16="http://schemas.microsoft.com/office/drawing/2014/main" id="{DDAD3657-7BF3-1D4A-B9B9-11168B7BED88}"/>
              </a:ext>
            </a:extLst>
          </p:cNvPr>
          <p:cNvSpPr/>
          <p:nvPr/>
        </p:nvSpPr>
        <p:spPr>
          <a:xfrm>
            <a:off x="485343" y="203283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0" name="Action Button: Custom 20">
            <a:hlinkClick r:id="" action="ppaction://noaction" highlightClick="1">
              <a:snd r:embed="rId4" name="Te regalan unos zapatos nuevos.wav"/>
            </a:hlinkClick>
            <a:extLst>
              <a:ext uri="{FF2B5EF4-FFF2-40B4-BE49-F238E27FC236}">
                <a16:creationId xmlns:a16="http://schemas.microsoft.com/office/drawing/2014/main" id="{7C0FF170-6A9A-794B-9B67-12E0681C064C}"/>
              </a:ext>
            </a:extLst>
          </p:cNvPr>
          <p:cNvSpPr/>
          <p:nvPr/>
        </p:nvSpPr>
        <p:spPr>
          <a:xfrm>
            <a:off x="485343" y="255200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1" name="Action Button: Custom 20">
            <a:hlinkClick r:id="" action="ppaction://noaction" highlightClick="1">
              <a:snd r:embed="rId5" name="Te ofrecen ayuda con la fiesta.wav"/>
            </a:hlinkClick>
            <a:extLst>
              <a:ext uri="{FF2B5EF4-FFF2-40B4-BE49-F238E27FC236}">
                <a16:creationId xmlns:a16="http://schemas.microsoft.com/office/drawing/2014/main" id="{F287F45D-5D99-CD4C-A7D2-014E55AF279B}"/>
              </a:ext>
            </a:extLst>
          </p:cNvPr>
          <p:cNvSpPr/>
          <p:nvPr/>
        </p:nvSpPr>
        <p:spPr>
          <a:xfrm>
            <a:off x="485343" y="305007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2" name="Action Button: Custom 20">
            <a:hlinkClick r:id="" action="ppaction://noaction" highlightClick="1">
              <a:snd r:embed="rId6" name="Me quitan regalos.wav"/>
            </a:hlinkClick>
            <a:extLst>
              <a:ext uri="{FF2B5EF4-FFF2-40B4-BE49-F238E27FC236}">
                <a16:creationId xmlns:a16="http://schemas.microsoft.com/office/drawing/2014/main" id="{C5DC8034-5D91-0042-B86B-C6771A370695}"/>
              </a:ext>
            </a:extLst>
          </p:cNvPr>
          <p:cNvSpPr/>
          <p:nvPr/>
        </p:nvSpPr>
        <p:spPr>
          <a:xfrm>
            <a:off x="485343" y="355778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3" name="Action Button: Custom 20">
            <a:hlinkClick r:id="" action="ppaction://noaction" highlightClick="1">
              <a:snd r:embed="rId7" name="Te dan cajas llenas de libros.wav"/>
            </a:hlinkClick>
            <a:extLst>
              <a:ext uri="{FF2B5EF4-FFF2-40B4-BE49-F238E27FC236}">
                <a16:creationId xmlns:a16="http://schemas.microsoft.com/office/drawing/2014/main" id="{80DB88C9-E92B-B844-A7CB-081190D4E0F6}"/>
              </a:ext>
            </a:extLst>
          </p:cNvPr>
          <p:cNvSpPr/>
          <p:nvPr/>
        </p:nvSpPr>
        <p:spPr>
          <a:xfrm>
            <a:off x="485343" y="407125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4" name="Action Button: Custom 20">
            <a:hlinkClick r:id="" action="ppaction://noaction" highlightClick="1">
              <a:snd r:embed="rId8" name="Te organizan muchas fiestas.wav"/>
            </a:hlinkClick>
            <a:extLst>
              <a:ext uri="{FF2B5EF4-FFF2-40B4-BE49-F238E27FC236}">
                <a16:creationId xmlns:a16="http://schemas.microsoft.com/office/drawing/2014/main" id="{EEBCA556-08E9-8A48-8F2D-2D180C50A9BD}"/>
              </a:ext>
            </a:extLst>
          </p:cNvPr>
          <p:cNvSpPr/>
          <p:nvPr/>
        </p:nvSpPr>
        <p:spPr>
          <a:xfrm>
            <a:off x="490354" y="45693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5" name="Action Button: Custom 20">
            <a:hlinkClick r:id="" action="ppaction://noaction" highlightClick="1">
              <a:snd r:embed="rId9" name="me escriben tarjetas de cumpleaños.wav"/>
            </a:hlinkClick>
            <a:extLst>
              <a:ext uri="{FF2B5EF4-FFF2-40B4-BE49-F238E27FC236}">
                <a16:creationId xmlns:a16="http://schemas.microsoft.com/office/drawing/2014/main" id="{57658207-3E69-714E-B3F6-48817F319BD2}"/>
              </a:ext>
            </a:extLst>
          </p:cNvPr>
          <p:cNvSpPr/>
          <p:nvPr/>
        </p:nvSpPr>
        <p:spPr>
          <a:xfrm>
            <a:off x="481776" y="509709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6" name="Action Button: Custom 20">
            <a:hlinkClick r:id="" action="ppaction://noaction" highlightClick="1">
              <a:snd r:embed="rId10" name="Me pasan comida rica.wav"/>
            </a:hlinkClick>
            <a:extLst>
              <a:ext uri="{FF2B5EF4-FFF2-40B4-BE49-F238E27FC236}">
                <a16:creationId xmlns:a16="http://schemas.microsoft.com/office/drawing/2014/main" id="{8828C6A2-2E16-A444-8D2C-CB139CBAAEC7}"/>
              </a:ext>
            </a:extLst>
          </p:cNvPr>
          <p:cNvSpPr/>
          <p:nvPr/>
        </p:nvSpPr>
        <p:spPr>
          <a:xfrm>
            <a:off x="481776" y="559694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18" name="Picture 8" descr="green checkmark">
            <a:extLst>
              <a:ext uri="{FF2B5EF4-FFF2-40B4-BE49-F238E27FC236}">
                <a16:creationId xmlns:a16="http://schemas.microsoft.com/office/drawing/2014/main" id="{328E9381-4F7E-6F48-AE73-F9F81C56D2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63116" y="2032839"/>
            <a:ext cx="406580" cy="423521"/>
          </a:xfrm>
          <a:prstGeom prst="rect">
            <a:avLst/>
          </a:prstGeom>
        </p:spPr>
      </p:pic>
      <p:pic>
        <p:nvPicPr>
          <p:cNvPr id="19" name="Picture 8" descr="green checkmark">
            <a:extLst>
              <a:ext uri="{FF2B5EF4-FFF2-40B4-BE49-F238E27FC236}">
                <a16:creationId xmlns:a16="http://schemas.microsoft.com/office/drawing/2014/main" id="{4A5683E7-922E-2743-B870-47702D24A3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98780" y="2501339"/>
            <a:ext cx="406580" cy="423521"/>
          </a:xfrm>
          <a:prstGeom prst="rect">
            <a:avLst/>
          </a:prstGeom>
        </p:spPr>
      </p:pic>
      <p:pic>
        <p:nvPicPr>
          <p:cNvPr id="20" name="Picture 8" descr="green checkmark">
            <a:extLst>
              <a:ext uri="{FF2B5EF4-FFF2-40B4-BE49-F238E27FC236}">
                <a16:creationId xmlns:a16="http://schemas.microsoft.com/office/drawing/2014/main" id="{6FB083B5-6D42-5443-B7CE-A4C7B9A6FD1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02939" y="3057932"/>
            <a:ext cx="406580" cy="423521"/>
          </a:xfrm>
          <a:prstGeom prst="rect">
            <a:avLst/>
          </a:prstGeom>
        </p:spPr>
      </p:pic>
      <p:pic>
        <p:nvPicPr>
          <p:cNvPr id="21" name="Picture 8" descr="green checkmark">
            <a:extLst>
              <a:ext uri="{FF2B5EF4-FFF2-40B4-BE49-F238E27FC236}">
                <a16:creationId xmlns:a16="http://schemas.microsoft.com/office/drawing/2014/main" id="{2AC31344-0DE3-BE4D-87C3-7F796E775B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35265" y="3578390"/>
            <a:ext cx="406580" cy="423521"/>
          </a:xfrm>
          <a:prstGeom prst="rect">
            <a:avLst/>
          </a:prstGeom>
        </p:spPr>
      </p:pic>
      <p:pic>
        <p:nvPicPr>
          <p:cNvPr id="23" name="Picture 8" descr="green checkmark">
            <a:extLst>
              <a:ext uri="{FF2B5EF4-FFF2-40B4-BE49-F238E27FC236}">
                <a16:creationId xmlns:a16="http://schemas.microsoft.com/office/drawing/2014/main" id="{92A3D67A-031A-A64E-ABDB-8959624943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98780" y="4071254"/>
            <a:ext cx="406580" cy="423521"/>
          </a:xfrm>
          <a:prstGeom prst="rect">
            <a:avLst/>
          </a:prstGeom>
        </p:spPr>
      </p:pic>
      <p:pic>
        <p:nvPicPr>
          <p:cNvPr id="24" name="Picture 8" descr="green checkmark">
            <a:extLst>
              <a:ext uri="{FF2B5EF4-FFF2-40B4-BE49-F238E27FC236}">
                <a16:creationId xmlns:a16="http://schemas.microsoft.com/office/drawing/2014/main" id="{42BFA24E-92F7-384B-A5B5-45055E82A9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98780" y="4582690"/>
            <a:ext cx="406580" cy="423521"/>
          </a:xfrm>
          <a:prstGeom prst="rect">
            <a:avLst/>
          </a:prstGeom>
        </p:spPr>
      </p:pic>
      <p:pic>
        <p:nvPicPr>
          <p:cNvPr id="25" name="Picture 8" descr="green checkmark">
            <a:extLst>
              <a:ext uri="{FF2B5EF4-FFF2-40B4-BE49-F238E27FC236}">
                <a16:creationId xmlns:a16="http://schemas.microsoft.com/office/drawing/2014/main" id="{F2E58EF1-3026-A84F-8A0E-C7A30915A0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35265" y="5088531"/>
            <a:ext cx="406580" cy="423521"/>
          </a:xfrm>
          <a:prstGeom prst="rect">
            <a:avLst/>
          </a:prstGeom>
        </p:spPr>
      </p:pic>
      <p:pic>
        <p:nvPicPr>
          <p:cNvPr id="26" name="Picture 8" descr="green checkmark">
            <a:extLst>
              <a:ext uri="{FF2B5EF4-FFF2-40B4-BE49-F238E27FC236}">
                <a16:creationId xmlns:a16="http://schemas.microsoft.com/office/drawing/2014/main" id="{BEC9A5F3-F9F1-FB45-9E37-324EDBB2BA2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35265" y="5573537"/>
            <a:ext cx="406580" cy="423521"/>
          </a:xfrm>
          <a:prstGeom prst="rect">
            <a:avLst/>
          </a:prstGeom>
        </p:spPr>
      </p:pic>
      <p:sp>
        <p:nvSpPr>
          <p:cNvPr id="6" name="CuadroTexto 5">
            <a:extLst>
              <a:ext uri="{FF2B5EF4-FFF2-40B4-BE49-F238E27FC236}">
                <a16:creationId xmlns:a16="http://schemas.microsoft.com/office/drawing/2014/main" id="{57FF05AF-6F70-9449-BFC8-6F74EDF9C032}"/>
              </a:ext>
            </a:extLst>
          </p:cNvPr>
          <p:cNvSpPr txBox="1"/>
          <p:nvPr/>
        </p:nvSpPr>
        <p:spPr>
          <a:xfrm>
            <a:off x="9032274" y="2044598"/>
            <a:ext cx="2643672" cy="403200"/>
          </a:xfrm>
          <a:prstGeom prst="rect">
            <a:avLst/>
          </a:prstGeom>
          <a:noFill/>
        </p:spPr>
        <p:txBody>
          <a:bodyPr wrap="none" rtlCol="0">
            <a:spAutoFit/>
          </a:bodyPr>
          <a:lstStyle/>
          <a:p>
            <a:pPr algn="l"/>
            <a:r>
              <a:rPr lang="es-GB" sz="2000" dirty="0">
                <a:solidFill>
                  <a:schemeClr val="accent5">
                    <a:lumMod val="50000"/>
                  </a:schemeClr>
                </a:solidFill>
              </a:rPr>
              <a:t>things from England</a:t>
            </a:r>
          </a:p>
        </p:txBody>
      </p:sp>
      <p:sp>
        <p:nvSpPr>
          <p:cNvPr id="27" name="CuadroTexto 26">
            <a:extLst>
              <a:ext uri="{FF2B5EF4-FFF2-40B4-BE49-F238E27FC236}">
                <a16:creationId xmlns:a16="http://schemas.microsoft.com/office/drawing/2014/main" id="{6734A41F-C997-FC4B-8504-C2B22ACF8F21}"/>
              </a:ext>
            </a:extLst>
          </p:cNvPr>
          <p:cNvSpPr txBox="1"/>
          <p:nvPr/>
        </p:nvSpPr>
        <p:spPr>
          <a:xfrm>
            <a:off x="9536889" y="2557883"/>
            <a:ext cx="1483098" cy="403200"/>
          </a:xfrm>
          <a:prstGeom prst="rect">
            <a:avLst/>
          </a:prstGeom>
          <a:noFill/>
        </p:spPr>
        <p:txBody>
          <a:bodyPr wrap="none" rtlCol="0">
            <a:spAutoFit/>
          </a:bodyPr>
          <a:lstStyle/>
          <a:p>
            <a:pPr algn="l"/>
            <a:r>
              <a:rPr lang="es-GB" sz="2000" dirty="0">
                <a:solidFill>
                  <a:schemeClr val="accent5">
                    <a:lumMod val="50000"/>
                  </a:schemeClr>
                </a:solidFill>
              </a:rPr>
              <a:t>new shoes</a:t>
            </a:r>
          </a:p>
        </p:txBody>
      </p:sp>
      <p:sp>
        <p:nvSpPr>
          <p:cNvPr id="28" name="CuadroTexto 27">
            <a:extLst>
              <a:ext uri="{FF2B5EF4-FFF2-40B4-BE49-F238E27FC236}">
                <a16:creationId xmlns:a16="http://schemas.microsoft.com/office/drawing/2014/main" id="{CFA6FFB5-19C2-DB42-88DC-253D175F6AA0}"/>
              </a:ext>
            </a:extLst>
          </p:cNvPr>
          <p:cNvSpPr txBox="1"/>
          <p:nvPr/>
        </p:nvSpPr>
        <p:spPr>
          <a:xfrm>
            <a:off x="9044231" y="3028293"/>
            <a:ext cx="2515432" cy="403200"/>
          </a:xfrm>
          <a:prstGeom prst="rect">
            <a:avLst/>
          </a:prstGeom>
          <a:noFill/>
        </p:spPr>
        <p:txBody>
          <a:bodyPr wrap="none" rtlCol="0">
            <a:spAutoFit/>
          </a:bodyPr>
          <a:lstStyle/>
          <a:p>
            <a:pPr algn="l"/>
            <a:r>
              <a:rPr lang="es-GB" sz="2000" dirty="0">
                <a:solidFill>
                  <a:schemeClr val="accent5">
                    <a:lumMod val="50000"/>
                  </a:schemeClr>
                </a:solidFill>
              </a:rPr>
              <a:t>help with the party</a:t>
            </a:r>
          </a:p>
        </p:txBody>
      </p:sp>
      <p:sp>
        <p:nvSpPr>
          <p:cNvPr id="29" name="CuadroTexto 28">
            <a:extLst>
              <a:ext uri="{FF2B5EF4-FFF2-40B4-BE49-F238E27FC236}">
                <a16:creationId xmlns:a16="http://schemas.microsoft.com/office/drawing/2014/main" id="{D0DD75E2-BAB7-3547-849A-1F9CE03F8DF9}"/>
              </a:ext>
            </a:extLst>
          </p:cNvPr>
          <p:cNvSpPr txBox="1"/>
          <p:nvPr/>
        </p:nvSpPr>
        <p:spPr>
          <a:xfrm>
            <a:off x="9627592" y="3557789"/>
            <a:ext cx="1212191" cy="403200"/>
          </a:xfrm>
          <a:prstGeom prst="rect">
            <a:avLst/>
          </a:prstGeom>
          <a:noFill/>
        </p:spPr>
        <p:txBody>
          <a:bodyPr wrap="none" rtlCol="0">
            <a:spAutoFit/>
          </a:bodyPr>
          <a:lstStyle/>
          <a:p>
            <a:pPr algn="l"/>
            <a:r>
              <a:rPr lang="es-GB" sz="2000" dirty="0">
                <a:solidFill>
                  <a:schemeClr val="accent5">
                    <a:lumMod val="50000"/>
                  </a:schemeClr>
                </a:solidFill>
              </a:rPr>
              <a:t>presents</a:t>
            </a:r>
          </a:p>
        </p:txBody>
      </p:sp>
      <p:sp>
        <p:nvSpPr>
          <p:cNvPr id="30" name="CuadroTexto 29">
            <a:extLst>
              <a:ext uri="{FF2B5EF4-FFF2-40B4-BE49-F238E27FC236}">
                <a16:creationId xmlns:a16="http://schemas.microsoft.com/office/drawing/2014/main" id="{46E6ACB5-217F-D040-A321-1394947D5DB7}"/>
              </a:ext>
            </a:extLst>
          </p:cNvPr>
          <p:cNvSpPr txBox="1"/>
          <p:nvPr/>
        </p:nvSpPr>
        <p:spPr>
          <a:xfrm>
            <a:off x="9199787" y="4082475"/>
            <a:ext cx="2454518" cy="400110"/>
          </a:xfrm>
          <a:prstGeom prst="rect">
            <a:avLst/>
          </a:prstGeom>
          <a:noFill/>
        </p:spPr>
        <p:txBody>
          <a:bodyPr wrap="none" rtlCol="0">
            <a:spAutoFit/>
          </a:bodyPr>
          <a:lstStyle/>
          <a:p>
            <a:pPr algn="l"/>
            <a:r>
              <a:rPr lang="en-GB" sz="2000" dirty="0">
                <a:solidFill>
                  <a:schemeClr val="accent5">
                    <a:lumMod val="50000"/>
                  </a:schemeClr>
                </a:solidFill>
              </a:rPr>
              <a:t>boxes full of books</a:t>
            </a:r>
            <a:endParaRPr lang="es-GB" sz="2000" dirty="0">
              <a:solidFill>
                <a:schemeClr val="accent5">
                  <a:lumMod val="50000"/>
                </a:schemeClr>
              </a:solidFill>
            </a:endParaRPr>
          </a:p>
        </p:txBody>
      </p:sp>
      <p:sp>
        <p:nvSpPr>
          <p:cNvPr id="31" name="CuadroTexto 30">
            <a:extLst>
              <a:ext uri="{FF2B5EF4-FFF2-40B4-BE49-F238E27FC236}">
                <a16:creationId xmlns:a16="http://schemas.microsoft.com/office/drawing/2014/main" id="{20C783D0-7AAF-C54C-BBD7-A50B8427932B}"/>
              </a:ext>
            </a:extLst>
          </p:cNvPr>
          <p:cNvSpPr txBox="1"/>
          <p:nvPr/>
        </p:nvSpPr>
        <p:spPr>
          <a:xfrm>
            <a:off x="9437181" y="4583370"/>
            <a:ext cx="1877437" cy="400110"/>
          </a:xfrm>
          <a:prstGeom prst="rect">
            <a:avLst/>
          </a:prstGeom>
          <a:noFill/>
        </p:spPr>
        <p:txBody>
          <a:bodyPr wrap="none" rtlCol="0">
            <a:spAutoFit/>
          </a:bodyPr>
          <a:lstStyle/>
          <a:p>
            <a:pPr algn="l"/>
            <a:r>
              <a:rPr lang="en-GB" sz="2000" dirty="0">
                <a:solidFill>
                  <a:schemeClr val="accent5">
                    <a:lumMod val="50000"/>
                  </a:schemeClr>
                </a:solidFill>
              </a:rPr>
              <a:t>lots of parties</a:t>
            </a:r>
            <a:endParaRPr lang="es-GB" sz="2000" dirty="0">
              <a:solidFill>
                <a:schemeClr val="accent5">
                  <a:lumMod val="50000"/>
                </a:schemeClr>
              </a:solidFill>
            </a:endParaRPr>
          </a:p>
        </p:txBody>
      </p:sp>
      <p:sp>
        <p:nvSpPr>
          <p:cNvPr id="32" name="CuadroTexto 31">
            <a:extLst>
              <a:ext uri="{FF2B5EF4-FFF2-40B4-BE49-F238E27FC236}">
                <a16:creationId xmlns:a16="http://schemas.microsoft.com/office/drawing/2014/main" id="{C58D83FE-DEBD-1240-8A51-0265605A8897}"/>
              </a:ext>
            </a:extLst>
          </p:cNvPr>
          <p:cNvSpPr txBox="1"/>
          <p:nvPr/>
        </p:nvSpPr>
        <p:spPr>
          <a:xfrm>
            <a:off x="9286018" y="5079520"/>
            <a:ext cx="1984839" cy="403200"/>
          </a:xfrm>
          <a:prstGeom prst="rect">
            <a:avLst/>
          </a:prstGeom>
          <a:noFill/>
        </p:spPr>
        <p:txBody>
          <a:bodyPr wrap="none" rtlCol="0">
            <a:spAutoFit/>
          </a:bodyPr>
          <a:lstStyle/>
          <a:p>
            <a:pPr algn="l"/>
            <a:r>
              <a:rPr lang="es-GB" sz="2000" dirty="0">
                <a:solidFill>
                  <a:schemeClr val="accent5">
                    <a:lumMod val="50000"/>
                  </a:schemeClr>
                </a:solidFill>
              </a:rPr>
              <a:t>birthday cards</a:t>
            </a:r>
          </a:p>
        </p:txBody>
      </p:sp>
      <p:sp>
        <p:nvSpPr>
          <p:cNvPr id="33" name="CuadroTexto 32">
            <a:extLst>
              <a:ext uri="{FF2B5EF4-FFF2-40B4-BE49-F238E27FC236}">
                <a16:creationId xmlns:a16="http://schemas.microsoft.com/office/drawing/2014/main" id="{9BEC8602-D7A6-CD43-9E88-6DED70DDB304}"/>
              </a:ext>
            </a:extLst>
          </p:cNvPr>
          <p:cNvSpPr txBox="1"/>
          <p:nvPr/>
        </p:nvSpPr>
        <p:spPr>
          <a:xfrm>
            <a:off x="9536889" y="5627768"/>
            <a:ext cx="1455848" cy="400110"/>
          </a:xfrm>
          <a:prstGeom prst="rect">
            <a:avLst/>
          </a:prstGeom>
          <a:noFill/>
        </p:spPr>
        <p:txBody>
          <a:bodyPr wrap="none" rtlCol="0">
            <a:spAutoFit/>
          </a:bodyPr>
          <a:lstStyle/>
          <a:p>
            <a:pPr algn="l"/>
            <a:r>
              <a:rPr lang="en-GB" sz="2000" dirty="0">
                <a:solidFill>
                  <a:schemeClr val="accent5">
                    <a:lumMod val="50000"/>
                  </a:schemeClr>
                </a:solidFill>
              </a:rPr>
              <a:t>tasty </a:t>
            </a:r>
            <a:r>
              <a:rPr lang="es-GB" sz="2000" dirty="0">
                <a:solidFill>
                  <a:schemeClr val="accent5">
                    <a:lumMod val="50000"/>
                  </a:schemeClr>
                </a:solidFill>
              </a:rPr>
              <a:t>food</a:t>
            </a:r>
          </a:p>
        </p:txBody>
      </p:sp>
      <p:sp>
        <p:nvSpPr>
          <p:cNvPr id="3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8" name="Table 3">
            <a:extLst>
              <a:ext uri="{FF2B5EF4-FFF2-40B4-BE49-F238E27FC236}">
                <a16:creationId xmlns:a16="http://schemas.microsoft.com/office/drawing/2014/main" id="{6E988733-E040-6647-9C48-11208F283AD2}"/>
              </a:ext>
            </a:extLst>
          </p:cNvPr>
          <p:cNvGraphicFramePr>
            <a:graphicFrameLocks noGrp="1"/>
          </p:cNvGraphicFramePr>
          <p:nvPr>
            <p:extLst>
              <p:ext uri="{D42A27DB-BD31-4B8C-83A1-F6EECF244321}">
                <p14:modId xmlns:p14="http://schemas.microsoft.com/office/powerpoint/2010/main" val="889097174"/>
              </p:ext>
            </p:extLst>
          </p:nvPr>
        </p:nvGraphicFramePr>
        <p:xfrm>
          <a:off x="6242624" y="971291"/>
          <a:ext cx="2373476" cy="5087071"/>
        </p:xfrm>
        <a:graphic>
          <a:graphicData uri="http://schemas.openxmlformats.org/drawingml/2006/table">
            <a:tbl>
              <a:tblPr firstRow="1" bandRow="1">
                <a:tableStyleId>{5DA37D80-6434-44D0-A028-1B22A696006F}</a:tableStyleId>
              </a:tblPr>
              <a:tblGrid>
                <a:gridCol w="2373476">
                  <a:extLst>
                    <a:ext uri="{9D8B030D-6E8A-4147-A177-3AD203B41FA5}">
                      <a16:colId xmlns:a16="http://schemas.microsoft.com/office/drawing/2014/main" val="614538447"/>
                    </a:ext>
                  </a:extLst>
                </a:gridCol>
              </a:tblGrid>
              <a:tr h="1004815">
                <a:tc>
                  <a:txBody>
                    <a:bodyPr/>
                    <a:lstStyle/>
                    <a:p>
                      <a:pPr algn="ctr"/>
                      <a:r>
                        <a:rPr lang="en-GB" sz="2000" dirty="0">
                          <a:solidFill>
                            <a:schemeClr val="accent5">
                              <a:lumMod val="50000"/>
                            </a:schemeClr>
                          </a:solidFill>
                          <a:latin typeface="Century Gothic" panose="020B0502020202020204" pitchFamily="34" charset="0"/>
                        </a:rPr>
                        <a:t>el </a:t>
                      </a:r>
                      <a:r>
                        <a:rPr lang="en-GB" sz="2000" dirty="0" err="1">
                          <a:solidFill>
                            <a:schemeClr val="accent5">
                              <a:lumMod val="50000"/>
                            </a:schemeClr>
                          </a:solidFill>
                          <a:latin typeface="Century Gothic" panose="020B0502020202020204" pitchFamily="34" charset="0"/>
                        </a:rPr>
                        <a:t>verbo</a:t>
                      </a:r>
                      <a:r>
                        <a:rPr lang="en-GB" sz="2000" dirty="0">
                          <a:solidFill>
                            <a:schemeClr val="accent5">
                              <a:lumMod val="50000"/>
                            </a:schemeClr>
                          </a:solidFill>
                          <a:latin typeface="Century Gothic" panose="020B0502020202020204" pitchFamily="34" charset="0"/>
                        </a:rPr>
                        <a:t> (en </a:t>
                      </a:r>
                      <a:r>
                        <a:rPr lang="en-GB" sz="2000" dirty="0" err="1">
                          <a:solidFill>
                            <a:schemeClr val="accent5">
                              <a:lumMod val="50000"/>
                            </a:schemeClr>
                          </a:solidFill>
                          <a:latin typeface="Century Gothic" panose="020B0502020202020204" pitchFamily="34" charset="0"/>
                        </a:rPr>
                        <a:t>español</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791576946"/>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74902"/>
                      </a:srgbClr>
                    </a:solidFill>
                  </a:tcPr>
                </a:tc>
                <a:extLst>
                  <a:ext uri="{0D108BD9-81ED-4DB2-BD59-A6C34878D82A}">
                    <a16:rowId xmlns:a16="http://schemas.microsoft.com/office/drawing/2014/main" val="2057203793"/>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85098"/>
                      </a:srgbClr>
                    </a:solidFill>
                  </a:tcPr>
                </a:tc>
                <a:extLst>
                  <a:ext uri="{0D108BD9-81ED-4DB2-BD59-A6C34878D82A}">
                    <a16:rowId xmlns:a16="http://schemas.microsoft.com/office/drawing/2014/main" val="3820224318"/>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1992794217"/>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84706"/>
                      </a:srgbClr>
                    </a:solidFill>
                  </a:tcPr>
                </a:tc>
                <a:extLst>
                  <a:ext uri="{0D108BD9-81ED-4DB2-BD59-A6C34878D82A}">
                    <a16:rowId xmlns:a16="http://schemas.microsoft.com/office/drawing/2014/main" val="404888800"/>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3091951630"/>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alpha val="84706"/>
                      </a:srgbClr>
                    </a:solidFill>
                  </a:tcPr>
                </a:tc>
                <a:extLst>
                  <a:ext uri="{0D108BD9-81ED-4DB2-BD59-A6C34878D82A}">
                    <a16:rowId xmlns:a16="http://schemas.microsoft.com/office/drawing/2014/main" val="2941162702"/>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BE6D7">
                        <a:alpha val="85098"/>
                      </a:srgbClr>
                    </a:solidFill>
                  </a:tcPr>
                </a:tc>
                <a:extLst>
                  <a:ext uri="{0D108BD9-81ED-4DB2-BD59-A6C34878D82A}">
                    <a16:rowId xmlns:a16="http://schemas.microsoft.com/office/drawing/2014/main" val="1784767832"/>
                  </a:ext>
                </a:extLst>
              </a:tr>
              <a:tr h="510282">
                <a:tc>
                  <a:txBody>
                    <a:bodyPr/>
                    <a:lstStyle/>
                    <a:p>
                      <a:endParaRPr lang="en-GB" sz="2400" dirty="0">
                        <a:solidFill>
                          <a:schemeClr val="accent5">
                            <a:lumMod val="50000"/>
                          </a:schemeClr>
                        </a:solidFill>
                        <a:latin typeface="Century Gothic" panose="020B0502020202020204" pitchFamily="34" charset="0"/>
                      </a:endParaRPr>
                    </a:p>
                  </a:txBody>
                  <a:tcPr>
                    <a:solidFill>
                      <a:srgbClr val="FFFFFF"/>
                    </a:solidFill>
                  </a:tcPr>
                </a:tc>
                <a:extLst>
                  <a:ext uri="{0D108BD9-81ED-4DB2-BD59-A6C34878D82A}">
                    <a16:rowId xmlns:a16="http://schemas.microsoft.com/office/drawing/2014/main" val="1314704675"/>
                  </a:ext>
                </a:extLst>
              </a:tr>
            </a:tbl>
          </a:graphicData>
        </a:graphic>
      </p:graphicFrame>
      <p:sp>
        <p:nvSpPr>
          <p:cNvPr id="39" name="CuadroTexto 5">
            <a:extLst>
              <a:ext uri="{FF2B5EF4-FFF2-40B4-BE49-F238E27FC236}">
                <a16:creationId xmlns:a16="http://schemas.microsoft.com/office/drawing/2014/main" id="{57FF05AF-6F70-9449-BFC8-6F74EDF9C032}"/>
              </a:ext>
            </a:extLst>
          </p:cNvPr>
          <p:cNvSpPr txBox="1"/>
          <p:nvPr/>
        </p:nvSpPr>
        <p:spPr>
          <a:xfrm>
            <a:off x="7040617" y="2036133"/>
            <a:ext cx="846707" cy="400110"/>
          </a:xfrm>
          <a:prstGeom prst="rect">
            <a:avLst/>
          </a:prstGeom>
          <a:noFill/>
        </p:spPr>
        <p:txBody>
          <a:bodyPr wrap="none" rtlCol="0">
            <a:spAutoFit/>
          </a:bodyPr>
          <a:lstStyle/>
          <a:p>
            <a:pPr algn="l"/>
            <a:r>
              <a:rPr lang="en-GB" sz="2000" dirty="0">
                <a:solidFill>
                  <a:schemeClr val="accent5">
                    <a:lumMod val="50000"/>
                  </a:schemeClr>
                </a:solidFill>
              </a:rPr>
              <a:t>traen</a:t>
            </a:r>
            <a:endParaRPr lang="es-GB" sz="2000" dirty="0">
              <a:solidFill>
                <a:schemeClr val="accent5">
                  <a:lumMod val="50000"/>
                </a:schemeClr>
              </a:solidFill>
            </a:endParaRPr>
          </a:p>
        </p:txBody>
      </p:sp>
      <p:sp>
        <p:nvSpPr>
          <p:cNvPr id="40" name="CuadroTexto 26">
            <a:extLst>
              <a:ext uri="{FF2B5EF4-FFF2-40B4-BE49-F238E27FC236}">
                <a16:creationId xmlns:a16="http://schemas.microsoft.com/office/drawing/2014/main" id="{6734A41F-C997-FC4B-8504-C2B22ACF8F21}"/>
              </a:ext>
            </a:extLst>
          </p:cNvPr>
          <p:cNvSpPr txBox="1"/>
          <p:nvPr/>
        </p:nvSpPr>
        <p:spPr>
          <a:xfrm>
            <a:off x="6916523" y="2513044"/>
            <a:ext cx="1159292" cy="400110"/>
          </a:xfrm>
          <a:prstGeom prst="rect">
            <a:avLst/>
          </a:prstGeom>
          <a:noFill/>
        </p:spPr>
        <p:txBody>
          <a:bodyPr wrap="none" rtlCol="0">
            <a:spAutoFit/>
          </a:bodyPr>
          <a:lstStyle/>
          <a:p>
            <a:pPr algn="l"/>
            <a:r>
              <a:rPr lang="en-GB" sz="2000" dirty="0" err="1">
                <a:solidFill>
                  <a:schemeClr val="accent5">
                    <a:lumMod val="50000"/>
                  </a:schemeClr>
                </a:solidFill>
              </a:rPr>
              <a:t>regalan</a:t>
            </a:r>
            <a:endParaRPr lang="es-GB" sz="2000" dirty="0">
              <a:solidFill>
                <a:schemeClr val="accent5">
                  <a:lumMod val="50000"/>
                </a:schemeClr>
              </a:solidFill>
            </a:endParaRPr>
          </a:p>
        </p:txBody>
      </p:sp>
      <p:sp>
        <p:nvSpPr>
          <p:cNvPr id="41" name="CuadroTexto 27">
            <a:extLst>
              <a:ext uri="{FF2B5EF4-FFF2-40B4-BE49-F238E27FC236}">
                <a16:creationId xmlns:a16="http://schemas.microsoft.com/office/drawing/2014/main" id="{CFA6FFB5-19C2-DB42-88DC-253D175F6AA0}"/>
              </a:ext>
            </a:extLst>
          </p:cNvPr>
          <p:cNvSpPr txBox="1"/>
          <p:nvPr/>
        </p:nvSpPr>
        <p:spPr>
          <a:xfrm>
            <a:off x="6945837" y="3025350"/>
            <a:ext cx="1167307" cy="400110"/>
          </a:xfrm>
          <a:prstGeom prst="rect">
            <a:avLst/>
          </a:prstGeom>
          <a:noFill/>
        </p:spPr>
        <p:txBody>
          <a:bodyPr wrap="none" rtlCol="0">
            <a:spAutoFit/>
          </a:bodyPr>
          <a:lstStyle/>
          <a:p>
            <a:pPr algn="l"/>
            <a:r>
              <a:rPr lang="en-GB" sz="2000" dirty="0" err="1">
                <a:solidFill>
                  <a:schemeClr val="accent5">
                    <a:lumMod val="50000"/>
                  </a:schemeClr>
                </a:solidFill>
              </a:rPr>
              <a:t>ofrecen</a:t>
            </a:r>
            <a:endParaRPr lang="es-GB" sz="2000" dirty="0">
              <a:solidFill>
                <a:schemeClr val="accent5">
                  <a:lumMod val="50000"/>
                </a:schemeClr>
              </a:solidFill>
            </a:endParaRPr>
          </a:p>
        </p:txBody>
      </p:sp>
      <p:sp>
        <p:nvSpPr>
          <p:cNvPr id="42" name="CuadroTexto 28">
            <a:extLst>
              <a:ext uri="{FF2B5EF4-FFF2-40B4-BE49-F238E27FC236}">
                <a16:creationId xmlns:a16="http://schemas.microsoft.com/office/drawing/2014/main" id="{D0DD75E2-BAB7-3547-849A-1F9CE03F8DF9}"/>
              </a:ext>
            </a:extLst>
          </p:cNvPr>
          <p:cNvSpPr txBox="1"/>
          <p:nvPr/>
        </p:nvSpPr>
        <p:spPr>
          <a:xfrm>
            <a:off x="6995569" y="3537656"/>
            <a:ext cx="984565" cy="400110"/>
          </a:xfrm>
          <a:prstGeom prst="rect">
            <a:avLst/>
          </a:prstGeom>
          <a:noFill/>
        </p:spPr>
        <p:txBody>
          <a:bodyPr wrap="none" rtlCol="0">
            <a:spAutoFit/>
          </a:bodyPr>
          <a:lstStyle/>
          <a:p>
            <a:pPr algn="l"/>
            <a:r>
              <a:rPr lang="en-GB" sz="2000" dirty="0" err="1">
                <a:solidFill>
                  <a:schemeClr val="accent5">
                    <a:lumMod val="50000"/>
                  </a:schemeClr>
                </a:solidFill>
              </a:rPr>
              <a:t>quitan</a:t>
            </a:r>
            <a:endParaRPr lang="es-GB" sz="2000" dirty="0">
              <a:solidFill>
                <a:schemeClr val="accent5">
                  <a:lumMod val="50000"/>
                </a:schemeClr>
              </a:solidFill>
            </a:endParaRPr>
          </a:p>
        </p:txBody>
      </p:sp>
      <p:sp>
        <p:nvSpPr>
          <p:cNvPr id="43" name="CuadroTexto 29">
            <a:extLst>
              <a:ext uri="{FF2B5EF4-FFF2-40B4-BE49-F238E27FC236}">
                <a16:creationId xmlns:a16="http://schemas.microsoft.com/office/drawing/2014/main" id="{46E6ACB5-217F-D040-A321-1394947D5DB7}"/>
              </a:ext>
            </a:extLst>
          </p:cNvPr>
          <p:cNvSpPr txBox="1"/>
          <p:nvPr/>
        </p:nvSpPr>
        <p:spPr>
          <a:xfrm>
            <a:off x="7117561" y="4072799"/>
            <a:ext cx="692818" cy="400110"/>
          </a:xfrm>
          <a:prstGeom prst="rect">
            <a:avLst/>
          </a:prstGeom>
          <a:noFill/>
        </p:spPr>
        <p:txBody>
          <a:bodyPr wrap="none" rtlCol="0">
            <a:spAutoFit/>
          </a:bodyPr>
          <a:lstStyle/>
          <a:p>
            <a:pPr algn="l"/>
            <a:r>
              <a:rPr lang="en-GB" sz="2000" dirty="0" err="1">
                <a:solidFill>
                  <a:schemeClr val="accent5">
                    <a:lumMod val="50000"/>
                  </a:schemeClr>
                </a:solidFill>
              </a:rPr>
              <a:t>dan</a:t>
            </a:r>
            <a:endParaRPr lang="es-GB" sz="2000" dirty="0">
              <a:solidFill>
                <a:schemeClr val="accent5">
                  <a:lumMod val="50000"/>
                </a:schemeClr>
              </a:solidFill>
            </a:endParaRPr>
          </a:p>
        </p:txBody>
      </p:sp>
      <p:sp>
        <p:nvSpPr>
          <p:cNvPr id="44" name="CuadroTexto 30">
            <a:extLst>
              <a:ext uri="{FF2B5EF4-FFF2-40B4-BE49-F238E27FC236}">
                <a16:creationId xmlns:a16="http://schemas.microsoft.com/office/drawing/2014/main" id="{20C783D0-7AAF-C54C-BBD7-A50B8427932B}"/>
              </a:ext>
            </a:extLst>
          </p:cNvPr>
          <p:cNvSpPr txBox="1"/>
          <p:nvPr/>
        </p:nvSpPr>
        <p:spPr>
          <a:xfrm>
            <a:off x="6782672" y="4549880"/>
            <a:ext cx="1426994" cy="400110"/>
          </a:xfrm>
          <a:prstGeom prst="rect">
            <a:avLst/>
          </a:prstGeom>
          <a:noFill/>
        </p:spPr>
        <p:txBody>
          <a:bodyPr wrap="none" rtlCol="0">
            <a:spAutoFit/>
          </a:bodyPr>
          <a:lstStyle/>
          <a:p>
            <a:pPr algn="l"/>
            <a:r>
              <a:rPr lang="en-GB" sz="2000" dirty="0" err="1">
                <a:solidFill>
                  <a:schemeClr val="accent5">
                    <a:lumMod val="50000"/>
                  </a:schemeClr>
                </a:solidFill>
              </a:rPr>
              <a:t>organizan</a:t>
            </a:r>
            <a:endParaRPr lang="es-GB" sz="2000" dirty="0">
              <a:solidFill>
                <a:schemeClr val="accent5">
                  <a:lumMod val="50000"/>
                </a:schemeClr>
              </a:solidFill>
            </a:endParaRPr>
          </a:p>
        </p:txBody>
      </p:sp>
      <p:sp>
        <p:nvSpPr>
          <p:cNvPr id="45" name="CuadroTexto 31">
            <a:extLst>
              <a:ext uri="{FF2B5EF4-FFF2-40B4-BE49-F238E27FC236}">
                <a16:creationId xmlns:a16="http://schemas.microsoft.com/office/drawing/2014/main" id="{C58D83FE-DEBD-1240-8A51-0265605A8897}"/>
              </a:ext>
            </a:extLst>
          </p:cNvPr>
          <p:cNvSpPr txBox="1"/>
          <p:nvPr/>
        </p:nvSpPr>
        <p:spPr>
          <a:xfrm>
            <a:off x="6923011" y="5081065"/>
            <a:ext cx="1244251" cy="400110"/>
          </a:xfrm>
          <a:prstGeom prst="rect">
            <a:avLst/>
          </a:prstGeom>
          <a:noFill/>
        </p:spPr>
        <p:txBody>
          <a:bodyPr wrap="none" rtlCol="0">
            <a:spAutoFit/>
          </a:bodyPr>
          <a:lstStyle/>
          <a:p>
            <a:pPr algn="l"/>
            <a:r>
              <a:rPr lang="en-GB" sz="2000" dirty="0" err="1">
                <a:solidFill>
                  <a:schemeClr val="accent5">
                    <a:lumMod val="50000"/>
                  </a:schemeClr>
                </a:solidFill>
              </a:rPr>
              <a:t>escriben</a:t>
            </a:r>
            <a:endParaRPr lang="es-GB" sz="2000" dirty="0">
              <a:solidFill>
                <a:schemeClr val="accent5">
                  <a:lumMod val="50000"/>
                </a:schemeClr>
              </a:solidFill>
            </a:endParaRPr>
          </a:p>
        </p:txBody>
      </p:sp>
      <p:sp>
        <p:nvSpPr>
          <p:cNvPr id="46" name="CuadroTexto 32">
            <a:extLst>
              <a:ext uri="{FF2B5EF4-FFF2-40B4-BE49-F238E27FC236}">
                <a16:creationId xmlns:a16="http://schemas.microsoft.com/office/drawing/2014/main" id="{9BEC8602-D7A6-CD43-9E88-6DED70DDB304}"/>
              </a:ext>
            </a:extLst>
          </p:cNvPr>
          <p:cNvSpPr txBox="1"/>
          <p:nvPr/>
        </p:nvSpPr>
        <p:spPr>
          <a:xfrm>
            <a:off x="7005188" y="5596948"/>
            <a:ext cx="965329" cy="400110"/>
          </a:xfrm>
          <a:prstGeom prst="rect">
            <a:avLst/>
          </a:prstGeom>
          <a:noFill/>
        </p:spPr>
        <p:txBody>
          <a:bodyPr wrap="none" rtlCol="0">
            <a:spAutoFit/>
          </a:bodyPr>
          <a:lstStyle/>
          <a:p>
            <a:pPr algn="l"/>
            <a:r>
              <a:rPr lang="en-GB" sz="2000" dirty="0" err="1">
                <a:solidFill>
                  <a:schemeClr val="accent5">
                    <a:lumMod val="50000"/>
                  </a:schemeClr>
                </a:solidFill>
              </a:rPr>
              <a:t>pasan</a:t>
            </a:r>
            <a:endParaRPr lang="es-GB" sz="2000" dirty="0">
              <a:solidFill>
                <a:schemeClr val="accent5">
                  <a:lumMod val="50000"/>
                </a:schemeClr>
              </a:solidFill>
            </a:endParaRPr>
          </a:p>
        </p:txBody>
      </p:sp>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14618" y="884978"/>
            <a:ext cx="806714" cy="806714"/>
          </a:xfrm>
          <a:prstGeom prst="rect">
            <a:avLst/>
          </a:prstGeom>
        </p:spPr>
      </p:pic>
      <p:sp>
        <p:nvSpPr>
          <p:cNvPr id="2" name="Title 1"/>
          <p:cNvSpPr>
            <a:spLocks noGrp="1"/>
          </p:cNvSpPr>
          <p:nvPr>
            <p:ph type="ctrTitle"/>
          </p:nvPr>
        </p:nvSpPr>
        <p:spPr>
          <a:xfrm>
            <a:off x="227262" y="17562"/>
            <a:ext cx="10679376" cy="815452"/>
          </a:xfrm>
        </p:spPr>
        <p:txBody>
          <a:bodyPr>
            <a:noAutofit/>
          </a:bodyPr>
          <a:lstStyle/>
          <a:p>
            <a:pPr algn="l"/>
            <a:r>
              <a:rPr lang="en-GB" sz="2100" b="1" dirty="0">
                <a:solidFill>
                  <a:srgbClr val="002060"/>
                </a:solidFill>
              </a:rPr>
              <a:t>Lucía </a:t>
            </a:r>
            <a:r>
              <a:rPr lang="en-GB" sz="2100" b="1" dirty="0" err="1">
                <a:solidFill>
                  <a:srgbClr val="002060"/>
                </a:solidFill>
              </a:rPr>
              <a:t>habla</a:t>
            </a:r>
            <a:r>
              <a:rPr lang="en-GB" sz="2100" b="1" dirty="0">
                <a:solidFill>
                  <a:srgbClr val="002060"/>
                </a:solidFill>
              </a:rPr>
              <a:t> </a:t>
            </a:r>
            <a:r>
              <a:rPr lang="en-GB" sz="2100" b="1" dirty="0" err="1">
                <a:solidFill>
                  <a:srgbClr val="002060"/>
                </a:solidFill>
              </a:rPr>
              <a:t>más</a:t>
            </a:r>
            <a:r>
              <a:rPr lang="en-GB" sz="2100" b="1" dirty="0">
                <a:solidFill>
                  <a:srgbClr val="002060"/>
                </a:solidFill>
              </a:rPr>
              <a:t> </a:t>
            </a:r>
            <a:r>
              <a:rPr lang="en-GB" sz="2100" b="1" dirty="0" err="1">
                <a:solidFill>
                  <a:srgbClr val="002060"/>
                </a:solidFill>
              </a:rPr>
              <a:t>sobre</a:t>
            </a:r>
            <a:r>
              <a:rPr lang="en-GB" sz="2100" b="1" dirty="0">
                <a:solidFill>
                  <a:srgbClr val="002060"/>
                </a:solidFill>
              </a:rPr>
              <a:t> </a:t>
            </a:r>
            <a:r>
              <a:rPr lang="en-GB" sz="2100" b="1" dirty="0" err="1">
                <a:solidFill>
                  <a:srgbClr val="002060"/>
                </a:solidFill>
              </a:rPr>
              <a:t>los</a:t>
            </a:r>
            <a:r>
              <a:rPr lang="en-GB" sz="2100" b="1" dirty="0">
                <a:solidFill>
                  <a:srgbClr val="002060"/>
                </a:solidFill>
              </a:rPr>
              <a:t> </a:t>
            </a:r>
            <a:r>
              <a:rPr lang="en-GB" sz="2100" b="1" dirty="0" err="1">
                <a:solidFill>
                  <a:srgbClr val="002060"/>
                </a:solidFill>
              </a:rPr>
              <a:t>cumpleaños</a:t>
            </a:r>
            <a:r>
              <a:rPr lang="en-GB" sz="2100" b="1" dirty="0">
                <a:solidFill>
                  <a:srgbClr val="002060"/>
                </a:solidFill>
              </a:rPr>
              <a:t>. Escucha las </a:t>
            </a:r>
            <a:r>
              <a:rPr lang="en-GB" sz="2100" b="1" dirty="0" err="1">
                <a:solidFill>
                  <a:srgbClr val="002060"/>
                </a:solidFill>
              </a:rPr>
              <a:t>frases</a:t>
            </a:r>
            <a:r>
              <a:rPr lang="en-GB" sz="2100" b="1" dirty="0">
                <a:solidFill>
                  <a:srgbClr val="002060"/>
                </a:solidFill>
              </a:rPr>
              <a:t> y </a:t>
            </a:r>
            <a:r>
              <a:rPr lang="en-GB" sz="2100" b="1" dirty="0" err="1">
                <a:solidFill>
                  <a:srgbClr val="002060"/>
                </a:solidFill>
              </a:rPr>
              <a:t>marca</a:t>
            </a:r>
            <a:r>
              <a:rPr lang="en-GB" sz="2100" b="1" dirty="0">
                <a:solidFill>
                  <a:srgbClr val="002060"/>
                </a:solidFill>
              </a:rPr>
              <a:t> la </a:t>
            </a:r>
            <a:r>
              <a:rPr lang="en-GB" sz="2100" b="1" dirty="0" err="1">
                <a:solidFill>
                  <a:srgbClr val="002060"/>
                </a:solidFill>
              </a:rPr>
              <a:t>opción</a:t>
            </a:r>
            <a:r>
              <a:rPr lang="en-GB" sz="2100" b="1" dirty="0">
                <a:solidFill>
                  <a:srgbClr val="002060"/>
                </a:solidFill>
              </a:rPr>
              <a:t> </a:t>
            </a:r>
            <a:r>
              <a:rPr lang="en-GB" sz="2100" b="1" dirty="0" err="1">
                <a:solidFill>
                  <a:srgbClr val="002060"/>
                </a:solidFill>
              </a:rPr>
              <a:t>correcta</a:t>
            </a:r>
            <a:r>
              <a:rPr lang="en-GB" sz="2100" b="1" dirty="0">
                <a:solidFill>
                  <a:srgbClr val="002060"/>
                </a:solidFill>
              </a:rPr>
              <a:t> (‘me’ o ‘you’). Escribe </a:t>
            </a:r>
            <a:r>
              <a:rPr lang="en-GB" sz="2100" b="1" dirty="0" err="1">
                <a:solidFill>
                  <a:srgbClr val="002060"/>
                </a:solidFill>
              </a:rPr>
              <a:t>también</a:t>
            </a:r>
            <a:r>
              <a:rPr lang="en-GB" sz="2100" b="1" dirty="0">
                <a:solidFill>
                  <a:srgbClr val="002060"/>
                </a:solidFill>
              </a:rPr>
              <a:t> el </a:t>
            </a:r>
            <a:r>
              <a:rPr lang="en-GB" sz="2100" b="1" dirty="0" err="1">
                <a:solidFill>
                  <a:srgbClr val="002060"/>
                </a:solidFill>
              </a:rPr>
              <a:t>verbo</a:t>
            </a:r>
            <a:r>
              <a:rPr lang="en-GB" sz="2100" b="1" dirty="0">
                <a:solidFill>
                  <a:srgbClr val="002060"/>
                </a:solidFill>
              </a:rPr>
              <a:t>. ¿</a:t>
            </a:r>
            <a:r>
              <a:rPr lang="en-GB" sz="2100" b="1" dirty="0" err="1">
                <a:solidFill>
                  <a:srgbClr val="002060"/>
                </a:solidFill>
              </a:rPr>
              <a:t>Termina</a:t>
            </a:r>
            <a:r>
              <a:rPr lang="en-GB" sz="2100" b="1" dirty="0">
                <a:solidFill>
                  <a:srgbClr val="002060"/>
                </a:solidFill>
              </a:rPr>
              <a:t> </a:t>
            </a:r>
            <a:r>
              <a:rPr lang="en-GB" sz="2100" b="1" dirty="0" err="1">
                <a:solidFill>
                  <a:srgbClr val="002060"/>
                </a:solidFill>
              </a:rPr>
              <a:t>en</a:t>
            </a:r>
            <a:r>
              <a:rPr lang="en-GB" sz="2100" b="1" dirty="0">
                <a:solidFill>
                  <a:srgbClr val="002060"/>
                </a:solidFill>
              </a:rPr>
              <a:t> –</a:t>
            </a:r>
            <a:r>
              <a:rPr lang="en-GB" sz="2100" b="1" dirty="0" err="1">
                <a:solidFill>
                  <a:srgbClr val="002060"/>
                </a:solidFill>
              </a:rPr>
              <a:t>en</a:t>
            </a:r>
            <a:r>
              <a:rPr lang="en-GB" sz="2100" b="1" dirty="0">
                <a:solidFill>
                  <a:srgbClr val="002060"/>
                </a:solidFill>
              </a:rPr>
              <a:t> o –an? </a:t>
            </a:r>
          </a:p>
        </p:txBody>
      </p:sp>
      <p:pic>
        <p:nvPicPr>
          <p:cNvPr id="35" name="Imagen 34">
            <a:extLst>
              <a:ext uri="{FF2B5EF4-FFF2-40B4-BE49-F238E27FC236}">
                <a16:creationId xmlns:a16="http://schemas.microsoft.com/office/drawing/2014/main" id="{F93EB39A-2066-EA4E-AD2E-9D0F91C5FD8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48380" y="833014"/>
            <a:ext cx="1224269" cy="1224269"/>
          </a:xfrm>
          <a:prstGeom prst="rect">
            <a:avLst/>
          </a:prstGeom>
        </p:spPr>
      </p:pic>
    </p:spTree>
    <p:extLst>
      <p:ext uri="{BB962C8B-B14F-4D97-AF65-F5344CB8AC3E}">
        <p14:creationId xmlns:p14="http://schemas.microsoft.com/office/powerpoint/2010/main" val="13567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8" grpId="0"/>
      <p:bldP spid="29" grpId="0"/>
      <p:bldP spid="30" grpId="0"/>
      <p:bldP spid="31" grpId="0"/>
      <p:bldP spid="32" grpId="0"/>
      <p:bldP spid="33" grpId="0"/>
      <p:bldP spid="39" grpId="0"/>
      <p:bldP spid="40" grpId="0"/>
      <p:bldP spid="41" grpId="0"/>
      <p:bldP spid="42" grpId="0"/>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3" y="377849"/>
            <a:ext cx="10515600" cy="625873"/>
          </a:xfrm>
        </p:spPr>
        <p:txBody>
          <a:bodyPr>
            <a:normAutofit/>
          </a:bodyPr>
          <a:lstStyle/>
          <a:p>
            <a:r>
              <a:rPr lang="en-GB" sz="2400" b="1" dirty="0"/>
              <a:t>¿Cómo se dice en español?</a:t>
            </a:r>
          </a:p>
        </p:txBody>
      </p:sp>
      <p:sp>
        <p:nvSpPr>
          <p:cNvPr id="4" name="Rounded Rectangle 3"/>
          <p:cNvSpPr/>
          <p:nvPr/>
        </p:nvSpPr>
        <p:spPr>
          <a:xfrm>
            <a:off x="528031" y="2335316"/>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send</a:t>
            </a:r>
          </a:p>
        </p:txBody>
      </p:sp>
      <p:sp>
        <p:nvSpPr>
          <p:cNvPr id="5" name="Rounded Rectangle 4"/>
          <p:cNvSpPr/>
          <p:nvPr/>
        </p:nvSpPr>
        <p:spPr>
          <a:xfrm>
            <a:off x="528031" y="3350954"/>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buy</a:t>
            </a:r>
          </a:p>
        </p:txBody>
      </p:sp>
      <p:sp>
        <p:nvSpPr>
          <p:cNvPr id="11" name="Rounded Rectangle 10"/>
          <p:cNvSpPr/>
          <p:nvPr/>
        </p:nvSpPr>
        <p:spPr>
          <a:xfrm>
            <a:off x="528033" y="1321069"/>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give (</a:t>
            </a:r>
            <a:r>
              <a:rPr lang="en-GB" sz="2000" i="1" dirty="0">
                <a:solidFill>
                  <a:srgbClr val="203864"/>
                </a:solidFill>
              </a:rPr>
              <a:t>as a gift</a:t>
            </a:r>
            <a:r>
              <a:rPr lang="en-GB" sz="2000" dirty="0">
                <a:solidFill>
                  <a:srgbClr val="203864"/>
                </a:solidFill>
              </a:rPr>
              <a:t>)</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6"/>
          <p:cNvSpPr/>
          <p:nvPr/>
        </p:nvSpPr>
        <p:spPr>
          <a:xfrm>
            <a:off x="5068637" y="2324727"/>
            <a:ext cx="1908221"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me</a:t>
            </a:r>
          </a:p>
        </p:txBody>
      </p:sp>
      <p:sp>
        <p:nvSpPr>
          <p:cNvPr id="18" name="Rounded Rectangle 17"/>
          <p:cNvSpPr/>
          <p:nvPr/>
        </p:nvSpPr>
        <p:spPr>
          <a:xfrm>
            <a:off x="5068638" y="3360944"/>
            <a:ext cx="1908221"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you</a:t>
            </a:r>
          </a:p>
        </p:txBody>
      </p:sp>
      <p:sp>
        <p:nvSpPr>
          <p:cNvPr id="20" name="Rounded Rectangle 19"/>
          <p:cNvSpPr/>
          <p:nvPr/>
        </p:nvSpPr>
        <p:spPr>
          <a:xfrm>
            <a:off x="7351686" y="2335316"/>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a watch</a:t>
            </a:r>
          </a:p>
        </p:txBody>
      </p:sp>
      <p:sp>
        <p:nvSpPr>
          <p:cNvPr id="21" name="Rounded Rectangle 20"/>
          <p:cNvSpPr/>
          <p:nvPr/>
        </p:nvSpPr>
        <p:spPr>
          <a:xfrm>
            <a:off x="7351686" y="3350953"/>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an empty box</a:t>
            </a:r>
          </a:p>
        </p:txBody>
      </p:sp>
      <p:sp>
        <p:nvSpPr>
          <p:cNvPr id="22" name="Rounded Rectangle 21"/>
          <p:cNvSpPr/>
          <p:nvPr/>
        </p:nvSpPr>
        <p:spPr>
          <a:xfrm>
            <a:off x="7351685" y="1321069"/>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a birthday card</a:t>
            </a:r>
          </a:p>
        </p:txBody>
      </p:sp>
      <p:sp>
        <p:nvSpPr>
          <p:cNvPr id="36" name="Rounded Rectangle 35"/>
          <p:cNvSpPr/>
          <p:nvPr/>
        </p:nvSpPr>
        <p:spPr>
          <a:xfrm>
            <a:off x="534467" y="4386461"/>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offer</a:t>
            </a:r>
          </a:p>
        </p:txBody>
      </p:sp>
      <p:sp>
        <p:nvSpPr>
          <p:cNvPr id="37" name="Rounded Rectangle 36"/>
          <p:cNvSpPr/>
          <p:nvPr/>
        </p:nvSpPr>
        <p:spPr>
          <a:xfrm>
            <a:off x="7351686" y="4386460"/>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new shoes</a:t>
            </a:r>
          </a:p>
        </p:txBody>
      </p:sp>
      <p:sp>
        <p:nvSpPr>
          <p:cNvPr id="38" name="Rounded Rectangle 37"/>
          <p:cNvSpPr/>
          <p:nvPr/>
        </p:nvSpPr>
        <p:spPr>
          <a:xfrm>
            <a:off x="418558" y="4250803"/>
            <a:ext cx="4365939"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4081351" y="5373479"/>
            <a:ext cx="4732449" cy="646331"/>
          </a:xfrm>
          <a:prstGeom prst="rect">
            <a:avLst/>
          </a:prstGeom>
          <a:noFill/>
        </p:spPr>
        <p:txBody>
          <a:bodyPr wrap="square" rtlCol="0">
            <a:spAutoFit/>
          </a:bodyPr>
          <a:lstStyle/>
          <a:p>
            <a:pPr algn="l"/>
            <a:r>
              <a:rPr lang="en-GB" sz="3600" dirty="0">
                <a:solidFill>
                  <a:schemeClr val="accent5">
                    <a:lumMod val="50000"/>
                  </a:schemeClr>
                </a:solidFill>
              </a:rPr>
              <a:t>Me ofrecen un reloj.</a:t>
            </a:r>
          </a:p>
        </p:txBody>
      </p:sp>
      <p:sp>
        <p:nvSpPr>
          <p:cNvPr id="40" name="Rounded Rectangle 39"/>
          <p:cNvSpPr/>
          <p:nvPr/>
        </p:nvSpPr>
        <p:spPr>
          <a:xfrm>
            <a:off x="4965597" y="2194303"/>
            <a:ext cx="2125021" cy="853051"/>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7242213" y="2224076"/>
            <a:ext cx="4365939" cy="83877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418561" y="1162068"/>
            <a:ext cx="4365939"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4992434" y="3226542"/>
            <a:ext cx="2098184" cy="86013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ed Rectangle 46"/>
          <p:cNvSpPr/>
          <p:nvPr/>
        </p:nvSpPr>
        <p:spPr>
          <a:xfrm>
            <a:off x="418559" y="2194305"/>
            <a:ext cx="4365939"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le 47"/>
          <p:cNvSpPr/>
          <p:nvPr/>
        </p:nvSpPr>
        <p:spPr>
          <a:xfrm>
            <a:off x="418558" y="3226542"/>
            <a:ext cx="4365939"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le 48"/>
          <p:cNvSpPr/>
          <p:nvPr/>
        </p:nvSpPr>
        <p:spPr>
          <a:xfrm>
            <a:off x="7225032" y="1224881"/>
            <a:ext cx="4365939" cy="83877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ounded Rectangle 49"/>
          <p:cNvSpPr/>
          <p:nvPr/>
        </p:nvSpPr>
        <p:spPr>
          <a:xfrm>
            <a:off x="7269052" y="3253792"/>
            <a:ext cx="4321920" cy="83877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ed Rectangle 50"/>
          <p:cNvSpPr/>
          <p:nvPr/>
        </p:nvSpPr>
        <p:spPr>
          <a:xfrm>
            <a:off x="7269052" y="4252924"/>
            <a:ext cx="4321920" cy="83877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3205051" y="5346108"/>
            <a:ext cx="6662849" cy="646331"/>
          </a:xfrm>
          <a:prstGeom prst="rect">
            <a:avLst/>
          </a:prstGeom>
          <a:noFill/>
        </p:spPr>
        <p:txBody>
          <a:bodyPr wrap="square" rtlCol="0">
            <a:spAutoFit/>
          </a:bodyPr>
          <a:lstStyle/>
          <a:p>
            <a:pPr algn="l"/>
            <a:r>
              <a:rPr lang="en-GB" sz="3600" dirty="0">
                <a:solidFill>
                  <a:schemeClr val="accent5">
                    <a:lumMod val="50000"/>
                  </a:schemeClr>
                </a:solidFill>
              </a:rPr>
              <a:t>Te </a:t>
            </a:r>
            <a:r>
              <a:rPr lang="en-GB" sz="3600" dirty="0" err="1">
                <a:solidFill>
                  <a:schemeClr val="accent5">
                    <a:lumMod val="50000"/>
                  </a:schemeClr>
                </a:solidFill>
              </a:rPr>
              <a:t>compran</a:t>
            </a:r>
            <a:r>
              <a:rPr lang="en-GB" sz="3600" dirty="0">
                <a:solidFill>
                  <a:schemeClr val="accent5">
                    <a:lumMod val="50000"/>
                  </a:schemeClr>
                </a:solidFill>
              </a:rPr>
              <a:t> </a:t>
            </a:r>
            <a:r>
              <a:rPr lang="en-GB" sz="3600" dirty="0" err="1">
                <a:solidFill>
                  <a:schemeClr val="accent5">
                    <a:lumMod val="50000"/>
                  </a:schemeClr>
                </a:solidFill>
              </a:rPr>
              <a:t>zapatos</a:t>
            </a:r>
            <a:r>
              <a:rPr lang="en-GB" sz="3600" dirty="0">
                <a:solidFill>
                  <a:schemeClr val="accent5">
                    <a:lumMod val="50000"/>
                  </a:schemeClr>
                </a:solidFill>
              </a:rPr>
              <a:t> </a:t>
            </a:r>
            <a:r>
              <a:rPr lang="en-GB" sz="3600" dirty="0" err="1">
                <a:solidFill>
                  <a:schemeClr val="accent5">
                    <a:lumMod val="50000"/>
                  </a:schemeClr>
                </a:solidFill>
              </a:rPr>
              <a:t>nuevos</a:t>
            </a:r>
            <a:r>
              <a:rPr lang="en-GB" sz="3600" dirty="0">
                <a:solidFill>
                  <a:schemeClr val="accent5">
                    <a:lumMod val="50000"/>
                  </a:schemeClr>
                </a:solidFill>
              </a:rPr>
              <a:t>.</a:t>
            </a:r>
          </a:p>
        </p:txBody>
      </p:sp>
      <p:sp>
        <p:nvSpPr>
          <p:cNvPr id="53" name="Rounded Rectangle 52"/>
          <p:cNvSpPr/>
          <p:nvPr/>
        </p:nvSpPr>
        <p:spPr>
          <a:xfrm>
            <a:off x="4948411" y="2194303"/>
            <a:ext cx="2125021" cy="853051"/>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3408251" y="5359793"/>
            <a:ext cx="6662849" cy="646331"/>
          </a:xfrm>
          <a:prstGeom prst="rect">
            <a:avLst/>
          </a:prstGeom>
          <a:noFill/>
        </p:spPr>
        <p:txBody>
          <a:bodyPr wrap="square" rtlCol="0">
            <a:spAutoFit/>
          </a:bodyPr>
          <a:lstStyle/>
          <a:p>
            <a:pPr algn="l"/>
            <a:r>
              <a:rPr lang="en-GB" sz="3600" dirty="0">
                <a:solidFill>
                  <a:srgbClr val="203864"/>
                </a:solidFill>
              </a:rPr>
              <a:t>Me </a:t>
            </a:r>
            <a:r>
              <a:rPr lang="en-GB" sz="3600" dirty="0" err="1">
                <a:solidFill>
                  <a:srgbClr val="203864"/>
                </a:solidFill>
              </a:rPr>
              <a:t>envían</a:t>
            </a:r>
            <a:r>
              <a:rPr lang="en-GB" sz="3600" dirty="0">
                <a:solidFill>
                  <a:srgbClr val="203864"/>
                </a:solidFill>
              </a:rPr>
              <a:t> una </a:t>
            </a:r>
            <a:r>
              <a:rPr lang="en-GB" sz="3600" dirty="0" err="1">
                <a:solidFill>
                  <a:srgbClr val="203864"/>
                </a:solidFill>
              </a:rPr>
              <a:t>caja</a:t>
            </a:r>
            <a:r>
              <a:rPr lang="en-GB" sz="3600" dirty="0">
                <a:solidFill>
                  <a:srgbClr val="203864"/>
                </a:solidFill>
              </a:rPr>
              <a:t> </a:t>
            </a:r>
            <a:r>
              <a:rPr lang="en-GB" sz="3600" dirty="0" err="1">
                <a:solidFill>
                  <a:srgbClr val="203864"/>
                </a:solidFill>
              </a:rPr>
              <a:t>vacía</a:t>
            </a:r>
            <a:r>
              <a:rPr lang="en-GB" sz="3600" dirty="0">
                <a:solidFill>
                  <a:srgbClr val="203864"/>
                </a:solidFill>
              </a:rPr>
              <a:t>.</a:t>
            </a:r>
          </a:p>
        </p:txBody>
      </p:sp>
      <p:sp>
        <p:nvSpPr>
          <p:cNvPr id="55" name="Rounded Rectangle 54"/>
          <p:cNvSpPr/>
          <p:nvPr/>
        </p:nvSpPr>
        <p:spPr>
          <a:xfrm>
            <a:off x="4992434" y="3226542"/>
            <a:ext cx="2098184" cy="86013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ounded Rectangle 55"/>
          <p:cNvSpPr/>
          <p:nvPr/>
        </p:nvSpPr>
        <p:spPr>
          <a:xfrm>
            <a:off x="7228678" y="2224076"/>
            <a:ext cx="4365939" cy="83877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4215588" y="5373479"/>
            <a:ext cx="6662849" cy="646331"/>
          </a:xfrm>
          <a:prstGeom prst="rect">
            <a:avLst/>
          </a:prstGeom>
          <a:noFill/>
        </p:spPr>
        <p:txBody>
          <a:bodyPr wrap="square" rtlCol="0">
            <a:spAutoFit/>
          </a:bodyPr>
          <a:lstStyle/>
          <a:p>
            <a:pPr algn="l"/>
            <a:r>
              <a:rPr lang="en-GB" sz="3600" dirty="0">
                <a:solidFill>
                  <a:srgbClr val="203864"/>
                </a:solidFill>
              </a:rPr>
              <a:t>Te </a:t>
            </a:r>
            <a:r>
              <a:rPr lang="en-GB" sz="3600" dirty="0" err="1">
                <a:solidFill>
                  <a:srgbClr val="203864"/>
                </a:solidFill>
              </a:rPr>
              <a:t>regalan</a:t>
            </a:r>
            <a:r>
              <a:rPr lang="en-GB" sz="3600" dirty="0">
                <a:solidFill>
                  <a:srgbClr val="203864"/>
                </a:solidFill>
              </a:rPr>
              <a:t> un reloj.</a:t>
            </a:r>
          </a:p>
        </p:txBody>
      </p:sp>
      <p:sp>
        <p:nvSpPr>
          <p:cNvPr id="58" name="Rounded Rectangle 57"/>
          <p:cNvSpPr/>
          <p:nvPr/>
        </p:nvSpPr>
        <p:spPr>
          <a:xfrm>
            <a:off x="418557" y="4250803"/>
            <a:ext cx="4365939"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ounded Rectangle 58"/>
          <p:cNvSpPr/>
          <p:nvPr/>
        </p:nvSpPr>
        <p:spPr>
          <a:xfrm>
            <a:off x="4961946" y="2194303"/>
            <a:ext cx="2125021" cy="853051"/>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1936825" y="5373478"/>
            <a:ext cx="9416975" cy="646331"/>
          </a:xfrm>
          <a:prstGeom prst="rect">
            <a:avLst/>
          </a:prstGeom>
          <a:noFill/>
        </p:spPr>
        <p:txBody>
          <a:bodyPr wrap="square" rtlCol="0">
            <a:spAutoFit/>
          </a:bodyPr>
          <a:lstStyle/>
          <a:p>
            <a:pPr algn="l"/>
            <a:r>
              <a:rPr lang="en-GB" sz="3600" dirty="0">
                <a:solidFill>
                  <a:srgbClr val="203864"/>
                </a:solidFill>
              </a:rPr>
              <a:t>Me ofrecen una tarjeta de cumpleaños.</a:t>
            </a:r>
          </a:p>
        </p:txBody>
      </p:sp>
      <p:sp>
        <p:nvSpPr>
          <p:cNvPr id="61" name="TextBox 60"/>
          <p:cNvSpPr txBox="1"/>
          <p:nvPr/>
        </p:nvSpPr>
        <p:spPr>
          <a:xfrm>
            <a:off x="11353800" y="684155"/>
            <a:ext cx="1066800"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pic>
        <p:nvPicPr>
          <p:cNvPr id="35" name="Picture 4" descr="party blower transparent backgroun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3501" y="72194"/>
            <a:ext cx="1079500" cy="10121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Party Balloons on Transparent Background - Fre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8409" y="301509"/>
            <a:ext cx="1067749" cy="13517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irthday cake pictures clip art | pubzd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5926" y="77156"/>
            <a:ext cx="1077476" cy="107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1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5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5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3" nodeType="clickEffect">
                                  <p:stCondLst>
                                    <p:cond delay="0"/>
                                  </p:stCondLst>
                                  <p:childTnLst>
                                    <p:set>
                                      <p:cBhvr>
                                        <p:cTn id="66" dur="1" fill="hold">
                                          <p:stCondLst>
                                            <p:cond delay="0"/>
                                          </p:stCondLst>
                                        </p:cTn>
                                        <p:tgtEl>
                                          <p:spTgt spid="5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5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3" nodeType="clickEffect">
                                  <p:stCondLst>
                                    <p:cond delay="0"/>
                                  </p:stCondLst>
                                  <p:childTnLst>
                                    <p:set>
                                      <p:cBhvr>
                                        <p:cTn id="92" dur="1" fill="hold">
                                          <p:stCondLst>
                                            <p:cond delay="0"/>
                                          </p:stCondLst>
                                        </p:cTn>
                                        <p:tgtEl>
                                          <p:spTgt spid="5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3"/>
                                        </p:tgtEl>
                                        <p:attrNameLst>
                                          <p:attrName>style.visibility</p:attrName>
                                        </p:attrNameLst>
                                      </p:cBhvr>
                                      <p:to>
                                        <p:strVal val="hidden"/>
                                      </p:to>
                                    </p:set>
                                  </p:childTnLst>
                                </p:cTn>
                              </p:par>
                              <p:par>
                                <p:cTn id="95" presetID="1" presetClass="exit" presetSubtype="0" fill="hold" grpId="3" nodeType="withEffect">
                                  <p:stCondLst>
                                    <p:cond delay="0"/>
                                  </p:stCondLst>
                                  <p:childTnLst>
                                    <p:set>
                                      <p:cBhvr>
                                        <p:cTn id="96" dur="1" fill="hold">
                                          <p:stCondLst>
                                            <p:cond delay="0"/>
                                          </p:stCondLst>
                                        </p:cTn>
                                        <p:tgtEl>
                                          <p:spTgt spid="5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5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p:bldP spid="39" grpId="1"/>
      <p:bldP spid="40" grpId="0" animBg="1"/>
      <p:bldP spid="40" grpId="1" animBg="1"/>
      <p:bldP spid="42" grpId="0" animBg="1"/>
      <p:bldP spid="42" grpId="1" animBg="1"/>
      <p:bldP spid="43" grpId="0" animBg="1"/>
      <p:bldP spid="43"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p:bldP spid="52" grpId="1"/>
      <p:bldP spid="53" grpId="0" animBg="1"/>
      <p:bldP spid="53" grpId="1" animBg="1"/>
      <p:bldP spid="53" grpId="2" animBg="1"/>
      <p:bldP spid="53" grpId="3" animBg="1"/>
      <p:bldP spid="54" grpId="0"/>
      <p:bldP spid="54" grpId="1"/>
      <p:bldP spid="55" grpId="0" animBg="1"/>
      <p:bldP spid="55" grpId="1" animBg="1"/>
      <p:bldP spid="55" grpId="2" animBg="1"/>
      <p:bldP spid="55" grpId="3" animBg="1"/>
      <p:bldP spid="56" grpId="2" animBg="1"/>
      <p:bldP spid="56" grpId="3" animBg="1"/>
      <p:bldP spid="57" grpId="0"/>
      <p:bldP spid="57" grpId="1"/>
      <p:bldP spid="58" grpId="0" animBg="1"/>
      <p:bldP spid="59" grpId="0" animBg="1"/>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3" y="377849"/>
            <a:ext cx="10515600" cy="625873"/>
          </a:xfrm>
        </p:spPr>
        <p:txBody>
          <a:bodyPr>
            <a:normAutofit/>
          </a:bodyPr>
          <a:lstStyle/>
          <a:p>
            <a:r>
              <a:rPr lang="en-GB" sz="2400" b="1" dirty="0"/>
              <a:t>¿Cómo se dice en español?</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p:cNvSpPr txBox="1"/>
          <p:nvPr/>
        </p:nvSpPr>
        <p:spPr>
          <a:xfrm>
            <a:off x="11353800" y="684155"/>
            <a:ext cx="1066800"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5" name="Rounded Rectangle 34"/>
          <p:cNvSpPr/>
          <p:nvPr/>
        </p:nvSpPr>
        <p:spPr>
          <a:xfrm>
            <a:off x="1068869" y="2345555"/>
            <a:ext cx="2910626"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take</a:t>
            </a:r>
          </a:p>
        </p:txBody>
      </p:sp>
      <p:sp>
        <p:nvSpPr>
          <p:cNvPr id="44" name="Rounded Rectangle 43"/>
          <p:cNvSpPr/>
          <p:nvPr/>
        </p:nvSpPr>
        <p:spPr>
          <a:xfrm>
            <a:off x="1081306" y="1302769"/>
            <a:ext cx="2910626"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bring</a:t>
            </a:r>
          </a:p>
        </p:txBody>
      </p:sp>
      <p:sp>
        <p:nvSpPr>
          <p:cNvPr id="46" name="Rounded Rectangle 45"/>
          <p:cNvSpPr/>
          <p:nvPr/>
        </p:nvSpPr>
        <p:spPr>
          <a:xfrm>
            <a:off x="9135412" y="1331245"/>
            <a:ext cx="205790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to you</a:t>
            </a:r>
          </a:p>
        </p:txBody>
      </p:sp>
      <p:sp>
        <p:nvSpPr>
          <p:cNvPr id="62" name="Rounded Rectangle 61"/>
          <p:cNvSpPr/>
          <p:nvPr/>
        </p:nvSpPr>
        <p:spPr>
          <a:xfrm>
            <a:off x="9148910" y="3420555"/>
            <a:ext cx="2044409"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for me</a:t>
            </a:r>
          </a:p>
        </p:txBody>
      </p:sp>
      <p:sp>
        <p:nvSpPr>
          <p:cNvPr id="63" name="Rounded Rectangle 62"/>
          <p:cNvSpPr/>
          <p:nvPr/>
        </p:nvSpPr>
        <p:spPr>
          <a:xfrm>
            <a:off x="4554823" y="2345555"/>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drinks</a:t>
            </a:r>
          </a:p>
        </p:txBody>
      </p:sp>
      <p:sp>
        <p:nvSpPr>
          <p:cNvPr id="64" name="Rounded Rectangle 63"/>
          <p:cNvSpPr/>
          <p:nvPr/>
        </p:nvSpPr>
        <p:spPr>
          <a:xfrm>
            <a:off x="4554823" y="3408511"/>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confetti*</a:t>
            </a:r>
          </a:p>
        </p:txBody>
      </p:sp>
      <p:sp>
        <p:nvSpPr>
          <p:cNvPr id="65" name="Rounded Rectangle 64"/>
          <p:cNvSpPr/>
          <p:nvPr/>
        </p:nvSpPr>
        <p:spPr>
          <a:xfrm>
            <a:off x="4554822" y="1331245"/>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 boxes full of presents</a:t>
            </a:r>
          </a:p>
        </p:txBody>
      </p:sp>
      <p:sp>
        <p:nvSpPr>
          <p:cNvPr id="66" name="Rounded Rectangle 65"/>
          <p:cNvSpPr/>
          <p:nvPr/>
        </p:nvSpPr>
        <p:spPr>
          <a:xfrm>
            <a:off x="9135412" y="2357145"/>
            <a:ext cx="205790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off me/away from me</a:t>
            </a:r>
          </a:p>
        </p:txBody>
      </p:sp>
      <p:sp>
        <p:nvSpPr>
          <p:cNvPr id="14" name="Rounded Rectangle 13"/>
          <p:cNvSpPr/>
          <p:nvPr/>
        </p:nvSpPr>
        <p:spPr>
          <a:xfrm>
            <a:off x="1068868" y="4457821"/>
            <a:ext cx="291062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write</a:t>
            </a:r>
          </a:p>
        </p:txBody>
      </p:sp>
      <p:sp>
        <p:nvSpPr>
          <p:cNvPr id="16" name="Rounded Rectangle 15"/>
          <p:cNvSpPr/>
          <p:nvPr/>
        </p:nvSpPr>
        <p:spPr>
          <a:xfrm>
            <a:off x="1081306" y="3408511"/>
            <a:ext cx="291062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They throw</a:t>
            </a:r>
          </a:p>
        </p:txBody>
      </p:sp>
      <p:sp>
        <p:nvSpPr>
          <p:cNvPr id="17" name="Rounded Rectangle 16"/>
          <p:cNvSpPr/>
          <p:nvPr/>
        </p:nvSpPr>
        <p:spPr>
          <a:xfrm>
            <a:off x="4554824" y="4457821"/>
            <a:ext cx="4146997"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messages</a:t>
            </a:r>
          </a:p>
        </p:txBody>
      </p:sp>
      <p:sp>
        <p:nvSpPr>
          <p:cNvPr id="18" name="TextBox 17"/>
          <p:cNvSpPr txBox="1"/>
          <p:nvPr/>
        </p:nvSpPr>
        <p:spPr>
          <a:xfrm>
            <a:off x="9430224" y="5896663"/>
            <a:ext cx="2864478" cy="430887"/>
          </a:xfrm>
          <a:prstGeom prst="rect">
            <a:avLst/>
          </a:prstGeom>
          <a:noFill/>
        </p:spPr>
        <p:txBody>
          <a:bodyPr wrap="square" rtlCol="0">
            <a:spAutoFit/>
          </a:bodyPr>
          <a:lstStyle/>
          <a:p>
            <a:pPr algn="l"/>
            <a:r>
              <a:rPr lang="en-GB" sz="2200" dirty="0">
                <a:solidFill>
                  <a:schemeClr val="accent5">
                    <a:lumMod val="50000"/>
                  </a:schemeClr>
                </a:solidFill>
              </a:rPr>
              <a:t>*confetti = confeti</a:t>
            </a:r>
          </a:p>
        </p:txBody>
      </p:sp>
      <p:pic>
        <p:nvPicPr>
          <p:cNvPr id="1026" name="Picture 2" descr="Small confetti clip art at clker vector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800" y="5045584"/>
            <a:ext cx="700769" cy="904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ty blower transparent background&#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028" y="137496"/>
            <a:ext cx="996429" cy="934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ty Balloons on Transparent Background - Fr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023" y="159147"/>
            <a:ext cx="796343" cy="10081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rthday cake pictures clip art | pubzd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1486" y="181536"/>
            <a:ext cx="1077476" cy="10774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9153044" y="4448369"/>
            <a:ext cx="2040275" cy="6053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at you</a:t>
            </a:r>
          </a:p>
        </p:txBody>
      </p:sp>
      <p:sp>
        <p:nvSpPr>
          <p:cNvPr id="24" name="Rounded Rectangle 23"/>
          <p:cNvSpPr/>
          <p:nvPr/>
        </p:nvSpPr>
        <p:spPr>
          <a:xfrm>
            <a:off x="902411" y="1172058"/>
            <a:ext cx="3245478"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4415494" y="1204908"/>
            <a:ext cx="4425651" cy="890591"/>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913880" y="2221368"/>
            <a:ext cx="3245478"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913880" y="3270678"/>
            <a:ext cx="3245478"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913880" y="4319988"/>
            <a:ext cx="3245478"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4415494" y="2254219"/>
            <a:ext cx="4425651" cy="848123"/>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4425524" y="3298809"/>
            <a:ext cx="4425651" cy="848123"/>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4425524" y="4321435"/>
            <a:ext cx="4425651" cy="848123"/>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9012723" y="1209554"/>
            <a:ext cx="2341076"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9012722" y="2228700"/>
            <a:ext cx="2341077" cy="873642"/>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9012723" y="3282383"/>
            <a:ext cx="2341076"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9012723" y="4302443"/>
            <a:ext cx="2341076"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342442" y="5498037"/>
            <a:ext cx="2845165" cy="492443"/>
          </a:xfrm>
          <a:prstGeom prst="rect">
            <a:avLst/>
          </a:prstGeom>
          <a:noFill/>
        </p:spPr>
        <p:txBody>
          <a:bodyPr wrap="square" rtlCol="0">
            <a:spAutoFit/>
          </a:bodyPr>
          <a:lstStyle/>
          <a:p>
            <a:pPr algn="l"/>
            <a:r>
              <a:rPr lang="en-GB" sz="2600" dirty="0">
                <a:solidFill>
                  <a:schemeClr val="accent5">
                    <a:lumMod val="50000"/>
                  </a:schemeClr>
                </a:solidFill>
              </a:rPr>
              <a:t>Te tiran confeti.</a:t>
            </a:r>
          </a:p>
        </p:txBody>
      </p:sp>
      <p:sp>
        <p:nvSpPr>
          <p:cNvPr id="37" name="TextBox 36"/>
          <p:cNvSpPr txBox="1"/>
          <p:nvPr/>
        </p:nvSpPr>
        <p:spPr>
          <a:xfrm>
            <a:off x="4997325" y="5498036"/>
            <a:ext cx="3786944" cy="492443"/>
          </a:xfrm>
          <a:prstGeom prst="rect">
            <a:avLst/>
          </a:prstGeom>
          <a:noFill/>
        </p:spPr>
        <p:txBody>
          <a:bodyPr wrap="square" rtlCol="0">
            <a:spAutoFit/>
          </a:bodyPr>
          <a:lstStyle/>
          <a:p>
            <a:pPr algn="l"/>
            <a:r>
              <a:rPr lang="en-GB" sz="2600" dirty="0">
                <a:solidFill>
                  <a:schemeClr val="accent5">
                    <a:lumMod val="50000"/>
                  </a:schemeClr>
                </a:solidFill>
              </a:rPr>
              <a:t>Me traen </a:t>
            </a:r>
            <a:r>
              <a:rPr lang="en-GB" sz="2600" dirty="0" err="1">
                <a:solidFill>
                  <a:schemeClr val="accent5">
                    <a:lumMod val="50000"/>
                  </a:schemeClr>
                </a:solidFill>
              </a:rPr>
              <a:t>mensajes</a:t>
            </a:r>
            <a:r>
              <a:rPr lang="en-GB" sz="2600" dirty="0">
                <a:solidFill>
                  <a:schemeClr val="accent5">
                    <a:lumMod val="50000"/>
                  </a:schemeClr>
                </a:solidFill>
              </a:rPr>
              <a:t>.</a:t>
            </a:r>
          </a:p>
        </p:txBody>
      </p:sp>
      <p:sp>
        <p:nvSpPr>
          <p:cNvPr id="38" name="TextBox 37"/>
          <p:cNvSpPr txBox="1"/>
          <p:nvPr/>
        </p:nvSpPr>
        <p:spPr>
          <a:xfrm>
            <a:off x="3765634" y="5487149"/>
            <a:ext cx="6250325" cy="492443"/>
          </a:xfrm>
          <a:prstGeom prst="rect">
            <a:avLst/>
          </a:prstGeom>
          <a:noFill/>
        </p:spPr>
        <p:txBody>
          <a:bodyPr wrap="square" rtlCol="0">
            <a:spAutoFit/>
          </a:bodyPr>
          <a:lstStyle/>
          <a:p>
            <a:pPr algn="l"/>
            <a:r>
              <a:rPr lang="en-GB" sz="2600" dirty="0">
                <a:solidFill>
                  <a:schemeClr val="accent5">
                    <a:lumMod val="50000"/>
                  </a:schemeClr>
                </a:solidFill>
              </a:rPr>
              <a:t>Me </a:t>
            </a:r>
            <a:r>
              <a:rPr lang="en-GB" sz="2600" dirty="0" err="1">
                <a:solidFill>
                  <a:schemeClr val="accent5">
                    <a:lumMod val="50000"/>
                  </a:schemeClr>
                </a:solidFill>
              </a:rPr>
              <a:t>quitan</a:t>
            </a:r>
            <a:r>
              <a:rPr lang="en-GB" sz="2600" dirty="0">
                <a:solidFill>
                  <a:schemeClr val="accent5">
                    <a:lumMod val="50000"/>
                  </a:schemeClr>
                </a:solidFill>
              </a:rPr>
              <a:t> las </a:t>
            </a:r>
            <a:r>
              <a:rPr lang="en-GB" sz="2600" dirty="0" err="1">
                <a:solidFill>
                  <a:schemeClr val="accent5">
                    <a:lumMod val="50000"/>
                  </a:schemeClr>
                </a:solidFill>
              </a:rPr>
              <a:t>cajas</a:t>
            </a:r>
            <a:r>
              <a:rPr lang="en-GB" sz="2600" dirty="0">
                <a:solidFill>
                  <a:schemeClr val="accent5">
                    <a:lumMod val="50000"/>
                  </a:schemeClr>
                </a:solidFill>
              </a:rPr>
              <a:t> </a:t>
            </a:r>
            <a:r>
              <a:rPr lang="en-GB" sz="2600" dirty="0" err="1">
                <a:solidFill>
                  <a:schemeClr val="accent5">
                    <a:lumMod val="50000"/>
                  </a:schemeClr>
                </a:solidFill>
              </a:rPr>
              <a:t>llenas</a:t>
            </a:r>
            <a:r>
              <a:rPr lang="en-GB" sz="2600" dirty="0">
                <a:solidFill>
                  <a:schemeClr val="accent5">
                    <a:lumMod val="50000"/>
                  </a:schemeClr>
                </a:solidFill>
              </a:rPr>
              <a:t> de </a:t>
            </a:r>
            <a:r>
              <a:rPr lang="en-GB" sz="2600" dirty="0" err="1">
                <a:solidFill>
                  <a:schemeClr val="accent5">
                    <a:lumMod val="50000"/>
                  </a:schemeClr>
                </a:solidFill>
              </a:rPr>
              <a:t>regalos</a:t>
            </a:r>
            <a:r>
              <a:rPr lang="en-GB" sz="2600" dirty="0">
                <a:solidFill>
                  <a:schemeClr val="accent5">
                    <a:lumMod val="50000"/>
                  </a:schemeClr>
                </a:solidFill>
              </a:rPr>
              <a:t>.</a:t>
            </a:r>
          </a:p>
        </p:txBody>
      </p:sp>
      <p:sp>
        <p:nvSpPr>
          <p:cNvPr id="39" name="Rounded Rectangle 38"/>
          <p:cNvSpPr/>
          <p:nvPr/>
        </p:nvSpPr>
        <p:spPr>
          <a:xfrm>
            <a:off x="915502" y="1172058"/>
            <a:ext cx="3245478"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5156249" y="5505533"/>
            <a:ext cx="3112365" cy="492443"/>
          </a:xfrm>
          <a:prstGeom prst="rect">
            <a:avLst/>
          </a:prstGeom>
          <a:noFill/>
        </p:spPr>
        <p:txBody>
          <a:bodyPr wrap="square" rtlCol="0">
            <a:spAutoFit/>
          </a:bodyPr>
          <a:lstStyle/>
          <a:p>
            <a:pPr algn="l"/>
            <a:r>
              <a:rPr lang="en-GB" sz="2600" dirty="0">
                <a:solidFill>
                  <a:schemeClr val="accent5">
                    <a:lumMod val="50000"/>
                  </a:schemeClr>
                </a:solidFill>
              </a:rPr>
              <a:t>Te traen </a:t>
            </a:r>
            <a:r>
              <a:rPr lang="en-GB" sz="2600" dirty="0" err="1">
                <a:solidFill>
                  <a:schemeClr val="accent5">
                    <a:lumMod val="50000"/>
                  </a:schemeClr>
                </a:solidFill>
              </a:rPr>
              <a:t>bebidas</a:t>
            </a:r>
            <a:r>
              <a:rPr lang="en-GB" sz="2600" dirty="0">
                <a:solidFill>
                  <a:schemeClr val="accent5">
                    <a:lumMod val="50000"/>
                  </a:schemeClr>
                </a:solidFill>
              </a:rPr>
              <a:t>.</a:t>
            </a:r>
          </a:p>
        </p:txBody>
      </p:sp>
      <p:sp>
        <p:nvSpPr>
          <p:cNvPr id="42" name="Rounded Rectangle 41"/>
          <p:cNvSpPr/>
          <p:nvPr/>
        </p:nvSpPr>
        <p:spPr>
          <a:xfrm>
            <a:off x="4425524" y="4321435"/>
            <a:ext cx="4425651" cy="848123"/>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9012723" y="1223841"/>
            <a:ext cx="2341076" cy="880974"/>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4940713" y="5496465"/>
            <a:ext cx="4066744" cy="492443"/>
          </a:xfrm>
          <a:prstGeom prst="rect">
            <a:avLst/>
          </a:prstGeom>
          <a:noFill/>
        </p:spPr>
        <p:txBody>
          <a:bodyPr wrap="square" rtlCol="0">
            <a:spAutoFit/>
          </a:bodyPr>
          <a:lstStyle/>
          <a:p>
            <a:pPr algn="l"/>
            <a:r>
              <a:rPr lang="en-GB" sz="2600" dirty="0">
                <a:solidFill>
                  <a:schemeClr val="accent5">
                    <a:lumMod val="50000"/>
                  </a:schemeClr>
                </a:solidFill>
              </a:rPr>
              <a:t>Te </a:t>
            </a:r>
            <a:r>
              <a:rPr lang="en-GB" sz="2600" dirty="0" err="1">
                <a:solidFill>
                  <a:schemeClr val="accent5">
                    <a:lumMod val="50000"/>
                  </a:schemeClr>
                </a:solidFill>
              </a:rPr>
              <a:t>escriben</a:t>
            </a:r>
            <a:r>
              <a:rPr lang="en-GB" sz="2600" dirty="0">
                <a:solidFill>
                  <a:schemeClr val="accent5">
                    <a:lumMod val="50000"/>
                  </a:schemeClr>
                </a:solidFill>
              </a:rPr>
              <a:t> </a:t>
            </a:r>
            <a:r>
              <a:rPr lang="en-GB" sz="2600" dirty="0" err="1">
                <a:solidFill>
                  <a:schemeClr val="accent5">
                    <a:lumMod val="50000"/>
                  </a:schemeClr>
                </a:solidFill>
              </a:rPr>
              <a:t>mensajes</a:t>
            </a:r>
            <a:r>
              <a:rPr lang="en-GB" sz="2600" dirty="0">
                <a:solidFill>
                  <a:schemeClr val="accent5">
                    <a:lumMod val="50000"/>
                  </a:schemeClr>
                </a:solidFill>
              </a:rPr>
              <a:t>.</a:t>
            </a:r>
          </a:p>
        </p:txBody>
      </p:sp>
    </p:spTree>
    <p:extLst>
      <p:ext uri="{BB962C8B-B14F-4D97-AF65-F5344CB8AC3E}">
        <p14:creationId xmlns:p14="http://schemas.microsoft.com/office/powerpoint/2010/main" val="27676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9"/>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8"/>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42"/>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3"/>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6" grpId="0" animBg="1"/>
      <p:bldP spid="36" grpId="1" animBg="1"/>
      <p:bldP spid="4" grpId="0"/>
      <p:bldP spid="4" grpId="1"/>
      <p:bldP spid="37" grpId="0"/>
      <p:bldP spid="37" grpId="1"/>
      <p:bldP spid="38" grpId="0"/>
      <p:bldP spid="38" grpId="1"/>
      <p:bldP spid="39" grpId="0" animBg="1"/>
      <p:bldP spid="39" grpId="1" animBg="1"/>
      <p:bldP spid="40" grpId="0"/>
      <p:bldP spid="40" grpId="1"/>
      <p:bldP spid="42" grpId="0" animBg="1"/>
      <p:bldP spid="42" grpId="1" animBg="1"/>
      <p:bldP spid="43" grpId="0" animBg="1"/>
      <p:bldP spid="43" grpId="1" animBg="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lamada ovalada 25">
            <a:extLst>
              <a:ext uri="{FF2B5EF4-FFF2-40B4-BE49-F238E27FC236}">
                <a16:creationId xmlns:a16="http://schemas.microsoft.com/office/drawing/2014/main" id="{DFD65DFA-1F88-8B47-82F6-582C4E1F45BF}"/>
              </a:ext>
            </a:extLst>
          </p:cNvPr>
          <p:cNvSpPr/>
          <p:nvPr/>
        </p:nvSpPr>
        <p:spPr>
          <a:xfrm>
            <a:off x="791141" y="3689823"/>
            <a:ext cx="5387602" cy="1547922"/>
          </a:xfrm>
          <a:prstGeom prst="wedgeEllipseCallout">
            <a:avLst>
              <a:gd name="adj1" fmla="val -56075"/>
              <a:gd name="adj2" fmla="val -25458"/>
            </a:avLst>
          </a:prstGeom>
          <a:solidFill>
            <a:srgbClr val="68D5CE"/>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They give you (</a:t>
            </a:r>
            <a:r>
              <a:rPr lang="en-GB" sz="2400" i="1" dirty="0">
                <a:solidFill>
                  <a:srgbClr val="1F4D81"/>
                </a:solidFill>
              </a:rPr>
              <a:t>as a gift</a:t>
            </a:r>
            <a:r>
              <a:rPr lang="en-GB" sz="2400" dirty="0">
                <a:solidFill>
                  <a:srgbClr val="1F4D81"/>
                </a:solidFill>
              </a:rPr>
              <a:t>) expensive things.</a:t>
            </a:r>
            <a:endParaRPr lang="es-GB" sz="2400" dirty="0">
              <a:solidFill>
                <a:srgbClr val="1F4D81"/>
              </a:solidFill>
            </a:endParaRPr>
          </a:p>
        </p:txBody>
      </p:sp>
      <p:sp>
        <p:nvSpPr>
          <p:cNvPr id="8" name="Llamada ovalada 7">
            <a:extLst>
              <a:ext uri="{FF2B5EF4-FFF2-40B4-BE49-F238E27FC236}">
                <a16:creationId xmlns:a16="http://schemas.microsoft.com/office/drawing/2014/main" id="{93226D4E-136D-B04A-86C4-06BFA1CB7AC7}"/>
              </a:ext>
            </a:extLst>
          </p:cNvPr>
          <p:cNvSpPr/>
          <p:nvPr/>
        </p:nvSpPr>
        <p:spPr>
          <a:xfrm>
            <a:off x="1594505" y="1056992"/>
            <a:ext cx="3238752" cy="1283537"/>
          </a:xfrm>
          <a:prstGeom prst="wedgeEllipseCallout">
            <a:avLst>
              <a:gd name="adj1" fmla="val -77219"/>
              <a:gd name="adj2" fmla="val 46429"/>
            </a:avLst>
          </a:prstGeom>
          <a:solidFill>
            <a:schemeClr val="accent6">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They offer me drinks.</a:t>
            </a:r>
            <a:endParaRPr lang="es-GB" sz="2400" dirty="0">
              <a:solidFill>
                <a:srgbClr val="1F4D81"/>
              </a:solidFill>
            </a:endParaRPr>
          </a:p>
        </p:txBody>
      </p:sp>
      <p:sp>
        <p:nvSpPr>
          <p:cNvPr id="9" name="Llamada ovalada 8">
            <a:extLst>
              <a:ext uri="{FF2B5EF4-FFF2-40B4-BE49-F238E27FC236}">
                <a16:creationId xmlns:a16="http://schemas.microsoft.com/office/drawing/2014/main" id="{65FC6EBF-6EE1-1A40-A56C-D312D049BB83}"/>
              </a:ext>
            </a:extLst>
          </p:cNvPr>
          <p:cNvSpPr/>
          <p:nvPr/>
        </p:nvSpPr>
        <p:spPr>
          <a:xfrm>
            <a:off x="5283200" y="976328"/>
            <a:ext cx="4893022" cy="1436424"/>
          </a:xfrm>
          <a:prstGeom prst="wedgeEllipseCallout">
            <a:avLst>
              <a:gd name="adj1" fmla="val 57074"/>
              <a:gd name="adj2" fmla="val 37259"/>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They</a:t>
            </a:r>
            <a:r>
              <a:rPr lang="es-GB" sz="2400" dirty="0">
                <a:solidFill>
                  <a:srgbClr val="1F4D81"/>
                </a:solidFill>
              </a:rPr>
              <a:t> always send you a </a:t>
            </a:r>
            <a:r>
              <a:rPr lang="en-GB" sz="2400" dirty="0">
                <a:solidFill>
                  <a:srgbClr val="1F4D81"/>
                </a:solidFill>
              </a:rPr>
              <a:t>birthday card</a:t>
            </a:r>
            <a:r>
              <a:rPr lang="es-GB" sz="2400" dirty="0">
                <a:solidFill>
                  <a:srgbClr val="1F4D81"/>
                </a:solidFill>
              </a:rPr>
              <a:t>.</a:t>
            </a:r>
          </a:p>
        </p:txBody>
      </p:sp>
      <p:sp>
        <p:nvSpPr>
          <p:cNvPr id="10" name="Llamada ovalada 9">
            <a:extLst>
              <a:ext uri="{FF2B5EF4-FFF2-40B4-BE49-F238E27FC236}">
                <a16:creationId xmlns:a16="http://schemas.microsoft.com/office/drawing/2014/main" id="{B01293DE-2F4C-DC42-A84A-C41574DC07EB}"/>
              </a:ext>
            </a:extLst>
          </p:cNvPr>
          <p:cNvSpPr/>
          <p:nvPr/>
        </p:nvSpPr>
        <p:spPr>
          <a:xfrm>
            <a:off x="1486578" y="2476148"/>
            <a:ext cx="4893022" cy="990601"/>
          </a:xfrm>
          <a:prstGeom prst="wedgeEllipseCallout">
            <a:avLst>
              <a:gd name="adj1" fmla="val -78912"/>
              <a:gd name="adj2" fmla="val 52160"/>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They bring me a box full of gifts!</a:t>
            </a:r>
            <a:endParaRPr lang="es-GB" sz="2400" dirty="0">
              <a:solidFill>
                <a:srgbClr val="1F4D81"/>
              </a:solidFill>
            </a:endParaRPr>
          </a:p>
        </p:txBody>
      </p:sp>
      <p:sp>
        <p:nvSpPr>
          <p:cNvPr id="11" name="Llamada ovalada 10">
            <a:extLst>
              <a:ext uri="{FF2B5EF4-FFF2-40B4-BE49-F238E27FC236}">
                <a16:creationId xmlns:a16="http://schemas.microsoft.com/office/drawing/2014/main" id="{9BEC7B58-1B28-574B-A804-02E36F9A2C4B}"/>
              </a:ext>
            </a:extLst>
          </p:cNvPr>
          <p:cNvSpPr/>
          <p:nvPr/>
        </p:nvSpPr>
        <p:spPr>
          <a:xfrm>
            <a:off x="6284320" y="4060028"/>
            <a:ext cx="4827511" cy="928487"/>
          </a:xfrm>
          <a:prstGeom prst="wedgeEllipseCallout">
            <a:avLst>
              <a:gd name="adj1" fmla="val 58197"/>
              <a:gd name="adj2" fmla="val 30179"/>
            </a:avLst>
          </a:prstGeom>
          <a:gradFill flip="none" rotWithShape="1">
            <a:gsLst>
              <a:gs pos="0">
                <a:srgbClr val="FF8AD8">
                  <a:tint val="66000"/>
                  <a:satMod val="160000"/>
                </a:srgbClr>
              </a:gs>
              <a:gs pos="50000">
                <a:srgbClr val="FF8AD8">
                  <a:tint val="44500"/>
                  <a:satMod val="160000"/>
                </a:srgbClr>
              </a:gs>
              <a:gs pos="100000">
                <a:srgbClr val="FF8AD8">
                  <a:tint val="23500"/>
                  <a:satMod val="160000"/>
                </a:srgbClr>
              </a:gs>
            </a:gsLst>
            <a:lin ang="108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They buy you bikes!</a:t>
            </a:r>
            <a:endParaRPr lang="es-GB" sz="2400" dirty="0">
              <a:solidFill>
                <a:srgbClr val="1F4D81"/>
              </a:solidFill>
            </a:endParaRPr>
          </a:p>
        </p:txBody>
      </p:sp>
      <p:sp>
        <p:nvSpPr>
          <p:cNvPr id="12" name="Llamada ovalada 11">
            <a:extLst>
              <a:ext uri="{FF2B5EF4-FFF2-40B4-BE49-F238E27FC236}">
                <a16:creationId xmlns:a16="http://schemas.microsoft.com/office/drawing/2014/main" id="{6136AC2A-69F3-694F-904D-004D118C4F8D}"/>
              </a:ext>
            </a:extLst>
          </p:cNvPr>
          <p:cNvSpPr/>
          <p:nvPr/>
        </p:nvSpPr>
        <p:spPr>
          <a:xfrm>
            <a:off x="760595" y="3689823"/>
            <a:ext cx="5418148" cy="1547922"/>
          </a:xfrm>
          <a:prstGeom prst="wedgeEllipseCallout">
            <a:avLst>
              <a:gd name="adj1" fmla="val -56075"/>
              <a:gd name="adj2" fmla="val -25458"/>
            </a:avLst>
          </a:prstGeom>
          <a:solidFill>
            <a:srgbClr val="68D5CE"/>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Te </a:t>
            </a:r>
            <a:r>
              <a:rPr lang="en-GB" sz="2400" dirty="0" err="1">
                <a:solidFill>
                  <a:srgbClr val="1F4D81"/>
                </a:solidFill>
              </a:rPr>
              <a:t>regalan</a:t>
            </a:r>
            <a:r>
              <a:rPr lang="en-GB" sz="2400" dirty="0">
                <a:solidFill>
                  <a:srgbClr val="1F4D81"/>
                </a:solidFill>
              </a:rPr>
              <a:t> </a:t>
            </a:r>
            <a:r>
              <a:rPr lang="en-GB" sz="2400" dirty="0" err="1">
                <a:solidFill>
                  <a:srgbClr val="1F4D81"/>
                </a:solidFill>
              </a:rPr>
              <a:t>cosas</a:t>
            </a:r>
            <a:r>
              <a:rPr lang="en-GB" sz="2400" dirty="0">
                <a:solidFill>
                  <a:srgbClr val="1F4D81"/>
                </a:solidFill>
              </a:rPr>
              <a:t> </a:t>
            </a:r>
            <a:r>
              <a:rPr lang="en-GB" sz="2400" dirty="0" err="1">
                <a:solidFill>
                  <a:srgbClr val="1F4D81"/>
                </a:solidFill>
              </a:rPr>
              <a:t>caras</a:t>
            </a:r>
            <a:r>
              <a:rPr lang="en-GB" sz="2400" dirty="0">
                <a:solidFill>
                  <a:srgbClr val="1F4D81"/>
                </a:solidFill>
              </a:rPr>
              <a:t>.</a:t>
            </a:r>
            <a:endParaRPr lang="es-GB" sz="2400" dirty="0">
              <a:solidFill>
                <a:srgbClr val="1F4D81"/>
              </a:solidFill>
            </a:endParaRPr>
          </a:p>
        </p:txBody>
      </p:sp>
      <p:sp>
        <p:nvSpPr>
          <p:cNvPr id="13" name="Llamada ovalada 12">
            <a:extLst>
              <a:ext uri="{FF2B5EF4-FFF2-40B4-BE49-F238E27FC236}">
                <a16:creationId xmlns:a16="http://schemas.microsoft.com/office/drawing/2014/main" id="{FC328B67-E5FD-D14F-BBD1-9722B2D80C51}"/>
              </a:ext>
            </a:extLst>
          </p:cNvPr>
          <p:cNvSpPr/>
          <p:nvPr/>
        </p:nvSpPr>
        <p:spPr>
          <a:xfrm>
            <a:off x="6450990" y="2452461"/>
            <a:ext cx="5220929" cy="1458233"/>
          </a:xfrm>
          <a:prstGeom prst="wedgeEllipseCallout">
            <a:avLst>
              <a:gd name="adj1" fmla="val 53975"/>
              <a:gd name="adj2" fmla="val -82769"/>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My grandparents always give me money.</a:t>
            </a:r>
            <a:endParaRPr lang="es-GB" sz="2400" dirty="0">
              <a:solidFill>
                <a:srgbClr val="1F4D81"/>
              </a:solidFill>
            </a:endParaRPr>
          </a:p>
        </p:txBody>
      </p:sp>
      <p:sp>
        <p:nvSpPr>
          <p:cNvPr id="17" name="Llamada ovalada 16">
            <a:extLst>
              <a:ext uri="{FF2B5EF4-FFF2-40B4-BE49-F238E27FC236}">
                <a16:creationId xmlns:a16="http://schemas.microsoft.com/office/drawing/2014/main" id="{1F9628B8-E013-B943-9274-15C1C2B2FB03}"/>
              </a:ext>
            </a:extLst>
          </p:cNvPr>
          <p:cNvSpPr/>
          <p:nvPr/>
        </p:nvSpPr>
        <p:spPr>
          <a:xfrm>
            <a:off x="6490541" y="5150290"/>
            <a:ext cx="4621290" cy="928487"/>
          </a:xfrm>
          <a:prstGeom prst="wedgeEllipseCallout">
            <a:avLst>
              <a:gd name="adj1" fmla="val 65068"/>
              <a:gd name="adj2" fmla="val 34226"/>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They take the watch off you.</a:t>
            </a:r>
            <a:endParaRPr lang="es-GB" sz="2400" dirty="0">
              <a:solidFill>
                <a:srgbClr val="1F4D81"/>
              </a:solidFill>
            </a:endParaRPr>
          </a:p>
        </p:txBody>
      </p:sp>
      <p:sp>
        <p:nvSpPr>
          <p:cNvPr id="18" name="Llamada ovalada 17">
            <a:extLst>
              <a:ext uri="{FF2B5EF4-FFF2-40B4-BE49-F238E27FC236}">
                <a16:creationId xmlns:a16="http://schemas.microsoft.com/office/drawing/2014/main" id="{783AF96C-9D4E-BA4B-B631-FE15C1EFE2B2}"/>
              </a:ext>
            </a:extLst>
          </p:cNvPr>
          <p:cNvSpPr/>
          <p:nvPr/>
        </p:nvSpPr>
        <p:spPr>
          <a:xfrm>
            <a:off x="1829701" y="5328602"/>
            <a:ext cx="4621290" cy="996400"/>
          </a:xfrm>
          <a:prstGeom prst="wedgeEllipseCallout">
            <a:avLst>
              <a:gd name="adj1" fmla="val -75933"/>
              <a:gd name="adj2" fmla="val 29518"/>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They throw confetti at me.</a:t>
            </a:r>
            <a:endParaRPr lang="es-GB" sz="2400" dirty="0">
              <a:solidFill>
                <a:srgbClr val="1F4D81"/>
              </a:solidFill>
            </a:endParaRPr>
          </a:p>
        </p:txBody>
      </p:sp>
      <p:sp>
        <p:nvSpPr>
          <p:cNvPr id="19" name="Llamada ovalada 18">
            <a:extLst>
              <a:ext uri="{FF2B5EF4-FFF2-40B4-BE49-F238E27FC236}">
                <a16:creationId xmlns:a16="http://schemas.microsoft.com/office/drawing/2014/main" id="{8EED6CDF-189D-9744-9DA1-E01209E71E81}"/>
              </a:ext>
            </a:extLst>
          </p:cNvPr>
          <p:cNvSpPr/>
          <p:nvPr/>
        </p:nvSpPr>
        <p:spPr>
          <a:xfrm>
            <a:off x="1594505" y="1056992"/>
            <a:ext cx="3238752" cy="1283537"/>
          </a:xfrm>
          <a:prstGeom prst="wedgeEllipseCallout">
            <a:avLst>
              <a:gd name="adj1" fmla="val -77219"/>
              <a:gd name="adj2" fmla="val 46429"/>
            </a:avLst>
          </a:prstGeom>
          <a:solidFill>
            <a:schemeClr val="accent6">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Me </a:t>
            </a:r>
            <a:r>
              <a:rPr lang="en-GB" sz="2400" dirty="0" err="1">
                <a:solidFill>
                  <a:srgbClr val="1F4D81"/>
                </a:solidFill>
              </a:rPr>
              <a:t>ofrecen</a:t>
            </a:r>
            <a:r>
              <a:rPr lang="en-GB" sz="2400" dirty="0">
                <a:solidFill>
                  <a:srgbClr val="1F4D81"/>
                </a:solidFill>
              </a:rPr>
              <a:t> </a:t>
            </a:r>
            <a:r>
              <a:rPr lang="en-GB" sz="2400" dirty="0" err="1">
                <a:solidFill>
                  <a:srgbClr val="1F4D81"/>
                </a:solidFill>
              </a:rPr>
              <a:t>bebidas</a:t>
            </a:r>
            <a:r>
              <a:rPr lang="en-GB" sz="2400" dirty="0">
                <a:solidFill>
                  <a:srgbClr val="1F4D81"/>
                </a:solidFill>
              </a:rPr>
              <a:t>.</a:t>
            </a:r>
            <a:endParaRPr lang="es-GB" sz="2400" dirty="0">
              <a:solidFill>
                <a:srgbClr val="1F4D81"/>
              </a:solidFill>
            </a:endParaRPr>
          </a:p>
        </p:txBody>
      </p:sp>
      <p:sp>
        <p:nvSpPr>
          <p:cNvPr id="20" name="Llamada ovalada 19">
            <a:extLst>
              <a:ext uri="{FF2B5EF4-FFF2-40B4-BE49-F238E27FC236}">
                <a16:creationId xmlns:a16="http://schemas.microsoft.com/office/drawing/2014/main" id="{CB265A2B-9135-7940-AF5F-3FF6FD179D01}"/>
              </a:ext>
            </a:extLst>
          </p:cNvPr>
          <p:cNvSpPr/>
          <p:nvPr/>
        </p:nvSpPr>
        <p:spPr>
          <a:xfrm>
            <a:off x="5283200" y="978620"/>
            <a:ext cx="4893022" cy="1436424"/>
          </a:xfrm>
          <a:prstGeom prst="wedgeEllipseCallout">
            <a:avLst>
              <a:gd name="adj1" fmla="val 57074"/>
              <a:gd name="adj2" fmla="val 37259"/>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1F4D81"/>
                </a:solidFill>
              </a:rPr>
              <a:t>Siempre te </a:t>
            </a:r>
            <a:r>
              <a:rPr lang="en-GB" sz="2400" dirty="0" err="1">
                <a:solidFill>
                  <a:srgbClr val="1F4D81"/>
                </a:solidFill>
              </a:rPr>
              <a:t>envían</a:t>
            </a:r>
            <a:r>
              <a:rPr lang="en-GB" sz="2400" dirty="0">
                <a:solidFill>
                  <a:srgbClr val="1F4D81"/>
                </a:solidFill>
              </a:rPr>
              <a:t> una </a:t>
            </a:r>
            <a:r>
              <a:rPr lang="en-GB" sz="2400" dirty="0" err="1">
                <a:solidFill>
                  <a:srgbClr val="1F4D81"/>
                </a:solidFill>
              </a:rPr>
              <a:t>tarjeta</a:t>
            </a:r>
            <a:r>
              <a:rPr lang="en-GB" sz="2400" dirty="0">
                <a:solidFill>
                  <a:srgbClr val="1F4D81"/>
                </a:solidFill>
              </a:rPr>
              <a:t> de </a:t>
            </a:r>
            <a:r>
              <a:rPr lang="en-GB" sz="2400" dirty="0" err="1">
                <a:solidFill>
                  <a:srgbClr val="1F4D81"/>
                </a:solidFill>
              </a:rPr>
              <a:t>cumpleaños</a:t>
            </a:r>
            <a:r>
              <a:rPr lang="es-GB" sz="2400" dirty="0">
                <a:solidFill>
                  <a:srgbClr val="1F4D81"/>
                </a:solidFill>
              </a:rPr>
              <a:t>.</a:t>
            </a:r>
          </a:p>
        </p:txBody>
      </p:sp>
      <p:sp>
        <p:nvSpPr>
          <p:cNvPr id="21" name="Llamada ovalada 20">
            <a:extLst>
              <a:ext uri="{FF2B5EF4-FFF2-40B4-BE49-F238E27FC236}">
                <a16:creationId xmlns:a16="http://schemas.microsoft.com/office/drawing/2014/main" id="{0660CECA-60E7-124B-B037-FB93EB77E984}"/>
              </a:ext>
            </a:extLst>
          </p:cNvPr>
          <p:cNvSpPr/>
          <p:nvPr/>
        </p:nvSpPr>
        <p:spPr>
          <a:xfrm>
            <a:off x="1486578" y="2481852"/>
            <a:ext cx="4893022" cy="990601"/>
          </a:xfrm>
          <a:prstGeom prst="wedgeEllipseCallout">
            <a:avLst>
              <a:gd name="adj1" fmla="val -78912"/>
              <a:gd name="adj2" fmla="val 52160"/>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¡Me traen una </a:t>
            </a:r>
            <a:r>
              <a:rPr lang="en-GB" sz="2400" dirty="0" err="1">
                <a:solidFill>
                  <a:srgbClr val="1F4D81"/>
                </a:solidFill>
              </a:rPr>
              <a:t>caja</a:t>
            </a:r>
            <a:r>
              <a:rPr lang="en-GB" sz="2400" dirty="0">
                <a:solidFill>
                  <a:srgbClr val="1F4D81"/>
                </a:solidFill>
              </a:rPr>
              <a:t> </a:t>
            </a:r>
            <a:r>
              <a:rPr lang="en-GB" sz="2400" dirty="0" err="1">
                <a:solidFill>
                  <a:srgbClr val="1F4D81"/>
                </a:solidFill>
              </a:rPr>
              <a:t>llena</a:t>
            </a:r>
            <a:r>
              <a:rPr lang="en-GB" sz="2400" dirty="0">
                <a:solidFill>
                  <a:srgbClr val="1F4D81"/>
                </a:solidFill>
              </a:rPr>
              <a:t> de regalos!</a:t>
            </a:r>
            <a:endParaRPr lang="es-GB" sz="2400" dirty="0">
              <a:solidFill>
                <a:srgbClr val="1F4D81"/>
              </a:solidFill>
            </a:endParaRPr>
          </a:p>
        </p:txBody>
      </p:sp>
      <p:sp>
        <p:nvSpPr>
          <p:cNvPr id="22" name="Llamada ovalada 21">
            <a:extLst>
              <a:ext uri="{FF2B5EF4-FFF2-40B4-BE49-F238E27FC236}">
                <a16:creationId xmlns:a16="http://schemas.microsoft.com/office/drawing/2014/main" id="{D7AF0995-B3CB-D04D-92FB-159B862A466A}"/>
              </a:ext>
            </a:extLst>
          </p:cNvPr>
          <p:cNvSpPr/>
          <p:nvPr/>
        </p:nvSpPr>
        <p:spPr>
          <a:xfrm>
            <a:off x="6450990" y="2452461"/>
            <a:ext cx="5220929" cy="1458233"/>
          </a:xfrm>
          <a:prstGeom prst="wedgeEllipseCallout">
            <a:avLst>
              <a:gd name="adj1" fmla="val 53975"/>
              <a:gd name="adj2" fmla="val -82769"/>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Mis </a:t>
            </a:r>
            <a:r>
              <a:rPr lang="en-GB" sz="2400" dirty="0" err="1">
                <a:solidFill>
                  <a:srgbClr val="1F4D81"/>
                </a:solidFill>
              </a:rPr>
              <a:t>abuelos</a:t>
            </a:r>
            <a:r>
              <a:rPr lang="en-GB" sz="2400" dirty="0">
                <a:solidFill>
                  <a:srgbClr val="1F4D81"/>
                </a:solidFill>
              </a:rPr>
              <a:t> </a:t>
            </a:r>
            <a:r>
              <a:rPr lang="en-GB" sz="2400" dirty="0" err="1">
                <a:solidFill>
                  <a:srgbClr val="1F4D81"/>
                </a:solidFill>
              </a:rPr>
              <a:t>siempre</a:t>
            </a:r>
            <a:r>
              <a:rPr lang="en-GB" sz="2400" dirty="0">
                <a:solidFill>
                  <a:srgbClr val="1F4D81"/>
                </a:solidFill>
              </a:rPr>
              <a:t> me </a:t>
            </a:r>
            <a:r>
              <a:rPr lang="en-GB" sz="2400" dirty="0" err="1">
                <a:solidFill>
                  <a:srgbClr val="1F4D81"/>
                </a:solidFill>
              </a:rPr>
              <a:t>dan</a:t>
            </a:r>
            <a:r>
              <a:rPr lang="en-GB" sz="2400" dirty="0">
                <a:solidFill>
                  <a:srgbClr val="1F4D81"/>
                </a:solidFill>
              </a:rPr>
              <a:t> </a:t>
            </a:r>
            <a:r>
              <a:rPr lang="en-GB" sz="2400" dirty="0" err="1">
                <a:solidFill>
                  <a:srgbClr val="1F4D81"/>
                </a:solidFill>
              </a:rPr>
              <a:t>dinero</a:t>
            </a:r>
            <a:r>
              <a:rPr lang="en-GB" sz="2400" dirty="0">
                <a:solidFill>
                  <a:srgbClr val="1F4D81"/>
                </a:solidFill>
              </a:rPr>
              <a:t>.</a:t>
            </a:r>
            <a:endParaRPr lang="es-GB" sz="2400" dirty="0">
              <a:solidFill>
                <a:srgbClr val="1F4D81"/>
              </a:solidFill>
            </a:endParaRPr>
          </a:p>
        </p:txBody>
      </p:sp>
      <p:sp>
        <p:nvSpPr>
          <p:cNvPr id="23" name="Llamada ovalada 22">
            <a:extLst>
              <a:ext uri="{FF2B5EF4-FFF2-40B4-BE49-F238E27FC236}">
                <a16:creationId xmlns:a16="http://schemas.microsoft.com/office/drawing/2014/main" id="{B27D7FAE-8938-294C-9BFC-5BF30CF3549C}"/>
              </a:ext>
            </a:extLst>
          </p:cNvPr>
          <p:cNvSpPr/>
          <p:nvPr/>
        </p:nvSpPr>
        <p:spPr>
          <a:xfrm>
            <a:off x="6284320" y="4046314"/>
            <a:ext cx="4827511" cy="947906"/>
          </a:xfrm>
          <a:prstGeom prst="wedgeEllipseCallout">
            <a:avLst>
              <a:gd name="adj1" fmla="val 59754"/>
              <a:gd name="adj2" fmla="val 31528"/>
            </a:avLst>
          </a:prstGeom>
          <a:gradFill flip="none" rotWithShape="1">
            <a:gsLst>
              <a:gs pos="0">
                <a:srgbClr val="FF8AD8">
                  <a:tint val="66000"/>
                  <a:satMod val="160000"/>
                </a:srgbClr>
              </a:gs>
              <a:gs pos="50000">
                <a:srgbClr val="FF8AD8">
                  <a:tint val="44500"/>
                  <a:satMod val="160000"/>
                </a:srgbClr>
              </a:gs>
              <a:gs pos="100000">
                <a:srgbClr val="FF8AD8">
                  <a:tint val="23500"/>
                  <a:satMod val="160000"/>
                </a:srgbClr>
              </a:gs>
            </a:gsLst>
            <a:lin ang="108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¡Te </a:t>
            </a:r>
            <a:r>
              <a:rPr lang="en-GB" sz="2400" dirty="0" err="1">
                <a:solidFill>
                  <a:srgbClr val="1F4D81"/>
                </a:solidFill>
              </a:rPr>
              <a:t>compran</a:t>
            </a:r>
            <a:r>
              <a:rPr lang="en-GB" sz="2400" dirty="0">
                <a:solidFill>
                  <a:srgbClr val="1F4D81"/>
                </a:solidFill>
              </a:rPr>
              <a:t> </a:t>
            </a:r>
            <a:r>
              <a:rPr lang="en-GB" sz="2400" dirty="0" err="1">
                <a:solidFill>
                  <a:srgbClr val="1F4D81"/>
                </a:solidFill>
              </a:rPr>
              <a:t>bicicletas</a:t>
            </a:r>
            <a:r>
              <a:rPr lang="en-GB" sz="2400" dirty="0">
                <a:solidFill>
                  <a:srgbClr val="1F4D81"/>
                </a:solidFill>
              </a:rPr>
              <a:t>!</a:t>
            </a:r>
            <a:endParaRPr lang="es-GB" sz="2400" dirty="0">
              <a:solidFill>
                <a:srgbClr val="1F4D81"/>
              </a:solidFill>
            </a:endParaRPr>
          </a:p>
        </p:txBody>
      </p:sp>
      <p:sp>
        <p:nvSpPr>
          <p:cNvPr id="24" name="Llamada ovalada 23">
            <a:extLst>
              <a:ext uri="{FF2B5EF4-FFF2-40B4-BE49-F238E27FC236}">
                <a16:creationId xmlns:a16="http://schemas.microsoft.com/office/drawing/2014/main" id="{BD9AACC2-6937-CE45-A3BD-BA0BF04DD7B5}"/>
              </a:ext>
            </a:extLst>
          </p:cNvPr>
          <p:cNvSpPr/>
          <p:nvPr/>
        </p:nvSpPr>
        <p:spPr>
          <a:xfrm>
            <a:off x="1828251" y="5337040"/>
            <a:ext cx="4622739" cy="996400"/>
          </a:xfrm>
          <a:prstGeom prst="wedgeEllipseCallout">
            <a:avLst>
              <a:gd name="adj1" fmla="val -75109"/>
              <a:gd name="adj2" fmla="val 28243"/>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F4D81"/>
                </a:solidFill>
              </a:rPr>
              <a:t>Me tiran confeti.</a:t>
            </a:r>
            <a:endParaRPr lang="es-GB" sz="2400" dirty="0">
              <a:solidFill>
                <a:srgbClr val="1F4D81"/>
              </a:solidFill>
            </a:endParaRPr>
          </a:p>
        </p:txBody>
      </p:sp>
      <p:sp>
        <p:nvSpPr>
          <p:cNvPr id="25" name="Llamada ovalada 24">
            <a:extLst>
              <a:ext uri="{FF2B5EF4-FFF2-40B4-BE49-F238E27FC236}">
                <a16:creationId xmlns:a16="http://schemas.microsoft.com/office/drawing/2014/main" id="{7D4655A0-B5AB-CC4B-92FA-4531D8092DEA}"/>
              </a:ext>
            </a:extLst>
          </p:cNvPr>
          <p:cNvSpPr/>
          <p:nvPr/>
        </p:nvSpPr>
        <p:spPr>
          <a:xfrm>
            <a:off x="6490541" y="5137849"/>
            <a:ext cx="4621290" cy="961189"/>
          </a:xfrm>
          <a:prstGeom prst="wedgeEllipseCallout">
            <a:avLst>
              <a:gd name="adj1" fmla="val 65339"/>
              <a:gd name="adj2" fmla="val 3287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1F4D81"/>
                </a:solidFill>
              </a:rPr>
              <a:t>Te </a:t>
            </a:r>
            <a:r>
              <a:rPr lang="en-GB" sz="2400" dirty="0" err="1">
                <a:solidFill>
                  <a:srgbClr val="1F4D81"/>
                </a:solidFill>
              </a:rPr>
              <a:t>quitan</a:t>
            </a:r>
            <a:r>
              <a:rPr lang="en-GB" sz="2400" dirty="0">
                <a:solidFill>
                  <a:srgbClr val="1F4D81"/>
                </a:solidFill>
              </a:rPr>
              <a:t> el </a:t>
            </a:r>
            <a:r>
              <a:rPr lang="en-GB" sz="2400" dirty="0" err="1">
                <a:solidFill>
                  <a:srgbClr val="1F4D81"/>
                </a:solidFill>
              </a:rPr>
              <a:t>reloj</a:t>
            </a:r>
            <a:r>
              <a:rPr lang="es-GB" sz="2400" dirty="0">
                <a:solidFill>
                  <a:srgbClr val="1F4D81"/>
                </a:solidFill>
              </a:rPr>
              <a:t>.</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457067" y="265459"/>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escribir</a:t>
            </a:r>
            <a:endParaRPr lang="en-US" sz="2000" dirty="0"/>
          </a:p>
        </p:txBody>
      </p:sp>
      <p:sp>
        <p:nvSpPr>
          <p:cNvPr id="2" name="Title 1"/>
          <p:cNvSpPr>
            <a:spLocks noGrp="1"/>
          </p:cNvSpPr>
          <p:nvPr>
            <p:ph type="title" idx="4294967295"/>
          </p:nvPr>
        </p:nvSpPr>
        <p:spPr>
          <a:xfrm>
            <a:off x="343991" y="-144192"/>
            <a:ext cx="10247809" cy="1325563"/>
          </a:xfrm>
        </p:spPr>
        <p:txBody>
          <a:bodyPr>
            <a:noAutofit/>
          </a:bodyPr>
          <a:lstStyle/>
          <a:p>
            <a:r>
              <a:rPr lang="es-ES" sz="2200" b="1" dirty="0"/>
              <a:t>Estás en una fiesta de cumpleaños con una amiga española. Ella no habla inglés, intenta hacer una traducción de las frases que escuchas.</a:t>
            </a:r>
            <a:endParaRPr lang="es-GB" sz="2200" b="1" dirty="0"/>
          </a:p>
        </p:txBody>
      </p:sp>
    </p:spTree>
    <p:extLst>
      <p:ext uri="{BB962C8B-B14F-4D97-AF65-F5344CB8AC3E}">
        <p14:creationId xmlns:p14="http://schemas.microsoft.com/office/powerpoint/2010/main" val="1645357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2" grpId="0" animBg="1"/>
      <p:bldP spid="19" grpId="0" animBg="1"/>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2" y="1664136"/>
            <a:ext cx="8187714" cy="1288269"/>
          </a:xfrm>
        </p:spPr>
        <p:txBody>
          <a:bodyPr>
            <a:normAutofit/>
          </a:bodyPr>
          <a:lstStyle/>
          <a:p>
            <a:pPr algn="l"/>
            <a:r>
              <a:rPr lang="en-GB" sz="3600" b="1" dirty="0">
                <a:solidFill>
                  <a:prstClr val="white"/>
                </a:solidFill>
              </a:rPr>
              <a:t>Talking about giving and receiving (birthdays)</a:t>
            </a:r>
            <a:endParaRPr lang="en-US" sz="36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29" name="Title 3">
            <a:extLst>
              <a:ext uri="{FF2B5EF4-FFF2-40B4-BE49-F238E27FC236}">
                <a16:creationId xmlns:a16="http://schemas.microsoft.com/office/drawing/2014/main" id="{952B40F4-0890-3242-87A1-805739C0EDD5}"/>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2 – Lesson </a:t>
            </a:r>
            <a:r>
              <a:rPr lang="en-GB" sz="2200" dirty="0">
                <a:solidFill>
                  <a:prstClr val="white"/>
                </a:solidFill>
                <a:latin typeface="Century Gothic" panose="020B0502020202020204" pitchFamily="34" charset="0"/>
              </a:rPr>
              <a:t>42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30" name="Title 3">
            <a:extLst>
              <a:ext uri="{FF2B5EF4-FFF2-40B4-BE49-F238E27FC236}">
                <a16:creationId xmlns:a16="http://schemas.microsoft.com/office/drawing/2014/main" id="{10F804CE-507F-3E40-B48B-BBDC30EEC551}"/>
              </a:ext>
            </a:extLst>
          </p:cNvPr>
          <p:cNvSpPr txBox="1">
            <a:spLocks/>
          </p:cNvSpPr>
          <p:nvPr/>
        </p:nvSpPr>
        <p:spPr>
          <a:xfrm>
            <a:off x="225241" y="6147055"/>
            <a:ext cx="4519753"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24/03/21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Subtitle 5">
            <a:extLst>
              <a:ext uri="{FF2B5EF4-FFF2-40B4-BE49-F238E27FC236}">
                <a16:creationId xmlns:a16="http://schemas.microsoft.com/office/drawing/2014/main" id="{DDFED1B0-8365-D84A-847E-1CD3FA337399}"/>
              </a:ext>
            </a:extLst>
          </p:cNvPr>
          <p:cNvSpPr txBox="1">
            <a:spLocks/>
          </p:cNvSpPr>
          <p:nvPr/>
        </p:nvSpPr>
        <p:spPr>
          <a:xfrm>
            <a:off x="223130" y="3076557"/>
            <a:ext cx="6457889" cy="13019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Indirect object pronouns (me, te, le)</a:t>
            </a:r>
          </a:p>
        </p:txBody>
      </p:sp>
      <p:sp>
        <p:nvSpPr>
          <p:cNvPr id="16" name="Subtitle 6">
            <a:extLst>
              <a:ext uri="{FF2B5EF4-FFF2-40B4-BE49-F238E27FC236}">
                <a16:creationId xmlns:a16="http://schemas.microsoft.com/office/drawing/2014/main" id="{ABC93937-5935-4FD6-909A-1159EB86D0C7}"/>
              </a:ext>
            </a:extLst>
          </p:cNvPr>
          <p:cNvSpPr txBox="1">
            <a:spLocks/>
          </p:cNvSpPr>
          <p:nvPr/>
        </p:nvSpPr>
        <p:spPr>
          <a:xfrm>
            <a:off x="223130" y="3640134"/>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[v] &amp; [b] [revisited] </a:t>
            </a:r>
          </a:p>
        </p:txBody>
      </p:sp>
    </p:spTree>
    <p:extLst>
      <p:ext uri="{BB962C8B-B14F-4D97-AF65-F5344CB8AC3E}">
        <p14:creationId xmlns:p14="http://schemas.microsoft.com/office/powerpoint/2010/main" val="194134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72600" y="258166"/>
            <a:ext cx="2555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50508" y="1125504"/>
            <a:ext cx="11690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203864"/>
                </a:solidFill>
                <a:latin typeface="Century Gothic" panose="020F0302020204030204"/>
              </a:rPr>
              <a:t>En</a:t>
            </a:r>
            <a:r>
              <a:rPr lang="en-GB" sz="2000" b="1" dirty="0">
                <a:solidFill>
                  <a:srgbClr val="203864"/>
                </a:solidFill>
                <a:latin typeface="Century Gothic" panose="020F0302020204030204"/>
              </a:rPr>
              <a:t> </a:t>
            </a:r>
            <a:r>
              <a:rPr lang="en-GB" sz="2000" b="1" dirty="0" err="1">
                <a:solidFill>
                  <a:srgbClr val="203864"/>
                </a:solidFill>
                <a:latin typeface="Century Gothic" panose="020F0302020204030204"/>
              </a:rPr>
              <a:t>español</a:t>
            </a:r>
            <a:r>
              <a:rPr lang="en-GB" sz="2000" b="1" dirty="0">
                <a:solidFill>
                  <a:srgbClr val="203864"/>
                </a:solidFill>
                <a:latin typeface="Century Gothic" panose="020F0302020204030204"/>
              </a:rPr>
              <a:t> la [b] y la [v] </a:t>
            </a:r>
            <a:r>
              <a:rPr lang="en-GB" sz="2000" b="1" dirty="0" err="1">
                <a:solidFill>
                  <a:srgbClr val="203864"/>
                </a:solidFill>
                <a:latin typeface="Century Gothic" panose="020F0302020204030204"/>
              </a:rPr>
              <a:t>tienen</a:t>
            </a:r>
            <a:r>
              <a:rPr lang="en-GB" sz="2000" b="1" dirty="0">
                <a:solidFill>
                  <a:srgbClr val="203864"/>
                </a:solidFill>
                <a:latin typeface="Century Gothic" panose="020F0302020204030204"/>
              </a:rPr>
              <a:t> la </a:t>
            </a:r>
            <a:r>
              <a:rPr lang="en-GB" sz="2000" b="1" dirty="0" err="1">
                <a:solidFill>
                  <a:srgbClr val="203864"/>
                </a:solidFill>
                <a:latin typeface="Century Gothic" panose="020F0302020204030204"/>
              </a:rPr>
              <a:t>misma</a:t>
            </a:r>
            <a:r>
              <a:rPr lang="en-GB" sz="2000" b="1" dirty="0">
                <a:solidFill>
                  <a:srgbClr val="203864"/>
                </a:solidFill>
                <a:latin typeface="Century Gothic" panose="020F0302020204030204"/>
              </a:rPr>
              <a:t> </a:t>
            </a:r>
            <a:r>
              <a:rPr lang="en-GB" sz="2000" b="1" dirty="0" err="1">
                <a:solidFill>
                  <a:srgbClr val="203864"/>
                </a:solidFill>
                <a:latin typeface="Century Gothic" panose="020F0302020204030204"/>
              </a:rPr>
              <a:t>pronunciación</a:t>
            </a:r>
            <a:r>
              <a:rPr lang="en-GB" sz="2000" b="1" dirty="0">
                <a:solidFill>
                  <a:srgbClr val="203864"/>
                </a:solidFill>
                <a:latin typeface="Century Gothic" panose="020F0302020204030204"/>
              </a:rPr>
              <a:t>.</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TextBox 5">
            <a:extLst>
              <a:ext uri="{FF2B5EF4-FFF2-40B4-BE49-F238E27FC236}">
                <a16:creationId xmlns:a16="http://schemas.microsoft.com/office/drawing/2014/main" id="{1523C903-BC5C-4B42-80A2-7CC1B5E5F2A9}"/>
              </a:ext>
            </a:extLst>
          </p:cNvPr>
          <p:cNvSpPr txBox="1"/>
          <p:nvPr/>
        </p:nvSpPr>
        <p:spPr>
          <a:xfrm>
            <a:off x="263837" y="1525470"/>
            <a:ext cx="7697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Escucha las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frases</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y escribe las palabras, ¿es con </a:t>
            </a:r>
            <a:r>
              <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rPr>
              <a:t>b</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o con </a:t>
            </a:r>
            <a:r>
              <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rPr>
              <a:t>v</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graphicFrame>
        <p:nvGraphicFramePr>
          <p:cNvPr id="3" name="Tabla 2">
            <a:extLst>
              <a:ext uri="{FF2B5EF4-FFF2-40B4-BE49-F238E27FC236}">
                <a16:creationId xmlns:a16="http://schemas.microsoft.com/office/drawing/2014/main" id="{CEF71FA5-9DBA-964A-A05A-5994DDF37C39}"/>
              </a:ext>
            </a:extLst>
          </p:cNvPr>
          <p:cNvGraphicFramePr>
            <a:graphicFrameLocks noGrp="1"/>
          </p:cNvGraphicFramePr>
          <p:nvPr>
            <p:extLst>
              <p:ext uri="{D42A27DB-BD31-4B8C-83A1-F6EECF244321}">
                <p14:modId xmlns:p14="http://schemas.microsoft.com/office/powerpoint/2010/main" val="1597699199"/>
              </p:ext>
            </p:extLst>
          </p:nvPr>
        </p:nvGraphicFramePr>
        <p:xfrm>
          <a:off x="462103" y="1992033"/>
          <a:ext cx="11466040" cy="4244643"/>
        </p:xfrm>
        <a:graphic>
          <a:graphicData uri="http://schemas.openxmlformats.org/drawingml/2006/table">
            <a:tbl>
              <a:tblPr firstRow="1" bandRow="1">
                <a:tableStyleId>{5DA37D80-6434-44D0-A028-1B22A696006F}</a:tableStyleId>
              </a:tblPr>
              <a:tblGrid>
                <a:gridCol w="651589">
                  <a:extLst>
                    <a:ext uri="{9D8B030D-6E8A-4147-A177-3AD203B41FA5}">
                      <a16:colId xmlns:a16="http://schemas.microsoft.com/office/drawing/2014/main" val="171312608"/>
                    </a:ext>
                  </a:extLst>
                </a:gridCol>
                <a:gridCol w="3235570">
                  <a:extLst>
                    <a:ext uri="{9D8B030D-6E8A-4147-A177-3AD203B41FA5}">
                      <a16:colId xmlns:a16="http://schemas.microsoft.com/office/drawing/2014/main" val="2090624162"/>
                    </a:ext>
                  </a:extLst>
                </a:gridCol>
                <a:gridCol w="3235570">
                  <a:extLst>
                    <a:ext uri="{9D8B030D-6E8A-4147-A177-3AD203B41FA5}">
                      <a16:colId xmlns:a16="http://schemas.microsoft.com/office/drawing/2014/main" val="582525141"/>
                    </a:ext>
                  </a:extLst>
                </a:gridCol>
                <a:gridCol w="4343311">
                  <a:extLst>
                    <a:ext uri="{9D8B030D-6E8A-4147-A177-3AD203B41FA5}">
                      <a16:colId xmlns:a16="http://schemas.microsoft.com/office/drawing/2014/main" val="1202253563"/>
                    </a:ext>
                  </a:extLst>
                </a:gridCol>
              </a:tblGrid>
              <a:tr h="703341">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palabras con </a:t>
                      </a:r>
                      <a:r>
                        <a:rPr lang="es-GB" sz="2000" dirty="0">
                          <a:solidFill>
                            <a:srgbClr val="F66400"/>
                          </a:solidFill>
                        </a:rPr>
                        <a:t>b</a:t>
                      </a:r>
                    </a:p>
                  </a:txBody>
                  <a:tcPr anchor="ctr"/>
                </a:tc>
                <a:tc>
                  <a:txBody>
                    <a:bodyPr/>
                    <a:lstStyle/>
                    <a:p>
                      <a:pPr algn="ctr"/>
                      <a:r>
                        <a:rPr lang="es-GB" sz="2000" dirty="0">
                          <a:solidFill>
                            <a:srgbClr val="203864"/>
                          </a:solidFill>
                        </a:rPr>
                        <a:t>palabras con </a:t>
                      </a:r>
                      <a:r>
                        <a:rPr lang="es-GB" sz="2000" dirty="0">
                          <a:solidFill>
                            <a:srgbClr val="F66400"/>
                          </a:solidFill>
                        </a:rPr>
                        <a:t>v</a:t>
                      </a:r>
                    </a:p>
                  </a:txBody>
                  <a:tcPr anchor="ctr"/>
                </a:tc>
                <a:tc>
                  <a:txBody>
                    <a:bodyPr/>
                    <a:lstStyle/>
                    <a:p>
                      <a:pPr algn="ctr"/>
                      <a:r>
                        <a:rPr lang="es-GB" sz="2000" dirty="0">
                          <a:solidFill>
                            <a:srgbClr val="203864"/>
                          </a:solidFill>
                        </a:rPr>
                        <a:t>¿Qué significa la frase en inglés?</a:t>
                      </a:r>
                    </a:p>
                  </a:txBody>
                  <a:tcPr anchor="ctr"/>
                </a:tc>
                <a:extLst>
                  <a:ext uri="{0D108BD9-81ED-4DB2-BD59-A6C34878D82A}">
                    <a16:rowId xmlns:a16="http://schemas.microsoft.com/office/drawing/2014/main" val="49022184"/>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2397825155"/>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1773336398"/>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3375316536"/>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2610938198"/>
                  </a:ext>
                </a:extLst>
              </a:tr>
              <a:tr h="590217">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1517630253"/>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851014244"/>
                  </a:ext>
                </a:extLst>
              </a:tr>
            </a:tbl>
          </a:graphicData>
        </a:graphic>
      </p:graphicFrame>
      <p:sp>
        <p:nvSpPr>
          <p:cNvPr id="34" name="Action Button: Custom 20">
            <a:hlinkClick r:id="" action="ppaction://noaction" highlightClick="1">
              <a:snd r:embed="rId4" name="Olvidó enviar los billetes.wav"/>
            </a:hlinkClick>
            <a:extLst>
              <a:ext uri="{FF2B5EF4-FFF2-40B4-BE49-F238E27FC236}">
                <a16:creationId xmlns:a16="http://schemas.microsoft.com/office/drawing/2014/main" id="{BF324922-429A-DB4D-B503-59B244A5F48E}"/>
              </a:ext>
            </a:extLst>
          </p:cNvPr>
          <p:cNvSpPr/>
          <p:nvPr/>
        </p:nvSpPr>
        <p:spPr>
          <a:xfrm>
            <a:off x="585526" y="277241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1" name="Action Button: Custom 20">
            <a:hlinkClick r:id="" action="ppaction://noaction" highlightClick="1">
              <a:snd r:embed="rId5" name="Aprovechas las vacaciones para viajar.wav"/>
            </a:hlinkClick>
            <a:extLst>
              <a:ext uri="{FF2B5EF4-FFF2-40B4-BE49-F238E27FC236}">
                <a16:creationId xmlns:a16="http://schemas.microsoft.com/office/drawing/2014/main" id="{7737E206-16C3-C74B-8F43-3C9691FCC45A}"/>
              </a:ext>
            </a:extLst>
          </p:cNvPr>
          <p:cNvSpPr/>
          <p:nvPr/>
        </p:nvSpPr>
        <p:spPr>
          <a:xfrm>
            <a:off x="585526" y="336375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8" name="Action Button: Custom 20">
            <a:hlinkClick r:id="" action="ppaction://noaction" highlightClick="1">
              <a:snd r:embed="rId6" name="Vende veinte bebidas.wav"/>
            </a:hlinkClick>
            <a:extLst>
              <a:ext uri="{FF2B5EF4-FFF2-40B4-BE49-F238E27FC236}">
                <a16:creationId xmlns:a16="http://schemas.microsoft.com/office/drawing/2014/main" id="{163327ED-5390-A64B-9353-67A9C31D9E30}"/>
              </a:ext>
            </a:extLst>
          </p:cNvPr>
          <p:cNvSpPr/>
          <p:nvPr/>
        </p:nvSpPr>
        <p:spPr>
          <a:xfrm>
            <a:off x="585526" y="395508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9" name="Action Button: Custom 20">
            <a:hlinkClick r:id="" action="ppaction://noaction" highlightClick="1">
              <a:snd r:embed="rId7" name="Debo saber la verdad.wav"/>
            </a:hlinkClick>
            <a:extLst>
              <a:ext uri="{FF2B5EF4-FFF2-40B4-BE49-F238E27FC236}">
                <a16:creationId xmlns:a16="http://schemas.microsoft.com/office/drawing/2014/main" id="{EA189B76-34E0-EF4A-8004-0BCA0228F2BD}"/>
              </a:ext>
            </a:extLst>
          </p:cNvPr>
          <p:cNvSpPr/>
          <p:nvPr/>
        </p:nvSpPr>
        <p:spPr>
          <a:xfrm>
            <a:off x="585526" y="45464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0" name="Action Button: Custom 20">
            <a:hlinkClick r:id="" action="ppaction://noaction" highlightClick="1">
              <a:snd r:embed="rId8" name="Va a ver a su novia en el viaje.wav"/>
            </a:hlinkClick>
            <a:extLst>
              <a:ext uri="{FF2B5EF4-FFF2-40B4-BE49-F238E27FC236}">
                <a16:creationId xmlns:a16="http://schemas.microsoft.com/office/drawing/2014/main" id="{6084BBD8-56D7-F64A-90A6-DA68568E7F6A}"/>
              </a:ext>
            </a:extLst>
          </p:cNvPr>
          <p:cNvSpPr/>
          <p:nvPr/>
        </p:nvSpPr>
        <p:spPr>
          <a:xfrm>
            <a:off x="585526" y="513776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1" name="Action Button: Custom 20">
            <a:hlinkClick r:id="" action="ppaction://noaction" highlightClick="1">
              <a:snd r:embed="rId9" name="La lluvia en verano da rabia.wav"/>
            </a:hlinkClick>
            <a:extLst>
              <a:ext uri="{FF2B5EF4-FFF2-40B4-BE49-F238E27FC236}">
                <a16:creationId xmlns:a16="http://schemas.microsoft.com/office/drawing/2014/main" id="{918AE885-7F91-574D-B2EA-6022B607AF32}"/>
              </a:ext>
            </a:extLst>
          </p:cNvPr>
          <p:cNvSpPr/>
          <p:nvPr/>
        </p:nvSpPr>
        <p:spPr>
          <a:xfrm>
            <a:off x="585526" y="572910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7" name="CuadroTexto 6">
            <a:extLst>
              <a:ext uri="{FF2B5EF4-FFF2-40B4-BE49-F238E27FC236}">
                <a16:creationId xmlns:a16="http://schemas.microsoft.com/office/drawing/2014/main" id="{14CF1C99-A712-B849-9E1F-1560B7C74882}"/>
              </a:ext>
            </a:extLst>
          </p:cNvPr>
          <p:cNvSpPr txBox="1"/>
          <p:nvPr/>
        </p:nvSpPr>
        <p:spPr>
          <a:xfrm>
            <a:off x="1162065" y="2775808"/>
            <a:ext cx="1032655" cy="400110"/>
          </a:xfrm>
          <a:prstGeom prst="rect">
            <a:avLst/>
          </a:prstGeom>
          <a:noFill/>
        </p:spPr>
        <p:txBody>
          <a:bodyPr wrap="none" rtlCol="0">
            <a:spAutoFit/>
          </a:bodyPr>
          <a:lstStyle/>
          <a:p>
            <a:pPr algn="l"/>
            <a:r>
              <a:rPr lang="es-GB" sz="2000" dirty="0">
                <a:solidFill>
                  <a:schemeClr val="accent5">
                    <a:lumMod val="50000"/>
                  </a:schemeClr>
                </a:solidFill>
              </a:rPr>
              <a:t>billetes</a:t>
            </a:r>
          </a:p>
        </p:txBody>
      </p:sp>
      <p:sp>
        <p:nvSpPr>
          <p:cNvPr id="52" name="CuadroTexto 51">
            <a:extLst>
              <a:ext uri="{FF2B5EF4-FFF2-40B4-BE49-F238E27FC236}">
                <a16:creationId xmlns:a16="http://schemas.microsoft.com/office/drawing/2014/main" id="{0048FF87-E794-C944-B1A1-3753BAE28AEF}"/>
              </a:ext>
            </a:extLst>
          </p:cNvPr>
          <p:cNvSpPr txBox="1"/>
          <p:nvPr/>
        </p:nvSpPr>
        <p:spPr>
          <a:xfrm>
            <a:off x="5401975" y="2764793"/>
            <a:ext cx="954107" cy="400110"/>
          </a:xfrm>
          <a:prstGeom prst="rect">
            <a:avLst/>
          </a:prstGeom>
          <a:noFill/>
        </p:spPr>
        <p:txBody>
          <a:bodyPr wrap="none" rtlCol="0">
            <a:spAutoFit/>
          </a:bodyPr>
          <a:lstStyle/>
          <a:p>
            <a:pPr algn="l"/>
            <a:r>
              <a:rPr lang="es-GB" sz="2000" dirty="0">
                <a:solidFill>
                  <a:schemeClr val="accent5">
                    <a:lumMod val="50000"/>
                  </a:schemeClr>
                </a:solidFill>
              </a:rPr>
              <a:t>enviar</a:t>
            </a:r>
          </a:p>
        </p:txBody>
      </p:sp>
      <p:sp>
        <p:nvSpPr>
          <p:cNvPr id="53" name="CuadroTexto 52">
            <a:extLst>
              <a:ext uri="{FF2B5EF4-FFF2-40B4-BE49-F238E27FC236}">
                <a16:creationId xmlns:a16="http://schemas.microsoft.com/office/drawing/2014/main" id="{11708542-D1A2-CD4D-9587-97DD265D07FA}"/>
              </a:ext>
            </a:extLst>
          </p:cNvPr>
          <p:cNvSpPr txBox="1"/>
          <p:nvPr/>
        </p:nvSpPr>
        <p:spPr>
          <a:xfrm>
            <a:off x="4325498" y="2764793"/>
            <a:ext cx="942887" cy="400110"/>
          </a:xfrm>
          <a:prstGeom prst="rect">
            <a:avLst/>
          </a:prstGeom>
          <a:noFill/>
        </p:spPr>
        <p:txBody>
          <a:bodyPr wrap="none" rtlCol="0">
            <a:spAutoFit/>
          </a:bodyPr>
          <a:lstStyle/>
          <a:p>
            <a:pPr algn="l"/>
            <a:r>
              <a:rPr lang="es-GB" sz="2000" dirty="0">
                <a:solidFill>
                  <a:schemeClr val="accent5">
                    <a:lumMod val="50000"/>
                  </a:schemeClr>
                </a:solidFill>
              </a:rPr>
              <a:t>olvidó</a:t>
            </a:r>
          </a:p>
        </p:txBody>
      </p:sp>
      <p:sp>
        <p:nvSpPr>
          <p:cNvPr id="54" name="CuadroTexto 53">
            <a:extLst>
              <a:ext uri="{FF2B5EF4-FFF2-40B4-BE49-F238E27FC236}">
                <a16:creationId xmlns:a16="http://schemas.microsoft.com/office/drawing/2014/main" id="{BE9A66D4-DCE1-BC42-8E04-B0BE4BDEA836}"/>
              </a:ext>
            </a:extLst>
          </p:cNvPr>
          <p:cNvSpPr txBox="1"/>
          <p:nvPr/>
        </p:nvSpPr>
        <p:spPr>
          <a:xfrm>
            <a:off x="4325498" y="3224066"/>
            <a:ext cx="1686680" cy="400110"/>
          </a:xfrm>
          <a:prstGeom prst="rect">
            <a:avLst/>
          </a:prstGeom>
          <a:noFill/>
        </p:spPr>
        <p:txBody>
          <a:bodyPr wrap="none" rtlCol="0">
            <a:spAutoFit/>
          </a:bodyPr>
          <a:lstStyle/>
          <a:p>
            <a:pPr algn="l"/>
            <a:r>
              <a:rPr lang="es-GB" sz="2000" dirty="0">
                <a:solidFill>
                  <a:schemeClr val="accent5">
                    <a:lumMod val="50000"/>
                  </a:schemeClr>
                </a:solidFill>
              </a:rPr>
              <a:t>aprovechas</a:t>
            </a:r>
          </a:p>
        </p:txBody>
      </p:sp>
      <p:sp>
        <p:nvSpPr>
          <p:cNvPr id="55" name="CuadroTexto 54">
            <a:extLst>
              <a:ext uri="{FF2B5EF4-FFF2-40B4-BE49-F238E27FC236}">
                <a16:creationId xmlns:a16="http://schemas.microsoft.com/office/drawing/2014/main" id="{51D41329-0A05-6642-8538-D9D7D3C0D4D8}"/>
              </a:ext>
            </a:extLst>
          </p:cNvPr>
          <p:cNvSpPr txBox="1"/>
          <p:nvPr/>
        </p:nvSpPr>
        <p:spPr>
          <a:xfrm>
            <a:off x="6019883" y="3211547"/>
            <a:ext cx="1653017" cy="400110"/>
          </a:xfrm>
          <a:prstGeom prst="rect">
            <a:avLst/>
          </a:prstGeom>
          <a:noFill/>
        </p:spPr>
        <p:txBody>
          <a:bodyPr wrap="none" rtlCol="0">
            <a:spAutoFit/>
          </a:bodyPr>
          <a:lstStyle/>
          <a:p>
            <a:pPr algn="l"/>
            <a:r>
              <a:rPr lang="es-GB" sz="2000" dirty="0">
                <a:solidFill>
                  <a:schemeClr val="accent5">
                    <a:lumMod val="50000"/>
                  </a:schemeClr>
                </a:solidFill>
              </a:rPr>
              <a:t>vacaciones</a:t>
            </a:r>
          </a:p>
        </p:txBody>
      </p:sp>
      <p:sp>
        <p:nvSpPr>
          <p:cNvPr id="56" name="CuadroTexto 55">
            <a:extLst>
              <a:ext uri="{FF2B5EF4-FFF2-40B4-BE49-F238E27FC236}">
                <a16:creationId xmlns:a16="http://schemas.microsoft.com/office/drawing/2014/main" id="{6D81B4D9-64EA-834C-8D66-901DE93EDF01}"/>
              </a:ext>
            </a:extLst>
          </p:cNvPr>
          <p:cNvSpPr txBox="1"/>
          <p:nvPr/>
        </p:nvSpPr>
        <p:spPr>
          <a:xfrm>
            <a:off x="4325498" y="3490574"/>
            <a:ext cx="857927" cy="400110"/>
          </a:xfrm>
          <a:prstGeom prst="rect">
            <a:avLst/>
          </a:prstGeom>
          <a:noFill/>
        </p:spPr>
        <p:txBody>
          <a:bodyPr wrap="none" rtlCol="0">
            <a:spAutoFit/>
          </a:bodyPr>
          <a:lstStyle/>
          <a:p>
            <a:pPr algn="l"/>
            <a:r>
              <a:rPr lang="es-GB" sz="2000" dirty="0">
                <a:solidFill>
                  <a:schemeClr val="accent5">
                    <a:lumMod val="50000"/>
                  </a:schemeClr>
                </a:solidFill>
              </a:rPr>
              <a:t>viajar</a:t>
            </a:r>
          </a:p>
        </p:txBody>
      </p:sp>
      <p:sp>
        <p:nvSpPr>
          <p:cNvPr id="57" name="CuadroTexto 56">
            <a:extLst>
              <a:ext uri="{FF2B5EF4-FFF2-40B4-BE49-F238E27FC236}">
                <a16:creationId xmlns:a16="http://schemas.microsoft.com/office/drawing/2014/main" id="{F8FB0F65-0058-644A-B7DA-A69A67090E2A}"/>
              </a:ext>
            </a:extLst>
          </p:cNvPr>
          <p:cNvSpPr txBox="1"/>
          <p:nvPr/>
        </p:nvSpPr>
        <p:spPr>
          <a:xfrm>
            <a:off x="4356379" y="3984135"/>
            <a:ext cx="994183" cy="400110"/>
          </a:xfrm>
          <a:prstGeom prst="rect">
            <a:avLst/>
          </a:prstGeom>
          <a:noFill/>
        </p:spPr>
        <p:txBody>
          <a:bodyPr wrap="none" rtlCol="0">
            <a:spAutoFit/>
          </a:bodyPr>
          <a:lstStyle/>
          <a:p>
            <a:pPr algn="l"/>
            <a:r>
              <a:rPr lang="es-GB" sz="2000" dirty="0">
                <a:solidFill>
                  <a:schemeClr val="accent5">
                    <a:lumMod val="50000"/>
                  </a:schemeClr>
                </a:solidFill>
              </a:rPr>
              <a:t>vende</a:t>
            </a:r>
          </a:p>
        </p:txBody>
      </p:sp>
      <p:sp>
        <p:nvSpPr>
          <p:cNvPr id="58" name="CuadroTexto 57">
            <a:extLst>
              <a:ext uri="{FF2B5EF4-FFF2-40B4-BE49-F238E27FC236}">
                <a16:creationId xmlns:a16="http://schemas.microsoft.com/office/drawing/2014/main" id="{63CA8FA0-BB0B-4046-9FDB-085F54C4165D}"/>
              </a:ext>
            </a:extLst>
          </p:cNvPr>
          <p:cNvSpPr txBox="1"/>
          <p:nvPr/>
        </p:nvSpPr>
        <p:spPr>
          <a:xfrm>
            <a:off x="5477176" y="3973046"/>
            <a:ext cx="955711" cy="400110"/>
          </a:xfrm>
          <a:prstGeom prst="rect">
            <a:avLst/>
          </a:prstGeom>
          <a:noFill/>
        </p:spPr>
        <p:txBody>
          <a:bodyPr wrap="none" rtlCol="0">
            <a:spAutoFit/>
          </a:bodyPr>
          <a:lstStyle/>
          <a:p>
            <a:pPr algn="l"/>
            <a:r>
              <a:rPr lang="es-GB" sz="2000" dirty="0">
                <a:solidFill>
                  <a:schemeClr val="accent5">
                    <a:lumMod val="50000"/>
                  </a:schemeClr>
                </a:solidFill>
              </a:rPr>
              <a:t>veinte</a:t>
            </a:r>
          </a:p>
        </p:txBody>
      </p:sp>
      <p:sp>
        <p:nvSpPr>
          <p:cNvPr id="59" name="CuadroTexto 58">
            <a:extLst>
              <a:ext uri="{FF2B5EF4-FFF2-40B4-BE49-F238E27FC236}">
                <a16:creationId xmlns:a16="http://schemas.microsoft.com/office/drawing/2014/main" id="{50626FA9-F388-C54A-AF58-BC4CB73933F3}"/>
              </a:ext>
            </a:extLst>
          </p:cNvPr>
          <p:cNvSpPr txBox="1"/>
          <p:nvPr/>
        </p:nvSpPr>
        <p:spPr>
          <a:xfrm>
            <a:off x="1128180" y="3965908"/>
            <a:ext cx="1202573" cy="400110"/>
          </a:xfrm>
          <a:prstGeom prst="rect">
            <a:avLst/>
          </a:prstGeom>
          <a:noFill/>
        </p:spPr>
        <p:txBody>
          <a:bodyPr wrap="none" rtlCol="0">
            <a:spAutoFit/>
          </a:bodyPr>
          <a:lstStyle/>
          <a:p>
            <a:pPr algn="l"/>
            <a:r>
              <a:rPr lang="es-GB" sz="2000" dirty="0">
                <a:solidFill>
                  <a:schemeClr val="accent5">
                    <a:lumMod val="50000"/>
                  </a:schemeClr>
                </a:solidFill>
              </a:rPr>
              <a:t>bebidas</a:t>
            </a:r>
          </a:p>
        </p:txBody>
      </p:sp>
      <p:sp>
        <p:nvSpPr>
          <p:cNvPr id="60" name="CuadroTexto 59">
            <a:extLst>
              <a:ext uri="{FF2B5EF4-FFF2-40B4-BE49-F238E27FC236}">
                <a16:creationId xmlns:a16="http://schemas.microsoft.com/office/drawing/2014/main" id="{C426105E-6EBA-C34D-9479-92EB6333E098}"/>
              </a:ext>
            </a:extLst>
          </p:cNvPr>
          <p:cNvSpPr txBox="1"/>
          <p:nvPr/>
        </p:nvSpPr>
        <p:spPr>
          <a:xfrm>
            <a:off x="1162065" y="4549634"/>
            <a:ext cx="870751" cy="400110"/>
          </a:xfrm>
          <a:prstGeom prst="rect">
            <a:avLst/>
          </a:prstGeom>
          <a:noFill/>
        </p:spPr>
        <p:txBody>
          <a:bodyPr wrap="none" rtlCol="0">
            <a:spAutoFit/>
          </a:bodyPr>
          <a:lstStyle/>
          <a:p>
            <a:pPr algn="l"/>
            <a:r>
              <a:rPr lang="es-GB" sz="2000" dirty="0">
                <a:solidFill>
                  <a:schemeClr val="accent5">
                    <a:lumMod val="50000"/>
                  </a:schemeClr>
                </a:solidFill>
              </a:rPr>
              <a:t>debo</a:t>
            </a:r>
          </a:p>
        </p:txBody>
      </p:sp>
      <p:sp>
        <p:nvSpPr>
          <p:cNvPr id="61" name="CuadroTexto 60">
            <a:extLst>
              <a:ext uri="{FF2B5EF4-FFF2-40B4-BE49-F238E27FC236}">
                <a16:creationId xmlns:a16="http://schemas.microsoft.com/office/drawing/2014/main" id="{90ACC269-EE30-0C47-A221-13908D0A3552}"/>
              </a:ext>
            </a:extLst>
          </p:cNvPr>
          <p:cNvSpPr txBox="1"/>
          <p:nvPr/>
        </p:nvSpPr>
        <p:spPr>
          <a:xfrm>
            <a:off x="2245684" y="4547748"/>
            <a:ext cx="877163" cy="400110"/>
          </a:xfrm>
          <a:prstGeom prst="rect">
            <a:avLst/>
          </a:prstGeom>
          <a:noFill/>
        </p:spPr>
        <p:txBody>
          <a:bodyPr wrap="none" rtlCol="0">
            <a:spAutoFit/>
          </a:bodyPr>
          <a:lstStyle/>
          <a:p>
            <a:pPr algn="l"/>
            <a:r>
              <a:rPr lang="es-GB" sz="2000" dirty="0">
                <a:solidFill>
                  <a:schemeClr val="accent5">
                    <a:lumMod val="50000"/>
                  </a:schemeClr>
                </a:solidFill>
              </a:rPr>
              <a:t>saber</a:t>
            </a:r>
          </a:p>
        </p:txBody>
      </p:sp>
      <p:sp>
        <p:nvSpPr>
          <p:cNvPr id="62" name="CuadroTexto 61">
            <a:extLst>
              <a:ext uri="{FF2B5EF4-FFF2-40B4-BE49-F238E27FC236}">
                <a16:creationId xmlns:a16="http://schemas.microsoft.com/office/drawing/2014/main" id="{3C006035-7054-5640-A452-E6B8627F33D0}"/>
              </a:ext>
            </a:extLst>
          </p:cNvPr>
          <p:cNvSpPr txBox="1"/>
          <p:nvPr/>
        </p:nvSpPr>
        <p:spPr>
          <a:xfrm>
            <a:off x="4356379" y="4546427"/>
            <a:ext cx="1098378" cy="400110"/>
          </a:xfrm>
          <a:prstGeom prst="rect">
            <a:avLst/>
          </a:prstGeom>
          <a:noFill/>
        </p:spPr>
        <p:txBody>
          <a:bodyPr wrap="none" rtlCol="0">
            <a:spAutoFit/>
          </a:bodyPr>
          <a:lstStyle/>
          <a:p>
            <a:pPr algn="l"/>
            <a:r>
              <a:rPr lang="es-GB" sz="2000" dirty="0">
                <a:solidFill>
                  <a:schemeClr val="accent5">
                    <a:lumMod val="50000"/>
                  </a:schemeClr>
                </a:solidFill>
              </a:rPr>
              <a:t>verdad</a:t>
            </a:r>
          </a:p>
        </p:txBody>
      </p:sp>
      <p:sp>
        <p:nvSpPr>
          <p:cNvPr id="64" name="CuadroTexto 63">
            <a:extLst>
              <a:ext uri="{FF2B5EF4-FFF2-40B4-BE49-F238E27FC236}">
                <a16:creationId xmlns:a16="http://schemas.microsoft.com/office/drawing/2014/main" id="{9CB41E26-EEF3-CE4F-8279-B540096A39D1}"/>
              </a:ext>
            </a:extLst>
          </p:cNvPr>
          <p:cNvSpPr txBox="1"/>
          <p:nvPr/>
        </p:nvSpPr>
        <p:spPr>
          <a:xfrm>
            <a:off x="4356379" y="5147174"/>
            <a:ext cx="502061" cy="400110"/>
          </a:xfrm>
          <a:prstGeom prst="rect">
            <a:avLst/>
          </a:prstGeom>
          <a:noFill/>
        </p:spPr>
        <p:txBody>
          <a:bodyPr wrap="none" rtlCol="0">
            <a:spAutoFit/>
          </a:bodyPr>
          <a:lstStyle/>
          <a:p>
            <a:pPr algn="l"/>
            <a:r>
              <a:rPr lang="es-GB" sz="2000" dirty="0">
                <a:solidFill>
                  <a:schemeClr val="accent5">
                    <a:lumMod val="50000"/>
                  </a:schemeClr>
                </a:solidFill>
              </a:rPr>
              <a:t>va</a:t>
            </a:r>
          </a:p>
        </p:txBody>
      </p:sp>
      <p:sp>
        <p:nvSpPr>
          <p:cNvPr id="65" name="CuadroTexto 64">
            <a:extLst>
              <a:ext uri="{FF2B5EF4-FFF2-40B4-BE49-F238E27FC236}">
                <a16:creationId xmlns:a16="http://schemas.microsoft.com/office/drawing/2014/main" id="{1C90311C-184B-744E-91D1-868F0635DC24}"/>
              </a:ext>
            </a:extLst>
          </p:cNvPr>
          <p:cNvSpPr txBox="1"/>
          <p:nvPr/>
        </p:nvSpPr>
        <p:spPr>
          <a:xfrm>
            <a:off x="5142567" y="5147174"/>
            <a:ext cx="570990" cy="400110"/>
          </a:xfrm>
          <a:prstGeom prst="rect">
            <a:avLst/>
          </a:prstGeom>
          <a:noFill/>
        </p:spPr>
        <p:txBody>
          <a:bodyPr wrap="none" rtlCol="0">
            <a:spAutoFit/>
          </a:bodyPr>
          <a:lstStyle/>
          <a:p>
            <a:pPr algn="l"/>
            <a:r>
              <a:rPr lang="es-GB" sz="2000" dirty="0">
                <a:solidFill>
                  <a:schemeClr val="accent5">
                    <a:lumMod val="50000"/>
                  </a:schemeClr>
                </a:solidFill>
              </a:rPr>
              <a:t>ver</a:t>
            </a:r>
          </a:p>
        </p:txBody>
      </p:sp>
      <p:sp>
        <p:nvSpPr>
          <p:cNvPr id="74" name="CuadroTexto 73">
            <a:extLst>
              <a:ext uri="{FF2B5EF4-FFF2-40B4-BE49-F238E27FC236}">
                <a16:creationId xmlns:a16="http://schemas.microsoft.com/office/drawing/2014/main" id="{1E70A14B-84C6-8F47-823A-6DC67C20CD3A}"/>
              </a:ext>
            </a:extLst>
          </p:cNvPr>
          <p:cNvSpPr txBox="1"/>
          <p:nvPr/>
        </p:nvSpPr>
        <p:spPr>
          <a:xfrm>
            <a:off x="5840590" y="5147174"/>
            <a:ext cx="878767" cy="400110"/>
          </a:xfrm>
          <a:prstGeom prst="rect">
            <a:avLst/>
          </a:prstGeom>
          <a:noFill/>
        </p:spPr>
        <p:txBody>
          <a:bodyPr wrap="none" rtlCol="0">
            <a:spAutoFit/>
          </a:bodyPr>
          <a:lstStyle/>
          <a:p>
            <a:pPr algn="l"/>
            <a:r>
              <a:rPr lang="es-GB" sz="2000" dirty="0">
                <a:solidFill>
                  <a:schemeClr val="accent5">
                    <a:lumMod val="50000"/>
                  </a:schemeClr>
                </a:solidFill>
              </a:rPr>
              <a:t>novia</a:t>
            </a:r>
          </a:p>
        </p:txBody>
      </p:sp>
      <p:sp>
        <p:nvSpPr>
          <p:cNvPr id="78" name="CuadroTexto 77">
            <a:extLst>
              <a:ext uri="{FF2B5EF4-FFF2-40B4-BE49-F238E27FC236}">
                <a16:creationId xmlns:a16="http://schemas.microsoft.com/office/drawing/2014/main" id="{CCA5F2E4-8AC2-D544-A26E-3D4308DC2C1F}"/>
              </a:ext>
            </a:extLst>
          </p:cNvPr>
          <p:cNvSpPr txBox="1"/>
          <p:nvPr/>
        </p:nvSpPr>
        <p:spPr>
          <a:xfrm>
            <a:off x="6846391" y="5147174"/>
            <a:ext cx="772969" cy="400110"/>
          </a:xfrm>
          <a:prstGeom prst="rect">
            <a:avLst/>
          </a:prstGeom>
          <a:noFill/>
        </p:spPr>
        <p:txBody>
          <a:bodyPr wrap="none" rtlCol="0">
            <a:spAutoFit/>
          </a:bodyPr>
          <a:lstStyle/>
          <a:p>
            <a:pPr algn="l"/>
            <a:r>
              <a:rPr lang="es-GB" sz="2000" dirty="0">
                <a:solidFill>
                  <a:schemeClr val="accent5">
                    <a:lumMod val="50000"/>
                  </a:schemeClr>
                </a:solidFill>
              </a:rPr>
              <a:t>viaje</a:t>
            </a:r>
          </a:p>
        </p:txBody>
      </p:sp>
      <p:sp>
        <p:nvSpPr>
          <p:cNvPr id="79" name="CuadroTexto 78">
            <a:extLst>
              <a:ext uri="{FF2B5EF4-FFF2-40B4-BE49-F238E27FC236}">
                <a16:creationId xmlns:a16="http://schemas.microsoft.com/office/drawing/2014/main" id="{46F157A9-6E81-D34D-9B8F-43A7154D341F}"/>
              </a:ext>
            </a:extLst>
          </p:cNvPr>
          <p:cNvSpPr txBox="1"/>
          <p:nvPr/>
        </p:nvSpPr>
        <p:spPr>
          <a:xfrm>
            <a:off x="4325498" y="5735981"/>
            <a:ext cx="811441" cy="400110"/>
          </a:xfrm>
          <a:prstGeom prst="rect">
            <a:avLst/>
          </a:prstGeom>
          <a:noFill/>
        </p:spPr>
        <p:txBody>
          <a:bodyPr wrap="none" rtlCol="0">
            <a:spAutoFit/>
          </a:bodyPr>
          <a:lstStyle/>
          <a:p>
            <a:pPr algn="l"/>
            <a:r>
              <a:rPr lang="es-GB" sz="2000" dirty="0">
                <a:solidFill>
                  <a:schemeClr val="accent5">
                    <a:lumMod val="50000"/>
                  </a:schemeClr>
                </a:solidFill>
              </a:rPr>
              <a:t>lluvia</a:t>
            </a:r>
          </a:p>
        </p:txBody>
      </p:sp>
      <p:sp>
        <p:nvSpPr>
          <p:cNvPr id="80" name="CuadroTexto 79">
            <a:extLst>
              <a:ext uri="{FF2B5EF4-FFF2-40B4-BE49-F238E27FC236}">
                <a16:creationId xmlns:a16="http://schemas.microsoft.com/office/drawing/2014/main" id="{DCA138BB-75A1-6747-9997-AD9CC088E91E}"/>
              </a:ext>
            </a:extLst>
          </p:cNvPr>
          <p:cNvSpPr txBox="1"/>
          <p:nvPr/>
        </p:nvSpPr>
        <p:spPr>
          <a:xfrm>
            <a:off x="5136939" y="5735981"/>
            <a:ext cx="1071127" cy="400110"/>
          </a:xfrm>
          <a:prstGeom prst="rect">
            <a:avLst/>
          </a:prstGeom>
          <a:noFill/>
        </p:spPr>
        <p:txBody>
          <a:bodyPr wrap="none" rtlCol="0">
            <a:spAutoFit/>
          </a:bodyPr>
          <a:lstStyle/>
          <a:p>
            <a:pPr algn="l"/>
            <a:r>
              <a:rPr lang="es-GB" sz="2000" dirty="0">
                <a:solidFill>
                  <a:schemeClr val="accent5">
                    <a:lumMod val="50000"/>
                  </a:schemeClr>
                </a:solidFill>
              </a:rPr>
              <a:t>verano</a:t>
            </a:r>
          </a:p>
        </p:txBody>
      </p:sp>
      <p:sp>
        <p:nvSpPr>
          <p:cNvPr id="81" name="CuadroTexto 80">
            <a:extLst>
              <a:ext uri="{FF2B5EF4-FFF2-40B4-BE49-F238E27FC236}">
                <a16:creationId xmlns:a16="http://schemas.microsoft.com/office/drawing/2014/main" id="{E0690E84-CB47-BF48-BE4A-2D4E28C66A49}"/>
              </a:ext>
            </a:extLst>
          </p:cNvPr>
          <p:cNvSpPr txBox="1"/>
          <p:nvPr/>
        </p:nvSpPr>
        <p:spPr>
          <a:xfrm>
            <a:off x="1162065" y="5752317"/>
            <a:ext cx="837089" cy="400110"/>
          </a:xfrm>
          <a:prstGeom prst="rect">
            <a:avLst/>
          </a:prstGeom>
          <a:noFill/>
        </p:spPr>
        <p:txBody>
          <a:bodyPr wrap="none" rtlCol="0">
            <a:spAutoFit/>
          </a:bodyPr>
          <a:lstStyle/>
          <a:p>
            <a:pPr algn="l"/>
            <a:r>
              <a:rPr lang="es-GB" sz="2000" dirty="0">
                <a:solidFill>
                  <a:schemeClr val="accent5">
                    <a:lumMod val="50000"/>
                  </a:schemeClr>
                </a:solidFill>
              </a:rPr>
              <a:t>rabia</a:t>
            </a:r>
          </a:p>
        </p:txBody>
      </p:sp>
      <p:sp>
        <p:nvSpPr>
          <p:cNvPr id="82" name="CuadroTexto 81">
            <a:extLst>
              <a:ext uri="{FF2B5EF4-FFF2-40B4-BE49-F238E27FC236}">
                <a16:creationId xmlns:a16="http://schemas.microsoft.com/office/drawing/2014/main" id="{B65B086E-D274-224B-B87F-56D783D770F9}"/>
              </a:ext>
            </a:extLst>
          </p:cNvPr>
          <p:cNvSpPr txBox="1"/>
          <p:nvPr/>
        </p:nvSpPr>
        <p:spPr>
          <a:xfrm>
            <a:off x="7583014" y="2783232"/>
            <a:ext cx="3975768" cy="400110"/>
          </a:xfrm>
          <a:prstGeom prst="rect">
            <a:avLst/>
          </a:prstGeom>
          <a:noFill/>
        </p:spPr>
        <p:txBody>
          <a:bodyPr wrap="none" rtlCol="0">
            <a:spAutoFit/>
          </a:bodyPr>
          <a:lstStyle/>
          <a:p>
            <a:pPr algn="l"/>
            <a:r>
              <a:rPr lang="es-GB" sz="2000" dirty="0">
                <a:solidFill>
                  <a:schemeClr val="accent5">
                    <a:lumMod val="50000"/>
                  </a:schemeClr>
                </a:solidFill>
              </a:rPr>
              <a:t>S/he forgot to send the tickets.</a:t>
            </a:r>
          </a:p>
        </p:txBody>
      </p:sp>
      <p:sp>
        <p:nvSpPr>
          <p:cNvPr id="83" name="CuadroTexto 82">
            <a:extLst>
              <a:ext uri="{FF2B5EF4-FFF2-40B4-BE49-F238E27FC236}">
                <a16:creationId xmlns:a16="http://schemas.microsoft.com/office/drawing/2014/main" id="{99179B1F-83BF-2446-AFE5-822E91705D6A}"/>
              </a:ext>
            </a:extLst>
          </p:cNvPr>
          <p:cNvSpPr txBox="1"/>
          <p:nvPr/>
        </p:nvSpPr>
        <p:spPr>
          <a:xfrm>
            <a:off x="7583014" y="3224496"/>
            <a:ext cx="4194170" cy="707886"/>
          </a:xfrm>
          <a:prstGeom prst="rect">
            <a:avLst/>
          </a:prstGeom>
          <a:noFill/>
        </p:spPr>
        <p:txBody>
          <a:bodyPr wrap="square" rtlCol="0">
            <a:spAutoFit/>
          </a:bodyPr>
          <a:lstStyle/>
          <a:p>
            <a:pPr algn="l"/>
            <a:r>
              <a:rPr lang="es-GB" sz="2000" dirty="0">
                <a:solidFill>
                  <a:schemeClr val="accent5">
                    <a:lumMod val="50000"/>
                  </a:schemeClr>
                </a:solidFill>
              </a:rPr>
              <a:t>You make the most of the holidays to travel.</a:t>
            </a:r>
          </a:p>
        </p:txBody>
      </p:sp>
      <p:sp>
        <p:nvSpPr>
          <p:cNvPr id="84" name="CuadroTexto 83">
            <a:extLst>
              <a:ext uri="{FF2B5EF4-FFF2-40B4-BE49-F238E27FC236}">
                <a16:creationId xmlns:a16="http://schemas.microsoft.com/office/drawing/2014/main" id="{00277DEB-D3E8-0D4A-89DF-1655F5F76012}"/>
              </a:ext>
            </a:extLst>
          </p:cNvPr>
          <p:cNvSpPr txBox="1"/>
          <p:nvPr/>
        </p:nvSpPr>
        <p:spPr>
          <a:xfrm>
            <a:off x="7583014" y="3958484"/>
            <a:ext cx="3036409" cy="400110"/>
          </a:xfrm>
          <a:prstGeom prst="rect">
            <a:avLst/>
          </a:prstGeom>
          <a:noFill/>
        </p:spPr>
        <p:txBody>
          <a:bodyPr wrap="none" rtlCol="0">
            <a:spAutoFit/>
          </a:bodyPr>
          <a:lstStyle/>
          <a:p>
            <a:pPr algn="l"/>
            <a:r>
              <a:rPr lang="es-GB" sz="2000" dirty="0">
                <a:solidFill>
                  <a:schemeClr val="accent5">
                    <a:lumMod val="50000"/>
                  </a:schemeClr>
                </a:solidFill>
              </a:rPr>
              <a:t>S/he sells twenty drinks.</a:t>
            </a:r>
          </a:p>
        </p:txBody>
      </p:sp>
      <p:sp>
        <p:nvSpPr>
          <p:cNvPr id="85" name="CuadroTexto 84">
            <a:extLst>
              <a:ext uri="{FF2B5EF4-FFF2-40B4-BE49-F238E27FC236}">
                <a16:creationId xmlns:a16="http://schemas.microsoft.com/office/drawing/2014/main" id="{27FA610B-CD66-A04A-8E87-56B14FF786A1}"/>
              </a:ext>
            </a:extLst>
          </p:cNvPr>
          <p:cNvSpPr txBox="1"/>
          <p:nvPr/>
        </p:nvSpPr>
        <p:spPr>
          <a:xfrm>
            <a:off x="7583014" y="4564671"/>
            <a:ext cx="2816797" cy="400110"/>
          </a:xfrm>
          <a:prstGeom prst="rect">
            <a:avLst/>
          </a:prstGeom>
          <a:noFill/>
        </p:spPr>
        <p:txBody>
          <a:bodyPr wrap="none" rtlCol="0">
            <a:spAutoFit/>
          </a:bodyPr>
          <a:lstStyle/>
          <a:p>
            <a:pPr algn="l"/>
            <a:r>
              <a:rPr lang="es-GB" sz="2000" dirty="0">
                <a:solidFill>
                  <a:schemeClr val="accent5">
                    <a:lumMod val="50000"/>
                  </a:schemeClr>
                </a:solidFill>
              </a:rPr>
              <a:t>I must know the truth.</a:t>
            </a:r>
          </a:p>
        </p:txBody>
      </p:sp>
      <p:sp>
        <p:nvSpPr>
          <p:cNvPr id="86" name="CuadroTexto 85">
            <a:extLst>
              <a:ext uri="{FF2B5EF4-FFF2-40B4-BE49-F238E27FC236}">
                <a16:creationId xmlns:a16="http://schemas.microsoft.com/office/drawing/2014/main" id="{FE8DF10F-9E6B-9646-8936-E7DCD0B450AF}"/>
              </a:ext>
            </a:extLst>
          </p:cNvPr>
          <p:cNvSpPr txBox="1"/>
          <p:nvPr/>
        </p:nvSpPr>
        <p:spPr>
          <a:xfrm>
            <a:off x="7583014" y="4994696"/>
            <a:ext cx="4194171" cy="707886"/>
          </a:xfrm>
          <a:prstGeom prst="rect">
            <a:avLst/>
          </a:prstGeom>
          <a:noFill/>
        </p:spPr>
        <p:txBody>
          <a:bodyPr wrap="square" rtlCol="0">
            <a:spAutoFit/>
          </a:bodyPr>
          <a:lstStyle/>
          <a:p>
            <a:pPr algn="l"/>
            <a:r>
              <a:rPr lang="en-GB" sz="2000" dirty="0">
                <a:solidFill>
                  <a:schemeClr val="accent5">
                    <a:lumMod val="50000"/>
                  </a:schemeClr>
                </a:solidFill>
              </a:rPr>
              <a:t>S/he is </a:t>
            </a:r>
            <a:r>
              <a:rPr lang="es-GB" sz="2000" dirty="0">
                <a:solidFill>
                  <a:schemeClr val="accent5">
                    <a:lumMod val="50000"/>
                  </a:schemeClr>
                </a:solidFill>
              </a:rPr>
              <a:t>going to see his/her girlfriend </a:t>
            </a:r>
            <a:r>
              <a:rPr lang="en-GB" sz="2000" dirty="0">
                <a:solidFill>
                  <a:schemeClr val="accent5">
                    <a:lumMod val="50000"/>
                  </a:schemeClr>
                </a:solidFill>
              </a:rPr>
              <a:t>on</a:t>
            </a:r>
            <a:r>
              <a:rPr lang="es-GB" sz="2000" dirty="0">
                <a:solidFill>
                  <a:schemeClr val="accent5">
                    <a:lumMod val="50000"/>
                  </a:schemeClr>
                </a:solidFill>
              </a:rPr>
              <a:t> the trip.</a:t>
            </a:r>
          </a:p>
        </p:txBody>
      </p:sp>
      <p:sp>
        <p:nvSpPr>
          <p:cNvPr id="87" name="CuadroTexto 86">
            <a:extLst>
              <a:ext uri="{FF2B5EF4-FFF2-40B4-BE49-F238E27FC236}">
                <a16:creationId xmlns:a16="http://schemas.microsoft.com/office/drawing/2014/main" id="{8C9DEA20-CF3E-D14C-ABE4-FB542BFFC71F}"/>
              </a:ext>
            </a:extLst>
          </p:cNvPr>
          <p:cNvSpPr txBox="1"/>
          <p:nvPr/>
        </p:nvSpPr>
        <p:spPr>
          <a:xfrm>
            <a:off x="7583014" y="5742841"/>
            <a:ext cx="4194171" cy="400110"/>
          </a:xfrm>
          <a:prstGeom prst="rect">
            <a:avLst/>
          </a:prstGeom>
          <a:noFill/>
        </p:spPr>
        <p:txBody>
          <a:bodyPr wrap="square" rtlCol="0">
            <a:spAutoFit/>
          </a:bodyPr>
          <a:lstStyle/>
          <a:p>
            <a:pPr algn="l"/>
            <a:r>
              <a:rPr lang="es-GB" sz="2000" dirty="0">
                <a:solidFill>
                  <a:schemeClr val="accent5">
                    <a:lumMod val="50000"/>
                  </a:schemeClr>
                </a:solidFill>
              </a:rPr>
              <a:t>The rain in summer is infuriating.</a:t>
            </a:r>
          </a:p>
        </p:txBody>
      </p:sp>
      <p:sp>
        <p:nvSpPr>
          <p:cNvPr id="8" name="Rounded Rectangular Callout 7"/>
          <p:cNvSpPr/>
          <p:nvPr/>
        </p:nvSpPr>
        <p:spPr>
          <a:xfrm>
            <a:off x="8718658" y="2066216"/>
            <a:ext cx="3138151" cy="967613"/>
          </a:xfrm>
          <a:prstGeom prst="wedgeRoundRectCallout">
            <a:avLst>
              <a:gd name="adj1" fmla="val -44317"/>
              <a:gd name="adj2" fmla="val 751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In English, we might also say here ‘You take advantage of…’.</a:t>
            </a:r>
          </a:p>
        </p:txBody>
      </p:sp>
    </p:spTree>
    <p:extLst>
      <p:ext uri="{BB962C8B-B14F-4D97-AF65-F5344CB8AC3E}">
        <p14:creationId xmlns:p14="http://schemas.microsoft.com/office/powerpoint/2010/main" val="15378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2" grpId="0"/>
      <p:bldP spid="53" grpId="0"/>
      <p:bldP spid="54" grpId="0"/>
      <p:bldP spid="55" grpId="0"/>
      <p:bldP spid="56" grpId="0"/>
      <p:bldP spid="57" grpId="0"/>
      <p:bldP spid="58" grpId="0"/>
      <p:bldP spid="59" grpId="0"/>
      <p:bldP spid="60" grpId="0"/>
      <p:bldP spid="61" grpId="0"/>
      <p:bldP spid="62" grpId="0"/>
      <p:bldP spid="64" grpId="0"/>
      <p:bldP spid="65" grpId="0"/>
      <p:bldP spid="74" grpId="0"/>
      <p:bldP spid="78" grpId="0"/>
      <p:bldP spid="79" grpId="0"/>
      <p:bldP spid="80" grpId="0"/>
      <p:bldP spid="81" grpId="0"/>
      <p:bldP spid="82" grpId="0"/>
      <p:bldP spid="83" grpId="0"/>
      <p:bldP spid="84" grpId="0"/>
      <p:bldP spid="85" grpId="0"/>
      <p:bldP spid="86" grpId="0"/>
      <p:bldP spid="87" grpId="0"/>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816353" y="234378"/>
            <a:ext cx="21117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816353" y="234377"/>
            <a:ext cx="2207758" cy="400919"/>
          </a:xfrm>
        </p:spPr>
        <p:txBody>
          <a:bodyPr>
            <a:normAutofit fontScale="90000"/>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Fonética</a:t>
            </a:r>
            <a:endParaRPr lang="en-GB" sz="3600" b="1" dirty="0">
              <a:solidFill>
                <a:schemeClr val="bg1"/>
              </a:solidFill>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78253" y="1325563"/>
            <a:ext cx="3756156" cy="461665"/>
          </a:xfrm>
          <a:prstGeom prst="rect">
            <a:avLst/>
          </a:prstGeom>
          <a:noFill/>
        </p:spPr>
        <p:txBody>
          <a:bodyPr wrap="none" rtlCol="0">
            <a:spAutoFit/>
          </a:bodyPr>
          <a:lstStyle/>
          <a:p>
            <a:pPr algn="l"/>
            <a:r>
              <a:rPr lang="es-GB" sz="2400" dirty="0">
                <a:solidFill>
                  <a:schemeClr val="accent5">
                    <a:lumMod val="50000"/>
                  </a:schemeClr>
                </a:solidFill>
              </a:rPr>
              <a:t>Trabajamos en parejas. </a:t>
            </a:r>
          </a:p>
        </p:txBody>
      </p:sp>
      <p:sp>
        <p:nvSpPr>
          <p:cNvPr id="11" name="CuadroTexto 10">
            <a:extLst>
              <a:ext uri="{FF2B5EF4-FFF2-40B4-BE49-F238E27FC236}">
                <a16:creationId xmlns:a16="http://schemas.microsoft.com/office/drawing/2014/main" id="{163885D3-3AA1-B143-92CE-1612E0906BDF}"/>
              </a:ext>
            </a:extLst>
          </p:cNvPr>
          <p:cNvSpPr txBox="1"/>
          <p:nvPr/>
        </p:nvSpPr>
        <p:spPr>
          <a:xfrm>
            <a:off x="178253" y="1822481"/>
            <a:ext cx="6381875" cy="461665"/>
          </a:xfrm>
          <a:prstGeom prst="rect">
            <a:avLst/>
          </a:prstGeom>
          <a:noFill/>
        </p:spPr>
        <p:txBody>
          <a:bodyPr wrap="none" rtlCol="0">
            <a:spAutoFit/>
          </a:bodyPr>
          <a:lstStyle/>
          <a:p>
            <a:r>
              <a:rPr lang="es-GB" sz="2400" dirty="0">
                <a:solidFill>
                  <a:schemeClr val="accent5">
                    <a:lumMod val="50000"/>
                  </a:schemeClr>
                </a:solidFill>
              </a:rPr>
              <a:t>El estudiante A lee las palabras en la lista.</a:t>
            </a:r>
            <a:endParaRPr lang="es-GB" sz="2200" i="1" dirty="0">
              <a:solidFill>
                <a:schemeClr val="accent5">
                  <a:lumMod val="50000"/>
                </a:schemeClr>
              </a:solidFill>
            </a:endParaRPr>
          </a:p>
        </p:txBody>
      </p:sp>
      <p:sp>
        <p:nvSpPr>
          <p:cNvPr id="18" name="CuadroTexto 17">
            <a:extLst>
              <a:ext uri="{FF2B5EF4-FFF2-40B4-BE49-F238E27FC236}">
                <a16:creationId xmlns:a16="http://schemas.microsoft.com/office/drawing/2014/main" id="{9F054AF3-8FB6-C74F-BE6D-9C853F3E96C4}"/>
              </a:ext>
            </a:extLst>
          </p:cNvPr>
          <p:cNvSpPr txBox="1"/>
          <p:nvPr/>
        </p:nvSpPr>
        <p:spPr>
          <a:xfrm>
            <a:off x="178253" y="2319399"/>
            <a:ext cx="9031640" cy="461665"/>
          </a:xfrm>
          <a:prstGeom prst="rect">
            <a:avLst/>
          </a:prstGeom>
          <a:noFill/>
        </p:spPr>
        <p:txBody>
          <a:bodyPr wrap="none" rtlCol="0">
            <a:spAutoFit/>
          </a:bodyPr>
          <a:lstStyle/>
          <a:p>
            <a:r>
              <a:rPr lang="es-GB" sz="2400" dirty="0">
                <a:solidFill>
                  <a:schemeClr val="accent5">
                    <a:lumMod val="50000"/>
                  </a:schemeClr>
                </a:solidFill>
              </a:rPr>
              <a:t>El estudiante B escribe las palabras en la columna correcta.</a:t>
            </a:r>
          </a:p>
        </p:txBody>
      </p:sp>
      <p:sp>
        <p:nvSpPr>
          <p:cNvPr id="19" name="CuadroTexto 18">
            <a:extLst>
              <a:ext uri="{FF2B5EF4-FFF2-40B4-BE49-F238E27FC236}">
                <a16:creationId xmlns:a16="http://schemas.microsoft.com/office/drawing/2014/main" id="{FAB2FA41-D562-EA4C-BAE6-2144F18574EA}"/>
              </a:ext>
            </a:extLst>
          </p:cNvPr>
          <p:cNvSpPr txBox="1"/>
          <p:nvPr/>
        </p:nvSpPr>
        <p:spPr>
          <a:xfrm>
            <a:off x="178253" y="2877872"/>
            <a:ext cx="1459054" cy="461665"/>
          </a:xfrm>
          <a:prstGeom prst="rect">
            <a:avLst/>
          </a:prstGeom>
          <a:noFill/>
        </p:spPr>
        <p:txBody>
          <a:bodyPr wrap="none" rtlCol="0">
            <a:spAutoFit/>
          </a:bodyPr>
          <a:lstStyle/>
          <a:p>
            <a:r>
              <a:rPr lang="es-GB" sz="2400" dirty="0">
                <a:solidFill>
                  <a:schemeClr val="accent5">
                    <a:lumMod val="50000"/>
                  </a:schemeClr>
                </a:solidFill>
              </a:rPr>
              <a:t>Ejemplo:</a:t>
            </a:r>
          </a:p>
        </p:txBody>
      </p:sp>
      <p:graphicFrame>
        <p:nvGraphicFramePr>
          <p:cNvPr id="20" name="Tabla 19">
            <a:extLst>
              <a:ext uri="{FF2B5EF4-FFF2-40B4-BE49-F238E27FC236}">
                <a16:creationId xmlns:a16="http://schemas.microsoft.com/office/drawing/2014/main" id="{CA897C7F-4812-1344-931D-71E883803E30}"/>
              </a:ext>
            </a:extLst>
          </p:cNvPr>
          <p:cNvGraphicFramePr>
            <a:graphicFrameLocks noGrp="1"/>
          </p:cNvGraphicFramePr>
          <p:nvPr>
            <p:extLst>
              <p:ext uri="{D42A27DB-BD31-4B8C-83A1-F6EECF244321}">
                <p14:modId xmlns:p14="http://schemas.microsoft.com/office/powerpoint/2010/main" val="3547009912"/>
              </p:ext>
            </p:extLst>
          </p:nvPr>
        </p:nvGraphicFramePr>
        <p:xfrm>
          <a:off x="178253" y="4901864"/>
          <a:ext cx="5336989" cy="857923"/>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857923">
                <a:tc>
                  <a:txBody>
                    <a:bodyPr/>
                    <a:lstStyle/>
                    <a:p>
                      <a:pPr algn="ctr"/>
                      <a:r>
                        <a:rPr lang="es-GB" sz="2200" b="1" dirty="0">
                          <a:solidFill>
                            <a:srgbClr val="203864"/>
                          </a:solidFill>
                        </a:rPr>
                        <a:t>1</a:t>
                      </a:r>
                    </a:p>
                  </a:txBody>
                  <a:tcPr anchor="ctr"/>
                </a:tc>
                <a:tc>
                  <a:txBody>
                    <a:bodyPr/>
                    <a:lstStyle/>
                    <a:p>
                      <a:pPr algn="ctr"/>
                      <a:r>
                        <a:rPr lang="es-GB" sz="2400" b="0" dirty="0">
                          <a:solidFill>
                            <a:srgbClr val="203864"/>
                          </a:solidFill>
                        </a:rPr>
                        <a:t>verdad</a:t>
                      </a:r>
                    </a:p>
                  </a:txBody>
                  <a:tcPr anchor="ctr"/>
                </a:tc>
                <a:extLst>
                  <a:ext uri="{0D108BD9-81ED-4DB2-BD59-A6C34878D82A}">
                    <a16:rowId xmlns:a16="http://schemas.microsoft.com/office/drawing/2014/main" val="1397290984"/>
                  </a:ext>
                </a:extLst>
              </a:tr>
            </a:tbl>
          </a:graphicData>
        </a:graphic>
      </p:graphicFrame>
      <p:graphicFrame>
        <p:nvGraphicFramePr>
          <p:cNvPr id="22" name="Tabla 21">
            <a:extLst>
              <a:ext uri="{FF2B5EF4-FFF2-40B4-BE49-F238E27FC236}">
                <a16:creationId xmlns:a16="http://schemas.microsoft.com/office/drawing/2014/main" id="{A47A7CCD-7447-8E46-83E1-E95292843F76}"/>
              </a:ext>
            </a:extLst>
          </p:cNvPr>
          <p:cNvGraphicFramePr>
            <a:graphicFrameLocks noGrp="1"/>
          </p:cNvGraphicFramePr>
          <p:nvPr>
            <p:extLst>
              <p:ext uri="{D42A27DB-BD31-4B8C-83A1-F6EECF244321}">
                <p14:modId xmlns:p14="http://schemas.microsoft.com/office/powerpoint/2010/main" val="3877683290"/>
              </p:ext>
            </p:extLst>
          </p:nvPr>
        </p:nvGraphicFramePr>
        <p:xfrm>
          <a:off x="6093354" y="4782895"/>
          <a:ext cx="5930757" cy="979448"/>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2768103458"/>
                    </a:ext>
                  </a:extLst>
                </a:gridCol>
                <a:gridCol w="2744414">
                  <a:extLst>
                    <a:ext uri="{9D8B030D-6E8A-4147-A177-3AD203B41FA5}">
                      <a16:colId xmlns:a16="http://schemas.microsoft.com/office/drawing/2014/main" val="1365253605"/>
                    </a:ext>
                  </a:extLst>
                </a:gridCol>
                <a:gridCol w="2744414">
                  <a:extLst>
                    <a:ext uri="{9D8B030D-6E8A-4147-A177-3AD203B41FA5}">
                      <a16:colId xmlns:a16="http://schemas.microsoft.com/office/drawing/2014/main" val="1614410457"/>
                    </a:ext>
                  </a:extLst>
                </a:gridCol>
              </a:tblGrid>
              <a:tr h="489724">
                <a:tc>
                  <a:txBody>
                    <a:bodyPr/>
                    <a:lstStyle/>
                    <a:p>
                      <a:pPr algn="ctr"/>
                      <a:endParaRPr lang="es-GB" sz="2200" b="1" dirty="0">
                        <a:solidFill>
                          <a:srgbClr val="203864"/>
                        </a:solidFill>
                      </a:endParaRPr>
                    </a:p>
                  </a:txBody>
                  <a:tcPr anchor="ctr"/>
                </a:tc>
                <a:tc>
                  <a:txBody>
                    <a:bodyPr/>
                    <a:lstStyle/>
                    <a:p>
                      <a:pPr algn="ctr"/>
                      <a:r>
                        <a:rPr lang="es-GB" sz="2000" b="1" dirty="0">
                          <a:solidFill>
                            <a:srgbClr val="F66400"/>
                          </a:solidFill>
                        </a:rPr>
                        <a:t>b</a:t>
                      </a:r>
                    </a:p>
                  </a:txBody>
                  <a:tcPr anchor="ctr">
                    <a:solidFill>
                      <a:schemeClr val="bg1"/>
                    </a:solidFill>
                  </a:tcPr>
                </a:tc>
                <a:tc>
                  <a:txBody>
                    <a:bodyPr/>
                    <a:lstStyle/>
                    <a:p>
                      <a:pPr algn="ctr"/>
                      <a:r>
                        <a:rPr lang="es-GB" sz="2000" b="1" dirty="0">
                          <a:solidFill>
                            <a:srgbClr val="F66400"/>
                          </a:solidFill>
                        </a:rPr>
                        <a:t>v</a:t>
                      </a:r>
                    </a:p>
                  </a:txBody>
                  <a:tcPr anchor="ctr">
                    <a:solidFill>
                      <a:schemeClr val="bg1"/>
                    </a:solidFill>
                  </a:tcPr>
                </a:tc>
                <a:extLst>
                  <a:ext uri="{0D108BD9-81ED-4DB2-BD59-A6C34878D82A}">
                    <a16:rowId xmlns:a16="http://schemas.microsoft.com/office/drawing/2014/main" val="3404810225"/>
                  </a:ext>
                </a:extLst>
              </a:tr>
              <a:tr h="489724">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3694919388"/>
                  </a:ext>
                </a:extLst>
              </a:tr>
            </a:tbl>
          </a:graphicData>
        </a:graphic>
      </p:graphicFrame>
      <p:sp>
        <p:nvSpPr>
          <p:cNvPr id="23" name="CuadroTexto 22">
            <a:extLst>
              <a:ext uri="{FF2B5EF4-FFF2-40B4-BE49-F238E27FC236}">
                <a16:creationId xmlns:a16="http://schemas.microsoft.com/office/drawing/2014/main" id="{DD4E7135-552E-0144-8211-38551CCD2415}"/>
              </a:ext>
            </a:extLst>
          </p:cNvPr>
          <p:cNvSpPr txBox="1"/>
          <p:nvPr/>
        </p:nvSpPr>
        <p:spPr>
          <a:xfrm>
            <a:off x="178253" y="3841407"/>
            <a:ext cx="3097323" cy="461665"/>
          </a:xfrm>
          <a:prstGeom prst="rect">
            <a:avLst/>
          </a:prstGeom>
          <a:noFill/>
        </p:spPr>
        <p:txBody>
          <a:bodyPr wrap="none" rtlCol="0">
            <a:spAutoFit/>
          </a:bodyPr>
          <a:lstStyle/>
          <a:p>
            <a:r>
              <a:rPr lang="es-GB" sz="2400" b="1" dirty="0">
                <a:solidFill>
                  <a:schemeClr val="accent5">
                    <a:lumMod val="50000"/>
                  </a:schemeClr>
                </a:solidFill>
              </a:rPr>
              <a:t>Estudiante</a:t>
            </a:r>
            <a:r>
              <a:rPr lang="es-GB" sz="2400" dirty="0">
                <a:solidFill>
                  <a:schemeClr val="accent5">
                    <a:lumMod val="50000"/>
                  </a:schemeClr>
                </a:solidFill>
              </a:rPr>
              <a:t> </a:t>
            </a:r>
            <a:r>
              <a:rPr lang="es-GB" sz="2400" b="1" dirty="0">
                <a:solidFill>
                  <a:schemeClr val="accent5">
                    <a:lumMod val="50000"/>
                  </a:schemeClr>
                </a:solidFill>
              </a:rPr>
              <a:t>A</a:t>
            </a:r>
            <a:r>
              <a:rPr lang="es-GB" sz="2400" dirty="0">
                <a:solidFill>
                  <a:schemeClr val="accent5">
                    <a:lumMod val="50000"/>
                  </a:schemeClr>
                </a:solidFill>
              </a:rPr>
              <a:t> habla:</a:t>
            </a:r>
          </a:p>
        </p:txBody>
      </p:sp>
      <p:sp>
        <p:nvSpPr>
          <p:cNvPr id="24" name="Llamada rectangular redondeada 23">
            <a:extLst>
              <a:ext uri="{FF2B5EF4-FFF2-40B4-BE49-F238E27FC236}">
                <a16:creationId xmlns:a16="http://schemas.microsoft.com/office/drawing/2014/main" id="{BB6FB975-BD44-0544-987F-AE1A741E73DE}"/>
              </a:ext>
            </a:extLst>
          </p:cNvPr>
          <p:cNvSpPr/>
          <p:nvPr/>
        </p:nvSpPr>
        <p:spPr>
          <a:xfrm>
            <a:off x="3397809" y="3482801"/>
            <a:ext cx="2268264" cy="1119693"/>
          </a:xfrm>
          <a:prstGeom prst="wedgeRoundRectCallout">
            <a:avLst>
              <a:gd name="adj1" fmla="val -72066"/>
              <a:gd name="adj2" fmla="val 87944"/>
              <a:gd name="adj3" fmla="val 1666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verdad</a:t>
            </a:r>
          </a:p>
        </p:txBody>
      </p:sp>
      <p:sp>
        <p:nvSpPr>
          <p:cNvPr id="25" name="CuadroTexto 24">
            <a:extLst>
              <a:ext uri="{FF2B5EF4-FFF2-40B4-BE49-F238E27FC236}">
                <a16:creationId xmlns:a16="http://schemas.microsoft.com/office/drawing/2014/main" id="{67EFA1A4-1502-994B-9CD5-8F008FD82B72}"/>
              </a:ext>
            </a:extLst>
          </p:cNvPr>
          <p:cNvSpPr txBox="1"/>
          <p:nvPr/>
        </p:nvSpPr>
        <p:spPr>
          <a:xfrm>
            <a:off x="6093354" y="3841407"/>
            <a:ext cx="4873450" cy="461665"/>
          </a:xfrm>
          <a:prstGeom prst="rect">
            <a:avLst/>
          </a:prstGeom>
          <a:noFill/>
        </p:spPr>
        <p:txBody>
          <a:bodyPr wrap="none" rtlCol="0">
            <a:spAutoFit/>
          </a:bodyPr>
          <a:lstStyle/>
          <a:p>
            <a:r>
              <a:rPr lang="es-GB" sz="2400" b="1" dirty="0">
                <a:solidFill>
                  <a:schemeClr val="accent5">
                    <a:lumMod val="50000"/>
                  </a:schemeClr>
                </a:solidFill>
              </a:rPr>
              <a:t>Estudiante</a:t>
            </a:r>
            <a:r>
              <a:rPr lang="es-GB" sz="2400" dirty="0">
                <a:solidFill>
                  <a:schemeClr val="accent5">
                    <a:lumMod val="50000"/>
                  </a:schemeClr>
                </a:solidFill>
              </a:rPr>
              <a:t> </a:t>
            </a:r>
            <a:r>
              <a:rPr lang="es-GB" sz="2400" b="1" dirty="0">
                <a:solidFill>
                  <a:schemeClr val="accent5">
                    <a:lumMod val="50000"/>
                  </a:schemeClr>
                </a:solidFill>
              </a:rPr>
              <a:t>B</a:t>
            </a:r>
            <a:r>
              <a:rPr lang="es-GB" sz="2400" dirty="0">
                <a:solidFill>
                  <a:schemeClr val="accent5">
                    <a:lumMod val="50000"/>
                  </a:schemeClr>
                </a:solidFill>
              </a:rPr>
              <a:t> escribe </a:t>
            </a:r>
            <a:r>
              <a:rPr lang="en-GB" sz="2400" dirty="0">
                <a:solidFill>
                  <a:schemeClr val="accent5">
                    <a:lumMod val="50000"/>
                  </a:schemeClr>
                </a:solidFill>
              </a:rPr>
              <a:t>la palabra</a:t>
            </a:r>
            <a:r>
              <a:rPr lang="es-GB" sz="2400" dirty="0">
                <a:solidFill>
                  <a:schemeClr val="accent5">
                    <a:lumMod val="50000"/>
                  </a:schemeClr>
                </a:solidFill>
              </a:rPr>
              <a:t>:</a:t>
            </a:r>
          </a:p>
        </p:txBody>
      </p:sp>
      <p:pic>
        <p:nvPicPr>
          <p:cNvPr id="26" name="Imagen 25">
            <a:extLst>
              <a:ext uri="{FF2B5EF4-FFF2-40B4-BE49-F238E27FC236}">
                <a16:creationId xmlns:a16="http://schemas.microsoft.com/office/drawing/2014/main" id="{5795A982-1091-5645-A3F2-B046B2229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5081" y="4385029"/>
            <a:ext cx="1379029" cy="1098362"/>
          </a:xfrm>
          <a:prstGeom prst="rect">
            <a:avLst/>
          </a:prstGeom>
        </p:spPr>
      </p:pic>
      <p:sp>
        <p:nvSpPr>
          <p:cNvPr id="28" name="CuadroTexto 27">
            <a:extLst>
              <a:ext uri="{FF2B5EF4-FFF2-40B4-BE49-F238E27FC236}">
                <a16:creationId xmlns:a16="http://schemas.microsoft.com/office/drawing/2014/main" id="{51189692-AE5E-E54F-836D-EF654D62AE98}"/>
              </a:ext>
            </a:extLst>
          </p:cNvPr>
          <p:cNvSpPr txBox="1"/>
          <p:nvPr/>
        </p:nvSpPr>
        <p:spPr>
          <a:xfrm>
            <a:off x="10048128" y="5252559"/>
            <a:ext cx="1281120" cy="461665"/>
          </a:xfrm>
          <a:prstGeom prst="rect">
            <a:avLst/>
          </a:prstGeom>
          <a:noFill/>
        </p:spPr>
        <p:txBody>
          <a:bodyPr wrap="none" rtlCol="0">
            <a:spAutoFit/>
          </a:bodyPr>
          <a:lstStyle/>
          <a:p>
            <a:pPr algn="l"/>
            <a:r>
              <a:rPr lang="es-GB" sz="2400" dirty="0">
                <a:solidFill>
                  <a:schemeClr val="accent5">
                    <a:lumMod val="50000"/>
                  </a:schemeClr>
                </a:solidFill>
              </a:rPr>
              <a:t>verdad</a:t>
            </a:r>
          </a:p>
        </p:txBody>
      </p:sp>
    </p:spTree>
    <p:extLst>
      <p:ext uri="{BB962C8B-B14F-4D97-AF65-F5344CB8AC3E}">
        <p14:creationId xmlns:p14="http://schemas.microsoft.com/office/powerpoint/2010/main" val="1553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3" grpId="0"/>
      <p:bldP spid="24" grpId="0" animBg="1"/>
      <p:bldP spid="25"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64915" y="234378"/>
            <a:ext cx="236323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64915" y="234377"/>
            <a:ext cx="2428685"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Fonética</a:t>
            </a:r>
            <a:endParaRPr lang="en-GB" sz="3600" b="1" dirty="0">
              <a:solidFill>
                <a:schemeClr val="bg1"/>
              </a:solidFill>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extLst>
              <p:ext uri="{D42A27DB-BD31-4B8C-83A1-F6EECF244321}">
                <p14:modId xmlns:p14="http://schemas.microsoft.com/office/powerpoint/2010/main" val="75349165"/>
              </p:ext>
            </p:extLst>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vida</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besar</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levantar</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abierto</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nuevo</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beber</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vivir</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móvil</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extLst>
              <p:ext uri="{D42A27DB-BD31-4B8C-83A1-F6EECF244321}">
                <p14:modId xmlns:p14="http://schemas.microsoft.com/office/powerpoint/2010/main" val="1268454991"/>
              </p:ext>
            </p:extLst>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1717137" cy="400110"/>
          </a:xfrm>
          <a:prstGeom prst="rect">
            <a:avLst/>
          </a:prstGeom>
          <a:noFill/>
        </p:spPr>
        <p:txBody>
          <a:bodyPr wrap="none" rtlCol="0">
            <a:spAutoFit/>
          </a:bodyPr>
          <a:lstStyle/>
          <a:p>
            <a:pPr algn="l"/>
            <a:r>
              <a:rPr lang="es-GB" sz="2000" b="1" dirty="0">
                <a:solidFill>
                  <a:schemeClr val="accent5">
                    <a:lumMod val="50000"/>
                  </a:schemeClr>
                </a:solidFill>
              </a:rPr>
              <a:t>Estudiante A</a:t>
            </a:r>
          </a:p>
        </p:txBody>
      </p:sp>
    </p:spTree>
    <p:extLst>
      <p:ext uri="{BB962C8B-B14F-4D97-AF65-F5344CB8AC3E}">
        <p14:creationId xmlns:p14="http://schemas.microsoft.com/office/powerpoint/2010/main" val="188300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79429" y="234378"/>
            <a:ext cx="23487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79429" y="234377"/>
            <a:ext cx="2444682"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Fonética</a:t>
            </a:r>
            <a:endParaRPr lang="en-GB" sz="3600" b="1" dirty="0">
              <a:solidFill>
                <a:schemeClr val="bg1"/>
              </a:solidFill>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extLst>
              <p:ext uri="{D42A27DB-BD31-4B8C-83A1-F6EECF244321}">
                <p14:modId xmlns:p14="http://schemas.microsoft.com/office/powerpoint/2010/main" val="420719977"/>
              </p:ext>
            </p:extLst>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recibir</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llave</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barrio</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abril</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abrir</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vergüenza</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diecinueve</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billete</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1677062" cy="400110"/>
          </a:xfrm>
          <a:prstGeom prst="rect">
            <a:avLst/>
          </a:prstGeom>
          <a:noFill/>
        </p:spPr>
        <p:txBody>
          <a:bodyPr wrap="none" rtlCol="0">
            <a:spAutoFit/>
          </a:bodyPr>
          <a:lstStyle/>
          <a:p>
            <a:pPr algn="l"/>
            <a:r>
              <a:rPr lang="es-GB" sz="2000" b="1" dirty="0">
                <a:solidFill>
                  <a:schemeClr val="accent5">
                    <a:lumMod val="50000"/>
                  </a:schemeClr>
                </a:solidFill>
              </a:rPr>
              <a:t>Estudiante B</a:t>
            </a:r>
          </a:p>
        </p:txBody>
      </p:sp>
    </p:spTree>
    <p:extLst>
      <p:ext uri="{BB962C8B-B14F-4D97-AF65-F5344CB8AC3E}">
        <p14:creationId xmlns:p14="http://schemas.microsoft.com/office/powerpoint/2010/main" val="3964450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79429" y="234378"/>
            <a:ext cx="23487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79429" y="234377"/>
            <a:ext cx="2444682"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Fonética</a:t>
            </a:r>
            <a:endParaRPr lang="en-GB" sz="3600" b="1" dirty="0">
              <a:solidFill>
                <a:schemeClr val="bg1"/>
              </a:solidFill>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vida</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besar</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levantar</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abierto</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nuevo</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beber</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vivir</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móvil</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extLst>
              <p:ext uri="{D42A27DB-BD31-4B8C-83A1-F6EECF244321}">
                <p14:modId xmlns:p14="http://schemas.microsoft.com/office/powerpoint/2010/main" val="3138306292"/>
              </p:ext>
            </p:extLst>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3021981" cy="400110"/>
          </a:xfrm>
          <a:prstGeom prst="rect">
            <a:avLst/>
          </a:prstGeom>
          <a:noFill/>
        </p:spPr>
        <p:txBody>
          <a:bodyPr wrap="none" rtlCol="0">
            <a:spAutoFit/>
          </a:bodyPr>
          <a:lstStyle/>
          <a:p>
            <a:pPr algn="l"/>
            <a:r>
              <a:rPr lang="es-GB" sz="2000" b="1" dirty="0">
                <a:solidFill>
                  <a:schemeClr val="accent5">
                    <a:lumMod val="50000"/>
                  </a:schemeClr>
                </a:solidFill>
              </a:rPr>
              <a:t>Estudiante A - Solución</a:t>
            </a:r>
          </a:p>
        </p:txBody>
      </p:sp>
      <p:sp>
        <p:nvSpPr>
          <p:cNvPr id="5" name="Rectangle 4"/>
          <p:cNvSpPr/>
          <p:nvPr/>
        </p:nvSpPr>
        <p:spPr>
          <a:xfrm>
            <a:off x="7465893" y="2316141"/>
            <a:ext cx="1023218" cy="400110"/>
          </a:xfrm>
          <a:prstGeom prst="rect">
            <a:avLst/>
          </a:prstGeom>
        </p:spPr>
        <p:txBody>
          <a:bodyPr wrap="square">
            <a:spAutoFit/>
          </a:bodyPr>
          <a:lstStyle/>
          <a:p>
            <a:pPr algn="ctr"/>
            <a:r>
              <a:rPr lang="es-GB" sz="2000" dirty="0">
                <a:solidFill>
                  <a:srgbClr val="203864"/>
                </a:solidFill>
              </a:rPr>
              <a:t>recibir</a:t>
            </a:r>
          </a:p>
        </p:txBody>
      </p:sp>
      <p:sp>
        <p:nvSpPr>
          <p:cNvPr id="7" name="Rectangle 6"/>
          <p:cNvSpPr/>
          <p:nvPr/>
        </p:nvSpPr>
        <p:spPr>
          <a:xfrm>
            <a:off x="10361892" y="2815610"/>
            <a:ext cx="831429" cy="400110"/>
          </a:xfrm>
          <a:prstGeom prst="rect">
            <a:avLst/>
          </a:prstGeom>
        </p:spPr>
        <p:txBody>
          <a:bodyPr wrap="square">
            <a:spAutoFit/>
          </a:bodyPr>
          <a:lstStyle/>
          <a:p>
            <a:r>
              <a:rPr lang="es-GB" sz="2000" dirty="0">
                <a:solidFill>
                  <a:srgbClr val="203864"/>
                </a:solidFill>
              </a:rPr>
              <a:t>llave</a:t>
            </a:r>
            <a:endParaRPr lang="en-GB" sz="2000" dirty="0"/>
          </a:p>
        </p:txBody>
      </p:sp>
      <p:sp>
        <p:nvSpPr>
          <p:cNvPr id="8" name="Rectangle 7"/>
          <p:cNvSpPr/>
          <p:nvPr/>
        </p:nvSpPr>
        <p:spPr>
          <a:xfrm>
            <a:off x="7510816" y="3257383"/>
            <a:ext cx="978295" cy="400110"/>
          </a:xfrm>
          <a:prstGeom prst="rect">
            <a:avLst/>
          </a:prstGeom>
        </p:spPr>
        <p:txBody>
          <a:bodyPr wrap="square">
            <a:spAutoFit/>
          </a:bodyPr>
          <a:lstStyle/>
          <a:p>
            <a:r>
              <a:rPr lang="es-GB" sz="2000" dirty="0">
                <a:solidFill>
                  <a:srgbClr val="203864"/>
                </a:solidFill>
              </a:rPr>
              <a:t>barrio</a:t>
            </a:r>
            <a:endParaRPr lang="en-GB" sz="2000" dirty="0"/>
          </a:p>
        </p:txBody>
      </p:sp>
      <p:sp>
        <p:nvSpPr>
          <p:cNvPr id="9" name="Rectangle 8"/>
          <p:cNvSpPr/>
          <p:nvPr/>
        </p:nvSpPr>
        <p:spPr>
          <a:xfrm>
            <a:off x="7558700" y="3717001"/>
            <a:ext cx="769227" cy="400110"/>
          </a:xfrm>
          <a:prstGeom prst="rect">
            <a:avLst/>
          </a:prstGeom>
        </p:spPr>
        <p:txBody>
          <a:bodyPr wrap="square">
            <a:spAutoFit/>
          </a:bodyPr>
          <a:lstStyle/>
          <a:p>
            <a:r>
              <a:rPr lang="es-GB" sz="2000" dirty="0">
                <a:solidFill>
                  <a:srgbClr val="203864"/>
                </a:solidFill>
              </a:rPr>
              <a:t>abril</a:t>
            </a:r>
            <a:endParaRPr lang="en-GB" sz="2000" dirty="0"/>
          </a:p>
        </p:txBody>
      </p:sp>
      <p:sp>
        <p:nvSpPr>
          <p:cNvPr id="10" name="Rectangle 9"/>
          <p:cNvSpPr/>
          <p:nvPr/>
        </p:nvSpPr>
        <p:spPr>
          <a:xfrm>
            <a:off x="7570452" y="4194063"/>
            <a:ext cx="796873" cy="400110"/>
          </a:xfrm>
          <a:prstGeom prst="rect">
            <a:avLst/>
          </a:prstGeom>
        </p:spPr>
        <p:txBody>
          <a:bodyPr wrap="square">
            <a:spAutoFit/>
          </a:bodyPr>
          <a:lstStyle/>
          <a:p>
            <a:r>
              <a:rPr lang="es-GB" sz="2000" dirty="0">
                <a:solidFill>
                  <a:srgbClr val="203864"/>
                </a:solidFill>
              </a:rPr>
              <a:t>abrir</a:t>
            </a:r>
            <a:endParaRPr lang="en-GB" sz="2000" dirty="0"/>
          </a:p>
        </p:txBody>
      </p:sp>
      <p:sp>
        <p:nvSpPr>
          <p:cNvPr id="11" name="Rectangle 10"/>
          <p:cNvSpPr/>
          <p:nvPr/>
        </p:nvSpPr>
        <p:spPr>
          <a:xfrm>
            <a:off x="10059997" y="4656431"/>
            <a:ext cx="1624501" cy="400110"/>
          </a:xfrm>
          <a:prstGeom prst="rect">
            <a:avLst/>
          </a:prstGeom>
        </p:spPr>
        <p:txBody>
          <a:bodyPr wrap="square">
            <a:spAutoFit/>
          </a:bodyPr>
          <a:lstStyle/>
          <a:p>
            <a:r>
              <a:rPr lang="es-GB" sz="2000" dirty="0">
                <a:solidFill>
                  <a:srgbClr val="203864"/>
                </a:solidFill>
              </a:rPr>
              <a:t>vergüenza</a:t>
            </a:r>
            <a:endParaRPr lang="en-GB" sz="2000" dirty="0"/>
          </a:p>
        </p:txBody>
      </p:sp>
      <p:sp>
        <p:nvSpPr>
          <p:cNvPr id="13" name="Rectangle 12"/>
          <p:cNvSpPr/>
          <p:nvPr/>
        </p:nvSpPr>
        <p:spPr>
          <a:xfrm>
            <a:off x="10007954" y="5160467"/>
            <a:ext cx="1728585" cy="400110"/>
          </a:xfrm>
          <a:prstGeom prst="rect">
            <a:avLst/>
          </a:prstGeom>
        </p:spPr>
        <p:txBody>
          <a:bodyPr wrap="square">
            <a:spAutoFit/>
          </a:bodyPr>
          <a:lstStyle/>
          <a:p>
            <a:r>
              <a:rPr lang="es-GB" sz="2000" dirty="0">
                <a:solidFill>
                  <a:srgbClr val="203864"/>
                </a:solidFill>
              </a:rPr>
              <a:t>diecin</a:t>
            </a:r>
            <a:r>
              <a:rPr lang="en-GB" sz="2000" dirty="0">
                <a:solidFill>
                  <a:srgbClr val="203864"/>
                </a:solidFill>
              </a:rPr>
              <a:t>u</a:t>
            </a:r>
            <a:r>
              <a:rPr lang="es-GB" sz="2000" dirty="0">
                <a:solidFill>
                  <a:srgbClr val="203864"/>
                </a:solidFill>
              </a:rPr>
              <a:t>eve</a:t>
            </a:r>
            <a:endParaRPr lang="en-GB" sz="2000" dirty="0"/>
          </a:p>
        </p:txBody>
      </p:sp>
      <p:sp>
        <p:nvSpPr>
          <p:cNvPr id="14" name="Rectangle 13"/>
          <p:cNvSpPr/>
          <p:nvPr/>
        </p:nvSpPr>
        <p:spPr>
          <a:xfrm>
            <a:off x="7558700" y="5593538"/>
            <a:ext cx="1005940" cy="400110"/>
          </a:xfrm>
          <a:prstGeom prst="rect">
            <a:avLst/>
          </a:prstGeom>
        </p:spPr>
        <p:txBody>
          <a:bodyPr wrap="square">
            <a:spAutoFit/>
          </a:bodyPr>
          <a:lstStyle/>
          <a:p>
            <a:r>
              <a:rPr lang="es-GB" sz="2000" dirty="0">
                <a:solidFill>
                  <a:srgbClr val="203864"/>
                </a:solidFill>
              </a:rPr>
              <a:t>billete</a:t>
            </a:r>
            <a:endParaRPr lang="en-GB" sz="2000" dirty="0"/>
          </a:p>
        </p:txBody>
      </p:sp>
    </p:spTree>
    <p:extLst>
      <p:ext uri="{BB962C8B-B14F-4D97-AF65-F5344CB8AC3E}">
        <p14:creationId xmlns:p14="http://schemas.microsoft.com/office/powerpoint/2010/main" val="35391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70710" y="234378"/>
            <a:ext cx="235743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70710" y="234377"/>
            <a:ext cx="2520790"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Fonética</a:t>
            </a:r>
            <a:endParaRPr lang="en-GB" sz="3600" b="1" dirty="0">
              <a:solidFill>
                <a:schemeClr val="bg1"/>
              </a:solidFill>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recibir</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llave</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barrio</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abril</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abrir</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vergüenza</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diecinueve</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billete</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extLst>
              <p:ext uri="{D42A27DB-BD31-4B8C-83A1-F6EECF244321}">
                <p14:modId xmlns:p14="http://schemas.microsoft.com/office/powerpoint/2010/main" val="3827278207"/>
              </p:ext>
            </p:extLst>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2981907" cy="400110"/>
          </a:xfrm>
          <a:prstGeom prst="rect">
            <a:avLst/>
          </a:prstGeom>
          <a:noFill/>
        </p:spPr>
        <p:txBody>
          <a:bodyPr wrap="none" rtlCol="0">
            <a:spAutoFit/>
          </a:bodyPr>
          <a:lstStyle/>
          <a:p>
            <a:pPr algn="l"/>
            <a:r>
              <a:rPr lang="es-GB" sz="2000" b="1" dirty="0">
                <a:solidFill>
                  <a:schemeClr val="accent5">
                    <a:lumMod val="50000"/>
                  </a:schemeClr>
                </a:solidFill>
              </a:rPr>
              <a:t>Estudiante B - Solución</a:t>
            </a:r>
          </a:p>
        </p:txBody>
      </p:sp>
      <p:sp>
        <p:nvSpPr>
          <p:cNvPr id="5" name="Rectangle 4"/>
          <p:cNvSpPr/>
          <p:nvPr/>
        </p:nvSpPr>
        <p:spPr>
          <a:xfrm>
            <a:off x="10388463" y="2334813"/>
            <a:ext cx="729687" cy="400110"/>
          </a:xfrm>
          <a:prstGeom prst="rect">
            <a:avLst/>
          </a:prstGeom>
        </p:spPr>
        <p:txBody>
          <a:bodyPr wrap="none">
            <a:spAutoFit/>
          </a:bodyPr>
          <a:lstStyle/>
          <a:p>
            <a:r>
              <a:rPr lang="es-GB" sz="2000" dirty="0">
                <a:solidFill>
                  <a:srgbClr val="203864"/>
                </a:solidFill>
              </a:rPr>
              <a:t>vida</a:t>
            </a:r>
            <a:endParaRPr lang="en-GB" sz="2000" dirty="0"/>
          </a:p>
        </p:txBody>
      </p:sp>
      <p:sp>
        <p:nvSpPr>
          <p:cNvPr id="7" name="Rectangle 6"/>
          <p:cNvSpPr/>
          <p:nvPr/>
        </p:nvSpPr>
        <p:spPr>
          <a:xfrm>
            <a:off x="7473520" y="2814083"/>
            <a:ext cx="877163" cy="400110"/>
          </a:xfrm>
          <a:prstGeom prst="rect">
            <a:avLst/>
          </a:prstGeom>
        </p:spPr>
        <p:txBody>
          <a:bodyPr wrap="none">
            <a:spAutoFit/>
          </a:bodyPr>
          <a:lstStyle/>
          <a:p>
            <a:r>
              <a:rPr lang="es-GB" sz="2000" dirty="0">
                <a:solidFill>
                  <a:srgbClr val="203864"/>
                </a:solidFill>
              </a:rPr>
              <a:t>besar</a:t>
            </a:r>
            <a:endParaRPr lang="en-GB" sz="2000" dirty="0"/>
          </a:p>
        </p:txBody>
      </p:sp>
      <p:sp>
        <p:nvSpPr>
          <p:cNvPr id="8" name="Rectangle 7"/>
          <p:cNvSpPr/>
          <p:nvPr/>
        </p:nvSpPr>
        <p:spPr>
          <a:xfrm>
            <a:off x="10145609" y="3244896"/>
            <a:ext cx="1215397" cy="400110"/>
          </a:xfrm>
          <a:prstGeom prst="rect">
            <a:avLst/>
          </a:prstGeom>
        </p:spPr>
        <p:txBody>
          <a:bodyPr wrap="none">
            <a:spAutoFit/>
          </a:bodyPr>
          <a:lstStyle/>
          <a:p>
            <a:r>
              <a:rPr lang="es-GB" sz="2000" dirty="0">
                <a:solidFill>
                  <a:srgbClr val="203864"/>
                </a:solidFill>
              </a:rPr>
              <a:t>levantar</a:t>
            </a:r>
            <a:endParaRPr lang="en-GB" sz="2000" dirty="0"/>
          </a:p>
        </p:txBody>
      </p:sp>
      <p:sp>
        <p:nvSpPr>
          <p:cNvPr id="9" name="Rectangle 8"/>
          <p:cNvSpPr/>
          <p:nvPr/>
        </p:nvSpPr>
        <p:spPr>
          <a:xfrm>
            <a:off x="7382863" y="3719756"/>
            <a:ext cx="1083951" cy="400110"/>
          </a:xfrm>
          <a:prstGeom prst="rect">
            <a:avLst/>
          </a:prstGeom>
        </p:spPr>
        <p:txBody>
          <a:bodyPr wrap="none">
            <a:spAutoFit/>
          </a:bodyPr>
          <a:lstStyle/>
          <a:p>
            <a:r>
              <a:rPr lang="es-GB" sz="2000" dirty="0">
                <a:solidFill>
                  <a:srgbClr val="203864"/>
                </a:solidFill>
              </a:rPr>
              <a:t>abierto</a:t>
            </a:r>
            <a:endParaRPr lang="en-GB" sz="2000" dirty="0"/>
          </a:p>
        </p:txBody>
      </p:sp>
      <p:sp>
        <p:nvSpPr>
          <p:cNvPr id="10" name="Rectangle 9"/>
          <p:cNvSpPr/>
          <p:nvPr/>
        </p:nvSpPr>
        <p:spPr>
          <a:xfrm>
            <a:off x="10305905" y="4204811"/>
            <a:ext cx="974947" cy="400110"/>
          </a:xfrm>
          <a:prstGeom prst="rect">
            <a:avLst/>
          </a:prstGeom>
        </p:spPr>
        <p:txBody>
          <a:bodyPr wrap="none">
            <a:spAutoFit/>
          </a:bodyPr>
          <a:lstStyle/>
          <a:p>
            <a:r>
              <a:rPr lang="es-GB" sz="2000" dirty="0">
                <a:solidFill>
                  <a:srgbClr val="203864"/>
                </a:solidFill>
              </a:rPr>
              <a:t>nuevo</a:t>
            </a:r>
            <a:endParaRPr lang="en-GB" sz="2000" dirty="0"/>
          </a:p>
        </p:txBody>
      </p:sp>
      <p:sp>
        <p:nvSpPr>
          <p:cNvPr id="11" name="Rectangle 10"/>
          <p:cNvSpPr/>
          <p:nvPr/>
        </p:nvSpPr>
        <p:spPr>
          <a:xfrm>
            <a:off x="7473520" y="4663202"/>
            <a:ext cx="944489" cy="400110"/>
          </a:xfrm>
          <a:prstGeom prst="rect">
            <a:avLst/>
          </a:prstGeom>
        </p:spPr>
        <p:txBody>
          <a:bodyPr wrap="none">
            <a:spAutoFit/>
          </a:bodyPr>
          <a:lstStyle/>
          <a:p>
            <a:r>
              <a:rPr lang="es-GB" sz="2000" dirty="0">
                <a:solidFill>
                  <a:srgbClr val="203864"/>
                </a:solidFill>
              </a:rPr>
              <a:t>beber</a:t>
            </a:r>
            <a:endParaRPr lang="en-GB" sz="2000" dirty="0"/>
          </a:p>
        </p:txBody>
      </p:sp>
      <p:sp>
        <p:nvSpPr>
          <p:cNvPr id="13" name="Rectangle 12"/>
          <p:cNvSpPr/>
          <p:nvPr/>
        </p:nvSpPr>
        <p:spPr>
          <a:xfrm>
            <a:off x="10468611" y="5132287"/>
            <a:ext cx="649537" cy="400110"/>
          </a:xfrm>
          <a:prstGeom prst="rect">
            <a:avLst/>
          </a:prstGeom>
        </p:spPr>
        <p:txBody>
          <a:bodyPr wrap="none">
            <a:spAutoFit/>
          </a:bodyPr>
          <a:lstStyle/>
          <a:p>
            <a:r>
              <a:rPr lang="es-GB" sz="2000" dirty="0">
                <a:solidFill>
                  <a:srgbClr val="203864"/>
                </a:solidFill>
              </a:rPr>
              <a:t>vivir</a:t>
            </a:r>
            <a:endParaRPr lang="en-GB" sz="2000" dirty="0"/>
          </a:p>
        </p:txBody>
      </p:sp>
      <p:sp>
        <p:nvSpPr>
          <p:cNvPr id="14" name="Rectangle 13"/>
          <p:cNvSpPr/>
          <p:nvPr/>
        </p:nvSpPr>
        <p:spPr>
          <a:xfrm>
            <a:off x="10374035" y="5622794"/>
            <a:ext cx="838691" cy="400110"/>
          </a:xfrm>
          <a:prstGeom prst="rect">
            <a:avLst/>
          </a:prstGeom>
        </p:spPr>
        <p:txBody>
          <a:bodyPr wrap="none">
            <a:spAutoFit/>
          </a:bodyPr>
          <a:lstStyle/>
          <a:p>
            <a:r>
              <a:rPr lang="es-GB" sz="2000" dirty="0">
                <a:solidFill>
                  <a:srgbClr val="203864"/>
                </a:solidFill>
              </a:rPr>
              <a:t>móvil</a:t>
            </a:r>
            <a:endParaRPr lang="en-GB" sz="2000" dirty="0"/>
          </a:p>
        </p:txBody>
      </p:sp>
    </p:spTree>
    <p:extLst>
      <p:ext uri="{BB962C8B-B14F-4D97-AF65-F5344CB8AC3E}">
        <p14:creationId xmlns:p14="http://schemas.microsoft.com/office/powerpoint/2010/main" val="171738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782"/>
            <a:ext cx="9903681" cy="549330"/>
          </a:xfrm>
        </p:spPr>
        <p:txBody>
          <a:bodyPr>
            <a:normAutofit fontScale="90000"/>
          </a:bodyPr>
          <a:lstStyle/>
          <a:p>
            <a:r>
              <a:rPr lang="en-GB" sz="2400" b="1" dirty="0">
                <a:solidFill>
                  <a:srgbClr val="203864"/>
                </a:solidFill>
              </a:rPr>
              <a:t>Escucha las palabras y escribe el número correcto, según la imagen.</a:t>
            </a:r>
          </a:p>
        </p:txBody>
      </p:sp>
      <p:graphicFrame>
        <p:nvGraphicFramePr>
          <p:cNvPr id="4" name="Tabla 3">
            <a:extLst>
              <a:ext uri="{FF2B5EF4-FFF2-40B4-BE49-F238E27FC236}">
                <a16:creationId xmlns:a16="http://schemas.microsoft.com/office/drawing/2014/main" id="{FC611747-5812-5A41-AD40-1F67AE1D3F63}"/>
              </a:ext>
            </a:extLst>
          </p:cNvPr>
          <p:cNvGraphicFramePr>
            <a:graphicFrameLocks noGrp="1"/>
          </p:cNvGraphicFramePr>
          <p:nvPr>
            <p:extLst>
              <p:ext uri="{D42A27DB-BD31-4B8C-83A1-F6EECF244321}">
                <p14:modId xmlns:p14="http://schemas.microsoft.com/office/powerpoint/2010/main" val="3938710692"/>
              </p:ext>
            </p:extLst>
          </p:nvPr>
        </p:nvGraphicFramePr>
        <p:xfrm>
          <a:off x="801354" y="1075977"/>
          <a:ext cx="11126790" cy="2301240"/>
        </p:xfrm>
        <a:graphic>
          <a:graphicData uri="http://schemas.openxmlformats.org/drawingml/2006/table">
            <a:tbl>
              <a:tblPr firstRow="1" bandRow="1">
                <a:tableStyleId>{5DA37D80-6434-44D0-A028-1B22A696006F}</a:tableStyleId>
              </a:tblPr>
              <a:tblGrid>
                <a:gridCol w="2225358">
                  <a:extLst>
                    <a:ext uri="{9D8B030D-6E8A-4147-A177-3AD203B41FA5}">
                      <a16:colId xmlns:a16="http://schemas.microsoft.com/office/drawing/2014/main" val="3680746649"/>
                    </a:ext>
                  </a:extLst>
                </a:gridCol>
                <a:gridCol w="2225358">
                  <a:extLst>
                    <a:ext uri="{9D8B030D-6E8A-4147-A177-3AD203B41FA5}">
                      <a16:colId xmlns:a16="http://schemas.microsoft.com/office/drawing/2014/main" val="538704332"/>
                    </a:ext>
                  </a:extLst>
                </a:gridCol>
                <a:gridCol w="2225358">
                  <a:extLst>
                    <a:ext uri="{9D8B030D-6E8A-4147-A177-3AD203B41FA5}">
                      <a16:colId xmlns:a16="http://schemas.microsoft.com/office/drawing/2014/main" val="1985660348"/>
                    </a:ext>
                  </a:extLst>
                </a:gridCol>
                <a:gridCol w="2225358">
                  <a:extLst>
                    <a:ext uri="{9D8B030D-6E8A-4147-A177-3AD203B41FA5}">
                      <a16:colId xmlns:a16="http://schemas.microsoft.com/office/drawing/2014/main" val="3716033497"/>
                    </a:ext>
                  </a:extLst>
                </a:gridCol>
                <a:gridCol w="2225358">
                  <a:extLst>
                    <a:ext uri="{9D8B030D-6E8A-4147-A177-3AD203B41FA5}">
                      <a16:colId xmlns:a16="http://schemas.microsoft.com/office/drawing/2014/main" val="2838493469"/>
                    </a:ext>
                  </a:extLst>
                </a:gridCol>
              </a:tblGrid>
              <a:tr h="1600200">
                <a:tc>
                  <a:txBody>
                    <a:bodyPr/>
                    <a:lstStyle/>
                    <a:p>
                      <a:endParaRPr lang="es-GB" sz="2000" dirty="0"/>
                    </a:p>
                  </a:txBody>
                  <a:tcPr/>
                </a:tc>
                <a:tc>
                  <a:txBody>
                    <a:bodyPr/>
                    <a:lstStyle/>
                    <a:p>
                      <a:endParaRPr lang="es-GB" sz="2000"/>
                    </a:p>
                  </a:txBody>
                  <a:tcPr/>
                </a:tc>
                <a:tc>
                  <a:txBody>
                    <a:bodyPr/>
                    <a:lstStyle/>
                    <a:p>
                      <a:endParaRPr lang="es-GB" sz="2000"/>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4236269603"/>
                  </a:ext>
                </a:extLst>
              </a:tr>
              <a:tr h="700088">
                <a:tc>
                  <a:txBody>
                    <a:bodyPr/>
                    <a:lstStyle/>
                    <a:p>
                      <a:r>
                        <a:rPr lang="es-GB" sz="2000" b="1" dirty="0">
                          <a:solidFill>
                            <a:srgbClr val="203864"/>
                          </a:solidFill>
                        </a:rPr>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c)</a:t>
                      </a:r>
                    </a:p>
                    <a:p>
                      <a:endParaRPr lang="es-GB" sz="2000"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d)</a:t>
                      </a:r>
                    </a:p>
                    <a:p>
                      <a:endParaRPr lang="es-GB" sz="2000"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e)</a:t>
                      </a:r>
                    </a:p>
                    <a:p>
                      <a:endParaRPr lang="es-GB" sz="2000" dirty="0">
                        <a:solidFill>
                          <a:srgbClr val="203864"/>
                        </a:solidFill>
                      </a:endParaRPr>
                    </a:p>
                  </a:txBody>
                  <a:tcPr/>
                </a:tc>
                <a:extLst>
                  <a:ext uri="{0D108BD9-81ED-4DB2-BD59-A6C34878D82A}">
                    <a16:rowId xmlns:a16="http://schemas.microsoft.com/office/drawing/2014/main" val="1816081891"/>
                  </a:ext>
                </a:extLst>
              </a:tr>
            </a:tbl>
          </a:graphicData>
        </a:graphic>
      </p:graphicFrame>
      <p:graphicFrame>
        <p:nvGraphicFramePr>
          <p:cNvPr id="49" name="Tabla 48">
            <a:extLst>
              <a:ext uri="{FF2B5EF4-FFF2-40B4-BE49-F238E27FC236}">
                <a16:creationId xmlns:a16="http://schemas.microsoft.com/office/drawing/2014/main" id="{6436C737-447E-0746-B962-295182819830}"/>
              </a:ext>
            </a:extLst>
          </p:cNvPr>
          <p:cNvGraphicFramePr>
            <a:graphicFrameLocks noGrp="1"/>
          </p:cNvGraphicFramePr>
          <p:nvPr>
            <p:extLst>
              <p:ext uri="{D42A27DB-BD31-4B8C-83A1-F6EECF244321}">
                <p14:modId xmlns:p14="http://schemas.microsoft.com/office/powerpoint/2010/main" val="2408675063"/>
              </p:ext>
            </p:extLst>
          </p:nvPr>
        </p:nvGraphicFramePr>
        <p:xfrm>
          <a:off x="801354" y="3690506"/>
          <a:ext cx="11126790" cy="2301240"/>
        </p:xfrm>
        <a:graphic>
          <a:graphicData uri="http://schemas.openxmlformats.org/drawingml/2006/table">
            <a:tbl>
              <a:tblPr firstRow="1" bandRow="1">
                <a:tableStyleId>{5DA37D80-6434-44D0-A028-1B22A696006F}</a:tableStyleId>
              </a:tblPr>
              <a:tblGrid>
                <a:gridCol w="2225358">
                  <a:extLst>
                    <a:ext uri="{9D8B030D-6E8A-4147-A177-3AD203B41FA5}">
                      <a16:colId xmlns:a16="http://schemas.microsoft.com/office/drawing/2014/main" val="3680746649"/>
                    </a:ext>
                  </a:extLst>
                </a:gridCol>
                <a:gridCol w="2225358">
                  <a:extLst>
                    <a:ext uri="{9D8B030D-6E8A-4147-A177-3AD203B41FA5}">
                      <a16:colId xmlns:a16="http://schemas.microsoft.com/office/drawing/2014/main" val="538704332"/>
                    </a:ext>
                  </a:extLst>
                </a:gridCol>
                <a:gridCol w="2225358">
                  <a:extLst>
                    <a:ext uri="{9D8B030D-6E8A-4147-A177-3AD203B41FA5}">
                      <a16:colId xmlns:a16="http://schemas.microsoft.com/office/drawing/2014/main" val="1985660348"/>
                    </a:ext>
                  </a:extLst>
                </a:gridCol>
                <a:gridCol w="2225358">
                  <a:extLst>
                    <a:ext uri="{9D8B030D-6E8A-4147-A177-3AD203B41FA5}">
                      <a16:colId xmlns:a16="http://schemas.microsoft.com/office/drawing/2014/main" val="3716033497"/>
                    </a:ext>
                  </a:extLst>
                </a:gridCol>
                <a:gridCol w="2225358">
                  <a:extLst>
                    <a:ext uri="{9D8B030D-6E8A-4147-A177-3AD203B41FA5}">
                      <a16:colId xmlns:a16="http://schemas.microsoft.com/office/drawing/2014/main" val="2838493469"/>
                    </a:ext>
                  </a:extLst>
                </a:gridCol>
              </a:tblGrid>
              <a:tr h="1600200">
                <a:tc>
                  <a:txBody>
                    <a:bodyPr/>
                    <a:lstStyle/>
                    <a:p>
                      <a:endParaRPr lang="es-GB" dirty="0"/>
                    </a:p>
                  </a:txBody>
                  <a:tcPr/>
                </a:tc>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4236269603"/>
                  </a:ext>
                </a:extLst>
              </a:tr>
              <a:tr h="700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f)</a:t>
                      </a:r>
                    </a:p>
                    <a:p>
                      <a:endParaRPr lang="es-GB" sz="2000"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g)</a:t>
                      </a:r>
                    </a:p>
                    <a:p>
                      <a:endParaRPr lang="es-GB" sz="2000"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h)</a:t>
                      </a:r>
                    </a:p>
                    <a:p>
                      <a:endParaRPr lang="es-GB" sz="2000"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i)</a:t>
                      </a:r>
                    </a:p>
                    <a:p>
                      <a:endParaRPr lang="es-GB" sz="2000"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j)</a:t>
                      </a:r>
                    </a:p>
                    <a:p>
                      <a:endParaRPr lang="es-GB" sz="2000" dirty="0">
                        <a:solidFill>
                          <a:srgbClr val="203864"/>
                        </a:solidFill>
                      </a:endParaRPr>
                    </a:p>
                  </a:txBody>
                  <a:tcPr/>
                </a:tc>
                <a:extLst>
                  <a:ext uri="{0D108BD9-81ED-4DB2-BD59-A6C34878D82A}">
                    <a16:rowId xmlns:a16="http://schemas.microsoft.com/office/drawing/2014/main" val="1816081891"/>
                  </a:ext>
                </a:extLst>
              </a:tr>
            </a:tbl>
          </a:graphicData>
        </a:graphic>
      </p:graphicFrame>
      <p:pic>
        <p:nvPicPr>
          <p:cNvPr id="5" name="Imagen 4">
            <a:extLst>
              <a:ext uri="{FF2B5EF4-FFF2-40B4-BE49-F238E27FC236}">
                <a16:creationId xmlns:a16="http://schemas.microsoft.com/office/drawing/2014/main" id="{B19015FE-613F-1447-911E-A1D816F3BC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6761" y="1204564"/>
            <a:ext cx="1409700" cy="1409700"/>
          </a:xfrm>
          <a:prstGeom prst="rect">
            <a:avLst/>
          </a:prstGeom>
        </p:spPr>
      </p:pic>
      <p:pic>
        <p:nvPicPr>
          <p:cNvPr id="9" name="Imagen 8">
            <a:extLst>
              <a:ext uri="{FF2B5EF4-FFF2-40B4-BE49-F238E27FC236}">
                <a16:creationId xmlns:a16="http://schemas.microsoft.com/office/drawing/2014/main" id="{E6BE987F-6E34-7643-A479-019C121418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8114" y="3755237"/>
            <a:ext cx="792361" cy="1232982"/>
          </a:xfrm>
          <a:prstGeom prst="rect">
            <a:avLst/>
          </a:prstGeom>
        </p:spPr>
      </p:pic>
      <p:pic>
        <p:nvPicPr>
          <p:cNvPr id="10" name="Imagen 9">
            <a:extLst>
              <a:ext uri="{FF2B5EF4-FFF2-40B4-BE49-F238E27FC236}">
                <a16:creationId xmlns:a16="http://schemas.microsoft.com/office/drawing/2014/main" id="{AB8EF8EF-1CCE-894D-9139-9C8B0785CD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94" y="1188110"/>
            <a:ext cx="1852580" cy="1116383"/>
          </a:xfrm>
          <a:prstGeom prst="rect">
            <a:avLst/>
          </a:prstGeom>
        </p:spPr>
      </p:pic>
      <p:pic>
        <p:nvPicPr>
          <p:cNvPr id="11" name="Imagen 10">
            <a:extLst>
              <a:ext uri="{FF2B5EF4-FFF2-40B4-BE49-F238E27FC236}">
                <a16:creationId xmlns:a16="http://schemas.microsoft.com/office/drawing/2014/main" id="{0941E736-C688-5943-894B-5ECEDCFB45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9552" y="3833466"/>
            <a:ext cx="1807608" cy="1205933"/>
          </a:xfrm>
          <a:prstGeom prst="rect">
            <a:avLst/>
          </a:prstGeom>
        </p:spPr>
      </p:pic>
      <p:pic>
        <p:nvPicPr>
          <p:cNvPr id="12" name="Imagen 11">
            <a:extLst>
              <a:ext uri="{FF2B5EF4-FFF2-40B4-BE49-F238E27FC236}">
                <a16:creationId xmlns:a16="http://schemas.microsoft.com/office/drawing/2014/main" id="{A8ECB9A5-5134-514E-B27F-65F8E22B80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9375" y="1167225"/>
            <a:ext cx="1930748" cy="1230810"/>
          </a:xfrm>
          <a:prstGeom prst="rect">
            <a:avLst/>
          </a:prstGeom>
        </p:spPr>
      </p:pic>
      <p:pic>
        <p:nvPicPr>
          <p:cNvPr id="15" name="Imagen 14">
            <a:extLst>
              <a:ext uri="{FF2B5EF4-FFF2-40B4-BE49-F238E27FC236}">
                <a16:creationId xmlns:a16="http://schemas.microsoft.com/office/drawing/2014/main" id="{FDB179B8-7C78-4640-8F61-242E42CF4E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99375" y="4085195"/>
            <a:ext cx="1930748" cy="736098"/>
          </a:xfrm>
          <a:prstGeom prst="rect">
            <a:avLst/>
          </a:prstGeom>
        </p:spPr>
      </p:pic>
      <p:pic>
        <p:nvPicPr>
          <p:cNvPr id="18" name="Imagen 17">
            <a:extLst>
              <a:ext uri="{FF2B5EF4-FFF2-40B4-BE49-F238E27FC236}">
                <a16:creationId xmlns:a16="http://schemas.microsoft.com/office/drawing/2014/main" id="{9E92E9FB-D485-3B40-93FE-11A9319378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18434" y="3829393"/>
            <a:ext cx="716402" cy="1104812"/>
          </a:xfrm>
          <a:prstGeom prst="rect">
            <a:avLst/>
          </a:prstGeom>
        </p:spPr>
      </p:pic>
      <p:sp>
        <p:nvSpPr>
          <p:cNvPr id="20" name="Rectángulo 19">
            <a:extLst>
              <a:ext uri="{FF2B5EF4-FFF2-40B4-BE49-F238E27FC236}">
                <a16:creationId xmlns:a16="http://schemas.microsoft.com/office/drawing/2014/main" id="{23875411-8004-6243-A858-0B717916BC74}"/>
              </a:ext>
            </a:extLst>
          </p:cNvPr>
          <p:cNvSpPr/>
          <p:nvPr/>
        </p:nvSpPr>
        <p:spPr>
          <a:xfrm>
            <a:off x="10075564" y="1649347"/>
            <a:ext cx="1571263" cy="461665"/>
          </a:xfrm>
          <a:prstGeom prst="rect">
            <a:avLst/>
          </a:prstGeom>
          <a:noFill/>
        </p:spPr>
        <p:txBody>
          <a:bodyPr wrap="none" lIns="91440" tIns="45720" rIns="91440" bIns="45720">
            <a:spAutoFit/>
          </a:bodyPr>
          <a:lstStyle/>
          <a:p>
            <a:pPr algn="ctr"/>
            <a:r>
              <a:rPr lang="en-GB" sz="2400" dirty="0">
                <a:solidFill>
                  <a:srgbClr val="203864"/>
                </a:solidFill>
              </a:rPr>
              <a:t>[</a:t>
            </a:r>
            <a:r>
              <a:rPr lang="es-GB" sz="2400" dirty="0">
                <a:solidFill>
                  <a:srgbClr val="203864"/>
                </a:solidFill>
              </a:rPr>
              <a:t>enough</a:t>
            </a:r>
            <a:r>
              <a:rPr lang="en-GB" sz="2400" dirty="0">
                <a:solidFill>
                  <a:srgbClr val="203864"/>
                </a:solidFill>
              </a:rPr>
              <a:t>]</a:t>
            </a:r>
            <a:endParaRPr lang="es-GB" sz="2800" dirty="0">
              <a:solidFill>
                <a:srgbClr val="203864"/>
              </a:solidFill>
            </a:endParaRPr>
          </a:p>
        </p:txBody>
      </p:sp>
      <p:sp>
        <p:nvSpPr>
          <p:cNvPr id="22" name="Rectángulo 21">
            <a:extLst>
              <a:ext uri="{FF2B5EF4-FFF2-40B4-BE49-F238E27FC236}">
                <a16:creationId xmlns:a16="http://schemas.microsoft.com/office/drawing/2014/main" id="{EF86C2E1-3028-8343-A273-027B94058FF4}"/>
              </a:ext>
            </a:extLst>
          </p:cNvPr>
          <p:cNvSpPr/>
          <p:nvPr/>
        </p:nvSpPr>
        <p:spPr>
          <a:xfrm>
            <a:off x="2920539" y="4028141"/>
            <a:ext cx="2377447" cy="830997"/>
          </a:xfrm>
          <a:prstGeom prst="rect">
            <a:avLst/>
          </a:prstGeom>
          <a:noFill/>
        </p:spPr>
        <p:txBody>
          <a:bodyPr wrap="square" lIns="91440" tIns="45720" rIns="91440" bIns="45720">
            <a:spAutoFit/>
          </a:bodyPr>
          <a:lstStyle/>
          <a:p>
            <a:pPr algn="ctr"/>
            <a:r>
              <a:rPr lang="es-ES" sz="2400" dirty="0">
                <a:solidFill>
                  <a:srgbClr val="203864"/>
                </a:solidFill>
              </a:rPr>
              <a:t>[s/he </a:t>
            </a:r>
            <a:r>
              <a:rPr lang="es-ES" sz="2400" dirty="0" err="1">
                <a:solidFill>
                  <a:srgbClr val="203864"/>
                </a:solidFill>
              </a:rPr>
              <a:t>says</a:t>
            </a:r>
            <a:r>
              <a:rPr lang="es-ES" sz="2400" dirty="0">
                <a:solidFill>
                  <a:srgbClr val="203864"/>
                </a:solidFill>
              </a:rPr>
              <a:t>, </a:t>
            </a:r>
          </a:p>
          <a:p>
            <a:pPr algn="ctr"/>
            <a:r>
              <a:rPr lang="es-ES" sz="2400" dirty="0" err="1">
                <a:solidFill>
                  <a:srgbClr val="203864"/>
                </a:solidFill>
              </a:rPr>
              <a:t>it</a:t>
            </a:r>
            <a:r>
              <a:rPr lang="es-ES" sz="2400" dirty="0">
                <a:solidFill>
                  <a:srgbClr val="203864"/>
                </a:solidFill>
              </a:rPr>
              <a:t> </a:t>
            </a:r>
            <a:r>
              <a:rPr lang="es-ES" sz="2400" dirty="0" err="1">
                <a:solidFill>
                  <a:srgbClr val="203864"/>
                </a:solidFill>
              </a:rPr>
              <a:t>says</a:t>
            </a:r>
            <a:r>
              <a:rPr lang="es-ES" sz="2400" dirty="0">
                <a:solidFill>
                  <a:srgbClr val="203864"/>
                </a:solidFill>
              </a:rPr>
              <a:t>]</a:t>
            </a:r>
          </a:p>
        </p:txBody>
      </p:sp>
      <p:sp>
        <p:nvSpPr>
          <p:cNvPr id="80" name="Rounded Rectangle 11">
            <a:extLst>
              <a:ext uri="{FF2B5EF4-FFF2-40B4-BE49-F238E27FC236}">
                <a16:creationId xmlns:a16="http://schemas.microsoft.com/office/drawing/2014/main" id="{EBE825F4-9D6A-BC4D-9091-A8156816062B}"/>
              </a:ext>
            </a:extLst>
          </p:cNvPr>
          <p:cNvSpPr/>
          <p:nvPr/>
        </p:nvSpPr>
        <p:spPr>
          <a:xfrm>
            <a:off x="9575800" y="234378"/>
            <a:ext cx="2501900" cy="44120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81" name="Título 3">
            <a:extLst>
              <a:ext uri="{FF2B5EF4-FFF2-40B4-BE49-F238E27FC236}">
                <a16:creationId xmlns:a16="http://schemas.microsoft.com/office/drawing/2014/main" id="{53C33BD0-D942-224B-9543-66F1BF419700}"/>
              </a:ext>
            </a:extLst>
          </p:cNvPr>
          <p:cNvSpPr txBox="1">
            <a:spLocks/>
          </p:cNvSpPr>
          <p:nvPr/>
        </p:nvSpPr>
        <p:spPr>
          <a:xfrm>
            <a:off x="9626646" y="234377"/>
            <a:ext cx="2451054" cy="441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000" b="1" dirty="0">
                <a:solidFill>
                  <a:schemeClr val="bg1"/>
                </a:solidFill>
              </a:rPr>
              <a:t>escuchar</a:t>
            </a:r>
            <a:r>
              <a:rPr lang="en-GB" sz="2000" b="1" dirty="0">
                <a:solidFill>
                  <a:schemeClr val="bg1"/>
                </a:solidFill>
              </a:rPr>
              <a:t> / </a:t>
            </a:r>
            <a:r>
              <a:rPr lang="en-GB" sz="2000" b="1" dirty="0" err="1">
                <a:solidFill>
                  <a:schemeClr val="bg1"/>
                </a:solidFill>
              </a:rPr>
              <a:t>hablar</a:t>
            </a:r>
            <a:endParaRPr lang="es-GB" sz="2000" b="1" dirty="0">
              <a:solidFill>
                <a:schemeClr val="bg1"/>
              </a:solidFill>
            </a:endParaRPr>
          </a:p>
        </p:txBody>
      </p:sp>
      <p:sp>
        <p:nvSpPr>
          <p:cNvPr id="25" name="CuadroTexto 24">
            <a:extLst>
              <a:ext uri="{FF2B5EF4-FFF2-40B4-BE49-F238E27FC236}">
                <a16:creationId xmlns:a16="http://schemas.microsoft.com/office/drawing/2014/main" id="{D554ED92-80C6-354E-A319-A7B59D516790}"/>
              </a:ext>
            </a:extLst>
          </p:cNvPr>
          <p:cNvSpPr txBox="1"/>
          <p:nvPr/>
        </p:nvSpPr>
        <p:spPr>
          <a:xfrm>
            <a:off x="5713769" y="2226121"/>
            <a:ext cx="1301959" cy="400110"/>
          </a:xfrm>
          <a:prstGeom prst="rect">
            <a:avLst/>
          </a:prstGeom>
          <a:noFill/>
        </p:spPr>
        <p:txBody>
          <a:bodyPr wrap="none" rtlCol="0">
            <a:spAutoFit/>
          </a:bodyPr>
          <a:lstStyle/>
          <a:p>
            <a:pPr algn="l"/>
            <a:r>
              <a:rPr lang="es-GB" sz="2000" dirty="0">
                <a:solidFill>
                  <a:schemeClr val="accent5">
                    <a:lumMod val="50000"/>
                  </a:schemeClr>
                </a:solidFill>
              </a:rPr>
              <a:t>[climate]</a:t>
            </a:r>
          </a:p>
        </p:txBody>
      </p:sp>
      <p:sp>
        <p:nvSpPr>
          <p:cNvPr id="84" name="CuadroTexto 83">
            <a:extLst>
              <a:ext uri="{FF2B5EF4-FFF2-40B4-BE49-F238E27FC236}">
                <a16:creationId xmlns:a16="http://schemas.microsoft.com/office/drawing/2014/main" id="{0EC63659-DDA7-AA4A-9ACA-7EF6B7955862}"/>
              </a:ext>
            </a:extLst>
          </p:cNvPr>
          <p:cNvSpPr txBox="1"/>
          <p:nvPr/>
        </p:nvSpPr>
        <p:spPr>
          <a:xfrm>
            <a:off x="1559868" y="4953530"/>
            <a:ext cx="755335" cy="400110"/>
          </a:xfrm>
          <a:prstGeom prst="rect">
            <a:avLst/>
          </a:prstGeom>
          <a:noFill/>
        </p:spPr>
        <p:txBody>
          <a:bodyPr wrap="none" rtlCol="0">
            <a:spAutoFit/>
          </a:bodyPr>
          <a:lstStyle/>
          <a:p>
            <a:pPr algn="l"/>
            <a:r>
              <a:rPr lang="es-GB" sz="2000" dirty="0">
                <a:solidFill>
                  <a:schemeClr val="accent5">
                    <a:lumMod val="50000"/>
                  </a:schemeClr>
                </a:solidFill>
              </a:rPr>
              <a:t>[dry]</a:t>
            </a:r>
          </a:p>
        </p:txBody>
      </p:sp>
      <p:sp>
        <p:nvSpPr>
          <p:cNvPr id="85" name="CuadroTexto 84">
            <a:extLst>
              <a:ext uri="{FF2B5EF4-FFF2-40B4-BE49-F238E27FC236}">
                <a16:creationId xmlns:a16="http://schemas.microsoft.com/office/drawing/2014/main" id="{B323F8A8-7B36-8341-96BE-9067CA876354}"/>
              </a:ext>
            </a:extLst>
          </p:cNvPr>
          <p:cNvSpPr txBox="1"/>
          <p:nvPr/>
        </p:nvSpPr>
        <p:spPr>
          <a:xfrm>
            <a:off x="695677" y="2266426"/>
            <a:ext cx="2475358" cy="400110"/>
          </a:xfrm>
          <a:prstGeom prst="rect">
            <a:avLst/>
          </a:prstGeom>
          <a:noFill/>
        </p:spPr>
        <p:txBody>
          <a:bodyPr wrap="none" rtlCol="0">
            <a:spAutoFit/>
          </a:bodyPr>
          <a:lstStyle/>
          <a:p>
            <a:pPr algn="l"/>
            <a:r>
              <a:rPr lang="es-GB" sz="2000" dirty="0">
                <a:solidFill>
                  <a:schemeClr val="accent5">
                    <a:lumMod val="50000"/>
                  </a:schemeClr>
                </a:solidFill>
              </a:rPr>
              <a:t>[to grow</a:t>
            </a:r>
            <a:r>
              <a:rPr lang="en-GB" sz="2000" dirty="0">
                <a:solidFill>
                  <a:schemeClr val="accent5">
                    <a:lumMod val="50000"/>
                  </a:schemeClr>
                </a:solidFill>
              </a:rPr>
              <a:t>, growing</a:t>
            </a:r>
            <a:r>
              <a:rPr lang="es-GB" sz="2000" dirty="0">
                <a:solidFill>
                  <a:schemeClr val="accent5">
                    <a:lumMod val="50000"/>
                  </a:schemeClr>
                </a:solidFill>
              </a:rPr>
              <a:t>]</a:t>
            </a:r>
          </a:p>
        </p:txBody>
      </p:sp>
      <p:sp>
        <p:nvSpPr>
          <p:cNvPr id="86" name="CuadroTexto 85">
            <a:extLst>
              <a:ext uri="{FF2B5EF4-FFF2-40B4-BE49-F238E27FC236}">
                <a16:creationId xmlns:a16="http://schemas.microsoft.com/office/drawing/2014/main" id="{05045FA2-6AC6-A149-A216-46959B51ECF7}"/>
              </a:ext>
            </a:extLst>
          </p:cNvPr>
          <p:cNvSpPr txBox="1"/>
          <p:nvPr/>
        </p:nvSpPr>
        <p:spPr>
          <a:xfrm>
            <a:off x="8079033" y="4859138"/>
            <a:ext cx="1156086" cy="400110"/>
          </a:xfrm>
          <a:prstGeom prst="rect">
            <a:avLst/>
          </a:prstGeom>
          <a:noFill/>
        </p:spPr>
        <p:txBody>
          <a:bodyPr wrap="none" rtlCol="0">
            <a:spAutoFit/>
          </a:bodyPr>
          <a:lstStyle/>
          <a:p>
            <a:pPr algn="l"/>
            <a:r>
              <a:rPr lang="es-GB" sz="2000" dirty="0">
                <a:solidFill>
                  <a:schemeClr val="accent5">
                    <a:lumMod val="50000"/>
                  </a:schemeClr>
                </a:solidFill>
              </a:rPr>
              <a:t>[height]</a:t>
            </a:r>
          </a:p>
        </p:txBody>
      </p:sp>
      <p:sp>
        <p:nvSpPr>
          <p:cNvPr id="87" name="CuadroTexto 86">
            <a:extLst>
              <a:ext uri="{FF2B5EF4-FFF2-40B4-BE49-F238E27FC236}">
                <a16:creationId xmlns:a16="http://schemas.microsoft.com/office/drawing/2014/main" id="{11A8ABC6-8812-7D41-A5B6-AB377F8FAA16}"/>
              </a:ext>
            </a:extLst>
          </p:cNvPr>
          <p:cNvSpPr txBox="1"/>
          <p:nvPr/>
        </p:nvSpPr>
        <p:spPr>
          <a:xfrm>
            <a:off x="10104295" y="4615644"/>
            <a:ext cx="2197972" cy="707886"/>
          </a:xfrm>
          <a:prstGeom prst="rect">
            <a:avLst/>
          </a:prstGeom>
          <a:noFill/>
        </p:spPr>
        <p:txBody>
          <a:bodyPr wrap="square" rtlCol="0">
            <a:spAutoFit/>
          </a:bodyPr>
          <a:lstStyle/>
          <a:p>
            <a:pPr algn="l"/>
            <a:r>
              <a:rPr lang="es-GB" sz="2000" dirty="0">
                <a:solidFill>
                  <a:schemeClr val="accent5">
                    <a:lumMod val="50000"/>
                  </a:schemeClr>
                </a:solidFill>
              </a:rPr>
              <a:t>[to disap</a:t>
            </a:r>
            <a:r>
              <a:rPr lang="en-GB" sz="2000" dirty="0">
                <a:solidFill>
                  <a:schemeClr val="accent5">
                    <a:lumMod val="50000"/>
                  </a:schemeClr>
                </a:solidFill>
              </a:rPr>
              <a:t>p</a:t>
            </a:r>
            <a:r>
              <a:rPr lang="es-GB" sz="2000" dirty="0">
                <a:solidFill>
                  <a:schemeClr val="accent5">
                    <a:lumMod val="50000"/>
                  </a:schemeClr>
                </a:solidFill>
              </a:rPr>
              <a:t>ear</a:t>
            </a:r>
            <a:r>
              <a:rPr lang="en-GB" sz="2000" dirty="0">
                <a:solidFill>
                  <a:schemeClr val="accent5">
                    <a:lumMod val="50000"/>
                  </a:schemeClr>
                </a:solidFill>
              </a:rPr>
              <a:t>, disappearing</a:t>
            </a:r>
            <a:r>
              <a:rPr lang="es-GB" sz="2000" dirty="0">
                <a:solidFill>
                  <a:schemeClr val="accent5">
                    <a:lumMod val="50000"/>
                  </a:schemeClr>
                </a:solidFill>
              </a:rPr>
              <a:t>]</a:t>
            </a:r>
          </a:p>
        </p:txBody>
      </p:sp>
      <p:sp>
        <p:nvSpPr>
          <p:cNvPr id="26" name="CuadroTexto 25">
            <a:extLst>
              <a:ext uri="{FF2B5EF4-FFF2-40B4-BE49-F238E27FC236}">
                <a16:creationId xmlns:a16="http://schemas.microsoft.com/office/drawing/2014/main" id="{C8B58B83-F5B8-4543-B846-8310161F4B8D}"/>
              </a:ext>
            </a:extLst>
          </p:cNvPr>
          <p:cNvSpPr txBox="1"/>
          <p:nvPr/>
        </p:nvSpPr>
        <p:spPr>
          <a:xfrm>
            <a:off x="10700833" y="5396028"/>
            <a:ext cx="385042" cy="523220"/>
          </a:xfrm>
          <a:prstGeom prst="rect">
            <a:avLst/>
          </a:prstGeom>
          <a:noFill/>
        </p:spPr>
        <p:txBody>
          <a:bodyPr wrap="none" rtlCol="0">
            <a:spAutoFit/>
          </a:bodyPr>
          <a:lstStyle/>
          <a:p>
            <a:pPr algn="l"/>
            <a:r>
              <a:rPr lang="es-GB" sz="2800" b="1" dirty="0">
                <a:solidFill>
                  <a:schemeClr val="accent5">
                    <a:lumMod val="50000"/>
                  </a:schemeClr>
                </a:solidFill>
              </a:rPr>
              <a:t>1</a:t>
            </a:r>
          </a:p>
        </p:txBody>
      </p:sp>
      <p:sp>
        <p:nvSpPr>
          <p:cNvPr id="88" name="CuadroTexto 87">
            <a:extLst>
              <a:ext uri="{FF2B5EF4-FFF2-40B4-BE49-F238E27FC236}">
                <a16:creationId xmlns:a16="http://schemas.microsoft.com/office/drawing/2014/main" id="{7683662A-5435-8748-B6BA-BA22CADF4AD8}"/>
              </a:ext>
            </a:extLst>
          </p:cNvPr>
          <p:cNvSpPr txBox="1"/>
          <p:nvPr/>
        </p:nvSpPr>
        <p:spPr>
          <a:xfrm>
            <a:off x="1740835" y="5410607"/>
            <a:ext cx="385042" cy="523220"/>
          </a:xfrm>
          <a:prstGeom prst="rect">
            <a:avLst/>
          </a:prstGeom>
          <a:noFill/>
        </p:spPr>
        <p:txBody>
          <a:bodyPr wrap="none" rtlCol="0">
            <a:spAutoFit/>
          </a:bodyPr>
          <a:lstStyle/>
          <a:p>
            <a:pPr algn="l"/>
            <a:r>
              <a:rPr lang="es-GB" sz="2800" b="1" dirty="0">
                <a:solidFill>
                  <a:schemeClr val="accent5">
                    <a:lumMod val="50000"/>
                  </a:schemeClr>
                </a:solidFill>
              </a:rPr>
              <a:t>2</a:t>
            </a:r>
          </a:p>
        </p:txBody>
      </p:sp>
      <p:sp>
        <p:nvSpPr>
          <p:cNvPr id="89" name="CuadroTexto 88">
            <a:extLst>
              <a:ext uri="{FF2B5EF4-FFF2-40B4-BE49-F238E27FC236}">
                <a16:creationId xmlns:a16="http://schemas.microsoft.com/office/drawing/2014/main" id="{F52C1860-22F8-1F4D-9598-5760E4C68366}"/>
              </a:ext>
            </a:extLst>
          </p:cNvPr>
          <p:cNvSpPr txBox="1"/>
          <p:nvPr/>
        </p:nvSpPr>
        <p:spPr>
          <a:xfrm>
            <a:off x="3925746" y="2768471"/>
            <a:ext cx="385042" cy="523220"/>
          </a:xfrm>
          <a:prstGeom prst="rect">
            <a:avLst/>
          </a:prstGeom>
          <a:noFill/>
        </p:spPr>
        <p:txBody>
          <a:bodyPr wrap="none" rtlCol="0">
            <a:spAutoFit/>
          </a:bodyPr>
          <a:lstStyle/>
          <a:p>
            <a:pPr algn="l"/>
            <a:r>
              <a:rPr lang="es-GB" sz="2800" b="1" dirty="0">
                <a:solidFill>
                  <a:schemeClr val="accent5">
                    <a:lumMod val="50000"/>
                  </a:schemeClr>
                </a:solidFill>
              </a:rPr>
              <a:t>3</a:t>
            </a:r>
          </a:p>
        </p:txBody>
      </p:sp>
      <p:sp>
        <p:nvSpPr>
          <p:cNvPr id="90" name="CuadroTexto 89">
            <a:extLst>
              <a:ext uri="{FF2B5EF4-FFF2-40B4-BE49-F238E27FC236}">
                <a16:creationId xmlns:a16="http://schemas.microsoft.com/office/drawing/2014/main" id="{3EB8EF5D-806C-2046-AB57-AE0C261B6ECA}"/>
              </a:ext>
            </a:extLst>
          </p:cNvPr>
          <p:cNvSpPr txBox="1"/>
          <p:nvPr/>
        </p:nvSpPr>
        <p:spPr>
          <a:xfrm>
            <a:off x="1684687" y="2791742"/>
            <a:ext cx="385042" cy="523220"/>
          </a:xfrm>
          <a:prstGeom prst="rect">
            <a:avLst/>
          </a:prstGeom>
          <a:noFill/>
        </p:spPr>
        <p:txBody>
          <a:bodyPr wrap="none" rtlCol="0">
            <a:spAutoFit/>
          </a:bodyPr>
          <a:lstStyle/>
          <a:p>
            <a:pPr algn="l"/>
            <a:r>
              <a:rPr lang="es-GB" sz="2800" b="1" dirty="0">
                <a:solidFill>
                  <a:schemeClr val="accent5">
                    <a:lumMod val="50000"/>
                  </a:schemeClr>
                </a:solidFill>
              </a:rPr>
              <a:t>4</a:t>
            </a:r>
          </a:p>
        </p:txBody>
      </p:sp>
      <p:sp>
        <p:nvSpPr>
          <p:cNvPr id="91" name="CuadroTexto 90">
            <a:extLst>
              <a:ext uri="{FF2B5EF4-FFF2-40B4-BE49-F238E27FC236}">
                <a16:creationId xmlns:a16="http://schemas.microsoft.com/office/drawing/2014/main" id="{62910675-A105-B346-8552-4DE64CBF0F7E}"/>
              </a:ext>
            </a:extLst>
          </p:cNvPr>
          <p:cNvSpPr txBox="1"/>
          <p:nvPr/>
        </p:nvSpPr>
        <p:spPr>
          <a:xfrm>
            <a:off x="6231276" y="2791742"/>
            <a:ext cx="385042" cy="523220"/>
          </a:xfrm>
          <a:prstGeom prst="rect">
            <a:avLst/>
          </a:prstGeom>
          <a:noFill/>
        </p:spPr>
        <p:txBody>
          <a:bodyPr wrap="none" rtlCol="0">
            <a:spAutoFit/>
          </a:bodyPr>
          <a:lstStyle/>
          <a:p>
            <a:pPr algn="l"/>
            <a:r>
              <a:rPr lang="es-GB" sz="2800" b="1" dirty="0">
                <a:solidFill>
                  <a:schemeClr val="accent5">
                    <a:lumMod val="50000"/>
                  </a:schemeClr>
                </a:solidFill>
              </a:rPr>
              <a:t>5</a:t>
            </a:r>
          </a:p>
        </p:txBody>
      </p:sp>
      <p:sp>
        <p:nvSpPr>
          <p:cNvPr id="92" name="CuadroTexto 91">
            <a:extLst>
              <a:ext uri="{FF2B5EF4-FFF2-40B4-BE49-F238E27FC236}">
                <a16:creationId xmlns:a16="http://schemas.microsoft.com/office/drawing/2014/main" id="{52197DA0-11D8-D940-885B-E8821FCF567E}"/>
              </a:ext>
            </a:extLst>
          </p:cNvPr>
          <p:cNvSpPr txBox="1"/>
          <p:nvPr/>
        </p:nvSpPr>
        <p:spPr>
          <a:xfrm>
            <a:off x="6172227" y="5410607"/>
            <a:ext cx="385042" cy="523220"/>
          </a:xfrm>
          <a:prstGeom prst="rect">
            <a:avLst/>
          </a:prstGeom>
          <a:noFill/>
        </p:spPr>
        <p:txBody>
          <a:bodyPr wrap="none" rtlCol="0">
            <a:spAutoFit/>
          </a:bodyPr>
          <a:lstStyle/>
          <a:p>
            <a:pPr algn="l"/>
            <a:r>
              <a:rPr lang="es-GB" sz="2800" b="1" dirty="0">
                <a:solidFill>
                  <a:schemeClr val="accent5">
                    <a:lumMod val="50000"/>
                  </a:schemeClr>
                </a:solidFill>
              </a:rPr>
              <a:t>6</a:t>
            </a:r>
          </a:p>
        </p:txBody>
      </p:sp>
      <p:sp>
        <p:nvSpPr>
          <p:cNvPr id="93" name="CuadroTexto 92">
            <a:extLst>
              <a:ext uri="{FF2B5EF4-FFF2-40B4-BE49-F238E27FC236}">
                <a16:creationId xmlns:a16="http://schemas.microsoft.com/office/drawing/2014/main" id="{CD224540-8FF6-CE4C-ADF6-799D98432ED1}"/>
              </a:ext>
            </a:extLst>
          </p:cNvPr>
          <p:cNvSpPr txBox="1"/>
          <p:nvPr/>
        </p:nvSpPr>
        <p:spPr>
          <a:xfrm>
            <a:off x="8484114" y="2791742"/>
            <a:ext cx="385042" cy="523220"/>
          </a:xfrm>
          <a:prstGeom prst="rect">
            <a:avLst/>
          </a:prstGeom>
          <a:noFill/>
        </p:spPr>
        <p:txBody>
          <a:bodyPr wrap="none" rtlCol="0">
            <a:spAutoFit/>
          </a:bodyPr>
          <a:lstStyle/>
          <a:p>
            <a:pPr algn="l"/>
            <a:r>
              <a:rPr lang="es-GB" sz="2800" b="1" dirty="0">
                <a:solidFill>
                  <a:schemeClr val="accent5">
                    <a:lumMod val="50000"/>
                  </a:schemeClr>
                </a:solidFill>
              </a:rPr>
              <a:t>7</a:t>
            </a:r>
          </a:p>
        </p:txBody>
      </p:sp>
      <p:sp>
        <p:nvSpPr>
          <p:cNvPr id="94" name="CuadroTexto 93">
            <a:extLst>
              <a:ext uri="{FF2B5EF4-FFF2-40B4-BE49-F238E27FC236}">
                <a16:creationId xmlns:a16="http://schemas.microsoft.com/office/drawing/2014/main" id="{9F1FDDB1-CA75-114B-A801-77F5CDE34586}"/>
              </a:ext>
            </a:extLst>
          </p:cNvPr>
          <p:cNvSpPr txBox="1"/>
          <p:nvPr/>
        </p:nvSpPr>
        <p:spPr>
          <a:xfrm>
            <a:off x="3956531" y="5410607"/>
            <a:ext cx="385042" cy="523220"/>
          </a:xfrm>
          <a:prstGeom prst="rect">
            <a:avLst/>
          </a:prstGeom>
          <a:noFill/>
        </p:spPr>
        <p:txBody>
          <a:bodyPr wrap="none" rtlCol="0">
            <a:spAutoFit/>
          </a:bodyPr>
          <a:lstStyle/>
          <a:p>
            <a:pPr algn="l"/>
            <a:r>
              <a:rPr lang="es-GB" sz="2800" b="1" dirty="0">
                <a:solidFill>
                  <a:schemeClr val="accent5">
                    <a:lumMod val="50000"/>
                  </a:schemeClr>
                </a:solidFill>
              </a:rPr>
              <a:t>8</a:t>
            </a:r>
          </a:p>
        </p:txBody>
      </p:sp>
      <p:sp>
        <p:nvSpPr>
          <p:cNvPr id="95" name="CuadroTexto 94">
            <a:extLst>
              <a:ext uri="{FF2B5EF4-FFF2-40B4-BE49-F238E27FC236}">
                <a16:creationId xmlns:a16="http://schemas.microsoft.com/office/drawing/2014/main" id="{1B1C281B-E5E1-5842-959C-FA8832EC6BA0}"/>
              </a:ext>
            </a:extLst>
          </p:cNvPr>
          <p:cNvSpPr txBox="1"/>
          <p:nvPr/>
        </p:nvSpPr>
        <p:spPr>
          <a:xfrm>
            <a:off x="10671707" y="2721049"/>
            <a:ext cx="385042" cy="523220"/>
          </a:xfrm>
          <a:prstGeom prst="rect">
            <a:avLst/>
          </a:prstGeom>
          <a:noFill/>
        </p:spPr>
        <p:txBody>
          <a:bodyPr wrap="square" rtlCol="0">
            <a:spAutoFit/>
          </a:bodyPr>
          <a:lstStyle/>
          <a:p>
            <a:pPr algn="l"/>
            <a:r>
              <a:rPr lang="es-GB" sz="2800" b="1" dirty="0">
                <a:solidFill>
                  <a:schemeClr val="accent5">
                    <a:lumMod val="50000"/>
                  </a:schemeClr>
                </a:solidFill>
              </a:rPr>
              <a:t>9</a:t>
            </a:r>
          </a:p>
        </p:txBody>
      </p:sp>
      <p:sp>
        <p:nvSpPr>
          <p:cNvPr id="96" name="CuadroTexto 95">
            <a:extLst>
              <a:ext uri="{FF2B5EF4-FFF2-40B4-BE49-F238E27FC236}">
                <a16:creationId xmlns:a16="http://schemas.microsoft.com/office/drawing/2014/main" id="{39B8A8F2-DD75-D64B-972A-5497F67CE01B}"/>
              </a:ext>
            </a:extLst>
          </p:cNvPr>
          <p:cNvSpPr txBox="1"/>
          <p:nvPr/>
        </p:nvSpPr>
        <p:spPr>
          <a:xfrm>
            <a:off x="8357923" y="5410607"/>
            <a:ext cx="598306" cy="523220"/>
          </a:xfrm>
          <a:prstGeom prst="rect">
            <a:avLst/>
          </a:prstGeom>
          <a:noFill/>
        </p:spPr>
        <p:txBody>
          <a:bodyPr wrap="square" rtlCol="0">
            <a:spAutoFit/>
          </a:bodyPr>
          <a:lstStyle/>
          <a:p>
            <a:pPr algn="l"/>
            <a:r>
              <a:rPr lang="es-GB" sz="2800" b="1" dirty="0">
                <a:solidFill>
                  <a:schemeClr val="accent5">
                    <a:lumMod val="50000"/>
                  </a:schemeClr>
                </a:solidFill>
              </a:rPr>
              <a:t>10</a:t>
            </a:r>
          </a:p>
        </p:txBody>
      </p:sp>
      <p:sp>
        <p:nvSpPr>
          <p:cNvPr id="34" name="Action Button: Custom 20">
            <a:hlinkClick r:id="" action="ppaction://noaction" highlightClick="1">
              <a:snd r:embed="rId10" name="desaparecer.wav"/>
            </a:hlinkClick>
            <a:extLst>
              <a:ext uri="{FF2B5EF4-FFF2-40B4-BE49-F238E27FC236}">
                <a16:creationId xmlns:a16="http://schemas.microsoft.com/office/drawing/2014/main" id="{DDAD3657-7BF3-1D4A-B9B9-11168B7BED88}"/>
              </a:ext>
            </a:extLst>
          </p:cNvPr>
          <p:cNvSpPr/>
          <p:nvPr/>
        </p:nvSpPr>
        <p:spPr>
          <a:xfrm>
            <a:off x="194038" y="101965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5" name="Action Button: Custom 20">
            <a:hlinkClick r:id="" action="ppaction://noaction" highlightClick="1">
              <a:snd r:embed="rId11" name="seco.wav"/>
            </a:hlinkClick>
            <a:extLst>
              <a:ext uri="{FF2B5EF4-FFF2-40B4-BE49-F238E27FC236}">
                <a16:creationId xmlns:a16="http://schemas.microsoft.com/office/drawing/2014/main" id="{7C0FF170-6A9A-794B-9B67-12E0681C064C}"/>
              </a:ext>
            </a:extLst>
          </p:cNvPr>
          <p:cNvSpPr/>
          <p:nvPr/>
        </p:nvSpPr>
        <p:spPr>
          <a:xfrm>
            <a:off x="194038" y="153882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6" name="Action Button: Custom 20">
            <a:hlinkClick r:id="" action="ppaction://noaction" highlightClick="1">
              <a:snd r:embed="rId12" name="más.wav"/>
            </a:hlinkClick>
            <a:extLst>
              <a:ext uri="{FF2B5EF4-FFF2-40B4-BE49-F238E27FC236}">
                <a16:creationId xmlns:a16="http://schemas.microsoft.com/office/drawing/2014/main" id="{F287F45D-5D99-CD4C-A7D2-014E55AF279B}"/>
              </a:ext>
            </a:extLst>
          </p:cNvPr>
          <p:cNvSpPr/>
          <p:nvPr/>
        </p:nvSpPr>
        <p:spPr>
          <a:xfrm>
            <a:off x="194038" y="203689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7" name="Action Button: Custom 20">
            <a:hlinkClick r:id="" action="ppaction://noaction" highlightClick="1">
              <a:snd r:embed="rId13" name="crecer.wav"/>
            </a:hlinkClick>
            <a:extLst>
              <a:ext uri="{FF2B5EF4-FFF2-40B4-BE49-F238E27FC236}">
                <a16:creationId xmlns:a16="http://schemas.microsoft.com/office/drawing/2014/main" id="{C5DC8034-5D91-0042-B86B-C6771A370695}"/>
              </a:ext>
            </a:extLst>
          </p:cNvPr>
          <p:cNvSpPr/>
          <p:nvPr/>
        </p:nvSpPr>
        <p:spPr>
          <a:xfrm>
            <a:off x="194038" y="254460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8" name="Action Button: Custom 20">
            <a:hlinkClick r:id="" action="ppaction://noaction" highlightClick="1">
              <a:snd r:embed="rId14" name="clima.wav"/>
            </a:hlinkClick>
            <a:extLst>
              <a:ext uri="{FF2B5EF4-FFF2-40B4-BE49-F238E27FC236}">
                <a16:creationId xmlns:a16="http://schemas.microsoft.com/office/drawing/2014/main" id="{80DB88C9-E92B-B844-A7CB-081190D4E0F6}"/>
              </a:ext>
            </a:extLst>
          </p:cNvPr>
          <p:cNvSpPr/>
          <p:nvPr/>
        </p:nvSpPr>
        <p:spPr>
          <a:xfrm>
            <a:off x="194038" y="305807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9" name="Action Button: Custom 20">
            <a:hlinkClick r:id="" action="ppaction://noaction" highlightClick="1">
              <a:snd r:embed="rId15" name="mejor.wav"/>
            </a:hlinkClick>
            <a:extLst>
              <a:ext uri="{FF2B5EF4-FFF2-40B4-BE49-F238E27FC236}">
                <a16:creationId xmlns:a16="http://schemas.microsoft.com/office/drawing/2014/main" id="{EEBCA556-08E9-8A48-8F2D-2D180C50A9BD}"/>
              </a:ext>
            </a:extLst>
          </p:cNvPr>
          <p:cNvSpPr/>
          <p:nvPr/>
        </p:nvSpPr>
        <p:spPr>
          <a:xfrm>
            <a:off x="199049" y="355614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0" name="Action Button: Custom 20">
            <a:hlinkClick r:id="" action="ppaction://noaction" highlightClick="1">
              <a:snd r:embed="rId16" name="vida.wav"/>
            </a:hlinkClick>
            <a:extLst>
              <a:ext uri="{FF2B5EF4-FFF2-40B4-BE49-F238E27FC236}">
                <a16:creationId xmlns:a16="http://schemas.microsoft.com/office/drawing/2014/main" id="{57658207-3E69-714E-B3F6-48817F319BD2}"/>
              </a:ext>
            </a:extLst>
          </p:cNvPr>
          <p:cNvSpPr/>
          <p:nvPr/>
        </p:nvSpPr>
        <p:spPr>
          <a:xfrm>
            <a:off x="190471" y="408391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41" name="Action Button: Custom 20">
            <a:hlinkClick r:id="" action="ppaction://noaction" highlightClick="1">
              <a:snd r:embed="rId17" name="dice.wav"/>
            </a:hlinkClick>
            <a:extLst>
              <a:ext uri="{FF2B5EF4-FFF2-40B4-BE49-F238E27FC236}">
                <a16:creationId xmlns:a16="http://schemas.microsoft.com/office/drawing/2014/main" id="{8828C6A2-2E16-A444-8D2C-CB139CBAAEC7}"/>
              </a:ext>
            </a:extLst>
          </p:cNvPr>
          <p:cNvSpPr/>
          <p:nvPr/>
        </p:nvSpPr>
        <p:spPr>
          <a:xfrm>
            <a:off x="190471" y="458376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42" name="Action Button: Custom 20">
            <a:hlinkClick r:id="" action="ppaction://noaction" highlightClick="1">
              <a:snd r:embed="rId18" name="suficiente.wav"/>
            </a:hlinkClick>
            <a:extLst>
              <a:ext uri="{FF2B5EF4-FFF2-40B4-BE49-F238E27FC236}">
                <a16:creationId xmlns:a16="http://schemas.microsoft.com/office/drawing/2014/main" id="{8828C6A2-2E16-A444-8D2C-CB139CBAAEC7}"/>
              </a:ext>
            </a:extLst>
          </p:cNvPr>
          <p:cNvSpPr/>
          <p:nvPr/>
        </p:nvSpPr>
        <p:spPr>
          <a:xfrm>
            <a:off x="190471" y="508362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9</a:t>
            </a:r>
          </a:p>
        </p:txBody>
      </p:sp>
      <p:sp>
        <p:nvSpPr>
          <p:cNvPr id="43" name="Action Button: Custom 20">
            <a:hlinkClick r:id="" action="ppaction://noaction" highlightClick="1">
              <a:snd r:embed="rId19" name="altura.wav"/>
            </a:hlinkClick>
            <a:extLst>
              <a:ext uri="{FF2B5EF4-FFF2-40B4-BE49-F238E27FC236}">
                <a16:creationId xmlns:a16="http://schemas.microsoft.com/office/drawing/2014/main" id="{8828C6A2-2E16-A444-8D2C-CB139CBAAEC7}"/>
              </a:ext>
            </a:extLst>
          </p:cNvPr>
          <p:cNvSpPr/>
          <p:nvPr/>
        </p:nvSpPr>
        <p:spPr>
          <a:xfrm>
            <a:off x="187818" y="560316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entury Gothic" panose="020B0502020202020204" pitchFamily="34" charset="0"/>
              </a:rPr>
              <a:t>10</a:t>
            </a:r>
          </a:p>
        </p:txBody>
      </p:sp>
      <p:sp>
        <p:nvSpPr>
          <p:cNvPr id="44" name="Rectángulo 21">
            <a:extLst>
              <a:ext uri="{FF2B5EF4-FFF2-40B4-BE49-F238E27FC236}">
                <a16:creationId xmlns:a16="http://schemas.microsoft.com/office/drawing/2014/main" id="{EF86C2E1-3028-8343-A273-027B94058FF4}"/>
              </a:ext>
            </a:extLst>
          </p:cNvPr>
          <p:cNvSpPr/>
          <p:nvPr/>
        </p:nvSpPr>
        <p:spPr>
          <a:xfrm>
            <a:off x="7454081" y="1647804"/>
            <a:ext cx="2377447" cy="461665"/>
          </a:xfrm>
          <a:prstGeom prst="rect">
            <a:avLst/>
          </a:prstGeom>
          <a:noFill/>
        </p:spPr>
        <p:txBody>
          <a:bodyPr wrap="square" lIns="91440" tIns="45720" rIns="91440" bIns="45720">
            <a:spAutoFit/>
          </a:bodyPr>
          <a:lstStyle/>
          <a:p>
            <a:pPr algn="ctr"/>
            <a:r>
              <a:rPr lang="es-ES" sz="2400" dirty="0">
                <a:solidFill>
                  <a:srgbClr val="203864"/>
                </a:solidFill>
              </a:rPr>
              <a:t>[life]</a:t>
            </a:r>
          </a:p>
        </p:txBody>
      </p:sp>
    </p:spTree>
    <p:extLst>
      <p:ext uri="{BB962C8B-B14F-4D97-AF65-F5344CB8AC3E}">
        <p14:creationId xmlns:p14="http://schemas.microsoft.com/office/powerpoint/2010/main" val="2241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8" grpId="0"/>
      <p:bldP spid="89" grpId="0"/>
      <p:bldP spid="90" grpId="0"/>
      <p:bldP spid="91" grpId="0"/>
      <p:bldP spid="92" grpId="0"/>
      <p:bldP spid="93" grpId="0"/>
      <p:bldP spid="94" grpId="0"/>
      <p:bldP spid="95" grpId="0"/>
      <p:bldP spid="9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Indirect object pronouns </a:t>
            </a:r>
            <a:br>
              <a:rPr lang="en-GB" sz="2800" b="1" dirty="0">
                <a:solidFill>
                  <a:schemeClr val="bg1"/>
                </a:solidFill>
              </a:rPr>
            </a:br>
            <a:r>
              <a:rPr lang="en-GB" sz="2800" b="1" dirty="0">
                <a:solidFill>
                  <a:schemeClr val="bg1"/>
                </a:solidFill>
              </a:rPr>
              <a:t>‘me’, ‘te’ and ‘le’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305405"/>
            <a:ext cx="11693614" cy="954107"/>
          </a:xfrm>
          <a:prstGeom prst="rect">
            <a:avLst/>
          </a:prstGeom>
          <a:noFill/>
        </p:spPr>
        <p:txBody>
          <a:bodyPr wrap="square" rtlCol="0">
            <a:spAutoFit/>
          </a:bodyPr>
          <a:lstStyle/>
          <a:p>
            <a:r>
              <a:rPr lang="es-ES" sz="2800" dirty="0">
                <a:solidFill>
                  <a:schemeClr val="accent5">
                    <a:lumMod val="50000"/>
                  </a:schemeClr>
                </a:solidFill>
              </a:rPr>
              <a:t>Pronouns are </a:t>
            </a:r>
            <a:r>
              <a:rPr lang="es-ES" sz="2800" dirty="0" err="1">
                <a:solidFill>
                  <a:schemeClr val="accent5">
                    <a:lumMod val="50000"/>
                  </a:schemeClr>
                </a:solidFill>
              </a:rPr>
              <a:t>used</a:t>
            </a:r>
            <a:r>
              <a:rPr lang="es-ES" sz="2800" dirty="0">
                <a:solidFill>
                  <a:schemeClr val="accent5">
                    <a:lumMod val="50000"/>
                  </a:schemeClr>
                </a:solidFill>
              </a:rPr>
              <a:t> to </a:t>
            </a:r>
            <a:r>
              <a:rPr lang="es-ES" sz="2800" dirty="0" err="1">
                <a:solidFill>
                  <a:schemeClr val="accent5">
                    <a:lumMod val="50000"/>
                  </a:schemeClr>
                </a:solidFill>
              </a:rPr>
              <a:t>avoid</a:t>
            </a:r>
            <a:r>
              <a:rPr lang="es-ES" sz="2800" dirty="0">
                <a:solidFill>
                  <a:schemeClr val="accent5">
                    <a:lumMod val="50000"/>
                  </a:schemeClr>
                </a:solidFill>
              </a:rPr>
              <a:t> </a:t>
            </a:r>
            <a:r>
              <a:rPr lang="es-ES" sz="2800" dirty="0" err="1">
                <a:solidFill>
                  <a:schemeClr val="accent5">
                    <a:lumMod val="50000"/>
                  </a:schemeClr>
                </a:solidFill>
              </a:rPr>
              <a:t>repeating</a:t>
            </a:r>
            <a:r>
              <a:rPr lang="es-ES" sz="2800" dirty="0">
                <a:solidFill>
                  <a:schemeClr val="accent5">
                    <a:lumMod val="50000"/>
                  </a:schemeClr>
                </a:solidFill>
              </a:rPr>
              <a:t> </a:t>
            </a:r>
            <a:r>
              <a:rPr lang="es-ES" sz="2800" dirty="0" err="1">
                <a:solidFill>
                  <a:schemeClr val="accent5">
                    <a:lumMod val="50000"/>
                  </a:schemeClr>
                </a:solidFill>
              </a:rPr>
              <a:t>nouns</a:t>
            </a:r>
            <a:r>
              <a:rPr lang="es-ES" sz="2800" dirty="0">
                <a:solidFill>
                  <a:schemeClr val="accent5">
                    <a:lumMod val="50000"/>
                  </a:schemeClr>
                </a:solidFill>
              </a:rPr>
              <a:t> more </a:t>
            </a:r>
            <a:r>
              <a:rPr lang="es-ES" sz="2800" dirty="0" err="1">
                <a:solidFill>
                  <a:schemeClr val="accent5">
                    <a:lumMod val="50000"/>
                  </a:schemeClr>
                </a:solidFill>
              </a:rPr>
              <a:t>often</a:t>
            </a:r>
            <a:r>
              <a:rPr lang="es-ES" sz="2800" dirty="0">
                <a:solidFill>
                  <a:schemeClr val="accent5">
                    <a:lumMod val="50000"/>
                  </a:schemeClr>
                </a:solidFill>
              </a:rPr>
              <a:t> </a:t>
            </a:r>
            <a:r>
              <a:rPr lang="es-ES" sz="2800" dirty="0" err="1">
                <a:solidFill>
                  <a:schemeClr val="accent5">
                    <a:lumMod val="50000"/>
                  </a:schemeClr>
                </a:solidFill>
              </a:rPr>
              <a:t>than</a:t>
            </a:r>
            <a:r>
              <a:rPr lang="es-ES" sz="2800" dirty="0">
                <a:solidFill>
                  <a:schemeClr val="accent5">
                    <a:lumMod val="50000"/>
                  </a:schemeClr>
                </a:solidFill>
              </a:rPr>
              <a:t> </a:t>
            </a:r>
            <a:r>
              <a:rPr lang="es-ES" sz="2800" dirty="0" err="1">
                <a:solidFill>
                  <a:schemeClr val="accent5">
                    <a:lumMod val="50000"/>
                  </a:schemeClr>
                </a:solidFill>
              </a:rPr>
              <a:t>necessary</a:t>
            </a:r>
            <a:r>
              <a:rPr lang="es-ES" sz="2800" dirty="0">
                <a:solidFill>
                  <a:schemeClr val="accent5">
                    <a:lumMod val="50000"/>
                  </a:schemeClr>
                </a:solidFill>
              </a:rPr>
              <a:t>.</a:t>
            </a:r>
            <a:endParaRPr lang="es-GB" sz="2800" dirty="0">
              <a:solidFill>
                <a:schemeClr val="accent5">
                  <a:lumMod val="50000"/>
                </a:schemeClr>
              </a:solidFill>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82286" y="2416694"/>
            <a:ext cx="1184585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If the person indirectly affected by an action is ‘me’, say _____.</a:t>
            </a:r>
            <a:endParaRPr kumimoji="0" lang="en-GB" sz="2800" i="0" u="none" strike="noStrike" kern="1200" cap="none" spc="0" normalizeH="0" baseline="0" noProof="0" dirty="0">
              <a:ln>
                <a:noFill/>
              </a:ln>
              <a:solidFill>
                <a:prstClr val="black"/>
              </a:solidFill>
              <a:effectLst/>
              <a:uLnTx/>
              <a:uFillTx/>
              <a:latin typeface="Tw Cen MT" panose="020B0602020104020603"/>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82286" y="3841875"/>
            <a:ext cx="11693614" cy="523220"/>
          </a:xfrm>
          <a:prstGeom prst="rect">
            <a:avLst/>
          </a:prstGeom>
          <a:noFill/>
        </p:spPr>
        <p:txBody>
          <a:bodyPr wrap="square" rtlCol="0">
            <a:spAutoFit/>
          </a:bodyPr>
          <a:lstStyle/>
          <a:p>
            <a:pPr lvl="0">
              <a:defRPr/>
            </a:pPr>
            <a:r>
              <a:rPr lang="en-GB" sz="2800" noProof="0" dirty="0">
                <a:solidFill>
                  <a:srgbClr val="002060"/>
                </a:solidFill>
                <a:latin typeface="Century Gothic" panose="020B0502020202020204" pitchFamily="34" charset="0"/>
              </a:rPr>
              <a:t>In Spanish, these pronouns go before / after the conjugated verb.</a:t>
            </a:r>
            <a:endParaRPr kumimoji="0" lang="en-GB" sz="2800" i="0" u="none" strike="noStrike" kern="1200" cap="none" spc="0" normalizeH="0" baseline="0" noProof="0" dirty="0">
              <a:ln>
                <a:noFill/>
              </a:ln>
              <a:solidFill>
                <a:prstClr val="black"/>
              </a:solidFill>
              <a:effectLst/>
              <a:uLnTx/>
              <a:uFillTx/>
              <a:latin typeface="Tw Cen MT" panose="020B0602020104020603"/>
            </a:endParaRPr>
          </a:p>
        </p:txBody>
      </p:sp>
      <p:sp>
        <p:nvSpPr>
          <p:cNvPr id="3" name="CuadroTexto 2">
            <a:extLst>
              <a:ext uri="{FF2B5EF4-FFF2-40B4-BE49-F238E27FC236}">
                <a16:creationId xmlns:a16="http://schemas.microsoft.com/office/drawing/2014/main" id="{EDEFDEE1-2148-734A-8BD4-62B2C7239EF1}"/>
              </a:ext>
            </a:extLst>
          </p:cNvPr>
          <p:cNvSpPr txBox="1"/>
          <p:nvPr/>
        </p:nvSpPr>
        <p:spPr>
          <a:xfrm>
            <a:off x="9999835" y="2388591"/>
            <a:ext cx="752129" cy="523220"/>
          </a:xfrm>
          <a:prstGeom prst="rect">
            <a:avLst/>
          </a:prstGeom>
          <a:noFill/>
        </p:spPr>
        <p:txBody>
          <a:bodyPr wrap="none" rtlCol="0">
            <a:spAutoFit/>
          </a:bodyPr>
          <a:lstStyle/>
          <a:p>
            <a:pPr algn="l"/>
            <a:r>
              <a:rPr lang="es-GB" sz="2800" b="1" dirty="0">
                <a:solidFill>
                  <a:srgbClr val="F66400"/>
                </a:solidFill>
              </a:rPr>
              <a:t>me</a:t>
            </a:r>
          </a:p>
        </p:txBody>
      </p:sp>
      <p:sp>
        <p:nvSpPr>
          <p:cNvPr id="15" name="CuadroTexto 14">
            <a:extLst>
              <a:ext uri="{FF2B5EF4-FFF2-40B4-BE49-F238E27FC236}">
                <a16:creationId xmlns:a16="http://schemas.microsoft.com/office/drawing/2014/main" id="{ACFD3E11-C612-5B44-942F-D2F5F7039EB5}"/>
              </a:ext>
            </a:extLst>
          </p:cNvPr>
          <p:cNvSpPr txBox="1"/>
          <p:nvPr/>
        </p:nvSpPr>
        <p:spPr>
          <a:xfrm>
            <a:off x="10230667" y="3068993"/>
            <a:ext cx="521297" cy="523220"/>
          </a:xfrm>
          <a:prstGeom prst="rect">
            <a:avLst/>
          </a:prstGeom>
          <a:noFill/>
        </p:spPr>
        <p:txBody>
          <a:bodyPr wrap="none" rtlCol="0">
            <a:spAutoFit/>
          </a:bodyPr>
          <a:lstStyle/>
          <a:p>
            <a:pPr algn="l"/>
            <a:r>
              <a:rPr lang="es-GB" sz="2800" b="1" dirty="0">
                <a:solidFill>
                  <a:srgbClr val="F66400"/>
                </a:solidFill>
              </a:rPr>
              <a:t>te</a:t>
            </a:r>
          </a:p>
        </p:txBody>
      </p:sp>
      <p:sp>
        <p:nvSpPr>
          <p:cNvPr id="13" name="TextBox 7">
            <a:extLst>
              <a:ext uri="{FF2B5EF4-FFF2-40B4-BE49-F238E27FC236}">
                <a16:creationId xmlns:a16="http://schemas.microsoft.com/office/drawing/2014/main" id="{84CB0B40-6CAB-4045-9DF4-074190624C05}"/>
              </a:ext>
            </a:extLst>
          </p:cNvPr>
          <p:cNvSpPr txBox="1"/>
          <p:nvPr/>
        </p:nvSpPr>
        <p:spPr>
          <a:xfrm>
            <a:off x="82286" y="3068993"/>
            <a:ext cx="1184585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If the person indirectly affected by an action is ‘you’, say _____.</a:t>
            </a:r>
            <a:endParaRPr kumimoji="0" lang="en-GB" sz="2800" i="0" u="none" strike="noStrike" kern="1200" cap="none" spc="0" normalizeH="0" baseline="0" noProof="0" dirty="0">
              <a:ln>
                <a:noFill/>
              </a:ln>
              <a:solidFill>
                <a:prstClr val="black"/>
              </a:solidFill>
              <a:effectLst/>
              <a:uLnTx/>
              <a:uFillTx/>
              <a:latin typeface="Tw Cen MT" panose="020B0602020104020603"/>
            </a:endParaRPr>
          </a:p>
        </p:txBody>
      </p:sp>
      <p:sp>
        <p:nvSpPr>
          <p:cNvPr id="6" name="Oval 5"/>
          <p:cNvSpPr/>
          <p:nvPr/>
        </p:nvSpPr>
        <p:spPr>
          <a:xfrm>
            <a:off x="5156128" y="3841875"/>
            <a:ext cx="1698171" cy="523220"/>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7">
            <a:extLst>
              <a:ext uri="{FF2B5EF4-FFF2-40B4-BE49-F238E27FC236}">
                <a16:creationId xmlns:a16="http://schemas.microsoft.com/office/drawing/2014/main" id="{84CB0B40-6CAB-4045-9DF4-074190624C05}"/>
              </a:ext>
            </a:extLst>
          </p:cNvPr>
          <p:cNvSpPr txBox="1"/>
          <p:nvPr/>
        </p:nvSpPr>
        <p:spPr>
          <a:xfrm>
            <a:off x="82286" y="4644860"/>
            <a:ext cx="11296914"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If the person indirectly affected by an action is ‘him’, her’ or ‘it’, say </a:t>
            </a:r>
            <a:r>
              <a:rPr lang="en-GB" sz="2800" b="1" dirty="0">
                <a:solidFill>
                  <a:srgbClr val="002060"/>
                </a:solidFill>
                <a:latin typeface="Century Gothic" panose="020B0502020202020204" pitchFamily="34" charset="0"/>
              </a:rPr>
              <a:t>le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prstClr val="black"/>
              </a:solidFill>
              <a:effectLst/>
              <a:uLnTx/>
              <a:uFillTx/>
              <a:latin typeface="Tw Cen MT" panose="020B0602020104020603"/>
            </a:endParaRPr>
          </a:p>
        </p:txBody>
      </p:sp>
      <p:sp>
        <p:nvSpPr>
          <p:cNvPr id="16" name="TextBox 7">
            <a:extLst>
              <a:ext uri="{FF2B5EF4-FFF2-40B4-BE49-F238E27FC236}">
                <a16:creationId xmlns:a16="http://schemas.microsoft.com/office/drawing/2014/main" id="{84CB0B40-6CAB-4045-9DF4-074190624C05}"/>
              </a:ext>
            </a:extLst>
          </p:cNvPr>
          <p:cNvSpPr txBox="1"/>
          <p:nvPr/>
        </p:nvSpPr>
        <p:spPr>
          <a:xfrm>
            <a:off x="82286" y="5745184"/>
            <a:ext cx="3778514" cy="523220"/>
          </a:xfrm>
          <a:prstGeom prst="rect">
            <a:avLst/>
          </a:prstGeom>
          <a:noFill/>
        </p:spPr>
        <p:txBody>
          <a:bodyPr wrap="square" rtlCol="0">
            <a:spAutoFit/>
          </a:bodyPr>
          <a:lstStyle/>
          <a:p>
            <a:pPr lvl="0">
              <a:defRPr/>
            </a:pPr>
            <a:r>
              <a:rPr kumimoji="0" lang="en-GB" sz="2800" b="1" i="0" u="none" strike="noStrike" kern="1200" cap="none" spc="0" normalizeH="0" baseline="0" noProof="0" dirty="0">
                <a:ln>
                  <a:noFill/>
                </a:ln>
                <a:solidFill>
                  <a:srgbClr val="F66400"/>
                </a:solidFill>
                <a:effectLst/>
                <a:uLnTx/>
                <a:uFillTx/>
                <a:latin typeface="+mj-lt"/>
              </a:rPr>
              <a:t>Le</a:t>
            </a:r>
            <a:r>
              <a:rPr kumimoji="0" lang="en-GB" sz="2800" i="0" u="none" strike="noStrike" kern="1200" cap="none" spc="0" normalizeH="0" baseline="0" noProof="0" dirty="0">
                <a:ln>
                  <a:noFill/>
                </a:ln>
                <a:solidFill>
                  <a:srgbClr val="203864"/>
                </a:solidFill>
                <a:effectLst/>
                <a:uLnTx/>
                <a:uFillTx/>
                <a:latin typeface="+mj-lt"/>
              </a:rPr>
              <a:t> traen chocolate.</a:t>
            </a:r>
          </a:p>
        </p:txBody>
      </p:sp>
      <p:sp>
        <p:nvSpPr>
          <p:cNvPr id="17" name="TextBox 7">
            <a:extLst>
              <a:ext uri="{FF2B5EF4-FFF2-40B4-BE49-F238E27FC236}">
                <a16:creationId xmlns:a16="http://schemas.microsoft.com/office/drawing/2014/main" id="{84CB0B40-6CAB-4045-9DF4-074190624C05}"/>
              </a:ext>
            </a:extLst>
          </p:cNvPr>
          <p:cNvSpPr txBox="1"/>
          <p:nvPr/>
        </p:nvSpPr>
        <p:spPr>
          <a:xfrm>
            <a:off x="4458344" y="5745184"/>
            <a:ext cx="6293620" cy="523220"/>
          </a:xfrm>
          <a:prstGeom prst="rect">
            <a:avLst/>
          </a:prstGeom>
          <a:noFill/>
        </p:spPr>
        <p:txBody>
          <a:bodyPr wrap="square" rtlCol="0">
            <a:spAutoFit/>
          </a:bodyPr>
          <a:lstStyle/>
          <a:p>
            <a:pPr lvl="0">
              <a:defRPr/>
            </a:pPr>
            <a:r>
              <a:rPr kumimoji="0" lang="en-GB" sz="2800" i="0" u="none" strike="noStrike" kern="1200" cap="none" spc="0" normalizeH="0" baseline="0" noProof="0" dirty="0">
                <a:ln>
                  <a:noFill/>
                </a:ln>
                <a:solidFill>
                  <a:srgbClr val="203864"/>
                </a:solidFill>
                <a:effectLst/>
                <a:uLnTx/>
                <a:uFillTx/>
                <a:latin typeface="+mj-lt"/>
              </a:rPr>
              <a:t>They bring </a:t>
            </a:r>
            <a:r>
              <a:rPr kumimoji="0" lang="en-GB" sz="2800" b="1" i="0" u="none" strike="noStrike" kern="1200" cap="none" spc="0" normalizeH="0" baseline="0" noProof="0" dirty="0">
                <a:ln>
                  <a:noFill/>
                </a:ln>
                <a:solidFill>
                  <a:srgbClr val="F66400"/>
                </a:solidFill>
                <a:effectLst/>
                <a:uLnTx/>
                <a:uFillTx/>
                <a:latin typeface="+mj-lt"/>
              </a:rPr>
              <a:t>him/her/it</a:t>
            </a:r>
            <a:r>
              <a:rPr kumimoji="0" lang="en-GB" sz="2800" i="0" u="none" strike="noStrike" kern="1200" cap="none" spc="0" normalizeH="0" noProof="0" dirty="0">
                <a:ln>
                  <a:noFill/>
                </a:ln>
                <a:solidFill>
                  <a:srgbClr val="203864"/>
                </a:solidFill>
                <a:effectLst/>
                <a:uLnTx/>
                <a:uFillTx/>
                <a:latin typeface="+mj-lt"/>
              </a:rPr>
              <a:t> chocolate.</a:t>
            </a:r>
            <a:endParaRPr kumimoji="0" lang="en-GB" sz="2800" i="0" u="none" strike="noStrike" kern="1200" cap="none" spc="0" normalizeH="0" baseline="0" noProof="0" dirty="0">
              <a:ln>
                <a:noFill/>
              </a:ln>
              <a:solidFill>
                <a:srgbClr val="203864"/>
              </a:solidFill>
              <a:effectLst/>
              <a:uLnTx/>
              <a:uFillTx/>
              <a:latin typeface="+mj-lt"/>
            </a:endParaRPr>
          </a:p>
        </p:txBody>
      </p:sp>
    </p:spTree>
    <p:extLst>
      <p:ext uri="{BB962C8B-B14F-4D97-AF65-F5344CB8AC3E}">
        <p14:creationId xmlns:p14="http://schemas.microsoft.com/office/powerpoint/2010/main" val="42583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P spid="1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98826-DB37-DD4E-80FF-3596C6D83C4E}"/>
              </a:ext>
            </a:extLst>
          </p:cNvPr>
          <p:cNvSpPr>
            <a:spLocks noGrp="1"/>
          </p:cNvSpPr>
          <p:nvPr>
            <p:ph type="title"/>
          </p:nvPr>
        </p:nvSpPr>
        <p:spPr>
          <a:xfrm>
            <a:off x="276307" y="186824"/>
            <a:ext cx="10653631" cy="1051115"/>
          </a:xfrm>
        </p:spPr>
        <p:txBody>
          <a:bodyPr>
            <a:noAutofit/>
          </a:bodyPr>
          <a:lstStyle/>
          <a:p>
            <a:pPr>
              <a:lnSpc>
                <a:spcPct val="100000"/>
              </a:lnSpc>
            </a:pPr>
            <a:r>
              <a:rPr lang="es-ES" sz="2200" b="1" dirty="0">
                <a:latin typeface="+mn-lt"/>
              </a:rPr>
              <a:t>Los amigos de Lucía escriben mensajes sobre su cumpleaños. Lee las traducciones en inglés. ¿En qué frase hay una ‘le’ detrás de la imagen?</a:t>
            </a:r>
            <a:endParaRPr lang="es-GB" sz="2200" b="1" dirty="0">
              <a:latin typeface="+mn-lt"/>
            </a:endParaRPr>
          </a:p>
        </p:txBody>
      </p:sp>
      <p:sp>
        <p:nvSpPr>
          <p:cNvPr id="4" name="Rounded Rectangle 11">
            <a:extLst>
              <a:ext uri="{FF2B5EF4-FFF2-40B4-BE49-F238E27FC236}">
                <a16:creationId xmlns:a16="http://schemas.microsoft.com/office/drawing/2014/main" id="{C1447BB6-6568-9B49-858C-C788BCAD7B9E}"/>
              </a:ext>
            </a:extLst>
          </p:cNvPr>
          <p:cNvSpPr/>
          <p:nvPr/>
        </p:nvSpPr>
        <p:spPr>
          <a:xfrm>
            <a:off x="10601408" y="258166"/>
            <a:ext cx="13267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6" name="Tabla 5">
            <a:extLst>
              <a:ext uri="{FF2B5EF4-FFF2-40B4-BE49-F238E27FC236}">
                <a16:creationId xmlns:a16="http://schemas.microsoft.com/office/drawing/2014/main" id="{D4C28B32-E0EC-C74E-955D-F3CA6397F165}"/>
              </a:ext>
            </a:extLst>
          </p:cNvPr>
          <p:cNvGraphicFramePr>
            <a:graphicFrameLocks noGrp="1"/>
          </p:cNvGraphicFramePr>
          <p:nvPr>
            <p:extLst>
              <p:ext uri="{D42A27DB-BD31-4B8C-83A1-F6EECF244321}">
                <p14:modId xmlns:p14="http://schemas.microsoft.com/office/powerpoint/2010/main" val="633908170"/>
              </p:ext>
            </p:extLst>
          </p:nvPr>
        </p:nvGraphicFramePr>
        <p:xfrm>
          <a:off x="907215" y="1237939"/>
          <a:ext cx="9391814" cy="4786159"/>
        </p:xfrm>
        <a:graphic>
          <a:graphicData uri="http://schemas.openxmlformats.org/drawingml/2006/table">
            <a:tbl>
              <a:tblPr firstRow="1" bandRow="1">
                <a:tableStyleId>{5DA37D80-6434-44D0-A028-1B22A696006F}</a:tableStyleId>
              </a:tblPr>
              <a:tblGrid>
                <a:gridCol w="727044">
                  <a:extLst>
                    <a:ext uri="{9D8B030D-6E8A-4147-A177-3AD203B41FA5}">
                      <a16:colId xmlns:a16="http://schemas.microsoft.com/office/drawing/2014/main" val="764618492"/>
                    </a:ext>
                  </a:extLst>
                </a:gridCol>
                <a:gridCol w="4332385">
                  <a:extLst>
                    <a:ext uri="{9D8B030D-6E8A-4147-A177-3AD203B41FA5}">
                      <a16:colId xmlns:a16="http://schemas.microsoft.com/office/drawing/2014/main" val="989228181"/>
                    </a:ext>
                  </a:extLst>
                </a:gridCol>
                <a:gridCol w="4332385">
                  <a:extLst>
                    <a:ext uri="{9D8B030D-6E8A-4147-A177-3AD203B41FA5}">
                      <a16:colId xmlns:a16="http://schemas.microsoft.com/office/drawing/2014/main" val="1380892025"/>
                    </a:ext>
                  </a:extLst>
                </a:gridCol>
              </a:tblGrid>
              <a:tr h="665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R w="12700" cap="flat" cmpd="sng" algn="ctr">
                      <a:solidFill>
                        <a:srgbClr val="ED7D3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En español</a:t>
                      </a:r>
                    </a:p>
                  </a:txBody>
                  <a:tcPr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algn="ctr"/>
                      <a:r>
                        <a:rPr lang="es-GB" sz="2000" b="1" dirty="0">
                          <a:solidFill>
                            <a:srgbClr val="203864"/>
                          </a:solidFill>
                        </a:rPr>
                        <a:t>En inglés</a:t>
                      </a:r>
                    </a:p>
                  </a:txBody>
                  <a:tcPr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3529728639"/>
                  </a:ext>
                </a:extLst>
              </a:tr>
              <a:tr h="665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1</a:t>
                      </a:r>
                    </a:p>
                  </a:txBody>
                  <a:tcPr anchor="ctr">
                    <a:lnR w="12700" cap="flat" cmpd="sng" algn="ctr">
                      <a:solidFill>
                        <a:srgbClr val="ED7D3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             regaló un reloj.</a:t>
                      </a:r>
                      <a:endParaRPr lang="es-GB" sz="2000" b="0" dirty="0">
                        <a:solidFill>
                          <a:srgbClr val="203864"/>
                        </a:solidFill>
                      </a:endParaRPr>
                    </a:p>
                  </a:txBody>
                  <a:tcPr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algn="l"/>
                      <a:r>
                        <a:rPr lang="es-ES" sz="2000" b="0" dirty="0">
                          <a:solidFill>
                            <a:srgbClr val="203864"/>
                          </a:solidFill>
                        </a:rPr>
                        <a:t>S/he </a:t>
                      </a:r>
                      <a:r>
                        <a:rPr lang="es-ES" sz="2000" b="0" dirty="0" err="1">
                          <a:solidFill>
                            <a:srgbClr val="203864"/>
                          </a:solidFill>
                        </a:rPr>
                        <a:t>gave</a:t>
                      </a:r>
                      <a:r>
                        <a:rPr lang="es-ES" sz="2000" b="0" dirty="0">
                          <a:solidFill>
                            <a:srgbClr val="203864"/>
                          </a:solidFill>
                        </a:rPr>
                        <a:t> </a:t>
                      </a:r>
                      <a:r>
                        <a:rPr lang="es-ES" sz="2000" b="0" dirty="0" err="1">
                          <a:solidFill>
                            <a:srgbClr val="203864"/>
                          </a:solidFill>
                        </a:rPr>
                        <a:t>her</a:t>
                      </a:r>
                      <a:r>
                        <a:rPr lang="es-ES" sz="2000" b="0" dirty="0">
                          <a:solidFill>
                            <a:srgbClr val="203864"/>
                          </a:solidFill>
                        </a:rPr>
                        <a:t> a </a:t>
                      </a:r>
                      <a:r>
                        <a:rPr lang="es-ES" sz="2000" b="0" dirty="0" err="1">
                          <a:solidFill>
                            <a:srgbClr val="203864"/>
                          </a:solidFill>
                        </a:rPr>
                        <a:t>watch</a:t>
                      </a:r>
                      <a:r>
                        <a:rPr lang="es-ES" sz="2000" b="0" dirty="0">
                          <a:solidFill>
                            <a:srgbClr val="203864"/>
                          </a:solidFill>
                        </a:rPr>
                        <a:t>.</a:t>
                      </a:r>
                      <a:endParaRPr lang="es-GB" sz="2000" b="0" dirty="0">
                        <a:solidFill>
                          <a:srgbClr val="203864"/>
                        </a:solidFill>
                      </a:endParaRPr>
                    </a:p>
                  </a:txBody>
                  <a:tcPr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1291749181"/>
                  </a:ext>
                </a:extLst>
              </a:tr>
              <a:tr h="7298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             sacó unas fotos.                                 </a:t>
                      </a:r>
                      <a:endParaRPr lang="es-GB" sz="2000" dirty="0">
                        <a:solidFill>
                          <a:srgbClr val="203864"/>
                        </a:solidFill>
                      </a:endParaRPr>
                    </a:p>
                  </a:txBody>
                  <a:tcPr anchor="ctr">
                    <a:solidFill>
                      <a:srgbClr val="FFFFFF">
                        <a:alpha val="89804"/>
                      </a:srgbClr>
                    </a:solidFill>
                  </a:tcPr>
                </a:tc>
                <a:tc>
                  <a:txBody>
                    <a:bodyPr/>
                    <a:lstStyle/>
                    <a:p>
                      <a:pPr algn="l"/>
                      <a:r>
                        <a:rPr lang="es-ES" sz="2000" dirty="0">
                          <a:solidFill>
                            <a:srgbClr val="203864"/>
                          </a:solidFill>
                        </a:rPr>
                        <a:t>S/he </a:t>
                      </a:r>
                      <a:r>
                        <a:rPr lang="es-ES" sz="2000" dirty="0" err="1">
                          <a:solidFill>
                            <a:srgbClr val="203864"/>
                          </a:solidFill>
                        </a:rPr>
                        <a:t>took</a:t>
                      </a:r>
                      <a:r>
                        <a:rPr lang="es-ES" sz="2000" dirty="0">
                          <a:solidFill>
                            <a:srgbClr val="203864"/>
                          </a:solidFill>
                        </a:rPr>
                        <a:t> </a:t>
                      </a:r>
                      <a:r>
                        <a:rPr lang="es-ES" sz="2000" dirty="0" err="1">
                          <a:solidFill>
                            <a:srgbClr val="203864"/>
                          </a:solidFill>
                        </a:rPr>
                        <a:t>some</a:t>
                      </a:r>
                      <a:r>
                        <a:rPr lang="es-ES" sz="2000" dirty="0">
                          <a:solidFill>
                            <a:srgbClr val="203864"/>
                          </a:solidFill>
                        </a:rPr>
                        <a:t> </a:t>
                      </a:r>
                      <a:r>
                        <a:rPr lang="es-ES" sz="2000" dirty="0" err="1">
                          <a:solidFill>
                            <a:srgbClr val="203864"/>
                          </a:solidFill>
                        </a:rPr>
                        <a:t>photos</a:t>
                      </a:r>
                      <a:r>
                        <a:rPr lang="es-ES" sz="2000" dirty="0">
                          <a:solidFill>
                            <a:srgbClr val="203864"/>
                          </a:solidFill>
                        </a:rPr>
                        <a:t>.</a:t>
                      </a:r>
                      <a:endParaRPr lang="es-GB" sz="20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1031186801"/>
                  </a:ext>
                </a:extLst>
              </a:tr>
              <a:tr h="665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             envió un correo.</a:t>
                      </a:r>
                      <a:endParaRPr lang="es-GB" sz="2000" dirty="0">
                        <a:solidFill>
                          <a:srgbClr val="203864"/>
                        </a:solidFill>
                      </a:endParaRPr>
                    </a:p>
                  </a:txBody>
                  <a:tcPr anchor="ctr">
                    <a:solidFill>
                      <a:srgbClr val="FBE6D7">
                        <a:alpha val="89804"/>
                      </a:srgbClr>
                    </a:solidFill>
                  </a:tcPr>
                </a:tc>
                <a:tc>
                  <a:txBody>
                    <a:bodyPr/>
                    <a:lstStyle/>
                    <a:p>
                      <a:pPr algn="l"/>
                      <a:r>
                        <a:rPr lang="es-ES" sz="2000" dirty="0">
                          <a:solidFill>
                            <a:srgbClr val="203864"/>
                          </a:solidFill>
                        </a:rPr>
                        <a:t>S/he </a:t>
                      </a:r>
                      <a:r>
                        <a:rPr lang="es-ES" sz="2000" dirty="0" err="1">
                          <a:solidFill>
                            <a:srgbClr val="203864"/>
                          </a:solidFill>
                        </a:rPr>
                        <a:t>sent</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an</a:t>
                      </a:r>
                      <a:r>
                        <a:rPr lang="es-ES" sz="2000" dirty="0">
                          <a:solidFill>
                            <a:srgbClr val="203864"/>
                          </a:solidFill>
                        </a:rPr>
                        <a:t> email.</a:t>
                      </a:r>
                      <a:endParaRPr lang="es-GB" sz="2000" dirty="0">
                        <a:solidFill>
                          <a:srgbClr val="203864"/>
                        </a:solidFill>
                      </a:endParaRPr>
                    </a:p>
                  </a:txBody>
                  <a:tcPr anchor="ctr">
                    <a:solidFill>
                      <a:srgbClr val="FBE6D7">
                        <a:alpha val="89804"/>
                      </a:srgbClr>
                    </a:solidFill>
                  </a:tcPr>
                </a:tc>
                <a:extLst>
                  <a:ext uri="{0D108BD9-81ED-4DB2-BD59-A6C34878D82A}">
                    <a16:rowId xmlns:a16="http://schemas.microsoft.com/office/drawing/2014/main" val="355860901"/>
                  </a:ext>
                </a:extLst>
              </a:tr>
              <a:tr h="665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             dejó una revista.</a:t>
                      </a:r>
                      <a:endParaRPr lang="es-GB" sz="2000" dirty="0">
                        <a:solidFill>
                          <a:srgbClr val="203864"/>
                        </a:solidFill>
                      </a:endParaRPr>
                    </a:p>
                  </a:txBody>
                  <a:tcPr anchor="ctr">
                    <a:solidFill>
                      <a:srgbClr val="FFFFFF">
                        <a:alpha val="8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S/he </a:t>
                      </a:r>
                      <a:r>
                        <a:rPr lang="es-ES" sz="2000" dirty="0" err="1">
                          <a:solidFill>
                            <a:srgbClr val="203864"/>
                          </a:solidFill>
                        </a:rPr>
                        <a:t>left</a:t>
                      </a:r>
                      <a:r>
                        <a:rPr lang="es-ES" sz="2000" dirty="0">
                          <a:solidFill>
                            <a:srgbClr val="203864"/>
                          </a:solidFill>
                        </a:rPr>
                        <a:t> </a:t>
                      </a:r>
                      <a:r>
                        <a:rPr lang="es-ES" sz="2000" dirty="0" err="1">
                          <a:solidFill>
                            <a:srgbClr val="203864"/>
                          </a:solidFill>
                        </a:rPr>
                        <a:t>him</a:t>
                      </a:r>
                      <a:r>
                        <a:rPr lang="es-ES" sz="2000" dirty="0">
                          <a:solidFill>
                            <a:srgbClr val="203864"/>
                          </a:solidFill>
                        </a:rPr>
                        <a:t> a magazine.</a:t>
                      </a:r>
                      <a:endParaRPr lang="es-GB" sz="20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3145942733"/>
                  </a:ext>
                </a:extLst>
              </a:tr>
              <a:tr h="7298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             ofreció un libro nuevo.</a:t>
                      </a:r>
                      <a:endParaRPr lang="es-GB" sz="2000" dirty="0">
                        <a:solidFill>
                          <a:srgbClr val="203864"/>
                        </a:solidFill>
                      </a:endParaRPr>
                    </a:p>
                  </a:txBody>
                  <a:tcPr anchor="ctr">
                    <a:solidFill>
                      <a:srgbClr val="FBE6D7">
                        <a:alpha val="89804"/>
                      </a:srgbClr>
                    </a:solidFill>
                  </a:tcPr>
                </a:tc>
                <a:tc>
                  <a:txBody>
                    <a:bodyPr/>
                    <a:lstStyle/>
                    <a:p>
                      <a:pPr algn="l"/>
                      <a:r>
                        <a:rPr lang="es-ES" sz="2000" dirty="0">
                          <a:solidFill>
                            <a:srgbClr val="203864"/>
                          </a:solidFill>
                        </a:rPr>
                        <a:t>S/he </a:t>
                      </a:r>
                      <a:r>
                        <a:rPr lang="es-ES" sz="2000" dirty="0" err="1">
                          <a:solidFill>
                            <a:srgbClr val="203864"/>
                          </a:solidFill>
                        </a:rPr>
                        <a:t>offered</a:t>
                      </a:r>
                      <a:r>
                        <a:rPr lang="es-ES" sz="2000" dirty="0">
                          <a:solidFill>
                            <a:srgbClr val="203864"/>
                          </a:solidFill>
                        </a:rPr>
                        <a:t> </a:t>
                      </a:r>
                      <a:r>
                        <a:rPr lang="es-ES" sz="2000" dirty="0" err="1">
                          <a:solidFill>
                            <a:srgbClr val="203864"/>
                          </a:solidFill>
                        </a:rPr>
                        <a:t>her</a:t>
                      </a:r>
                      <a:r>
                        <a:rPr lang="es-ES" sz="2000" dirty="0">
                          <a:solidFill>
                            <a:srgbClr val="203864"/>
                          </a:solidFill>
                        </a:rPr>
                        <a:t> a </a:t>
                      </a:r>
                      <a:r>
                        <a:rPr lang="es-ES" sz="2000" dirty="0" err="1">
                          <a:solidFill>
                            <a:srgbClr val="203864"/>
                          </a:solidFill>
                        </a:rPr>
                        <a:t>book</a:t>
                      </a:r>
                      <a:r>
                        <a:rPr lang="es-ES" sz="2000" dirty="0">
                          <a:solidFill>
                            <a:srgbClr val="203864"/>
                          </a:solidFill>
                        </a:rPr>
                        <a:t>.</a:t>
                      </a:r>
                      <a:endParaRPr lang="es-GB" sz="2000" dirty="0">
                        <a:solidFill>
                          <a:srgbClr val="203864"/>
                        </a:solidFill>
                      </a:endParaRPr>
                    </a:p>
                  </a:txBody>
                  <a:tcPr anchor="ctr">
                    <a:solidFill>
                      <a:srgbClr val="FBE6D7">
                        <a:alpha val="89804"/>
                      </a:srgbClr>
                    </a:solidFill>
                  </a:tcPr>
                </a:tc>
                <a:extLst>
                  <a:ext uri="{0D108BD9-81ED-4DB2-BD59-A6C34878D82A}">
                    <a16:rowId xmlns:a16="http://schemas.microsoft.com/office/drawing/2014/main" val="4291527649"/>
                  </a:ext>
                </a:extLst>
              </a:tr>
              <a:tr h="665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             preparó una paella.</a:t>
                      </a:r>
                      <a:endParaRPr lang="es-GB" sz="2000" dirty="0">
                        <a:solidFill>
                          <a:srgbClr val="203864"/>
                        </a:solidFill>
                      </a:endParaRPr>
                    </a:p>
                  </a:txBody>
                  <a:tcPr anchor="ctr">
                    <a:solidFill>
                      <a:srgbClr val="FFFFFF">
                        <a:alpha val="8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S/he </a:t>
                      </a:r>
                      <a:r>
                        <a:rPr lang="es-ES" sz="2000" dirty="0" err="1">
                          <a:solidFill>
                            <a:srgbClr val="203864"/>
                          </a:solidFill>
                        </a:rPr>
                        <a:t>prepared</a:t>
                      </a:r>
                      <a:r>
                        <a:rPr lang="es-ES" sz="2000" dirty="0">
                          <a:solidFill>
                            <a:srgbClr val="203864"/>
                          </a:solidFill>
                        </a:rPr>
                        <a:t> a paella.</a:t>
                      </a:r>
                      <a:endParaRPr lang="es-GB" sz="20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285853154"/>
                  </a:ext>
                </a:extLst>
              </a:tr>
            </a:tbl>
          </a:graphicData>
        </a:graphic>
      </p:graphicFrame>
      <p:pic>
        <p:nvPicPr>
          <p:cNvPr id="10" name="Imagen 9">
            <a:extLst>
              <a:ext uri="{FF2B5EF4-FFF2-40B4-BE49-F238E27FC236}">
                <a16:creationId xmlns:a16="http://schemas.microsoft.com/office/drawing/2014/main" id="{5EEF7F93-97DB-F948-A16D-36C8C8E25ECE}"/>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04" b="90000" l="7283" r="90870">
                        <a14:foregroundMark x1="25978" y1="20521" x2="15217" y2="11667"/>
                        <a14:foregroundMark x1="15217" y1="11667" x2="15217" y2="11667"/>
                        <a14:foregroundMark x1="15543" y1="60417" x2="12500" y2="62187"/>
                        <a14:foregroundMark x1="15543" y1="80313" x2="14022" y2="79792"/>
                        <a14:foregroundMark x1="32717" y1="15521" x2="15217" y2="7604"/>
                        <a14:foregroundMark x1="9674" y1="6354" x2="7283" y2="5208"/>
                        <a14:foregroundMark x1="82935" y1="75104" x2="84457" y2="75313"/>
                        <a14:foregroundMark x1="89674" y1="62708" x2="90870" y2="53958"/>
                        <a14:foregroundMark x1="80435" y1="9063" x2="80109" y2="12604"/>
                        <a14:foregroundMark x1="40326" y1="8125" x2="40326" y2="11667"/>
                        <a14:foregroundMark x1="83478" y1="62708" x2="68478" y2="62708"/>
                      </a14:backgroundRemoval>
                    </a14:imgEffect>
                  </a14:imgLayer>
                </a14:imgProps>
              </a:ext>
              <a:ext uri="{28A0092B-C50C-407E-A947-70E740481C1C}">
                <a14:useLocalDpi xmlns:a14="http://schemas.microsoft.com/office/drawing/2010/main"/>
              </a:ext>
            </a:extLst>
          </a:blip>
          <a:stretch>
            <a:fillRect/>
          </a:stretch>
        </p:blipFill>
        <p:spPr>
          <a:xfrm>
            <a:off x="1882826" y="1932930"/>
            <a:ext cx="624442" cy="651592"/>
          </a:xfrm>
          <a:prstGeom prst="rect">
            <a:avLst/>
          </a:prstGeom>
        </p:spPr>
      </p:pic>
      <p:pic>
        <p:nvPicPr>
          <p:cNvPr id="12" name="Imagen 11">
            <a:extLst>
              <a:ext uri="{FF2B5EF4-FFF2-40B4-BE49-F238E27FC236}">
                <a16:creationId xmlns:a16="http://schemas.microsoft.com/office/drawing/2014/main" id="{B29B5A4E-22A0-A94F-BCD7-5BF8D26E80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7383" y="2706043"/>
            <a:ext cx="508177" cy="509765"/>
          </a:xfrm>
          <a:prstGeom prst="rect">
            <a:avLst/>
          </a:prstGeom>
        </p:spPr>
      </p:pic>
      <p:pic>
        <p:nvPicPr>
          <p:cNvPr id="13" name="Imagen 12">
            <a:extLst>
              <a:ext uri="{FF2B5EF4-FFF2-40B4-BE49-F238E27FC236}">
                <a16:creationId xmlns:a16="http://schemas.microsoft.com/office/drawing/2014/main" id="{FAB05C78-76F0-7849-91D8-EE3C65C88EEA}"/>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510" b="90342" l="10000" r="90000">
                        <a14:foregroundMark x1="52500" y1="90342" x2="48587" y2="89747"/>
                        <a14:foregroundMark x1="58696" y1="9658" x2="41096" y2="9539"/>
                        <a14:backgroundMark x1="40000" y1="8618" x2="36196" y2="10104"/>
                        <a14:backgroundMark x1="40978" y1="9361" x2="40326" y2="9807"/>
                      </a14:backgroundRemoval>
                    </a14:imgEffect>
                  </a14:imgLayer>
                </a14:imgProps>
              </a:ext>
              <a:ext uri="{28A0092B-C50C-407E-A947-70E740481C1C}">
                <a14:useLocalDpi xmlns:a14="http://schemas.microsoft.com/office/drawing/2010/main"/>
              </a:ext>
            </a:extLst>
          </a:blip>
          <a:stretch>
            <a:fillRect/>
          </a:stretch>
        </p:blipFill>
        <p:spPr>
          <a:xfrm>
            <a:off x="1773611" y="3347229"/>
            <a:ext cx="815722" cy="596718"/>
          </a:xfrm>
          <a:prstGeom prst="rect">
            <a:avLst/>
          </a:prstGeom>
        </p:spPr>
      </p:pic>
      <p:pic>
        <p:nvPicPr>
          <p:cNvPr id="14" name="Imagen 13">
            <a:extLst>
              <a:ext uri="{FF2B5EF4-FFF2-40B4-BE49-F238E27FC236}">
                <a16:creationId xmlns:a16="http://schemas.microsoft.com/office/drawing/2014/main" id="{1D965EE7-4020-934D-94AE-FA7174B2BF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5676" y="3978514"/>
            <a:ext cx="651592" cy="651592"/>
          </a:xfrm>
          <a:prstGeom prst="rect">
            <a:avLst/>
          </a:prstGeom>
        </p:spPr>
      </p:pic>
      <p:pic>
        <p:nvPicPr>
          <p:cNvPr id="15" name="Imagen 14">
            <a:extLst>
              <a:ext uri="{FF2B5EF4-FFF2-40B4-BE49-F238E27FC236}">
                <a16:creationId xmlns:a16="http://schemas.microsoft.com/office/drawing/2014/main" id="{4411A2D7-3F1F-2744-B4C2-E9EED84924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87185" y="4664673"/>
            <a:ext cx="815723" cy="672156"/>
          </a:xfrm>
          <a:prstGeom prst="rect">
            <a:avLst/>
          </a:prstGeom>
        </p:spPr>
      </p:pic>
      <p:pic>
        <p:nvPicPr>
          <p:cNvPr id="16" name="Imagen 15">
            <a:extLst>
              <a:ext uri="{FF2B5EF4-FFF2-40B4-BE49-F238E27FC236}">
                <a16:creationId xmlns:a16="http://schemas.microsoft.com/office/drawing/2014/main" id="{0A139816-B258-514F-81CC-D19EF50C975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18679" y="5404096"/>
            <a:ext cx="552734" cy="552734"/>
          </a:xfrm>
          <a:prstGeom prst="rect">
            <a:avLst/>
          </a:prstGeom>
        </p:spPr>
      </p:pic>
      <p:sp>
        <p:nvSpPr>
          <p:cNvPr id="17" name="CuadroTexto 16">
            <a:extLst>
              <a:ext uri="{FF2B5EF4-FFF2-40B4-BE49-F238E27FC236}">
                <a16:creationId xmlns:a16="http://schemas.microsoft.com/office/drawing/2014/main" id="{0F496F14-6894-1C44-ABD4-BBE84153A612}"/>
              </a:ext>
            </a:extLst>
          </p:cNvPr>
          <p:cNvSpPr txBox="1"/>
          <p:nvPr/>
        </p:nvSpPr>
        <p:spPr>
          <a:xfrm>
            <a:off x="2018032" y="2018774"/>
            <a:ext cx="489236" cy="430887"/>
          </a:xfrm>
          <a:prstGeom prst="rect">
            <a:avLst/>
          </a:prstGeom>
          <a:solidFill>
            <a:srgbClr val="FBE6D7"/>
          </a:solidFill>
        </p:spPr>
        <p:txBody>
          <a:bodyPr wrap="none" rtlCol="0">
            <a:spAutoFit/>
          </a:bodyPr>
          <a:lstStyle/>
          <a:p>
            <a:pPr algn="l"/>
            <a:r>
              <a:rPr lang="es-GB" sz="2200" b="1" dirty="0">
                <a:solidFill>
                  <a:srgbClr val="F66400"/>
                </a:solidFill>
              </a:rPr>
              <a:t>Le</a:t>
            </a:r>
          </a:p>
        </p:txBody>
      </p:sp>
      <p:sp>
        <p:nvSpPr>
          <p:cNvPr id="19" name="CuadroTexto 18">
            <a:extLst>
              <a:ext uri="{FF2B5EF4-FFF2-40B4-BE49-F238E27FC236}">
                <a16:creationId xmlns:a16="http://schemas.microsoft.com/office/drawing/2014/main" id="{B96C599A-37D2-FD49-BE34-CEE8A043F3A9}"/>
              </a:ext>
            </a:extLst>
          </p:cNvPr>
          <p:cNvSpPr txBox="1"/>
          <p:nvPr/>
        </p:nvSpPr>
        <p:spPr>
          <a:xfrm>
            <a:off x="2018032" y="3415574"/>
            <a:ext cx="489236" cy="430887"/>
          </a:xfrm>
          <a:prstGeom prst="rect">
            <a:avLst/>
          </a:prstGeom>
          <a:solidFill>
            <a:srgbClr val="FBE6D7"/>
          </a:solidFill>
        </p:spPr>
        <p:txBody>
          <a:bodyPr wrap="none" rtlCol="0">
            <a:spAutoFit/>
          </a:bodyPr>
          <a:lstStyle/>
          <a:p>
            <a:pPr algn="l"/>
            <a:r>
              <a:rPr lang="es-GB" sz="2200" b="1" dirty="0">
                <a:solidFill>
                  <a:srgbClr val="F66400"/>
                </a:solidFill>
              </a:rPr>
              <a:t>Le</a:t>
            </a:r>
          </a:p>
        </p:txBody>
      </p:sp>
      <p:sp>
        <p:nvSpPr>
          <p:cNvPr id="20" name="CuadroTexto 19">
            <a:extLst>
              <a:ext uri="{FF2B5EF4-FFF2-40B4-BE49-F238E27FC236}">
                <a16:creationId xmlns:a16="http://schemas.microsoft.com/office/drawing/2014/main" id="{785DFE5C-3A53-B940-8A9D-D68B5C9BF181}"/>
              </a:ext>
            </a:extLst>
          </p:cNvPr>
          <p:cNvSpPr txBox="1"/>
          <p:nvPr/>
        </p:nvSpPr>
        <p:spPr>
          <a:xfrm>
            <a:off x="2011507" y="4088866"/>
            <a:ext cx="489236" cy="430887"/>
          </a:xfrm>
          <a:prstGeom prst="rect">
            <a:avLst/>
          </a:prstGeom>
          <a:noFill/>
        </p:spPr>
        <p:txBody>
          <a:bodyPr wrap="none" rtlCol="0">
            <a:spAutoFit/>
          </a:bodyPr>
          <a:lstStyle/>
          <a:p>
            <a:pPr algn="l"/>
            <a:r>
              <a:rPr lang="es-GB" sz="2200" b="1" dirty="0">
                <a:solidFill>
                  <a:srgbClr val="F66400"/>
                </a:solidFill>
              </a:rPr>
              <a:t>Le</a:t>
            </a:r>
          </a:p>
        </p:txBody>
      </p:sp>
      <p:sp>
        <p:nvSpPr>
          <p:cNvPr id="21" name="CuadroTexto 20">
            <a:extLst>
              <a:ext uri="{FF2B5EF4-FFF2-40B4-BE49-F238E27FC236}">
                <a16:creationId xmlns:a16="http://schemas.microsoft.com/office/drawing/2014/main" id="{C0236607-3A48-8142-B3ED-A17881F11FB2}"/>
              </a:ext>
            </a:extLst>
          </p:cNvPr>
          <p:cNvSpPr txBox="1"/>
          <p:nvPr/>
        </p:nvSpPr>
        <p:spPr>
          <a:xfrm>
            <a:off x="2011507" y="4785307"/>
            <a:ext cx="489236" cy="430887"/>
          </a:xfrm>
          <a:prstGeom prst="rect">
            <a:avLst/>
          </a:prstGeom>
          <a:solidFill>
            <a:srgbClr val="FBE6D7"/>
          </a:solidFill>
        </p:spPr>
        <p:txBody>
          <a:bodyPr wrap="none" rtlCol="0">
            <a:spAutoFit/>
          </a:bodyPr>
          <a:lstStyle/>
          <a:p>
            <a:pPr algn="l"/>
            <a:r>
              <a:rPr lang="es-GB" sz="2200" b="1" dirty="0">
                <a:solidFill>
                  <a:srgbClr val="F66400"/>
                </a:solidFill>
              </a:rPr>
              <a:t>Le</a:t>
            </a: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42475" y="2063345"/>
            <a:ext cx="1195927" cy="1195927"/>
          </a:xfrm>
          <a:prstGeom prst="rect">
            <a:avLst/>
          </a:prstGeom>
        </p:spPr>
      </p:pic>
      <p:pic>
        <p:nvPicPr>
          <p:cNvPr id="2050" name="Picture 2" descr="Party Hat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09036" y="1136339"/>
            <a:ext cx="532793" cy="11413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resent blue t clip art at vector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27560" y="5178318"/>
            <a:ext cx="970588" cy="10042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arty blower transparent background&#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00688" y="3582771"/>
            <a:ext cx="1079500" cy="101218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228114" y="1975852"/>
            <a:ext cx="769257" cy="565748"/>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075714" y="3347229"/>
            <a:ext cx="769257" cy="565748"/>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959599" y="4021435"/>
            <a:ext cx="769257" cy="565748"/>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7467599" y="4717876"/>
            <a:ext cx="769257" cy="565748"/>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68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p:bldP spid="21" grpId="0" animBg="1"/>
      <p:bldP spid="5" grpId="1"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EFFB35D6-1570-FF4E-B02B-C2DDD22968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352259">
            <a:off x="10688697" y="789046"/>
            <a:ext cx="1199586" cy="1762616"/>
          </a:xfrm>
          <a:prstGeom prst="rect">
            <a:avLst/>
          </a:prstGeom>
        </p:spPr>
      </p:pic>
      <p:sp>
        <p:nvSpPr>
          <p:cNvPr id="4" name="Rounded Rectangle 11">
            <a:extLst>
              <a:ext uri="{FF2B5EF4-FFF2-40B4-BE49-F238E27FC236}">
                <a16:creationId xmlns:a16="http://schemas.microsoft.com/office/drawing/2014/main" id="{1CC71740-44FF-3A4C-801E-59B86A75BD62}"/>
              </a:ext>
            </a:extLst>
          </p:cNvPr>
          <p:cNvSpPr/>
          <p:nvPr/>
        </p:nvSpPr>
        <p:spPr>
          <a:xfrm>
            <a:off x="10355780" y="258166"/>
            <a:ext cx="15723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10512523" y="260693"/>
            <a:ext cx="1338346" cy="400920"/>
          </a:xfrm>
        </p:spPr>
        <p:txBody>
          <a:bodyPr>
            <a:normAutofit fontScale="90000"/>
          </a:bodyPr>
          <a:lstStyle/>
          <a:p>
            <a:r>
              <a:rPr lang="es-GB" sz="2200" b="1" dirty="0">
                <a:solidFill>
                  <a:schemeClr val="bg1"/>
                </a:solidFill>
              </a:rPr>
              <a:t>escuchar</a:t>
            </a:r>
            <a:endParaRPr lang="es-GB" sz="2000" b="1" dirty="0">
              <a:solidFill>
                <a:schemeClr val="bg1"/>
              </a:solidFill>
            </a:endParaRPr>
          </a:p>
        </p:txBody>
      </p:sp>
      <p:sp>
        <p:nvSpPr>
          <p:cNvPr id="5" name="CuadroTexto 4">
            <a:extLst>
              <a:ext uri="{FF2B5EF4-FFF2-40B4-BE49-F238E27FC236}">
                <a16:creationId xmlns:a16="http://schemas.microsoft.com/office/drawing/2014/main" id="{2A20777D-6E22-4D41-A619-86DF31149B8C}"/>
              </a:ext>
            </a:extLst>
          </p:cNvPr>
          <p:cNvSpPr txBox="1"/>
          <p:nvPr/>
        </p:nvSpPr>
        <p:spPr>
          <a:xfrm>
            <a:off x="520187" y="256355"/>
            <a:ext cx="9758320" cy="1200329"/>
          </a:xfrm>
          <a:prstGeom prst="rect">
            <a:avLst/>
          </a:prstGeom>
          <a:noFill/>
        </p:spPr>
        <p:txBody>
          <a:bodyPr wrap="square" rtlCol="0">
            <a:spAutoFit/>
          </a:bodyPr>
          <a:lstStyle/>
          <a:p>
            <a:pPr algn="l"/>
            <a:r>
              <a:rPr lang="en-GB" sz="2400" b="1" dirty="0" err="1">
                <a:solidFill>
                  <a:schemeClr val="accent5">
                    <a:lumMod val="50000"/>
                  </a:schemeClr>
                </a:solidFill>
              </a:rPr>
              <a:t>Unos</a:t>
            </a:r>
            <a:r>
              <a:rPr lang="en-GB" sz="2400" b="1" dirty="0">
                <a:solidFill>
                  <a:schemeClr val="accent5">
                    <a:lumMod val="50000"/>
                  </a:schemeClr>
                </a:solidFill>
              </a:rPr>
              <a:t> </a:t>
            </a:r>
            <a:r>
              <a:rPr lang="en-GB" sz="2400" b="1" dirty="0" err="1">
                <a:solidFill>
                  <a:schemeClr val="accent5">
                    <a:lumMod val="50000"/>
                  </a:schemeClr>
                </a:solidFill>
              </a:rPr>
              <a:t>días</a:t>
            </a:r>
            <a:r>
              <a:rPr lang="en-GB" sz="2400" b="1" dirty="0">
                <a:solidFill>
                  <a:schemeClr val="accent5">
                    <a:lumMod val="50000"/>
                  </a:schemeClr>
                </a:solidFill>
              </a:rPr>
              <a:t> </a:t>
            </a:r>
            <a:r>
              <a:rPr lang="en-GB" sz="2400" b="1" dirty="0" err="1">
                <a:solidFill>
                  <a:schemeClr val="accent5">
                    <a:lumMod val="50000"/>
                  </a:schemeClr>
                </a:solidFill>
              </a:rPr>
              <a:t>después</a:t>
            </a:r>
            <a:r>
              <a:rPr lang="en-GB" sz="2400" b="1" dirty="0">
                <a:solidFill>
                  <a:schemeClr val="accent5">
                    <a:lumMod val="50000"/>
                  </a:schemeClr>
                </a:solidFill>
              </a:rPr>
              <a:t>, </a:t>
            </a:r>
            <a:r>
              <a:rPr lang="en-GB" sz="2400" b="1" dirty="0" err="1">
                <a:solidFill>
                  <a:schemeClr val="accent5">
                    <a:lumMod val="50000"/>
                  </a:schemeClr>
                </a:solidFill>
              </a:rPr>
              <a:t>es</a:t>
            </a:r>
            <a:r>
              <a:rPr lang="en-GB" sz="2400" b="1" dirty="0">
                <a:solidFill>
                  <a:schemeClr val="accent5">
                    <a:lumMod val="50000"/>
                  </a:schemeClr>
                </a:solidFill>
              </a:rPr>
              <a:t> el </a:t>
            </a:r>
            <a:r>
              <a:rPr lang="en-GB" sz="2400" b="1" dirty="0" err="1">
                <a:solidFill>
                  <a:schemeClr val="accent5">
                    <a:lumMod val="50000"/>
                  </a:schemeClr>
                </a:solidFill>
              </a:rPr>
              <a:t>cumpleaños</a:t>
            </a:r>
            <a:r>
              <a:rPr lang="en-GB" sz="2400" b="1" dirty="0">
                <a:solidFill>
                  <a:schemeClr val="accent5">
                    <a:lumMod val="50000"/>
                  </a:schemeClr>
                </a:solidFill>
              </a:rPr>
              <a:t> de Daniel. Lucía hace </a:t>
            </a:r>
            <a:r>
              <a:rPr lang="en-GB" sz="2400" b="1" dirty="0" err="1">
                <a:solidFill>
                  <a:schemeClr val="accent5">
                    <a:lumMod val="50000"/>
                  </a:schemeClr>
                </a:solidFill>
              </a:rPr>
              <a:t>unas</a:t>
            </a:r>
            <a:r>
              <a:rPr lang="en-GB" sz="2400" b="1" dirty="0">
                <a:solidFill>
                  <a:schemeClr val="accent5">
                    <a:lumMod val="50000"/>
                  </a:schemeClr>
                </a:solidFill>
              </a:rPr>
              <a:t> </a:t>
            </a:r>
            <a:r>
              <a:rPr lang="en-GB" sz="2400" b="1" dirty="0" err="1">
                <a:solidFill>
                  <a:schemeClr val="accent5">
                    <a:lumMod val="50000"/>
                  </a:schemeClr>
                </a:solidFill>
              </a:rPr>
              <a:t>cosas</a:t>
            </a:r>
            <a:r>
              <a:rPr lang="en-GB" sz="2400" b="1" dirty="0">
                <a:solidFill>
                  <a:schemeClr val="accent5">
                    <a:lumMod val="50000"/>
                  </a:schemeClr>
                </a:solidFill>
              </a:rPr>
              <a:t>. </a:t>
            </a:r>
            <a:r>
              <a:rPr lang="es-GB" sz="2400" b="1" dirty="0">
                <a:solidFill>
                  <a:schemeClr val="accent5">
                    <a:lumMod val="50000"/>
                  </a:schemeClr>
                </a:solidFill>
              </a:rPr>
              <a:t>Escucha los mensajes de audio y decide cuál es la opción correcta</a:t>
            </a:r>
            <a:r>
              <a:rPr lang="en-GB" sz="2400" b="1" dirty="0">
                <a:solidFill>
                  <a:schemeClr val="accent5">
                    <a:lumMod val="50000"/>
                  </a:schemeClr>
                </a:solidFill>
              </a:rPr>
              <a:t>.</a:t>
            </a:r>
            <a:endParaRPr lang="es-GB" sz="2400" b="1" dirty="0">
              <a:solidFill>
                <a:schemeClr val="accent5">
                  <a:lumMod val="50000"/>
                </a:schemeClr>
              </a:solidFill>
            </a:endParaRPr>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961707183"/>
              </p:ext>
            </p:extLst>
          </p:nvPr>
        </p:nvGraphicFramePr>
        <p:xfrm>
          <a:off x="628820" y="1521041"/>
          <a:ext cx="10031891" cy="3974760"/>
        </p:xfrm>
        <a:graphic>
          <a:graphicData uri="http://schemas.openxmlformats.org/drawingml/2006/table">
            <a:tbl>
              <a:tblPr firstRow="1" bandRow="1">
                <a:tableStyleId>{5DA37D80-6434-44D0-A028-1B22A696006F}</a:tableStyleId>
              </a:tblPr>
              <a:tblGrid>
                <a:gridCol w="665115">
                  <a:extLst>
                    <a:ext uri="{9D8B030D-6E8A-4147-A177-3AD203B41FA5}">
                      <a16:colId xmlns:a16="http://schemas.microsoft.com/office/drawing/2014/main" val="3373404141"/>
                    </a:ext>
                  </a:extLst>
                </a:gridCol>
                <a:gridCol w="4381500">
                  <a:extLst>
                    <a:ext uri="{9D8B030D-6E8A-4147-A177-3AD203B41FA5}">
                      <a16:colId xmlns:a16="http://schemas.microsoft.com/office/drawing/2014/main" val="1836302954"/>
                    </a:ext>
                  </a:extLst>
                </a:gridCol>
                <a:gridCol w="4985276">
                  <a:extLst>
                    <a:ext uri="{9D8B030D-6E8A-4147-A177-3AD203B41FA5}">
                      <a16:colId xmlns:a16="http://schemas.microsoft.com/office/drawing/2014/main" val="3666575524"/>
                    </a:ext>
                  </a:extLst>
                </a:gridCol>
              </a:tblGrid>
              <a:tr h="662460">
                <a:tc>
                  <a:txBody>
                    <a:bodyPr/>
                    <a:lstStyle/>
                    <a:p>
                      <a:endParaRPr lang="es-GB" dirty="0"/>
                    </a:p>
                  </a:txBody>
                  <a:tcPr/>
                </a:tc>
                <a:tc>
                  <a:txBody>
                    <a:bodyPr/>
                    <a:lstStyle/>
                    <a:p>
                      <a:pPr algn="l"/>
                      <a:endParaRPr lang="es-GB" sz="2000" dirty="0">
                        <a:solidFill>
                          <a:srgbClr val="203864"/>
                        </a:solidFill>
                      </a:endParaRP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1500653463"/>
                  </a:ext>
                </a:extLst>
              </a:tr>
              <a:tr h="662460">
                <a:tc>
                  <a:txBody>
                    <a:bodyPr/>
                    <a:lstStyle/>
                    <a:p>
                      <a:endParaRPr lang="es-GB"/>
                    </a:p>
                  </a:txBody>
                  <a:tcPr/>
                </a:tc>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208298895"/>
                  </a:ext>
                </a:extLst>
              </a:tr>
              <a:tr h="662460">
                <a:tc>
                  <a:txBody>
                    <a:bodyPr/>
                    <a:lstStyle/>
                    <a:p>
                      <a:endParaRPr lang="es-GB"/>
                    </a:p>
                  </a:txBody>
                  <a:tcPr/>
                </a:tc>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3848512310"/>
                  </a:ext>
                </a:extLst>
              </a:tr>
              <a:tr h="662460">
                <a:tc>
                  <a:txBody>
                    <a:bodyPr/>
                    <a:lstStyle/>
                    <a:p>
                      <a:endParaRPr lang="es-GB"/>
                    </a:p>
                  </a:txBody>
                  <a:tcPr/>
                </a:tc>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3225205056"/>
                  </a:ext>
                </a:extLst>
              </a:tr>
              <a:tr h="662460">
                <a:tc>
                  <a:txBody>
                    <a:bodyPr/>
                    <a:lstStyle/>
                    <a:p>
                      <a:endParaRPr lang="es-GB"/>
                    </a:p>
                  </a:txBody>
                  <a:tcPr/>
                </a:tc>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2309419041"/>
                  </a:ext>
                </a:extLst>
              </a:tr>
              <a:tr h="662460">
                <a:tc>
                  <a:txBody>
                    <a:bodyPr/>
                    <a:lstStyle/>
                    <a:p>
                      <a:endParaRPr lang="es-GB"/>
                    </a:p>
                  </a:txBody>
                  <a:tcPr/>
                </a:tc>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731731675"/>
                  </a:ext>
                </a:extLst>
              </a:tr>
            </a:tbl>
          </a:graphicData>
        </a:graphic>
      </p:graphicFrame>
      <p:sp>
        <p:nvSpPr>
          <p:cNvPr id="8" name="Action Button: Custom 20">
            <a:hlinkClick r:id="" action="ppaction://noaction" highlightClick="1">
              <a:snd r:embed="rId4" name="Le preparó algo.wav"/>
            </a:hlinkClick>
            <a:extLst>
              <a:ext uri="{FF2B5EF4-FFF2-40B4-BE49-F238E27FC236}">
                <a16:creationId xmlns:a16="http://schemas.microsoft.com/office/drawing/2014/main" id="{A76103A9-8866-A544-8C09-CAF16FF2D49D}"/>
              </a:ext>
            </a:extLst>
          </p:cNvPr>
          <p:cNvSpPr/>
          <p:nvPr/>
        </p:nvSpPr>
        <p:spPr>
          <a:xfrm>
            <a:off x="756671" y="162192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9" name="Action Button: Custom 20">
            <a:hlinkClick r:id="" action="ppaction://noaction" highlightClick="1">
              <a:snd r:embed="rId5" name="Llevó la comida.wav"/>
            </a:hlinkClick>
            <a:extLst>
              <a:ext uri="{FF2B5EF4-FFF2-40B4-BE49-F238E27FC236}">
                <a16:creationId xmlns:a16="http://schemas.microsoft.com/office/drawing/2014/main" id="{F56D27E2-3DAE-9A4A-B9A4-AB02267927F1}"/>
              </a:ext>
            </a:extLst>
          </p:cNvPr>
          <p:cNvSpPr/>
          <p:nvPr/>
        </p:nvSpPr>
        <p:spPr>
          <a:xfrm>
            <a:off x="765470" y="230584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 name="Action Button: Custom 20">
            <a:hlinkClick r:id="" action="ppaction://noaction" highlightClick="1">
              <a:snd r:embed="rId6" name="Le compró muchas bebidas.wav"/>
            </a:hlinkClick>
            <a:extLst>
              <a:ext uri="{FF2B5EF4-FFF2-40B4-BE49-F238E27FC236}">
                <a16:creationId xmlns:a16="http://schemas.microsoft.com/office/drawing/2014/main" id="{9F566B3A-A841-6548-896E-CFB202C0389D}"/>
              </a:ext>
            </a:extLst>
          </p:cNvPr>
          <p:cNvSpPr/>
          <p:nvPr/>
        </p:nvSpPr>
        <p:spPr>
          <a:xfrm>
            <a:off x="756674" y="295965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1" name="Action Button: Custom 20">
            <a:hlinkClick r:id="" action="ppaction://noaction" highlightClick="1">
              <a:snd r:embed="rId7" name="Le regaló un vestido.wav"/>
            </a:hlinkClick>
            <a:extLst>
              <a:ext uri="{FF2B5EF4-FFF2-40B4-BE49-F238E27FC236}">
                <a16:creationId xmlns:a16="http://schemas.microsoft.com/office/drawing/2014/main" id="{531A320B-728F-224F-B5E0-5C5AB62F967D}"/>
              </a:ext>
            </a:extLst>
          </p:cNvPr>
          <p:cNvSpPr/>
          <p:nvPr/>
        </p:nvSpPr>
        <p:spPr>
          <a:xfrm>
            <a:off x="765473" y="362522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2" name="Action Button: Custom 20">
            <a:hlinkClick r:id="" action="ppaction://noaction" highlightClick="1">
              <a:snd r:embed="rId8" name="Dejó un reloj.wav"/>
            </a:hlinkClick>
            <a:extLst>
              <a:ext uri="{FF2B5EF4-FFF2-40B4-BE49-F238E27FC236}">
                <a16:creationId xmlns:a16="http://schemas.microsoft.com/office/drawing/2014/main" id="{DB2E2216-897C-AA44-A5E8-7B362CFC9C96}"/>
              </a:ext>
            </a:extLst>
          </p:cNvPr>
          <p:cNvSpPr/>
          <p:nvPr/>
        </p:nvSpPr>
        <p:spPr>
          <a:xfrm>
            <a:off x="756674" y="427335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7" name="Action Button: Custom 20">
            <a:hlinkClick r:id="" action="ppaction://noaction" highlightClick="1">
              <a:snd r:embed="rId9" name="Escribió una tarjeta.wav"/>
            </a:hlinkClick>
            <a:extLst>
              <a:ext uri="{FF2B5EF4-FFF2-40B4-BE49-F238E27FC236}">
                <a16:creationId xmlns:a16="http://schemas.microsoft.com/office/drawing/2014/main" id="{1D5759C9-3EFB-D44A-95BB-96BC875B34C3}"/>
              </a:ext>
            </a:extLst>
          </p:cNvPr>
          <p:cNvSpPr/>
          <p:nvPr/>
        </p:nvSpPr>
        <p:spPr>
          <a:xfrm>
            <a:off x="765473" y="493892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30" name="Picture 8" descr="green checkmark">
            <a:extLst>
              <a:ext uri="{FF2B5EF4-FFF2-40B4-BE49-F238E27FC236}">
                <a16:creationId xmlns:a16="http://schemas.microsoft.com/office/drawing/2014/main" id="{8FC5CBF5-7B70-1A4A-A710-836A1BB7D4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50143" y="1652648"/>
            <a:ext cx="406580" cy="423521"/>
          </a:xfrm>
          <a:prstGeom prst="rect">
            <a:avLst/>
          </a:prstGeom>
        </p:spPr>
      </p:pic>
      <p:pic>
        <p:nvPicPr>
          <p:cNvPr id="34" name="Picture 8" descr="green checkmark">
            <a:extLst>
              <a:ext uri="{FF2B5EF4-FFF2-40B4-BE49-F238E27FC236}">
                <a16:creationId xmlns:a16="http://schemas.microsoft.com/office/drawing/2014/main" id="{53FCE836-2A30-1D47-BC30-9EF529C1E58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32456" y="2294140"/>
            <a:ext cx="406580" cy="423521"/>
          </a:xfrm>
          <a:prstGeom prst="rect">
            <a:avLst/>
          </a:prstGeom>
        </p:spPr>
      </p:pic>
      <p:pic>
        <p:nvPicPr>
          <p:cNvPr id="35" name="Picture 8" descr="green checkmark">
            <a:extLst>
              <a:ext uri="{FF2B5EF4-FFF2-40B4-BE49-F238E27FC236}">
                <a16:creationId xmlns:a16="http://schemas.microsoft.com/office/drawing/2014/main" id="{61EDF630-38C4-AA40-8378-C1BA149E54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43286" y="2997519"/>
            <a:ext cx="406580" cy="423521"/>
          </a:xfrm>
          <a:prstGeom prst="rect">
            <a:avLst/>
          </a:prstGeom>
        </p:spPr>
      </p:pic>
      <p:pic>
        <p:nvPicPr>
          <p:cNvPr id="36" name="Picture 8" descr="green checkmark">
            <a:extLst>
              <a:ext uri="{FF2B5EF4-FFF2-40B4-BE49-F238E27FC236}">
                <a16:creationId xmlns:a16="http://schemas.microsoft.com/office/drawing/2014/main" id="{ABFC0D3C-86FA-FF42-A95A-76662BE91E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50143" y="3633640"/>
            <a:ext cx="406580" cy="423521"/>
          </a:xfrm>
          <a:prstGeom prst="rect">
            <a:avLst/>
          </a:prstGeom>
        </p:spPr>
      </p:pic>
      <p:pic>
        <p:nvPicPr>
          <p:cNvPr id="37" name="Picture 8" descr="green checkmark">
            <a:extLst>
              <a:ext uri="{FF2B5EF4-FFF2-40B4-BE49-F238E27FC236}">
                <a16:creationId xmlns:a16="http://schemas.microsoft.com/office/drawing/2014/main" id="{691DAEAB-9208-EA42-8130-35909AE2AE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41251" y="4982370"/>
            <a:ext cx="406580" cy="423521"/>
          </a:xfrm>
          <a:prstGeom prst="rect">
            <a:avLst/>
          </a:prstGeom>
        </p:spPr>
      </p:pic>
      <p:pic>
        <p:nvPicPr>
          <p:cNvPr id="38" name="Picture 8" descr="green checkmark">
            <a:extLst>
              <a:ext uri="{FF2B5EF4-FFF2-40B4-BE49-F238E27FC236}">
                <a16:creationId xmlns:a16="http://schemas.microsoft.com/office/drawing/2014/main" id="{791DD99B-85A6-064A-B3F6-1C936655547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32456" y="4352959"/>
            <a:ext cx="406580" cy="423521"/>
          </a:xfrm>
          <a:prstGeom prst="rect">
            <a:avLst/>
          </a:prstGeom>
        </p:spPr>
      </p:pic>
      <p:sp>
        <p:nvSpPr>
          <p:cNvPr id="14" name="CuadroTexto 13">
            <a:extLst>
              <a:ext uri="{FF2B5EF4-FFF2-40B4-BE49-F238E27FC236}">
                <a16:creationId xmlns:a16="http://schemas.microsoft.com/office/drawing/2014/main" id="{FCDA6E44-C928-CE4F-AF1C-C7A68FEF88A5}"/>
              </a:ext>
            </a:extLst>
          </p:cNvPr>
          <p:cNvSpPr txBox="1"/>
          <p:nvPr/>
        </p:nvSpPr>
        <p:spPr>
          <a:xfrm>
            <a:off x="1316894" y="1645060"/>
            <a:ext cx="3336170"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prepared something</a:t>
            </a:r>
            <a:r>
              <a:rPr lang="en-GB" sz="2000" dirty="0">
                <a:solidFill>
                  <a:srgbClr val="203864"/>
                </a:solidFill>
              </a:rPr>
              <a:t>.</a:t>
            </a:r>
            <a:endParaRPr lang="es-GB" sz="2000" dirty="0">
              <a:solidFill>
                <a:srgbClr val="203864"/>
              </a:solidFill>
            </a:endParaRPr>
          </a:p>
        </p:txBody>
      </p:sp>
      <p:sp>
        <p:nvSpPr>
          <p:cNvPr id="42" name="CuadroTexto 41">
            <a:extLst>
              <a:ext uri="{FF2B5EF4-FFF2-40B4-BE49-F238E27FC236}">
                <a16:creationId xmlns:a16="http://schemas.microsoft.com/office/drawing/2014/main" id="{A6963CCA-846D-A842-B917-321DD59B9486}"/>
              </a:ext>
            </a:extLst>
          </p:cNvPr>
          <p:cNvSpPr txBox="1"/>
          <p:nvPr/>
        </p:nvSpPr>
        <p:spPr>
          <a:xfrm>
            <a:off x="1311184" y="2309023"/>
            <a:ext cx="2993127"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took </a:t>
            </a:r>
            <a:r>
              <a:rPr lang="en-GB" sz="2000" dirty="0">
                <a:solidFill>
                  <a:srgbClr val="203864"/>
                </a:solidFill>
              </a:rPr>
              <a:t>him </a:t>
            </a:r>
            <a:r>
              <a:rPr lang="es-GB" sz="2000" dirty="0">
                <a:solidFill>
                  <a:srgbClr val="203864"/>
                </a:solidFill>
              </a:rPr>
              <a:t>the food</a:t>
            </a:r>
            <a:r>
              <a:rPr lang="en-GB" sz="2000" dirty="0">
                <a:solidFill>
                  <a:srgbClr val="203864"/>
                </a:solidFill>
              </a:rPr>
              <a:t>.</a:t>
            </a:r>
            <a:endParaRPr lang="es-GB" sz="2000" dirty="0">
              <a:solidFill>
                <a:srgbClr val="203864"/>
              </a:solidFill>
            </a:endParaRPr>
          </a:p>
        </p:txBody>
      </p:sp>
      <p:sp>
        <p:nvSpPr>
          <p:cNvPr id="43" name="CuadroTexto 42">
            <a:extLst>
              <a:ext uri="{FF2B5EF4-FFF2-40B4-BE49-F238E27FC236}">
                <a16:creationId xmlns:a16="http://schemas.microsoft.com/office/drawing/2014/main" id="{6B2FCE51-C015-394D-A9C0-8EE049DA25BA}"/>
              </a:ext>
            </a:extLst>
          </p:cNvPr>
          <p:cNvSpPr txBox="1"/>
          <p:nvPr/>
        </p:nvSpPr>
        <p:spPr>
          <a:xfrm>
            <a:off x="1328004" y="2967076"/>
            <a:ext cx="3752950" cy="400110"/>
          </a:xfrm>
          <a:prstGeom prst="rect">
            <a:avLst/>
          </a:prstGeom>
          <a:noFill/>
        </p:spPr>
        <p:txBody>
          <a:bodyPr wrap="none" rtlCol="0">
            <a:spAutoFit/>
          </a:bodyPr>
          <a:lstStyle/>
          <a:p>
            <a:pPr algn="l"/>
            <a:r>
              <a:rPr lang="en-GB" sz="2000" dirty="0">
                <a:solidFill>
                  <a:srgbClr val="203864"/>
                </a:solidFill>
              </a:rPr>
              <a:t>She bought him many </a:t>
            </a:r>
            <a:r>
              <a:rPr lang="es-GB" sz="2000" dirty="0">
                <a:solidFill>
                  <a:srgbClr val="203864"/>
                </a:solidFill>
              </a:rPr>
              <a:t>drinks</a:t>
            </a:r>
            <a:r>
              <a:rPr lang="en-GB" sz="2000" dirty="0">
                <a:solidFill>
                  <a:srgbClr val="203864"/>
                </a:solidFill>
              </a:rPr>
              <a:t>.</a:t>
            </a:r>
            <a:endParaRPr lang="es-GB" sz="2000" dirty="0">
              <a:solidFill>
                <a:srgbClr val="203864"/>
              </a:solidFill>
            </a:endParaRPr>
          </a:p>
        </p:txBody>
      </p:sp>
      <p:sp>
        <p:nvSpPr>
          <p:cNvPr id="44" name="CuadroTexto 43">
            <a:extLst>
              <a:ext uri="{FF2B5EF4-FFF2-40B4-BE49-F238E27FC236}">
                <a16:creationId xmlns:a16="http://schemas.microsoft.com/office/drawing/2014/main" id="{6C7E1739-9003-5E40-8964-26CAA6502A27}"/>
              </a:ext>
            </a:extLst>
          </p:cNvPr>
          <p:cNvSpPr txBox="1"/>
          <p:nvPr/>
        </p:nvSpPr>
        <p:spPr>
          <a:xfrm>
            <a:off x="5751901" y="3614755"/>
            <a:ext cx="4129657"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gave </a:t>
            </a:r>
            <a:r>
              <a:rPr lang="en-GB" sz="2000" dirty="0">
                <a:solidFill>
                  <a:srgbClr val="203864"/>
                </a:solidFill>
              </a:rPr>
              <a:t>him </a:t>
            </a:r>
            <a:r>
              <a:rPr lang="es-GB" sz="2000" dirty="0">
                <a:solidFill>
                  <a:srgbClr val="203864"/>
                </a:solidFill>
              </a:rPr>
              <a:t>a dress </a:t>
            </a:r>
            <a:r>
              <a:rPr lang="en-GB" sz="2000" dirty="0">
                <a:solidFill>
                  <a:srgbClr val="203864"/>
                </a:solidFill>
              </a:rPr>
              <a:t>(</a:t>
            </a:r>
            <a:r>
              <a:rPr lang="es-GB" sz="2000" dirty="0">
                <a:solidFill>
                  <a:srgbClr val="203864"/>
                </a:solidFill>
              </a:rPr>
              <a:t>as a gift</a:t>
            </a:r>
            <a:r>
              <a:rPr lang="en-GB" sz="2000" dirty="0">
                <a:solidFill>
                  <a:srgbClr val="203864"/>
                </a:solidFill>
              </a:rPr>
              <a:t>).</a:t>
            </a:r>
            <a:endParaRPr lang="es-GB" sz="2000" dirty="0">
              <a:solidFill>
                <a:srgbClr val="203864"/>
              </a:solidFill>
            </a:endParaRPr>
          </a:p>
        </p:txBody>
      </p:sp>
      <p:sp>
        <p:nvSpPr>
          <p:cNvPr id="45" name="CuadroTexto 44">
            <a:extLst>
              <a:ext uri="{FF2B5EF4-FFF2-40B4-BE49-F238E27FC236}">
                <a16:creationId xmlns:a16="http://schemas.microsoft.com/office/drawing/2014/main" id="{5D0D93AF-A80B-5848-A9FC-7E20400F6EB0}"/>
              </a:ext>
            </a:extLst>
          </p:cNvPr>
          <p:cNvSpPr txBox="1"/>
          <p:nvPr/>
        </p:nvSpPr>
        <p:spPr>
          <a:xfrm>
            <a:off x="1336803" y="4291101"/>
            <a:ext cx="2795958"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left </a:t>
            </a:r>
            <a:r>
              <a:rPr lang="en-GB" sz="2000" dirty="0">
                <a:solidFill>
                  <a:srgbClr val="203864"/>
                </a:solidFill>
              </a:rPr>
              <a:t>him </a:t>
            </a:r>
            <a:r>
              <a:rPr lang="es-GB" sz="2000" dirty="0">
                <a:solidFill>
                  <a:srgbClr val="203864"/>
                </a:solidFill>
              </a:rPr>
              <a:t>a watch</a:t>
            </a:r>
            <a:r>
              <a:rPr lang="en-GB" sz="2000" dirty="0">
                <a:solidFill>
                  <a:srgbClr val="203864"/>
                </a:solidFill>
              </a:rPr>
              <a:t>.</a:t>
            </a:r>
            <a:endParaRPr lang="es-GB" sz="2000" dirty="0">
              <a:solidFill>
                <a:srgbClr val="203864"/>
              </a:solidFill>
            </a:endParaRPr>
          </a:p>
        </p:txBody>
      </p:sp>
      <p:sp>
        <p:nvSpPr>
          <p:cNvPr id="46" name="CuadroTexto 45">
            <a:extLst>
              <a:ext uri="{FF2B5EF4-FFF2-40B4-BE49-F238E27FC236}">
                <a16:creationId xmlns:a16="http://schemas.microsoft.com/office/drawing/2014/main" id="{FD48EEA2-9CD2-9C46-914A-2D9E0EDD0117}"/>
              </a:ext>
            </a:extLst>
          </p:cNvPr>
          <p:cNvSpPr txBox="1"/>
          <p:nvPr/>
        </p:nvSpPr>
        <p:spPr>
          <a:xfrm>
            <a:off x="5796803" y="4961649"/>
            <a:ext cx="2919389"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wrote </a:t>
            </a:r>
            <a:r>
              <a:rPr lang="en-GB" sz="2000" dirty="0">
                <a:solidFill>
                  <a:srgbClr val="203864"/>
                </a:solidFill>
              </a:rPr>
              <a:t>him </a:t>
            </a:r>
            <a:r>
              <a:rPr lang="es-GB" sz="2000" dirty="0">
                <a:solidFill>
                  <a:srgbClr val="203864"/>
                </a:solidFill>
              </a:rPr>
              <a:t>a card</a:t>
            </a:r>
            <a:r>
              <a:rPr lang="en-GB" sz="2000" dirty="0">
                <a:solidFill>
                  <a:srgbClr val="203864"/>
                </a:solidFill>
              </a:rPr>
              <a:t>.</a:t>
            </a:r>
            <a:endParaRPr lang="es-GB" sz="2000" dirty="0">
              <a:solidFill>
                <a:srgbClr val="203864"/>
              </a:solidFill>
            </a:endParaRPr>
          </a:p>
        </p:txBody>
      </p:sp>
      <p:sp>
        <p:nvSpPr>
          <p:cNvPr id="25" name="CuadroTexto 13">
            <a:extLst>
              <a:ext uri="{FF2B5EF4-FFF2-40B4-BE49-F238E27FC236}">
                <a16:creationId xmlns:a16="http://schemas.microsoft.com/office/drawing/2014/main" id="{FCDA6E44-C928-CE4F-AF1C-C7A68FEF88A5}"/>
              </a:ext>
            </a:extLst>
          </p:cNvPr>
          <p:cNvSpPr txBox="1"/>
          <p:nvPr/>
        </p:nvSpPr>
        <p:spPr>
          <a:xfrm>
            <a:off x="5698219" y="1659525"/>
            <a:ext cx="3855543"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prepared </a:t>
            </a:r>
            <a:r>
              <a:rPr lang="en-GB" sz="2000" dirty="0">
                <a:solidFill>
                  <a:srgbClr val="203864"/>
                </a:solidFill>
              </a:rPr>
              <a:t>him </a:t>
            </a:r>
            <a:r>
              <a:rPr lang="es-GB" sz="2000" dirty="0">
                <a:solidFill>
                  <a:srgbClr val="203864"/>
                </a:solidFill>
              </a:rPr>
              <a:t>something</a:t>
            </a:r>
            <a:r>
              <a:rPr lang="en-GB" sz="2000" dirty="0">
                <a:solidFill>
                  <a:srgbClr val="203864"/>
                </a:solidFill>
              </a:rPr>
              <a:t>.</a:t>
            </a:r>
            <a:endParaRPr lang="es-GB" sz="2000" dirty="0">
              <a:solidFill>
                <a:srgbClr val="203864"/>
              </a:solidFill>
            </a:endParaRPr>
          </a:p>
        </p:txBody>
      </p:sp>
      <p:sp>
        <p:nvSpPr>
          <p:cNvPr id="26" name="CuadroTexto 41">
            <a:extLst>
              <a:ext uri="{FF2B5EF4-FFF2-40B4-BE49-F238E27FC236}">
                <a16:creationId xmlns:a16="http://schemas.microsoft.com/office/drawing/2014/main" id="{A6963CCA-846D-A842-B917-321DD59B9486}"/>
              </a:ext>
            </a:extLst>
          </p:cNvPr>
          <p:cNvSpPr txBox="1"/>
          <p:nvPr/>
        </p:nvSpPr>
        <p:spPr>
          <a:xfrm>
            <a:off x="5698219" y="2317551"/>
            <a:ext cx="2473754"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took the food</a:t>
            </a:r>
            <a:r>
              <a:rPr lang="en-GB" sz="2000" dirty="0">
                <a:solidFill>
                  <a:srgbClr val="203864"/>
                </a:solidFill>
              </a:rPr>
              <a:t>.</a:t>
            </a:r>
            <a:endParaRPr lang="es-GB" sz="2000" dirty="0">
              <a:solidFill>
                <a:srgbClr val="203864"/>
              </a:solidFill>
            </a:endParaRPr>
          </a:p>
        </p:txBody>
      </p:sp>
      <p:sp>
        <p:nvSpPr>
          <p:cNvPr id="28" name="CuadroTexto 41">
            <a:extLst>
              <a:ext uri="{FF2B5EF4-FFF2-40B4-BE49-F238E27FC236}">
                <a16:creationId xmlns:a16="http://schemas.microsoft.com/office/drawing/2014/main" id="{A6963CCA-846D-A842-B917-321DD59B9486}"/>
              </a:ext>
            </a:extLst>
          </p:cNvPr>
          <p:cNvSpPr txBox="1"/>
          <p:nvPr/>
        </p:nvSpPr>
        <p:spPr>
          <a:xfrm>
            <a:off x="5751901" y="3012568"/>
            <a:ext cx="3233578" cy="400110"/>
          </a:xfrm>
          <a:prstGeom prst="rect">
            <a:avLst/>
          </a:prstGeom>
          <a:noFill/>
        </p:spPr>
        <p:txBody>
          <a:bodyPr wrap="none" rtlCol="0">
            <a:spAutoFit/>
          </a:bodyPr>
          <a:lstStyle/>
          <a:p>
            <a:pPr algn="l"/>
            <a:r>
              <a:rPr lang="en-GB" sz="2000" dirty="0">
                <a:solidFill>
                  <a:srgbClr val="203864"/>
                </a:solidFill>
              </a:rPr>
              <a:t>She bought many drinks.</a:t>
            </a:r>
            <a:endParaRPr lang="es-GB" sz="2000" dirty="0">
              <a:solidFill>
                <a:srgbClr val="203864"/>
              </a:solidFill>
            </a:endParaRPr>
          </a:p>
        </p:txBody>
      </p:sp>
      <p:sp>
        <p:nvSpPr>
          <p:cNvPr id="29" name="CuadroTexto 43">
            <a:extLst>
              <a:ext uri="{FF2B5EF4-FFF2-40B4-BE49-F238E27FC236}">
                <a16:creationId xmlns:a16="http://schemas.microsoft.com/office/drawing/2014/main" id="{6C7E1739-9003-5E40-8964-26CAA6502A27}"/>
              </a:ext>
            </a:extLst>
          </p:cNvPr>
          <p:cNvSpPr txBox="1"/>
          <p:nvPr/>
        </p:nvSpPr>
        <p:spPr>
          <a:xfrm>
            <a:off x="1336803" y="3621865"/>
            <a:ext cx="3610284"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gave a dress </a:t>
            </a:r>
            <a:r>
              <a:rPr lang="en-GB" sz="2000" dirty="0">
                <a:solidFill>
                  <a:srgbClr val="203864"/>
                </a:solidFill>
              </a:rPr>
              <a:t>(</a:t>
            </a:r>
            <a:r>
              <a:rPr lang="es-GB" sz="2000" dirty="0">
                <a:solidFill>
                  <a:srgbClr val="203864"/>
                </a:solidFill>
              </a:rPr>
              <a:t>as a gift</a:t>
            </a:r>
            <a:r>
              <a:rPr lang="en-GB" sz="2000" dirty="0">
                <a:solidFill>
                  <a:srgbClr val="203864"/>
                </a:solidFill>
              </a:rPr>
              <a:t>).</a:t>
            </a:r>
            <a:endParaRPr lang="es-GB" sz="2000" dirty="0">
              <a:solidFill>
                <a:srgbClr val="203864"/>
              </a:solidFill>
            </a:endParaRPr>
          </a:p>
        </p:txBody>
      </p:sp>
      <p:sp>
        <p:nvSpPr>
          <p:cNvPr id="31" name="CuadroTexto 44">
            <a:extLst>
              <a:ext uri="{FF2B5EF4-FFF2-40B4-BE49-F238E27FC236}">
                <a16:creationId xmlns:a16="http://schemas.microsoft.com/office/drawing/2014/main" id="{5D0D93AF-A80B-5848-A9FC-7E20400F6EB0}"/>
              </a:ext>
            </a:extLst>
          </p:cNvPr>
          <p:cNvSpPr txBox="1"/>
          <p:nvPr/>
        </p:nvSpPr>
        <p:spPr>
          <a:xfrm>
            <a:off x="5796803" y="4288202"/>
            <a:ext cx="2276585"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left a watch</a:t>
            </a:r>
            <a:r>
              <a:rPr lang="en-GB" sz="2000" dirty="0">
                <a:solidFill>
                  <a:srgbClr val="203864"/>
                </a:solidFill>
              </a:rPr>
              <a:t>.</a:t>
            </a:r>
            <a:endParaRPr lang="es-GB" sz="2000" dirty="0">
              <a:solidFill>
                <a:srgbClr val="203864"/>
              </a:solidFill>
            </a:endParaRPr>
          </a:p>
        </p:txBody>
      </p:sp>
      <p:sp>
        <p:nvSpPr>
          <p:cNvPr id="32" name="CuadroTexto 45">
            <a:extLst>
              <a:ext uri="{FF2B5EF4-FFF2-40B4-BE49-F238E27FC236}">
                <a16:creationId xmlns:a16="http://schemas.microsoft.com/office/drawing/2014/main" id="{FD48EEA2-9CD2-9C46-914A-2D9E0EDD0117}"/>
              </a:ext>
            </a:extLst>
          </p:cNvPr>
          <p:cNvSpPr txBox="1"/>
          <p:nvPr/>
        </p:nvSpPr>
        <p:spPr>
          <a:xfrm>
            <a:off x="1336803" y="4967341"/>
            <a:ext cx="2400016" cy="400110"/>
          </a:xfrm>
          <a:prstGeom prst="rect">
            <a:avLst/>
          </a:prstGeom>
          <a:noFill/>
        </p:spPr>
        <p:txBody>
          <a:bodyPr wrap="none" rtlCol="0">
            <a:spAutoFit/>
          </a:bodyPr>
          <a:lstStyle/>
          <a:p>
            <a:pPr algn="l"/>
            <a:r>
              <a:rPr lang="en-GB" sz="2000" dirty="0">
                <a:solidFill>
                  <a:srgbClr val="203864"/>
                </a:solidFill>
              </a:rPr>
              <a:t>She </a:t>
            </a:r>
            <a:r>
              <a:rPr lang="es-GB" sz="2000" dirty="0">
                <a:solidFill>
                  <a:srgbClr val="203864"/>
                </a:solidFill>
              </a:rPr>
              <a:t>wrote a card</a:t>
            </a:r>
            <a:r>
              <a:rPr lang="en-GB" sz="2000" dirty="0">
                <a:solidFill>
                  <a:srgbClr val="203864"/>
                </a:solidFill>
              </a:rPr>
              <a:t>.</a:t>
            </a:r>
            <a:endParaRPr lang="es-GB" sz="2000" dirty="0">
              <a:solidFill>
                <a:srgbClr val="203864"/>
              </a:solidFill>
            </a:endParaRP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3941" y="3775672"/>
            <a:ext cx="779467" cy="779467"/>
          </a:xfrm>
          <a:prstGeom prst="rect">
            <a:avLst/>
          </a:prstGeom>
        </p:spPr>
      </p:pic>
      <p:pic>
        <p:nvPicPr>
          <p:cNvPr id="39" name="Picture 2" descr="Party Hat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86207" y="3075475"/>
            <a:ext cx="385359" cy="82551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olorful Birthday Streamer Transparent PNG Clip Art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79367" y="5560158"/>
            <a:ext cx="3456748" cy="8075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resent blue t clip art at vector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64781" y="5295779"/>
            <a:ext cx="970588" cy="100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4910628" cy="1325563"/>
          </a:xfrm>
        </p:spPr>
        <p:txBody>
          <a:bodyPr>
            <a:normAutofit/>
          </a:bodyPr>
          <a:lstStyle/>
          <a:p>
            <a:r>
              <a:rPr lang="en-GB" sz="2800" b="1" dirty="0">
                <a:solidFill>
                  <a:schemeClr val="bg1"/>
                </a:solidFill>
              </a:rPr>
              <a:t>Object-first word order and personal ‘a’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153335" y="1207297"/>
            <a:ext cx="11641208" cy="461665"/>
          </a:xfrm>
          <a:prstGeom prst="rect">
            <a:avLst/>
          </a:prstGeom>
          <a:noFill/>
        </p:spPr>
        <p:txBody>
          <a:bodyPr wrap="square" rtlCol="0">
            <a:spAutoFit/>
          </a:bodyPr>
          <a:lstStyle/>
          <a:p>
            <a:r>
              <a:rPr lang="es-ES" sz="2400" dirty="0">
                <a:solidFill>
                  <a:schemeClr val="accent5">
                    <a:lumMod val="50000"/>
                  </a:schemeClr>
                </a:solidFill>
              </a:rPr>
              <a:t>As </a:t>
            </a:r>
            <a:r>
              <a:rPr lang="es-ES" sz="2400" dirty="0" err="1">
                <a:solidFill>
                  <a:schemeClr val="accent5">
                    <a:lumMod val="50000"/>
                  </a:schemeClr>
                </a:solidFill>
              </a:rPr>
              <a:t>you</a:t>
            </a:r>
            <a:r>
              <a:rPr lang="es-ES" sz="2400" dirty="0">
                <a:solidFill>
                  <a:schemeClr val="accent5">
                    <a:lumMod val="50000"/>
                  </a:schemeClr>
                </a:solidFill>
              </a:rPr>
              <a:t> </a:t>
            </a:r>
            <a:r>
              <a:rPr lang="es-ES" sz="2400" dirty="0" err="1">
                <a:solidFill>
                  <a:schemeClr val="accent5">
                    <a:lumMod val="50000"/>
                  </a:schemeClr>
                </a:solidFill>
              </a:rPr>
              <a:t>know</a:t>
            </a:r>
            <a:r>
              <a:rPr lang="es-ES" sz="2400" dirty="0">
                <a:solidFill>
                  <a:schemeClr val="accent5">
                    <a:lumMod val="50000"/>
                  </a:schemeClr>
                </a:solidFill>
              </a:rPr>
              <a:t>, </a:t>
            </a:r>
            <a:r>
              <a:rPr lang="es-ES" sz="2400" dirty="0" err="1">
                <a:solidFill>
                  <a:schemeClr val="accent5">
                    <a:lumMod val="50000"/>
                  </a:schemeClr>
                </a:solidFill>
              </a:rPr>
              <a:t>Spanish</a:t>
            </a:r>
            <a:r>
              <a:rPr lang="es-ES" sz="2400" dirty="0">
                <a:solidFill>
                  <a:schemeClr val="accent5">
                    <a:lumMod val="50000"/>
                  </a:schemeClr>
                </a:solidFill>
              </a:rPr>
              <a:t> </a:t>
            </a:r>
            <a:r>
              <a:rPr lang="es-ES" sz="2400" dirty="0" err="1">
                <a:solidFill>
                  <a:schemeClr val="accent5">
                    <a:lumMod val="50000"/>
                  </a:schemeClr>
                </a:solidFill>
              </a:rPr>
              <a:t>sentences</a:t>
            </a:r>
            <a:r>
              <a:rPr lang="es-ES" sz="2400" dirty="0">
                <a:solidFill>
                  <a:schemeClr val="accent5">
                    <a:lumMod val="50000"/>
                  </a:schemeClr>
                </a:solidFill>
              </a:rPr>
              <a:t> can </a:t>
            </a:r>
            <a:r>
              <a:rPr lang="es-ES" sz="2400" dirty="0" err="1">
                <a:solidFill>
                  <a:schemeClr val="accent5">
                    <a:lumMod val="50000"/>
                  </a:schemeClr>
                </a:solidFill>
              </a:rPr>
              <a:t>start</a:t>
            </a:r>
            <a:r>
              <a:rPr lang="es-ES" sz="2400" dirty="0">
                <a:solidFill>
                  <a:schemeClr val="accent5">
                    <a:lumMod val="50000"/>
                  </a:schemeClr>
                </a:solidFill>
              </a:rPr>
              <a:t> </a:t>
            </a:r>
            <a:r>
              <a:rPr lang="es-ES" sz="2400" dirty="0" err="1">
                <a:solidFill>
                  <a:schemeClr val="accent5">
                    <a:lumMod val="50000"/>
                  </a:schemeClr>
                </a:solidFill>
              </a:rPr>
              <a:t>with</a:t>
            </a:r>
            <a:r>
              <a:rPr lang="es-ES" sz="2400" dirty="0">
                <a:solidFill>
                  <a:schemeClr val="accent5">
                    <a:lumMod val="50000"/>
                  </a:schemeClr>
                </a:solidFill>
              </a:rPr>
              <a:t> the </a:t>
            </a:r>
            <a:r>
              <a:rPr lang="es-ES" sz="2400" dirty="0" err="1">
                <a:solidFill>
                  <a:schemeClr val="accent5">
                    <a:lumMod val="50000"/>
                  </a:schemeClr>
                </a:solidFill>
              </a:rPr>
              <a:t>subject</a:t>
            </a:r>
            <a:r>
              <a:rPr lang="es-ES" sz="2400" dirty="0">
                <a:solidFill>
                  <a:schemeClr val="accent5">
                    <a:lumMod val="50000"/>
                  </a:schemeClr>
                </a:solidFill>
              </a:rPr>
              <a:t> </a:t>
            </a:r>
            <a:r>
              <a:rPr lang="es-ES" sz="2400" dirty="0" err="1">
                <a:solidFill>
                  <a:schemeClr val="accent5">
                    <a:lumMod val="50000"/>
                  </a:schemeClr>
                </a:solidFill>
              </a:rPr>
              <a:t>or</a:t>
            </a:r>
            <a:r>
              <a:rPr lang="es-ES" sz="2400" dirty="0">
                <a:solidFill>
                  <a:schemeClr val="accent5">
                    <a:lumMod val="50000"/>
                  </a:schemeClr>
                </a:solidFill>
              </a:rPr>
              <a:t> </a:t>
            </a:r>
            <a:r>
              <a:rPr lang="es-ES" sz="2400" dirty="0" err="1">
                <a:solidFill>
                  <a:schemeClr val="accent5">
                    <a:lumMod val="50000"/>
                  </a:schemeClr>
                </a:solidFill>
              </a:rPr>
              <a:t>with</a:t>
            </a:r>
            <a:r>
              <a:rPr lang="es-ES" sz="2400" dirty="0">
                <a:solidFill>
                  <a:schemeClr val="accent5">
                    <a:lumMod val="50000"/>
                  </a:schemeClr>
                </a:solidFill>
              </a:rPr>
              <a:t> the object. </a:t>
            </a:r>
            <a:endParaRPr lang="es-GB" sz="2400" dirty="0">
              <a:solidFill>
                <a:schemeClr val="accent5">
                  <a:lumMod val="50000"/>
                </a:schemeClr>
              </a:solidFill>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194053" y="2271660"/>
            <a:ext cx="5853853"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chico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trae</a:t>
            </a:r>
            <a:r>
              <a:rPr lang="en-GB" sz="2400" dirty="0">
                <a:solidFill>
                  <a:srgbClr val="002060"/>
                </a:solidFill>
                <a:latin typeface="Century Gothic" panose="020B0502020202020204" pitchFamily="34" charset="0"/>
              </a:rPr>
              <a:t> chocolate a la </a:t>
            </a:r>
            <a:r>
              <a:rPr lang="en-GB" sz="2400" dirty="0" err="1">
                <a:solidFill>
                  <a:srgbClr val="002060"/>
                </a:solidFill>
                <a:latin typeface="Century Gothic" panose="020B0502020202020204" pitchFamily="34" charset="0"/>
              </a:rPr>
              <a:t>chica</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194053" y="2900601"/>
            <a:ext cx="5853853"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A la </a:t>
            </a:r>
            <a:r>
              <a:rPr lang="en-GB" sz="2400" dirty="0" err="1">
                <a:solidFill>
                  <a:srgbClr val="002060"/>
                </a:solidFill>
                <a:latin typeface="Century Gothic" panose="020B0502020202020204" pitchFamily="34" charset="0"/>
              </a:rPr>
              <a:t>chica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trae</a:t>
            </a:r>
            <a:r>
              <a:rPr lang="en-GB" sz="2400" dirty="0">
                <a:solidFill>
                  <a:srgbClr val="002060"/>
                </a:solidFill>
                <a:latin typeface="Century Gothic" panose="020B0502020202020204" pitchFamily="34" charset="0"/>
              </a:rPr>
              <a:t> chocolate el </a:t>
            </a:r>
            <a:r>
              <a:rPr lang="en-GB" sz="2400" dirty="0" err="1">
                <a:solidFill>
                  <a:srgbClr val="002060"/>
                </a:solidFill>
                <a:latin typeface="Century Gothic" panose="020B0502020202020204" pitchFamily="34" charset="0"/>
              </a:rPr>
              <a:t>chico</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17" name="TextBox 7">
            <a:extLst>
              <a:ext uri="{FF2B5EF4-FFF2-40B4-BE49-F238E27FC236}">
                <a16:creationId xmlns:a16="http://schemas.microsoft.com/office/drawing/2014/main" id="{FC6E5224-7E1B-2F4A-A935-A8FD91559D9E}"/>
              </a:ext>
            </a:extLst>
          </p:cNvPr>
          <p:cNvSpPr txBox="1"/>
          <p:nvPr/>
        </p:nvSpPr>
        <p:spPr>
          <a:xfrm>
            <a:off x="6354381" y="2610880"/>
            <a:ext cx="5288272"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boy brings the girl chocolate.</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16" name="TextBox 7">
            <a:extLst>
              <a:ext uri="{FF2B5EF4-FFF2-40B4-BE49-F238E27FC236}">
                <a16:creationId xmlns:a16="http://schemas.microsoft.com/office/drawing/2014/main" id="{E0095605-D10F-6C4A-ADDE-877F6AE5DA39}"/>
              </a:ext>
            </a:extLst>
          </p:cNvPr>
          <p:cNvSpPr txBox="1"/>
          <p:nvPr/>
        </p:nvSpPr>
        <p:spPr>
          <a:xfrm>
            <a:off x="181245" y="3936353"/>
            <a:ext cx="1174689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Remember, the personal ‘a’ is used before the object when it is a living thing.</a:t>
            </a:r>
          </a:p>
        </p:txBody>
      </p:sp>
      <p:sp>
        <p:nvSpPr>
          <p:cNvPr id="19" name="TextBox 7">
            <a:extLst>
              <a:ext uri="{FF2B5EF4-FFF2-40B4-BE49-F238E27FC236}">
                <a16:creationId xmlns:a16="http://schemas.microsoft.com/office/drawing/2014/main" id="{18C4FCA6-AAB1-FF46-94FD-1617D1297342}"/>
              </a:ext>
            </a:extLst>
          </p:cNvPr>
          <p:cNvSpPr txBox="1"/>
          <p:nvPr/>
        </p:nvSpPr>
        <p:spPr>
          <a:xfrm>
            <a:off x="194054" y="5679139"/>
            <a:ext cx="4319890" cy="461665"/>
          </a:xfrm>
          <a:prstGeom prst="rect">
            <a:avLst/>
          </a:prstGeom>
          <a:noFill/>
        </p:spPr>
        <p:txBody>
          <a:bodyPr wrap="square" rtlCol="0">
            <a:spAutoFit/>
          </a:bodyPr>
          <a:lstStyle/>
          <a:p>
            <a:pPr lvl="0">
              <a:defRPr/>
            </a:pP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Daniel le </a:t>
            </a:r>
            <a:r>
              <a:rPr lang="en-GB" sz="2400" dirty="0" err="1">
                <a:solidFill>
                  <a:srgbClr val="002060"/>
                </a:solidFill>
                <a:latin typeface="Century Gothic" panose="020B0502020202020204" pitchFamily="34" charset="0"/>
              </a:rPr>
              <a:t>trae</a:t>
            </a:r>
            <a:r>
              <a:rPr lang="en-GB" sz="2400" dirty="0">
                <a:solidFill>
                  <a:srgbClr val="002060"/>
                </a:solidFill>
                <a:latin typeface="Century Gothic" panose="020B0502020202020204" pitchFamily="34" charset="0"/>
              </a:rPr>
              <a:t> chocolate.</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20" name="TextBox 7">
            <a:extLst>
              <a:ext uri="{FF2B5EF4-FFF2-40B4-BE49-F238E27FC236}">
                <a16:creationId xmlns:a16="http://schemas.microsoft.com/office/drawing/2014/main" id="{FAFEA3E4-B85A-6B46-9383-3EF7B92800DA}"/>
              </a:ext>
            </a:extLst>
          </p:cNvPr>
          <p:cNvSpPr txBox="1"/>
          <p:nvPr/>
        </p:nvSpPr>
        <p:spPr>
          <a:xfrm>
            <a:off x="4727103" y="5093779"/>
            <a:ext cx="6915550"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Daniel brings him/her/it chocolate.</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15" name="Rectangle 14">
            <a:extLst>
              <a:ext uri="{FF2B5EF4-FFF2-40B4-BE49-F238E27FC236}">
                <a16:creationId xmlns:a16="http://schemas.microsoft.com/office/drawing/2014/main" id="{CBD6499D-0BD5-44C5-825E-EB9408557BBD}"/>
              </a:ext>
            </a:extLst>
          </p:cNvPr>
          <p:cNvSpPr/>
          <p:nvPr/>
        </p:nvSpPr>
        <p:spPr>
          <a:xfrm>
            <a:off x="194053" y="1842052"/>
            <a:ext cx="1388004"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SUBJECT</a:t>
            </a:r>
          </a:p>
        </p:txBody>
      </p:sp>
      <p:sp>
        <p:nvSpPr>
          <p:cNvPr id="21" name="Rectangle 20">
            <a:extLst>
              <a:ext uri="{FF2B5EF4-FFF2-40B4-BE49-F238E27FC236}">
                <a16:creationId xmlns:a16="http://schemas.microsoft.com/office/drawing/2014/main" id="{963B89B3-6E24-4CBC-9A9F-AB1B35734399}"/>
              </a:ext>
            </a:extLst>
          </p:cNvPr>
          <p:cNvSpPr/>
          <p:nvPr/>
        </p:nvSpPr>
        <p:spPr>
          <a:xfrm>
            <a:off x="1885766" y="1840781"/>
            <a:ext cx="936465"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VERB</a:t>
            </a:r>
          </a:p>
        </p:txBody>
      </p:sp>
      <p:sp>
        <p:nvSpPr>
          <p:cNvPr id="22" name="Rectangle 21">
            <a:extLst>
              <a:ext uri="{FF2B5EF4-FFF2-40B4-BE49-F238E27FC236}">
                <a16:creationId xmlns:a16="http://schemas.microsoft.com/office/drawing/2014/main" id="{E8252DC1-9DDB-483C-92DE-EE8AA5216417}"/>
              </a:ext>
            </a:extLst>
          </p:cNvPr>
          <p:cNvSpPr/>
          <p:nvPr/>
        </p:nvSpPr>
        <p:spPr>
          <a:xfrm>
            <a:off x="4513944" y="1893738"/>
            <a:ext cx="1305275"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OBJECT</a:t>
            </a:r>
          </a:p>
        </p:txBody>
      </p:sp>
      <p:sp>
        <p:nvSpPr>
          <p:cNvPr id="23" name="Rectangle 22">
            <a:extLst>
              <a:ext uri="{FF2B5EF4-FFF2-40B4-BE49-F238E27FC236}">
                <a16:creationId xmlns:a16="http://schemas.microsoft.com/office/drawing/2014/main" id="{E8252DC1-9DDB-483C-92DE-EE8AA5216417}"/>
              </a:ext>
            </a:extLst>
          </p:cNvPr>
          <p:cNvSpPr/>
          <p:nvPr/>
        </p:nvSpPr>
        <p:spPr>
          <a:xfrm>
            <a:off x="643410" y="3360993"/>
            <a:ext cx="1286404"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OBJECT</a:t>
            </a:r>
          </a:p>
        </p:txBody>
      </p:sp>
      <p:sp>
        <p:nvSpPr>
          <p:cNvPr id="24" name="Rectangle 23">
            <a:extLst>
              <a:ext uri="{FF2B5EF4-FFF2-40B4-BE49-F238E27FC236}">
                <a16:creationId xmlns:a16="http://schemas.microsoft.com/office/drawing/2014/main" id="{963B89B3-6E24-4CBC-9A9F-AB1B35734399}"/>
              </a:ext>
            </a:extLst>
          </p:cNvPr>
          <p:cNvSpPr/>
          <p:nvPr/>
        </p:nvSpPr>
        <p:spPr>
          <a:xfrm>
            <a:off x="2152371" y="3351639"/>
            <a:ext cx="1081608"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VERB</a:t>
            </a:r>
          </a:p>
        </p:txBody>
      </p:sp>
      <p:sp>
        <p:nvSpPr>
          <p:cNvPr id="25" name="Rectangle 24">
            <a:extLst>
              <a:ext uri="{FF2B5EF4-FFF2-40B4-BE49-F238E27FC236}">
                <a16:creationId xmlns:a16="http://schemas.microsoft.com/office/drawing/2014/main" id="{CBD6499D-0BD5-44C5-825E-EB9408557BBD}"/>
              </a:ext>
            </a:extLst>
          </p:cNvPr>
          <p:cNvSpPr/>
          <p:nvPr/>
        </p:nvSpPr>
        <p:spPr>
          <a:xfrm>
            <a:off x="4488859" y="3360993"/>
            <a:ext cx="1406875"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SUBJECT</a:t>
            </a:r>
          </a:p>
        </p:txBody>
      </p:sp>
      <p:sp>
        <p:nvSpPr>
          <p:cNvPr id="26" name="TextBox 7">
            <a:extLst>
              <a:ext uri="{FF2B5EF4-FFF2-40B4-BE49-F238E27FC236}">
                <a16:creationId xmlns:a16="http://schemas.microsoft.com/office/drawing/2014/main" id="{FD874E0D-304F-BA4A-AF20-785AC22A92A4}"/>
              </a:ext>
            </a:extLst>
          </p:cNvPr>
          <p:cNvSpPr txBox="1"/>
          <p:nvPr/>
        </p:nvSpPr>
        <p:spPr>
          <a:xfrm>
            <a:off x="153656" y="5090958"/>
            <a:ext cx="3997429"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Daniel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le </a:t>
            </a:r>
            <a:r>
              <a:rPr lang="en-GB" sz="2400" dirty="0" err="1">
                <a:solidFill>
                  <a:srgbClr val="002060"/>
                </a:solidFill>
                <a:latin typeface="Century Gothic" panose="020B0502020202020204" pitchFamily="34" charset="0"/>
              </a:rPr>
              <a:t>trae</a:t>
            </a:r>
            <a:r>
              <a:rPr lang="en-GB" sz="2400" dirty="0">
                <a:solidFill>
                  <a:srgbClr val="002060"/>
                </a:solidFill>
                <a:latin typeface="Century Gothic" panose="020B0502020202020204" pitchFamily="34" charset="0"/>
              </a:rPr>
              <a:t> chocolate. </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27" name="TextBox 7">
            <a:extLst>
              <a:ext uri="{FF2B5EF4-FFF2-40B4-BE49-F238E27FC236}">
                <a16:creationId xmlns:a16="http://schemas.microsoft.com/office/drawing/2014/main" id="{FAFEA3E4-B85A-6B46-9383-3EF7B92800DA}"/>
              </a:ext>
            </a:extLst>
          </p:cNvPr>
          <p:cNvSpPr txBox="1"/>
          <p:nvPr/>
        </p:nvSpPr>
        <p:spPr>
          <a:xfrm>
            <a:off x="4727103" y="5700568"/>
            <a:ext cx="6105997"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She/he/it brings Daniel chocolate.</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3" name="Oval 2"/>
          <p:cNvSpPr/>
          <p:nvPr/>
        </p:nvSpPr>
        <p:spPr>
          <a:xfrm>
            <a:off x="153335" y="2900601"/>
            <a:ext cx="490075" cy="460392"/>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4023869" y="2310040"/>
            <a:ext cx="490075" cy="460392"/>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53334" y="4430639"/>
            <a:ext cx="12183809" cy="461665"/>
          </a:xfrm>
          <a:prstGeom prst="rect">
            <a:avLst/>
          </a:prstGeom>
        </p:spPr>
        <p:txBody>
          <a:bodyPr wrap="square">
            <a:spAutoFit/>
          </a:bodyPr>
          <a:lstStyle/>
          <a:p>
            <a:pPr lvl="0">
              <a:defRPr/>
            </a:pPr>
            <a:r>
              <a:rPr lang="en-GB" sz="2400" dirty="0">
                <a:solidFill>
                  <a:srgbClr val="002060"/>
                </a:solidFill>
                <a:latin typeface="Century Gothic" panose="020B0502020202020204" pitchFamily="34" charset="0"/>
              </a:rPr>
              <a:t>Look at how it can change the meaning of a sentence: </a:t>
            </a:r>
          </a:p>
        </p:txBody>
      </p:sp>
      <p:sp>
        <p:nvSpPr>
          <p:cNvPr id="9" name="Rounded Rectangular Callout 8"/>
          <p:cNvSpPr/>
          <p:nvPr/>
        </p:nvSpPr>
        <p:spPr>
          <a:xfrm>
            <a:off x="2353998" y="5023519"/>
            <a:ext cx="6168250" cy="632833"/>
          </a:xfrm>
          <a:prstGeom prst="wedgeRoundRectCallout">
            <a:avLst>
              <a:gd name="adj1" fmla="val -58932"/>
              <a:gd name="adj2" fmla="val 54808"/>
              <a:gd name="adj3" fmla="val 16667"/>
            </a:avLst>
          </a:prstGeom>
          <a:solidFill>
            <a:schemeClr val="accent4">
              <a:lumMod val="20000"/>
              <a:lumOff val="80000"/>
            </a:schemeClr>
          </a:solid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Remember, this ‘le’ has no translation in English.</a:t>
            </a:r>
          </a:p>
        </p:txBody>
      </p:sp>
    </p:spTree>
    <p:extLst>
      <p:ext uri="{BB962C8B-B14F-4D97-AF65-F5344CB8AC3E}">
        <p14:creationId xmlns:p14="http://schemas.microsoft.com/office/powerpoint/2010/main" val="16319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mph" presetSubtype="0" repeatCount="4000" fill="hold" grpId="1" nodeType="clickEffect">
                                  <p:stCondLst>
                                    <p:cond delay="0"/>
                                  </p:stCondLst>
                                  <p:childTnLst>
                                    <p:animEffect transition="out" filter="fade">
                                      <p:cBhvr>
                                        <p:cTn id="56" dur="500" tmFilter="0, 0; .2, .5; .8, .5; 1, 0"/>
                                        <p:tgtEl>
                                          <p:spTgt spid="28"/>
                                        </p:tgtEl>
                                      </p:cBhvr>
                                    </p:animEffect>
                                    <p:animScale>
                                      <p:cBhvr>
                                        <p:cTn id="57" dur="250" autoRev="1" fill="hold"/>
                                        <p:tgtEl>
                                          <p:spTgt spid="28"/>
                                        </p:tgtEl>
                                      </p:cBhvr>
                                      <p:by x="105000" y="105000"/>
                                    </p:animScale>
                                  </p:childTnLst>
                                </p:cTn>
                              </p:par>
                              <p:par>
                                <p:cTn id="58" presetID="26" presetClass="emph" presetSubtype="0" repeatCount="4000" fill="hold" grpId="1" nodeType="withEffect">
                                  <p:stCondLst>
                                    <p:cond delay="0"/>
                                  </p:stCondLst>
                                  <p:childTnLst>
                                    <p:animEffect transition="out" filter="fade">
                                      <p:cBhvr>
                                        <p:cTn id="59" dur="500" tmFilter="0, 0; .2, .5; .8, .5; 1, 0"/>
                                        <p:tgtEl>
                                          <p:spTgt spid="3"/>
                                        </p:tgtEl>
                                      </p:cBhvr>
                                    </p:animEffect>
                                    <p:animScale>
                                      <p:cBhvr>
                                        <p:cTn id="60" dur="250" autoRev="1" fill="hold"/>
                                        <p:tgtEl>
                                          <p:spTgt spid="3"/>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12" grpId="0"/>
      <p:bldP spid="17" grpId="0"/>
      <p:bldP spid="16" grpId="0"/>
      <p:bldP spid="19" grpId="0"/>
      <p:bldP spid="20" grpId="0"/>
      <p:bldP spid="15" grpId="0" animBg="1"/>
      <p:bldP spid="21" grpId="0" animBg="1"/>
      <p:bldP spid="22" grpId="0" animBg="1"/>
      <p:bldP spid="23" grpId="0" animBg="1"/>
      <p:bldP spid="24" grpId="0" animBg="1"/>
      <p:bldP spid="25" grpId="0" animBg="1"/>
      <p:bldP spid="26" grpId="0"/>
      <p:bldP spid="27" grpId="0"/>
      <p:bldP spid="3" grpId="0" animBg="1"/>
      <p:bldP spid="3" grpId="1" animBg="1"/>
      <p:bldP spid="28" grpId="0" animBg="1"/>
      <p:bldP spid="28" grpId="1" animBg="1"/>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88281" y="258166"/>
            <a:ext cx="143986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809817" y="5011601"/>
            <a:ext cx="22328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traer</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680729" y="5011601"/>
            <a:ext cx="24562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715499" y="5011601"/>
            <a:ext cx="24562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cuidar</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195723" y="135752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9893697" y="556654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197120" y="137684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730606" y="1163991"/>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pic>
        <p:nvPicPr>
          <p:cNvPr id="3" name="Imagen 2">
            <a:extLst>
              <a:ext uri="{FF2B5EF4-FFF2-40B4-BE49-F238E27FC236}">
                <a16:creationId xmlns:a16="http://schemas.microsoft.com/office/drawing/2014/main" id="{187D5C54-501A-2B4E-ACE6-A38C4A46AE3F}"/>
              </a:ext>
            </a:extLst>
          </p:cNvPr>
          <p:cNvPicPr>
            <a:picLocks noChangeAspect="1"/>
          </p:cNvPicPr>
          <p:nvPr/>
        </p:nvPicPr>
        <p:blipFill>
          <a:blip r:embed="rId4"/>
          <a:stretch>
            <a:fillRect/>
          </a:stretch>
        </p:blipFill>
        <p:spPr>
          <a:xfrm>
            <a:off x="508030" y="1574077"/>
            <a:ext cx="2415060" cy="2557681"/>
          </a:xfrm>
          <a:prstGeom prst="rect">
            <a:avLst/>
          </a:prstGeom>
        </p:spPr>
      </p:pic>
      <p:pic>
        <p:nvPicPr>
          <p:cNvPr id="19" name="Imagen 18">
            <a:extLst>
              <a:ext uri="{FF2B5EF4-FFF2-40B4-BE49-F238E27FC236}">
                <a16:creationId xmlns:a16="http://schemas.microsoft.com/office/drawing/2014/main" id="{751C7FCB-6409-AA4C-B33D-6983B5F608F5}"/>
              </a:ext>
            </a:extLst>
          </p:cNvPr>
          <p:cNvPicPr>
            <a:picLocks noChangeAspect="1"/>
          </p:cNvPicPr>
          <p:nvPr/>
        </p:nvPicPr>
        <p:blipFill>
          <a:blip r:embed="rId5"/>
          <a:stretch>
            <a:fillRect/>
          </a:stretch>
        </p:blipFill>
        <p:spPr>
          <a:xfrm>
            <a:off x="6669317" y="1263199"/>
            <a:ext cx="2617252" cy="2823178"/>
          </a:xfrm>
          <a:prstGeom prst="rect">
            <a:avLst/>
          </a:prstGeom>
        </p:spPr>
      </p:pic>
      <p:pic>
        <p:nvPicPr>
          <p:cNvPr id="20" name="Imagen 19">
            <a:extLst>
              <a:ext uri="{FF2B5EF4-FFF2-40B4-BE49-F238E27FC236}">
                <a16:creationId xmlns:a16="http://schemas.microsoft.com/office/drawing/2014/main" id="{69BB1ABB-41F5-A242-BC7D-9446BE3FB95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93230" l="8729" r="100000">
                        <a14:foregroundMark x1="20154" y1="45648" x2="16945" y2="54932"/>
                        <a14:foregroundMark x1="12195" y1="28046" x2="7445" y2="45261"/>
                        <a14:foregroundMark x1="7445" y1="45261" x2="11425" y2="84139"/>
                        <a14:foregroundMark x1="11425" y1="84139" x2="16560" y2="93424"/>
                        <a14:foregroundMark x1="16560" y1="93424" x2="19897" y2="93424"/>
                        <a14:foregroundMark x1="7060" y1="32689" x2="8858" y2="49130"/>
                        <a14:foregroundMark x1="8858" y1="49130" x2="8986" y2="49516"/>
                        <a14:backgroundMark x1="96277" y1="0" x2="99872" y2="13153"/>
                        <a14:backgroundMark x1="98074" y1="17215" x2="99358" y2="56673"/>
                        <a14:backgroundMark x1="91399" y1="4449" x2="94994" y2="7930"/>
                        <a14:backgroundMark x1="93838" y1="33269" x2="91014" y2="33269"/>
                        <a14:backgroundMark x1="92940" y1="29014" x2="90629" y2="30368"/>
                        <a14:backgroundMark x1="93967" y1="27079" x2="93068" y2="27660"/>
                        <a14:backgroundMark x1="94223" y1="7544" x2="95635" y2="11605"/>
                        <a14:backgroundMark x1="93838" y1="26692" x2="92555" y2="28046"/>
                        <a14:backgroundMark x1="93967" y1="7930" x2="95635" y2="11605"/>
                        <a14:backgroundMark x1="99101" y1="48162" x2="97304" y2="50870"/>
                        <a14:backgroundMark x1="97689" y1="48936" x2="96662" y2="48936"/>
                        <a14:backgroundMark x1="93582" y1="26306" x2="92426" y2="27273"/>
                        <a14:backgroundMark x1="93710" y1="9671" x2="95635" y2="12186"/>
                      </a14:backgroundRemoval>
                    </a14:imgEffect>
                  </a14:imgLayer>
                </a14:imgProps>
              </a:ext>
              <a:ext uri="{28A0092B-C50C-407E-A947-70E740481C1C}">
                <a14:useLocalDpi xmlns:a14="http://schemas.microsoft.com/office/drawing/2010/main"/>
              </a:ext>
            </a:extLst>
          </a:blip>
          <a:srcRect/>
          <a:stretch/>
        </p:blipFill>
        <p:spPr>
          <a:xfrm>
            <a:off x="3377667" y="1923883"/>
            <a:ext cx="2890268" cy="1919987"/>
          </a:xfrm>
          <a:prstGeom prst="rect">
            <a:avLst/>
          </a:prstGeom>
        </p:spPr>
      </p:pic>
      <p:sp>
        <p:nvSpPr>
          <p:cNvPr id="21" name="CuadroTexto 20">
            <a:extLst>
              <a:ext uri="{FF2B5EF4-FFF2-40B4-BE49-F238E27FC236}">
                <a16:creationId xmlns:a16="http://schemas.microsoft.com/office/drawing/2014/main" id="{E4ECEBA5-0C9C-7546-BE49-199249FED89F}"/>
              </a:ext>
            </a:extLst>
          </p:cNvPr>
          <p:cNvSpPr txBox="1"/>
          <p:nvPr/>
        </p:nvSpPr>
        <p:spPr>
          <a:xfrm>
            <a:off x="845534" y="4156181"/>
            <a:ext cx="2157818" cy="830997"/>
          </a:xfrm>
          <a:prstGeom prst="rect">
            <a:avLst/>
          </a:prstGeom>
          <a:noFill/>
        </p:spPr>
        <p:txBody>
          <a:bodyPr wrap="square" rtlCol="0">
            <a:spAutoFit/>
          </a:bodyPr>
          <a:lstStyle/>
          <a:p>
            <a:pPr algn="l"/>
            <a:r>
              <a:rPr lang="es-GB" sz="2400" dirty="0">
                <a:solidFill>
                  <a:schemeClr val="accent5">
                    <a:lumMod val="50000"/>
                  </a:schemeClr>
                </a:solidFill>
              </a:rPr>
              <a:t>[to look after</a:t>
            </a:r>
            <a:r>
              <a:rPr lang="en-GB" sz="2400" dirty="0">
                <a:solidFill>
                  <a:schemeClr val="accent5">
                    <a:lumMod val="50000"/>
                  </a:schemeClr>
                </a:solidFill>
              </a:rPr>
              <a:t>, looking after</a:t>
            </a:r>
            <a:r>
              <a:rPr lang="es-GB" sz="2400" dirty="0">
                <a:solidFill>
                  <a:schemeClr val="accent5">
                    <a:lumMod val="50000"/>
                  </a:schemeClr>
                </a:solidFill>
              </a:rPr>
              <a:t>]</a:t>
            </a:r>
          </a:p>
        </p:txBody>
      </p:sp>
      <p:sp>
        <p:nvSpPr>
          <p:cNvPr id="22" name="CuadroTexto 21">
            <a:extLst>
              <a:ext uri="{FF2B5EF4-FFF2-40B4-BE49-F238E27FC236}">
                <a16:creationId xmlns:a16="http://schemas.microsoft.com/office/drawing/2014/main" id="{D94BAF4B-5B49-6149-9BED-06D220E9CBC5}"/>
              </a:ext>
            </a:extLst>
          </p:cNvPr>
          <p:cNvSpPr txBox="1"/>
          <p:nvPr/>
        </p:nvSpPr>
        <p:spPr>
          <a:xfrm>
            <a:off x="6845466" y="4235510"/>
            <a:ext cx="2547492" cy="461665"/>
          </a:xfrm>
          <a:prstGeom prst="rect">
            <a:avLst/>
          </a:prstGeom>
          <a:noFill/>
        </p:spPr>
        <p:txBody>
          <a:bodyPr wrap="none" rtlCol="0">
            <a:spAutoFit/>
          </a:bodyPr>
          <a:lstStyle/>
          <a:p>
            <a:pPr algn="l"/>
            <a:r>
              <a:rPr lang="es-GB" sz="2400" dirty="0">
                <a:solidFill>
                  <a:schemeClr val="accent5">
                    <a:lumMod val="50000"/>
                  </a:schemeClr>
                </a:solidFill>
              </a:rPr>
              <a:t>[to </a:t>
            </a:r>
            <a:r>
              <a:rPr lang="en-GB" sz="2400" dirty="0">
                <a:solidFill>
                  <a:schemeClr val="accent5">
                    <a:lumMod val="50000"/>
                  </a:schemeClr>
                </a:solidFill>
              </a:rPr>
              <a:t>win, to </a:t>
            </a:r>
            <a:r>
              <a:rPr lang="es-GB" sz="2400" dirty="0">
                <a:solidFill>
                  <a:schemeClr val="accent5">
                    <a:lumMod val="50000"/>
                  </a:schemeClr>
                </a:solidFill>
              </a:rPr>
              <a:t>earn]</a:t>
            </a:r>
          </a:p>
        </p:txBody>
      </p:sp>
      <p:sp>
        <p:nvSpPr>
          <p:cNvPr id="23" name="CuadroTexto 20">
            <a:extLst>
              <a:ext uri="{FF2B5EF4-FFF2-40B4-BE49-F238E27FC236}">
                <a16:creationId xmlns:a16="http://schemas.microsoft.com/office/drawing/2014/main" id="{E4ECEBA5-0C9C-7546-BE49-199249FED89F}"/>
              </a:ext>
            </a:extLst>
          </p:cNvPr>
          <p:cNvSpPr txBox="1"/>
          <p:nvPr/>
        </p:nvSpPr>
        <p:spPr>
          <a:xfrm>
            <a:off x="3971912" y="4050845"/>
            <a:ext cx="2157818" cy="830997"/>
          </a:xfrm>
          <a:prstGeom prst="rect">
            <a:avLst/>
          </a:prstGeom>
          <a:noFill/>
        </p:spPr>
        <p:txBody>
          <a:bodyPr wrap="square" rtlCol="0">
            <a:spAutoFit/>
          </a:bodyPr>
          <a:lstStyle/>
          <a:p>
            <a:pPr algn="l"/>
            <a:r>
              <a:rPr lang="es-GB" sz="2400" dirty="0">
                <a:solidFill>
                  <a:schemeClr val="accent5">
                    <a:lumMod val="50000"/>
                  </a:schemeClr>
                </a:solidFill>
              </a:rPr>
              <a:t>[to </a:t>
            </a:r>
            <a:r>
              <a:rPr lang="en-GB" sz="2400" dirty="0">
                <a:solidFill>
                  <a:schemeClr val="accent5">
                    <a:lumMod val="50000"/>
                  </a:schemeClr>
                </a:solidFill>
              </a:rPr>
              <a:t>bring, bringing</a:t>
            </a:r>
            <a:r>
              <a:rPr lang="es-GB" sz="2400" dirty="0">
                <a:solidFill>
                  <a:schemeClr val="accent5">
                    <a:lumMod val="50000"/>
                  </a:schemeClr>
                </a:solidFill>
              </a:rPr>
              <a:t>]</a:t>
            </a:r>
          </a:p>
        </p:txBody>
      </p:sp>
    </p:spTree>
    <p:extLst>
      <p:ext uri="{BB962C8B-B14F-4D97-AF65-F5344CB8AC3E}">
        <p14:creationId xmlns:p14="http://schemas.microsoft.com/office/powerpoint/2010/main" val="166886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1896153717"/>
              </p:ext>
            </p:extLst>
          </p:nvPr>
        </p:nvGraphicFramePr>
        <p:xfrm>
          <a:off x="371463" y="898301"/>
          <a:ext cx="11513805" cy="5210896"/>
        </p:xfrm>
        <a:graphic>
          <a:graphicData uri="http://schemas.openxmlformats.org/drawingml/2006/table">
            <a:tbl>
              <a:tblPr firstRow="1" bandRow="1">
                <a:tableStyleId>{5DA37D80-6434-44D0-A028-1B22A696006F}</a:tableStyleId>
              </a:tblPr>
              <a:tblGrid>
                <a:gridCol w="727044">
                  <a:extLst>
                    <a:ext uri="{9D8B030D-6E8A-4147-A177-3AD203B41FA5}">
                      <a16:colId xmlns:a16="http://schemas.microsoft.com/office/drawing/2014/main" val="764618492"/>
                    </a:ext>
                  </a:extLst>
                </a:gridCol>
                <a:gridCol w="4332385">
                  <a:extLst>
                    <a:ext uri="{9D8B030D-6E8A-4147-A177-3AD203B41FA5}">
                      <a16:colId xmlns:a16="http://schemas.microsoft.com/office/drawing/2014/main" val="989228181"/>
                    </a:ext>
                  </a:extLst>
                </a:gridCol>
                <a:gridCol w="4332385">
                  <a:extLst>
                    <a:ext uri="{9D8B030D-6E8A-4147-A177-3AD203B41FA5}">
                      <a16:colId xmlns:a16="http://schemas.microsoft.com/office/drawing/2014/main" val="1380892025"/>
                    </a:ext>
                  </a:extLst>
                </a:gridCol>
                <a:gridCol w="2121991">
                  <a:extLst>
                    <a:ext uri="{9D8B030D-6E8A-4147-A177-3AD203B41FA5}">
                      <a16:colId xmlns:a16="http://schemas.microsoft.com/office/drawing/2014/main" val="3080355593"/>
                    </a:ext>
                  </a:extLst>
                </a:gridCol>
              </a:tblGrid>
              <a:tr h="63477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mpd="sng">
                      <a:noFill/>
                    </a:lnL>
                    <a:lnT w="12700" cmpd="sng">
                      <a:noFill/>
                    </a:lnT>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s-GB" sz="2000" b="0" dirty="0">
                        <a:solidFill>
                          <a:srgbClr val="203864"/>
                        </a:solidFill>
                      </a:endParaRPr>
                    </a:p>
                  </a:txBody>
                  <a:tcPr anchor="ctr"/>
                </a:tc>
                <a:tc>
                  <a:txBody>
                    <a:bodyPr/>
                    <a:lstStyle/>
                    <a:p>
                      <a:pPr algn="ctr"/>
                      <a:r>
                        <a:rPr lang="es-GB" sz="2000" b="1" dirty="0">
                          <a:solidFill>
                            <a:srgbClr val="203864"/>
                          </a:solidFill>
                        </a:rPr>
                        <a:t>¿Verdadero </a:t>
                      </a:r>
                    </a:p>
                    <a:p>
                      <a:pPr algn="ctr"/>
                      <a:r>
                        <a:rPr lang="es-GB" sz="2000" b="1" dirty="0">
                          <a:solidFill>
                            <a:srgbClr val="203864"/>
                          </a:solidFill>
                        </a:rPr>
                        <a:t>o falso?</a:t>
                      </a:r>
                    </a:p>
                  </a:txBody>
                  <a:tcPr anchor="ctr"/>
                </a:tc>
                <a:extLst>
                  <a:ext uri="{0D108BD9-81ED-4DB2-BD59-A6C34878D82A}">
                    <a16:rowId xmlns:a16="http://schemas.microsoft.com/office/drawing/2014/main" val="580244101"/>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1</a:t>
                      </a:r>
                    </a:p>
                  </a:txBody>
                  <a:tcPr anchor="ctr">
                    <a:lnR w="12700" cap="flat" cmpd="sng" algn="ctr">
                      <a:solidFill>
                        <a:srgbClr val="EE8947"/>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rgbClr val="203864"/>
                          </a:solidFill>
                        </a:rPr>
                        <a:t>A Lucía le regaló un reloj.</a:t>
                      </a:r>
                    </a:p>
                  </a:txBody>
                  <a:tcPr anchor="ctr">
                    <a:lnL w="12700" cap="flat" cmpd="sng" algn="ctr">
                      <a:solidFill>
                        <a:srgbClr val="EE8947"/>
                      </a:solidFill>
                      <a:prstDash val="solid"/>
                      <a:round/>
                      <a:headEnd type="none" w="med" len="med"/>
                      <a:tailEnd type="none" w="med" len="med"/>
                    </a:lnL>
                  </a:tcPr>
                </a:tc>
                <a:tc>
                  <a:txBody>
                    <a:bodyPr/>
                    <a:lstStyle/>
                    <a:p>
                      <a:pPr algn="l"/>
                      <a:r>
                        <a:rPr lang="es-GB" sz="2000" b="0" dirty="0">
                          <a:solidFill>
                            <a:srgbClr val="203864"/>
                          </a:solidFill>
                        </a:rPr>
                        <a:t>a) Someone gave Lucía a watch.</a:t>
                      </a: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291749181"/>
                  </a:ext>
                </a:extLst>
              </a:tr>
              <a:tr h="798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Lucía le escribió una tarjeta.</a:t>
                      </a:r>
                    </a:p>
                  </a:txBody>
                  <a:tcPr anchor="ctr">
                    <a:solidFill>
                      <a:srgbClr val="FFFFFF">
                        <a:alpha val="89804"/>
                      </a:srgbClr>
                    </a:solidFill>
                  </a:tcPr>
                </a:tc>
                <a:tc>
                  <a:txBody>
                    <a:bodyPr/>
                    <a:lstStyle/>
                    <a:p>
                      <a:pPr algn="l"/>
                      <a:r>
                        <a:rPr lang="es-ES" sz="2000" dirty="0">
                          <a:solidFill>
                            <a:srgbClr val="203864"/>
                          </a:solidFill>
                        </a:rPr>
                        <a:t>b) Lucía </a:t>
                      </a:r>
                      <a:r>
                        <a:rPr lang="es-ES" sz="2000" dirty="0" err="1">
                          <a:solidFill>
                            <a:srgbClr val="203864"/>
                          </a:solidFill>
                        </a:rPr>
                        <a:t>wrote</a:t>
                      </a:r>
                      <a:r>
                        <a:rPr lang="es-ES" sz="2000" dirty="0">
                          <a:solidFill>
                            <a:srgbClr val="203864"/>
                          </a:solidFill>
                        </a:rPr>
                        <a:t> a </a:t>
                      </a:r>
                      <a:r>
                        <a:rPr lang="es-ES" sz="2000" dirty="0" err="1">
                          <a:solidFill>
                            <a:srgbClr val="203864"/>
                          </a:solidFill>
                        </a:rPr>
                        <a:t>card</a:t>
                      </a:r>
                      <a:r>
                        <a:rPr lang="es-ES" sz="2000" dirty="0">
                          <a:solidFill>
                            <a:srgbClr val="203864"/>
                          </a:solidFill>
                        </a:rPr>
                        <a:t> to </a:t>
                      </a:r>
                      <a:r>
                        <a:rPr lang="es-ES" sz="2000" dirty="0" err="1">
                          <a:solidFill>
                            <a:srgbClr val="203864"/>
                          </a:solidFill>
                        </a:rPr>
                        <a:t>someone</a:t>
                      </a:r>
                      <a:r>
                        <a:rPr lang="es-ES" sz="2000" dirty="0">
                          <a:solidFill>
                            <a:srgbClr val="203864"/>
                          </a:solidFill>
                        </a:rPr>
                        <a:t>.</a:t>
                      </a:r>
                      <a:endParaRPr lang="es-GB" sz="2000" dirty="0">
                        <a:solidFill>
                          <a:srgbClr val="203864"/>
                        </a:solidFill>
                      </a:endParaRPr>
                    </a:p>
                  </a:txBody>
                  <a:tcPr anchor="ctr">
                    <a:solidFill>
                      <a:srgbClr val="FFFFFF">
                        <a:alpha val="89804"/>
                      </a:srgbClr>
                    </a:solidFill>
                  </a:tcP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031186801"/>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Lucía le ofreció un plato de paella.</a:t>
                      </a:r>
                    </a:p>
                  </a:txBody>
                  <a:tcPr anchor="ctr">
                    <a:solidFill>
                      <a:srgbClr val="FBE6D7">
                        <a:alpha val="89804"/>
                      </a:srgbClr>
                    </a:solidFill>
                  </a:tcPr>
                </a:tc>
                <a:tc>
                  <a:txBody>
                    <a:bodyPr/>
                    <a:lstStyle/>
                    <a:p>
                      <a:pPr algn="l"/>
                      <a:r>
                        <a:rPr lang="es-GB" sz="2000" dirty="0">
                          <a:solidFill>
                            <a:srgbClr val="203864"/>
                          </a:solidFill>
                        </a:rPr>
                        <a:t>c) Someone offered a plate of paella to Lucía.</a:t>
                      </a:r>
                    </a:p>
                  </a:txBody>
                  <a:tcPr anchor="ctr">
                    <a:solidFill>
                      <a:srgbClr val="FBE6D7">
                        <a:alpha val="89804"/>
                      </a:srgbClr>
                    </a:solidFill>
                  </a:tcP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55860901"/>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Lucía le dejó una caja vacía.</a:t>
                      </a:r>
                    </a:p>
                  </a:txBody>
                  <a:tcPr anchor="ctr">
                    <a:solidFill>
                      <a:srgbClr val="FFFFFF">
                        <a:alpha val="89804"/>
                      </a:srgbClr>
                    </a:solidFill>
                  </a:tcPr>
                </a:tc>
                <a:tc>
                  <a:txBody>
                    <a:bodyPr/>
                    <a:lstStyle/>
                    <a:p>
                      <a:pPr algn="l"/>
                      <a:r>
                        <a:rPr lang="es-GB" sz="2000" dirty="0">
                          <a:solidFill>
                            <a:srgbClr val="203864"/>
                          </a:solidFill>
                        </a:rPr>
                        <a:t>d) Someone left an empty box </a:t>
                      </a:r>
                      <a:r>
                        <a:rPr lang="en-GB" sz="2000" dirty="0">
                          <a:solidFill>
                            <a:srgbClr val="203864"/>
                          </a:solidFill>
                        </a:rPr>
                        <a:t>for</a:t>
                      </a:r>
                      <a:r>
                        <a:rPr lang="es-GB" sz="2000" dirty="0">
                          <a:solidFill>
                            <a:srgbClr val="203864"/>
                          </a:solidFill>
                        </a:rPr>
                        <a:t> Lucía.</a:t>
                      </a:r>
                    </a:p>
                  </a:txBody>
                  <a:tcPr anchor="ctr">
                    <a:solidFill>
                      <a:srgbClr val="FFFFFF">
                        <a:alpha val="89804"/>
                      </a:srgbClr>
                    </a:solidFill>
                  </a:tcP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145942733"/>
                  </a:ext>
                </a:extLst>
              </a:tr>
              <a:tr h="798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A Lucía le compró un juego.</a:t>
                      </a:r>
                    </a:p>
                  </a:txBody>
                  <a:tcPr anchor="ctr">
                    <a:solidFill>
                      <a:srgbClr val="FBE6D7">
                        <a:alpha val="89804"/>
                      </a:srgbClr>
                    </a:solidFill>
                  </a:tcPr>
                </a:tc>
                <a:tc>
                  <a:txBody>
                    <a:bodyPr/>
                    <a:lstStyle/>
                    <a:p>
                      <a:pPr algn="l"/>
                      <a:r>
                        <a:rPr lang="es-GB" sz="2000" dirty="0">
                          <a:solidFill>
                            <a:srgbClr val="203864"/>
                          </a:solidFill>
                        </a:rPr>
                        <a:t>e) Lucía bought a game </a:t>
                      </a:r>
                      <a:r>
                        <a:rPr lang="en-GB" sz="2000" dirty="0">
                          <a:solidFill>
                            <a:srgbClr val="203864"/>
                          </a:solidFill>
                        </a:rPr>
                        <a:t>for</a:t>
                      </a:r>
                      <a:r>
                        <a:rPr lang="es-GB" sz="2000" dirty="0">
                          <a:solidFill>
                            <a:srgbClr val="203864"/>
                          </a:solidFill>
                        </a:rPr>
                        <a:t> someone.</a:t>
                      </a:r>
                    </a:p>
                  </a:txBody>
                  <a:tcPr anchor="ctr">
                    <a:solidFill>
                      <a:srgbClr val="FBE6D7">
                        <a:alpha val="89804"/>
                      </a:srgbClr>
                    </a:solidFill>
                  </a:tcP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291527649"/>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A Lucía le organizó una fiesta genial.</a:t>
                      </a:r>
                    </a:p>
                  </a:txBody>
                  <a:tcPr anchor="ctr">
                    <a:solidFill>
                      <a:srgbClr val="FFFFFF">
                        <a:alpha val="89804"/>
                      </a:srgbClr>
                    </a:solidFill>
                  </a:tcPr>
                </a:tc>
                <a:tc>
                  <a:txBody>
                    <a:bodyPr/>
                    <a:lstStyle/>
                    <a:p>
                      <a:pPr algn="l"/>
                      <a:r>
                        <a:rPr lang="es-GB" sz="2000" dirty="0">
                          <a:solidFill>
                            <a:srgbClr val="203864"/>
                          </a:solidFill>
                        </a:rPr>
                        <a:t>f) Someone organi</a:t>
                      </a:r>
                      <a:r>
                        <a:rPr lang="en-GB" sz="2000" dirty="0">
                          <a:solidFill>
                            <a:srgbClr val="203864"/>
                          </a:solidFill>
                        </a:rPr>
                        <a:t>s</a:t>
                      </a:r>
                      <a:r>
                        <a:rPr lang="es-GB" sz="2000" dirty="0">
                          <a:solidFill>
                            <a:srgbClr val="203864"/>
                          </a:solidFill>
                        </a:rPr>
                        <a:t>ed a great party for Lucía.</a:t>
                      </a:r>
                    </a:p>
                  </a:txBody>
                  <a:tcPr anchor="ctr">
                    <a:solidFill>
                      <a:srgbClr val="FFFFFF">
                        <a:alpha val="89804"/>
                      </a:srgbClr>
                    </a:solidFill>
                  </a:tcP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85853154"/>
                  </a:ext>
                </a:extLst>
              </a:tr>
            </a:tbl>
          </a:graphicData>
        </a:graphic>
      </p:graphicFrame>
      <p:sp>
        <p:nvSpPr>
          <p:cNvPr id="16" name="CuadroTexto 15">
            <a:extLst>
              <a:ext uri="{FF2B5EF4-FFF2-40B4-BE49-F238E27FC236}">
                <a16:creationId xmlns:a16="http://schemas.microsoft.com/office/drawing/2014/main" id="{C937433E-2B12-E049-A3E5-4D5D52B040AC}"/>
              </a:ext>
            </a:extLst>
          </p:cNvPr>
          <p:cNvSpPr txBox="1"/>
          <p:nvPr/>
        </p:nvSpPr>
        <p:spPr>
          <a:xfrm>
            <a:off x="267916" y="528981"/>
            <a:ext cx="5224507" cy="430887"/>
          </a:xfrm>
          <a:prstGeom prst="rect">
            <a:avLst/>
          </a:prstGeom>
          <a:noFill/>
        </p:spPr>
        <p:txBody>
          <a:bodyPr wrap="none" rtlCol="0">
            <a:spAutoFit/>
          </a:bodyPr>
          <a:lstStyle/>
          <a:p>
            <a:r>
              <a:rPr lang="es-ES" sz="2200" dirty="0">
                <a:solidFill>
                  <a:srgbClr val="203864"/>
                </a:solidFill>
              </a:rPr>
              <a:t>Qué pasó el día de su cumpleaños? </a:t>
            </a:r>
            <a:endParaRPr lang="es-GB" sz="2200" dirty="0">
              <a:solidFill>
                <a:srgbClr val="203864"/>
              </a:solidFill>
            </a:endParaRPr>
          </a:p>
        </p:txBody>
      </p:sp>
      <p:pic>
        <p:nvPicPr>
          <p:cNvPr id="15" name="Imagen 14">
            <a:extLst>
              <a:ext uri="{FF2B5EF4-FFF2-40B4-BE49-F238E27FC236}">
                <a16:creationId xmlns:a16="http://schemas.microsoft.com/office/drawing/2014/main" id="{964D9778-9AC7-EE40-9E44-87D1C94B4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4017">
            <a:off x="6700161" y="133062"/>
            <a:ext cx="1234835" cy="843787"/>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DB59A568-A6AE-014B-8DD4-B531BAB73D6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10000" r="90000">
                        <a14:foregroundMark x1="53281" y1="13519" x2="54844" y2="29259"/>
                        <a14:foregroundMark x1="54844" y1="29259" x2="47500" y2="56759"/>
                        <a14:foregroundMark x1="47500" y1="56759" x2="48854" y2="69444"/>
                        <a14:foregroundMark x1="52865" y1="24815" x2="53385" y2="31019"/>
                        <a14:foregroundMark x1="57135" y1="28056" x2="57031" y2="31296"/>
                        <a14:foregroundMark x1="53281" y1="10093" x2="52604" y2="10370"/>
                        <a14:foregroundMark x1="53021" y1="47593" x2="55208" y2="53796"/>
                        <a14:foregroundMark x1="65417" y1="37963" x2="65573" y2="39352"/>
                        <a14:foregroundMark x1="64271" y1="25278" x2="65156" y2="25278"/>
                        <a14:foregroundMark x1="37396" y1="28241" x2="36719" y2="28241"/>
                        <a14:foregroundMark x1="36094" y1="16296" x2="37135" y2="16296"/>
                        <a14:foregroundMark x1="57292" y1="27778" x2="57552" y2="30370"/>
                        <a14:foregroundMark x1="33385" y1="39074" x2="32188" y2="40648"/>
                      </a14:backgroundRemoval>
                    </a14:imgEffect>
                  </a14:imgLayer>
                </a14:imgProps>
              </a:ext>
              <a:ext uri="{28A0092B-C50C-407E-A947-70E740481C1C}">
                <a14:useLocalDpi xmlns:a14="http://schemas.microsoft.com/office/drawing/2010/main"/>
              </a:ext>
            </a:extLst>
          </a:blip>
          <a:srcRect l="31238" r="29740"/>
          <a:stretch/>
        </p:blipFill>
        <p:spPr>
          <a:xfrm>
            <a:off x="9142733" y="48569"/>
            <a:ext cx="774284" cy="1116118"/>
          </a:xfrm>
          <a:prstGeom prst="rect">
            <a:avLst/>
          </a:prstGeom>
        </p:spPr>
      </p:pic>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7916" y="216288"/>
            <a:ext cx="9527258" cy="363486"/>
          </a:xfrm>
        </p:spPr>
        <p:txBody>
          <a:bodyPr>
            <a:normAutofit fontScale="90000"/>
          </a:bodyPr>
          <a:lstStyle/>
          <a:p>
            <a:r>
              <a:rPr lang="es-GB" sz="2400" b="1" dirty="0"/>
              <a:t>¡El cumpleaños de Lucía!</a:t>
            </a:r>
            <a:endParaRPr lang="es-GB" sz="2400" dirty="0"/>
          </a:p>
        </p:txBody>
      </p:sp>
      <p:sp>
        <p:nvSpPr>
          <p:cNvPr id="4" name="Rounded Rectangle 11">
            <a:extLst>
              <a:ext uri="{FF2B5EF4-FFF2-40B4-BE49-F238E27FC236}">
                <a16:creationId xmlns:a16="http://schemas.microsoft.com/office/drawing/2014/main" id="{C77DE3E9-7345-3040-8775-058A077DDAA8}"/>
              </a:ext>
            </a:extLst>
          </p:cNvPr>
          <p:cNvSpPr/>
          <p:nvPr/>
        </p:nvSpPr>
        <p:spPr>
          <a:xfrm>
            <a:off x="10609729" y="258166"/>
            <a:ext cx="13184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2" name="CuadroTexto 11">
            <a:extLst>
              <a:ext uri="{FF2B5EF4-FFF2-40B4-BE49-F238E27FC236}">
                <a16:creationId xmlns:a16="http://schemas.microsoft.com/office/drawing/2014/main" id="{8010EC1E-188C-6447-81A4-C8E5B02A7A93}"/>
              </a:ext>
            </a:extLst>
          </p:cNvPr>
          <p:cNvSpPr txBox="1"/>
          <p:nvPr/>
        </p:nvSpPr>
        <p:spPr>
          <a:xfrm>
            <a:off x="10107781" y="1799047"/>
            <a:ext cx="1547218" cy="400110"/>
          </a:xfrm>
          <a:prstGeom prst="rect">
            <a:avLst/>
          </a:prstGeom>
          <a:noFill/>
        </p:spPr>
        <p:txBody>
          <a:bodyPr wrap="none" rtlCol="0">
            <a:spAutoFit/>
          </a:bodyPr>
          <a:lstStyle/>
          <a:p>
            <a:pPr algn="l"/>
            <a:r>
              <a:rPr lang="es-GB" sz="2000" b="1" dirty="0">
                <a:solidFill>
                  <a:schemeClr val="accent5">
                    <a:lumMod val="50000"/>
                  </a:schemeClr>
                </a:solidFill>
              </a:rPr>
              <a:t>Verdadero</a:t>
            </a:r>
          </a:p>
        </p:txBody>
      </p:sp>
      <p:sp>
        <p:nvSpPr>
          <p:cNvPr id="27" name="CuadroTexto 26">
            <a:extLst>
              <a:ext uri="{FF2B5EF4-FFF2-40B4-BE49-F238E27FC236}">
                <a16:creationId xmlns:a16="http://schemas.microsoft.com/office/drawing/2014/main" id="{FF75E208-5835-D04F-ACC4-21CFDC9EBE81}"/>
              </a:ext>
            </a:extLst>
          </p:cNvPr>
          <p:cNvSpPr txBox="1"/>
          <p:nvPr/>
        </p:nvSpPr>
        <p:spPr>
          <a:xfrm>
            <a:off x="10107781" y="2557161"/>
            <a:ext cx="1547218" cy="400110"/>
          </a:xfrm>
          <a:prstGeom prst="rect">
            <a:avLst/>
          </a:prstGeom>
          <a:noFill/>
        </p:spPr>
        <p:txBody>
          <a:bodyPr wrap="none" rtlCol="0">
            <a:spAutoFit/>
          </a:bodyPr>
          <a:lstStyle/>
          <a:p>
            <a:pPr algn="l"/>
            <a:r>
              <a:rPr lang="es-GB" sz="2000" b="1" dirty="0">
                <a:solidFill>
                  <a:schemeClr val="accent5">
                    <a:lumMod val="50000"/>
                  </a:schemeClr>
                </a:solidFill>
              </a:rPr>
              <a:t>Verdadero</a:t>
            </a:r>
          </a:p>
        </p:txBody>
      </p:sp>
      <p:sp>
        <p:nvSpPr>
          <p:cNvPr id="28" name="CuadroTexto 27">
            <a:extLst>
              <a:ext uri="{FF2B5EF4-FFF2-40B4-BE49-F238E27FC236}">
                <a16:creationId xmlns:a16="http://schemas.microsoft.com/office/drawing/2014/main" id="{C6D28B70-A210-1149-9CAB-D6F16B63993F}"/>
              </a:ext>
            </a:extLst>
          </p:cNvPr>
          <p:cNvSpPr txBox="1"/>
          <p:nvPr/>
        </p:nvSpPr>
        <p:spPr>
          <a:xfrm>
            <a:off x="10479678" y="3315275"/>
            <a:ext cx="814647" cy="400110"/>
          </a:xfrm>
          <a:prstGeom prst="rect">
            <a:avLst/>
          </a:prstGeom>
          <a:noFill/>
        </p:spPr>
        <p:txBody>
          <a:bodyPr wrap="none" rtlCol="0">
            <a:spAutoFit/>
          </a:bodyPr>
          <a:lstStyle/>
          <a:p>
            <a:pPr algn="l"/>
            <a:r>
              <a:rPr lang="es-GB" sz="2000" b="1" dirty="0">
                <a:solidFill>
                  <a:schemeClr val="accent5">
                    <a:lumMod val="50000"/>
                  </a:schemeClr>
                </a:solidFill>
              </a:rPr>
              <a:t>Falso</a:t>
            </a:r>
          </a:p>
        </p:txBody>
      </p:sp>
      <p:sp>
        <p:nvSpPr>
          <p:cNvPr id="29" name="CuadroTexto 28">
            <a:extLst>
              <a:ext uri="{FF2B5EF4-FFF2-40B4-BE49-F238E27FC236}">
                <a16:creationId xmlns:a16="http://schemas.microsoft.com/office/drawing/2014/main" id="{8A8641AD-33D8-0F44-A303-02E48741A7BD}"/>
              </a:ext>
            </a:extLst>
          </p:cNvPr>
          <p:cNvSpPr txBox="1"/>
          <p:nvPr/>
        </p:nvSpPr>
        <p:spPr>
          <a:xfrm>
            <a:off x="10479678" y="4073389"/>
            <a:ext cx="814647" cy="400110"/>
          </a:xfrm>
          <a:prstGeom prst="rect">
            <a:avLst/>
          </a:prstGeom>
          <a:noFill/>
        </p:spPr>
        <p:txBody>
          <a:bodyPr wrap="none" rtlCol="0">
            <a:spAutoFit/>
          </a:bodyPr>
          <a:lstStyle/>
          <a:p>
            <a:pPr algn="l"/>
            <a:r>
              <a:rPr lang="es-GB" sz="2000" b="1" dirty="0">
                <a:solidFill>
                  <a:schemeClr val="accent5">
                    <a:lumMod val="50000"/>
                  </a:schemeClr>
                </a:solidFill>
              </a:rPr>
              <a:t>Falso</a:t>
            </a:r>
          </a:p>
        </p:txBody>
      </p:sp>
      <p:sp>
        <p:nvSpPr>
          <p:cNvPr id="30" name="CuadroTexto 29">
            <a:extLst>
              <a:ext uri="{FF2B5EF4-FFF2-40B4-BE49-F238E27FC236}">
                <a16:creationId xmlns:a16="http://schemas.microsoft.com/office/drawing/2014/main" id="{FDC7CC02-5004-0D49-AE4E-D21080340EF5}"/>
              </a:ext>
            </a:extLst>
          </p:cNvPr>
          <p:cNvSpPr txBox="1"/>
          <p:nvPr/>
        </p:nvSpPr>
        <p:spPr>
          <a:xfrm>
            <a:off x="10479678" y="4831503"/>
            <a:ext cx="814647" cy="400110"/>
          </a:xfrm>
          <a:prstGeom prst="rect">
            <a:avLst/>
          </a:prstGeom>
          <a:noFill/>
        </p:spPr>
        <p:txBody>
          <a:bodyPr wrap="none" rtlCol="0">
            <a:spAutoFit/>
          </a:bodyPr>
          <a:lstStyle/>
          <a:p>
            <a:pPr algn="l"/>
            <a:r>
              <a:rPr lang="es-GB" sz="2000" b="1" dirty="0">
                <a:solidFill>
                  <a:schemeClr val="accent5">
                    <a:lumMod val="50000"/>
                  </a:schemeClr>
                </a:solidFill>
              </a:rPr>
              <a:t>Falso</a:t>
            </a:r>
          </a:p>
        </p:txBody>
      </p:sp>
      <p:sp>
        <p:nvSpPr>
          <p:cNvPr id="31" name="CuadroTexto 30">
            <a:extLst>
              <a:ext uri="{FF2B5EF4-FFF2-40B4-BE49-F238E27FC236}">
                <a16:creationId xmlns:a16="http://schemas.microsoft.com/office/drawing/2014/main" id="{AB95ECB9-8ECD-004F-9775-F25185B9C635}"/>
              </a:ext>
            </a:extLst>
          </p:cNvPr>
          <p:cNvSpPr txBox="1"/>
          <p:nvPr/>
        </p:nvSpPr>
        <p:spPr>
          <a:xfrm>
            <a:off x="10107781" y="5589617"/>
            <a:ext cx="1547218" cy="400110"/>
          </a:xfrm>
          <a:prstGeom prst="rect">
            <a:avLst/>
          </a:prstGeom>
          <a:noFill/>
        </p:spPr>
        <p:txBody>
          <a:bodyPr wrap="none" rtlCol="0">
            <a:spAutoFit/>
          </a:bodyPr>
          <a:lstStyle/>
          <a:p>
            <a:pPr algn="l"/>
            <a:r>
              <a:rPr lang="es-GB" sz="2000" b="1" dirty="0">
                <a:solidFill>
                  <a:schemeClr val="accent5">
                    <a:lumMod val="50000"/>
                  </a:schemeClr>
                </a:solidFill>
              </a:rPr>
              <a:t>Verdadero</a:t>
            </a:r>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7916" y="983640"/>
            <a:ext cx="8736687" cy="430887"/>
          </a:xfrm>
          <a:prstGeom prst="rect">
            <a:avLst/>
          </a:prstGeom>
          <a:noFill/>
        </p:spPr>
        <p:txBody>
          <a:bodyPr wrap="none" rtlCol="0">
            <a:spAutoFit/>
          </a:bodyPr>
          <a:lstStyle/>
          <a:p>
            <a:r>
              <a:rPr lang="es-ES" sz="2200" dirty="0">
                <a:solidFill>
                  <a:srgbClr val="203864"/>
                </a:solidFill>
              </a:rPr>
              <a:t>Lee las frases y decide si la frase en inglés es verdadera o falsa.</a:t>
            </a:r>
            <a:endParaRPr lang="es-GB" sz="2200" dirty="0">
              <a:solidFill>
                <a:srgbClr val="203864"/>
              </a:solidFill>
            </a:endParaRPr>
          </a:p>
        </p:txBody>
      </p:sp>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28" grpId="0"/>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a:extLst>
              <a:ext uri="{FF2B5EF4-FFF2-40B4-BE49-F238E27FC236}">
                <a16:creationId xmlns:a16="http://schemas.microsoft.com/office/drawing/2014/main" id="{C77DE3E9-7345-3040-8775-058A077DDAA8}"/>
              </a:ext>
            </a:extLst>
          </p:cNvPr>
          <p:cNvSpPr/>
          <p:nvPr/>
        </p:nvSpPr>
        <p:spPr>
          <a:xfrm>
            <a:off x="10542495" y="258166"/>
            <a:ext cx="138565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435193" y="106184"/>
            <a:ext cx="3617686" cy="526425"/>
          </a:xfrm>
        </p:spPr>
        <p:txBody>
          <a:bodyPr>
            <a:normAutofit/>
          </a:bodyPr>
          <a:lstStyle/>
          <a:p>
            <a:r>
              <a:rPr lang="es-GB" sz="2200" b="1" dirty="0"/>
              <a:t>¡El cumpleaños de Lucía!</a:t>
            </a:r>
            <a:endParaRPr lang="en-GB" sz="2200" dirty="0"/>
          </a:p>
        </p:txBody>
      </p:sp>
      <p:pic>
        <p:nvPicPr>
          <p:cNvPr id="5" name="Imagen 14">
            <a:extLst>
              <a:ext uri="{FF2B5EF4-FFF2-40B4-BE49-F238E27FC236}">
                <a16:creationId xmlns:a16="http://schemas.microsoft.com/office/drawing/2014/main" id="{964D9778-9AC7-EE40-9E44-87D1C94B4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4017">
            <a:off x="10737369" y="3073861"/>
            <a:ext cx="1469640" cy="1004234"/>
          </a:xfrm>
          <a:prstGeom prst="rect">
            <a:avLst/>
          </a:prstGeom>
        </p:spPr>
      </p:pic>
      <p:pic>
        <p:nvPicPr>
          <p:cNvPr id="6" name="Imagen 13" descr="Imagen que contiene dibujo&#10;&#10;Descripción generada automáticamente">
            <a:extLst>
              <a:ext uri="{FF2B5EF4-FFF2-40B4-BE49-F238E27FC236}">
                <a16:creationId xmlns:a16="http://schemas.microsoft.com/office/drawing/2014/main" id="{DB59A568-A6AE-014B-8DD4-B531BAB73D6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10000" r="90000">
                        <a14:foregroundMark x1="53281" y1="13519" x2="54844" y2="29259"/>
                        <a14:foregroundMark x1="54844" y1="29259" x2="47500" y2="56759"/>
                        <a14:foregroundMark x1="47500" y1="56759" x2="48854" y2="69444"/>
                        <a14:foregroundMark x1="52865" y1="24815" x2="53385" y2="31019"/>
                        <a14:foregroundMark x1="57135" y1="28056" x2="57031" y2="31296"/>
                        <a14:foregroundMark x1="53281" y1="10093" x2="52604" y2="10370"/>
                        <a14:foregroundMark x1="53021" y1="47593" x2="55208" y2="53796"/>
                        <a14:foregroundMark x1="65417" y1="37963" x2="65573" y2="39352"/>
                        <a14:foregroundMark x1="64271" y1="25278" x2="65156" y2="25278"/>
                        <a14:foregroundMark x1="37396" y1="28241" x2="36719" y2="28241"/>
                        <a14:foregroundMark x1="36094" y1="16296" x2="37135" y2="16296"/>
                        <a14:foregroundMark x1="57292" y1="27778" x2="57552" y2="30370"/>
                        <a14:foregroundMark x1="33385" y1="39074" x2="32188" y2="40648"/>
                      </a14:backgroundRemoval>
                    </a14:imgEffect>
                  </a14:imgLayer>
                </a14:imgProps>
              </a:ext>
              <a:ext uri="{28A0092B-C50C-407E-A947-70E740481C1C}">
                <a14:useLocalDpi xmlns:a14="http://schemas.microsoft.com/office/drawing/2010/main"/>
              </a:ext>
            </a:extLst>
          </a:blip>
          <a:srcRect l="31238" r="29740"/>
          <a:stretch/>
        </p:blipFill>
        <p:spPr>
          <a:xfrm>
            <a:off x="11085047" y="4580752"/>
            <a:ext cx="774284" cy="1116118"/>
          </a:xfrm>
          <a:prstGeom prst="rect">
            <a:avLst/>
          </a:prstGeom>
        </p:spPr>
      </p:pic>
      <p:graphicFrame>
        <p:nvGraphicFramePr>
          <p:cNvPr id="19"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2127995030"/>
              </p:ext>
            </p:extLst>
          </p:nvPr>
        </p:nvGraphicFramePr>
        <p:xfrm>
          <a:off x="435193" y="1601533"/>
          <a:ext cx="10377950" cy="4509856"/>
        </p:xfrm>
        <a:graphic>
          <a:graphicData uri="http://schemas.openxmlformats.org/drawingml/2006/table">
            <a:tbl>
              <a:tblPr firstRow="1" bandRow="1">
                <a:tableStyleId>{5DA37D80-6434-44D0-A028-1B22A696006F}</a:tableStyleId>
              </a:tblPr>
              <a:tblGrid>
                <a:gridCol w="803383">
                  <a:extLst>
                    <a:ext uri="{9D8B030D-6E8A-4147-A177-3AD203B41FA5}">
                      <a16:colId xmlns:a16="http://schemas.microsoft.com/office/drawing/2014/main" val="764618492"/>
                    </a:ext>
                  </a:extLst>
                </a:gridCol>
                <a:gridCol w="4741310">
                  <a:extLst>
                    <a:ext uri="{9D8B030D-6E8A-4147-A177-3AD203B41FA5}">
                      <a16:colId xmlns:a16="http://schemas.microsoft.com/office/drawing/2014/main" val="989228181"/>
                    </a:ext>
                  </a:extLst>
                </a:gridCol>
                <a:gridCol w="4833257">
                  <a:extLst>
                    <a:ext uri="{9D8B030D-6E8A-4147-A177-3AD203B41FA5}">
                      <a16:colId xmlns:a16="http://schemas.microsoft.com/office/drawing/2014/main" val="1380892025"/>
                    </a:ext>
                  </a:extLst>
                </a:gridCol>
              </a:tblGrid>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6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203864"/>
                          </a:solidFill>
                        </a:rPr>
                        <a:t>Someone left Lucía a box full of gifts.</a:t>
                      </a:r>
                      <a:endParaRPr lang="es-GB" sz="2000" b="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6D7"/>
                    </a:solidFill>
                  </a:tcPr>
                </a:tc>
                <a:tc>
                  <a:txBody>
                    <a:bodyPr/>
                    <a:lstStyle/>
                    <a:p>
                      <a:pPr algn="l"/>
                      <a:r>
                        <a:rPr lang="en-GB" sz="2000" b="0" dirty="0">
                          <a:solidFill>
                            <a:srgbClr val="203864"/>
                          </a:solidFill>
                        </a:rPr>
                        <a:t>Lucía left someone a box full of gifts.</a:t>
                      </a:r>
                      <a:endParaRPr lang="es-GB" sz="2000" b="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6D7"/>
                    </a:solidFill>
                  </a:tcPr>
                </a:tc>
                <a:extLst>
                  <a:ext uri="{0D108BD9-81ED-4DB2-BD59-A6C34878D82A}">
                    <a16:rowId xmlns:a16="http://schemas.microsoft.com/office/drawing/2014/main" val="1291749181"/>
                  </a:ext>
                </a:extLst>
              </a:tr>
              <a:tr h="798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Lucía threw confetti at someone.</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000" dirty="0">
                          <a:solidFill>
                            <a:srgbClr val="203864"/>
                          </a:solidFill>
                        </a:rPr>
                        <a:t>Someone threw</a:t>
                      </a:r>
                      <a:r>
                        <a:rPr lang="en-GB" sz="2000" baseline="0" dirty="0">
                          <a:solidFill>
                            <a:srgbClr val="203864"/>
                          </a:solidFill>
                        </a:rPr>
                        <a:t> confetti at Lucía.</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1186801"/>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6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Someone gave Lucía a very</a:t>
                      </a:r>
                      <a:r>
                        <a:rPr lang="en-GB" sz="2000" baseline="0" dirty="0">
                          <a:solidFill>
                            <a:srgbClr val="203864"/>
                          </a:solidFill>
                        </a:rPr>
                        <a:t> pretty watch (as a gift).</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6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Lucía gave someone a very pretty</a:t>
                      </a:r>
                      <a:r>
                        <a:rPr lang="en-GB" sz="2000" baseline="0" dirty="0">
                          <a:solidFill>
                            <a:srgbClr val="203864"/>
                          </a:solidFill>
                        </a:rPr>
                        <a:t> gift (as a gift).</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6D7"/>
                    </a:solidFill>
                  </a:tcPr>
                </a:tc>
                <a:extLst>
                  <a:ext uri="{0D108BD9-81ED-4DB2-BD59-A6C34878D82A}">
                    <a16:rowId xmlns:a16="http://schemas.microsoft.com/office/drawing/2014/main" val="355860901"/>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Someone took the empty box off Lucía.</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000" dirty="0">
                          <a:solidFill>
                            <a:srgbClr val="203864"/>
                          </a:solidFill>
                        </a:rPr>
                        <a:t>Lucía took the empty box off someone.</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5942733"/>
                  </a:ext>
                </a:extLst>
              </a:tr>
              <a:tr h="798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Someone sent Lucía a yellow card.</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Lucía sent someone a yellow card.</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91527649"/>
                  </a:ext>
                </a:extLst>
              </a:tr>
              <a:tr h="72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Lucía</a:t>
                      </a:r>
                      <a:r>
                        <a:rPr lang="en-GB" sz="2000" baseline="0" dirty="0">
                          <a:solidFill>
                            <a:srgbClr val="203864"/>
                          </a:solidFill>
                        </a:rPr>
                        <a:t> prepared something to eat for someone.</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000" dirty="0">
                          <a:solidFill>
                            <a:srgbClr val="203864"/>
                          </a:solidFill>
                        </a:rPr>
                        <a:t>Someone prepared something to eat for Lucía.</a:t>
                      </a:r>
                      <a:endParaRPr lang="es-GB" sz="2000" dirty="0">
                        <a:solidFill>
                          <a:srgbClr val="20386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53154"/>
                  </a:ext>
                </a:extLst>
              </a:tr>
            </a:tbl>
          </a:graphicData>
        </a:graphic>
      </p:graphicFrame>
      <p:sp>
        <p:nvSpPr>
          <p:cNvPr id="13" name="Action Button: Custom 20">
            <a:hlinkClick r:id="" action="ppaction://noaction" highlightClick="1">
              <a:snd r:embed="rId6" name="Lucía le dejó una caja llena de regalos.wav"/>
            </a:hlinkClick>
            <a:extLst>
              <a:ext uri="{FF2B5EF4-FFF2-40B4-BE49-F238E27FC236}">
                <a16:creationId xmlns:a16="http://schemas.microsoft.com/office/drawing/2014/main" id="{A76103A9-8866-A544-8C09-CAF16FF2D49D}"/>
              </a:ext>
            </a:extLst>
          </p:cNvPr>
          <p:cNvSpPr/>
          <p:nvPr/>
        </p:nvSpPr>
        <p:spPr>
          <a:xfrm>
            <a:off x="611528" y="178544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4" name="Action Button: Custom 20">
            <a:hlinkClick r:id="" action="ppaction://noaction" highlightClick="1">
              <a:snd r:embed="rId7" name="A Lucía le tiró confeti.wav"/>
            </a:hlinkClick>
            <a:extLst>
              <a:ext uri="{FF2B5EF4-FFF2-40B4-BE49-F238E27FC236}">
                <a16:creationId xmlns:a16="http://schemas.microsoft.com/office/drawing/2014/main" id="{F56D27E2-3DAE-9A4A-B9A4-AB02267927F1}"/>
              </a:ext>
            </a:extLst>
          </p:cNvPr>
          <p:cNvSpPr/>
          <p:nvPr/>
        </p:nvSpPr>
        <p:spPr>
          <a:xfrm>
            <a:off x="610405" y="250307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5" name="Action Button: Custom 20">
            <a:hlinkClick r:id="" action="ppaction://noaction" highlightClick="1">
              <a:snd r:embed="rId8" name="A Lucía le regaló un reloj muy bonito.wav"/>
            </a:hlinkClick>
            <a:extLst>
              <a:ext uri="{FF2B5EF4-FFF2-40B4-BE49-F238E27FC236}">
                <a16:creationId xmlns:a16="http://schemas.microsoft.com/office/drawing/2014/main" id="{9F566B3A-A841-6548-896E-CFB202C0389D}"/>
              </a:ext>
            </a:extLst>
          </p:cNvPr>
          <p:cNvSpPr/>
          <p:nvPr/>
        </p:nvSpPr>
        <p:spPr>
          <a:xfrm>
            <a:off x="629514" y="329827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6" name="Action Button: Custom 20">
            <a:hlinkClick r:id="" action="ppaction://noaction" highlightClick="1">
              <a:snd r:embed="rId9" name="Lucía le quitó la caja vacía.wav"/>
            </a:hlinkClick>
            <a:extLst>
              <a:ext uri="{FF2B5EF4-FFF2-40B4-BE49-F238E27FC236}">
                <a16:creationId xmlns:a16="http://schemas.microsoft.com/office/drawing/2014/main" id="{531A320B-728F-224F-B5E0-5C5AB62F967D}"/>
              </a:ext>
            </a:extLst>
          </p:cNvPr>
          <p:cNvSpPr/>
          <p:nvPr/>
        </p:nvSpPr>
        <p:spPr>
          <a:xfrm>
            <a:off x="629514" y="401590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7" name="Action Button: Custom 20">
            <a:hlinkClick r:id="" action="ppaction://noaction" highlightClick="1">
              <a:snd r:embed="rId10" name="A Lucía le envió una tarjeta amarilla.wav"/>
            </a:hlinkClick>
            <a:extLst>
              <a:ext uri="{FF2B5EF4-FFF2-40B4-BE49-F238E27FC236}">
                <a16:creationId xmlns:a16="http://schemas.microsoft.com/office/drawing/2014/main" id="{DB2E2216-897C-AA44-A5E8-7B362CFC9C96}"/>
              </a:ext>
            </a:extLst>
          </p:cNvPr>
          <p:cNvSpPr/>
          <p:nvPr/>
        </p:nvSpPr>
        <p:spPr>
          <a:xfrm>
            <a:off x="634109" y="480631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8" name="Action Button: Custom 20">
            <a:hlinkClick r:id="" action="ppaction://noaction" highlightClick="1">
              <a:snd r:embed="rId11" name="Lucía le preparó algo para comer.wav"/>
            </a:hlinkClick>
            <a:extLst>
              <a:ext uri="{FF2B5EF4-FFF2-40B4-BE49-F238E27FC236}">
                <a16:creationId xmlns:a16="http://schemas.microsoft.com/office/drawing/2014/main" id="{1D5759C9-3EFB-D44A-95BB-96BC875B34C3}"/>
              </a:ext>
            </a:extLst>
          </p:cNvPr>
          <p:cNvSpPr/>
          <p:nvPr/>
        </p:nvSpPr>
        <p:spPr>
          <a:xfrm>
            <a:off x="629514" y="552394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0" name="CuadroTexto 15">
            <a:extLst>
              <a:ext uri="{FF2B5EF4-FFF2-40B4-BE49-F238E27FC236}">
                <a16:creationId xmlns:a16="http://schemas.microsoft.com/office/drawing/2014/main" id="{C937433E-2B12-E049-A3E5-4D5D52B040AC}"/>
              </a:ext>
            </a:extLst>
          </p:cNvPr>
          <p:cNvSpPr txBox="1"/>
          <p:nvPr/>
        </p:nvSpPr>
        <p:spPr>
          <a:xfrm>
            <a:off x="435193" y="489228"/>
            <a:ext cx="10107302" cy="430887"/>
          </a:xfrm>
          <a:prstGeom prst="rect">
            <a:avLst/>
          </a:prstGeom>
          <a:noFill/>
        </p:spPr>
        <p:txBody>
          <a:bodyPr wrap="square" rtlCol="0">
            <a:spAutoFit/>
          </a:bodyPr>
          <a:lstStyle/>
          <a:p>
            <a:r>
              <a:rPr lang="es-ES" sz="2200" dirty="0">
                <a:solidFill>
                  <a:srgbClr val="203864"/>
                </a:solidFill>
              </a:rPr>
              <a:t>Qué pasó el día de su cumpleaños? Escucha y elige la opción correcta. </a:t>
            </a:r>
            <a:endParaRPr lang="es-GB" sz="2200" dirty="0">
              <a:solidFill>
                <a:srgbClr val="203864"/>
              </a:solidFill>
            </a:endParaRPr>
          </a:p>
        </p:txBody>
      </p:sp>
      <p:sp>
        <p:nvSpPr>
          <p:cNvPr id="21" name="Rounded Rectangle 20"/>
          <p:cNvSpPr/>
          <p:nvPr/>
        </p:nvSpPr>
        <p:spPr>
          <a:xfrm>
            <a:off x="5997234" y="1601533"/>
            <a:ext cx="4815909"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5997233" y="2346137"/>
            <a:ext cx="4815909" cy="781987"/>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23" name="Rounded Rectangle 22"/>
          <p:cNvSpPr/>
          <p:nvPr/>
        </p:nvSpPr>
        <p:spPr>
          <a:xfrm>
            <a:off x="1232900" y="3117054"/>
            <a:ext cx="4764334"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5997232" y="3858966"/>
            <a:ext cx="4815909"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1232899" y="4620756"/>
            <a:ext cx="4764334"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1232899" y="5367005"/>
            <a:ext cx="4764334" cy="728841"/>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3447762" y="1208982"/>
            <a:ext cx="605117"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29" name="TextBox 28"/>
          <p:cNvSpPr txBox="1"/>
          <p:nvPr/>
        </p:nvSpPr>
        <p:spPr>
          <a:xfrm>
            <a:off x="8424404" y="1208981"/>
            <a:ext cx="605117"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30" name="CuadroTexto 15">
            <a:extLst>
              <a:ext uri="{FF2B5EF4-FFF2-40B4-BE49-F238E27FC236}">
                <a16:creationId xmlns:a16="http://schemas.microsoft.com/office/drawing/2014/main" id="{C937433E-2B12-E049-A3E5-4D5D52B040AC}"/>
              </a:ext>
            </a:extLst>
          </p:cNvPr>
          <p:cNvSpPr txBox="1"/>
          <p:nvPr/>
        </p:nvSpPr>
        <p:spPr>
          <a:xfrm>
            <a:off x="435193" y="854648"/>
            <a:ext cx="5690982" cy="430887"/>
          </a:xfrm>
          <a:prstGeom prst="rect">
            <a:avLst/>
          </a:prstGeom>
          <a:noFill/>
        </p:spPr>
        <p:txBody>
          <a:bodyPr wrap="none" rtlCol="0">
            <a:spAutoFit/>
          </a:bodyPr>
          <a:lstStyle/>
          <a:p>
            <a:r>
              <a:rPr lang="es-ES" sz="2200" dirty="0">
                <a:solidFill>
                  <a:srgbClr val="203864"/>
                </a:solidFill>
              </a:rPr>
              <a:t>Some of the answers might be surprising!</a:t>
            </a:r>
            <a:endParaRPr lang="es-GB" sz="2200" dirty="0">
              <a:solidFill>
                <a:srgbClr val="203864"/>
              </a:solidFill>
            </a:endParaRPr>
          </a:p>
        </p:txBody>
      </p:sp>
      <p:pic>
        <p:nvPicPr>
          <p:cNvPr id="31" name="Picture 6" descr="Present blue t clip art at vecto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48378" y="1785442"/>
            <a:ext cx="970588" cy="100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5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073" y="1415490"/>
            <a:ext cx="10515600" cy="498475"/>
          </a:xfrm>
        </p:spPr>
        <p:txBody>
          <a:bodyPr/>
          <a:lstStyle/>
          <a:p>
            <a:pPr marL="0" indent="0">
              <a:buNone/>
            </a:pPr>
            <a:r>
              <a:rPr lang="en-GB" sz="2400" dirty="0">
                <a:latin typeface="+mn-lt"/>
              </a:rPr>
              <a:t>Lee las dos </a:t>
            </a:r>
            <a:r>
              <a:rPr lang="en-GB" sz="2400" dirty="0" err="1">
                <a:latin typeface="+mn-lt"/>
              </a:rPr>
              <a:t>frases</a:t>
            </a:r>
            <a:r>
              <a:rPr lang="en-GB" sz="2400" dirty="0">
                <a:latin typeface="+mn-lt"/>
              </a:rPr>
              <a:t> y </a:t>
            </a:r>
            <a:r>
              <a:rPr lang="en-GB" sz="2400" dirty="0" err="1">
                <a:latin typeface="+mn-lt"/>
              </a:rPr>
              <a:t>completa</a:t>
            </a:r>
            <a:r>
              <a:rPr lang="en-GB" sz="2400" dirty="0">
                <a:latin typeface="+mn-lt"/>
              </a:rPr>
              <a:t> la </a:t>
            </a:r>
            <a:r>
              <a:rPr lang="en-GB" sz="2400" dirty="0" err="1">
                <a:latin typeface="+mn-lt"/>
              </a:rPr>
              <a:t>regla</a:t>
            </a:r>
            <a:r>
              <a:rPr lang="en-GB" sz="2400" dirty="0">
                <a:latin typeface="+mn-lt"/>
              </a:rPr>
              <a:t>.</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96863"/>
            <a:ext cx="7099443" cy="769094"/>
          </a:xfrm>
        </p:spPr>
        <p:txBody>
          <a:bodyPr>
            <a:noAutofit/>
          </a:bodyPr>
          <a:lstStyle/>
          <a:p>
            <a:r>
              <a:rPr lang="en-GB" sz="2300" b="1" dirty="0">
                <a:solidFill>
                  <a:schemeClr val="bg1"/>
                </a:solidFill>
              </a:rPr>
              <a:t>Talking about what someone did</a:t>
            </a:r>
            <a:br>
              <a:rPr lang="en-GB" sz="2300" b="1" dirty="0">
                <a:solidFill>
                  <a:schemeClr val="bg1"/>
                </a:solidFill>
              </a:rPr>
            </a:br>
            <a:r>
              <a:rPr lang="en-GB" sz="2300" b="1" dirty="0">
                <a:solidFill>
                  <a:schemeClr val="bg1"/>
                </a:solidFill>
              </a:rPr>
              <a:t>-ar verbs in 3</a:t>
            </a:r>
            <a:r>
              <a:rPr lang="en-GB" sz="2300" b="1" baseline="30000" dirty="0">
                <a:solidFill>
                  <a:schemeClr val="bg1"/>
                </a:solidFill>
              </a:rPr>
              <a:t>rd</a:t>
            </a:r>
            <a:r>
              <a:rPr lang="en-GB" sz="2300" b="1" dirty="0">
                <a:solidFill>
                  <a:schemeClr val="bg1"/>
                </a:solidFill>
              </a:rPr>
              <a:t> person plural (preterite)</a:t>
            </a:r>
          </a:p>
        </p:txBody>
      </p:sp>
      <p:sp>
        <p:nvSpPr>
          <p:cNvPr id="5" name="Content Placeholder 2"/>
          <p:cNvSpPr txBox="1">
            <a:spLocks/>
          </p:cNvSpPr>
          <p:nvPr/>
        </p:nvSpPr>
        <p:spPr>
          <a:xfrm>
            <a:off x="140073" y="2156299"/>
            <a:ext cx="6172906"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mn-lt"/>
              </a:rPr>
              <a:t>Lucía le </a:t>
            </a:r>
            <a:r>
              <a:rPr lang="en-GB" sz="2400" dirty="0" err="1">
                <a:latin typeface="+mn-lt"/>
              </a:rPr>
              <a:t>dejó</a:t>
            </a:r>
            <a:r>
              <a:rPr lang="en-GB" sz="2400" dirty="0">
                <a:latin typeface="+mn-lt"/>
              </a:rPr>
              <a:t> una </a:t>
            </a:r>
            <a:r>
              <a:rPr lang="en-GB" sz="2400" dirty="0" err="1">
                <a:latin typeface="+mn-lt"/>
              </a:rPr>
              <a:t>caja</a:t>
            </a:r>
            <a:r>
              <a:rPr lang="en-GB" sz="2400" dirty="0">
                <a:latin typeface="+mn-lt"/>
              </a:rPr>
              <a:t> </a:t>
            </a:r>
            <a:r>
              <a:rPr lang="en-GB" sz="2400" dirty="0" err="1">
                <a:latin typeface="+mn-lt"/>
              </a:rPr>
              <a:t>llena</a:t>
            </a:r>
            <a:r>
              <a:rPr lang="en-GB" sz="2400" dirty="0">
                <a:latin typeface="+mn-lt"/>
              </a:rPr>
              <a:t> de </a:t>
            </a:r>
            <a:r>
              <a:rPr lang="en-GB" sz="2400" dirty="0" err="1">
                <a:latin typeface="+mn-lt"/>
              </a:rPr>
              <a:t>regalos</a:t>
            </a:r>
            <a:r>
              <a:rPr lang="en-GB" sz="2400" dirty="0">
                <a:latin typeface="+mn-lt"/>
              </a:rPr>
              <a:t>.</a:t>
            </a:r>
          </a:p>
        </p:txBody>
      </p:sp>
      <p:sp>
        <p:nvSpPr>
          <p:cNvPr id="6" name="Content Placeholder 2"/>
          <p:cNvSpPr txBox="1">
            <a:spLocks/>
          </p:cNvSpPr>
          <p:nvPr/>
        </p:nvSpPr>
        <p:spPr>
          <a:xfrm>
            <a:off x="6249520" y="2156299"/>
            <a:ext cx="6229350"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mn-lt"/>
              </a:rPr>
              <a:t>Lucía left him/her a box full of presents.</a:t>
            </a:r>
          </a:p>
        </p:txBody>
      </p:sp>
      <p:sp>
        <p:nvSpPr>
          <p:cNvPr id="7" name="Content Placeholder 2"/>
          <p:cNvSpPr txBox="1">
            <a:spLocks/>
          </p:cNvSpPr>
          <p:nvPr/>
        </p:nvSpPr>
        <p:spPr>
          <a:xfrm>
            <a:off x="156200" y="2843052"/>
            <a:ext cx="5715000" cy="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mn-lt"/>
              </a:rPr>
              <a:t>Lucía le </a:t>
            </a:r>
            <a:r>
              <a:rPr lang="en-GB" sz="2400" dirty="0" err="1">
                <a:latin typeface="+mn-lt"/>
              </a:rPr>
              <a:t>preparó</a:t>
            </a:r>
            <a:r>
              <a:rPr lang="en-GB" sz="2400" dirty="0">
                <a:latin typeface="+mn-lt"/>
              </a:rPr>
              <a:t> </a:t>
            </a:r>
            <a:r>
              <a:rPr lang="en-GB" sz="2400" dirty="0" err="1">
                <a:latin typeface="+mn-lt"/>
              </a:rPr>
              <a:t>algo</a:t>
            </a:r>
            <a:r>
              <a:rPr lang="en-GB" sz="2400" dirty="0">
                <a:latin typeface="+mn-lt"/>
              </a:rPr>
              <a:t> para comer.</a:t>
            </a:r>
          </a:p>
        </p:txBody>
      </p:sp>
      <p:sp>
        <p:nvSpPr>
          <p:cNvPr id="8" name="Content Placeholder 2"/>
          <p:cNvSpPr txBox="1">
            <a:spLocks/>
          </p:cNvSpPr>
          <p:nvPr/>
        </p:nvSpPr>
        <p:spPr>
          <a:xfrm>
            <a:off x="5871200" y="2843052"/>
            <a:ext cx="6607670"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mn-lt"/>
              </a:rPr>
              <a:t>Lucía prepared him/her something to eat.  </a:t>
            </a:r>
          </a:p>
        </p:txBody>
      </p:sp>
      <p:sp>
        <p:nvSpPr>
          <p:cNvPr id="9" name="Content Placeholder 2"/>
          <p:cNvSpPr txBox="1">
            <a:spLocks/>
          </p:cNvSpPr>
          <p:nvPr/>
        </p:nvSpPr>
        <p:spPr>
          <a:xfrm>
            <a:off x="157812" y="3718083"/>
            <a:ext cx="11335687" cy="498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dirty="0">
                <a:latin typeface="+mn-lt"/>
              </a:rPr>
              <a:t>To mean ‘s/he’ or ‘it’ with an –ar verb for a completed action in the past, remove –ar and add ____. </a:t>
            </a:r>
          </a:p>
        </p:txBody>
      </p:sp>
      <p:sp>
        <p:nvSpPr>
          <p:cNvPr id="11" name="TextBox 10"/>
          <p:cNvSpPr txBox="1"/>
          <p:nvPr/>
        </p:nvSpPr>
        <p:spPr>
          <a:xfrm>
            <a:off x="3473521" y="4064774"/>
            <a:ext cx="711200" cy="461665"/>
          </a:xfrm>
          <a:prstGeom prst="rect">
            <a:avLst/>
          </a:prstGeom>
          <a:noFill/>
        </p:spPr>
        <p:txBody>
          <a:bodyPr wrap="square" rtlCol="0">
            <a:spAutoFit/>
          </a:bodyPr>
          <a:lstStyle/>
          <a:p>
            <a:pPr algn="l"/>
            <a:r>
              <a:rPr lang="en-GB" sz="2400" b="1" dirty="0">
                <a:solidFill>
                  <a:srgbClr val="ED7D31"/>
                </a:solidFill>
              </a:rPr>
              <a:t>-ó</a:t>
            </a:r>
          </a:p>
        </p:txBody>
      </p:sp>
      <p:sp>
        <p:nvSpPr>
          <p:cNvPr id="14" name="Rounded Rectangular Callout 13"/>
          <p:cNvSpPr/>
          <p:nvPr/>
        </p:nvSpPr>
        <p:spPr>
          <a:xfrm>
            <a:off x="3476722" y="4745541"/>
            <a:ext cx="5672513" cy="698330"/>
          </a:xfrm>
          <a:prstGeom prst="wedgeRoundRectCallout">
            <a:avLst>
              <a:gd name="adj1" fmla="val -37369"/>
              <a:gd name="adj2" fmla="val -7314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Remember, the stress is on the final syllable! </a:t>
            </a:r>
          </a:p>
        </p:txBody>
      </p:sp>
      <p:cxnSp>
        <p:nvCxnSpPr>
          <p:cNvPr id="12" name="Straight Connector 11"/>
          <p:cNvCxnSpPr/>
          <p:nvPr/>
        </p:nvCxnSpPr>
        <p:spPr>
          <a:xfrm>
            <a:off x="2432430" y="3243149"/>
            <a:ext cx="335189" cy="0"/>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89505" y="2566874"/>
            <a:ext cx="335189" cy="0"/>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5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539615" y="265559"/>
            <a:ext cx="2501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err="1">
                <a:solidFill>
                  <a:schemeClr val="accent5">
                    <a:lumMod val="50000"/>
                  </a:schemeClr>
                </a:solidFill>
              </a:rPr>
              <a:t>Hablamos</a:t>
            </a:r>
            <a:r>
              <a:rPr lang="en-US" sz="2200" b="1" dirty="0">
                <a:solidFill>
                  <a:schemeClr val="accent5">
                    <a:lumMod val="50000"/>
                  </a:schemeClr>
                </a:solidFill>
              </a:rPr>
              <a:t> de un </a:t>
            </a:r>
            <a:r>
              <a:rPr lang="en-US" sz="2200" b="1" dirty="0" err="1">
                <a:solidFill>
                  <a:schemeClr val="accent5">
                    <a:lumMod val="50000"/>
                  </a:schemeClr>
                </a:solidFill>
              </a:rPr>
              <a:t>cumpleaños</a:t>
            </a:r>
            <a:r>
              <a:rPr lang="en-US" sz="2200" b="1" dirty="0">
                <a:solidFill>
                  <a:schemeClr val="accent5">
                    <a:lumMod val="50000"/>
                  </a:schemeClr>
                </a:solidFill>
              </a:rPr>
              <a:t>.</a:t>
            </a:r>
          </a:p>
        </p:txBody>
      </p:sp>
      <p:sp>
        <p:nvSpPr>
          <p:cNvPr id="2" name="Title 1"/>
          <p:cNvSpPr>
            <a:spLocks noGrp="1"/>
          </p:cNvSpPr>
          <p:nvPr>
            <p:ph type="title"/>
          </p:nvPr>
        </p:nvSpPr>
        <p:spPr>
          <a:xfrm>
            <a:off x="9539615" y="150545"/>
            <a:ext cx="2501544"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r>
              <a:rPr lang="en-US" sz="2200" dirty="0" err="1">
                <a:solidFill>
                  <a:schemeClr val="accent5">
                    <a:lumMod val="50000"/>
                  </a:schemeClr>
                </a:solidFill>
              </a:rPr>
              <a:t>Estudiante</a:t>
            </a:r>
            <a:r>
              <a:rPr lang="en-US" sz="2200" dirty="0">
                <a:solidFill>
                  <a:schemeClr val="accent5">
                    <a:lumMod val="50000"/>
                  </a:schemeClr>
                </a:solidFill>
              </a:rPr>
              <a:t> A lee </a:t>
            </a:r>
            <a:r>
              <a:rPr lang="en-US" sz="2200" dirty="0" err="1">
                <a:solidFill>
                  <a:schemeClr val="accent5">
                    <a:lumMod val="50000"/>
                  </a:schemeClr>
                </a:solidFill>
              </a:rPr>
              <a:t>frases</a:t>
            </a:r>
            <a:r>
              <a:rPr lang="en-US" sz="2200" dirty="0">
                <a:solidFill>
                  <a:schemeClr val="accent5">
                    <a:lumMod val="50000"/>
                  </a:schemeClr>
                </a:solidFill>
              </a:rPr>
              <a:t> en </a:t>
            </a:r>
            <a:r>
              <a:rPr lang="en-US" sz="2200" dirty="0" err="1">
                <a:solidFill>
                  <a:schemeClr val="accent5">
                    <a:lumMod val="50000"/>
                  </a:schemeClr>
                </a:solidFill>
              </a:rPr>
              <a:t>español</a:t>
            </a:r>
            <a:r>
              <a:rPr lang="en-US" sz="2200" dirty="0">
                <a:solidFill>
                  <a:schemeClr val="accent5">
                    <a:lumMod val="50000"/>
                  </a:schemeClr>
                </a:solidFill>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430887"/>
          </a:xfrm>
          <a:prstGeom prst="rect">
            <a:avLst/>
          </a:prstGeom>
          <a:noFill/>
        </p:spPr>
        <p:txBody>
          <a:bodyPr wrap="square" rtlCol="0">
            <a:spAutoFit/>
          </a:bodyPr>
          <a:lstStyle/>
          <a:p>
            <a:r>
              <a:rPr lang="en-US" sz="2200" dirty="0" err="1">
                <a:solidFill>
                  <a:schemeClr val="accent5">
                    <a:lumMod val="50000"/>
                  </a:schemeClr>
                </a:solidFill>
              </a:rPr>
              <a:t>Estudiante</a:t>
            </a:r>
            <a:r>
              <a:rPr lang="en-US" sz="2200" dirty="0">
                <a:solidFill>
                  <a:schemeClr val="accent5">
                    <a:lumMod val="50000"/>
                  </a:schemeClr>
                </a:solidFill>
              </a:rPr>
              <a:t> B </a:t>
            </a:r>
            <a:r>
              <a:rPr lang="en-US" sz="2200" dirty="0" err="1">
                <a:solidFill>
                  <a:schemeClr val="accent5">
                    <a:lumMod val="50000"/>
                  </a:schemeClr>
                </a:solidFill>
              </a:rPr>
              <a:t>completa</a:t>
            </a:r>
            <a:r>
              <a:rPr lang="en-US" sz="2200" dirty="0">
                <a:solidFill>
                  <a:schemeClr val="accent5">
                    <a:lumMod val="50000"/>
                  </a:schemeClr>
                </a:solidFill>
              </a:rPr>
              <a:t> la </a:t>
            </a:r>
            <a:r>
              <a:rPr lang="en-US" sz="2200" dirty="0" err="1">
                <a:solidFill>
                  <a:schemeClr val="accent5">
                    <a:lumMod val="50000"/>
                  </a:schemeClr>
                </a:solidFill>
              </a:rPr>
              <a:t>tabla</a:t>
            </a:r>
            <a:r>
              <a:rPr lang="en-US" sz="2200" dirty="0">
                <a:solidFill>
                  <a:schemeClr val="accent5">
                    <a:lumMod val="50000"/>
                  </a:schemeClr>
                </a:solidFill>
              </a:rPr>
              <a:t> con </a:t>
            </a:r>
            <a:r>
              <a:rPr lang="en-US" sz="2200" dirty="0" err="1">
                <a:solidFill>
                  <a:schemeClr val="accent5">
                    <a:lumMod val="50000"/>
                  </a:schemeClr>
                </a:solidFill>
              </a:rPr>
              <a:t>información</a:t>
            </a:r>
            <a:r>
              <a:rPr lang="en-US" sz="2200" dirty="0">
                <a:solidFill>
                  <a:schemeClr val="accent5">
                    <a:lumMod val="50000"/>
                  </a:schemeClr>
                </a:solidFill>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r>
              <a:rPr lang="en-US" sz="2200" b="1" dirty="0" err="1">
                <a:solidFill>
                  <a:schemeClr val="accent5">
                    <a:lumMod val="50000"/>
                  </a:schemeClr>
                </a:solidFill>
              </a:rPr>
              <a:t>Ejemplo</a:t>
            </a:r>
            <a:r>
              <a:rPr lang="en-US" sz="2200" dirty="0">
                <a:solidFill>
                  <a:schemeClr val="accent5">
                    <a:lumMod val="50000"/>
                  </a:schemeClr>
                </a:solidFill>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r>
              <a:rPr lang="en-US" sz="2200" dirty="0">
                <a:solidFill>
                  <a:schemeClr val="accent5">
                    <a:lumMod val="50000"/>
                  </a:schemeClr>
                </a:solidFill>
              </a:rPr>
              <a:t>Persona A </a:t>
            </a:r>
            <a:r>
              <a:rPr lang="en-US" sz="2200" dirty="0" err="1">
                <a:solidFill>
                  <a:schemeClr val="accent5">
                    <a:lumMod val="50000"/>
                  </a:schemeClr>
                </a:solidFill>
              </a:rPr>
              <a:t>habla</a:t>
            </a:r>
            <a:r>
              <a:rPr lang="en-US" sz="2200" dirty="0">
                <a:solidFill>
                  <a:schemeClr val="accent5">
                    <a:lumMod val="50000"/>
                  </a:schemeClr>
                </a:solidFill>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r>
              <a:rPr lang="en-US" sz="2200" dirty="0">
                <a:solidFill>
                  <a:srgbClr val="203864"/>
                </a:solidFill>
              </a:rPr>
              <a:t>Persona B </a:t>
            </a:r>
            <a:r>
              <a:rPr lang="en-US" sz="2200" dirty="0" err="1">
                <a:solidFill>
                  <a:srgbClr val="203864"/>
                </a:solidFill>
              </a:rPr>
              <a:t>escucha</a:t>
            </a:r>
            <a:r>
              <a:rPr lang="en-US" sz="2200" dirty="0">
                <a:solidFill>
                  <a:srgbClr val="203864"/>
                </a:solidFill>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46956" y="483701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a typeface="Calibri" panose="020F0502020204030204" pitchFamily="34" charset="0"/>
                <a:cs typeface="Times New Roman" panose="02020603050405020304" pitchFamily="18" charset="0"/>
              </a:rPr>
              <a:t>She bought </a:t>
            </a:r>
            <a:r>
              <a:rPr lang="en-GB" sz="2000" b="1" dirty="0">
                <a:ea typeface="Calibri" panose="020F0502020204030204" pitchFamily="34" charset="0"/>
                <a:cs typeface="Times New Roman" panose="02020603050405020304" pitchFamily="18" charset="0"/>
              </a:rPr>
              <a:t>him</a:t>
            </a:r>
            <a:r>
              <a:rPr lang="en-GB" sz="2000" dirty="0">
                <a:ea typeface="Calibri" panose="020F0502020204030204" pitchFamily="34" charset="0"/>
                <a:cs typeface="Times New Roman" panose="02020603050405020304" pitchFamily="18" charset="0"/>
              </a:rPr>
              <a:t> a present.</a:t>
            </a:r>
            <a:endParaRPr lang="es-GB" sz="2000" dirty="0">
              <a:effectLst/>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115076"/>
                </a:solidFill>
              </a:rPr>
              <a:t>Le compró un regalo.</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6515810" y="5865276"/>
            <a:ext cx="3414717" cy="400110"/>
          </a:xfrm>
          <a:prstGeom prst="rect">
            <a:avLst/>
          </a:prstGeom>
          <a:noFill/>
        </p:spPr>
        <p:txBody>
          <a:bodyPr wrap="none" rtlCol="0">
            <a:spAutoFit/>
          </a:bodyPr>
          <a:lstStyle/>
          <a:p>
            <a:pPr algn="l"/>
            <a:r>
              <a:rPr lang="es-GB" sz="2000" dirty="0">
                <a:solidFill>
                  <a:schemeClr val="accent5">
                    <a:lumMod val="50000"/>
                  </a:schemeClr>
                </a:solidFill>
              </a:rPr>
              <a:t>Once finished, swap roles.</a:t>
            </a:r>
          </a:p>
        </p:txBody>
      </p:sp>
      <p:pic>
        <p:nvPicPr>
          <p:cNvPr id="9" name="Imagen 8">
            <a:extLst>
              <a:ext uri="{FF2B5EF4-FFF2-40B4-BE49-F238E27FC236}">
                <a16:creationId xmlns:a16="http://schemas.microsoft.com/office/drawing/2014/main" id="{7DD295D8-E521-AB4B-B4DF-E7836EBB7C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3090" y="1008529"/>
            <a:ext cx="1764318" cy="1568037"/>
          </a:xfrm>
          <a:prstGeom prst="rect">
            <a:avLst/>
          </a:prstGeom>
        </p:spPr>
      </p:pic>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extLst>
              <p:ext uri="{D42A27DB-BD31-4B8C-83A1-F6EECF244321}">
                <p14:modId xmlns:p14="http://schemas.microsoft.com/office/powerpoint/2010/main" val="767716448"/>
              </p:ext>
            </p:extLst>
          </p:nvPr>
        </p:nvGraphicFramePr>
        <p:xfrm>
          <a:off x="4858591" y="3468853"/>
          <a:ext cx="5557520" cy="2232371"/>
        </p:xfrm>
        <a:graphic>
          <a:graphicData uri="http://schemas.openxmlformats.org/drawingml/2006/table">
            <a:tbl>
              <a:tblPr firstRow="1" bandRow="1">
                <a:tableStyleId>{5DA37D80-6434-44D0-A028-1B22A696006F}</a:tableStyleId>
              </a:tblPr>
              <a:tblGrid>
                <a:gridCol w="526209">
                  <a:extLst>
                    <a:ext uri="{9D8B030D-6E8A-4147-A177-3AD203B41FA5}">
                      <a16:colId xmlns:a16="http://schemas.microsoft.com/office/drawing/2014/main" val="3551756778"/>
                    </a:ext>
                  </a:extLst>
                </a:gridCol>
                <a:gridCol w="1712686">
                  <a:extLst>
                    <a:ext uri="{9D8B030D-6E8A-4147-A177-3AD203B41FA5}">
                      <a16:colId xmlns:a16="http://schemas.microsoft.com/office/drawing/2014/main" val="848529382"/>
                    </a:ext>
                  </a:extLst>
                </a:gridCol>
                <a:gridCol w="1814285">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40344695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454164157"/>
                  </a:ext>
                </a:extLst>
              </a:tr>
            </a:tbl>
          </a:graphicData>
        </a:graphic>
      </p:graphicFrame>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269" y="5147969"/>
            <a:ext cx="406580" cy="423521"/>
          </a:xfrm>
          <a:prstGeom prst="rect">
            <a:avLst/>
          </a:prstGeom>
        </p:spPr>
      </p:pic>
      <p:sp>
        <p:nvSpPr>
          <p:cNvPr id="33" name="CuadroTexto 32">
            <a:extLst>
              <a:ext uri="{FF2B5EF4-FFF2-40B4-BE49-F238E27FC236}">
                <a16:creationId xmlns:a16="http://schemas.microsoft.com/office/drawing/2014/main" id="{A4B08A49-78CC-B048-BBC3-4B963FE57484}"/>
              </a:ext>
            </a:extLst>
          </p:cNvPr>
          <p:cNvSpPr txBox="1"/>
          <p:nvPr/>
        </p:nvSpPr>
        <p:spPr>
          <a:xfrm>
            <a:off x="8817687" y="5036522"/>
            <a:ext cx="1598424" cy="707886"/>
          </a:xfrm>
          <a:prstGeom prst="rect">
            <a:avLst/>
          </a:prstGeom>
          <a:noFill/>
        </p:spPr>
        <p:txBody>
          <a:bodyPr wrap="square" rtlCol="0">
            <a:spAutoFit/>
          </a:bodyPr>
          <a:lstStyle/>
          <a:p>
            <a:pPr algn="ctr"/>
            <a:r>
              <a:rPr lang="es-GB" sz="2000" dirty="0">
                <a:solidFill>
                  <a:schemeClr val="accent5">
                    <a:lumMod val="50000"/>
                  </a:schemeClr>
                </a:solidFill>
              </a:rPr>
              <a:t>bought a present</a:t>
            </a:r>
          </a:p>
        </p:txBody>
      </p:sp>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55116" y="1168404"/>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bought a watch.</a:t>
            </a:r>
            <a:endParaRPr lang="es-GB" sz="2000" dirty="0">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algn="l"/>
            <a:r>
              <a:rPr lang="es-GB" sz="2000" b="1" dirty="0">
                <a:solidFill>
                  <a:schemeClr val="accent5">
                    <a:lumMod val="50000"/>
                  </a:schemeClr>
                </a:solidFill>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2456571" y="1102766"/>
            <a:ext cx="2030539"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gave </a:t>
            </a:r>
            <a:r>
              <a:rPr lang="en-GB" sz="2000" b="1" dirty="0">
                <a:effectLst/>
                <a:ea typeface="Calibri" panose="020F0502020204030204" pitchFamily="34" charset="0"/>
                <a:cs typeface="Times New Roman" panose="02020603050405020304" pitchFamily="18" charset="0"/>
              </a:rPr>
              <a:t>him</a:t>
            </a:r>
            <a:r>
              <a:rPr lang="en-GB" sz="2000" dirty="0">
                <a:effectLst/>
                <a:ea typeface="Calibri" panose="020F0502020204030204" pitchFamily="34" charset="0"/>
                <a:cs typeface="Times New Roman" panose="02020603050405020304" pitchFamily="18" charset="0"/>
              </a:rPr>
              <a:t> a bike (as a present).</a:t>
            </a:r>
            <a:endParaRPr lang="es-GB" sz="2000" dirty="0">
              <a:effectLst/>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52826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5"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435157" y="295582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organised a party.</a:t>
            </a:r>
            <a:endParaRPr lang="es-GB" sz="2000" dirty="0">
              <a:effectLst/>
              <a:ea typeface="Calibri" panose="020F0502020204030204" pitchFamily="34" charset="0"/>
              <a:cs typeface="Times New Roman" panose="02020603050405020304" pitchFamily="18" charset="0"/>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4379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4"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2458290" y="3119178"/>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prepared food.</a:t>
            </a:r>
            <a:endParaRPr lang="es-GB" sz="2000" dirty="0">
              <a:effectLst/>
              <a:ea typeface="Calibri" panose="020F0502020204030204" pitchFamily="34" charset="0"/>
              <a:cs typeface="Times New Roman" panose="02020603050405020304" pitchFamily="18" charset="0"/>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52635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8"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476775" y="4977093"/>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left </a:t>
            </a:r>
            <a:r>
              <a:rPr lang="en-GB" sz="2000" b="1" dirty="0">
                <a:effectLst/>
                <a:ea typeface="Calibri" panose="020F0502020204030204" pitchFamily="34" charset="0"/>
                <a:cs typeface="Times New Roman" panose="02020603050405020304" pitchFamily="18" charset="0"/>
              </a:rPr>
              <a:t>him</a:t>
            </a:r>
            <a:r>
              <a:rPr lang="en-GB" sz="2000" dirty="0">
                <a:effectLst/>
                <a:ea typeface="Calibri" panose="020F0502020204030204" pitchFamily="34" charset="0"/>
                <a:cs typeface="Times New Roman" panose="02020603050405020304" pitchFamily="18" charset="0"/>
              </a:rPr>
              <a:t> a watch.</a:t>
            </a:r>
            <a:endParaRPr lang="es-GB" sz="2000" dirty="0">
              <a:effectLst/>
              <a:ea typeface="Calibri" panose="020F0502020204030204" pitchFamily="34" charset="0"/>
              <a:cs typeface="Times New Roman" panose="02020603050405020304" pitchFamily="18" charset="0"/>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345700" y="45725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2"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2458290" y="4956884"/>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wrote </a:t>
            </a:r>
            <a:r>
              <a:rPr lang="en-GB" sz="2000" b="1" dirty="0">
                <a:effectLst/>
                <a:ea typeface="Calibri" panose="020F0502020204030204" pitchFamily="34" charset="0"/>
                <a:cs typeface="Times New Roman" panose="02020603050405020304" pitchFamily="18" charset="0"/>
              </a:rPr>
              <a:t>him</a:t>
            </a:r>
            <a:r>
              <a:rPr lang="en-GB" sz="2000" dirty="0">
                <a:effectLst/>
                <a:ea typeface="Calibri" panose="020F0502020204030204" pitchFamily="34" charset="0"/>
                <a:cs typeface="Times New Roman" panose="02020603050405020304" pitchFamily="18" charset="0"/>
              </a:rPr>
              <a:t> a message.</a:t>
            </a:r>
            <a:endParaRPr lang="es-GB" sz="2000" dirty="0">
              <a:effectLst/>
              <a:ea typeface="Calibri" panose="020F0502020204030204" pitchFamily="34" charset="0"/>
              <a:cs typeface="Times New Roman" panose="02020603050405020304" pitchFamily="18" charset="0"/>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526359" y="461337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695966182"/>
              </p:ext>
            </p:extLst>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3241860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algn="l"/>
            <a:r>
              <a:rPr lang="es-GB" sz="2000" b="1" dirty="0">
                <a:solidFill>
                  <a:schemeClr val="accent5">
                    <a:lumMod val="50000"/>
                  </a:schemeClr>
                </a:solidFill>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16" name="Text Box 2">
            <a:extLst>
              <a:ext uri="{FF2B5EF4-FFF2-40B4-BE49-F238E27FC236}">
                <a16:creationId xmlns:a16="http://schemas.microsoft.com/office/drawing/2014/main" id="{13690F22-D6AD-684E-A212-BD0283B4EFD8}"/>
              </a:ext>
            </a:extLst>
          </p:cNvPr>
          <p:cNvSpPr txBox="1">
            <a:spLocks noChangeArrowheads="1"/>
          </p:cNvSpPr>
          <p:nvPr/>
        </p:nvSpPr>
        <p:spPr bwMode="auto">
          <a:xfrm>
            <a:off x="7904517" y="1150664"/>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bought a box full of things.</a:t>
            </a:r>
            <a:endParaRPr lang="es-GB" sz="2000" dirty="0">
              <a:effectLst/>
              <a:ea typeface="Calibri" panose="020F0502020204030204" pitchFamily="34" charset="0"/>
              <a:cs typeface="Times New Roman" panose="02020603050405020304" pitchFamily="18" charset="0"/>
            </a:endParaRPr>
          </a:p>
        </p:txBody>
      </p:sp>
      <p:sp>
        <p:nvSpPr>
          <p:cNvPr id="117" name="Text Box 10">
            <a:extLst>
              <a:ext uri="{FF2B5EF4-FFF2-40B4-BE49-F238E27FC236}">
                <a16:creationId xmlns:a16="http://schemas.microsoft.com/office/drawing/2014/main" id="{438E32CB-89FB-8243-A888-DEC968BAA8AD}"/>
              </a:ext>
            </a:extLst>
          </p:cNvPr>
          <p:cNvSpPr txBox="1">
            <a:spLocks noChangeArrowheads="1"/>
          </p:cNvSpPr>
          <p:nvPr/>
        </p:nvSpPr>
        <p:spPr bwMode="auto">
          <a:xfrm>
            <a:off x="779510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19"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10086217" y="1062902"/>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gave </a:t>
            </a:r>
            <a:r>
              <a:rPr lang="en-GB" sz="2000" b="1" dirty="0">
                <a:effectLst/>
                <a:ea typeface="Calibri" panose="020F0502020204030204" pitchFamily="34" charset="0"/>
                <a:cs typeface="Times New Roman" panose="02020603050405020304" pitchFamily="18" charset="0"/>
              </a:rPr>
              <a:t>her</a:t>
            </a:r>
            <a:r>
              <a:rPr lang="en-GB" sz="2000" dirty="0">
                <a:effectLst/>
                <a:ea typeface="Calibri" panose="020F0502020204030204" pitchFamily="34" charset="0"/>
                <a:cs typeface="Times New Roman" panose="02020603050405020304" pitchFamily="18" charset="0"/>
              </a:rPr>
              <a:t> a book (as a gift).</a:t>
            </a:r>
            <a:endParaRPr lang="es-GB" sz="2000" dirty="0">
              <a:effectLst/>
              <a:ea typeface="Calibri" panose="020F0502020204030204" pitchFamily="34" charset="0"/>
              <a:cs typeface="Times New Roman" panose="02020603050405020304" pitchFamily="18" charset="0"/>
            </a:endParaRPr>
          </a:p>
        </p:txBody>
      </p:sp>
      <p:sp>
        <p:nvSpPr>
          <p:cNvPr id="120" name="Text Box 10">
            <a:extLst>
              <a:ext uri="{FF2B5EF4-FFF2-40B4-BE49-F238E27FC236}">
                <a16:creationId xmlns:a16="http://schemas.microsoft.com/office/drawing/2014/main" id="{3C159373-67D7-9342-ABD2-7739890E1D4A}"/>
              </a:ext>
            </a:extLst>
          </p:cNvPr>
          <p:cNvSpPr txBox="1">
            <a:spLocks noChangeArrowheads="1"/>
          </p:cNvSpPr>
          <p:nvPr/>
        </p:nvSpPr>
        <p:spPr bwMode="auto">
          <a:xfrm>
            <a:off x="997766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2"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7940944" y="2918448"/>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sent </a:t>
            </a:r>
            <a:r>
              <a:rPr lang="en-GB" sz="2000" b="1" dirty="0">
                <a:effectLst/>
                <a:ea typeface="Calibri" panose="020F0502020204030204" pitchFamily="34" charset="0"/>
                <a:cs typeface="Times New Roman" panose="02020603050405020304" pitchFamily="18" charset="0"/>
              </a:rPr>
              <a:t>her</a:t>
            </a:r>
            <a:r>
              <a:rPr lang="en-GB" sz="2000" dirty="0">
                <a:effectLst/>
                <a:ea typeface="Calibri" panose="020F0502020204030204" pitchFamily="34" charset="0"/>
                <a:cs typeface="Times New Roman" panose="02020603050405020304" pitchFamily="18" charset="0"/>
              </a:rPr>
              <a:t> a birthday card.</a:t>
            </a:r>
            <a:endParaRPr lang="es-GB" sz="2000" dirty="0">
              <a:effectLst/>
              <a:ea typeface="Calibri" panose="020F0502020204030204" pitchFamily="34" charset="0"/>
              <a:cs typeface="Times New Roman" panose="02020603050405020304" pitchFamily="18" charset="0"/>
            </a:endParaRPr>
          </a:p>
        </p:txBody>
      </p:sp>
      <p:sp>
        <p:nvSpPr>
          <p:cNvPr id="123" name="Text Box 10">
            <a:extLst>
              <a:ext uri="{FF2B5EF4-FFF2-40B4-BE49-F238E27FC236}">
                <a16:creationId xmlns:a16="http://schemas.microsoft.com/office/drawing/2014/main" id="{FA5A3221-CC71-3846-BF2C-F9FA4EB2F30F}"/>
              </a:ext>
            </a:extLst>
          </p:cNvPr>
          <p:cNvSpPr txBox="1">
            <a:spLocks noChangeArrowheads="1"/>
          </p:cNvSpPr>
          <p:nvPr/>
        </p:nvSpPr>
        <p:spPr bwMode="auto">
          <a:xfrm>
            <a:off x="7793200"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5"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9909410" y="3057903"/>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a typeface="Calibri" panose="020F0502020204030204" pitchFamily="34" charset="0"/>
                <a:cs typeface="Times New Roman" panose="02020603050405020304" pitchFamily="18" charset="0"/>
              </a:rPr>
              <a:t>H</a:t>
            </a:r>
            <a:r>
              <a:rPr lang="en-GB" sz="2000" dirty="0">
                <a:effectLst/>
                <a:ea typeface="Calibri" panose="020F0502020204030204" pitchFamily="34" charset="0"/>
                <a:cs typeface="Times New Roman" panose="02020603050405020304" pitchFamily="18" charset="0"/>
              </a:rPr>
              <a:t>e offered some drinks.</a:t>
            </a:r>
            <a:endParaRPr lang="es-GB" sz="2000" dirty="0">
              <a:effectLst/>
              <a:ea typeface="Calibri" panose="020F0502020204030204" pitchFamily="34" charset="0"/>
              <a:cs typeface="Times New Roman" panose="02020603050405020304" pitchFamily="18" charset="0"/>
            </a:endParaRPr>
          </a:p>
        </p:txBody>
      </p:sp>
      <p:sp>
        <p:nvSpPr>
          <p:cNvPr id="126" name="Text Box 10">
            <a:extLst>
              <a:ext uri="{FF2B5EF4-FFF2-40B4-BE49-F238E27FC236}">
                <a16:creationId xmlns:a16="http://schemas.microsoft.com/office/drawing/2014/main" id="{AAE11D32-D3F5-1645-97D4-595FA124B21A}"/>
              </a:ext>
            </a:extLst>
          </p:cNvPr>
          <p:cNvSpPr txBox="1">
            <a:spLocks noChangeArrowheads="1"/>
          </p:cNvSpPr>
          <p:nvPr/>
        </p:nvSpPr>
        <p:spPr bwMode="auto">
          <a:xfrm>
            <a:off x="9975760"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8"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7928077" y="4977093"/>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threw confetti.</a:t>
            </a:r>
            <a:endParaRPr lang="es-GB" sz="2000" dirty="0">
              <a:effectLst/>
              <a:ea typeface="Calibri" panose="020F0502020204030204" pitchFamily="34" charset="0"/>
              <a:cs typeface="Times New Roman" panose="02020603050405020304" pitchFamily="18" charset="0"/>
            </a:endParaRPr>
          </a:p>
        </p:txBody>
      </p:sp>
      <p:sp>
        <p:nvSpPr>
          <p:cNvPr id="129" name="Text Box 10">
            <a:extLst>
              <a:ext uri="{FF2B5EF4-FFF2-40B4-BE49-F238E27FC236}">
                <a16:creationId xmlns:a16="http://schemas.microsoft.com/office/drawing/2014/main" id="{E56F6244-A83A-ED47-BAF3-A33304757724}"/>
              </a:ext>
            </a:extLst>
          </p:cNvPr>
          <p:cNvSpPr txBox="1">
            <a:spLocks noChangeArrowheads="1"/>
          </p:cNvSpPr>
          <p:nvPr/>
        </p:nvSpPr>
        <p:spPr bwMode="auto">
          <a:xfrm>
            <a:off x="7795101" y="45725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51064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31"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9931705" y="4977093"/>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a:t>
            </a:r>
            <a:r>
              <a:rPr lang="es-GB" sz="2000" dirty="0">
                <a:effectLst/>
                <a:ea typeface="Calibri" panose="020F0502020204030204" pitchFamily="34" charset="0"/>
                <a:cs typeface="Times New Roman" panose="02020603050405020304" pitchFamily="18" charset="0"/>
              </a:rPr>
              <a:t>e left </a:t>
            </a:r>
            <a:r>
              <a:rPr lang="en-GB" sz="2000" b="1" dirty="0">
                <a:effectLst/>
                <a:ea typeface="Calibri" panose="020F0502020204030204" pitchFamily="34" charset="0"/>
                <a:cs typeface="Times New Roman" panose="02020603050405020304" pitchFamily="18" charset="0"/>
              </a:rPr>
              <a:t>her</a:t>
            </a:r>
            <a:r>
              <a:rPr lang="en-GB" sz="2000" dirty="0">
                <a:effectLst/>
                <a:ea typeface="Calibri" panose="020F0502020204030204" pitchFamily="34" charset="0"/>
                <a:cs typeface="Times New Roman" panose="02020603050405020304" pitchFamily="18" charset="0"/>
              </a:rPr>
              <a:t> </a:t>
            </a:r>
            <a:r>
              <a:rPr lang="es-GB" sz="2000" dirty="0">
                <a:effectLst/>
                <a:ea typeface="Calibri" panose="020F0502020204030204" pitchFamily="34" charset="0"/>
                <a:cs typeface="Times New Roman" panose="02020603050405020304" pitchFamily="18" charset="0"/>
              </a:rPr>
              <a:t>a present.</a:t>
            </a:r>
          </a:p>
        </p:txBody>
      </p:sp>
      <p:sp>
        <p:nvSpPr>
          <p:cNvPr id="132" name="Text Box 10">
            <a:extLst>
              <a:ext uri="{FF2B5EF4-FFF2-40B4-BE49-F238E27FC236}">
                <a16:creationId xmlns:a16="http://schemas.microsoft.com/office/drawing/2014/main" id="{725F1B7A-7745-7444-80D1-4458F8944DB7}"/>
              </a:ext>
            </a:extLst>
          </p:cNvPr>
          <p:cNvSpPr txBox="1">
            <a:spLocks noChangeArrowheads="1"/>
          </p:cNvSpPr>
          <p:nvPr/>
        </p:nvSpPr>
        <p:spPr bwMode="auto">
          <a:xfrm>
            <a:off x="9975760" y="461337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674347682"/>
              </p:ext>
            </p:extLst>
          </p:nvPr>
        </p:nvGraphicFramePr>
        <p:xfrm>
          <a:off x="273627" y="673944"/>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3584837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187536859"/>
              </p:ext>
            </p:extLst>
          </p:nvPr>
        </p:nvGraphicFramePr>
        <p:xfrm>
          <a:off x="6126966" y="710612"/>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144503" y="310796"/>
            <a:ext cx="2678938" cy="400110"/>
          </a:xfrm>
          <a:prstGeom prst="rect">
            <a:avLst/>
          </a:prstGeom>
          <a:noFill/>
        </p:spPr>
        <p:txBody>
          <a:bodyPr wrap="none" rtlCol="0">
            <a:spAutoFit/>
          </a:bodyPr>
          <a:lstStyle/>
          <a:p>
            <a:pPr algn="l"/>
            <a:r>
              <a:rPr lang="es-GB" sz="2000" b="1" dirty="0">
                <a:solidFill>
                  <a:schemeClr val="accent5">
                    <a:lumMod val="50000"/>
                  </a:schemeClr>
                </a:solidFill>
              </a:rPr>
              <a:t>Persona B</a:t>
            </a:r>
            <a:r>
              <a:rPr lang="en-GB" sz="2000" b="1" dirty="0">
                <a:solidFill>
                  <a:schemeClr val="accent5">
                    <a:lumMod val="50000"/>
                  </a:schemeClr>
                </a:solidFill>
              </a:rPr>
              <a:t> - </a:t>
            </a:r>
            <a:r>
              <a:rPr lang="en-GB" sz="2000" b="1" dirty="0" err="1">
                <a:solidFill>
                  <a:schemeClr val="accent5">
                    <a:lumMod val="50000"/>
                  </a:schemeClr>
                </a:solidFill>
              </a:rPr>
              <a:t>solución</a:t>
            </a:r>
            <a:endParaRPr lang="es-GB" sz="2000" b="1" dirty="0">
              <a:solidFill>
                <a:schemeClr val="accent5">
                  <a:lumMod val="50000"/>
                </a:schemeClr>
              </a:solidFill>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120957" y="310796"/>
            <a:ext cx="2802996" cy="400110"/>
          </a:xfrm>
          <a:prstGeom prst="rect">
            <a:avLst/>
          </a:prstGeom>
          <a:noFill/>
        </p:spPr>
        <p:txBody>
          <a:bodyPr wrap="square" rtlCol="0">
            <a:spAutoFit/>
          </a:bodyPr>
          <a:lstStyle/>
          <a:p>
            <a:pPr algn="l"/>
            <a:r>
              <a:rPr lang="es-GB" sz="2000" b="1" dirty="0">
                <a:solidFill>
                  <a:schemeClr val="accent5">
                    <a:lumMod val="50000"/>
                  </a:schemeClr>
                </a:solidFill>
              </a:rPr>
              <a:t>Persona </a:t>
            </a:r>
            <a:r>
              <a:rPr lang="en-GB" sz="2000" b="1" dirty="0">
                <a:solidFill>
                  <a:schemeClr val="accent5">
                    <a:lumMod val="50000"/>
                  </a:schemeClr>
                </a:solidFill>
              </a:rPr>
              <a:t>A - </a:t>
            </a:r>
            <a:r>
              <a:rPr lang="en-GB" sz="2000" b="1" dirty="0" err="1">
                <a:solidFill>
                  <a:schemeClr val="accent5">
                    <a:lumMod val="50000"/>
                  </a:schemeClr>
                </a:solidFill>
              </a:rPr>
              <a:t>solución</a:t>
            </a:r>
            <a:endParaRPr lang="es-GB" sz="2000" b="1" dirty="0">
              <a:solidFill>
                <a:schemeClr val="accent5">
                  <a:lumMod val="50000"/>
                </a:schemeClr>
              </a:solidFill>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extLst>
              <p:ext uri="{D42A27DB-BD31-4B8C-83A1-F6EECF244321}">
                <p14:modId xmlns:p14="http://schemas.microsoft.com/office/powerpoint/2010/main" val="2600833895"/>
              </p:ext>
            </p:extLst>
          </p:nvPr>
        </p:nvGraphicFramePr>
        <p:xfrm>
          <a:off x="236211"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pic>
        <p:nvPicPr>
          <p:cNvPr id="2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7083" y="2359014"/>
            <a:ext cx="406580" cy="423521"/>
          </a:xfrm>
          <a:prstGeom prst="rect">
            <a:avLst/>
          </a:prstGeom>
        </p:spPr>
      </p:pic>
      <p:sp>
        <p:nvSpPr>
          <p:cNvPr id="27" name="CuadroTexto 32">
            <a:extLst>
              <a:ext uri="{FF2B5EF4-FFF2-40B4-BE49-F238E27FC236}">
                <a16:creationId xmlns:a16="http://schemas.microsoft.com/office/drawing/2014/main" id="{A4B08A49-78CC-B048-BBC3-4B963FE57484}"/>
              </a:ext>
            </a:extLst>
          </p:cNvPr>
          <p:cNvSpPr txBox="1"/>
          <p:nvPr/>
        </p:nvSpPr>
        <p:spPr>
          <a:xfrm>
            <a:off x="3864774" y="2264201"/>
            <a:ext cx="2029755" cy="707886"/>
          </a:xfrm>
          <a:prstGeom prst="rect">
            <a:avLst/>
          </a:prstGeom>
          <a:noFill/>
        </p:spPr>
        <p:txBody>
          <a:bodyPr wrap="square" rtlCol="0">
            <a:spAutoFit/>
          </a:bodyPr>
          <a:lstStyle/>
          <a:p>
            <a:pPr algn="ctr"/>
            <a:r>
              <a:rPr lang="es-GB" sz="2000" dirty="0">
                <a:solidFill>
                  <a:srgbClr val="203864"/>
                </a:solidFill>
              </a:rPr>
              <a:t>bought a </a:t>
            </a:r>
            <a:r>
              <a:rPr lang="en-GB" sz="2000" dirty="0">
                <a:solidFill>
                  <a:srgbClr val="203864"/>
                </a:solidFill>
              </a:rPr>
              <a:t>box full of things</a:t>
            </a:r>
            <a:endParaRPr lang="es-GB" sz="2000" dirty="0">
              <a:solidFill>
                <a:srgbClr val="203864"/>
              </a:solidFill>
            </a:endParaRPr>
          </a:p>
        </p:txBody>
      </p:sp>
      <p:pic>
        <p:nvPicPr>
          <p:cNvPr id="2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3039486"/>
            <a:ext cx="406580" cy="423521"/>
          </a:xfrm>
          <a:prstGeom prst="rect">
            <a:avLst/>
          </a:prstGeom>
        </p:spPr>
      </p:pic>
      <p:pic>
        <p:nvPicPr>
          <p:cNvPr id="2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3674765"/>
            <a:ext cx="406580" cy="423521"/>
          </a:xfrm>
          <a:prstGeom prst="rect">
            <a:avLst/>
          </a:prstGeom>
        </p:spPr>
      </p:pic>
      <p:pic>
        <p:nvPicPr>
          <p:cNvPr id="3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5612703"/>
            <a:ext cx="406580" cy="423521"/>
          </a:xfrm>
          <a:prstGeom prst="rect">
            <a:avLst/>
          </a:prstGeom>
        </p:spPr>
      </p:pic>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333" y="4322386"/>
            <a:ext cx="406580" cy="423521"/>
          </a:xfrm>
          <a:prstGeom prst="rect">
            <a:avLst/>
          </a:prstGeom>
        </p:spPr>
      </p:pic>
      <p:pic>
        <p:nvPicPr>
          <p:cNvPr id="32"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333" y="4997849"/>
            <a:ext cx="406580" cy="423521"/>
          </a:xfrm>
          <a:prstGeom prst="rect">
            <a:avLst/>
          </a:prstGeom>
        </p:spPr>
      </p:pic>
      <p:sp>
        <p:nvSpPr>
          <p:cNvPr id="34"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3936883" y="2926977"/>
            <a:ext cx="2082536"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gave a book (as a gift)</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3872525" y="3589753"/>
            <a:ext cx="209420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sent a birthday card</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3936883" y="4235690"/>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offered some drinks</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7"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3963741" y="5045368"/>
            <a:ext cx="1968171"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threw confetti</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8"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3963741" y="5670493"/>
            <a:ext cx="2028820"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s-GB" sz="2000" dirty="0">
                <a:solidFill>
                  <a:srgbClr val="203864"/>
                </a:solidFill>
                <a:effectLst/>
                <a:ea typeface="Calibri" panose="020F0502020204030204" pitchFamily="34" charset="0"/>
                <a:cs typeface="Times New Roman" panose="02020603050405020304" pitchFamily="18" charset="0"/>
              </a:rPr>
              <a:t>left a present</a:t>
            </a:r>
          </a:p>
        </p:txBody>
      </p:sp>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9943246" y="2245859"/>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bought a watch</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0"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9826690" y="2904944"/>
            <a:ext cx="203053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gave a bike (as a present)</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9737236" y="3572216"/>
            <a:ext cx="2083787"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organised a party</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9752839" y="4360002"/>
            <a:ext cx="2028821"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prepared food</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9646665" y="5004970"/>
            <a:ext cx="2237396"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left a watch</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9881194" y="5484154"/>
            <a:ext cx="1900466"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wrote a message</a:t>
            </a:r>
            <a:endParaRPr lang="es-GB" sz="2000" dirty="0">
              <a:solidFill>
                <a:srgbClr val="203864"/>
              </a:solidFill>
              <a:effectLst/>
              <a:ea typeface="Calibri" panose="020F0502020204030204" pitchFamily="34" charset="0"/>
              <a:cs typeface="Times New Roman" panose="02020603050405020304" pitchFamily="18" charset="0"/>
            </a:endParaRPr>
          </a:p>
        </p:txBody>
      </p:sp>
      <p:pic>
        <p:nvPicPr>
          <p:cNvPr id="45"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2386883"/>
            <a:ext cx="406580" cy="423521"/>
          </a:xfrm>
          <a:prstGeom prst="rect">
            <a:avLst/>
          </a:prstGeom>
        </p:spPr>
      </p:pic>
      <p:pic>
        <p:nvPicPr>
          <p:cNvPr id="4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3042707"/>
            <a:ext cx="406580" cy="423521"/>
          </a:xfrm>
          <a:prstGeom prst="rect">
            <a:avLst/>
          </a:prstGeom>
        </p:spPr>
      </p:pic>
      <p:pic>
        <p:nvPicPr>
          <p:cNvPr id="47"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3700917"/>
            <a:ext cx="406580" cy="423521"/>
          </a:xfrm>
          <a:prstGeom prst="rect">
            <a:avLst/>
          </a:prstGeom>
        </p:spPr>
      </p:pic>
      <p:pic>
        <p:nvPicPr>
          <p:cNvPr id="4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5647880"/>
            <a:ext cx="406580" cy="423521"/>
          </a:xfrm>
          <a:prstGeom prst="rect">
            <a:avLst/>
          </a:prstGeom>
        </p:spPr>
      </p:pic>
      <p:pic>
        <p:nvPicPr>
          <p:cNvPr id="4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4360002"/>
            <a:ext cx="406580" cy="423521"/>
          </a:xfrm>
          <a:prstGeom prst="rect">
            <a:avLst/>
          </a:prstGeom>
        </p:spPr>
      </p:pic>
      <p:pic>
        <p:nvPicPr>
          <p:cNvPr id="5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5004970"/>
            <a:ext cx="406580" cy="423521"/>
          </a:xfrm>
          <a:prstGeom prst="rect">
            <a:avLst/>
          </a:prstGeom>
        </p:spPr>
      </p:pic>
    </p:spTree>
    <p:extLst>
      <p:ext uri="{BB962C8B-B14F-4D97-AF65-F5344CB8AC3E}">
        <p14:creationId xmlns:p14="http://schemas.microsoft.com/office/powerpoint/2010/main" val="13269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39" grpId="0"/>
      <p:bldP spid="40" grpId="0"/>
      <p:bldP spid="41" grpId="0"/>
      <p:bldP spid="42" grpId="0"/>
      <p:bldP spid="43" grpId="0"/>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2.2,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93828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1200329"/>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hlinkClick r:id="rId8"/>
              </a:rPr>
              <a:t>Term 2.1 Week 6</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2.1 Week 1</a:t>
            </a:r>
            <a:br>
              <a:rPr lang="en-GB" sz="2400" dirty="0">
                <a:solidFill>
                  <a:srgbClr val="5B9BD5">
                    <a:lumMod val="50000"/>
                  </a:srgbClr>
                </a:solidFill>
                <a:latin typeface="Century Gothic" panose="020B0502020202020204" pitchFamily="34" charset="0"/>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14" name="image2.png">
            <a:extLst>
              <a:ext uri="{FF2B5EF4-FFF2-40B4-BE49-F238E27FC236}">
                <a16:creationId xmlns:a16="http://schemas.microsoft.com/office/drawing/2014/main" id="{BDB76AE1-766B-1A45-86C4-F5805AEEBD71}"/>
              </a:ext>
            </a:extLst>
          </p:cNvPr>
          <p:cNvPicPr/>
          <p:nvPr/>
        </p:nvPicPr>
        <p:blipFill>
          <a:blip r:embed="rId11"/>
          <a:srcRect/>
          <a:stretch>
            <a:fillRect/>
          </a:stretch>
        </p:blipFill>
        <p:spPr>
          <a:xfrm>
            <a:off x="3205231" y="2648634"/>
            <a:ext cx="1194227" cy="1040971"/>
          </a:xfrm>
          <a:prstGeom prst="rect">
            <a:avLst/>
          </a:prstGeom>
          <a:ln/>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88281" y="258166"/>
            <a:ext cx="143986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324578" y="4780769"/>
            <a:ext cx="27205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paisaje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736851" y="4780769"/>
            <a:ext cx="2940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285625" y="4780769"/>
            <a:ext cx="22328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salud</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3">
            <a:extLst>
              <a:ext uri="{FF2B5EF4-FFF2-40B4-BE49-F238E27FC236}">
                <a16:creationId xmlns:a16="http://schemas.microsoft.com/office/drawing/2014/main" id="{93E2049E-49E4-7048-AF4A-37CDAC7E3E95}"/>
              </a:ext>
            </a:extLst>
          </p:cNvPr>
          <p:cNvSpPr>
            <a:spLocks noChangeArrowheads="1"/>
          </p:cNvSpPr>
          <p:nvPr/>
        </p:nvSpPr>
        <p:spPr bwMode="auto">
          <a:xfrm>
            <a:off x="10195723" y="135752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AutoShape 11">
            <a:hlinkClick r:id="" action="ppaction://noaction" highlightClick="1"/>
            <a:extLst>
              <a:ext uri="{FF2B5EF4-FFF2-40B4-BE49-F238E27FC236}">
                <a16:creationId xmlns:a16="http://schemas.microsoft.com/office/drawing/2014/main" id="{65333084-065A-3340-ADFB-E9EED8E8EBCB}"/>
              </a:ext>
            </a:extLst>
          </p:cNvPr>
          <p:cNvSpPr>
            <a:spLocks noChangeArrowheads="1"/>
          </p:cNvSpPr>
          <p:nvPr/>
        </p:nvSpPr>
        <p:spPr bwMode="auto">
          <a:xfrm>
            <a:off x="9893697" y="556654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1" name="Rectangle 2">
            <a:extLst>
              <a:ext uri="{FF2B5EF4-FFF2-40B4-BE49-F238E27FC236}">
                <a16:creationId xmlns:a16="http://schemas.microsoft.com/office/drawing/2014/main" id="{16FCC683-8195-0E47-8BD2-1375218D18F7}"/>
              </a:ext>
            </a:extLst>
          </p:cNvPr>
          <p:cNvSpPr>
            <a:spLocks noChangeArrowheads="1"/>
          </p:cNvSpPr>
          <p:nvPr/>
        </p:nvSpPr>
        <p:spPr bwMode="auto">
          <a:xfrm>
            <a:off x="10197120" y="137684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2" name="Group 11">
            <a:extLst>
              <a:ext uri="{FF2B5EF4-FFF2-40B4-BE49-F238E27FC236}">
                <a16:creationId xmlns:a16="http://schemas.microsoft.com/office/drawing/2014/main" id="{36B7C141-023F-274D-B647-0C944FA4CF55}"/>
              </a:ext>
            </a:extLst>
          </p:cNvPr>
          <p:cNvGrpSpPr/>
          <p:nvPr/>
        </p:nvGrpSpPr>
        <p:grpSpPr>
          <a:xfrm>
            <a:off x="10730606" y="1163991"/>
            <a:ext cx="1439862" cy="4462189"/>
            <a:chOff x="10558328" y="1163992"/>
            <a:chExt cx="1439862" cy="4462189"/>
          </a:xfrm>
        </p:grpSpPr>
        <p:sp>
          <p:nvSpPr>
            <p:cNvPr id="23" name="Line 4">
              <a:extLst>
                <a:ext uri="{FF2B5EF4-FFF2-40B4-BE49-F238E27FC236}">
                  <a16:creationId xmlns:a16="http://schemas.microsoft.com/office/drawing/2014/main" id="{67FC1EB1-67E6-3D47-BA39-EC961BEDA76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Line 7">
              <a:extLst>
                <a:ext uri="{FF2B5EF4-FFF2-40B4-BE49-F238E27FC236}">
                  <a16:creationId xmlns:a16="http://schemas.microsoft.com/office/drawing/2014/main" id="{42BF5CAB-81C7-5D49-9F8C-5504B05AD996}"/>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Line 9">
              <a:extLst>
                <a:ext uri="{FF2B5EF4-FFF2-40B4-BE49-F238E27FC236}">
                  <a16:creationId xmlns:a16="http://schemas.microsoft.com/office/drawing/2014/main" id="{52018171-4C17-DF46-AC91-1AE2028E6BEF}"/>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7072A173-B566-C54C-B3FE-0ABFEB94E883}"/>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7" name="Text Box 12">
              <a:extLst>
                <a:ext uri="{FF2B5EF4-FFF2-40B4-BE49-F238E27FC236}">
                  <a16:creationId xmlns:a16="http://schemas.microsoft.com/office/drawing/2014/main" id="{A7F44EA8-5AEC-C042-B241-352579EACB76}"/>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8" name="Text Box 14">
              <a:extLst>
                <a:ext uri="{FF2B5EF4-FFF2-40B4-BE49-F238E27FC236}">
                  <a16:creationId xmlns:a16="http://schemas.microsoft.com/office/drawing/2014/main" id="{19C18565-569A-4244-AAF1-68522EEED9A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pic>
        <p:nvPicPr>
          <p:cNvPr id="3" name="Imagen 2">
            <a:extLst>
              <a:ext uri="{FF2B5EF4-FFF2-40B4-BE49-F238E27FC236}">
                <a16:creationId xmlns:a16="http://schemas.microsoft.com/office/drawing/2014/main" id="{4D115C28-719E-2E41-9A21-0CA2FFE73A4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897" b="91207" l="10000" r="90000">
                        <a14:foregroundMark x1="59333" y1="11379" x2="47111" y2="13966"/>
                        <a14:foregroundMark x1="47111" y1="13966" x2="37889" y2="28103"/>
                        <a14:foregroundMark x1="37889" y1="28103" x2="30778" y2="47069"/>
                        <a14:foregroundMark x1="30778" y1="47069" x2="30667" y2="56207"/>
                        <a14:foregroundMark x1="30667" y1="56207" x2="42556" y2="68103"/>
                        <a14:foregroundMark x1="42556" y1="68103" x2="56667" y2="74828"/>
                        <a14:foregroundMark x1="56667" y1="74828" x2="60333" y2="70862"/>
                        <a14:foregroundMark x1="60333" y1="70862" x2="59222" y2="64828"/>
                        <a14:foregroundMark x1="53889" y1="25690" x2="54778" y2="49138"/>
                        <a14:foregroundMark x1="54778" y1="49138" x2="56556" y2="56552"/>
                        <a14:foregroundMark x1="56556" y1="56552" x2="56778" y2="56897"/>
                        <a14:foregroundMark x1="42556" y1="35862" x2="43222" y2="47414"/>
                        <a14:foregroundMark x1="43222" y1="47414" x2="45444" y2="55690"/>
                        <a14:foregroundMark x1="45444" y1="55690" x2="47111" y2="58966"/>
                        <a14:foregroundMark x1="43111" y1="89655" x2="42889" y2="87759"/>
                        <a14:foregroundMark x1="40111" y1="91207" x2="40333" y2="87241"/>
                        <a14:foregroundMark x1="66444" y1="88621" x2="32000" y2="91034"/>
                        <a14:foregroundMark x1="62222" y1="64655" x2="50222" y2="36379"/>
                        <a14:foregroundMark x1="55778" y1="5172" x2="50333" y2="1897"/>
                        <a14:foregroundMark x1="63111" y1="11724" x2="67222" y2="19310"/>
                        <a14:foregroundMark x1="67222" y1="19310" x2="69000" y2="28103"/>
                        <a14:foregroundMark x1="69000" y1="28103" x2="61889" y2="46379"/>
                        <a14:foregroundMark x1="61889" y1="46379" x2="59667" y2="50172"/>
                        <a14:foregroundMark x1="65667" y1="22241" x2="65000" y2="39310"/>
                        <a14:foregroundMark x1="65000" y1="39310" x2="64778" y2="40345"/>
                        <a14:foregroundMark x1="52444" y1="59310" x2="45667" y2="46034"/>
                        <a14:foregroundMark x1="45667" y1="46034" x2="44556" y2="46207"/>
                        <a14:foregroundMark x1="42444" y1="50345" x2="41556" y2="61379"/>
                        <a14:foregroundMark x1="41556" y1="61379" x2="47444" y2="67414"/>
                        <a14:foregroundMark x1="47444" y1="67414" x2="49000" y2="67586"/>
                        <a14:foregroundMark x1="43111" y1="54310" x2="37333" y2="50000"/>
                        <a14:foregroundMark x1="47000" y1="70862" x2="41000" y2="68621"/>
                        <a14:foregroundMark x1="41000" y1="68621" x2="34111" y2="63103"/>
                      </a14:backgroundRemoval>
                    </a14:imgEffect>
                  </a14:imgLayer>
                </a14:imgProps>
              </a:ext>
              <a:ext uri="{28A0092B-C50C-407E-A947-70E740481C1C}">
                <a14:useLocalDpi xmlns:a14="http://schemas.microsoft.com/office/drawing/2010/main"/>
              </a:ext>
            </a:extLst>
          </a:blip>
          <a:srcRect l="22255" r="21163"/>
          <a:stretch/>
        </p:blipFill>
        <p:spPr>
          <a:xfrm>
            <a:off x="285625" y="2157412"/>
            <a:ext cx="2232884" cy="2543175"/>
          </a:xfrm>
          <a:prstGeom prst="rect">
            <a:avLst/>
          </a:prstGeom>
        </p:spPr>
      </p:pic>
      <p:pic>
        <p:nvPicPr>
          <p:cNvPr id="29" name="Imagen 28">
            <a:extLst>
              <a:ext uri="{FF2B5EF4-FFF2-40B4-BE49-F238E27FC236}">
                <a16:creationId xmlns:a16="http://schemas.microsoft.com/office/drawing/2014/main" id="{397BC075-777C-CF43-8CC3-84E73BA28D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3860" y="2157411"/>
            <a:ext cx="2963168" cy="2097431"/>
          </a:xfrm>
          <a:prstGeom prst="rect">
            <a:avLst/>
          </a:prstGeom>
        </p:spPr>
      </p:pic>
      <p:sp>
        <p:nvSpPr>
          <p:cNvPr id="30" name="CuadroTexto 29">
            <a:extLst>
              <a:ext uri="{FF2B5EF4-FFF2-40B4-BE49-F238E27FC236}">
                <a16:creationId xmlns:a16="http://schemas.microsoft.com/office/drawing/2014/main" id="{C1787919-30F1-3A48-94FC-8B944A66F377}"/>
              </a:ext>
            </a:extLst>
          </p:cNvPr>
          <p:cNvSpPr txBox="1"/>
          <p:nvPr/>
        </p:nvSpPr>
        <p:spPr>
          <a:xfrm>
            <a:off x="3521001" y="4283458"/>
            <a:ext cx="2008883" cy="461665"/>
          </a:xfrm>
          <a:prstGeom prst="rect">
            <a:avLst/>
          </a:prstGeom>
          <a:noFill/>
        </p:spPr>
        <p:txBody>
          <a:bodyPr wrap="none" rtlCol="0">
            <a:spAutoFit/>
          </a:bodyPr>
          <a:lstStyle/>
          <a:p>
            <a:pPr algn="l"/>
            <a:r>
              <a:rPr lang="es-GB" sz="2400" dirty="0">
                <a:solidFill>
                  <a:schemeClr val="accent5">
                    <a:lumMod val="50000"/>
                  </a:schemeClr>
                </a:solidFill>
              </a:rPr>
              <a:t>[landscape]</a:t>
            </a:r>
          </a:p>
        </p:txBody>
      </p:sp>
      <p:pic>
        <p:nvPicPr>
          <p:cNvPr id="33" name="Imagen 32" descr="Imagen que contiene aeronave, globo, transporte, edificio&#10;&#10;Descripción generada automáticamente">
            <a:extLst>
              <a:ext uri="{FF2B5EF4-FFF2-40B4-BE49-F238E27FC236}">
                <a16:creationId xmlns:a16="http://schemas.microsoft.com/office/drawing/2014/main" id="{F518AAA0-79C3-1345-9308-6D01F3885F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36851" y="2132430"/>
            <a:ext cx="2735496" cy="2122413"/>
          </a:xfrm>
          <a:prstGeom prst="rect">
            <a:avLst/>
          </a:prstGeom>
        </p:spPr>
      </p:pic>
      <p:cxnSp>
        <p:nvCxnSpPr>
          <p:cNvPr id="34" name="Conector recto de flecha 33">
            <a:extLst>
              <a:ext uri="{FF2B5EF4-FFF2-40B4-BE49-F238E27FC236}">
                <a16:creationId xmlns:a16="http://schemas.microsoft.com/office/drawing/2014/main" id="{3CDDAE0B-EC8E-F341-9725-6DB5C3E409F5}"/>
              </a:ext>
            </a:extLst>
          </p:cNvPr>
          <p:cNvCxnSpPr>
            <a:cxnSpLocks/>
          </p:cNvCxnSpPr>
          <p:nvPr/>
        </p:nvCxnSpPr>
        <p:spPr>
          <a:xfrm>
            <a:off x="6449897" y="1777900"/>
            <a:ext cx="1020298" cy="78873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5" name="CuadroTexto 34">
            <a:extLst>
              <a:ext uri="{FF2B5EF4-FFF2-40B4-BE49-F238E27FC236}">
                <a16:creationId xmlns:a16="http://schemas.microsoft.com/office/drawing/2014/main" id="{48232025-F03F-AD42-B246-3687C8B9D9CF}"/>
              </a:ext>
            </a:extLst>
          </p:cNvPr>
          <p:cNvSpPr txBox="1"/>
          <p:nvPr/>
        </p:nvSpPr>
        <p:spPr>
          <a:xfrm>
            <a:off x="7399919" y="4283458"/>
            <a:ext cx="1409360" cy="461665"/>
          </a:xfrm>
          <a:prstGeom prst="rect">
            <a:avLst/>
          </a:prstGeom>
          <a:noFill/>
        </p:spPr>
        <p:txBody>
          <a:bodyPr wrap="none" rtlCol="0">
            <a:spAutoFit/>
          </a:bodyPr>
          <a:lstStyle/>
          <a:p>
            <a:pPr algn="l"/>
            <a:r>
              <a:rPr lang="x-none" sz="2400" dirty="0">
                <a:solidFill>
                  <a:schemeClr val="accent5">
                    <a:lumMod val="50000"/>
                  </a:schemeClr>
                </a:solidFill>
              </a:rPr>
              <a:t>[border]</a:t>
            </a:r>
          </a:p>
        </p:txBody>
      </p:sp>
    </p:spTree>
    <p:extLst>
      <p:ext uri="{BB962C8B-B14F-4D97-AF65-F5344CB8AC3E}">
        <p14:creationId xmlns:p14="http://schemas.microsoft.com/office/powerpoint/2010/main" val="10341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19"/>
                                        </p:tgtEl>
                                      </p:cBhvr>
                                    </p:animEffect>
                                    <p:set>
                                      <p:cBhvr>
                                        <p:cTn id="16" dur="1" fill="hold">
                                          <p:stCondLst>
                                            <p:cond delay="2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88281" y="258166"/>
            <a:ext cx="143986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230286" y="4827628"/>
            <a:ext cx="27205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lluvia</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63697" y="4835958"/>
            <a:ext cx="2940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crecer</a:t>
            </a:r>
          </a:p>
        </p:txBody>
      </p:sp>
      <p:sp>
        <p:nvSpPr>
          <p:cNvPr id="8" name="TextBox 7">
            <a:extLst>
              <a:ext uri="{FF2B5EF4-FFF2-40B4-BE49-F238E27FC236}">
                <a16:creationId xmlns:a16="http://schemas.microsoft.com/office/drawing/2014/main" id="{3EAFD5EB-6075-44BA-AFBD-B7B3B6F7C832}"/>
              </a:ext>
            </a:extLst>
          </p:cNvPr>
          <p:cNvSpPr txBox="1"/>
          <p:nvPr/>
        </p:nvSpPr>
        <p:spPr>
          <a:xfrm>
            <a:off x="70129" y="4097597"/>
            <a:ext cx="37986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disappear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disappearing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Rectangle 3">
            <a:extLst>
              <a:ext uri="{FF2B5EF4-FFF2-40B4-BE49-F238E27FC236}">
                <a16:creationId xmlns:a16="http://schemas.microsoft.com/office/drawing/2014/main" id="{93E2049E-49E4-7048-AF4A-37CDAC7E3E95}"/>
              </a:ext>
            </a:extLst>
          </p:cNvPr>
          <p:cNvSpPr>
            <a:spLocks noChangeArrowheads="1"/>
          </p:cNvSpPr>
          <p:nvPr/>
        </p:nvSpPr>
        <p:spPr bwMode="auto">
          <a:xfrm>
            <a:off x="10195723" y="135752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AutoShape 11">
            <a:hlinkClick r:id="" action="ppaction://noaction" highlightClick="1"/>
            <a:extLst>
              <a:ext uri="{FF2B5EF4-FFF2-40B4-BE49-F238E27FC236}">
                <a16:creationId xmlns:a16="http://schemas.microsoft.com/office/drawing/2014/main" id="{65333084-065A-3340-ADFB-E9EED8E8EBCB}"/>
              </a:ext>
            </a:extLst>
          </p:cNvPr>
          <p:cNvSpPr>
            <a:spLocks noChangeArrowheads="1"/>
          </p:cNvSpPr>
          <p:nvPr/>
        </p:nvSpPr>
        <p:spPr bwMode="auto">
          <a:xfrm>
            <a:off x="9893697" y="556654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1" name="Rectangle 2">
            <a:extLst>
              <a:ext uri="{FF2B5EF4-FFF2-40B4-BE49-F238E27FC236}">
                <a16:creationId xmlns:a16="http://schemas.microsoft.com/office/drawing/2014/main" id="{16FCC683-8195-0E47-8BD2-1375218D18F7}"/>
              </a:ext>
            </a:extLst>
          </p:cNvPr>
          <p:cNvSpPr>
            <a:spLocks noChangeArrowheads="1"/>
          </p:cNvSpPr>
          <p:nvPr/>
        </p:nvSpPr>
        <p:spPr bwMode="auto">
          <a:xfrm>
            <a:off x="10197120" y="137684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2" name="Group 11">
            <a:extLst>
              <a:ext uri="{FF2B5EF4-FFF2-40B4-BE49-F238E27FC236}">
                <a16:creationId xmlns:a16="http://schemas.microsoft.com/office/drawing/2014/main" id="{36B7C141-023F-274D-B647-0C944FA4CF55}"/>
              </a:ext>
            </a:extLst>
          </p:cNvPr>
          <p:cNvGrpSpPr/>
          <p:nvPr/>
        </p:nvGrpSpPr>
        <p:grpSpPr>
          <a:xfrm>
            <a:off x="10730606" y="1163991"/>
            <a:ext cx="1439862" cy="4462189"/>
            <a:chOff x="10558328" y="1163992"/>
            <a:chExt cx="1439862" cy="4462189"/>
          </a:xfrm>
        </p:grpSpPr>
        <p:sp>
          <p:nvSpPr>
            <p:cNvPr id="23" name="Line 4">
              <a:extLst>
                <a:ext uri="{FF2B5EF4-FFF2-40B4-BE49-F238E27FC236}">
                  <a16:creationId xmlns:a16="http://schemas.microsoft.com/office/drawing/2014/main" id="{67FC1EB1-67E6-3D47-BA39-EC961BEDA76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Line 7">
              <a:extLst>
                <a:ext uri="{FF2B5EF4-FFF2-40B4-BE49-F238E27FC236}">
                  <a16:creationId xmlns:a16="http://schemas.microsoft.com/office/drawing/2014/main" id="{42BF5CAB-81C7-5D49-9F8C-5504B05AD996}"/>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Line 9">
              <a:extLst>
                <a:ext uri="{FF2B5EF4-FFF2-40B4-BE49-F238E27FC236}">
                  <a16:creationId xmlns:a16="http://schemas.microsoft.com/office/drawing/2014/main" id="{52018171-4C17-DF46-AC91-1AE2028E6BEF}"/>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7072A173-B566-C54C-B3FE-0ABFEB94E883}"/>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7" name="Text Box 12">
              <a:extLst>
                <a:ext uri="{FF2B5EF4-FFF2-40B4-BE49-F238E27FC236}">
                  <a16:creationId xmlns:a16="http://schemas.microsoft.com/office/drawing/2014/main" id="{A7F44EA8-5AEC-C042-B241-352579EACB76}"/>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8" name="Text Box 14">
              <a:extLst>
                <a:ext uri="{FF2B5EF4-FFF2-40B4-BE49-F238E27FC236}">
                  <a16:creationId xmlns:a16="http://schemas.microsoft.com/office/drawing/2014/main" id="{19C18565-569A-4244-AAF1-68522EEED9A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0" name="CuadroTexto 29">
            <a:extLst>
              <a:ext uri="{FF2B5EF4-FFF2-40B4-BE49-F238E27FC236}">
                <a16:creationId xmlns:a16="http://schemas.microsoft.com/office/drawing/2014/main" id="{C1787919-30F1-3A48-94FC-8B944A66F377}"/>
              </a:ext>
            </a:extLst>
          </p:cNvPr>
          <p:cNvSpPr txBox="1"/>
          <p:nvPr/>
        </p:nvSpPr>
        <p:spPr>
          <a:xfrm>
            <a:off x="4826586" y="4282264"/>
            <a:ext cx="950901" cy="461665"/>
          </a:xfrm>
          <a:prstGeom prst="rect">
            <a:avLst/>
          </a:prstGeom>
          <a:noFill/>
        </p:spPr>
        <p:txBody>
          <a:bodyPr wrap="none" rtlCol="0">
            <a:spAutoFit/>
          </a:bodyPr>
          <a:lstStyle/>
          <a:p>
            <a:pPr algn="l"/>
            <a:r>
              <a:rPr lang="es-GB" sz="2400" dirty="0">
                <a:solidFill>
                  <a:schemeClr val="accent5">
                    <a:lumMod val="50000"/>
                  </a:schemeClr>
                </a:solidFill>
              </a:rPr>
              <a:t>[</a:t>
            </a:r>
            <a:r>
              <a:rPr lang="en-GB" sz="2400" dirty="0">
                <a:solidFill>
                  <a:schemeClr val="accent5">
                    <a:lumMod val="50000"/>
                  </a:schemeClr>
                </a:solidFill>
              </a:rPr>
              <a:t>rain</a:t>
            </a:r>
            <a:r>
              <a:rPr lang="es-GB" sz="2400" dirty="0">
                <a:solidFill>
                  <a:schemeClr val="accent5">
                    <a:lumMod val="50000"/>
                  </a:schemeClr>
                </a:solidFill>
              </a:rPr>
              <a:t>]</a:t>
            </a:r>
          </a:p>
        </p:txBody>
      </p:sp>
      <p:sp>
        <p:nvSpPr>
          <p:cNvPr id="35" name="CuadroTexto 34">
            <a:extLst>
              <a:ext uri="{FF2B5EF4-FFF2-40B4-BE49-F238E27FC236}">
                <a16:creationId xmlns:a16="http://schemas.microsoft.com/office/drawing/2014/main" id="{48232025-F03F-AD42-B246-3687C8B9D9CF}"/>
              </a:ext>
            </a:extLst>
          </p:cNvPr>
          <p:cNvSpPr txBox="1"/>
          <p:nvPr/>
        </p:nvSpPr>
        <p:spPr>
          <a:xfrm>
            <a:off x="7046720" y="4282264"/>
            <a:ext cx="2932213" cy="461665"/>
          </a:xfrm>
          <a:prstGeom prst="rect">
            <a:avLst/>
          </a:prstGeom>
          <a:noFill/>
        </p:spPr>
        <p:txBody>
          <a:bodyPr wrap="none" rtlCol="0">
            <a:spAutoFit/>
          </a:bodyPr>
          <a:lstStyle/>
          <a:p>
            <a:pPr algn="l"/>
            <a:r>
              <a:rPr lang="x-none" sz="2400" dirty="0">
                <a:solidFill>
                  <a:schemeClr val="accent5">
                    <a:lumMod val="50000"/>
                  </a:schemeClr>
                </a:solidFill>
              </a:rPr>
              <a:t>[</a:t>
            </a:r>
            <a:r>
              <a:rPr lang="en-GB" sz="2400" dirty="0">
                <a:solidFill>
                  <a:schemeClr val="accent5">
                    <a:lumMod val="50000"/>
                  </a:schemeClr>
                </a:solidFill>
              </a:rPr>
              <a:t>to grow, growing</a:t>
            </a:r>
            <a:r>
              <a:rPr lang="x-none" sz="2400" dirty="0">
                <a:solidFill>
                  <a:schemeClr val="accent5">
                    <a:lumMod val="50000"/>
                  </a:schemeClr>
                </a:solidFill>
              </a:rPr>
              <a:t>]</a:t>
            </a:r>
          </a:p>
        </p:txBody>
      </p:sp>
      <p:pic>
        <p:nvPicPr>
          <p:cNvPr id="1028" name="Picture 4" descr="holy family catholic church&#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823" y="1979813"/>
            <a:ext cx="2238375" cy="223837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9">
            <a:extLst>
              <a:ext uri="{FF2B5EF4-FFF2-40B4-BE49-F238E27FC236}">
                <a16:creationId xmlns:a16="http://schemas.microsoft.com/office/drawing/2014/main" id="{AB8EF8EF-1CCE-894D-9139-9C8B0785CD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860" y="2273512"/>
            <a:ext cx="3184664" cy="1919111"/>
          </a:xfrm>
          <a:prstGeom prst="rect">
            <a:avLst/>
          </a:prstGeom>
        </p:spPr>
      </p:pic>
      <p:pic>
        <p:nvPicPr>
          <p:cNvPr id="1030" name="Picture 6" descr="Disappearance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081" y="2383968"/>
            <a:ext cx="2149475" cy="15295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CC6A571-5731-4120-9CCE-13B635972106}"/>
              </a:ext>
            </a:extLst>
          </p:cNvPr>
          <p:cNvSpPr txBox="1"/>
          <p:nvPr/>
        </p:nvSpPr>
        <p:spPr>
          <a:xfrm>
            <a:off x="213576" y="4831646"/>
            <a:ext cx="3626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desaparecer</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263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19"/>
                                        </p:tgtEl>
                                      </p:cBhvr>
                                    </p:animEffect>
                                    <p:set>
                                      <p:cBhvr>
                                        <p:cTn id="16" dur="1" fill="hold">
                                          <p:stCondLst>
                                            <p:cond delay="2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p:bldP spid="7"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88281" y="258166"/>
            <a:ext cx="143986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885132" y="4810108"/>
            <a:ext cx="27205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altura</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63697" y="4835958"/>
            <a:ext cx="2929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seco</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seca</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127393" y="4306593"/>
            <a:ext cx="37986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climate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Rectangle 3">
            <a:extLst>
              <a:ext uri="{FF2B5EF4-FFF2-40B4-BE49-F238E27FC236}">
                <a16:creationId xmlns:a16="http://schemas.microsoft.com/office/drawing/2014/main" id="{93E2049E-49E4-7048-AF4A-37CDAC7E3E95}"/>
              </a:ext>
            </a:extLst>
          </p:cNvPr>
          <p:cNvSpPr>
            <a:spLocks noChangeArrowheads="1"/>
          </p:cNvSpPr>
          <p:nvPr/>
        </p:nvSpPr>
        <p:spPr bwMode="auto">
          <a:xfrm>
            <a:off x="10195723" y="135752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AutoShape 11">
            <a:hlinkClick r:id="" action="ppaction://noaction" highlightClick="1"/>
            <a:extLst>
              <a:ext uri="{FF2B5EF4-FFF2-40B4-BE49-F238E27FC236}">
                <a16:creationId xmlns:a16="http://schemas.microsoft.com/office/drawing/2014/main" id="{65333084-065A-3340-ADFB-E9EED8E8EBCB}"/>
              </a:ext>
            </a:extLst>
          </p:cNvPr>
          <p:cNvSpPr>
            <a:spLocks noChangeArrowheads="1"/>
          </p:cNvSpPr>
          <p:nvPr/>
        </p:nvSpPr>
        <p:spPr bwMode="auto">
          <a:xfrm>
            <a:off x="9893697" y="556654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1" name="Rectangle 2">
            <a:extLst>
              <a:ext uri="{FF2B5EF4-FFF2-40B4-BE49-F238E27FC236}">
                <a16:creationId xmlns:a16="http://schemas.microsoft.com/office/drawing/2014/main" id="{16FCC683-8195-0E47-8BD2-1375218D18F7}"/>
              </a:ext>
            </a:extLst>
          </p:cNvPr>
          <p:cNvSpPr>
            <a:spLocks noChangeArrowheads="1"/>
          </p:cNvSpPr>
          <p:nvPr/>
        </p:nvSpPr>
        <p:spPr bwMode="auto">
          <a:xfrm>
            <a:off x="10197120" y="137684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2" name="Group 11">
            <a:extLst>
              <a:ext uri="{FF2B5EF4-FFF2-40B4-BE49-F238E27FC236}">
                <a16:creationId xmlns:a16="http://schemas.microsoft.com/office/drawing/2014/main" id="{36B7C141-023F-274D-B647-0C944FA4CF55}"/>
              </a:ext>
            </a:extLst>
          </p:cNvPr>
          <p:cNvGrpSpPr/>
          <p:nvPr/>
        </p:nvGrpSpPr>
        <p:grpSpPr>
          <a:xfrm>
            <a:off x="10730606" y="1163991"/>
            <a:ext cx="1439862" cy="4462189"/>
            <a:chOff x="10558328" y="1163992"/>
            <a:chExt cx="1439862" cy="4462189"/>
          </a:xfrm>
        </p:grpSpPr>
        <p:sp>
          <p:nvSpPr>
            <p:cNvPr id="23" name="Line 4">
              <a:extLst>
                <a:ext uri="{FF2B5EF4-FFF2-40B4-BE49-F238E27FC236}">
                  <a16:creationId xmlns:a16="http://schemas.microsoft.com/office/drawing/2014/main" id="{67FC1EB1-67E6-3D47-BA39-EC961BEDA76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Line 7">
              <a:extLst>
                <a:ext uri="{FF2B5EF4-FFF2-40B4-BE49-F238E27FC236}">
                  <a16:creationId xmlns:a16="http://schemas.microsoft.com/office/drawing/2014/main" id="{42BF5CAB-81C7-5D49-9F8C-5504B05AD996}"/>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Line 9">
              <a:extLst>
                <a:ext uri="{FF2B5EF4-FFF2-40B4-BE49-F238E27FC236}">
                  <a16:creationId xmlns:a16="http://schemas.microsoft.com/office/drawing/2014/main" id="{52018171-4C17-DF46-AC91-1AE2028E6BEF}"/>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7072A173-B566-C54C-B3FE-0ABFEB94E883}"/>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7" name="Text Box 12">
              <a:extLst>
                <a:ext uri="{FF2B5EF4-FFF2-40B4-BE49-F238E27FC236}">
                  <a16:creationId xmlns:a16="http://schemas.microsoft.com/office/drawing/2014/main" id="{A7F44EA8-5AEC-C042-B241-352579EACB76}"/>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8" name="Text Box 14">
              <a:extLst>
                <a:ext uri="{FF2B5EF4-FFF2-40B4-BE49-F238E27FC236}">
                  <a16:creationId xmlns:a16="http://schemas.microsoft.com/office/drawing/2014/main" id="{19C18565-569A-4244-AAF1-68522EEED9A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0" name="CuadroTexto 29">
            <a:extLst>
              <a:ext uri="{FF2B5EF4-FFF2-40B4-BE49-F238E27FC236}">
                <a16:creationId xmlns:a16="http://schemas.microsoft.com/office/drawing/2014/main" id="{C1787919-30F1-3A48-94FC-8B944A66F377}"/>
              </a:ext>
            </a:extLst>
          </p:cNvPr>
          <p:cNvSpPr txBox="1"/>
          <p:nvPr/>
        </p:nvSpPr>
        <p:spPr>
          <a:xfrm>
            <a:off x="4481432" y="4264744"/>
            <a:ext cx="1539204" cy="461665"/>
          </a:xfrm>
          <a:prstGeom prst="rect">
            <a:avLst/>
          </a:prstGeom>
          <a:noFill/>
        </p:spPr>
        <p:txBody>
          <a:bodyPr wrap="none" rtlCol="0">
            <a:spAutoFit/>
          </a:bodyPr>
          <a:lstStyle/>
          <a:p>
            <a:pPr algn="l"/>
            <a:r>
              <a:rPr lang="es-GB" sz="2400" dirty="0">
                <a:solidFill>
                  <a:schemeClr val="accent5">
                    <a:lumMod val="50000"/>
                  </a:schemeClr>
                </a:solidFill>
              </a:rPr>
              <a:t>[</a:t>
            </a:r>
            <a:r>
              <a:rPr lang="en-GB" sz="2400" dirty="0">
                <a:solidFill>
                  <a:schemeClr val="accent5">
                    <a:lumMod val="50000"/>
                  </a:schemeClr>
                </a:solidFill>
              </a:rPr>
              <a:t>altitude</a:t>
            </a:r>
            <a:r>
              <a:rPr lang="es-GB" sz="2400" dirty="0">
                <a:solidFill>
                  <a:schemeClr val="accent5">
                    <a:lumMod val="50000"/>
                  </a:schemeClr>
                </a:solidFill>
              </a:rPr>
              <a:t>]</a:t>
            </a:r>
          </a:p>
        </p:txBody>
      </p:sp>
      <p:sp>
        <p:nvSpPr>
          <p:cNvPr id="35" name="CuadroTexto 34">
            <a:extLst>
              <a:ext uri="{FF2B5EF4-FFF2-40B4-BE49-F238E27FC236}">
                <a16:creationId xmlns:a16="http://schemas.microsoft.com/office/drawing/2014/main" id="{48232025-F03F-AD42-B246-3687C8B9D9CF}"/>
              </a:ext>
            </a:extLst>
          </p:cNvPr>
          <p:cNvSpPr txBox="1"/>
          <p:nvPr/>
        </p:nvSpPr>
        <p:spPr>
          <a:xfrm>
            <a:off x="7999150" y="4282264"/>
            <a:ext cx="869149" cy="461665"/>
          </a:xfrm>
          <a:prstGeom prst="rect">
            <a:avLst/>
          </a:prstGeom>
          <a:noFill/>
        </p:spPr>
        <p:txBody>
          <a:bodyPr wrap="none" rtlCol="0">
            <a:spAutoFit/>
          </a:bodyPr>
          <a:lstStyle/>
          <a:p>
            <a:pPr algn="l"/>
            <a:r>
              <a:rPr lang="x-none" sz="2400" dirty="0">
                <a:solidFill>
                  <a:schemeClr val="accent5">
                    <a:lumMod val="50000"/>
                  </a:schemeClr>
                </a:solidFill>
              </a:rPr>
              <a:t>[</a:t>
            </a:r>
            <a:r>
              <a:rPr lang="en-GB" sz="2400" dirty="0">
                <a:solidFill>
                  <a:schemeClr val="accent5">
                    <a:lumMod val="50000"/>
                  </a:schemeClr>
                </a:solidFill>
              </a:rPr>
              <a:t>dry</a:t>
            </a:r>
            <a:r>
              <a:rPr lang="x-none" sz="2400" dirty="0">
                <a:solidFill>
                  <a:schemeClr val="accent5">
                    <a:lumMod val="50000"/>
                  </a:schemeClr>
                </a:solidFill>
              </a:rPr>
              <a:t>]</a:t>
            </a:r>
          </a:p>
        </p:txBody>
      </p:sp>
      <p:sp>
        <p:nvSpPr>
          <p:cNvPr id="32" name="TextBox 31">
            <a:extLst>
              <a:ext uri="{FF2B5EF4-FFF2-40B4-BE49-F238E27FC236}">
                <a16:creationId xmlns:a16="http://schemas.microsoft.com/office/drawing/2014/main" id="{ACC6A571-5731-4120-9CCE-13B635972106}"/>
              </a:ext>
            </a:extLst>
          </p:cNvPr>
          <p:cNvSpPr txBox="1"/>
          <p:nvPr/>
        </p:nvSpPr>
        <p:spPr>
          <a:xfrm>
            <a:off x="213576" y="4831646"/>
            <a:ext cx="3626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clima</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holy family catholic church&#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132" y="1922407"/>
            <a:ext cx="2342337" cy="23423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mergency Clip Ar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4797" y="1977841"/>
            <a:ext cx="1951835" cy="22314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mate Change PNG Pic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261" y="2473617"/>
            <a:ext cx="3016566" cy="169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0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19"/>
                                        </p:tgtEl>
                                      </p:cBhvr>
                                    </p:animEffect>
                                    <p:set>
                                      <p:cBhvr>
                                        <p:cTn id="16" dur="1" fill="hold">
                                          <p:stCondLst>
                                            <p:cond delay="2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p:bldP spid="7"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88281" y="258166"/>
            <a:ext cx="143986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885132" y="4810108"/>
            <a:ext cx="27205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78783" y="4729217"/>
            <a:ext cx="2929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127393" y="4266789"/>
            <a:ext cx="37986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boyfriend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Rectangle 3">
            <a:extLst>
              <a:ext uri="{FF2B5EF4-FFF2-40B4-BE49-F238E27FC236}">
                <a16:creationId xmlns:a16="http://schemas.microsoft.com/office/drawing/2014/main" id="{93E2049E-49E4-7048-AF4A-37CDAC7E3E95}"/>
              </a:ext>
            </a:extLst>
          </p:cNvPr>
          <p:cNvSpPr>
            <a:spLocks noChangeArrowheads="1"/>
          </p:cNvSpPr>
          <p:nvPr/>
        </p:nvSpPr>
        <p:spPr bwMode="auto">
          <a:xfrm>
            <a:off x="10195723" y="135752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AutoShape 11">
            <a:hlinkClick r:id="" action="ppaction://noaction" highlightClick="1"/>
            <a:extLst>
              <a:ext uri="{FF2B5EF4-FFF2-40B4-BE49-F238E27FC236}">
                <a16:creationId xmlns:a16="http://schemas.microsoft.com/office/drawing/2014/main" id="{65333084-065A-3340-ADFB-E9EED8E8EBCB}"/>
              </a:ext>
            </a:extLst>
          </p:cNvPr>
          <p:cNvSpPr>
            <a:spLocks noChangeArrowheads="1"/>
          </p:cNvSpPr>
          <p:nvPr/>
        </p:nvSpPr>
        <p:spPr bwMode="auto">
          <a:xfrm>
            <a:off x="9893697" y="556654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1" name="Rectangle 2">
            <a:extLst>
              <a:ext uri="{FF2B5EF4-FFF2-40B4-BE49-F238E27FC236}">
                <a16:creationId xmlns:a16="http://schemas.microsoft.com/office/drawing/2014/main" id="{16FCC683-8195-0E47-8BD2-1375218D18F7}"/>
              </a:ext>
            </a:extLst>
          </p:cNvPr>
          <p:cNvSpPr>
            <a:spLocks noChangeArrowheads="1"/>
          </p:cNvSpPr>
          <p:nvPr/>
        </p:nvSpPr>
        <p:spPr bwMode="auto">
          <a:xfrm>
            <a:off x="10197120" y="137684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2" name="Group 11">
            <a:extLst>
              <a:ext uri="{FF2B5EF4-FFF2-40B4-BE49-F238E27FC236}">
                <a16:creationId xmlns:a16="http://schemas.microsoft.com/office/drawing/2014/main" id="{36B7C141-023F-274D-B647-0C944FA4CF55}"/>
              </a:ext>
            </a:extLst>
          </p:cNvPr>
          <p:cNvGrpSpPr/>
          <p:nvPr/>
        </p:nvGrpSpPr>
        <p:grpSpPr>
          <a:xfrm>
            <a:off x="10730606" y="1163991"/>
            <a:ext cx="1439862" cy="4462189"/>
            <a:chOff x="10558328" y="1163992"/>
            <a:chExt cx="1439862" cy="4462189"/>
          </a:xfrm>
        </p:grpSpPr>
        <p:sp>
          <p:nvSpPr>
            <p:cNvPr id="23" name="Line 4">
              <a:extLst>
                <a:ext uri="{FF2B5EF4-FFF2-40B4-BE49-F238E27FC236}">
                  <a16:creationId xmlns:a16="http://schemas.microsoft.com/office/drawing/2014/main" id="{67FC1EB1-67E6-3D47-BA39-EC961BEDA76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Line 7">
              <a:extLst>
                <a:ext uri="{FF2B5EF4-FFF2-40B4-BE49-F238E27FC236}">
                  <a16:creationId xmlns:a16="http://schemas.microsoft.com/office/drawing/2014/main" id="{42BF5CAB-81C7-5D49-9F8C-5504B05AD996}"/>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Line 9">
              <a:extLst>
                <a:ext uri="{FF2B5EF4-FFF2-40B4-BE49-F238E27FC236}">
                  <a16:creationId xmlns:a16="http://schemas.microsoft.com/office/drawing/2014/main" id="{52018171-4C17-DF46-AC91-1AE2028E6BEF}"/>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7072A173-B566-C54C-B3FE-0ABFEB94E883}"/>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7" name="Text Box 12">
              <a:extLst>
                <a:ext uri="{FF2B5EF4-FFF2-40B4-BE49-F238E27FC236}">
                  <a16:creationId xmlns:a16="http://schemas.microsoft.com/office/drawing/2014/main" id="{A7F44EA8-5AEC-C042-B241-352579EACB76}"/>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8" name="Text Box 14">
              <a:extLst>
                <a:ext uri="{FF2B5EF4-FFF2-40B4-BE49-F238E27FC236}">
                  <a16:creationId xmlns:a16="http://schemas.microsoft.com/office/drawing/2014/main" id="{19C18565-569A-4244-AAF1-68522EEED9A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2" name="TextBox 31">
            <a:extLst>
              <a:ext uri="{FF2B5EF4-FFF2-40B4-BE49-F238E27FC236}">
                <a16:creationId xmlns:a16="http://schemas.microsoft.com/office/drawing/2014/main" id="{ACC6A571-5731-4120-9CCE-13B635972106}"/>
              </a:ext>
            </a:extLst>
          </p:cNvPr>
          <p:cNvSpPr txBox="1"/>
          <p:nvPr/>
        </p:nvSpPr>
        <p:spPr>
          <a:xfrm>
            <a:off x="213576" y="4831646"/>
            <a:ext cx="3626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el novio</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7024" r="30407"/>
          <a:stretch/>
        </p:blipFill>
        <p:spPr>
          <a:xfrm>
            <a:off x="1456721" y="1622426"/>
            <a:ext cx="1086012" cy="2706681"/>
          </a:xfrm>
          <a:prstGeom prst="rect">
            <a:avLst/>
          </a:prstGeom>
        </p:spPr>
      </p:pic>
      <p:pic>
        <p:nvPicPr>
          <p:cNvPr id="3074" name="Picture 2" descr="Right Border Of Heart Clip Art, PNG, Watercolor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06" r="20041"/>
          <a:stretch/>
        </p:blipFill>
        <p:spPr bwMode="auto">
          <a:xfrm>
            <a:off x="2351868" y="2511658"/>
            <a:ext cx="626041" cy="7239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ashville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3504" y="2692318"/>
            <a:ext cx="2263828" cy="10866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best free Better clipart images.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8941" y="2709968"/>
            <a:ext cx="2500539" cy="95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9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19"/>
                                        </p:tgtEl>
                                      </p:cBhvr>
                                    </p:animEffect>
                                    <p:set>
                                      <p:cBhvr>
                                        <p:cTn id="16" dur="1" fill="hold">
                                          <p:stCondLst>
                                            <p:cond delay="2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p:bldP spid="7"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B40FB6-37B6-DA49-9CBD-4884B61BD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891" y="1285494"/>
            <a:ext cx="651926" cy="974842"/>
          </a:xfrm>
          <a:prstGeom prst="rect">
            <a:avLst/>
          </a:prstGeom>
        </p:spPr>
      </p:pic>
      <p:pic>
        <p:nvPicPr>
          <p:cNvPr id="8" name="Imagen 7">
            <a:extLst>
              <a:ext uri="{FF2B5EF4-FFF2-40B4-BE49-F238E27FC236}">
                <a16:creationId xmlns:a16="http://schemas.microsoft.com/office/drawing/2014/main" id="{61F076A7-C4A0-C944-9274-CBFC7E11D1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742" y="4817870"/>
            <a:ext cx="1638262" cy="1482627"/>
          </a:xfrm>
          <a:prstGeom prst="rect">
            <a:avLst/>
          </a:prstGeom>
        </p:spPr>
      </p:pic>
      <p:pic>
        <p:nvPicPr>
          <p:cNvPr id="13" name="Imagen 13">
            <a:extLst>
              <a:ext uri="{FF2B5EF4-FFF2-40B4-BE49-F238E27FC236}">
                <a16:creationId xmlns:a16="http://schemas.microsoft.com/office/drawing/2014/main" id="{E5C9C8FF-9079-0947-8502-006B91E77C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742" y="2550871"/>
            <a:ext cx="1367880" cy="1476913"/>
          </a:xfrm>
          <a:prstGeom prst="rect">
            <a:avLst/>
          </a:prstGeom>
        </p:spPr>
      </p:pic>
      <p:sp>
        <p:nvSpPr>
          <p:cNvPr id="16" name="CuadroTexto 46">
            <a:extLst>
              <a:ext uri="{FF2B5EF4-FFF2-40B4-BE49-F238E27FC236}">
                <a16:creationId xmlns:a16="http://schemas.microsoft.com/office/drawing/2014/main" id="{8DF366ED-5D56-8F41-B411-926ECEEA7CB8}"/>
              </a:ext>
            </a:extLst>
          </p:cNvPr>
          <p:cNvSpPr txBox="1"/>
          <p:nvPr/>
        </p:nvSpPr>
        <p:spPr>
          <a:xfrm>
            <a:off x="216144" y="3996852"/>
            <a:ext cx="3102131" cy="461665"/>
          </a:xfrm>
          <a:prstGeom prst="rect">
            <a:avLst/>
          </a:prstGeom>
          <a:noFill/>
        </p:spPr>
        <p:txBody>
          <a:bodyPr wrap="none" rtlCol="0">
            <a:spAutoFit/>
          </a:bodyPr>
          <a:lstStyle/>
          <a:p>
            <a:pPr algn="l"/>
            <a:r>
              <a:rPr lang="es-GB" sz="2400" dirty="0">
                <a:solidFill>
                  <a:schemeClr val="accent5">
                    <a:lumMod val="50000"/>
                  </a:schemeClr>
                </a:solidFill>
              </a:rPr>
              <a:t>[to throw</a:t>
            </a:r>
            <a:r>
              <a:rPr lang="en-GB" sz="2400" dirty="0">
                <a:solidFill>
                  <a:schemeClr val="accent5">
                    <a:lumMod val="50000"/>
                  </a:schemeClr>
                </a:solidFill>
              </a:rPr>
              <a:t>, throwing</a:t>
            </a:r>
            <a:r>
              <a:rPr lang="es-GB" sz="2400" dirty="0">
                <a:solidFill>
                  <a:schemeClr val="accent5">
                    <a:lumMod val="50000"/>
                  </a:schemeClr>
                </a:solidFill>
              </a:rPr>
              <a:t>]</a:t>
            </a:r>
          </a:p>
        </p:txBody>
      </p:sp>
      <p:grpSp>
        <p:nvGrpSpPr>
          <p:cNvPr id="55" name="Group 54"/>
          <p:cNvGrpSpPr/>
          <p:nvPr/>
        </p:nvGrpSpPr>
        <p:grpSpPr>
          <a:xfrm>
            <a:off x="7188799" y="2988287"/>
            <a:ext cx="1367682" cy="1407511"/>
            <a:chOff x="7188800" y="3182870"/>
            <a:chExt cx="1367682" cy="1407511"/>
          </a:xfrm>
        </p:grpSpPr>
        <p:pic>
          <p:nvPicPr>
            <p:cNvPr id="11" name="Imagen 10">
              <a:extLst>
                <a:ext uri="{FF2B5EF4-FFF2-40B4-BE49-F238E27FC236}">
                  <a16:creationId xmlns:a16="http://schemas.microsoft.com/office/drawing/2014/main" id="{27448254-94B3-F447-8AB2-7A0380EC7C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2355" y="3182870"/>
              <a:ext cx="495564" cy="937125"/>
            </a:xfrm>
            <a:prstGeom prst="rect">
              <a:avLst/>
            </a:prstGeom>
          </p:spPr>
        </p:pic>
        <p:sp>
          <p:nvSpPr>
            <p:cNvPr id="17" name="CuadroTexto 47">
              <a:extLst>
                <a:ext uri="{FF2B5EF4-FFF2-40B4-BE49-F238E27FC236}">
                  <a16:creationId xmlns:a16="http://schemas.microsoft.com/office/drawing/2014/main" id="{3CD7B067-06F8-F947-AB83-9E6146287D67}"/>
                </a:ext>
              </a:extLst>
            </p:cNvPr>
            <p:cNvSpPr txBox="1"/>
            <p:nvPr/>
          </p:nvSpPr>
          <p:spPr>
            <a:xfrm>
              <a:off x="7188800" y="4128716"/>
              <a:ext cx="1367682" cy="461665"/>
            </a:xfrm>
            <a:prstGeom prst="rect">
              <a:avLst/>
            </a:prstGeom>
            <a:noFill/>
          </p:spPr>
          <p:txBody>
            <a:bodyPr wrap="none" rtlCol="0">
              <a:spAutoFit/>
            </a:bodyPr>
            <a:lstStyle/>
            <a:p>
              <a:pPr algn="ctr"/>
              <a:r>
                <a:rPr lang="es-GB" sz="2400" dirty="0">
                  <a:solidFill>
                    <a:schemeClr val="accent5">
                      <a:lumMod val="50000"/>
                    </a:schemeClr>
                  </a:solidFill>
                </a:rPr>
                <a:t>[empty]</a:t>
              </a:r>
            </a:p>
          </p:txBody>
        </p:sp>
      </p:grpSp>
      <p:sp>
        <p:nvSpPr>
          <p:cNvPr id="31" name="Rectángulo 74">
            <a:extLst>
              <a:ext uri="{FF2B5EF4-FFF2-40B4-BE49-F238E27FC236}">
                <a16:creationId xmlns:a16="http://schemas.microsoft.com/office/drawing/2014/main" id="{5599A9C2-E8EE-C049-A03D-0F2B6E860C9E}"/>
              </a:ext>
            </a:extLst>
          </p:cNvPr>
          <p:cNvSpPr/>
          <p:nvPr/>
        </p:nvSpPr>
        <p:spPr>
          <a:xfrm>
            <a:off x="6789890" y="5220720"/>
            <a:ext cx="2165502" cy="830997"/>
          </a:xfrm>
          <a:prstGeom prst="rect">
            <a:avLst/>
          </a:prstGeom>
          <a:noFill/>
        </p:spPr>
        <p:txBody>
          <a:bodyPr wrap="square" lIns="91440" tIns="45720" rIns="91440" bIns="45720">
            <a:spAutoFit/>
          </a:bodyPr>
          <a:lstStyle/>
          <a:p>
            <a:pPr algn="ctr"/>
            <a:r>
              <a:rPr lang="es-ES" sz="2400" dirty="0">
                <a:solidFill>
                  <a:srgbClr val="203864"/>
                </a:solidFill>
              </a:rPr>
              <a:t>[myself,        to me]</a:t>
            </a:r>
          </a:p>
        </p:txBody>
      </p:sp>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90532" y="12378"/>
            <a:ext cx="10515600" cy="1325563"/>
          </a:xfrm>
        </p:spPr>
        <p:txBody>
          <a:bodyPr>
            <a:normAutofit/>
          </a:bodyPr>
          <a:lstStyle/>
          <a:p>
            <a:r>
              <a:rPr lang="en-GB" sz="4000" b="1" dirty="0">
                <a:solidFill>
                  <a:schemeClr val="bg1"/>
                </a:solidFill>
              </a:rPr>
              <a:t>Vocabulario [1/2]</a:t>
            </a:r>
          </a:p>
        </p:txBody>
      </p:sp>
      <p:pic>
        <p:nvPicPr>
          <p:cNvPr id="46" name="Imagen 9">
            <a:extLst>
              <a:ext uri="{FF2B5EF4-FFF2-40B4-BE49-F238E27FC236}">
                <a16:creationId xmlns:a16="http://schemas.microsoft.com/office/drawing/2014/main" id="{D56A6B33-F359-2E4C-AA4F-16D4F5E203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8156" y="967133"/>
            <a:ext cx="579763" cy="1096345"/>
          </a:xfrm>
          <a:prstGeom prst="rect">
            <a:avLst/>
          </a:prstGeom>
        </p:spPr>
      </p:pic>
      <p:sp>
        <p:nvSpPr>
          <p:cNvPr id="47" name="CuadroTexto 49">
            <a:extLst>
              <a:ext uri="{FF2B5EF4-FFF2-40B4-BE49-F238E27FC236}">
                <a16:creationId xmlns:a16="http://schemas.microsoft.com/office/drawing/2014/main" id="{582B51EB-B3F0-1547-8135-53C035E856D9}"/>
              </a:ext>
            </a:extLst>
          </p:cNvPr>
          <p:cNvSpPr txBox="1"/>
          <p:nvPr/>
        </p:nvSpPr>
        <p:spPr>
          <a:xfrm>
            <a:off x="7470126" y="2157320"/>
            <a:ext cx="805029" cy="461665"/>
          </a:xfrm>
          <a:prstGeom prst="rect">
            <a:avLst/>
          </a:prstGeom>
          <a:noFill/>
        </p:spPr>
        <p:txBody>
          <a:bodyPr wrap="none" rtlCol="0">
            <a:spAutoFit/>
          </a:bodyPr>
          <a:lstStyle/>
          <a:p>
            <a:pPr algn="l"/>
            <a:r>
              <a:rPr lang="es-GB" sz="2400" dirty="0">
                <a:solidFill>
                  <a:schemeClr val="accent5">
                    <a:lumMod val="50000"/>
                  </a:schemeClr>
                </a:solidFill>
              </a:rPr>
              <a:t>[full]</a:t>
            </a:r>
          </a:p>
        </p:txBody>
      </p:sp>
      <p:sp>
        <p:nvSpPr>
          <p:cNvPr id="49" name="CuadroTexto 48">
            <a:extLst>
              <a:ext uri="{FF2B5EF4-FFF2-40B4-BE49-F238E27FC236}">
                <a16:creationId xmlns:a16="http://schemas.microsoft.com/office/drawing/2014/main" id="{7A4B1C46-DE12-D040-9D8A-B70A3E16C43D}"/>
              </a:ext>
            </a:extLst>
          </p:cNvPr>
          <p:cNvSpPr txBox="1"/>
          <p:nvPr/>
        </p:nvSpPr>
        <p:spPr>
          <a:xfrm>
            <a:off x="2707514" y="1620151"/>
            <a:ext cx="1313180" cy="523220"/>
          </a:xfrm>
          <a:prstGeom prst="rect">
            <a:avLst/>
          </a:prstGeom>
          <a:noFill/>
        </p:spPr>
        <p:txBody>
          <a:bodyPr wrap="none" rtlCol="0">
            <a:spAutoFit/>
          </a:bodyPr>
          <a:lstStyle/>
          <a:p>
            <a:pPr algn="l"/>
            <a:r>
              <a:rPr lang="en-GB" sz="2800" dirty="0">
                <a:solidFill>
                  <a:schemeClr val="accent5">
                    <a:lumMod val="50000"/>
                  </a:schemeClr>
                </a:solidFill>
              </a:rPr>
              <a:t>el reloj</a:t>
            </a:r>
            <a:endParaRPr lang="es-GB" sz="2800" dirty="0">
              <a:solidFill>
                <a:schemeClr val="accent5">
                  <a:lumMod val="50000"/>
                </a:schemeClr>
              </a:solidFill>
            </a:endParaRPr>
          </a:p>
        </p:txBody>
      </p:sp>
      <p:sp>
        <p:nvSpPr>
          <p:cNvPr id="50" name="CuadroTexto 48">
            <a:extLst>
              <a:ext uri="{FF2B5EF4-FFF2-40B4-BE49-F238E27FC236}">
                <a16:creationId xmlns:a16="http://schemas.microsoft.com/office/drawing/2014/main" id="{7A4B1C46-DE12-D040-9D8A-B70A3E16C43D}"/>
              </a:ext>
            </a:extLst>
          </p:cNvPr>
          <p:cNvSpPr txBox="1"/>
          <p:nvPr/>
        </p:nvSpPr>
        <p:spPr>
          <a:xfrm>
            <a:off x="2701365" y="3430433"/>
            <a:ext cx="838691" cy="523220"/>
          </a:xfrm>
          <a:prstGeom prst="rect">
            <a:avLst/>
          </a:prstGeom>
          <a:noFill/>
        </p:spPr>
        <p:txBody>
          <a:bodyPr wrap="none" rtlCol="0">
            <a:spAutoFit/>
          </a:bodyPr>
          <a:lstStyle/>
          <a:p>
            <a:pPr algn="l"/>
            <a:r>
              <a:rPr lang="en-GB" sz="2800" dirty="0" err="1">
                <a:solidFill>
                  <a:schemeClr val="accent5">
                    <a:lumMod val="50000"/>
                  </a:schemeClr>
                </a:solidFill>
              </a:rPr>
              <a:t>tirar</a:t>
            </a:r>
            <a:endParaRPr lang="es-GB" sz="2800" dirty="0">
              <a:solidFill>
                <a:schemeClr val="accent5">
                  <a:lumMod val="50000"/>
                </a:schemeClr>
              </a:solidFill>
            </a:endParaRPr>
          </a:p>
        </p:txBody>
      </p:sp>
      <p:sp>
        <p:nvSpPr>
          <p:cNvPr id="51" name="CuadroTexto 48">
            <a:extLst>
              <a:ext uri="{FF2B5EF4-FFF2-40B4-BE49-F238E27FC236}">
                <a16:creationId xmlns:a16="http://schemas.microsoft.com/office/drawing/2014/main" id="{7A4B1C46-DE12-D040-9D8A-B70A3E16C43D}"/>
              </a:ext>
            </a:extLst>
          </p:cNvPr>
          <p:cNvSpPr txBox="1"/>
          <p:nvPr/>
        </p:nvSpPr>
        <p:spPr>
          <a:xfrm>
            <a:off x="2701365" y="5240715"/>
            <a:ext cx="1398140" cy="523220"/>
          </a:xfrm>
          <a:prstGeom prst="rect">
            <a:avLst/>
          </a:prstGeom>
          <a:noFill/>
        </p:spPr>
        <p:txBody>
          <a:bodyPr wrap="none" rtlCol="0">
            <a:spAutoFit/>
          </a:bodyPr>
          <a:lstStyle/>
          <a:p>
            <a:pPr algn="l"/>
            <a:r>
              <a:rPr lang="en-GB" sz="2800" dirty="0">
                <a:solidFill>
                  <a:schemeClr val="accent5">
                    <a:lumMod val="50000"/>
                  </a:schemeClr>
                </a:solidFill>
              </a:rPr>
              <a:t>la </a:t>
            </a:r>
            <a:r>
              <a:rPr lang="en-GB" sz="2800" dirty="0" err="1">
                <a:solidFill>
                  <a:schemeClr val="accent5">
                    <a:lumMod val="50000"/>
                  </a:schemeClr>
                </a:solidFill>
              </a:rPr>
              <a:t>caja</a:t>
            </a:r>
            <a:endParaRPr lang="es-GB" sz="2800" dirty="0">
              <a:solidFill>
                <a:schemeClr val="accent5">
                  <a:lumMod val="50000"/>
                </a:schemeClr>
              </a:solidFill>
            </a:endParaRPr>
          </a:p>
        </p:txBody>
      </p:sp>
      <p:sp>
        <p:nvSpPr>
          <p:cNvPr id="52" name="CuadroTexto 48">
            <a:extLst>
              <a:ext uri="{FF2B5EF4-FFF2-40B4-BE49-F238E27FC236}">
                <a16:creationId xmlns:a16="http://schemas.microsoft.com/office/drawing/2014/main" id="{7A4B1C46-DE12-D040-9D8A-B70A3E16C43D}"/>
              </a:ext>
            </a:extLst>
          </p:cNvPr>
          <p:cNvSpPr txBox="1"/>
          <p:nvPr/>
        </p:nvSpPr>
        <p:spPr>
          <a:xfrm>
            <a:off x="8880076" y="1555673"/>
            <a:ext cx="2060179" cy="523220"/>
          </a:xfrm>
          <a:prstGeom prst="rect">
            <a:avLst/>
          </a:prstGeom>
          <a:noFill/>
        </p:spPr>
        <p:txBody>
          <a:bodyPr wrap="none" rtlCol="0">
            <a:spAutoFit/>
          </a:bodyPr>
          <a:lstStyle/>
          <a:p>
            <a:pPr algn="l"/>
            <a:r>
              <a:rPr lang="en-GB" sz="2800" dirty="0" err="1">
                <a:solidFill>
                  <a:schemeClr val="accent5">
                    <a:lumMod val="50000"/>
                  </a:schemeClr>
                </a:solidFill>
              </a:rPr>
              <a:t>lleno</a:t>
            </a:r>
            <a:r>
              <a:rPr lang="en-GB" sz="2800" dirty="0">
                <a:solidFill>
                  <a:schemeClr val="accent5">
                    <a:lumMod val="50000"/>
                  </a:schemeClr>
                </a:solidFill>
              </a:rPr>
              <a:t>, </a:t>
            </a:r>
            <a:r>
              <a:rPr lang="en-GB" sz="2800" dirty="0" err="1">
                <a:solidFill>
                  <a:schemeClr val="accent5">
                    <a:lumMod val="50000"/>
                  </a:schemeClr>
                </a:solidFill>
              </a:rPr>
              <a:t>llena</a:t>
            </a:r>
            <a:endParaRPr lang="es-GB" sz="2800" dirty="0">
              <a:solidFill>
                <a:schemeClr val="accent5">
                  <a:lumMod val="50000"/>
                </a:schemeClr>
              </a:solidFill>
            </a:endParaRPr>
          </a:p>
        </p:txBody>
      </p:sp>
      <p:sp>
        <p:nvSpPr>
          <p:cNvPr id="53" name="CuadroTexto 48">
            <a:extLst>
              <a:ext uri="{FF2B5EF4-FFF2-40B4-BE49-F238E27FC236}">
                <a16:creationId xmlns:a16="http://schemas.microsoft.com/office/drawing/2014/main" id="{7A4B1C46-DE12-D040-9D8A-B70A3E16C43D}"/>
              </a:ext>
            </a:extLst>
          </p:cNvPr>
          <p:cNvSpPr txBox="1"/>
          <p:nvPr/>
        </p:nvSpPr>
        <p:spPr>
          <a:xfrm>
            <a:off x="8955392" y="3436823"/>
            <a:ext cx="2361544" cy="523220"/>
          </a:xfrm>
          <a:prstGeom prst="rect">
            <a:avLst/>
          </a:prstGeom>
          <a:noFill/>
        </p:spPr>
        <p:txBody>
          <a:bodyPr wrap="none" rtlCol="0">
            <a:spAutoFit/>
          </a:bodyPr>
          <a:lstStyle/>
          <a:p>
            <a:pPr algn="l"/>
            <a:r>
              <a:rPr lang="en-GB" sz="2800" dirty="0" err="1">
                <a:solidFill>
                  <a:schemeClr val="accent5">
                    <a:lumMod val="50000"/>
                  </a:schemeClr>
                </a:solidFill>
              </a:rPr>
              <a:t>vacío</a:t>
            </a:r>
            <a:r>
              <a:rPr lang="en-GB" sz="2800" dirty="0">
                <a:solidFill>
                  <a:schemeClr val="accent5">
                    <a:lumMod val="50000"/>
                  </a:schemeClr>
                </a:solidFill>
              </a:rPr>
              <a:t>, </a:t>
            </a:r>
            <a:r>
              <a:rPr lang="en-GB" sz="2800" dirty="0" err="1">
                <a:solidFill>
                  <a:schemeClr val="accent5">
                    <a:lumMod val="50000"/>
                  </a:schemeClr>
                </a:solidFill>
              </a:rPr>
              <a:t>vacía</a:t>
            </a:r>
            <a:endParaRPr lang="es-GB" sz="2800" dirty="0">
              <a:solidFill>
                <a:schemeClr val="accent5">
                  <a:lumMod val="50000"/>
                </a:schemeClr>
              </a:solidFill>
            </a:endParaRPr>
          </a:p>
        </p:txBody>
      </p:sp>
      <p:sp>
        <p:nvSpPr>
          <p:cNvPr id="54" name="CuadroTexto 48">
            <a:extLst>
              <a:ext uri="{FF2B5EF4-FFF2-40B4-BE49-F238E27FC236}">
                <a16:creationId xmlns:a16="http://schemas.microsoft.com/office/drawing/2014/main" id="{7A4B1C46-DE12-D040-9D8A-B70A3E16C43D}"/>
              </a:ext>
            </a:extLst>
          </p:cNvPr>
          <p:cNvSpPr txBox="1"/>
          <p:nvPr/>
        </p:nvSpPr>
        <p:spPr>
          <a:xfrm>
            <a:off x="8955392" y="5195374"/>
            <a:ext cx="755335" cy="523220"/>
          </a:xfrm>
          <a:prstGeom prst="rect">
            <a:avLst/>
          </a:prstGeom>
          <a:noFill/>
        </p:spPr>
        <p:txBody>
          <a:bodyPr wrap="none" rtlCol="0">
            <a:spAutoFit/>
          </a:bodyPr>
          <a:lstStyle/>
          <a:p>
            <a:pPr algn="l"/>
            <a:r>
              <a:rPr lang="en-GB" sz="2800" dirty="0">
                <a:solidFill>
                  <a:schemeClr val="accent5">
                    <a:lumMod val="50000"/>
                  </a:schemeClr>
                </a:solidFill>
              </a:rPr>
              <a:t>me</a:t>
            </a:r>
            <a:endParaRPr lang="es-GB" sz="2800" dirty="0">
              <a:solidFill>
                <a:schemeClr val="accent5">
                  <a:lumMod val="50000"/>
                </a:schemeClr>
              </a:solidFill>
            </a:endParaRPr>
          </a:p>
        </p:txBody>
      </p:sp>
      <p:sp>
        <p:nvSpPr>
          <p:cNvPr id="56" name="Rounded Rectangular Callout 55"/>
          <p:cNvSpPr/>
          <p:nvPr/>
        </p:nvSpPr>
        <p:spPr>
          <a:xfrm>
            <a:off x="9840686" y="5188780"/>
            <a:ext cx="2216745" cy="1110319"/>
          </a:xfrm>
          <a:prstGeom prst="wedgeRoundRectCallout">
            <a:avLst>
              <a:gd name="adj1" fmla="val -64149"/>
              <a:gd name="adj2" fmla="val 3279"/>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This is pronounced like ‘meh’.</a:t>
            </a:r>
          </a:p>
        </p:txBody>
      </p:sp>
      <p:sp>
        <p:nvSpPr>
          <p:cNvPr id="21" name="Rounded Rectangular Callout 20"/>
          <p:cNvSpPr/>
          <p:nvPr/>
        </p:nvSpPr>
        <p:spPr>
          <a:xfrm>
            <a:off x="4299800" y="2307328"/>
            <a:ext cx="2961991" cy="911011"/>
          </a:xfrm>
          <a:prstGeom prst="wedgeRoundRectCallout">
            <a:avLst>
              <a:gd name="adj1" fmla="val 41299"/>
              <a:gd name="adj2" fmla="val -74316"/>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Want to say ‘full of’? Use ‘</a:t>
            </a:r>
            <a:r>
              <a:rPr lang="en-GB" sz="2000" dirty="0" err="1">
                <a:solidFill>
                  <a:srgbClr val="203864"/>
                </a:solidFill>
              </a:rPr>
              <a:t>lleno</a:t>
            </a:r>
            <a:r>
              <a:rPr lang="en-GB" sz="2000" dirty="0">
                <a:solidFill>
                  <a:srgbClr val="203864"/>
                </a:solidFill>
              </a:rPr>
              <a:t>/</a:t>
            </a:r>
            <a:r>
              <a:rPr lang="en-GB" sz="2000" dirty="0" err="1">
                <a:solidFill>
                  <a:srgbClr val="203864"/>
                </a:solidFill>
              </a:rPr>
              <a:t>llena</a:t>
            </a:r>
            <a:r>
              <a:rPr lang="en-GB" sz="2000" dirty="0">
                <a:solidFill>
                  <a:srgbClr val="203864"/>
                </a:solidFill>
              </a:rPr>
              <a:t> </a:t>
            </a:r>
            <a:r>
              <a:rPr lang="en-GB" sz="2000" b="1" dirty="0">
                <a:solidFill>
                  <a:srgbClr val="203864"/>
                </a:solidFill>
              </a:rPr>
              <a:t>de</a:t>
            </a:r>
            <a:r>
              <a:rPr lang="en-GB" sz="2000" dirty="0">
                <a:solidFill>
                  <a:srgbClr val="203864"/>
                </a:solidFill>
              </a:rPr>
              <a:t>’.</a:t>
            </a:r>
          </a:p>
        </p:txBody>
      </p:sp>
    </p:spTree>
    <p:extLst>
      <p:ext uri="{BB962C8B-B14F-4D97-AF65-F5344CB8AC3E}">
        <p14:creationId xmlns:p14="http://schemas.microsoft.com/office/powerpoint/2010/main" val="336544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5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1" grpId="0"/>
      <p:bldP spid="31" grpId="1"/>
      <p:bldP spid="47" grpId="0"/>
      <p:bldP spid="47" grpId="1"/>
      <p:bldP spid="49" grpId="0"/>
      <p:bldP spid="49" grpId="1"/>
      <p:bldP spid="50" grpId="0"/>
      <p:bldP spid="50" grpId="1"/>
      <p:bldP spid="51" grpId="0"/>
      <p:bldP spid="51" grpId="1"/>
      <p:bldP spid="52" grpId="0"/>
      <p:bldP spid="52" grpId="1"/>
      <p:bldP spid="53" grpId="0"/>
      <p:bldP spid="53" grpId="1"/>
      <p:bldP spid="54" grpId="0"/>
      <p:bldP spid="54" grpId="1"/>
      <p:bldP spid="56" grpId="0" animBg="1"/>
      <p:bldP spid="56" grpId="1" animBg="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45">
            <a:extLst>
              <a:ext uri="{FF2B5EF4-FFF2-40B4-BE49-F238E27FC236}">
                <a16:creationId xmlns:a16="http://schemas.microsoft.com/office/drawing/2014/main" id="{DD1590B3-B336-554C-9BA9-21142B5203CF}"/>
              </a:ext>
            </a:extLst>
          </p:cNvPr>
          <p:cNvSpPr/>
          <p:nvPr/>
        </p:nvSpPr>
        <p:spPr>
          <a:xfrm>
            <a:off x="433917" y="3763265"/>
            <a:ext cx="2098739" cy="830997"/>
          </a:xfrm>
          <a:prstGeom prst="rect">
            <a:avLst/>
          </a:prstGeom>
          <a:noFill/>
        </p:spPr>
        <p:txBody>
          <a:bodyPr wrap="square" lIns="91440" tIns="45720" rIns="91440" bIns="45720">
            <a:spAutoFit/>
          </a:bodyPr>
          <a:lstStyle/>
          <a:p>
            <a:pPr algn="ctr"/>
            <a:r>
              <a:rPr lang="en-GB" sz="2400" dirty="0">
                <a:solidFill>
                  <a:srgbClr val="203864"/>
                </a:solidFill>
              </a:rPr>
              <a:t>[</a:t>
            </a:r>
            <a:r>
              <a:rPr lang="es-GB" sz="2400" dirty="0">
                <a:solidFill>
                  <a:srgbClr val="203864"/>
                </a:solidFill>
              </a:rPr>
              <a:t>to him</a:t>
            </a:r>
            <a:r>
              <a:rPr lang="en-GB" sz="2400" dirty="0">
                <a:solidFill>
                  <a:srgbClr val="203864"/>
                </a:solidFill>
              </a:rPr>
              <a:t>,</a:t>
            </a:r>
            <a:endParaRPr lang="es-GB" sz="2400" dirty="0">
              <a:solidFill>
                <a:srgbClr val="203864"/>
              </a:solidFill>
            </a:endParaRPr>
          </a:p>
          <a:p>
            <a:pPr algn="ctr"/>
            <a:r>
              <a:rPr lang="en-GB" sz="2400" dirty="0">
                <a:solidFill>
                  <a:srgbClr val="203864"/>
                </a:solidFill>
              </a:rPr>
              <a:t>h</a:t>
            </a:r>
            <a:r>
              <a:rPr lang="es-GB" sz="2400" dirty="0">
                <a:solidFill>
                  <a:srgbClr val="203864"/>
                </a:solidFill>
              </a:rPr>
              <a:t>er</a:t>
            </a:r>
            <a:r>
              <a:rPr lang="en-GB" sz="2400" dirty="0">
                <a:solidFill>
                  <a:srgbClr val="203864"/>
                </a:solidFill>
              </a:rPr>
              <a:t>, it]</a:t>
            </a:r>
            <a:endParaRPr lang="es-GB" sz="2400" dirty="0">
              <a:solidFill>
                <a:srgbClr val="203864"/>
              </a:solidFill>
            </a:endParaRPr>
          </a:p>
        </p:txBody>
      </p:sp>
      <p:grpSp>
        <p:nvGrpSpPr>
          <p:cNvPr id="41" name="Group 40"/>
          <p:cNvGrpSpPr/>
          <p:nvPr/>
        </p:nvGrpSpPr>
        <p:grpSpPr>
          <a:xfrm>
            <a:off x="558763" y="751987"/>
            <a:ext cx="2657626" cy="2629613"/>
            <a:chOff x="558763" y="751987"/>
            <a:chExt cx="2657626" cy="2629613"/>
          </a:xfrm>
        </p:grpSpPr>
        <p:pic>
          <p:nvPicPr>
            <p:cNvPr id="12" name="Imagen 11">
              <a:extLst>
                <a:ext uri="{FF2B5EF4-FFF2-40B4-BE49-F238E27FC236}">
                  <a16:creationId xmlns:a16="http://schemas.microsoft.com/office/drawing/2014/main" id="{99A57E3C-351C-F84B-81CB-82B2C9E4891A}"/>
                </a:ext>
              </a:extLst>
            </p:cNvPr>
            <p:cNvPicPr>
              <a:picLocks noChangeAspect="1"/>
            </p:cNvPicPr>
            <p:nvPr/>
          </p:nvPicPr>
          <p:blipFill>
            <a:blip r:embed="rId3"/>
            <a:stretch>
              <a:fillRect/>
            </a:stretch>
          </p:blipFill>
          <p:spPr>
            <a:xfrm>
              <a:off x="558763" y="751987"/>
              <a:ext cx="2135896" cy="2135896"/>
            </a:xfrm>
            <a:prstGeom prst="rect">
              <a:avLst/>
            </a:prstGeom>
          </p:spPr>
        </p:pic>
        <p:sp>
          <p:nvSpPr>
            <p:cNvPr id="18" name="CuadroTexto 48">
              <a:extLst>
                <a:ext uri="{FF2B5EF4-FFF2-40B4-BE49-F238E27FC236}">
                  <a16:creationId xmlns:a16="http://schemas.microsoft.com/office/drawing/2014/main" id="{7A4B1C46-DE12-D040-9D8A-B70A3E16C43D}"/>
                </a:ext>
              </a:extLst>
            </p:cNvPr>
            <p:cNvSpPr txBox="1"/>
            <p:nvPr/>
          </p:nvSpPr>
          <p:spPr>
            <a:xfrm>
              <a:off x="558763" y="2550603"/>
              <a:ext cx="2657626" cy="830997"/>
            </a:xfrm>
            <a:prstGeom prst="rect">
              <a:avLst/>
            </a:prstGeom>
            <a:noFill/>
          </p:spPr>
          <p:txBody>
            <a:bodyPr wrap="square" rtlCol="0">
              <a:spAutoFit/>
            </a:bodyPr>
            <a:lstStyle/>
            <a:p>
              <a:pPr algn="l"/>
              <a:r>
                <a:rPr lang="es-GB" sz="2400" dirty="0">
                  <a:solidFill>
                    <a:schemeClr val="accent5">
                      <a:lumMod val="50000"/>
                    </a:schemeClr>
                  </a:solidFill>
                </a:rPr>
                <a:t>[to take </a:t>
              </a:r>
              <a:r>
                <a:rPr lang="en-GB" sz="2400" dirty="0">
                  <a:solidFill>
                    <a:schemeClr val="accent5">
                      <a:lumMod val="50000"/>
                    </a:schemeClr>
                  </a:solidFill>
                </a:rPr>
                <a:t>away, to take off</a:t>
              </a:r>
              <a:r>
                <a:rPr lang="es-GB" sz="2400" dirty="0">
                  <a:solidFill>
                    <a:schemeClr val="accent5">
                      <a:lumMod val="50000"/>
                    </a:schemeClr>
                  </a:solidFill>
                </a:rPr>
                <a:t>]</a:t>
              </a:r>
            </a:p>
          </p:txBody>
        </p:sp>
      </p:grpSp>
      <p:grpSp>
        <p:nvGrpSpPr>
          <p:cNvPr id="46" name="Group 45"/>
          <p:cNvGrpSpPr/>
          <p:nvPr/>
        </p:nvGrpSpPr>
        <p:grpSpPr>
          <a:xfrm>
            <a:off x="5049672" y="4521787"/>
            <a:ext cx="4601594" cy="1854007"/>
            <a:chOff x="5049672" y="4521787"/>
            <a:chExt cx="4601594" cy="1854007"/>
          </a:xfrm>
        </p:grpSpPr>
        <p:pic>
          <p:nvPicPr>
            <p:cNvPr id="9" name="Imagen 8">
              <a:extLst>
                <a:ext uri="{FF2B5EF4-FFF2-40B4-BE49-F238E27FC236}">
                  <a16:creationId xmlns:a16="http://schemas.microsoft.com/office/drawing/2014/main" id="{7C4E8C1D-51FC-F640-B679-07F47A4B30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9156" y="4521787"/>
              <a:ext cx="1446880" cy="1429724"/>
            </a:xfrm>
            <a:prstGeom prst="rect">
              <a:avLst/>
            </a:prstGeom>
          </p:spPr>
        </p:pic>
        <p:sp>
          <p:nvSpPr>
            <p:cNvPr id="20" name="CuadroTexto 50">
              <a:extLst>
                <a:ext uri="{FF2B5EF4-FFF2-40B4-BE49-F238E27FC236}">
                  <a16:creationId xmlns:a16="http://schemas.microsoft.com/office/drawing/2014/main" id="{4E8DE9B2-7E98-184C-949F-0CE3AAA83107}"/>
                </a:ext>
              </a:extLst>
            </p:cNvPr>
            <p:cNvSpPr txBox="1"/>
            <p:nvPr/>
          </p:nvSpPr>
          <p:spPr>
            <a:xfrm>
              <a:off x="5049672" y="5914129"/>
              <a:ext cx="4601594" cy="461665"/>
            </a:xfrm>
            <a:prstGeom prst="rect">
              <a:avLst/>
            </a:prstGeom>
            <a:noFill/>
          </p:spPr>
          <p:txBody>
            <a:bodyPr wrap="square" rtlCol="0">
              <a:spAutoFit/>
            </a:bodyPr>
            <a:lstStyle/>
            <a:p>
              <a:pPr algn="ctr"/>
              <a:r>
                <a:rPr lang="es-GB" sz="2400" dirty="0">
                  <a:solidFill>
                    <a:schemeClr val="accent5">
                      <a:lumMod val="50000"/>
                    </a:schemeClr>
                  </a:solidFill>
                </a:rPr>
                <a:t>[to give</a:t>
              </a:r>
              <a:r>
                <a:rPr lang="en-GB" sz="2400" dirty="0">
                  <a:solidFill>
                    <a:schemeClr val="accent5">
                      <a:lumMod val="50000"/>
                    </a:schemeClr>
                  </a:solidFill>
                </a:rPr>
                <a:t>, giving</a:t>
              </a:r>
              <a:r>
                <a:rPr lang="es-GB" sz="2400" dirty="0">
                  <a:solidFill>
                    <a:schemeClr val="accent5">
                      <a:lumMod val="50000"/>
                    </a:schemeClr>
                  </a:solidFill>
                </a:rPr>
                <a:t> </a:t>
              </a:r>
              <a:r>
                <a:rPr lang="en-GB" sz="2400" dirty="0">
                  <a:solidFill>
                    <a:schemeClr val="accent5">
                      <a:lumMod val="50000"/>
                    </a:schemeClr>
                  </a:solidFill>
                </a:rPr>
                <a:t>(as </a:t>
              </a:r>
              <a:r>
                <a:rPr lang="es-GB" sz="2400" dirty="0">
                  <a:solidFill>
                    <a:schemeClr val="accent5">
                      <a:lumMod val="50000"/>
                    </a:schemeClr>
                  </a:solidFill>
                </a:rPr>
                <a:t>a present</a:t>
              </a:r>
              <a:r>
                <a:rPr lang="en-GB" sz="2400" dirty="0">
                  <a:solidFill>
                    <a:schemeClr val="accent5">
                      <a:lumMod val="50000"/>
                    </a:schemeClr>
                  </a:solidFill>
                </a:rPr>
                <a:t>)</a:t>
              </a:r>
              <a:r>
                <a:rPr lang="es-GB" sz="2400" dirty="0">
                  <a:solidFill>
                    <a:schemeClr val="accent5">
                      <a:lumMod val="50000"/>
                    </a:schemeClr>
                  </a:solidFill>
                </a:rPr>
                <a:t>]</a:t>
              </a:r>
            </a:p>
          </p:txBody>
        </p:sp>
      </p:grpSp>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90532" y="12378"/>
            <a:ext cx="10515600" cy="1325563"/>
          </a:xfrm>
        </p:spPr>
        <p:txBody>
          <a:bodyPr>
            <a:normAutofit/>
          </a:bodyPr>
          <a:lstStyle/>
          <a:p>
            <a:r>
              <a:rPr lang="en-GB" sz="4000" b="1" dirty="0">
                <a:solidFill>
                  <a:schemeClr val="bg1"/>
                </a:solidFill>
              </a:rPr>
              <a:t>Vocabulario [2/2]</a:t>
            </a:r>
          </a:p>
        </p:txBody>
      </p:sp>
      <p:grpSp>
        <p:nvGrpSpPr>
          <p:cNvPr id="47" name="Group 46"/>
          <p:cNvGrpSpPr/>
          <p:nvPr/>
        </p:nvGrpSpPr>
        <p:grpSpPr>
          <a:xfrm>
            <a:off x="6861331" y="944982"/>
            <a:ext cx="1112805" cy="2021120"/>
            <a:chOff x="6861331" y="944982"/>
            <a:chExt cx="1112805" cy="2021120"/>
          </a:xfrm>
        </p:grpSpPr>
        <p:pic>
          <p:nvPicPr>
            <p:cNvPr id="33" name="Imagen 89">
              <a:extLst>
                <a:ext uri="{FF2B5EF4-FFF2-40B4-BE49-F238E27FC236}">
                  <a16:creationId xmlns:a16="http://schemas.microsoft.com/office/drawing/2014/main" id="{5A5D1675-747C-3949-9594-9237CC1D3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4136" y="944982"/>
              <a:ext cx="867197" cy="1451279"/>
            </a:xfrm>
            <a:prstGeom prst="rect">
              <a:avLst/>
            </a:prstGeom>
          </p:spPr>
        </p:pic>
        <p:sp>
          <p:nvSpPr>
            <p:cNvPr id="34" name="CuadroTexto 90">
              <a:extLst>
                <a:ext uri="{FF2B5EF4-FFF2-40B4-BE49-F238E27FC236}">
                  <a16:creationId xmlns:a16="http://schemas.microsoft.com/office/drawing/2014/main" id="{043D327D-A201-664F-B466-601A613E18BF}"/>
                </a:ext>
              </a:extLst>
            </p:cNvPr>
            <p:cNvSpPr txBox="1"/>
            <p:nvPr/>
          </p:nvSpPr>
          <p:spPr>
            <a:xfrm>
              <a:off x="6861331" y="2504437"/>
              <a:ext cx="1112805" cy="461665"/>
            </a:xfrm>
            <a:prstGeom prst="rect">
              <a:avLst/>
            </a:prstGeom>
            <a:noFill/>
          </p:spPr>
          <p:txBody>
            <a:bodyPr wrap="none" rtlCol="0">
              <a:spAutoFit/>
            </a:bodyPr>
            <a:lstStyle/>
            <a:p>
              <a:pPr algn="ctr"/>
              <a:r>
                <a:rPr lang="es-GB" sz="2400" dirty="0">
                  <a:solidFill>
                    <a:schemeClr val="accent5">
                      <a:lumMod val="50000"/>
                    </a:schemeClr>
                  </a:solidFill>
                </a:rPr>
                <a:t>[card]</a:t>
              </a:r>
            </a:p>
          </p:txBody>
        </p:sp>
      </p:grpSp>
      <p:sp>
        <p:nvSpPr>
          <p:cNvPr id="36" name="CuadroTexto 48">
            <a:extLst>
              <a:ext uri="{FF2B5EF4-FFF2-40B4-BE49-F238E27FC236}">
                <a16:creationId xmlns:a16="http://schemas.microsoft.com/office/drawing/2014/main" id="{7A4B1C46-DE12-D040-9D8A-B70A3E16C43D}"/>
              </a:ext>
            </a:extLst>
          </p:cNvPr>
          <p:cNvSpPr txBox="1"/>
          <p:nvPr/>
        </p:nvSpPr>
        <p:spPr>
          <a:xfrm>
            <a:off x="3281006" y="1885656"/>
            <a:ext cx="1194558" cy="523220"/>
          </a:xfrm>
          <a:prstGeom prst="rect">
            <a:avLst/>
          </a:prstGeom>
          <a:noFill/>
        </p:spPr>
        <p:txBody>
          <a:bodyPr wrap="none" rtlCol="0">
            <a:spAutoFit/>
          </a:bodyPr>
          <a:lstStyle/>
          <a:p>
            <a:pPr algn="l"/>
            <a:r>
              <a:rPr lang="en-GB" sz="2800" dirty="0">
                <a:solidFill>
                  <a:schemeClr val="accent5">
                    <a:lumMod val="50000"/>
                  </a:schemeClr>
                </a:solidFill>
              </a:rPr>
              <a:t>quitar</a:t>
            </a:r>
            <a:endParaRPr lang="es-GB" sz="2800" dirty="0">
              <a:solidFill>
                <a:schemeClr val="accent5">
                  <a:lumMod val="50000"/>
                </a:schemeClr>
              </a:solidFill>
            </a:endParaRPr>
          </a:p>
        </p:txBody>
      </p:sp>
      <p:sp>
        <p:nvSpPr>
          <p:cNvPr id="37" name="CuadroTexto 48">
            <a:extLst>
              <a:ext uri="{FF2B5EF4-FFF2-40B4-BE49-F238E27FC236}">
                <a16:creationId xmlns:a16="http://schemas.microsoft.com/office/drawing/2014/main" id="{7A4B1C46-DE12-D040-9D8A-B70A3E16C43D}"/>
              </a:ext>
            </a:extLst>
          </p:cNvPr>
          <p:cNvSpPr txBox="1"/>
          <p:nvPr/>
        </p:nvSpPr>
        <p:spPr>
          <a:xfrm>
            <a:off x="3387445" y="3735335"/>
            <a:ext cx="490840" cy="523220"/>
          </a:xfrm>
          <a:prstGeom prst="rect">
            <a:avLst/>
          </a:prstGeom>
          <a:noFill/>
        </p:spPr>
        <p:txBody>
          <a:bodyPr wrap="none" rtlCol="0">
            <a:spAutoFit/>
          </a:bodyPr>
          <a:lstStyle/>
          <a:p>
            <a:pPr algn="l"/>
            <a:r>
              <a:rPr lang="en-GB" sz="2800" dirty="0">
                <a:solidFill>
                  <a:schemeClr val="accent5">
                    <a:lumMod val="50000"/>
                  </a:schemeClr>
                </a:solidFill>
              </a:rPr>
              <a:t>le</a:t>
            </a:r>
            <a:endParaRPr lang="es-GB" sz="2800" dirty="0">
              <a:solidFill>
                <a:schemeClr val="accent5">
                  <a:lumMod val="50000"/>
                </a:schemeClr>
              </a:solidFill>
            </a:endParaRPr>
          </a:p>
        </p:txBody>
      </p:sp>
      <p:sp>
        <p:nvSpPr>
          <p:cNvPr id="38" name="CuadroTexto 48">
            <a:extLst>
              <a:ext uri="{FF2B5EF4-FFF2-40B4-BE49-F238E27FC236}">
                <a16:creationId xmlns:a16="http://schemas.microsoft.com/office/drawing/2014/main" id="{7A4B1C46-DE12-D040-9D8A-B70A3E16C43D}"/>
              </a:ext>
            </a:extLst>
          </p:cNvPr>
          <p:cNvSpPr txBox="1"/>
          <p:nvPr/>
        </p:nvSpPr>
        <p:spPr>
          <a:xfrm>
            <a:off x="3387445" y="5244782"/>
            <a:ext cx="540533" cy="523220"/>
          </a:xfrm>
          <a:prstGeom prst="rect">
            <a:avLst/>
          </a:prstGeom>
          <a:noFill/>
        </p:spPr>
        <p:txBody>
          <a:bodyPr wrap="none" rtlCol="0">
            <a:spAutoFit/>
          </a:bodyPr>
          <a:lstStyle/>
          <a:p>
            <a:pPr algn="l"/>
            <a:r>
              <a:rPr lang="en-GB" sz="2800" dirty="0">
                <a:solidFill>
                  <a:schemeClr val="accent5">
                    <a:lumMod val="50000"/>
                  </a:schemeClr>
                </a:solidFill>
              </a:rPr>
              <a:t>te</a:t>
            </a:r>
            <a:endParaRPr lang="es-GB" sz="2800" dirty="0">
              <a:solidFill>
                <a:schemeClr val="accent5">
                  <a:lumMod val="50000"/>
                </a:schemeClr>
              </a:solidFill>
            </a:endParaRPr>
          </a:p>
        </p:txBody>
      </p:sp>
      <p:sp>
        <p:nvSpPr>
          <p:cNvPr id="39" name="CuadroTexto 48">
            <a:extLst>
              <a:ext uri="{FF2B5EF4-FFF2-40B4-BE49-F238E27FC236}">
                <a16:creationId xmlns:a16="http://schemas.microsoft.com/office/drawing/2014/main" id="{7A4B1C46-DE12-D040-9D8A-B70A3E16C43D}"/>
              </a:ext>
            </a:extLst>
          </p:cNvPr>
          <p:cNvSpPr txBox="1"/>
          <p:nvPr/>
        </p:nvSpPr>
        <p:spPr>
          <a:xfrm>
            <a:off x="6649156" y="3778616"/>
            <a:ext cx="1571264" cy="461665"/>
          </a:xfrm>
          <a:prstGeom prst="rect">
            <a:avLst/>
          </a:prstGeom>
          <a:noFill/>
        </p:spPr>
        <p:txBody>
          <a:bodyPr wrap="none" rtlCol="0">
            <a:spAutoFit/>
          </a:bodyPr>
          <a:lstStyle/>
          <a:p>
            <a:pPr algn="l"/>
            <a:r>
              <a:rPr lang="en-GB" sz="2400" dirty="0">
                <a:solidFill>
                  <a:schemeClr val="accent5">
                    <a:lumMod val="50000"/>
                  </a:schemeClr>
                </a:solidFill>
              </a:rPr>
              <a:t>[enough]</a:t>
            </a:r>
            <a:endParaRPr lang="es-GB" sz="2400" dirty="0">
              <a:solidFill>
                <a:schemeClr val="accent5">
                  <a:lumMod val="50000"/>
                </a:schemeClr>
              </a:solidFill>
            </a:endParaRPr>
          </a:p>
        </p:txBody>
      </p:sp>
      <p:sp>
        <p:nvSpPr>
          <p:cNvPr id="42" name="CuadroTexto 48">
            <a:extLst>
              <a:ext uri="{FF2B5EF4-FFF2-40B4-BE49-F238E27FC236}">
                <a16:creationId xmlns:a16="http://schemas.microsoft.com/office/drawing/2014/main" id="{7A4B1C46-DE12-D040-9D8A-B70A3E16C43D}"/>
              </a:ext>
            </a:extLst>
          </p:cNvPr>
          <p:cNvSpPr txBox="1"/>
          <p:nvPr/>
        </p:nvSpPr>
        <p:spPr>
          <a:xfrm>
            <a:off x="9450089" y="3729838"/>
            <a:ext cx="1840568" cy="523220"/>
          </a:xfrm>
          <a:prstGeom prst="rect">
            <a:avLst/>
          </a:prstGeom>
          <a:noFill/>
        </p:spPr>
        <p:txBody>
          <a:bodyPr wrap="none" rtlCol="0">
            <a:spAutoFit/>
          </a:bodyPr>
          <a:lstStyle/>
          <a:p>
            <a:pPr algn="l"/>
            <a:r>
              <a:rPr lang="en-GB" sz="2800" dirty="0">
                <a:solidFill>
                  <a:schemeClr val="accent5">
                    <a:lumMod val="50000"/>
                  </a:schemeClr>
                </a:solidFill>
              </a:rPr>
              <a:t>suficiente</a:t>
            </a:r>
            <a:endParaRPr lang="es-GB" sz="2800" dirty="0">
              <a:solidFill>
                <a:schemeClr val="accent5">
                  <a:lumMod val="50000"/>
                </a:schemeClr>
              </a:solidFill>
            </a:endParaRPr>
          </a:p>
        </p:txBody>
      </p:sp>
      <p:sp>
        <p:nvSpPr>
          <p:cNvPr id="43" name="CuadroTexto 48">
            <a:extLst>
              <a:ext uri="{FF2B5EF4-FFF2-40B4-BE49-F238E27FC236}">
                <a16:creationId xmlns:a16="http://schemas.microsoft.com/office/drawing/2014/main" id="{7A4B1C46-DE12-D040-9D8A-B70A3E16C43D}"/>
              </a:ext>
            </a:extLst>
          </p:cNvPr>
          <p:cNvSpPr txBox="1"/>
          <p:nvPr/>
        </p:nvSpPr>
        <p:spPr>
          <a:xfrm>
            <a:off x="9651266" y="5194749"/>
            <a:ext cx="1438214" cy="523220"/>
          </a:xfrm>
          <a:prstGeom prst="rect">
            <a:avLst/>
          </a:prstGeom>
          <a:noFill/>
        </p:spPr>
        <p:txBody>
          <a:bodyPr wrap="none" rtlCol="0">
            <a:spAutoFit/>
          </a:bodyPr>
          <a:lstStyle/>
          <a:p>
            <a:pPr algn="l"/>
            <a:r>
              <a:rPr lang="en-GB" sz="2800" dirty="0">
                <a:solidFill>
                  <a:schemeClr val="accent5">
                    <a:lumMod val="50000"/>
                  </a:schemeClr>
                </a:solidFill>
              </a:rPr>
              <a:t>regalar</a:t>
            </a:r>
            <a:endParaRPr lang="es-GB" sz="2800" dirty="0">
              <a:solidFill>
                <a:schemeClr val="accent5">
                  <a:lumMod val="50000"/>
                </a:schemeClr>
              </a:solidFill>
            </a:endParaRPr>
          </a:p>
        </p:txBody>
      </p:sp>
      <p:sp>
        <p:nvSpPr>
          <p:cNvPr id="44" name="CuadroTexto 48">
            <a:extLst>
              <a:ext uri="{FF2B5EF4-FFF2-40B4-BE49-F238E27FC236}">
                <a16:creationId xmlns:a16="http://schemas.microsoft.com/office/drawing/2014/main" id="{7A4B1C46-DE12-D040-9D8A-B70A3E16C43D}"/>
              </a:ext>
            </a:extLst>
          </p:cNvPr>
          <p:cNvSpPr txBox="1"/>
          <p:nvPr/>
        </p:nvSpPr>
        <p:spPr>
          <a:xfrm>
            <a:off x="9338680" y="1885656"/>
            <a:ext cx="1750800" cy="523220"/>
          </a:xfrm>
          <a:prstGeom prst="rect">
            <a:avLst/>
          </a:prstGeom>
          <a:noFill/>
        </p:spPr>
        <p:txBody>
          <a:bodyPr wrap="none" rtlCol="0">
            <a:spAutoFit/>
          </a:bodyPr>
          <a:lstStyle/>
          <a:p>
            <a:pPr algn="l"/>
            <a:r>
              <a:rPr lang="en-GB" sz="2800" dirty="0">
                <a:solidFill>
                  <a:schemeClr val="accent5">
                    <a:lumMod val="50000"/>
                  </a:schemeClr>
                </a:solidFill>
              </a:rPr>
              <a:t>la tarjeta</a:t>
            </a:r>
            <a:endParaRPr lang="es-GB" sz="2800" dirty="0">
              <a:solidFill>
                <a:schemeClr val="accent5">
                  <a:lumMod val="50000"/>
                </a:schemeClr>
              </a:solidFill>
            </a:endParaRPr>
          </a:p>
        </p:txBody>
      </p:sp>
      <p:sp>
        <p:nvSpPr>
          <p:cNvPr id="24" name="Rectángulo 45">
            <a:extLst>
              <a:ext uri="{FF2B5EF4-FFF2-40B4-BE49-F238E27FC236}">
                <a16:creationId xmlns:a16="http://schemas.microsoft.com/office/drawing/2014/main" id="{DD1590B3-B336-554C-9BA9-21142B5203CF}"/>
              </a:ext>
            </a:extLst>
          </p:cNvPr>
          <p:cNvSpPr/>
          <p:nvPr/>
        </p:nvSpPr>
        <p:spPr>
          <a:xfrm>
            <a:off x="792010" y="5134830"/>
            <a:ext cx="1669401" cy="830997"/>
          </a:xfrm>
          <a:prstGeom prst="rect">
            <a:avLst/>
          </a:prstGeom>
          <a:noFill/>
        </p:spPr>
        <p:txBody>
          <a:bodyPr wrap="square" lIns="91440" tIns="45720" rIns="91440" bIns="45720">
            <a:spAutoFit/>
          </a:bodyPr>
          <a:lstStyle/>
          <a:p>
            <a:pPr algn="ctr"/>
            <a:r>
              <a:rPr lang="en-GB" sz="2400" dirty="0">
                <a:solidFill>
                  <a:srgbClr val="203864"/>
                </a:solidFill>
              </a:rPr>
              <a:t>[yourself, to you]</a:t>
            </a:r>
            <a:endParaRPr lang="es-GB" sz="2400" dirty="0">
              <a:solidFill>
                <a:srgbClr val="203864"/>
              </a:solidFill>
            </a:endParaRPr>
          </a:p>
        </p:txBody>
      </p:sp>
    </p:spTree>
    <p:extLst>
      <p:ext uri="{BB962C8B-B14F-4D97-AF65-F5344CB8AC3E}">
        <p14:creationId xmlns:p14="http://schemas.microsoft.com/office/powerpoint/2010/main" val="8788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36" grpId="0"/>
      <p:bldP spid="36" grpId="1"/>
      <p:bldP spid="37" grpId="0"/>
      <p:bldP spid="37" grpId="1"/>
      <p:bldP spid="38" grpId="0"/>
      <p:bldP spid="38" grpId="1"/>
      <p:bldP spid="39" grpId="0"/>
      <p:bldP spid="39" grpId="1"/>
      <p:bldP spid="42" grpId="0"/>
      <p:bldP spid="42" grpId="1"/>
      <p:bldP spid="43" grpId="0"/>
      <p:bldP spid="43" grpId="1"/>
      <p:bldP spid="44" grpId="0"/>
      <p:bldP spid="44" grpId="1"/>
      <p:bldP spid="24" grpId="0"/>
      <p:bldP spid="24"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26299</TotalTime>
  <Words>5924</Words>
  <Application>Microsoft Macintosh PowerPoint</Application>
  <PresentationFormat>Widescreen</PresentationFormat>
  <Paragraphs>1118</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Tw Cen MT</vt:lpstr>
      <vt:lpstr>1_Office Theme</vt:lpstr>
      <vt:lpstr>Talking about giving and receiving (birthdays)</vt:lpstr>
      <vt:lpstr>Fonética</vt:lpstr>
      <vt:lpstr>Vocabulario</vt:lpstr>
      <vt:lpstr>Vocabulario</vt:lpstr>
      <vt:lpstr>Vocabulario</vt:lpstr>
      <vt:lpstr>Vocabulario</vt:lpstr>
      <vt:lpstr>Vocabulario</vt:lpstr>
      <vt:lpstr>Vocabulario [1/2]</vt:lpstr>
      <vt:lpstr>Vocabulario [2/2]</vt:lpstr>
      <vt:lpstr>Vocabulario</vt:lpstr>
      <vt:lpstr>Indirect object pronoun ‘me’</vt:lpstr>
      <vt:lpstr>Indirect object pronoun ‘te’</vt:lpstr>
      <vt:lpstr>Daniel y Lucía hablan de los cumpleaños. ¡Normalmente pasan un cumpleaños muy feliz! Completa la tabla y la traducción de cada frase.</vt:lpstr>
      <vt:lpstr>Talking about what ‘they’ do -ar/-er/-ir verbs in 3rd person plural</vt:lpstr>
      <vt:lpstr>Lucía habla más sobre los cumpleaños. Escucha las frases y marca la opción correcta (‘me’ o ‘you’). Escribe también el verbo. ¿Termina en –en o –an? </vt:lpstr>
      <vt:lpstr>¿Cómo se dice en español?</vt:lpstr>
      <vt:lpstr>¿Cómo se dice en español?</vt:lpstr>
      <vt:lpstr>Estás en una fiesta de cumpleaños con una amiga española. Ella no habla inglés, intenta hacer una traducción de las frases que escuchas.</vt:lpstr>
      <vt:lpstr>Talking about giving and receiving (birthdays)</vt:lpstr>
      <vt:lpstr>hablar / escuchar</vt:lpstr>
      <vt:lpstr>hablar / escuchar</vt:lpstr>
      <vt:lpstr>hablar / escuchar</vt:lpstr>
      <vt:lpstr>hablar / escuchar</vt:lpstr>
      <vt:lpstr>hablar / escuchar</vt:lpstr>
      <vt:lpstr>Escucha las palabras y escribe el número correcto, según la imagen.</vt:lpstr>
      <vt:lpstr>Indirect object pronouns  ‘me’, ‘te’ and ‘le’</vt:lpstr>
      <vt:lpstr>Los amigos de Lucía escriben mensajes sobre su cumpleaños. Lee las traducciones en inglés. ¿En qué frase hay una ‘le’ detrás de la imagen?</vt:lpstr>
      <vt:lpstr>escuchar</vt:lpstr>
      <vt:lpstr>Object-first word order and personal ‘a’ [revisited]</vt:lpstr>
      <vt:lpstr>¡El cumpleaños de Lucía!</vt:lpstr>
      <vt:lpstr>¡El cumpleaños de Lucía!</vt:lpstr>
      <vt:lpstr>Talking about what someone did -ar verbs in 3rd person plural (preterite)</vt:lpstr>
      <vt:lpstr>hablar / escuchar</vt:lpstr>
      <vt:lpstr>hablar</vt:lpstr>
      <vt:lpstr>hablar</vt:lpstr>
      <vt:lpstr>hablar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Grant</cp:lastModifiedBy>
  <cp:revision>1438</cp:revision>
  <dcterms:created xsi:type="dcterms:W3CDTF">2020-06-12T19:18:08Z</dcterms:created>
  <dcterms:modified xsi:type="dcterms:W3CDTF">2021-03-24T16:42:41Z</dcterms:modified>
</cp:coreProperties>
</file>