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Lst>
  <p:notesMasterIdLst>
    <p:notesMasterId r:id="rId42"/>
  </p:notesMasterIdLst>
  <p:sldIdLst>
    <p:sldId id="258" r:id="rId4"/>
    <p:sldId id="809" r:id="rId5"/>
    <p:sldId id="810" r:id="rId6"/>
    <p:sldId id="808" r:id="rId7"/>
    <p:sldId id="520" r:id="rId8"/>
    <p:sldId id="807" r:id="rId9"/>
    <p:sldId id="675" r:id="rId10"/>
    <p:sldId id="683" r:id="rId11"/>
    <p:sldId id="684" r:id="rId12"/>
    <p:sldId id="685" r:id="rId13"/>
    <p:sldId id="686" r:id="rId14"/>
    <p:sldId id="714" r:id="rId15"/>
    <p:sldId id="806" r:id="rId16"/>
    <p:sldId id="786" r:id="rId17"/>
    <p:sldId id="787" r:id="rId18"/>
    <p:sldId id="805" r:id="rId19"/>
    <p:sldId id="284" r:id="rId20"/>
    <p:sldId id="692" r:id="rId21"/>
    <p:sldId id="691" r:id="rId22"/>
    <p:sldId id="289" r:id="rId23"/>
    <p:sldId id="804" r:id="rId24"/>
    <p:sldId id="382" r:id="rId25"/>
    <p:sldId id="789" r:id="rId26"/>
    <p:sldId id="600" r:id="rId27"/>
    <p:sldId id="790" r:id="rId28"/>
    <p:sldId id="791" r:id="rId29"/>
    <p:sldId id="396" r:id="rId30"/>
    <p:sldId id="601" r:id="rId31"/>
    <p:sldId id="398" r:id="rId32"/>
    <p:sldId id="602" r:id="rId33"/>
    <p:sldId id="400" r:id="rId34"/>
    <p:sldId id="603" r:id="rId35"/>
    <p:sldId id="402" r:id="rId36"/>
    <p:sldId id="604" r:id="rId37"/>
    <p:sldId id="803" r:id="rId38"/>
    <p:sldId id="694" r:id="rId39"/>
    <p:sldId id="792" r:id="rId40"/>
    <p:sldId id="69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3EAFD"/>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94291" autoAdjust="0"/>
  </p:normalViewPr>
  <p:slideViewPr>
    <p:cSldViewPr snapToGrid="0">
      <p:cViewPr>
        <p:scale>
          <a:sx n="51" d="100"/>
          <a:sy n="51" d="100"/>
        </p:scale>
        <p:origin x="798" y="4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13/12/2022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o_0/31073545510/"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22539273@N0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[first</a:t>
            </a:r>
            <a:r>
              <a:rPr lang="en-GB" b="1" baseline="0" dirty="0"/>
              <a:t>, second and third person plural forms of</a:t>
            </a:r>
            <a:r>
              <a:rPr lang="en-GB" b="1" dirty="0"/>
              <a:t> </a:t>
            </a:r>
            <a:r>
              <a:rPr lang="en-GB" sz="1200" b="1" i="1" dirty="0" err="1">
                <a:solidFill>
                  <a:prstClr val="white"/>
                </a:solidFill>
                <a:latin typeface="Calibri" panose="020F0502020204030204" pitchFamily="34" charset="0"/>
                <a:cs typeface="Calibri" panose="020F0502020204030204" pitchFamily="34" charset="0"/>
              </a:rPr>
              <a:t>être</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7.2.1.2 (introduce) </a:t>
            </a:r>
            <a:r>
              <a:rPr lang="en-GB" dirty="0">
                <a:solidFill>
                  <a:srgbClr val="000000"/>
                </a:solidFill>
                <a:latin typeface="Century Gothic" panose="020B0502020202020204" pitchFamily="34" charset="0"/>
              </a:rPr>
              <a:t>frère [1043], </a:t>
            </a:r>
            <a:r>
              <a:rPr lang="en-GB" dirty="0" err="1">
                <a:solidFill>
                  <a:srgbClr val="000000"/>
                </a:solidFill>
                <a:latin typeface="Century Gothic" panose="020B0502020202020204" pitchFamily="34" charset="0"/>
              </a:rPr>
              <a:t>sœur</a:t>
            </a:r>
            <a:r>
              <a:rPr lang="en-GB" dirty="0">
                <a:solidFill>
                  <a:srgbClr val="000000"/>
                </a:solidFill>
                <a:latin typeface="Century Gothic" panose="020B0502020202020204" pitchFamily="34" charset="0"/>
              </a:rPr>
              <a:t> [1558], parent [546], </a:t>
            </a:r>
            <a:r>
              <a:rPr lang="en-GB" dirty="0" err="1">
                <a:solidFill>
                  <a:srgbClr val="000000"/>
                </a:solidFill>
                <a:latin typeface="Century Gothic" panose="020B0502020202020204" pitchFamily="34" charset="0"/>
              </a:rPr>
              <a:t>ouvert</a:t>
            </a:r>
            <a:r>
              <a:rPr lang="en-GB" dirty="0">
                <a:solidFill>
                  <a:srgbClr val="000000"/>
                </a:solidFill>
                <a:latin typeface="Century Gothic" panose="020B0502020202020204" pitchFamily="34" charset="0"/>
              </a:rPr>
              <a:t> [897], prudent [1529], strict [1859], </a:t>
            </a:r>
            <a:r>
              <a:rPr lang="en-GB" dirty="0" err="1">
                <a:solidFill>
                  <a:srgbClr val="000000"/>
                </a:solidFill>
                <a:latin typeface="Century Gothic" panose="020B0502020202020204" pitchFamily="34" charset="0"/>
              </a:rPr>
              <a:t>jeune</a:t>
            </a:r>
            <a:r>
              <a:rPr lang="en-GB" dirty="0">
                <a:solidFill>
                  <a:srgbClr val="000000"/>
                </a:solidFill>
                <a:latin typeface="Century Gothic" panose="020B0502020202020204" pitchFamily="34" charset="0"/>
              </a:rPr>
              <a:t> [152]</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jouer</a:t>
            </a:r>
            <a:r>
              <a:rPr lang="en-GB" sz="1200" b="0" i="0" u="none" strike="noStrike" kern="1200" cap="none" dirty="0">
                <a:solidFill>
                  <a:schemeClr val="tx1"/>
                </a:solidFill>
                <a:effectLst/>
                <a:latin typeface="+mn-lt"/>
                <a:ea typeface="Calibri"/>
                <a:cs typeface="Calibri"/>
                <a:sym typeface="Calibri"/>
              </a:rPr>
              <a:t> [219], manger [1338], </a:t>
            </a:r>
            <a:r>
              <a:rPr lang="en-GB" sz="1200" b="0" i="0" u="none" strike="noStrike" kern="1200" cap="none" dirty="0" err="1">
                <a:solidFill>
                  <a:schemeClr val="tx1"/>
                </a:solidFill>
                <a:effectLst/>
                <a:latin typeface="+mn-lt"/>
                <a:ea typeface="Calibri"/>
                <a:cs typeface="Calibri"/>
                <a:sym typeface="Calibri"/>
              </a:rPr>
              <a:t>écouter</a:t>
            </a:r>
            <a:r>
              <a:rPr lang="en-GB" sz="1200" b="0" i="0" u="none" strike="noStrike" kern="1200" cap="none" dirty="0">
                <a:solidFill>
                  <a:schemeClr val="tx1"/>
                </a:solidFill>
                <a:effectLst/>
                <a:latin typeface="+mn-lt"/>
                <a:ea typeface="Calibri"/>
                <a:cs typeface="Calibri"/>
                <a:sym typeface="Calibri"/>
              </a:rPr>
              <a:t> [429], chanter [1820], </a:t>
            </a:r>
            <a:r>
              <a:rPr lang="en-GB" sz="1200" b="0" i="0" u="none" strike="noStrike" kern="1200" cap="none" dirty="0" err="1">
                <a:solidFill>
                  <a:schemeClr val="tx1"/>
                </a:solidFill>
                <a:effectLst/>
                <a:latin typeface="+mn-lt"/>
                <a:ea typeface="Calibri"/>
                <a:cs typeface="Calibri"/>
                <a:sym typeface="Calibri"/>
              </a:rPr>
              <a:t>étudier</a:t>
            </a:r>
            <a:r>
              <a:rPr lang="en-GB" sz="1200" b="0" i="0" u="none" strike="noStrike" kern="1200" cap="none" dirty="0">
                <a:solidFill>
                  <a:schemeClr val="tx1"/>
                </a:solidFill>
                <a:effectLst/>
                <a:latin typeface="+mn-lt"/>
                <a:ea typeface="Calibri"/>
                <a:cs typeface="Calibri"/>
                <a:sym typeface="Calibri"/>
              </a:rPr>
              <a:t> [960], </a:t>
            </a:r>
            <a:r>
              <a:rPr lang="en-GB" sz="1200" b="0" i="0" u="none" strike="noStrike" kern="1200" cap="none" dirty="0" err="1">
                <a:solidFill>
                  <a:schemeClr val="tx1"/>
                </a:solidFill>
                <a:effectLst/>
                <a:latin typeface="+mn-lt"/>
                <a:ea typeface="Calibri"/>
                <a:cs typeface="Calibri"/>
                <a:sym typeface="Calibri"/>
              </a:rPr>
              <a:t>ils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elles</a:t>
            </a:r>
            <a:r>
              <a:rPr lang="en-GB" sz="1200" b="0" i="0" u="none" strike="noStrike" kern="1200" cap="none" dirty="0">
                <a:solidFill>
                  <a:schemeClr val="tx1"/>
                </a:solidFill>
                <a:effectLst/>
                <a:latin typeface="+mn-lt"/>
                <a:ea typeface="Calibri"/>
                <a:cs typeface="Calibri"/>
                <a:sym typeface="Calibri"/>
              </a:rPr>
              <a:t>, fruit [896], radio [1526], </a:t>
            </a:r>
            <a:r>
              <a:rPr lang="en-GB" sz="1200" b="0" i="0" u="none" strike="noStrike" kern="1200" cap="none" dirty="0" err="1">
                <a:solidFill>
                  <a:schemeClr val="tx1"/>
                </a:solidFill>
                <a:effectLst/>
                <a:latin typeface="+mn-lt"/>
                <a:ea typeface="Calibri"/>
                <a:cs typeface="Calibri"/>
                <a:sym typeface="Calibri"/>
              </a:rPr>
              <a:t>histoire</a:t>
            </a:r>
            <a:r>
              <a:rPr lang="en-GB" sz="1200" b="0" i="0" u="none" strike="noStrike" kern="1200" cap="none" dirty="0">
                <a:solidFill>
                  <a:schemeClr val="tx1"/>
                </a:solidFill>
                <a:effectLst/>
                <a:latin typeface="+mn-lt"/>
                <a:ea typeface="Calibri"/>
                <a:cs typeface="Calibri"/>
                <a:sym typeface="Calibri"/>
              </a:rPr>
              <a:t> [263]</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ciel</a:t>
            </a:r>
            <a:r>
              <a:rPr lang="en-GB" sz="1200" b="0" i="0" u="none" strike="noStrike" kern="1200" cap="none" dirty="0">
                <a:solidFill>
                  <a:schemeClr val="tx1"/>
                </a:solidFill>
                <a:effectLst/>
                <a:latin typeface="+mn-lt"/>
                <a:ea typeface="Calibri"/>
                <a:cs typeface="Calibri"/>
                <a:sym typeface="Calibri"/>
              </a:rPr>
              <a:t> [1538], </a:t>
            </a:r>
            <a:r>
              <a:rPr lang="en-GB" sz="1200" b="0" i="0" u="none" strike="noStrike" kern="1200" cap="none" dirty="0" err="1">
                <a:solidFill>
                  <a:schemeClr val="tx1"/>
                </a:solidFill>
                <a:effectLst/>
                <a:latin typeface="+mn-lt"/>
                <a:ea typeface="Calibri"/>
                <a:cs typeface="Calibri"/>
                <a:sym typeface="Calibri"/>
              </a:rPr>
              <a:t>comme</a:t>
            </a:r>
            <a:r>
              <a:rPr lang="en-GB" sz="1200" b="0" i="0" u="none" strike="noStrike" kern="1200" cap="none" dirty="0">
                <a:solidFill>
                  <a:schemeClr val="tx1"/>
                </a:solidFill>
                <a:effectLst/>
                <a:latin typeface="+mn-lt"/>
                <a:ea typeface="Calibri"/>
                <a:cs typeface="Calibri"/>
                <a:sym typeface="Calibri"/>
              </a:rPr>
              <a:t> [32], couleur [1211], </a:t>
            </a:r>
            <a:r>
              <a:rPr lang="en-GB" sz="1200" b="0" i="0" u="none" strike="noStrike" kern="1200" cap="none" dirty="0" err="1">
                <a:solidFill>
                  <a:schemeClr val="tx1"/>
                </a:solidFill>
                <a:effectLst/>
                <a:latin typeface="+mn-lt"/>
                <a:ea typeface="Calibri"/>
                <a:cs typeface="Calibri"/>
                <a:sym typeface="Calibri"/>
              </a:rPr>
              <a:t>rêve</a:t>
            </a:r>
            <a:r>
              <a:rPr lang="en-GB" sz="1200" b="0" i="0" u="none" strike="noStrike" kern="1200" cap="none" dirty="0">
                <a:solidFill>
                  <a:schemeClr val="tx1"/>
                </a:solidFill>
                <a:effectLst/>
                <a:latin typeface="+mn-lt"/>
                <a:ea typeface="Calibri"/>
                <a:cs typeface="Calibri"/>
                <a:sym typeface="Calibri"/>
              </a:rPr>
              <a:t> [1313], sable [3263], vague [1493], bleu [1216], jaune [2585], rouge [987], vert [1060], violet [&gt;5000]</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re- + verb word pattern and connect this prefix with SSC [e]; to ‘break’ the association between English prefix re- and the sound ‘</a:t>
            </a:r>
            <a:r>
              <a:rPr lang="en-US" b="0" dirty="0" err="1"/>
              <a:t>ree</a:t>
            </a:r>
            <a:r>
              <a:rPr lang="en-US" b="0" dirty="0"/>
              <a:t>’.</a:t>
            </a:r>
            <a:br>
              <a:rPr lang="en-US" b="0" dirty="0"/>
            </a:br>
            <a:r>
              <a:rPr lang="en-US" b="1" dirty="0"/>
              <a:t>NB: </a:t>
            </a:r>
            <a:r>
              <a:rPr lang="en-US" b="0" dirty="0"/>
              <a:t>this word pattern will </a:t>
            </a:r>
            <a:r>
              <a:rPr lang="en-US" b="1" dirty="0"/>
              <a:t>not </a:t>
            </a:r>
            <a:r>
              <a:rPr lang="en-US" b="0" dirty="0"/>
              <a:t>feature in NCELP assessments.</a:t>
            </a:r>
          </a:p>
          <a:p>
            <a:endParaRPr lang="en-US" b="1" dirty="0"/>
          </a:p>
          <a:p>
            <a:r>
              <a:rPr lang="en-US" b="1" dirty="0"/>
              <a:t>Procedure:</a:t>
            </a:r>
          </a:p>
          <a:p>
            <a:r>
              <a:rPr lang="en-US" b="0" dirty="0"/>
              <a:t>1. Click to animate the explanation. </a:t>
            </a:r>
          </a:p>
          <a:p>
            <a:r>
              <a:rPr lang="en-US" b="0" dirty="0"/>
              <a:t>2. Highlight that the prefix re- has the SSC [e]. </a:t>
            </a:r>
          </a:p>
          <a:p>
            <a:r>
              <a:rPr lang="en-US" b="0" dirty="0"/>
              <a:t>3. Click on the verbs to hear them pronounced by a native speaker. Students repeat.</a:t>
            </a:r>
          </a:p>
          <a:p>
            <a:r>
              <a:rPr lang="en-US" b="0" dirty="0"/>
              <a:t>4. Draw attention to the difference in pronunciation between the re- in </a:t>
            </a:r>
            <a:r>
              <a:rPr lang="en-US" b="1" i="1" dirty="0" err="1"/>
              <a:t>re</a:t>
            </a:r>
            <a:r>
              <a:rPr lang="en-US" b="0" i="1" dirty="0" err="1"/>
              <a:t>faire</a:t>
            </a:r>
            <a:r>
              <a:rPr lang="en-US" b="0" i="1" dirty="0"/>
              <a:t> </a:t>
            </a:r>
            <a:r>
              <a:rPr lang="en-US" b="0" i="0" dirty="0"/>
              <a:t>and the re- in ‘</a:t>
            </a:r>
            <a:r>
              <a:rPr lang="en-US" b="1" i="0" dirty="0"/>
              <a:t>re</a:t>
            </a:r>
            <a:r>
              <a:rPr lang="en-US" b="0" i="0" dirty="0"/>
              <a:t>do’. Have students say the English and French side by side several times.</a:t>
            </a:r>
          </a:p>
          <a:p>
            <a:r>
              <a:rPr lang="en-US" b="0" i="0" dirty="0"/>
              <a:t>5. Students already know the verb </a:t>
            </a:r>
            <a:r>
              <a:rPr lang="en-US" b="0" i="1" dirty="0" err="1"/>
              <a:t>remettre</a:t>
            </a:r>
            <a:r>
              <a:rPr lang="en-US" b="0" i="1" dirty="0"/>
              <a:t> </a:t>
            </a:r>
            <a:r>
              <a:rPr lang="en-US" b="0" i="0" dirty="0"/>
              <a:t>as it is introduced as part of this week’s vocabulary set. If students ask why the translation given is a little different, explain that </a:t>
            </a:r>
            <a:r>
              <a:rPr lang="en-US" b="0" i="1" dirty="0" err="1"/>
              <a:t>remettre</a:t>
            </a:r>
            <a:r>
              <a:rPr lang="en-US" b="0" i="1" dirty="0"/>
              <a:t> </a:t>
            </a:r>
            <a:r>
              <a:rPr lang="en-US" b="0" i="0" dirty="0"/>
              <a:t>can have the general meaning to put again’ </a:t>
            </a:r>
            <a:r>
              <a:rPr lang="en-US" b="0" i="1" dirty="0" err="1"/>
              <a:t>mettre</a:t>
            </a:r>
            <a:r>
              <a:rPr lang="en-US" b="0" i="1" dirty="0"/>
              <a:t> encore</a:t>
            </a:r>
            <a:r>
              <a:rPr lang="en-US" b="0" i="0" dirty="0"/>
              <a:t>), but it is most commonly used to mean specifically putting something back (again) where it came from.</a:t>
            </a:r>
          </a:p>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3 minutes</a:t>
            </a:r>
          </a:p>
          <a:p>
            <a:endParaRPr lang="en-GB" b="1" noProof="0" dirty="0"/>
          </a:p>
          <a:p>
            <a:r>
              <a:rPr lang="en-GB" b="1" noProof="0" dirty="0"/>
              <a:t>Aim: </a:t>
            </a:r>
            <a:r>
              <a:rPr lang="en-GB" b="0" noProof="0" dirty="0"/>
              <a:t>Oral production of words containing SSC [e]; applying word pattern knowledge by adding the prefix re- to known words to create a new word; vocabulary recall.</a:t>
            </a:r>
          </a:p>
          <a:p>
            <a:endParaRPr lang="en-GB" b="1" noProof="0" dirty="0"/>
          </a:p>
          <a:p>
            <a:r>
              <a:rPr lang="en-GB" b="1" noProof="0" dirty="0"/>
              <a:t>Procedure:</a:t>
            </a:r>
          </a:p>
          <a:p>
            <a:pPr marL="0" indent="0">
              <a:buNone/>
            </a:pPr>
            <a:r>
              <a:rPr lang="en-GB" b="0" noProof="0" dirty="0"/>
              <a:t>1. Students read the list of English words. Explain that even though they don’t know these words in French, they will be able to produce them by recalling the ‘main verb’ (the part of the verb phrase </a:t>
            </a:r>
            <a:r>
              <a:rPr lang="en-GB" b="1" noProof="0" dirty="0"/>
              <a:t>after</a:t>
            </a:r>
            <a:r>
              <a:rPr lang="en-GB" b="0" noProof="0" dirty="0"/>
              <a:t> ‘</a:t>
            </a:r>
            <a:r>
              <a:rPr lang="en-GB" b="1" noProof="0" dirty="0"/>
              <a:t>re-’ </a:t>
            </a:r>
            <a:r>
              <a:rPr lang="en-GB" b="0" noProof="0" dirty="0"/>
              <a:t>or </a:t>
            </a:r>
            <a:r>
              <a:rPr lang="en-GB" b="1" noProof="0" dirty="0"/>
              <a:t>before ‘again’</a:t>
            </a:r>
            <a:r>
              <a:rPr lang="en-GB" b="0" noProof="0" dirty="0"/>
              <a:t>) and adding the </a:t>
            </a:r>
            <a:r>
              <a:rPr lang="en-GB" b="0" i="1" noProof="0" dirty="0"/>
              <a:t>re- </a:t>
            </a:r>
            <a:r>
              <a:rPr lang="en-GB" b="0" i="0" noProof="0" dirty="0"/>
              <a:t>prefix.</a:t>
            </a:r>
            <a:endParaRPr lang="en-GB" b="0" noProof="0" dirty="0"/>
          </a:p>
          <a:p>
            <a:pPr marL="0" indent="0">
              <a:buNone/>
            </a:pPr>
            <a:r>
              <a:rPr lang="en-GB" b="0" noProof="0" dirty="0"/>
              <a:t>2. Once students have created the new word, ask them to say the word aloud. This will give them the opportunity to practise producing the SSC [e]. Depending on regional accent, the </a:t>
            </a:r>
            <a:r>
              <a:rPr lang="en-GB" b="0" i="1" noProof="0" dirty="0"/>
              <a:t>re- </a:t>
            </a:r>
            <a:r>
              <a:rPr lang="en-GB" b="0" i="0" noProof="0" dirty="0"/>
              <a:t>prefix may be pronounced similarly to French (‘</a:t>
            </a:r>
            <a:r>
              <a:rPr lang="en-GB" b="0" i="0" noProof="0" dirty="0" err="1"/>
              <a:t>rih</a:t>
            </a:r>
            <a:r>
              <a:rPr lang="en-GB" b="0" i="0" noProof="0" dirty="0"/>
              <a:t>-’) or differently (‘</a:t>
            </a:r>
            <a:r>
              <a:rPr lang="en-GB" b="0" i="0" noProof="0" dirty="0" err="1"/>
              <a:t>ree</a:t>
            </a:r>
            <a:r>
              <a:rPr lang="en-GB" b="0" i="0" noProof="0" dirty="0"/>
              <a:t>-’). Draw attention to this and ask students to say the verbs side by side.</a:t>
            </a:r>
            <a:endParaRPr lang="en-GB" b="0" noProof="0" dirty="0"/>
          </a:p>
          <a:p>
            <a:pPr marL="0" indent="0">
              <a:buNone/>
            </a:pPr>
            <a:r>
              <a:rPr lang="en-GB" b="0" noProof="0" dirty="0"/>
              <a:t>3. Click the number button on the left to hear the new word said by a native speaker. Students repeat.</a:t>
            </a:r>
          </a:p>
          <a:p>
            <a:endParaRPr lang="en-GB" b="0" noProof="0" dirty="0"/>
          </a:p>
          <a:p>
            <a:r>
              <a:rPr lang="en-GB" b="1" noProof="0"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relire</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remontrer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repartir </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baseline="0" dirty="0">
                <a:solidFill>
                  <a:schemeClr val="tx1"/>
                </a:solidFill>
                <a:effectLst/>
                <a:latin typeface="+mn-lt"/>
                <a:ea typeface="+mn-ea"/>
                <a:cs typeface="+mn-cs"/>
              </a:rPr>
              <a:t>regagner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retrouver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refermer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rejouer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recréer</a:t>
            </a:r>
            <a:endParaRPr lang="en-GB" sz="1200" b="0" i="0" u="none" strike="noStrike" kern="1200" dirty="0">
              <a:solidFill>
                <a:schemeClr val="tx1"/>
              </a:solidFill>
              <a:effectLst/>
              <a:latin typeface="+mn-lt"/>
              <a:ea typeface="+mn-ea"/>
              <a:cs typeface="+mn-cs"/>
            </a:endParaRP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relire</a:t>
            </a:r>
            <a:r>
              <a:rPr lang="en-GB" baseline="0" dirty="0"/>
              <a:t> [4170], </a:t>
            </a:r>
            <a:r>
              <a:rPr lang="en-GB" baseline="0" dirty="0" err="1"/>
              <a:t>remontrer</a:t>
            </a:r>
            <a:r>
              <a:rPr lang="en-GB" baseline="0" dirty="0"/>
              <a:t> [&gt;5000], </a:t>
            </a:r>
            <a:r>
              <a:rPr lang="en-GB" baseline="0" dirty="0" err="1"/>
              <a:t>repartir</a:t>
            </a:r>
            <a:r>
              <a:rPr lang="en-GB" baseline="0" dirty="0"/>
              <a:t> [2150], </a:t>
            </a:r>
            <a:r>
              <a:rPr lang="en-GB" baseline="0" dirty="0" err="1"/>
              <a:t>regagner</a:t>
            </a:r>
            <a:r>
              <a:rPr lang="en-GB" baseline="0" dirty="0"/>
              <a:t> [3491], </a:t>
            </a:r>
            <a:r>
              <a:rPr lang="en-GB" baseline="0" dirty="0" err="1"/>
              <a:t>retrouver</a:t>
            </a:r>
            <a:r>
              <a:rPr lang="en-GB" baseline="0" dirty="0"/>
              <a:t> [244], </a:t>
            </a:r>
            <a:r>
              <a:rPr lang="en-GB" baseline="0" dirty="0" err="1"/>
              <a:t>refermer</a:t>
            </a:r>
            <a:r>
              <a:rPr lang="en-GB" baseline="0" dirty="0"/>
              <a:t> [3759], </a:t>
            </a:r>
            <a:r>
              <a:rPr lang="en-GB" baseline="0" dirty="0" err="1"/>
              <a:t>rejouer</a:t>
            </a:r>
            <a:r>
              <a:rPr lang="en-GB" baseline="0" dirty="0"/>
              <a:t> [&gt;5000], </a:t>
            </a:r>
            <a:r>
              <a:rPr lang="en-GB" baseline="0" dirty="0" err="1"/>
              <a:t>recréer</a:t>
            </a:r>
            <a:r>
              <a:rPr lang="en-GB" baseline="0" dirty="0"/>
              <a:t> [&lt;5000]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17</a:t>
            </a:fld>
            <a:endParaRPr lang="en-GB" dirty="0"/>
          </a:p>
        </p:txBody>
      </p:sp>
    </p:spTree>
    <p:extLst>
      <p:ext uri="{BB962C8B-B14F-4D97-AF65-F5344CB8AC3E}">
        <p14:creationId xmlns:p14="http://schemas.microsoft.com/office/powerpoint/2010/main" val="2211882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0" dirty="0"/>
              <a:t>: To revise and expand knowledge of the French word ending –que and its English equivalent equivalents; to introduce the English ‘-</a:t>
            </a:r>
            <a:r>
              <a:rPr lang="en-US" b="0" dirty="0" err="1"/>
              <a:t>ical</a:t>
            </a:r>
            <a:r>
              <a:rPr lang="en-US" b="0" dirty="0"/>
              <a:t>’ ➜ French ‘-</a:t>
            </a:r>
            <a:r>
              <a:rPr lang="en-US" b="0" dirty="0" err="1"/>
              <a:t>ique</a:t>
            </a:r>
            <a:r>
              <a:rPr lang="en-US" b="0" dirty="0"/>
              <a:t>’ word pattern and connect these with SSCs [</a:t>
            </a:r>
            <a:r>
              <a:rPr lang="en-US" b="0" dirty="0" err="1"/>
              <a:t>i</a:t>
            </a:r>
            <a:r>
              <a:rPr lang="en-US" b="0" dirty="0"/>
              <a:t>] and [</a:t>
            </a:r>
            <a:r>
              <a:rPr lang="en-US" b="0" dirty="0" err="1"/>
              <a:t>qu</a:t>
            </a:r>
            <a:r>
              <a:rPr lang="en-US" b="0" dirty="0"/>
              <a:t>].</a:t>
            </a:r>
          </a:p>
          <a:p>
            <a:endParaRPr lang="en-US" b="0" dirty="0"/>
          </a:p>
          <a:p>
            <a:pPr marL="0" indent="0">
              <a:buNone/>
            </a:pPr>
            <a:r>
              <a:rPr lang="en-US" b="0" dirty="0"/>
              <a:t>1. Click to reveal the explanation. </a:t>
            </a:r>
          </a:p>
          <a:p>
            <a:pPr marL="0" indent="0">
              <a:buNone/>
            </a:pPr>
            <a:r>
              <a:rPr lang="en-US" b="0" dirty="0"/>
              <a:t>2. Remind students that SSC [</a:t>
            </a:r>
            <a:r>
              <a:rPr lang="en-US" b="0" dirty="0" err="1"/>
              <a:t>i</a:t>
            </a:r>
            <a:r>
              <a:rPr lang="en-US" b="0" dirty="0"/>
              <a:t>] sounds different in English and French. </a:t>
            </a:r>
            <a:r>
              <a:rPr lang="en-US" b="0" dirty="0" err="1"/>
              <a:t>Practise</a:t>
            </a:r>
            <a:r>
              <a:rPr lang="en-US" b="0" dirty="0"/>
              <a:t> pronouncing the endings French ‘-</a:t>
            </a:r>
            <a:r>
              <a:rPr lang="en-US" b="0" dirty="0" err="1"/>
              <a:t>ique</a:t>
            </a:r>
            <a:r>
              <a:rPr lang="en-US" b="0" dirty="0"/>
              <a:t>’ and English ‘-</a:t>
            </a:r>
            <a:r>
              <a:rPr lang="en-US" b="0" dirty="0" err="1"/>
              <a:t>ical</a:t>
            </a:r>
            <a:r>
              <a:rPr lang="en-US" b="0" dirty="0"/>
              <a:t>’, focusing on the [</a:t>
            </a:r>
            <a:r>
              <a:rPr lang="en-US" b="0" dirty="0" err="1"/>
              <a:t>i</a:t>
            </a:r>
            <a:r>
              <a:rPr lang="en-US" b="0" dirty="0"/>
              <a:t>] pronunciation and the [</a:t>
            </a:r>
            <a:r>
              <a:rPr lang="en-US" b="0" dirty="0" err="1"/>
              <a:t>qu</a:t>
            </a:r>
            <a:r>
              <a:rPr lang="en-US" b="0" dirty="0"/>
              <a:t>] spelling.</a:t>
            </a:r>
          </a:p>
          <a:p>
            <a:pPr marL="0" indent="0">
              <a:buNone/>
            </a:pPr>
            <a:r>
              <a:rPr lang="en-US" b="0" dirty="0"/>
              <a:t>3. Click on the French word to hear it said by a native speaker. Students repeat, and then say the English.</a:t>
            </a:r>
          </a:p>
          <a:p>
            <a:endParaRPr lang="en-US" b="0" dirty="0"/>
          </a:p>
          <a:p>
            <a:r>
              <a:rPr lang="en-US" b="1" dirty="0"/>
              <a:t>Transcript:</a:t>
            </a:r>
          </a:p>
          <a:p>
            <a:r>
              <a:rPr lang="en-US" b="0" dirty="0"/>
              <a:t>fantastique</a:t>
            </a:r>
          </a:p>
          <a:p>
            <a:r>
              <a:rPr lang="en-US" b="0" dirty="0" err="1"/>
              <a:t>historique</a:t>
            </a:r>
            <a:endParaRPr lang="en-US" b="0" dirty="0"/>
          </a:p>
          <a:p>
            <a:r>
              <a:rPr lang="en-US" b="0" dirty="0" err="1"/>
              <a:t>magique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magique</a:t>
            </a:r>
            <a:r>
              <a:rPr lang="en-GB" baseline="0" dirty="0"/>
              <a:t> [3530]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962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GB" b="0" noProof="0" dirty="0"/>
              <a:t>Oral production of words containing SSC [</a:t>
            </a:r>
            <a:r>
              <a:rPr lang="en-GB" b="0" noProof="0" dirty="0" err="1"/>
              <a:t>qu</a:t>
            </a:r>
            <a:r>
              <a:rPr lang="en-GB" b="0" noProof="0" dirty="0"/>
              <a:t>]; application of English-French word patterns.</a:t>
            </a:r>
          </a:p>
          <a:p>
            <a:endParaRPr lang="en-US" b="1" dirty="0"/>
          </a:p>
          <a:p>
            <a:r>
              <a:rPr lang="en-US" b="1" dirty="0"/>
              <a:t>Procedure:</a:t>
            </a:r>
          </a:p>
          <a:p>
            <a:pPr marL="0" indent="0">
              <a:buNone/>
            </a:pPr>
            <a:r>
              <a:rPr lang="en-US" b="0" dirty="0"/>
              <a:t>1. Students translate the English words into French, applying the knowledge of French-English word patterns covered on the previous slide.</a:t>
            </a:r>
          </a:p>
          <a:p>
            <a:pPr marL="0" indent="0">
              <a:buNone/>
            </a:pPr>
            <a:r>
              <a:rPr lang="en-US" b="0" dirty="0"/>
              <a:t>2. Click to reveal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Click on the audio button to hear the words pronounced by a native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Students repeat and then say the English translation aloud, focusing on the pronunciation of –</a:t>
            </a:r>
            <a:r>
              <a:rPr lang="en-US" b="0" dirty="0" err="1"/>
              <a:t>ic</a:t>
            </a:r>
            <a:r>
              <a:rPr lang="en-US" b="0" dirty="0"/>
              <a:t>(al)/-</a:t>
            </a:r>
            <a:r>
              <a:rPr lang="en-US" b="0" dirty="0" err="1"/>
              <a:t>ique</a:t>
            </a:r>
            <a:r>
              <a:rPr lang="en-US" b="0" dirty="0"/>
              <a:t>.</a:t>
            </a:r>
          </a:p>
          <a:p>
            <a:endParaRPr lang="en-US" b="0" dirty="0"/>
          </a:p>
          <a:p>
            <a:r>
              <a:rPr lang="en-US" b="1" dirty="0"/>
              <a:t>Transcript: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statistique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politique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physique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économique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technique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logique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typique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musique classique</a:t>
            </a:r>
          </a:p>
          <a:p>
            <a:endParaRPr lang="en-US" b="1" dirty="0"/>
          </a:p>
          <a:p>
            <a:pPr marL="0" indent="0" rtl="0" eaLnBrk="1" fontAlgn="t" latinLnBrk="0" hangingPunct="1">
              <a:buFont typeface="+mj-lt"/>
              <a:buNone/>
            </a:pPr>
            <a:r>
              <a:rPr lang="en-GB" b="1" baseline="0" dirty="0"/>
              <a:t>Word frequency of cognates used (1 is the most frequent word in French): </a:t>
            </a:r>
          </a:p>
          <a:p>
            <a:pPr marL="0" marR="0" lvl="0" indent="0" algn="l" defTabSz="914400" rtl="0" eaLnBrk="1" fontAlgn="t" latinLnBrk="0" hangingPunct="1">
              <a:lnSpc>
                <a:spcPct val="100000"/>
              </a:lnSpc>
              <a:spcBef>
                <a:spcPts val="0"/>
              </a:spcBef>
              <a:spcAft>
                <a:spcPts val="0"/>
              </a:spcAft>
              <a:buClrTx/>
              <a:buSzTx/>
              <a:buFont typeface="+mj-lt"/>
              <a:buNone/>
              <a:tabLst/>
              <a:defRPr/>
            </a:pPr>
            <a:r>
              <a:rPr lang="fr-FR" sz="1200" b="0" i="0" u="none" strike="noStrike" kern="1200" dirty="0">
                <a:solidFill>
                  <a:schemeClr val="tx1"/>
                </a:solidFill>
                <a:effectLst/>
                <a:latin typeface="+mn-lt"/>
                <a:ea typeface="+mn-ea"/>
                <a:cs typeface="+mn-cs"/>
              </a:rPr>
              <a:t>statistique [1901]</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politique [128], physique [1146]</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économique [261]</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technique [592],</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logique [1107], typique [4178], classique [1845]</a:t>
            </a:r>
            <a:r>
              <a:rPr lang="en-GB" sz="1200" b="0" i="0" u="none" strike="noStrike" kern="1200" dirty="0">
                <a:solidFill>
                  <a:schemeClr val="tx1"/>
                </a:solidFill>
                <a:effectLst/>
                <a:latin typeface="+mn-lt"/>
                <a:ea typeface="+mn-ea"/>
                <a:cs typeface="+mn-cs"/>
              </a:rPr>
              <a:t>, </a:t>
            </a:r>
          </a:p>
          <a:p>
            <a:pPr marL="0" indent="0" rtl="0" eaLnBrk="1" fontAlgn="t" latinLnBrk="0" hangingPunct="1">
              <a:buFont typeface="+mj-l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819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endParaRPr lang="en-GB" b="1" baseline="0" dirty="0"/>
          </a:p>
          <a:p>
            <a:pPr marL="0"/>
            <a:r>
              <a:rPr lang="en-GB" b="1" baseline="0" dirty="0"/>
              <a:t>Aim:  </a:t>
            </a:r>
            <a:r>
              <a:rPr lang="en-GB" b="0" baseline="0" dirty="0"/>
              <a:t>To revise in oral modality 10 items of vocabulary, within a limited time frame.</a:t>
            </a:r>
            <a:br>
              <a:rPr lang="en-GB" b="0" baseline="0" dirty="0"/>
            </a:br>
            <a:endParaRPr lang="en-GB" b="0" baseline="0" dirty="0"/>
          </a:p>
          <a:p>
            <a:r>
              <a:rPr lang="en-GB" b="1" baseline="0" dirty="0"/>
              <a:t>Procedure:</a:t>
            </a:r>
          </a:p>
          <a:p>
            <a:r>
              <a:rPr lang="en-GB" baseline="0" dirty="0"/>
              <a:t>1. Write A-J in books. (or treat as a whole class oral activity)</a:t>
            </a:r>
          </a:p>
          <a:p>
            <a:r>
              <a:rPr lang="en-GB" baseline="0" dirty="0"/>
              <a:t>2. Click / press enter to flash an English word. It will disappear after 3 seconds.</a:t>
            </a:r>
          </a:p>
          <a:p>
            <a:r>
              <a:rPr lang="en-GB" baseline="0" dirty="0"/>
              <a:t>3. Students try to say the French equivalent before the 3 seconds is up.</a:t>
            </a:r>
          </a:p>
          <a:p>
            <a:endParaRPr lang="en-GB" baseline="0" dirty="0"/>
          </a:p>
          <a:p>
            <a:r>
              <a:rPr lang="en-GB" b="1" baseline="0" dirty="0"/>
              <a:t>Answers:</a:t>
            </a:r>
          </a:p>
          <a:p>
            <a:pPr marL="0" indent="0">
              <a:buNone/>
            </a:pPr>
            <a:r>
              <a:rPr lang="en-GB" b="0" baseline="0" dirty="0"/>
              <a:t>a. respecter</a:t>
            </a:r>
          </a:p>
          <a:p>
            <a:pPr marL="0" indent="0">
              <a:buNone/>
            </a:pPr>
            <a:r>
              <a:rPr lang="en-GB" b="0" baseline="0" dirty="0"/>
              <a:t>b. utile</a:t>
            </a:r>
          </a:p>
          <a:p>
            <a:pPr marL="0" indent="0">
              <a:buNone/>
            </a:pPr>
            <a:r>
              <a:rPr lang="en-GB" b="0" baseline="0" dirty="0"/>
              <a:t>c. fantastique</a:t>
            </a:r>
          </a:p>
          <a:p>
            <a:pPr marL="0" indent="0">
              <a:buNone/>
            </a:pPr>
            <a:r>
              <a:rPr lang="en-GB" b="0" baseline="0" dirty="0"/>
              <a:t>d. </a:t>
            </a:r>
            <a:r>
              <a:rPr lang="en-GB" b="0" baseline="0" dirty="0" err="1"/>
              <a:t>emp</a:t>
            </a:r>
            <a:r>
              <a:rPr lang="en-GB" b="0" baseline="0" dirty="0" err="1">
                <a:latin typeface="Century Gothic" panose="020B0502020202020204" pitchFamily="34" charset="0"/>
              </a:rPr>
              <a:t>êcher</a:t>
            </a:r>
            <a:endParaRPr lang="en-GB" b="0" baseline="0" dirty="0"/>
          </a:p>
          <a:p>
            <a:pPr marL="0" indent="0">
              <a:buNone/>
            </a:pPr>
            <a:r>
              <a:rPr lang="en-GB" b="0" baseline="0" dirty="0"/>
              <a:t>e. </a:t>
            </a:r>
            <a:r>
              <a:rPr lang="en-GB" b="0" baseline="0" dirty="0" err="1"/>
              <a:t>essentiel</a:t>
            </a:r>
            <a:endParaRPr lang="en-GB" b="0" baseline="0" dirty="0"/>
          </a:p>
          <a:p>
            <a:pPr marL="0" indent="0">
              <a:buNone/>
            </a:pPr>
            <a:r>
              <a:rPr lang="en-GB" b="0" baseline="0" dirty="0"/>
              <a:t>f. </a:t>
            </a:r>
            <a:r>
              <a:rPr lang="en-GB" b="0" baseline="0" dirty="0" err="1"/>
              <a:t>historique</a:t>
            </a:r>
            <a:endParaRPr lang="en-GB" b="0" baseline="0" dirty="0"/>
          </a:p>
          <a:p>
            <a:pPr marL="0" indent="0">
              <a:buNone/>
            </a:pPr>
            <a:r>
              <a:rPr lang="en-GB" b="0" baseline="0" dirty="0"/>
              <a:t>g. la </a:t>
            </a:r>
            <a:r>
              <a:rPr lang="en-GB" b="0" baseline="0" dirty="0" err="1"/>
              <a:t>région</a:t>
            </a:r>
            <a:endParaRPr lang="en-GB" b="0" baseline="0" dirty="0"/>
          </a:p>
          <a:p>
            <a:pPr marL="0" indent="0">
              <a:buNone/>
            </a:pPr>
            <a:r>
              <a:rPr lang="en-GB" b="0" baseline="0" dirty="0"/>
              <a:t>h. </a:t>
            </a:r>
            <a:r>
              <a:rPr lang="en-GB" b="0" baseline="0" dirty="0" err="1"/>
              <a:t>pratiquer</a:t>
            </a:r>
            <a:endParaRPr lang="en-GB" b="0" baseline="0" dirty="0"/>
          </a:p>
          <a:p>
            <a:pPr marL="0" indent="0">
              <a:buNone/>
            </a:pPr>
            <a:r>
              <a:rPr lang="en-GB" b="0" baseline="0" dirty="0" err="1"/>
              <a:t>i</a:t>
            </a:r>
            <a:r>
              <a:rPr lang="en-GB" b="0" baseline="0" dirty="0"/>
              <a:t>. </a:t>
            </a:r>
            <a:r>
              <a:rPr lang="en-GB" b="0" baseline="0" dirty="0" err="1"/>
              <a:t>risquer</a:t>
            </a:r>
            <a:endParaRPr lang="en-GB" b="0" baseline="0" dirty="0"/>
          </a:p>
          <a:p>
            <a:pPr marL="0" indent="0">
              <a:buNone/>
            </a:pPr>
            <a:r>
              <a:rPr lang="en-GB" b="0" baseline="0" dirty="0"/>
              <a:t>j. le ch</a:t>
            </a:r>
            <a:r>
              <a:rPr lang="en-GB" b="0" baseline="0" dirty="0">
                <a:latin typeface="Century Gothic" panose="020B0502020202020204" pitchFamily="34" charset="0"/>
              </a:rPr>
              <a:t>âteau</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025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Introduction of adjectives used as nouns.</a:t>
            </a:r>
            <a:endParaRPr lang="en-US" b="1" dirty="0"/>
          </a:p>
          <a:p>
            <a:endParaRPr lang="en-US" b="1" dirty="0"/>
          </a:p>
          <a:p>
            <a:r>
              <a:rPr lang="en-US" b="1" dirty="0"/>
              <a:t>Procedure:</a:t>
            </a:r>
          </a:p>
          <a:p>
            <a:r>
              <a:rPr lang="en-US" b="0" dirty="0"/>
              <a:t>1. Click to reveal explanations.</a:t>
            </a:r>
          </a:p>
          <a:p>
            <a:r>
              <a:rPr lang="en-US" b="0" dirty="0"/>
              <a:t>2. Ensure understanding.</a:t>
            </a:r>
          </a:p>
          <a:p>
            <a:r>
              <a:rPr lang="en-US" b="0" dirty="0"/>
              <a:t>3. Draw attention to the English translation of more general adjectives used as nouns (adjective + ‘one’)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95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(known) adjectives used as (unknown) nouns.</a:t>
            </a:r>
            <a:endParaRPr lang="en-US" b="1" dirty="0"/>
          </a:p>
          <a:p>
            <a:endParaRPr lang="en-US" b="1" dirty="0"/>
          </a:p>
          <a:p>
            <a:r>
              <a:rPr lang="en-US" b="1" dirty="0"/>
              <a:t>Procedure:</a:t>
            </a:r>
          </a:p>
          <a:p>
            <a:r>
              <a:rPr lang="en-US" b="0" dirty="0"/>
              <a:t>1. Ensure recognition of flags. (A – Québec, D – Italy)</a:t>
            </a:r>
          </a:p>
          <a:p>
            <a:r>
              <a:rPr lang="en-US" b="0" dirty="0"/>
              <a:t>2. Click the buttons to play the audio.</a:t>
            </a:r>
          </a:p>
          <a:p>
            <a:r>
              <a:rPr lang="en-US" b="0" dirty="0"/>
              <a:t>3. Students write 1-8 and write the letter of the picture that matches the word they hear.</a:t>
            </a:r>
          </a:p>
          <a:p>
            <a:r>
              <a:rPr lang="en-US" b="0" dirty="0"/>
              <a:t>4. Click to reveal the answers.</a:t>
            </a:r>
          </a:p>
          <a:p>
            <a:r>
              <a:rPr lang="en-US" b="0" dirty="0"/>
              <a:t>5. Elicit suggestions of translations into English. (Suggestions: A – man from Quebec, B – the young girl, C – Christian (man), D – Italian (woman), E – ill woman, F – little one, G – happy man, H – Muslim (woman)</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solidFill>
                  <a:srgbClr val="4472C4">
                    <a:lumMod val="50000"/>
                  </a:srgbClr>
                </a:solidFill>
                <a:latin typeface="Century Gothic" panose="020F0302020204030204"/>
              </a:rPr>
              <a:t>1. le </a:t>
            </a:r>
            <a:r>
              <a:rPr lang="en-US" sz="1200" dirty="0" err="1">
                <a:solidFill>
                  <a:srgbClr val="4472C4">
                    <a:lumMod val="50000"/>
                  </a:srgbClr>
                </a:solidFill>
                <a:latin typeface="Century Gothic" panose="020F0302020204030204"/>
              </a:rPr>
              <a:t>chrétien</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solidFill>
                  <a:srgbClr val="4472C4">
                    <a:lumMod val="50000"/>
                  </a:srgbClr>
                </a:solidFill>
                <a:latin typeface="Century Gothic" panose="020F0302020204030204"/>
              </a:rPr>
              <a:t>2. le </a:t>
            </a:r>
            <a:r>
              <a:rPr lang="en-US" sz="1200" dirty="0" err="1">
                <a:solidFill>
                  <a:srgbClr val="4472C4">
                    <a:lumMod val="50000"/>
                  </a:srgbClr>
                </a:solidFill>
                <a:latin typeface="Century Gothic" panose="020F0302020204030204"/>
              </a:rPr>
              <a:t>québécois</a:t>
            </a:r>
            <a:endParaRPr lang="en-US" sz="1200" dirty="0">
              <a:solidFill>
                <a:srgbClr val="4472C4">
                  <a:lumMod val="50000"/>
                </a:srgbClr>
              </a:solidFill>
              <a:latin typeface="Century Gothic" panose="020F0302020204030204"/>
            </a:endParaRPr>
          </a:p>
          <a:p>
            <a:pPr marL="0" indent="0">
              <a:buFont typeface="+mj-lt"/>
              <a:buNone/>
              <a:defRPr/>
            </a:pPr>
            <a:r>
              <a:rPr lang="en-US" sz="1200" dirty="0">
                <a:solidFill>
                  <a:srgbClr val="4472C4">
                    <a:lumMod val="50000"/>
                  </a:srgbClr>
                </a:solidFill>
              </a:rPr>
              <a:t>3. </a:t>
            </a:r>
            <a:r>
              <a:rPr lang="en-US" sz="1200" dirty="0" err="1">
                <a:solidFill>
                  <a:srgbClr val="4472C4">
                    <a:lumMod val="50000"/>
                  </a:srgbClr>
                </a:solidFill>
              </a:rPr>
              <a:t>l’italienne</a:t>
            </a:r>
            <a:endParaRPr lang="en-US" sz="1200" dirty="0">
              <a:solidFill>
                <a:srgbClr val="4472C4">
                  <a:lumMod val="50000"/>
                </a:srgbClr>
              </a:solidFill>
            </a:endParaRPr>
          </a:p>
          <a:p>
            <a:pPr marL="0" indent="0">
              <a:buFont typeface="+mj-lt"/>
              <a:buNone/>
              <a:defRPr/>
            </a:pPr>
            <a:r>
              <a:rPr lang="en-US" sz="1200" dirty="0">
                <a:solidFill>
                  <a:srgbClr val="4472C4">
                    <a:lumMod val="50000"/>
                  </a:srgbClr>
                </a:solidFill>
              </a:rPr>
              <a:t>4. </a:t>
            </a:r>
            <a:r>
              <a:rPr lang="en-US" sz="1200" dirty="0" err="1">
                <a:solidFill>
                  <a:srgbClr val="4472C4">
                    <a:lumMod val="50000"/>
                  </a:srgbClr>
                </a:solidFill>
              </a:rPr>
              <a:t>l’heureux</a:t>
            </a:r>
            <a:endParaRPr lang="en-US" sz="1200" dirty="0">
              <a:solidFill>
                <a:srgbClr val="4472C4">
                  <a:lumMod val="50000"/>
                </a:srgbClr>
              </a:solidFill>
            </a:endParaRPr>
          </a:p>
          <a:p>
            <a:pPr marL="0" indent="0">
              <a:buFont typeface="+mj-lt"/>
              <a:buNone/>
              <a:defRPr/>
            </a:pPr>
            <a:r>
              <a:rPr lang="en-US" sz="1200" dirty="0">
                <a:solidFill>
                  <a:srgbClr val="4472C4">
                    <a:lumMod val="50000"/>
                  </a:srgbClr>
                </a:solidFill>
              </a:rPr>
              <a:t>5. la </a:t>
            </a:r>
            <a:r>
              <a:rPr lang="en-US" sz="1200" dirty="0" err="1">
                <a:solidFill>
                  <a:srgbClr val="4472C4">
                    <a:lumMod val="50000"/>
                  </a:srgbClr>
                </a:solidFill>
              </a:rPr>
              <a:t>musulmane</a:t>
            </a:r>
            <a:endParaRPr lang="en-US"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solidFill>
                  <a:srgbClr val="4472C4">
                    <a:lumMod val="50000"/>
                  </a:srgbClr>
                </a:solidFill>
                <a:latin typeface="Century Gothic" panose="020F0302020204030204"/>
              </a:rPr>
              <a:t>6. le petit</a:t>
            </a:r>
          </a:p>
          <a:p>
            <a:pPr marL="0" indent="0">
              <a:buFont typeface="+mj-lt"/>
              <a:buNone/>
              <a:defRPr/>
            </a:pPr>
            <a:r>
              <a:rPr lang="en-US" sz="1200" dirty="0">
                <a:solidFill>
                  <a:srgbClr val="4472C4">
                    <a:lumMod val="50000"/>
                  </a:srgbClr>
                </a:solidFill>
              </a:rPr>
              <a:t>7. la </a:t>
            </a:r>
            <a:r>
              <a:rPr lang="en-US" sz="1200" dirty="0" err="1">
                <a:solidFill>
                  <a:srgbClr val="4472C4">
                    <a:lumMod val="50000"/>
                  </a:srgbClr>
                </a:solidFill>
              </a:rPr>
              <a:t>jeune</a:t>
            </a:r>
            <a:endParaRPr lang="en-US" sz="1200" dirty="0">
              <a:solidFill>
                <a:srgbClr val="4472C4">
                  <a:lumMod val="50000"/>
                </a:srgbClr>
              </a:solidFill>
              <a:latin typeface="Century Gothic" panose="020F0302020204030204"/>
            </a:endParaRPr>
          </a:p>
          <a:p>
            <a:pPr marL="0" indent="0">
              <a:buFont typeface="+mj-lt"/>
              <a:buNone/>
              <a:defRPr/>
            </a:pPr>
            <a:r>
              <a:rPr lang="en-US" sz="1200" dirty="0">
                <a:solidFill>
                  <a:srgbClr val="4472C4">
                    <a:lumMod val="50000"/>
                  </a:srgbClr>
                </a:solidFill>
              </a:rPr>
              <a:t>8. la </a:t>
            </a:r>
            <a:r>
              <a:rPr lang="en-US" sz="1200" dirty="0" err="1">
                <a:solidFill>
                  <a:srgbClr val="4472C4">
                    <a:lumMod val="50000"/>
                  </a:srgbClr>
                </a:solidFill>
              </a:rPr>
              <a:t>malade</a:t>
            </a:r>
            <a:endParaRPr lang="en-US" sz="1200" dirty="0">
              <a:solidFill>
                <a:srgbClr val="4472C4">
                  <a:lumMod val="50000"/>
                </a:srgb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1/2]</a:t>
            </a:r>
          </a:p>
          <a:p>
            <a:endParaRPr lang="en-US" b="1" dirty="0"/>
          </a:p>
          <a:p>
            <a:r>
              <a:rPr lang="en-US" b="1" dirty="0"/>
              <a:t>Aim: </a:t>
            </a:r>
            <a:r>
              <a:rPr lang="en-US" b="0" dirty="0"/>
              <a:t>Written recognition of adjectives and nouns in context; reading comprehension.</a:t>
            </a:r>
            <a:endParaRPr lang="en-US" b="1" dirty="0"/>
          </a:p>
          <a:p>
            <a:endParaRPr lang="en-US" b="1" dirty="0"/>
          </a:p>
          <a:p>
            <a:r>
              <a:rPr lang="en-US" b="1" dirty="0"/>
              <a:t>Procedure:</a:t>
            </a:r>
          </a:p>
          <a:p>
            <a:r>
              <a:rPr lang="en-US" b="0" dirty="0"/>
              <a:t>1. Remind students of clues that can help to distinguish between adjectives and nouns.</a:t>
            </a:r>
          </a:p>
          <a:p>
            <a:r>
              <a:rPr lang="en-US" b="0" dirty="0"/>
              <a:t>2. Bubble disappears on click.</a:t>
            </a:r>
          </a:p>
          <a:p>
            <a:r>
              <a:rPr lang="en-US" b="0" dirty="0"/>
              <a:t>3. Students write 1-10 and note whether the word in bold in each sentence is used as a noun or an adjective, using the sentence context to help them.</a:t>
            </a:r>
          </a:p>
          <a:p>
            <a:r>
              <a:rPr lang="en-US" b="0" dirty="0"/>
              <a:t>4. Click to reveal answers.</a:t>
            </a:r>
          </a:p>
          <a:p>
            <a:r>
              <a:rPr lang="en-US" b="0" dirty="0"/>
              <a:t>5. Oral translation of sentences.</a:t>
            </a:r>
          </a:p>
          <a:p>
            <a:r>
              <a:rPr lang="en-US" b="0" dirty="0"/>
              <a:t>6. Present the types of religious buildings.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prier [1645], </a:t>
            </a:r>
            <a:r>
              <a:rPr lang="en-GB" b="0" baseline="0" dirty="0" err="1"/>
              <a:t>basilique</a:t>
            </a:r>
            <a:r>
              <a:rPr lang="en-GB" b="0" baseline="0" dirty="0"/>
              <a:t> [&gt;5000], </a:t>
            </a:r>
            <a:r>
              <a:rPr lang="en-GB" b="0" baseline="0" dirty="0" err="1"/>
              <a:t>cathédrale</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mosquée</a:t>
            </a:r>
            <a:r>
              <a:rPr lang="en-GB" baseline="0" dirty="0"/>
              <a:t> [&gt;5000], </a:t>
            </a:r>
            <a:r>
              <a:rPr lang="en-GB" baseline="0" dirty="0" err="1"/>
              <a:t>catholique</a:t>
            </a:r>
            <a:r>
              <a:rPr lang="en-GB" baseline="0" dirty="0"/>
              <a:t> [1578], certain [110], synagogue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Courtyard @ Grande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Mosquée</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de Paris @ Paris</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Guilhem</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Vellut</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CC BY 2.0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08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Arial" panose="020B0604020202020204" pitchFamily="34" charset="0"/>
              </a:rPr>
              <a:t>Timing: 4 minutes</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1" i="0" dirty="0">
                <a:solidFill>
                  <a:srgbClr val="222222"/>
                </a:solidFill>
                <a:effectLst/>
                <a:latin typeface="Arial" panose="020B0604020202020204" pitchFamily="34" charset="0"/>
              </a:rPr>
              <a:t>Aim: </a:t>
            </a:r>
            <a:r>
              <a:rPr lang="en-US" b="0" i="0" dirty="0">
                <a:solidFill>
                  <a:srgbClr val="222222"/>
                </a:solidFill>
                <a:effectLst/>
                <a:latin typeface="Arial" panose="020B0604020202020204" pitchFamily="34" charset="0"/>
              </a:rPr>
              <a:t>To introduce cognates that are created by adding -e to English nouns or adjectives.</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1" i="0" dirty="0">
                <a:solidFill>
                  <a:srgbClr val="222222"/>
                </a:solidFill>
                <a:effectLst/>
                <a:latin typeface="Arial" panose="020B0604020202020204" pitchFamily="34" charset="0"/>
              </a:rPr>
              <a:t>Procedure:</a:t>
            </a: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1. Introduce the word pattern, clicking to reveal explanation and examples.</a:t>
            </a: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2. Students translate sentences to </a:t>
            </a:r>
            <a:r>
              <a:rPr lang="en-US" b="0" i="0" dirty="0" err="1">
                <a:solidFill>
                  <a:srgbClr val="222222"/>
                </a:solidFill>
                <a:effectLst/>
                <a:latin typeface="Arial" panose="020B0604020202020204" pitchFamily="34" charset="0"/>
              </a:rPr>
              <a:t>practise</a:t>
            </a:r>
            <a:r>
              <a:rPr lang="en-US" b="0" i="0" dirty="0">
                <a:solidFill>
                  <a:srgbClr val="222222"/>
                </a:solidFill>
                <a:effectLst/>
                <a:latin typeface="Arial" panose="020B0604020202020204" pitchFamily="34" charset="0"/>
              </a:rPr>
              <a:t>.</a:t>
            </a:r>
          </a:p>
          <a:p>
            <a:pPr algn="l"/>
            <a:r>
              <a:rPr lang="en-US" b="0" i="0" dirty="0">
                <a:solidFill>
                  <a:srgbClr val="222222"/>
                </a:solidFill>
                <a:effectLst/>
                <a:latin typeface="Arial" panose="020B0604020202020204" pitchFamily="34" charset="0"/>
              </a:rPr>
              <a:t>3. Click to reveal answers.</a:t>
            </a:r>
          </a:p>
          <a:p>
            <a:pPr algn="l"/>
            <a:r>
              <a:rPr lang="en-US" b="0" i="0" dirty="0">
                <a:solidFill>
                  <a:srgbClr val="222222"/>
                </a:solidFill>
                <a:effectLst/>
                <a:latin typeface="Arial" panose="020B0604020202020204" pitchFamily="34" charset="0"/>
              </a:rPr>
              <a:t>4. Students apply the rule to the English words in the pink box.</a:t>
            </a:r>
          </a:p>
          <a:p>
            <a:pPr algn="l"/>
            <a:r>
              <a:rPr lang="en-US" b="0" i="0" dirty="0">
                <a:solidFill>
                  <a:srgbClr val="222222"/>
                </a:solidFill>
                <a:effectLst/>
                <a:latin typeface="Arial" panose="020B0604020202020204" pitchFamily="34" charset="0"/>
              </a:rPr>
              <a:t>5. Click to reveal answers.</a:t>
            </a:r>
          </a:p>
          <a:p>
            <a:pPr algn="l"/>
            <a:r>
              <a:rPr lang="en-US" b="0" i="0" dirty="0">
                <a:solidFill>
                  <a:srgbClr val="222222"/>
                </a:solidFill>
                <a:effectLst/>
                <a:latin typeface="Arial" panose="020B0604020202020204" pitchFamily="34" charset="0"/>
              </a:rPr>
              <a:t>6. Students write a sentence incorporating a word of their choice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479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knowledge of noun and adjective use in writing; recalling known vocabulary items (nouns and adjectives) and applying these in a new context (nominal and adjectival usage).</a:t>
            </a:r>
            <a:endParaRPr lang="en-US" b="1" dirty="0"/>
          </a:p>
          <a:p>
            <a:endParaRPr lang="en-US" b="1" dirty="0"/>
          </a:p>
          <a:p>
            <a:r>
              <a:rPr lang="en-US" b="1" dirty="0"/>
              <a:t>Procedure:</a:t>
            </a:r>
          </a:p>
          <a:p>
            <a:r>
              <a:rPr lang="en-US" b="0" dirty="0"/>
              <a:t>1. Students write 1-8.</a:t>
            </a:r>
          </a:p>
          <a:p>
            <a:r>
              <a:rPr lang="en-US" b="0" dirty="0"/>
              <a:t>2. Students recall known adjectives and nouns and use their knowledge to write the opposite part of speech.</a:t>
            </a:r>
          </a:p>
          <a:p>
            <a:r>
              <a:rPr lang="en-US" b="0" dirty="0"/>
              <a:t>3. Click to reveal answers.</a:t>
            </a:r>
          </a:p>
          <a:p>
            <a:r>
              <a:rPr lang="en-US" b="0" dirty="0"/>
              <a:t>4. Oral translation of sentences if time allows.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1/8]</a:t>
            </a:r>
          </a:p>
          <a:p>
            <a:endParaRPr lang="en-US" b="1" dirty="0"/>
          </a:p>
          <a:p>
            <a:r>
              <a:rPr lang="en-US" b="1" dirty="0"/>
              <a:t>Aim: </a:t>
            </a:r>
            <a:r>
              <a:rPr lang="en-US" b="0" dirty="0"/>
              <a:t>Oral production of nouns and adjectives using existing knowledge of the other part of speech.</a:t>
            </a:r>
          </a:p>
          <a:p>
            <a:endParaRPr lang="en-US" b="1" dirty="0"/>
          </a:p>
          <a:p>
            <a:r>
              <a:rPr lang="en-US" b="1" dirty="0"/>
              <a:t>Procedure:</a:t>
            </a:r>
          </a:p>
          <a:p>
            <a:r>
              <a:rPr lang="en-US" b="0" dirty="0"/>
              <a:t>1. Students read the word on the left out loud, focusing on the SSCs. Ensure students are clear on the English meaning.</a:t>
            </a:r>
          </a:p>
          <a:p>
            <a:r>
              <a:rPr lang="en-US" b="0" dirty="0"/>
              <a:t>2. Students orally translate the word or phrase on the right.</a:t>
            </a:r>
          </a:p>
          <a:p>
            <a:r>
              <a:rPr lang="en-US" b="0" dirty="0"/>
              <a:t>3. Extension: Students also write the words.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suédois</a:t>
            </a:r>
            <a:r>
              <a:rPr lang="en-GB" b="0" baseline="0" dirty="0"/>
              <a:t> [4647], </a:t>
            </a:r>
            <a:r>
              <a:rPr lang="en-GB" b="0" baseline="0" dirty="0" err="1"/>
              <a:t>drapeau</a:t>
            </a:r>
            <a:r>
              <a:rPr lang="en-GB" b="0" baseline="0" dirty="0"/>
              <a:t> [2582], </a:t>
            </a:r>
            <a:r>
              <a:rPr lang="en-GB" b="0" baseline="0" dirty="0" err="1"/>
              <a:t>polonais</a:t>
            </a:r>
            <a:r>
              <a:rPr lang="en-GB" b="0" baseline="0" dirty="0"/>
              <a:t> [3660]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hindou</a:t>
            </a:r>
            <a:r>
              <a:rPr lang="en-GB" baseline="0" dirty="0"/>
              <a:t> [&gt;5000], </a:t>
            </a:r>
            <a:r>
              <a:rPr lang="en-GB" baseline="0" dirty="0" err="1"/>
              <a:t>sikh</a:t>
            </a:r>
            <a:r>
              <a:rPr lang="en-GB" baseline="0" dirty="0"/>
              <a:t> [&gt;5000], </a:t>
            </a:r>
            <a:r>
              <a:rPr lang="en-GB" baseline="0" dirty="0" err="1"/>
              <a:t>bouddhiste</a:t>
            </a:r>
            <a:r>
              <a:rPr lang="en-GB" baseline="0" dirty="0"/>
              <a:t> [&gt;5000], </a:t>
            </a:r>
            <a:r>
              <a:rPr lang="en-GB" baseline="0" dirty="0" err="1"/>
              <a:t>irlandais</a:t>
            </a:r>
            <a:r>
              <a:rPr lang="en-GB" baseline="0" dirty="0"/>
              <a:t> [3963], protestant [3489], </a:t>
            </a:r>
            <a:r>
              <a:rPr lang="en-GB" baseline="0" dirty="0" err="1"/>
              <a:t>mexicain</a:t>
            </a:r>
            <a:r>
              <a:rPr lang="en-GB" baseline="0" dirty="0"/>
              <a:t> [4541]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427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2/8]</a:t>
            </a:r>
          </a:p>
          <a:p>
            <a:endParaRPr lang="en-US" b="1" dirty="0"/>
          </a:p>
          <a:p>
            <a:r>
              <a:rPr lang="en-US" b="1" dirty="0"/>
              <a:t>Aim: </a:t>
            </a:r>
            <a:r>
              <a:rPr lang="en-US" b="0" dirty="0"/>
              <a:t>Oral production of nouns and adjectives from the other part of speech; applying knowledge to unknown words.</a:t>
            </a:r>
            <a:endParaRPr lang="en-US" b="1" dirty="0"/>
          </a:p>
          <a:p>
            <a:endParaRPr lang="en-US" b="1" dirty="0"/>
          </a:p>
          <a:p>
            <a:r>
              <a:rPr lang="en-US" b="1" dirty="0"/>
              <a:t>Procedure:</a:t>
            </a:r>
          </a:p>
          <a:p>
            <a:r>
              <a:rPr lang="en-US" b="0" dirty="0"/>
              <a:t>1. Students read the word on the left out loud, focusing on the SSCs. Ensure students are clear on the English meaning.</a:t>
            </a:r>
          </a:p>
          <a:p>
            <a:r>
              <a:rPr lang="en-US" b="0" dirty="0"/>
              <a:t>2. Students orally translate the word or phrase on the right.</a:t>
            </a:r>
          </a:p>
          <a:p>
            <a:r>
              <a:rPr lang="en-US" b="0" dirty="0"/>
              <a:t>3. Extension: Students also write the words.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suédois</a:t>
            </a:r>
            <a:r>
              <a:rPr lang="en-GB" b="0" baseline="0" dirty="0"/>
              <a:t> [4647], </a:t>
            </a:r>
            <a:r>
              <a:rPr lang="en-GB" b="0" baseline="0" dirty="0" err="1"/>
              <a:t>polonais</a:t>
            </a:r>
            <a:r>
              <a:rPr lang="en-GB" b="0" baseline="0" dirty="0"/>
              <a:t> [3660]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hindou</a:t>
            </a:r>
            <a:r>
              <a:rPr lang="en-GB" baseline="0" dirty="0"/>
              <a:t> [&gt;5000], </a:t>
            </a:r>
            <a:r>
              <a:rPr lang="en-GB" baseline="0" dirty="0" err="1"/>
              <a:t>sikh</a:t>
            </a:r>
            <a:r>
              <a:rPr lang="en-GB" baseline="0" dirty="0"/>
              <a:t> [&gt;5000], </a:t>
            </a:r>
            <a:r>
              <a:rPr lang="en-GB" baseline="0" dirty="0" err="1"/>
              <a:t>bouddhiste</a:t>
            </a:r>
            <a:r>
              <a:rPr lang="en-GB" baseline="0" dirty="0"/>
              <a:t> [&gt;5000], </a:t>
            </a:r>
            <a:r>
              <a:rPr lang="en-GB" baseline="0" dirty="0" err="1"/>
              <a:t>irlandais</a:t>
            </a:r>
            <a:r>
              <a:rPr lang="en-GB" baseline="0" dirty="0"/>
              <a:t> [3963], protestant [3489], </a:t>
            </a:r>
            <a:r>
              <a:rPr lang="en-GB" baseline="0" dirty="0" err="1"/>
              <a:t>mexicain</a:t>
            </a:r>
            <a:r>
              <a:rPr lang="en-GB" baseline="0" dirty="0"/>
              <a:t> [4541]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105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[3/8]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101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[4/8]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194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5/8]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77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6/8]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263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7/8]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592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8/8]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16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highlight the difference in pronunciation between open and closed SSC [</a:t>
            </a:r>
            <a:r>
              <a:rPr lang="en-US" b="0" dirty="0" err="1"/>
              <a:t>eu</a:t>
            </a:r>
            <a:r>
              <a:rPr lang="en-US" b="0" dirty="0"/>
              <a:t>]. </a:t>
            </a:r>
          </a:p>
          <a:p>
            <a:endParaRPr lang="en-US" b="1" dirty="0"/>
          </a:p>
          <a:p>
            <a:r>
              <a:rPr lang="en-US" b="1" dirty="0"/>
              <a:t>Procedure:</a:t>
            </a:r>
          </a:p>
          <a:p>
            <a:pPr marL="0" indent="0">
              <a:buNone/>
            </a:pPr>
            <a:r>
              <a:rPr lang="en-US" b="0" dirty="0"/>
              <a:t>1. Click to reveal the explanation. </a:t>
            </a:r>
          </a:p>
          <a:p>
            <a:pPr marL="0" indent="0">
              <a:buNone/>
            </a:pPr>
            <a:r>
              <a:rPr lang="en-US" b="0" dirty="0"/>
              <a:t>2. Click on the French words to hear them said by a native speaker. Students repeat, and then say the English.</a:t>
            </a:r>
          </a:p>
          <a:p>
            <a:pPr marL="0" indent="0">
              <a:buNone/>
            </a:pPr>
            <a:r>
              <a:rPr lang="en-US" b="0" dirty="0"/>
              <a:t>3. Remind students that the SSC [</a:t>
            </a:r>
            <a:r>
              <a:rPr lang="en-US" b="0" dirty="0" err="1"/>
              <a:t>eu</a:t>
            </a:r>
            <a:r>
              <a:rPr lang="en-US" b="0" dirty="0"/>
              <a:t>] can be open or closed depending on its position within a word (long if before a pronounced consonant, short if not). In preparation for the following slide, tell students that the SSC [</a:t>
            </a:r>
            <a:r>
              <a:rPr lang="en-US" b="0" dirty="0" err="1"/>
              <a:t>eu</a:t>
            </a:r>
            <a:r>
              <a:rPr lang="en-US" b="0" dirty="0"/>
              <a:t>] is always open before an -r in French.</a:t>
            </a:r>
          </a:p>
          <a:p>
            <a:endParaRPr lang="en-US" b="0" dirty="0"/>
          </a:p>
          <a:p>
            <a:r>
              <a:rPr lang="en-US" b="1" dirty="0"/>
              <a:t>Transcript:</a:t>
            </a:r>
          </a:p>
          <a:p>
            <a:r>
              <a:rPr lang="en-US" b="0" dirty="0" err="1"/>
              <a:t>peu</a:t>
            </a:r>
            <a:endParaRPr lang="en-US" b="0" dirty="0"/>
          </a:p>
          <a:p>
            <a:r>
              <a:rPr lang="en-US" b="0" dirty="0" err="1"/>
              <a:t>peur</a:t>
            </a:r>
            <a:endParaRPr lang="en-US" b="0" dirty="0"/>
          </a:p>
          <a:p>
            <a:endParaRPr lang="en-US" b="0" dirty="0"/>
          </a:p>
          <a:p>
            <a:pPr rtl="0" eaLnBrk="1" fontAlgn="t" latinLnBrk="0" hangingPunct="1"/>
            <a:r>
              <a:rPr lang="en-GB" b="1" baseline="0" dirty="0"/>
              <a:t>Word frequency of unknown words used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peur</a:t>
            </a:r>
            <a:r>
              <a:rPr lang="en-GB" sz="1200" b="0" i="0" u="none" strike="noStrike" kern="1200" dirty="0">
                <a:solidFill>
                  <a:schemeClr val="tx1"/>
                </a:solidFill>
                <a:effectLst/>
                <a:latin typeface="+mn-lt"/>
                <a:ea typeface="+mn-ea"/>
                <a:cs typeface="+mn-cs"/>
              </a:rPr>
              <a:t> [755]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23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endParaRPr lang="en-US" b="0" dirty="0"/>
          </a:p>
          <a:p>
            <a:endParaRPr lang="en-US" b="1" dirty="0"/>
          </a:p>
          <a:p>
            <a:r>
              <a:rPr lang="en-US" b="1" dirty="0"/>
              <a:t>Aim: </a:t>
            </a:r>
            <a:r>
              <a:rPr lang="en-US" b="0" dirty="0"/>
              <a:t>Oral production of adverbs containing SSC [</a:t>
            </a:r>
            <a:r>
              <a:rPr lang="en-US" b="0" dirty="0" err="1"/>
              <a:t>en</a:t>
            </a:r>
            <a:r>
              <a:rPr lang="en-US" b="0" dirty="0"/>
              <a:t>/an]; applying word pattern knowledge (creating adverbs by adding –</a:t>
            </a:r>
            <a:r>
              <a:rPr lang="en-US" b="0" dirty="0" err="1"/>
              <a:t>ment</a:t>
            </a:r>
            <a:r>
              <a:rPr lang="en-US" b="0" dirty="0"/>
              <a:t> to feminine adjective form); vocabulary recall.</a:t>
            </a:r>
          </a:p>
          <a:p>
            <a:endParaRPr lang="en-US" b="1" dirty="0"/>
          </a:p>
          <a:p>
            <a:r>
              <a:rPr lang="en-US" b="1" dirty="0"/>
              <a:t>Procedure:</a:t>
            </a:r>
          </a:p>
          <a:p>
            <a:pPr marL="0" indent="0">
              <a:buFont typeface="+mj-lt"/>
              <a:buNone/>
            </a:pPr>
            <a:r>
              <a:rPr lang="en-US" b="0" dirty="0"/>
              <a:t>1. Students read the list of English words. Explain that although they don’t yet know these words in French, they have all the knowledge they need to produce them.</a:t>
            </a:r>
          </a:p>
          <a:p>
            <a:pPr marL="0" indent="0">
              <a:buFont typeface="+mj-lt"/>
              <a:buNone/>
            </a:pPr>
            <a:r>
              <a:rPr lang="en-US" b="0" dirty="0"/>
              <a:t>2. Guide students through the first example. First, ask them what the adjectival form of ‘generally’ is, and have them recall the French (all the adjectives needed to complete the activity have been taught previously). </a:t>
            </a:r>
          </a:p>
          <a:p>
            <a:pPr marL="0" indent="0">
              <a:buFont typeface="+mj-lt"/>
              <a:buNone/>
            </a:pPr>
            <a:r>
              <a:rPr lang="en-US" b="0" dirty="0"/>
              <a:t>3. Second, ask students to produce the feminine form of the adjective.</a:t>
            </a:r>
          </a:p>
          <a:p>
            <a:pPr marL="0" indent="0">
              <a:buFont typeface="+mj-lt"/>
              <a:buNone/>
            </a:pPr>
            <a:r>
              <a:rPr lang="en-US" b="0" dirty="0"/>
              <a:t>4. Third, ask them to add the –</a:t>
            </a:r>
            <a:r>
              <a:rPr lang="en-US" b="0" dirty="0" err="1"/>
              <a:t>ment</a:t>
            </a:r>
            <a:r>
              <a:rPr lang="en-US" b="0" dirty="0"/>
              <a:t> ending and say the word aloud.</a:t>
            </a:r>
          </a:p>
          <a:p>
            <a:pPr marL="0" indent="0">
              <a:buFont typeface="+mj-lt"/>
              <a:buNone/>
            </a:pPr>
            <a:r>
              <a:rPr lang="en-US" b="0" dirty="0"/>
              <a:t>5. Students repeat steps 2-4 for seven further examples.</a:t>
            </a:r>
          </a:p>
          <a:p>
            <a:pPr marL="0" indent="0">
              <a:buFont typeface="+mj-lt"/>
              <a:buNone/>
            </a:pPr>
            <a:r>
              <a:rPr lang="en-US" b="0" dirty="0"/>
              <a:t>6</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Click to bring up answers one by one. Click on the audio button to hear the adverb said by a native speaker. Students repeat.</a:t>
            </a:r>
          </a:p>
          <a:p>
            <a:pPr marL="228600" indent="-228600">
              <a:buFont typeface="+mj-lt"/>
              <a:buAutoNum type="arabicPeriod"/>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kumimoji="0" lang="en-US" sz="1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Transcript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lang="en-GB" sz="1200" dirty="0" err="1">
                <a:solidFill>
                  <a:srgbClr val="4472C4">
                    <a:lumMod val="50000"/>
                  </a:srgbClr>
                </a:solidFill>
              </a:rPr>
              <a:t>dernièrement</a:t>
            </a:r>
            <a:endParaRPr lang="en-GB" sz="1200" dirty="0">
              <a:solidFill>
                <a:srgbClr val="4472C4">
                  <a:lumMod val="50000"/>
                </a:srgbClr>
              </a:solidFill>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généralement</a:t>
            </a:r>
            <a:r>
              <a:rPr lang="en-GB" baseline="0" dirty="0"/>
              <a:t> [1710], </a:t>
            </a:r>
            <a:r>
              <a:rPr lang="en-GB" sz="1200" dirty="0" err="1">
                <a:solidFill>
                  <a:srgbClr val="4472C4">
                    <a:lumMod val="50000"/>
                  </a:srgbClr>
                </a:solidFill>
              </a:rPr>
              <a:t>dernièrement</a:t>
            </a:r>
            <a:r>
              <a:rPr lang="en-GB" baseline="0" dirty="0"/>
              <a:t> [&gt;5000], </a:t>
            </a:r>
            <a:r>
              <a:rPr lang="en-GB" baseline="0" dirty="0" err="1"/>
              <a:t>tristement</a:t>
            </a:r>
            <a:r>
              <a:rPr lang="en-GB" baseline="0" dirty="0"/>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[593],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[2813],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 </a:t>
            </a:r>
            <a:r>
              <a:rPr lang="en-GB" sz="1200" dirty="0" err="1">
                <a:solidFill>
                  <a:srgbClr val="4472C4">
                    <a:lumMod val="50000"/>
                  </a:srgbClr>
                </a:solidFill>
              </a:rPr>
              <a:t>s</a:t>
            </a:r>
            <a:r>
              <a:rPr lang="en-GB" sz="1200" dirty="0" err="1">
                <a:solidFill>
                  <a:srgbClr val="4472C4">
                    <a:lumMod val="50000"/>
                  </a:srgbClr>
                </a:solidFill>
                <a:latin typeface="Century Gothic" panose="020B0502020202020204" pitchFamily="34" charset="0"/>
              </a:rPr>
              <a:t>ûr</a:t>
            </a:r>
            <a:r>
              <a:rPr lang="en-GB" sz="1200" dirty="0">
                <a:solidFill>
                  <a:srgbClr val="4472C4">
                    <a:lumMod val="50000"/>
                  </a:srgbClr>
                </a:solidFill>
                <a:latin typeface="Century Gothic" panose="020B0502020202020204" pitchFamily="34" charset="0"/>
              </a:rPr>
              <a:t> [270]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88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English ‘-or’ or ’-our’ ➜ French ‘-</a:t>
            </a:r>
            <a:r>
              <a:rPr lang="en-US" b="0" dirty="0" err="1"/>
              <a:t>eur</a:t>
            </a:r>
            <a:r>
              <a:rPr lang="en-US" b="0" dirty="0"/>
              <a:t>’ word pattern and connect this with SSC open [</a:t>
            </a:r>
            <a:r>
              <a:rPr lang="en-US" b="0" dirty="0" err="1"/>
              <a:t>eu</a:t>
            </a:r>
            <a:r>
              <a:rPr lang="en-US" b="0" dirty="0"/>
              <a:t>]. This phonics focus prepares students to correctly pronounce the possessive pronouns </a:t>
            </a:r>
            <a:r>
              <a:rPr lang="en-US" b="0" i="1" dirty="0" err="1"/>
              <a:t>leur</a:t>
            </a:r>
            <a:r>
              <a:rPr lang="en-US" b="0" i="1" dirty="0"/>
              <a:t> </a:t>
            </a:r>
            <a:r>
              <a:rPr lang="en-US" b="0" i="0" dirty="0"/>
              <a:t>and </a:t>
            </a:r>
            <a:r>
              <a:rPr lang="en-US" b="0" i="1" dirty="0" err="1"/>
              <a:t>leurs</a:t>
            </a:r>
            <a:r>
              <a:rPr lang="en-US" b="0" i="0" dirty="0"/>
              <a:t>, introduced this week.</a:t>
            </a:r>
            <a:endParaRPr lang="en-US" b="0" dirty="0"/>
          </a:p>
          <a:p>
            <a:endParaRPr lang="en-US" b="1" dirty="0"/>
          </a:p>
          <a:p>
            <a:r>
              <a:rPr lang="en-US" b="1" dirty="0"/>
              <a:t>Procedure:</a:t>
            </a:r>
          </a:p>
          <a:p>
            <a:pPr marL="0" indent="0">
              <a:buNone/>
            </a:pPr>
            <a:r>
              <a:rPr lang="en-US" b="0" dirty="0"/>
              <a:t>1. Click to reveal the explanation. </a:t>
            </a:r>
          </a:p>
          <a:p>
            <a:pPr marL="0" indent="0">
              <a:buNone/>
            </a:pPr>
            <a:r>
              <a:rPr lang="en-US" b="0" dirty="0"/>
              <a:t>2. Click on the French words to hear them said by a native speaker. Students repeat, and then say the English.</a:t>
            </a:r>
          </a:p>
          <a:p>
            <a:pPr marL="0" indent="0">
              <a:buNone/>
            </a:pPr>
            <a:r>
              <a:rPr lang="en-US" b="0" dirty="0"/>
              <a:t>3. Highlight that the SSC [</a:t>
            </a:r>
            <a:r>
              <a:rPr lang="en-US" b="0" dirty="0" err="1"/>
              <a:t>eu</a:t>
            </a:r>
            <a:r>
              <a:rPr lang="en-US" b="0" dirty="0"/>
              <a:t>] is always open before -r in French.</a:t>
            </a:r>
          </a:p>
          <a:p>
            <a:endParaRPr lang="en-US" b="0" dirty="0"/>
          </a:p>
          <a:p>
            <a:r>
              <a:rPr lang="en-US" b="1" dirty="0"/>
              <a:t>Transcript:</a:t>
            </a:r>
          </a:p>
          <a:p>
            <a:r>
              <a:rPr lang="en-US" b="0" dirty="0" err="1"/>
              <a:t>acteur</a:t>
            </a:r>
            <a:endParaRPr lang="en-US" b="0" dirty="0"/>
          </a:p>
          <a:p>
            <a:r>
              <a:rPr lang="en-US" b="0" dirty="0" err="1"/>
              <a:t>honneur</a:t>
            </a:r>
            <a:endParaRPr lang="en-US" b="0" dirty="0"/>
          </a:p>
          <a:p>
            <a:endParaRPr lang="en-US" b="0" dirty="0"/>
          </a:p>
          <a:p>
            <a:pPr rtl="0" eaLnBrk="1" fontAlgn="t" latinLnBrk="0" hangingPunct="1"/>
            <a:r>
              <a:rPr lang="en-GB" b="1" baseline="0" dirty="0"/>
              <a:t>Word frequency of cognate words used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honneur</a:t>
            </a:r>
            <a:r>
              <a:rPr lang="en-GB" sz="1200" b="0" i="0" u="none" strike="noStrike" kern="1200" dirty="0">
                <a:solidFill>
                  <a:schemeClr val="tx1"/>
                </a:solidFill>
                <a:effectLst/>
                <a:latin typeface="+mn-lt"/>
                <a:ea typeface="+mn-ea"/>
                <a:cs typeface="+mn-cs"/>
              </a:rPr>
              <a:t> [1141]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GB" b="0" noProof="0" dirty="0"/>
              <a:t>Oral production of words containing SSC open [</a:t>
            </a:r>
            <a:r>
              <a:rPr lang="en-GB" b="0" noProof="0" dirty="0" err="1"/>
              <a:t>eu</a:t>
            </a:r>
            <a:r>
              <a:rPr lang="en-GB" b="0" noProof="0" dirty="0"/>
              <a:t>]; application of English-French word pattern knowledge.</a:t>
            </a:r>
          </a:p>
          <a:p>
            <a:endParaRPr lang="en-US" b="1" dirty="0"/>
          </a:p>
          <a:p>
            <a:r>
              <a:rPr lang="en-US" b="1" dirty="0"/>
              <a:t>Procedure:</a:t>
            </a:r>
          </a:p>
          <a:p>
            <a:pPr marL="0" indent="0">
              <a:buNone/>
            </a:pPr>
            <a:r>
              <a:rPr lang="en-US" b="0" dirty="0"/>
              <a:t>1. Students translate the French words into English, applying the knowledge of French-English word patterns covered in the last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on the audio button to hear the words pronounced by a native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repeat and then say the English translation aloud, focusing on the pronunciation of -or/-our.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 to bring up the bubble with information about the range of English spelling variations equivalent to the French -</a:t>
            </a:r>
            <a:r>
              <a:rPr lang="en-US" b="0" dirty="0" err="1"/>
              <a:t>eur.</a:t>
            </a:r>
            <a:endParaRPr lang="en-US" b="0" dirty="0"/>
          </a:p>
          <a:p>
            <a:endParaRPr lang="en-US" b="0" dirty="0"/>
          </a:p>
          <a:p>
            <a:r>
              <a:rPr lang="en-US" b="1" dirty="0"/>
              <a:t>Transcript:</a:t>
            </a:r>
          </a:p>
          <a:p>
            <a:pPr marL="228600" indent="-228600">
              <a:buFont typeface="+mj-lt"/>
              <a:buAutoNum type="arabicPeriod"/>
            </a:pPr>
            <a:r>
              <a:rPr lang="fr-FR" sz="1200" b="0" i="0" u="none" strike="noStrike" kern="1200" dirty="0">
                <a:solidFill>
                  <a:schemeClr val="tx1"/>
                </a:solidFill>
                <a:effectLst/>
                <a:latin typeface="+mn-lt"/>
                <a:ea typeface="+mn-ea"/>
                <a:cs typeface="+mn-cs"/>
              </a:rPr>
              <a:t>extérieur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splendeur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humeur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moteur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intérieur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faveur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odeur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inspecteur</a:t>
            </a:r>
            <a:endParaRPr lang="en-GB" sz="1200" b="0" i="0" u="none" strike="noStrike" kern="1200" dirty="0">
              <a:solidFill>
                <a:schemeClr val="tx1"/>
              </a:solidFill>
              <a:effectLst/>
              <a:latin typeface="+mn-lt"/>
              <a:ea typeface="+mn-ea"/>
              <a:cs typeface="+mn-cs"/>
            </a:endParaRPr>
          </a:p>
          <a:p>
            <a:endParaRPr lang="en-US" b="1" dirty="0"/>
          </a:p>
          <a:p>
            <a:pPr rtl="0" eaLnBrk="1" fontAlgn="t" latinLnBrk="0" hangingPunct="1"/>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err="1">
                <a:solidFill>
                  <a:schemeClr val="tx1"/>
                </a:solidFill>
                <a:effectLst/>
                <a:latin typeface="Century Gothic" panose="020B0502020202020204" pitchFamily="34" charset="0"/>
                <a:ea typeface="+mn-ea"/>
                <a:cs typeface="+mn-cs"/>
              </a:rPr>
              <a:t>extérieur</a:t>
            </a:r>
            <a:r>
              <a:rPr lang="de-DE" sz="1200" b="0" i="0" kern="1200" dirty="0">
                <a:solidFill>
                  <a:schemeClr val="tx1"/>
                </a:solidFill>
                <a:effectLst/>
                <a:latin typeface="Century Gothic" panose="020B0502020202020204" pitchFamily="34" charset="0"/>
                <a:ea typeface="+mn-ea"/>
                <a:cs typeface="+mn-cs"/>
              </a:rPr>
              <a:t> [625], </a:t>
            </a:r>
            <a:r>
              <a:rPr lang="de-DE" sz="1200" b="0" i="0" kern="1200" dirty="0" err="1">
                <a:solidFill>
                  <a:schemeClr val="tx1"/>
                </a:solidFill>
                <a:effectLst/>
                <a:latin typeface="Century Gothic" panose="020B0502020202020204" pitchFamily="34" charset="0"/>
                <a:ea typeface="+mn-ea"/>
                <a:cs typeface="+mn-cs"/>
              </a:rPr>
              <a:t>intérieur</a:t>
            </a:r>
            <a:r>
              <a:rPr lang="de-DE" sz="1200" b="0" i="0" kern="1200" dirty="0">
                <a:solidFill>
                  <a:schemeClr val="tx1"/>
                </a:solidFill>
                <a:effectLst/>
                <a:latin typeface="Century Gothic" panose="020B0502020202020204" pitchFamily="34" charset="0"/>
                <a:ea typeface="+mn-ea"/>
                <a:cs typeface="+mn-cs"/>
              </a:rPr>
              <a:t> [433], </a:t>
            </a:r>
            <a:r>
              <a:rPr lang="de-DE" sz="1200" b="0" i="0" kern="1200" dirty="0" err="1">
                <a:solidFill>
                  <a:schemeClr val="tx1"/>
                </a:solidFill>
                <a:effectLst/>
                <a:latin typeface="Century Gothic" panose="020B0502020202020204" pitchFamily="34" charset="0"/>
                <a:ea typeface="+mn-ea"/>
                <a:cs typeface="+mn-cs"/>
              </a:rPr>
              <a:t>inspecteur</a:t>
            </a:r>
            <a:r>
              <a:rPr lang="de-DE" sz="1200" b="0" i="0" kern="1200" dirty="0">
                <a:solidFill>
                  <a:schemeClr val="tx1"/>
                </a:solidFill>
                <a:effectLst/>
                <a:latin typeface="Century Gothic" panose="020B0502020202020204" pitchFamily="34" charset="0"/>
                <a:ea typeface="+mn-ea"/>
                <a:cs typeface="+mn-cs"/>
              </a:rPr>
              <a:t> [2694], </a:t>
            </a:r>
            <a:r>
              <a:rPr lang="de-DE" sz="1200" b="0" i="0" kern="1200" dirty="0" err="1">
                <a:solidFill>
                  <a:schemeClr val="tx1"/>
                </a:solidFill>
                <a:effectLst/>
                <a:latin typeface="Century Gothic" panose="020B0502020202020204" pitchFamily="34" charset="0"/>
                <a:ea typeface="+mn-ea"/>
                <a:cs typeface="+mn-cs"/>
              </a:rPr>
              <a:t>humeur</a:t>
            </a:r>
            <a:r>
              <a:rPr lang="de-DE" sz="1200" b="0" i="0" kern="1200" dirty="0">
                <a:solidFill>
                  <a:schemeClr val="tx1"/>
                </a:solidFill>
                <a:effectLst/>
                <a:latin typeface="Century Gothic" panose="020B0502020202020204" pitchFamily="34" charset="0"/>
                <a:ea typeface="+mn-ea"/>
                <a:cs typeface="+mn-cs"/>
              </a:rPr>
              <a:t> [3188], </a:t>
            </a:r>
            <a:r>
              <a:rPr lang="de-DE" sz="1200" b="0" i="0" kern="1200" dirty="0" err="1">
                <a:solidFill>
                  <a:schemeClr val="tx1"/>
                </a:solidFill>
                <a:effectLst/>
                <a:latin typeface="Century Gothic" panose="020B0502020202020204" pitchFamily="34" charset="0"/>
                <a:ea typeface="+mn-ea"/>
                <a:cs typeface="+mn-cs"/>
              </a:rPr>
              <a:t>odeur</a:t>
            </a:r>
            <a:r>
              <a:rPr lang="de-DE" sz="1200" b="0" i="0" kern="1200" dirty="0">
                <a:solidFill>
                  <a:schemeClr val="tx1"/>
                </a:solidFill>
                <a:effectLst/>
                <a:latin typeface="Century Gothic" panose="020B0502020202020204" pitchFamily="34" charset="0"/>
                <a:ea typeface="+mn-ea"/>
                <a:cs typeface="+mn-cs"/>
              </a:rPr>
              <a:t> [3273], </a:t>
            </a:r>
            <a:r>
              <a:rPr lang="de-DE" sz="1200" b="0" i="0" kern="1200" dirty="0" err="1">
                <a:solidFill>
                  <a:schemeClr val="tx1"/>
                </a:solidFill>
                <a:effectLst/>
                <a:latin typeface="Century Gothic" panose="020B0502020202020204" pitchFamily="34" charset="0"/>
                <a:ea typeface="+mn-ea"/>
                <a:cs typeface="+mn-cs"/>
              </a:rPr>
              <a:t>moteur</a:t>
            </a:r>
            <a:r>
              <a:rPr lang="de-DE" sz="1200" b="0" i="0" kern="1200" dirty="0">
                <a:solidFill>
                  <a:schemeClr val="tx1"/>
                </a:solidFill>
                <a:effectLst/>
                <a:latin typeface="Century Gothic" panose="020B0502020202020204" pitchFamily="34" charset="0"/>
                <a:ea typeface="+mn-ea"/>
                <a:cs typeface="+mn-cs"/>
              </a:rPr>
              <a:t> [1164], </a:t>
            </a:r>
            <a:r>
              <a:rPr lang="de-DE" sz="1200" b="0" i="0" kern="1200" dirty="0" err="1">
                <a:solidFill>
                  <a:schemeClr val="tx1"/>
                </a:solidFill>
                <a:effectLst/>
                <a:latin typeface="Century Gothic" panose="020B0502020202020204" pitchFamily="34" charset="0"/>
                <a:ea typeface="+mn-ea"/>
                <a:cs typeface="+mn-cs"/>
              </a:rPr>
              <a:t>faveur</a:t>
            </a:r>
            <a:r>
              <a:rPr lang="de-DE" sz="1200" b="0" i="0" kern="1200" dirty="0">
                <a:solidFill>
                  <a:schemeClr val="tx1"/>
                </a:solidFill>
                <a:effectLst/>
                <a:latin typeface="Century Gothic" panose="020B0502020202020204" pitchFamily="34" charset="0"/>
                <a:ea typeface="+mn-ea"/>
                <a:cs typeface="+mn-cs"/>
              </a:rPr>
              <a:t> [994], </a:t>
            </a:r>
            <a:r>
              <a:rPr lang="de-DE" sz="1200" b="0" i="0" kern="1200" dirty="0" err="1">
                <a:solidFill>
                  <a:schemeClr val="tx1"/>
                </a:solidFill>
                <a:effectLst/>
                <a:latin typeface="Century Gothic" panose="020B0502020202020204" pitchFamily="34" charset="0"/>
                <a:ea typeface="+mn-ea"/>
                <a:cs typeface="+mn-cs"/>
              </a:rPr>
              <a:t>splendeur</a:t>
            </a:r>
            <a:r>
              <a:rPr lang="de-DE" sz="1200" b="0" i="0" kern="1200" dirty="0">
                <a:solidFill>
                  <a:schemeClr val="tx1"/>
                </a:solidFill>
                <a:effectLst/>
                <a:latin typeface="Century Gothic" panose="020B0502020202020204" pitchFamily="34" charset="0"/>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199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introduce –</a:t>
            </a:r>
            <a:r>
              <a:rPr lang="en-US" b="0" i="1" dirty="0"/>
              <a:t>if/-</a:t>
            </a:r>
            <a:r>
              <a:rPr lang="en-US" b="0" i="1" dirty="0" err="1"/>
              <a:t>ive</a:t>
            </a:r>
            <a:r>
              <a:rPr lang="en-US" b="0" i="0" dirty="0"/>
              <a:t> adjective endings.</a:t>
            </a:r>
          </a:p>
          <a:p>
            <a:endParaRPr lang="en-US" b="1" dirty="0"/>
          </a:p>
          <a:p>
            <a:r>
              <a:rPr lang="en-US" b="1" dirty="0"/>
              <a:t>Procedure:</a:t>
            </a:r>
          </a:p>
          <a:p>
            <a:r>
              <a:rPr lang="en-US" b="0" dirty="0"/>
              <a:t>1. Introduce </a:t>
            </a:r>
            <a:r>
              <a:rPr lang="en-US" b="0" i="1" dirty="0"/>
              <a:t>–if/-</a:t>
            </a:r>
            <a:r>
              <a:rPr lang="en-US" b="0" i="1" dirty="0" err="1"/>
              <a:t>ive</a:t>
            </a:r>
            <a:r>
              <a:rPr lang="en-US" b="0" i="0" dirty="0"/>
              <a:t> adjective endings.</a:t>
            </a:r>
            <a:endParaRPr lang="en-US" b="0" dirty="0"/>
          </a:p>
          <a:p>
            <a:r>
              <a:rPr lang="en-US" b="0" dirty="0"/>
              <a:t>2. Ensure students connect them with masculine/feminine.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32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(This is slide </a:t>
            </a:r>
            <a:r>
              <a:rPr lang="en-US" b="1" dirty="0"/>
              <a:t>1/4</a:t>
            </a:r>
            <a:r>
              <a:rPr lang="en-US" b="0" dirty="0"/>
              <a:t>).</a:t>
            </a:r>
            <a:endParaRPr lang="en-US" b="1" dirty="0"/>
          </a:p>
          <a:p>
            <a:endParaRPr lang="en-US" b="1" dirty="0"/>
          </a:p>
          <a:p>
            <a:r>
              <a:rPr lang="en-US" b="1" dirty="0"/>
              <a:t>Aim: </a:t>
            </a:r>
            <a:r>
              <a:rPr lang="en-US" b="0" dirty="0"/>
              <a:t>Written recognition of </a:t>
            </a:r>
            <a:r>
              <a:rPr lang="en-US" b="0" i="1" dirty="0"/>
              <a:t>–if/-</a:t>
            </a:r>
            <a:r>
              <a:rPr lang="en-US" b="0" i="1" dirty="0" err="1"/>
              <a:t>ive</a:t>
            </a:r>
            <a:r>
              <a:rPr lang="en-US" b="0" i="0" dirty="0"/>
              <a:t> adjectives and connecting these with meaning (masculine/feminine).</a:t>
            </a:r>
            <a:endParaRPr lang="en-US" b="1" dirty="0"/>
          </a:p>
          <a:p>
            <a:endParaRPr lang="en-US" b="1" dirty="0"/>
          </a:p>
          <a:p>
            <a:r>
              <a:rPr lang="en-US" b="1" dirty="0"/>
              <a:t>Procedure:</a:t>
            </a:r>
          </a:p>
          <a:p>
            <a:pPr marL="0" indent="0">
              <a:buNone/>
            </a:pPr>
            <a:r>
              <a:rPr lang="en-US" b="0" dirty="0"/>
              <a:t>1. Students read the sentence and decide whether it refers to the male character or the female character.</a:t>
            </a:r>
          </a:p>
          <a:p>
            <a:pPr marL="0" indent="0">
              <a:buNone/>
            </a:pPr>
            <a:r>
              <a:rPr lang="en-US" b="0" dirty="0"/>
              <a:t>2. Click to reveal the answer.</a:t>
            </a:r>
          </a:p>
          <a:p>
            <a:pPr marL="0" indent="0">
              <a:buNone/>
            </a:pPr>
            <a:r>
              <a:rPr lang="en-US" b="0" dirty="0"/>
              <a:t>3. Click again to reveal the full sentence.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335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2/4.</a:t>
            </a:r>
            <a:br>
              <a:rPr lang="en-US" b="1"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compréhensif</a:t>
            </a:r>
            <a:r>
              <a:rPr lang="en-GB" b="0" baseline="0" dirty="0"/>
              <a:t> [&lt;5000]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968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3/4.</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créatif</a:t>
            </a:r>
            <a:r>
              <a:rPr lang="en-GB" b="0" baseline="0" dirty="0"/>
              <a:t> [&lt;5000]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576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4/4.</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43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adjectives ending in </a:t>
            </a:r>
            <a:r>
              <a:rPr lang="en-US" b="0" i="1" dirty="0"/>
              <a:t>-if/-</a:t>
            </a:r>
            <a:r>
              <a:rPr lang="en-US" b="0" i="1" dirty="0" err="1"/>
              <a:t>ive</a:t>
            </a:r>
            <a:r>
              <a:rPr lang="en-US" b="0" i="0" dirty="0"/>
              <a:t> and connecting these with meaning (people identifying as male/female).</a:t>
            </a:r>
            <a:r>
              <a:rPr lang="en-US" b="1" i="0" dirty="0"/>
              <a:t> </a:t>
            </a:r>
            <a:r>
              <a:rPr lang="en-US" b="0" i="0" dirty="0"/>
              <a:t>Written production </a:t>
            </a:r>
            <a:r>
              <a:rPr lang="en-US" b="0" dirty="0"/>
              <a:t>adjectives ending in </a:t>
            </a:r>
            <a:r>
              <a:rPr lang="en-US" b="0" i="1" dirty="0"/>
              <a:t>-if/-</a:t>
            </a:r>
            <a:r>
              <a:rPr lang="en-US" b="0" i="1" dirty="0" err="1"/>
              <a:t>ive</a:t>
            </a:r>
            <a:r>
              <a:rPr lang="en-US" b="0" i="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Click the numbers to hear audio with the name of the character obscured. Note cognates (rather than known words) are used in examples 3., 4. and 5. </a:t>
            </a:r>
          </a:p>
          <a:p>
            <a:r>
              <a:rPr lang="en-US" b="0" dirty="0"/>
              <a:t>2. Students listen and decide based on the adjective they hear whether they think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Sophie are </a:t>
            </a:r>
            <a:r>
              <a:rPr lang="en-US" b="0" dirty="0"/>
              <a:t>describing Anne or Christophe.</a:t>
            </a:r>
          </a:p>
          <a:p>
            <a:r>
              <a:rPr lang="en-US" b="0" dirty="0"/>
              <a:t>3. Students listen again and note the adjective in English.</a:t>
            </a:r>
          </a:p>
          <a:p>
            <a:r>
              <a:rPr lang="en-US" b="0" dirty="0"/>
              <a:t>4. Click to reveal English.</a:t>
            </a:r>
          </a:p>
          <a:p>
            <a:r>
              <a:rPr lang="en-US" b="0" dirty="0"/>
              <a:t>5. Students reconstruct the original French sentences from their notes to describe Anne and Christophe.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Listen and check. Click the numbers in the last column to play the full audio.</a:t>
            </a:r>
          </a:p>
          <a:p>
            <a:endParaRPr lang="en-US" b="0" dirty="0"/>
          </a:p>
          <a:p>
            <a:r>
              <a:rPr lang="en-US" b="1" dirty="0"/>
              <a:t>Differentiation: </a:t>
            </a:r>
            <a:r>
              <a:rPr lang="en-US" b="0" dirty="0"/>
              <a:t>Classes who need more support could listen to the full audio first, then try to reconstruct the French from their notes (i.e., swap steps 5 &amp; 6 in the list above).</a:t>
            </a:r>
            <a:br>
              <a:rPr lang="en-US" b="0" dirty="0"/>
            </a:br>
            <a:endParaRPr lang="en-US" b="0" dirty="0"/>
          </a:p>
          <a:p>
            <a:r>
              <a:rPr lang="en-US" b="1" dirty="0"/>
              <a:t>Transcript:</a:t>
            </a:r>
          </a:p>
          <a:p>
            <a:pPr marL="0" indent="0">
              <a:buNone/>
            </a:pPr>
            <a:r>
              <a:rPr lang="en-US" b="0" dirty="0"/>
              <a:t>1. [Christophe] </a:t>
            </a:r>
            <a:r>
              <a:rPr lang="en-US" b="0" dirty="0" err="1"/>
              <a:t>est</a:t>
            </a:r>
            <a:r>
              <a:rPr lang="en-US" b="0" dirty="0"/>
              <a:t> sportif.</a:t>
            </a:r>
          </a:p>
          <a:p>
            <a:pPr marL="0" indent="0">
              <a:buNone/>
            </a:pPr>
            <a:r>
              <a:rPr lang="en-US" b="0" dirty="0"/>
              <a:t>2. [Anne] </a:t>
            </a:r>
            <a:r>
              <a:rPr lang="en-US" b="0" dirty="0" err="1"/>
              <a:t>est</a:t>
            </a:r>
            <a:r>
              <a:rPr lang="en-US" b="0" dirty="0"/>
              <a:t> </a:t>
            </a:r>
            <a:r>
              <a:rPr lang="en-US" b="0" dirty="0" err="1"/>
              <a:t>toujours</a:t>
            </a:r>
            <a:r>
              <a:rPr lang="en-US" b="0" dirty="0"/>
              <a:t> active.</a:t>
            </a:r>
          </a:p>
          <a:p>
            <a:pPr marL="0" indent="0">
              <a:buNone/>
            </a:pPr>
            <a:r>
              <a:rPr lang="en-US" b="0" dirty="0"/>
              <a:t>3. [Anne] </a:t>
            </a:r>
            <a:r>
              <a:rPr lang="en-US" b="0" dirty="0" err="1"/>
              <a:t>est</a:t>
            </a:r>
            <a:r>
              <a:rPr lang="en-US" b="0" dirty="0"/>
              <a:t> </a:t>
            </a:r>
            <a:r>
              <a:rPr lang="en-US" b="0" dirty="0" err="1"/>
              <a:t>créative</a:t>
            </a:r>
            <a:r>
              <a:rPr lang="en-US" b="0" dirty="0"/>
              <a:t>.</a:t>
            </a:r>
          </a:p>
          <a:p>
            <a:pPr marL="0" indent="0">
              <a:buNone/>
            </a:pPr>
            <a:r>
              <a:rPr lang="en-US" b="0" dirty="0"/>
              <a:t>4. [Christophe] </a:t>
            </a:r>
            <a:r>
              <a:rPr lang="en-US" b="0" dirty="0" err="1"/>
              <a:t>est</a:t>
            </a:r>
            <a:r>
              <a:rPr lang="en-US" b="0" dirty="0"/>
              <a:t> un </a:t>
            </a:r>
            <a:r>
              <a:rPr lang="en-US" b="0" dirty="0" err="1"/>
              <a:t>peu</a:t>
            </a:r>
            <a:r>
              <a:rPr lang="en-US" b="0" dirty="0"/>
              <a:t> </a:t>
            </a:r>
            <a:r>
              <a:rPr lang="en-US" b="0" dirty="0" err="1"/>
              <a:t>agressif</a:t>
            </a:r>
            <a:r>
              <a:rPr lang="en-US" b="0" dirty="0"/>
              <a:t>.</a:t>
            </a:r>
          </a:p>
          <a:p>
            <a:pPr marL="0" indent="0">
              <a:buNone/>
            </a:pPr>
            <a:r>
              <a:rPr lang="en-US" b="0" dirty="0"/>
              <a:t>5. [Anne] </a:t>
            </a:r>
            <a:r>
              <a:rPr lang="en-US" b="0" dirty="0" err="1"/>
              <a:t>est</a:t>
            </a:r>
            <a:r>
              <a:rPr lang="en-US" b="0" dirty="0"/>
              <a:t> </a:t>
            </a:r>
            <a:r>
              <a:rPr lang="en-US" b="0" dirty="0" err="1"/>
              <a:t>compréhensive</a:t>
            </a:r>
            <a:r>
              <a:rPr lang="en-US" b="0" dirty="0"/>
              <a:t>.</a:t>
            </a:r>
          </a:p>
          <a:p>
            <a:pPr marL="0" indent="0">
              <a:buNone/>
            </a:pPr>
            <a:r>
              <a:rPr lang="en-US" b="0" dirty="0"/>
              <a:t>6. [Christophe] </a:t>
            </a:r>
            <a:r>
              <a:rPr lang="en-US" b="0" dirty="0" err="1"/>
              <a:t>est</a:t>
            </a:r>
            <a:r>
              <a:rPr lang="en-US" b="0" dirty="0"/>
              <a:t> </a:t>
            </a:r>
            <a:r>
              <a:rPr lang="en-US" b="0" dirty="0" err="1"/>
              <a:t>actif</a:t>
            </a:r>
            <a:r>
              <a:rPr lang="en-U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err="1"/>
              <a:t>agressif</a:t>
            </a:r>
            <a:r>
              <a:rPr lang="en-GB" b="0" baseline="0" dirty="0"/>
              <a:t> [3059], </a:t>
            </a:r>
            <a:r>
              <a:rPr lang="en-GB" b="0" baseline="0" dirty="0" err="1"/>
              <a:t>créatif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64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13/12/2022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13/12/2022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13/12/2022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13/12/2022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13/12/2022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13/12/2022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13/12/2022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13/12/2022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3.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9.xml"/><Relationship Id="rId16" Type="http://schemas.openxmlformats.org/officeDocument/2006/relationships/audio" Target="../media/audio18.wav"/><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audio" Target="../media/audio13.wav"/><Relationship Id="rId5" Type="http://schemas.openxmlformats.org/officeDocument/2006/relationships/image" Target="../media/image14.png"/><Relationship Id="rId15" Type="http://schemas.openxmlformats.org/officeDocument/2006/relationships/audio" Target="../media/audio17.wav"/><Relationship Id="rId10" Type="http://schemas.openxmlformats.org/officeDocument/2006/relationships/audio" Target="../media/audio12.wav"/><Relationship Id="rId4" Type="http://schemas.openxmlformats.org/officeDocument/2006/relationships/image" Target="../media/image13.png"/><Relationship Id="rId9" Type="http://schemas.openxmlformats.org/officeDocument/2006/relationships/audio" Target="../media/audio11.wav"/><Relationship Id="rId14" Type="http://schemas.openxmlformats.org/officeDocument/2006/relationships/audio" Target="../media/audio16.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audio" Target="../media/audio22.wav"/><Relationship Id="rId10" Type="http://schemas.openxmlformats.org/officeDocument/2006/relationships/image" Target="../media/image17.png"/><Relationship Id="rId4" Type="http://schemas.openxmlformats.org/officeDocument/2006/relationships/audio" Target="../media/audio21.wav"/><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audio" Target="../media/audio26.wav"/><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5" Type="http://schemas.openxmlformats.org/officeDocument/2006/relationships/image" Target="../media/image23.png"/><Relationship Id="rId10" Type="http://schemas.openxmlformats.org/officeDocument/2006/relationships/audio" Target="../media/audio29.wav"/><Relationship Id="rId19" Type="http://schemas.openxmlformats.org/officeDocument/2006/relationships/image" Target="../media/image27.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31.pn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image" Target="../media/image29.png"/><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_rels/slide1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36.png"/><Relationship Id="rId18" Type="http://schemas.openxmlformats.org/officeDocument/2006/relationships/audio" Target="../media/audio49.wav"/><Relationship Id="rId3" Type="http://schemas.openxmlformats.org/officeDocument/2006/relationships/image" Target="../media/image33.png"/><Relationship Id="rId7" Type="http://schemas.openxmlformats.org/officeDocument/2006/relationships/audio" Target="../media/audio44.wav"/><Relationship Id="rId12" Type="http://schemas.openxmlformats.org/officeDocument/2006/relationships/image" Target="../media/image35.jpeg"/><Relationship Id="rId17" Type="http://schemas.openxmlformats.org/officeDocument/2006/relationships/audio" Target="../media/audio48.wav"/><Relationship Id="rId2" Type="http://schemas.openxmlformats.org/officeDocument/2006/relationships/notesSlide" Target="../notesSlides/notesSlide14.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image" Target="../media/image34.png"/><Relationship Id="rId5" Type="http://schemas.openxmlformats.org/officeDocument/2006/relationships/audio" Target="../media/audio42.wav"/><Relationship Id="rId15" Type="http://schemas.openxmlformats.org/officeDocument/2006/relationships/image" Target="../media/image38.png"/><Relationship Id="rId10" Type="http://schemas.openxmlformats.org/officeDocument/2006/relationships/audio" Target="../media/audio47.wav"/><Relationship Id="rId4" Type="http://schemas.openxmlformats.org/officeDocument/2006/relationships/image" Target="../media/image3.png"/><Relationship Id="rId9" Type="http://schemas.openxmlformats.org/officeDocument/2006/relationships/audio" Target="../media/audio46.wav"/><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audio" Target="../media/audio52.wav"/><Relationship Id="rId3" Type="http://schemas.openxmlformats.org/officeDocument/2006/relationships/image" Target="../media/image40.png"/><Relationship Id="rId21" Type="http://schemas.openxmlformats.org/officeDocument/2006/relationships/audio" Target="../media/audio55.wav"/><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audio" Target="../media/audio51.wav"/><Relationship Id="rId2" Type="http://schemas.openxmlformats.org/officeDocument/2006/relationships/notesSlide" Target="../notesSlides/notesSlide17.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6.jpeg"/><Relationship Id="rId5" Type="http://schemas.microsoft.com/office/2007/relationships/hdphoto" Target="../media/hdphoto4.wdp"/><Relationship Id="rId15" Type="http://schemas.microsoft.com/office/2007/relationships/hdphoto" Target="../media/hdphoto5.wdp"/><Relationship Id="rId23" Type="http://schemas.openxmlformats.org/officeDocument/2006/relationships/audio" Target="../media/audio57.wav"/><Relationship Id="rId10" Type="http://schemas.openxmlformats.org/officeDocument/2006/relationships/image" Target="../media/image45.jpeg"/><Relationship Id="rId19" Type="http://schemas.openxmlformats.org/officeDocument/2006/relationships/audio" Target="../media/audio53.wav"/><Relationship Id="rId4" Type="http://schemas.openxmlformats.org/officeDocument/2006/relationships/image" Target="../media/image41.png"/><Relationship Id="rId9" Type="http://schemas.openxmlformats.org/officeDocument/2006/relationships/image" Target="../media/image44.jpeg"/><Relationship Id="rId14" Type="http://schemas.openxmlformats.org/officeDocument/2006/relationships/image" Target="../media/image49.png"/><Relationship Id="rId22" Type="http://schemas.openxmlformats.org/officeDocument/2006/relationships/audio" Target="../media/audio56.wav"/></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png"/><Relationship Id="rId7"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0.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2.pn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58.wav"/><Relationship Id="rId7"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3.png"/><Relationship Id="rId4" Type="http://schemas.openxmlformats.org/officeDocument/2006/relationships/audio" Target="../media/audio59.wav"/></Relationships>
</file>

<file path=ppt/slides/_rels/slide37.xml.rels><?xml version="1.0" encoding="UTF-8" standalone="yes"?>
<Relationships xmlns="http://schemas.openxmlformats.org/package/2006/relationships"><Relationship Id="rId3" Type="http://schemas.openxmlformats.org/officeDocument/2006/relationships/audio" Target="../media/audio60.wav"/><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3.png"/><Relationship Id="rId4" Type="http://schemas.openxmlformats.org/officeDocument/2006/relationships/audio" Target="../media/audio61.wav"/></Relationships>
</file>

<file path=ppt/slides/_rels/slide38.xml.rels><?xml version="1.0" encoding="UTF-8" standalone="yes"?>
<Relationships xmlns="http://schemas.openxmlformats.org/package/2006/relationships"><Relationship Id="rId8" Type="http://schemas.openxmlformats.org/officeDocument/2006/relationships/audio" Target="../media/audio66.wav"/><Relationship Id="rId3" Type="http://schemas.openxmlformats.org/officeDocument/2006/relationships/image" Target="../media/image3.png"/><Relationship Id="rId7" Type="http://schemas.openxmlformats.org/officeDocument/2006/relationships/audio" Target="../media/audio65.wav"/><Relationship Id="rId12" Type="http://schemas.openxmlformats.org/officeDocument/2006/relationships/audio" Target="../media/audio69.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64.wav"/><Relationship Id="rId11" Type="http://schemas.openxmlformats.org/officeDocument/2006/relationships/audio" Target="../media/audio68.wav"/><Relationship Id="rId5" Type="http://schemas.openxmlformats.org/officeDocument/2006/relationships/audio" Target="../media/audio63.wav"/><Relationship Id="rId10" Type="http://schemas.openxmlformats.org/officeDocument/2006/relationships/image" Target="../media/image80.png"/><Relationship Id="rId4" Type="http://schemas.openxmlformats.org/officeDocument/2006/relationships/audio" Target="../media/audio62.wav"/><Relationship Id="rId9" Type="http://schemas.openxmlformats.org/officeDocument/2006/relationships/audio" Target="../media/audio67.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2641606"/>
            <a:ext cx="7308549" cy="1062010"/>
          </a:xfrm>
        </p:spPr>
        <p:txBody>
          <a:bodyPr>
            <a:normAutofit fontScale="90000"/>
          </a:bodyPr>
          <a:lstStyle/>
          <a:p>
            <a:pPr algn="l"/>
            <a:r>
              <a:rPr lang="en-GB" sz="4000" b="1" dirty="0">
                <a:solidFill>
                  <a:prstClr val="white"/>
                </a:solidFill>
              </a:rPr>
              <a:t>French word patterns </a:t>
            </a:r>
            <a:br>
              <a:rPr lang="en-GB" sz="4000" b="1" dirty="0">
                <a:solidFill>
                  <a:prstClr val="white"/>
                </a:solidFill>
              </a:rPr>
            </a:br>
            <a:r>
              <a:rPr lang="en-GB" sz="4000" b="1" dirty="0">
                <a:solidFill>
                  <a:prstClr val="white"/>
                </a:solidFill>
              </a:rPr>
              <a:t>collection</a:t>
            </a:r>
            <a:br>
              <a:rPr lang="en-GB" sz="4000" b="1" dirty="0">
                <a:solidFill>
                  <a:prstClr val="white"/>
                </a:solidFill>
              </a:rPr>
            </a:br>
            <a:endParaRPr lang="en-US" sz="4000"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13/12/22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pic>
        <p:nvPicPr>
          <p:cNvPr id="5" name="Picture 4">
            <a:extLst>
              <a:ext uri="{FF2B5EF4-FFF2-40B4-BE49-F238E27FC236}">
                <a16:creationId xmlns:a16="http://schemas.microsoft.com/office/drawing/2014/main" id="{7BC95A5E-8373-4F06-847B-DDB205536CEC}"/>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a:stretch/>
        </p:blipFill>
        <p:spPr>
          <a:xfrm>
            <a:off x="2136899" y="1401965"/>
            <a:ext cx="2959000" cy="4447746"/>
          </a:xfrm>
          <a:prstGeom prst="rect">
            <a:avLst/>
          </a:prstGeom>
        </p:spPr>
      </p:pic>
      <p:pic>
        <p:nvPicPr>
          <p:cNvPr id="10" name="Picture 9">
            <a:extLst>
              <a:ext uri="{FF2B5EF4-FFF2-40B4-BE49-F238E27FC236}">
                <a16:creationId xmlns:a16="http://schemas.microsoft.com/office/drawing/2014/main" id="{417A7DFD-ED7D-48EC-8336-17F9C3B9E3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8568" y="1163992"/>
            <a:ext cx="3104234" cy="4923692"/>
          </a:xfrm>
          <a:prstGeom prst="rect">
            <a:avLst/>
          </a:prstGeom>
        </p:spPr>
      </p:pic>
      <p:sp>
        <p:nvSpPr>
          <p:cNvPr id="12" name="Rounded Rectangle 46">
            <a:extLst>
              <a:ext uri="{FF2B5EF4-FFF2-40B4-BE49-F238E27FC236}">
                <a16:creationId xmlns:a16="http://schemas.microsoft.com/office/drawing/2014/main" id="{A0516B29-6A90-4077-A0C8-B80BAB74A844}"/>
              </a:ext>
            </a:extLst>
          </p:cNvPr>
          <p:cNvSpPr/>
          <p:nvPr/>
        </p:nvSpPr>
        <p:spPr>
          <a:xfrm>
            <a:off x="9830179" y="479490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Thérèse</a:t>
            </a:r>
          </a:p>
        </p:txBody>
      </p:sp>
      <p:sp>
        <p:nvSpPr>
          <p:cNvPr id="14" name="Rounded Rectangle 46">
            <a:extLst>
              <a:ext uri="{FF2B5EF4-FFF2-40B4-BE49-F238E27FC236}">
                <a16:creationId xmlns:a16="http://schemas.microsoft.com/office/drawing/2014/main" id="{E92A284C-1A88-4CB7-A3D0-8CB466D2AE1D}"/>
              </a:ext>
            </a:extLst>
          </p:cNvPr>
          <p:cNvSpPr/>
          <p:nvPr/>
        </p:nvSpPr>
        <p:spPr>
          <a:xfrm>
            <a:off x="369692" y="4797753"/>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Pascal</a:t>
            </a:r>
          </a:p>
        </p:txBody>
      </p:sp>
      <p:pic>
        <p:nvPicPr>
          <p:cNvPr id="15" name="Picture 14" descr="green checkmark">
            <a:extLst>
              <a:ext uri="{FF2B5EF4-FFF2-40B4-BE49-F238E27FC236}">
                <a16:creationId xmlns:a16="http://schemas.microsoft.com/office/drawing/2014/main" id="{728B6E71-78AF-4A3E-810B-B54B839462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482" y="3020677"/>
            <a:ext cx="1467419" cy="1528563"/>
          </a:xfrm>
          <a:prstGeom prst="rect">
            <a:avLst/>
          </a:prstGeom>
        </p:spPr>
      </p:pic>
      <p:sp>
        <p:nvSpPr>
          <p:cNvPr id="21" name="Rounded Rectangle 46">
            <a:extLst>
              <a:ext uri="{FF2B5EF4-FFF2-40B4-BE49-F238E27FC236}">
                <a16:creationId xmlns:a16="http://schemas.microsoft.com/office/drawing/2014/main" id="{9BC1A3EE-256A-4CAD-BD85-2A7DC94637FA}"/>
              </a:ext>
            </a:extLst>
          </p:cNvPr>
          <p:cNvSpPr/>
          <p:nvPr/>
        </p:nvSpPr>
        <p:spPr>
          <a:xfrm>
            <a:off x="4668317" y="4976713"/>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créatif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Rounded Rectangle 46">
            <a:extLst>
              <a:ext uri="{FF2B5EF4-FFF2-40B4-BE49-F238E27FC236}">
                <a16:creationId xmlns:a16="http://schemas.microsoft.com/office/drawing/2014/main" id="{F7906EBD-472B-4EAD-A70D-EE476ED1C355}"/>
              </a:ext>
            </a:extLst>
          </p:cNvPr>
          <p:cNvSpPr/>
          <p:nvPr/>
        </p:nvSpPr>
        <p:spPr>
          <a:xfrm>
            <a:off x="4668317" y="4976713"/>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Pascal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créatif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Rounded Rectangle 46">
            <a:extLst>
              <a:ext uri="{FF2B5EF4-FFF2-40B4-BE49-F238E27FC236}">
                <a16:creationId xmlns:a16="http://schemas.microsoft.com/office/drawing/2014/main" id="{ED27FA5D-8C6B-46A6-8C0E-2ADF669851E8}"/>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12443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pic>
        <p:nvPicPr>
          <p:cNvPr id="5" name="Picture 4">
            <a:extLst>
              <a:ext uri="{FF2B5EF4-FFF2-40B4-BE49-F238E27FC236}">
                <a16:creationId xmlns:a16="http://schemas.microsoft.com/office/drawing/2014/main" id="{87961623-4FCC-4602-A712-CECA5D985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089" y="1304734"/>
            <a:ext cx="2815164" cy="4785405"/>
          </a:xfrm>
          <a:prstGeom prst="rect">
            <a:avLst/>
          </a:prstGeom>
        </p:spPr>
      </p:pic>
      <p:pic>
        <p:nvPicPr>
          <p:cNvPr id="10" name="Picture 9">
            <a:extLst>
              <a:ext uri="{FF2B5EF4-FFF2-40B4-BE49-F238E27FC236}">
                <a16:creationId xmlns:a16="http://schemas.microsoft.com/office/drawing/2014/main" id="{83293A28-62D8-483C-B244-3BDE2B562A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0784" y="1243221"/>
            <a:ext cx="2791338" cy="4783015"/>
          </a:xfrm>
          <a:prstGeom prst="rect">
            <a:avLst/>
          </a:prstGeom>
        </p:spPr>
      </p:pic>
      <p:sp>
        <p:nvSpPr>
          <p:cNvPr id="12" name="Rounded Rectangle 46">
            <a:extLst>
              <a:ext uri="{FF2B5EF4-FFF2-40B4-BE49-F238E27FC236}">
                <a16:creationId xmlns:a16="http://schemas.microsoft.com/office/drawing/2014/main" id="{0B349205-1E99-41E5-96F7-5E9F97B8CB03}"/>
              </a:ext>
            </a:extLst>
          </p:cNvPr>
          <p:cNvSpPr/>
          <p:nvPr/>
        </p:nvSpPr>
        <p:spPr>
          <a:xfrm>
            <a:off x="369692" y="481014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Denise</a:t>
            </a:r>
          </a:p>
        </p:txBody>
      </p:sp>
      <p:sp>
        <p:nvSpPr>
          <p:cNvPr id="14" name="Rounded Rectangle 46">
            <a:extLst>
              <a:ext uri="{FF2B5EF4-FFF2-40B4-BE49-F238E27FC236}">
                <a16:creationId xmlns:a16="http://schemas.microsoft.com/office/drawing/2014/main" id="{75B7AE0E-75BE-4EC1-A09E-2C9305E47E32}"/>
              </a:ext>
            </a:extLst>
          </p:cNvPr>
          <p:cNvSpPr/>
          <p:nvPr/>
        </p:nvSpPr>
        <p:spPr>
          <a:xfrm>
            <a:off x="9646921" y="481014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Francis</a:t>
            </a:r>
          </a:p>
        </p:txBody>
      </p:sp>
      <p:pic>
        <p:nvPicPr>
          <p:cNvPr id="15" name="Picture 14" descr="green checkmark">
            <a:extLst>
              <a:ext uri="{FF2B5EF4-FFF2-40B4-BE49-F238E27FC236}">
                <a16:creationId xmlns:a16="http://schemas.microsoft.com/office/drawing/2014/main" id="{89BE1BEF-3AE9-418F-B37B-091F328D02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011" y="3122304"/>
            <a:ext cx="1467419" cy="1528563"/>
          </a:xfrm>
          <a:prstGeom prst="rect">
            <a:avLst/>
          </a:prstGeom>
        </p:spPr>
      </p:pic>
      <p:sp>
        <p:nvSpPr>
          <p:cNvPr id="21" name="Rounded Rectangle 46">
            <a:extLst>
              <a:ext uri="{FF2B5EF4-FFF2-40B4-BE49-F238E27FC236}">
                <a16:creationId xmlns:a16="http://schemas.microsoft.com/office/drawing/2014/main" id="{7AA97287-0166-47F0-BEAA-6590F9232889}"/>
              </a:ext>
            </a:extLst>
          </p:cNvPr>
          <p:cNvSpPr/>
          <p:nvPr/>
        </p:nvSpPr>
        <p:spPr>
          <a:xfrm>
            <a:off x="5166755" y="5120154"/>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sportive.</a:t>
            </a:r>
          </a:p>
        </p:txBody>
      </p:sp>
      <p:sp>
        <p:nvSpPr>
          <p:cNvPr id="20" name="Rounded Rectangle 46">
            <a:extLst>
              <a:ext uri="{FF2B5EF4-FFF2-40B4-BE49-F238E27FC236}">
                <a16:creationId xmlns:a16="http://schemas.microsoft.com/office/drawing/2014/main" id="{87ECF1D6-C7A2-40BB-9326-30E2C81CF8B4}"/>
              </a:ext>
            </a:extLst>
          </p:cNvPr>
          <p:cNvSpPr/>
          <p:nvPr/>
        </p:nvSpPr>
        <p:spPr>
          <a:xfrm>
            <a:off x="5166755" y="5111745"/>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Denise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sportive.</a:t>
            </a:r>
          </a:p>
        </p:txBody>
      </p:sp>
      <p:sp>
        <p:nvSpPr>
          <p:cNvPr id="13" name="Rounded Rectangle 46">
            <a:extLst>
              <a:ext uri="{FF2B5EF4-FFF2-40B4-BE49-F238E27FC236}">
                <a16:creationId xmlns:a16="http://schemas.microsoft.com/office/drawing/2014/main" id="{A1F85283-23C1-4E0C-AE91-25AA4428B869}"/>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50541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collègues</a:t>
            </a:r>
            <a:endParaRPr lang="en-GB" sz="3600" b="1" dirty="0">
              <a:solidFill>
                <a:schemeClr val="bg1"/>
              </a:solidFill>
            </a:endParaRPr>
          </a:p>
        </p:txBody>
      </p:sp>
      <p:sp>
        <p:nvSpPr>
          <p:cNvPr id="2" name="TextBox 1">
            <a:extLst>
              <a:ext uri="{FF2B5EF4-FFF2-40B4-BE49-F238E27FC236}">
                <a16:creationId xmlns:a16="http://schemas.microsoft.com/office/drawing/2014/main" id="{C3A263F2-EEF0-4576-992C-D5F5135CA250}"/>
              </a:ext>
            </a:extLst>
          </p:cNvPr>
          <p:cNvSpPr txBox="1"/>
          <p:nvPr/>
        </p:nvSpPr>
        <p:spPr>
          <a:xfrm>
            <a:off x="145244" y="1132864"/>
            <a:ext cx="11729921"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décrivent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parlent-elles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Anne et Christophe.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Girl, Happy, Laughing, Cartoon, Anime">
            <a:extLst>
              <a:ext uri="{FF2B5EF4-FFF2-40B4-BE49-F238E27FC236}">
                <a16:creationId xmlns:a16="http://schemas.microsoft.com/office/drawing/2014/main" id="{9AD38B85-1171-44EA-9224-F97AB9309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3" y="2694617"/>
            <a:ext cx="914153" cy="965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inessman, Teacher, Cartoon, Lecture">
            <a:extLst>
              <a:ext uri="{FF2B5EF4-FFF2-40B4-BE49-F238E27FC236}">
                <a16:creationId xmlns:a16="http://schemas.microsoft.com/office/drawing/2014/main" id="{7F2BB29D-5A54-4863-95DB-2C93B027B2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483" y="4575505"/>
            <a:ext cx="1005436" cy="10054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6">
            <a:extLst>
              <a:ext uri="{FF2B5EF4-FFF2-40B4-BE49-F238E27FC236}">
                <a16:creationId xmlns:a16="http://schemas.microsoft.com/office/drawing/2014/main" id="{AD45DB5D-8F6E-4BFA-878B-510D8CFC2D01}"/>
              </a:ext>
            </a:extLst>
          </p:cNvPr>
          <p:cNvGraphicFramePr>
            <a:graphicFrameLocks noGrp="1"/>
          </p:cNvGraphicFramePr>
          <p:nvPr/>
        </p:nvGraphicFramePr>
        <p:xfrm>
          <a:off x="2186714" y="2643921"/>
          <a:ext cx="9723207" cy="3479469"/>
        </p:xfrm>
        <a:graphic>
          <a:graphicData uri="http://schemas.openxmlformats.org/drawingml/2006/table">
            <a:tbl>
              <a:tblPr firstRow="1" bandRow="1">
                <a:tableStyleId>{21E4AEA4-8DFA-4A89-87EB-49C32662AFE0}</a:tableStyleId>
              </a:tblPr>
              <a:tblGrid>
                <a:gridCol w="893714">
                  <a:extLst>
                    <a:ext uri="{9D8B030D-6E8A-4147-A177-3AD203B41FA5}">
                      <a16:colId xmlns:a16="http://schemas.microsoft.com/office/drawing/2014/main" val="2607353726"/>
                    </a:ext>
                  </a:extLst>
                </a:gridCol>
                <a:gridCol w="2207373">
                  <a:extLst>
                    <a:ext uri="{9D8B030D-6E8A-4147-A177-3AD203B41FA5}">
                      <a16:colId xmlns:a16="http://schemas.microsoft.com/office/drawing/2014/main" val="4128092149"/>
                    </a:ext>
                  </a:extLst>
                </a:gridCol>
                <a:gridCol w="2207373">
                  <a:extLst>
                    <a:ext uri="{9D8B030D-6E8A-4147-A177-3AD203B41FA5}">
                      <a16:colId xmlns:a16="http://schemas.microsoft.com/office/drawing/2014/main" val="2609792770"/>
                    </a:ext>
                  </a:extLst>
                </a:gridCol>
                <a:gridCol w="2707515">
                  <a:extLst>
                    <a:ext uri="{9D8B030D-6E8A-4147-A177-3AD203B41FA5}">
                      <a16:colId xmlns:a16="http://schemas.microsoft.com/office/drawing/2014/main" val="815060191"/>
                    </a:ext>
                  </a:extLst>
                </a:gridCol>
                <a:gridCol w="1707232">
                  <a:extLst>
                    <a:ext uri="{9D8B030D-6E8A-4147-A177-3AD203B41FA5}">
                      <a16:colId xmlns:a16="http://schemas.microsoft.com/office/drawing/2014/main" val="717808927"/>
                    </a:ext>
                  </a:extLst>
                </a:gridCol>
              </a:tblGrid>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bg1"/>
                          </a:solidFill>
                        </a:rPr>
                        <a:t>Anne</a:t>
                      </a:r>
                    </a:p>
                  </a:txBody>
                  <a:tcPr anchor="ctr"/>
                </a:tc>
                <a:tc>
                  <a:txBody>
                    <a:bodyPr/>
                    <a:lstStyle/>
                    <a:p>
                      <a:pPr algn="ctr"/>
                      <a:r>
                        <a:rPr lang="en-GB" sz="2000" dirty="0">
                          <a:solidFill>
                            <a:schemeClr val="bg1"/>
                          </a:solidFill>
                        </a:rPr>
                        <a:t>Christophe</a:t>
                      </a:r>
                    </a:p>
                  </a:txBody>
                  <a:tcPr anchor="ctr"/>
                </a:tc>
                <a:tc>
                  <a:txBody>
                    <a:bodyPr/>
                    <a:lstStyle/>
                    <a:p>
                      <a:pPr algn="ctr"/>
                      <a:r>
                        <a:rPr lang="en-GB" sz="2000" dirty="0">
                          <a:solidFill>
                            <a:schemeClr val="bg1"/>
                          </a:solidFill>
                        </a:rPr>
                        <a:t>English</a:t>
                      </a:r>
                    </a:p>
                  </a:txBody>
                  <a:tcPr anchor="ctr"/>
                </a:tc>
                <a:tc>
                  <a:txBody>
                    <a:bodyPr/>
                    <a:lstStyle/>
                    <a:p>
                      <a:pPr algn="ctr"/>
                      <a:r>
                        <a:rPr lang="en-GB" sz="2000" dirty="0">
                          <a:solidFill>
                            <a:schemeClr val="bg1"/>
                          </a:solidFill>
                        </a:rPr>
                        <a:t>les </a:t>
                      </a:r>
                      <a:r>
                        <a:rPr lang="en-GB" sz="2000" dirty="0" err="1">
                          <a:solidFill>
                            <a:schemeClr val="bg1"/>
                          </a:solidFill>
                        </a:rPr>
                        <a:t>réponses</a:t>
                      </a:r>
                      <a:endParaRPr lang="en-GB" sz="2000" dirty="0">
                        <a:solidFill>
                          <a:schemeClr val="bg1"/>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athletic</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active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creative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 bit aggressive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understanding</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692155692"/>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active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491397310"/>
                  </a:ext>
                </a:extLst>
              </a:tr>
            </a:tbl>
          </a:graphicData>
        </a:graphic>
      </p:graphicFrame>
      <p:sp>
        <p:nvSpPr>
          <p:cNvPr id="7" name="Rounded Rectangle 46">
            <a:extLst>
              <a:ext uri="{FF2B5EF4-FFF2-40B4-BE49-F238E27FC236}">
                <a16:creationId xmlns:a16="http://schemas.microsoft.com/office/drawing/2014/main" id="{6CDDE3FE-642E-4656-AF40-0E04DEA48F56}"/>
              </a:ext>
            </a:extLst>
          </p:cNvPr>
          <p:cNvSpPr/>
          <p:nvPr/>
        </p:nvSpPr>
        <p:spPr>
          <a:xfrm>
            <a:off x="289623" y="3775579"/>
            <a:ext cx="1559355"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a:t>
            </a:r>
          </a:p>
        </p:txBody>
      </p:sp>
      <p:sp>
        <p:nvSpPr>
          <p:cNvPr id="10" name="Rounded Rectangle 46">
            <a:extLst>
              <a:ext uri="{FF2B5EF4-FFF2-40B4-BE49-F238E27FC236}">
                <a16:creationId xmlns:a16="http://schemas.microsoft.com/office/drawing/2014/main" id="{C1949555-D98C-4773-886A-98A2EB24B150}"/>
              </a:ext>
            </a:extLst>
          </p:cNvPr>
          <p:cNvSpPr/>
          <p:nvPr/>
        </p:nvSpPr>
        <p:spPr>
          <a:xfrm>
            <a:off x="197530" y="5732456"/>
            <a:ext cx="1684541" cy="39599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a:t>
            </a:r>
          </a:p>
        </p:txBody>
      </p:sp>
      <p:pic>
        <p:nvPicPr>
          <p:cNvPr id="31" name="Picture 30" descr="green checkmark">
            <a:extLst>
              <a:ext uri="{FF2B5EF4-FFF2-40B4-BE49-F238E27FC236}">
                <a16:creationId xmlns:a16="http://schemas.microsoft.com/office/drawing/2014/main" id="{A8507DCA-0A56-4820-BBEF-4543EAA17F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8219" y="3228097"/>
            <a:ext cx="282522" cy="294294"/>
          </a:xfrm>
          <a:prstGeom prst="rect">
            <a:avLst/>
          </a:prstGeom>
        </p:spPr>
      </p:pic>
      <p:pic>
        <p:nvPicPr>
          <p:cNvPr id="32" name="Picture 31" descr="green checkmark">
            <a:extLst>
              <a:ext uri="{FF2B5EF4-FFF2-40B4-BE49-F238E27FC236}">
                <a16:creationId xmlns:a16="http://schemas.microsoft.com/office/drawing/2014/main" id="{F24BD826-59AE-4DF0-87A3-8DDBD78E9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6912" y="3721083"/>
            <a:ext cx="282522" cy="294294"/>
          </a:xfrm>
          <a:prstGeom prst="rect">
            <a:avLst/>
          </a:prstGeom>
        </p:spPr>
      </p:pic>
      <p:pic>
        <p:nvPicPr>
          <p:cNvPr id="33" name="Picture 32" descr="green checkmark">
            <a:extLst>
              <a:ext uri="{FF2B5EF4-FFF2-40B4-BE49-F238E27FC236}">
                <a16:creationId xmlns:a16="http://schemas.microsoft.com/office/drawing/2014/main" id="{510C2500-C287-4714-ACD5-A1B45288C4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6912" y="4257491"/>
            <a:ext cx="282522" cy="294294"/>
          </a:xfrm>
          <a:prstGeom prst="rect">
            <a:avLst/>
          </a:prstGeom>
        </p:spPr>
      </p:pic>
      <p:pic>
        <p:nvPicPr>
          <p:cNvPr id="34" name="Picture 33" descr="green checkmark">
            <a:extLst>
              <a:ext uri="{FF2B5EF4-FFF2-40B4-BE49-F238E27FC236}">
                <a16:creationId xmlns:a16="http://schemas.microsoft.com/office/drawing/2014/main" id="{3CD0D26A-70AD-42B9-8198-1D3F50EDF5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4788" y="4693345"/>
            <a:ext cx="282522" cy="294294"/>
          </a:xfrm>
          <a:prstGeom prst="rect">
            <a:avLst/>
          </a:prstGeom>
        </p:spPr>
      </p:pic>
      <p:pic>
        <p:nvPicPr>
          <p:cNvPr id="59" name="Picture 58" descr="green checkmark">
            <a:extLst>
              <a:ext uri="{FF2B5EF4-FFF2-40B4-BE49-F238E27FC236}">
                <a16:creationId xmlns:a16="http://schemas.microsoft.com/office/drawing/2014/main" id="{8F312778-6C64-4827-8760-1CA4A45FCC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6912" y="5203653"/>
            <a:ext cx="282522" cy="294294"/>
          </a:xfrm>
          <a:prstGeom prst="rect">
            <a:avLst/>
          </a:prstGeom>
        </p:spPr>
      </p:pic>
      <p:pic>
        <p:nvPicPr>
          <p:cNvPr id="60" name="Picture 59" descr="green checkmark">
            <a:extLst>
              <a:ext uri="{FF2B5EF4-FFF2-40B4-BE49-F238E27FC236}">
                <a16:creationId xmlns:a16="http://schemas.microsoft.com/office/drawing/2014/main" id="{462F3866-04BE-4377-B1FD-E3DA557453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7685" y="5714304"/>
            <a:ext cx="282522" cy="294294"/>
          </a:xfrm>
          <a:prstGeom prst="rect">
            <a:avLst/>
          </a:prstGeom>
        </p:spPr>
      </p:pic>
      <p:sp>
        <p:nvSpPr>
          <p:cNvPr id="61" name="Rectangle 60">
            <a:extLst>
              <a:ext uri="{FF2B5EF4-FFF2-40B4-BE49-F238E27FC236}">
                <a16:creationId xmlns:a16="http://schemas.microsoft.com/office/drawing/2014/main" id="{2AEF1DD2-9A76-48DF-860B-E1BA7CEDC903}"/>
              </a:ext>
            </a:extLst>
          </p:cNvPr>
          <p:cNvSpPr/>
          <p:nvPr/>
        </p:nvSpPr>
        <p:spPr>
          <a:xfrm>
            <a:off x="7607717" y="3167080"/>
            <a:ext cx="255040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C7F976E0-96DC-4F5C-8F7C-74B71DDD3184}"/>
              </a:ext>
            </a:extLst>
          </p:cNvPr>
          <p:cNvSpPr/>
          <p:nvPr/>
        </p:nvSpPr>
        <p:spPr>
          <a:xfrm>
            <a:off x="7607717" y="3708116"/>
            <a:ext cx="271146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057187B2-2025-4735-BEC9-0B00887D8A05}"/>
              </a:ext>
            </a:extLst>
          </p:cNvPr>
          <p:cNvSpPr/>
          <p:nvPr/>
        </p:nvSpPr>
        <p:spPr>
          <a:xfrm>
            <a:off x="7506772" y="4205785"/>
            <a:ext cx="2665907"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2B413120-7219-4EF1-A832-25C7A440E589}"/>
              </a:ext>
            </a:extLst>
          </p:cNvPr>
          <p:cNvSpPr/>
          <p:nvPr/>
        </p:nvSpPr>
        <p:spPr>
          <a:xfrm>
            <a:off x="7506772" y="4688896"/>
            <a:ext cx="2587509"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CED09693-6753-444F-B019-FB4435E11ED8}"/>
              </a:ext>
            </a:extLst>
          </p:cNvPr>
          <p:cNvSpPr/>
          <p:nvPr/>
        </p:nvSpPr>
        <p:spPr>
          <a:xfrm>
            <a:off x="7616170" y="5148475"/>
            <a:ext cx="2587508"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8E791D06-25CC-4D57-8F5C-D2BF6306B6B8}"/>
              </a:ext>
            </a:extLst>
          </p:cNvPr>
          <p:cNvSpPr/>
          <p:nvPr/>
        </p:nvSpPr>
        <p:spPr>
          <a:xfrm>
            <a:off x="7630495" y="5686273"/>
            <a:ext cx="2665907"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ounded Rectangle 46">
            <a:extLst>
              <a:ext uri="{FF2B5EF4-FFF2-40B4-BE49-F238E27FC236}">
                <a16:creationId xmlns:a16="http://schemas.microsoft.com/office/drawing/2014/main" id="{999CD40F-3A69-4DFB-AC77-1344887C8C2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7" name="1b Christophe.wav"/>
            </a:hlinkClick>
            <a:extLst>
              <a:ext uri="{FF2B5EF4-FFF2-40B4-BE49-F238E27FC236}">
                <a16:creationId xmlns:a16="http://schemas.microsoft.com/office/drawing/2014/main" id="{5A2B3F11-1260-4508-BA85-45DC83AD3F7D}"/>
              </a:ext>
            </a:extLst>
          </p:cNvPr>
          <p:cNvSpPr/>
          <p:nvPr/>
        </p:nvSpPr>
        <p:spPr>
          <a:xfrm>
            <a:off x="2454871" y="31741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3" name="Action Button: Custom 16">
            <a:hlinkClick r:id="" action="ppaction://noaction" highlightClick="1">
              <a:snd r:embed="rId8" name="2b Anne.wav"/>
            </a:hlinkClick>
            <a:extLst>
              <a:ext uri="{FF2B5EF4-FFF2-40B4-BE49-F238E27FC236}">
                <a16:creationId xmlns:a16="http://schemas.microsoft.com/office/drawing/2014/main" id="{642EEC93-DBD9-4240-9A71-BFDC788C27D3}"/>
              </a:ext>
            </a:extLst>
          </p:cNvPr>
          <p:cNvSpPr/>
          <p:nvPr/>
        </p:nvSpPr>
        <p:spPr>
          <a:xfrm>
            <a:off x="2454871" y="364673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16">
            <a:hlinkClick r:id="" action="ppaction://noaction" highlightClick="1">
              <a:snd r:embed="rId9" name="3b Anne.wav"/>
            </a:hlinkClick>
            <a:extLst>
              <a:ext uri="{FF2B5EF4-FFF2-40B4-BE49-F238E27FC236}">
                <a16:creationId xmlns:a16="http://schemas.microsoft.com/office/drawing/2014/main" id="{A7512AB2-9145-4978-BAFF-4A2D97CAD3F2}"/>
              </a:ext>
            </a:extLst>
          </p:cNvPr>
          <p:cNvSpPr/>
          <p:nvPr/>
        </p:nvSpPr>
        <p:spPr>
          <a:xfrm>
            <a:off x="2452793" y="41574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6" name="Action Button: Custom 16">
            <a:hlinkClick r:id="" action="ppaction://noaction" highlightClick="1">
              <a:snd r:embed="rId10" name="4b Christophe.wav"/>
            </a:hlinkClick>
            <a:extLst>
              <a:ext uri="{FF2B5EF4-FFF2-40B4-BE49-F238E27FC236}">
                <a16:creationId xmlns:a16="http://schemas.microsoft.com/office/drawing/2014/main" id="{E9027D5F-F161-4ABA-8351-EA6FABD2215C}"/>
              </a:ext>
            </a:extLst>
          </p:cNvPr>
          <p:cNvSpPr/>
          <p:nvPr/>
        </p:nvSpPr>
        <p:spPr>
          <a:xfrm>
            <a:off x="2452793" y="46395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7" name="Action Button: Custom 16">
            <a:hlinkClick r:id="" action="ppaction://noaction" highlightClick="1">
              <a:snd r:embed="rId11" name="5b Anne.wav"/>
            </a:hlinkClick>
            <a:extLst>
              <a:ext uri="{FF2B5EF4-FFF2-40B4-BE49-F238E27FC236}">
                <a16:creationId xmlns:a16="http://schemas.microsoft.com/office/drawing/2014/main" id="{9E24109C-5867-45F3-8AF7-48D17741FB1F}"/>
              </a:ext>
            </a:extLst>
          </p:cNvPr>
          <p:cNvSpPr/>
          <p:nvPr/>
        </p:nvSpPr>
        <p:spPr>
          <a:xfrm>
            <a:off x="2452793" y="51571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8" name="Action Button: Custom 16">
            <a:hlinkClick r:id="" action="ppaction://noaction" highlightClick="1">
              <a:snd r:embed="rId12" name="6b Christophe.wav"/>
            </a:hlinkClick>
            <a:extLst>
              <a:ext uri="{FF2B5EF4-FFF2-40B4-BE49-F238E27FC236}">
                <a16:creationId xmlns:a16="http://schemas.microsoft.com/office/drawing/2014/main" id="{D2F70DFA-76C0-42C0-8483-46135CC987CD}"/>
              </a:ext>
            </a:extLst>
          </p:cNvPr>
          <p:cNvSpPr/>
          <p:nvPr/>
        </p:nvSpPr>
        <p:spPr>
          <a:xfrm>
            <a:off x="2457587" y="56430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13" name="1a Christophe.wav"/>
            </a:hlinkClick>
            <a:extLst>
              <a:ext uri="{FF2B5EF4-FFF2-40B4-BE49-F238E27FC236}">
                <a16:creationId xmlns:a16="http://schemas.microsoft.com/office/drawing/2014/main" id="{19D4E858-1DEE-419B-80C4-1E2B94AE2DC9}"/>
              </a:ext>
            </a:extLst>
          </p:cNvPr>
          <p:cNvSpPr/>
          <p:nvPr/>
        </p:nvSpPr>
        <p:spPr>
          <a:xfrm>
            <a:off x="10843368" y="3186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8" name="Action Button: Custom 16">
            <a:hlinkClick r:id="" action="ppaction://noaction" highlightClick="1">
              <a:snd r:embed="rId14" name="2a Anne.wav"/>
            </a:hlinkClick>
            <a:extLst>
              <a:ext uri="{FF2B5EF4-FFF2-40B4-BE49-F238E27FC236}">
                <a16:creationId xmlns:a16="http://schemas.microsoft.com/office/drawing/2014/main" id="{F252B0C9-5610-41A9-9A5A-51E7D85E1698}"/>
              </a:ext>
            </a:extLst>
          </p:cNvPr>
          <p:cNvSpPr/>
          <p:nvPr/>
        </p:nvSpPr>
        <p:spPr>
          <a:xfrm>
            <a:off x="10843368" y="36594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9" name="Action Button: Custom 16">
            <a:hlinkClick r:id="" action="ppaction://noaction" highlightClick="1">
              <a:snd r:embed="rId15" name="3a Anne.wav"/>
            </a:hlinkClick>
            <a:extLst>
              <a:ext uri="{FF2B5EF4-FFF2-40B4-BE49-F238E27FC236}">
                <a16:creationId xmlns:a16="http://schemas.microsoft.com/office/drawing/2014/main" id="{3D631458-96BF-470F-99D6-6EAD52C74DE3}"/>
              </a:ext>
            </a:extLst>
          </p:cNvPr>
          <p:cNvSpPr/>
          <p:nvPr/>
        </p:nvSpPr>
        <p:spPr>
          <a:xfrm>
            <a:off x="10843368" y="41700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0" name="Action Button: Custom 16">
            <a:hlinkClick r:id="" action="ppaction://noaction" highlightClick="1">
              <a:snd r:embed="rId16" name="4a Christophe.wav"/>
            </a:hlinkClick>
            <a:extLst>
              <a:ext uri="{FF2B5EF4-FFF2-40B4-BE49-F238E27FC236}">
                <a16:creationId xmlns:a16="http://schemas.microsoft.com/office/drawing/2014/main" id="{5D12BB18-F2BA-43E4-8D58-112EE34DBB7D}"/>
              </a:ext>
            </a:extLst>
          </p:cNvPr>
          <p:cNvSpPr/>
          <p:nvPr/>
        </p:nvSpPr>
        <p:spPr>
          <a:xfrm>
            <a:off x="10843368" y="46522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1" name="Action Button: Custom 16">
            <a:hlinkClick r:id="" action="ppaction://noaction" highlightClick="1">
              <a:snd r:embed="rId17" name="5a Anne.wav"/>
            </a:hlinkClick>
            <a:extLst>
              <a:ext uri="{FF2B5EF4-FFF2-40B4-BE49-F238E27FC236}">
                <a16:creationId xmlns:a16="http://schemas.microsoft.com/office/drawing/2014/main" id="{3329C271-F7BA-4553-B04E-7B53CC7AD6A2}"/>
              </a:ext>
            </a:extLst>
          </p:cNvPr>
          <p:cNvSpPr/>
          <p:nvPr/>
        </p:nvSpPr>
        <p:spPr>
          <a:xfrm>
            <a:off x="10843368" y="5167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2" name="Action Button: Custom 16">
            <a:hlinkClick r:id="" action="ppaction://noaction" highlightClick="1">
              <a:snd r:embed="rId18" name="6a Christophe.wav"/>
            </a:hlinkClick>
            <a:extLst>
              <a:ext uri="{FF2B5EF4-FFF2-40B4-BE49-F238E27FC236}">
                <a16:creationId xmlns:a16="http://schemas.microsoft.com/office/drawing/2014/main" id="{D54D205D-CB34-4AAD-A718-82AE1AFCD091}"/>
              </a:ext>
            </a:extLst>
          </p:cNvPr>
          <p:cNvSpPr/>
          <p:nvPr/>
        </p:nvSpPr>
        <p:spPr>
          <a:xfrm>
            <a:off x="10848162" y="56531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5" name="Rounded Rectangle 46">
            <a:extLst>
              <a:ext uri="{FF2B5EF4-FFF2-40B4-BE49-F238E27FC236}">
                <a16:creationId xmlns:a16="http://schemas.microsoft.com/office/drawing/2014/main" id="{4178894F-C585-4E6E-8552-12725774984C}"/>
              </a:ext>
            </a:extLst>
          </p:cNvPr>
          <p:cNvSpPr/>
          <p:nvPr/>
        </p:nvSpPr>
        <p:spPr>
          <a:xfrm>
            <a:off x="7526192" y="3203984"/>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sportif.</a:t>
            </a:r>
          </a:p>
        </p:txBody>
      </p:sp>
      <p:sp>
        <p:nvSpPr>
          <p:cNvPr id="41" name="Rounded Rectangle 46">
            <a:extLst>
              <a:ext uri="{FF2B5EF4-FFF2-40B4-BE49-F238E27FC236}">
                <a16:creationId xmlns:a16="http://schemas.microsoft.com/office/drawing/2014/main" id="{A236D517-09D4-44A5-8B29-3B0611B3AB69}"/>
              </a:ext>
            </a:extLst>
          </p:cNvPr>
          <p:cNvSpPr/>
          <p:nvPr/>
        </p:nvSpPr>
        <p:spPr>
          <a:xfrm>
            <a:off x="7530858" y="3693529"/>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toujours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active.</a:t>
            </a:r>
          </a:p>
        </p:txBody>
      </p:sp>
      <p:sp>
        <p:nvSpPr>
          <p:cNvPr id="43" name="Rounded Rectangle 46">
            <a:extLst>
              <a:ext uri="{FF2B5EF4-FFF2-40B4-BE49-F238E27FC236}">
                <a16:creationId xmlns:a16="http://schemas.microsoft.com/office/drawing/2014/main" id="{DC3F0D97-0B4F-41F9-B560-4369DDF98189}"/>
              </a:ext>
            </a:extLst>
          </p:cNvPr>
          <p:cNvSpPr/>
          <p:nvPr/>
        </p:nvSpPr>
        <p:spPr>
          <a:xfrm>
            <a:off x="7526192" y="4190134"/>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créative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5" name="Rounded Rectangle 46">
            <a:extLst>
              <a:ext uri="{FF2B5EF4-FFF2-40B4-BE49-F238E27FC236}">
                <a16:creationId xmlns:a16="http://schemas.microsoft.com/office/drawing/2014/main" id="{F178AD38-1C50-460F-A37F-0ADF07F76D16}"/>
              </a:ext>
            </a:extLst>
          </p:cNvPr>
          <p:cNvSpPr/>
          <p:nvPr/>
        </p:nvSpPr>
        <p:spPr>
          <a:xfrm>
            <a:off x="7526191" y="4687842"/>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peu</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agressif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7" name="Rounded Rectangle 46">
            <a:extLst>
              <a:ext uri="{FF2B5EF4-FFF2-40B4-BE49-F238E27FC236}">
                <a16:creationId xmlns:a16="http://schemas.microsoft.com/office/drawing/2014/main" id="{82AFD0D7-0BAE-4BFE-9225-67EAB6FA895E}"/>
              </a:ext>
            </a:extLst>
          </p:cNvPr>
          <p:cNvSpPr/>
          <p:nvPr/>
        </p:nvSpPr>
        <p:spPr>
          <a:xfrm>
            <a:off x="7526190" y="5183573"/>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compréhensive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9" name="Rounded Rectangle 46">
            <a:extLst>
              <a:ext uri="{FF2B5EF4-FFF2-40B4-BE49-F238E27FC236}">
                <a16:creationId xmlns:a16="http://schemas.microsoft.com/office/drawing/2014/main" id="{7E556113-F91F-4805-B2E0-7825FA68EEFC}"/>
              </a:ext>
            </a:extLst>
          </p:cNvPr>
          <p:cNvSpPr/>
          <p:nvPr/>
        </p:nvSpPr>
        <p:spPr>
          <a:xfrm>
            <a:off x="7531309" y="5677556"/>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78304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35" grpId="0" animBg="1"/>
      <p:bldP spid="41" grpId="0" animBg="1"/>
      <p:bldP spid="43" grpId="0" animBg="1"/>
      <p:bldP spid="45" grpId="0" animBg="1"/>
      <p:bldP spid="47"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21FD-B783-6863-634A-D8DE772CA253}"/>
              </a:ext>
            </a:extLst>
          </p:cNvPr>
          <p:cNvSpPr>
            <a:spLocks noGrp="1"/>
          </p:cNvSpPr>
          <p:nvPr>
            <p:ph type="title"/>
          </p:nvPr>
        </p:nvSpPr>
        <p:spPr/>
        <p:txBody>
          <a:bodyPr/>
          <a:lstStyle/>
          <a:p>
            <a:r>
              <a:rPr lang="en-GB" b="1" dirty="0"/>
              <a:t>Prefixes</a:t>
            </a:r>
            <a:r>
              <a:rPr lang="en-GB" dirty="0"/>
              <a:t>: </a:t>
            </a:r>
            <a:r>
              <a:rPr lang="en-GB" b="1" dirty="0"/>
              <a:t>re-</a:t>
            </a:r>
            <a:r>
              <a:rPr lang="en-GB" dirty="0"/>
              <a:t> + verb</a:t>
            </a:r>
            <a:br>
              <a:rPr lang="en-GB" dirty="0"/>
            </a:br>
            <a:r>
              <a:rPr lang="en-GB" dirty="0"/>
              <a:t>(to do again)</a:t>
            </a:r>
            <a:br>
              <a:rPr lang="en-GB" dirty="0"/>
            </a:br>
            <a:r>
              <a:rPr lang="en-GB" dirty="0"/>
              <a:t>(faire ➜ </a:t>
            </a:r>
            <a:r>
              <a:rPr lang="en-GB" dirty="0" err="1"/>
              <a:t>refaire</a:t>
            </a:r>
            <a:r>
              <a:rPr lang="en-GB" dirty="0"/>
              <a:t>)</a:t>
            </a:r>
          </a:p>
        </p:txBody>
      </p:sp>
      <p:sp>
        <p:nvSpPr>
          <p:cNvPr id="3" name="Text Placeholder 2">
            <a:extLst>
              <a:ext uri="{FF2B5EF4-FFF2-40B4-BE49-F238E27FC236}">
                <a16:creationId xmlns:a16="http://schemas.microsoft.com/office/drawing/2014/main" id="{1E5ED71F-BADD-727F-C0CB-BF3659477868}"/>
              </a:ext>
            </a:extLst>
          </p:cNvPr>
          <p:cNvSpPr>
            <a:spLocks noGrp="1"/>
          </p:cNvSpPr>
          <p:nvPr>
            <p:ph type="body" idx="1"/>
          </p:nvPr>
        </p:nvSpPr>
        <p:spPr/>
        <p:txBody>
          <a:bodyPr>
            <a:normAutofit/>
          </a:bodyPr>
          <a:lstStyle/>
          <a:p>
            <a:r>
              <a:rPr lang="en-GB" sz="4800" dirty="0"/>
              <a:t>Introduction: 9.1.1.7</a:t>
            </a:r>
          </a:p>
        </p:txBody>
      </p:sp>
    </p:spTree>
    <p:extLst>
      <p:ext uri="{BB962C8B-B14F-4D97-AF65-F5344CB8AC3E}">
        <p14:creationId xmlns:p14="http://schemas.microsoft.com/office/powerpoint/2010/main" val="698196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69735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re- + </a:t>
            </a:r>
            <a:r>
              <a:rPr lang="en-GB" sz="3600" b="1" dirty="0" err="1">
                <a:solidFill>
                  <a:schemeClr val="bg1"/>
                </a:solidFill>
              </a:rPr>
              <a:t>verbe</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2308324"/>
          </a:xfrm>
          <a:prstGeom prst="rect">
            <a:avLst/>
          </a:prstGeom>
          <a:noFill/>
        </p:spPr>
        <p:txBody>
          <a:bodyPr wrap="square" rtlCol="0">
            <a:spAutoFit/>
          </a:bodyPr>
          <a:lstStyle/>
          <a:p>
            <a:r>
              <a:rPr lang="en-US" sz="2400" dirty="0">
                <a:solidFill>
                  <a:srgbClr val="4472C4">
                    <a:lumMod val="50000"/>
                  </a:srgbClr>
                </a:solidFill>
              </a:rPr>
              <a:t>We can add </a:t>
            </a:r>
            <a:r>
              <a:rPr lang="en-US" sz="2400" b="1" dirty="0">
                <a:solidFill>
                  <a:srgbClr val="E65D02"/>
                </a:solidFill>
              </a:rPr>
              <a:t>re-</a:t>
            </a:r>
            <a:r>
              <a:rPr lang="en-US" sz="2400" dirty="0">
                <a:solidFill>
                  <a:srgbClr val="4472C4">
                    <a:lumMod val="50000"/>
                  </a:srgbClr>
                </a:solidFill>
              </a:rPr>
              <a:t> to many verbs to create a new verb.</a:t>
            </a:r>
          </a:p>
          <a:p>
            <a:endParaRPr lang="en-US" sz="2400" dirty="0">
              <a:solidFill>
                <a:schemeClr val="accent5">
                  <a:lumMod val="50000"/>
                </a:schemeClr>
              </a:solidFill>
            </a:endParaRPr>
          </a:p>
          <a:p>
            <a:r>
              <a:rPr lang="en-US" sz="2400" dirty="0">
                <a:solidFill>
                  <a:schemeClr val="accent5">
                    <a:lumMod val="50000"/>
                  </a:schemeClr>
                </a:solidFill>
              </a:rPr>
              <a:t>Like in English, </a:t>
            </a:r>
            <a:r>
              <a:rPr lang="en-US" sz="2400" b="1" dirty="0">
                <a:solidFill>
                  <a:srgbClr val="E65D02"/>
                </a:solidFill>
              </a:rPr>
              <a:t>re- </a:t>
            </a:r>
            <a:r>
              <a:rPr lang="en-US" sz="2400" dirty="0">
                <a:solidFill>
                  <a:schemeClr val="accent5">
                    <a:lumMod val="50000"/>
                  </a:schemeClr>
                </a:solidFill>
              </a:rPr>
              <a:t>before a verb often means </a:t>
            </a:r>
            <a:r>
              <a:rPr lang="en-US" sz="2400" b="1" dirty="0">
                <a:solidFill>
                  <a:schemeClr val="accent5">
                    <a:lumMod val="50000"/>
                  </a:schemeClr>
                </a:solidFill>
              </a:rPr>
              <a:t>doing the action again. </a:t>
            </a:r>
            <a:r>
              <a:rPr lang="en-US" sz="2400" dirty="0">
                <a:solidFill>
                  <a:schemeClr val="accent5">
                    <a:lumMod val="50000"/>
                  </a:schemeClr>
                </a:solidFill>
              </a:rPr>
              <a:t>e.g.:</a:t>
            </a:r>
            <a:r>
              <a:rPr lang="en-US" sz="2400" b="1" dirty="0">
                <a:solidFill>
                  <a:schemeClr val="accent5">
                    <a:lumMod val="50000"/>
                  </a:schemeClr>
                </a:solidFill>
              </a:rPr>
              <a:t> </a:t>
            </a:r>
          </a:p>
          <a:p>
            <a:pPr marL="457200" indent="-457200">
              <a:buFont typeface="+mj-lt"/>
              <a:buAutoNum type="arabicPeriod"/>
            </a:pPr>
            <a:endParaRPr lang="en-US" sz="2400" b="1" dirty="0">
              <a:solidFill>
                <a:schemeClr val="accent5">
                  <a:lumMod val="50000"/>
                </a:schemeClr>
              </a:solidFill>
            </a:endParaRPr>
          </a:p>
          <a:p>
            <a:endParaRPr lang="en-US" sz="2400" b="1" dirty="0">
              <a:solidFill>
                <a:schemeClr val="accent5">
                  <a:lumMod val="50000"/>
                </a:schemeClr>
              </a:solidFill>
            </a:endParaRPr>
          </a:p>
          <a:p>
            <a:endParaRPr lang="en-US" sz="2400" b="1" dirty="0">
              <a:solidFill>
                <a:schemeClr val="accent5">
                  <a:lumMod val="50000"/>
                </a:schemeClr>
              </a:solidFill>
            </a:endParaRPr>
          </a:p>
        </p:txBody>
      </p:sp>
      <p:sp>
        <p:nvSpPr>
          <p:cNvPr id="9" name="TextBox 8">
            <a:hlinkClick r:id="" action="ppaction://noaction">
              <a:snd r:embed="rId4" name="remettre.wav"/>
            </a:hlinkClick>
            <a:extLst>
              <a:ext uri="{FF2B5EF4-FFF2-40B4-BE49-F238E27FC236}">
                <a16:creationId xmlns:a16="http://schemas.microsoft.com/office/drawing/2014/main" id="{0A34A808-F3E7-4107-B30C-881EF3F63F0D}"/>
              </a:ext>
            </a:extLst>
          </p:cNvPr>
          <p:cNvSpPr txBox="1"/>
          <p:nvPr/>
        </p:nvSpPr>
        <p:spPr>
          <a:xfrm>
            <a:off x="180000" y="4600689"/>
            <a:ext cx="102902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2"/>
                </a:solidFill>
                <a:effectLst/>
                <a:uLnTx/>
                <a:uFillTx/>
                <a:latin typeface="Century Gothic" panose="020F0302020204030204"/>
                <a:ea typeface="+mn-ea"/>
                <a:cs typeface="+mn-cs"/>
              </a:rPr>
              <a: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mettre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put, putting)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a:t>
            </a:r>
            <a:r>
              <a:rPr kumimoji="0" lang="en-US" sz="2400" b="1" i="0" u="none" strike="noStrike" kern="1200" cap="none" spc="0" normalizeH="0" baseline="0" noProof="0" dirty="0" err="1">
                <a:ln>
                  <a:noFill/>
                </a:ln>
                <a:solidFill>
                  <a:srgbClr val="E65D02"/>
                </a:solidFill>
                <a:effectLst/>
                <a:uLnTx/>
                <a:uFillTx/>
                <a:latin typeface="Century Gothic" panose="020F0302020204030204"/>
                <a:ea typeface="+mn-ea"/>
                <a:cs typeface="+mn-cs"/>
                <a:sym typeface="Wingdings" pitchFamily="2" charset="2"/>
              </a:rPr>
              <a:t>re</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mettre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(to put back, putting back)</a:t>
            </a:r>
          </a:p>
        </p:txBody>
      </p:sp>
      <p:sp>
        <p:nvSpPr>
          <p:cNvPr id="10" name="TextBox 9">
            <a:hlinkClick r:id="" action="ppaction://noaction">
              <a:snd r:embed="rId5" name="refaire.wav"/>
            </a:hlinkClick>
            <a:extLst>
              <a:ext uri="{FF2B5EF4-FFF2-40B4-BE49-F238E27FC236}">
                <a16:creationId xmlns:a16="http://schemas.microsoft.com/office/drawing/2014/main" id="{43274EE9-13E5-401C-AF96-24F4CF485DB4}"/>
              </a:ext>
            </a:extLst>
          </p:cNvPr>
          <p:cNvSpPr txBox="1"/>
          <p:nvPr/>
        </p:nvSpPr>
        <p:spPr>
          <a:xfrm>
            <a:off x="180000" y="2874956"/>
            <a:ext cx="96913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2"/>
                </a:solidFill>
                <a:effectLst/>
                <a:uLnTx/>
                <a:uFillTx/>
                <a:latin typeface="Century Gothic" panose="020F0302020204030204"/>
                <a:ea typeface="+mn-ea"/>
                <a:cs typeface="+mn-cs"/>
              </a:rPr>
              <a: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do, doing)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a:t>
            </a:r>
            <a:r>
              <a:rPr kumimoji="0" lang="en-US" sz="2400" b="1" i="0" u="none" strike="noStrike" kern="1200" cap="none" spc="0" normalizeH="0" baseline="0" noProof="0" dirty="0" err="1">
                <a:ln>
                  <a:noFill/>
                </a:ln>
                <a:solidFill>
                  <a:srgbClr val="E65D02"/>
                </a:solidFill>
                <a:effectLst/>
                <a:uLnTx/>
                <a:uFillTx/>
                <a:latin typeface="Century Gothic" panose="020F0302020204030204"/>
                <a:ea typeface="+mn-ea"/>
                <a:cs typeface="+mn-cs"/>
                <a:sym typeface="Wingdings" pitchFamily="2" charset="2"/>
              </a:rPr>
              <a:t>re</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faire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(to do again</a:t>
            </a:r>
            <a:r>
              <a:rPr lang="en-US" sz="2400" dirty="0">
                <a:solidFill>
                  <a:srgbClr val="4472C4">
                    <a:lumMod val="50000"/>
                  </a:srgbClr>
                </a:solidFill>
                <a:latin typeface="Century Gothic" panose="020F0302020204030204"/>
                <a:sym typeface="Wingdings" pitchFamily="2" charset="2"/>
              </a:rPr>
              <a:t>/to </a:t>
            </a:r>
            <a:r>
              <a:rPr lang="en-US" sz="2400" b="1" dirty="0">
                <a:solidFill>
                  <a:srgbClr val="4472C4">
                    <a:lumMod val="50000"/>
                  </a:srgbClr>
                </a:solidFill>
                <a:latin typeface="Century Gothic" panose="020F0302020204030204"/>
                <a:sym typeface="Wingdings" pitchFamily="2" charset="2"/>
              </a:rPr>
              <a:t>re</a:t>
            </a:r>
            <a:r>
              <a:rPr lang="en-US" sz="2400" dirty="0">
                <a:solidFill>
                  <a:srgbClr val="4472C4">
                    <a:lumMod val="50000"/>
                  </a:srgbClr>
                </a:solidFill>
                <a:latin typeface="Century Gothic" panose="020F0302020204030204"/>
                <a:sym typeface="Wingdings" pitchFamily="2" charset="2"/>
              </a:rPr>
              <a:t>do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p>
        </p:txBody>
      </p:sp>
      <p:grpSp>
        <p:nvGrpSpPr>
          <p:cNvPr id="16" name="Group 15">
            <a:extLst>
              <a:ext uri="{FF2B5EF4-FFF2-40B4-BE49-F238E27FC236}">
                <a16:creationId xmlns:a16="http://schemas.microsoft.com/office/drawing/2014/main" id="{9A6D3B63-C7B9-4F6F-88B0-35C61A828729}"/>
              </a:ext>
            </a:extLst>
          </p:cNvPr>
          <p:cNvGrpSpPr/>
          <p:nvPr/>
        </p:nvGrpSpPr>
        <p:grpSpPr>
          <a:xfrm>
            <a:off x="9891422" y="4952051"/>
            <a:ext cx="1791053" cy="1342520"/>
            <a:chOff x="8926460" y="2501733"/>
            <a:chExt cx="2538675" cy="1583987"/>
          </a:xfrm>
        </p:grpSpPr>
        <p:pic>
          <p:nvPicPr>
            <p:cNvPr id="2052" name="Picture 4" descr="Book, Rack, Shelf, Furniture, Design, Wooden, Library">
              <a:extLst>
                <a:ext uri="{FF2B5EF4-FFF2-40B4-BE49-F238E27FC236}">
                  <a16:creationId xmlns:a16="http://schemas.microsoft.com/office/drawing/2014/main" id="{3F76DDA2-1659-46A8-914D-0A52D3726DF7}"/>
                </a:ext>
              </a:extLst>
            </p:cNvPr>
            <p:cNvPicPr>
              <a:picLocks noChangeAspect="1" noChangeArrowheads="1"/>
            </p:cNvPicPr>
            <p:nvPr/>
          </p:nvPicPr>
          <p:blipFill rotWithShape="1">
            <a:blip r:embed="rId6" cstate="print">
              <a:clrChange>
                <a:clrFrom>
                  <a:srgbClr val="FAFAFA"/>
                </a:clrFrom>
                <a:clrTo>
                  <a:srgbClr val="FAFAFA">
                    <a:alpha val="0"/>
                  </a:srgbClr>
                </a:clrTo>
              </a:clrChange>
              <a:extLst>
                <a:ext uri="{BEBA8EAE-BF5A-486C-A8C5-ECC9F3942E4B}">
                  <a14:imgProps xmlns:a14="http://schemas.microsoft.com/office/drawing/2010/main">
                    <a14:imgLayer r:embed="rId7">
                      <a14:imgEffect>
                        <a14:backgroundRemoval t="16456" b="90717" l="10000" r="90000">
                          <a14:foregroundMark x1="34063" y1="16250" x2="34063" y2="16250"/>
                          <a14:foregroundMark x1="64896" y1="16458" x2="64896" y2="16458"/>
                        </a14:backgroundRemoval>
                      </a14:imgEffect>
                    </a14:imgLayer>
                  </a14:imgProps>
                </a:ext>
                <a:ext uri="{28A0092B-C50C-407E-A947-70E740481C1C}">
                  <a14:useLocalDpi xmlns:a14="http://schemas.microsoft.com/office/drawing/2010/main" val="0"/>
                </a:ext>
              </a:extLst>
            </a:blip>
            <a:srcRect t="7174"/>
            <a:stretch/>
          </p:blipFill>
          <p:spPr bwMode="auto">
            <a:xfrm>
              <a:off x="8926460" y="2938662"/>
              <a:ext cx="2471412" cy="11470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ook, Rack, Shelf, Furniture, Design, Wooden, Library">
              <a:extLst>
                <a:ext uri="{FF2B5EF4-FFF2-40B4-BE49-F238E27FC236}">
                  <a16:creationId xmlns:a16="http://schemas.microsoft.com/office/drawing/2014/main" id="{CC48E4CB-C621-4690-B5BF-B597872252B7}"/>
                </a:ext>
              </a:extLst>
            </p:cNvPr>
            <p:cNvPicPr>
              <a:picLocks noChangeAspect="1" noChangeArrowheads="1"/>
            </p:cNvPicPr>
            <p:nvPr/>
          </p:nvPicPr>
          <p:blipFill rotWithShape="1">
            <a:blip r:embed="rId8" cstate="print">
              <a:clrChange>
                <a:clrFrom>
                  <a:srgbClr val="FAFAFA"/>
                </a:clrFrom>
                <a:clrTo>
                  <a:srgbClr val="FAFAFA">
                    <a:alpha val="0"/>
                  </a:srgbClr>
                </a:clrTo>
              </a:clrChange>
              <a:extLst>
                <a:ext uri="{BEBA8EAE-BF5A-486C-A8C5-ECC9F3942E4B}">
                  <a14:imgProps xmlns:a14="http://schemas.microsoft.com/office/drawing/2010/main">
                    <a14:imgLayer r:embed="rId9">
                      <a14:imgEffect>
                        <a14:backgroundRemoval t="16456" b="90717" l="10000" r="90000">
                          <a14:foregroundMark x1="34063" y1="16250" x2="34063" y2="16250"/>
                          <a14:foregroundMark x1="64896" y1="16458" x2="64896" y2="16458"/>
                        </a14:backgroundRemoval>
                      </a14:imgEffect>
                    </a14:imgLayer>
                  </a14:imgProps>
                </a:ext>
                <a:ext uri="{28A0092B-C50C-407E-A947-70E740481C1C}">
                  <a14:useLocalDpi xmlns:a14="http://schemas.microsoft.com/office/drawing/2010/main" val="0"/>
                </a:ext>
              </a:extLst>
            </a:blip>
            <a:srcRect l="45533" t="19858" r="48032" b="21240"/>
            <a:stretch/>
          </p:blipFill>
          <p:spPr bwMode="auto">
            <a:xfrm>
              <a:off x="11306109" y="2501733"/>
              <a:ext cx="159026" cy="72785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E86127FB-BBF6-45C3-BCC5-E0EF5F8903F1}"/>
                </a:ext>
              </a:extLst>
            </p:cNvPr>
            <p:cNvCxnSpPr/>
            <p:nvPr/>
          </p:nvCxnSpPr>
          <p:spPr>
            <a:xfrm flipH="1">
              <a:off x="10972800" y="3074504"/>
              <a:ext cx="333309" cy="634960"/>
            </a:xfrm>
            <a:prstGeom prst="straightConnector1">
              <a:avLst/>
            </a:prstGeom>
            <a:ln w="38100">
              <a:solidFill>
                <a:srgbClr val="EE7D3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4784FF7-5CD0-402E-9688-4D4B322B77A7}"/>
              </a:ext>
            </a:extLst>
          </p:cNvPr>
          <p:cNvGrpSpPr/>
          <p:nvPr/>
        </p:nvGrpSpPr>
        <p:grpSpPr>
          <a:xfrm>
            <a:off x="9958335" y="2590263"/>
            <a:ext cx="1917974" cy="1677473"/>
            <a:chOff x="10184269" y="4376826"/>
            <a:chExt cx="2007731" cy="1719971"/>
          </a:xfrm>
        </p:grpSpPr>
        <p:pic>
          <p:nvPicPr>
            <p:cNvPr id="2054" name="Picture 6" descr="Bread, Toast, Food, Breakfast, Meal, White, Toasted">
              <a:extLst>
                <a:ext uri="{FF2B5EF4-FFF2-40B4-BE49-F238E27FC236}">
                  <a16:creationId xmlns:a16="http://schemas.microsoft.com/office/drawing/2014/main" id="{10F3B017-5A54-4A9A-9EBE-5148EFD9ADE9}"/>
                </a:ext>
              </a:extLst>
            </p:cNvPr>
            <p:cNvPicPr>
              <a:picLocks noChangeAspect="1" noChangeArrowheads="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20240204">
              <a:off x="11114187" y="5538873"/>
              <a:ext cx="364570" cy="3894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ast, Toaster, Breakfast, Kitchen, Appliance">
              <a:extLst>
                <a:ext uri="{FF2B5EF4-FFF2-40B4-BE49-F238E27FC236}">
                  <a16:creationId xmlns:a16="http://schemas.microsoft.com/office/drawing/2014/main" id="{8DA1F7A1-0990-4850-849E-863F3714431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84269" y="5342780"/>
              <a:ext cx="818947" cy="7540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olcano, Disaster, Eruption, Lava, Mountain, Nature">
              <a:extLst>
                <a:ext uri="{FF2B5EF4-FFF2-40B4-BE49-F238E27FC236}">
                  <a16:creationId xmlns:a16="http://schemas.microsoft.com/office/drawing/2014/main" id="{5F4EB8DD-DB95-46FE-A6AB-D90FA75F4BF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5652" r="12613" b="48989"/>
            <a:stretch/>
          </p:blipFill>
          <p:spPr bwMode="auto">
            <a:xfrm>
              <a:off x="10400947" y="4376826"/>
              <a:ext cx="1791053" cy="109457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ounded Rectangular Callout 1">
            <a:extLst>
              <a:ext uri="{FF2B5EF4-FFF2-40B4-BE49-F238E27FC236}">
                <a16:creationId xmlns:a16="http://schemas.microsoft.com/office/drawing/2014/main" id="{4B42F9BD-D2F2-4A6D-803E-05FAF970549C}"/>
              </a:ext>
            </a:extLst>
          </p:cNvPr>
          <p:cNvSpPr/>
          <p:nvPr/>
        </p:nvSpPr>
        <p:spPr>
          <a:xfrm>
            <a:off x="520701" y="3632657"/>
            <a:ext cx="8994002" cy="565039"/>
          </a:xfrm>
          <a:prstGeom prst="wedgeRoundRectCallout">
            <a:avLst>
              <a:gd name="adj1" fmla="val 32517"/>
              <a:gd name="adj2" fmla="val -107177"/>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t>Here, we add </a:t>
            </a:r>
            <a:r>
              <a:rPr lang="en-US" sz="2000" b="1" dirty="0"/>
              <a:t>re- </a:t>
            </a:r>
            <a:r>
              <a:rPr lang="en-US" sz="2000" dirty="0"/>
              <a:t>in English too. Notice the </a:t>
            </a:r>
            <a:r>
              <a:rPr lang="en-US" sz="2000" b="1" dirty="0"/>
              <a:t>difference in pronunciation</a:t>
            </a:r>
            <a:r>
              <a:rPr lang="en-US" sz="2000" dirty="0"/>
              <a:t>!</a:t>
            </a:r>
          </a:p>
        </p:txBody>
      </p:sp>
      <p:sp>
        <p:nvSpPr>
          <p:cNvPr id="19" name="Rounded Rectangular Callout 1">
            <a:extLst>
              <a:ext uri="{FF2B5EF4-FFF2-40B4-BE49-F238E27FC236}">
                <a16:creationId xmlns:a16="http://schemas.microsoft.com/office/drawing/2014/main" id="{69171ED2-180B-4850-AB73-8915652C3511}"/>
              </a:ext>
            </a:extLst>
          </p:cNvPr>
          <p:cNvSpPr/>
          <p:nvPr/>
        </p:nvSpPr>
        <p:spPr>
          <a:xfrm>
            <a:off x="2345636" y="5465347"/>
            <a:ext cx="6403944" cy="565039"/>
          </a:xfrm>
          <a:prstGeom prst="wedgeRoundRectCallout">
            <a:avLst>
              <a:gd name="adj1" fmla="val 33131"/>
              <a:gd name="adj2" fmla="val -110681"/>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Here, the new verb has a </a:t>
            </a:r>
            <a:r>
              <a:rPr lang="en-US" sz="2000" b="1" dirty="0"/>
              <a:t>more specific </a:t>
            </a:r>
            <a:r>
              <a:rPr lang="en-US" sz="2000" dirty="0"/>
              <a:t>meaning.</a:t>
            </a:r>
          </a:p>
        </p:txBody>
      </p:sp>
    </p:spTree>
    <p:extLst>
      <p:ext uri="{BB962C8B-B14F-4D97-AF65-F5344CB8AC3E}">
        <p14:creationId xmlns:p14="http://schemas.microsoft.com/office/powerpoint/2010/main" val="39169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1156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re- + </a:t>
            </a:r>
            <a:r>
              <a:rPr lang="en-GB" sz="3600" b="1" dirty="0" err="1">
                <a:solidFill>
                  <a:schemeClr val="bg1"/>
                </a:solidFill>
              </a:rPr>
              <a:t>verbe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34300" y="1418417"/>
            <a:ext cx="3695578" cy="1785104"/>
          </a:xfrm>
          <a:prstGeom prst="rect">
            <a:avLst/>
          </a:prstGeom>
          <a:noFill/>
        </p:spPr>
        <p:txBody>
          <a:bodyPr wrap="square" rtlCol="0">
            <a:spAutoFit/>
          </a:bodyPr>
          <a:lstStyle/>
          <a:p>
            <a:r>
              <a:rPr lang="fr-FR" sz="2200" dirty="0">
                <a:solidFill>
                  <a:schemeClr val="accent5">
                    <a:lumMod val="50000"/>
                  </a:schemeClr>
                </a:solidFill>
              </a:rPr>
              <a:t>Utilise la règle </a:t>
            </a:r>
            <a:r>
              <a:rPr lang="fr-FR" sz="2200" b="1" dirty="0">
                <a:solidFill>
                  <a:schemeClr val="accent5">
                    <a:lumMod val="50000"/>
                  </a:schemeClr>
                </a:solidFill>
              </a:rPr>
              <a:t>re- + verbe </a:t>
            </a:r>
            <a:r>
              <a:rPr lang="fr-FR" sz="2200" dirty="0">
                <a:solidFill>
                  <a:schemeClr val="accent5">
                    <a:lumMod val="50000"/>
                  </a:schemeClr>
                </a:solidFill>
              </a:rPr>
              <a:t>pour traduire ces verbes.</a:t>
            </a:r>
          </a:p>
          <a:p>
            <a:endParaRPr lang="fr-FR" sz="2200" dirty="0">
              <a:solidFill>
                <a:schemeClr val="accent5">
                  <a:lumMod val="50000"/>
                </a:schemeClr>
              </a:solidFill>
            </a:endParaRPr>
          </a:p>
          <a:p>
            <a:r>
              <a:rPr lang="fr-FR" sz="2200" dirty="0">
                <a:solidFill>
                  <a:schemeClr val="accent5">
                    <a:lumMod val="50000"/>
                  </a:schemeClr>
                </a:solidFill>
              </a:rPr>
              <a:t>Ensuite, dis le mot </a:t>
            </a:r>
            <a:r>
              <a:rPr lang="fr-FR" sz="2200" b="1" dirty="0">
                <a:solidFill>
                  <a:schemeClr val="accent5">
                    <a:lumMod val="50000"/>
                  </a:schemeClr>
                </a:solidFill>
              </a:rPr>
              <a:t>à </a:t>
            </a:r>
            <a:br>
              <a:rPr lang="fr-FR" sz="2200" b="1" dirty="0">
                <a:solidFill>
                  <a:schemeClr val="accent5">
                    <a:lumMod val="50000"/>
                  </a:schemeClr>
                </a:solidFill>
              </a:rPr>
            </a:br>
            <a:r>
              <a:rPr lang="fr-FR" sz="2200" b="1" dirty="0">
                <a:solidFill>
                  <a:schemeClr val="accent5">
                    <a:lumMod val="50000"/>
                  </a:schemeClr>
                </a:solidFill>
              </a:rPr>
              <a:t>haute voix*</a:t>
            </a:r>
            <a:r>
              <a:rPr lang="fr-FR" sz="2200" dirty="0">
                <a:solidFill>
                  <a:schemeClr val="accent5">
                    <a:lumMod val="50000"/>
                  </a:schemeClr>
                </a:solidFill>
              </a:rPr>
              <a:t>. </a:t>
            </a:r>
          </a:p>
        </p:txBody>
      </p:sp>
      <p:graphicFrame>
        <p:nvGraphicFramePr>
          <p:cNvPr id="16" name="Table 10">
            <a:extLst>
              <a:ext uri="{FF2B5EF4-FFF2-40B4-BE49-F238E27FC236}">
                <a16:creationId xmlns:a16="http://schemas.microsoft.com/office/drawing/2014/main" id="{2332FA3F-F782-CC4E-A991-2383B5FE19B7}"/>
              </a:ext>
            </a:extLst>
          </p:cNvPr>
          <p:cNvGraphicFramePr>
            <a:graphicFrameLocks noGrp="1"/>
          </p:cNvGraphicFramePr>
          <p:nvPr/>
        </p:nvGraphicFramePr>
        <p:xfrm>
          <a:off x="4182806" y="1145384"/>
          <a:ext cx="6946711" cy="5018192"/>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4727893">
                  <a:extLst>
                    <a:ext uri="{9D8B030D-6E8A-4147-A177-3AD203B41FA5}">
                      <a16:colId xmlns:a16="http://schemas.microsoft.com/office/drawing/2014/main" val="1051681537"/>
                    </a:ext>
                  </a:extLst>
                </a:gridCol>
                <a:gridCol w="1714818">
                  <a:extLst>
                    <a:ext uri="{9D8B030D-6E8A-4147-A177-3AD203B41FA5}">
                      <a16:colId xmlns:a16="http://schemas.microsoft.com/office/drawing/2014/main" val="2606305686"/>
                    </a:ext>
                  </a:extLst>
                </a:gridCol>
              </a:tblGrid>
              <a:tr h="329913">
                <a:tc>
                  <a:txBody>
                    <a:bodyPr/>
                    <a:lstStyle/>
                    <a:p>
                      <a:endParaRPr lang="fr-FR" sz="2200" dirty="0">
                        <a:solidFill>
                          <a:schemeClr val="bg1"/>
                        </a:solidFill>
                      </a:endParaRP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French</a:t>
                      </a:r>
                    </a:p>
                  </a:txBody>
                  <a:tcPr/>
                </a:tc>
                <a:extLst>
                  <a:ext uri="{0D108BD9-81ED-4DB2-BD59-A6C34878D82A}">
                    <a16:rowId xmlns:a16="http://schemas.microsoft.com/office/drawing/2014/main" val="3399173642"/>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reread, rereading </a:t>
                      </a:r>
                    </a:p>
                  </a:txBody>
                  <a:tcPr anchor="ctr"/>
                </a:tc>
                <a:tc>
                  <a:txBody>
                    <a:bodyPr/>
                    <a:lstStyle/>
                    <a:p>
                      <a:pPr algn="l"/>
                      <a:r>
                        <a:rPr lang="fr-FR" sz="2400" b="1" i="0" dirty="0">
                          <a:solidFill>
                            <a:srgbClr val="115076"/>
                          </a:solidFill>
                        </a:rPr>
                        <a:t>re</a:t>
                      </a:r>
                      <a:r>
                        <a:rPr lang="fr-FR" sz="2400" i="0" dirty="0">
                          <a:solidFill>
                            <a:srgbClr val="115076"/>
                          </a:solidFill>
                        </a:rPr>
                        <a:t>lire</a:t>
                      </a:r>
                    </a:p>
                  </a:txBody>
                  <a:tcPr anchor="ctr"/>
                </a:tc>
                <a:extLst>
                  <a:ext uri="{0D108BD9-81ED-4DB2-BD59-A6C34878D82A}">
                    <a16:rowId xmlns:a16="http://schemas.microsoft.com/office/drawing/2014/main" val="4178004420"/>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reshow, reshowing</a:t>
                      </a:r>
                    </a:p>
                  </a:txBody>
                  <a:tcPr anchor="ctr"/>
                </a:tc>
                <a:tc>
                  <a:txBody>
                    <a:bodyPr/>
                    <a:lstStyle/>
                    <a:p>
                      <a:pPr algn="l"/>
                      <a:r>
                        <a:rPr lang="fr-FR" sz="2400" b="1" i="0" dirty="0">
                          <a:solidFill>
                            <a:srgbClr val="115076"/>
                          </a:solidFill>
                        </a:rPr>
                        <a:t>re</a:t>
                      </a:r>
                      <a:r>
                        <a:rPr lang="fr-FR" sz="2400" i="0" dirty="0">
                          <a:solidFill>
                            <a:srgbClr val="115076"/>
                          </a:solidFill>
                        </a:rPr>
                        <a:t>montrer</a:t>
                      </a:r>
                    </a:p>
                  </a:txBody>
                  <a:tcPr anchor="ctr"/>
                </a:tc>
                <a:extLst>
                  <a:ext uri="{0D108BD9-81ED-4DB2-BD59-A6C34878D82A}">
                    <a16:rowId xmlns:a16="http://schemas.microsoft.com/office/drawing/2014/main" val="4049511666"/>
                  </a:ext>
                </a:extLst>
              </a:tr>
              <a:tr h="573934">
                <a:tc>
                  <a:txBody>
                    <a:bodyPr/>
                    <a:lstStyle/>
                    <a:p>
                      <a:endParaRPr lang="fr-FR" sz="2000" dirty="0">
                        <a:solidFill>
                          <a:srgbClr val="115076"/>
                        </a:solidFill>
                      </a:endParaRPr>
                    </a:p>
                  </a:txBody>
                  <a:tcPr/>
                </a:tc>
                <a:tc>
                  <a:txBody>
                    <a:bodyPr/>
                    <a:lstStyle/>
                    <a:p>
                      <a:pPr algn="l"/>
                      <a:r>
                        <a:rPr lang="en-GB" sz="2400" i="0" noProof="0" dirty="0">
                          <a:solidFill>
                            <a:srgbClr val="115076"/>
                          </a:solidFill>
                        </a:rPr>
                        <a:t>to leave again, leaving again </a:t>
                      </a:r>
                    </a:p>
                  </a:txBody>
                  <a:tcPr anchor="ctr"/>
                </a:tc>
                <a:tc>
                  <a:txBody>
                    <a:bodyPr/>
                    <a:lstStyle/>
                    <a:p>
                      <a:pPr algn="l"/>
                      <a:r>
                        <a:rPr lang="fr-FR" sz="2400" b="1" i="0" dirty="0">
                          <a:solidFill>
                            <a:srgbClr val="115076"/>
                          </a:solidFill>
                        </a:rPr>
                        <a:t>re</a:t>
                      </a:r>
                      <a:r>
                        <a:rPr lang="fr-FR" sz="2400" i="0" dirty="0">
                          <a:solidFill>
                            <a:srgbClr val="115076"/>
                          </a:solidFill>
                        </a:rPr>
                        <a:t>partir</a:t>
                      </a:r>
                    </a:p>
                  </a:txBody>
                  <a:tcPr anchor="ctr"/>
                </a:tc>
                <a:extLst>
                  <a:ext uri="{0D108BD9-81ED-4DB2-BD59-A6C34878D82A}">
                    <a16:rowId xmlns:a16="http://schemas.microsoft.com/office/drawing/2014/main" val="4218684469"/>
                  </a:ext>
                </a:extLst>
              </a:tr>
              <a:tr h="573934">
                <a:tc>
                  <a:txBody>
                    <a:bodyPr/>
                    <a:lstStyle/>
                    <a:p>
                      <a:endParaRPr lang="fr-FR" sz="2400" dirty="0">
                        <a:solidFill>
                          <a:srgbClr val="115076"/>
                        </a:solidFill>
                      </a:endParaRPr>
                    </a:p>
                  </a:txBody>
                  <a:tcPr/>
                </a:tc>
                <a:tc>
                  <a:txBody>
                    <a:bodyPr/>
                    <a:lstStyle/>
                    <a:p>
                      <a:pPr algn="l"/>
                      <a:r>
                        <a:rPr lang="en-GB" sz="2400" i="0" spc="0" baseline="0" noProof="0" dirty="0">
                          <a:solidFill>
                            <a:srgbClr val="115076"/>
                          </a:solidFill>
                        </a:rPr>
                        <a:t>to win again, winning again</a:t>
                      </a:r>
                    </a:p>
                  </a:txBody>
                  <a:tcPr anchor="ctr"/>
                </a:tc>
                <a:tc>
                  <a:txBody>
                    <a:bodyPr/>
                    <a:lstStyle/>
                    <a:p>
                      <a:pPr algn="l"/>
                      <a:r>
                        <a:rPr lang="fr-FR" sz="2400" b="1" i="0" dirty="0">
                          <a:solidFill>
                            <a:srgbClr val="115076"/>
                          </a:solidFill>
                        </a:rPr>
                        <a:t>re</a:t>
                      </a:r>
                      <a:r>
                        <a:rPr lang="fr-FR" sz="2400" i="0" dirty="0">
                          <a:solidFill>
                            <a:srgbClr val="115076"/>
                          </a:solidFill>
                        </a:rPr>
                        <a:t>gagner</a:t>
                      </a:r>
                    </a:p>
                  </a:txBody>
                  <a:tcPr anchor="ctr"/>
                </a:tc>
                <a:extLst>
                  <a:ext uri="{0D108BD9-81ED-4DB2-BD59-A6C34878D82A}">
                    <a16:rowId xmlns:a16="http://schemas.microsoft.com/office/drawing/2014/main" val="3161106014"/>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find again, finding again</a:t>
                      </a:r>
                    </a:p>
                  </a:txBody>
                  <a:tcPr anchor="ctr"/>
                </a:tc>
                <a:tc>
                  <a:txBody>
                    <a:bodyPr/>
                    <a:lstStyle/>
                    <a:p>
                      <a:pPr algn="l"/>
                      <a:r>
                        <a:rPr lang="fr-FR" sz="2400" b="1" i="0" dirty="0">
                          <a:solidFill>
                            <a:srgbClr val="115076"/>
                          </a:solidFill>
                        </a:rPr>
                        <a:t>re</a:t>
                      </a:r>
                      <a:r>
                        <a:rPr lang="fr-FR" sz="2400" i="0" dirty="0">
                          <a:solidFill>
                            <a:srgbClr val="115076"/>
                          </a:solidFill>
                        </a:rPr>
                        <a:t>trouver</a:t>
                      </a:r>
                    </a:p>
                  </a:txBody>
                  <a:tcPr anchor="ctr"/>
                </a:tc>
                <a:extLst>
                  <a:ext uri="{0D108BD9-81ED-4DB2-BD59-A6C34878D82A}">
                    <a16:rowId xmlns:a16="http://schemas.microsoft.com/office/drawing/2014/main" val="2582674464"/>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reclose, reclosing </a:t>
                      </a:r>
                    </a:p>
                  </a:txBody>
                  <a:tcPr anchor="ctr"/>
                </a:tc>
                <a:tc>
                  <a:txBody>
                    <a:bodyPr/>
                    <a:lstStyle/>
                    <a:p>
                      <a:pPr algn="l"/>
                      <a:r>
                        <a:rPr lang="fr-FR" sz="2400" b="1" i="0" dirty="0">
                          <a:solidFill>
                            <a:srgbClr val="115076"/>
                          </a:solidFill>
                        </a:rPr>
                        <a:t>re</a:t>
                      </a:r>
                      <a:r>
                        <a:rPr lang="fr-FR" sz="2400" i="0" dirty="0">
                          <a:solidFill>
                            <a:srgbClr val="115076"/>
                          </a:solidFill>
                        </a:rPr>
                        <a:t>fermer</a:t>
                      </a:r>
                    </a:p>
                  </a:txBody>
                  <a:tcPr anchor="ctr"/>
                </a:tc>
                <a:extLst>
                  <a:ext uri="{0D108BD9-81ED-4DB2-BD59-A6C34878D82A}">
                    <a16:rowId xmlns:a16="http://schemas.microsoft.com/office/drawing/2014/main" val="3196236344"/>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replay, replaying</a:t>
                      </a:r>
                    </a:p>
                  </a:txBody>
                  <a:tcPr anchor="ctr"/>
                </a:tc>
                <a:tc>
                  <a:txBody>
                    <a:bodyPr/>
                    <a:lstStyle/>
                    <a:p>
                      <a:pPr algn="l"/>
                      <a:r>
                        <a:rPr lang="fr-FR" sz="2400" b="1" i="0" dirty="0">
                          <a:solidFill>
                            <a:srgbClr val="115076"/>
                          </a:solidFill>
                        </a:rPr>
                        <a:t>re</a:t>
                      </a:r>
                      <a:r>
                        <a:rPr lang="fr-FR" sz="2400" i="0" dirty="0">
                          <a:solidFill>
                            <a:srgbClr val="115076"/>
                          </a:solidFill>
                        </a:rPr>
                        <a:t>jouer</a:t>
                      </a:r>
                    </a:p>
                  </a:txBody>
                  <a:tcPr anchor="ctr"/>
                </a:tc>
                <a:extLst>
                  <a:ext uri="{0D108BD9-81ED-4DB2-BD59-A6C34878D82A}">
                    <a16:rowId xmlns:a16="http://schemas.microsoft.com/office/drawing/2014/main" val="2245821299"/>
                  </a:ext>
                </a:extLst>
              </a:tr>
              <a:tr h="573934">
                <a:tc>
                  <a:txBody>
                    <a:bodyPr/>
                    <a:lstStyle/>
                    <a:p>
                      <a:endParaRPr lang="fr-FR" sz="2400" dirty="0">
                        <a:solidFill>
                          <a:srgbClr val="115076"/>
                        </a:solidFill>
                      </a:endParaRPr>
                    </a:p>
                  </a:txBody>
                  <a:tcPr/>
                </a:tc>
                <a:tc>
                  <a:txBody>
                    <a:bodyPr/>
                    <a:lstStyle/>
                    <a:p>
                      <a:pPr algn="l"/>
                      <a:r>
                        <a:rPr lang="en-GB" sz="2400" i="0" noProof="0" dirty="0">
                          <a:solidFill>
                            <a:srgbClr val="115076"/>
                          </a:solidFill>
                        </a:rPr>
                        <a:t>to recreate, recreating</a:t>
                      </a:r>
                    </a:p>
                  </a:txBody>
                  <a:tcPr anchor="ctr"/>
                </a:tc>
                <a:tc>
                  <a:txBody>
                    <a:bodyPr/>
                    <a:lstStyle/>
                    <a:p>
                      <a:pPr algn="l"/>
                      <a:r>
                        <a:rPr lang="fr-FR" sz="2400" b="1" i="0" dirty="0">
                          <a:solidFill>
                            <a:srgbClr val="115076"/>
                          </a:solidFill>
                        </a:rPr>
                        <a:t>re</a:t>
                      </a:r>
                      <a:r>
                        <a:rPr lang="fr-FR" sz="2400" i="0" dirty="0">
                          <a:solidFill>
                            <a:srgbClr val="115076"/>
                          </a:solidFill>
                        </a:rPr>
                        <a:t>créer</a:t>
                      </a:r>
                    </a:p>
                  </a:txBody>
                  <a:tcPr anchor="ctr"/>
                </a:tc>
                <a:extLst>
                  <a:ext uri="{0D108BD9-81ED-4DB2-BD59-A6C34878D82A}">
                    <a16:rowId xmlns:a16="http://schemas.microsoft.com/office/drawing/2014/main" val="3412196491"/>
                  </a:ext>
                </a:extLst>
              </a:tr>
            </a:tbl>
          </a:graphicData>
        </a:graphic>
      </p:graphicFrame>
      <p:sp>
        <p:nvSpPr>
          <p:cNvPr id="18" name="Rectangle 17">
            <a:hlinkClick r:id="" action="ppaction://noaction">
              <a:snd r:embed="rId4" name="1 relire.wav"/>
            </a:hlinkClick>
            <a:extLst>
              <a:ext uri="{FF2B5EF4-FFF2-40B4-BE49-F238E27FC236}">
                <a16:creationId xmlns:a16="http://schemas.microsoft.com/office/drawing/2014/main" id="{5BFE0EE8-2354-6B48-B69F-570862C4AD6A}"/>
              </a:ext>
            </a:extLst>
          </p:cNvPr>
          <p:cNvSpPr/>
          <p:nvPr/>
        </p:nvSpPr>
        <p:spPr>
          <a:xfrm>
            <a:off x="4249967" y="166501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5" name="2 remontrer.wav"/>
            </a:hlinkClick>
            <a:extLst>
              <a:ext uri="{FF2B5EF4-FFF2-40B4-BE49-F238E27FC236}">
                <a16:creationId xmlns:a16="http://schemas.microsoft.com/office/drawing/2014/main" id="{F6ED20B8-5EFE-E447-8D53-6BB96A4DABB1}"/>
              </a:ext>
            </a:extLst>
          </p:cNvPr>
          <p:cNvSpPr/>
          <p:nvPr/>
        </p:nvSpPr>
        <p:spPr>
          <a:xfrm>
            <a:off x="4249967" y="224107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6" name="3 repartir.wav"/>
            </a:hlinkClick>
            <a:extLst>
              <a:ext uri="{FF2B5EF4-FFF2-40B4-BE49-F238E27FC236}">
                <a16:creationId xmlns:a16="http://schemas.microsoft.com/office/drawing/2014/main" id="{1E204861-FC9E-3D48-8400-5C3A1FD718D4}"/>
              </a:ext>
            </a:extLst>
          </p:cNvPr>
          <p:cNvSpPr/>
          <p:nvPr/>
        </p:nvSpPr>
        <p:spPr>
          <a:xfrm>
            <a:off x="4249967" y="281714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hlinkClick r:id="" action="ppaction://noaction">
              <a:snd r:embed="rId7" name="4 regagner.wav"/>
            </a:hlinkClick>
            <a:extLst>
              <a:ext uri="{FF2B5EF4-FFF2-40B4-BE49-F238E27FC236}">
                <a16:creationId xmlns:a16="http://schemas.microsoft.com/office/drawing/2014/main" id="{FDC4BD8C-9C52-B344-B34B-AB5DCA9A2C63}"/>
              </a:ext>
            </a:extLst>
          </p:cNvPr>
          <p:cNvSpPr/>
          <p:nvPr/>
        </p:nvSpPr>
        <p:spPr>
          <a:xfrm>
            <a:off x="4249967" y="339320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2" name="Rectangle 21">
            <a:hlinkClick r:id="" action="ppaction://noaction">
              <a:snd r:embed="rId8" name="5 retrouver.wav"/>
            </a:hlinkClick>
            <a:extLst>
              <a:ext uri="{FF2B5EF4-FFF2-40B4-BE49-F238E27FC236}">
                <a16:creationId xmlns:a16="http://schemas.microsoft.com/office/drawing/2014/main" id="{A2D3EE87-EE22-4745-814B-040407BCFFA6}"/>
              </a:ext>
            </a:extLst>
          </p:cNvPr>
          <p:cNvSpPr/>
          <p:nvPr/>
        </p:nvSpPr>
        <p:spPr>
          <a:xfrm>
            <a:off x="4249967" y="396927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Rectangle 22">
            <a:hlinkClick r:id="" action="ppaction://noaction">
              <a:snd r:embed="rId9" name="6 refermer.wav"/>
            </a:hlinkClick>
            <a:extLst>
              <a:ext uri="{FF2B5EF4-FFF2-40B4-BE49-F238E27FC236}">
                <a16:creationId xmlns:a16="http://schemas.microsoft.com/office/drawing/2014/main" id="{63C02966-17DD-3845-93F6-2537D35A5147}"/>
              </a:ext>
            </a:extLst>
          </p:cNvPr>
          <p:cNvSpPr/>
          <p:nvPr/>
        </p:nvSpPr>
        <p:spPr>
          <a:xfrm>
            <a:off x="4249967" y="454533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4" name="Rectangle 23">
            <a:hlinkClick r:id="" action="ppaction://noaction">
              <a:snd r:embed="rId10" name="7 rejouer.wav"/>
            </a:hlinkClick>
            <a:extLst>
              <a:ext uri="{FF2B5EF4-FFF2-40B4-BE49-F238E27FC236}">
                <a16:creationId xmlns:a16="http://schemas.microsoft.com/office/drawing/2014/main" id="{0CA871FD-C4F7-2A46-9C10-8B226A27C6AE}"/>
              </a:ext>
            </a:extLst>
          </p:cNvPr>
          <p:cNvSpPr/>
          <p:nvPr/>
        </p:nvSpPr>
        <p:spPr>
          <a:xfrm>
            <a:off x="4249967" y="512139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5" name="Rectangle 24">
            <a:hlinkClick r:id="" action="ppaction://noaction">
              <a:snd r:embed="rId11" name="8 recreer.wav"/>
            </a:hlinkClick>
            <a:extLst>
              <a:ext uri="{FF2B5EF4-FFF2-40B4-BE49-F238E27FC236}">
                <a16:creationId xmlns:a16="http://schemas.microsoft.com/office/drawing/2014/main" id="{262AFE6B-7C07-F046-A576-D6010E9CF436}"/>
              </a:ext>
            </a:extLst>
          </p:cNvPr>
          <p:cNvSpPr/>
          <p:nvPr/>
        </p:nvSpPr>
        <p:spPr>
          <a:xfrm>
            <a:off x="4249967" y="569746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 name="Rounded Rectangular Callout 1">
            <a:extLst>
              <a:ext uri="{FF2B5EF4-FFF2-40B4-BE49-F238E27FC236}">
                <a16:creationId xmlns:a16="http://schemas.microsoft.com/office/drawing/2014/main" id="{842E0701-56D0-8F4F-ACDF-D35036EF4995}"/>
              </a:ext>
            </a:extLst>
          </p:cNvPr>
          <p:cNvSpPr/>
          <p:nvPr/>
        </p:nvSpPr>
        <p:spPr>
          <a:xfrm>
            <a:off x="6599581" y="241314"/>
            <a:ext cx="3127513" cy="445976"/>
          </a:xfrm>
          <a:prstGeom prst="wedgeRoundRectCallout">
            <a:avLst>
              <a:gd name="adj1" fmla="val -34184"/>
              <a:gd name="adj2" fmla="val -35597"/>
              <a:gd name="adj3" fmla="val 16667"/>
            </a:avLst>
          </a:prstGeom>
          <a:solidFill>
            <a:srgbClr val="0F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*à haute </a:t>
            </a:r>
            <a:r>
              <a:rPr lang="en-US" sz="2000" b="1" dirty="0" err="1"/>
              <a:t>voix</a:t>
            </a:r>
            <a:r>
              <a:rPr lang="en-US" sz="2000" b="1" dirty="0"/>
              <a:t> = </a:t>
            </a:r>
            <a:r>
              <a:rPr lang="en-US" sz="2000" dirty="0"/>
              <a:t>aloud</a:t>
            </a:r>
          </a:p>
        </p:txBody>
      </p:sp>
      <p:sp>
        <p:nvSpPr>
          <p:cNvPr id="3" name="Rectangle 2">
            <a:extLst>
              <a:ext uri="{FF2B5EF4-FFF2-40B4-BE49-F238E27FC236}">
                <a16:creationId xmlns:a16="http://schemas.microsoft.com/office/drawing/2014/main" id="{FC67E2C9-EEE3-5744-A3DC-13AE7A2A573A}"/>
              </a:ext>
            </a:extLst>
          </p:cNvPr>
          <p:cNvSpPr/>
          <p:nvPr/>
        </p:nvSpPr>
        <p:spPr>
          <a:xfrm>
            <a:off x="9480868" y="1724218"/>
            <a:ext cx="1479176" cy="360000"/>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6D2D60B-9A79-DF4F-8E4F-906C65143079}"/>
              </a:ext>
            </a:extLst>
          </p:cNvPr>
          <p:cNvSpPr/>
          <p:nvPr/>
        </p:nvSpPr>
        <p:spPr>
          <a:xfrm>
            <a:off x="9480868" y="2296762"/>
            <a:ext cx="1479176" cy="360000"/>
          </a:xfrm>
          <a:prstGeom prst="rect">
            <a:avLst/>
          </a:prstGeom>
          <a:solidFill>
            <a:srgbClr val="FC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FC5343E-B215-7640-A25F-FBF7AA25A53B}"/>
              </a:ext>
            </a:extLst>
          </p:cNvPr>
          <p:cNvSpPr/>
          <p:nvPr/>
        </p:nvSpPr>
        <p:spPr>
          <a:xfrm>
            <a:off x="9480868" y="2869306"/>
            <a:ext cx="1479176" cy="360000"/>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092747F-D26E-5949-BE97-AF9F78B8E430}"/>
              </a:ext>
            </a:extLst>
          </p:cNvPr>
          <p:cNvSpPr/>
          <p:nvPr/>
        </p:nvSpPr>
        <p:spPr>
          <a:xfrm>
            <a:off x="9480868" y="3441850"/>
            <a:ext cx="1479176" cy="360000"/>
          </a:xfrm>
          <a:prstGeom prst="rect">
            <a:avLst/>
          </a:prstGeom>
          <a:solidFill>
            <a:srgbClr val="FC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B8E1C14-0489-7F46-9E78-B647D455F623}"/>
              </a:ext>
            </a:extLst>
          </p:cNvPr>
          <p:cNvSpPr/>
          <p:nvPr/>
        </p:nvSpPr>
        <p:spPr>
          <a:xfrm>
            <a:off x="9480868" y="4014394"/>
            <a:ext cx="1479176" cy="360000"/>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181B9EF-E51E-A041-92ED-D6F01849F549}"/>
              </a:ext>
            </a:extLst>
          </p:cNvPr>
          <p:cNvSpPr/>
          <p:nvPr/>
        </p:nvSpPr>
        <p:spPr>
          <a:xfrm>
            <a:off x="9480868" y="4586938"/>
            <a:ext cx="1479176" cy="360000"/>
          </a:xfrm>
          <a:prstGeom prst="rect">
            <a:avLst/>
          </a:prstGeom>
          <a:solidFill>
            <a:srgbClr val="FC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3A79B77-4493-054C-B0AD-87C2FA792381}"/>
              </a:ext>
            </a:extLst>
          </p:cNvPr>
          <p:cNvSpPr/>
          <p:nvPr/>
        </p:nvSpPr>
        <p:spPr>
          <a:xfrm>
            <a:off x="9480868" y="5159482"/>
            <a:ext cx="1479176" cy="360000"/>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7F6232C-5538-8E49-9EA1-A60C696CE1B4}"/>
              </a:ext>
            </a:extLst>
          </p:cNvPr>
          <p:cNvSpPr/>
          <p:nvPr/>
        </p:nvSpPr>
        <p:spPr>
          <a:xfrm>
            <a:off x="9480868" y="5706269"/>
            <a:ext cx="1479176" cy="360000"/>
          </a:xfrm>
          <a:prstGeom prst="rect">
            <a:avLst/>
          </a:prstGeom>
          <a:solidFill>
            <a:srgbClr val="FC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Book, Open, Blank, Read, Learn, School, Library">
            <a:extLst>
              <a:ext uri="{FF2B5EF4-FFF2-40B4-BE49-F238E27FC236}">
                <a16:creationId xmlns:a16="http://schemas.microsoft.com/office/drawing/2014/main" id="{43ABE379-D8CD-427D-ADA6-C0E57F4151D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28235" y="1617946"/>
            <a:ext cx="1145088" cy="5725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esentation, Statistic, Boy, Character, Man, Male">
            <a:extLst>
              <a:ext uri="{FF2B5EF4-FFF2-40B4-BE49-F238E27FC236}">
                <a16:creationId xmlns:a16="http://schemas.microsoft.com/office/drawing/2014/main" id="{F61DB1AA-52C7-4A6B-B045-D6C516BDB85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60044" y="2062476"/>
            <a:ext cx="1158573" cy="8423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oldier, Army, Military, War, Uniform, Armed">
            <a:extLst>
              <a:ext uri="{FF2B5EF4-FFF2-40B4-BE49-F238E27FC236}">
                <a16:creationId xmlns:a16="http://schemas.microsoft.com/office/drawing/2014/main" id="{3C2EDE13-2186-4622-96D2-3421E577A14C}"/>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415071" y="2524986"/>
            <a:ext cx="833250" cy="86822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rophy, Achievement, Award, Cup, Merit, Prize, Sports">
            <a:extLst>
              <a:ext uri="{FF2B5EF4-FFF2-40B4-BE49-F238E27FC236}">
                <a16:creationId xmlns:a16="http://schemas.microsoft.com/office/drawing/2014/main" id="{5AEE57F2-4639-436E-8F98-EAD7070C11F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45684" y="3227247"/>
            <a:ext cx="625344" cy="78714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etective, Clues, Find, Finger, Fingerprints, Mystery">
            <a:extLst>
              <a:ext uri="{FF2B5EF4-FFF2-40B4-BE49-F238E27FC236}">
                <a16:creationId xmlns:a16="http://schemas.microsoft.com/office/drawing/2014/main" id="{9917B9BB-8715-4274-AF17-8BA9B595F3A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15071" y="3801850"/>
            <a:ext cx="718882" cy="7198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linds, Closed, Furniture, Window, Curtain, Gray Window">
            <a:extLst>
              <a:ext uri="{FF2B5EF4-FFF2-40B4-BE49-F238E27FC236}">
                <a16:creationId xmlns:a16="http://schemas.microsoft.com/office/drawing/2014/main" id="{204BDDB0-BA33-41EA-93B0-06F6AB669C2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96678" y="4351595"/>
            <a:ext cx="812571" cy="76980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lay, Start, Video, Film, Arrow, Media, Multimedia">
            <a:extLst>
              <a:ext uri="{FF2B5EF4-FFF2-40B4-BE49-F238E27FC236}">
                <a16:creationId xmlns:a16="http://schemas.microsoft.com/office/drawing/2014/main" id="{5A8CB4AF-6822-4591-A507-FD866D3B16E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601893" y="5038119"/>
            <a:ext cx="528855" cy="52885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Man, Woman, Opera, Phantom, Chant, Electric Guitar">
            <a:extLst>
              <a:ext uri="{FF2B5EF4-FFF2-40B4-BE49-F238E27FC236}">
                <a16:creationId xmlns:a16="http://schemas.microsoft.com/office/drawing/2014/main" id="{65631988-D398-4F43-BFED-6193974051F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076830" y="5414878"/>
            <a:ext cx="1064654" cy="7552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cycling, Symbol, Logo, Green, Eco">
            <a:extLst>
              <a:ext uri="{FF2B5EF4-FFF2-40B4-BE49-F238E27FC236}">
                <a16:creationId xmlns:a16="http://schemas.microsoft.com/office/drawing/2014/main" id="{059C3CFC-1944-4885-941B-EE38AEF8960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5792" y="3705522"/>
            <a:ext cx="2122831" cy="212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05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animBg="1"/>
      <p:bldP spid="51" grpId="0" animBg="1"/>
      <p:bldP spid="52" grpId="0" animBg="1"/>
      <p:bldP spid="53" grpId="0" animBg="1"/>
      <p:bldP spid="54" grpId="0" animBg="1"/>
      <p:bldP spid="55"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1587-8602-0190-A2DD-DB4BD9EA1510}"/>
              </a:ext>
            </a:extLst>
          </p:cNvPr>
          <p:cNvSpPr>
            <a:spLocks noGrp="1"/>
          </p:cNvSpPr>
          <p:nvPr>
            <p:ph type="title"/>
          </p:nvPr>
        </p:nvSpPr>
        <p:spPr/>
        <p:txBody>
          <a:bodyPr/>
          <a:lstStyle/>
          <a:p>
            <a:r>
              <a:rPr lang="en-US" b="1" dirty="0"/>
              <a:t>Cognates</a:t>
            </a:r>
            <a:r>
              <a:rPr lang="en-US" dirty="0"/>
              <a:t>: English </a:t>
            </a:r>
            <a:br>
              <a:rPr lang="en-US" dirty="0"/>
            </a:br>
            <a:r>
              <a:rPr lang="en-US" dirty="0"/>
              <a:t>-c, -ck, -k or -</a:t>
            </a:r>
            <a:r>
              <a:rPr lang="en-US" dirty="0" err="1"/>
              <a:t>ical</a:t>
            </a:r>
            <a:r>
              <a:rPr lang="en-US" dirty="0"/>
              <a:t> ➜ </a:t>
            </a:r>
            <a:br>
              <a:rPr lang="en-US" dirty="0"/>
            </a:br>
            <a:r>
              <a:rPr lang="en-US" dirty="0"/>
              <a:t>French </a:t>
            </a:r>
            <a:r>
              <a:rPr lang="en-US" b="1" dirty="0"/>
              <a:t>-que</a:t>
            </a:r>
            <a:r>
              <a:rPr lang="en-US" dirty="0"/>
              <a:t>)</a:t>
            </a:r>
            <a:endParaRPr lang="en-GB" dirty="0"/>
          </a:p>
        </p:txBody>
      </p:sp>
      <p:sp>
        <p:nvSpPr>
          <p:cNvPr id="3" name="Text Placeholder 2">
            <a:extLst>
              <a:ext uri="{FF2B5EF4-FFF2-40B4-BE49-F238E27FC236}">
                <a16:creationId xmlns:a16="http://schemas.microsoft.com/office/drawing/2014/main" id="{A06A4971-3A3F-E9BC-2D15-7075DEABFC16}"/>
              </a:ext>
            </a:extLst>
          </p:cNvPr>
          <p:cNvSpPr>
            <a:spLocks noGrp="1"/>
          </p:cNvSpPr>
          <p:nvPr>
            <p:ph type="body" idx="1"/>
          </p:nvPr>
        </p:nvSpPr>
        <p:spPr/>
        <p:txBody>
          <a:bodyPr>
            <a:normAutofit/>
          </a:bodyPr>
          <a:lstStyle/>
          <a:p>
            <a:r>
              <a:rPr lang="en-GB" sz="4800" dirty="0"/>
              <a:t>Introduction: 9.1.2.1</a:t>
            </a:r>
          </a:p>
        </p:txBody>
      </p:sp>
    </p:spTree>
    <p:extLst>
      <p:ext uri="{BB962C8B-B14F-4D97-AF65-F5344CB8AC3E}">
        <p14:creationId xmlns:p14="http://schemas.microsoft.com/office/powerpoint/2010/main" val="2693568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213" y="27686"/>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algn="ctr"/>
            <a:r>
              <a:rPr lang="en-GB" sz="13800" dirty="0">
                <a:solidFill>
                  <a:srgbClr val="E65D00"/>
                </a:solidFill>
                <a:latin typeface="Arial Rounded MT Bold" panose="020F0704030504030204" pitchFamily="34" charset="0"/>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algn="ctr"/>
            <a:r>
              <a:rPr lang="en-GB" sz="6000" dirty="0">
                <a:solidFill>
                  <a:srgbClr val="E65D00"/>
                </a:solidFill>
                <a:latin typeface="Century Gothic" panose="020B0502020202020204" pitchFamily="34" charset="0"/>
                <a:cs typeface="Calibri" panose="020F0502020204030204" pitchFamily="34" charset="0"/>
              </a:rPr>
              <a:t>qu</a:t>
            </a:r>
            <a:r>
              <a:rPr lang="en-GB" sz="6000" dirty="0">
                <a:solidFill>
                  <a:srgbClr val="115076"/>
                </a:solidFill>
                <a:latin typeface="Century Gothic" panose="020B0502020202020204" pitchFamily="34" charset="0"/>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r>
              <a:rPr lang="en-GB" sz="6000" dirty="0" err="1">
                <a:solidFill>
                  <a:srgbClr val="E65D00"/>
                </a:solidFill>
                <a:latin typeface="Century Gothic" panose="020B0502020202020204" pitchFamily="34" charset="0"/>
                <a:cs typeface="Calibri" panose="020F0502020204030204" pitchFamily="34" charset="0"/>
              </a:rPr>
              <a:t>qu</a:t>
            </a:r>
            <a:r>
              <a:rPr lang="en-GB" sz="6000" dirty="0" err="1">
                <a:solidFill>
                  <a:srgbClr val="115076"/>
                </a:solidFill>
                <a:latin typeface="Century Gothic" panose="020B0502020202020204" pitchFamily="34" charset="0"/>
                <a:cs typeface="Calibri" panose="020F0502020204030204" pitchFamily="34" charset="0"/>
              </a:rPr>
              <a:t>atre</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expli</a:t>
            </a:r>
            <a:r>
              <a:rPr lang="en-GB" sz="6000" dirty="0" err="1">
                <a:solidFill>
                  <a:srgbClr val="E65D00"/>
                </a:solidFill>
                <a:latin typeface="Century Gothic" panose="020B0502020202020204" pitchFamily="34" charset="0"/>
                <a:cs typeface="Calibri" panose="020F0502020204030204" pitchFamily="34" charset="0"/>
              </a:rPr>
              <a:t>qu</a:t>
            </a:r>
            <a:r>
              <a:rPr lang="en-GB" sz="6000" dirty="0" err="1">
                <a:solidFill>
                  <a:srgbClr val="115076"/>
                </a:solidFill>
                <a:latin typeface="Century Gothic" panose="020B0502020202020204" pitchFamily="34" charset="0"/>
                <a:cs typeface="Calibri" panose="020F0502020204030204" pitchFamily="34" charset="0"/>
              </a:rPr>
              <a:t>er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lvl="0" algn="ctr"/>
            <a:r>
              <a:rPr lang="en-GB" sz="3600" dirty="0">
                <a:solidFill>
                  <a:srgbClr val="115076"/>
                </a:solidFill>
                <a:latin typeface="Century Gothic" panose="020B0502020202020204" pitchFamily="34" charset="0"/>
                <a:cs typeface="Calibri" panose="020F0502020204030204" pitchFamily="34" charset="0"/>
              </a:rPr>
              <a:t>[to explain]</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man</a:t>
            </a:r>
            <a:r>
              <a:rPr lang="en-GB" sz="6000" dirty="0" err="1">
                <a:solidFill>
                  <a:srgbClr val="E65D00"/>
                </a:solidFill>
                <a:latin typeface="Century Gothic" panose="020B0502020202020204" pitchFamily="34" charset="0"/>
                <a:cs typeface="Calibri" panose="020F0502020204030204" pitchFamily="34" charset="0"/>
              </a:rPr>
              <a:t>qu</a:t>
            </a:r>
            <a:r>
              <a:rPr lang="en-GB" sz="6000" dirty="0" err="1">
                <a:solidFill>
                  <a:srgbClr val="115076"/>
                </a:solidFill>
                <a:latin typeface="Century Gothic" panose="020B0502020202020204" pitchFamily="34" charset="0"/>
                <a:cs typeface="Calibri" panose="020F0502020204030204" pitchFamily="34" charset="0"/>
              </a:rPr>
              <a:t>er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lvl="0" algn="ctr"/>
            <a:r>
              <a:rPr lang="en-GB" sz="3600" dirty="0">
                <a:solidFill>
                  <a:srgbClr val="115076"/>
                </a:solidFill>
                <a:latin typeface="Century Gothic" panose="020B0502020202020204" pitchFamily="34" charset="0"/>
                <a:cs typeface="Calibri" panose="020F0502020204030204" pitchFamily="34" charset="0"/>
              </a:rPr>
              <a:t>[to miss/be missing]</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musi</a:t>
            </a:r>
            <a:r>
              <a:rPr lang="en-GB" sz="6000" dirty="0" err="1">
                <a:solidFill>
                  <a:srgbClr val="E65D00"/>
                </a:solidFill>
                <a:latin typeface="Century Gothic" panose="020B0502020202020204" pitchFamily="34" charset="0"/>
                <a:cs typeface="Calibri" panose="020F0502020204030204" pitchFamily="34" charset="0"/>
              </a:rPr>
              <a:t>qu</a:t>
            </a:r>
            <a:r>
              <a:rPr lang="en-GB" sz="6000" dirty="0" err="1">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latin typeface="Century Gothic" panose="020B0502020202020204" pitchFamily="34" charset="0"/>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uni</a:t>
            </a:r>
            <a:r>
              <a:rPr lang="en-GB" sz="6000" dirty="0">
                <a:solidFill>
                  <a:srgbClr val="E65D00"/>
                </a:solidFill>
                <a:latin typeface="Century Gothic" panose="020B0502020202020204" pitchFamily="34" charset="0"/>
                <a:cs typeface="Calibri" panose="020F0502020204030204" pitchFamily="34" charset="0"/>
              </a:rPr>
              <a:t>qu</a:t>
            </a:r>
            <a:r>
              <a:rPr lang="en-GB" sz="6000" dirty="0">
                <a:solidFill>
                  <a:srgbClr val="115076"/>
                </a:solidFill>
                <a:latin typeface="Century Gothic" panose="020B0502020202020204" pitchFamily="34" charset="0"/>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lvl="0" algn="ctr"/>
            <a:r>
              <a:rPr lang="en-GB" sz="3600" dirty="0">
                <a:solidFill>
                  <a:srgbClr val="115076"/>
                </a:solidFill>
                <a:latin typeface="Century Gothic" panose="020B0502020202020204" pitchFamily="34" charset="0"/>
                <a:cs typeface="Calibri" panose="020F0502020204030204" pitchFamily="34" charset="0"/>
              </a:rPr>
              <a:t>[unique; only]</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6044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830997"/>
          </a:xfrm>
          <a:prstGeom prst="rect">
            <a:avLst/>
          </a:prstGeom>
          <a:noFill/>
        </p:spPr>
        <p:txBody>
          <a:bodyPr wrap="square" rtlCol="0">
            <a:spAutoFit/>
          </a:bodyPr>
          <a:lstStyle/>
          <a:p>
            <a:pPr>
              <a:spcAft>
                <a:spcPts val="1200"/>
              </a:spcAft>
            </a:pPr>
            <a:r>
              <a:rPr lang="en-US" sz="2400" dirty="0">
                <a:solidFill>
                  <a:schemeClr val="accent5">
                    <a:lumMod val="50000"/>
                  </a:schemeClr>
                </a:solidFill>
              </a:rPr>
              <a:t>As you know, we can translate the French word ending </a:t>
            </a:r>
            <a:r>
              <a:rPr lang="en-US" sz="2400" b="1" dirty="0">
                <a:solidFill>
                  <a:srgbClr val="FA6501"/>
                </a:solidFill>
              </a:rPr>
              <a:t>-que </a:t>
            </a:r>
            <a:r>
              <a:rPr lang="en-US" sz="2400" dirty="0">
                <a:solidFill>
                  <a:schemeClr val="accent5">
                    <a:lumMod val="50000"/>
                  </a:schemeClr>
                </a:solidFill>
              </a:rPr>
              <a:t>with the English word endings</a:t>
            </a:r>
            <a:r>
              <a:rPr lang="en-US" sz="2400" dirty="0">
                <a:solidFill>
                  <a:srgbClr val="115177"/>
                </a:solidFill>
              </a:rPr>
              <a:t> </a:t>
            </a:r>
            <a:r>
              <a:rPr lang="en-US" sz="2400" dirty="0">
                <a:solidFill>
                  <a:schemeClr val="accent5">
                    <a:lumMod val="50000"/>
                  </a:schemeClr>
                </a:solidFill>
              </a:rPr>
              <a:t> </a:t>
            </a:r>
            <a:r>
              <a:rPr lang="en-US" sz="2400" b="1" dirty="0">
                <a:solidFill>
                  <a:srgbClr val="FA6501"/>
                </a:solidFill>
              </a:rPr>
              <a:t>-c</a:t>
            </a:r>
            <a:r>
              <a:rPr lang="en-US" sz="2400" dirty="0">
                <a:solidFill>
                  <a:schemeClr val="accent1">
                    <a:lumMod val="50000"/>
                  </a:schemeClr>
                </a:solidFill>
              </a:rPr>
              <a:t>, </a:t>
            </a:r>
            <a:r>
              <a:rPr lang="en-US" sz="2400" b="1" dirty="0">
                <a:solidFill>
                  <a:srgbClr val="FA6501"/>
                </a:solidFill>
              </a:rPr>
              <a:t>-ck </a:t>
            </a:r>
            <a:r>
              <a:rPr lang="en-US" sz="2400" dirty="0">
                <a:solidFill>
                  <a:schemeClr val="accent1">
                    <a:lumMod val="50000"/>
                  </a:schemeClr>
                </a:solidFill>
              </a:rPr>
              <a:t>and </a:t>
            </a:r>
            <a:r>
              <a:rPr lang="en-US" sz="2400" b="1" dirty="0">
                <a:solidFill>
                  <a:srgbClr val="FA6501"/>
                </a:solidFill>
              </a:rPr>
              <a:t>–k</a:t>
            </a:r>
            <a:r>
              <a:rPr lang="en-US" sz="2400" dirty="0">
                <a:solidFill>
                  <a:schemeClr val="accent5">
                    <a:lumMod val="50000"/>
                  </a:schemeClr>
                </a:solidFill>
              </a:rPr>
              <a:t>.</a:t>
            </a:r>
          </a:p>
        </p:txBody>
      </p:sp>
      <p:sp>
        <p:nvSpPr>
          <p:cNvPr id="9" name="TextBox 8">
            <a:hlinkClick r:id="" action="ppaction://noaction">
              <a:snd r:embed="rId4" name="fantastique que.wav"/>
            </a:hlinkClick>
            <a:extLst>
              <a:ext uri="{FF2B5EF4-FFF2-40B4-BE49-F238E27FC236}">
                <a16:creationId xmlns:a16="http://schemas.microsoft.com/office/drawing/2014/main" id="{9E49CB78-E20D-466D-AAF2-7F6C339FF157}"/>
              </a:ext>
            </a:extLst>
          </p:cNvPr>
          <p:cNvSpPr txBox="1"/>
          <p:nvPr/>
        </p:nvSpPr>
        <p:spPr>
          <a:xfrm>
            <a:off x="280890" y="4285139"/>
            <a:ext cx="5895464"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a:ln>
                  <a:noFill/>
                </a:ln>
                <a:solidFill>
                  <a:srgbClr val="FA6501"/>
                </a:solidFill>
                <a:effectLst/>
                <a:uLnTx/>
                <a:uFillTx/>
                <a:latin typeface="Century Gothic" panose="020F0302020204030204"/>
                <a:ea typeface="+mn-ea"/>
                <a:cs typeface="+mn-cs"/>
              </a:rPr>
              <a:t>fantasti</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(fantast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fantast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5" name="historique que.wav"/>
            </a:hlinkClick>
            <a:extLst>
              <a:ext uri="{FF2B5EF4-FFF2-40B4-BE49-F238E27FC236}">
                <a16:creationId xmlns:a16="http://schemas.microsoft.com/office/drawing/2014/main" id="{5243EFBD-5860-4A6E-9904-684F6484D395}"/>
              </a:ext>
            </a:extLst>
          </p:cNvPr>
          <p:cNvSpPr txBox="1"/>
          <p:nvPr/>
        </p:nvSpPr>
        <p:spPr>
          <a:xfrm>
            <a:off x="280890" y="3575441"/>
            <a:ext cx="520218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histori</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(histori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histor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F37B119E-19CF-4512-9396-966D1BE9800B}"/>
              </a:ext>
            </a:extLst>
          </p:cNvPr>
          <p:cNvSpPr txBox="1"/>
          <p:nvPr/>
        </p:nvSpPr>
        <p:spPr>
          <a:xfrm>
            <a:off x="179998" y="2235237"/>
            <a:ext cx="11729921" cy="506614"/>
          </a:xfrm>
          <a:prstGeom prst="rect">
            <a:avLst/>
          </a:prstGeom>
          <a:noFill/>
        </p:spPr>
        <p:txBody>
          <a:bodyPr wrap="square">
            <a:spAutoFit/>
          </a:bodyPr>
          <a:lstStyle/>
          <a:p>
            <a:pPr lvl="0">
              <a:lnSpc>
                <a:spcPct val="125000"/>
              </a:lnSpc>
              <a:spcAft>
                <a:spcPts val="1200"/>
              </a:spcAf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can also translate French word ending </a:t>
            </a:r>
            <a:r>
              <a:rPr lang="en-US" sz="2400" b="1" dirty="0">
                <a:solidFill>
                  <a:srgbClr val="FA6501"/>
                </a:solidFill>
                <a:latin typeface="Century Gothic" panose="020F0302020204030204"/>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ique</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English ending </a:t>
            </a:r>
            <a:r>
              <a:rPr lang="en-US" sz="2400" b="1" dirty="0">
                <a:solidFill>
                  <a:srgbClr val="FA6501"/>
                </a:solidFill>
                <a:latin typeface="Century Gothic" panose="020F0302020204030204"/>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ical</a:t>
            </a:r>
            <a:r>
              <a:rPr lang="en-US" sz="2400" dirty="0">
                <a:solidFill>
                  <a:schemeClr val="accent5">
                    <a:lumMod val="50000"/>
                  </a:scheme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6" name="magique que.wav"/>
            </a:hlinkClick>
            <a:extLst>
              <a:ext uri="{FF2B5EF4-FFF2-40B4-BE49-F238E27FC236}">
                <a16:creationId xmlns:a16="http://schemas.microsoft.com/office/drawing/2014/main" id="{6EFAA604-7E62-482F-89E7-DE764D22BF3B}"/>
              </a:ext>
            </a:extLst>
          </p:cNvPr>
          <p:cNvSpPr txBox="1"/>
          <p:nvPr/>
        </p:nvSpPr>
        <p:spPr>
          <a:xfrm>
            <a:off x="293463" y="2867878"/>
            <a:ext cx="5085385"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2400"/>
              </a:spcBef>
              <a:spcAft>
                <a:spcPts val="24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mag</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(magi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mag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074" name="Picture 2" descr="Unicorn, Happy, Magic, Horn, Cute, Child">
            <a:extLst>
              <a:ext uri="{FF2B5EF4-FFF2-40B4-BE49-F238E27FC236}">
                <a16:creationId xmlns:a16="http://schemas.microsoft.com/office/drawing/2014/main" id="{C6D6F3A6-2DC2-453A-82EC-F85F06D343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5643" y="2744893"/>
            <a:ext cx="858687" cy="9387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1B8701A-3A31-4957-ABB7-57EF7308656B}"/>
              </a:ext>
            </a:extLst>
          </p:cNvPr>
          <p:cNvSpPr txBox="1"/>
          <p:nvPr/>
        </p:nvSpPr>
        <p:spPr>
          <a:xfrm>
            <a:off x="179998" y="4994837"/>
            <a:ext cx="11573849"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 only difference in these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is the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word ending. </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F124F3F-8413-4672-86FD-F2B5262353EF}"/>
              </a:ext>
            </a:extLst>
          </p:cNvPr>
          <p:cNvSpPr txBox="1"/>
          <p:nvPr/>
        </p:nvSpPr>
        <p:spPr>
          <a:xfrm>
            <a:off x="180000" y="5501451"/>
            <a:ext cx="12456500" cy="506614"/>
          </a:xfrm>
          <a:prstGeom prst="rect">
            <a:avLst/>
          </a:prstGeom>
          <a:noFill/>
        </p:spPr>
        <p:txBody>
          <a:bodyPr wrap="square">
            <a:spAutoFit/>
          </a:bodyPr>
          <a:lstStyle/>
          <a:p>
            <a:pPr lvl="0">
              <a:lnSpc>
                <a:spcPct val="125000"/>
              </a:lnSpc>
              <a:spcAft>
                <a:spcPts val="1200"/>
              </a:spcAf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 French it’s </a:t>
            </a:r>
            <a:r>
              <a:rPr lang="en-US" sz="2400" b="1" dirty="0">
                <a:solidFill>
                  <a:schemeClr val="accent2"/>
                </a:solidFill>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but in English it’s </a:t>
            </a:r>
            <a:r>
              <a:rPr kumimoji="0" lang="en-US"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are these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endings pronounced?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8BC2F80C-66F7-43E8-8CD1-3501496A4487}"/>
              </a:ext>
            </a:extLst>
          </p:cNvPr>
          <p:cNvSpPr/>
          <p:nvPr/>
        </p:nvSpPr>
        <p:spPr>
          <a:xfrm>
            <a:off x="7581800" y="3595801"/>
            <a:ext cx="3100649" cy="1297494"/>
          </a:xfrm>
          <a:prstGeom prst="wedgeRoundRectCallout">
            <a:avLst>
              <a:gd name="adj1" fmla="val -60304"/>
              <a:gd name="adj2" fmla="val 2009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Note: </a:t>
            </a:r>
            <a:r>
              <a:rPr lang="fr-FR" dirty="0" err="1"/>
              <a:t>fantastic</a:t>
            </a:r>
            <a:r>
              <a:rPr lang="fr-FR" dirty="0"/>
              <a:t> (</a:t>
            </a:r>
            <a:r>
              <a:rPr lang="fr-FR" i="1" dirty="0" err="1"/>
              <a:t>great</a:t>
            </a:r>
            <a:r>
              <a:rPr lang="fr-FR" dirty="0"/>
              <a:t>) and </a:t>
            </a:r>
            <a:r>
              <a:rPr lang="fr-FR" dirty="0" err="1"/>
              <a:t>fantastiscal</a:t>
            </a:r>
            <a:r>
              <a:rPr lang="fr-FR" dirty="0"/>
              <a:t> (</a:t>
            </a:r>
            <a:r>
              <a:rPr lang="fr-FR" i="1" dirty="0" err="1"/>
              <a:t>strange</a:t>
            </a:r>
            <a:r>
              <a:rPr lang="fr-FR" i="1" dirty="0"/>
              <a:t>, </a:t>
            </a:r>
            <a:r>
              <a:rPr lang="fr-FR" i="1" dirty="0" err="1"/>
              <a:t>unreal</a:t>
            </a:r>
            <a:r>
              <a:rPr lang="fr-FR" dirty="0"/>
              <a:t>) have </a:t>
            </a:r>
            <a:r>
              <a:rPr lang="fr-FR" dirty="0" err="1"/>
              <a:t>different</a:t>
            </a:r>
            <a:r>
              <a:rPr lang="fr-FR" dirty="0"/>
              <a:t> </a:t>
            </a:r>
            <a:r>
              <a:rPr lang="fr-FR" dirty="0" err="1"/>
              <a:t>meanings</a:t>
            </a:r>
            <a:r>
              <a:rPr lang="fr-FR" dirty="0"/>
              <a:t>.</a:t>
            </a:r>
          </a:p>
        </p:txBody>
      </p:sp>
    </p:spTree>
    <p:extLst>
      <p:ext uri="{BB962C8B-B14F-4D97-AF65-F5344CB8AC3E}">
        <p14:creationId xmlns:p14="http://schemas.microsoft.com/office/powerpoint/2010/main" val="364302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4" grpId="0"/>
      <p:bldP spid="16" grpId="0"/>
      <p:bldP spid="15" grpId="0"/>
      <p:bldP spid="17"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0">
            <a:extLst>
              <a:ext uri="{FF2B5EF4-FFF2-40B4-BE49-F238E27FC236}">
                <a16:creationId xmlns:a16="http://schemas.microsoft.com/office/drawing/2014/main" id="{F505E9B7-76E0-2D41-B684-18C622E89214}"/>
              </a:ext>
            </a:extLst>
          </p:cNvPr>
          <p:cNvGraphicFramePr>
            <a:graphicFrameLocks noGrp="1"/>
          </p:cNvGraphicFramePr>
          <p:nvPr/>
        </p:nvGraphicFramePr>
        <p:xfrm>
          <a:off x="1509043" y="1522981"/>
          <a:ext cx="9108000" cy="4592288"/>
        </p:xfrm>
        <a:graphic>
          <a:graphicData uri="http://schemas.openxmlformats.org/drawingml/2006/table">
            <a:tbl>
              <a:tblPr firstRow="1" bandRow="1">
                <a:tableStyleId>{21E4AEA4-8DFA-4A89-87EB-49C32662AFE0}</a:tableStyleId>
              </a:tblPr>
              <a:tblGrid>
                <a:gridCol w="468000">
                  <a:extLst>
                    <a:ext uri="{9D8B030D-6E8A-4147-A177-3AD203B41FA5}">
                      <a16:colId xmlns:a16="http://schemas.microsoft.com/office/drawing/2014/main" val="3829870962"/>
                    </a:ext>
                  </a:extLst>
                </a:gridCol>
                <a:gridCol w="4320000">
                  <a:extLst>
                    <a:ext uri="{9D8B030D-6E8A-4147-A177-3AD203B41FA5}">
                      <a16:colId xmlns:a16="http://schemas.microsoft.com/office/drawing/2014/main" val="2606305686"/>
                    </a:ext>
                  </a:extLst>
                </a:gridCol>
                <a:gridCol w="4320000">
                  <a:extLst>
                    <a:ext uri="{9D8B030D-6E8A-4147-A177-3AD203B41FA5}">
                      <a16:colId xmlns:a16="http://schemas.microsoft.com/office/drawing/2014/main" val="834236660"/>
                    </a:ext>
                  </a:extLst>
                </a:gridCol>
              </a:tblGrid>
              <a:tr h="303454">
                <a:tc>
                  <a:txBody>
                    <a:bodyPr/>
                    <a:lstStyle/>
                    <a:p>
                      <a:endParaRPr lang="fr-FR" sz="2200" dirty="0">
                        <a:solidFill>
                          <a:schemeClr val="bg1"/>
                        </a:solidFill>
                      </a:endParaRP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French</a:t>
                      </a:r>
                    </a:p>
                  </a:txBody>
                  <a:tcPr/>
                </a:tc>
                <a:extLst>
                  <a:ext uri="{0D108BD9-81ED-4DB2-BD59-A6C34878D82A}">
                    <a16:rowId xmlns:a16="http://schemas.microsoft.com/office/drawing/2014/main" val="3399173642"/>
                  </a:ext>
                </a:extLst>
              </a:tr>
              <a:tr h="520696">
                <a:tc>
                  <a:txBody>
                    <a:bodyPr/>
                    <a:lstStyle/>
                    <a:p>
                      <a:endParaRPr lang="fr-FR" sz="24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noProof="0" dirty="0" err="1">
                          <a:solidFill>
                            <a:srgbClr val="115076"/>
                          </a:solidFill>
                        </a:rPr>
                        <a:t>statistical</a:t>
                      </a:r>
                      <a:endParaRPr lang="fr-FR" sz="2400" i="0" noProof="0" dirty="0">
                        <a:solidFill>
                          <a:srgbClr val="115076"/>
                        </a:solidFill>
                      </a:endParaRPr>
                    </a:p>
                  </a:txBody>
                  <a:tcPr/>
                </a:tc>
                <a:tc>
                  <a:txBody>
                    <a:bodyPr/>
                    <a:lstStyle/>
                    <a:p>
                      <a:pPr algn="l"/>
                      <a:r>
                        <a:rPr lang="fr-FR" sz="2400" i="0" dirty="0">
                          <a:solidFill>
                            <a:srgbClr val="115076"/>
                          </a:solidFill>
                        </a:rPr>
                        <a:t>statist</a:t>
                      </a:r>
                      <a:r>
                        <a:rPr lang="fr-FR" sz="2400" b="1" i="0" dirty="0">
                          <a:solidFill>
                            <a:srgbClr val="115076"/>
                          </a:solidFill>
                        </a:rPr>
                        <a:t>ique</a:t>
                      </a:r>
                    </a:p>
                  </a:txBody>
                  <a:tcPr/>
                </a:tc>
                <a:extLst>
                  <a:ext uri="{0D108BD9-81ED-4DB2-BD59-A6C34878D82A}">
                    <a16:rowId xmlns:a16="http://schemas.microsoft.com/office/drawing/2014/main" val="4178004420"/>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political</a:t>
                      </a:r>
                      <a:endParaRPr lang="fr-FR" sz="2400" i="0" noProof="0" dirty="0">
                        <a:solidFill>
                          <a:srgbClr val="115076"/>
                        </a:solidFill>
                      </a:endParaRPr>
                    </a:p>
                  </a:txBody>
                  <a:tcPr/>
                </a:tc>
                <a:tc>
                  <a:txBody>
                    <a:bodyPr/>
                    <a:lstStyle/>
                    <a:p>
                      <a:pPr algn="l"/>
                      <a:r>
                        <a:rPr lang="fr-FR" sz="2400" i="0" dirty="0">
                          <a:solidFill>
                            <a:srgbClr val="115076"/>
                          </a:solidFill>
                        </a:rPr>
                        <a:t>polit</a:t>
                      </a:r>
                      <a:r>
                        <a:rPr lang="fr-FR" sz="2400" b="1" i="0" dirty="0">
                          <a:solidFill>
                            <a:srgbClr val="115076"/>
                          </a:solidFill>
                        </a:rPr>
                        <a:t>ique</a:t>
                      </a:r>
                    </a:p>
                  </a:txBody>
                  <a:tcPr/>
                </a:tc>
                <a:extLst>
                  <a:ext uri="{0D108BD9-81ED-4DB2-BD59-A6C34878D82A}">
                    <a16:rowId xmlns:a16="http://schemas.microsoft.com/office/drawing/2014/main" val="4049511666"/>
                  </a:ext>
                </a:extLst>
              </a:tr>
              <a:tr h="520696">
                <a:tc>
                  <a:txBody>
                    <a:bodyPr/>
                    <a:lstStyle/>
                    <a:p>
                      <a:endParaRPr lang="fr-FR" sz="2000" dirty="0">
                        <a:solidFill>
                          <a:srgbClr val="115076"/>
                        </a:solidFill>
                      </a:endParaRPr>
                    </a:p>
                  </a:txBody>
                  <a:tcPr/>
                </a:tc>
                <a:tc>
                  <a:txBody>
                    <a:bodyPr/>
                    <a:lstStyle/>
                    <a:p>
                      <a:pPr algn="l"/>
                      <a:r>
                        <a:rPr lang="fr-FR" sz="2400" i="0" noProof="0" dirty="0" err="1">
                          <a:solidFill>
                            <a:srgbClr val="115076"/>
                          </a:solidFill>
                        </a:rPr>
                        <a:t>physical</a:t>
                      </a:r>
                      <a:endParaRPr lang="fr-FR" sz="2400" i="0" noProof="0" dirty="0">
                        <a:solidFill>
                          <a:srgbClr val="115076"/>
                        </a:solidFill>
                      </a:endParaRPr>
                    </a:p>
                  </a:txBody>
                  <a:tcPr/>
                </a:tc>
                <a:tc>
                  <a:txBody>
                    <a:bodyPr/>
                    <a:lstStyle/>
                    <a:p>
                      <a:pPr algn="l"/>
                      <a:r>
                        <a:rPr lang="fr-FR" sz="2400" i="0" dirty="0">
                          <a:solidFill>
                            <a:srgbClr val="115076"/>
                          </a:solidFill>
                        </a:rPr>
                        <a:t>phys</a:t>
                      </a:r>
                      <a:r>
                        <a:rPr lang="fr-FR" sz="2400" b="1" i="0" dirty="0">
                          <a:solidFill>
                            <a:srgbClr val="115076"/>
                          </a:solidFill>
                        </a:rPr>
                        <a:t>ique</a:t>
                      </a:r>
                    </a:p>
                  </a:txBody>
                  <a:tcPr/>
                </a:tc>
                <a:extLst>
                  <a:ext uri="{0D108BD9-81ED-4DB2-BD59-A6C34878D82A}">
                    <a16:rowId xmlns:a16="http://schemas.microsoft.com/office/drawing/2014/main" val="4218684469"/>
                  </a:ext>
                </a:extLst>
              </a:tr>
              <a:tr h="520696">
                <a:tc>
                  <a:txBody>
                    <a:bodyPr/>
                    <a:lstStyle/>
                    <a:p>
                      <a:endParaRPr lang="fr-FR" sz="2400" dirty="0">
                        <a:solidFill>
                          <a:srgbClr val="115076"/>
                        </a:solidFill>
                      </a:endParaRPr>
                    </a:p>
                  </a:txBody>
                  <a:tcPr/>
                </a:tc>
                <a:tc>
                  <a:txBody>
                    <a:bodyPr/>
                    <a:lstStyle/>
                    <a:p>
                      <a:pPr algn="l"/>
                      <a:r>
                        <a:rPr lang="fr-FR" sz="2400" i="0" spc="0" baseline="0" noProof="0" dirty="0" err="1">
                          <a:solidFill>
                            <a:srgbClr val="115076"/>
                          </a:solidFill>
                        </a:rPr>
                        <a:t>economical</a:t>
                      </a:r>
                      <a:endParaRPr lang="fr-FR" sz="2400" i="0" spc="0" baseline="0" noProof="0" dirty="0">
                        <a:solidFill>
                          <a:srgbClr val="115076"/>
                        </a:solidFill>
                      </a:endParaRPr>
                    </a:p>
                  </a:txBody>
                  <a:tcPr/>
                </a:tc>
                <a:tc>
                  <a:txBody>
                    <a:bodyPr/>
                    <a:lstStyle/>
                    <a:p>
                      <a:pPr algn="l"/>
                      <a:r>
                        <a:rPr lang="fr-FR" sz="2400" i="0" dirty="0">
                          <a:solidFill>
                            <a:srgbClr val="115076"/>
                          </a:solidFill>
                        </a:rPr>
                        <a:t>économ</a:t>
                      </a:r>
                      <a:r>
                        <a:rPr lang="fr-FR" sz="2400" b="1" i="0" dirty="0">
                          <a:solidFill>
                            <a:srgbClr val="115076"/>
                          </a:solidFill>
                        </a:rPr>
                        <a:t>ique</a:t>
                      </a:r>
                    </a:p>
                  </a:txBody>
                  <a:tcPr/>
                </a:tc>
                <a:extLst>
                  <a:ext uri="{0D108BD9-81ED-4DB2-BD59-A6C34878D82A}">
                    <a16:rowId xmlns:a16="http://schemas.microsoft.com/office/drawing/2014/main" val="3161106014"/>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technical</a:t>
                      </a:r>
                      <a:endParaRPr lang="fr-FR" sz="2400" i="0" noProof="0" dirty="0">
                        <a:solidFill>
                          <a:srgbClr val="115076"/>
                        </a:solidFill>
                      </a:endParaRPr>
                    </a:p>
                  </a:txBody>
                  <a:tcPr/>
                </a:tc>
                <a:tc>
                  <a:txBody>
                    <a:bodyPr/>
                    <a:lstStyle/>
                    <a:p>
                      <a:pPr algn="l"/>
                      <a:r>
                        <a:rPr lang="fr-FR" sz="2400" i="0" dirty="0">
                          <a:solidFill>
                            <a:srgbClr val="115076"/>
                          </a:solidFill>
                        </a:rPr>
                        <a:t>techn</a:t>
                      </a:r>
                      <a:r>
                        <a:rPr lang="fr-FR" sz="2400" b="1" i="0" dirty="0">
                          <a:solidFill>
                            <a:srgbClr val="115076"/>
                          </a:solidFill>
                        </a:rPr>
                        <a:t>ique</a:t>
                      </a:r>
                    </a:p>
                  </a:txBody>
                  <a:tcPr/>
                </a:tc>
                <a:extLst>
                  <a:ext uri="{0D108BD9-81ED-4DB2-BD59-A6C34878D82A}">
                    <a16:rowId xmlns:a16="http://schemas.microsoft.com/office/drawing/2014/main" val="2582674464"/>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logical</a:t>
                      </a:r>
                      <a:endParaRPr lang="fr-FR" sz="2400" i="0" noProof="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dirty="0">
                          <a:solidFill>
                            <a:srgbClr val="115076"/>
                          </a:solidFill>
                        </a:rPr>
                        <a:t>log</a:t>
                      </a:r>
                      <a:r>
                        <a:rPr lang="fr-FR" sz="2400" b="1" i="0" dirty="0">
                          <a:solidFill>
                            <a:srgbClr val="115076"/>
                          </a:solidFill>
                        </a:rPr>
                        <a:t>ique</a:t>
                      </a:r>
                    </a:p>
                  </a:txBody>
                  <a:tcPr/>
                </a:tc>
                <a:extLst>
                  <a:ext uri="{0D108BD9-81ED-4DB2-BD59-A6C34878D82A}">
                    <a16:rowId xmlns:a16="http://schemas.microsoft.com/office/drawing/2014/main" val="3196236344"/>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typical</a:t>
                      </a:r>
                      <a:endParaRPr lang="fr-FR" sz="2400" i="0" noProof="0" dirty="0">
                        <a:solidFill>
                          <a:srgbClr val="115076"/>
                        </a:solidFill>
                      </a:endParaRPr>
                    </a:p>
                  </a:txBody>
                  <a:tcPr/>
                </a:tc>
                <a:tc>
                  <a:txBody>
                    <a:bodyPr/>
                    <a:lstStyle/>
                    <a:p>
                      <a:pPr algn="l"/>
                      <a:r>
                        <a:rPr lang="fr-FR" sz="2400" i="0" dirty="0">
                          <a:solidFill>
                            <a:srgbClr val="115076"/>
                          </a:solidFill>
                        </a:rPr>
                        <a:t>typ</a:t>
                      </a:r>
                      <a:r>
                        <a:rPr lang="fr-FR" sz="2400" b="1" i="0" dirty="0">
                          <a:solidFill>
                            <a:srgbClr val="115076"/>
                          </a:solidFill>
                        </a:rPr>
                        <a:t>ique</a:t>
                      </a:r>
                    </a:p>
                  </a:txBody>
                  <a:tcPr/>
                </a:tc>
                <a:extLst>
                  <a:ext uri="{0D108BD9-81ED-4DB2-BD59-A6C34878D82A}">
                    <a16:rowId xmlns:a16="http://schemas.microsoft.com/office/drawing/2014/main" val="2245821299"/>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classical</a:t>
                      </a:r>
                      <a:r>
                        <a:rPr lang="fr-FR" sz="2400" i="0" noProof="0" dirty="0">
                          <a:solidFill>
                            <a:srgbClr val="115076"/>
                          </a:solidFill>
                        </a:rPr>
                        <a:t> music</a:t>
                      </a:r>
                    </a:p>
                  </a:txBody>
                  <a:tcPr/>
                </a:tc>
                <a:tc>
                  <a:txBody>
                    <a:bodyPr/>
                    <a:lstStyle/>
                    <a:p>
                      <a:pPr algn="l"/>
                      <a:r>
                        <a:rPr lang="fr-FR" sz="2400" i="0" dirty="0">
                          <a:solidFill>
                            <a:srgbClr val="115076"/>
                          </a:solidFill>
                        </a:rPr>
                        <a:t>mus</a:t>
                      </a:r>
                      <a:r>
                        <a:rPr lang="fr-FR" sz="2400" b="1" i="0" dirty="0">
                          <a:solidFill>
                            <a:srgbClr val="115076"/>
                          </a:solidFill>
                        </a:rPr>
                        <a:t>ique</a:t>
                      </a:r>
                      <a:r>
                        <a:rPr lang="fr-FR" sz="2400" i="0" dirty="0">
                          <a:solidFill>
                            <a:srgbClr val="115076"/>
                          </a:solidFill>
                        </a:rPr>
                        <a:t> class</a:t>
                      </a:r>
                      <a:r>
                        <a:rPr lang="fr-FR" sz="2400" b="1" i="0" dirty="0">
                          <a:solidFill>
                            <a:srgbClr val="115076"/>
                          </a:solidFill>
                        </a:rPr>
                        <a:t>ique</a:t>
                      </a:r>
                    </a:p>
                  </a:txBody>
                  <a:tcPr/>
                </a:tc>
                <a:extLst>
                  <a:ext uri="{0D108BD9-81ED-4DB2-BD59-A6C34878D82A}">
                    <a16:rowId xmlns:a16="http://schemas.microsoft.com/office/drawing/2014/main" val="3412196491"/>
                  </a:ext>
                </a:extLst>
              </a:tr>
            </a:tbl>
          </a:graphicData>
        </a:graphic>
      </p:graphicFrame>
      <p:pic>
        <p:nvPicPr>
          <p:cNvPr id="1030" name="Picture 6" descr="Atom, Chemistry, Science, Model, Molecular, Physics">
            <a:extLst>
              <a:ext uri="{FF2B5EF4-FFF2-40B4-BE49-F238E27FC236}">
                <a16:creationId xmlns:a16="http://schemas.microsoft.com/office/drawing/2014/main" id="{4B5E6587-98EE-4D85-9A52-81C15B4E1658}"/>
              </a:ext>
            </a:extLst>
          </p:cNvPr>
          <p:cNvPicPr>
            <a:picLocks noChangeAspect="1" noChangeArrowheads="1"/>
          </p:cNvPicPr>
          <p:nvPr/>
        </p:nvPicPr>
        <p:blipFill>
          <a:blip r:embed="rId3" cstate="print">
            <a:clrChange>
              <a:clrFrom>
                <a:srgbClr val="F0EADD"/>
              </a:clrFrom>
              <a:clrTo>
                <a:srgbClr val="F0EADD">
                  <a:alpha val="0"/>
                </a:srgbClr>
              </a:clrTo>
            </a:clrChange>
            <a:extLst>
              <a:ext uri="{28A0092B-C50C-407E-A947-70E740481C1C}">
                <a14:useLocalDpi xmlns:a14="http://schemas.microsoft.com/office/drawing/2010/main" val="0"/>
              </a:ext>
            </a:extLst>
          </a:blip>
          <a:srcRect/>
          <a:stretch>
            <a:fillRect/>
          </a:stretch>
        </p:blipFill>
        <p:spPr bwMode="auto">
          <a:xfrm>
            <a:off x="216543" y="2491930"/>
            <a:ext cx="1554099" cy="15540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813543"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a:t>
            </a:r>
            <a:r>
              <a:rPr lang="en-GB" sz="2800" b="1" dirty="0" err="1">
                <a:solidFill>
                  <a:schemeClr val="bg1"/>
                </a:solidFill>
              </a:rPr>
              <a:t>ique</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34885" y="249868"/>
            <a:ext cx="1975036"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écrire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hlinkClick r:id="" action="ppaction://noaction">
              <a:snd r:embed="rId5" name="1 statistique.wav"/>
            </a:hlinkClick>
            <a:extLst>
              <a:ext uri="{FF2B5EF4-FFF2-40B4-BE49-F238E27FC236}">
                <a16:creationId xmlns:a16="http://schemas.microsoft.com/office/drawing/2014/main" id="{E8105652-269D-624B-B83B-2DA1A0763D19}"/>
              </a:ext>
            </a:extLst>
          </p:cNvPr>
          <p:cNvSpPr/>
          <p:nvPr/>
        </p:nvSpPr>
        <p:spPr>
          <a:xfrm>
            <a:off x="1566756" y="200871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6" name="2 politique.wav"/>
            </a:hlinkClick>
            <a:extLst>
              <a:ext uri="{FF2B5EF4-FFF2-40B4-BE49-F238E27FC236}">
                <a16:creationId xmlns:a16="http://schemas.microsoft.com/office/drawing/2014/main" id="{5A10CC83-9FA7-414B-B63D-696251D53507}"/>
              </a:ext>
            </a:extLst>
          </p:cNvPr>
          <p:cNvSpPr/>
          <p:nvPr/>
        </p:nvSpPr>
        <p:spPr>
          <a:xfrm>
            <a:off x="1566756" y="253124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7" name="3 physique.wav"/>
            </a:hlinkClick>
            <a:extLst>
              <a:ext uri="{FF2B5EF4-FFF2-40B4-BE49-F238E27FC236}">
                <a16:creationId xmlns:a16="http://schemas.microsoft.com/office/drawing/2014/main" id="{78425219-36F9-A74B-8709-A36ECA3FBB75}"/>
              </a:ext>
            </a:extLst>
          </p:cNvPr>
          <p:cNvSpPr/>
          <p:nvPr/>
        </p:nvSpPr>
        <p:spPr>
          <a:xfrm>
            <a:off x="1566756" y="305376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hlinkClick r:id="" action="ppaction://noaction">
              <a:snd r:embed="rId8" name="4 economique.wav"/>
            </a:hlinkClick>
            <a:extLst>
              <a:ext uri="{FF2B5EF4-FFF2-40B4-BE49-F238E27FC236}">
                <a16:creationId xmlns:a16="http://schemas.microsoft.com/office/drawing/2014/main" id="{B94B8F0C-DF38-4A4D-B762-677A1C858E62}"/>
              </a:ext>
            </a:extLst>
          </p:cNvPr>
          <p:cNvSpPr/>
          <p:nvPr/>
        </p:nvSpPr>
        <p:spPr>
          <a:xfrm>
            <a:off x="1566756" y="357629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3" name="Rectangle 22">
            <a:hlinkClick r:id="" action="ppaction://noaction">
              <a:snd r:embed="rId9" name="6 logique.wav"/>
            </a:hlinkClick>
            <a:extLst>
              <a:ext uri="{FF2B5EF4-FFF2-40B4-BE49-F238E27FC236}">
                <a16:creationId xmlns:a16="http://schemas.microsoft.com/office/drawing/2014/main" id="{7DCDD72C-1373-FE4D-9B80-8F9AD65350DC}"/>
              </a:ext>
            </a:extLst>
          </p:cNvPr>
          <p:cNvSpPr/>
          <p:nvPr/>
        </p:nvSpPr>
        <p:spPr>
          <a:xfrm>
            <a:off x="1566756" y="462135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5" name="Rectangle 24">
            <a:hlinkClick r:id="" action="ppaction://noaction">
              <a:snd r:embed="rId10" name="8 musique classique.wav"/>
            </a:hlinkClick>
            <a:extLst>
              <a:ext uri="{FF2B5EF4-FFF2-40B4-BE49-F238E27FC236}">
                <a16:creationId xmlns:a16="http://schemas.microsoft.com/office/drawing/2014/main" id="{A23D622C-6C73-EB4E-A182-5EA9FAD0D9F2}"/>
              </a:ext>
            </a:extLst>
          </p:cNvPr>
          <p:cNvSpPr/>
          <p:nvPr/>
        </p:nvSpPr>
        <p:spPr>
          <a:xfrm>
            <a:off x="1566756" y="566640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6" name="Rectangle 25">
            <a:extLst>
              <a:ext uri="{FF2B5EF4-FFF2-40B4-BE49-F238E27FC236}">
                <a16:creationId xmlns:a16="http://schemas.microsoft.com/office/drawing/2014/main" id="{CA0B9F7B-BCEA-7045-996B-DD8C535C61C2}"/>
              </a:ext>
            </a:extLst>
          </p:cNvPr>
          <p:cNvSpPr/>
          <p:nvPr/>
        </p:nvSpPr>
        <p:spPr>
          <a:xfrm>
            <a:off x="6361542" y="2041992"/>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6C9941-9DF5-6346-942C-0F2153ACA1A7}"/>
              </a:ext>
            </a:extLst>
          </p:cNvPr>
          <p:cNvSpPr/>
          <p:nvPr/>
        </p:nvSpPr>
        <p:spPr>
          <a:xfrm>
            <a:off x="6361542" y="2560055"/>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B742E81-69C2-D548-9A05-77A421B26885}"/>
              </a:ext>
            </a:extLst>
          </p:cNvPr>
          <p:cNvSpPr/>
          <p:nvPr/>
        </p:nvSpPr>
        <p:spPr>
          <a:xfrm>
            <a:off x="6361542" y="3078118"/>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F12AE1E-20A5-FD4E-92B3-8E6440350FC5}"/>
              </a:ext>
            </a:extLst>
          </p:cNvPr>
          <p:cNvSpPr/>
          <p:nvPr/>
        </p:nvSpPr>
        <p:spPr>
          <a:xfrm>
            <a:off x="6361542" y="3596181"/>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0571663-BA1C-B34F-960F-767F51A71488}"/>
              </a:ext>
            </a:extLst>
          </p:cNvPr>
          <p:cNvSpPr/>
          <p:nvPr/>
        </p:nvSpPr>
        <p:spPr>
          <a:xfrm>
            <a:off x="6353936" y="4154911"/>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61ED81-8DA4-1641-A73D-9ECC0B9F2805}"/>
              </a:ext>
            </a:extLst>
          </p:cNvPr>
          <p:cNvSpPr/>
          <p:nvPr/>
        </p:nvSpPr>
        <p:spPr>
          <a:xfrm>
            <a:off x="6361542" y="4632307"/>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644B0E1-99B8-8A4E-BB11-833EE7B6850F}"/>
              </a:ext>
            </a:extLst>
          </p:cNvPr>
          <p:cNvSpPr/>
          <p:nvPr/>
        </p:nvSpPr>
        <p:spPr>
          <a:xfrm>
            <a:off x="6308409" y="5169769"/>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EAEACB-7AF0-1A4C-BDE0-54BA939E8172}"/>
              </a:ext>
            </a:extLst>
          </p:cNvPr>
          <p:cNvSpPr/>
          <p:nvPr/>
        </p:nvSpPr>
        <p:spPr>
          <a:xfrm>
            <a:off x="6361542" y="5668431"/>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6B13970-B4A3-4E7E-87E5-418061A9DF27}"/>
              </a:ext>
            </a:extLst>
          </p:cNvPr>
          <p:cNvPicPr>
            <a:picLocks noChangeAspect="1" noChangeArrowheads="1"/>
          </p:cNvPicPr>
          <p:nvPr/>
        </p:nvPicPr>
        <p:blipFill>
          <a:blip r:embed="rId11" cstate="print">
            <a:clrChange>
              <a:clrFrom>
                <a:srgbClr val="6DD3C6"/>
              </a:clrFrom>
              <a:clrTo>
                <a:srgbClr val="6DD3C6">
                  <a:alpha val="0"/>
                </a:srgbClr>
              </a:clrTo>
            </a:clrChange>
            <a:extLst>
              <a:ext uri="{28A0092B-C50C-407E-A947-70E740481C1C}">
                <a14:useLocalDpi xmlns:a14="http://schemas.microsoft.com/office/drawing/2010/main" val="0"/>
              </a:ext>
            </a:extLst>
          </a:blip>
          <a:srcRect/>
          <a:stretch>
            <a:fillRect/>
          </a:stretch>
        </p:blipFill>
        <p:spPr bwMode="auto">
          <a:xfrm>
            <a:off x="216543" y="1560455"/>
            <a:ext cx="1341044" cy="1031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te, Voting, Voting Ballot, Box, Paper, Choice, Choose">
            <a:extLst>
              <a:ext uri="{FF2B5EF4-FFF2-40B4-BE49-F238E27FC236}">
                <a16:creationId xmlns:a16="http://schemas.microsoft.com/office/drawing/2014/main" id="{9BFC57BD-0A67-454B-B36E-281E9C75C739}"/>
              </a:ext>
            </a:extLst>
          </p:cNvPr>
          <p:cNvPicPr>
            <a:picLocks noChangeAspect="1" noChangeArrowheads="1"/>
          </p:cNvPicPr>
          <p:nvPr/>
        </p:nvPicPr>
        <p:blipFill>
          <a:blip r:embed="rId12" cstate="print">
            <a:clrChange>
              <a:clrFrom>
                <a:srgbClr val="009687"/>
              </a:clrFrom>
              <a:clrTo>
                <a:srgbClr val="009687">
                  <a:alpha val="0"/>
                </a:srgbClr>
              </a:clrTo>
            </a:clrChange>
            <a:extLst>
              <a:ext uri="{28A0092B-C50C-407E-A947-70E740481C1C}">
                <a14:useLocalDpi xmlns:a14="http://schemas.microsoft.com/office/drawing/2010/main" val="0"/>
              </a:ext>
            </a:extLst>
          </a:blip>
          <a:srcRect/>
          <a:stretch>
            <a:fillRect/>
          </a:stretch>
        </p:blipFill>
        <p:spPr bwMode="auto">
          <a:xfrm>
            <a:off x="10626481" y="2208538"/>
            <a:ext cx="1345079" cy="837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uro, Coin, Money, Currency, Wealth, Finance, Cut Out">
            <a:extLst>
              <a:ext uri="{FF2B5EF4-FFF2-40B4-BE49-F238E27FC236}">
                <a16:creationId xmlns:a16="http://schemas.microsoft.com/office/drawing/2014/main" id="{7377089D-4155-4F49-8EE8-E06C77987C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93827" y="3483339"/>
            <a:ext cx="667841" cy="6715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5175F5A-1941-4E93-854B-B62C38473F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671056" y="4087140"/>
            <a:ext cx="645072" cy="4397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chine Learning, Information, Brain, Mind, Silhouette">
            <a:extLst>
              <a:ext uri="{FF2B5EF4-FFF2-40B4-BE49-F238E27FC236}">
                <a16:creationId xmlns:a16="http://schemas.microsoft.com/office/drawing/2014/main" id="{5BE27B55-109E-401A-801F-CCD32A4F6C7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93827" y="4445472"/>
            <a:ext cx="667841" cy="68594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iano, Pianist, Singer, Jazz, Music, Concert, Band">
            <a:extLst>
              <a:ext uri="{FF2B5EF4-FFF2-40B4-BE49-F238E27FC236}">
                <a16:creationId xmlns:a16="http://schemas.microsoft.com/office/drawing/2014/main" id="{CC755395-DC22-46FA-8059-35762BED41D2}"/>
              </a:ext>
            </a:extLst>
          </p:cNvPr>
          <p:cNvPicPr>
            <a:picLocks noChangeAspect="1" noChangeArrowheads="1"/>
          </p:cNvPicPr>
          <p:nvPr/>
        </p:nvPicPr>
        <p:blipFill>
          <a:blip r:embed="rId16" cstate="print">
            <a:clrChange>
              <a:clrFrom>
                <a:srgbClr val="06A1B8"/>
              </a:clrFrom>
              <a:clrTo>
                <a:srgbClr val="06A1B8">
                  <a:alpha val="0"/>
                </a:srgbClr>
              </a:clrTo>
            </a:clrChange>
            <a:extLst>
              <a:ext uri="{28A0092B-C50C-407E-A947-70E740481C1C}">
                <a14:useLocalDpi xmlns:a14="http://schemas.microsoft.com/office/drawing/2010/main" val="0"/>
              </a:ext>
            </a:extLst>
          </a:blip>
          <a:srcRect/>
          <a:stretch>
            <a:fillRect/>
          </a:stretch>
        </p:blipFill>
        <p:spPr bwMode="auto">
          <a:xfrm>
            <a:off x="10384809" y="5151628"/>
            <a:ext cx="1591394" cy="107916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hlinkClick r:id="" action="ppaction://noaction">
              <a:snd r:embed="rId17" name="7 technique.wav"/>
            </a:hlinkClick>
            <a:extLst>
              <a:ext uri="{FF2B5EF4-FFF2-40B4-BE49-F238E27FC236}">
                <a16:creationId xmlns:a16="http://schemas.microsoft.com/office/drawing/2014/main" id="{415191A2-E9C2-424B-AF01-1E5C44BA3D15}"/>
              </a:ext>
            </a:extLst>
          </p:cNvPr>
          <p:cNvSpPr/>
          <p:nvPr/>
        </p:nvSpPr>
        <p:spPr>
          <a:xfrm>
            <a:off x="1557587" y="408714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6" name="Rectangle 35">
            <a:hlinkClick r:id="" action="ppaction://noaction">
              <a:snd r:embed="rId18" name="3 typique.wav"/>
            </a:hlinkClick>
            <a:extLst>
              <a:ext uri="{FF2B5EF4-FFF2-40B4-BE49-F238E27FC236}">
                <a16:creationId xmlns:a16="http://schemas.microsoft.com/office/drawing/2014/main" id="{419BF4E8-AA7F-49C0-959B-33048ECF3F85}"/>
              </a:ext>
            </a:extLst>
          </p:cNvPr>
          <p:cNvSpPr/>
          <p:nvPr/>
        </p:nvSpPr>
        <p:spPr>
          <a:xfrm>
            <a:off x="1557587" y="513141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9483D5F-D92B-442C-B1EF-0F8AD9D235FD}"/>
              </a:ext>
            </a:extLst>
          </p:cNvPr>
          <p:cNvSpPr txBox="1"/>
          <p:nvPr/>
        </p:nvSpPr>
        <p:spPr>
          <a:xfrm>
            <a:off x="5813542" y="429002"/>
            <a:ext cx="4121343" cy="461665"/>
          </a:xfrm>
          <a:prstGeom prst="rect">
            <a:avLst/>
          </a:prstGeom>
          <a:noFill/>
        </p:spPr>
        <p:txBody>
          <a:bodyPr wrap="square" rtlCol="0">
            <a:spAutoFit/>
          </a:bodyPr>
          <a:lstStyle/>
          <a:p>
            <a:pPr algn="l"/>
            <a:r>
              <a:rPr lang="en-US" sz="2400" dirty="0" err="1">
                <a:solidFill>
                  <a:schemeClr val="accent5">
                    <a:lumMod val="50000"/>
                  </a:schemeClr>
                </a:solidFill>
              </a:rPr>
              <a:t>C’est</a:t>
            </a:r>
            <a:r>
              <a:rPr lang="en-US" sz="2400" dirty="0">
                <a:solidFill>
                  <a:schemeClr val="accent5">
                    <a:lumMod val="50000"/>
                  </a:schemeClr>
                </a:solidFill>
              </a:rPr>
              <a:t> quoi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français</a:t>
            </a:r>
            <a:r>
              <a:rPr lang="en-US" sz="2400" dirty="0">
                <a:solidFill>
                  <a:schemeClr val="accent5">
                    <a:lumMod val="50000"/>
                  </a:schemeClr>
                </a:solidFill>
              </a:rPr>
              <a:t> ?</a:t>
            </a:r>
          </a:p>
        </p:txBody>
      </p:sp>
    </p:spTree>
    <p:extLst>
      <p:ext uri="{BB962C8B-B14F-4D97-AF65-F5344CB8AC3E}">
        <p14:creationId xmlns:p14="http://schemas.microsoft.com/office/powerpoint/2010/main" val="408492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B052-F94C-BE53-E6C1-4417D0D011BA}"/>
              </a:ext>
            </a:extLst>
          </p:cNvPr>
          <p:cNvSpPr>
            <a:spLocks noGrp="1"/>
          </p:cNvSpPr>
          <p:nvPr>
            <p:ph type="title"/>
          </p:nvPr>
        </p:nvSpPr>
        <p:spPr/>
        <p:txBody>
          <a:bodyPr/>
          <a:lstStyle/>
          <a:p>
            <a:r>
              <a:rPr lang="en-US" b="1" dirty="0"/>
              <a:t>Cognates</a:t>
            </a:r>
            <a:r>
              <a:rPr lang="en-US" dirty="0"/>
              <a:t>: French word adds</a:t>
            </a:r>
            <a:r>
              <a:rPr lang="en-US" b="1" dirty="0"/>
              <a:t> -e </a:t>
            </a:r>
            <a:r>
              <a:rPr lang="en-US" dirty="0"/>
              <a:t>(modern ➜ </a:t>
            </a:r>
            <a:r>
              <a:rPr lang="en-US" dirty="0" err="1"/>
              <a:t>moderne</a:t>
            </a:r>
            <a:r>
              <a:rPr lang="en-US" dirty="0"/>
              <a:t>)</a:t>
            </a:r>
            <a:endParaRPr lang="en-GB" dirty="0"/>
          </a:p>
        </p:txBody>
      </p:sp>
      <p:sp>
        <p:nvSpPr>
          <p:cNvPr id="3" name="Text Placeholder 2">
            <a:extLst>
              <a:ext uri="{FF2B5EF4-FFF2-40B4-BE49-F238E27FC236}">
                <a16:creationId xmlns:a16="http://schemas.microsoft.com/office/drawing/2014/main" id="{498995E3-1927-D695-F593-E4C43EDE9700}"/>
              </a:ext>
            </a:extLst>
          </p:cNvPr>
          <p:cNvSpPr>
            <a:spLocks noGrp="1"/>
          </p:cNvSpPr>
          <p:nvPr>
            <p:ph type="body" idx="1"/>
          </p:nvPr>
        </p:nvSpPr>
        <p:spPr>
          <a:xfrm>
            <a:off x="831851" y="4562477"/>
            <a:ext cx="10515600" cy="1500187"/>
          </a:xfrm>
        </p:spPr>
        <p:txBody>
          <a:bodyPr>
            <a:normAutofit/>
          </a:bodyPr>
          <a:lstStyle/>
          <a:p>
            <a:r>
              <a:rPr lang="en-GB" sz="4800" dirty="0"/>
              <a:t>Introduction: 9.1.1.1</a:t>
            </a:r>
          </a:p>
        </p:txBody>
      </p:sp>
    </p:spTree>
    <p:extLst>
      <p:ext uri="{BB962C8B-B14F-4D97-AF65-F5344CB8AC3E}">
        <p14:creationId xmlns:p14="http://schemas.microsoft.com/office/powerpoint/2010/main" val="2365429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9734540" y="2291631"/>
            <a:ext cx="17255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essential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Rounded Rectangle 44">
            <a:extLst>
              <a:ext uri="{FF2B5EF4-FFF2-40B4-BE49-F238E27FC236}">
                <a16:creationId xmlns:a16="http://schemas.microsoft.com/office/drawing/2014/main" id="{EE7A561A-9D16-444B-B078-13205908D781}"/>
              </a:ext>
            </a:extLst>
          </p:cNvPr>
          <p:cNvSpPr/>
          <p:nvPr/>
        </p:nvSpPr>
        <p:spPr>
          <a:xfrm>
            <a:off x="9744776" y="176418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ounded Rectangle 40">
            <a:extLst>
              <a:ext uri="{FF2B5EF4-FFF2-40B4-BE49-F238E27FC236}">
                <a16:creationId xmlns:a16="http://schemas.microsoft.com/office/drawing/2014/main" id="{22A6BD2D-F877-4E4D-8A10-4AE6B1EBEFFA}"/>
              </a:ext>
            </a:extLst>
          </p:cNvPr>
          <p:cNvSpPr/>
          <p:nvPr/>
        </p:nvSpPr>
        <p:spPr>
          <a:xfrm>
            <a:off x="9521892" y="16324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36" name="Rounded Rectangle 35">
            <a:extLst>
              <a:ext uri="{FF2B5EF4-FFF2-40B4-BE49-F238E27FC236}">
                <a16:creationId xmlns:a16="http://schemas.microsoft.com/office/drawing/2014/main" id="{3A6F8417-5454-3941-BC19-54C930B70CCA}"/>
              </a:ext>
            </a:extLst>
          </p:cNvPr>
          <p:cNvSpPr/>
          <p:nvPr/>
        </p:nvSpPr>
        <p:spPr>
          <a:xfrm>
            <a:off x="7544669" y="175610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1">
            <a:extLst>
              <a:ext uri="{FF2B5EF4-FFF2-40B4-BE49-F238E27FC236}">
                <a16:creationId xmlns:a16="http://schemas.microsoft.com/office/drawing/2014/main" id="{923E499E-20E4-5B40-8548-E558C0B60A37}"/>
              </a:ext>
            </a:extLst>
          </p:cNvPr>
          <p:cNvSpPr/>
          <p:nvPr/>
        </p:nvSpPr>
        <p:spPr>
          <a:xfrm>
            <a:off x="747052" y="1780873"/>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3028949" y="178903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5325779" y="378950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5242614" y="180256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873222" y="387034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3113602" y="383834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7556962" y="383971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9797883" y="382221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7534977" y="2159598"/>
            <a:ext cx="17255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prevent, preventing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4" name="TextBox 83"/>
          <p:cNvSpPr txBox="1"/>
          <p:nvPr/>
        </p:nvSpPr>
        <p:spPr>
          <a:xfrm>
            <a:off x="7520059" y="4044110"/>
            <a:ext cx="185498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risk, risking]</a:t>
            </a:r>
          </a:p>
        </p:txBody>
      </p:sp>
      <p:sp>
        <p:nvSpPr>
          <p:cNvPr id="86" name="TextBox 85"/>
          <p:cNvSpPr txBox="1"/>
          <p:nvPr/>
        </p:nvSpPr>
        <p:spPr>
          <a:xfrm>
            <a:off x="5334065" y="3965436"/>
            <a:ext cx="1746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to practise, practising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3" name="TextBox 52"/>
          <p:cNvSpPr txBox="1"/>
          <p:nvPr/>
        </p:nvSpPr>
        <p:spPr>
          <a:xfrm>
            <a:off x="5246214" y="2357193"/>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fantastic]</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FDE1FA54-BEC9-504C-AE35-60509D07AAEF}"/>
              </a:ext>
            </a:extLst>
          </p:cNvPr>
          <p:cNvSpPr/>
          <p:nvPr/>
        </p:nvSpPr>
        <p:spPr>
          <a:xfrm>
            <a:off x="5075464" y="164394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5086947" y="376063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50" name="TextBox 49"/>
          <p:cNvSpPr txBox="1"/>
          <p:nvPr/>
        </p:nvSpPr>
        <p:spPr>
          <a:xfrm>
            <a:off x="695910" y="2191709"/>
            <a:ext cx="17571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respect, respecting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p:cNvSpPr txBox="1"/>
          <p:nvPr/>
        </p:nvSpPr>
        <p:spPr>
          <a:xfrm>
            <a:off x="3017656" y="2292170"/>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useful</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4" name="TextBox 63"/>
          <p:cNvSpPr txBox="1"/>
          <p:nvPr/>
        </p:nvSpPr>
        <p:spPr>
          <a:xfrm>
            <a:off x="933036" y="4372066"/>
            <a:ext cx="16479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[historic</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TextBox 64"/>
          <p:cNvSpPr txBox="1"/>
          <p:nvPr/>
        </p:nvSpPr>
        <p:spPr>
          <a:xfrm>
            <a:off x="3141292" y="4392640"/>
            <a:ext cx="1725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region]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p:nvPr/>
        </p:nvSpPr>
        <p:spPr>
          <a:xfrm>
            <a:off x="9814896" y="4115847"/>
            <a:ext cx="17255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castle, palace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Rounded Rectangle 2">
            <a:extLst>
              <a:ext uri="{FF2B5EF4-FFF2-40B4-BE49-F238E27FC236}">
                <a16:creationId xmlns:a16="http://schemas.microsoft.com/office/drawing/2014/main" id="{92328F57-76B0-D348-833E-8D535BF4B1A9}"/>
              </a:ext>
            </a:extLst>
          </p:cNvPr>
          <p:cNvSpPr/>
          <p:nvPr/>
        </p:nvSpPr>
        <p:spPr>
          <a:xfrm>
            <a:off x="622188" y="1627366"/>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2849716" y="163042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16351" y="376758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2856731" y="375549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17" name="Title 16"/>
          <p:cNvSpPr>
            <a:spLocks noGrp="1"/>
          </p:cNvSpPr>
          <p:nvPr>
            <p:ph type="title"/>
          </p:nvPr>
        </p:nvSpPr>
        <p:spPr>
          <a:xfrm>
            <a:off x="-27709" y="-364706"/>
            <a:ext cx="10515600" cy="1325563"/>
          </a:xfrm>
        </p:spPr>
        <p:txBody>
          <a:bodyPr>
            <a:normAutofit/>
          </a:bodyPr>
          <a:lstStyle/>
          <a:p>
            <a:r>
              <a:rPr lang="en-GB" sz="3200" b="1" dirty="0" err="1">
                <a:solidFill>
                  <a:schemeClr val="bg1"/>
                </a:solidFill>
              </a:rPr>
              <a:t>Vocabulaire</a:t>
            </a:r>
            <a:endParaRPr lang="en-GB" sz="3200" b="1" dirty="0">
              <a:solidFill>
                <a:schemeClr val="bg1"/>
              </a:solidFill>
            </a:endParaRPr>
          </a:p>
        </p:txBody>
      </p:sp>
      <p:sp>
        <p:nvSpPr>
          <p:cNvPr id="47" name="Rounded Rectangle 46">
            <a:extLst>
              <a:ext uri="{FF2B5EF4-FFF2-40B4-BE49-F238E27FC236}">
                <a16:creationId xmlns:a16="http://schemas.microsoft.com/office/drawing/2014/main" id="{DB369CDD-2655-D446-AD48-353DAD27FF48}"/>
              </a:ext>
            </a:extLst>
          </p:cNvPr>
          <p:cNvSpPr/>
          <p:nvPr/>
        </p:nvSpPr>
        <p:spPr>
          <a:xfrm>
            <a:off x="7317163" y="375387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9547837" y="372441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7296144" y="162527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54" name="Rounded Rectangle 46">
            <a:extLst>
              <a:ext uri="{FF2B5EF4-FFF2-40B4-BE49-F238E27FC236}">
                <a16:creationId xmlns:a16="http://schemas.microsoft.com/office/drawing/2014/main" id="{CBB53AE1-9368-4193-8B33-1D4477EE94A3}"/>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37" descr="background rectangle">
            <a:extLst>
              <a:ext uri="{FF2B5EF4-FFF2-40B4-BE49-F238E27FC236}">
                <a16:creationId xmlns:a16="http://schemas.microsoft.com/office/drawing/2014/main" id="{2E92CBD5-570E-4B91-921E-63700B9B22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9" name="Title 3">
            <a:extLst>
              <a:ext uri="{FF2B5EF4-FFF2-40B4-BE49-F238E27FC236}">
                <a16:creationId xmlns:a16="http://schemas.microsoft.com/office/drawing/2014/main" id="{5868E858-389C-4B97-9228-43F8AC0ED72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latin typeface="+mj-lt"/>
              </a:rPr>
              <a:t>Vocabulaire</a:t>
            </a:r>
            <a:endParaRPr lang="en-GB" sz="3600" b="1" dirty="0">
              <a:solidFill>
                <a:schemeClr val="bg1"/>
              </a:solidFill>
              <a:latin typeface="+mj-lt"/>
            </a:endParaRPr>
          </a:p>
        </p:txBody>
      </p:sp>
    </p:spTree>
    <p:extLst>
      <p:ext uri="{BB962C8B-B14F-4D97-AF65-F5344CB8AC3E}">
        <p14:creationId xmlns:p14="http://schemas.microsoft.com/office/powerpoint/2010/main" val="9541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40"/>
                                        </p:tgtEl>
                                        <p:attrNameLst>
                                          <p:attrName>style.opacity</p:attrName>
                                        </p:attrNameLst>
                                      </p:cBhvr>
                                      <p:to>
                                        <p:strVal val="0"/>
                                      </p:to>
                                    </p:set>
                                    <p:animEffect filter="image" prLst="opacity: 0">
                                      <p:cBhvr rctx="IE">
                                        <p:cTn id="42" dur="3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1"/>
                                        </p:tgtEl>
                                        <p:attrNameLst>
                                          <p:attrName>style.opacity</p:attrName>
                                        </p:attrNameLst>
                                      </p:cBhvr>
                                      <p:to>
                                        <p:strVal val="0"/>
                                      </p:to>
                                    </p:set>
                                    <p:animEffect filter="image" prLst="opacity: 0">
                                      <p:cBhvr rctx="IE">
                                        <p:cTn id="47" dur="3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7"/>
                                        </p:tgtEl>
                                        <p:attrNameLst>
                                          <p:attrName>style.opacity</p:attrName>
                                        </p:attrNameLst>
                                      </p:cBhvr>
                                      <p:to>
                                        <p:strVal val="0"/>
                                      </p:to>
                                    </p:set>
                                    <p:animEffect filter="image" prLst="opacity: 0">
                                      <p:cBhvr rctx="IE">
                                        <p:cTn id="52" dur="3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9" grpId="0" animBg="1"/>
      <p:bldP spid="46" grpId="0" animBg="1"/>
      <p:bldP spid="3" grpId="0" animBg="1"/>
      <p:bldP spid="37" grpId="0" animBg="1"/>
      <p:bldP spid="42" grpId="0" animBg="1"/>
      <p:bldP spid="43" grpId="0" animBg="1"/>
      <p:bldP spid="47" grpId="0" animBg="1"/>
      <p:bldP spid="48"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27BF-CF92-26DE-AE0B-F9B98D5463F7}"/>
              </a:ext>
            </a:extLst>
          </p:cNvPr>
          <p:cNvSpPr>
            <a:spLocks noGrp="1"/>
          </p:cNvSpPr>
          <p:nvPr>
            <p:ph type="title"/>
          </p:nvPr>
        </p:nvSpPr>
        <p:spPr/>
        <p:txBody>
          <a:bodyPr>
            <a:normAutofit fontScale="90000"/>
          </a:bodyPr>
          <a:lstStyle/>
          <a:p>
            <a:r>
              <a:rPr lang="fr-FR" b="1" dirty="0"/>
              <a:t>Noun and adjective pairs</a:t>
            </a:r>
            <a:r>
              <a:rPr lang="fr-FR" dirty="0"/>
              <a:t>:</a:t>
            </a:r>
            <a:br>
              <a:rPr lang="fr-FR" dirty="0"/>
            </a:br>
            <a:r>
              <a:rPr lang="fr-FR" dirty="0"/>
              <a:t>adjective + article ➜ </a:t>
            </a:r>
            <a:r>
              <a:rPr lang="fr-FR" dirty="0" err="1"/>
              <a:t>noun</a:t>
            </a:r>
            <a:r>
              <a:rPr lang="fr-FR" dirty="0"/>
              <a:t> (+/- capital </a:t>
            </a:r>
            <a:r>
              <a:rPr lang="fr-FR" dirty="0" err="1"/>
              <a:t>letter</a:t>
            </a:r>
            <a:r>
              <a:rPr lang="fr-FR" dirty="0"/>
              <a:t>)</a:t>
            </a:r>
            <a:br>
              <a:rPr lang="fr-FR" dirty="0"/>
            </a:br>
            <a:r>
              <a:rPr lang="fr-FR" dirty="0"/>
              <a:t>(nouveau ➜ le nouveau;</a:t>
            </a:r>
            <a:endParaRPr lang="en-GB" dirty="0"/>
          </a:p>
        </p:txBody>
      </p:sp>
      <p:sp>
        <p:nvSpPr>
          <p:cNvPr id="3" name="Text Placeholder 2">
            <a:extLst>
              <a:ext uri="{FF2B5EF4-FFF2-40B4-BE49-F238E27FC236}">
                <a16:creationId xmlns:a16="http://schemas.microsoft.com/office/drawing/2014/main" id="{FFE59BF4-EF90-76BD-9F01-2A12D638C913}"/>
              </a:ext>
            </a:extLst>
          </p:cNvPr>
          <p:cNvSpPr>
            <a:spLocks noGrp="1"/>
          </p:cNvSpPr>
          <p:nvPr>
            <p:ph type="body" idx="1"/>
          </p:nvPr>
        </p:nvSpPr>
        <p:spPr/>
        <p:txBody>
          <a:bodyPr>
            <a:normAutofit/>
          </a:bodyPr>
          <a:lstStyle/>
          <a:p>
            <a:r>
              <a:rPr lang="en-GB" sz="4800" i="1" dirty="0"/>
              <a:t>Introduction: 9.1.2.2</a:t>
            </a:r>
          </a:p>
        </p:txBody>
      </p:sp>
    </p:spTree>
    <p:extLst>
      <p:ext uri="{BB962C8B-B14F-4D97-AF65-F5344CB8AC3E}">
        <p14:creationId xmlns:p14="http://schemas.microsoft.com/office/powerpoint/2010/main" val="2591172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F18FC-1E50-40B0-91AC-36BA896007A3}"/>
              </a:ext>
            </a:extLst>
          </p:cNvPr>
          <p:cNvSpPr txBox="1"/>
          <p:nvPr/>
        </p:nvSpPr>
        <p:spPr>
          <a:xfrm>
            <a:off x="171925" y="1204547"/>
            <a:ext cx="11729921" cy="5155257"/>
          </a:xfrm>
          <a:prstGeom prst="rect">
            <a:avLst/>
          </a:prstGeom>
          <a:noFill/>
        </p:spPr>
        <p:txBody>
          <a:bodyPr wrap="square" rtlCol="0">
            <a:spAutoFit/>
          </a:bodyPr>
          <a:lstStyle/>
          <a:p>
            <a:r>
              <a:rPr lang="en-GB" sz="2000" dirty="0">
                <a:solidFill>
                  <a:schemeClr val="accent5">
                    <a:lumMod val="50000"/>
                  </a:schemeClr>
                </a:solidFill>
              </a:rPr>
              <a:t>Remember, nationality adjectives can become nouns if we add an article:</a:t>
            </a:r>
          </a:p>
          <a:p>
            <a:pPr>
              <a:lnSpc>
                <a:spcPct val="150000"/>
              </a:lnSpc>
            </a:pPr>
            <a:r>
              <a:rPr lang="en-GB" sz="2000" b="1" dirty="0" err="1">
                <a:solidFill>
                  <a:schemeClr val="accent5">
                    <a:lumMod val="50000"/>
                  </a:schemeClr>
                </a:solidFill>
              </a:rPr>
              <a:t>français</a:t>
            </a:r>
            <a:r>
              <a:rPr lang="en-GB" sz="2000" b="1" dirty="0">
                <a:solidFill>
                  <a:schemeClr val="accent5">
                    <a:lumMod val="50000"/>
                  </a:schemeClr>
                </a:solidFill>
              </a:rPr>
              <a:t>  →  le </a:t>
            </a:r>
            <a:r>
              <a:rPr lang="en-GB" sz="2000" b="1" dirty="0" err="1">
                <a:solidFill>
                  <a:schemeClr val="accent5">
                    <a:lumMod val="50000"/>
                  </a:schemeClr>
                </a:solidFill>
              </a:rPr>
              <a:t>Français</a:t>
            </a:r>
            <a:r>
              <a:rPr lang="en-GB" sz="2000" b="1" dirty="0">
                <a:solidFill>
                  <a:schemeClr val="accent5">
                    <a:lumMod val="50000"/>
                  </a:schemeClr>
                </a:solidFill>
              </a:rPr>
              <a:t>	</a:t>
            </a:r>
            <a:r>
              <a:rPr lang="en-GB" sz="2000" dirty="0">
                <a:solidFill>
                  <a:schemeClr val="accent5">
                    <a:lumMod val="50000"/>
                  </a:schemeClr>
                </a:solidFill>
              </a:rPr>
              <a:t>			</a:t>
            </a:r>
            <a:r>
              <a:rPr lang="en-GB" sz="2000" b="1" dirty="0" err="1">
                <a:solidFill>
                  <a:schemeClr val="accent5">
                    <a:lumMod val="50000"/>
                  </a:schemeClr>
                </a:solidFill>
              </a:rPr>
              <a:t>canadien</a:t>
            </a:r>
            <a:r>
              <a:rPr lang="en-GB" sz="2000" b="1" dirty="0">
                <a:solidFill>
                  <a:schemeClr val="accent5">
                    <a:lumMod val="50000"/>
                  </a:schemeClr>
                </a:solidFill>
              </a:rPr>
              <a:t> → le </a:t>
            </a:r>
            <a:r>
              <a:rPr lang="en-GB" sz="2000" b="1" dirty="0" err="1">
                <a:solidFill>
                  <a:schemeClr val="accent5">
                    <a:lumMod val="50000"/>
                  </a:schemeClr>
                </a:solidFill>
              </a:rPr>
              <a:t>Canadien</a:t>
            </a:r>
            <a:endParaRPr lang="en-GB" sz="2000" b="1" dirty="0">
              <a:solidFill>
                <a:schemeClr val="accent5">
                  <a:lumMod val="50000"/>
                </a:schemeClr>
              </a:solidFill>
            </a:endParaRPr>
          </a:p>
          <a:p>
            <a:pPr>
              <a:lnSpc>
                <a:spcPct val="150000"/>
              </a:lnSpc>
            </a:pPr>
            <a:r>
              <a:rPr lang="en-GB" sz="2000" dirty="0">
                <a:solidFill>
                  <a:schemeClr val="accent5">
                    <a:lumMod val="50000"/>
                  </a:schemeClr>
                </a:solidFill>
              </a:rPr>
              <a:t>French (adj.) → French person (m.)			Canadian (adj.) → Canadian person (m.)</a:t>
            </a:r>
          </a:p>
          <a:p>
            <a:endParaRPr lang="en-GB" sz="2000" dirty="0">
              <a:solidFill>
                <a:schemeClr val="accent5">
                  <a:lumMod val="50000"/>
                </a:schemeClr>
              </a:solidFill>
            </a:endParaRPr>
          </a:p>
          <a:p>
            <a:r>
              <a:rPr lang="en-GB" sz="2000" dirty="0">
                <a:solidFill>
                  <a:schemeClr val="accent5">
                    <a:lumMod val="50000"/>
                  </a:schemeClr>
                </a:solidFill>
              </a:rPr>
              <a:t>Religion adjectives follow the same pattern:</a:t>
            </a:r>
          </a:p>
          <a:p>
            <a:pPr>
              <a:lnSpc>
                <a:spcPct val="150000"/>
              </a:lnSpc>
            </a:pPr>
            <a:r>
              <a:rPr lang="en-GB" sz="2000" b="1" dirty="0" err="1">
                <a:solidFill>
                  <a:schemeClr val="accent5">
                    <a:lumMod val="50000"/>
                  </a:schemeClr>
                </a:solidFill>
              </a:rPr>
              <a:t>chrétien</a:t>
            </a:r>
            <a:r>
              <a:rPr lang="en-GB" sz="2000" b="1" dirty="0">
                <a:solidFill>
                  <a:schemeClr val="accent5">
                    <a:lumMod val="50000"/>
                  </a:schemeClr>
                </a:solidFill>
              </a:rPr>
              <a:t> → le </a:t>
            </a:r>
            <a:r>
              <a:rPr lang="en-GB" sz="2000" b="1" dirty="0" err="1">
                <a:solidFill>
                  <a:schemeClr val="accent5">
                    <a:lumMod val="50000"/>
                  </a:schemeClr>
                </a:solidFill>
              </a:rPr>
              <a:t>chrétien</a:t>
            </a:r>
            <a:r>
              <a:rPr lang="en-GB" sz="2000" dirty="0">
                <a:solidFill>
                  <a:schemeClr val="accent5">
                    <a:lumMod val="50000"/>
                  </a:schemeClr>
                </a:solidFill>
              </a:rPr>
              <a:t>					</a:t>
            </a:r>
            <a:r>
              <a:rPr lang="en-GB" sz="2000" b="1" dirty="0" err="1">
                <a:solidFill>
                  <a:schemeClr val="accent5">
                    <a:lumMod val="50000"/>
                  </a:schemeClr>
                </a:solidFill>
              </a:rPr>
              <a:t>musulman</a:t>
            </a:r>
            <a:r>
              <a:rPr lang="en-GB" sz="2000" b="1" dirty="0">
                <a:solidFill>
                  <a:schemeClr val="accent5">
                    <a:lumMod val="50000"/>
                  </a:schemeClr>
                </a:solidFill>
              </a:rPr>
              <a:t> → le </a:t>
            </a:r>
            <a:r>
              <a:rPr lang="en-GB" sz="2000" b="1" dirty="0" err="1">
                <a:solidFill>
                  <a:schemeClr val="accent5">
                    <a:lumMod val="50000"/>
                  </a:schemeClr>
                </a:solidFill>
              </a:rPr>
              <a:t>musulman</a:t>
            </a:r>
            <a:endParaRPr lang="en-GB" sz="2000" b="1" dirty="0">
              <a:solidFill>
                <a:schemeClr val="accent5">
                  <a:lumMod val="50000"/>
                </a:schemeClr>
              </a:solidFill>
            </a:endParaRPr>
          </a:p>
          <a:p>
            <a:pPr>
              <a:lnSpc>
                <a:spcPct val="150000"/>
              </a:lnSpc>
            </a:pPr>
            <a:r>
              <a:rPr lang="en-GB" sz="2000" dirty="0">
                <a:solidFill>
                  <a:schemeClr val="accent5">
                    <a:lumMod val="50000"/>
                  </a:schemeClr>
                </a:solidFill>
              </a:rPr>
              <a:t>Christian (adj.) </a:t>
            </a:r>
            <a:r>
              <a:rPr lang="en-GB" sz="2000" dirty="0">
                <a:solidFill>
                  <a:schemeClr val="accent5">
                    <a:lumMod val="50000"/>
                  </a:schemeClr>
                </a:solidFill>
                <a:latin typeface="Century Gothic" panose="020B0502020202020204" pitchFamily="34" charset="0"/>
              </a:rPr>
              <a:t>→ Christian (person)			Muslim </a:t>
            </a:r>
            <a:r>
              <a:rPr lang="en-GB" sz="2000" dirty="0">
                <a:solidFill>
                  <a:schemeClr val="accent5">
                    <a:lumMod val="50000"/>
                  </a:schemeClr>
                </a:solidFill>
              </a:rPr>
              <a:t>(adj.)</a:t>
            </a:r>
            <a:r>
              <a:rPr lang="en-GB" sz="2000" dirty="0">
                <a:solidFill>
                  <a:schemeClr val="accent5">
                    <a:lumMod val="50000"/>
                  </a:schemeClr>
                </a:solidFill>
                <a:latin typeface="Century Gothic" panose="020B0502020202020204" pitchFamily="34" charset="0"/>
              </a:rPr>
              <a:t> → Muslim (person)</a:t>
            </a:r>
            <a:endParaRPr lang="en-GB" sz="2000" dirty="0">
              <a:solidFill>
                <a:schemeClr val="accent5">
                  <a:lumMod val="50000"/>
                </a:schemeClr>
              </a:solidFill>
            </a:endParaRPr>
          </a:p>
          <a:p>
            <a:endParaRPr lang="en-GB" sz="2000" dirty="0">
              <a:solidFill>
                <a:schemeClr val="accent5">
                  <a:lumMod val="50000"/>
                </a:schemeClr>
              </a:solidFill>
            </a:endParaRPr>
          </a:p>
          <a:p>
            <a:r>
              <a:rPr lang="en-GB" sz="2000" dirty="0">
                <a:solidFill>
                  <a:schemeClr val="accent5">
                    <a:lumMod val="50000"/>
                  </a:schemeClr>
                </a:solidFill>
              </a:rPr>
              <a:t>Many other adjectives also follow this pattern:</a:t>
            </a:r>
          </a:p>
          <a:p>
            <a:pPr>
              <a:lnSpc>
                <a:spcPct val="150000"/>
              </a:lnSpc>
            </a:pPr>
            <a:r>
              <a:rPr lang="en-GB" sz="2000" b="1" dirty="0">
                <a:solidFill>
                  <a:schemeClr val="accent5">
                    <a:lumMod val="50000"/>
                  </a:schemeClr>
                </a:solidFill>
              </a:rPr>
              <a:t>nouveau → le nouveau	</a:t>
            </a:r>
            <a:r>
              <a:rPr lang="en-GB" sz="2000" dirty="0">
                <a:solidFill>
                  <a:schemeClr val="accent5">
                    <a:lumMod val="50000"/>
                  </a:schemeClr>
                </a:solidFill>
              </a:rPr>
              <a:t>			</a:t>
            </a:r>
            <a:r>
              <a:rPr lang="en-GB" sz="2000" b="1" dirty="0">
                <a:solidFill>
                  <a:schemeClr val="accent5">
                    <a:lumMod val="50000"/>
                  </a:schemeClr>
                </a:solidFill>
              </a:rPr>
              <a:t>petit → le petit</a:t>
            </a:r>
          </a:p>
          <a:p>
            <a:pPr>
              <a:lnSpc>
                <a:spcPct val="150000"/>
              </a:lnSpc>
            </a:pPr>
            <a:r>
              <a:rPr lang="en-GB" sz="2000" dirty="0">
                <a:solidFill>
                  <a:schemeClr val="accent5">
                    <a:lumMod val="50000"/>
                  </a:schemeClr>
                </a:solidFill>
              </a:rPr>
              <a:t>new </a:t>
            </a:r>
            <a:r>
              <a:rPr lang="en-GB" sz="2000" dirty="0">
                <a:solidFill>
                  <a:schemeClr val="accent5">
                    <a:lumMod val="50000"/>
                  </a:schemeClr>
                </a:solidFill>
                <a:latin typeface="Century Gothic" panose="020B0502020202020204" pitchFamily="34" charset="0"/>
              </a:rPr>
              <a:t>→ the new </a:t>
            </a:r>
            <a:r>
              <a:rPr lang="en-GB" sz="2000" b="1" dirty="0">
                <a:solidFill>
                  <a:schemeClr val="accent2"/>
                </a:solidFill>
                <a:latin typeface="Century Gothic" panose="020B0502020202020204" pitchFamily="34" charset="0"/>
              </a:rPr>
              <a:t>one</a:t>
            </a:r>
            <a:r>
              <a:rPr lang="en-GB" sz="2000" dirty="0">
                <a:solidFill>
                  <a:schemeClr val="accent5">
                    <a:lumMod val="50000"/>
                  </a:schemeClr>
                </a:solidFill>
                <a:latin typeface="Century Gothic" panose="020B0502020202020204" pitchFamily="34" charset="0"/>
              </a:rPr>
              <a:t>					small → the small </a:t>
            </a:r>
            <a:r>
              <a:rPr lang="en-GB" sz="2000" b="1" dirty="0">
                <a:solidFill>
                  <a:schemeClr val="accent2"/>
                </a:solidFill>
                <a:latin typeface="Century Gothic" panose="020B0502020202020204" pitchFamily="34" charset="0"/>
              </a:rPr>
              <a:t>one</a:t>
            </a:r>
          </a:p>
          <a:p>
            <a:pPr>
              <a:lnSpc>
                <a:spcPct val="150000"/>
              </a:lnSpc>
            </a:pPr>
            <a:endParaRPr lang="en-GB" sz="600" b="1" dirty="0">
              <a:solidFill>
                <a:schemeClr val="accent2"/>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Remember, we </a:t>
            </a:r>
            <a:r>
              <a:rPr lang="en-GB" sz="2000" b="1" dirty="0">
                <a:solidFill>
                  <a:schemeClr val="accent5">
                    <a:lumMod val="50000"/>
                  </a:schemeClr>
                </a:solidFill>
                <a:latin typeface="Century Gothic" panose="020B0502020202020204" pitchFamily="34" charset="0"/>
              </a:rPr>
              <a:t>don’t use a word for ‘a’ after ‘</a:t>
            </a:r>
            <a:r>
              <a:rPr lang="en-GB" sz="2000" b="1" dirty="0" err="1">
                <a:solidFill>
                  <a:schemeClr val="accent5">
                    <a:lumMod val="50000"/>
                  </a:schemeClr>
                </a:solidFill>
                <a:latin typeface="Century Gothic" panose="020B0502020202020204" pitchFamily="34" charset="0"/>
              </a:rPr>
              <a:t>être</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with nouns for </a:t>
            </a:r>
            <a:r>
              <a:rPr lang="en-GB" sz="2000" b="1" dirty="0">
                <a:solidFill>
                  <a:schemeClr val="accent5">
                    <a:lumMod val="50000"/>
                  </a:schemeClr>
                </a:solidFill>
                <a:latin typeface="Century Gothic" panose="020B0502020202020204" pitchFamily="34" charset="0"/>
              </a:rPr>
              <a:t>nationalities</a:t>
            </a:r>
            <a:r>
              <a:rPr lang="en-GB" sz="2000" dirty="0">
                <a:solidFill>
                  <a:schemeClr val="accent5">
                    <a:lumMod val="50000"/>
                  </a:schemeClr>
                </a:solidFill>
                <a:latin typeface="Century Gothic" panose="020B0502020202020204" pitchFamily="34" charset="0"/>
              </a:rPr>
              <a:t> or</a:t>
            </a:r>
            <a:r>
              <a:rPr lang="en-GB" sz="2000" b="1" dirty="0">
                <a:solidFill>
                  <a:schemeClr val="accent5">
                    <a:lumMod val="50000"/>
                  </a:schemeClr>
                </a:solidFill>
                <a:latin typeface="Century Gothic" panose="020B0502020202020204" pitchFamily="34" charset="0"/>
              </a:rPr>
              <a:t> jobs</a:t>
            </a:r>
            <a:r>
              <a:rPr lang="en-GB" sz="2000" dirty="0">
                <a:solidFill>
                  <a:schemeClr val="accent5">
                    <a:lumMod val="50000"/>
                  </a:schemeClr>
                </a:solidFill>
                <a:latin typeface="Century Gothic" panose="020B0502020202020204" pitchFamily="34" charset="0"/>
              </a:rPr>
              <a:t>. </a:t>
            </a:r>
            <a:br>
              <a:rPr lang="en-GB" sz="2000" dirty="0">
                <a:solidFill>
                  <a:schemeClr val="accent5">
                    <a:lumMod val="50000"/>
                  </a:schemeClr>
                </a:solidFill>
                <a:latin typeface="Century Gothic" panose="020B0502020202020204" pitchFamily="34" charset="0"/>
              </a:rPr>
            </a:br>
            <a:r>
              <a:rPr lang="en-GB" sz="2000" dirty="0">
                <a:solidFill>
                  <a:schemeClr val="accent5">
                    <a:lumMod val="50000"/>
                  </a:schemeClr>
                </a:solidFill>
                <a:latin typeface="Century Gothic" panose="020B0502020202020204" pitchFamily="34" charset="0"/>
              </a:rPr>
              <a:t>The same applies to </a:t>
            </a:r>
            <a:r>
              <a:rPr lang="en-GB" sz="2000" b="1" dirty="0">
                <a:solidFill>
                  <a:schemeClr val="accent5">
                    <a:lumMod val="50000"/>
                  </a:schemeClr>
                </a:solidFill>
                <a:latin typeface="Century Gothic" panose="020B0502020202020204" pitchFamily="34" charset="0"/>
              </a:rPr>
              <a:t>nouns for religious identities</a:t>
            </a:r>
            <a:r>
              <a:rPr lang="en-GB" sz="2000" dirty="0">
                <a:solidFill>
                  <a:schemeClr val="accent5">
                    <a:lumMod val="50000"/>
                  </a:schemeClr>
                </a:solidFill>
                <a:latin typeface="Century Gothic" panose="020B0502020202020204" pitchFamily="34" charset="0"/>
              </a:rPr>
              <a:t>, or any other nouns to describe</a:t>
            </a:r>
            <a:r>
              <a:rPr lang="en-GB" sz="2000" b="1" dirty="0">
                <a:solidFill>
                  <a:schemeClr val="accent5">
                    <a:lumMod val="50000"/>
                  </a:schemeClr>
                </a:solidFill>
                <a:latin typeface="Century Gothic" panose="020B0502020202020204" pitchFamily="34" charset="0"/>
              </a:rPr>
              <a:t> identities</a:t>
            </a:r>
            <a:r>
              <a:rPr lang="en-GB" sz="200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789107" cy="707849"/>
          </a:xfrm>
        </p:spPr>
        <p:txBody>
          <a:bodyPr>
            <a:noAutofit/>
          </a:bodyPr>
          <a:lstStyle/>
          <a:p>
            <a:r>
              <a:rPr lang="en-GB" sz="3200" b="1" dirty="0">
                <a:solidFill>
                  <a:schemeClr val="bg1"/>
                </a:solidFill>
              </a:rPr>
              <a:t>Adjectives used as nouns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47B57360-41D4-40CB-9CBA-EF498E146542}"/>
              </a:ext>
            </a:extLst>
          </p:cNvPr>
          <p:cNvSpPr/>
          <p:nvPr/>
        </p:nvSpPr>
        <p:spPr>
          <a:xfrm>
            <a:off x="220480" y="1567527"/>
            <a:ext cx="4414247"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B4F26E4-5956-4C24-9B84-493A5DA9E661}"/>
              </a:ext>
            </a:extLst>
          </p:cNvPr>
          <p:cNvSpPr/>
          <p:nvPr/>
        </p:nvSpPr>
        <p:spPr>
          <a:xfrm>
            <a:off x="171925" y="2071275"/>
            <a:ext cx="5171971"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5BF1266-1EAC-4528-98CB-F01464B94950}"/>
              </a:ext>
            </a:extLst>
          </p:cNvPr>
          <p:cNvSpPr/>
          <p:nvPr/>
        </p:nvSpPr>
        <p:spPr>
          <a:xfrm>
            <a:off x="6489673" y="1567527"/>
            <a:ext cx="3865664"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A46D9F8C-59B7-4C2D-BB1D-4E56D2447518}"/>
              </a:ext>
            </a:extLst>
          </p:cNvPr>
          <p:cNvSpPr/>
          <p:nvPr/>
        </p:nvSpPr>
        <p:spPr>
          <a:xfrm>
            <a:off x="6561024" y="2099210"/>
            <a:ext cx="5269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937A4EF-AF96-4FE5-9B33-773E89CB8D52}"/>
              </a:ext>
            </a:extLst>
          </p:cNvPr>
          <p:cNvSpPr/>
          <p:nvPr/>
        </p:nvSpPr>
        <p:spPr>
          <a:xfrm>
            <a:off x="171925" y="3075076"/>
            <a:ext cx="3112473"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5F88194A-EBB4-460C-9165-882D5448AE37}"/>
              </a:ext>
            </a:extLst>
          </p:cNvPr>
          <p:cNvSpPr/>
          <p:nvPr/>
        </p:nvSpPr>
        <p:spPr>
          <a:xfrm>
            <a:off x="220480" y="3607506"/>
            <a:ext cx="4414247"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FF6C10B-9F41-4293-890D-EF0E9BF88693}"/>
              </a:ext>
            </a:extLst>
          </p:cNvPr>
          <p:cNvSpPr/>
          <p:nvPr/>
        </p:nvSpPr>
        <p:spPr>
          <a:xfrm>
            <a:off x="6457245" y="3074106"/>
            <a:ext cx="3884714"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5BC0E9A-32BC-4339-B996-5F7C1599BB83}"/>
              </a:ext>
            </a:extLst>
          </p:cNvPr>
          <p:cNvSpPr/>
          <p:nvPr/>
        </p:nvSpPr>
        <p:spPr>
          <a:xfrm>
            <a:off x="6623022" y="3607506"/>
            <a:ext cx="3884713"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9814F123-5AA3-4854-9A88-630CDCEE472F}"/>
              </a:ext>
            </a:extLst>
          </p:cNvPr>
          <p:cNvSpPr/>
          <p:nvPr/>
        </p:nvSpPr>
        <p:spPr>
          <a:xfrm>
            <a:off x="220480" y="4708800"/>
            <a:ext cx="3454553"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B7606803-E17F-43B8-BD71-674E0C0E0FBE}"/>
              </a:ext>
            </a:extLst>
          </p:cNvPr>
          <p:cNvSpPr/>
          <p:nvPr/>
        </p:nvSpPr>
        <p:spPr>
          <a:xfrm>
            <a:off x="171924" y="5030143"/>
            <a:ext cx="3214552"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4727B526-42FC-4BD3-8997-2A0508B9C08D}"/>
              </a:ext>
            </a:extLst>
          </p:cNvPr>
          <p:cNvSpPr/>
          <p:nvPr/>
        </p:nvSpPr>
        <p:spPr>
          <a:xfrm>
            <a:off x="6561024" y="4548043"/>
            <a:ext cx="2304307"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61B41362-E78D-47E0-ACC0-1EF576EC685A}"/>
              </a:ext>
            </a:extLst>
          </p:cNvPr>
          <p:cNvSpPr/>
          <p:nvPr/>
        </p:nvSpPr>
        <p:spPr>
          <a:xfrm>
            <a:off x="6489673" y="5030143"/>
            <a:ext cx="3214551"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129D0D54-905E-4248-A361-E8E213FF9B92}"/>
              </a:ext>
            </a:extLst>
          </p:cNvPr>
          <p:cNvSpPr/>
          <p:nvPr/>
        </p:nvSpPr>
        <p:spPr>
          <a:xfrm>
            <a:off x="171924" y="1206614"/>
            <a:ext cx="11729921" cy="463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B0CD402-455F-4D32-B04F-2C99ECAD452D}"/>
              </a:ext>
            </a:extLst>
          </p:cNvPr>
          <p:cNvSpPr/>
          <p:nvPr/>
        </p:nvSpPr>
        <p:spPr>
          <a:xfrm>
            <a:off x="171925" y="2719109"/>
            <a:ext cx="8147323" cy="463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7EBEA4F3-FFA7-4F93-8B79-7F441E8C2A00}"/>
              </a:ext>
            </a:extLst>
          </p:cNvPr>
          <p:cNvSpPr/>
          <p:nvPr/>
        </p:nvSpPr>
        <p:spPr>
          <a:xfrm>
            <a:off x="171924" y="4211113"/>
            <a:ext cx="8147323" cy="463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7A534B9F-5574-4118-9B23-5FB1497F7ACE}"/>
              </a:ext>
            </a:extLst>
          </p:cNvPr>
          <p:cNvSpPr/>
          <p:nvPr/>
        </p:nvSpPr>
        <p:spPr>
          <a:xfrm>
            <a:off x="184263" y="5611241"/>
            <a:ext cx="11469855" cy="6695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peech Bubble: Rectangle with Corners Rounded 4">
            <a:extLst>
              <a:ext uri="{FF2B5EF4-FFF2-40B4-BE49-F238E27FC236}">
                <a16:creationId xmlns:a16="http://schemas.microsoft.com/office/drawing/2014/main" id="{9E7A8CB8-C01D-42D7-AF82-23D99A31159D}"/>
              </a:ext>
            </a:extLst>
          </p:cNvPr>
          <p:cNvSpPr/>
          <p:nvPr/>
        </p:nvSpPr>
        <p:spPr>
          <a:xfrm>
            <a:off x="6955915" y="224193"/>
            <a:ext cx="2812211" cy="1276756"/>
          </a:xfrm>
          <a:prstGeom prst="wedgeRoundRectCallout">
            <a:avLst>
              <a:gd name="adj1" fmla="val 31716"/>
              <a:gd name="adj2" fmla="val 64760"/>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Nouns</a:t>
            </a:r>
            <a:r>
              <a:rPr lang="fr-FR" sz="2000" dirty="0">
                <a:solidFill>
                  <a:schemeClr val="bg1"/>
                </a:solidFill>
              </a:rPr>
              <a:t> for </a:t>
            </a:r>
            <a:r>
              <a:rPr lang="fr-FR" sz="2000" dirty="0" err="1">
                <a:solidFill>
                  <a:schemeClr val="bg1"/>
                </a:solidFill>
              </a:rPr>
              <a:t>nationalities</a:t>
            </a:r>
            <a:r>
              <a:rPr lang="fr-FR" sz="2000" dirty="0">
                <a:solidFill>
                  <a:schemeClr val="bg1"/>
                </a:solidFill>
              </a:rPr>
              <a:t> </a:t>
            </a:r>
            <a:r>
              <a:rPr lang="fr-FR" sz="2000" dirty="0" err="1">
                <a:solidFill>
                  <a:schemeClr val="bg1"/>
                </a:solidFill>
              </a:rPr>
              <a:t>begin</a:t>
            </a:r>
            <a:r>
              <a:rPr lang="fr-FR" sz="2000" dirty="0">
                <a:solidFill>
                  <a:schemeClr val="bg1"/>
                </a:solidFill>
              </a:rPr>
              <a:t> </a:t>
            </a:r>
            <a:r>
              <a:rPr lang="fr-FR" sz="2000" dirty="0" err="1">
                <a:solidFill>
                  <a:schemeClr val="bg1"/>
                </a:solidFill>
              </a:rPr>
              <a:t>with</a:t>
            </a:r>
            <a:r>
              <a:rPr lang="fr-FR" sz="2000" dirty="0">
                <a:solidFill>
                  <a:schemeClr val="bg1"/>
                </a:solidFill>
              </a:rPr>
              <a:t> a capital </a:t>
            </a:r>
            <a:r>
              <a:rPr lang="fr-FR" sz="2000" dirty="0" err="1">
                <a:solidFill>
                  <a:schemeClr val="bg1"/>
                </a:solidFill>
              </a:rPr>
              <a:t>letter</a:t>
            </a:r>
            <a:r>
              <a:rPr lang="fr-FR" sz="2000" dirty="0">
                <a:solidFill>
                  <a:schemeClr val="bg1"/>
                </a:solidFill>
              </a:rPr>
              <a:t> in French.</a:t>
            </a:r>
          </a:p>
        </p:txBody>
      </p:sp>
      <p:sp>
        <p:nvSpPr>
          <p:cNvPr id="10" name="Speech Bubble: Rectangle with Corners Rounded 9">
            <a:extLst>
              <a:ext uri="{FF2B5EF4-FFF2-40B4-BE49-F238E27FC236}">
                <a16:creationId xmlns:a16="http://schemas.microsoft.com/office/drawing/2014/main" id="{D14D3F7F-1688-493F-8CDA-25FF664DA61B}"/>
              </a:ext>
            </a:extLst>
          </p:cNvPr>
          <p:cNvSpPr/>
          <p:nvPr/>
        </p:nvSpPr>
        <p:spPr>
          <a:xfrm>
            <a:off x="1822516" y="1363826"/>
            <a:ext cx="2812211" cy="1474202"/>
          </a:xfrm>
          <a:prstGeom prst="wedgeRoundRectCallout">
            <a:avLst>
              <a:gd name="adj1" fmla="val -16539"/>
              <a:gd name="adj2" fmla="val 67384"/>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Religious</a:t>
            </a:r>
            <a:r>
              <a:rPr lang="fr-FR" sz="2000" dirty="0">
                <a:solidFill>
                  <a:schemeClr val="bg1"/>
                </a:solidFill>
              </a:rPr>
              <a:t> </a:t>
            </a:r>
            <a:r>
              <a:rPr lang="fr-FR" sz="2000" dirty="0" err="1">
                <a:solidFill>
                  <a:schemeClr val="bg1"/>
                </a:solidFill>
              </a:rPr>
              <a:t>identities</a:t>
            </a:r>
            <a:r>
              <a:rPr lang="fr-FR" sz="2000" dirty="0">
                <a:solidFill>
                  <a:schemeClr val="bg1"/>
                </a:solidFill>
              </a:rPr>
              <a:t> </a:t>
            </a:r>
            <a:r>
              <a:rPr lang="fr-FR" sz="2000" dirty="0" err="1">
                <a:solidFill>
                  <a:schemeClr val="bg1"/>
                </a:solidFill>
              </a:rPr>
              <a:t>don’t</a:t>
            </a:r>
            <a:r>
              <a:rPr lang="fr-FR" sz="2000" dirty="0">
                <a:solidFill>
                  <a:schemeClr val="bg1"/>
                </a:solidFill>
              </a:rPr>
              <a:t> </a:t>
            </a:r>
            <a:r>
              <a:rPr lang="fr-FR" sz="2000" dirty="0" err="1">
                <a:solidFill>
                  <a:schemeClr val="bg1"/>
                </a:solidFill>
              </a:rPr>
              <a:t>begin</a:t>
            </a:r>
            <a:r>
              <a:rPr lang="fr-FR" sz="2000" dirty="0">
                <a:solidFill>
                  <a:schemeClr val="bg1"/>
                </a:solidFill>
              </a:rPr>
              <a:t> </a:t>
            </a:r>
            <a:r>
              <a:rPr lang="fr-FR" sz="2000" dirty="0" err="1">
                <a:solidFill>
                  <a:schemeClr val="bg1"/>
                </a:solidFill>
              </a:rPr>
              <a:t>with</a:t>
            </a:r>
            <a:r>
              <a:rPr lang="fr-FR" sz="2000" dirty="0">
                <a:solidFill>
                  <a:schemeClr val="bg1"/>
                </a:solidFill>
              </a:rPr>
              <a:t> a capital </a:t>
            </a:r>
            <a:r>
              <a:rPr lang="fr-FR" sz="2000" dirty="0" err="1">
                <a:solidFill>
                  <a:schemeClr val="bg1"/>
                </a:solidFill>
              </a:rPr>
              <a:t>letter</a:t>
            </a:r>
            <a:r>
              <a:rPr lang="fr-FR" sz="2000" dirty="0">
                <a:solidFill>
                  <a:schemeClr val="bg1"/>
                </a:solidFill>
              </a:rPr>
              <a:t> in French.</a:t>
            </a:r>
          </a:p>
        </p:txBody>
      </p:sp>
    </p:spTree>
    <p:extLst>
      <p:ext uri="{BB962C8B-B14F-4D97-AF65-F5344CB8AC3E}">
        <p14:creationId xmlns:p14="http://schemas.microsoft.com/office/powerpoint/2010/main" val="131935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 grpId="0" animBg="1"/>
      <p:bldP spid="25" grpId="0" animBg="1"/>
      <p:bldP spid="26" grpId="0" animBg="1"/>
      <p:bldP spid="27" grpId="0" animBg="1"/>
      <p:bldP spid="5"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35C523-04DF-4C52-8E34-0B1D9D6CE1AB}"/>
              </a:ext>
            </a:extLst>
          </p:cNvPr>
          <p:cNvGrpSpPr/>
          <p:nvPr/>
        </p:nvGrpSpPr>
        <p:grpSpPr>
          <a:xfrm>
            <a:off x="375870" y="1376655"/>
            <a:ext cx="2826076" cy="1883315"/>
            <a:chOff x="372596" y="1389156"/>
            <a:chExt cx="2826076" cy="1883315"/>
          </a:xfrm>
        </p:grpSpPr>
        <p:pic>
          <p:nvPicPr>
            <p:cNvPr id="25" name="Picture 24">
              <a:extLst>
                <a:ext uri="{FF2B5EF4-FFF2-40B4-BE49-F238E27FC236}">
                  <a16:creationId xmlns:a16="http://schemas.microsoft.com/office/drawing/2014/main" id="{9EF27CBA-D9F7-46C5-BBD9-070B56DC80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96" y="1389156"/>
              <a:ext cx="2826076" cy="1883315"/>
            </a:xfrm>
            <a:prstGeom prst="rect">
              <a:avLst/>
            </a:prstGeom>
          </p:spPr>
        </p:pic>
        <p:pic>
          <p:nvPicPr>
            <p:cNvPr id="6" name="Picture 5">
              <a:extLst>
                <a:ext uri="{FF2B5EF4-FFF2-40B4-BE49-F238E27FC236}">
                  <a16:creationId xmlns:a16="http://schemas.microsoft.com/office/drawing/2014/main" id="{CDAA840B-EC77-4ABB-9A4D-0F62614DBC9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6094" r="95573">
                          <a14:foregroundMark x1="63698" y1="15547" x2="63698" y2="15547"/>
                          <a14:foregroundMark x1="59427" y1="1953" x2="59427" y2="1953"/>
                          <a14:foregroundMark x1="60938" y1="9688" x2="60938" y2="9688"/>
                          <a14:backgroundMark x1="20781" y1="29219" x2="20781" y2="29219"/>
                          <a14:backgroundMark x1="18125" y1="29688" x2="18125" y2="29688"/>
                        </a14:backgroundRemoval>
                      </a14:imgEffect>
                    </a14:imgLayer>
                  </a14:imgProps>
                </a:ext>
                <a:ext uri="{28A0092B-C50C-407E-A947-70E740481C1C}">
                  <a14:useLocalDpi xmlns:a14="http://schemas.microsoft.com/office/drawing/2010/main" val="0"/>
                </a:ext>
              </a:extLst>
            </a:blip>
            <a:stretch>
              <a:fillRect/>
            </a:stretch>
          </p:blipFill>
          <p:spPr>
            <a:xfrm>
              <a:off x="697681" y="1808443"/>
              <a:ext cx="2196043" cy="1464028"/>
            </a:xfrm>
            <a:prstGeom prst="rect">
              <a:avLst/>
            </a:prstGeom>
          </p:spPr>
        </p:pic>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881F69DC-AFEB-41D5-9E57-0A6463853B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06" b="29762"/>
          <a:stretch/>
        </p:blipFill>
        <p:spPr>
          <a:xfrm>
            <a:off x="5520735" y="1696932"/>
            <a:ext cx="1593086" cy="1649592"/>
          </a:xfrm>
          <a:prstGeom prst="rect">
            <a:avLst/>
          </a:prstGeom>
        </p:spPr>
      </p:pic>
      <p:pic>
        <p:nvPicPr>
          <p:cNvPr id="10" name="Picture 9">
            <a:extLst>
              <a:ext uri="{FF2B5EF4-FFF2-40B4-BE49-F238E27FC236}">
                <a16:creationId xmlns:a16="http://schemas.microsoft.com/office/drawing/2014/main" id="{CC584291-7C43-4F06-9C02-04D4DF8F92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8529" y="3791723"/>
            <a:ext cx="1621919" cy="2432879"/>
          </a:xfrm>
          <a:prstGeom prst="rect">
            <a:avLst/>
          </a:prstGeom>
        </p:spPr>
      </p:pic>
      <p:pic>
        <p:nvPicPr>
          <p:cNvPr id="12" name="Picture 11">
            <a:extLst>
              <a:ext uri="{FF2B5EF4-FFF2-40B4-BE49-F238E27FC236}">
                <a16:creationId xmlns:a16="http://schemas.microsoft.com/office/drawing/2014/main" id="{D80EDEC3-FE6A-47A4-8249-D39FE32C85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1845" y="4418587"/>
            <a:ext cx="2552483" cy="1846562"/>
          </a:xfrm>
          <a:prstGeom prst="rect">
            <a:avLst/>
          </a:prstGeom>
        </p:spPr>
      </p:pic>
      <p:pic>
        <p:nvPicPr>
          <p:cNvPr id="14" name="Picture 13">
            <a:extLst>
              <a:ext uri="{FF2B5EF4-FFF2-40B4-BE49-F238E27FC236}">
                <a16:creationId xmlns:a16="http://schemas.microsoft.com/office/drawing/2014/main" id="{4784AAB1-A7F3-4656-997E-589268590BE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t="21177" r="-1857"/>
          <a:stretch/>
        </p:blipFill>
        <p:spPr>
          <a:xfrm>
            <a:off x="424483" y="3771061"/>
            <a:ext cx="1596990" cy="1846563"/>
          </a:xfrm>
          <a:prstGeom prst="rect">
            <a:avLst/>
          </a:prstGeom>
        </p:spPr>
      </p:pic>
      <p:pic>
        <p:nvPicPr>
          <p:cNvPr id="16" name="Picture 15">
            <a:extLst>
              <a:ext uri="{FF2B5EF4-FFF2-40B4-BE49-F238E27FC236}">
                <a16:creationId xmlns:a16="http://schemas.microsoft.com/office/drawing/2014/main" id="{E14C9DF0-138A-4C88-BB76-97474715C56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727" t="11296" r="11887" b="13552"/>
          <a:stretch/>
        </p:blipFill>
        <p:spPr>
          <a:xfrm>
            <a:off x="3650148" y="1324271"/>
            <a:ext cx="1528319" cy="2898777"/>
          </a:xfrm>
          <a:prstGeom prst="rect">
            <a:avLst/>
          </a:prstGeom>
        </p:spPr>
      </p:pic>
      <p:pic>
        <p:nvPicPr>
          <p:cNvPr id="18" name="Picture 17">
            <a:extLst>
              <a:ext uri="{FF2B5EF4-FFF2-40B4-BE49-F238E27FC236}">
                <a16:creationId xmlns:a16="http://schemas.microsoft.com/office/drawing/2014/main" id="{BA0BEDF9-9514-4FBE-9F48-997917F4488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8574" r="1061"/>
          <a:stretch/>
        </p:blipFill>
        <p:spPr>
          <a:xfrm>
            <a:off x="5418834" y="3742052"/>
            <a:ext cx="1777962" cy="2464398"/>
          </a:xfrm>
          <a:prstGeom prst="rect">
            <a:avLst/>
          </a:prstGeom>
        </p:spPr>
      </p:pic>
      <p:grpSp>
        <p:nvGrpSpPr>
          <p:cNvPr id="23" name="Group 22">
            <a:extLst>
              <a:ext uri="{FF2B5EF4-FFF2-40B4-BE49-F238E27FC236}">
                <a16:creationId xmlns:a16="http://schemas.microsoft.com/office/drawing/2014/main" id="{ADFABCBD-6800-4EDA-BE01-B67D21312140}"/>
              </a:ext>
            </a:extLst>
          </p:cNvPr>
          <p:cNvGrpSpPr/>
          <p:nvPr/>
        </p:nvGrpSpPr>
        <p:grpSpPr>
          <a:xfrm>
            <a:off x="7344422" y="1727244"/>
            <a:ext cx="2776352" cy="1846563"/>
            <a:chOff x="3570829" y="1184063"/>
            <a:chExt cx="2776352" cy="1846563"/>
          </a:xfrm>
        </p:grpSpPr>
        <p:pic>
          <p:nvPicPr>
            <p:cNvPr id="22" name="Picture 21">
              <a:extLst>
                <a:ext uri="{FF2B5EF4-FFF2-40B4-BE49-F238E27FC236}">
                  <a16:creationId xmlns:a16="http://schemas.microsoft.com/office/drawing/2014/main" id="{D3DE1E16-DBBC-434B-A20E-BE15928EAC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0829" y="1184063"/>
              <a:ext cx="2776352" cy="1846563"/>
            </a:xfrm>
            <a:prstGeom prst="rect">
              <a:avLst/>
            </a:prstGeom>
          </p:spPr>
        </p:pic>
        <p:pic>
          <p:nvPicPr>
            <p:cNvPr id="20" name="Picture 19">
              <a:extLst>
                <a:ext uri="{FF2B5EF4-FFF2-40B4-BE49-F238E27FC236}">
                  <a16:creationId xmlns:a16="http://schemas.microsoft.com/office/drawing/2014/main" id="{2079D81A-AD39-4BE9-9306-A6ABD69BA36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42" b="100000" l="0" r="100000"/>
                      </a14:imgEffect>
                    </a14:imgLayer>
                  </a14:imgProps>
                </a:ext>
                <a:ext uri="{28A0092B-C50C-407E-A947-70E740481C1C}">
                  <a14:useLocalDpi xmlns:a14="http://schemas.microsoft.com/office/drawing/2010/main" val="0"/>
                </a:ext>
              </a:extLst>
            </a:blip>
            <a:stretch>
              <a:fillRect/>
            </a:stretch>
          </p:blipFill>
          <p:spPr>
            <a:xfrm>
              <a:off x="5018254" y="1613415"/>
              <a:ext cx="944807" cy="1417211"/>
            </a:xfrm>
            <a:prstGeom prst="rect">
              <a:avLst/>
            </a:prstGeom>
          </p:spPr>
        </p:pic>
      </p:grpSp>
      <p:graphicFrame>
        <p:nvGraphicFramePr>
          <p:cNvPr id="2" name="Table 4">
            <a:extLst>
              <a:ext uri="{FF2B5EF4-FFF2-40B4-BE49-F238E27FC236}">
                <a16:creationId xmlns:a16="http://schemas.microsoft.com/office/drawing/2014/main" id="{74191ECC-A151-4DCC-8D02-D183C5053E87}"/>
              </a:ext>
            </a:extLst>
          </p:cNvPr>
          <p:cNvGraphicFramePr>
            <a:graphicFrameLocks noGrp="1"/>
          </p:cNvGraphicFramePr>
          <p:nvPr/>
        </p:nvGraphicFramePr>
        <p:xfrm>
          <a:off x="10327105" y="2006712"/>
          <a:ext cx="1594200" cy="4251960"/>
        </p:xfrm>
        <a:graphic>
          <a:graphicData uri="http://schemas.openxmlformats.org/drawingml/2006/table">
            <a:tbl>
              <a:tblPr firstRow="1" bandRow="1">
                <a:tableStyleId>{21E4AEA4-8DFA-4A89-87EB-49C32662AFE0}</a:tableStyleId>
              </a:tblPr>
              <a:tblGrid>
                <a:gridCol w="751516">
                  <a:extLst>
                    <a:ext uri="{9D8B030D-6E8A-4147-A177-3AD203B41FA5}">
                      <a16:colId xmlns:a16="http://schemas.microsoft.com/office/drawing/2014/main" val="2455449572"/>
                    </a:ext>
                  </a:extLst>
                </a:gridCol>
                <a:gridCol w="842684">
                  <a:extLst>
                    <a:ext uri="{9D8B030D-6E8A-4147-A177-3AD203B41FA5}">
                      <a16:colId xmlns:a16="http://schemas.microsoft.com/office/drawing/2014/main" val="949028031"/>
                    </a:ext>
                  </a:extLst>
                </a:gridCol>
              </a:tblGrid>
              <a:tr h="271012">
                <a:tc>
                  <a:txBody>
                    <a:bodyPr/>
                    <a:lstStyle/>
                    <a:p>
                      <a:pPr algn="ctr"/>
                      <a:r>
                        <a:rPr lang="fr-FR" sz="2500" dirty="0"/>
                        <a:t>Q</a:t>
                      </a:r>
                    </a:p>
                  </a:txBody>
                  <a:tcPr/>
                </a:tc>
                <a:tc>
                  <a:txBody>
                    <a:bodyPr/>
                    <a:lstStyle/>
                    <a:p>
                      <a:pPr algn="ctr"/>
                      <a:r>
                        <a:rPr lang="fr-FR" sz="2500" dirty="0"/>
                        <a:t>R</a:t>
                      </a:r>
                    </a:p>
                  </a:txBody>
                  <a:tcPr/>
                </a:tc>
                <a:extLst>
                  <a:ext uri="{0D108BD9-81ED-4DB2-BD59-A6C34878D82A}">
                    <a16:rowId xmlns:a16="http://schemas.microsoft.com/office/drawing/2014/main" val="5063348"/>
                  </a:ext>
                </a:extLst>
              </a:tr>
              <a:tr h="370840">
                <a:tc>
                  <a:txBody>
                    <a:bodyPr/>
                    <a:lstStyle/>
                    <a:p>
                      <a:endParaRPr lang="fr-FR" sz="2500"/>
                    </a:p>
                  </a:txBody>
                  <a:tcPr/>
                </a:tc>
                <a:tc>
                  <a:txBody>
                    <a:bodyPr/>
                    <a:lstStyle/>
                    <a:p>
                      <a:endParaRPr lang="fr-FR" sz="2500"/>
                    </a:p>
                  </a:txBody>
                  <a:tcPr/>
                </a:tc>
                <a:extLst>
                  <a:ext uri="{0D108BD9-81ED-4DB2-BD59-A6C34878D82A}">
                    <a16:rowId xmlns:a16="http://schemas.microsoft.com/office/drawing/2014/main" val="1235887766"/>
                  </a:ext>
                </a:extLst>
              </a:tr>
              <a:tr h="370840">
                <a:tc>
                  <a:txBody>
                    <a:bodyPr/>
                    <a:lstStyle/>
                    <a:p>
                      <a:endParaRPr lang="fr-FR" sz="2500"/>
                    </a:p>
                  </a:txBody>
                  <a:tcPr/>
                </a:tc>
                <a:tc>
                  <a:txBody>
                    <a:bodyPr/>
                    <a:lstStyle/>
                    <a:p>
                      <a:endParaRPr lang="fr-FR" sz="2500"/>
                    </a:p>
                  </a:txBody>
                  <a:tcPr/>
                </a:tc>
                <a:extLst>
                  <a:ext uri="{0D108BD9-81ED-4DB2-BD59-A6C34878D82A}">
                    <a16:rowId xmlns:a16="http://schemas.microsoft.com/office/drawing/2014/main" val="1797794447"/>
                  </a:ext>
                </a:extLst>
              </a:tr>
              <a:tr h="370840">
                <a:tc>
                  <a:txBody>
                    <a:bodyPr/>
                    <a:lstStyle/>
                    <a:p>
                      <a:endParaRPr lang="fr-FR" sz="2500"/>
                    </a:p>
                  </a:txBody>
                  <a:tcPr/>
                </a:tc>
                <a:tc>
                  <a:txBody>
                    <a:bodyPr/>
                    <a:lstStyle/>
                    <a:p>
                      <a:endParaRPr lang="fr-FR" sz="2500"/>
                    </a:p>
                  </a:txBody>
                  <a:tcPr/>
                </a:tc>
                <a:extLst>
                  <a:ext uri="{0D108BD9-81ED-4DB2-BD59-A6C34878D82A}">
                    <a16:rowId xmlns:a16="http://schemas.microsoft.com/office/drawing/2014/main" val="4248936212"/>
                  </a:ext>
                </a:extLst>
              </a:tr>
              <a:tr h="370840">
                <a:tc>
                  <a:txBody>
                    <a:bodyPr/>
                    <a:lstStyle/>
                    <a:p>
                      <a:endParaRPr lang="fr-FR" sz="2500"/>
                    </a:p>
                  </a:txBody>
                  <a:tcPr/>
                </a:tc>
                <a:tc>
                  <a:txBody>
                    <a:bodyPr/>
                    <a:lstStyle/>
                    <a:p>
                      <a:endParaRPr lang="fr-FR" sz="2500"/>
                    </a:p>
                  </a:txBody>
                  <a:tcPr/>
                </a:tc>
                <a:extLst>
                  <a:ext uri="{0D108BD9-81ED-4DB2-BD59-A6C34878D82A}">
                    <a16:rowId xmlns:a16="http://schemas.microsoft.com/office/drawing/2014/main" val="2947666153"/>
                  </a:ext>
                </a:extLst>
              </a:tr>
              <a:tr h="370840">
                <a:tc>
                  <a:txBody>
                    <a:bodyPr/>
                    <a:lstStyle/>
                    <a:p>
                      <a:endParaRPr lang="fr-FR" sz="2500"/>
                    </a:p>
                  </a:txBody>
                  <a:tcPr/>
                </a:tc>
                <a:tc>
                  <a:txBody>
                    <a:bodyPr/>
                    <a:lstStyle/>
                    <a:p>
                      <a:endParaRPr lang="fr-FR" sz="2500"/>
                    </a:p>
                  </a:txBody>
                  <a:tcPr/>
                </a:tc>
                <a:extLst>
                  <a:ext uri="{0D108BD9-81ED-4DB2-BD59-A6C34878D82A}">
                    <a16:rowId xmlns:a16="http://schemas.microsoft.com/office/drawing/2014/main" val="3208990450"/>
                  </a:ext>
                </a:extLst>
              </a:tr>
              <a:tr h="370840">
                <a:tc>
                  <a:txBody>
                    <a:bodyPr/>
                    <a:lstStyle/>
                    <a:p>
                      <a:endParaRPr lang="fr-FR" sz="2500"/>
                    </a:p>
                  </a:txBody>
                  <a:tcPr/>
                </a:tc>
                <a:tc>
                  <a:txBody>
                    <a:bodyPr/>
                    <a:lstStyle/>
                    <a:p>
                      <a:endParaRPr lang="fr-FR" sz="2500"/>
                    </a:p>
                  </a:txBody>
                  <a:tcPr/>
                </a:tc>
                <a:extLst>
                  <a:ext uri="{0D108BD9-81ED-4DB2-BD59-A6C34878D82A}">
                    <a16:rowId xmlns:a16="http://schemas.microsoft.com/office/drawing/2014/main" val="3664165072"/>
                  </a:ext>
                </a:extLst>
              </a:tr>
              <a:tr h="162760">
                <a:tc>
                  <a:txBody>
                    <a:bodyPr/>
                    <a:lstStyle/>
                    <a:p>
                      <a:endParaRPr lang="fr-FR" sz="2500"/>
                    </a:p>
                  </a:txBody>
                  <a:tcPr/>
                </a:tc>
                <a:tc>
                  <a:txBody>
                    <a:bodyPr/>
                    <a:lstStyle/>
                    <a:p>
                      <a:endParaRPr lang="fr-FR" sz="2500" dirty="0"/>
                    </a:p>
                  </a:txBody>
                  <a:tcPr/>
                </a:tc>
                <a:extLst>
                  <a:ext uri="{0D108BD9-81ED-4DB2-BD59-A6C34878D82A}">
                    <a16:rowId xmlns:a16="http://schemas.microsoft.com/office/drawing/2014/main" val="725963008"/>
                  </a:ext>
                </a:extLst>
              </a:tr>
              <a:tr h="162760">
                <a:tc>
                  <a:txBody>
                    <a:bodyPr/>
                    <a:lstStyle/>
                    <a:p>
                      <a:endParaRPr lang="fr-FR" sz="2500" dirty="0"/>
                    </a:p>
                  </a:txBody>
                  <a:tcPr/>
                </a:tc>
                <a:tc>
                  <a:txBody>
                    <a:bodyPr/>
                    <a:lstStyle/>
                    <a:p>
                      <a:endParaRPr lang="fr-FR" sz="2500" dirty="0"/>
                    </a:p>
                  </a:txBody>
                  <a:tcPr/>
                </a:tc>
                <a:extLst>
                  <a:ext uri="{0D108BD9-81ED-4DB2-BD59-A6C34878D82A}">
                    <a16:rowId xmlns:a16="http://schemas.microsoft.com/office/drawing/2014/main" val="2996343712"/>
                  </a:ext>
                </a:extLst>
              </a:tr>
            </a:tbl>
          </a:graphicData>
        </a:graphic>
      </p:graphicFrame>
      <p:sp>
        <p:nvSpPr>
          <p:cNvPr id="19" name="Action Button: Custom 16">
            <a:hlinkClick r:id="" action="ppaction://noaction" highlightClick="1">
              <a:snd r:embed="rId16" name="1 le chretien.wav"/>
            </a:hlinkClick>
            <a:extLst>
              <a:ext uri="{FF2B5EF4-FFF2-40B4-BE49-F238E27FC236}">
                <a16:creationId xmlns:a16="http://schemas.microsoft.com/office/drawing/2014/main" id="{B761A835-BD60-4388-B5D6-0445A7B18623}"/>
              </a:ext>
            </a:extLst>
          </p:cNvPr>
          <p:cNvSpPr/>
          <p:nvPr/>
        </p:nvSpPr>
        <p:spPr>
          <a:xfrm>
            <a:off x="10501449" y="2473975"/>
            <a:ext cx="396000" cy="410839"/>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17" name="2 le quebeois.wav"/>
            </a:hlinkClick>
            <a:extLst>
              <a:ext uri="{FF2B5EF4-FFF2-40B4-BE49-F238E27FC236}">
                <a16:creationId xmlns:a16="http://schemas.microsoft.com/office/drawing/2014/main" id="{40529BE8-E821-4FD9-AB15-393B6EFC9ECC}"/>
              </a:ext>
            </a:extLst>
          </p:cNvPr>
          <p:cNvSpPr/>
          <p:nvPr/>
        </p:nvSpPr>
        <p:spPr>
          <a:xfrm>
            <a:off x="10501449" y="2951088"/>
            <a:ext cx="396000" cy="410839"/>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18" name="3 l'italienne.wav"/>
            </a:hlinkClick>
            <a:extLst>
              <a:ext uri="{FF2B5EF4-FFF2-40B4-BE49-F238E27FC236}">
                <a16:creationId xmlns:a16="http://schemas.microsoft.com/office/drawing/2014/main" id="{A3F7C943-8869-4D1C-9942-E5DC85AAEBFC}"/>
              </a:ext>
            </a:extLst>
          </p:cNvPr>
          <p:cNvSpPr/>
          <p:nvPr/>
        </p:nvSpPr>
        <p:spPr>
          <a:xfrm>
            <a:off x="10501449" y="3428201"/>
            <a:ext cx="396000" cy="410839"/>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16">
            <a:hlinkClick r:id="" action="ppaction://noaction" highlightClick="1">
              <a:snd r:embed="rId19" name="4 l'heureux.wav"/>
            </a:hlinkClick>
            <a:extLst>
              <a:ext uri="{FF2B5EF4-FFF2-40B4-BE49-F238E27FC236}">
                <a16:creationId xmlns:a16="http://schemas.microsoft.com/office/drawing/2014/main" id="{2C4FD578-AF29-4ADD-9895-2D343387D6CC}"/>
              </a:ext>
            </a:extLst>
          </p:cNvPr>
          <p:cNvSpPr/>
          <p:nvPr/>
        </p:nvSpPr>
        <p:spPr>
          <a:xfrm>
            <a:off x="10501449" y="3905314"/>
            <a:ext cx="396000" cy="410839"/>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9" name="Action Button: Custom 16">
            <a:hlinkClick r:id="" action="ppaction://noaction" highlightClick="1">
              <a:snd r:embed="rId20" name="5 la musulmane.wav"/>
            </a:hlinkClick>
            <a:extLst>
              <a:ext uri="{FF2B5EF4-FFF2-40B4-BE49-F238E27FC236}">
                <a16:creationId xmlns:a16="http://schemas.microsoft.com/office/drawing/2014/main" id="{DEEF7EA1-2844-4FE0-A227-215FE073B1D2}"/>
              </a:ext>
            </a:extLst>
          </p:cNvPr>
          <p:cNvSpPr/>
          <p:nvPr/>
        </p:nvSpPr>
        <p:spPr>
          <a:xfrm>
            <a:off x="10501449" y="4382427"/>
            <a:ext cx="396000" cy="410839"/>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21" name="6 le petit.wav"/>
            </a:hlinkClick>
            <a:extLst>
              <a:ext uri="{FF2B5EF4-FFF2-40B4-BE49-F238E27FC236}">
                <a16:creationId xmlns:a16="http://schemas.microsoft.com/office/drawing/2014/main" id="{4B2462FC-ED8A-4668-98FE-9B08B5D1BB0C}"/>
              </a:ext>
            </a:extLst>
          </p:cNvPr>
          <p:cNvSpPr/>
          <p:nvPr/>
        </p:nvSpPr>
        <p:spPr>
          <a:xfrm>
            <a:off x="10501449" y="4859540"/>
            <a:ext cx="396000" cy="410839"/>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22" name="7 la jeune.wav"/>
            </a:hlinkClick>
            <a:extLst>
              <a:ext uri="{FF2B5EF4-FFF2-40B4-BE49-F238E27FC236}">
                <a16:creationId xmlns:a16="http://schemas.microsoft.com/office/drawing/2014/main" id="{98272BB6-C138-4DA8-8957-17297A2EBFEF}"/>
              </a:ext>
            </a:extLst>
          </p:cNvPr>
          <p:cNvSpPr/>
          <p:nvPr/>
        </p:nvSpPr>
        <p:spPr>
          <a:xfrm>
            <a:off x="10501449" y="5336653"/>
            <a:ext cx="396000" cy="410839"/>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23" name="8 la malade.wav"/>
            </a:hlinkClick>
            <a:extLst>
              <a:ext uri="{FF2B5EF4-FFF2-40B4-BE49-F238E27FC236}">
                <a16:creationId xmlns:a16="http://schemas.microsoft.com/office/drawing/2014/main" id="{F7A528B9-87B0-4FE4-905B-80D95784D5B9}"/>
              </a:ext>
            </a:extLst>
          </p:cNvPr>
          <p:cNvSpPr/>
          <p:nvPr/>
        </p:nvSpPr>
        <p:spPr>
          <a:xfrm>
            <a:off x="10501449" y="5813763"/>
            <a:ext cx="396000" cy="410839"/>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3" name="Rectangle 32">
            <a:extLst>
              <a:ext uri="{FF2B5EF4-FFF2-40B4-BE49-F238E27FC236}">
                <a16:creationId xmlns:a16="http://schemas.microsoft.com/office/drawing/2014/main" id="{F5440B87-C7DE-4DCA-9330-5AAEC07FE05D}"/>
              </a:ext>
            </a:extLst>
          </p:cNvPr>
          <p:cNvSpPr/>
          <p:nvPr/>
        </p:nvSpPr>
        <p:spPr>
          <a:xfrm>
            <a:off x="237406" y="1231686"/>
            <a:ext cx="50687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a:t>
            </a:r>
          </a:p>
        </p:txBody>
      </p:sp>
      <p:sp>
        <p:nvSpPr>
          <p:cNvPr id="34" name="Rectangle 33">
            <a:extLst>
              <a:ext uri="{FF2B5EF4-FFF2-40B4-BE49-F238E27FC236}">
                <a16:creationId xmlns:a16="http://schemas.microsoft.com/office/drawing/2014/main" id="{893682C4-1EF8-4781-A694-E56A4E72C86A}"/>
              </a:ext>
            </a:extLst>
          </p:cNvPr>
          <p:cNvSpPr/>
          <p:nvPr/>
        </p:nvSpPr>
        <p:spPr>
          <a:xfrm>
            <a:off x="286991" y="3609002"/>
            <a:ext cx="41069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E</a:t>
            </a:r>
          </a:p>
        </p:txBody>
      </p:sp>
      <p:sp>
        <p:nvSpPr>
          <p:cNvPr id="35" name="Rectangle 34">
            <a:extLst>
              <a:ext uri="{FF2B5EF4-FFF2-40B4-BE49-F238E27FC236}">
                <a16:creationId xmlns:a16="http://schemas.microsoft.com/office/drawing/2014/main" id="{F624C129-03A3-405E-B2BA-B2CB49D13E21}"/>
              </a:ext>
            </a:extLst>
          </p:cNvPr>
          <p:cNvSpPr/>
          <p:nvPr/>
        </p:nvSpPr>
        <p:spPr>
          <a:xfrm>
            <a:off x="3454120" y="1111691"/>
            <a:ext cx="43794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B</a:t>
            </a:r>
          </a:p>
        </p:txBody>
      </p:sp>
      <p:sp>
        <p:nvSpPr>
          <p:cNvPr id="36" name="Rectangle 35">
            <a:extLst>
              <a:ext uri="{FF2B5EF4-FFF2-40B4-BE49-F238E27FC236}">
                <a16:creationId xmlns:a16="http://schemas.microsoft.com/office/drawing/2014/main" id="{A9BE7310-9B1E-424E-977B-070FA8AE40DF}"/>
              </a:ext>
            </a:extLst>
          </p:cNvPr>
          <p:cNvSpPr/>
          <p:nvPr/>
        </p:nvSpPr>
        <p:spPr>
          <a:xfrm>
            <a:off x="5364627" y="1332924"/>
            <a:ext cx="524504"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C</a:t>
            </a:r>
          </a:p>
        </p:txBody>
      </p:sp>
      <p:sp>
        <p:nvSpPr>
          <p:cNvPr id="37" name="Rectangle 36">
            <a:extLst>
              <a:ext uri="{FF2B5EF4-FFF2-40B4-BE49-F238E27FC236}">
                <a16:creationId xmlns:a16="http://schemas.microsoft.com/office/drawing/2014/main" id="{E60CE86B-CDF0-4039-8417-A2BA4B7DCEF5}"/>
              </a:ext>
            </a:extLst>
          </p:cNvPr>
          <p:cNvSpPr/>
          <p:nvPr/>
        </p:nvSpPr>
        <p:spPr>
          <a:xfrm>
            <a:off x="7257979" y="1570540"/>
            <a:ext cx="489236"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D</a:t>
            </a:r>
          </a:p>
        </p:txBody>
      </p:sp>
      <p:sp>
        <p:nvSpPr>
          <p:cNvPr id="38" name="Rectangle 37">
            <a:extLst>
              <a:ext uri="{FF2B5EF4-FFF2-40B4-BE49-F238E27FC236}">
                <a16:creationId xmlns:a16="http://schemas.microsoft.com/office/drawing/2014/main" id="{BBEF3820-D597-45A5-9475-8C1A25C7E235}"/>
              </a:ext>
            </a:extLst>
          </p:cNvPr>
          <p:cNvSpPr/>
          <p:nvPr/>
        </p:nvSpPr>
        <p:spPr>
          <a:xfrm>
            <a:off x="2385045" y="4272347"/>
            <a:ext cx="39466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a:t>
            </a:r>
          </a:p>
        </p:txBody>
      </p:sp>
      <p:sp>
        <p:nvSpPr>
          <p:cNvPr id="39" name="Rectangle 38">
            <a:extLst>
              <a:ext uri="{FF2B5EF4-FFF2-40B4-BE49-F238E27FC236}">
                <a16:creationId xmlns:a16="http://schemas.microsoft.com/office/drawing/2014/main" id="{C4BF7437-2CAD-46D8-B40A-8399CC093A13}"/>
              </a:ext>
            </a:extLst>
          </p:cNvPr>
          <p:cNvSpPr/>
          <p:nvPr/>
        </p:nvSpPr>
        <p:spPr>
          <a:xfrm>
            <a:off x="5318007" y="3615799"/>
            <a:ext cx="550152"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G</a:t>
            </a:r>
          </a:p>
        </p:txBody>
      </p:sp>
      <p:sp>
        <p:nvSpPr>
          <p:cNvPr id="40" name="Rectangle 39">
            <a:extLst>
              <a:ext uri="{FF2B5EF4-FFF2-40B4-BE49-F238E27FC236}">
                <a16:creationId xmlns:a16="http://schemas.microsoft.com/office/drawing/2014/main" id="{D2DCF7AA-B1A5-4CBF-A1B8-04136C6DF725}"/>
              </a:ext>
            </a:extLst>
          </p:cNvPr>
          <p:cNvSpPr/>
          <p:nvPr/>
        </p:nvSpPr>
        <p:spPr>
          <a:xfrm>
            <a:off x="7396099" y="3615799"/>
            <a:ext cx="481222"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H</a:t>
            </a:r>
          </a:p>
        </p:txBody>
      </p:sp>
      <p:sp>
        <p:nvSpPr>
          <p:cNvPr id="41" name="Rectangle 40">
            <a:extLst>
              <a:ext uri="{FF2B5EF4-FFF2-40B4-BE49-F238E27FC236}">
                <a16:creationId xmlns:a16="http://schemas.microsoft.com/office/drawing/2014/main" id="{A845B041-B316-4DE3-AD1E-E2F2F045833E}"/>
              </a:ext>
            </a:extLst>
          </p:cNvPr>
          <p:cNvSpPr/>
          <p:nvPr/>
        </p:nvSpPr>
        <p:spPr>
          <a:xfrm>
            <a:off x="11236813" y="2363527"/>
            <a:ext cx="506870" cy="61555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C</a:t>
            </a:r>
          </a:p>
        </p:txBody>
      </p:sp>
      <p:sp>
        <p:nvSpPr>
          <p:cNvPr id="42" name="Rectangle 41">
            <a:extLst>
              <a:ext uri="{FF2B5EF4-FFF2-40B4-BE49-F238E27FC236}">
                <a16:creationId xmlns:a16="http://schemas.microsoft.com/office/drawing/2014/main" id="{690D71B6-8624-43B4-BE08-A9C131F77425}"/>
              </a:ext>
            </a:extLst>
          </p:cNvPr>
          <p:cNvSpPr/>
          <p:nvPr/>
        </p:nvSpPr>
        <p:spPr>
          <a:xfrm>
            <a:off x="11236813" y="2865201"/>
            <a:ext cx="50687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a:t>
            </a:r>
          </a:p>
        </p:txBody>
      </p:sp>
      <p:sp>
        <p:nvSpPr>
          <p:cNvPr id="44" name="Rectangle 43">
            <a:extLst>
              <a:ext uri="{FF2B5EF4-FFF2-40B4-BE49-F238E27FC236}">
                <a16:creationId xmlns:a16="http://schemas.microsoft.com/office/drawing/2014/main" id="{37E590B8-F5C7-47C7-AFA0-27B57AAD4802}"/>
              </a:ext>
            </a:extLst>
          </p:cNvPr>
          <p:cNvSpPr/>
          <p:nvPr/>
        </p:nvSpPr>
        <p:spPr>
          <a:xfrm>
            <a:off x="11254336" y="5223502"/>
            <a:ext cx="43794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B</a:t>
            </a:r>
          </a:p>
        </p:txBody>
      </p:sp>
      <p:sp>
        <p:nvSpPr>
          <p:cNvPr id="45" name="Rectangle 44">
            <a:extLst>
              <a:ext uri="{FF2B5EF4-FFF2-40B4-BE49-F238E27FC236}">
                <a16:creationId xmlns:a16="http://schemas.microsoft.com/office/drawing/2014/main" id="{6194D60F-B9FE-4D2C-9CE1-A5818DA2DB22}"/>
              </a:ext>
            </a:extLst>
          </p:cNvPr>
          <p:cNvSpPr/>
          <p:nvPr/>
        </p:nvSpPr>
        <p:spPr>
          <a:xfrm>
            <a:off x="11228688" y="3336254"/>
            <a:ext cx="489236"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D</a:t>
            </a:r>
          </a:p>
        </p:txBody>
      </p:sp>
      <p:sp>
        <p:nvSpPr>
          <p:cNvPr id="46" name="Rectangle 45">
            <a:extLst>
              <a:ext uri="{FF2B5EF4-FFF2-40B4-BE49-F238E27FC236}">
                <a16:creationId xmlns:a16="http://schemas.microsoft.com/office/drawing/2014/main" id="{CD2C1092-1B98-42AE-A702-5B4AA4E9B5C8}"/>
              </a:ext>
            </a:extLst>
          </p:cNvPr>
          <p:cNvSpPr/>
          <p:nvPr/>
        </p:nvSpPr>
        <p:spPr>
          <a:xfrm>
            <a:off x="11198230" y="3837928"/>
            <a:ext cx="550152"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G</a:t>
            </a:r>
          </a:p>
        </p:txBody>
      </p:sp>
      <p:sp>
        <p:nvSpPr>
          <p:cNvPr id="47" name="Rectangle 46">
            <a:extLst>
              <a:ext uri="{FF2B5EF4-FFF2-40B4-BE49-F238E27FC236}">
                <a16:creationId xmlns:a16="http://schemas.microsoft.com/office/drawing/2014/main" id="{5B26CE2C-FAE7-4508-8352-8ACDD8D66046}"/>
              </a:ext>
            </a:extLst>
          </p:cNvPr>
          <p:cNvSpPr/>
          <p:nvPr/>
        </p:nvSpPr>
        <p:spPr>
          <a:xfrm>
            <a:off x="11249637" y="4298964"/>
            <a:ext cx="481222"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H</a:t>
            </a:r>
          </a:p>
        </p:txBody>
      </p:sp>
      <p:sp>
        <p:nvSpPr>
          <p:cNvPr id="48" name="Rectangle 47">
            <a:extLst>
              <a:ext uri="{FF2B5EF4-FFF2-40B4-BE49-F238E27FC236}">
                <a16:creationId xmlns:a16="http://schemas.microsoft.com/office/drawing/2014/main" id="{91793052-C7F5-4B5A-B692-35FC85AB9870}"/>
              </a:ext>
            </a:extLst>
          </p:cNvPr>
          <p:cNvSpPr/>
          <p:nvPr/>
        </p:nvSpPr>
        <p:spPr>
          <a:xfrm>
            <a:off x="11275976" y="4756615"/>
            <a:ext cx="39466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a:t>
            </a:r>
          </a:p>
        </p:txBody>
      </p:sp>
      <p:sp>
        <p:nvSpPr>
          <p:cNvPr id="49" name="Rectangle 48">
            <a:extLst>
              <a:ext uri="{FF2B5EF4-FFF2-40B4-BE49-F238E27FC236}">
                <a16:creationId xmlns:a16="http://schemas.microsoft.com/office/drawing/2014/main" id="{BA9BDF9B-3B50-4E2A-9C29-19FF499C4F33}"/>
              </a:ext>
            </a:extLst>
          </p:cNvPr>
          <p:cNvSpPr/>
          <p:nvPr/>
        </p:nvSpPr>
        <p:spPr>
          <a:xfrm>
            <a:off x="11267961" y="5711405"/>
            <a:ext cx="41069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E</a:t>
            </a:r>
          </a:p>
        </p:txBody>
      </p:sp>
    </p:spTree>
    <p:extLst>
      <p:ext uri="{BB962C8B-B14F-4D97-AF65-F5344CB8AC3E}">
        <p14:creationId xmlns:p14="http://schemas.microsoft.com/office/powerpoint/2010/main" val="385131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5" grpId="0"/>
      <p:bldP spid="46" grpId="0"/>
      <p:bldP spid="47" grpId="0"/>
      <p:bldP spid="48"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religion </a:t>
            </a:r>
            <a:r>
              <a:rPr lang="en-GB" sz="3600" b="1" dirty="0" err="1">
                <a:solidFill>
                  <a:schemeClr val="bg1"/>
                </a:solidFill>
              </a:rPr>
              <a:t>en</a:t>
            </a:r>
            <a:r>
              <a:rPr lang="en-GB" sz="3600" b="1" dirty="0">
                <a:solidFill>
                  <a:schemeClr val="bg1"/>
                </a:solidFill>
              </a:rPr>
              <a:t> France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31502" y="1226918"/>
            <a:ext cx="11729920" cy="461665"/>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Are the words in bold </a:t>
            </a:r>
            <a:r>
              <a:rPr lang="en-US" sz="2400" b="1" dirty="0">
                <a:solidFill>
                  <a:srgbClr val="4472C4">
                    <a:lumMod val="50000"/>
                  </a:srgbClr>
                </a:solidFill>
                <a:latin typeface="Century Gothic" panose="020F0302020204030204"/>
              </a:rPr>
              <a:t>nouns</a:t>
            </a:r>
            <a:r>
              <a:rPr lang="en-US" sz="2400" dirty="0">
                <a:solidFill>
                  <a:srgbClr val="4472C4">
                    <a:lumMod val="50000"/>
                  </a:srgbClr>
                </a:solidFill>
                <a:latin typeface="Century Gothic" panose="020F0302020204030204"/>
              </a:rPr>
              <a:t> or </a:t>
            </a:r>
            <a:r>
              <a:rPr lang="en-US" sz="2400" b="1" dirty="0">
                <a:solidFill>
                  <a:srgbClr val="4472C4">
                    <a:lumMod val="50000"/>
                  </a:srgbClr>
                </a:solidFill>
                <a:latin typeface="Century Gothic" panose="020F0302020204030204"/>
              </a:rPr>
              <a:t>adjectives</a:t>
            </a:r>
            <a:r>
              <a:rPr lang="en-US" sz="2400" dirty="0">
                <a:solidFill>
                  <a:srgbClr val="4472C4">
                    <a:lumMod val="50000"/>
                  </a:srgbClr>
                </a:solidFill>
                <a:latin typeface="Century Gothic" panose="020F0302020204030204"/>
              </a:rPr>
              <a:t>?</a:t>
            </a:r>
          </a:p>
        </p:txBody>
      </p:sp>
      <p:graphicFrame>
        <p:nvGraphicFramePr>
          <p:cNvPr id="2" name="Table 2">
            <a:extLst>
              <a:ext uri="{FF2B5EF4-FFF2-40B4-BE49-F238E27FC236}">
                <a16:creationId xmlns:a16="http://schemas.microsoft.com/office/drawing/2014/main" id="{B29C6D1E-FB25-4849-8D2E-EB644F179E3A}"/>
              </a:ext>
            </a:extLst>
          </p:cNvPr>
          <p:cNvGraphicFramePr>
            <a:graphicFrameLocks noGrp="1"/>
          </p:cNvGraphicFramePr>
          <p:nvPr/>
        </p:nvGraphicFramePr>
        <p:xfrm>
          <a:off x="131502" y="1801178"/>
          <a:ext cx="11879999" cy="2377440"/>
        </p:xfrm>
        <a:graphic>
          <a:graphicData uri="http://schemas.openxmlformats.org/drawingml/2006/table">
            <a:tbl>
              <a:tblPr firstRow="1" bandRow="1">
                <a:tableStyleId>{21E4AEA4-8DFA-4A89-87EB-49C32662AFE0}</a:tableStyleId>
              </a:tblPr>
              <a:tblGrid>
                <a:gridCol w="9019993">
                  <a:extLst>
                    <a:ext uri="{9D8B030D-6E8A-4147-A177-3AD203B41FA5}">
                      <a16:colId xmlns:a16="http://schemas.microsoft.com/office/drawing/2014/main" val="653887263"/>
                    </a:ext>
                  </a:extLst>
                </a:gridCol>
                <a:gridCol w="1430003">
                  <a:extLst>
                    <a:ext uri="{9D8B030D-6E8A-4147-A177-3AD203B41FA5}">
                      <a16:colId xmlns:a16="http://schemas.microsoft.com/office/drawing/2014/main" val="1280020609"/>
                    </a:ext>
                  </a:extLst>
                </a:gridCol>
                <a:gridCol w="1430003">
                  <a:extLst>
                    <a:ext uri="{9D8B030D-6E8A-4147-A177-3AD203B41FA5}">
                      <a16:colId xmlns:a16="http://schemas.microsoft.com/office/drawing/2014/main" val="1333991128"/>
                    </a:ext>
                  </a:extLst>
                </a:gridCol>
              </a:tblGrid>
              <a:tr h="370840">
                <a:tc>
                  <a:txBody>
                    <a:bodyPr/>
                    <a:lstStyle/>
                    <a:p>
                      <a:endParaRPr lang="fr-FR" sz="2000" dirty="0">
                        <a:solidFill>
                          <a:srgbClr val="002060"/>
                        </a:solidFill>
                      </a:endParaRPr>
                    </a:p>
                  </a:txBody>
                  <a:tcPr/>
                </a:tc>
                <a:tc>
                  <a:txBody>
                    <a:bodyPr/>
                    <a:lstStyle/>
                    <a:p>
                      <a:pPr algn="ctr"/>
                      <a:r>
                        <a:rPr lang="fr-FR" sz="2000" dirty="0" err="1">
                          <a:solidFill>
                            <a:schemeClr val="bg1"/>
                          </a:solidFill>
                        </a:rPr>
                        <a:t>noun</a:t>
                      </a:r>
                      <a:endParaRPr lang="fr-FR" sz="2000" dirty="0">
                        <a:solidFill>
                          <a:schemeClr val="bg1"/>
                        </a:solidFill>
                      </a:endParaRPr>
                    </a:p>
                  </a:txBody>
                  <a:tcPr/>
                </a:tc>
                <a:tc>
                  <a:txBody>
                    <a:bodyPr/>
                    <a:lstStyle/>
                    <a:p>
                      <a:pPr algn="ctr"/>
                      <a:r>
                        <a:rPr lang="fr-FR" sz="2000" dirty="0">
                          <a:solidFill>
                            <a:schemeClr val="bg1"/>
                          </a:solidFill>
                        </a:rPr>
                        <a:t>adjective</a:t>
                      </a:r>
                    </a:p>
                  </a:txBody>
                  <a:tcPr/>
                </a:tc>
                <a:extLst>
                  <a:ext uri="{0D108BD9-81ED-4DB2-BD59-A6C34878D82A}">
                    <a16:rowId xmlns:a16="http://schemas.microsoft.com/office/drawing/2014/main" val="26308508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mn-lt"/>
                        </a:rPr>
                        <a:t>1. Il y a beaucoup de </a:t>
                      </a:r>
                      <a:r>
                        <a:rPr lang="en-US" sz="2000" dirty="0" err="1">
                          <a:solidFill>
                            <a:srgbClr val="4472C4">
                              <a:lumMod val="50000"/>
                            </a:srgbClr>
                          </a:solidFill>
                          <a:latin typeface="+mn-lt"/>
                        </a:rPr>
                        <a:t>b</a:t>
                      </a:r>
                      <a:r>
                        <a:rPr lang="en-US" sz="2000" dirty="0" err="1">
                          <a:solidFill>
                            <a:srgbClr val="4472C4">
                              <a:lumMod val="50000"/>
                            </a:srgbClr>
                          </a:solidFill>
                          <a:latin typeface="Century Gothic" panose="020B0502020202020204" pitchFamily="34" charset="0"/>
                        </a:rPr>
                        <a:t>âtiments</a:t>
                      </a:r>
                      <a:r>
                        <a:rPr lang="en-US" sz="2000" dirty="0">
                          <a:solidFill>
                            <a:srgbClr val="4472C4">
                              <a:lumMod val="50000"/>
                            </a:srgbClr>
                          </a:solidFill>
                          <a:latin typeface="Century Gothic" panose="020B0502020202020204" pitchFamily="34" charset="0"/>
                        </a:rPr>
                        <a:t> </a:t>
                      </a:r>
                      <a:r>
                        <a:rPr lang="en-US" sz="2000" b="1" dirty="0">
                          <a:solidFill>
                            <a:srgbClr val="4472C4">
                              <a:lumMod val="50000"/>
                            </a:srgbClr>
                          </a:solidFill>
                          <a:latin typeface="Century Gothic" panose="020B0502020202020204" pitchFamily="34" charset="0"/>
                        </a:rPr>
                        <a:t>religieux</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en</a:t>
                      </a:r>
                      <a:r>
                        <a:rPr lang="en-US" sz="2000" dirty="0">
                          <a:solidFill>
                            <a:srgbClr val="4472C4">
                              <a:lumMod val="50000"/>
                            </a:srgbClr>
                          </a:solidFill>
                          <a:latin typeface="Century Gothic" panose="020B0502020202020204" pitchFamily="34" charset="0"/>
                        </a:rPr>
                        <a:t> France.</a:t>
                      </a: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34653468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B0502020202020204" pitchFamily="34" charset="0"/>
                        </a:rPr>
                        <a:t>2. </a:t>
                      </a:r>
                      <a:r>
                        <a:rPr lang="en-US" sz="2000" dirty="0" err="1">
                          <a:solidFill>
                            <a:srgbClr val="4472C4">
                              <a:lumMod val="50000"/>
                            </a:srgbClr>
                          </a:solidFill>
                          <a:latin typeface="Century Gothic" panose="020B0502020202020204" pitchFamily="34" charset="0"/>
                        </a:rPr>
                        <a:t>Chaque</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ville</a:t>
                      </a:r>
                      <a:r>
                        <a:rPr lang="en-US" sz="2000" dirty="0">
                          <a:solidFill>
                            <a:srgbClr val="4472C4">
                              <a:lumMod val="50000"/>
                            </a:srgbClr>
                          </a:solidFill>
                          <a:latin typeface="Century Gothic" panose="020B0502020202020204" pitchFamily="34" charset="0"/>
                        </a:rPr>
                        <a:t> a </a:t>
                      </a:r>
                      <a:r>
                        <a:rPr lang="en-US" sz="2000" dirty="0" err="1">
                          <a:solidFill>
                            <a:srgbClr val="4472C4">
                              <a:lumMod val="50000"/>
                            </a:srgbClr>
                          </a:solidFill>
                          <a:latin typeface="Century Gothic" panose="020B0502020202020204" pitchFamily="34" charset="0"/>
                        </a:rPr>
                        <a:t>une</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église</a:t>
                      </a:r>
                      <a:r>
                        <a:rPr lang="en-US" sz="2000" dirty="0">
                          <a:solidFill>
                            <a:srgbClr val="4472C4">
                              <a:lumMod val="50000"/>
                            </a:srgbClr>
                          </a:solidFill>
                          <a:latin typeface="Century Gothic" panose="020B0502020202020204" pitchFamily="34" charset="0"/>
                        </a:rPr>
                        <a:t> pour les </a:t>
                      </a:r>
                      <a:r>
                        <a:rPr lang="en-US" sz="2000" b="1" dirty="0" err="1">
                          <a:solidFill>
                            <a:srgbClr val="4472C4">
                              <a:lumMod val="50000"/>
                            </a:srgbClr>
                          </a:solidFill>
                          <a:latin typeface="Century Gothic" panose="020B0502020202020204" pitchFamily="34" charset="0"/>
                        </a:rPr>
                        <a:t>chrétiens</a:t>
                      </a:r>
                      <a:r>
                        <a:rPr lang="en-US" sz="2000" dirty="0">
                          <a:solidFill>
                            <a:srgbClr val="4472C4">
                              <a:lumMod val="50000"/>
                            </a:srgbClr>
                          </a:solidFill>
                          <a:latin typeface="Century Gothic" panose="020B0502020202020204" pitchFamily="34" charset="0"/>
                        </a:rPr>
                        <a:t>.</a:t>
                      </a: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14124303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B0502020202020204" pitchFamily="34" charset="0"/>
                        </a:rPr>
                        <a:t>3. Les </a:t>
                      </a:r>
                      <a:r>
                        <a:rPr lang="en-US" sz="2000" b="1" dirty="0" err="1">
                          <a:solidFill>
                            <a:srgbClr val="4472C4">
                              <a:lumMod val="50000"/>
                            </a:srgbClr>
                          </a:solidFill>
                          <a:latin typeface="Century Gothic" panose="020B0502020202020204" pitchFamily="34" charset="0"/>
                        </a:rPr>
                        <a:t>musulmans</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prient</a:t>
                      </a:r>
                      <a:r>
                        <a:rPr lang="en-US" sz="2000" dirty="0">
                          <a:solidFill>
                            <a:srgbClr val="4472C4">
                              <a:lumMod val="50000"/>
                            </a:srgbClr>
                          </a:solidFill>
                          <a:latin typeface="Century Gothic" panose="020B0502020202020204" pitchFamily="34" charset="0"/>
                        </a:rPr>
                        <a:t>* dans </a:t>
                      </a:r>
                      <a:r>
                        <a:rPr lang="en-US" sz="2000" dirty="0" err="1">
                          <a:solidFill>
                            <a:srgbClr val="4472C4">
                              <a:lumMod val="50000"/>
                            </a:srgbClr>
                          </a:solidFill>
                          <a:latin typeface="Century Gothic" panose="020B0502020202020204" pitchFamily="34" charset="0"/>
                        </a:rPr>
                        <a:t>une</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mosquée</a:t>
                      </a:r>
                      <a:r>
                        <a:rPr lang="en-US" sz="2000" dirty="0">
                          <a:solidFill>
                            <a:srgbClr val="4472C4">
                              <a:lumMod val="50000"/>
                            </a:srgbClr>
                          </a:solidFill>
                          <a:latin typeface="Century Gothic" panose="020B0502020202020204" pitchFamily="34" charset="0"/>
                        </a:rPr>
                        <a:t>.</a:t>
                      </a: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5749091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B0502020202020204" pitchFamily="34" charset="0"/>
                        </a:rPr>
                        <a:t>4. Il y a des écoles </a:t>
                      </a:r>
                      <a:r>
                        <a:rPr lang="en-US" sz="2000" b="1" dirty="0" err="1">
                          <a:solidFill>
                            <a:srgbClr val="4472C4">
                              <a:lumMod val="50000"/>
                            </a:srgbClr>
                          </a:solidFill>
                          <a:latin typeface="Century Gothic" panose="020B0502020202020204" pitchFamily="34" charset="0"/>
                        </a:rPr>
                        <a:t>juives</a:t>
                      </a:r>
                      <a:r>
                        <a:rPr lang="en-US" sz="2000" dirty="0">
                          <a:solidFill>
                            <a:srgbClr val="4472C4">
                              <a:lumMod val="50000"/>
                            </a:srgbClr>
                          </a:solidFill>
                          <a:latin typeface="Century Gothic" panose="020B0502020202020204" pitchFamily="34" charset="0"/>
                        </a:rPr>
                        <a:t> à Paris.</a:t>
                      </a: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38621876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5. Le chef de la Grande Mosquée de Paris est </a:t>
                      </a:r>
                      <a:r>
                        <a:rPr lang="fr-FR" sz="2000" b="1" dirty="0">
                          <a:solidFill>
                            <a:srgbClr val="002060"/>
                          </a:solidFill>
                        </a:rPr>
                        <a:t>Algérien</a:t>
                      </a:r>
                      <a:r>
                        <a:rPr lang="fr-FR" sz="2000" dirty="0">
                          <a:solidFill>
                            <a:srgbClr val="002060"/>
                          </a:solidFill>
                        </a:rPr>
                        <a:t>.</a:t>
                      </a:r>
                    </a:p>
                  </a:txBody>
                  <a:tcPr/>
                </a:tc>
                <a:tc>
                  <a:txBody>
                    <a:bodyPr/>
                    <a:lstStyle/>
                    <a:p>
                      <a:pPr algn="ctr"/>
                      <a:endParaRPr lang="fr-FR" sz="2000" dirty="0">
                        <a:solidFill>
                          <a:srgbClr val="002060"/>
                        </a:solidFill>
                      </a:endParaRP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1887644026"/>
                  </a:ext>
                </a:extLst>
              </a:tr>
            </a:tbl>
          </a:graphicData>
        </a:graphic>
      </p:graphicFrame>
      <p:sp>
        <p:nvSpPr>
          <p:cNvPr id="5" name="Speech Bubble: Rectangle with Corners Rounded 4">
            <a:extLst>
              <a:ext uri="{FF2B5EF4-FFF2-40B4-BE49-F238E27FC236}">
                <a16:creationId xmlns:a16="http://schemas.microsoft.com/office/drawing/2014/main" id="{D88556E0-A4CD-4CF9-8A99-14F4D7075629}"/>
              </a:ext>
            </a:extLst>
          </p:cNvPr>
          <p:cNvSpPr/>
          <p:nvPr/>
        </p:nvSpPr>
        <p:spPr>
          <a:xfrm>
            <a:off x="7014925" y="319409"/>
            <a:ext cx="1712261" cy="761163"/>
          </a:xfrm>
          <a:prstGeom prst="wedgeRoundRectCallout">
            <a:avLst>
              <a:gd name="adj1" fmla="val 81002"/>
              <a:gd name="adj2" fmla="val 19079"/>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*prier </a:t>
            </a:r>
            <a:r>
              <a:rPr lang="fr-FR" sz="2000" dirty="0">
                <a:solidFill>
                  <a:schemeClr val="bg1"/>
                </a:solidFill>
              </a:rPr>
              <a:t>= to </a:t>
            </a:r>
            <a:r>
              <a:rPr lang="fr-FR" sz="2000" dirty="0" err="1">
                <a:solidFill>
                  <a:schemeClr val="bg1"/>
                </a:solidFill>
              </a:rPr>
              <a:t>pray</a:t>
            </a:r>
            <a:endParaRPr lang="fr-FR" sz="2000" dirty="0">
              <a:solidFill>
                <a:schemeClr val="bg1"/>
              </a:solidFill>
            </a:endParaRPr>
          </a:p>
        </p:txBody>
      </p:sp>
      <p:pic>
        <p:nvPicPr>
          <p:cNvPr id="11" name="Picture 10" descr="green checkmark">
            <a:extLst>
              <a:ext uri="{FF2B5EF4-FFF2-40B4-BE49-F238E27FC236}">
                <a16:creationId xmlns:a16="http://schemas.microsoft.com/office/drawing/2014/main" id="{6864DBC4-2EC4-46DC-8F47-0B3EFB4BF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6126" y="2266031"/>
            <a:ext cx="282522" cy="294294"/>
          </a:xfrm>
          <a:prstGeom prst="rect">
            <a:avLst/>
          </a:prstGeom>
        </p:spPr>
      </p:pic>
      <p:pic>
        <p:nvPicPr>
          <p:cNvPr id="12" name="Picture 11" descr="green checkmark">
            <a:extLst>
              <a:ext uri="{FF2B5EF4-FFF2-40B4-BE49-F238E27FC236}">
                <a16:creationId xmlns:a16="http://schemas.microsoft.com/office/drawing/2014/main" id="{315F003D-94DF-46E2-A812-7ED56868F5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6960" y="2629964"/>
            <a:ext cx="282522" cy="294294"/>
          </a:xfrm>
          <a:prstGeom prst="rect">
            <a:avLst/>
          </a:prstGeom>
        </p:spPr>
      </p:pic>
      <p:pic>
        <p:nvPicPr>
          <p:cNvPr id="13" name="Picture 12" descr="green checkmark">
            <a:extLst>
              <a:ext uri="{FF2B5EF4-FFF2-40B4-BE49-F238E27FC236}">
                <a16:creationId xmlns:a16="http://schemas.microsoft.com/office/drawing/2014/main" id="{6888F2D2-8DA6-4AEB-9B06-F63EC69CF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6960" y="3036853"/>
            <a:ext cx="282522" cy="294294"/>
          </a:xfrm>
          <a:prstGeom prst="rect">
            <a:avLst/>
          </a:prstGeom>
        </p:spPr>
      </p:pic>
      <p:pic>
        <p:nvPicPr>
          <p:cNvPr id="14" name="Picture 13" descr="green checkmark">
            <a:extLst>
              <a:ext uri="{FF2B5EF4-FFF2-40B4-BE49-F238E27FC236}">
                <a16:creationId xmlns:a16="http://schemas.microsoft.com/office/drawing/2014/main" id="{02C6FA54-CB36-4268-BE95-DD5233E09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6126" y="3466928"/>
            <a:ext cx="282522" cy="294294"/>
          </a:xfrm>
          <a:prstGeom prst="rect">
            <a:avLst/>
          </a:prstGeom>
        </p:spPr>
      </p:pic>
      <p:pic>
        <p:nvPicPr>
          <p:cNvPr id="15" name="Picture 14" descr="green checkmark">
            <a:extLst>
              <a:ext uri="{FF2B5EF4-FFF2-40B4-BE49-F238E27FC236}">
                <a16:creationId xmlns:a16="http://schemas.microsoft.com/office/drawing/2014/main" id="{577F2103-AFD4-47C6-B47C-057E34495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330" y="3811166"/>
            <a:ext cx="282522" cy="294294"/>
          </a:xfrm>
          <a:prstGeom prst="rect">
            <a:avLst/>
          </a:prstGeom>
        </p:spPr>
      </p:pic>
      <p:pic>
        <p:nvPicPr>
          <p:cNvPr id="20" name="Picture 19">
            <a:extLst>
              <a:ext uri="{FF2B5EF4-FFF2-40B4-BE49-F238E27FC236}">
                <a16:creationId xmlns:a16="http://schemas.microsoft.com/office/drawing/2014/main" id="{31F3E65C-AEEA-4974-B2B3-E3E171EA8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0756" y="0"/>
            <a:ext cx="1339089" cy="1339089"/>
          </a:xfrm>
          <a:prstGeom prst="rect">
            <a:avLst/>
          </a:prstGeom>
        </p:spPr>
      </p:pic>
      <p:sp>
        <p:nvSpPr>
          <p:cNvPr id="3" name="Speech Bubble: Rectangle with Corners Rounded 2">
            <a:extLst>
              <a:ext uri="{FF2B5EF4-FFF2-40B4-BE49-F238E27FC236}">
                <a16:creationId xmlns:a16="http://schemas.microsoft.com/office/drawing/2014/main" id="{A2B3CF96-BCE9-46CD-96B5-BB95BDA1251E}"/>
              </a:ext>
            </a:extLst>
          </p:cNvPr>
          <p:cNvSpPr/>
          <p:nvPr/>
        </p:nvSpPr>
        <p:spPr>
          <a:xfrm>
            <a:off x="2154400" y="1751509"/>
            <a:ext cx="7042482" cy="2265192"/>
          </a:xfrm>
          <a:prstGeom prst="wedgeRoundRectCallout">
            <a:avLst>
              <a:gd name="adj1" fmla="val 19924"/>
              <a:gd name="adj2" fmla="val 62009"/>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bg1"/>
                </a:solidFill>
              </a:rPr>
              <a:t>TIPS</a:t>
            </a:r>
          </a:p>
          <a:p>
            <a:pPr marL="342900" indent="-342900">
              <a:buFont typeface="Wingdings" panose="05000000000000000000" pitchFamily="2" charset="2"/>
              <a:buChar char="§"/>
            </a:pPr>
            <a:r>
              <a:rPr lang="fr-FR" sz="2200" dirty="0">
                <a:solidFill>
                  <a:schemeClr val="bg1"/>
                </a:solidFill>
              </a:rPr>
              <a:t>Adjectives </a:t>
            </a:r>
            <a:r>
              <a:rPr lang="fr-FR" sz="2200" dirty="0" err="1">
                <a:solidFill>
                  <a:schemeClr val="bg1"/>
                </a:solidFill>
              </a:rPr>
              <a:t>usually</a:t>
            </a:r>
            <a:r>
              <a:rPr lang="fr-FR" sz="2200" dirty="0">
                <a:solidFill>
                  <a:schemeClr val="bg1"/>
                </a:solidFill>
              </a:rPr>
              <a:t> come </a:t>
            </a:r>
            <a:r>
              <a:rPr lang="fr-FR" sz="2200" dirty="0" err="1">
                <a:solidFill>
                  <a:schemeClr val="bg1"/>
                </a:solidFill>
              </a:rPr>
              <a:t>before</a:t>
            </a:r>
            <a:r>
              <a:rPr lang="fr-FR" sz="2200" dirty="0">
                <a:solidFill>
                  <a:schemeClr val="bg1"/>
                </a:solidFill>
              </a:rPr>
              <a:t> or </a:t>
            </a:r>
            <a:r>
              <a:rPr lang="fr-FR" sz="2200" dirty="0" err="1">
                <a:solidFill>
                  <a:schemeClr val="bg1"/>
                </a:solidFill>
              </a:rPr>
              <a:t>after</a:t>
            </a:r>
            <a:r>
              <a:rPr lang="fr-FR" sz="2200" dirty="0">
                <a:solidFill>
                  <a:schemeClr val="bg1"/>
                </a:solidFill>
              </a:rPr>
              <a:t> </a:t>
            </a:r>
            <a:r>
              <a:rPr lang="fr-FR" sz="2200" dirty="0" err="1">
                <a:solidFill>
                  <a:schemeClr val="bg1"/>
                </a:solidFill>
              </a:rPr>
              <a:t>nouns</a:t>
            </a:r>
            <a:r>
              <a:rPr lang="fr-FR" sz="2200" dirty="0">
                <a:solidFill>
                  <a:schemeClr val="bg1"/>
                </a:solidFill>
              </a:rPr>
              <a:t>.</a:t>
            </a:r>
          </a:p>
          <a:p>
            <a:pPr marL="342900" indent="-342900">
              <a:buFont typeface="Wingdings" panose="05000000000000000000" pitchFamily="2" charset="2"/>
              <a:buChar char="§"/>
            </a:pPr>
            <a:r>
              <a:rPr lang="fr-FR" sz="2200" dirty="0" err="1">
                <a:solidFill>
                  <a:schemeClr val="bg1"/>
                </a:solidFill>
              </a:rPr>
              <a:t>Nouns</a:t>
            </a:r>
            <a:r>
              <a:rPr lang="fr-FR" sz="2200" dirty="0">
                <a:solidFill>
                  <a:schemeClr val="bg1"/>
                </a:solidFill>
              </a:rPr>
              <a:t> </a:t>
            </a:r>
            <a:r>
              <a:rPr lang="fr-FR" sz="2200" dirty="0" err="1">
                <a:solidFill>
                  <a:schemeClr val="bg1"/>
                </a:solidFill>
              </a:rPr>
              <a:t>usually</a:t>
            </a:r>
            <a:r>
              <a:rPr lang="fr-FR" sz="2200" dirty="0">
                <a:solidFill>
                  <a:schemeClr val="bg1"/>
                </a:solidFill>
              </a:rPr>
              <a:t> have an article, and </a:t>
            </a:r>
            <a:r>
              <a:rPr lang="fr-FR" sz="2200" dirty="0" err="1">
                <a:solidFill>
                  <a:schemeClr val="bg1"/>
                </a:solidFill>
              </a:rPr>
              <a:t>sometimes</a:t>
            </a:r>
            <a:r>
              <a:rPr lang="fr-FR" sz="2200" dirty="0">
                <a:solidFill>
                  <a:schemeClr val="bg1"/>
                </a:solidFill>
              </a:rPr>
              <a:t> have a capital </a:t>
            </a:r>
            <a:r>
              <a:rPr lang="fr-FR" sz="2200" dirty="0" err="1">
                <a:solidFill>
                  <a:schemeClr val="bg1"/>
                </a:solidFill>
              </a:rPr>
              <a:t>letter</a:t>
            </a:r>
            <a:r>
              <a:rPr lang="fr-FR" sz="2200" dirty="0">
                <a:solidFill>
                  <a:schemeClr val="bg1"/>
                </a:solidFill>
              </a:rPr>
              <a:t>.</a:t>
            </a:r>
          </a:p>
          <a:p>
            <a:pPr marL="342900" indent="-342900">
              <a:buFont typeface="Wingdings" panose="05000000000000000000" pitchFamily="2" charset="2"/>
              <a:buChar char="§"/>
            </a:pPr>
            <a:r>
              <a:rPr lang="fr-FR" sz="2200" dirty="0" err="1">
                <a:solidFill>
                  <a:schemeClr val="bg1"/>
                </a:solidFill>
              </a:rPr>
              <a:t>Nouns</a:t>
            </a:r>
            <a:r>
              <a:rPr lang="fr-FR" sz="2200" dirty="0">
                <a:solidFill>
                  <a:schemeClr val="bg1"/>
                </a:solidFill>
              </a:rPr>
              <a:t> are </a:t>
            </a:r>
            <a:r>
              <a:rPr lang="fr-FR" sz="2200" dirty="0" err="1">
                <a:solidFill>
                  <a:schemeClr val="bg1"/>
                </a:solidFill>
              </a:rPr>
              <a:t>usually</a:t>
            </a:r>
            <a:r>
              <a:rPr lang="fr-FR" sz="2200" dirty="0">
                <a:solidFill>
                  <a:schemeClr val="bg1"/>
                </a:solidFill>
              </a:rPr>
              <a:t> </a:t>
            </a:r>
            <a:r>
              <a:rPr lang="fr-FR" sz="2200" dirty="0" err="1">
                <a:solidFill>
                  <a:schemeClr val="bg1"/>
                </a:solidFill>
              </a:rPr>
              <a:t>before</a:t>
            </a:r>
            <a:r>
              <a:rPr lang="fr-FR" sz="2200" dirty="0">
                <a:solidFill>
                  <a:schemeClr val="bg1"/>
                </a:solidFill>
              </a:rPr>
              <a:t> a </a:t>
            </a:r>
            <a:r>
              <a:rPr lang="fr-FR" sz="2200" dirty="0" err="1">
                <a:solidFill>
                  <a:schemeClr val="bg1"/>
                </a:solidFill>
              </a:rPr>
              <a:t>verb</a:t>
            </a:r>
            <a:r>
              <a:rPr lang="fr-FR" sz="2200" dirty="0">
                <a:solidFill>
                  <a:schemeClr val="bg1"/>
                </a:solidFill>
              </a:rPr>
              <a:t>.</a:t>
            </a:r>
          </a:p>
        </p:txBody>
      </p:sp>
      <p:pic>
        <p:nvPicPr>
          <p:cNvPr id="10" name="Picture 9">
            <a:extLst>
              <a:ext uri="{FF2B5EF4-FFF2-40B4-BE49-F238E27FC236}">
                <a16:creationId xmlns:a16="http://schemas.microsoft.com/office/drawing/2014/main" id="{A4593732-4B7E-40D1-8DF3-5AFC444A4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897" y="4291213"/>
            <a:ext cx="1135955" cy="2038350"/>
          </a:xfrm>
          <a:prstGeom prst="rect">
            <a:avLst/>
          </a:prstGeom>
        </p:spPr>
      </p:pic>
      <p:pic>
        <p:nvPicPr>
          <p:cNvPr id="21" name="Picture 20">
            <a:extLst>
              <a:ext uri="{FF2B5EF4-FFF2-40B4-BE49-F238E27FC236}">
                <a16:creationId xmlns:a16="http://schemas.microsoft.com/office/drawing/2014/main" id="{D9C351D9-47CB-478D-AFD9-69E77CD12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5884" y="4311151"/>
            <a:ext cx="3057525" cy="2038350"/>
          </a:xfrm>
          <a:prstGeom prst="rect">
            <a:avLst/>
          </a:prstGeom>
        </p:spPr>
      </p:pic>
      <p:pic>
        <p:nvPicPr>
          <p:cNvPr id="23" name="Picture 22">
            <a:extLst>
              <a:ext uri="{FF2B5EF4-FFF2-40B4-BE49-F238E27FC236}">
                <a16:creationId xmlns:a16="http://schemas.microsoft.com/office/drawing/2014/main" id="{02440BD3-AB85-4D44-A6CF-31DEE67617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1774" y="4320490"/>
            <a:ext cx="2639727" cy="1979795"/>
          </a:xfrm>
          <a:prstGeom prst="rect">
            <a:avLst/>
          </a:prstGeom>
        </p:spPr>
      </p:pic>
      <p:sp>
        <p:nvSpPr>
          <p:cNvPr id="24" name="Arrow: Left 23">
            <a:extLst>
              <a:ext uri="{FF2B5EF4-FFF2-40B4-BE49-F238E27FC236}">
                <a16:creationId xmlns:a16="http://schemas.microsoft.com/office/drawing/2014/main" id="{9B053F10-E9F4-4876-9DFD-9454C2131E21}"/>
              </a:ext>
            </a:extLst>
          </p:cNvPr>
          <p:cNvSpPr/>
          <p:nvPr/>
        </p:nvSpPr>
        <p:spPr>
          <a:xfrm>
            <a:off x="5025354" y="4291213"/>
            <a:ext cx="4171528" cy="1009836"/>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t>La Grande Mosquée de Paris</a:t>
            </a:r>
          </a:p>
        </p:txBody>
      </p:sp>
      <p:sp>
        <p:nvSpPr>
          <p:cNvPr id="26" name="Arrow: Right 25">
            <a:extLst>
              <a:ext uri="{FF2B5EF4-FFF2-40B4-BE49-F238E27FC236}">
                <a16:creationId xmlns:a16="http://schemas.microsoft.com/office/drawing/2014/main" id="{EE4C299B-E94E-43AA-A1DF-A18A7CC83F18}"/>
              </a:ext>
            </a:extLst>
          </p:cNvPr>
          <p:cNvSpPr/>
          <p:nvPr/>
        </p:nvSpPr>
        <p:spPr>
          <a:xfrm>
            <a:off x="5084518" y="5250572"/>
            <a:ext cx="4171528" cy="1049713"/>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t>La Synagogue de Cannes</a:t>
            </a:r>
          </a:p>
        </p:txBody>
      </p:sp>
    </p:spTree>
    <p:extLst>
      <p:ext uri="{BB962C8B-B14F-4D97-AF65-F5344CB8AC3E}">
        <p14:creationId xmlns:p14="http://schemas.microsoft.com/office/powerpoint/2010/main" val="211473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religion </a:t>
            </a:r>
            <a:r>
              <a:rPr lang="en-GB" sz="3600" b="1" dirty="0" err="1">
                <a:solidFill>
                  <a:schemeClr val="bg1"/>
                </a:solidFill>
              </a:rPr>
              <a:t>en</a:t>
            </a:r>
            <a:r>
              <a:rPr lang="en-GB" sz="3600" b="1" dirty="0">
                <a:solidFill>
                  <a:schemeClr val="bg1"/>
                </a:solidFill>
              </a:rPr>
              <a:t> France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31501" y="1293006"/>
            <a:ext cx="11729920" cy="461665"/>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Are the words in bold </a:t>
            </a:r>
            <a:r>
              <a:rPr lang="en-US" sz="2400" b="1" dirty="0">
                <a:solidFill>
                  <a:srgbClr val="4472C4">
                    <a:lumMod val="50000"/>
                  </a:srgbClr>
                </a:solidFill>
                <a:latin typeface="Century Gothic" panose="020F0302020204030204"/>
              </a:rPr>
              <a:t>nouns</a:t>
            </a:r>
            <a:r>
              <a:rPr lang="en-US" sz="2400" dirty="0">
                <a:solidFill>
                  <a:srgbClr val="4472C4">
                    <a:lumMod val="50000"/>
                  </a:srgbClr>
                </a:solidFill>
                <a:latin typeface="Century Gothic" panose="020F0302020204030204"/>
              </a:rPr>
              <a:t> or </a:t>
            </a:r>
            <a:r>
              <a:rPr lang="en-US" sz="2400" b="1" dirty="0">
                <a:solidFill>
                  <a:srgbClr val="4472C4">
                    <a:lumMod val="50000"/>
                  </a:srgbClr>
                </a:solidFill>
                <a:latin typeface="Century Gothic" panose="020F0302020204030204"/>
              </a:rPr>
              <a:t>adjectives</a:t>
            </a:r>
            <a:r>
              <a:rPr lang="en-US" sz="2400" dirty="0">
                <a:solidFill>
                  <a:srgbClr val="4472C4">
                    <a:lumMod val="50000"/>
                  </a:srgbClr>
                </a:solidFill>
                <a:latin typeface="Century Gothic" panose="020F0302020204030204"/>
              </a:rPr>
              <a:t>?</a:t>
            </a:r>
          </a:p>
        </p:txBody>
      </p:sp>
      <p:graphicFrame>
        <p:nvGraphicFramePr>
          <p:cNvPr id="2" name="Table 2">
            <a:extLst>
              <a:ext uri="{FF2B5EF4-FFF2-40B4-BE49-F238E27FC236}">
                <a16:creationId xmlns:a16="http://schemas.microsoft.com/office/drawing/2014/main" id="{B29C6D1E-FB25-4849-8D2E-EB644F179E3A}"/>
              </a:ext>
            </a:extLst>
          </p:cNvPr>
          <p:cNvGraphicFramePr>
            <a:graphicFrameLocks noGrp="1"/>
          </p:cNvGraphicFramePr>
          <p:nvPr/>
        </p:nvGraphicFramePr>
        <p:xfrm>
          <a:off x="131501" y="1833130"/>
          <a:ext cx="11880001" cy="2682240"/>
        </p:xfrm>
        <a:graphic>
          <a:graphicData uri="http://schemas.openxmlformats.org/drawingml/2006/table">
            <a:tbl>
              <a:tblPr firstRow="1" bandRow="1">
                <a:tableStyleId>{21E4AEA4-8DFA-4A89-87EB-49C32662AFE0}</a:tableStyleId>
              </a:tblPr>
              <a:tblGrid>
                <a:gridCol w="9019993">
                  <a:extLst>
                    <a:ext uri="{9D8B030D-6E8A-4147-A177-3AD203B41FA5}">
                      <a16:colId xmlns:a16="http://schemas.microsoft.com/office/drawing/2014/main" val="653887263"/>
                    </a:ext>
                  </a:extLst>
                </a:gridCol>
                <a:gridCol w="1430004">
                  <a:extLst>
                    <a:ext uri="{9D8B030D-6E8A-4147-A177-3AD203B41FA5}">
                      <a16:colId xmlns:a16="http://schemas.microsoft.com/office/drawing/2014/main" val="1280020609"/>
                    </a:ext>
                  </a:extLst>
                </a:gridCol>
                <a:gridCol w="1430004">
                  <a:extLst>
                    <a:ext uri="{9D8B030D-6E8A-4147-A177-3AD203B41FA5}">
                      <a16:colId xmlns:a16="http://schemas.microsoft.com/office/drawing/2014/main" val="1333991128"/>
                    </a:ext>
                  </a:extLst>
                </a:gridCol>
              </a:tblGrid>
              <a:tr h="370840">
                <a:tc>
                  <a:txBody>
                    <a:bodyPr/>
                    <a:lstStyle/>
                    <a:p>
                      <a:endParaRPr lang="fr-FR" sz="2000" dirty="0">
                        <a:solidFill>
                          <a:srgbClr val="002060"/>
                        </a:solidFill>
                      </a:endParaRPr>
                    </a:p>
                  </a:txBody>
                  <a:tcPr/>
                </a:tc>
                <a:tc>
                  <a:txBody>
                    <a:bodyPr/>
                    <a:lstStyle/>
                    <a:p>
                      <a:pPr algn="ctr"/>
                      <a:r>
                        <a:rPr lang="fr-FR" sz="2000" dirty="0" err="1">
                          <a:solidFill>
                            <a:schemeClr val="bg1"/>
                          </a:solidFill>
                        </a:rPr>
                        <a:t>noun</a:t>
                      </a:r>
                      <a:endParaRPr lang="fr-FR" sz="2000" dirty="0">
                        <a:solidFill>
                          <a:schemeClr val="bg1"/>
                        </a:solidFill>
                      </a:endParaRPr>
                    </a:p>
                  </a:txBody>
                  <a:tcPr/>
                </a:tc>
                <a:tc>
                  <a:txBody>
                    <a:bodyPr/>
                    <a:lstStyle/>
                    <a:p>
                      <a:pPr algn="ctr"/>
                      <a:r>
                        <a:rPr lang="fr-FR" sz="2000" dirty="0">
                          <a:solidFill>
                            <a:schemeClr val="bg1"/>
                          </a:solidFill>
                        </a:rPr>
                        <a:t>adjective</a:t>
                      </a:r>
                    </a:p>
                  </a:txBody>
                  <a:tcPr/>
                </a:tc>
                <a:extLst>
                  <a:ext uri="{0D108BD9-81ED-4DB2-BD59-A6C34878D82A}">
                    <a16:rowId xmlns:a16="http://schemas.microsoft.com/office/drawing/2014/main" val="26308508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6. La Basilique* du Sacré Cœur est une grande église </a:t>
                      </a:r>
                      <a:r>
                        <a:rPr lang="fr-FR" sz="2000" b="1" dirty="0">
                          <a:solidFill>
                            <a:srgbClr val="002060"/>
                          </a:solidFill>
                        </a:rPr>
                        <a:t>catholique </a:t>
                      </a:r>
                      <a:r>
                        <a:rPr lang="fr-FR" sz="2000" b="0" dirty="0">
                          <a:solidFill>
                            <a:srgbClr val="002060"/>
                          </a:solidFill>
                          <a:latin typeface="Century Gothic" panose="020B0502020202020204" pitchFamily="34" charset="0"/>
                        </a:rPr>
                        <a:t>à Paris.</a:t>
                      </a:r>
                      <a:endParaRPr lang="fr-FR" sz="2000" b="1"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38621876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B0502020202020204" pitchFamily="34" charset="0"/>
                        </a:rPr>
                        <a:t>7. Il y a des écoles pour les </a:t>
                      </a:r>
                      <a:r>
                        <a:rPr lang="en-US" sz="2000" b="1" dirty="0" err="1">
                          <a:solidFill>
                            <a:srgbClr val="4472C4">
                              <a:lumMod val="50000"/>
                            </a:srgbClr>
                          </a:solidFill>
                          <a:latin typeface="Century Gothic" panose="020B0502020202020204" pitchFamily="34" charset="0"/>
                        </a:rPr>
                        <a:t>catholiques</a:t>
                      </a:r>
                      <a:r>
                        <a:rPr lang="en-US" sz="2000" dirty="0">
                          <a:solidFill>
                            <a:srgbClr val="4472C4">
                              <a:lumMod val="50000"/>
                            </a:srgbClr>
                          </a:solidFill>
                          <a:latin typeface="Century Gothic" panose="020B0502020202020204" pitchFamily="34" charset="0"/>
                        </a:rPr>
                        <a:t> dans les </a:t>
                      </a:r>
                      <a:r>
                        <a:rPr lang="en-US" sz="2000" dirty="0" err="1">
                          <a:solidFill>
                            <a:srgbClr val="4472C4">
                              <a:lumMod val="50000"/>
                            </a:srgbClr>
                          </a:solidFill>
                          <a:latin typeface="Century Gothic" panose="020B0502020202020204" pitchFamily="34" charset="0"/>
                        </a:rPr>
                        <a:t>grandes</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villes</a:t>
                      </a:r>
                      <a:r>
                        <a:rPr lang="en-US" sz="2000" dirty="0">
                          <a:solidFill>
                            <a:srgbClr val="4472C4">
                              <a:lumMod val="50000"/>
                            </a:srgbClr>
                          </a:solidFill>
                          <a:latin typeface="Century Gothic" panose="020B0502020202020204" pitchFamily="34" charset="0"/>
                        </a:rPr>
                        <a:t>.</a:t>
                      </a: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a:solidFill>
                          <a:srgbClr val="002060"/>
                        </a:solidFill>
                      </a:endParaRPr>
                    </a:p>
                  </a:txBody>
                  <a:tcPr/>
                </a:tc>
                <a:extLst>
                  <a:ext uri="{0D108BD9-81ED-4DB2-BD59-A6C34878D82A}">
                    <a16:rowId xmlns:a16="http://schemas.microsoft.com/office/drawing/2014/main" val="18876440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B0502020202020204" pitchFamily="34" charset="0"/>
                        </a:rPr>
                        <a:t>8. Les écoles pour les gens </a:t>
                      </a:r>
                      <a:r>
                        <a:rPr lang="en-US" sz="2000" b="1" dirty="0">
                          <a:solidFill>
                            <a:srgbClr val="4472C4">
                              <a:lumMod val="50000"/>
                            </a:srgbClr>
                          </a:solidFill>
                          <a:latin typeface="Century Gothic" panose="020B0502020202020204" pitchFamily="34" charset="0"/>
                        </a:rPr>
                        <a:t>religieux</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coûtent</a:t>
                      </a:r>
                      <a:r>
                        <a:rPr lang="en-US" sz="2000" dirty="0">
                          <a:solidFill>
                            <a:srgbClr val="4472C4">
                              <a:lumMod val="50000"/>
                            </a:srgbClr>
                          </a:solidFill>
                          <a:latin typeface="Century Gothic" panose="020B0502020202020204" pitchFamily="34" charset="0"/>
                        </a:rPr>
                        <a:t> de </a:t>
                      </a:r>
                      <a:r>
                        <a:rPr lang="en-US" sz="2000" dirty="0" err="1">
                          <a:solidFill>
                            <a:srgbClr val="4472C4">
                              <a:lumMod val="50000"/>
                            </a:srgbClr>
                          </a:solidFill>
                          <a:latin typeface="Century Gothic" panose="020B0502020202020204" pitchFamily="34" charset="0"/>
                        </a:rPr>
                        <a:t>l’argent</a:t>
                      </a:r>
                      <a:r>
                        <a:rPr lang="en-US" sz="2000" dirty="0">
                          <a:solidFill>
                            <a:srgbClr val="4472C4">
                              <a:lumMod val="50000"/>
                            </a:srgbClr>
                          </a:solidFill>
                          <a:latin typeface="Century Gothic" panose="020B0502020202020204" pitchFamily="34" charset="0"/>
                        </a:rPr>
                        <a:t>.</a:t>
                      </a: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4060205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B0502020202020204" pitchFamily="34" charset="0"/>
                        </a:rPr>
                        <a:t>9. Dans les </a:t>
                      </a:r>
                      <a:r>
                        <a:rPr lang="en-US" sz="2000" dirty="0" err="1">
                          <a:solidFill>
                            <a:srgbClr val="4472C4">
                              <a:lumMod val="50000"/>
                            </a:srgbClr>
                          </a:solidFill>
                          <a:latin typeface="Century Gothic" panose="020B0502020202020204" pitchFamily="34" charset="0"/>
                        </a:rPr>
                        <a:t>grandes</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villes</a:t>
                      </a:r>
                      <a:r>
                        <a:rPr lang="en-US" sz="2000" dirty="0">
                          <a:solidFill>
                            <a:srgbClr val="4472C4">
                              <a:lumMod val="50000"/>
                            </a:srgbClr>
                          </a:solidFill>
                          <a:latin typeface="Century Gothic" panose="020B0502020202020204" pitchFamily="34" charset="0"/>
                        </a:rPr>
                        <a:t>, on </a:t>
                      </a:r>
                      <a:r>
                        <a:rPr lang="en-US" sz="2000" dirty="0" err="1">
                          <a:solidFill>
                            <a:srgbClr val="4472C4">
                              <a:lumMod val="50000"/>
                            </a:srgbClr>
                          </a:solidFill>
                          <a:latin typeface="Century Gothic" panose="020B0502020202020204" pitchFamily="34" charset="0"/>
                        </a:rPr>
                        <a:t>peut</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acheter</a:t>
                      </a:r>
                      <a:r>
                        <a:rPr lang="en-US" sz="2000" dirty="0">
                          <a:solidFill>
                            <a:srgbClr val="4472C4">
                              <a:lumMod val="50000"/>
                            </a:srgbClr>
                          </a:solidFill>
                          <a:latin typeface="Century Gothic" panose="020B0502020202020204" pitchFamily="34" charset="0"/>
                        </a:rPr>
                        <a:t> des livres </a:t>
                      </a:r>
                      <a:r>
                        <a:rPr lang="en-US" sz="2000" b="1" dirty="0" err="1">
                          <a:solidFill>
                            <a:srgbClr val="4472C4">
                              <a:lumMod val="50000"/>
                            </a:srgbClr>
                          </a:solidFill>
                          <a:latin typeface="Century Gothic" panose="020B0502020202020204" pitchFamily="34" charset="0"/>
                        </a:rPr>
                        <a:t>musulmans</a:t>
                      </a:r>
                      <a:r>
                        <a:rPr lang="en-US" sz="2000" dirty="0">
                          <a:solidFill>
                            <a:srgbClr val="4472C4">
                              <a:lumMod val="50000"/>
                            </a:srgbClr>
                          </a:solidFill>
                          <a:latin typeface="Century Gothic" panose="020B0502020202020204" pitchFamily="34" charset="0"/>
                        </a:rPr>
                        <a:t>.</a:t>
                      </a: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33348116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B0502020202020204" pitchFamily="34" charset="0"/>
                        </a:rPr>
                        <a:t>10. Les </a:t>
                      </a:r>
                      <a:r>
                        <a:rPr lang="en-US" sz="2000" b="1" dirty="0" err="1">
                          <a:solidFill>
                            <a:srgbClr val="4472C4">
                              <a:lumMod val="50000"/>
                            </a:srgbClr>
                          </a:solidFill>
                          <a:latin typeface="Century Gothic" panose="020B0502020202020204" pitchFamily="34" charset="0"/>
                        </a:rPr>
                        <a:t>juifs</a:t>
                      </a:r>
                      <a:r>
                        <a:rPr lang="en-US" sz="2000" b="1" dirty="0">
                          <a:solidFill>
                            <a:srgbClr val="4472C4">
                              <a:lumMod val="50000"/>
                            </a:srgbClr>
                          </a:solidFill>
                          <a:latin typeface="Century Gothic" panose="020B0502020202020204" pitchFamily="34" charset="0"/>
                        </a:rPr>
                        <a:t> </a:t>
                      </a:r>
                      <a:r>
                        <a:rPr lang="en-US" sz="2000" dirty="0">
                          <a:solidFill>
                            <a:srgbClr val="4472C4">
                              <a:lumMod val="50000"/>
                            </a:srgbClr>
                          </a:solidFill>
                          <a:latin typeface="Century Gothic" panose="020B0502020202020204" pitchFamily="34" charset="0"/>
                        </a:rPr>
                        <a:t>et les </a:t>
                      </a:r>
                      <a:r>
                        <a:rPr lang="en-US" sz="2000" b="1" dirty="0" err="1">
                          <a:solidFill>
                            <a:srgbClr val="4472C4">
                              <a:lumMod val="50000"/>
                            </a:srgbClr>
                          </a:solidFill>
                          <a:latin typeface="Century Gothic" panose="020B0502020202020204" pitchFamily="34" charset="0"/>
                        </a:rPr>
                        <a:t>musulmans</a:t>
                      </a:r>
                      <a:r>
                        <a:rPr lang="en-US" sz="2000" dirty="0">
                          <a:solidFill>
                            <a:srgbClr val="4472C4">
                              <a:lumMod val="50000"/>
                            </a:srgbClr>
                          </a:solidFill>
                          <a:latin typeface="Century Gothic" panose="020B0502020202020204" pitchFamily="34" charset="0"/>
                        </a:rPr>
                        <a:t> ne </a:t>
                      </a:r>
                      <a:r>
                        <a:rPr lang="en-US" sz="2000" dirty="0" err="1">
                          <a:solidFill>
                            <a:srgbClr val="4472C4">
                              <a:lumMod val="50000"/>
                            </a:srgbClr>
                          </a:solidFill>
                          <a:latin typeface="Century Gothic" panose="020B0502020202020204" pitchFamily="34" charset="0"/>
                        </a:rPr>
                        <a:t>mangent</a:t>
                      </a:r>
                      <a:r>
                        <a:rPr lang="en-US" sz="2000" dirty="0">
                          <a:solidFill>
                            <a:srgbClr val="4472C4">
                              <a:lumMod val="50000"/>
                            </a:srgbClr>
                          </a:solidFill>
                          <a:latin typeface="Century Gothic" panose="020B0502020202020204" pitchFamily="34" charset="0"/>
                        </a:rPr>
                        <a:t> pas </a:t>
                      </a:r>
                      <a:r>
                        <a:rPr lang="en-US" sz="2000" dirty="0" err="1">
                          <a:solidFill>
                            <a:srgbClr val="4472C4">
                              <a:lumMod val="50000"/>
                            </a:srgbClr>
                          </a:solidFill>
                          <a:latin typeface="Century Gothic" panose="020B0502020202020204" pitchFamily="34" charset="0"/>
                        </a:rPr>
                        <a:t>certains</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produits</a:t>
                      </a:r>
                      <a:r>
                        <a:rPr lang="en-US" sz="2000" dirty="0">
                          <a:solidFill>
                            <a:srgbClr val="4472C4">
                              <a:lumMod val="50000"/>
                            </a:srgbClr>
                          </a:solidFill>
                          <a:latin typeface="Century Gothic" panose="020B0502020202020204" pitchFamily="34" charset="0"/>
                        </a:rPr>
                        <a:t> de </a:t>
                      </a:r>
                      <a:r>
                        <a:rPr lang="en-US" sz="2000" dirty="0" err="1">
                          <a:solidFill>
                            <a:srgbClr val="4472C4">
                              <a:lumMod val="50000"/>
                            </a:srgbClr>
                          </a:solidFill>
                          <a:latin typeface="Century Gothic" panose="020B0502020202020204" pitchFamily="34" charset="0"/>
                        </a:rPr>
                        <a:t>viande</a:t>
                      </a:r>
                      <a:r>
                        <a:rPr lang="en-US" sz="2000" dirty="0">
                          <a:solidFill>
                            <a:srgbClr val="4472C4">
                              <a:lumMod val="50000"/>
                            </a:srgbClr>
                          </a:solidFill>
                          <a:latin typeface="Century Gothic" panose="020B0502020202020204" pitchFamily="34" charset="0"/>
                        </a:rPr>
                        <a:t>.</a:t>
                      </a:r>
                      <a:endParaRPr lang="fr-FR" sz="2000" dirty="0">
                        <a:solidFill>
                          <a:srgbClr val="002060"/>
                        </a:solidFill>
                      </a:endParaRPr>
                    </a:p>
                  </a:txBody>
                  <a:tcPr/>
                </a:tc>
                <a:tc>
                  <a:txBody>
                    <a:bodyPr/>
                    <a:lstStyle/>
                    <a:p>
                      <a:pPr algn="ctr"/>
                      <a:endParaRPr lang="fr-FR" sz="2000">
                        <a:solidFill>
                          <a:srgbClr val="002060"/>
                        </a:solidFill>
                      </a:endParaRP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1760265934"/>
                  </a:ext>
                </a:extLst>
              </a:tr>
            </a:tbl>
          </a:graphicData>
        </a:graphic>
      </p:graphicFrame>
      <p:sp>
        <p:nvSpPr>
          <p:cNvPr id="5" name="Speech Bubble: Rectangle with Corners Rounded 4">
            <a:extLst>
              <a:ext uri="{FF2B5EF4-FFF2-40B4-BE49-F238E27FC236}">
                <a16:creationId xmlns:a16="http://schemas.microsoft.com/office/drawing/2014/main" id="{D88556E0-A4CD-4CF9-8A99-14F4D7075629}"/>
              </a:ext>
            </a:extLst>
          </p:cNvPr>
          <p:cNvSpPr/>
          <p:nvPr/>
        </p:nvSpPr>
        <p:spPr>
          <a:xfrm>
            <a:off x="6457245" y="190395"/>
            <a:ext cx="2629605" cy="1113761"/>
          </a:xfrm>
          <a:prstGeom prst="wedgeRoundRectCallout">
            <a:avLst>
              <a:gd name="adj1" fmla="val 81002"/>
              <a:gd name="adj2" fmla="val 19079"/>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*la basilique </a:t>
            </a:r>
            <a:r>
              <a:rPr lang="fr-FR" sz="2000" dirty="0">
                <a:solidFill>
                  <a:schemeClr val="bg1"/>
                </a:solidFill>
              </a:rPr>
              <a:t>= </a:t>
            </a:r>
            <a:r>
              <a:rPr lang="fr-FR" sz="2000" dirty="0" err="1">
                <a:solidFill>
                  <a:schemeClr val="bg1"/>
                </a:solidFill>
              </a:rPr>
              <a:t>basilica</a:t>
            </a:r>
            <a:r>
              <a:rPr lang="fr-FR" sz="2000" dirty="0">
                <a:solidFill>
                  <a:schemeClr val="bg1"/>
                </a:solidFill>
              </a:rPr>
              <a:t>  (important </a:t>
            </a:r>
            <a:r>
              <a:rPr lang="fr-FR" sz="2000" dirty="0" err="1">
                <a:solidFill>
                  <a:schemeClr val="bg1"/>
                </a:solidFill>
              </a:rPr>
              <a:t>church</a:t>
            </a:r>
            <a:r>
              <a:rPr lang="fr-FR" sz="2000" dirty="0">
                <a:solidFill>
                  <a:schemeClr val="bg1"/>
                </a:solidFill>
              </a:rPr>
              <a:t>)</a:t>
            </a:r>
          </a:p>
        </p:txBody>
      </p:sp>
      <p:pic>
        <p:nvPicPr>
          <p:cNvPr id="14" name="Picture 13" descr="green checkmark">
            <a:extLst>
              <a:ext uri="{FF2B5EF4-FFF2-40B4-BE49-F238E27FC236}">
                <a16:creationId xmlns:a16="http://schemas.microsoft.com/office/drawing/2014/main" id="{02C6FA54-CB36-4268-BE95-DD5233E09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9780" y="2251060"/>
            <a:ext cx="282522" cy="294294"/>
          </a:xfrm>
          <a:prstGeom prst="rect">
            <a:avLst/>
          </a:prstGeom>
        </p:spPr>
      </p:pic>
      <p:pic>
        <p:nvPicPr>
          <p:cNvPr id="15" name="Picture 14" descr="green checkmark">
            <a:extLst>
              <a:ext uri="{FF2B5EF4-FFF2-40B4-BE49-F238E27FC236}">
                <a16:creationId xmlns:a16="http://schemas.microsoft.com/office/drawing/2014/main" id="{577F2103-AFD4-47C6-B47C-057E34495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330" y="2710135"/>
            <a:ext cx="282522" cy="294294"/>
          </a:xfrm>
          <a:prstGeom prst="rect">
            <a:avLst/>
          </a:prstGeom>
        </p:spPr>
      </p:pic>
      <p:pic>
        <p:nvPicPr>
          <p:cNvPr id="16" name="Picture 15" descr="green checkmark">
            <a:extLst>
              <a:ext uri="{FF2B5EF4-FFF2-40B4-BE49-F238E27FC236}">
                <a16:creationId xmlns:a16="http://schemas.microsoft.com/office/drawing/2014/main" id="{05BE060C-5719-40E0-B113-506D62BD7D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9780" y="3091139"/>
            <a:ext cx="282522" cy="294294"/>
          </a:xfrm>
          <a:prstGeom prst="rect">
            <a:avLst/>
          </a:prstGeom>
        </p:spPr>
      </p:pic>
      <p:pic>
        <p:nvPicPr>
          <p:cNvPr id="17" name="Picture 16" descr="green checkmark">
            <a:extLst>
              <a:ext uri="{FF2B5EF4-FFF2-40B4-BE49-F238E27FC236}">
                <a16:creationId xmlns:a16="http://schemas.microsoft.com/office/drawing/2014/main" id="{894900F7-4372-4BFD-A8C3-28B30E57F5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9780" y="3440493"/>
            <a:ext cx="282522" cy="294294"/>
          </a:xfrm>
          <a:prstGeom prst="rect">
            <a:avLst/>
          </a:prstGeom>
        </p:spPr>
      </p:pic>
      <p:pic>
        <p:nvPicPr>
          <p:cNvPr id="18" name="Picture 17" descr="green checkmark">
            <a:extLst>
              <a:ext uri="{FF2B5EF4-FFF2-40B4-BE49-F238E27FC236}">
                <a16:creationId xmlns:a16="http://schemas.microsoft.com/office/drawing/2014/main" id="{D90DAB73-D758-4369-BE73-70630B09F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330" y="4040942"/>
            <a:ext cx="282522" cy="294294"/>
          </a:xfrm>
          <a:prstGeom prst="rect">
            <a:avLst/>
          </a:prstGeom>
        </p:spPr>
      </p:pic>
      <p:pic>
        <p:nvPicPr>
          <p:cNvPr id="19" name="Picture 18">
            <a:extLst>
              <a:ext uri="{FF2B5EF4-FFF2-40B4-BE49-F238E27FC236}">
                <a16:creationId xmlns:a16="http://schemas.microsoft.com/office/drawing/2014/main" id="{7EF7EB6A-8B6F-42F4-92CE-48F03A4F7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3988" y="32795"/>
            <a:ext cx="1339089" cy="1339089"/>
          </a:xfrm>
          <a:prstGeom prst="rect">
            <a:avLst/>
          </a:prstGeom>
        </p:spPr>
      </p:pic>
      <p:pic>
        <p:nvPicPr>
          <p:cNvPr id="10" name="Picture 9">
            <a:extLst>
              <a:ext uri="{FF2B5EF4-FFF2-40B4-BE49-F238E27FC236}">
                <a16:creationId xmlns:a16="http://schemas.microsoft.com/office/drawing/2014/main" id="{8EA3C77B-3126-4CB7-9DAC-1DEFE6F89A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4631929"/>
            <a:ext cx="2404469" cy="1602979"/>
          </a:xfrm>
          <a:prstGeom prst="rect">
            <a:avLst/>
          </a:prstGeom>
        </p:spPr>
      </p:pic>
      <p:pic>
        <p:nvPicPr>
          <p:cNvPr id="22" name="Picture 21">
            <a:extLst>
              <a:ext uri="{FF2B5EF4-FFF2-40B4-BE49-F238E27FC236}">
                <a16:creationId xmlns:a16="http://schemas.microsoft.com/office/drawing/2014/main" id="{305DCF75-2E38-4F85-A617-7E200C2A77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9927" y="4717577"/>
            <a:ext cx="2404470" cy="1602980"/>
          </a:xfrm>
          <a:prstGeom prst="rect">
            <a:avLst/>
          </a:prstGeom>
        </p:spPr>
      </p:pic>
      <p:sp>
        <p:nvSpPr>
          <p:cNvPr id="23" name="Arrow: Left 22">
            <a:extLst>
              <a:ext uri="{FF2B5EF4-FFF2-40B4-BE49-F238E27FC236}">
                <a16:creationId xmlns:a16="http://schemas.microsoft.com/office/drawing/2014/main" id="{D2042383-414C-4866-A560-2DF5E278C4D2}"/>
              </a:ext>
            </a:extLst>
          </p:cNvPr>
          <p:cNvSpPr/>
          <p:nvPr/>
        </p:nvSpPr>
        <p:spPr>
          <a:xfrm>
            <a:off x="3015662" y="4593829"/>
            <a:ext cx="5297382" cy="889616"/>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t>La Basilique du Sacré-Cœur </a:t>
            </a:r>
            <a:r>
              <a:rPr lang="fr-FR" sz="2000" dirty="0">
                <a:latin typeface="Century Gothic" panose="020B0502020202020204" pitchFamily="34" charset="0"/>
              </a:rPr>
              <a:t>à Paris</a:t>
            </a:r>
            <a:endParaRPr lang="fr-FR" sz="2000" dirty="0"/>
          </a:p>
        </p:txBody>
      </p:sp>
      <p:sp>
        <p:nvSpPr>
          <p:cNvPr id="24" name="Arrow: Right 23">
            <a:extLst>
              <a:ext uri="{FF2B5EF4-FFF2-40B4-BE49-F238E27FC236}">
                <a16:creationId xmlns:a16="http://schemas.microsoft.com/office/drawing/2014/main" id="{F82A9BF0-C3FC-45D9-A60B-7D942C33C4F3}"/>
              </a:ext>
            </a:extLst>
          </p:cNvPr>
          <p:cNvSpPr/>
          <p:nvPr/>
        </p:nvSpPr>
        <p:spPr>
          <a:xfrm>
            <a:off x="4312543" y="5376569"/>
            <a:ext cx="5067191" cy="85834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t>La Cathédrale Notre-Dame de Rouen</a:t>
            </a:r>
          </a:p>
        </p:txBody>
      </p:sp>
    </p:spTree>
    <p:extLst>
      <p:ext uri="{BB962C8B-B14F-4D97-AF65-F5344CB8AC3E}">
        <p14:creationId xmlns:p14="http://schemas.microsoft.com/office/powerpoint/2010/main" val="390591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Nouns and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40D96D3-6159-4C77-A0DC-A797B3C04E4B}"/>
              </a:ext>
            </a:extLst>
          </p:cNvPr>
          <p:cNvSpPr txBox="1"/>
          <p:nvPr/>
        </p:nvSpPr>
        <p:spPr>
          <a:xfrm>
            <a:off x="284447" y="1578445"/>
            <a:ext cx="9215808" cy="4454104"/>
          </a:xfrm>
          <a:prstGeom prst="rect">
            <a:avLst/>
          </a:prstGeom>
          <a:solidFill>
            <a:schemeClr val="accent5">
              <a:lumMod val="20000"/>
              <a:lumOff val="80000"/>
            </a:schemeClr>
          </a:solidFill>
        </p:spPr>
        <p:txBody>
          <a:bodyPr wrap="square" rtlCol="0">
            <a:spAutoFit/>
          </a:bodyPr>
          <a:lstStyle/>
          <a:p>
            <a:pPr marL="457200" indent="-457200" algn="l">
              <a:lnSpc>
                <a:spcPct val="150000"/>
              </a:lnSpc>
              <a:buAutoNum type="arabicParenR"/>
            </a:pPr>
            <a:r>
              <a:rPr lang="fr-FR" sz="2400" dirty="0">
                <a:solidFill>
                  <a:schemeClr val="accent5">
                    <a:lumMod val="50000"/>
                  </a:schemeClr>
                </a:solidFill>
              </a:rPr>
              <a:t>Elle étudie l’histoire __________ de la France. (</a:t>
            </a:r>
            <a:r>
              <a:rPr lang="fr-FR" sz="2400" dirty="0" err="1">
                <a:solidFill>
                  <a:schemeClr val="accent5">
                    <a:lumMod val="50000"/>
                  </a:schemeClr>
                </a:solidFill>
              </a:rPr>
              <a:t>political</a:t>
            </a:r>
            <a:r>
              <a:rPr lang="fr-FR" sz="2400" dirty="0">
                <a:solidFill>
                  <a:schemeClr val="accent5">
                    <a:lumMod val="50000"/>
                  </a:schemeClr>
                </a:solidFill>
              </a:rPr>
              <a:t>)</a:t>
            </a:r>
          </a:p>
          <a:p>
            <a:pPr marL="457200" indent="-457200" algn="l">
              <a:lnSpc>
                <a:spcPct val="150000"/>
              </a:lnSpc>
              <a:buAutoNum type="arabicParenR"/>
            </a:pPr>
            <a:r>
              <a:rPr lang="fr-FR" sz="2400" dirty="0">
                <a:solidFill>
                  <a:schemeClr val="accent5">
                    <a:lumMod val="50000"/>
                  </a:schemeClr>
                </a:solidFill>
              </a:rPr>
              <a:t>Le bus a déjà quitté. J’attends ___________. (the </a:t>
            </a:r>
            <a:r>
              <a:rPr lang="fr-FR" sz="2400" dirty="0" err="1">
                <a:solidFill>
                  <a:schemeClr val="accent5">
                    <a:lumMod val="50000"/>
                  </a:schemeClr>
                </a:solidFill>
              </a:rPr>
              <a:t>next</a:t>
            </a:r>
            <a:r>
              <a:rPr lang="fr-FR" sz="2400" dirty="0">
                <a:solidFill>
                  <a:schemeClr val="accent5">
                    <a:lumMod val="50000"/>
                  </a:schemeClr>
                </a:solidFill>
              </a:rPr>
              <a:t> one)</a:t>
            </a:r>
          </a:p>
          <a:p>
            <a:pPr marL="457200" indent="-457200" algn="l">
              <a:lnSpc>
                <a:spcPct val="150000"/>
              </a:lnSpc>
              <a:buAutoNum type="arabicParenR"/>
            </a:pPr>
            <a:r>
              <a:rPr lang="fr-FR" sz="2400" dirty="0">
                <a:solidFill>
                  <a:schemeClr val="accent5">
                    <a:lumMod val="50000"/>
                  </a:schemeClr>
                </a:solidFill>
              </a:rPr>
              <a:t>Tu es __________ ! (the last one (m.))</a:t>
            </a:r>
          </a:p>
          <a:p>
            <a:pPr marL="457200" indent="-457200" algn="l">
              <a:lnSpc>
                <a:spcPct val="150000"/>
              </a:lnSpc>
              <a:buAutoNum type="arabicParenR"/>
            </a:pPr>
            <a:r>
              <a:rPr lang="fr-FR" sz="2400" dirty="0">
                <a:solidFill>
                  <a:schemeClr val="accent5">
                    <a:lumMod val="50000"/>
                  </a:schemeClr>
                </a:solidFill>
              </a:rPr>
              <a:t>Ils travaillent avec __________. (</a:t>
            </a:r>
            <a:r>
              <a:rPr lang="fr-FR" sz="2400" dirty="0" err="1">
                <a:solidFill>
                  <a:schemeClr val="accent5">
                    <a:lumMod val="50000"/>
                  </a:schemeClr>
                </a:solidFill>
              </a:rPr>
              <a:t>young</a:t>
            </a:r>
            <a:r>
              <a:rPr lang="fr-FR" sz="2400" dirty="0">
                <a:solidFill>
                  <a:schemeClr val="accent5">
                    <a:lumMod val="50000"/>
                  </a:schemeClr>
                </a:solidFill>
              </a:rPr>
              <a:t> people)</a:t>
            </a:r>
          </a:p>
          <a:p>
            <a:pPr marL="457200" indent="-457200" algn="l">
              <a:lnSpc>
                <a:spcPct val="150000"/>
              </a:lnSpc>
              <a:buAutoNum type="arabicParenR"/>
            </a:pPr>
            <a:r>
              <a:rPr lang="fr-FR" sz="2400" dirty="0">
                <a:solidFill>
                  <a:schemeClr val="accent5">
                    <a:lumMod val="50000"/>
                  </a:schemeClr>
                </a:solidFill>
              </a:rPr>
              <a:t>40% des __________ ne sont pas religieux. (French people)</a:t>
            </a:r>
          </a:p>
          <a:p>
            <a:pPr marL="457200" indent="-457200" algn="l">
              <a:lnSpc>
                <a:spcPct val="150000"/>
              </a:lnSpc>
              <a:buAutoNum type="arabicParenR"/>
            </a:pPr>
            <a:r>
              <a:rPr lang="fr-FR" sz="2400" dirty="0">
                <a:solidFill>
                  <a:schemeClr val="accent5">
                    <a:lumMod val="50000"/>
                  </a:schemeClr>
                </a:solidFill>
              </a:rPr>
              <a:t>Il faut aider __________ ! (the </a:t>
            </a:r>
            <a:r>
              <a:rPr lang="fr-FR" sz="2400" dirty="0" err="1">
                <a:solidFill>
                  <a:schemeClr val="accent5">
                    <a:lumMod val="50000"/>
                  </a:schemeClr>
                </a:solidFill>
              </a:rPr>
              <a:t>ill</a:t>
            </a:r>
            <a:r>
              <a:rPr lang="fr-FR" sz="2400" dirty="0">
                <a:solidFill>
                  <a:schemeClr val="accent5">
                    <a:lumMod val="50000"/>
                  </a:schemeClr>
                </a:solidFill>
              </a:rPr>
              <a:t> </a:t>
            </a:r>
            <a:r>
              <a:rPr lang="fr-FR" sz="2400" dirty="0" err="1">
                <a:solidFill>
                  <a:schemeClr val="accent5">
                    <a:lumMod val="50000"/>
                  </a:schemeClr>
                </a:solidFill>
              </a:rPr>
              <a:t>woman</a:t>
            </a:r>
            <a:r>
              <a:rPr lang="fr-FR" sz="2400" dirty="0">
                <a:solidFill>
                  <a:schemeClr val="accent5">
                    <a:lumMod val="50000"/>
                  </a:schemeClr>
                </a:solidFill>
              </a:rPr>
              <a:t>)</a:t>
            </a:r>
          </a:p>
          <a:p>
            <a:pPr marL="457200" indent="-457200" algn="l">
              <a:lnSpc>
                <a:spcPct val="150000"/>
              </a:lnSpc>
              <a:buAutoNum type="arabicParenR"/>
            </a:pPr>
            <a:r>
              <a:rPr lang="fr-FR" sz="2400" dirty="0">
                <a:solidFill>
                  <a:schemeClr val="accent5">
                    <a:lumMod val="50000"/>
                  </a:schemeClr>
                </a:solidFill>
              </a:rPr>
              <a:t>J’ai parlé avec __________. (a </a:t>
            </a:r>
            <a:r>
              <a:rPr lang="fr-FR" sz="2400" dirty="0" err="1">
                <a:solidFill>
                  <a:schemeClr val="accent5">
                    <a:lumMod val="50000"/>
                  </a:schemeClr>
                </a:solidFill>
              </a:rPr>
              <a:t>Jewish</a:t>
            </a:r>
            <a:r>
              <a:rPr lang="fr-FR" sz="2400" dirty="0">
                <a:solidFill>
                  <a:schemeClr val="accent5">
                    <a:lumMod val="50000"/>
                  </a:schemeClr>
                </a:solidFill>
              </a:rPr>
              <a:t> man)</a:t>
            </a:r>
          </a:p>
          <a:p>
            <a:pPr marL="457200" indent="-457200" algn="l">
              <a:lnSpc>
                <a:spcPct val="150000"/>
              </a:lnSpc>
              <a:buAutoNum type="arabicParenR"/>
            </a:pPr>
            <a:r>
              <a:rPr lang="fr-FR" sz="2400" dirty="0">
                <a:solidFill>
                  <a:schemeClr val="accent5">
                    <a:lumMod val="50000"/>
                  </a:schemeClr>
                </a:solidFill>
              </a:rPr>
              <a:t>Beaucoup de ___________ sont chrétiens. (</a:t>
            </a:r>
            <a:r>
              <a:rPr lang="fr-FR" sz="2400" dirty="0" err="1">
                <a:solidFill>
                  <a:schemeClr val="accent5">
                    <a:lumMod val="50000"/>
                  </a:schemeClr>
                </a:solidFill>
              </a:rPr>
              <a:t>Canadians</a:t>
            </a:r>
            <a:r>
              <a:rPr lang="fr-FR" sz="2400" dirty="0">
                <a:solidFill>
                  <a:schemeClr val="accent5">
                    <a:lumMod val="50000"/>
                  </a:schemeClr>
                </a:solidFill>
              </a:rPr>
              <a:t>)</a:t>
            </a:r>
          </a:p>
        </p:txBody>
      </p:sp>
      <p:sp>
        <p:nvSpPr>
          <p:cNvPr id="6" name="Speech Bubble: Rectangle with Corners Rounded 5">
            <a:extLst>
              <a:ext uri="{FF2B5EF4-FFF2-40B4-BE49-F238E27FC236}">
                <a16:creationId xmlns:a16="http://schemas.microsoft.com/office/drawing/2014/main" id="{9580C0AB-74EB-4A4F-A33C-9AE47F4D9B75}"/>
              </a:ext>
            </a:extLst>
          </p:cNvPr>
          <p:cNvSpPr/>
          <p:nvPr/>
        </p:nvSpPr>
        <p:spPr>
          <a:xfrm>
            <a:off x="9227128" y="965766"/>
            <a:ext cx="2736870" cy="3550816"/>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bg1"/>
                </a:solidFill>
              </a:rPr>
              <a:t>Use </a:t>
            </a:r>
            <a:r>
              <a:rPr lang="fr-FR" sz="2200" dirty="0" err="1">
                <a:solidFill>
                  <a:schemeClr val="bg1"/>
                </a:solidFill>
              </a:rPr>
              <a:t>nouns</a:t>
            </a:r>
            <a:r>
              <a:rPr lang="fr-FR" sz="2200" dirty="0">
                <a:solidFill>
                  <a:schemeClr val="bg1"/>
                </a:solidFill>
              </a:rPr>
              <a:t> </a:t>
            </a:r>
            <a:r>
              <a:rPr lang="fr-FR" sz="2200" dirty="0" err="1">
                <a:solidFill>
                  <a:schemeClr val="bg1"/>
                </a:solidFill>
              </a:rPr>
              <a:t>you</a:t>
            </a:r>
            <a:r>
              <a:rPr lang="fr-FR" sz="2200" dirty="0">
                <a:solidFill>
                  <a:schemeClr val="bg1"/>
                </a:solidFill>
              </a:rPr>
              <a:t> </a:t>
            </a:r>
            <a:r>
              <a:rPr lang="fr-FR" sz="2200" dirty="0" err="1">
                <a:solidFill>
                  <a:schemeClr val="bg1"/>
                </a:solidFill>
              </a:rPr>
              <a:t>already</a:t>
            </a:r>
            <a:r>
              <a:rPr lang="fr-FR" sz="2200" dirty="0">
                <a:solidFill>
                  <a:schemeClr val="bg1"/>
                </a:solidFill>
              </a:rPr>
              <a:t> know to </a:t>
            </a:r>
            <a:r>
              <a:rPr lang="fr-FR" sz="2200" dirty="0" err="1">
                <a:solidFill>
                  <a:schemeClr val="bg1"/>
                </a:solidFill>
              </a:rPr>
              <a:t>work</a:t>
            </a:r>
            <a:r>
              <a:rPr lang="fr-FR" sz="2200" dirty="0">
                <a:solidFill>
                  <a:schemeClr val="bg1"/>
                </a:solidFill>
              </a:rPr>
              <a:t> out the </a:t>
            </a:r>
            <a:r>
              <a:rPr lang="fr-FR" sz="2200" dirty="0" err="1">
                <a:solidFill>
                  <a:schemeClr val="bg1"/>
                </a:solidFill>
              </a:rPr>
              <a:t>missing</a:t>
            </a:r>
            <a:r>
              <a:rPr lang="fr-FR" sz="2200" dirty="0">
                <a:solidFill>
                  <a:schemeClr val="bg1"/>
                </a:solidFill>
              </a:rPr>
              <a:t> adjectives, and use adjectives </a:t>
            </a:r>
            <a:r>
              <a:rPr lang="fr-FR" sz="2200" dirty="0" err="1">
                <a:solidFill>
                  <a:schemeClr val="bg1"/>
                </a:solidFill>
              </a:rPr>
              <a:t>you</a:t>
            </a:r>
            <a:r>
              <a:rPr lang="fr-FR" sz="2200" dirty="0">
                <a:solidFill>
                  <a:schemeClr val="bg1"/>
                </a:solidFill>
              </a:rPr>
              <a:t> </a:t>
            </a:r>
            <a:r>
              <a:rPr lang="fr-FR" sz="2200" dirty="0" err="1">
                <a:solidFill>
                  <a:schemeClr val="bg1"/>
                </a:solidFill>
              </a:rPr>
              <a:t>already</a:t>
            </a:r>
            <a:r>
              <a:rPr lang="fr-FR" sz="2200" dirty="0">
                <a:solidFill>
                  <a:schemeClr val="bg1"/>
                </a:solidFill>
              </a:rPr>
              <a:t> know to </a:t>
            </a:r>
            <a:r>
              <a:rPr lang="fr-FR" sz="2200" dirty="0" err="1">
                <a:solidFill>
                  <a:schemeClr val="bg1"/>
                </a:solidFill>
              </a:rPr>
              <a:t>work</a:t>
            </a:r>
            <a:r>
              <a:rPr lang="fr-FR" sz="2200" dirty="0">
                <a:solidFill>
                  <a:schemeClr val="bg1"/>
                </a:solidFill>
              </a:rPr>
              <a:t> out the </a:t>
            </a:r>
            <a:r>
              <a:rPr lang="fr-FR" sz="2200" dirty="0" err="1">
                <a:solidFill>
                  <a:schemeClr val="bg1"/>
                </a:solidFill>
              </a:rPr>
              <a:t>missing</a:t>
            </a:r>
            <a:r>
              <a:rPr lang="fr-FR" sz="2200" dirty="0">
                <a:solidFill>
                  <a:schemeClr val="bg1"/>
                </a:solidFill>
              </a:rPr>
              <a:t> </a:t>
            </a:r>
            <a:r>
              <a:rPr lang="fr-FR" sz="2200" dirty="0" err="1">
                <a:solidFill>
                  <a:schemeClr val="bg1"/>
                </a:solidFill>
              </a:rPr>
              <a:t>nouns</a:t>
            </a:r>
            <a:r>
              <a:rPr lang="fr-FR" sz="2200" dirty="0">
                <a:solidFill>
                  <a:schemeClr val="bg1"/>
                </a:solidFill>
              </a:rPr>
              <a:t>.</a:t>
            </a:r>
          </a:p>
        </p:txBody>
      </p:sp>
      <p:sp>
        <p:nvSpPr>
          <p:cNvPr id="5" name="Rectangle: Rounded Corners 4">
            <a:extLst>
              <a:ext uri="{FF2B5EF4-FFF2-40B4-BE49-F238E27FC236}">
                <a16:creationId xmlns:a16="http://schemas.microsoft.com/office/drawing/2014/main" id="{33A9FE91-ECCB-4775-BD81-D72B0CA76268}"/>
              </a:ext>
            </a:extLst>
          </p:cNvPr>
          <p:cNvSpPr/>
          <p:nvPr/>
        </p:nvSpPr>
        <p:spPr>
          <a:xfrm>
            <a:off x="3686335" y="1649465"/>
            <a:ext cx="1562100" cy="397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politique</a:t>
            </a:r>
          </a:p>
        </p:txBody>
      </p:sp>
      <p:sp>
        <p:nvSpPr>
          <p:cNvPr id="11" name="Rectangle: Rounded Corners 10">
            <a:extLst>
              <a:ext uri="{FF2B5EF4-FFF2-40B4-BE49-F238E27FC236}">
                <a16:creationId xmlns:a16="http://schemas.microsoft.com/office/drawing/2014/main" id="{E0DFD488-B84C-449E-8263-868E51BC6E5F}"/>
              </a:ext>
            </a:extLst>
          </p:cNvPr>
          <p:cNvSpPr/>
          <p:nvPr/>
        </p:nvSpPr>
        <p:spPr>
          <a:xfrm>
            <a:off x="5329993" y="2195469"/>
            <a:ext cx="1722083" cy="397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le prochain</a:t>
            </a:r>
          </a:p>
        </p:txBody>
      </p:sp>
      <p:sp>
        <p:nvSpPr>
          <p:cNvPr id="12" name="Rectangle: Rounded Corners 11">
            <a:extLst>
              <a:ext uri="{FF2B5EF4-FFF2-40B4-BE49-F238E27FC236}">
                <a16:creationId xmlns:a16="http://schemas.microsoft.com/office/drawing/2014/main" id="{13AC4AB2-A000-4225-98EF-054D0D3C4D4A}"/>
              </a:ext>
            </a:extLst>
          </p:cNvPr>
          <p:cNvSpPr/>
          <p:nvPr/>
        </p:nvSpPr>
        <p:spPr>
          <a:xfrm>
            <a:off x="1592840" y="2742571"/>
            <a:ext cx="1562100" cy="397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le dernier</a:t>
            </a:r>
          </a:p>
        </p:txBody>
      </p:sp>
      <p:sp>
        <p:nvSpPr>
          <p:cNvPr id="13" name="Rectangle: Rounded Corners 12">
            <a:extLst>
              <a:ext uri="{FF2B5EF4-FFF2-40B4-BE49-F238E27FC236}">
                <a16:creationId xmlns:a16="http://schemas.microsoft.com/office/drawing/2014/main" id="{B28D8667-76AE-4247-89EE-D078CE1CFCF9}"/>
              </a:ext>
            </a:extLst>
          </p:cNvPr>
          <p:cNvSpPr/>
          <p:nvPr/>
        </p:nvSpPr>
        <p:spPr>
          <a:xfrm>
            <a:off x="3518386" y="3292006"/>
            <a:ext cx="1562100" cy="397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les jeunes</a:t>
            </a:r>
          </a:p>
        </p:txBody>
      </p:sp>
      <p:sp>
        <p:nvSpPr>
          <p:cNvPr id="14" name="Rectangle: Rounded Corners 13">
            <a:extLst>
              <a:ext uri="{FF2B5EF4-FFF2-40B4-BE49-F238E27FC236}">
                <a16:creationId xmlns:a16="http://schemas.microsoft.com/office/drawing/2014/main" id="{8CFEFF1A-6C7E-4E02-AE3E-38C3930C7572}"/>
              </a:ext>
            </a:extLst>
          </p:cNvPr>
          <p:cNvSpPr/>
          <p:nvPr/>
        </p:nvSpPr>
        <p:spPr>
          <a:xfrm>
            <a:off x="2074669" y="3835524"/>
            <a:ext cx="1562100" cy="397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Fran</a:t>
            </a:r>
            <a:r>
              <a:rPr lang="fr-FR" sz="2000" b="1" dirty="0">
                <a:solidFill>
                  <a:schemeClr val="bg1"/>
                </a:solidFill>
                <a:latin typeface="Century Gothic" panose="020B0502020202020204" pitchFamily="34" charset="0"/>
              </a:rPr>
              <a:t>çais</a:t>
            </a:r>
            <a:endParaRPr lang="fr-FR" sz="2000" b="1" dirty="0">
              <a:solidFill>
                <a:schemeClr val="bg1"/>
              </a:solidFill>
            </a:endParaRPr>
          </a:p>
        </p:txBody>
      </p:sp>
      <p:sp>
        <p:nvSpPr>
          <p:cNvPr id="15" name="Rectangle: Rounded Corners 14">
            <a:extLst>
              <a:ext uri="{FF2B5EF4-FFF2-40B4-BE49-F238E27FC236}">
                <a16:creationId xmlns:a16="http://schemas.microsoft.com/office/drawing/2014/main" id="{98832B19-0CC5-404D-97E1-1764ACEC1C85}"/>
              </a:ext>
            </a:extLst>
          </p:cNvPr>
          <p:cNvSpPr/>
          <p:nvPr/>
        </p:nvSpPr>
        <p:spPr>
          <a:xfrm>
            <a:off x="2529208" y="4379043"/>
            <a:ext cx="1562100" cy="397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la malade</a:t>
            </a:r>
          </a:p>
        </p:txBody>
      </p:sp>
      <p:sp>
        <p:nvSpPr>
          <p:cNvPr id="16" name="Rectangle: Rounded Corners 15">
            <a:extLst>
              <a:ext uri="{FF2B5EF4-FFF2-40B4-BE49-F238E27FC236}">
                <a16:creationId xmlns:a16="http://schemas.microsoft.com/office/drawing/2014/main" id="{56B3AC39-FA38-44F5-AB33-1F41B7B123DE}"/>
              </a:ext>
            </a:extLst>
          </p:cNvPr>
          <p:cNvSpPr/>
          <p:nvPr/>
        </p:nvSpPr>
        <p:spPr>
          <a:xfrm>
            <a:off x="3137011" y="4929119"/>
            <a:ext cx="1562100" cy="397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un juif</a:t>
            </a:r>
          </a:p>
        </p:txBody>
      </p:sp>
      <p:sp>
        <p:nvSpPr>
          <p:cNvPr id="17" name="Rectangle: Rounded Corners 16">
            <a:extLst>
              <a:ext uri="{FF2B5EF4-FFF2-40B4-BE49-F238E27FC236}">
                <a16:creationId xmlns:a16="http://schemas.microsoft.com/office/drawing/2014/main" id="{31AB3CD0-B966-46CD-BE59-E9E5D0041586}"/>
              </a:ext>
            </a:extLst>
          </p:cNvPr>
          <p:cNvSpPr/>
          <p:nvPr/>
        </p:nvSpPr>
        <p:spPr>
          <a:xfrm>
            <a:off x="2930634" y="5493467"/>
            <a:ext cx="1768477" cy="397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Canadiens</a:t>
            </a:r>
          </a:p>
        </p:txBody>
      </p:sp>
    </p:spTree>
    <p:extLst>
      <p:ext uri="{BB962C8B-B14F-4D97-AF65-F5344CB8AC3E}">
        <p14:creationId xmlns:p14="http://schemas.microsoft.com/office/powerpoint/2010/main" val="411192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Nouns and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97778CE-D175-477C-81F6-D38B05BF2F33}"/>
              </a:ext>
            </a:extLst>
          </p:cNvPr>
          <p:cNvSpPr txBox="1"/>
          <p:nvPr/>
        </p:nvSpPr>
        <p:spPr>
          <a:xfrm>
            <a:off x="180000" y="5571340"/>
            <a:ext cx="11729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4472C4">
                    <a:lumMod val="50000"/>
                  </a:srgbClr>
                </a:solidFill>
                <a:latin typeface="Century Gothic" panose="020F0302020204030204"/>
              </a:rPr>
              <a:t>	</a:t>
            </a:r>
            <a:r>
              <a:rPr lang="en-US" sz="4000" dirty="0">
                <a:solidFill>
                  <a:srgbClr val="4472C4">
                    <a:lumMod val="50000"/>
                  </a:srgbClr>
                </a:solidFill>
                <a:latin typeface="Century Gothic" panose="020F0302020204030204"/>
              </a:rPr>
              <a:t>un lieu </a:t>
            </a:r>
            <a:r>
              <a:rPr lang="en-US" sz="4000" dirty="0" err="1">
                <a:solidFill>
                  <a:srgbClr val="4472C4">
                    <a:lumMod val="50000"/>
                  </a:srgbClr>
                </a:solidFill>
                <a:latin typeface="Century Gothic" panose="020F0302020204030204"/>
              </a:rPr>
              <a:t>hindou</a:t>
            </a: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une</a:t>
            </a: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hindoue</a:t>
            </a:r>
            <a:endPar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0" name="Picture 9">
            <a:extLst>
              <a:ext uri="{FF2B5EF4-FFF2-40B4-BE49-F238E27FC236}">
                <a16:creationId xmlns:a16="http://schemas.microsoft.com/office/drawing/2014/main" id="{9FE0EF0E-1221-486F-B4B8-06ACC8C0B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9305" y="1346447"/>
            <a:ext cx="2779863" cy="3876062"/>
          </a:xfrm>
          <a:prstGeom prst="rect">
            <a:avLst/>
          </a:prstGeom>
        </p:spPr>
      </p:pic>
      <p:sp>
        <p:nvSpPr>
          <p:cNvPr id="11" name="Rectangle 10">
            <a:extLst>
              <a:ext uri="{FF2B5EF4-FFF2-40B4-BE49-F238E27FC236}">
                <a16:creationId xmlns:a16="http://schemas.microsoft.com/office/drawing/2014/main" id="{410B884B-2851-444E-A4EA-22C65ACF0EE1}"/>
              </a:ext>
            </a:extLst>
          </p:cNvPr>
          <p:cNvSpPr/>
          <p:nvPr/>
        </p:nvSpPr>
        <p:spPr>
          <a:xfrm>
            <a:off x="6864309" y="4885273"/>
            <a:ext cx="4722606" cy="1393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002060"/>
                </a:solidFill>
              </a:rPr>
              <a:t>[a </a:t>
            </a:r>
            <a:r>
              <a:rPr lang="fr-FR" sz="4000" dirty="0" err="1">
                <a:solidFill>
                  <a:srgbClr val="002060"/>
                </a:solidFill>
              </a:rPr>
              <a:t>Hindu</a:t>
            </a:r>
            <a:r>
              <a:rPr lang="fr-FR" sz="4000" dirty="0">
                <a:solidFill>
                  <a:srgbClr val="002060"/>
                </a:solidFill>
              </a:rPr>
              <a:t> </a:t>
            </a:r>
            <a:r>
              <a:rPr lang="fr-FR" sz="4000" dirty="0" err="1">
                <a:solidFill>
                  <a:srgbClr val="002060"/>
                </a:solidFill>
              </a:rPr>
              <a:t>woman</a:t>
            </a:r>
            <a:r>
              <a:rPr lang="fr-FR" sz="4000" dirty="0">
                <a:solidFill>
                  <a:srgbClr val="002060"/>
                </a:solidFill>
              </a:rPr>
              <a:t>]</a:t>
            </a:r>
          </a:p>
          <a:p>
            <a:pPr algn="ctr"/>
            <a:r>
              <a:rPr lang="fr-FR" sz="4000" dirty="0">
                <a:solidFill>
                  <a:srgbClr val="002060"/>
                </a:solidFill>
              </a:rPr>
              <a:t>_____    _____</a:t>
            </a:r>
          </a:p>
        </p:txBody>
      </p:sp>
      <p:pic>
        <p:nvPicPr>
          <p:cNvPr id="6" name="Picture 5">
            <a:extLst>
              <a:ext uri="{FF2B5EF4-FFF2-40B4-BE49-F238E27FC236}">
                <a16:creationId xmlns:a16="http://schemas.microsoft.com/office/drawing/2014/main" id="{48D70C86-8CAF-4E1A-9C8A-522602194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85" y="1757751"/>
            <a:ext cx="5852160" cy="3901440"/>
          </a:xfrm>
          <a:prstGeom prst="rect">
            <a:avLst/>
          </a:prstGeom>
        </p:spPr>
      </p:pic>
      <p:pic>
        <p:nvPicPr>
          <p:cNvPr id="3" name="Picture 2">
            <a:extLst>
              <a:ext uri="{FF2B5EF4-FFF2-40B4-BE49-F238E27FC236}">
                <a16:creationId xmlns:a16="http://schemas.microsoft.com/office/drawing/2014/main" id="{190CDAD0-8281-48D2-AF24-B3F116DF83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394" y="1816242"/>
            <a:ext cx="2025128" cy="1892229"/>
          </a:xfrm>
          <a:prstGeom prst="rect">
            <a:avLst/>
          </a:prstGeom>
        </p:spPr>
      </p:pic>
    </p:spTree>
    <p:extLst>
      <p:ext uri="{BB962C8B-B14F-4D97-AF65-F5344CB8AC3E}">
        <p14:creationId xmlns:p14="http://schemas.microsoft.com/office/powerpoint/2010/main" val="35896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Nouns and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97778CE-D175-477C-81F6-D38B05BF2F33}"/>
              </a:ext>
            </a:extLst>
          </p:cNvPr>
          <p:cNvSpPr txBox="1"/>
          <p:nvPr/>
        </p:nvSpPr>
        <p:spPr>
          <a:xfrm>
            <a:off x="180000" y="5582250"/>
            <a:ext cx="11729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4472C4">
                    <a:lumMod val="50000"/>
                  </a:srgbClr>
                </a:solidFill>
                <a:latin typeface="Century Gothic" panose="020F0302020204030204"/>
              </a:rPr>
              <a:t>		</a:t>
            </a:r>
            <a:r>
              <a:rPr lang="en-US" sz="4000" dirty="0">
                <a:solidFill>
                  <a:srgbClr val="4472C4">
                    <a:lumMod val="50000"/>
                  </a:srgbClr>
                </a:solidFill>
                <a:latin typeface="Century Gothic" panose="020F0302020204030204"/>
              </a:rPr>
              <a:t>un </a:t>
            </a:r>
            <a:r>
              <a:rPr lang="en-US" sz="4000" dirty="0" err="1">
                <a:solidFill>
                  <a:srgbClr val="4472C4">
                    <a:lumMod val="50000"/>
                  </a:srgbClr>
                </a:solidFill>
                <a:latin typeface="Century Gothic" panose="020F0302020204030204"/>
              </a:rPr>
              <a:t>sikh</a:t>
            </a:r>
            <a:r>
              <a:rPr lang="en-US" sz="4000" dirty="0">
                <a:solidFill>
                  <a:srgbClr val="4472C4">
                    <a:lumMod val="50000"/>
                  </a:srgbClr>
                </a:solidFill>
                <a:latin typeface="Century Gothic" panose="020F0302020204030204"/>
              </a:rPr>
              <a:t>					un </a:t>
            </a:r>
            <a:r>
              <a:rPr lang="en-US" sz="4000" dirty="0" err="1">
                <a:solidFill>
                  <a:srgbClr val="4472C4">
                    <a:lumMod val="50000"/>
                  </a:srgbClr>
                </a:solidFill>
                <a:latin typeface="Century Gothic" panose="020F0302020204030204"/>
              </a:rPr>
              <a:t>texte</a:t>
            </a: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sikh</a:t>
            </a:r>
            <a:endPar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 name="Rectangle 10">
            <a:extLst>
              <a:ext uri="{FF2B5EF4-FFF2-40B4-BE49-F238E27FC236}">
                <a16:creationId xmlns:a16="http://schemas.microsoft.com/office/drawing/2014/main" id="{410B884B-2851-444E-A4EA-22C65ACF0EE1}"/>
              </a:ext>
            </a:extLst>
          </p:cNvPr>
          <p:cNvSpPr/>
          <p:nvPr/>
        </p:nvSpPr>
        <p:spPr>
          <a:xfrm>
            <a:off x="6745494" y="5582250"/>
            <a:ext cx="4722606"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002060"/>
                </a:solidFill>
              </a:rPr>
              <a:t>[a Sikh </a:t>
            </a:r>
            <a:r>
              <a:rPr lang="fr-FR" sz="4000" dirty="0" err="1">
                <a:solidFill>
                  <a:srgbClr val="002060"/>
                </a:solidFill>
              </a:rPr>
              <a:t>text</a:t>
            </a:r>
            <a:r>
              <a:rPr lang="fr-FR" sz="4000" dirty="0">
                <a:solidFill>
                  <a:srgbClr val="002060"/>
                </a:solidFill>
              </a:rPr>
              <a:t>]</a:t>
            </a:r>
          </a:p>
        </p:txBody>
      </p:sp>
      <p:pic>
        <p:nvPicPr>
          <p:cNvPr id="12" name="Picture 11">
            <a:extLst>
              <a:ext uri="{FF2B5EF4-FFF2-40B4-BE49-F238E27FC236}">
                <a16:creationId xmlns:a16="http://schemas.microsoft.com/office/drawing/2014/main" id="{AF59A73F-269A-46AB-87BD-CD1A8EBD1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38" r="6462" b="31839"/>
          <a:stretch/>
        </p:blipFill>
        <p:spPr>
          <a:xfrm>
            <a:off x="1023165" y="1768289"/>
            <a:ext cx="3637949" cy="3705726"/>
          </a:xfrm>
          <a:prstGeom prst="rect">
            <a:avLst/>
          </a:prstGeom>
        </p:spPr>
      </p:pic>
      <p:pic>
        <p:nvPicPr>
          <p:cNvPr id="13" name="Picture 12">
            <a:extLst>
              <a:ext uri="{FF2B5EF4-FFF2-40B4-BE49-F238E27FC236}">
                <a16:creationId xmlns:a16="http://schemas.microsoft.com/office/drawing/2014/main" id="{88A8F2AB-7FA3-4A77-9CD3-D39555DA0C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5762" y="1658621"/>
            <a:ext cx="2883405" cy="3815394"/>
          </a:xfrm>
          <a:prstGeom prst="rect">
            <a:avLst/>
          </a:prstGeom>
        </p:spPr>
      </p:pic>
      <p:pic>
        <p:nvPicPr>
          <p:cNvPr id="14" name="Picture 13">
            <a:extLst>
              <a:ext uri="{FF2B5EF4-FFF2-40B4-BE49-F238E27FC236}">
                <a16:creationId xmlns:a16="http://schemas.microsoft.com/office/drawing/2014/main" id="{9BAF6FE6-38DC-4A33-AB15-F1DF31938097}"/>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8213882" y="2254876"/>
            <a:ext cx="1967163" cy="2622884"/>
          </a:xfrm>
          <a:prstGeom prst="rect">
            <a:avLst/>
          </a:prstGeom>
        </p:spPr>
      </p:pic>
    </p:spTree>
    <p:extLst>
      <p:ext uri="{BB962C8B-B14F-4D97-AF65-F5344CB8AC3E}">
        <p14:creationId xmlns:p14="http://schemas.microsoft.com/office/powerpoint/2010/main" val="229293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Nouns and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97778CE-D175-477C-81F6-D38B05BF2F33}"/>
              </a:ext>
            </a:extLst>
          </p:cNvPr>
          <p:cNvSpPr txBox="1"/>
          <p:nvPr/>
        </p:nvSpPr>
        <p:spPr>
          <a:xfrm>
            <a:off x="180000" y="5582250"/>
            <a:ext cx="11729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un </a:t>
            </a:r>
            <a:r>
              <a:rPr lang="en-US" sz="4000" dirty="0" err="1">
                <a:solidFill>
                  <a:srgbClr val="4472C4">
                    <a:lumMod val="50000"/>
                  </a:srgbClr>
                </a:solidFill>
                <a:latin typeface="Century Gothic" panose="020F0302020204030204"/>
              </a:rPr>
              <a:t>bâtiment</a:t>
            </a: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bouddhiste</a:t>
            </a:r>
            <a:r>
              <a:rPr lang="en-US" sz="4000" dirty="0">
                <a:solidFill>
                  <a:srgbClr val="4472C4">
                    <a:lumMod val="50000"/>
                  </a:srgbClr>
                </a:solidFill>
                <a:latin typeface="Century Gothic" panose="020F0302020204030204"/>
              </a:rPr>
              <a:t>		un </a:t>
            </a:r>
            <a:r>
              <a:rPr lang="en-US" sz="4000" dirty="0" err="1">
                <a:solidFill>
                  <a:srgbClr val="4472C4">
                    <a:lumMod val="50000"/>
                  </a:srgbClr>
                </a:solidFill>
                <a:latin typeface="Century Gothic" panose="020F0302020204030204"/>
              </a:rPr>
              <a:t>bouddhiste</a:t>
            </a:r>
            <a:endPar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59DDBE9E-69BB-4451-9671-665584CC0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865" y="2197767"/>
            <a:ext cx="4339282" cy="3023937"/>
          </a:xfrm>
          <a:prstGeom prst="rect">
            <a:avLst/>
          </a:prstGeom>
        </p:spPr>
      </p:pic>
      <p:pic>
        <p:nvPicPr>
          <p:cNvPr id="12" name="Picture 11">
            <a:extLst>
              <a:ext uri="{FF2B5EF4-FFF2-40B4-BE49-F238E27FC236}">
                <a16:creationId xmlns:a16="http://schemas.microsoft.com/office/drawing/2014/main" id="{5CFDE0A3-0948-4619-AB39-46D04E3CA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519" y="1322028"/>
            <a:ext cx="3907491" cy="3899676"/>
          </a:xfrm>
          <a:prstGeom prst="rect">
            <a:avLst/>
          </a:prstGeom>
        </p:spPr>
      </p:pic>
      <p:sp>
        <p:nvSpPr>
          <p:cNvPr id="13" name="Rectangle 12">
            <a:extLst>
              <a:ext uri="{FF2B5EF4-FFF2-40B4-BE49-F238E27FC236}">
                <a16:creationId xmlns:a16="http://schemas.microsoft.com/office/drawing/2014/main" id="{E50AA1A1-97C6-4C32-A833-159298CF1B43}"/>
              </a:ext>
            </a:extLst>
          </p:cNvPr>
          <p:cNvSpPr/>
          <p:nvPr/>
        </p:nvSpPr>
        <p:spPr>
          <a:xfrm>
            <a:off x="6959266" y="4869222"/>
            <a:ext cx="4732421" cy="133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002060"/>
                </a:solidFill>
              </a:rPr>
              <a:t>[a </a:t>
            </a:r>
            <a:r>
              <a:rPr lang="fr-FR" sz="4000" dirty="0" err="1">
                <a:solidFill>
                  <a:srgbClr val="002060"/>
                </a:solidFill>
              </a:rPr>
              <a:t>Buddhist</a:t>
            </a:r>
            <a:r>
              <a:rPr lang="fr-FR" sz="4000" dirty="0">
                <a:solidFill>
                  <a:srgbClr val="002060"/>
                </a:solidFill>
              </a:rPr>
              <a:t> man]</a:t>
            </a:r>
          </a:p>
          <a:p>
            <a:pPr algn="ctr"/>
            <a:r>
              <a:rPr lang="fr-FR" sz="4000" dirty="0">
                <a:solidFill>
                  <a:srgbClr val="002060"/>
                </a:solidFill>
              </a:rPr>
              <a:t>_____   _____</a:t>
            </a:r>
          </a:p>
        </p:txBody>
      </p:sp>
    </p:spTree>
    <p:extLst>
      <p:ext uri="{BB962C8B-B14F-4D97-AF65-F5344CB8AC3E}">
        <p14:creationId xmlns:p14="http://schemas.microsoft.com/office/powerpoint/2010/main" val="11787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DA9D59-6F05-9700-B4D2-13BEA88DB743}"/>
              </a:ext>
            </a:extLst>
          </p:cNvPr>
          <p:cNvSpPr/>
          <p:nvPr/>
        </p:nvSpPr>
        <p:spPr>
          <a:xfrm>
            <a:off x="1117433" y="3758654"/>
            <a:ext cx="4222375" cy="2250831"/>
          </a:xfrm>
          <a:prstGeom prst="roundRect">
            <a:avLst/>
          </a:prstGeom>
          <a:solidFill>
            <a:srgbClr val="E3EAFD"/>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sz="2800" b="1" dirty="0">
                <a:solidFill>
                  <a:srgbClr val="115076"/>
                </a:solidFill>
              </a:rPr>
              <a:t>I translate the text.</a:t>
            </a:r>
          </a:p>
          <a:p>
            <a:pPr marL="342900" indent="-342900">
              <a:buAutoNum type="arabicPeriod"/>
            </a:pPr>
            <a:r>
              <a:rPr lang="en-GB" sz="2800" b="1" dirty="0">
                <a:solidFill>
                  <a:srgbClr val="115076"/>
                </a:solidFill>
              </a:rPr>
              <a:t>La </a:t>
            </a:r>
            <a:r>
              <a:rPr lang="en-GB" sz="2800" b="1" dirty="0" err="1">
                <a:solidFill>
                  <a:srgbClr val="115076"/>
                </a:solidFill>
              </a:rPr>
              <a:t>maison</a:t>
            </a:r>
            <a:r>
              <a:rPr lang="en-GB" sz="2800" b="1" dirty="0">
                <a:solidFill>
                  <a:srgbClr val="115076"/>
                </a:solidFill>
              </a:rPr>
              <a:t> de ma </a:t>
            </a:r>
            <a:r>
              <a:rPr lang="en-GB" sz="2800" b="1" dirty="0" err="1">
                <a:solidFill>
                  <a:srgbClr val="115076"/>
                </a:solidFill>
              </a:rPr>
              <a:t>famille</a:t>
            </a:r>
            <a:r>
              <a:rPr lang="en-GB" sz="2800" b="1" dirty="0">
                <a:solidFill>
                  <a:srgbClr val="115076"/>
                </a:solidFill>
              </a:rPr>
              <a:t> </a:t>
            </a:r>
            <a:r>
              <a:rPr lang="en-GB" sz="2800" b="1" dirty="0" err="1">
                <a:solidFill>
                  <a:srgbClr val="115076"/>
                </a:solidFill>
              </a:rPr>
              <a:t>est</a:t>
            </a:r>
            <a:r>
              <a:rPr lang="en-GB" sz="2800" b="1" dirty="0">
                <a:solidFill>
                  <a:srgbClr val="115076"/>
                </a:solidFill>
              </a:rPr>
              <a:t> très modern.</a:t>
            </a:r>
          </a:p>
        </p:txBody>
      </p:sp>
      <p:sp>
        <p:nvSpPr>
          <p:cNvPr id="13" name="Rectangle: Rounded Corners 12">
            <a:extLst>
              <a:ext uri="{FF2B5EF4-FFF2-40B4-BE49-F238E27FC236}">
                <a16:creationId xmlns:a16="http://schemas.microsoft.com/office/drawing/2014/main" id="{DCFBB814-37B3-72DE-98A5-98948382E8B1}"/>
              </a:ext>
            </a:extLst>
          </p:cNvPr>
          <p:cNvSpPr/>
          <p:nvPr/>
        </p:nvSpPr>
        <p:spPr>
          <a:xfrm>
            <a:off x="6797185" y="4137659"/>
            <a:ext cx="4503439" cy="1418401"/>
          </a:xfrm>
          <a:prstGeom prst="roundRect">
            <a:avLst/>
          </a:prstGeom>
          <a:solidFill>
            <a:schemeClr val="accent2">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rPr>
              <a:t>l’artiste</a:t>
            </a:r>
            <a:r>
              <a:rPr lang="en-GB" sz="2800" b="1" dirty="0">
                <a:solidFill>
                  <a:srgbClr val="115076"/>
                </a:solidFill>
              </a:rPr>
              <a:t> (m)</a:t>
            </a:r>
          </a:p>
          <a:p>
            <a:pPr algn="ctr"/>
            <a:r>
              <a:rPr lang="en-GB" sz="2800" b="1" dirty="0">
                <a:solidFill>
                  <a:srgbClr val="115076"/>
                </a:solidFill>
              </a:rPr>
              <a:t>le </a:t>
            </a:r>
            <a:r>
              <a:rPr lang="en-GB" sz="2800" b="1" dirty="0" err="1">
                <a:solidFill>
                  <a:srgbClr val="115076"/>
                </a:solidFill>
              </a:rPr>
              <a:t>symbole</a:t>
            </a:r>
            <a:r>
              <a:rPr lang="en-GB" sz="2800" b="1" dirty="0">
                <a:solidFill>
                  <a:srgbClr val="115076"/>
                </a:solidFill>
              </a:rPr>
              <a:t> (m)</a:t>
            </a:r>
          </a:p>
          <a:p>
            <a:pPr algn="ctr"/>
            <a:r>
              <a:rPr lang="en-GB" sz="2800" b="1" dirty="0">
                <a:solidFill>
                  <a:srgbClr val="115076"/>
                </a:solidFill>
              </a:rPr>
              <a:t>le </a:t>
            </a:r>
            <a:r>
              <a:rPr lang="en-GB" sz="2800" b="1" dirty="0" err="1">
                <a:solidFill>
                  <a:srgbClr val="115076"/>
                </a:solidFill>
              </a:rPr>
              <a:t>lerrorisme</a:t>
            </a:r>
            <a:r>
              <a:rPr lang="en-GB" sz="2800" b="1" dirty="0">
                <a:solidFill>
                  <a:srgbClr val="115076"/>
                </a:solidFill>
              </a:rPr>
              <a:t> (m)</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50169" cy="707849"/>
          </a:xfrm>
        </p:spPr>
        <p:txBody>
          <a:bodyPr>
            <a:normAutofit/>
          </a:bodyPr>
          <a:lstStyle/>
          <a:p>
            <a:r>
              <a:rPr lang="en-GB" sz="3600" b="1" dirty="0">
                <a:solidFill>
                  <a:schemeClr val="bg1"/>
                </a:solidFill>
              </a:rPr>
              <a:t>Les mots avec ‘-e’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651AE851-99D1-4FAF-A051-191B28FA324B}"/>
              </a:ext>
            </a:extLst>
          </p:cNvPr>
          <p:cNvSpPr/>
          <p:nvPr/>
        </p:nvSpPr>
        <p:spPr>
          <a:xfrm>
            <a:off x="211136" y="1277118"/>
            <a:ext cx="11698785" cy="973713"/>
          </a:xfrm>
          <a:prstGeom prst="roundRect">
            <a:avLst/>
          </a:prstGeom>
          <a:solidFill>
            <a:schemeClr val="accent1">
              <a:lumMod val="5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a:solidFill>
                  <a:schemeClr val="bg1"/>
                </a:solidFill>
                <a:effectLst/>
              </a:rPr>
              <a:t>we can add -e to some nouns and adjectives that end with a consonant in English to make the French word</a:t>
            </a:r>
            <a:endParaRPr lang="en-GB" sz="2800" dirty="0">
              <a:solidFill>
                <a:schemeClr val="bg1"/>
              </a:solidFill>
            </a:endParaRPr>
          </a:p>
        </p:txBody>
      </p:sp>
      <p:sp>
        <p:nvSpPr>
          <p:cNvPr id="5" name="Rectangle: Rounded Corners 4">
            <a:extLst>
              <a:ext uri="{FF2B5EF4-FFF2-40B4-BE49-F238E27FC236}">
                <a16:creationId xmlns:a16="http://schemas.microsoft.com/office/drawing/2014/main" id="{528561D8-3188-32AD-27A1-6B02859BEEEF}"/>
              </a:ext>
            </a:extLst>
          </p:cNvPr>
          <p:cNvSpPr/>
          <p:nvPr/>
        </p:nvSpPr>
        <p:spPr>
          <a:xfrm>
            <a:off x="3796230" y="2432031"/>
            <a:ext cx="1921565" cy="867128"/>
          </a:xfrm>
          <a:prstGeom prst="roundRect">
            <a:avLst/>
          </a:prstGeom>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2">
                    <a:lumMod val="50000"/>
                  </a:schemeClr>
                </a:solidFill>
              </a:rPr>
              <a:t>texte</a:t>
            </a:r>
            <a:endParaRPr lang="en-GB" sz="2400" b="1" dirty="0">
              <a:solidFill>
                <a:schemeClr val="tx2">
                  <a:lumMod val="50000"/>
                </a:schemeClr>
              </a:solidFill>
            </a:endParaRPr>
          </a:p>
        </p:txBody>
      </p:sp>
      <p:sp>
        <p:nvSpPr>
          <p:cNvPr id="6" name="Rectangle: Rounded Corners 5">
            <a:extLst>
              <a:ext uri="{FF2B5EF4-FFF2-40B4-BE49-F238E27FC236}">
                <a16:creationId xmlns:a16="http://schemas.microsoft.com/office/drawing/2014/main" id="{8EE78529-467C-EF40-F192-E2BF7835AAF1}"/>
              </a:ext>
            </a:extLst>
          </p:cNvPr>
          <p:cNvSpPr/>
          <p:nvPr/>
        </p:nvSpPr>
        <p:spPr>
          <a:xfrm>
            <a:off x="9639007" y="2430150"/>
            <a:ext cx="1921565" cy="867128"/>
          </a:xfrm>
          <a:prstGeom prst="roundRect">
            <a:avLst/>
          </a:prstGeom>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2">
                    <a:lumMod val="50000"/>
                  </a:schemeClr>
                </a:solidFill>
              </a:rPr>
              <a:t>moderne</a:t>
            </a:r>
            <a:endParaRPr lang="en-GB" sz="2400" b="1" dirty="0">
              <a:solidFill>
                <a:schemeClr val="tx2">
                  <a:lumMod val="50000"/>
                </a:schemeClr>
              </a:solidFill>
            </a:endParaRPr>
          </a:p>
        </p:txBody>
      </p:sp>
      <p:sp>
        <p:nvSpPr>
          <p:cNvPr id="9" name="Rectangle: Rounded Corners 8">
            <a:extLst>
              <a:ext uri="{FF2B5EF4-FFF2-40B4-BE49-F238E27FC236}">
                <a16:creationId xmlns:a16="http://schemas.microsoft.com/office/drawing/2014/main" id="{911BCDDE-9D42-7741-FBDD-DCE5B0460EBF}"/>
              </a:ext>
            </a:extLst>
          </p:cNvPr>
          <p:cNvSpPr/>
          <p:nvPr/>
        </p:nvSpPr>
        <p:spPr>
          <a:xfrm>
            <a:off x="6568678" y="2430150"/>
            <a:ext cx="1921565" cy="867128"/>
          </a:xfrm>
          <a:prstGeom prst="roundRect">
            <a:avLst/>
          </a:prstGeom>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2">
                    <a:lumMod val="50000"/>
                  </a:schemeClr>
                </a:solidFill>
              </a:rPr>
              <a:t>modern</a:t>
            </a:r>
          </a:p>
        </p:txBody>
      </p:sp>
      <p:sp>
        <p:nvSpPr>
          <p:cNvPr id="10" name="Rectangle: Rounded Corners 9">
            <a:extLst>
              <a:ext uri="{FF2B5EF4-FFF2-40B4-BE49-F238E27FC236}">
                <a16:creationId xmlns:a16="http://schemas.microsoft.com/office/drawing/2014/main" id="{162D45C9-48E5-0F01-C965-F8284BC3D734}"/>
              </a:ext>
            </a:extLst>
          </p:cNvPr>
          <p:cNvSpPr/>
          <p:nvPr/>
        </p:nvSpPr>
        <p:spPr>
          <a:xfrm>
            <a:off x="725901" y="2430150"/>
            <a:ext cx="1921565" cy="867128"/>
          </a:xfrm>
          <a:prstGeom prst="roundRect">
            <a:avLst/>
          </a:prstGeom>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2">
                    <a:lumMod val="50000"/>
                  </a:schemeClr>
                </a:solidFill>
              </a:rPr>
              <a:t>text</a:t>
            </a:r>
          </a:p>
        </p:txBody>
      </p:sp>
      <p:sp>
        <p:nvSpPr>
          <p:cNvPr id="11" name="Rounded Rectangle 10">
            <a:extLst>
              <a:ext uri="{FF2B5EF4-FFF2-40B4-BE49-F238E27FC236}">
                <a16:creationId xmlns:a16="http://schemas.microsoft.com/office/drawing/2014/main" id="{D58AE106-CEF8-532F-2E38-38B53DFA5A6D}"/>
              </a:ext>
            </a:extLst>
          </p:cNvPr>
          <p:cNvSpPr/>
          <p:nvPr/>
        </p:nvSpPr>
        <p:spPr>
          <a:xfrm>
            <a:off x="6184468" y="3428999"/>
            <a:ext cx="5728875" cy="2835723"/>
          </a:xfrm>
          <a:prstGeom prst="roundRect">
            <a:avLst/>
          </a:prstGeom>
          <a:solidFill>
            <a:schemeClr val="accent2">
              <a:lumMod val="60000"/>
              <a:lumOff val="4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What would the following words be in </a:t>
            </a:r>
            <a:r>
              <a:rPr lang="en-GB" sz="2200" dirty="0">
                <a:solidFill>
                  <a:srgbClr val="4472C4">
                    <a:lumMod val="50000"/>
                  </a:srgbClr>
                </a:solidFill>
                <a:latin typeface="Century Gothic" panose="020B0502020202020204" pitchFamily="34" charset="0"/>
              </a:rPr>
              <a:t>French</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panose="020B0502020202020204" pitchFamily="34" charset="0"/>
              </a:rPr>
              <a:t>a</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rtist</a:t>
            </a:r>
            <a:r>
              <a:rPr kumimoji="0" lang="en-GB" sz="2200" b="1" i="0" u="none" strike="noStrike" kern="1200" cap="none" spc="0" normalizeH="0" noProof="0" dirty="0">
                <a:ln>
                  <a:noFill/>
                </a:ln>
                <a:solidFill>
                  <a:srgbClr val="4472C4">
                    <a:lumMod val="50000"/>
                  </a:srgbClr>
                </a:solidFill>
                <a:effectLst/>
                <a:uLnTx/>
                <a:uFillTx/>
                <a:latin typeface="Century Gothic" panose="020B0502020202020204" pitchFamily="34" charset="0"/>
              </a:rPr>
              <a:t> (m)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panose="020B0502020202020204" pitchFamily="34" charset="0"/>
              </a:rPr>
              <a:t>s</a:t>
            </a:r>
            <a:r>
              <a:rPr lang="en-GB" sz="2200" b="1" baseline="0" dirty="0">
                <a:solidFill>
                  <a:srgbClr val="4472C4">
                    <a:lumMod val="50000"/>
                  </a:srgbClr>
                </a:solidFill>
                <a:latin typeface="Century Gothic" panose="020B0502020202020204" pitchFamily="34" charset="0"/>
              </a:rPr>
              <a:t>ymbol (m)</a:t>
            </a:r>
            <a:endParaRPr kumimoji="0" lang="en-GB" sz="2200" b="1" i="0" u="none" strike="noStrike" kern="1200" cap="none" spc="0" normalizeH="0" noProof="0" dirty="0">
              <a:ln>
                <a:noFill/>
              </a:ln>
              <a:solidFill>
                <a:srgbClr val="4472C4">
                  <a:lumMod val="50000"/>
                </a:srgbClr>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4472C4">
                    <a:lumMod val="50000"/>
                  </a:srgbClr>
                </a:solidFill>
                <a:latin typeface="Century Gothic" panose="020B0502020202020204" pitchFamily="34" charset="0"/>
              </a:rPr>
              <a:t>terrorism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Choose one and write a sentence in </a:t>
            </a:r>
            <a:r>
              <a:rPr lang="en-GB" sz="2200" dirty="0">
                <a:solidFill>
                  <a:srgbClr val="4472C4">
                    <a:lumMod val="50000"/>
                  </a:srgbClr>
                </a:solidFill>
                <a:latin typeface="Century Gothic" panose="020B0502020202020204" pitchFamily="34" charset="0"/>
              </a:rPr>
              <a:t>French</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2" name="Rounded Rectangle 9">
            <a:extLst>
              <a:ext uri="{FF2B5EF4-FFF2-40B4-BE49-F238E27FC236}">
                <a16:creationId xmlns:a16="http://schemas.microsoft.com/office/drawing/2014/main" id="{D967D5B0-DAA3-818A-121B-E2CB454E1771}"/>
              </a:ext>
            </a:extLst>
          </p:cNvPr>
          <p:cNvSpPr/>
          <p:nvPr/>
        </p:nvSpPr>
        <p:spPr>
          <a:xfrm>
            <a:off x="725901" y="3684235"/>
            <a:ext cx="5005441" cy="2325250"/>
          </a:xfrm>
          <a:prstGeom prst="roundRect">
            <a:avLst/>
          </a:prstGeom>
          <a:solidFill>
            <a:schemeClr val="accent1">
              <a:lumMod val="20000"/>
              <a:lumOff val="80000"/>
            </a:schemeClr>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Je </a:t>
            </a:r>
            <a:r>
              <a:rPr kumimoji="0" lang="en-GB" sz="28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traduis</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le </a:t>
            </a:r>
            <a:r>
              <a:rPr kumimoji="0" lang="en-GB" sz="28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texte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lang="en-GB" sz="2800" noProof="0" dirty="0">
                <a:solidFill>
                  <a:srgbClr val="4472C4">
                    <a:lumMod val="50000"/>
                  </a:srgbClr>
                </a:solidFill>
                <a:latin typeface="Century Gothic" panose="020B0502020202020204" pitchFamily="34" charset="0"/>
              </a:rPr>
              <a:t>My family’s house is very modern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cxnSp>
        <p:nvCxnSpPr>
          <p:cNvPr id="14" name="Straight Arrow Connector 13">
            <a:extLst>
              <a:ext uri="{FF2B5EF4-FFF2-40B4-BE49-F238E27FC236}">
                <a16:creationId xmlns:a16="http://schemas.microsoft.com/office/drawing/2014/main" id="{D2477B85-355A-B39E-C3BA-E49789699C99}"/>
              </a:ext>
            </a:extLst>
          </p:cNvPr>
          <p:cNvCxnSpPr/>
          <p:nvPr/>
        </p:nvCxnSpPr>
        <p:spPr>
          <a:xfrm>
            <a:off x="2875083" y="2863714"/>
            <a:ext cx="724970" cy="0"/>
          </a:xfrm>
          <a:prstGeom prst="straightConnector1">
            <a:avLst/>
          </a:prstGeom>
          <a:ln w="76200">
            <a:solidFill>
              <a:srgbClr val="115076"/>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EBE3C228-2C17-5855-C528-599D102E675C}"/>
              </a:ext>
            </a:extLst>
          </p:cNvPr>
          <p:cNvCxnSpPr/>
          <p:nvPr/>
        </p:nvCxnSpPr>
        <p:spPr>
          <a:xfrm>
            <a:off x="8686420" y="2863714"/>
            <a:ext cx="724970" cy="0"/>
          </a:xfrm>
          <a:prstGeom prst="straightConnector1">
            <a:avLst/>
          </a:prstGeom>
          <a:ln w="76200">
            <a:solidFill>
              <a:srgbClr val="115076"/>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24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5" grpId="0" animBg="1"/>
      <p:bldP spid="6" grpId="0" animBg="1"/>
      <p:bldP spid="9" grpId="0" animBg="1"/>
      <p:bldP spid="10" grpId="0" animBg="1"/>
      <p:bldP spid="11" grpId="0" animBg="1"/>
      <p:bldP spid="11" grpId="1" animBg="1"/>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Nouns and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97778CE-D175-477C-81F6-D38B05BF2F33}"/>
              </a:ext>
            </a:extLst>
          </p:cNvPr>
          <p:cNvSpPr txBox="1"/>
          <p:nvPr/>
        </p:nvSpPr>
        <p:spPr>
          <a:xfrm>
            <a:off x="180000" y="5582250"/>
            <a:ext cx="11729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	un </a:t>
            </a:r>
            <a:r>
              <a:rPr lang="en-US" sz="4000" dirty="0" err="1">
                <a:solidFill>
                  <a:srgbClr val="4472C4">
                    <a:lumMod val="50000"/>
                  </a:srgbClr>
                </a:solidFill>
                <a:latin typeface="Century Gothic" panose="020F0302020204030204"/>
              </a:rPr>
              <a:t>Suédois</a:t>
            </a: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une</a:t>
            </a:r>
            <a:r>
              <a:rPr lang="en-US" sz="4000" dirty="0">
                <a:solidFill>
                  <a:srgbClr val="4472C4">
                    <a:lumMod val="50000"/>
                  </a:srgbClr>
                </a:solidFill>
                <a:latin typeface="Century Gothic" panose="020F0302020204030204"/>
              </a:rPr>
              <a:t> chanson </a:t>
            </a:r>
            <a:r>
              <a:rPr lang="en-US" sz="4000" dirty="0" err="1">
                <a:solidFill>
                  <a:srgbClr val="4472C4">
                    <a:lumMod val="50000"/>
                  </a:srgbClr>
                </a:solidFill>
                <a:latin typeface="Century Gothic" panose="020F0302020204030204"/>
              </a:rPr>
              <a:t>suédoise</a:t>
            </a:r>
            <a:endPar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E50AA1A1-97C6-4C32-A833-159298CF1B43}"/>
              </a:ext>
            </a:extLst>
          </p:cNvPr>
          <p:cNvSpPr/>
          <p:nvPr/>
        </p:nvSpPr>
        <p:spPr>
          <a:xfrm>
            <a:off x="5651147" y="5555022"/>
            <a:ext cx="5814327"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002060"/>
                </a:solidFill>
              </a:rPr>
              <a:t>[a </a:t>
            </a:r>
            <a:r>
              <a:rPr lang="fr-FR" sz="4000" dirty="0" err="1">
                <a:solidFill>
                  <a:srgbClr val="002060"/>
                </a:solidFill>
              </a:rPr>
              <a:t>Swedish</a:t>
            </a:r>
            <a:r>
              <a:rPr lang="fr-FR" sz="4000" dirty="0">
                <a:solidFill>
                  <a:srgbClr val="002060"/>
                </a:solidFill>
              </a:rPr>
              <a:t> </a:t>
            </a:r>
            <a:r>
              <a:rPr lang="fr-FR" sz="4000" dirty="0" err="1">
                <a:solidFill>
                  <a:srgbClr val="002060"/>
                </a:solidFill>
              </a:rPr>
              <a:t>song</a:t>
            </a:r>
            <a:r>
              <a:rPr lang="fr-FR" sz="4000" dirty="0">
                <a:solidFill>
                  <a:srgbClr val="002060"/>
                </a:solidFill>
              </a:rPr>
              <a:t>]</a:t>
            </a:r>
          </a:p>
        </p:txBody>
      </p:sp>
      <p:grpSp>
        <p:nvGrpSpPr>
          <p:cNvPr id="9" name="Group 8">
            <a:extLst>
              <a:ext uri="{FF2B5EF4-FFF2-40B4-BE49-F238E27FC236}">
                <a16:creationId xmlns:a16="http://schemas.microsoft.com/office/drawing/2014/main" id="{BE07EF86-4A3F-499B-944D-14F8637D32D8}"/>
              </a:ext>
            </a:extLst>
          </p:cNvPr>
          <p:cNvGrpSpPr/>
          <p:nvPr/>
        </p:nvGrpSpPr>
        <p:grpSpPr>
          <a:xfrm>
            <a:off x="811730" y="2211072"/>
            <a:ext cx="4296841" cy="2862323"/>
            <a:chOff x="811730" y="2211072"/>
            <a:chExt cx="4296841" cy="2862323"/>
          </a:xfrm>
        </p:grpSpPr>
        <p:pic>
          <p:nvPicPr>
            <p:cNvPr id="10" name="Picture 9">
              <a:extLst>
                <a:ext uri="{FF2B5EF4-FFF2-40B4-BE49-F238E27FC236}">
                  <a16:creationId xmlns:a16="http://schemas.microsoft.com/office/drawing/2014/main" id="{6544E98B-3788-4C72-84F5-903638530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730" y="2211072"/>
              <a:ext cx="4296841" cy="2862323"/>
            </a:xfrm>
            <a:prstGeom prst="rect">
              <a:avLst/>
            </a:prstGeom>
          </p:spPr>
        </p:pic>
        <p:pic>
          <p:nvPicPr>
            <p:cNvPr id="11" name="Picture 10">
              <a:extLst>
                <a:ext uri="{FF2B5EF4-FFF2-40B4-BE49-F238E27FC236}">
                  <a16:creationId xmlns:a16="http://schemas.microsoft.com/office/drawing/2014/main" id="{95864AF6-26D3-4F4E-AAEF-B0218516875E}"/>
                </a:ext>
              </a:extLst>
            </p:cNvPr>
            <p:cNvPicPr>
              <a:picLocks noChangeAspect="1"/>
            </p:cNvPicPr>
            <p:nvPr/>
          </p:nvPicPr>
          <p:blipFill rotWithShape="1">
            <a:blip r:embed="rId5">
              <a:extLst>
                <a:ext uri="{28A0092B-C50C-407E-A947-70E740481C1C}">
                  <a14:useLocalDpi xmlns:a14="http://schemas.microsoft.com/office/drawing/2010/main" val="0"/>
                </a:ext>
              </a:extLst>
            </a:blip>
            <a:srcRect l="65701" t="17935" r="16520" b="56550"/>
            <a:stretch/>
          </p:blipFill>
          <p:spPr>
            <a:xfrm>
              <a:off x="3228622" y="3159186"/>
              <a:ext cx="1733550" cy="1866901"/>
            </a:xfrm>
            <a:prstGeom prst="rect">
              <a:avLst/>
            </a:prstGeom>
          </p:spPr>
        </p:pic>
      </p:grpSp>
      <p:pic>
        <p:nvPicPr>
          <p:cNvPr id="14" name="Picture 13">
            <a:extLst>
              <a:ext uri="{FF2B5EF4-FFF2-40B4-BE49-F238E27FC236}">
                <a16:creationId xmlns:a16="http://schemas.microsoft.com/office/drawing/2014/main" id="{4D54C85C-6B4A-430D-A61B-B398346D5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4667" y="2267033"/>
            <a:ext cx="3685295" cy="2765568"/>
          </a:xfrm>
          <a:prstGeom prst="rect">
            <a:avLst/>
          </a:prstGeom>
        </p:spPr>
      </p:pic>
      <p:sp>
        <p:nvSpPr>
          <p:cNvPr id="15" name="Speech Bubble: Oval 14">
            <a:extLst>
              <a:ext uri="{FF2B5EF4-FFF2-40B4-BE49-F238E27FC236}">
                <a16:creationId xmlns:a16="http://schemas.microsoft.com/office/drawing/2014/main" id="{6E3D22DF-1526-40A4-8CF0-A0A542B8A1EC}"/>
              </a:ext>
            </a:extLst>
          </p:cNvPr>
          <p:cNvSpPr/>
          <p:nvPr/>
        </p:nvSpPr>
        <p:spPr>
          <a:xfrm>
            <a:off x="10134600" y="1990337"/>
            <a:ext cx="1409700" cy="1000513"/>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15">
            <a:extLst>
              <a:ext uri="{FF2B5EF4-FFF2-40B4-BE49-F238E27FC236}">
                <a16:creationId xmlns:a16="http://schemas.microsoft.com/office/drawing/2014/main" id="{7751606B-B13D-4007-894D-7CB7F2910F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4502" y="2073117"/>
            <a:ext cx="834951" cy="834951"/>
          </a:xfrm>
          <a:prstGeom prst="rect">
            <a:avLst/>
          </a:prstGeom>
        </p:spPr>
      </p:pic>
    </p:spTree>
    <p:extLst>
      <p:ext uri="{BB962C8B-B14F-4D97-AF65-F5344CB8AC3E}">
        <p14:creationId xmlns:p14="http://schemas.microsoft.com/office/powerpoint/2010/main" val="2083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Nouns and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97778CE-D175-477C-81F6-D38B05BF2F33}"/>
              </a:ext>
            </a:extLst>
          </p:cNvPr>
          <p:cNvSpPr txBox="1"/>
          <p:nvPr/>
        </p:nvSpPr>
        <p:spPr>
          <a:xfrm>
            <a:off x="266700" y="5582250"/>
            <a:ext cx="116432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  un </a:t>
            </a:r>
            <a:r>
              <a:rPr lang="en-US" sz="4000" dirty="0" err="1">
                <a:solidFill>
                  <a:srgbClr val="4472C4">
                    <a:lumMod val="50000"/>
                  </a:srgbClr>
                </a:solidFill>
                <a:latin typeface="Century Gothic" panose="020F0302020204030204"/>
              </a:rPr>
              <a:t>drapeau</a:t>
            </a:r>
            <a:r>
              <a:rPr lang="en-US" sz="4000" dirty="0">
                <a:solidFill>
                  <a:srgbClr val="4472C4">
                    <a:lumMod val="50000"/>
                  </a:srgbClr>
                </a:solidFill>
                <a:latin typeface="Century Gothic" panose="020F0302020204030204"/>
              </a:rPr>
              <a:t> </a:t>
            </a:r>
            <a:r>
              <a:rPr kumimoji="0" lang="en-US" sz="4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polonais</a:t>
            </a:r>
            <a:r>
              <a:rPr kumimoji="0" lang="en-US" sz="4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4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Polonaise</a:t>
            </a:r>
          </a:p>
        </p:txBody>
      </p:sp>
      <p:pic>
        <p:nvPicPr>
          <p:cNvPr id="3" name="Picture 2">
            <a:extLst>
              <a:ext uri="{FF2B5EF4-FFF2-40B4-BE49-F238E27FC236}">
                <a16:creationId xmlns:a16="http://schemas.microsoft.com/office/drawing/2014/main" id="{C8C8ADF0-0529-4872-8FB0-172B58B3AB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940" y="1928343"/>
            <a:ext cx="5145510" cy="3429000"/>
          </a:xfrm>
          <a:prstGeom prst="rect">
            <a:avLst/>
          </a:prstGeom>
          <a:ln>
            <a:solidFill>
              <a:schemeClr val="tx1"/>
            </a:solidFill>
          </a:ln>
        </p:spPr>
      </p:pic>
      <p:pic>
        <p:nvPicPr>
          <p:cNvPr id="10" name="Picture 9">
            <a:extLst>
              <a:ext uri="{FF2B5EF4-FFF2-40B4-BE49-F238E27FC236}">
                <a16:creationId xmlns:a16="http://schemas.microsoft.com/office/drawing/2014/main" id="{FBD77ECD-D8EC-490D-8BDF-1772B3418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0126" y="1422907"/>
            <a:ext cx="3298524" cy="2198157"/>
          </a:xfrm>
          <a:prstGeom prst="rect">
            <a:avLst/>
          </a:prstGeom>
          <a:ln>
            <a:solidFill>
              <a:schemeClr val="tx1"/>
            </a:solidFill>
          </a:ln>
        </p:spPr>
      </p:pic>
      <p:pic>
        <p:nvPicPr>
          <p:cNvPr id="11" name="Picture 10">
            <a:extLst>
              <a:ext uri="{FF2B5EF4-FFF2-40B4-BE49-F238E27FC236}">
                <a16:creationId xmlns:a16="http://schemas.microsoft.com/office/drawing/2014/main" id="{EF2DAC1E-47B5-4201-ADC2-859EB98732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9233" y="2296218"/>
            <a:ext cx="2738833" cy="2610450"/>
          </a:xfrm>
          <a:prstGeom prst="rect">
            <a:avLst/>
          </a:prstGeom>
        </p:spPr>
      </p:pic>
      <p:sp>
        <p:nvSpPr>
          <p:cNvPr id="12" name="Rectangle 11">
            <a:extLst>
              <a:ext uri="{FF2B5EF4-FFF2-40B4-BE49-F238E27FC236}">
                <a16:creationId xmlns:a16="http://schemas.microsoft.com/office/drawing/2014/main" id="{CB93A1FC-C9CD-4E80-8E2B-2786827A84F4}"/>
              </a:ext>
            </a:extLst>
          </p:cNvPr>
          <p:cNvSpPr/>
          <p:nvPr/>
        </p:nvSpPr>
        <p:spPr>
          <a:xfrm>
            <a:off x="6692927" y="4945050"/>
            <a:ext cx="4629150" cy="1345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002060"/>
                </a:solidFill>
              </a:rPr>
              <a:t>[a Polish </a:t>
            </a:r>
            <a:r>
              <a:rPr lang="fr-FR" sz="4000" dirty="0" err="1">
                <a:solidFill>
                  <a:srgbClr val="002060"/>
                </a:solidFill>
              </a:rPr>
              <a:t>woman</a:t>
            </a:r>
            <a:r>
              <a:rPr lang="fr-FR" sz="4000" dirty="0">
                <a:solidFill>
                  <a:srgbClr val="002060"/>
                </a:solidFill>
              </a:rPr>
              <a:t>]</a:t>
            </a:r>
          </a:p>
          <a:p>
            <a:pPr algn="ctr"/>
            <a:r>
              <a:rPr lang="fr-FR" sz="4000" dirty="0">
                <a:solidFill>
                  <a:srgbClr val="002060"/>
                </a:solidFill>
              </a:rPr>
              <a:t>_____   _____</a:t>
            </a:r>
          </a:p>
        </p:txBody>
      </p:sp>
    </p:spTree>
    <p:extLst>
      <p:ext uri="{BB962C8B-B14F-4D97-AF65-F5344CB8AC3E}">
        <p14:creationId xmlns:p14="http://schemas.microsoft.com/office/powerpoint/2010/main" val="22961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Nouns and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97778CE-D175-477C-81F6-D38B05BF2F33}"/>
              </a:ext>
            </a:extLst>
          </p:cNvPr>
          <p:cNvSpPr txBox="1"/>
          <p:nvPr/>
        </p:nvSpPr>
        <p:spPr>
          <a:xfrm>
            <a:off x="266700" y="5582250"/>
            <a:ext cx="116432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  un </a:t>
            </a:r>
            <a:r>
              <a:rPr lang="en-US" sz="4000" dirty="0" err="1">
                <a:solidFill>
                  <a:srgbClr val="4472C4">
                    <a:lumMod val="50000"/>
                  </a:srgbClr>
                </a:solidFill>
                <a:latin typeface="Century Gothic" panose="020F0302020204030204"/>
              </a:rPr>
              <a:t>drapeau</a:t>
            </a: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irland</a:t>
            </a:r>
            <a:r>
              <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ais</a:t>
            </a:r>
            <a:r>
              <a:rPr kumimoji="0" lang="en-US" sz="4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4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Irlandais</a:t>
            </a:r>
            <a:endPar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CB93A1FC-C9CD-4E80-8E2B-2786827A84F4}"/>
              </a:ext>
            </a:extLst>
          </p:cNvPr>
          <p:cNvSpPr/>
          <p:nvPr/>
        </p:nvSpPr>
        <p:spPr>
          <a:xfrm>
            <a:off x="6816844" y="4945050"/>
            <a:ext cx="4629150" cy="1345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002060"/>
                </a:solidFill>
              </a:rPr>
              <a:t>[an Irish man]</a:t>
            </a:r>
          </a:p>
          <a:p>
            <a:pPr algn="ctr"/>
            <a:r>
              <a:rPr lang="fr-FR" sz="4000" dirty="0">
                <a:solidFill>
                  <a:srgbClr val="002060"/>
                </a:solidFill>
              </a:rPr>
              <a:t>_____   _____</a:t>
            </a:r>
          </a:p>
        </p:txBody>
      </p:sp>
      <p:pic>
        <p:nvPicPr>
          <p:cNvPr id="13" name="Picture 12">
            <a:extLst>
              <a:ext uri="{FF2B5EF4-FFF2-40B4-BE49-F238E27FC236}">
                <a16:creationId xmlns:a16="http://schemas.microsoft.com/office/drawing/2014/main" id="{B8E84C61-73F8-44C5-AE64-7D9DEAFC46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497" y="2087550"/>
            <a:ext cx="4286250" cy="2857500"/>
          </a:xfrm>
          <a:prstGeom prst="rect">
            <a:avLst/>
          </a:prstGeom>
        </p:spPr>
      </p:pic>
      <p:pic>
        <p:nvPicPr>
          <p:cNvPr id="14" name="Picture 13">
            <a:extLst>
              <a:ext uri="{FF2B5EF4-FFF2-40B4-BE49-F238E27FC236}">
                <a16:creationId xmlns:a16="http://schemas.microsoft.com/office/drawing/2014/main" id="{9701BEB9-53F7-4CD9-8423-FA50D9B401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8294" y="2087550"/>
            <a:ext cx="4286250" cy="2857500"/>
          </a:xfrm>
          <a:prstGeom prst="rect">
            <a:avLst/>
          </a:prstGeom>
        </p:spPr>
      </p:pic>
      <p:pic>
        <p:nvPicPr>
          <p:cNvPr id="15" name="Picture 14">
            <a:extLst>
              <a:ext uri="{FF2B5EF4-FFF2-40B4-BE49-F238E27FC236}">
                <a16:creationId xmlns:a16="http://schemas.microsoft.com/office/drawing/2014/main" id="{87255942-F3A3-4259-AB15-9647CC04208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9" b="89976" l="6903" r="89994">
                        <a14:foregroundMark x1="23021" y1="86661" x2="23021" y2="86661"/>
                        <a14:foregroundMark x1="31064" y1="86661" x2="31064" y2="86661"/>
                        <a14:foregroundMark x1="38252" y1="87227" x2="38252" y2="87227"/>
                        <a14:foregroundMark x1="59151" y1="85853" x2="59151" y2="85853"/>
                        <a14:foregroundMark x1="65674" y1="85853" x2="65674" y2="85853"/>
                        <a14:foregroundMark x1="69158" y1="87793" x2="69158" y2="87793"/>
                        <a14:foregroundMark x1="78499" y1="87227" x2="78499" y2="87227"/>
                        <a14:foregroundMark x1="25396" y1="84721" x2="25396" y2="84721"/>
                        <a14:foregroundMark x1="18239" y1="88601" x2="18239" y2="88601"/>
                        <a14:foregroundMark x1="64788" y1="82215" x2="64788" y2="82215"/>
                        <a14:foregroundMark x1="73939" y1="86095" x2="73939" y2="86095"/>
                        <a14:foregroundMark x1="81982" y1="88601" x2="81982" y2="88601"/>
                        <a14:foregroundMark x1="35434" y1="86378" x2="35434" y2="86378"/>
                        <a14:foregroundMark x1="33882" y1="88036" x2="33882" y2="88036"/>
                        <a14:foregroundMark x1="41735" y1="88319" x2="41735" y2="88319"/>
                        <a14:foregroundMark x1="41735" y1="89450" x2="41735" y2="89450"/>
                        <a14:foregroundMark x1="64566" y1="88036" x2="64566" y2="88036"/>
                        <a14:foregroundMark x1="63268" y1="88036" x2="63268" y2="88036"/>
                        <a14:foregroundMark x1="61748" y1="84721" x2="61748" y2="84721"/>
                        <a14:foregroundMark x1="62413" y1="79992" x2="62413" y2="79992"/>
                        <a14:foregroundMark x1="69791" y1="85004" x2="69791" y2="85004"/>
                        <a14:foregroundMark x1="72198" y1="83872" x2="72198" y2="83872"/>
                        <a14:foregroundMark x1="85687" y1="88319" x2="85687" y2="88319"/>
                        <a14:foregroundMark x1="20614" y1="87227" x2="20614" y2="87227"/>
                        <a14:foregroundMark x1="20614" y1="88884" x2="20614" y2="88884"/>
                        <a14:backgroundMark x1="17353" y1="65562" x2="17353" y2="65562"/>
                        <a14:backgroundMark x1="76536" y1="65845" x2="76536" y2="65845"/>
                        <a14:backgroundMark x1="15833" y1="80275" x2="15833" y2="80275"/>
                      </a14:backgroundRemoval>
                    </a14:imgEffect>
                  </a14:imgLayer>
                </a14:imgProps>
              </a:ext>
              <a:ext uri="{28A0092B-C50C-407E-A947-70E740481C1C}">
                <a14:useLocalDpi xmlns:a14="http://schemas.microsoft.com/office/drawing/2010/main" val="0"/>
              </a:ext>
            </a:extLst>
          </a:blip>
          <a:stretch>
            <a:fillRect/>
          </a:stretch>
        </p:blipFill>
        <p:spPr>
          <a:xfrm>
            <a:off x="8262368" y="2306925"/>
            <a:ext cx="3647552" cy="2857500"/>
          </a:xfrm>
          <a:prstGeom prst="rect">
            <a:avLst/>
          </a:prstGeom>
        </p:spPr>
      </p:pic>
    </p:spTree>
    <p:extLst>
      <p:ext uri="{BB962C8B-B14F-4D97-AF65-F5344CB8AC3E}">
        <p14:creationId xmlns:p14="http://schemas.microsoft.com/office/powerpoint/2010/main" val="359509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Nouns and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97778CE-D175-477C-81F6-D38B05BF2F33}"/>
              </a:ext>
            </a:extLst>
          </p:cNvPr>
          <p:cNvSpPr txBox="1"/>
          <p:nvPr/>
        </p:nvSpPr>
        <p:spPr>
          <a:xfrm>
            <a:off x="180000" y="5582250"/>
            <a:ext cx="11729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4472C4">
                    <a:lumMod val="50000"/>
                  </a:srgbClr>
                </a:solidFill>
                <a:latin typeface="Century Gothic" panose="020F0302020204030204"/>
              </a:rPr>
              <a:t>une</a:t>
            </a: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église</a:t>
            </a:r>
            <a:r>
              <a:rPr lang="en-US" sz="4000" dirty="0">
                <a:solidFill>
                  <a:srgbClr val="4472C4">
                    <a:lumMod val="50000"/>
                  </a:srgbClr>
                </a:solidFill>
                <a:latin typeface="Century Gothic" panose="020F0302020204030204"/>
              </a:rPr>
              <a:t> </a:t>
            </a:r>
            <a:r>
              <a:rPr kumimoji="0" lang="en-US" sz="4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protestante</a:t>
            </a:r>
            <a:r>
              <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4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4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protestante</a:t>
            </a:r>
            <a:endPar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39900FEC-E565-42C2-85AD-B196418C2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 y="1985589"/>
            <a:ext cx="4142984" cy="3437382"/>
          </a:xfrm>
          <a:prstGeom prst="rect">
            <a:avLst/>
          </a:prstGeom>
        </p:spPr>
      </p:pic>
      <p:pic>
        <p:nvPicPr>
          <p:cNvPr id="10" name="Picture 9">
            <a:extLst>
              <a:ext uri="{FF2B5EF4-FFF2-40B4-BE49-F238E27FC236}">
                <a16:creationId xmlns:a16="http://schemas.microsoft.com/office/drawing/2014/main" id="{74430082-C99D-4940-AC85-DCBFDECD0C1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510" b="90000" l="9923" r="89967">
                        <a14:foregroundMark x1="67160" y1="61406" x2="67160" y2="61406"/>
                        <a14:foregroundMark x1="61678" y1="70208" x2="61678" y2="70208"/>
                        <a14:foregroundMark x1="62664" y1="80260" x2="62664" y2="80260"/>
                        <a14:foregroundMark x1="72259" y1="85156" x2="72259" y2="85156"/>
                        <a14:foregroundMark x1="49342" y1="87135" x2="49342" y2="87135"/>
                        <a14:foregroundMark x1="58936" y1="86146" x2="58936" y2="86146"/>
                        <a14:foregroundMark x1="72259" y1="77656" x2="72259" y2="77656"/>
                        <a14:foregroundMark x1="41447" y1="88750" x2="41447" y2="88750"/>
                        <a14:foregroundMark x1="30482" y1="88750" x2="30482" y2="88750"/>
                        <a14:foregroundMark x1="26042" y1="88750" x2="26042" y2="88750"/>
                      </a14:backgroundRemoval>
                    </a14:imgEffect>
                  </a14:imgLayer>
                </a14:imgProps>
              </a:ext>
              <a:ext uri="{28A0092B-C50C-407E-A947-70E740481C1C}">
                <a14:useLocalDpi xmlns:a14="http://schemas.microsoft.com/office/drawing/2010/main" val="0"/>
              </a:ext>
            </a:extLst>
          </a:blip>
          <a:stretch>
            <a:fillRect/>
          </a:stretch>
        </p:blipFill>
        <p:spPr>
          <a:xfrm>
            <a:off x="6951052" y="1487886"/>
            <a:ext cx="3688116" cy="3882227"/>
          </a:xfrm>
          <a:prstGeom prst="rect">
            <a:avLst/>
          </a:prstGeom>
        </p:spPr>
      </p:pic>
      <p:sp>
        <p:nvSpPr>
          <p:cNvPr id="11" name="Rectangle 10">
            <a:extLst>
              <a:ext uri="{FF2B5EF4-FFF2-40B4-BE49-F238E27FC236}">
                <a16:creationId xmlns:a16="http://schemas.microsoft.com/office/drawing/2014/main" id="{EE405A3A-660D-44CC-AA9C-107A372BB7E7}"/>
              </a:ext>
            </a:extLst>
          </p:cNvPr>
          <p:cNvSpPr/>
          <p:nvPr/>
        </p:nvSpPr>
        <p:spPr>
          <a:xfrm>
            <a:off x="5928085" y="5074075"/>
            <a:ext cx="5734050" cy="121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002060"/>
                </a:solidFill>
              </a:rPr>
              <a:t>[a Protestant </a:t>
            </a:r>
            <a:r>
              <a:rPr lang="fr-FR" sz="4000" dirty="0" err="1">
                <a:solidFill>
                  <a:srgbClr val="002060"/>
                </a:solidFill>
              </a:rPr>
              <a:t>woman</a:t>
            </a:r>
            <a:r>
              <a:rPr lang="fr-FR" sz="4000" dirty="0">
                <a:solidFill>
                  <a:srgbClr val="002060"/>
                </a:solidFill>
              </a:rPr>
              <a:t>]</a:t>
            </a:r>
          </a:p>
          <a:p>
            <a:pPr algn="ctr"/>
            <a:r>
              <a:rPr lang="fr-FR" sz="4000" dirty="0">
                <a:solidFill>
                  <a:srgbClr val="002060"/>
                </a:solidFill>
              </a:rPr>
              <a:t>_____  _____</a:t>
            </a:r>
          </a:p>
        </p:txBody>
      </p:sp>
    </p:spTree>
    <p:extLst>
      <p:ext uri="{BB962C8B-B14F-4D97-AF65-F5344CB8AC3E}">
        <p14:creationId xmlns:p14="http://schemas.microsoft.com/office/powerpoint/2010/main" val="64140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Nouns and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97778CE-D175-477C-81F6-D38B05BF2F33}"/>
              </a:ext>
            </a:extLst>
          </p:cNvPr>
          <p:cNvSpPr txBox="1"/>
          <p:nvPr/>
        </p:nvSpPr>
        <p:spPr>
          <a:xfrm>
            <a:off x="180000" y="5582250"/>
            <a:ext cx="11729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une</a:t>
            </a: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Mexicaine</a:t>
            </a:r>
            <a:r>
              <a:rPr lang="en-US" sz="4000" dirty="0">
                <a:solidFill>
                  <a:srgbClr val="4472C4">
                    <a:lumMod val="50000"/>
                  </a:srgbClr>
                </a:solidFill>
                <a:latin typeface="Century Gothic" panose="020F0302020204030204"/>
              </a:rPr>
              <a:t>			un </a:t>
            </a:r>
            <a:r>
              <a:rPr lang="en-US" sz="4000" dirty="0" err="1">
                <a:solidFill>
                  <a:srgbClr val="4472C4">
                    <a:lumMod val="50000"/>
                  </a:srgbClr>
                </a:solidFill>
                <a:latin typeface="Century Gothic" panose="020F0302020204030204"/>
              </a:rPr>
              <a:t>repas</a:t>
            </a:r>
            <a:r>
              <a:rPr lang="en-US" sz="4000" dirty="0">
                <a:solidFill>
                  <a:srgbClr val="4472C4">
                    <a:lumMod val="50000"/>
                  </a:srgbClr>
                </a:solidFill>
                <a:latin typeface="Century Gothic" panose="020F0302020204030204"/>
              </a:rPr>
              <a:t> </a:t>
            </a:r>
            <a:r>
              <a:rPr lang="en-US" sz="4000" dirty="0" err="1">
                <a:solidFill>
                  <a:srgbClr val="4472C4">
                    <a:lumMod val="50000"/>
                  </a:srgbClr>
                </a:solidFill>
                <a:latin typeface="Century Gothic" panose="020F0302020204030204"/>
              </a:rPr>
              <a:t>mexicain</a:t>
            </a:r>
            <a:endParaRPr kumimoji="0" lang="en-US" sz="4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EE405A3A-660D-44CC-AA9C-107A372BB7E7}"/>
              </a:ext>
            </a:extLst>
          </p:cNvPr>
          <p:cNvSpPr/>
          <p:nvPr/>
        </p:nvSpPr>
        <p:spPr>
          <a:xfrm>
            <a:off x="6277950" y="5423008"/>
            <a:ext cx="5734050" cy="867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002060"/>
                </a:solidFill>
              </a:rPr>
              <a:t>[a </a:t>
            </a:r>
            <a:r>
              <a:rPr lang="fr-FR" sz="4000" dirty="0" err="1">
                <a:solidFill>
                  <a:srgbClr val="002060"/>
                </a:solidFill>
              </a:rPr>
              <a:t>Mexican</a:t>
            </a:r>
            <a:r>
              <a:rPr lang="fr-FR" sz="4000" dirty="0">
                <a:solidFill>
                  <a:srgbClr val="002060"/>
                </a:solidFill>
              </a:rPr>
              <a:t> </a:t>
            </a:r>
            <a:r>
              <a:rPr lang="fr-FR" sz="4000" dirty="0" err="1">
                <a:solidFill>
                  <a:srgbClr val="002060"/>
                </a:solidFill>
              </a:rPr>
              <a:t>meal</a:t>
            </a:r>
            <a:r>
              <a:rPr lang="fr-FR" sz="4000" dirty="0">
                <a:solidFill>
                  <a:srgbClr val="002060"/>
                </a:solidFill>
              </a:rPr>
              <a:t>]</a:t>
            </a:r>
          </a:p>
        </p:txBody>
      </p:sp>
      <p:pic>
        <p:nvPicPr>
          <p:cNvPr id="9" name="Picture 8">
            <a:extLst>
              <a:ext uri="{FF2B5EF4-FFF2-40B4-BE49-F238E27FC236}">
                <a16:creationId xmlns:a16="http://schemas.microsoft.com/office/drawing/2014/main" id="{9435F668-8A6D-4E9F-9971-6184EEF03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960" y="2381250"/>
            <a:ext cx="4870128" cy="2781300"/>
          </a:xfrm>
          <a:prstGeom prst="rect">
            <a:avLst/>
          </a:prstGeom>
        </p:spPr>
      </p:pic>
      <p:pic>
        <p:nvPicPr>
          <p:cNvPr id="12" name="Picture 11">
            <a:extLst>
              <a:ext uri="{FF2B5EF4-FFF2-40B4-BE49-F238E27FC236}">
                <a16:creationId xmlns:a16="http://schemas.microsoft.com/office/drawing/2014/main" id="{44DAEB2B-CB82-4677-A18C-88F770B97A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725" y="3159187"/>
            <a:ext cx="2003364" cy="2003364"/>
          </a:xfrm>
          <a:prstGeom prst="rect">
            <a:avLst/>
          </a:prstGeom>
        </p:spPr>
      </p:pic>
      <p:pic>
        <p:nvPicPr>
          <p:cNvPr id="13" name="Picture 12">
            <a:extLst>
              <a:ext uri="{FF2B5EF4-FFF2-40B4-BE49-F238E27FC236}">
                <a16:creationId xmlns:a16="http://schemas.microsoft.com/office/drawing/2014/main" id="{73D268C1-8457-4CD3-8EC4-056CCF9EC5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1912" y="2381250"/>
            <a:ext cx="4502632" cy="2992374"/>
          </a:xfrm>
          <a:prstGeom prst="rect">
            <a:avLst/>
          </a:prstGeom>
        </p:spPr>
      </p:pic>
    </p:spTree>
    <p:extLst>
      <p:ext uri="{BB962C8B-B14F-4D97-AF65-F5344CB8AC3E}">
        <p14:creationId xmlns:p14="http://schemas.microsoft.com/office/powerpoint/2010/main" val="123348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D7225-870D-7C9B-E0AA-03AEE57DA449}"/>
              </a:ext>
            </a:extLst>
          </p:cNvPr>
          <p:cNvSpPr>
            <a:spLocks noGrp="1"/>
          </p:cNvSpPr>
          <p:nvPr>
            <p:ph type="title"/>
          </p:nvPr>
        </p:nvSpPr>
        <p:spPr/>
        <p:txBody>
          <a:bodyPr/>
          <a:lstStyle/>
          <a:p>
            <a:r>
              <a:rPr lang="en-US" b="1" dirty="0"/>
              <a:t>Cognates</a:t>
            </a:r>
            <a:r>
              <a:rPr lang="en-US" dirty="0"/>
              <a:t>: 'English </a:t>
            </a:r>
            <a:r>
              <a:rPr lang="en-US" b="1" dirty="0"/>
              <a:t>'-or/-our' </a:t>
            </a:r>
            <a:r>
              <a:rPr lang="en-US" dirty="0"/>
              <a:t>➜ French '</a:t>
            </a:r>
            <a:r>
              <a:rPr lang="en-US" b="1" dirty="0"/>
              <a:t>-</a:t>
            </a:r>
            <a:r>
              <a:rPr lang="en-US" b="1" dirty="0" err="1"/>
              <a:t>eur</a:t>
            </a:r>
            <a:r>
              <a:rPr lang="en-US" dirty="0"/>
              <a:t>'</a:t>
            </a:r>
            <a:br>
              <a:rPr lang="en-US" dirty="0"/>
            </a:br>
            <a:r>
              <a:rPr lang="en-US" dirty="0"/>
              <a:t> (actor ➜ </a:t>
            </a:r>
            <a:r>
              <a:rPr lang="en-US" dirty="0" err="1"/>
              <a:t>acteur</a:t>
            </a:r>
            <a:r>
              <a:rPr lang="en-US" dirty="0"/>
              <a:t>)</a:t>
            </a:r>
            <a:endParaRPr lang="en-GB" dirty="0"/>
          </a:p>
        </p:txBody>
      </p:sp>
      <p:sp>
        <p:nvSpPr>
          <p:cNvPr id="3" name="Text Placeholder 2">
            <a:extLst>
              <a:ext uri="{FF2B5EF4-FFF2-40B4-BE49-F238E27FC236}">
                <a16:creationId xmlns:a16="http://schemas.microsoft.com/office/drawing/2014/main" id="{1A08D422-32F3-9672-2647-4FE0B6031FDB}"/>
              </a:ext>
            </a:extLst>
          </p:cNvPr>
          <p:cNvSpPr>
            <a:spLocks noGrp="1"/>
          </p:cNvSpPr>
          <p:nvPr>
            <p:ph type="body" idx="1"/>
          </p:nvPr>
        </p:nvSpPr>
        <p:spPr/>
        <p:txBody>
          <a:bodyPr>
            <a:normAutofit/>
          </a:bodyPr>
          <a:lstStyle/>
          <a:p>
            <a:r>
              <a:rPr lang="en-GB" sz="4800" dirty="0"/>
              <a:t>Introduction: 9.1.2.3</a:t>
            </a:r>
          </a:p>
        </p:txBody>
      </p:sp>
    </p:spTree>
    <p:extLst>
      <p:ext uri="{BB962C8B-B14F-4D97-AF65-F5344CB8AC3E}">
        <p14:creationId xmlns:p14="http://schemas.microsoft.com/office/powerpoint/2010/main" val="592573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a:t>
            </a:r>
            <a:r>
              <a:rPr lang="en-GB" sz="2800" b="1" dirty="0" err="1">
                <a:solidFill>
                  <a:schemeClr val="bg1"/>
                </a:solidFill>
              </a:rPr>
              <a:t>eur</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5505708"/>
            <a:ext cx="11729921" cy="50661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a:t>
            </a:r>
            <a:r>
              <a:rPr kumimoji="0" lang="en-US" sz="2400" b="1"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EE6000"/>
                </a:solidFill>
                <a:effectLst/>
                <a:uLnTx/>
                <a:uFillTx/>
                <a:latin typeface="Century Gothic" panose="020F0302020204030204"/>
                <a:ea typeface="+mn-ea"/>
                <a:cs typeface="+mn-cs"/>
              </a:rPr>
              <a:t>eu</a:t>
            </a:r>
            <a:r>
              <a:rPr kumimoji="0" lang="en-US" sz="2400" b="1"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is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always open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before an </a:t>
            </a:r>
            <a:r>
              <a:rPr kumimoji="0" lang="en-US" sz="2400" b="1" i="0" u="none" strike="noStrike" kern="1200" cap="none" spc="0" normalizeH="0" noProof="0" dirty="0">
                <a:ln>
                  <a:noFill/>
                </a:ln>
                <a:solidFill>
                  <a:srgbClr val="EE6000"/>
                </a:solidFill>
                <a:effectLst/>
                <a:uLnTx/>
                <a:uFillTx/>
                <a:latin typeface="Century Gothic" panose="020F0302020204030204"/>
                <a:ea typeface="+mn-ea"/>
                <a:cs typeface="+mn-cs"/>
              </a:rPr>
              <a:t>-r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French. </a:t>
            </a:r>
          </a:p>
        </p:txBody>
      </p:sp>
      <p:sp>
        <p:nvSpPr>
          <p:cNvPr id="17" name="TextBox 16">
            <a:extLst>
              <a:ext uri="{FF2B5EF4-FFF2-40B4-BE49-F238E27FC236}">
                <a16:creationId xmlns:a16="http://schemas.microsoft.com/office/drawing/2014/main" id="{CFFDBE6C-2825-A241-96C3-44F4FF23B82D}"/>
              </a:ext>
            </a:extLst>
          </p:cNvPr>
          <p:cNvSpPr txBox="1"/>
          <p:nvPr/>
        </p:nvSpPr>
        <p:spPr>
          <a:xfrm>
            <a:off x="180000" y="1338931"/>
            <a:ext cx="11729921" cy="50661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 these two words: </a:t>
            </a:r>
            <a:endPar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3" name="slide 4 peu.wav"/>
            </a:hlinkClick>
            <a:extLst>
              <a:ext uri="{FF2B5EF4-FFF2-40B4-BE49-F238E27FC236}">
                <a16:creationId xmlns:a16="http://schemas.microsoft.com/office/drawing/2014/main" id="{CA3C2729-770B-D74B-9868-52837359EE18}"/>
              </a:ext>
            </a:extLst>
          </p:cNvPr>
          <p:cNvSpPr txBox="1"/>
          <p:nvPr/>
        </p:nvSpPr>
        <p:spPr>
          <a:xfrm>
            <a:off x="2928736" y="3566600"/>
            <a:ext cx="2227921" cy="5066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bit)</a:t>
            </a:r>
          </a:p>
        </p:txBody>
      </p:sp>
      <p:sp>
        <p:nvSpPr>
          <p:cNvPr id="22" name="TextBox 21">
            <a:hlinkClick r:id="" action="ppaction://noaction">
              <a:snd r:embed="rId4" name="slide 4 peur.wav"/>
            </a:hlinkClick>
            <a:extLst>
              <a:ext uri="{FF2B5EF4-FFF2-40B4-BE49-F238E27FC236}">
                <a16:creationId xmlns:a16="http://schemas.microsoft.com/office/drawing/2014/main" id="{9EE9F64F-A094-974A-A131-948B996A0C58}"/>
              </a:ext>
            </a:extLst>
          </p:cNvPr>
          <p:cNvSpPr txBox="1"/>
          <p:nvPr/>
        </p:nvSpPr>
        <p:spPr>
          <a:xfrm>
            <a:off x="6841030" y="3569969"/>
            <a:ext cx="2227921" cy="50687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(fear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58D3F00E-370D-F548-A03E-7BB7F79AAF79}"/>
              </a:ext>
            </a:extLst>
          </p:cNvPr>
          <p:cNvSpPr txBox="1"/>
          <p:nvPr/>
        </p:nvSpPr>
        <p:spPr>
          <a:xfrm>
            <a:off x="179999" y="4973039"/>
            <a:ext cx="11729921" cy="50661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are these words pronounced? Is the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 or closed?  </a:t>
            </a:r>
            <a:endPar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ular Callout 4">
            <a:extLst>
              <a:ext uri="{FF2B5EF4-FFF2-40B4-BE49-F238E27FC236}">
                <a16:creationId xmlns:a16="http://schemas.microsoft.com/office/drawing/2014/main" id="{8A578E65-9A4F-D44C-9D90-87B8EEBB31D3}"/>
              </a:ext>
            </a:extLst>
          </p:cNvPr>
          <p:cNvSpPr/>
          <p:nvPr/>
        </p:nvSpPr>
        <p:spPr>
          <a:xfrm>
            <a:off x="553661" y="2988332"/>
            <a:ext cx="2279374" cy="1255643"/>
          </a:xfrm>
          <a:prstGeom prst="wedgeRoundRectCallout">
            <a:avLst>
              <a:gd name="adj1" fmla="val 59400"/>
              <a:gd name="adj2" fmla="val 18173"/>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SSC [</a:t>
            </a:r>
            <a:r>
              <a:rPr lang="en-US" sz="2400" dirty="0" err="1"/>
              <a:t>eu</a:t>
            </a:r>
            <a:r>
              <a:rPr lang="en-US" sz="2400" dirty="0"/>
              <a:t>] is </a:t>
            </a:r>
            <a:r>
              <a:rPr lang="en-US" sz="2400" b="1" dirty="0"/>
              <a:t>closed</a:t>
            </a:r>
            <a:r>
              <a:rPr lang="en-US" sz="2400" dirty="0"/>
              <a:t>. </a:t>
            </a:r>
          </a:p>
        </p:txBody>
      </p:sp>
      <p:sp>
        <p:nvSpPr>
          <p:cNvPr id="26" name="Rounded Rectangular Callout 25">
            <a:extLst>
              <a:ext uri="{FF2B5EF4-FFF2-40B4-BE49-F238E27FC236}">
                <a16:creationId xmlns:a16="http://schemas.microsoft.com/office/drawing/2014/main" id="{7C657BB0-D745-AF4C-B393-D18D3E3813AD}"/>
              </a:ext>
            </a:extLst>
          </p:cNvPr>
          <p:cNvSpPr/>
          <p:nvPr/>
        </p:nvSpPr>
        <p:spPr>
          <a:xfrm>
            <a:off x="9394309" y="2988331"/>
            <a:ext cx="2279374" cy="1255643"/>
          </a:xfrm>
          <a:prstGeom prst="wedgeRoundRectCallout">
            <a:avLst>
              <a:gd name="adj1" fmla="val -61530"/>
              <a:gd name="adj2" fmla="val 1922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SSC [</a:t>
            </a:r>
            <a:r>
              <a:rPr lang="en-US" sz="2400" dirty="0" err="1"/>
              <a:t>eu</a:t>
            </a:r>
            <a:r>
              <a:rPr lang="en-US" sz="2400" dirty="0"/>
              <a:t>] is </a:t>
            </a:r>
            <a:r>
              <a:rPr lang="en-US" sz="2400" b="1" dirty="0"/>
              <a:t>open</a:t>
            </a:r>
            <a:r>
              <a:rPr lang="en-US" sz="2400" dirty="0"/>
              <a:t>. </a:t>
            </a:r>
          </a:p>
        </p:txBody>
      </p:sp>
      <p:pic>
        <p:nvPicPr>
          <p:cNvPr id="9" name="Picture 8" descr="A picture containing vector graphics&#10;&#10;Description automatically generated">
            <a:hlinkClick r:id="" action="ppaction://noaction">
              <a:snd r:embed="rId4" name="slide 4 peur.wav"/>
            </a:hlinkClick>
            <a:extLst>
              <a:ext uri="{FF2B5EF4-FFF2-40B4-BE49-F238E27FC236}">
                <a16:creationId xmlns:a16="http://schemas.microsoft.com/office/drawing/2014/main" id="{8101D5C9-C69D-8146-929B-F6A6DA888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0687" y="1725146"/>
            <a:ext cx="1768605" cy="1785342"/>
          </a:xfrm>
          <a:prstGeom prst="rect">
            <a:avLst/>
          </a:prstGeom>
        </p:spPr>
      </p:pic>
      <p:pic>
        <p:nvPicPr>
          <p:cNvPr id="1026" name="Picture 2">
            <a:hlinkClick r:id="" action="ppaction://noaction">
              <a:snd r:embed="rId3" name="slide 4 peu.wav"/>
            </a:hlinkClick>
            <a:extLst>
              <a:ext uri="{FF2B5EF4-FFF2-40B4-BE49-F238E27FC236}">
                <a16:creationId xmlns:a16="http://schemas.microsoft.com/office/drawing/2014/main" id="{FB915D12-005B-4E61-A542-2B8CF23A8E6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48654" y="2326695"/>
            <a:ext cx="1578339" cy="121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71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lide 4 peu.wav"/>
                                        </p:tgtEl>
                                      </p:cMediaNode>
                                    </p:audio>
                                  </p:sub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slide 4 peur.wav"/>
                                        </p:tgtEl>
                                      </p:cMediaNode>
                                    </p:audio>
                                  </p:sub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a:t>
            </a:r>
            <a:r>
              <a:rPr lang="en-GB" sz="2800" b="1" dirty="0" err="1">
                <a:solidFill>
                  <a:schemeClr val="bg1"/>
                </a:solidFill>
              </a:rPr>
              <a:t>eur</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48213"/>
            <a:ext cx="11729921" cy="50661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are </a:t>
            </a:r>
            <a:r>
              <a:rPr kumimoji="0" lang="en-US" sz="2400" b="0" i="0" u="none" strike="noStrike" kern="1200" cap="none" spc="0" normalizeH="0" baseline="0" noProof="0" dirty="0">
                <a:ln>
                  <a:noFill/>
                </a:ln>
                <a:solidFill>
                  <a:srgbClr val="1F3864"/>
                </a:solidFill>
                <a:effectLst/>
                <a:uLnTx/>
                <a:uFillTx/>
                <a:latin typeface="Century Gothic" panose="020F0302020204030204"/>
                <a:ea typeface="+mn-ea"/>
                <a:cs typeface="+mn-cs"/>
              </a:rPr>
              <a:t>some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words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ending with </a:t>
            </a:r>
            <a:r>
              <a:rPr lang="en-US" sz="2400" b="1" dirty="0">
                <a:solidFill>
                  <a:srgbClr val="FA6501"/>
                </a:solidFill>
                <a:latin typeface="Century Gothic" panose="020F0302020204030204"/>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eur</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in French.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hlinkClick r:id="" action="ppaction://noaction">
              <a:snd r:embed="rId3" name="eur acteur.wav"/>
            </a:hlinkClick>
            <a:extLst>
              <a:ext uri="{FF2B5EF4-FFF2-40B4-BE49-F238E27FC236}">
                <a16:creationId xmlns:a16="http://schemas.microsoft.com/office/drawing/2014/main" id="{D7B7D8FA-01E7-435A-99D0-F73DBB0DEC7F}"/>
              </a:ext>
            </a:extLst>
          </p:cNvPr>
          <p:cNvSpPr txBox="1"/>
          <p:nvPr/>
        </p:nvSpPr>
        <p:spPr>
          <a:xfrm>
            <a:off x="2385384" y="2912839"/>
            <a:ext cx="2880000" cy="506614"/>
          </a:xfrm>
          <a:prstGeom prst="rect">
            <a:avLst/>
          </a:prstGeom>
          <a:noFill/>
        </p:spPr>
        <p:txBody>
          <a:bodyPr wrap="square">
            <a:spAutoFit/>
          </a:bodyPr>
          <a:lstStyle/>
          <a:p>
            <a:pPr marL="0" marR="0" lvl="0" indent="0" algn="ctr"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act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FA7C0A23-A607-4E79-9D7E-D3C062579734}"/>
              </a:ext>
            </a:extLst>
          </p:cNvPr>
          <p:cNvSpPr txBox="1"/>
          <p:nvPr/>
        </p:nvSpPr>
        <p:spPr>
          <a:xfrm>
            <a:off x="180000" y="4444221"/>
            <a:ext cx="11573849"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only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difference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ending.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looks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 </a:t>
            </a:r>
          </a:p>
        </p:txBody>
      </p:sp>
      <p:sp>
        <p:nvSpPr>
          <p:cNvPr id="15" name="TextBox 14">
            <a:extLst>
              <a:ext uri="{FF2B5EF4-FFF2-40B4-BE49-F238E27FC236}">
                <a16:creationId xmlns:a16="http://schemas.microsoft.com/office/drawing/2014/main" id="{A5B2B0D7-81FA-4AD3-9D4B-3DFEED21009D}"/>
              </a:ext>
            </a:extLst>
          </p:cNvPr>
          <p:cNvSpPr txBox="1"/>
          <p:nvPr/>
        </p:nvSpPr>
        <p:spPr>
          <a:xfrm>
            <a:off x="180000" y="5085276"/>
            <a:ext cx="11856056" cy="461665"/>
          </a:xfrm>
          <a:prstGeom prst="rect">
            <a:avLst/>
          </a:prstGeom>
          <a:noFill/>
        </p:spPr>
        <p:txBody>
          <a:bodyPr wrap="square">
            <a:spAutoFit/>
          </a:bodyPr>
          <a:lstStyle/>
          <a:p>
            <a:pPr lvl="0">
              <a:spcAft>
                <a:spcPts val="1200"/>
              </a:spcAf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it’s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but in English it’s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or </a:t>
            </a:r>
            <a:r>
              <a:rPr kumimoji="0" lang="en-US" sz="2400" i="0" u="none" strike="noStrike" kern="1200" cap="none" spc="0" normalizeH="0" baseline="0" noProof="0" dirty="0">
                <a:ln>
                  <a:noFill/>
                </a:ln>
                <a:solidFill>
                  <a:srgbClr val="1F3864"/>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 </a:t>
            </a:r>
            <a:r>
              <a:rPr lang="en-US" sz="2400" dirty="0">
                <a:solidFill>
                  <a:srgbClr val="5B9BD5">
                    <a:lumMod val="50000"/>
                  </a:srgbClr>
                </a:solidFill>
              </a:rPr>
              <a:t>-</a:t>
            </a:r>
            <a:r>
              <a:rPr lang="en-US" sz="2400" b="1" dirty="0">
                <a:solidFill>
                  <a:srgbClr val="FA6501"/>
                </a:solidFill>
              </a:rPr>
              <a:t>our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6" name="TextBox 15">
            <a:extLst>
              <a:ext uri="{FF2B5EF4-FFF2-40B4-BE49-F238E27FC236}">
                <a16:creationId xmlns:a16="http://schemas.microsoft.com/office/drawing/2014/main" id="{9DE2A873-3469-4158-9BDF-33F9AC56E579}"/>
              </a:ext>
            </a:extLst>
          </p:cNvPr>
          <p:cNvSpPr txBox="1"/>
          <p:nvPr/>
        </p:nvSpPr>
        <p:spPr>
          <a:xfrm>
            <a:off x="180000" y="3478783"/>
            <a:ext cx="115738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dirty="0">
                <a:solidFill>
                  <a:srgbClr val="4472C4">
                    <a:lumMod val="50000"/>
                  </a:srgbClr>
                </a:solidFill>
                <a:latin typeface="Century Gothic" panose="020F0302020204030204"/>
              </a:rPr>
              <a:t>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words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spelled similarly in English and French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have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same meaning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This is because they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9" name="TextBox 18">
            <a:hlinkClick r:id="" action="ppaction://noaction">
              <a:snd r:embed="rId4" name="eur honneur.wav"/>
            </a:hlinkClick>
            <a:extLst>
              <a:ext uri="{FF2B5EF4-FFF2-40B4-BE49-F238E27FC236}">
                <a16:creationId xmlns:a16="http://schemas.microsoft.com/office/drawing/2014/main" id="{9E4948CD-B8FD-DD4E-B4B7-79722EF02DAE}"/>
              </a:ext>
            </a:extLst>
          </p:cNvPr>
          <p:cNvSpPr txBox="1"/>
          <p:nvPr/>
        </p:nvSpPr>
        <p:spPr>
          <a:xfrm>
            <a:off x="6457245" y="2912839"/>
            <a:ext cx="2880000" cy="506614"/>
          </a:xfrm>
          <a:prstGeom prst="rect">
            <a:avLst/>
          </a:prstGeom>
          <a:noFill/>
        </p:spPr>
        <p:txBody>
          <a:bodyPr wrap="square">
            <a:spAutoFit/>
          </a:bodyPr>
          <a:lstStyle/>
          <a:p>
            <a:pPr marL="0" marR="0" lvl="0" indent="0" algn="ctr"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honn</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77C4EE03-6308-184B-B75A-5A5FED45ADE7}"/>
              </a:ext>
            </a:extLst>
          </p:cNvPr>
          <p:cNvSpPr txBox="1"/>
          <p:nvPr/>
        </p:nvSpPr>
        <p:spPr>
          <a:xfrm>
            <a:off x="180000" y="5681382"/>
            <a:ext cx="11856056" cy="461665"/>
          </a:xfrm>
          <a:prstGeom prst="rect">
            <a:avLst/>
          </a:prstGeom>
          <a:noFill/>
        </p:spPr>
        <p:txBody>
          <a:bodyPr wrap="square">
            <a:spAutoFit/>
          </a:bodyPr>
          <a:lstStyle/>
          <a:p>
            <a:pPr lvl="0">
              <a:spcAft>
                <a:spcPts val="1200"/>
              </a:spcAf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are these endings pronounced?</a:t>
            </a:r>
          </a:p>
        </p:txBody>
      </p:sp>
      <p:sp>
        <p:nvSpPr>
          <p:cNvPr id="21" name="Rounded Rectangular Callout 20">
            <a:extLst>
              <a:ext uri="{FF2B5EF4-FFF2-40B4-BE49-F238E27FC236}">
                <a16:creationId xmlns:a16="http://schemas.microsoft.com/office/drawing/2014/main" id="{165D460B-5BCF-6E4D-B547-797830FA493B}"/>
              </a:ext>
            </a:extLst>
          </p:cNvPr>
          <p:cNvSpPr/>
          <p:nvPr/>
        </p:nvSpPr>
        <p:spPr>
          <a:xfrm>
            <a:off x="7330261" y="5160386"/>
            <a:ext cx="4040105" cy="1041991"/>
          </a:xfrm>
          <a:prstGeom prst="wedgeRoundRectCallout">
            <a:avLst>
              <a:gd name="adj1" fmla="val -57922"/>
              <a:gd name="adj2" fmla="val 2050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SSC [</a:t>
            </a:r>
            <a:r>
              <a:rPr lang="en-US" sz="2400" dirty="0" err="1"/>
              <a:t>eu</a:t>
            </a:r>
            <a:r>
              <a:rPr lang="en-US" sz="2400" dirty="0"/>
              <a:t>] is always </a:t>
            </a:r>
            <a:r>
              <a:rPr lang="en-US" sz="2400" b="1" dirty="0"/>
              <a:t>open </a:t>
            </a:r>
            <a:r>
              <a:rPr lang="en-US" sz="2400" dirty="0"/>
              <a:t>before -r in French. </a:t>
            </a:r>
          </a:p>
        </p:txBody>
      </p:sp>
      <p:pic>
        <p:nvPicPr>
          <p:cNvPr id="5" name="Picture 4">
            <a:hlinkClick r:id="" action="ppaction://noaction">
              <a:snd r:embed="rId4" name="eur honneur.wav"/>
            </a:hlinkClick>
            <a:extLst>
              <a:ext uri="{FF2B5EF4-FFF2-40B4-BE49-F238E27FC236}">
                <a16:creationId xmlns:a16="http://schemas.microsoft.com/office/drawing/2014/main" id="{465B43E3-C453-3441-B7CE-C38FF5C9C8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2082" y="1814787"/>
            <a:ext cx="1211383" cy="1211383"/>
          </a:xfrm>
          <a:prstGeom prst="rect">
            <a:avLst/>
          </a:prstGeom>
        </p:spPr>
      </p:pic>
      <p:pic>
        <p:nvPicPr>
          <p:cNvPr id="10" name="Picture 9" descr="A picture containing logo&#10;&#10;Description automatically generated">
            <a:hlinkClick r:id="" action="ppaction://noaction">
              <a:snd r:embed="rId3" name="eur acteur.wav"/>
            </a:hlinkClick>
            <a:extLst>
              <a:ext uri="{FF2B5EF4-FFF2-40B4-BE49-F238E27FC236}">
                <a16:creationId xmlns:a16="http://schemas.microsoft.com/office/drawing/2014/main" id="{9427157D-1AE1-AC4D-AAC6-EAFD02C5AC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9548" y="1929486"/>
            <a:ext cx="1387461" cy="1016749"/>
          </a:xfrm>
          <a:prstGeom prst="rect">
            <a:avLst/>
          </a:prstGeom>
        </p:spPr>
      </p:pic>
    </p:spTree>
    <p:extLst>
      <p:ext uri="{BB962C8B-B14F-4D97-AF65-F5344CB8AC3E}">
        <p14:creationId xmlns:p14="http://schemas.microsoft.com/office/powerpoint/2010/main" val="293966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ur acteur.wav"/>
                                        </p:tgtEl>
                                      </p:cMediaNode>
                                    </p:audio>
                                  </p:sub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eur honneur.wav"/>
                                        </p:tgtEl>
                                      </p:cMediaNode>
                                    </p:audio>
                                  </p:sub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P spid="19" grpId="0"/>
      <p:bldP spid="20" grpId="0"/>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10">
            <a:extLst>
              <a:ext uri="{FF2B5EF4-FFF2-40B4-BE49-F238E27FC236}">
                <a16:creationId xmlns:a16="http://schemas.microsoft.com/office/drawing/2014/main" id="{239BF7F8-F969-CD49-AAE2-FE67295617B4}"/>
              </a:ext>
            </a:extLst>
          </p:cNvPr>
          <p:cNvGraphicFramePr>
            <a:graphicFrameLocks noGrp="1"/>
          </p:cNvGraphicFramePr>
          <p:nvPr/>
        </p:nvGraphicFramePr>
        <p:xfrm>
          <a:off x="4452035" y="1266929"/>
          <a:ext cx="7457886" cy="4941624"/>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2949893">
                  <a:extLst>
                    <a:ext uri="{9D8B030D-6E8A-4147-A177-3AD203B41FA5}">
                      <a16:colId xmlns:a16="http://schemas.microsoft.com/office/drawing/2014/main" val="1051681537"/>
                    </a:ext>
                  </a:extLst>
                </a:gridCol>
                <a:gridCol w="4003993">
                  <a:extLst>
                    <a:ext uri="{9D8B030D-6E8A-4147-A177-3AD203B41FA5}">
                      <a16:colId xmlns:a16="http://schemas.microsoft.com/office/drawing/2014/main" val="2606305686"/>
                    </a:ext>
                  </a:extLst>
                </a:gridCol>
              </a:tblGrid>
              <a:tr h="359027">
                <a:tc>
                  <a:txBody>
                    <a:bodyPr/>
                    <a:lstStyle/>
                    <a:p>
                      <a:endParaRPr lang="fr-FR" sz="2200" dirty="0">
                        <a:solidFill>
                          <a:schemeClr val="bg1"/>
                        </a:solidFill>
                      </a:endParaRPr>
                    </a:p>
                  </a:txBody>
                  <a:tcPr/>
                </a:tc>
                <a:tc>
                  <a:txBody>
                    <a:bodyPr/>
                    <a:lstStyle/>
                    <a:p>
                      <a:pPr algn="ctr"/>
                      <a:r>
                        <a:rPr lang="fr-FR" sz="2200" dirty="0">
                          <a:solidFill>
                            <a:schemeClr val="bg1"/>
                          </a:solidFill>
                        </a:rPr>
                        <a:t>French</a:t>
                      </a:r>
                    </a:p>
                  </a:txBody>
                  <a:tcPr/>
                </a:tc>
                <a:tc>
                  <a:txBody>
                    <a:bodyPr/>
                    <a:lstStyle/>
                    <a:p>
                      <a:pPr algn="ctr"/>
                      <a:r>
                        <a:rPr lang="en-GB" sz="2200" noProof="0" dirty="0">
                          <a:solidFill>
                            <a:schemeClr val="bg1"/>
                          </a:solidFill>
                        </a:rPr>
                        <a:t>English</a:t>
                      </a:r>
                    </a:p>
                  </a:txBody>
                  <a:tcPr/>
                </a:tc>
                <a:extLst>
                  <a:ext uri="{0D108BD9-81ED-4DB2-BD59-A6C34878D82A}">
                    <a16:rowId xmlns:a16="http://schemas.microsoft.com/office/drawing/2014/main" val="3399173642"/>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extérieur</a:t>
                      </a:r>
                    </a:p>
                  </a:txBody>
                  <a:tcPr anchor="ctr"/>
                </a:tc>
                <a:tc>
                  <a:txBody>
                    <a:bodyPr/>
                    <a:lstStyle/>
                    <a:p>
                      <a:pPr algn="l"/>
                      <a:r>
                        <a:rPr lang="en-GB" sz="2400" i="0" noProof="0" dirty="0">
                          <a:solidFill>
                            <a:srgbClr val="115076"/>
                          </a:solidFill>
                        </a:rPr>
                        <a:t>exteri</a:t>
                      </a:r>
                      <a:r>
                        <a:rPr lang="en-GB" sz="2400" b="1" i="0" noProof="0" dirty="0">
                          <a:solidFill>
                            <a:srgbClr val="115076"/>
                          </a:solidFill>
                        </a:rPr>
                        <a:t>or</a:t>
                      </a:r>
                    </a:p>
                  </a:txBody>
                  <a:tcPr anchor="ctr"/>
                </a:tc>
                <a:extLst>
                  <a:ext uri="{0D108BD9-81ED-4DB2-BD59-A6C34878D82A}">
                    <a16:rowId xmlns:a16="http://schemas.microsoft.com/office/drawing/2014/main" val="4178004420"/>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splendeur</a:t>
                      </a:r>
                    </a:p>
                  </a:txBody>
                  <a:tcPr anchor="ctr"/>
                </a:tc>
                <a:tc>
                  <a:txBody>
                    <a:bodyPr/>
                    <a:lstStyle/>
                    <a:p>
                      <a:pPr algn="l"/>
                      <a:r>
                        <a:rPr lang="en-GB" sz="2400" b="0" i="0" noProof="0" dirty="0">
                          <a:solidFill>
                            <a:srgbClr val="115076"/>
                          </a:solidFill>
                        </a:rPr>
                        <a:t>splend</a:t>
                      </a:r>
                      <a:r>
                        <a:rPr lang="en-GB" sz="2400" b="1" i="0" noProof="0" dirty="0">
                          <a:solidFill>
                            <a:srgbClr val="115076"/>
                          </a:solidFill>
                        </a:rPr>
                        <a:t>our</a:t>
                      </a:r>
                    </a:p>
                  </a:txBody>
                  <a:tcPr anchor="ctr"/>
                </a:tc>
                <a:extLst>
                  <a:ext uri="{0D108BD9-81ED-4DB2-BD59-A6C34878D82A}">
                    <a16:rowId xmlns:a16="http://schemas.microsoft.com/office/drawing/2014/main" val="4049511666"/>
                  </a:ext>
                </a:extLst>
              </a:tr>
              <a:tr h="564363">
                <a:tc>
                  <a:txBody>
                    <a:bodyPr/>
                    <a:lstStyle/>
                    <a:p>
                      <a:endParaRPr lang="fr-FR" sz="2000" dirty="0">
                        <a:solidFill>
                          <a:srgbClr val="115076"/>
                        </a:solidFill>
                      </a:endParaRPr>
                    </a:p>
                  </a:txBody>
                  <a:tcPr/>
                </a:tc>
                <a:tc>
                  <a:txBody>
                    <a:bodyPr/>
                    <a:lstStyle/>
                    <a:p>
                      <a:pPr algn="l"/>
                      <a:r>
                        <a:rPr lang="fr-FR" sz="2400" i="0" dirty="0">
                          <a:solidFill>
                            <a:srgbClr val="115076"/>
                          </a:solidFill>
                        </a:rPr>
                        <a:t>humeur</a:t>
                      </a:r>
                    </a:p>
                  </a:txBody>
                  <a:tcPr anchor="ctr"/>
                </a:tc>
                <a:tc>
                  <a:txBody>
                    <a:bodyPr/>
                    <a:lstStyle/>
                    <a:p>
                      <a:pPr algn="l"/>
                      <a:r>
                        <a:rPr lang="en-GB" sz="2400" b="0" i="0" noProof="0" dirty="0">
                          <a:solidFill>
                            <a:srgbClr val="115076"/>
                          </a:solidFill>
                        </a:rPr>
                        <a:t>hum</a:t>
                      </a:r>
                      <a:r>
                        <a:rPr lang="en-GB" sz="2400" b="1" i="0" noProof="0" dirty="0">
                          <a:solidFill>
                            <a:srgbClr val="115076"/>
                          </a:solidFill>
                        </a:rPr>
                        <a:t>our</a:t>
                      </a:r>
                    </a:p>
                  </a:txBody>
                  <a:tcPr anchor="ctr"/>
                </a:tc>
                <a:extLst>
                  <a:ext uri="{0D108BD9-81ED-4DB2-BD59-A6C34878D82A}">
                    <a16:rowId xmlns:a16="http://schemas.microsoft.com/office/drawing/2014/main" val="4218684469"/>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moteur</a:t>
                      </a:r>
                    </a:p>
                  </a:txBody>
                  <a:tcPr anchor="ctr"/>
                </a:tc>
                <a:tc>
                  <a:txBody>
                    <a:bodyPr/>
                    <a:lstStyle/>
                    <a:p>
                      <a:pPr algn="l"/>
                      <a:r>
                        <a:rPr lang="en-GB" sz="2400" b="0" i="0" noProof="0" dirty="0">
                          <a:solidFill>
                            <a:srgbClr val="115076"/>
                          </a:solidFill>
                        </a:rPr>
                        <a:t>mot</a:t>
                      </a:r>
                      <a:r>
                        <a:rPr lang="en-GB" sz="2400" b="1" i="0" noProof="0" dirty="0">
                          <a:solidFill>
                            <a:srgbClr val="115076"/>
                          </a:solidFill>
                        </a:rPr>
                        <a:t>or</a:t>
                      </a:r>
                    </a:p>
                  </a:txBody>
                  <a:tcPr anchor="ctr"/>
                </a:tc>
                <a:extLst>
                  <a:ext uri="{0D108BD9-81ED-4DB2-BD59-A6C34878D82A}">
                    <a16:rowId xmlns:a16="http://schemas.microsoft.com/office/drawing/2014/main" val="3161106014"/>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intérieur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noProof="0" dirty="0">
                          <a:solidFill>
                            <a:srgbClr val="115076"/>
                          </a:solidFill>
                        </a:rPr>
                        <a:t>interi</a:t>
                      </a:r>
                      <a:r>
                        <a:rPr lang="en-GB" sz="2400" b="1" i="0" noProof="0" dirty="0">
                          <a:solidFill>
                            <a:srgbClr val="115076"/>
                          </a:solidFill>
                        </a:rPr>
                        <a:t>or</a:t>
                      </a:r>
                    </a:p>
                  </a:txBody>
                  <a:tcPr anchor="ctr"/>
                </a:tc>
                <a:extLst>
                  <a:ext uri="{0D108BD9-81ED-4DB2-BD59-A6C34878D82A}">
                    <a16:rowId xmlns:a16="http://schemas.microsoft.com/office/drawing/2014/main" val="2582674464"/>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faveur</a:t>
                      </a:r>
                    </a:p>
                  </a:txBody>
                  <a:tcPr anchor="ctr"/>
                </a:tc>
                <a:tc>
                  <a:txBody>
                    <a:bodyPr/>
                    <a:lstStyle/>
                    <a:p>
                      <a:pPr algn="l"/>
                      <a:r>
                        <a:rPr lang="en-GB" sz="2400" b="0" i="0" noProof="0" dirty="0">
                          <a:solidFill>
                            <a:srgbClr val="115076"/>
                          </a:solidFill>
                        </a:rPr>
                        <a:t>fav</a:t>
                      </a:r>
                      <a:r>
                        <a:rPr lang="en-GB" sz="2400" b="1" i="0" noProof="0" dirty="0">
                          <a:solidFill>
                            <a:srgbClr val="115076"/>
                          </a:solidFill>
                        </a:rPr>
                        <a:t>our</a:t>
                      </a:r>
                      <a:r>
                        <a:rPr lang="en-GB" sz="2400" b="0" i="0" noProof="0" dirty="0">
                          <a:solidFill>
                            <a:srgbClr val="115076"/>
                          </a:solidFill>
                        </a:rPr>
                        <a:t> </a:t>
                      </a:r>
                    </a:p>
                  </a:txBody>
                  <a:tcPr anchor="ctr"/>
                </a:tc>
                <a:extLst>
                  <a:ext uri="{0D108BD9-81ED-4DB2-BD59-A6C34878D82A}">
                    <a16:rowId xmlns:a16="http://schemas.microsoft.com/office/drawing/2014/main" val="3196236344"/>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odeur</a:t>
                      </a:r>
                    </a:p>
                  </a:txBody>
                  <a:tcPr anchor="ctr"/>
                </a:tc>
                <a:tc>
                  <a:txBody>
                    <a:bodyPr/>
                    <a:lstStyle/>
                    <a:p>
                      <a:pPr algn="l"/>
                      <a:r>
                        <a:rPr lang="en-GB" sz="2400" b="0" i="0" noProof="0" dirty="0">
                          <a:solidFill>
                            <a:srgbClr val="115076"/>
                          </a:solidFill>
                        </a:rPr>
                        <a:t>od</a:t>
                      </a:r>
                      <a:r>
                        <a:rPr lang="en-GB" sz="2400" b="1" i="0" noProof="0" dirty="0">
                          <a:solidFill>
                            <a:srgbClr val="115076"/>
                          </a:solidFill>
                        </a:rPr>
                        <a:t>our</a:t>
                      </a:r>
                      <a:r>
                        <a:rPr lang="en-GB" sz="2400" b="0" i="0" noProof="0" dirty="0">
                          <a:solidFill>
                            <a:srgbClr val="115076"/>
                          </a:solidFill>
                        </a:rPr>
                        <a:t> </a:t>
                      </a:r>
                    </a:p>
                  </a:txBody>
                  <a:tcPr anchor="ctr"/>
                </a:tc>
                <a:extLst>
                  <a:ext uri="{0D108BD9-81ED-4DB2-BD59-A6C34878D82A}">
                    <a16:rowId xmlns:a16="http://schemas.microsoft.com/office/drawing/2014/main" val="2245821299"/>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inspecteur</a:t>
                      </a:r>
                    </a:p>
                  </a:txBody>
                  <a:tcPr anchor="ctr"/>
                </a:tc>
                <a:tc>
                  <a:txBody>
                    <a:bodyPr/>
                    <a:lstStyle/>
                    <a:p>
                      <a:pPr algn="l"/>
                      <a:r>
                        <a:rPr lang="en-GB" sz="2400" b="0" i="0" noProof="0" dirty="0">
                          <a:solidFill>
                            <a:srgbClr val="115076"/>
                          </a:solidFill>
                        </a:rPr>
                        <a:t>inspect</a:t>
                      </a:r>
                      <a:r>
                        <a:rPr lang="en-GB" sz="2400" b="1" i="0" noProof="0" dirty="0">
                          <a:solidFill>
                            <a:srgbClr val="115076"/>
                          </a:solidFill>
                        </a:rPr>
                        <a:t>or</a:t>
                      </a:r>
                    </a:p>
                  </a:txBody>
                  <a:tcPr anchor="ctr"/>
                </a:tc>
                <a:extLst>
                  <a:ext uri="{0D108BD9-81ED-4DB2-BD59-A6C34878D82A}">
                    <a16:rowId xmlns:a16="http://schemas.microsoft.com/office/drawing/2014/main" val="34121964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56881" cy="707849"/>
          </a:xfrm>
        </p:spPr>
        <p:txBody>
          <a:bodyPr>
            <a:normAutofit fontScale="90000"/>
          </a:bodyPr>
          <a:lstStyle/>
          <a:p>
            <a:r>
              <a:rPr lang="en-GB" sz="3600" b="1" dirty="0">
                <a:solidFill>
                  <a:schemeClr val="bg1"/>
                </a:solidFill>
              </a:rPr>
              <a:t>Mots qui </a:t>
            </a:r>
            <a:r>
              <a:rPr lang="en-GB" sz="3600" b="1" dirty="0" err="1">
                <a:solidFill>
                  <a:schemeClr val="bg1"/>
                </a:solidFill>
              </a:rPr>
              <a:t>finissent</a:t>
            </a:r>
            <a:r>
              <a:rPr lang="en-GB" sz="3600" b="1" dirty="0">
                <a:solidFill>
                  <a:schemeClr val="bg1"/>
                </a:solidFill>
              </a:rPr>
              <a:t> par -</a:t>
            </a:r>
            <a:r>
              <a:rPr lang="en-GB" sz="3600" b="1" dirty="0" err="1">
                <a:solidFill>
                  <a:schemeClr val="bg1"/>
                </a:solidFill>
              </a:rPr>
              <a:t>eur</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a:hlinkClick r:id="" action="ppaction://noaction">
              <a:snd r:embed="rId4" name="1 exterieur.wav"/>
            </a:hlinkClick>
            <a:extLst>
              <a:ext uri="{FF2B5EF4-FFF2-40B4-BE49-F238E27FC236}">
                <a16:creationId xmlns:a16="http://schemas.microsoft.com/office/drawing/2014/main" id="{8D24FAA8-F79C-0542-BAA8-604C2137979E}"/>
              </a:ext>
            </a:extLst>
          </p:cNvPr>
          <p:cNvSpPr/>
          <p:nvPr/>
        </p:nvSpPr>
        <p:spPr>
          <a:xfrm>
            <a:off x="4519196" y="179651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3" name="Rectangle 42">
            <a:hlinkClick r:id="" action="ppaction://noaction">
              <a:snd r:embed="rId5" name="2 splendeur.wav"/>
            </a:hlinkClick>
            <a:extLst>
              <a:ext uri="{FF2B5EF4-FFF2-40B4-BE49-F238E27FC236}">
                <a16:creationId xmlns:a16="http://schemas.microsoft.com/office/drawing/2014/main" id="{DEFF2D00-DA00-3B46-AA45-445D4F6C44F7}"/>
              </a:ext>
            </a:extLst>
          </p:cNvPr>
          <p:cNvSpPr/>
          <p:nvPr/>
        </p:nvSpPr>
        <p:spPr>
          <a:xfrm>
            <a:off x="4519196" y="235519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Rectangle 44">
            <a:hlinkClick r:id="" action="ppaction://noaction">
              <a:snd r:embed="rId6" name="4 moteur.wav"/>
            </a:hlinkClick>
            <a:extLst>
              <a:ext uri="{FF2B5EF4-FFF2-40B4-BE49-F238E27FC236}">
                <a16:creationId xmlns:a16="http://schemas.microsoft.com/office/drawing/2014/main" id="{A357FADC-8783-3B4C-AAA4-6AA5429F3218}"/>
              </a:ext>
            </a:extLst>
          </p:cNvPr>
          <p:cNvSpPr/>
          <p:nvPr/>
        </p:nvSpPr>
        <p:spPr>
          <a:xfrm>
            <a:off x="4519196" y="347256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Rectangle 45">
            <a:hlinkClick r:id="" action="ppaction://noaction">
              <a:snd r:embed="rId7" name="5 interieur.wav"/>
            </a:hlinkClick>
            <a:extLst>
              <a:ext uri="{FF2B5EF4-FFF2-40B4-BE49-F238E27FC236}">
                <a16:creationId xmlns:a16="http://schemas.microsoft.com/office/drawing/2014/main" id="{BA8F30B3-9990-A943-9921-2B1CBC000CCC}"/>
              </a:ext>
            </a:extLst>
          </p:cNvPr>
          <p:cNvSpPr/>
          <p:nvPr/>
        </p:nvSpPr>
        <p:spPr>
          <a:xfrm>
            <a:off x="4519196" y="403124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Rectangle 46">
            <a:hlinkClick r:id="" action="ppaction://noaction">
              <a:snd r:embed="rId8" name="6 faveur.wav"/>
            </a:hlinkClick>
            <a:extLst>
              <a:ext uri="{FF2B5EF4-FFF2-40B4-BE49-F238E27FC236}">
                <a16:creationId xmlns:a16="http://schemas.microsoft.com/office/drawing/2014/main" id="{42173823-30F3-824D-A784-B23AF7A9A4BC}"/>
              </a:ext>
            </a:extLst>
          </p:cNvPr>
          <p:cNvSpPr/>
          <p:nvPr/>
        </p:nvSpPr>
        <p:spPr>
          <a:xfrm>
            <a:off x="4519196" y="458992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9" name="Rectangle 48">
            <a:hlinkClick r:id="" action="ppaction://noaction">
              <a:snd r:embed="rId9" name="8 inspecteur.wav"/>
            </a:hlinkClick>
            <a:extLst>
              <a:ext uri="{FF2B5EF4-FFF2-40B4-BE49-F238E27FC236}">
                <a16:creationId xmlns:a16="http://schemas.microsoft.com/office/drawing/2014/main" id="{D2586548-05D6-6744-9861-D7316CAF104B}"/>
              </a:ext>
            </a:extLst>
          </p:cNvPr>
          <p:cNvSpPr/>
          <p:nvPr/>
        </p:nvSpPr>
        <p:spPr>
          <a:xfrm>
            <a:off x="4519196" y="570729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 name="TextBox 1">
            <a:extLst>
              <a:ext uri="{FF2B5EF4-FFF2-40B4-BE49-F238E27FC236}">
                <a16:creationId xmlns:a16="http://schemas.microsoft.com/office/drawing/2014/main" id="{755ABC72-8C50-5C41-9905-AC600FADBAED}"/>
              </a:ext>
            </a:extLst>
          </p:cNvPr>
          <p:cNvSpPr txBox="1"/>
          <p:nvPr/>
        </p:nvSpPr>
        <p:spPr>
          <a:xfrm>
            <a:off x="210627" y="1271115"/>
            <a:ext cx="392117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quoi en anglais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your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French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 ending in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predict the English.  </a:t>
            </a:r>
          </a:p>
        </p:txBody>
      </p:sp>
      <p:sp>
        <p:nvSpPr>
          <p:cNvPr id="3" name="Rectangle 2">
            <a:extLst>
              <a:ext uri="{FF2B5EF4-FFF2-40B4-BE49-F238E27FC236}">
                <a16:creationId xmlns:a16="http://schemas.microsoft.com/office/drawing/2014/main" id="{B4BE6160-E874-1C41-9E9F-AD6F787F6308}"/>
              </a:ext>
            </a:extLst>
          </p:cNvPr>
          <p:cNvSpPr/>
          <p:nvPr/>
        </p:nvSpPr>
        <p:spPr>
          <a:xfrm>
            <a:off x="7959137" y="1796515"/>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8DF37FE7-88F2-5A44-93AF-E68DA0B287CC}"/>
              </a:ext>
            </a:extLst>
          </p:cNvPr>
          <p:cNvSpPr/>
          <p:nvPr/>
        </p:nvSpPr>
        <p:spPr>
          <a:xfrm>
            <a:off x="7959137" y="2365816"/>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C115DBC2-74DC-7D4F-AA67-F1F9BC8222F0}"/>
              </a:ext>
            </a:extLst>
          </p:cNvPr>
          <p:cNvSpPr/>
          <p:nvPr/>
        </p:nvSpPr>
        <p:spPr>
          <a:xfrm>
            <a:off x="7959137" y="2924498"/>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36F95FE9-CA50-9941-86C4-507C8B0A775B}"/>
              </a:ext>
            </a:extLst>
          </p:cNvPr>
          <p:cNvSpPr/>
          <p:nvPr/>
        </p:nvSpPr>
        <p:spPr>
          <a:xfrm>
            <a:off x="7959137" y="3483180"/>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4F3A6D8F-850E-014D-8BDB-9D46617A1936}"/>
              </a:ext>
            </a:extLst>
          </p:cNvPr>
          <p:cNvSpPr/>
          <p:nvPr/>
        </p:nvSpPr>
        <p:spPr>
          <a:xfrm>
            <a:off x="7959137" y="4041862"/>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5BA4BE01-D14B-A44D-BBBF-C63F1B8E30D8}"/>
              </a:ext>
            </a:extLst>
          </p:cNvPr>
          <p:cNvSpPr/>
          <p:nvPr/>
        </p:nvSpPr>
        <p:spPr>
          <a:xfrm>
            <a:off x="7959137" y="4659322"/>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1C13D9B6-F0E1-5D42-9604-04E718EA7A0F}"/>
              </a:ext>
            </a:extLst>
          </p:cNvPr>
          <p:cNvSpPr/>
          <p:nvPr/>
        </p:nvSpPr>
        <p:spPr>
          <a:xfrm>
            <a:off x="7959137" y="5159226"/>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D63C74D-84E7-0F48-B9EF-285794005B6E}"/>
              </a:ext>
            </a:extLst>
          </p:cNvPr>
          <p:cNvSpPr/>
          <p:nvPr/>
        </p:nvSpPr>
        <p:spPr>
          <a:xfrm>
            <a:off x="7959137" y="5767894"/>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2" descr="Detective, Clues, Find, Finger">
            <a:extLst>
              <a:ext uri="{FF2B5EF4-FFF2-40B4-BE49-F238E27FC236}">
                <a16:creationId xmlns:a16="http://schemas.microsoft.com/office/drawing/2014/main" id="{5F937E86-0EEA-48A0-9BD7-FE79B2E27E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6347" y="3551619"/>
            <a:ext cx="2515673" cy="251567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hlinkClick r:id="" action="ppaction://noaction">
              <a:snd r:embed="rId11" name="7 odeur.wav"/>
            </a:hlinkClick>
            <a:extLst>
              <a:ext uri="{FF2B5EF4-FFF2-40B4-BE49-F238E27FC236}">
                <a16:creationId xmlns:a16="http://schemas.microsoft.com/office/drawing/2014/main" id="{B416F5FF-364B-4EDB-8085-FCC69FD7A33D}"/>
              </a:ext>
            </a:extLst>
          </p:cNvPr>
          <p:cNvSpPr/>
          <p:nvPr/>
        </p:nvSpPr>
        <p:spPr>
          <a:xfrm>
            <a:off x="4519196" y="514860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3" name="Rectangle 32">
            <a:hlinkClick r:id="" action="ppaction://noaction">
              <a:snd r:embed="rId12" name="3 humeur.wav"/>
            </a:hlinkClick>
            <a:extLst>
              <a:ext uri="{FF2B5EF4-FFF2-40B4-BE49-F238E27FC236}">
                <a16:creationId xmlns:a16="http://schemas.microsoft.com/office/drawing/2014/main" id="{3616CAEE-C496-4F15-8127-338E5DEFA24C}"/>
              </a:ext>
            </a:extLst>
          </p:cNvPr>
          <p:cNvSpPr/>
          <p:nvPr/>
        </p:nvSpPr>
        <p:spPr>
          <a:xfrm>
            <a:off x="4519196" y="291387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ounded Rectangular Callout 2">
            <a:extLst>
              <a:ext uri="{FF2B5EF4-FFF2-40B4-BE49-F238E27FC236}">
                <a16:creationId xmlns:a16="http://schemas.microsoft.com/office/drawing/2014/main" id="{3167BF5D-CD4D-427C-A9B0-D7CB5BD23492}"/>
              </a:ext>
            </a:extLst>
          </p:cNvPr>
          <p:cNvSpPr/>
          <p:nvPr/>
        </p:nvSpPr>
        <p:spPr>
          <a:xfrm>
            <a:off x="6775475" y="171616"/>
            <a:ext cx="5265384" cy="1095313"/>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French words ending in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eur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often end in </a:t>
            </a:r>
            <a:r>
              <a:rPr lang="en-GB" sz="2400" b="1" dirty="0">
                <a:solidFill>
                  <a:prstClr val="white"/>
                </a:solidFill>
              </a:rPr>
              <a:t>-or</a:t>
            </a:r>
            <a:r>
              <a:rPr kumimoji="0" lang="en-GB" sz="24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400" i="0" u="none" strike="noStrike" kern="1200" cap="none" spc="0" normalizeH="0" noProof="0" dirty="0">
                <a:ln>
                  <a:noFill/>
                </a:ln>
                <a:solidFill>
                  <a:prstClr val="white"/>
                </a:solidFill>
                <a:effectLst/>
                <a:uLnTx/>
                <a:uFillTx/>
                <a:latin typeface="Century Gothic" panose="020F0302020204030204"/>
                <a:ea typeface="+mn-ea"/>
                <a:cs typeface="+mn-cs"/>
              </a:rPr>
              <a:t>or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-our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7327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7" grpId="0" animBg="1"/>
      <p:bldP spid="28" grpId="0" animBg="1"/>
      <p:bldP spid="29" grpId="0" animBg="1"/>
      <p:bldP spid="30" grpId="0" animBg="1"/>
      <p:bldP spid="31"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50805-7233-B9F2-E436-09313D53843A}"/>
              </a:ext>
            </a:extLst>
          </p:cNvPr>
          <p:cNvSpPr>
            <a:spLocks noGrp="1"/>
          </p:cNvSpPr>
          <p:nvPr>
            <p:ph type="title"/>
          </p:nvPr>
        </p:nvSpPr>
        <p:spPr/>
        <p:txBody>
          <a:bodyPr>
            <a:normAutofit fontScale="90000"/>
          </a:bodyPr>
          <a:lstStyle/>
          <a:p>
            <a:r>
              <a:rPr lang="fr-FR" b="1" dirty="0"/>
              <a:t>Suffixes</a:t>
            </a:r>
            <a:r>
              <a:rPr lang="fr-FR" dirty="0"/>
              <a:t>: English '</a:t>
            </a:r>
            <a:r>
              <a:rPr lang="fr-FR" b="1" dirty="0"/>
              <a:t>-</a:t>
            </a:r>
            <a:r>
              <a:rPr lang="fr-FR" b="1" dirty="0" err="1"/>
              <a:t>ly</a:t>
            </a:r>
            <a:r>
              <a:rPr lang="fr-FR" dirty="0"/>
              <a:t>' ➜ French '-</a:t>
            </a:r>
            <a:r>
              <a:rPr lang="fr-FR" b="1" dirty="0"/>
              <a:t>ment</a:t>
            </a:r>
            <a:r>
              <a:rPr lang="fr-FR" dirty="0"/>
              <a:t>’ </a:t>
            </a:r>
            <a:br>
              <a:rPr lang="fr-FR" dirty="0"/>
            </a:br>
            <a:r>
              <a:rPr lang="fr-FR" dirty="0"/>
              <a:t>(première ➜ premièrement)</a:t>
            </a:r>
            <a:endParaRPr lang="en-GB" dirty="0"/>
          </a:p>
        </p:txBody>
      </p:sp>
      <p:sp>
        <p:nvSpPr>
          <p:cNvPr id="3" name="Text Placeholder 2">
            <a:extLst>
              <a:ext uri="{FF2B5EF4-FFF2-40B4-BE49-F238E27FC236}">
                <a16:creationId xmlns:a16="http://schemas.microsoft.com/office/drawing/2014/main" id="{01140F47-375D-7222-9B9E-DF5CF28087D6}"/>
              </a:ext>
            </a:extLst>
          </p:cNvPr>
          <p:cNvSpPr>
            <a:spLocks noGrp="1"/>
          </p:cNvSpPr>
          <p:nvPr>
            <p:ph type="body" idx="1"/>
          </p:nvPr>
        </p:nvSpPr>
        <p:spPr/>
        <p:txBody>
          <a:bodyPr>
            <a:normAutofit/>
          </a:bodyPr>
          <a:lstStyle/>
          <a:p>
            <a:r>
              <a:rPr lang="en-GB" sz="4800" dirty="0"/>
              <a:t>Introduction: 9.1.1.3</a:t>
            </a:r>
          </a:p>
        </p:txBody>
      </p:sp>
    </p:spTree>
    <p:extLst>
      <p:ext uri="{BB962C8B-B14F-4D97-AF65-F5344CB8AC3E}">
        <p14:creationId xmlns:p14="http://schemas.microsoft.com/office/powerpoint/2010/main" val="3543069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D28364F8-107D-47C9-9A2D-FB6ED96F93E1}"/>
              </a:ext>
            </a:extLst>
          </p:cNvPr>
          <p:cNvSpPr txBox="1"/>
          <p:nvPr/>
        </p:nvSpPr>
        <p:spPr>
          <a:xfrm>
            <a:off x="3795999" y="46368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ambitious</a:t>
            </a:r>
          </a:p>
        </p:txBody>
      </p:sp>
      <p:sp>
        <p:nvSpPr>
          <p:cNvPr id="25" name="TextBox 24">
            <a:extLst>
              <a:ext uri="{FF2B5EF4-FFF2-40B4-BE49-F238E27FC236}">
                <a16:creationId xmlns:a16="http://schemas.microsoft.com/office/drawing/2014/main" id="{07ACD088-7855-486D-8DAB-AD44B872A16D}"/>
              </a:ext>
            </a:extLst>
          </p:cNvPr>
          <p:cNvSpPr txBox="1"/>
          <p:nvPr/>
        </p:nvSpPr>
        <p:spPr>
          <a:xfrm>
            <a:off x="3796000" y="4637985"/>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1EA132C5-631E-4097-87A2-9203B5F64FB3}"/>
              </a:ext>
            </a:extLst>
          </p:cNvPr>
          <p:cNvSpPr txBox="1"/>
          <p:nvPr/>
        </p:nvSpPr>
        <p:spPr>
          <a:xfrm>
            <a:off x="3795999" y="21816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en-GB" sz="2200" dirty="0">
                <a:solidFill>
                  <a:srgbClr val="4472C4">
                    <a:lumMod val="50000"/>
                  </a:srgbClr>
                </a:solidFill>
                <a:latin typeface="Century Gothic" panose="020F0302020204030204"/>
              </a:rPr>
              <a:t>general</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36AD55BB-F1F3-48EE-8578-D5F9E092F547}"/>
              </a:ext>
            </a:extLst>
          </p:cNvPr>
          <p:cNvSpPr txBox="1"/>
          <p:nvPr/>
        </p:nvSpPr>
        <p:spPr>
          <a:xfrm>
            <a:off x="3795999" y="26712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p>
        </p:txBody>
      </p:sp>
      <p:sp>
        <p:nvSpPr>
          <p:cNvPr id="49" name="TextBox 48">
            <a:extLst>
              <a:ext uri="{FF2B5EF4-FFF2-40B4-BE49-F238E27FC236}">
                <a16:creationId xmlns:a16="http://schemas.microsoft.com/office/drawing/2014/main" id="{04B9AEFB-079D-442D-A51F-CEFC901C99B0}"/>
              </a:ext>
            </a:extLst>
          </p:cNvPr>
          <p:cNvSpPr txBox="1"/>
          <p:nvPr/>
        </p:nvSpPr>
        <p:spPr>
          <a:xfrm>
            <a:off x="3795999" y="31644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a:t>
            </a:r>
          </a:p>
        </p:txBody>
      </p:sp>
      <p:sp>
        <p:nvSpPr>
          <p:cNvPr id="50" name="TextBox 49">
            <a:extLst>
              <a:ext uri="{FF2B5EF4-FFF2-40B4-BE49-F238E27FC236}">
                <a16:creationId xmlns:a16="http://schemas.microsoft.com/office/drawing/2014/main" id="{9A0E90C9-E5FD-43A6-996D-1939B41131C5}"/>
              </a:ext>
            </a:extLst>
          </p:cNvPr>
          <p:cNvSpPr txBox="1"/>
          <p:nvPr/>
        </p:nvSpPr>
        <p:spPr>
          <a:xfrm>
            <a:off x="3795999" y="36540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rPr>
              <a:t>sure*</a:t>
            </a:r>
          </a:p>
        </p:txBody>
      </p:sp>
      <p:sp>
        <p:nvSpPr>
          <p:cNvPr id="51" name="TextBox 50">
            <a:extLst>
              <a:ext uri="{FF2B5EF4-FFF2-40B4-BE49-F238E27FC236}">
                <a16:creationId xmlns:a16="http://schemas.microsoft.com/office/drawing/2014/main" id="{A55DF4A4-E442-4238-8456-594CB01BB285}"/>
              </a:ext>
            </a:extLst>
          </p:cNvPr>
          <p:cNvSpPr txBox="1"/>
          <p:nvPr/>
        </p:nvSpPr>
        <p:spPr>
          <a:xfrm>
            <a:off x="3795999" y="41472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a:t>
            </a:r>
          </a:p>
        </p:txBody>
      </p:sp>
      <p:sp>
        <p:nvSpPr>
          <p:cNvPr id="53" name="TextBox 52">
            <a:extLst>
              <a:ext uri="{FF2B5EF4-FFF2-40B4-BE49-F238E27FC236}">
                <a16:creationId xmlns:a16="http://schemas.microsoft.com/office/drawing/2014/main" id="{9AA05DD8-8DD2-483A-A4F6-D6B10488AD70}"/>
              </a:ext>
            </a:extLst>
          </p:cNvPr>
          <p:cNvSpPr txBox="1"/>
          <p:nvPr/>
        </p:nvSpPr>
        <p:spPr>
          <a:xfrm>
            <a:off x="3795999" y="51300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54" name="TextBox 53">
            <a:extLst>
              <a:ext uri="{FF2B5EF4-FFF2-40B4-BE49-F238E27FC236}">
                <a16:creationId xmlns:a16="http://schemas.microsoft.com/office/drawing/2014/main" id="{4910EB91-5A3A-40D0-81FE-8BDA6C371BC7}"/>
              </a:ext>
            </a:extLst>
          </p:cNvPr>
          <p:cNvSpPr txBox="1"/>
          <p:nvPr/>
        </p:nvSpPr>
        <p:spPr>
          <a:xfrm>
            <a:off x="3795999" y="56196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en-GB" sz="2200" dirty="0">
                <a:solidFill>
                  <a:srgbClr val="4472C4">
                    <a:lumMod val="50000"/>
                  </a:srgbClr>
                </a:solidFill>
                <a:latin typeface="Century Gothic" panose="020F0302020204030204"/>
              </a:rPr>
              <a:t>natural</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EC56FE32-F122-42C1-A480-CAEF90C9CA28}"/>
              </a:ext>
            </a:extLst>
          </p:cNvPr>
          <p:cNvSpPr txBox="1"/>
          <p:nvPr/>
        </p:nvSpPr>
        <p:spPr>
          <a:xfrm>
            <a:off x="3796000" y="218116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696B280-A15F-4E3B-92FF-6B3FE71D02AE}"/>
              </a:ext>
            </a:extLst>
          </p:cNvPr>
          <p:cNvSpPr txBox="1"/>
          <p:nvPr/>
        </p:nvSpPr>
        <p:spPr>
          <a:xfrm>
            <a:off x="3796000" y="2672525"/>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19" name="TextBox 18">
            <a:extLst>
              <a:ext uri="{FF2B5EF4-FFF2-40B4-BE49-F238E27FC236}">
                <a16:creationId xmlns:a16="http://schemas.microsoft.com/office/drawing/2014/main" id="{3C603A78-2B39-4865-AC0E-88E7A01EDF5B}"/>
              </a:ext>
            </a:extLst>
          </p:cNvPr>
          <p:cNvSpPr txBox="1"/>
          <p:nvPr/>
        </p:nvSpPr>
        <p:spPr>
          <a:xfrm>
            <a:off x="3796000" y="316389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dernier</a:t>
            </a:r>
          </a:p>
        </p:txBody>
      </p:sp>
      <p:sp>
        <p:nvSpPr>
          <p:cNvPr id="21" name="TextBox 20">
            <a:extLst>
              <a:ext uri="{FF2B5EF4-FFF2-40B4-BE49-F238E27FC236}">
                <a16:creationId xmlns:a16="http://schemas.microsoft.com/office/drawing/2014/main" id="{07D0773C-877B-445C-BEDB-0EBFDDC43B97}"/>
              </a:ext>
            </a:extLst>
          </p:cNvPr>
          <p:cNvSpPr txBox="1"/>
          <p:nvPr/>
        </p:nvSpPr>
        <p:spPr>
          <a:xfrm>
            <a:off x="3796000" y="3655255"/>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4472C4">
                    <a:lumMod val="50000"/>
                  </a:srgbClr>
                </a:solidFill>
                <a:effectLst/>
                <a:uLnTx/>
                <a:uFillTx/>
                <a:latin typeface="Century Gothic" panose="020F0302020204030204"/>
              </a:rPr>
              <a:t>s</a:t>
            </a:r>
            <a:r>
              <a:rPr kumimoji="0" lang="en-GB" sz="2200" b="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ûr</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3C6B8D54-A5DB-4472-83D7-3757A0122B85}"/>
              </a:ext>
            </a:extLst>
          </p:cNvPr>
          <p:cNvSpPr txBox="1"/>
          <p:nvPr/>
        </p:nvSpPr>
        <p:spPr>
          <a:xfrm>
            <a:off x="3796000" y="414662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endPar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77B9A10-8F72-4E9C-96EE-F0F8400E3D16}"/>
              </a:ext>
            </a:extLst>
          </p:cNvPr>
          <p:cNvSpPr txBox="1"/>
          <p:nvPr/>
        </p:nvSpPr>
        <p:spPr>
          <a:xfrm>
            <a:off x="3796000" y="512935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29" name="TextBox 28">
            <a:extLst>
              <a:ext uri="{FF2B5EF4-FFF2-40B4-BE49-F238E27FC236}">
                <a16:creationId xmlns:a16="http://schemas.microsoft.com/office/drawing/2014/main" id="{327D47D4-8767-46A1-877F-9E4A4266EB4F}"/>
              </a:ext>
            </a:extLst>
          </p:cNvPr>
          <p:cNvSpPr txBox="1"/>
          <p:nvPr/>
        </p:nvSpPr>
        <p:spPr>
          <a:xfrm>
            <a:off x="3796000" y="5620716"/>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naturel</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Quel</a:t>
            </a:r>
            <a:r>
              <a:rPr lang="en-GB" sz="3600" b="1" dirty="0">
                <a:solidFill>
                  <a:schemeClr val="bg1"/>
                </a:solidFill>
                <a:latin typeface="+mj-lt"/>
              </a:rPr>
              <a:t> </a:t>
            </a:r>
            <a:r>
              <a:rPr lang="en-GB" sz="3600" b="1" dirty="0" err="1">
                <a:solidFill>
                  <a:schemeClr val="bg1"/>
                </a:solidFill>
                <a:latin typeface="+mj-lt"/>
              </a:rPr>
              <a:t>est</a:t>
            </a:r>
            <a:r>
              <a:rPr lang="en-GB" sz="3600" b="1" dirty="0">
                <a:solidFill>
                  <a:schemeClr val="bg1"/>
                </a:solidFill>
                <a:latin typeface="+mj-lt"/>
              </a:rPr>
              <a:t> </a:t>
            </a:r>
            <a:r>
              <a:rPr lang="en-GB" sz="3600" b="1" dirty="0" err="1">
                <a:solidFill>
                  <a:schemeClr val="bg1"/>
                </a:solidFill>
                <a:latin typeface="+mj-lt"/>
              </a:rPr>
              <a:t>l’adverbe</a:t>
            </a:r>
            <a:r>
              <a:rPr lang="en-GB" sz="3600" b="1" dirty="0">
                <a:solidFill>
                  <a:schemeClr val="bg1"/>
                </a:solidFill>
                <a:latin typeface="+mj-lt"/>
              </a:rPr>
              <a:t> ?</a:t>
            </a:r>
          </a:p>
        </p:txBody>
      </p:sp>
      <p:sp>
        <p:nvSpPr>
          <p:cNvPr id="2" name="TextBox 1">
            <a:extLst>
              <a:ext uri="{FF2B5EF4-FFF2-40B4-BE49-F238E27FC236}">
                <a16:creationId xmlns:a16="http://schemas.microsoft.com/office/drawing/2014/main" id="{A449923A-3473-48A4-A4E1-D6A47374F999}"/>
              </a:ext>
            </a:extLst>
          </p:cNvPr>
          <p:cNvSpPr txBox="1"/>
          <p:nvPr/>
        </p:nvSpPr>
        <p:spPr>
          <a:xfrm>
            <a:off x="211874" y="1230991"/>
            <a:ext cx="11698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adverbes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E7022625-3538-4F4E-A0D3-866C76979A4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B343FD-2BE6-41D0-8905-E0E6110B18B1}"/>
              </a:ext>
            </a:extLst>
          </p:cNvPr>
          <p:cNvSpPr txBox="1"/>
          <p:nvPr/>
        </p:nvSpPr>
        <p:spPr>
          <a:xfrm>
            <a:off x="544286" y="2137221"/>
            <a:ext cx="3074125" cy="409060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4472C4">
                    <a:lumMod val="50000"/>
                  </a:srgbClr>
                </a:solidFill>
                <a:latin typeface="Century Gothic" panose="020F0302020204030204"/>
              </a:rPr>
              <a:t>quickly</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4472C4">
                    <a:lumMod val="50000"/>
                  </a:srgbClr>
                </a:solidFill>
                <a:latin typeface="Century Gothic" panose="020F0302020204030204"/>
              </a:rPr>
              <a:t>ambitiously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4472C4">
                    <a:lumMod val="50000"/>
                  </a:srgbClr>
                </a:solidFill>
                <a:latin typeface="Century Gothic" panose="020F0302020204030204"/>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trictly</a:t>
            </a:r>
            <a:endParaRPr lang="en-GB" sz="22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4472C4">
                    <a:lumMod val="50000"/>
                  </a:srgbClr>
                </a:solidFill>
                <a:latin typeface="Century Gothic" panose="020F0302020204030204"/>
              </a:rPr>
              <a:t>naturally</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865CC34-49C3-4500-BBC2-45BC830D537E}"/>
              </a:ext>
            </a:extLst>
          </p:cNvPr>
          <p:cNvSpPr txBox="1"/>
          <p:nvPr/>
        </p:nvSpPr>
        <p:spPr>
          <a:xfrm>
            <a:off x="3796000" y="168979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 base</a:t>
            </a:r>
          </a:p>
        </p:txBody>
      </p:sp>
      <p:sp>
        <p:nvSpPr>
          <p:cNvPr id="15" name="TextBox 14">
            <a:extLst>
              <a:ext uri="{FF2B5EF4-FFF2-40B4-BE49-F238E27FC236}">
                <a16:creationId xmlns:a16="http://schemas.microsoft.com/office/drawing/2014/main" id="{86B72E91-7A6C-421F-BBD7-A4FD6A7B6CBD}"/>
              </a:ext>
            </a:extLst>
          </p:cNvPr>
          <p:cNvSpPr txBox="1"/>
          <p:nvPr/>
        </p:nvSpPr>
        <p:spPr>
          <a:xfrm>
            <a:off x="9156127" y="168979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16" name="TextBox 15">
            <a:extLst>
              <a:ext uri="{FF2B5EF4-FFF2-40B4-BE49-F238E27FC236}">
                <a16:creationId xmlns:a16="http://schemas.microsoft.com/office/drawing/2014/main" id="{9525A3CB-A1EA-4232-B499-3C522235D4EF}"/>
              </a:ext>
            </a:extLst>
          </p:cNvPr>
          <p:cNvSpPr txBox="1"/>
          <p:nvPr/>
        </p:nvSpPr>
        <p:spPr>
          <a:xfrm>
            <a:off x="9156127" y="2181160"/>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9C4B6D-A9C3-4A1B-9CD0-87C957448CF7}"/>
              </a:ext>
            </a:extLst>
          </p:cNvPr>
          <p:cNvSpPr txBox="1"/>
          <p:nvPr/>
        </p:nvSpPr>
        <p:spPr>
          <a:xfrm>
            <a:off x="9156127" y="2672525"/>
            <a:ext cx="2343547" cy="535788"/>
          </a:xfrm>
          <a:prstGeom prst="rect">
            <a:avLst/>
          </a:prstGeom>
          <a:noFill/>
        </p:spPr>
        <p:txBody>
          <a:bodyPr wrap="square" rtlCol="0">
            <a:spAutoFit/>
          </a:bodyPr>
          <a:lstStyle/>
          <a:p>
            <a:pPr lvl="0" algn="ctr">
              <a:lnSpc>
                <a:spcPct val="150000"/>
              </a:lnSpc>
              <a:defRPr/>
            </a:pPr>
            <a:r>
              <a:rPr lang="en-GB" sz="2200" dirty="0" err="1">
                <a:solidFill>
                  <a:srgbClr val="4472C4">
                    <a:lumMod val="50000"/>
                  </a:srgbClr>
                </a:solidFill>
                <a:latin typeface="Century Gothic" panose="020F0302020204030204"/>
              </a:rPr>
              <a:t>trist</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652B144-4B53-4B6E-B078-F3B3A5033B9B}"/>
              </a:ext>
            </a:extLst>
          </p:cNvPr>
          <p:cNvSpPr txBox="1"/>
          <p:nvPr/>
        </p:nvSpPr>
        <p:spPr>
          <a:xfrm>
            <a:off x="9156127" y="3163890"/>
            <a:ext cx="2343547" cy="535788"/>
          </a:xfrm>
          <a:prstGeom prst="rect">
            <a:avLst/>
          </a:prstGeom>
          <a:noFill/>
        </p:spPr>
        <p:txBody>
          <a:bodyPr wrap="square" rtlCol="0">
            <a:spAutoFit/>
          </a:bodyPr>
          <a:lstStyle/>
          <a:p>
            <a:pPr lvl="0" algn="ctr">
              <a:lnSpc>
                <a:spcPct val="150000"/>
              </a:lnSpc>
              <a:defRPr/>
            </a:pPr>
            <a:r>
              <a:rPr lang="en-GB" sz="2200" dirty="0" err="1">
                <a:solidFill>
                  <a:srgbClr val="4472C4">
                    <a:lumMod val="50000"/>
                  </a:srgbClr>
                </a:solidFill>
              </a:rPr>
              <a:t>dernière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2FC0156-E745-4E9B-897E-E723FF7EAFF4}"/>
              </a:ext>
            </a:extLst>
          </p:cNvPr>
          <p:cNvSpPr txBox="1"/>
          <p:nvPr/>
        </p:nvSpPr>
        <p:spPr>
          <a:xfrm>
            <a:off x="9156127" y="3655255"/>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s</a:t>
            </a:r>
            <a:r>
              <a:rPr lang="en-GB" sz="2200" dirty="0" err="1">
                <a:solidFill>
                  <a:srgbClr val="4472C4">
                    <a:lumMod val="50000"/>
                  </a:srgbClr>
                </a:solidFill>
                <a:latin typeface="Century Gothic" panose="020B0502020202020204" pitchFamily="34" charset="0"/>
              </a:rPr>
              <a:t>ûre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D2F502D7-404A-4B94-9D92-C6E0A13673A3}"/>
              </a:ext>
            </a:extLst>
          </p:cNvPr>
          <p:cNvSpPr txBox="1"/>
          <p:nvPr/>
        </p:nvSpPr>
        <p:spPr>
          <a:xfrm>
            <a:off x="9156127" y="4146620"/>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rapide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C398B0E6-607E-4C65-B941-1A7DB3417A35}"/>
              </a:ext>
            </a:extLst>
          </p:cNvPr>
          <p:cNvSpPr txBox="1"/>
          <p:nvPr/>
        </p:nvSpPr>
        <p:spPr>
          <a:xfrm>
            <a:off x="9156127" y="4637985"/>
            <a:ext cx="2491587" cy="535596"/>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ambitieuse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C6568393-8EFC-4BBF-A57D-36D2ABB9C361}"/>
              </a:ext>
            </a:extLst>
          </p:cNvPr>
          <p:cNvSpPr txBox="1"/>
          <p:nvPr/>
        </p:nvSpPr>
        <p:spPr>
          <a:xfrm>
            <a:off x="9156127" y="5129350"/>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stricte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0575C5DE-4A8A-4914-BE5B-B54E651863F0}"/>
              </a:ext>
            </a:extLst>
          </p:cNvPr>
          <p:cNvSpPr txBox="1"/>
          <p:nvPr/>
        </p:nvSpPr>
        <p:spPr>
          <a:xfrm>
            <a:off x="9156127" y="5620716"/>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naturelle</a:t>
            </a:r>
            <a:r>
              <a:rPr lang="en-GB" sz="2200" b="1" dirty="0" err="1">
                <a:solidFill>
                  <a:srgbClr val="E87D1E"/>
                </a:solidFill>
              </a:rPr>
              <a:t>ment</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Rectangle 2">
            <a:hlinkClick r:id="" action="ppaction://noaction">
              <a:snd r:embed="rId4" name="1 generalement.wav"/>
            </a:hlinkClick>
            <a:extLst>
              <a:ext uri="{FF2B5EF4-FFF2-40B4-BE49-F238E27FC236}">
                <a16:creationId xmlns:a16="http://schemas.microsoft.com/office/drawing/2014/main" id="{32133A7D-3837-407B-8E50-52EBEE0B6194}"/>
              </a:ext>
            </a:extLst>
          </p:cNvPr>
          <p:cNvSpPr/>
          <p:nvPr/>
        </p:nvSpPr>
        <p:spPr>
          <a:xfrm>
            <a:off x="478971" y="225171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1" name="Rectangle 30">
            <a:hlinkClick r:id="" action="ppaction://noaction">
              <a:snd r:embed="rId5" name="2 tristement.wav"/>
            </a:hlinkClick>
            <a:extLst>
              <a:ext uri="{FF2B5EF4-FFF2-40B4-BE49-F238E27FC236}">
                <a16:creationId xmlns:a16="http://schemas.microsoft.com/office/drawing/2014/main" id="{A4155095-D292-4E42-9016-176CD7639881}"/>
              </a:ext>
            </a:extLst>
          </p:cNvPr>
          <p:cNvSpPr/>
          <p:nvPr/>
        </p:nvSpPr>
        <p:spPr>
          <a:xfrm>
            <a:off x="478971" y="275104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2" name="Rectangle 31">
            <a:hlinkClick r:id="" action="ppaction://noaction">
              <a:snd r:embed="rId6" name="3 dernierement.wav"/>
            </a:hlinkClick>
            <a:extLst>
              <a:ext uri="{FF2B5EF4-FFF2-40B4-BE49-F238E27FC236}">
                <a16:creationId xmlns:a16="http://schemas.microsoft.com/office/drawing/2014/main" id="{5CFA33EC-E45C-4CAB-AA24-F636CF1BBC7D}"/>
              </a:ext>
            </a:extLst>
          </p:cNvPr>
          <p:cNvSpPr/>
          <p:nvPr/>
        </p:nvSpPr>
        <p:spPr>
          <a:xfrm>
            <a:off x="478971" y="325036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33" name="Rectangle 32">
            <a:hlinkClick r:id="" action="ppaction://noaction">
              <a:snd r:embed="rId7" name="4 surement.wav"/>
            </a:hlinkClick>
            <a:extLst>
              <a:ext uri="{FF2B5EF4-FFF2-40B4-BE49-F238E27FC236}">
                <a16:creationId xmlns:a16="http://schemas.microsoft.com/office/drawing/2014/main" id="{FBA9E7DE-E74F-4675-B369-7B012DA16527}"/>
              </a:ext>
            </a:extLst>
          </p:cNvPr>
          <p:cNvSpPr/>
          <p:nvPr/>
        </p:nvSpPr>
        <p:spPr>
          <a:xfrm>
            <a:off x="478971" y="3749692"/>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34" name="Rectangle 33">
            <a:hlinkClick r:id="" action="ppaction://noaction">
              <a:snd r:embed="rId8" name="5 rapidement.wav"/>
            </a:hlinkClick>
            <a:extLst>
              <a:ext uri="{FF2B5EF4-FFF2-40B4-BE49-F238E27FC236}">
                <a16:creationId xmlns:a16="http://schemas.microsoft.com/office/drawing/2014/main" id="{BA42FA87-F3C7-43F3-A957-6D4505A51522}"/>
              </a:ext>
            </a:extLst>
          </p:cNvPr>
          <p:cNvSpPr/>
          <p:nvPr/>
        </p:nvSpPr>
        <p:spPr>
          <a:xfrm>
            <a:off x="478971" y="4249018"/>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35" name="Rectangle 34">
            <a:hlinkClick r:id="" action="ppaction://noaction">
              <a:snd r:embed="rId9" name="6 ambitieusement.wav"/>
            </a:hlinkClick>
            <a:extLst>
              <a:ext uri="{FF2B5EF4-FFF2-40B4-BE49-F238E27FC236}">
                <a16:creationId xmlns:a16="http://schemas.microsoft.com/office/drawing/2014/main" id="{F117111D-9FE8-4497-B222-FB3F82806B17}"/>
              </a:ext>
            </a:extLst>
          </p:cNvPr>
          <p:cNvSpPr/>
          <p:nvPr/>
        </p:nvSpPr>
        <p:spPr>
          <a:xfrm>
            <a:off x="478971" y="474834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36" name="Rectangle 35">
            <a:hlinkClick r:id="" action="ppaction://noaction">
              <a:snd r:embed="rId10" name="7 strictement.wav"/>
            </a:hlinkClick>
            <a:extLst>
              <a:ext uri="{FF2B5EF4-FFF2-40B4-BE49-F238E27FC236}">
                <a16:creationId xmlns:a16="http://schemas.microsoft.com/office/drawing/2014/main" id="{B9DA29B1-E0E1-40DB-8319-6DFBCCA5EEB4}"/>
              </a:ext>
            </a:extLst>
          </p:cNvPr>
          <p:cNvSpPr/>
          <p:nvPr/>
        </p:nvSpPr>
        <p:spPr>
          <a:xfrm>
            <a:off x="478971" y="524767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37" name="Rectangle 36">
            <a:hlinkClick r:id="" action="ppaction://noaction">
              <a:snd r:embed="rId11" name="8 naturellement.wav"/>
            </a:hlinkClick>
            <a:extLst>
              <a:ext uri="{FF2B5EF4-FFF2-40B4-BE49-F238E27FC236}">
                <a16:creationId xmlns:a16="http://schemas.microsoft.com/office/drawing/2014/main" id="{87B1AB67-8C7A-4F95-AAC7-1F0A010D45B9}"/>
              </a:ext>
            </a:extLst>
          </p:cNvPr>
          <p:cNvSpPr/>
          <p:nvPr/>
        </p:nvSpPr>
        <p:spPr>
          <a:xfrm>
            <a:off x="478971" y="574699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38" name="TextBox 37">
            <a:extLst>
              <a:ext uri="{FF2B5EF4-FFF2-40B4-BE49-F238E27FC236}">
                <a16:creationId xmlns:a16="http://schemas.microsoft.com/office/drawing/2014/main" id="{7B53D622-0771-4F51-89CE-C9A4859433B1}"/>
              </a:ext>
            </a:extLst>
          </p:cNvPr>
          <p:cNvSpPr txBox="1"/>
          <p:nvPr/>
        </p:nvSpPr>
        <p:spPr>
          <a:xfrm>
            <a:off x="6476063" y="168979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 form</a:t>
            </a:r>
          </a:p>
        </p:txBody>
      </p:sp>
      <p:sp>
        <p:nvSpPr>
          <p:cNvPr id="39" name="TextBox 38">
            <a:extLst>
              <a:ext uri="{FF2B5EF4-FFF2-40B4-BE49-F238E27FC236}">
                <a16:creationId xmlns:a16="http://schemas.microsoft.com/office/drawing/2014/main" id="{DCCE1874-5F5C-4D3A-8BC7-98EE0CBF91A6}"/>
              </a:ext>
            </a:extLst>
          </p:cNvPr>
          <p:cNvSpPr txBox="1"/>
          <p:nvPr/>
        </p:nvSpPr>
        <p:spPr>
          <a:xfrm>
            <a:off x="6476063" y="2181160"/>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6F4E210-E1C9-4271-8D52-D16FADC96BD8}"/>
              </a:ext>
            </a:extLst>
          </p:cNvPr>
          <p:cNvSpPr txBox="1"/>
          <p:nvPr/>
        </p:nvSpPr>
        <p:spPr>
          <a:xfrm>
            <a:off x="6476063" y="267252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41" name="TextBox 40">
            <a:extLst>
              <a:ext uri="{FF2B5EF4-FFF2-40B4-BE49-F238E27FC236}">
                <a16:creationId xmlns:a16="http://schemas.microsoft.com/office/drawing/2014/main" id="{5D1F92D8-A2C0-4825-B439-0E2B3AD3215D}"/>
              </a:ext>
            </a:extLst>
          </p:cNvPr>
          <p:cNvSpPr txBox="1"/>
          <p:nvPr/>
        </p:nvSpPr>
        <p:spPr>
          <a:xfrm>
            <a:off x="6476063" y="3163890"/>
            <a:ext cx="2343547" cy="535788"/>
          </a:xfrm>
          <a:prstGeom prst="rect">
            <a:avLst/>
          </a:prstGeom>
          <a:noFill/>
        </p:spPr>
        <p:txBody>
          <a:bodyPr wrap="square" rtlCol="0">
            <a:spAutoFit/>
          </a:bodyPr>
          <a:lstStyle/>
          <a:p>
            <a:pPr lvl="0" algn="ctr">
              <a:lnSpc>
                <a:spcPct val="150000"/>
              </a:lnSpc>
              <a:defRPr/>
            </a:pPr>
            <a:r>
              <a:rPr lang="en-GB" sz="2200" dirty="0" err="1">
                <a:solidFill>
                  <a:srgbClr val="4472C4">
                    <a:lumMod val="50000"/>
                  </a:srgbClr>
                </a:solidFill>
              </a:rPr>
              <a:t>derni</a:t>
            </a:r>
            <a:r>
              <a:rPr lang="en-GB" sz="2200" b="1" dirty="0" err="1">
                <a:solidFill>
                  <a:srgbClr val="4472C4">
                    <a:lumMod val="50000"/>
                  </a:srgbClr>
                </a:solidFill>
              </a:rPr>
              <a:t>ère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6B1ECCEA-9D95-495B-B4A0-5183FBF43F7F}"/>
              </a:ext>
            </a:extLst>
          </p:cNvPr>
          <p:cNvSpPr txBox="1"/>
          <p:nvPr/>
        </p:nvSpPr>
        <p:spPr>
          <a:xfrm>
            <a:off x="6476063" y="3655255"/>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s</a:t>
            </a:r>
            <a:r>
              <a:rPr lang="en-GB" sz="2200" dirty="0" err="1">
                <a:solidFill>
                  <a:srgbClr val="4472C4">
                    <a:lumMod val="50000"/>
                  </a:srgbClr>
                </a:solidFill>
                <a:latin typeface="Century Gothic" panose="020B0502020202020204" pitchFamily="34" charset="0"/>
              </a:rPr>
              <a:t>ûr</a:t>
            </a:r>
            <a:r>
              <a:rPr lang="en-GB" sz="2200" b="1" dirty="0" err="1">
                <a:solidFill>
                  <a:srgbClr val="4472C4">
                    <a:lumMod val="50000"/>
                  </a:srgbClr>
                </a:solidFill>
                <a:latin typeface="Century Gothic" panose="020B0502020202020204" pitchFamily="34" charset="0"/>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2E6FED6B-282E-49D2-927D-1D68CCF6F82E}"/>
              </a:ext>
            </a:extLst>
          </p:cNvPr>
          <p:cNvSpPr txBox="1"/>
          <p:nvPr/>
        </p:nvSpPr>
        <p:spPr>
          <a:xfrm>
            <a:off x="6476063" y="4146620"/>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rapide</a:t>
            </a:r>
            <a:endPar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4" name="TextBox 43">
            <a:extLst>
              <a:ext uri="{FF2B5EF4-FFF2-40B4-BE49-F238E27FC236}">
                <a16:creationId xmlns:a16="http://schemas.microsoft.com/office/drawing/2014/main" id="{72D83DF4-6820-4576-A10A-CFA9B11309A2}"/>
              </a:ext>
            </a:extLst>
          </p:cNvPr>
          <p:cNvSpPr txBox="1"/>
          <p:nvPr/>
        </p:nvSpPr>
        <p:spPr>
          <a:xfrm>
            <a:off x="6476063" y="4637985"/>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ambitieu</a:t>
            </a:r>
            <a:r>
              <a:rPr lang="en-GB" sz="2200" b="1" dirty="0" err="1">
                <a:solidFill>
                  <a:srgbClr val="4472C4">
                    <a:lumMod val="50000"/>
                  </a:srgbClr>
                </a:solidFill>
              </a:rPr>
              <a:t>se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5" name="TextBox 44">
            <a:extLst>
              <a:ext uri="{FF2B5EF4-FFF2-40B4-BE49-F238E27FC236}">
                <a16:creationId xmlns:a16="http://schemas.microsoft.com/office/drawing/2014/main" id="{2CD51226-FF5D-4BBE-92AA-81ECB71F61EE}"/>
              </a:ext>
            </a:extLst>
          </p:cNvPr>
          <p:cNvSpPr txBox="1"/>
          <p:nvPr/>
        </p:nvSpPr>
        <p:spPr>
          <a:xfrm>
            <a:off x="6476063" y="5129350"/>
            <a:ext cx="2343547" cy="535788"/>
          </a:xfrm>
          <a:prstGeom prst="rect">
            <a:avLst/>
          </a:prstGeom>
          <a:noFill/>
        </p:spPr>
        <p:txBody>
          <a:bodyPr wrap="square" rtlCol="0">
            <a:spAutoFit/>
          </a:bodyPr>
          <a:lstStyle/>
          <a:p>
            <a:pPr lvl="0" algn="ctr">
              <a:lnSpc>
                <a:spcPct val="150000"/>
              </a:lnSpc>
            </a:pPr>
            <a:r>
              <a:rPr lang="en-GB" sz="2200" dirty="0" err="1">
                <a:solidFill>
                  <a:srgbClr val="4472C4">
                    <a:lumMod val="50000"/>
                  </a:srgbClr>
                </a:solidFill>
              </a:rPr>
              <a:t>strict</a:t>
            </a:r>
            <a:r>
              <a:rPr lang="en-GB" sz="2200" b="1" dirty="0" err="1">
                <a:solidFill>
                  <a:srgbClr val="4472C4">
                    <a:lumMod val="50000"/>
                  </a:srgbClr>
                </a:solidFill>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6" name="TextBox 45">
            <a:extLst>
              <a:ext uri="{FF2B5EF4-FFF2-40B4-BE49-F238E27FC236}">
                <a16:creationId xmlns:a16="http://schemas.microsoft.com/office/drawing/2014/main" id="{BFC8DCBA-9484-4B19-AE4C-5B1846616917}"/>
              </a:ext>
            </a:extLst>
          </p:cNvPr>
          <p:cNvSpPr txBox="1"/>
          <p:nvPr/>
        </p:nvSpPr>
        <p:spPr>
          <a:xfrm>
            <a:off x="6476063" y="5620716"/>
            <a:ext cx="2343547" cy="535788"/>
          </a:xfrm>
          <a:prstGeom prst="rect">
            <a:avLst/>
          </a:prstGeom>
          <a:noFill/>
        </p:spPr>
        <p:txBody>
          <a:bodyPr wrap="square" rtlCol="0">
            <a:spAutoFit/>
          </a:bodyPr>
          <a:lstStyle/>
          <a:p>
            <a:pPr lvl="0" algn="ctr">
              <a:lnSpc>
                <a:spcPct val="150000"/>
              </a:lnSpc>
            </a:pPr>
            <a:r>
              <a:rPr lang="en-GB" sz="2200" dirty="0">
                <a:solidFill>
                  <a:srgbClr val="4472C4">
                    <a:lumMod val="50000"/>
                  </a:srgbClr>
                </a:solidFill>
              </a:rPr>
              <a:t>naturel</a:t>
            </a:r>
            <a:r>
              <a:rPr lang="en-GB" sz="2200" b="1" dirty="0">
                <a:solidFill>
                  <a:srgbClr val="4472C4">
                    <a:lumMod val="50000"/>
                  </a:srgbClr>
                </a:solidFill>
              </a:rPr>
              <a:t>le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5" name="Rectangle 54">
            <a:extLst>
              <a:ext uri="{FF2B5EF4-FFF2-40B4-BE49-F238E27FC236}">
                <a16:creationId xmlns:a16="http://schemas.microsoft.com/office/drawing/2014/main" id="{E7F1973F-CDA9-4EF9-8CB5-E79CB63B00B1}"/>
              </a:ext>
            </a:extLst>
          </p:cNvPr>
          <p:cNvSpPr/>
          <p:nvPr/>
        </p:nvSpPr>
        <p:spPr>
          <a:xfrm>
            <a:off x="7722829" y="245583"/>
            <a:ext cx="1650754" cy="41187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*sûr </a:t>
            </a:r>
            <a:r>
              <a:rPr lang="fr-FR" sz="2000" dirty="0"/>
              <a:t>= </a:t>
            </a:r>
            <a:r>
              <a:rPr lang="fr-FR" sz="2000" dirty="0" err="1"/>
              <a:t>safe</a:t>
            </a:r>
            <a:endParaRPr lang="fr-FR" sz="2000" dirty="0"/>
          </a:p>
        </p:txBody>
      </p:sp>
    </p:spTree>
    <p:extLst>
      <p:ext uri="{BB962C8B-B14F-4D97-AF65-F5344CB8AC3E}">
        <p14:creationId xmlns:p14="http://schemas.microsoft.com/office/powerpoint/2010/main" val="79418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3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5" grpId="0" animBg="1"/>
      <p:bldP spid="47" grpId="0" animBg="1"/>
      <p:bldP spid="48" grpId="0" animBg="1"/>
      <p:bldP spid="49" grpId="0" animBg="1"/>
      <p:bldP spid="50" grpId="0" animBg="1"/>
      <p:bldP spid="51" grpId="0" animBg="1"/>
      <p:bldP spid="53" grpId="0" animBg="1"/>
      <p:bldP spid="54" grpId="0" animBg="1"/>
      <p:bldP spid="14" grpId="0" animBg="1"/>
      <p:bldP spid="17" grpId="0" animBg="1"/>
      <p:bldP spid="19" grpId="0" animBg="1"/>
      <p:bldP spid="21" grpId="0" animBg="1"/>
      <p:bldP spid="23" grpId="0" animBg="1"/>
      <p:bldP spid="27" grpId="0" animBg="1"/>
      <p:bldP spid="29" grpId="0" animBg="1"/>
      <p:bldP spid="12" grpId="0"/>
      <p:bldP spid="15" grpId="0"/>
      <p:bldP spid="16" grpId="0"/>
      <p:bldP spid="18" grpId="0"/>
      <p:bldP spid="20" grpId="0"/>
      <p:bldP spid="22" grpId="0"/>
      <p:bldP spid="24" grpId="0"/>
      <p:bldP spid="26" grpId="0"/>
      <p:bldP spid="28" grpId="0"/>
      <p:bldP spid="30" grpId="0"/>
      <p:bldP spid="3"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676E-8074-DF2E-851A-1211B514E4C8}"/>
              </a:ext>
            </a:extLst>
          </p:cNvPr>
          <p:cNvSpPr>
            <a:spLocks noGrp="1"/>
          </p:cNvSpPr>
          <p:nvPr>
            <p:ph type="title"/>
          </p:nvPr>
        </p:nvSpPr>
        <p:spPr/>
        <p:txBody>
          <a:bodyPr/>
          <a:lstStyle/>
          <a:p>
            <a:r>
              <a:rPr lang="en-US" b="1" dirty="0"/>
              <a:t>Suffixes</a:t>
            </a:r>
            <a:r>
              <a:rPr lang="en-US" dirty="0"/>
              <a:t>: English '</a:t>
            </a:r>
            <a:r>
              <a:rPr lang="en-US" b="1" dirty="0"/>
              <a:t>-</a:t>
            </a:r>
            <a:r>
              <a:rPr lang="en-US" b="1" dirty="0" err="1"/>
              <a:t>ive</a:t>
            </a:r>
            <a:r>
              <a:rPr lang="en-US" dirty="0"/>
              <a:t>' ➜ </a:t>
            </a:r>
            <a:br>
              <a:rPr lang="en-US" dirty="0"/>
            </a:br>
            <a:r>
              <a:rPr lang="en-US" dirty="0"/>
              <a:t>French '</a:t>
            </a:r>
            <a:r>
              <a:rPr lang="en-US" b="1" dirty="0"/>
              <a:t>-if</a:t>
            </a:r>
            <a:r>
              <a:rPr lang="en-US" dirty="0"/>
              <a:t>'</a:t>
            </a:r>
            <a:br>
              <a:rPr lang="en-US" dirty="0"/>
            </a:br>
            <a:r>
              <a:rPr lang="en-US" dirty="0"/>
              <a:t>(active ➜ </a:t>
            </a:r>
            <a:r>
              <a:rPr lang="en-US" dirty="0" err="1"/>
              <a:t>actif</a:t>
            </a:r>
            <a:r>
              <a:rPr lang="en-US" dirty="0"/>
              <a:t>)</a:t>
            </a:r>
            <a:endParaRPr lang="en-GB" dirty="0"/>
          </a:p>
        </p:txBody>
      </p:sp>
      <p:sp>
        <p:nvSpPr>
          <p:cNvPr id="3" name="Text Placeholder 2">
            <a:extLst>
              <a:ext uri="{FF2B5EF4-FFF2-40B4-BE49-F238E27FC236}">
                <a16:creationId xmlns:a16="http://schemas.microsoft.com/office/drawing/2014/main" id="{00152194-10CC-07AD-BBA3-A8CA215CFAAF}"/>
              </a:ext>
            </a:extLst>
          </p:cNvPr>
          <p:cNvSpPr>
            <a:spLocks noGrp="1"/>
          </p:cNvSpPr>
          <p:nvPr>
            <p:ph type="body" idx="1"/>
          </p:nvPr>
        </p:nvSpPr>
        <p:spPr/>
        <p:txBody>
          <a:bodyPr>
            <a:normAutofit/>
          </a:bodyPr>
          <a:lstStyle/>
          <a:p>
            <a:r>
              <a:rPr lang="en-GB" sz="4800" dirty="0"/>
              <a:t>Introduction: 9.1.1.5</a:t>
            </a:r>
          </a:p>
        </p:txBody>
      </p:sp>
    </p:spTree>
    <p:extLst>
      <p:ext uri="{BB962C8B-B14F-4D97-AF65-F5344CB8AC3E}">
        <p14:creationId xmlns:p14="http://schemas.microsoft.com/office/powerpoint/2010/main" val="4227263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50169" cy="707849"/>
          </a:xfrm>
        </p:spPr>
        <p:txBody>
          <a:bodyPr>
            <a:normAutofit fontScale="90000"/>
          </a:bodyPr>
          <a:lstStyle/>
          <a:p>
            <a:r>
              <a:rPr lang="en-GB" sz="3600" b="1" dirty="0">
                <a:solidFill>
                  <a:schemeClr val="bg1"/>
                </a:solidFill>
              </a:rPr>
              <a:t>La </a:t>
            </a:r>
            <a:r>
              <a:rPr lang="en-GB" sz="3600" b="1" dirty="0" err="1">
                <a:solidFill>
                  <a:schemeClr val="bg1"/>
                </a:solidFill>
              </a:rPr>
              <a:t>féminisation</a:t>
            </a:r>
            <a:r>
              <a:rPr lang="en-GB" sz="3600" b="1" dirty="0">
                <a:solidFill>
                  <a:schemeClr val="bg1"/>
                </a:solidFill>
              </a:rPr>
              <a:t> des </a:t>
            </a:r>
            <a:r>
              <a:rPr lang="en-GB" sz="3600" b="1" dirty="0" err="1">
                <a:solidFill>
                  <a:schemeClr val="bg1"/>
                </a:solidFill>
              </a:rPr>
              <a:t>adjectifs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3A263F2-EEF0-4576-992C-D5F5135CA250}"/>
              </a:ext>
            </a:extLst>
          </p:cNvPr>
          <p:cNvSpPr txBox="1"/>
          <p:nvPr/>
        </p:nvSpPr>
        <p:spPr>
          <a:xfrm>
            <a:off x="180000" y="1296000"/>
            <a:ext cx="1119808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various ways to make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adjective feminine.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is another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		feminine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égat</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négat</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ive</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64670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pic>
        <p:nvPicPr>
          <p:cNvPr id="6" name="Picture 5">
            <a:extLst>
              <a:ext uri="{FF2B5EF4-FFF2-40B4-BE49-F238E27FC236}">
                <a16:creationId xmlns:a16="http://schemas.microsoft.com/office/drawing/2014/main" id="{6C002961-E52D-474C-959C-872EA443B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326" y="1227195"/>
            <a:ext cx="2759548" cy="4684643"/>
          </a:xfrm>
          <a:prstGeom prst="rect">
            <a:avLst/>
          </a:prstGeom>
        </p:spPr>
      </p:pic>
      <p:pic>
        <p:nvPicPr>
          <p:cNvPr id="9" name="Picture 8">
            <a:extLst>
              <a:ext uri="{FF2B5EF4-FFF2-40B4-BE49-F238E27FC236}">
                <a16:creationId xmlns:a16="http://schemas.microsoft.com/office/drawing/2014/main" id="{F5F391D1-6DCB-4A87-B6F9-A07BC792598E}"/>
              </a:ext>
            </a:extLst>
          </p:cNvPr>
          <p:cNvPicPr>
            <a:picLocks noChangeAspect="1"/>
          </p:cNvPicPr>
          <p:nvPr/>
        </p:nvPicPr>
        <p:blipFill rotWithShape="1">
          <a:blip r:embed="rId5">
            <a:extLst>
              <a:ext uri="{28A0092B-C50C-407E-A947-70E740481C1C}">
                <a14:useLocalDpi xmlns:a14="http://schemas.microsoft.com/office/drawing/2010/main" val="0"/>
              </a:ext>
            </a:extLst>
          </a:blip>
          <a:srcRect r="66394"/>
          <a:stretch/>
        </p:blipFill>
        <p:spPr>
          <a:xfrm>
            <a:off x="7394980" y="1163992"/>
            <a:ext cx="2062934" cy="4747846"/>
          </a:xfrm>
          <a:prstGeom prst="rect">
            <a:avLst/>
          </a:prstGeom>
        </p:spPr>
      </p:pic>
      <p:sp>
        <p:nvSpPr>
          <p:cNvPr id="10" name="Rounded Rectangle 46">
            <a:extLst>
              <a:ext uri="{FF2B5EF4-FFF2-40B4-BE49-F238E27FC236}">
                <a16:creationId xmlns:a16="http://schemas.microsoft.com/office/drawing/2014/main" id="{A519485F-3682-4155-8D3F-8E74F1AF6B1A}"/>
              </a:ext>
            </a:extLst>
          </p:cNvPr>
          <p:cNvSpPr/>
          <p:nvPr/>
        </p:nvSpPr>
        <p:spPr>
          <a:xfrm>
            <a:off x="520326" y="356951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Yannick</a:t>
            </a:r>
          </a:p>
        </p:txBody>
      </p:sp>
      <p:sp>
        <p:nvSpPr>
          <p:cNvPr id="11" name="Rounded Rectangle 46">
            <a:extLst>
              <a:ext uri="{FF2B5EF4-FFF2-40B4-BE49-F238E27FC236}">
                <a16:creationId xmlns:a16="http://schemas.microsoft.com/office/drawing/2014/main" id="{64AA2711-85E8-4B80-B2A1-BDB698F91294}"/>
              </a:ext>
            </a:extLst>
          </p:cNvPr>
          <p:cNvSpPr/>
          <p:nvPr/>
        </p:nvSpPr>
        <p:spPr>
          <a:xfrm>
            <a:off x="9646921" y="3429000"/>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Jennifer</a:t>
            </a:r>
          </a:p>
        </p:txBody>
      </p:sp>
      <p:pic>
        <p:nvPicPr>
          <p:cNvPr id="16" name="Picture 15" descr="green checkmark">
            <a:extLst>
              <a:ext uri="{FF2B5EF4-FFF2-40B4-BE49-F238E27FC236}">
                <a16:creationId xmlns:a16="http://schemas.microsoft.com/office/drawing/2014/main" id="{73FD95D3-AA7A-4805-9437-14442E5089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4711" y="1441938"/>
            <a:ext cx="1467419" cy="1528563"/>
          </a:xfrm>
          <a:prstGeom prst="rect">
            <a:avLst/>
          </a:prstGeom>
        </p:spPr>
      </p:pic>
      <p:sp>
        <p:nvSpPr>
          <p:cNvPr id="24" name="Rounded Rectangle 46">
            <a:extLst>
              <a:ext uri="{FF2B5EF4-FFF2-40B4-BE49-F238E27FC236}">
                <a16:creationId xmlns:a16="http://schemas.microsoft.com/office/drawing/2014/main" id="{364E6AAE-DAD1-4A10-A1D4-8AC18DF17804}"/>
              </a:ext>
            </a:extLst>
          </p:cNvPr>
          <p:cNvSpPr/>
          <p:nvPr/>
        </p:nvSpPr>
        <p:spPr>
          <a:xfrm>
            <a:off x="5131980" y="3981600"/>
            <a:ext cx="2263000"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active.</a:t>
            </a:r>
          </a:p>
        </p:txBody>
      </p:sp>
      <p:sp>
        <p:nvSpPr>
          <p:cNvPr id="19" name="Rounded Rectangle 46">
            <a:extLst>
              <a:ext uri="{FF2B5EF4-FFF2-40B4-BE49-F238E27FC236}">
                <a16:creationId xmlns:a16="http://schemas.microsoft.com/office/drawing/2014/main" id="{8BAE2368-9543-446F-B493-5230C7EE6B6B}"/>
              </a:ext>
            </a:extLst>
          </p:cNvPr>
          <p:cNvSpPr/>
          <p:nvPr/>
        </p:nvSpPr>
        <p:spPr>
          <a:xfrm>
            <a:off x="5131980" y="3981600"/>
            <a:ext cx="2263000"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Jennifer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active.</a:t>
            </a:r>
          </a:p>
        </p:txBody>
      </p:sp>
      <p:sp>
        <p:nvSpPr>
          <p:cNvPr id="12" name="Rounded Rectangle 46">
            <a:extLst>
              <a:ext uri="{FF2B5EF4-FFF2-40B4-BE49-F238E27FC236}">
                <a16:creationId xmlns:a16="http://schemas.microsoft.com/office/drawing/2014/main" id="{518EA0E5-AF68-47F9-BD0C-6CB4F4D4C0E5}"/>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1159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pic>
        <p:nvPicPr>
          <p:cNvPr id="5" name="Picture 4">
            <a:extLst>
              <a:ext uri="{FF2B5EF4-FFF2-40B4-BE49-F238E27FC236}">
                <a16:creationId xmlns:a16="http://schemas.microsoft.com/office/drawing/2014/main" id="{BC2B9969-4E3A-4D3E-B798-B1A4D6559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245" y="1460856"/>
            <a:ext cx="5073252" cy="3614692"/>
          </a:xfrm>
          <a:prstGeom prst="rect">
            <a:avLst/>
          </a:prstGeom>
        </p:spPr>
      </p:pic>
      <p:pic>
        <p:nvPicPr>
          <p:cNvPr id="10" name="Picture 9">
            <a:extLst>
              <a:ext uri="{FF2B5EF4-FFF2-40B4-BE49-F238E27FC236}">
                <a16:creationId xmlns:a16="http://schemas.microsoft.com/office/drawing/2014/main" id="{D016C6C9-F481-4F0E-9B57-8F0479FF2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55" y="1460855"/>
            <a:ext cx="5601457" cy="3614691"/>
          </a:xfrm>
          <a:prstGeom prst="rect">
            <a:avLst/>
          </a:prstGeom>
        </p:spPr>
      </p:pic>
      <p:sp>
        <p:nvSpPr>
          <p:cNvPr id="12" name="Rounded Rectangle 46">
            <a:extLst>
              <a:ext uri="{FF2B5EF4-FFF2-40B4-BE49-F238E27FC236}">
                <a16:creationId xmlns:a16="http://schemas.microsoft.com/office/drawing/2014/main" id="{45DC4810-63E8-46B3-AA25-561C1B361B38}"/>
              </a:ext>
            </a:extLst>
          </p:cNvPr>
          <p:cNvSpPr/>
          <p:nvPr/>
        </p:nvSpPr>
        <p:spPr>
          <a:xfrm>
            <a:off x="2142583" y="519734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Jeanne</a:t>
            </a:r>
          </a:p>
        </p:txBody>
      </p:sp>
      <p:sp>
        <p:nvSpPr>
          <p:cNvPr id="14" name="Rounded Rectangle 46">
            <a:extLst>
              <a:ext uri="{FF2B5EF4-FFF2-40B4-BE49-F238E27FC236}">
                <a16:creationId xmlns:a16="http://schemas.microsoft.com/office/drawing/2014/main" id="{440BB6D2-A999-4631-A7BA-63606FDC012D}"/>
              </a:ext>
            </a:extLst>
          </p:cNvPr>
          <p:cNvSpPr/>
          <p:nvPr/>
        </p:nvSpPr>
        <p:spPr>
          <a:xfrm>
            <a:off x="7862371" y="519734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Simon</a:t>
            </a:r>
          </a:p>
        </p:txBody>
      </p:sp>
      <p:pic>
        <p:nvPicPr>
          <p:cNvPr id="15" name="Picture 14" descr="green checkmark">
            <a:extLst>
              <a:ext uri="{FF2B5EF4-FFF2-40B4-BE49-F238E27FC236}">
                <a16:creationId xmlns:a16="http://schemas.microsoft.com/office/drawing/2014/main" id="{7BF68D5E-F5E4-4327-9375-6F563DFD49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658" y="4832663"/>
            <a:ext cx="1467419" cy="1528563"/>
          </a:xfrm>
          <a:prstGeom prst="rect">
            <a:avLst/>
          </a:prstGeom>
        </p:spPr>
      </p:pic>
      <p:sp>
        <p:nvSpPr>
          <p:cNvPr id="21" name="Rounded Rectangle 46">
            <a:extLst>
              <a:ext uri="{FF2B5EF4-FFF2-40B4-BE49-F238E27FC236}">
                <a16:creationId xmlns:a16="http://schemas.microsoft.com/office/drawing/2014/main" id="{FA0DCFFF-E020-4FFE-A793-A8826EB10375}"/>
              </a:ext>
            </a:extLst>
          </p:cNvPr>
          <p:cNvSpPr/>
          <p:nvPr/>
        </p:nvSpPr>
        <p:spPr>
          <a:xfrm>
            <a:off x="4711019" y="5153901"/>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compréhensif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Rounded Rectangle 46">
            <a:extLst>
              <a:ext uri="{FF2B5EF4-FFF2-40B4-BE49-F238E27FC236}">
                <a16:creationId xmlns:a16="http://schemas.microsoft.com/office/drawing/2014/main" id="{6900818A-443A-46E6-9878-92B3D9C6319D}"/>
              </a:ext>
            </a:extLst>
          </p:cNvPr>
          <p:cNvSpPr/>
          <p:nvPr/>
        </p:nvSpPr>
        <p:spPr>
          <a:xfrm>
            <a:off x="4711019" y="5153901"/>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compréhensif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Speech Bubble: Rectangle with Corners Rounded 21">
            <a:extLst>
              <a:ext uri="{FF2B5EF4-FFF2-40B4-BE49-F238E27FC236}">
                <a16:creationId xmlns:a16="http://schemas.microsoft.com/office/drawing/2014/main" id="{5D1E932F-8E8E-475F-B250-9400CCA03EAB}"/>
              </a:ext>
            </a:extLst>
          </p:cNvPr>
          <p:cNvSpPr/>
          <p:nvPr/>
        </p:nvSpPr>
        <p:spPr>
          <a:xfrm>
            <a:off x="3940119" y="649468"/>
            <a:ext cx="5073252" cy="1571217"/>
          </a:xfrm>
          <a:prstGeom prst="wedgeRoundRectCallout">
            <a:avLst>
              <a:gd name="adj1" fmla="val 51352"/>
              <a:gd name="adj2" fmla="val 85097"/>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*compréhensif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understanding</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links to a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already</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know: ‘comprendre’ = to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understand</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46">
            <a:extLst>
              <a:ext uri="{FF2B5EF4-FFF2-40B4-BE49-F238E27FC236}">
                <a16:creationId xmlns:a16="http://schemas.microsoft.com/office/drawing/2014/main" id="{EB20C8BF-E38C-4BEE-A0CA-9E8ED1DF2775}"/>
              </a:ext>
            </a:extLst>
          </p:cNvPr>
          <p:cNvSpPr/>
          <p:nvPr/>
        </p:nvSpPr>
        <p:spPr>
          <a:xfrm>
            <a:off x="10812162" y="21939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09949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5321</TotalTime>
  <Words>5827</Words>
  <Application>Microsoft Office PowerPoint</Application>
  <PresentationFormat>Widescreen</PresentationFormat>
  <Paragraphs>829</Paragraphs>
  <Slides>38</Slides>
  <Notes>31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Arial Rounded MT Bold</vt:lpstr>
      <vt:lpstr>Calibri</vt:lpstr>
      <vt:lpstr>Century Gothic</vt:lpstr>
      <vt:lpstr>Tw Cen MT</vt:lpstr>
      <vt:lpstr>Wingdings</vt:lpstr>
      <vt:lpstr>1_Office Theme</vt:lpstr>
      <vt:lpstr>NCELP Theme</vt:lpstr>
      <vt:lpstr>2_Office Theme</vt:lpstr>
      <vt:lpstr>French word patterns  collection </vt:lpstr>
      <vt:lpstr>Cognates: French word adds -e (modern ➜ moderne)</vt:lpstr>
      <vt:lpstr>Les mots avec ‘-e’</vt:lpstr>
      <vt:lpstr>Suffixes: English '-ly' ➜ French '-ment’  (première ➜ premièrement)</vt:lpstr>
      <vt:lpstr>Quel est l’adverbe ?</vt:lpstr>
      <vt:lpstr>Suffixes: English '-ive' ➜  French '-if' (active ➜ actif)</vt:lpstr>
      <vt:lpstr>La féminisation des adjectifs</vt:lpstr>
      <vt:lpstr>C’est qui ?</vt:lpstr>
      <vt:lpstr>C’est qui ?</vt:lpstr>
      <vt:lpstr>C’est qui ?</vt:lpstr>
      <vt:lpstr>C’est qui ?</vt:lpstr>
      <vt:lpstr>Les collègues</vt:lpstr>
      <vt:lpstr>Prefixes: re- + verb (to do again) (faire ➜ refaire)</vt:lpstr>
      <vt:lpstr>re- + verbe</vt:lpstr>
      <vt:lpstr>re- + verbe </vt:lpstr>
      <vt:lpstr>Cognates: English  -c, -ck, -k or -ical ➜  French -que)</vt:lpstr>
      <vt:lpstr>qu</vt:lpstr>
      <vt:lpstr>Mots qui finissent par -que  </vt:lpstr>
      <vt:lpstr>Mots qui finissent par -ique  </vt:lpstr>
      <vt:lpstr>Vocabulaire</vt:lpstr>
      <vt:lpstr>Noun and adjective pairs: adjective + article ➜ noun (+/- capital letter) (nouveau ➜ le nouveau;</vt:lpstr>
      <vt:lpstr>Adjectives used as nouns</vt:lpstr>
      <vt:lpstr>C’est qui ?</vt:lpstr>
      <vt:lpstr>La religion en France</vt:lpstr>
      <vt:lpstr>La religion en France</vt:lpstr>
      <vt:lpstr>Nouns and adjectives</vt:lpstr>
      <vt:lpstr>Nouns and adjectives</vt:lpstr>
      <vt:lpstr>Nouns and adjectives</vt:lpstr>
      <vt:lpstr>Nouns and adjectives</vt:lpstr>
      <vt:lpstr>Nouns and adjectives</vt:lpstr>
      <vt:lpstr>Nouns and adjectives</vt:lpstr>
      <vt:lpstr>Nouns and adjectives</vt:lpstr>
      <vt:lpstr>Nouns and adjectives</vt:lpstr>
      <vt:lpstr>Nouns and adjectives</vt:lpstr>
      <vt:lpstr>Cognates: 'English '-or/-our' ➜ French '-eur'  (actor ➜ acteur)</vt:lpstr>
      <vt:lpstr>Mots qui finissent par -eur  </vt:lpstr>
      <vt:lpstr>Mots qui finissent par -eur  </vt:lpstr>
      <vt:lpstr>Mots qui finissent par -eur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Elin Glaves</cp:lastModifiedBy>
  <cp:revision>72</cp:revision>
  <dcterms:created xsi:type="dcterms:W3CDTF">2020-06-12T14:19:03Z</dcterms:created>
  <dcterms:modified xsi:type="dcterms:W3CDTF">2022-12-13T16:20:39Z</dcterms:modified>
</cp:coreProperties>
</file>