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2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27.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28.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29.xml" ContentType="application/vnd.openxmlformats-officedocument.presentationml.notesSlide+xml"/>
  <Override PartName="/ppt/theme/themeOverride10.xml" ContentType="application/vnd.openxmlformats-officedocument.themeOverride+xml"/>
  <Override PartName="/ppt/notesSlides/notesSlide30.xml" ContentType="application/vnd.openxmlformats-officedocument.presentationml.notesSlide+xml"/>
  <Override PartName="/ppt/theme/themeOverride11.xml" ContentType="application/vnd.openxmlformats-officedocument.themeOverride+xml"/>
  <Override PartName="/ppt/notesSlides/notesSlide31.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2"/>
  </p:notesMasterIdLst>
  <p:sldIdLst>
    <p:sldId id="618" r:id="rId4"/>
    <p:sldId id="258" r:id="rId5"/>
    <p:sldId id="292" r:id="rId6"/>
    <p:sldId id="263" r:id="rId7"/>
    <p:sldId id="547" r:id="rId8"/>
    <p:sldId id="262" r:id="rId9"/>
    <p:sldId id="548" r:id="rId10"/>
    <p:sldId id="265" r:id="rId11"/>
    <p:sldId id="574" r:id="rId12"/>
    <p:sldId id="581" r:id="rId13"/>
    <p:sldId id="545" r:id="rId14"/>
    <p:sldId id="568" r:id="rId15"/>
    <p:sldId id="570" r:id="rId16"/>
    <p:sldId id="567" r:id="rId17"/>
    <p:sldId id="321" r:id="rId18"/>
    <p:sldId id="315" r:id="rId19"/>
    <p:sldId id="317" r:id="rId20"/>
    <p:sldId id="571" r:id="rId21"/>
    <p:sldId id="269" r:id="rId22"/>
    <p:sldId id="585" r:id="rId23"/>
    <p:sldId id="270" r:id="rId24"/>
    <p:sldId id="603" r:id="rId25"/>
    <p:sldId id="604" r:id="rId26"/>
    <p:sldId id="605" r:id="rId27"/>
    <p:sldId id="606" r:id="rId28"/>
    <p:sldId id="575" r:id="rId29"/>
    <p:sldId id="602" r:id="rId30"/>
    <p:sldId id="577" r:id="rId31"/>
    <p:sldId id="607" r:id="rId32"/>
    <p:sldId id="601" r:id="rId33"/>
    <p:sldId id="600" r:id="rId34"/>
    <p:sldId id="579" r:id="rId35"/>
    <p:sldId id="525" r:id="rId36"/>
    <p:sldId id="580" r:id="rId37"/>
    <p:sldId id="586" r:id="rId38"/>
    <p:sldId id="326" r:id="rId39"/>
    <p:sldId id="589" r:id="rId40"/>
    <p:sldId id="328" r:id="rId41"/>
    <p:sldId id="591" r:id="rId42"/>
    <p:sldId id="590" r:id="rId43"/>
    <p:sldId id="594" r:id="rId44"/>
    <p:sldId id="363" r:id="rId45"/>
    <p:sldId id="364" r:id="rId46"/>
    <p:sldId id="365" r:id="rId47"/>
    <p:sldId id="595" r:id="rId48"/>
    <p:sldId id="596" r:id="rId49"/>
    <p:sldId id="617" r:id="rId50"/>
    <p:sldId id="53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wena Kasprowicz" initials="RK" lastIdx="71" clrIdx="0"/>
  <p:cmAuthor id="2" name="Microsoft Office User" initials="MOU" lastIdx="36" clrIdx="1"/>
  <p:cmAuthor id="3" name="Rachel Hawkes" initials="RH" lastIdx="33" clrIdx="2"/>
  <p:cmAuthor id="4" name="David Shanks (HF)" initials="DS("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203864"/>
    <a:srgbClr val="FA3000"/>
    <a:srgbClr val="DE2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59" autoAdjust="0"/>
    <p:restoredTop sz="68153" autoAdjust="0"/>
  </p:normalViewPr>
  <p:slideViewPr>
    <p:cSldViewPr snapToGrid="0">
      <p:cViewPr varScale="1">
        <p:scale>
          <a:sx n="71" d="100"/>
          <a:sy n="71" d="100"/>
        </p:scale>
        <p:origin x="1552" y="18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68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BEDC8-0E1B-4C01-B7EA-6C68B96DE50B}" type="datetimeFigureOut">
              <a:rPr lang="en-GB" smtClean="0"/>
              <a:t>16/11/2020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3A8A7F-8001-489D-9544-204206AF9801}" type="slidenum">
              <a:rPr lang="en-GB" smtClean="0"/>
              <a:t>‹#›</a:t>
            </a:fld>
            <a:endParaRPr lang="en-GB"/>
          </a:p>
        </p:txBody>
      </p:sp>
    </p:spTree>
    <p:extLst>
      <p:ext uri="{BB962C8B-B14F-4D97-AF65-F5344CB8AC3E}">
        <p14:creationId xmlns:p14="http://schemas.microsoft.com/office/powerpoint/2010/main" val="98026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reeworldmaps.net/europe/spain/political.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28401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a textbook. Learners have to read the text with </a:t>
            </a:r>
            <a:r>
              <a:rPr lang="en-US" dirty="0" err="1"/>
              <a:t>colour</a:t>
            </a:r>
            <a:r>
              <a:rPr lang="en-US" dirty="0"/>
              <a:t> and then answer the questions above it. You can pick out the answers without too much problem. When – find Saturday. </a:t>
            </a:r>
            <a:r>
              <a:rPr lang="en-US" dirty="0" err="1"/>
              <a:t>Favourite</a:t>
            </a:r>
            <a:r>
              <a:rPr lang="en-US" dirty="0"/>
              <a:t> animal? – find animal </a:t>
            </a:r>
            <a:r>
              <a:rPr lang="en-US" dirty="0" err="1"/>
              <a:t>preferee</a:t>
            </a:r>
            <a:r>
              <a:rPr lang="en-US" dirty="0"/>
              <a:t> and elephant. But, this unit in the textbook was actually trying to teach the past tense, and the next thing pupils had to do was write a similar text using the perfect tense, even thought this exercise does not focus on that. </a:t>
            </a:r>
          </a:p>
          <a:p>
            <a:endParaRPr lang="en-US" dirty="0"/>
          </a:p>
        </p:txBody>
      </p:sp>
      <p:sp>
        <p:nvSpPr>
          <p:cNvPr id="4" name="Slide Number Placeholder 3"/>
          <p:cNvSpPr>
            <a:spLocks noGrp="1"/>
          </p:cNvSpPr>
          <p:nvPr>
            <p:ph type="sldNum" sz="quarter" idx="5"/>
          </p:nvPr>
        </p:nvSpPr>
        <p:spPr/>
        <p:txBody>
          <a:bodyPr/>
          <a:lstStyle/>
          <a:p>
            <a:fld id="{E4F3B4CF-9A56-044B-B15C-843E30095066}" type="slidenum">
              <a:rPr lang="en-US" smtClean="0"/>
              <a:t>12</a:t>
            </a:fld>
            <a:endParaRPr lang="en-US"/>
          </a:p>
        </p:txBody>
      </p:sp>
    </p:spTree>
    <p:extLst>
      <p:ext uri="{BB962C8B-B14F-4D97-AF65-F5344CB8AC3E}">
        <p14:creationId xmlns:p14="http://schemas.microsoft.com/office/powerpoint/2010/main" val="244387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pupils are asked to produce the past tense, but they do not really have to choose between writing in the past or in the present - they are just told to write in the past. So, they can do this mechanically without having to really think by using this writing frame. </a:t>
            </a:r>
          </a:p>
          <a:p>
            <a:r>
              <a:rPr lang="en-US" dirty="0"/>
              <a:t>On the same page, we are given a lot of new things to learn – connectives, time expressions – </a:t>
            </a:r>
          </a:p>
          <a:p>
            <a:endParaRPr lang="en-US" dirty="0"/>
          </a:p>
          <a:p>
            <a:r>
              <a:rPr lang="en-US" dirty="0"/>
              <a:t>and in fact, time expressions like ‘last year’ or yesterday’ can make the actual grammar we want to teach redundant. </a:t>
            </a:r>
          </a:p>
        </p:txBody>
      </p:sp>
      <p:sp>
        <p:nvSpPr>
          <p:cNvPr id="4" name="Slide Number Placeholder 3"/>
          <p:cNvSpPr>
            <a:spLocks noGrp="1"/>
          </p:cNvSpPr>
          <p:nvPr>
            <p:ph type="sldNum" sz="quarter" idx="5"/>
          </p:nvPr>
        </p:nvSpPr>
        <p:spPr/>
        <p:txBody>
          <a:bodyPr/>
          <a:lstStyle/>
          <a:p>
            <a:fld id="{043A8A7F-8001-489D-9544-204206AF9801}" type="slidenum">
              <a:rPr lang="en-GB" smtClean="0"/>
              <a:t>13</a:t>
            </a:fld>
            <a:endParaRPr lang="en-GB"/>
          </a:p>
        </p:txBody>
      </p:sp>
    </p:spTree>
    <p:extLst>
      <p:ext uri="{BB962C8B-B14F-4D97-AF65-F5344CB8AC3E}">
        <p14:creationId xmlns:p14="http://schemas.microsoft.com/office/powerpoint/2010/main" val="1154414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can do the reading task – by matching the pictures of sport to names in the text- they do not have to understand which form of the verb is being used. And yet the purpose of this task was to teach the present tense verb endings. The pupils did not have to attend to them in the input (in the text) at all! </a:t>
            </a:r>
          </a:p>
        </p:txBody>
      </p:sp>
      <p:sp>
        <p:nvSpPr>
          <p:cNvPr id="4" name="Slide Number Placeholder 3"/>
          <p:cNvSpPr>
            <a:spLocks noGrp="1"/>
          </p:cNvSpPr>
          <p:nvPr>
            <p:ph type="sldNum" sz="quarter" idx="5"/>
          </p:nvPr>
        </p:nvSpPr>
        <p:spPr/>
        <p:txBody>
          <a:bodyPr/>
          <a:lstStyle/>
          <a:p>
            <a:fld id="{043A8A7F-8001-489D-9544-204206AF9801}" type="slidenum">
              <a:rPr lang="en-GB" smtClean="0"/>
              <a:t>14</a:t>
            </a:fld>
            <a:endParaRPr lang="en-GB"/>
          </a:p>
        </p:txBody>
      </p:sp>
    </p:spTree>
    <p:extLst>
      <p:ext uri="{BB962C8B-B14F-4D97-AF65-F5344CB8AC3E}">
        <p14:creationId xmlns:p14="http://schemas.microsoft.com/office/powerpoint/2010/main" val="2274678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Often grammar is practised in written grammar exercises, and usually students have a model to follow and refer to. Sometimes the practice is oral, led by the class teacher, with moment-by-moment feedback.</a:t>
            </a:r>
            <a:br>
              <a:rPr lang="en-GB" baseline="0" dirty="0"/>
            </a:br>
            <a:br>
              <a:rPr lang="en-GB" baseline="0" dirty="0"/>
            </a:br>
            <a:r>
              <a:rPr lang="en-GB" baseline="0" dirty="0"/>
              <a:t>Do these sorts of activities meet our criteria / expectations for meaningful practice?</a:t>
            </a:r>
          </a:p>
          <a:p>
            <a:pPr marL="0" marR="0" lvl="0" indent="0" algn="l" defTabSz="914400" rtl="0" eaLnBrk="1" fontAlgn="auto" latinLnBrk="0" hangingPunct="1">
              <a:lnSpc>
                <a:spcPct val="150000"/>
              </a:lnSpc>
              <a:spcBef>
                <a:spcPts val="0"/>
              </a:spcBef>
              <a:spcAft>
                <a:spcPts val="0"/>
              </a:spcAft>
              <a:buClrTx/>
              <a:buSzTx/>
              <a:buFontTx/>
              <a:buNone/>
              <a:tabLst/>
              <a:defRPr/>
            </a:pPr>
            <a:r>
              <a:rPr lang="en-GB" dirty="0"/>
              <a:t>make the grammar meaningful? (i.e., meaning- </a:t>
            </a:r>
            <a:r>
              <a:rPr lang="en-GB" i="1" dirty="0"/>
              <a:t>and</a:t>
            </a:r>
            <a:r>
              <a:rPr lang="en-GB" dirty="0"/>
              <a:t> form-focused?)</a:t>
            </a:r>
          </a:p>
          <a:p>
            <a:pPr>
              <a:lnSpc>
                <a:spcPct val="150000"/>
              </a:lnSpc>
            </a:pPr>
            <a:r>
              <a:rPr lang="en-GB" dirty="0"/>
              <a:t>involve an element of struggle? (i.e., ‘desirable difficulty’)</a:t>
            </a:r>
          </a:p>
          <a:p>
            <a:pPr>
              <a:lnSpc>
                <a:spcPct val="150000"/>
              </a:lnSpc>
            </a:pPr>
            <a:r>
              <a:rPr lang="en-GB" dirty="0"/>
              <a:t>are they multi-modal?</a:t>
            </a:r>
          </a:p>
          <a:p>
            <a:endParaRPr lang="en-GB" baseline="0" dirty="0"/>
          </a:p>
          <a:p>
            <a:r>
              <a:rPr lang="en-GB" baseline="0" dirty="0"/>
              <a:t>1. Do we need to know the meaning of any of the words to do the task? NO!</a:t>
            </a:r>
            <a:br>
              <a:rPr lang="en-GB" baseline="0" dirty="0"/>
            </a:br>
            <a:r>
              <a:rPr lang="en-GB" baseline="0" dirty="0"/>
              <a:t>2. Do we </a:t>
            </a:r>
            <a:r>
              <a:rPr lang="en-GB" i="1" baseline="0" dirty="0"/>
              <a:t>need</a:t>
            </a:r>
            <a:r>
              <a:rPr lang="en-GB" baseline="0" dirty="0"/>
              <a:t> to remember that ‘a’ for masculine words = ‘un’ and for feminine words = ‘</a:t>
            </a:r>
            <a:r>
              <a:rPr lang="en-GB" baseline="0" dirty="0" err="1"/>
              <a:t>una</a:t>
            </a:r>
            <a:r>
              <a:rPr lang="en-GB" baseline="0" dirty="0"/>
              <a:t>’ and think about that link each time? E.g. by using a pattern on the end of the noun or by our existing knowledge of the gender? NO </a:t>
            </a:r>
            <a:r>
              <a:rPr lang="en-GB" b="1" u="sng" baseline="0" dirty="0"/>
              <a:t>or can we just do this by looking at the f and m and matching patterns at a very surface level? YES!</a:t>
            </a:r>
            <a:br>
              <a:rPr lang="en-GB" b="1" baseline="0" dirty="0"/>
            </a:br>
            <a:r>
              <a:rPr lang="en-GB" baseline="0" dirty="0"/>
              <a:t>3. Do we have to listen and understand, read and understand, speak and understand or write and understand the meaning in these 6 sentences? NO!</a:t>
            </a:r>
            <a:br>
              <a:rPr lang="en-GB" baseline="0" dirty="0"/>
            </a:br>
            <a:endParaRPr lang="en-GB" baseline="0" dirty="0"/>
          </a:p>
          <a:p>
            <a:r>
              <a:rPr lang="en-GB" dirty="0"/>
              <a:t>What are the chances that that</a:t>
            </a:r>
            <a:r>
              <a:rPr lang="en-GB" baseline="0" dirty="0"/>
              <a:t> this is the best way, in a time-poor classroom context, to:</a:t>
            </a:r>
          </a:p>
          <a:p>
            <a:pPr marL="228600" indent="-228600">
              <a:buAutoNum type="arabicPeriod"/>
            </a:pPr>
            <a:r>
              <a:rPr lang="en-GB" baseline="0" dirty="0"/>
              <a:t>practise the knowledge of indefinite articles</a:t>
            </a:r>
          </a:p>
          <a:p>
            <a:pPr marL="228600" indent="-228600">
              <a:buAutoNum type="arabicPeriod"/>
            </a:pPr>
            <a:r>
              <a:rPr lang="en-GB" baseline="0" dirty="0"/>
              <a:t>develop noun gender sensitivity/awareness</a:t>
            </a:r>
          </a:p>
          <a:p>
            <a:pPr marL="228600" indent="-228600">
              <a:buAutoNum type="arabicPeriod"/>
            </a:pPr>
            <a:r>
              <a:rPr lang="en-GB" baseline="0" dirty="0"/>
              <a:t>remember that every noun has gender in Spanish</a:t>
            </a:r>
          </a:p>
          <a:p>
            <a:pPr marL="228600" indent="-228600">
              <a:buAutoNum type="arabicPeriod"/>
            </a:pPr>
            <a:r>
              <a:rPr lang="en-GB" baseline="0" dirty="0"/>
              <a:t>know that the vast majority of nouns ending in ‘o’ are masculine and in ‘a’ are feminine (Consider: if the selection of nouns had only focused on those ending is -o/-a, then the gender information in brackets could have been omitted, making students really connect the form of nouns to their gender, a highly frequent and regular cue in Spanish)</a:t>
            </a:r>
          </a:p>
          <a:p>
            <a:pPr marL="228600" indent="-228600">
              <a:buAutoNum type="arabicPeriod"/>
            </a:pPr>
            <a:endParaRPr lang="en-GB" baseline="0" dirty="0"/>
          </a:p>
          <a:p>
            <a:pPr marL="0" indent="0">
              <a:buNone/>
            </a:pPr>
            <a:r>
              <a:rPr lang="en-GB" baseline="0" dirty="0"/>
              <a:t>So, it’s quite likely that we might say, ‘ok, yes, I don’t tend to do those sorts of mechanical practice tasks anyway!  Instead, I…. do a lot of oral work to embed the grammar and provide worksheets that give more information’</a:t>
            </a:r>
            <a:br>
              <a:rPr lang="en-GB" baseline="0" dirty="0"/>
            </a:br>
            <a:br>
              <a:rPr lang="en-GB" baseline="0" dirty="0"/>
            </a:br>
            <a:r>
              <a:rPr lang="en-GB" baseline="0" dirty="0"/>
              <a:t>That might look like this…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A886C-C86D-4308-8A5A-0AA8111536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381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teachers don’t just use the textbook. Many complement it with other materials and this is such an example that a member of the NCELP team has seen in a **personal** capacity recently (not in an NCELP school). </a:t>
            </a:r>
          </a:p>
          <a:p>
            <a:r>
              <a:rPr lang="en-US" dirty="0"/>
              <a:t>This explicit information was given to pupils after about 15 hours of teaching</a:t>
            </a:r>
          </a:p>
          <a:p>
            <a:r>
              <a:rPr lang="en-US" dirty="0"/>
              <a:t>There is a great deal of complexity involved in this explicit grammar explanation, all in one go – </a:t>
            </a:r>
            <a:r>
              <a:rPr lang="en-US" dirty="0" err="1"/>
              <a:t>definites</a:t>
            </a:r>
            <a:r>
              <a:rPr lang="en-US" dirty="0"/>
              <a:t>, indefinites, plurals, singulars, masculine, feminine.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Spanish one can usually know the gender of nouns in Spanish from the end of the noun itself (a is feminine, o is masculine), but this salient pattern hasn’t been described at all in this worksheet!</a:t>
            </a:r>
          </a:p>
          <a:p>
            <a:endParaRPr lang="en-US" dirty="0"/>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16</a:t>
            </a:fld>
            <a:endParaRPr lang="en-GB"/>
          </a:p>
        </p:txBody>
      </p:sp>
    </p:spTree>
    <p:extLst>
      <p:ext uri="{BB962C8B-B14F-4D97-AF65-F5344CB8AC3E}">
        <p14:creationId xmlns:p14="http://schemas.microsoft.com/office/powerpoint/2010/main" val="4182012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pupils had to produce these articles. They did not know what the nouns mean. And most of these </a:t>
            </a:r>
            <a:r>
              <a:rPr lang="en-US"/>
              <a:t>are irregular!!!! </a:t>
            </a:r>
            <a:r>
              <a:rPr lang="en-US" dirty="0"/>
              <a:t>and there is no way of knowing what the gender is. If any analytical learner </a:t>
            </a:r>
            <a:r>
              <a:rPr lang="en-US" b="1" i="1" dirty="0"/>
              <a:t>had </a:t>
            </a:r>
            <a:r>
              <a:rPr lang="en-US" dirty="0"/>
              <a:t>suspected a pattern, attempts to pick out that pattern would soon be abandoned.</a:t>
            </a:r>
          </a:p>
          <a:p>
            <a:endParaRPr lang="en-US" dirty="0"/>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17</a:t>
            </a:fld>
            <a:endParaRPr lang="en-GB"/>
          </a:p>
        </p:txBody>
      </p:sp>
    </p:spTree>
    <p:extLst>
      <p:ext uri="{BB962C8B-B14F-4D97-AF65-F5344CB8AC3E}">
        <p14:creationId xmlns:p14="http://schemas.microsoft.com/office/powerpoint/2010/main" val="1605889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extract from some homework a year 7 child, age 12, after about 43 hours of French teaching, brought home. </a:t>
            </a:r>
          </a:p>
          <a:p>
            <a:r>
              <a:rPr lang="en-US" dirty="0"/>
              <a:t>Pupils were shown these two written sentences, with open slots for a name and a number of years. Then they were told “Write this down and learn it for your written test”</a:t>
            </a:r>
          </a:p>
          <a:p>
            <a:r>
              <a:rPr lang="en-US" dirty="0"/>
              <a:t>Now, this is complex! We have gender agreement on possessive pronouns, a reflexive verb, a preverbal feminine object pronoun, an irregular verb ending, and a complex temporal adverb. </a:t>
            </a:r>
          </a:p>
          <a:p>
            <a:r>
              <a:rPr lang="en-US" dirty="0"/>
              <a:t>Teaching SOME pre-fabricated phrases such as “I would like to” can be useful –… they smooth the way into communication. </a:t>
            </a:r>
            <a:r>
              <a:rPr lang="en-US" i="1" dirty="0"/>
              <a:t>Analytic</a:t>
            </a:r>
            <a:r>
              <a:rPr lang="en-US" dirty="0"/>
              <a:t> learners, with good memories, can break them down and reuse the parts, but this is known to take time, even for analytic learners who like to solve the puzzle of language. </a:t>
            </a:r>
          </a:p>
          <a:p>
            <a:r>
              <a:rPr lang="en-US" b="1" dirty="0"/>
              <a:t>So, breaking down such fixed phrases takes time and is easier for some learners than others. </a:t>
            </a:r>
          </a:p>
          <a:p>
            <a:r>
              <a:rPr lang="en-US" dirty="0"/>
              <a:t>Without breaking this kind of language down, it is easy to see why a pupil would become demotivated as they just couldn’t ‘crack into’ this system.</a:t>
            </a:r>
          </a:p>
          <a:p>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18</a:t>
            </a:fld>
            <a:endParaRPr lang="en-GB"/>
          </a:p>
        </p:txBody>
      </p:sp>
    </p:spTree>
    <p:extLst>
      <p:ext uri="{BB962C8B-B14F-4D97-AF65-F5344CB8AC3E}">
        <p14:creationId xmlns:p14="http://schemas.microsoft.com/office/powerpoint/2010/main" val="2007047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summarise 5 key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WHOLE PARADIGMS BEING PRESENTED ALL AT ONCE with no clear follow up to practise them all in meaningful ways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INPUT BASED ACTIVITIES THAT DIDN’T ACTUALLY ORIENT/FORCE LEARNERS’ ATTENTION ON THE GRAMMAR, AS THEY ALLOW THEM TO ANSWER WITHOUT REALLY HAVING TO ATTEND TO THE FEATURE</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SWIFT MOVES FROM GRAMMAR EXPLANATION TO PRODUCTION PRACTICE;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PRODUCTION PRACTICE THAT IS ‘MECHANICAL’ – THE ACTIVITIES DON’T FORCE THE LEARNER TO </a:t>
            </a:r>
            <a:r>
              <a:rPr lang="en-GB" b="1" u="sng" baseline="0" dirty="0"/>
              <a:t>ACTIVELY CHOOSE </a:t>
            </a:r>
            <a:r>
              <a:rPr lang="en-GB" baseline="0" dirty="0"/>
              <a:t>BETWEEN DIFFERENT GRAMMATICAL FEATURES (E.G. THEY MIGHT SAY ‘DESCRIBE WHAT YOU DID LAST WEEKEND’ OR ‘DESCRIBE YOUR FRIEND’S APPEARANCE’ OR ‘YOUR IDEAL X’ – BUT THEY DON’T ENSURE </a:t>
            </a:r>
            <a:r>
              <a:rPr lang="en-GB" b="1" i="1" baseline="0" dirty="0"/>
              <a:t>DIFFERENT</a:t>
            </a:r>
            <a:r>
              <a:rPr lang="en-GB" baseline="0" dirty="0"/>
              <a:t> FEATURES NEED TO BE ACTIVELY CHOSEN (INSTEAD, LEARNERS CAN COPY FROM A FRAME, OR MECHANICALLY REPEAT A PATTERN THEY HAVE JUST BEEN TOLD ABOUT, WITHOUT CONNECTING TO A MEANING (OR FUNCTION) EACH TIME THEY USE IT).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baseline="0" dirty="0"/>
              <a:t>PRACTICE IS JUST WITH A SMALL SET OF VOCABULARY WITHIN ONE TOPIC E.G. ‘PAS’ JUST PRACTISED WITH ‘AIMER’, OR PAST TENSE (IN ONE OR TWO ‘PERSONS’ WITH JUST 3 OR 4 VERBS ABOUT HOLIDAY ACTIVITIES AND THEN NOT REVISITED LATER WITH A WIDER RANGE OF VERBS IN A WIDER RANGE OF CONTEXTS</a:t>
            </a:r>
          </a:p>
        </p:txBody>
      </p:sp>
      <p:sp>
        <p:nvSpPr>
          <p:cNvPr id="4" name="Slide Number Placeholder 3"/>
          <p:cNvSpPr>
            <a:spLocks noGrp="1"/>
          </p:cNvSpPr>
          <p:nvPr>
            <p:ph type="sldNum" sz="quarter" idx="10"/>
          </p:nvPr>
        </p:nvSpPr>
        <p:spPr/>
        <p:txBody>
          <a:bodyPr/>
          <a:lstStyle/>
          <a:p>
            <a:fld id="{DFF7AD74-1580-4A29-980B-0F338875925B}" type="slidenum">
              <a:rPr lang="en-GB" smtClean="0"/>
              <a:t>19</a:t>
            </a:fld>
            <a:endParaRPr lang="en-GB"/>
          </a:p>
        </p:txBody>
      </p:sp>
    </p:spTree>
    <p:extLst>
      <p:ext uri="{BB962C8B-B14F-4D97-AF65-F5344CB8AC3E}">
        <p14:creationId xmlns:p14="http://schemas.microsoft.com/office/powerpoint/2010/main" val="3506396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Reference back to the core principles in preparation for the NCELP Grammar examples</a:t>
            </a:r>
          </a:p>
        </p:txBody>
      </p:sp>
      <p:sp>
        <p:nvSpPr>
          <p:cNvPr id="4" name="Slide Number Placeholder 3"/>
          <p:cNvSpPr>
            <a:spLocks noGrp="1"/>
          </p:cNvSpPr>
          <p:nvPr>
            <p:ph type="sldNum" sz="quarter" idx="10"/>
          </p:nvPr>
        </p:nvSpPr>
        <p:spPr/>
        <p:txBody>
          <a:bodyPr/>
          <a:lstStyle/>
          <a:p>
            <a:pPr>
              <a:defRPr/>
            </a:pPr>
            <a:fld id="{84999C6E-694E-43EC-8A00-92F2A2525AC4}"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3407047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Bef>
                <a:spcPts val="0"/>
              </a:spcBef>
              <a:buNone/>
            </a:pPr>
            <a:endParaRPr lang="en-GB" sz="1200" dirty="0"/>
          </a:p>
          <a:p>
            <a:pPr marL="0" indent="0">
              <a:lnSpc>
                <a:spcPct val="150000"/>
              </a:lnSpc>
              <a:spcBef>
                <a:spcPts val="0"/>
              </a:spcBef>
              <a:buNone/>
            </a:pPr>
            <a:r>
              <a:rPr lang="en-GB" sz="1200" dirty="0"/>
              <a:t>NCELP have developed materials for many many grammar features now, in all three languages, adjectival agreement, articles, future tense, preposition usage, word order, negatives, and for many many other grammar features. You can find these by searching for the grammar feature on the portal or by using the NCELP Schemes of Work ‘grammar tab’</a:t>
            </a:r>
          </a:p>
          <a:p>
            <a:pPr marL="0" indent="0">
              <a:lnSpc>
                <a:spcPct val="150000"/>
              </a:lnSpc>
              <a:spcBef>
                <a:spcPts val="0"/>
              </a:spcBef>
              <a:buNone/>
            </a:pPr>
            <a:endParaRPr lang="en-GB" sz="1200" dirty="0"/>
          </a:p>
          <a:p>
            <a:pPr marL="0" indent="0">
              <a:lnSpc>
                <a:spcPct val="150000"/>
              </a:lnSpc>
              <a:spcBef>
                <a:spcPts val="0"/>
              </a:spcBef>
              <a:buNone/>
            </a:pPr>
            <a:r>
              <a:rPr lang="en-GB" sz="1200" dirty="0"/>
              <a:t>I will now give an example of each of these five steps – they are all from a sequence for teaching subject verb inversion to express questions in French. </a:t>
            </a:r>
          </a:p>
          <a:p>
            <a:pPr marL="0" indent="0">
              <a:lnSpc>
                <a:spcPct val="150000"/>
              </a:lnSpc>
              <a:spcBef>
                <a:spcPts val="0"/>
              </a:spcBef>
              <a:buNone/>
            </a:pPr>
            <a:r>
              <a:rPr lang="en-GB" sz="1600" b="1" u="sng" dirty="0"/>
              <a:t>Then I will present another example, of the same five steps – they are all from a sequence for teaching XXX for XXXX in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561230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aims of this session</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845546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modification of this activity illustrates</a:t>
            </a:r>
          </a:p>
          <a:p>
            <a:pPr marL="171450" indent="-171450">
              <a:buFont typeface="Arial" panose="020B0604020202020204" pitchFamily="34" charset="0"/>
              <a:buChar char="•"/>
            </a:pPr>
            <a:r>
              <a:rPr lang="en-GB" dirty="0"/>
              <a:t>Making grammar task essential by </a:t>
            </a:r>
            <a:r>
              <a:rPr lang="en-GB" b="1" dirty="0"/>
              <a:t>stripping out giveaway cues </a:t>
            </a:r>
            <a:r>
              <a:rPr lang="en-GB" dirty="0"/>
              <a:t>(m/f), preventing mechanical completion	</a:t>
            </a:r>
          </a:p>
          <a:p>
            <a:pPr marL="171450" indent="-171450">
              <a:buFont typeface="Arial" panose="020B0604020202020204" pitchFamily="34" charset="0"/>
              <a:buChar char="•"/>
            </a:pPr>
            <a:r>
              <a:rPr lang="en-GB" dirty="0"/>
              <a:t>The </a:t>
            </a:r>
            <a:r>
              <a:rPr lang="en-GB" b="1" dirty="0"/>
              <a:t>meaning</a:t>
            </a:r>
            <a:r>
              <a:rPr lang="en-GB" dirty="0"/>
              <a:t> of the short sentences vocab/verbs need to be understood to complete the full activity</a:t>
            </a:r>
          </a:p>
          <a:p>
            <a:pPr marL="171450" indent="-171450">
              <a:buFont typeface="Arial" panose="020B0604020202020204" pitchFamily="34" charset="0"/>
              <a:buChar char="•"/>
            </a:pPr>
            <a:r>
              <a:rPr lang="en-GB" b="1" dirty="0"/>
              <a:t>Contrasting pairs </a:t>
            </a:r>
            <a:r>
              <a:rPr lang="en-GB" dirty="0"/>
              <a:t>of features used (indefinite article un/una &amp; </a:t>
            </a:r>
            <a:r>
              <a:rPr lang="en-GB" dirty="0" err="1"/>
              <a:t>tener</a:t>
            </a:r>
            <a:r>
              <a:rPr lang="en-GB" dirty="0"/>
              <a:t> 1st / 3rd person) 		</a:t>
            </a:r>
          </a:p>
          <a:p>
            <a:pPr marL="171450" indent="-171450">
              <a:buFont typeface="Arial" panose="020B0604020202020204" pitchFamily="34" charset="0"/>
              <a:buChar char="•"/>
            </a:pPr>
            <a:r>
              <a:rPr lang="en-GB" dirty="0"/>
              <a:t>Using vocab that is informed by the </a:t>
            </a:r>
            <a:r>
              <a:rPr lang="en-GB" b="1" dirty="0"/>
              <a:t>frequency of occurrence </a:t>
            </a:r>
            <a:r>
              <a:rPr lang="en-GB" dirty="0"/>
              <a:t>(reference to vocabulary session)</a:t>
            </a:r>
          </a:p>
        </p:txBody>
      </p:sp>
      <p:sp>
        <p:nvSpPr>
          <p:cNvPr id="4" name="Slide Number Placeholder 3"/>
          <p:cNvSpPr>
            <a:spLocks noGrp="1"/>
          </p:cNvSpPr>
          <p:nvPr>
            <p:ph type="sldNum" sz="quarter" idx="5"/>
          </p:nvPr>
        </p:nvSpPr>
        <p:spPr/>
        <p:txBody>
          <a:bodyPr/>
          <a:lstStyle/>
          <a:p>
            <a:fld id="{043A8A7F-8001-489D-9544-204206AF9801}" type="slidenum">
              <a:rPr lang="en-GB" smtClean="0"/>
              <a:t>22</a:t>
            </a:fld>
            <a:endParaRPr lang="en-GB"/>
          </a:p>
        </p:txBody>
      </p:sp>
    </p:spTree>
    <p:extLst>
      <p:ext uri="{BB962C8B-B14F-4D97-AF65-F5344CB8AC3E}">
        <p14:creationId xmlns:p14="http://schemas.microsoft.com/office/powerpoint/2010/main" val="3307082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dirty="0"/>
          </a:p>
          <a:p>
            <a:r>
              <a:rPr lang="en-GB" b="1" dirty="0"/>
              <a:t>Aim: </a:t>
            </a:r>
            <a:r>
              <a:rPr lang="en-GB" b="0" dirty="0"/>
              <a:t>Introduce subject-verb inversion method of question formation.</a:t>
            </a:r>
            <a:endParaRPr lang="en-GB" b="1" dirty="0"/>
          </a:p>
          <a:p>
            <a:endParaRPr lang="en-GB" b="1" dirty="0"/>
          </a:p>
          <a:p>
            <a:r>
              <a:rPr lang="en-GB" b="1" dirty="0"/>
              <a:t>Procedure:</a:t>
            </a:r>
          </a:p>
          <a:p>
            <a:pPr marL="228600" indent="-228600">
              <a:buAutoNum type="arabicPeriod"/>
            </a:pPr>
            <a:r>
              <a:rPr lang="en-GB" dirty="0"/>
              <a:t>The subject-verb inversion method of question formation is now presented. It will be practised in the activities that follow.</a:t>
            </a:r>
          </a:p>
          <a:p>
            <a:pPr marL="228600" indent="-228600">
              <a:buAutoNum type="arabicPeriod"/>
            </a:pPr>
            <a:r>
              <a:rPr lang="en-GB" dirty="0"/>
              <a:t>After presenting the statement prompt students to identify the ‘subject’ and the ‘verb’ in both the French and English statements. Then present the question with inversion.</a:t>
            </a:r>
          </a:p>
          <a:p>
            <a:endParaRPr lang="en-GB" dirty="0"/>
          </a:p>
        </p:txBody>
      </p:sp>
      <p:sp>
        <p:nvSpPr>
          <p:cNvPr id="4" name="Slide Number Placeholder 3"/>
          <p:cNvSpPr>
            <a:spLocks noGrp="1"/>
          </p:cNvSpPr>
          <p:nvPr>
            <p:ph type="sldNum" sz="quarter" idx="5"/>
          </p:nvPr>
        </p:nvSpPr>
        <p:spPr/>
        <p:txBody>
          <a:bodyPr/>
          <a:lstStyle/>
          <a:p>
            <a:fld id="{043A8A7F-8001-489D-9544-204206AF9801}" type="slidenum">
              <a:rPr lang="en-GB" smtClean="0"/>
              <a:t>24</a:t>
            </a:fld>
            <a:endParaRPr lang="en-GB"/>
          </a:p>
        </p:txBody>
      </p:sp>
    </p:spTree>
    <p:extLst>
      <p:ext uri="{BB962C8B-B14F-4D97-AF65-F5344CB8AC3E}">
        <p14:creationId xmlns:p14="http://schemas.microsoft.com/office/powerpoint/2010/main" val="2217721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dirty="0"/>
          </a:p>
          <a:p>
            <a:r>
              <a:rPr lang="en-GB" b="1" dirty="0"/>
              <a:t>Aim: </a:t>
            </a:r>
            <a:r>
              <a:rPr lang="en-GB" dirty="0"/>
              <a:t>This slide reinforces that in French, subject-verb inversion applies to the main verb in the present tense, regardless of the English tense (simple or continuous). Explain to students that the most appropriate translation into English will depend on the context.</a:t>
            </a:r>
          </a:p>
          <a:p>
            <a:endParaRPr lang="en-GB" dirty="0"/>
          </a:p>
        </p:txBody>
      </p:sp>
      <p:sp>
        <p:nvSpPr>
          <p:cNvPr id="4" name="Slide Number Placeholder 3"/>
          <p:cNvSpPr>
            <a:spLocks noGrp="1"/>
          </p:cNvSpPr>
          <p:nvPr>
            <p:ph type="sldNum" sz="quarter" idx="5"/>
          </p:nvPr>
        </p:nvSpPr>
        <p:spPr/>
        <p:txBody>
          <a:bodyPr/>
          <a:lstStyle/>
          <a:p>
            <a:fld id="{043A8A7F-8001-489D-9544-204206AF9801}" type="slidenum">
              <a:rPr lang="en-GB" smtClean="0"/>
              <a:t>25</a:t>
            </a:fld>
            <a:endParaRPr lang="en-GB"/>
          </a:p>
        </p:txBody>
      </p:sp>
    </p:spTree>
    <p:extLst>
      <p:ext uri="{BB962C8B-B14F-4D97-AF65-F5344CB8AC3E}">
        <p14:creationId xmlns:p14="http://schemas.microsoft.com/office/powerpoint/2010/main" val="1192001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a:solidFill>
                  <a:schemeClr val="tx1"/>
                </a:solidFill>
                <a:effectLst/>
                <a:latin typeface="+mn-lt"/>
                <a:ea typeface="Calibri"/>
                <a:cs typeface="Calibri"/>
                <a:sym typeface="Calibri"/>
              </a:rPr>
              <a:t>Aim: </a:t>
            </a:r>
            <a:r>
              <a:rPr lang="fr-FR" sz="1200" b="0" i="0" u="none" strike="noStrike" kern="1200" cap="none" dirty="0" err="1">
                <a:solidFill>
                  <a:schemeClr val="tx1"/>
                </a:solidFill>
                <a:effectLst/>
                <a:latin typeface="+mn-lt"/>
                <a:ea typeface="Calibri"/>
                <a:cs typeface="Calibri"/>
                <a:sym typeface="Calibri"/>
              </a:rPr>
              <a:t>Aural</a:t>
            </a:r>
            <a:r>
              <a:rPr lang="fr-FR" sz="1200" b="0" i="0" u="none" strike="noStrike" kern="1200" cap="none" dirty="0">
                <a:solidFill>
                  <a:schemeClr val="tx1"/>
                </a:solidFill>
                <a:effectLst/>
                <a:latin typeface="+mn-lt"/>
                <a:ea typeface="Calibri"/>
                <a:cs typeface="Calibri"/>
                <a:sym typeface="Calibri"/>
              </a:rPr>
              <a:t> recognition of questions and </a:t>
            </a:r>
            <a:r>
              <a:rPr lang="fr-FR" sz="1200" b="0" i="0" u="none" strike="noStrike" kern="1200" cap="none" dirty="0" err="1">
                <a:solidFill>
                  <a:schemeClr val="tx1"/>
                </a:solidFill>
                <a:effectLst/>
                <a:latin typeface="+mn-lt"/>
                <a:ea typeface="Calibri"/>
                <a:cs typeface="Calibri"/>
                <a:sym typeface="Calibri"/>
              </a:rPr>
              <a:t>statements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from</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word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order</a:t>
            </a:r>
            <a:r>
              <a:rPr lang="fr-FR" sz="1200" b="0" i="0" u="none" strike="noStrike" kern="1200" cap="none" dirty="0">
                <a:solidFill>
                  <a:schemeClr val="tx1"/>
                </a:solidFill>
                <a:effectLst/>
                <a:latin typeface="+mn-lt"/>
                <a:ea typeface="Calibri"/>
                <a:cs typeface="Calibri"/>
                <a:sym typeface="Calibri"/>
              </a:rPr>
              <a:t>.</a:t>
            </a:r>
            <a:endParaRPr lang="fr-FR"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Procedure</a:t>
            </a:r>
            <a:r>
              <a:rPr lang="fr-FR" sz="1200" b="1" i="0" u="none" strike="noStrike" kern="1200" cap="none" dirty="0">
                <a:solidFill>
                  <a:schemeClr val="tx1"/>
                </a:solidFill>
                <a:effectLst/>
                <a:latin typeface="+mn-lt"/>
                <a:ea typeface="Calibri"/>
                <a:cs typeface="Calibri"/>
                <a:sym typeface="Calibri"/>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a:solidFill>
                  <a:schemeClr val="tx1"/>
                </a:solidFill>
                <a:effectLst/>
                <a:latin typeface="+mn-lt"/>
                <a:ea typeface="Calibri"/>
                <a:cs typeface="Calibri"/>
                <a:sym typeface="Calibri"/>
              </a:rPr>
              <a:t>This </a:t>
            </a:r>
            <a:r>
              <a:rPr lang="fr-FR" sz="1200" b="0" i="0" u="none" strike="noStrike" kern="1200" cap="none" dirty="0" err="1">
                <a:solidFill>
                  <a:schemeClr val="tx1"/>
                </a:solidFill>
                <a:effectLst/>
                <a:latin typeface="+mn-lt"/>
                <a:ea typeface="Calibri"/>
                <a:cs typeface="Calibri"/>
                <a:sym typeface="Calibri"/>
              </a:rPr>
              <a:t>listening</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activity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practises</a:t>
            </a:r>
            <a:r>
              <a:rPr lang="fr-FR" sz="1200" b="0" i="0" u="none" strike="noStrike" kern="1200" cap="none" dirty="0">
                <a:solidFill>
                  <a:schemeClr val="tx1"/>
                </a:solidFill>
                <a:effectLst/>
                <a:latin typeface="+mn-lt"/>
                <a:ea typeface="Calibri"/>
                <a:cs typeface="Calibri"/>
                <a:sym typeface="Calibri"/>
              </a:rPr>
              <a:t> recognition of </a:t>
            </a:r>
            <a:r>
              <a:rPr lang="fr-FR" sz="1200" b="0" i="0" u="none" strike="noStrike" kern="1200" cap="none" dirty="0" err="1">
                <a:solidFill>
                  <a:schemeClr val="tx1"/>
                </a:solidFill>
                <a:effectLst/>
                <a:latin typeface="+mn-lt"/>
                <a:ea typeface="Calibri"/>
                <a:cs typeface="Calibri"/>
                <a:sym typeface="Calibri"/>
              </a:rPr>
              <a:t>subject-verb</a:t>
            </a:r>
            <a:r>
              <a:rPr lang="fr-FR" sz="1200" b="0" i="0" u="none" strike="noStrike" kern="1200" cap="none" dirty="0">
                <a:solidFill>
                  <a:schemeClr val="tx1"/>
                </a:solidFill>
                <a:effectLst/>
                <a:latin typeface="+mn-lt"/>
                <a:ea typeface="Calibri"/>
                <a:cs typeface="Calibri"/>
                <a:sym typeface="Calibri"/>
              </a:rPr>
              <a:t> inversion questions </a:t>
            </a:r>
            <a:r>
              <a:rPr lang="fr-FR" sz="1200" b="0" i="0" u="none" strike="noStrike" kern="1200" cap="none" dirty="0" err="1">
                <a:solidFill>
                  <a:schemeClr val="tx1"/>
                </a:solidFill>
                <a:effectLst/>
                <a:latin typeface="+mn-lt"/>
                <a:ea typeface="Calibri"/>
                <a:cs typeface="Calibri"/>
                <a:sym typeface="Calibri"/>
              </a:rPr>
              <a:t>with</a:t>
            </a:r>
            <a:r>
              <a:rPr lang="fr-FR" sz="1200" b="0" i="0" u="none" strike="noStrike" kern="1200" cap="none" dirty="0">
                <a:solidFill>
                  <a:schemeClr val="tx1"/>
                </a:solidFill>
                <a:effectLst/>
                <a:latin typeface="+mn-lt"/>
                <a:ea typeface="Calibri"/>
                <a:cs typeface="Calibri"/>
                <a:sym typeface="Calibri"/>
              </a:rPr>
              <a:t> a range of </a:t>
            </a:r>
            <a:r>
              <a:rPr lang="fr-FR" sz="1200" b="0" i="0" u="none" strike="noStrike" kern="1200" cap="none" dirty="0" err="1">
                <a:solidFill>
                  <a:schemeClr val="tx1"/>
                </a:solidFill>
                <a:effectLst/>
                <a:latin typeface="+mn-lt"/>
                <a:ea typeface="Calibri"/>
                <a:cs typeface="Calibri"/>
                <a:sym typeface="Calibri"/>
              </a:rPr>
              <a:t>previously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learned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vocabulary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incorporating</a:t>
            </a:r>
            <a:r>
              <a:rPr lang="fr-FR" sz="1200" b="0" i="0" u="none" strike="noStrike" kern="1200" cap="none" dirty="0">
                <a:solidFill>
                  <a:schemeClr val="tx1"/>
                </a:solidFill>
                <a:effectLst/>
                <a:latin typeface="+mn-lt"/>
                <a:ea typeface="Calibri"/>
                <a:cs typeface="Calibri"/>
                <a:sym typeface="Calibri"/>
              </a:rPr>
              <a:t> the sets </a:t>
            </a:r>
            <a:r>
              <a:rPr lang="fr-FR" sz="1200" b="0" i="0" u="none" strike="noStrike" kern="1200" cap="none" dirty="0" err="1">
                <a:solidFill>
                  <a:schemeClr val="tx1"/>
                </a:solidFill>
                <a:effectLst/>
                <a:latin typeface="+mn-lt"/>
                <a:ea typeface="Calibri"/>
                <a:cs typeface="Calibri"/>
                <a:sym typeface="Calibri"/>
              </a:rPr>
              <a:t>revisited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this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week</a:t>
            </a:r>
            <a:r>
              <a:rPr lang="fr-FR" sz="1200" b="0" i="0" u="none" strike="noStrike" kern="1200" cap="none" dirty="0">
                <a:solidFill>
                  <a:schemeClr val="tx1"/>
                </a:solidFill>
                <a:effectLst/>
                <a:latin typeface="+mn-lt"/>
                <a:ea typeface="Calibri"/>
                <a:cs typeface="Calibri"/>
                <a:sym typeface="Calibri"/>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a:solidFill>
                  <a:schemeClr val="tx1"/>
                </a:solidFill>
                <a:effectLst/>
                <a:latin typeface="+mn-lt"/>
                <a:ea typeface="Calibri"/>
                <a:cs typeface="Calibri"/>
                <a:sym typeface="Calibri"/>
              </a:rPr>
              <a:t>A ‘robot </a:t>
            </a:r>
            <a:r>
              <a:rPr lang="fr-FR" sz="1200" b="0" i="0" u="none" strike="noStrike" kern="1200" cap="none" dirty="0" err="1">
                <a:solidFill>
                  <a:schemeClr val="tx1"/>
                </a:solidFill>
                <a:effectLst/>
                <a:latin typeface="+mn-lt"/>
                <a:ea typeface="Calibri"/>
                <a:cs typeface="Calibri"/>
                <a:sym typeface="Calibri"/>
              </a:rPr>
              <a:t>voice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is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used</a:t>
            </a:r>
            <a:r>
              <a:rPr lang="fr-FR" sz="1200" b="0" i="0" u="none" strike="noStrike" kern="1200" cap="none" dirty="0">
                <a:solidFill>
                  <a:schemeClr val="tx1"/>
                </a:solidFill>
                <a:effectLst/>
                <a:latin typeface="+mn-lt"/>
                <a:ea typeface="Calibri"/>
                <a:cs typeface="Calibri"/>
                <a:sym typeface="Calibri"/>
              </a:rPr>
              <a:t> to </a:t>
            </a:r>
            <a:r>
              <a:rPr lang="fr-FR" sz="1200" b="0" i="0" u="none" strike="noStrike" kern="1200" cap="none" dirty="0" err="1">
                <a:solidFill>
                  <a:schemeClr val="tx1"/>
                </a:solidFill>
                <a:effectLst/>
                <a:latin typeface="+mn-lt"/>
                <a:ea typeface="Calibri"/>
                <a:cs typeface="Calibri"/>
                <a:sym typeface="Calibri"/>
              </a:rPr>
              <a:t>remove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any</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cues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from</a:t>
            </a:r>
            <a:r>
              <a:rPr lang="fr-FR" sz="1200" b="0" i="0" u="none" strike="noStrike" kern="1200" cap="none" dirty="0">
                <a:solidFill>
                  <a:schemeClr val="tx1"/>
                </a:solidFill>
                <a:effectLst/>
                <a:latin typeface="+mn-lt"/>
                <a:ea typeface="Calibri"/>
                <a:cs typeface="Calibri"/>
                <a:sym typeface="Calibri"/>
              </a:rPr>
              <a:t> intonation.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cap="none" dirty="0" err="1">
                <a:solidFill>
                  <a:schemeClr val="tx1"/>
                </a:solidFill>
                <a:effectLst/>
                <a:latin typeface="+mn-lt"/>
                <a:ea typeface="Calibri"/>
                <a:cs typeface="Calibri"/>
                <a:sym typeface="Calibri"/>
              </a:rPr>
              <a:t>Students</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write</a:t>
            </a:r>
            <a:r>
              <a:rPr lang="fr-FR" sz="1200" b="0" i="0" u="none" strike="noStrike" kern="1200" cap="none" dirty="0">
                <a:solidFill>
                  <a:schemeClr val="tx1"/>
                </a:solidFill>
                <a:effectLst/>
                <a:latin typeface="+mn-lt"/>
                <a:ea typeface="Calibri"/>
                <a:cs typeface="Calibri"/>
                <a:sym typeface="Calibri"/>
              </a:rPr>
              <a:t> 1-12 and the </a:t>
            </a:r>
            <a:r>
              <a:rPr lang="fr-FR" sz="1200" b="0" i="0" u="none" strike="noStrike" kern="1200" cap="none" dirty="0" err="1">
                <a:solidFill>
                  <a:schemeClr val="tx1"/>
                </a:solidFill>
                <a:effectLst/>
                <a:latin typeface="+mn-lt"/>
                <a:ea typeface="Calibri"/>
                <a:cs typeface="Calibri"/>
                <a:sym typeface="Calibri"/>
              </a:rPr>
              <a:t>letter</a:t>
            </a:r>
            <a:r>
              <a:rPr lang="fr-FR" sz="1200" b="0" i="0" u="none" strike="noStrike" kern="1200" cap="none" dirty="0">
                <a:solidFill>
                  <a:schemeClr val="tx1"/>
                </a:solidFill>
                <a:effectLst/>
                <a:latin typeface="+mn-lt"/>
                <a:ea typeface="Calibri"/>
                <a:cs typeface="Calibri"/>
                <a:sym typeface="Calibri"/>
              </a:rPr>
              <a:t> ‘Q’ or ‘D’. The English translation can </a:t>
            </a:r>
            <a:r>
              <a:rPr lang="fr-FR" sz="1200" b="0" i="0" u="none" strike="noStrike" kern="1200" cap="none" dirty="0" err="1">
                <a:solidFill>
                  <a:schemeClr val="tx1"/>
                </a:solidFill>
                <a:effectLst/>
                <a:latin typeface="+mn-lt"/>
                <a:ea typeface="Calibri"/>
                <a:cs typeface="Calibri"/>
                <a:sym typeface="Calibri"/>
              </a:rPr>
              <a:t>be</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elicited</a:t>
            </a:r>
            <a:r>
              <a:rPr lang="fr-FR" sz="1200" b="0" i="0" u="none" strike="noStrike" kern="1200" cap="none" dirty="0">
                <a:solidFill>
                  <a:schemeClr val="tx1"/>
                </a:solidFill>
                <a:effectLst/>
                <a:latin typeface="+mn-lt"/>
                <a:ea typeface="Calibri"/>
                <a:cs typeface="Calibri"/>
                <a:sym typeface="Calibri"/>
              </a:rPr>
              <a:t> </a:t>
            </a:r>
            <a:r>
              <a:rPr lang="fr-FR" sz="1200" b="0" i="0" u="none" strike="noStrike" kern="1200" cap="none" dirty="0" err="1">
                <a:solidFill>
                  <a:schemeClr val="tx1"/>
                </a:solidFill>
                <a:effectLst/>
                <a:latin typeface="+mn-lt"/>
                <a:ea typeface="Calibri"/>
                <a:cs typeface="Calibri"/>
                <a:sym typeface="Calibri"/>
              </a:rPr>
              <a:t>when</a:t>
            </a:r>
            <a:r>
              <a:rPr lang="fr-FR" sz="1200" b="0" i="0" u="none" strike="noStrike" kern="1200" cap="none" dirty="0">
                <a:solidFill>
                  <a:schemeClr val="tx1"/>
                </a:solidFill>
                <a:effectLst/>
                <a:latin typeface="+mn-lt"/>
                <a:ea typeface="Calibri"/>
                <a:cs typeface="Calibri"/>
                <a:sym typeface="Calibri"/>
              </a:rPr>
              <a:t> checking </a:t>
            </a:r>
            <a:r>
              <a:rPr lang="fr-FR" sz="1200" b="0" i="0" u="none" strike="noStrike" kern="1200" cap="none" dirty="0" err="1">
                <a:solidFill>
                  <a:schemeClr val="tx1"/>
                </a:solidFill>
                <a:effectLst/>
                <a:latin typeface="+mn-lt"/>
                <a:ea typeface="Calibri"/>
                <a:cs typeface="Calibri"/>
                <a:sym typeface="Calibri"/>
              </a:rPr>
              <a:t>answers</a:t>
            </a:r>
            <a:r>
              <a:rPr lang="fr-FR" sz="1200" b="0" i="0" u="none" strike="noStrike" kern="1200" cap="none"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dirty="0" err="1">
                <a:solidFill>
                  <a:schemeClr val="tx1"/>
                </a:solidFill>
                <a:effectLst/>
                <a:latin typeface="+mn-lt"/>
                <a:ea typeface="Calibri"/>
                <a:cs typeface="Calibri"/>
                <a:sym typeface="Calibri"/>
              </a:rPr>
              <a:t>Transcript</a:t>
            </a:r>
            <a:endParaRPr lang="fr-FR" sz="1200" b="0" i="0" u="none" strike="noStrike" kern="1200" cap="none" dirty="0">
              <a:solidFill>
                <a:schemeClr val="tx1"/>
              </a:solidFill>
              <a:effectLst/>
              <a:latin typeface="+mn-lt"/>
              <a:ea typeface="Calibri"/>
              <a:cs typeface="Calibri"/>
              <a:sym typeface="Calibri"/>
            </a:endParaRPr>
          </a:p>
          <a:p>
            <a:pPr marL="228600" indent="-228600">
              <a:buFont typeface="+mj-lt"/>
              <a:buAutoNum type="arabicPeriod"/>
            </a:pPr>
            <a:r>
              <a:rPr lang="fr-FR" sz="1200" kern="1200" dirty="0">
                <a:solidFill>
                  <a:schemeClr val="tx1"/>
                </a:solidFill>
                <a:effectLst/>
                <a:latin typeface="+mn-lt"/>
                <a:ea typeface="+mn-ea"/>
                <a:cs typeface="+mn-cs"/>
              </a:rPr>
              <a:t>Il y a deux frères.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Sont-ils sages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highlight>
                  <a:srgbClr val="FFFF00"/>
                </a:highlight>
                <a:latin typeface="+mn-lt"/>
                <a:ea typeface="+mn-ea"/>
                <a:cs typeface="+mn-cs"/>
              </a:rPr>
              <a:t>Ont-ils une sœur ?</a:t>
            </a:r>
          </a:p>
          <a:p>
            <a:pPr marL="228600" indent="-228600">
              <a:buFont typeface="+mj-lt"/>
              <a:buAutoNum type="arabicPeriod"/>
            </a:pPr>
            <a:r>
              <a:rPr lang="en-GB" sz="1200" kern="1200" dirty="0">
                <a:solidFill>
                  <a:schemeClr val="tx1"/>
                </a:solidFill>
                <a:effectLst/>
                <a:latin typeface="+mn-lt"/>
                <a:ea typeface="+mn-ea"/>
                <a:cs typeface="+mn-cs"/>
              </a:rPr>
              <a:t>Elle </a:t>
            </a:r>
            <a:r>
              <a:rPr lang="en-GB" sz="1200" kern="1200" dirty="0" err="1">
                <a:solidFill>
                  <a:schemeClr val="tx1"/>
                </a:solidFill>
                <a:effectLst/>
                <a:latin typeface="+mn-lt"/>
                <a:ea typeface="+mn-ea"/>
                <a:cs typeface="+mn-cs"/>
              </a:rPr>
              <a:t>joue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contre</a:t>
            </a:r>
            <a:r>
              <a:rPr lang="en-GB" sz="1200" kern="1200" dirty="0">
                <a:solidFill>
                  <a:schemeClr val="tx1"/>
                </a:solidFill>
                <a:effectLst/>
                <a:latin typeface="+mn-lt"/>
                <a:ea typeface="+mn-ea"/>
                <a:cs typeface="+mn-cs"/>
              </a:rPr>
              <a:t> les </a:t>
            </a:r>
            <a:r>
              <a:rPr lang="en-GB" sz="1200" kern="1200" dirty="0" err="1">
                <a:solidFill>
                  <a:schemeClr val="tx1"/>
                </a:solidFill>
                <a:effectLst/>
                <a:latin typeface="+mn-lt"/>
                <a:ea typeface="+mn-ea"/>
                <a:cs typeface="+mn-cs"/>
              </a:rPr>
              <a:t>fils</a:t>
            </a:r>
            <a:r>
              <a:rPr lang="en-GB" sz="1200" kern="1200" dirty="0">
                <a:solidFill>
                  <a:schemeClr val="tx1"/>
                </a:solidFill>
                <a:effectLst/>
                <a:latin typeface="+mn-lt"/>
                <a:ea typeface="+mn-ea"/>
                <a:cs typeface="+mn-cs"/>
              </a:rPr>
              <a:t>.</a:t>
            </a:r>
          </a:p>
          <a:p>
            <a:pPr marL="228600" indent="-228600">
              <a:buFont typeface="+mj-lt"/>
              <a:buAutoNum type="arabicPeriod"/>
            </a:pPr>
            <a:r>
              <a:rPr lang="fr-FR" sz="1200" kern="1200" dirty="0">
                <a:solidFill>
                  <a:schemeClr val="tx1"/>
                </a:solidFill>
                <a:effectLst/>
                <a:latin typeface="+mn-lt"/>
                <a:ea typeface="+mn-ea"/>
                <a:cs typeface="+mn-cs"/>
              </a:rPr>
              <a:t>Est-elle jeune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parle avec les parents.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êtes stricts.</a:t>
            </a:r>
            <a:endParaRPr lang="en-GB" sz="1200" kern="1200" dirty="0">
              <a:solidFill>
                <a:schemeClr val="tx1"/>
              </a:solidFill>
              <a:effectLst/>
              <a:latin typeface="+mn-lt"/>
              <a:ea typeface="+mn-ea"/>
              <a:cs typeface="+mn-cs"/>
            </a:endParaRPr>
          </a:p>
          <a:p>
            <a:pPr marL="228600" indent="-228600">
              <a:buFont typeface="+mj-lt"/>
              <a:buAutoNum type="arabicPeriod"/>
            </a:pPr>
            <a:r>
              <a:rPr lang="en-GB" sz="1200" kern="1200" dirty="0">
                <a:solidFill>
                  <a:schemeClr val="tx1"/>
                </a:solidFill>
                <a:effectLst/>
                <a:latin typeface="+mn-lt"/>
                <a:ea typeface="+mn-ea"/>
                <a:cs typeface="+mn-cs"/>
              </a:rPr>
              <a:t>Dis-</a:t>
            </a:r>
            <a:r>
              <a:rPr lang="en-GB" sz="1200" kern="1200" dirty="0" err="1">
                <a:solidFill>
                  <a:schemeClr val="tx1"/>
                </a:solidFill>
                <a:effectLst/>
                <a:latin typeface="+mn-lt"/>
                <a:ea typeface="+mn-ea"/>
                <a:cs typeface="+mn-cs"/>
              </a:rPr>
              <a:t>tu</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ça</a:t>
            </a:r>
            <a:r>
              <a:rPr lang="en-GB" sz="1200" kern="1200" dirty="0">
                <a:solidFill>
                  <a:schemeClr val="tx1"/>
                </a:solidFill>
                <a:effectLst/>
                <a:latin typeface="+mn-lt"/>
                <a:ea typeface="+mn-ea"/>
                <a:cs typeface="+mn-cs"/>
              </a:rPr>
              <a:t> à ta </a:t>
            </a:r>
            <a:r>
              <a:rPr lang="en-GB" sz="1200" kern="1200" dirty="0" err="1">
                <a:solidFill>
                  <a:schemeClr val="tx1"/>
                </a:solidFill>
                <a:effectLst/>
                <a:latin typeface="+mn-lt"/>
                <a:ea typeface="+mn-ea"/>
                <a:cs typeface="+mn-cs"/>
              </a:rPr>
              <a:t>mère</a:t>
            </a:r>
            <a:r>
              <a:rPr lang="en-GB" sz="1200" kern="1200" dirty="0">
                <a:solidFill>
                  <a:schemeClr val="tx1"/>
                </a:solidFill>
                <a:effectLst/>
                <a:latin typeface="+mn-lt"/>
                <a:ea typeface="+mn-ea"/>
                <a:cs typeface="+mn-cs"/>
              </a:rPr>
              <a:t> ?</a:t>
            </a:r>
          </a:p>
          <a:p>
            <a:pPr marL="228600" indent="-228600">
              <a:buFont typeface="+mj-lt"/>
              <a:buAutoNum type="arabicPeriod"/>
            </a:pPr>
            <a:r>
              <a:rPr lang="en-GB" sz="1200" kern="1200" dirty="0" err="1">
                <a:solidFill>
                  <a:schemeClr val="tx1"/>
                </a:solidFill>
                <a:effectLst/>
                <a:latin typeface="+mn-lt"/>
                <a:ea typeface="+mn-ea"/>
                <a:cs typeface="+mn-cs"/>
              </a:rPr>
              <a:t>Comprends-tu</a:t>
            </a:r>
            <a:r>
              <a:rPr lang="en-GB" sz="1200" kern="1200" dirty="0">
                <a:solidFill>
                  <a:schemeClr val="tx1"/>
                </a:solidFill>
                <a:effectLst/>
                <a:latin typeface="+mn-lt"/>
                <a:ea typeface="+mn-ea"/>
                <a:cs typeface="+mn-cs"/>
              </a:rPr>
              <a:t> ton </a:t>
            </a:r>
            <a:r>
              <a:rPr lang="en-GB" sz="1200" kern="1200" dirty="0" err="1">
                <a:solidFill>
                  <a:schemeClr val="tx1"/>
                </a:solidFill>
                <a:effectLst/>
                <a:latin typeface="+mn-lt"/>
                <a:ea typeface="+mn-ea"/>
                <a:cs typeface="+mn-cs"/>
              </a:rPr>
              <a:t>père</a:t>
            </a:r>
            <a:r>
              <a:rPr lang="en-GB" sz="1200" kern="1200" dirty="0">
                <a:solidFill>
                  <a:schemeClr val="tx1"/>
                </a:solidFill>
                <a:effectLst/>
                <a:latin typeface="+mn-lt"/>
                <a:ea typeface="+mn-ea"/>
                <a:cs typeface="+mn-cs"/>
              </a:rPr>
              <a:t> ?</a:t>
            </a:r>
          </a:p>
          <a:p>
            <a:pPr marL="228600" indent="-228600">
              <a:buFont typeface="+mj-lt"/>
              <a:buAutoNum type="arabicPeriod"/>
            </a:pPr>
            <a:r>
              <a:rPr lang="fr-FR" sz="1200" kern="1200" dirty="0">
                <a:solidFill>
                  <a:schemeClr val="tx1"/>
                </a:solidFill>
                <a:effectLst/>
                <a:latin typeface="+mn-lt"/>
                <a:ea typeface="+mn-ea"/>
                <a:cs typeface="+mn-cs"/>
              </a:rPr>
              <a:t>Sommes-nous amis ?</a:t>
            </a:r>
            <a:endParaRPr lang="en-GB" sz="1200" kern="1200" dirty="0">
              <a:solidFill>
                <a:schemeClr val="tx1"/>
              </a:solidFill>
              <a:effectLst/>
              <a:latin typeface="+mn-lt"/>
              <a:ea typeface="+mn-ea"/>
              <a:cs typeface="+mn-cs"/>
            </a:endParaRPr>
          </a:p>
          <a:p>
            <a:pPr marL="228600" indent="-228600">
              <a:buFont typeface="+mj-lt"/>
              <a:buAutoNum type="arabicPeriod"/>
            </a:pPr>
            <a:r>
              <a:rPr lang="en-GB" sz="1200" kern="1200" dirty="0">
                <a:solidFill>
                  <a:schemeClr val="tx1"/>
                </a:solidFill>
                <a:effectLst/>
                <a:latin typeface="+mn-lt"/>
                <a:ea typeface="+mn-ea"/>
                <a:cs typeface="+mn-cs"/>
              </a:rPr>
              <a:t>Nous </a:t>
            </a:r>
            <a:r>
              <a:rPr lang="en-GB" sz="1200" kern="1200" dirty="0" err="1">
                <a:solidFill>
                  <a:schemeClr val="tx1"/>
                </a:solidFill>
                <a:effectLst/>
                <a:latin typeface="+mn-lt"/>
                <a:ea typeface="+mn-ea"/>
                <a:cs typeface="+mn-cs"/>
              </a:rPr>
              <a:t>avons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une</a:t>
            </a:r>
            <a:r>
              <a:rPr lang="en-GB" sz="1200" kern="1200" dirty="0">
                <a:solidFill>
                  <a:schemeClr val="tx1"/>
                </a:solidFill>
                <a:effectLst/>
                <a:latin typeface="+mn-lt"/>
                <a:ea typeface="+mn-ea"/>
                <a:cs typeface="+mn-cs"/>
              </a:rPr>
              <a:t> vie </a:t>
            </a:r>
            <a:r>
              <a:rPr lang="en-GB" sz="1200" kern="1200" dirty="0" err="1">
                <a:solidFill>
                  <a:schemeClr val="tx1"/>
                </a:solidFill>
                <a:effectLst/>
                <a:latin typeface="+mn-lt"/>
                <a:ea typeface="+mn-ea"/>
                <a:cs typeface="+mn-cs"/>
              </a:rPr>
              <a:t>heureuse</a:t>
            </a:r>
            <a:r>
              <a:rPr lang="en-GB" sz="1200" kern="1200" dirty="0">
                <a:solidFill>
                  <a:schemeClr val="tx1"/>
                </a:solidFill>
                <a:effectLst/>
                <a:latin typeface="+mn-lt"/>
                <a:ea typeface="+mn-ea"/>
                <a:cs typeface="+mn-cs"/>
              </a:rPr>
              <a:t>.</a:t>
            </a:r>
          </a:p>
          <a:p>
            <a:pPr marL="0" indent="0">
              <a:buFont typeface="+mj-lt"/>
              <a:buNone/>
            </a:pPr>
            <a:r>
              <a:rPr lang="fr-FR" sz="1200" kern="1200" dirty="0">
                <a:solidFill>
                  <a:schemeClr val="tx1"/>
                </a:solidFill>
                <a:effectLst/>
                <a:latin typeface="+mn-lt"/>
                <a:ea typeface="+mn-ea"/>
                <a:cs typeface="+mn-cs"/>
              </a:rPr>
              <a:t>12. Je suis content ici.</a:t>
            </a:r>
          </a:p>
          <a:p>
            <a:pPr marL="0" indent="0">
              <a:buFont typeface="+mj-lt"/>
              <a:buNone/>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(1 is the most frequent word in French): </a:t>
            </a:r>
            <a:endParaRPr lang="en-GB" sz="1200" b="0" i="0" u="none" strike="noStrike" kern="1200" cap="none" dirty="0">
              <a:solidFill>
                <a:schemeClr val="tx1"/>
              </a:solidFill>
              <a:effectLst/>
              <a:latin typeface="+mn-lt"/>
              <a:ea typeface="Calibri"/>
              <a:cs typeface="Calibri"/>
              <a:sym typeface="Calibri"/>
            </a:endParaRPr>
          </a:p>
          <a:p>
            <a:r>
              <a:rPr lang="fr-FR" sz="1200" kern="1200" dirty="0">
                <a:solidFill>
                  <a:schemeClr val="tx1"/>
                </a:solidFill>
                <a:effectLst/>
                <a:latin typeface="+mn-lt"/>
                <a:ea typeface="+mn-ea"/>
                <a:cs typeface="+mn-cs"/>
              </a:rPr>
              <a:t>robot [&gt;5000], humain [286]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kern="1200" dirty="0">
              <a:solidFill>
                <a:schemeClr val="tx1"/>
              </a:solidFill>
              <a:effectLst/>
              <a:latin typeface="+mn-lt"/>
              <a:ea typeface="+mn-ea"/>
              <a:cs typeface="+mn-cs"/>
            </a:endParaRPr>
          </a:p>
          <a:p>
            <a:pPr marL="0" indent="0">
              <a:buFont typeface="+mj-lt"/>
              <a:buNone/>
            </a:pPr>
            <a:endParaRPr lang="fr-FR" sz="1200" kern="1200" dirty="0">
              <a:solidFill>
                <a:schemeClr val="tx1"/>
              </a:solidFill>
              <a:effectLst/>
              <a:latin typeface="+mn-lt"/>
              <a:ea typeface="+mn-ea"/>
              <a:cs typeface="+mn-cs"/>
            </a:endParaRPr>
          </a:p>
          <a:p>
            <a:pPr marL="0" indent="0">
              <a:buFont typeface="+mj-lt"/>
              <a:buNone/>
            </a:pPr>
            <a:endParaRPr lang="fr-FR"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043A8A7F-8001-489D-9544-204206AF9801}" type="slidenum">
              <a:rPr lang="en-GB" smtClean="0"/>
              <a:t>29</a:t>
            </a:fld>
            <a:endParaRPr lang="en-GB"/>
          </a:p>
        </p:txBody>
      </p:sp>
    </p:spTree>
    <p:extLst>
      <p:ext uri="{BB962C8B-B14F-4D97-AF65-F5344CB8AC3E}">
        <p14:creationId xmlns:p14="http://schemas.microsoft.com/office/powerpoint/2010/main" val="3694821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200" b="1" baseline="0" dirty="0">
                <a:solidFill>
                  <a:schemeClr val="accent5">
                    <a:lumMod val="50000"/>
                  </a:schemeClr>
                </a:solidFill>
                <a:latin typeface="Century Gothic" panose="020B0502020202020204" pitchFamily="34" charset="0"/>
              </a:rPr>
              <a:t>Timing: 10 minutes</a:t>
            </a:r>
          </a:p>
          <a:p>
            <a:pPr marL="0" indent="0"/>
            <a:endParaRPr lang="en-GB" sz="1200" b="0"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Aim: </a:t>
            </a:r>
            <a:r>
              <a:rPr lang="en-GB" sz="1200" b="0" baseline="0" dirty="0">
                <a:solidFill>
                  <a:schemeClr val="accent5">
                    <a:lumMod val="50000"/>
                  </a:schemeClr>
                </a:solidFill>
                <a:latin typeface="Century Gothic" panose="020B0502020202020204" pitchFamily="34" charset="0"/>
              </a:rPr>
              <a:t>Oral production and aural comprehension of questions and answers.</a:t>
            </a:r>
            <a:endParaRPr lang="en-GB" sz="1200" b="1" baseline="0" dirty="0">
              <a:solidFill>
                <a:schemeClr val="accent5">
                  <a:lumMod val="50000"/>
                </a:schemeClr>
              </a:solidFill>
              <a:latin typeface="Century Gothic" panose="020B0502020202020204" pitchFamily="34" charset="0"/>
            </a:endParaRPr>
          </a:p>
          <a:p>
            <a:pPr marL="0" indent="0"/>
            <a:endParaRPr lang="en-GB" sz="1200" b="1" baseline="0" dirty="0">
              <a:solidFill>
                <a:schemeClr val="accent5">
                  <a:lumMod val="50000"/>
                </a:schemeClr>
              </a:solidFill>
              <a:latin typeface="Century Gothic" panose="020B0502020202020204" pitchFamily="34" charset="0"/>
            </a:endParaRPr>
          </a:p>
          <a:p>
            <a:pPr marL="0" indent="0"/>
            <a:r>
              <a:rPr lang="en-GB" sz="1200" b="1" baseline="0" dirty="0">
                <a:solidFill>
                  <a:schemeClr val="accent5">
                    <a:lumMod val="50000"/>
                  </a:schemeClr>
                </a:solidFill>
                <a:latin typeface="Century Gothic" panose="020B0502020202020204" pitchFamily="34" charset="0"/>
              </a:rPr>
              <a:t>Procedure:</a:t>
            </a:r>
          </a:p>
          <a:p>
            <a:pPr marL="228600" indent="-228600">
              <a:buAutoNum type="arabicPeriod"/>
            </a:pPr>
            <a:r>
              <a:rPr lang="en-GB" sz="1200" b="0" baseline="0" dirty="0">
                <a:solidFill>
                  <a:schemeClr val="accent5">
                    <a:lumMod val="50000"/>
                  </a:schemeClr>
                </a:solidFill>
                <a:latin typeface="Century Gothic" panose="020B0502020202020204" pitchFamily="34" charset="0"/>
              </a:rPr>
              <a:t>In this speaking activity, students have to guess each others’ answers to a set of questions, then ask them the question to find out if their guess was correct. </a:t>
            </a:r>
          </a:p>
          <a:p>
            <a:pPr marL="228600" indent="-228600">
              <a:buAutoNum type="arabicPeriod"/>
            </a:pPr>
            <a:r>
              <a:rPr lang="en-GB" sz="1200" b="0" baseline="0" dirty="0">
                <a:solidFill>
                  <a:schemeClr val="accent5">
                    <a:lumMod val="50000"/>
                  </a:schemeClr>
                </a:solidFill>
                <a:latin typeface="Century Gothic" panose="020B0502020202020204" pitchFamily="34" charset="0"/>
              </a:rPr>
              <a:t>The questions can be written out before speaking if the group would benefit from the extra support and processing time.</a:t>
            </a:r>
          </a:p>
          <a:p>
            <a:pPr marL="228600" indent="-228600">
              <a:buAutoNum type="arabicPeriod"/>
            </a:pPr>
            <a:r>
              <a:rPr lang="en-GB" sz="1200" b="0" baseline="0" dirty="0">
                <a:solidFill>
                  <a:schemeClr val="accent5">
                    <a:lumMod val="50000"/>
                  </a:schemeClr>
                </a:solidFill>
                <a:latin typeface="Century Gothic" panose="020B0502020202020204" pitchFamily="34" charset="0"/>
              </a:rPr>
              <a:t>This could be done in several ways:</a:t>
            </a:r>
          </a:p>
          <a:p>
            <a:pPr marL="685800" lvl="1" indent="-228600">
              <a:buAutoNum type="alphaLcParenR"/>
            </a:pPr>
            <a:r>
              <a:rPr lang="en-GB" sz="1200" b="0" baseline="0" dirty="0">
                <a:solidFill>
                  <a:schemeClr val="accent5">
                    <a:lumMod val="50000"/>
                  </a:schemeClr>
                </a:solidFill>
                <a:latin typeface="Century Gothic" panose="020B0502020202020204" pitchFamily="34" charset="0"/>
              </a:rPr>
              <a:t>In groups (ideally of 8): students write 1-8 and the name of a different group member for each statement, and predict their answer by writing ‘</a:t>
            </a:r>
            <a:r>
              <a:rPr lang="en-GB" sz="1200" b="0" baseline="0" dirty="0" err="1">
                <a:solidFill>
                  <a:schemeClr val="accent5">
                    <a:lumMod val="50000"/>
                  </a:schemeClr>
                </a:solidFill>
                <a:latin typeface="Century Gothic" panose="020B0502020202020204" pitchFamily="34" charset="0"/>
              </a:rPr>
              <a:t>oui</a:t>
            </a:r>
            <a:r>
              <a:rPr lang="en-GB" sz="1200" b="0" baseline="0" dirty="0">
                <a:solidFill>
                  <a:schemeClr val="accent5">
                    <a:lumMod val="50000"/>
                  </a:schemeClr>
                </a:solidFill>
                <a:latin typeface="Century Gothic" panose="020B0502020202020204" pitchFamily="34" charset="0"/>
              </a:rPr>
              <a:t>’ / ‘non’. </a:t>
            </a:r>
            <a:r>
              <a:rPr lang="en-GB" sz="1200" b="1" baseline="0" dirty="0">
                <a:solidFill>
                  <a:schemeClr val="accent5">
                    <a:lumMod val="50000"/>
                  </a:schemeClr>
                </a:solidFill>
                <a:latin typeface="Century Gothic" panose="020B0502020202020204" pitchFamily="34" charset="0"/>
              </a:rPr>
              <a:t>They then take turns to ask each other the questions</a:t>
            </a:r>
            <a:r>
              <a:rPr lang="en-GB" sz="1200" b="0" baseline="0" dirty="0">
                <a:solidFill>
                  <a:schemeClr val="accent5">
                    <a:lumMod val="50000"/>
                  </a:schemeClr>
                </a:solidFill>
                <a:latin typeface="Century Gothic" panose="020B0502020202020204" pitchFamily="34" charset="0"/>
              </a:rPr>
              <a:t>, marking ‘</a:t>
            </a:r>
            <a:r>
              <a:rPr lang="en-GB" sz="1200" b="0" baseline="0" dirty="0" err="1">
                <a:solidFill>
                  <a:schemeClr val="accent5">
                    <a:lumMod val="50000"/>
                  </a:schemeClr>
                </a:solidFill>
                <a:latin typeface="Century Gothic" panose="020B0502020202020204" pitchFamily="34" charset="0"/>
              </a:rPr>
              <a:t>vrai</a:t>
            </a:r>
            <a:r>
              <a:rPr lang="en-GB" sz="1200" b="0" baseline="0" dirty="0">
                <a:solidFill>
                  <a:schemeClr val="accent5">
                    <a:lumMod val="50000"/>
                  </a:schemeClr>
                </a:solidFill>
                <a:latin typeface="Century Gothic" panose="020B0502020202020204" pitchFamily="34" charset="0"/>
              </a:rPr>
              <a:t>’ if their guess was correct and ‘faux’ if not. One point for each correct guess.</a:t>
            </a:r>
          </a:p>
          <a:p>
            <a:pPr marL="685800" lvl="1" indent="-228600">
              <a:buAutoNum type="alphaLcParenR"/>
            </a:pPr>
            <a:r>
              <a:rPr lang="en-GB" sz="1200" b="0" baseline="0" dirty="0">
                <a:solidFill>
                  <a:schemeClr val="accent5">
                    <a:lumMod val="50000"/>
                  </a:schemeClr>
                </a:solidFill>
                <a:latin typeface="Century Gothic" panose="020B0502020202020204" pitchFamily="34" charset="0"/>
              </a:rPr>
              <a:t>In pairs: students simply guess their partner’s answer to each question and ask each other the questions to check.</a:t>
            </a:r>
          </a:p>
          <a:p>
            <a:pPr marL="0" indent="0">
              <a:buNone/>
            </a:pPr>
            <a:r>
              <a:rPr lang="en-GB" sz="1200" b="0" baseline="0" dirty="0">
                <a:solidFill>
                  <a:schemeClr val="accent5">
                    <a:lumMod val="50000"/>
                  </a:schemeClr>
                </a:solidFill>
                <a:latin typeface="Century Gothic" panose="020B0502020202020204" pitchFamily="34" charset="0"/>
              </a:rPr>
              <a:t>4. The next slide includes a more challenging version of this task, where the statements are written in the 3</a:t>
            </a:r>
            <a:r>
              <a:rPr lang="en-GB" sz="1200" b="0" baseline="30000" dirty="0">
                <a:solidFill>
                  <a:schemeClr val="accent5">
                    <a:lumMod val="50000"/>
                  </a:schemeClr>
                </a:solidFill>
                <a:latin typeface="Century Gothic" panose="020B0502020202020204" pitchFamily="34" charset="0"/>
              </a:rPr>
              <a:t>rd</a:t>
            </a:r>
            <a:r>
              <a:rPr lang="en-GB" sz="1200" b="0" baseline="0" dirty="0">
                <a:solidFill>
                  <a:schemeClr val="accent5">
                    <a:lumMod val="50000"/>
                  </a:schemeClr>
                </a:solidFill>
                <a:latin typeface="Century Gothic" panose="020B0502020202020204" pitchFamily="34" charset="0"/>
              </a:rPr>
              <a:t> person, so students must change the verb form as well as the word order – delete as necessary.</a:t>
            </a:r>
          </a:p>
          <a:p>
            <a:pPr marL="0" indent="0">
              <a:buNone/>
            </a:pPr>
            <a:endParaRPr lang="en-GB" sz="1200" b="0" baseline="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musique [1139], week-end [2475], rock [4081]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a:p>
            <a:pPr marL="0" indent="0">
              <a:buNone/>
            </a:pPr>
            <a:endParaRPr lang="en-GB" sz="1200" b="0" baseline="0" dirty="0">
              <a:solidFill>
                <a:schemeClr val="accent5">
                  <a:lumMod val="50000"/>
                </a:schemeClr>
              </a:solidFill>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01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In-class version (NB: a self-study version of this activity is provided on slide 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Timing: 10 minutes </a:t>
            </a:r>
            <a:r>
              <a:rPr lang="en-GB" sz="1200" b="0" dirty="0">
                <a:solidFill>
                  <a:schemeClr val="accent5">
                    <a:lumMod val="50000"/>
                  </a:schemeClr>
                </a:solidFill>
                <a:latin typeface="Century Gothic" panose="020B0502020202020204" pitchFamily="34" charset="0"/>
              </a:rPr>
              <a:t>(4 slides)</a:t>
            </a: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Aim: </a:t>
            </a:r>
            <a:r>
              <a:rPr lang="en-GB" sz="1200" b="0" dirty="0">
                <a:solidFill>
                  <a:schemeClr val="accent5">
                    <a:lumMod val="50000"/>
                  </a:schemeClr>
                </a:solidFill>
                <a:latin typeface="Century Gothic" panose="020B0502020202020204" pitchFamily="34" charset="0"/>
              </a:rPr>
              <a:t>Oral production of statements and inversion questions.</a:t>
            </a: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Procedure (Partner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Where there is a question mark, students use the words provided to ask their partner a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Where there is no question mark, they use the words to make a statement about what their partner does/is doing.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They say</a:t>
            </a:r>
            <a:r>
              <a:rPr lang="en-GB" sz="1200" baseline="0" dirty="0">
                <a:solidFill>
                  <a:schemeClr val="accent5">
                    <a:lumMod val="50000"/>
                  </a:schemeClr>
                </a:solidFill>
                <a:latin typeface="Century Gothic" panose="020B0502020202020204" pitchFamily="34" charset="0"/>
              </a:rPr>
              <a:t> thei</a:t>
            </a:r>
            <a:r>
              <a:rPr lang="en-GB" sz="1200" dirty="0">
                <a:solidFill>
                  <a:schemeClr val="accent5">
                    <a:lumMod val="50000"/>
                  </a:schemeClr>
                </a:solidFill>
                <a:latin typeface="Century Gothic" panose="020B0502020202020204" pitchFamily="34" charset="0"/>
              </a:rPr>
              <a:t>r questions/ statements to their partner to get his/her response.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They then write them down in French.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dirty="0">
                <a:solidFill>
                  <a:schemeClr val="accent5">
                    <a:lumMod val="50000"/>
                  </a:schemeClr>
                </a:solidFill>
                <a:latin typeface="Century Gothic" panose="020B0502020202020204" pitchFamily="34" charset="0"/>
              </a:rPr>
              <a:t>Remind them to use subject-verb inversion to make their questions</a:t>
            </a:r>
            <a:r>
              <a:rPr lang="en-GB" sz="1200" b="0" baseline="0" dirty="0">
                <a:solidFill>
                  <a:schemeClr val="accent5">
                    <a:lumMod val="50000"/>
                  </a:schemeClr>
                </a:solidFill>
                <a:latin typeface="Century Gothic" panose="020B0502020202020204" pitchFamily="34" charset="0"/>
              </a:rPr>
              <a:t> (rather than just intonation alone).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The answers (i.e. what Partner A should have said/written) are animated and appear upon successive mouse clicks.</a:t>
            </a:r>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808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Grammar explanation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Timing: </a:t>
            </a:r>
            <a:r>
              <a:rPr lang="en-GB" b="0" i="0"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0" baseline="0" dirty="0"/>
              <a:t>In learning ‘son’, students also begin to encounter adjectives with plural number marking, e.g. </a:t>
            </a:r>
            <a:r>
              <a:rPr lang="en-GB" b="0" baseline="0" dirty="0" err="1"/>
              <a:t>altas</a:t>
            </a:r>
            <a:r>
              <a:rPr lang="en-GB" b="0" baseline="0" dirty="0"/>
              <a:t>. </a:t>
            </a:r>
            <a:r>
              <a:rPr lang="en-GB" baseline="0" dirty="0"/>
              <a:t>This grammar feature will be fully explained and practised in lesson 2. For now, to avoid overload, </a:t>
            </a:r>
            <a:r>
              <a:rPr lang="en-GB" i="0" baseline="0" dirty="0"/>
              <a:t>students are only expected to </a:t>
            </a:r>
            <a:r>
              <a:rPr lang="en-GB" baseline="0" dirty="0"/>
              <a:t>understand when to use ‘es’ and ‘son’ correctly, and to understand the meanings of the new adjectives.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302211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Reading activity [1/2]</a:t>
            </a:r>
          </a:p>
          <a:p>
            <a:endParaRPr lang="en-US" b="1" dirty="0"/>
          </a:p>
          <a:p>
            <a:r>
              <a:rPr lang="en-US" b="1" dirty="0"/>
              <a:t>Timing: </a:t>
            </a:r>
            <a:r>
              <a:rPr lang="en-US" b="0" dirty="0"/>
              <a:t>8 minutes</a:t>
            </a:r>
          </a:p>
          <a:p>
            <a:endParaRPr lang="en-US" b="1" dirty="0"/>
          </a:p>
          <a:p>
            <a:r>
              <a:rPr lang="en-US" b="1" dirty="0"/>
              <a:t>Aim: </a:t>
            </a:r>
            <a:r>
              <a:rPr lang="en-US" b="0" dirty="0"/>
              <a:t>to consolidate</a:t>
            </a:r>
            <a:r>
              <a:rPr lang="en-US" b="0" baseline="0" dirty="0"/>
              <a:t> understanding of the difference between ‘hay’ and ‘tiene’; to continue distinguishing between the meanings of ‘es’ and ‘son’.</a:t>
            </a:r>
            <a:endParaRPr lang="en-US" b="0" dirty="0"/>
          </a:p>
          <a:p>
            <a:endParaRPr lang="en-US" b="1" dirty="0"/>
          </a:p>
          <a:p>
            <a:r>
              <a:rPr lang="en-US" b="1" dirty="0"/>
              <a:t>Procedure:</a:t>
            </a:r>
          </a:p>
          <a:p>
            <a:r>
              <a:rPr lang="en-US" b="0" dirty="0"/>
              <a:t>1.</a:t>
            </a:r>
            <a:r>
              <a:rPr lang="en-GB" dirty="0"/>
              <a:t> Students first decide</a:t>
            </a:r>
            <a:r>
              <a:rPr lang="en-GB" baseline="0" dirty="0"/>
              <a:t> which sentence starter is correct, based on whether the ending includes ‘hay’ or ‘tiene’. </a:t>
            </a:r>
            <a:endParaRPr lang="en-US" b="0" dirty="0"/>
          </a:p>
          <a:p>
            <a:r>
              <a:rPr lang="en-US" b="0" dirty="0"/>
              <a:t>2.</a:t>
            </a:r>
            <a:r>
              <a:rPr lang="en-GB" baseline="0" dirty="0"/>
              <a:t> They then decide if the following sentence uses ‘es’ or ‘son’, based on the noun in the preceding sentence. </a:t>
            </a:r>
            <a:endParaRPr lang="en-US" b="0" dirty="0"/>
          </a:p>
          <a:p>
            <a:r>
              <a:rPr lang="en-US" b="0" dirty="0"/>
              <a:t>3. Once items 1-5</a:t>
            </a:r>
            <a:r>
              <a:rPr lang="en-US" b="0" baseline="0" dirty="0"/>
              <a:t> are done, go to next slide for 6-10.</a:t>
            </a:r>
            <a:endParaRPr lang="en-US" b="0" dirty="0"/>
          </a:p>
          <a:p>
            <a:endParaRPr lang="en-US" b="0" dirty="0"/>
          </a:p>
          <a:p>
            <a:r>
              <a:rPr lang="en-US" b="1" dirty="0"/>
              <a:t>Notes:</a:t>
            </a:r>
          </a:p>
          <a:p>
            <a:r>
              <a:rPr lang="en-GB" baseline="0" dirty="0"/>
              <a:t>1. Check that ‘</a:t>
            </a:r>
            <a:r>
              <a:rPr lang="en-GB" baseline="0" dirty="0" err="1"/>
              <a:t>segunda</a:t>
            </a:r>
            <a:r>
              <a:rPr lang="en-GB" baseline="0" dirty="0"/>
              <a:t>’ is clear – this was introduced as a phonics practice word earlier in the lesson.</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Differentiation: higher-achieving groups may be able to complete both parts of the task as they read each item.</a:t>
            </a:r>
            <a:endParaRPr lang="en-US" b="1" dirty="0"/>
          </a:p>
          <a:p>
            <a:endParaRPr lang="en-US" b="1" dirty="0"/>
          </a:p>
          <a:p>
            <a:r>
              <a:rPr lang="en-GB" b="1" baseline="0" dirty="0"/>
              <a:t>Word frequency (1 is the most frequent word in Spanish): </a:t>
            </a:r>
            <a:br>
              <a:rPr lang="en-GB" baseline="0" dirty="0"/>
            </a:br>
            <a:r>
              <a:rPr lang="en-GB" baseline="0" dirty="0" err="1"/>
              <a:t>monumento</a:t>
            </a:r>
            <a:r>
              <a:rPr lang="en-GB" baseline="0" dirty="0"/>
              <a:t> [3149]; </a:t>
            </a:r>
            <a:r>
              <a:rPr lang="en-GB" baseline="0" dirty="0" err="1"/>
              <a:t>parque</a:t>
            </a:r>
            <a:r>
              <a:rPr lang="en-GB" baseline="0" dirty="0"/>
              <a:t> [1354]; </a:t>
            </a:r>
            <a:r>
              <a:rPr lang="en-GB" baseline="0" dirty="0" err="1"/>
              <a:t>escuela</a:t>
            </a:r>
            <a:r>
              <a:rPr lang="en-GB" baseline="0" dirty="0"/>
              <a:t> [424]; </a:t>
            </a:r>
            <a:r>
              <a:rPr lang="en-GB" baseline="0" dirty="0" err="1"/>
              <a:t>coche</a:t>
            </a:r>
            <a:r>
              <a:rPr lang="en-GB" baseline="0" dirty="0"/>
              <a:t> [1190]; casa [106]; bonito [891]; </a:t>
            </a:r>
            <a:r>
              <a:rPr lang="en-GB" baseline="0" dirty="0" err="1"/>
              <a:t>pequeño</a:t>
            </a:r>
            <a:r>
              <a:rPr lang="en-GB" baseline="0" dirty="0"/>
              <a:t> [202]; </a:t>
            </a:r>
            <a:r>
              <a:rPr lang="en-GB" baseline="0" dirty="0" err="1"/>
              <a:t>caro</a:t>
            </a:r>
            <a:r>
              <a:rPr lang="en-GB" baseline="0" dirty="0"/>
              <a:t> [2179]; </a:t>
            </a:r>
            <a:r>
              <a:rPr lang="en-GB" baseline="0" dirty="0" err="1"/>
              <a:t>antiguo</a:t>
            </a:r>
            <a:r>
              <a:rPr lang="en-GB" baseline="0" dirty="0"/>
              <a:t> [446]; </a:t>
            </a:r>
            <a:r>
              <a:rPr lang="en-GB" baseline="0" dirty="0" err="1"/>
              <a:t>bueno</a:t>
            </a:r>
            <a:r>
              <a:rPr lang="en-GB" baseline="0" dirty="0"/>
              <a:t> [98]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Year 7 Spanish Term 1.2 week 4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GB" sz="1200" b="1" u="none" dirty="0">
                <a:solidFill>
                  <a:prstClr val="white"/>
                </a:solidFill>
                <a:latin typeface="Century Gothic" panose="020B0502020202020204" pitchFamily="34" charset="0"/>
              </a:rPr>
              <a:t>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Using ‘</a:t>
            </a:r>
            <a:r>
              <a:rPr kumimoji="0" lang="en-GB" sz="1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Resource Teacher</a:t>
            </a:r>
            <a:r>
              <a:rPr lang="en-GB" b="1" baseline="0" dirty="0"/>
              <a:t> Notes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GB" dirty="0"/>
              <a:t>: </a:t>
            </a:r>
            <a:r>
              <a:rPr lang="en-GB" baseline="0" dirty="0"/>
              <a:t>1. </a:t>
            </a:r>
            <a:r>
              <a:rPr lang="en-GB" baseline="0" dirty="0" err="1"/>
              <a:t>Es</a:t>
            </a:r>
            <a:r>
              <a:rPr lang="en-GB" baseline="0" dirty="0"/>
              <a:t> bonito. 2.  </a:t>
            </a:r>
            <a:r>
              <a:rPr lang="en-GB" baseline="0" dirty="0" err="1"/>
              <a:t>Es</a:t>
            </a:r>
            <a:r>
              <a:rPr lang="en-GB" baseline="0" dirty="0"/>
              <a:t> </a:t>
            </a:r>
            <a:r>
              <a:rPr lang="en-GB" baseline="0" dirty="0" err="1"/>
              <a:t>pequeño</a:t>
            </a:r>
            <a:r>
              <a:rPr lang="en-GB" baseline="0" dirty="0"/>
              <a:t>. 3. Son </a:t>
            </a:r>
            <a:r>
              <a:rPr lang="en-GB" baseline="0" dirty="0" err="1"/>
              <a:t>caros</a:t>
            </a:r>
            <a:r>
              <a:rPr lang="en-GB" baseline="0" dirty="0"/>
              <a:t>. 4. Son </a:t>
            </a:r>
            <a:r>
              <a:rPr lang="en-GB" baseline="0" dirty="0" err="1"/>
              <a:t>feos</a:t>
            </a:r>
            <a:r>
              <a:rPr lang="en-GB" baseline="0" dirty="0"/>
              <a:t>. 5. </a:t>
            </a:r>
            <a:r>
              <a:rPr lang="en-GB" baseline="0" dirty="0" err="1"/>
              <a:t>Es</a:t>
            </a:r>
            <a:r>
              <a:rPr lang="en-GB" baseline="0" dirty="0"/>
              <a:t> </a:t>
            </a:r>
            <a:r>
              <a:rPr lang="en-GB" baseline="0" dirty="0" err="1"/>
              <a:t>antiguo</a:t>
            </a:r>
            <a:r>
              <a:rPr lang="en-GB" baseline="0" dirty="0"/>
              <a:t>. 6. Son </a:t>
            </a:r>
            <a:r>
              <a:rPr lang="en-GB" baseline="0" dirty="0" err="1"/>
              <a:t>baratos</a:t>
            </a:r>
            <a:r>
              <a:rPr lang="en-GB" baseline="0" dirty="0"/>
              <a:t>. 7. </a:t>
            </a:r>
            <a:r>
              <a:rPr lang="en-GB" baseline="0" dirty="0" err="1"/>
              <a:t>Es</a:t>
            </a:r>
            <a:r>
              <a:rPr lang="en-GB" baseline="0" dirty="0"/>
              <a:t> </a:t>
            </a:r>
            <a:r>
              <a:rPr lang="en-GB" baseline="0" dirty="0" err="1"/>
              <a:t>famoso</a:t>
            </a:r>
            <a:r>
              <a:rPr lang="en-GB" baseline="0" dirty="0"/>
              <a:t>. 8. Son Buenos. 9. </a:t>
            </a:r>
            <a:r>
              <a:rPr lang="en-GB" baseline="0" dirty="0" err="1"/>
              <a:t>Es</a:t>
            </a:r>
            <a:r>
              <a:rPr lang="en-GB" baseline="0" dirty="0"/>
              <a:t> </a:t>
            </a:r>
            <a:r>
              <a:rPr lang="en-GB" baseline="0" dirty="0" err="1"/>
              <a:t>raro</a:t>
            </a:r>
            <a:r>
              <a:rPr lang="en-GB" baseline="0" dirty="0"/>
              <a:t>. 10. Son </a:t>
            </a:r>
            <a:r>
              <a:rPr lang="en-GB" baseline="0" dirty="0" err="1"/>
              <a:t>tranquilos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‘Ciudad’ has been practised as a phonics word (T1.1, Week 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Image free to use. Retrieved from </a:t>
            </a:r>
            <a:r>
              <a:rPr lang="en-GB" dirty="0">
                <a:hlinkClick r:id="rId3"/>
              </a:rPr>
              <a:t>https://www.freeworldmaps.net/europe/spain/political.html</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p:txBody>
      </p:sp>
      <p:sp>
        <p:nvSpPr>
          <p:cNvPr id="4" name="Slide Number Placeholder 3"/>
          <p:cNvSpPr>
            <a:spLocks noGrp="1"/>
          </p:cNvSpPr>
          <p:nvPr>
            <p:ph type="sldNum" sz="quarter" idx="10"/>
          </p:nvPr>
        </p:nvSpPr>
        <p:spPr/>
        <p:txBody>
          <a:bodyPr/>
          <a:lstStyle/>
          <a:p>
            <a:pPr>
              <a:defRPr/>
            </a:pPr>
            <a:fld id="{E40764B7-4A3E-4C39-BCC4-CFEE7F419104}"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597724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Paired listening/speaking</a:t>
            </a:r>
          </a:p>
          <a:p>
            <a:endParaRPr lang="en-US" b="1" dirty="0"/>
          </a:p>
          <a:p>
            <a:r>
              <a:rPr lang="en-US" b="1" dirty="0"/>
              <a:t>Timing: </a:t>
            </a:r>
            <a:r>
              <a:rPr lang="en-US" b="0" dirty="0"/>
              <a:t>10-12</a:t>
            </a:r>
            <a:r>
              <a:rPr lang="en-US" b="0" baseline="0" dirty="0"/>
              <a:t> minutes</a:t>
            </a:r>
            <a:endParaRPr lang="en-US" b="0" dirty="0"/>
          </a:p>
          <a:p>
            <a:endParaRPr lang="en-US" b="1" dirty="0"/>
          </a:p>
          <a:p>
            <a:r>
              <a:rPr lang="en-US" b="1" dirty="0"/>
              <a:t>Aim: </a:t>
            </a:r>
            <a:r>
              <a:rPr lang="en-US" b="0" dirty="0"/>
              <a:t>to practise using ‘es’ and ‘son’ to refer to singular and</a:t>
            </a:r>
            <a:r>
              <a:rPr lang="en-US" b="0" baseline="0" dirty="0"/>
              <a:t> plural subjects; to practise using gender and number agreement in the oral modality</a:t>
            </a:r>
            <a:endParaRPr lang="en-US" b="0" dirty="0"/>
          </a:p>
          <a:p>
            <a:endParaRPr lang="en-US" b="1" dirty="0"/>
          </a:p>
          <a:p>
            <a:r>
              <a:rPr lang="en-US" b="1" dirty="0"/>
              <a:t>Procedure:</a:t>
            </a:r>
          </a:p>
          <a:p>
            <a:r>
              <a:rPr lang="en-US" b="0" dirty="0"/>
              <a:t>1. Teacher elicits meaning of ‘</a:t>
            </a:r>
            <a:r>
              <a:rPr lang="en-US" b="0" dirty="0" err="1"/>
              <a:t>parejas</a:t>
            </a:r>
            <a:r>
              <a:rPr lang="en-US" b="0" dirty="0"/>
              <a:t>’.</a:t>
            </a:r>
            <a:r>
              <a:rPr lang="en-US" b="0" baseline="0" dirty="0"/>
              <a:t> It is first introduced as ‘pairs’. Later, they will also learn that it can mean ‘partner’.</a:t>
            </a:r>
            <a:endParaRPr lang="en-US" b="0" dirty="0"/>
          </a:p>
          <a:p>
            <a:r>
              <a:rPr lang="en-US" b="0" dirty="0"/>
              <a:t>2. Teacher uses this slide and the next to explain and model the activity – see next slide for the grid that students will copy into books. </a:t>
            </a:r>
          </a:p>
          <a:p>
            <a:r>
              <a:rPr lang="en-US" b="0" dirty="0"/>
              <a:t>3. </a:t>
            </a:r>
            <a:r>
              <a:rPr lang="en-GB" dirty="0"/>
              <a:t>Students should</a:t>
            </a:r>
            <a:r>
              <a:rPr lang="en-GB" baseline="0" dirty="0"/>
              <a:t> also be reminded that on the speaking cards there will be male and female teachers (one set of cards with male, one set with female, to avoid overload). </a:t>
            </a:r>
          </a:p>
          <a:p>
            <a:r>
              <a:rPr lang="en-GB" baseline="0" dirty="0"/>
              <a:t>They need to remember to use the correct adjective, depending on their gender.</a:t>
            </a:r>
            <a:endParaRPr lang="en-US" b="1" baseline="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bonito [891]; </a:t>
            </a:r>
            <a:r>
              <a:rPr lang="es-ES" b="0" dirty="0"/>
              <a:t>famoso [997]; feo [2373]; rico¹ [398]; alto² [231]; raro¹ [1005]; tonto [2379]; tranquilo [1073]; serio [856]; </a:t>
            </a:r>
            <a:r>
              <a:rPr lang="en-GB" baseline="0" dirty="0" err="1"/>
              <a:t>bueno</a:t>
            </a:r>
            <a:r>
              <a:rPr lang="en-GB" baseline="0" dirty="0"/>
              <a:t> [98]; </a:t>
            </a:r>
            <a:r>
              <a:rPr lang="es-ES" b="0" dirty="0"/>
              <a:t>malo [368]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u="sng"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983604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Students copy</a:t>
            </a:r>
            <a:r>
              <a:rPr lang="en-GB" baseline="0" dirty="0"/>
              <a:t> the blank grid into their books before beginning the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DO NOT DISPLAY DURING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Student A speaking cards</a:t>
            </a:r>
            <a:br>
              <a:rPr lang="en-GB" baseline="0" dirty="0"/>
            </a:br>
            <a:r>
              <a:rPr lang="en-GB" b="1" baseline="0" dirty="0"/>
              <a:t>Note: </a:t>
            </a:r>
            <a:r>
              <a:rPr lang="en-GB" baseline="0" dirty="0"/>
              <a:t>These can be reduced on the photocopier so that 4 sets per A4 page are created.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5160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Year 7 Spanish Term 1.2 week 4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GB" sz="1200" b="1" u="none" dirty="0">
                <a:solidFill>
                  <a:prstClr val="white"/>
                </a:solidFill>
                <a:latin typeface="Century Gothic" panose="020B0502020202020204" pitchFamily="34" charset="0"/>
              </a:rPr>
              <a:t>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Using ‘</a:t>
            </a:r>
            <a:r>
              <a:rPr kumimoji="0" lang="en-GB" sz="1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‘son’ &amp; adjective number agreement (-s) as complement to verb.</a:t>
            </a:r>
          </a:p>
          <a:p>
            <a:endParaRPr lang="en-GB" dirty="0"/>
          </a:p>
          <a:p>
            <a:r>
              <a:rPr lang="en-GB" b="1" dirty="0"/>
              <a:t>Resource Teacher Notes</a:t>
            </a:r>
          </a:p>
          <a:p>
            <a:r>
              <a:rPr lang="en-GB" dirty="0"/>
              <a:t>Ask</a:t>
            </a:r>
            <a:r>
              <a:rPr lang="en-GB" baseline="0" dirty="0"/>
              <a:t> students to translate the title as it contains core vocabulary introduced this week (¿Cómo es?)</a:t>
            </a:r>
            <a:endParaRPr lang="en-GB" dirty="0"/>
          </a:p>
          <a:p>
            <a:endParaRPr lang="en-GB" dirty="0"/>
          </a:p>
          <a:p>
            <a:r>
              <a:rPr lang="en-GB" dirty="0"/>
              <a:t>Notice that the Spanish adjectives are already provided. In</a:t>
            </a:r>
            <a:r>
              <a:rPr lang="en-GB" baseline="0" dirty="0"/>
              <a:t> lesson 1 we want students to focus on the correct use of es/son and the meaning of the new adjectives. In lesson 2, students will focus on manipulating their endings to reflect number (and gender) agreement.</a:t>
            </a:r>
          </a:p>
          <a:p>
            <a:endParaRPr lang="en-GB" baseline="0" dirty="0"/>
          </a:p>
          <a:p>
            <a:r>
              <a:rPr lang="en-GB" baseline="0" dirty="0"/>
              <a:t>Image courtesy www.pinterest.com (no author found).</a:t>
            </a:r>
            <a:endParaRPr lang="en-GB" dirty="0"/>
          </a:p>
        </p:txBody>
      </p:sp>
      <p:sp>
        <p:nvSpPr>
          <p:cNvPr id="4" name="Slide Number Placeholder 3"/>
          <p:cNvSpPr>
            <a:spLocks noGrp="1"/>
          </p:cNvSpPr>
          <p:nvPr>
            <p:ph type="sldNum" sz="quarter" idx="10"/>
          </p:nvPr>
        </p:nvSpPr>
        <p:spPr/>
        <p:txBody>
          <a:bodyPr/>
          <a:lstStyle/>
          <a:p>
            <a:pPr>
              <a:defRPr/>
            </a:pPr>
            <a:fld id="{E40764B7-4A3E-4C39-BCC4-CFEE7F419104}" type="slidenum">
              <a:rPr lang="en-GB" smtClean="0">
                <a:solidFill>
                  <a:prstClr val="black"/>
                </a:solidFill>
              </a:rPr>
              <a:pPr>
                <a:defRPr/>
              </a:pPr>
              <a:t>46</a:t>
            </a:fld>
            <a:endParaRPr lang="en-GB">
              <a:solidFill>
                <a:prstClr val="black"/>
              </a:solidFill>
            </a:endParaRPr>
          </a:p>
        </p:txBody>
      </p:sp>
    </p:spTree>
    <p:extLst>
      <p:ext uri="{BB962C8B-B14F-4D97-AF65-F5344CB8AC3E}">
        <p14:creationId xmlns:p14="http://schemas.microsoft.com/office/powerpoint/2010/main" val="1374653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many more examples of resources for teaching grammar on the NCELP Resources Portal. In fact, when you search for ‘grammar’, you get 553 hits! These include  classroom resources like those you have seen today, but also a range of </a:t>
            </a:r>
            <a:r>
              <a:rPr lang="en-GB" dirty="0" err="1"/>
              <a:t>powerpoints</a:t>
            </a:r>
            <a:r>
              <a:rPr lang="en-GB" dirty="0"/>
              <a:t> for CPD if you would like more information about the principles </a:t>
            </a:r>
            <a:r>
              <a:rPr lang="en-GB"/>
              <a:t>and evidence and </a:t>
            </a:r>
            <a:r>
              <a:rPr lang="en-GB" dirty="0"/>
              <a:t>information about the grammar knowledge that pupils bring with them from primary school, as well as grammar tests in French, German and Spanish.</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520490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Selection of relevant</a:t>
            </a:r>
            <a:r>
              <a:rPr lang="en-GB" baseline="0" dirty="0"/>
              <a:t> research references. Many of these have openly available short summaries on OASIS – please take a look!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372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DFF7AD74-1580-4A29-980B-0F338875925B}" type="slidenum">
              <a:rPr lang="en-GB" smtClean="0"/>
              <a:t>4</a:t>
            </a:fld>
            <a:endParaRPr lang="en-GB"/>
          </a:p>
        </p:txBody>
      </p:sp>
    </p:spTree>
    <p:extLst>
      <p:ext uri="{BB962C8B-B14F-4D97-AF65-F5344CB8AC3E}">
        <p14:creationId xmlns:p14="http://schemas.microsoft.com/office/powerpoint/2010/main" val="154750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Explicit information (i.e., ’rules about language’) in and of itself, no matter when, how or what is taught, is not as effective as the practice itself. So, we often ask questions about whether explicit information should be given as a whole paradigm or not, or whether it should be given before or after practice, or given by teachers or worked out by learners – but these questions are less important than asking ourselves about the nature and the amount of practice. It is </a:t>
            </a:r>
            <a:r>
              <a:rPr lang="en-GB" b="1" u="sng" baseline="0" dirty="0"/>
              <a:t>making grammar essential </a:t>
            </a:r>
            <a:r>
              <a:rPr lang="en-GB" baseline="0" dirty="0"/>
              <a:t>for comprehension and production where the most benefits lie (</a:t>
            </a:r>
            <a:r>
              <a:rPr lang="en-GB" i="1" baseline="0" dirty="0"/>
              <a:t>not </a:t>
            </a:r>
            <a:r>
              <a:rPr lang="en-GB" baseline="0" dirty="0"/>
              <a:t>in the explicit information itself alone). Other important points to bear in mind that tell us that just presenting explicit information alone is not likely to be beneficial without plenty of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Explicit information is prone to decay over time.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Explicit information alone does not result in evidence of learning in different contexts, modes and modalities (evidence from the old grammar translation approaches).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 usefulness of explicit information is </a:t>
            </a:r>
            <a:r>
              <a:rPr lang="en-GB" b="1" i="1" baseline="0" dirty="0"/>
              <a:t>very </a:t>
            </a:r>
            <a:r>
              <a:rPr lang="en-GB" baseline="0" dirty="0"/>
              <a:t>variable for different learners.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There is </a:t>
            </a:r>
            <a:r>
              <a:rPr lang="en-GB" b="1" i="1" baseline="0" dirty="0"/>
              <a:t>ample</a:t>
            </a:r>
            <a:r>
              <a:rPr lang="en-GB" baseline="0" dirty="0"/>
              <a:t> evidence in cognitive psychology and language learning research that presenting whole new sets (of </a:t>
            </a:r>
            <a:r>
              <a:rPr lang="en-GB" i="1" baseline="0" dirty="0"/>
              <a:t>anything</a:t>
            </a:r>
            <a:r>
              <a:rPr lang="en-GB" baseline="0" dirty="0"/>
              <a:t>) all at once cannot be expected to result in robust or reliable learning in the longer term.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 conceptual and formal complexity of (and, often, lack of familiarity with) morphology is an additional reason not to expect ‘whole paradigms’ per se to really show many learning benefits, compared to other more </a:t>
            </a:r>
            <a:r>
              <a:rPr lang="en-GB" b="1" i="1" baseline="0" dirty="0"/>
              <a:t>conceptually</a:t>
            </a:r>
            <a:r>
              <a:rPr lang="en-GB" baseline="0" dirty="0"/>
              <a:t>-oriented presentations, which focus on the meaning and function of grammar.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Languages are not learnt in whole sets as these are artificially put together by grammarians (that are based on the early teaching of Latin).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There is evidence from cognitive linguistics that it is awareness and understanding of </a:t>
            </a:r>
            <a:r>
              <a:rPr lang="en-GB" b="1" baseline="0" dirty="0"/>
              <a:t>concepts that are often not reliably, overtly expressed in the L1 </a:t>
            </a:r>
            <a:r>
              <a:rPr lang="en-GB" baseline="0" dirty="0"/>
              <a:t>(such as plurality of subjects; temporal such as ‘complete in the past’; or ‘doubt’; habituality) that can help learning. ‘Paradigms’ (within one of these ‘concepts’, such as ‘past complete’) do not serve the aim of teaching learners about the function of grammar.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In a time-poor classroom, giving (a lot of) explicit information is unlikely to be an efficient use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It risks confusing or overloading many learners during the initial presentation stages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It sets unrealistic expectations about what has really been learnt.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Grammar is learnt by frequent re-visiting and practising, and its success depends on a much wider range of factors than ‘whether the inflections happen to fit together in one paradigm’.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t>By sending the message that whole paradigm teaching is very unlikely to be effective (in terms of robust, reliable learning, in all modes and modalities, in the long term memory), we are helping teachers to set their expectations more realistically.</a:t>
            </a:r>
          </a:p>
          <a:p>
            <a:endParaRPr lang="en-US" dirty="0"/>
          </a:p>
        </p:txBody>
      </p:sp>
      <p:sp>
        <p:nvSpPr>
          <p:cNvPr id="4" name="Slide Number Placeholder 3"/>
          <p:cNvSpPr>
            <a:spLocks noGrp="1"/>
          </p:cNvSpPr>
          <p:nvPr>
            <p:ph type="sldNum" sz="quarter" idx="5"/>
          </p:nvPr>
        </p:nvSpPr>
        <p:spPr/>
        <p:txBody>
          <a:bodyPr/>
          <a:lstStyle/>
          <a:p>
            <a:fld id="{043A8A7F-8001-489D-9544-204206AF9801}" type="slidenum">
              <a:rPr lang="en-GB" smtClean="0"/>
              <a:t>5</a:t>
            </a:fld>
            <a:endParaRPr lang="en-GB"/>
          </a:p>
        </p:txBody>
      </p:sp>
    </p:spTree>
    <p:extLst>
      <p:ext uri="{BB962C8B-B14F-4D97-AF65-F5344CB8AC3E}">
        <p14:creationId xmlns:p14="http://schemas.microsoft.com/office/powerpoint/2010/main" val="3288697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DFF7AD74-1580-4A29-980B-0F338875925B}" type="slidenum">
              <a:rPr lang="en-GB" smtClean="0"/>
              <a:t>6</a:t>
            </a:fld>
            <a:endParaRPr lang="en-GB"/>
          </a:p>
        </p:txBody>
      </p:sp>
    </p:spTree>
    <p:extLst>
      <p:ext uri="{BB962C8B-B14F-4D97-AF65-F5344CB8AC3E}">
        <p14:creationId xmlns:p14="http://schemas.microsoft.com/office/powerpoint/2010/main" val="221350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a:t>
            </a:r>
            <a:r>
              <a:rPr lang="en-US" baseline="0" dirty="0"/>
              <a:t> of students using different grammar points when writing: students are often able to draw upon more complex features when writing e.g. comparatives, superlatives, subordinate clauses which they aren’t when speaking. When speaking learners tend to rely upon grammar features that have been established over a longer period of time and which are therefore far more basic in their structure.</a:t>
            </a:r>
            <a:endParaRPr lang="en-US" dirty="0"/>
          </a:p>
          <a:p>
            <a:endParaRPr lang="en-US" dirty="0"/>
          </a:p>
          <a:p>
            <a:r>
              <a:rPr lang="en-US" dirty="0"/>
              <a:t>So, those three sets of findings from research have led us to eight key principles for the effective teaching of grammar, as shown in the next slides.</a:t>
            </a:r>
          </a:p>
        </p:txBody>
      </p:sp>
      <p:sp>
        <p:nvSpPr>
          <p:cNvPr id="4" name="Slide Number Placeholder 3"/>
          <p:cNvSpPr>
            <a:spLocks noGrp="1"/>
          </p:cNvSpPr>
          <p:nvPr>
            <p:ph type="sldNum" sz="quarter" idx="5"/>
          </p:nvPr>
        </p:nvSpPr>
        <p:spPr/>
        <p:txBody>
          <a:bodyPr/>
          <a:lstStyle/>
          <a:p>
            <a:fld id="{043A8A7F-8001-489D-9544-204206AF9801}" type="slidenum">
              <a:rPr lang="en-GB" smtClean="0"/>
              <a:t>7</a:t>
            </a:fld>
            <a:endParaRPr lang="en-GB"/>
          </a:p>
        </p:txBody>
      </p:sp>
    </p:spTree>
    <p:extLst>
      <p:ext uri="{BB962C8B-B14F-4D97-AF65-F5344CB8AC3E}">
        <p14:creationId xmlns:p14="http://schemas.microsoft.com/office/powerpoint/2010/main" val="1640171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FF7AD74-1580-4A29-980B-0F338875925B}" type="slidenum">
              <a:rPr lang="en-GB" smtClean="0"/>
              <a:t>8</a:t>
            </a:fld>
            <a:endParaRPr lang="en-GB"/>
          </a:p>
        </p:txBody>
      </p:sp>
    </p:spTree>
    <p:extLst>
      <p:ext uri="{BB962C8B-B14F-4D97-AF65-F5344CB8AC3E}">
        <p14:creationId xmlns:p14="http://schemas.microsoft.com/office/powerpoint/2010/main" val="272759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DFF7AD74-1580-4A29-980B-0F338875925B}" type="slidenum">
              <a:rPr lang="en-GB" smtClean="0"/>
              <a:t>9</a:t>
            </a:fld>
            <a:endParaRPr lang="en-GB"/>
          </a:p>
        </p:txBody>
      </p:sp>
    </p:spTree>
    <p:extLst>
      <p:ext uri="{BB962C8B-B14F-4D97-AF65-F5344CB8AC3E}">
        <p14:creationId xmlns:p14="http://schemas.microsoft.com/office/powerpoint/2010/main" val="3356724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36865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16/11/2020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87940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16/11/2020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93980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04116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5854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26202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57695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0013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83639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051109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931206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542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66970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578816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80005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18037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8494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2661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1241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739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6830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2125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135849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40728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38321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05477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16/11/2020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0441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942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2362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77702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16/11/2020</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2481453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16/11/2020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3760641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0DF92D51-BE67-47A1-A770-1A1C279A9D07}" type="datetimeFigureOut">
              <a:rPr lang="en-GB" smtClean="0"/>
              <a:t>16/11/2020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391004BD-B925-44B2-ABFC-C0318F6C60B9}" type="slidenum">
              <a:rPr lang="en-GB" smtClean="0"/>
              <a:t>‹#›</a:t>
            </a:fld>
            <a:endParaRPr lang="en-GB"/>
          </a:p>
        </p:txBody>
      </p:sp>
    </p:spTree>
    <p:extLst>
      <p:ext uri="{BB962C8B-B14F-4D97-AF65-F5344CB8AC3E}">
        <p14:creationId xmlns:p14="http://schemas.microsoft.com/office/powerpoint/2010/main" val="108835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2401829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1123346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826488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resources.ncelp.org/concern/parent/08612n54w/file_sets/76537133j" TargetMode="External"/><Relationship Id="rId2" Type="http://schemas.openxmlformats.org/officeDocument/2006/relationships/image" Target="../media/image7.tmp"/><Relationship Id="rId1" Type="http://schemas.openxmlformats.org/officeDocument/2006/relationships/slideLayout" Target="../slideLayouts/slideLayout2.xml"/><Relationship Id="rId5" Type="http://schemas.openxmlformats.org/officeDocument/2006/relationships/image" Target="../media/image8.tmp"/><Relationship Id="rId4" Type="http://schemas.openxmlformats.org/officeDocument/2006/relationships/hyperlink" Target="https://resources.ncelp.org/concern/resources/h702q637s?locale=e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3.png"/><Relationship Id="rId5" Type="http://schemas.microsoft.com/office/2007/relationships/hdphoto" Target="../media/hdphoto1.wdp"/><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23.xml"/><Relationship Id="rId16"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29.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hemeOverride" Target="../theme/themeOverride3.xml"/><Relationship Id="rId5" Type="http://schemas.openxmlformats.org/officeDocument/2006/relationships/image" Target="../media/image6.png"/><Relationship Id="rId4" Type="http://schemas.openxmlformats.org/officeDocument/2006/relationships/image" Target="../media/image1.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30.png"/><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4.xml.rels><?xml version="1.0" encoding="UTF-8" standalone="yes"?>
<Relationships xmlns="http://schemas.openxmlformats.org/package/2006/relationships"><Relationship Id="rId8" Type="http://schemas.openxmlformats.org/officeDocument/2006/relationships/hyperlink" Target="https://oasis-database.org/concern/summaries/ws859f66b?locale=en" TargetMode="External"/><Relationship Id="rId3" Type="http://schemas.openxmlformats.org/officeDocument/2006/relationships/image" Target="../media/image6.png"/><Relationship Id="rId7" Type="http://schemas.openxmlformats.org/officeDocument/2006/relationships/hyperlink" Target="https://oasis-database.org/concern/summaries/z029p472x?locale=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oasis-database.org/concern/summaries/m039k4882?locale=en" TargetMode="External"/><Relationship Id="rId11" Type="http://schemas.openxmlformats.org/officeDocument/2006/relationships/hyperlink" Target="http://www.resources.ncelp.org/" TargetMode="External"/><Relationship Id="rId5" Type="http://schemas.openxmlformats.org/officeDocument/2006/relationships/hyperlink" Target="https://oasis-database.org/concern/summaries/4f16c2963?locale=en" TargetMode="External"/><Relationship Id="rId10" Type="http://schemas.openxmlformats.org/officeDocument/2006/relationships/hyperlink" Target="https://oasis-database.org/" TargetMode="External"/><Relationship Id="rId4" Type="http://schemas.openxmlformats.org/officeDocument/2006/relationships/hyperlink" Target="https://oasis-database.org/concern/summaries/79407x19s?locale=en" TargetMode="External"/><Relationship Id="rId9" Type="http://schemas.openxmlformats.org/officeDocument/2006/relationships/hyperlink" Target="https://oasis-database.org/concern/summaries/hh63sv92f?locale=en" TargetMode="External"/></Relationships>
</file>

<file path=ppt/slides/_rels/slide40.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3" Type="http://schemas.openxmlformats.org/officeDocument/2006/relationships/notesSlide" Target="../notesSlides/notesSlide28.xml"/><Relationship Id="rId7" Type="http://schemas.openxmlformats.org/officeDocument/2006/relationships/audio" Target="../media/audio15.wav"/><Relationship Id="rId12" Type="http://schemas.openxmlformats.org/officeDocument/2006/relationships/audio" Target="../media/audio20.wav"/><Relationship Id="rId2" Type="http://schemas.openxmlformats.org/officeDocument/2006/relationships/slideLayout" Target="../slideLayouts/slideLayout6.xml"/><Relationship Id="rId16" Type="http://schemas.openxmlformats.org/officeDocument/2006/relationships/image" Target="../media/image32.jpeg"/><Relationship Id="rId1" Type="http://schemas.openxmlformats.org/officeDocument/2006/relationships/themeOverride" Target="../theme/themeOverride7.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image" Target="../media/image31.png"/><Relationship Id="rId10" Type="http://schemas.openxmlformats.org/officeDocument/2006/relationships/audio" Target="../media/audio18.wav"/><Relationship Id="rId4" Type="http://schemas.openxmlformats.org/officeDocument/2006/relationships/image" Target="../media/image1.jpg"/><Relationship Id="rId9" Type="http://schemas.openxmlformats.org/officeDocument/2006/relationships/audio" Target="../media/audio17.wav"/><Relationship Id="rId14" Type="http://schemas.openxmlformats.org/officeDocument/2006/relationships/audio" Target="../media/audio22.wav"/></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29.xml"/><Relationship Id="rId7"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hemeOverride" Target="../theme/themeOverride10.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1.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hemeOverride" Target="../theme/themeOverride11.xml"/><Relationship Id="rId6" Type="http://schemas.openxmlformats.org/officeDocument/2006/relationships/image" Target="../media/image33.png"/><Relationship Id="rId5" Type="http://schemas.openxmlformats.org/officeDocument/2006/relationships/image" Target="../media/image34.png"/><Relationship Id="rId4" Type="http://schemas.openxmlformats.org/officeDocument/2006/relationships/image" Target="../media/image1.jp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hemeOverride" Target="../theme/themeOverride13.xml"/><Relationship Id="rId5" Type="http://schemas.openxmlformats.org/officeDocument/2006/relationships/image" Target="../media/image38.jpeg"/><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onlinelibrary.wiley.com/journal/1467992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9812" y="6027576"/>
            <a:ext cx="9262188" cy="830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3699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394574" y="1811018"/>
            <a:ext cx="6886222" cy="4401205"/>
          </a:xfrm>
          <a:prstGeom prst="rect">
            <a:avLst/>
          </a:prstGeom>
          <a:noFill/>
        </p:spPr>
        <p:txBody>
          <a:bodyPr wrap="square" rtlCol="0">
            <a:spAutoFit/>
          </a:bodyPr>
          <a:lstStyle/>
          <a:p>
            <a:r>
              <a:rPr lang="en-GB" sz="4800" b="1" dirty="0">
                <a:solidFill>
                  <a:prstClr val="white"/>
                </a:solidFill>
                <a:latin typeface="Century Gothic" panose="020B0502020202020204" pitchFamily="34" charset="0"/>
              </a:rPr>
              <a:t>Session 3: Grammar</a:t>
            </a:r>
          </a:p>
          <a:p>
            <a:endParaRPr lang="en-GB" sz="48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r>
              <a:rPr lang="en-GB" sz="2400" b="1" dirty="0">
                <a:solidFill>
                  <a:prstClr val="white"/>
                </a:solidFill>
                <a:latin typeface="Century Gothic" panose="020B0502020202020204" pitchFamily="34" charset="0"/>
              </a:rPr>
              <a:t>Joe Fincham</a:t>
            </a:r>
          </a:p>
          <a:p>
            <a:endParaRPr lang="en-GB" sz="2400" b="1" dirty="0">
              <a:solidFill>
                <a:prstClr val="white"/>
              </a:solidFill>
              <a:latin typeface="Century Gothic" panose="020B0502020202020204" pitchFamily="34" charset="0"/>
            </a:endParaRPr>
          </a:p>
          <a:p>
            <a:r>
              <a:rPr lang="en-GB" sz="2400" b="1" dirty="0">
                <a:solidFill>
                  <a:prstClr val="white"/>
                </a:solidFill>
                <a:latin typeface="Century Gothic" panose="020B0502020202020204" pitchFamily="34" charset="0"/>
              </a:rPr>
              <a:t>20/11/20</a:t>
            </a:r>
          </a:p>
        </p:txBody>
      </p:sp>
    </p:spTree>
    <p:extLst>
      <p:ext uri="{BB962C8B-B14F-4D97-AF65-F5344CB8AC3E}">
        <p14:creationId xmlns:p14="http://schemas.microsoft.com/office/powerpoint/2010/main" val="1882593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450" y="302191"/>
            <a:ext cx="10280150" cy="846909"/>
          </a:xfrm>
        </p:spPr>
        <p:txBody>
          <a:bodyPr>
            <a:normAutofit/>
          </a:bodyPr>
          <a:lstStyle/>
          <a:p>
            <a:r>
              <a:rPr lang="en-GB" sz="4000" b="1" dirty="0"/>
              <a:t>Suggested further reading </a:t>
            </a:r>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6483" y="1058175"/>
            <a:ext cx="1736768" cy="2370825"/>
          </a:xfrm>
          <a:prstGeom prst="rect">
            <a:avLst/>
          </a:prstGeom>
          <a:ln>
            <a:noFill/>
          </a:ln>
          <a:effectLst>
            <a:outerShdw blurRad="292100" dist="139700" dir="2700000" algn="tl" rotWithShape="0">
              <a:srgbClr val="333333">
                <a:alpha val="65000"/>
              </a:srgbClr>
            </a:outerShdw>
          </a:effectLst>
        </p:spPr>
      </p:pic>
      <p:sp>
        <p:nvSpPr>
          <p:cNvPr id="6" name="Content Placeholder 2"/>
          <p:cNvSpPr txBox="1">
            <a:spLocks/>
          </p:cNvSpPr>
          <p:nvPr/>
        </p:nvSpPr>
        <p:spPr>
          <a:xfrm>
            <a:off x="235450" y="1394547"/>
            <a:ext cx="8470139" cy="44050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60000"/>
              </a:lnSpc>
              <a:buFont typeface="Arial" panose="020B0604020202020204" pitchFamily="34" charset="0"/>
              <a:buNone/>
            </a:pPr>
            <a:br>
              <a:rPr lang="en-GB" sz="2400" dirty="0"/>
            </a:br>
            <a:r>
              <a:rPr lang="en-GB" sz="2000" dirty="0">
                <a:hlinkClick r:id="rId3"/>
              </a:rPr>
              <a:t>Principles for teaching grammar in a foreign language. </a:t>
            </a:r>
            <a:br>
              <a:rPr lang="en-GB" sz="2000" dirty="0"/>
            </a:br>
            <a:endParaRPr lang="en-GB" sz="2000" dirty="0"/>
          </a:p>
          <a:p>
            <a:pPr marL="0" indent="0" algn="r">
              <a:lnSpc>
                <a:spcPct val="160000"/>
              </a:lnSpc>
              <a:buFont typeface="Arial" panose="020B0604020202020204" pitchFamily="34" charset="0"/>
              <a:buNone/>
            </a:pPr>
            <a:endParaRPr lang="en-GB" sz="2000" dirty="0"/>
          </a:p>
          <a:p>
            <a:pPr marL="0" indent="0" algn="r">
              <a:lnSpc>
                <a:spcPct val="160000"/>
              </a:lnSpc>
              <a:buFont typeface="Arial" panose="020B0604020202020204" pitchFamily="34" charset="0"/>
              <a:buNone/>
            </a:pPr>
            <a:endParaRPr lang="en-GB" sz="2000" dirty="0"/>
          </a:p>
          <a:p>
            <a:pPr marL="0" indent="0" algn="r">
              <a:lnSpc>
                <a:spcPct val="160000"/>
              </a:lnSpc>
              <a:buFont typeface="Arial" panose="020B0604020202020204" pitchFamily="34" charset="0"/>
              <a:buNone/>
            </a:pPr>
            <a:r>
              <a:rPr lang="en-GB" sz="2000" dirty="0">
                <a:hlinkClick r:id="rId4"/>
              </a:rPr>
              <a:t>What determines the difficulty of grammar in a foreign language?</a:t>
            </a:r>
            <a:br>
              <a:rPr lang="en-GB" sz="2400" dirty="0"/>
            </a:br>
            <a:endParaRPr lang="en-GB" sz="2400" dirty="0"/>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483" y="3744411"/>
            <a:ext cx="1736769" cy="24427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9532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411271"/>
            <a:ext cx="11430000" cy="584775"/>
          </a:xfrm>
          <a:prstGeom prst="rect">
            <a:avLst/>
          </a:prstGeom>
          <a:noFill/>
        </p:spPr>
        <p:txBody>
          <a:bodyPr wrap="square" rtlCol="0">
            <a:spAutoFit/>
          </a:bodyPr>
          <a:lstStyle/>
          <a:p>
            <a:pPr algn="ctr"/>
            <a:r>
              <a:rPr lang="en-GB" sz="3200" b="1" dirty="0">
                <a:solidFill>
                  <a:srgbClr val="203864"/>
                </a:solidFill>
                <a:latin typeface="Century Gothic" panose="020B0502020202020204" pitchFamily="34" charset="0"/>
              </a:rPr>
              <a:t>Analysis of examples from a textbook and worksheet</a:t>
            </a:r>
          </a:p>
        </p:txBody>
      </p:sp>
      <p:sp>
        <p:nvSpPr>
          <p:cNvPr id="5" name="TextBox 4"/>
          <p:cNvSpPr txBox="1"/>
          <p:nvPr/>
        </p:nvSpPr>
        <p:spPr>
          <a:xfrm>
            <a:off x="342900" y="2493892"/>
            <a:ext cx="11639550" cy="1077218"/>
          </a:xfrm>
          <a:prstGeom prst="rect">
            <a:avLst/>
          </a:prstGeom>
          <a:noFill/>
        </p:spPr>
        <p:txBody>
          <a:bodyPr wrap="square" rtlCol="0">
            <a:spAutoFit/>
          </a:bodyPr>
          <a:lstStyle/>
          <a:p>
            <a:pPr algn="ctr"/>
            <a:r>
              <a:rPr lang="en-GB" sz="3200" dirty="0">
                <a:solidFill>
                  <a:schemeClr val="accent2">
                    <a:lumMod val="75000"/>
                  </a:schemeClr>
                </a:solidFill>
              </a:rPr>
              <a:t>Let’s consider how grammar is being taught in a few examples from textbooks and some supplementary class worksheets</a:t>
            </a:r>
          </a:p>
        </p:txBody>
      </p:sp>
    </p:spTree>
    <p:extLst>
      <p:ext uri="{BB962C8B-B14F-4D97-AF65-F5344CB8AC3E}">
        <p14:creationId xmlns:p14="http://schemas.microsoft.com/office/powerpoint/2010/main" val="79263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12CD90F-DE9F-6648-897C-D5C65F000E77}"/>
              </a:ext>
            </a:extLst>
          </p:cNvPr>
          <p:cNvSpPr/>
          <p:nvPr/>
        </p:nvSpPr>
        <p:spPr>
          <a:xfrm>
            <a:off x="9620592" y="5943992"/>
            <a:ext cx="1536959" cy="369332"/>
          </a:xfrm>
          <a:prstGeom prst="rect">
            <a:avLst/>
          </a:prstGeom>
        </p:spPr>
        <p:txBody>
          <a:bodyPr wrap="none">
            <a:spAutoFit/>
          </a:bodyPr>
          <a:lstStyle/>
          <a:p>
            <a:r>
              <a:rPr lang="en-GB" dirty="0" err="1">
                <a:solidFill>
                  <a:srgbClr val="104F75"/>
                </a:solidFill>
                <a:ea typeface="Calibri"/>
                <a:cs typeface="Calibri"/>
                <a:sym typeface="Calibri"/>
              </a:rPr>
              <a:t>Allez</a:t>
            </a:r>
            <a:r>
              <a:rPr lang="en-GB" dirty="0">
                <a:solidFill>
                  <a:srgbClr val="104F75"/>
                </a:solidFill>
                <a:ea typeface="Calibri"/>
                <a:cs typeface="Calibri"/>
                <a:sym typeface="Calibri"/>
              </a:rPr>
              <a:t> 1 (p. 46</a:t>
            </a:r>
            <a:r>
              <a:rPr lang="en-GB" dirty="0">
                <a:solidFill>
                  <a:srgbClr val="104F75"/>
                </a:solidFill>
                <a:latin typeface="Century Gothic" panose="020B0502020202020204" pitchFamily="34" charset="0"/>
                <a:ea typeface="Calibri"/>
                <a:cs typeface="Calibri"/>
                <a:sym typeface="Calibri"/>
              </a:rPr>
              <a:t>)</a:t>
            </a:r>
            <a:r>
              <a:rPr lang="en-GB" dirty="0">
                <a:latin typeface="Century Gothic" panose="020B0502020202020204" pitchFamily="34" charset="0"/>
              </a:rPr>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634" y="831515"/>
            <a:ext cx="5530185" cy="458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9">
            <a:extLst>
              <a:ext uri="{FF2B5EF4-FFF2-40B4-BE49-F238E27FC236}">
                <a16:creationId xmlns:a16="http://schemas.microsoft.com/office/drawing/2014/main" id="{E23E92AE-1B3A-5E46-8ADC-60878FA56400}"/>
              </a:ext>
            </a:extLst>
          </p:cNvPr>
          <p:cNvSpPr/>
          <p:nvPr/>
        </p:nvSpPr>
        <p:spPr>
          <a:xfrm>
            <a:off x="1400659" y="1588874"/>
            <a:ext cx="647272" cy="25685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5D2A73ED-1C09-AE4D-9E8B-95826805AB61}"/>
              </a:ext>
            </a:extLst>
          </p:cNvPr>
          <p:cNvSpPr/>
          <p:nvPr/>
        </p:nvSpPr>
        <p:spPr>
          <a:xfrm>
            <a:off x="2240119" y="3257474"/>
            <a:ext cx="830432" cy="506143"/>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26D4C081-3FCC-6849-B60E-0ECDE07EC584}"/>
              </a:ext>
            </a:extLst>
          </p:cNvPr>
          <p:cNvSpPr/>
          <p:nvPr/>
        </p:nvSpPr>
        <p:spPr>
          <a:xfrm>
            <a:off x="2335949" y="1907584"/>
            <a:ext cx="1469204" cy="359239"/>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227975FA-B303-1547-9F2A-A92B4E112963}"/>
              </a:ext>
            </a:extLst>
          </p:cNvPr>
          <p:cNvSpPr/>
          <p:nvPr/>
        </p:nvSpPr>
        <p:spPr>
          <a:xfrm flipH="1">
            <a:off x="1400659" y="3763617"/>
            <a:ext cx="4428879" cy="43547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4227" y="831515"/>
            <a:ext cx="3050277" cy="4079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684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292C3C-628D-EB45-B11F-8B1A814C54F4}"/>
              </a:ext>
            </a:extLst>
          </p:cNvPr>
          <p:cNvSpPr/>
          <p:nvPr/>
        </p:nvSpPr>
        <p:spPr>
          <a:xfrm>
            <a:off x="9620592" y="5943992"/>
            <a:ext cx="1536959" cy="369332"/>
          </a:xfrm>
          <a:prstGeom prst="rect">
            <a:avLst/>
          </a:prstGeom>
        </p:spPr>
        <p:txBody>
          <a:bodyPr wrap="none">
            <a:spAutoFit/>
          </a:bodyPr>
          <a:lstStyle/>
          <a:p>
            <a:r>
              <a:rPr lang="en-GB" dirty="0" err="1">
                <a:solidFill>
                  <a:srgbClr val="104F75"/>
                </a:solidFill>
                <a:ea typeface="Calibri"/>
                <a:cs typeface="Calibri"/>
                <a:sym typeface="Calibri"/>
              </a:rPr>
              <a:t>Allez</a:t>
            </a:r>
            <a:r>
              <a:rPr lang="en-GB" dirty="0">
                <a:solidFill>
                  <a:srgbClr val="104F75"/>
                </a:solidFill>
                <a:ea typeface="Calibri"/>
                <a:cs typeface="Calibri"/>
                <a:sym typeface="Calibri"/>
              </a:rPr>
              <a:t> 1 (p. 46</a:t>
            </a:r>
            <a:r>
              <a:rPr lang="en-GB" dirty="0">
                <a:solidFill>
                  <a:srgbClr val="104F75"/>
                </a:solidFill>
                <a:latin typeface="Century Gothic" panose="020B0502020202020204" pitchFamily="34" charset="0"/>
                <a:ea typeface="Calibri"/>
                <a:cs typeface="Calibri"/>
                <a:sym typeface="Calibri"/>
              </a:rPr>
              <a:t>)</a:t>
            </a:r>
            <a:r>
              <a:rPr lang="en-GB" dirty="0">
                <a:latin typeface="Century Gothic" panose="020B0502020202020204" pitchFamily="34" charset="0"/>
              </a:rPr>
              <a:t> </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666" y="949808"/>
            <a:ext cx="10015808" cy="4443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95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12;p52">
            <a:extLst>
              <a:ext uri="{FF2B5EF4-FFF2-40B4-BE49-F238E27FC236}">
                <a16:creationId xmlns:a16="http://schemas.microsoft.com/office/drawing/2014/main" id="{AE8EE5F6-4548-7541-807C-2095788EEE92}"/>
              </a:ext>
            </a:extLst>
          </p:cNvPr>
          <p:cNvPicPr preferRelativeResize="0"/>
          <p:nvPr/>
        </p:nvPicPr>
        <p:blipFill rotWithShape="1">
          <a:blip r:embed="rId3">
            <a:alphaModFix/>
          </a:blip>
          <a:srcRect/>
          <a:stretch/>
        </p:blipFill>
        <p:spPr>
          <a:xfrm rot="10800000">
            <a:off x="259002" y="428262"/>
            <a:ext cx="8313828" cy="4078739"/>
          </a:xfrm>
          <a:prstGeom prst="rect">
            <a:avLst/>
          </a:prstGeom>
          <a:noFill/>
          <a:ln w="57150" cap="flat" cmpd="sng">
            <a:solidFill>
              <a:schemeClr val="accent2"/>
            </a:solidFill>
            <a:prstDash val="solid"/>
            <a:round/>
            <a:headEnd type="none" w="sm" len="sm"/>
            <a:tailEnd type="none" w="sm" len="sm"/>
          </a:ln>
        </p:spPr>
      </p:pic>
      <p:sp>
        <p:nvSpPr>
          <p:cNvPr id="3" name="Rectangle 2">
            <a:extLst>
              <a:ext uri="{FF2B5EF4-FFF2-40B4-BE49-F238E27FC236}">
                <a16:creationId xmlns:a16="http://schemas.microsoft.com/office/drawing/2014/main" id="{397642AF-CC95-DD4D-A073-017644453DC8}"/>
              </a:ext>
            </a:extLst>
          </p:cNvPr>
          <p:cNvSpPr/>
          <p:nvPr/>
        </p:nvSpPr>
        <p:spPr>
          <a:xfrm>
            <a:off x="4763881" y="6060105"/>
            <a:ext cx="2444836" cy="369332"/>
          </a:xfrm>
          <a:prstGeom prst="rect">
            <a:avLst/>
          </a:prstGeom>
        </p:spPr>
        <p:txBody>
          <a:bodyPr wrap="none">
            <a:spAutoFit/>
          </a:bodyPr>
          <a:lstStyle/>
          <a:p>
            <a:r>
              <a:rPr lang="en-GB" dirty="0">
                <a:solidFill>
                  <a:srgbClr val="104F75"/>
                </a:solidFill>
                <a:cs typeface="Calibri"/>
                <a:sym typeface="Calibri"/>
              </a:rPr>
              <a:t>Zoom Deutsch 1 (p. 57)</a:t>
            </a:r>
            <a:r>
              <a:rPr lang="en-GB" dirty="0">
                <a:solidFill>
                  <a:srgbClr val="104F75"/>
                </a:solidFill>
                <a:cs typeface="Calibri"/>
              </a:rPr>
              <a:t> </a:t>
            </a:r>
            <a:endParaRPr lang="en-US" dirty="0">
              <a:solidFill>
                <a:srgbClr val="104F75"/>
              </a:solidFill>
              <a:cs typeface="Calibri"/>
            </a:endParaRPr>
          </a:p>
        </p:txBody>
      </p:sp>
      <p:pic>
        <p:nvPicPr>
          <p:cNvPr id="4" name="Google Shape;411;p52">
            <a:extLst>
              <a:ext uri="{FF2B5EF4-FFF2-40B4-BE49-F238E27FC236}">
                <a16:creationId xmlns:a16="http://schemas.microsoft.com/office/drawing/2014/main" id="{01F80844-F8DE-374E-A359-74F92B4D7182}"/>
              </a:ext>
            </a:extLst>
          </p:cNvPr>
          <p:cNvPicPr preferRelativeResize="0"/>
          <p:nvPr/>
        </p:nvPicPr>
        <p:blipFill rotWithShape="1">
          <a:blip r:embed="rId4">
            <a:alphaModFix/>
          </a:blip>
          <a:srcRect/>
          <a:stretch/>
        </p:blipFill>
        <p:spPr>
          <a:xfrm rot="10800000">
            <a:off x="8572830" y="3633108"/>
            <a:ext cx="3444999" cy="3090636"/>
          </a:xfrm>
          <a:prstGeom prst="rect">
            <a:avLst/>
          </a:prstGeom>
          <a:noFill/>
          <a:ln w="57150" cap="flat" cmpd="sng">
            <a:solidFill>
              <a:schemeClr val="accent2"/>
            </a:solidFill>
            <a:prstDash val="solid"/>
            <a:round/>
            <a:headEnd type="none" w="sm" len="sm"/>
            <a:tailEnd type="none" w="sm" len="sm"/>
          </a:ln>
        </p:spPr>
      </p:pic>
    </p:spTree>
    <p:extLst>
      <p:ext uri="{BB962C8B-B14F-4D97-AF65-F5344CB8AC3E}">
        <p14:creationId xmlns:p14="http://schemas.microsoft.com/office/powerpoint/2010/main" val="7839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620" y="742173"/>
            <a:ext cx="110311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 Spanish, the words for ‘a’ change according to whether the noun is masculine or feminine.</a:t>
            </a:r>
          </a:p>
        </p:txBody>
      </p:sp>
      <p:graphicFrame>
        <p:nvGraphicFramePr>
          <p:cNvPr id="6" name="Table 5"/>
          <p:cNvGraphicFramePr>
            <a:graphicFrameLocks noGrp="1"/>
          </p:cNvGraphicFramePr>
          <p:nvPr/>
        </p:nvGraphicFramePr>
        <p:xfrm>
          <a:off x="2576749" y="1696280"/>
          <a:ext cx="6139233" cy="792480"/>
        </p:xfrm>
        <a:graphic>
          <a:graphicData uri="http://schemas.openxmlformats.org/drawingml/2006/table">
            <a:tbl>
              <a:tblPr firstRow="1" bandRow="1">
                <a:tableStyleId>{5940675A-B579-460E-94D1-54222C63F5DA}</a:tableStyleId>
              </a:tblPr>
              <a:tblGrid>
                <a:gridCol w="2046411">
                  <a:extLst>
                    <a:ext uri="{9D8B030D-6E8A-4147-A177-3AD203B41FA5}">
                      <a16:colId xmlns:a16="http://schemas.microsoft.com/office/drawing/2014/main" val="20000"/>
                    </a:ext>
                  </a:extLst>
                </a:gridCol>
                <a:gridCol w="2046411">
                  <a:extLst>
                    <a:ext uri="{9D8B030D-6E8A-4147-A177-3AD203B41FA5}">
                      <a16:colId xmlns:a16="http://schemas.microsoft.com/office/drawing/2014/main" val="20001"/>
                    </a:ext>
                  </a:extLst>
                </a:gridCol>
                <a:gridCol w="2046411">
                  <a:extLst>
                    <a:ext uri="{9D8B030D-6E8A-4147-A177-3AD203B41FA5}">
                      <a16:colId xmlns:a16="http://schemas.microsoft.com/office/drawing/2014/main" val="20002"/>
                    </a:ext>
                  </a:extLst>
                </a:gridCol>
              </a:tblGrid>
              <a:tr h="370840">
                <a:tc>
                  <a:txBody>
                    <a:bodyPr/>
                    <a:lstStyle/>
                    <a:p>
                      <a:r>
                        <a:rPr lang="en-GB" sz="2000" b="1" dirty="0">
                          <a:solidFill>
                            <a:srgbClr val="0070C0"/>
                          </a:solidFill>
                          <a:latin typeface="Century Gothic" panose="020B0502020202020204" pitchFamily="34" charset="0"/>
                        </a:rPr>
                        <a:t>masculine</a:t>
                      </a:r>
                    </a:p>
                  </a:txBody>
                  <a:tcPr/>
                </a:tc>
                <a:tc>
                  <a:txBody>
                    <a:bodyPr/>
                    <a:lstStyle/>
                    <a:p>
                      <a:r>
                        <a:rPr lang="en-GB" sz="2000" b="1" dirty="0">
                          <a:solidFill>
                            <a:srgbClr val="0070C0"/>
                          </a:solidFill>
                          <a:latin typeface="Century Gothic" panose="020B0502020202020204" pitchFamily="34" charset="0"/>
                        </a:rPr>
                        <a:t>un</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perro</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dog</a:t>
                      </a:r>
                    </a:p>
                  </a:txBody>
                  <a:tcPr/>
                </a:tc>
                <a:extLst>
                  <a:ext uri="{0D108BD9-81ED-4DB2-BD59-A6C34878D82A}">
                    <a16:rowId xmlns:a16="http://schemas.microsoft.com/office/drawing/2014/main" val="10000"/>
                  </a:ext>
                </a:extLst>
              </a:tr>
              <a:tr h="370840">
                <a:tc>
                  <a:txBody>
                    <a:bodyPr/>
                    <a:lstStyle/>
                    <a:p>
                      <a:r>
                        <a:rPr lang="en-GB" sz="2000" b="1" dirty="0">
                          <a:solidFill>
                            <a:srgbClr val="FF0000"/>
                          </a:solidFill>
                          <a:latin typeface="Century Gothic" panose="020B0502020202020204" pitchFamily="34" charset="0"/>
                        </a:rPr>
                        <a:t>feminine</a:t>
                      </a:r>
                    </a:p>
                  </a:txBody>
                  <a:tcPr/>
                </a:tc>
                <a:tc>
                  <a:txBody>
                    <a:bodyPr/>
                    <a:lstStyle/>
                    <a:p>
                      <a:r>
                        <a:rPr lang="en-GB" sz="2000" b="1" dirty="0" err="1">
                          <a:solidFill>
                            <a:srgbClr val="FF0000"/>
                          </a:solidFill>
                          <a:latin typeface="Century Gothic" panose="020B0502020202020204" pitchFamily="34" charset="0"/>
                        </a:rPr>
                        <a:t>una</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tortuga</a:t>
                      </a:r>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a tortoise</a:t>
                      </a:r>
                    </a:p>
                  </a:txBody>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587980" y="3325438"/>
          <a:ext cx="11318674" cy="2452791"/>
        </p:xfrm>
        <a:graphic>
          <a:graphicData uri="http://schemas.openxmlformats.org/drawingml/2006/table">
            <a:tbl>
              <a:tblPr firstRow="1" bandRow="1">
                <a:tableStyleId>{5940675A-B579-460E-94D1-54222C63F5DA}</a:tableStyleId>
              </a:tblPr>
              <a:tblGrid>
                <a:gridCol w="5659337">
                  <a:extLst>
                    <a:ext uri="{9D8B030D-6E8A-4147-A177-3AD203B41FA5}">
                      <a16:colId xmlns:a16="http://schemas.microsoft.com/office/drawing/2014/main" val="20000"/>
                    </a:ext>
                  </a:extLst>
                </a:gridCol>
                <a:gridCol w="5659337">
                  <a:extLst>
                    <a:ext uri="{9D8B030D-6E8A-4147-A177-3AD203B41FA5}">
                      <a16:colId xmlns:a16="http://schemas.microsoft.com/office/drawing/2014/main" val="20001"/>
                    </a:ext>
                  </a:extLst>
                </a:gridCol>
              </a:tblGrid>
              <a:tr h="817597">
                <a:tc>
                  <a:txBody>
                    <a:bodyPr/>
                    <a:lstStyle/>
                    <a:p>
                      <a:r>
                        <a:rPr lang="en-GB" sz="2400" dirty="0">
                          <a:solidFill>
                            <a:schemeClr val="accent5">
                              <a:lumMod val="50000"/>
                            </a:schemeClr>
                          </a:solidFill>
                          <a:latin typeface="Century Gothic" panose="020B0502020202020204" pitchFamily="34" charset="0"/>
                        </a:rPr>
                        <a:t>1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gato</a:t>
                      </a:r>
                      <a:r>
                        <a:rPr lang="en-GB" sz="2400" dirty="0">
                          <a:solidFill>
                            <a:schemeClr val="accent5">
                              <a:lumMod val="50000"/>
                            </a:schemeClr>
                          </a:solidFill>
                          <a:latin typeface="Century Gothic" panose="020B0502020202020204" pitchFamily="34" charset="0"/>
                        </a:rPr>
                        <a:t>. (m)</a:t>
                      </a:r>
                    </a:p>
                  </a:txBody>
                  <a:tcPr anchor="ctr"/>
                </a:tc>
                <a:tc>
                  <a:txBody>
                    <a:bodyPr/>
                    <a:lstStyle/>
                    <a:p>
                      <a:r>
                        <a:rPr lang="en-GB" sz="2400" dirty="0">
                          <a:solidFill>
                            <a:schemeClr val="accent5">
                              <a:lumMod val="50000"/>
                            </a:schemeClr>
                          </a:solidFill>
                          <a:latin typeface="Century Gothic" panose="020B0502020202020204" pitchFamily="34" charset="0"/>
                        </a:rPr>
                        <a:t>4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pez</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0"/>
                  </a:ext>
                </a:extLst>
              </a:tr>
              <a:tr h="817597">
                <a:tc>
                  <a:txBody>
                    <a:bodyPr/>
                    <a:lstStyle/>
                    <a:p>
                      <a:r>
                        <a:rPr lang="en-GB" sz="2400" dirty="0">
                          <a:solidFill>
                            <a:schemeClr val="accent5">
                              <a:lumMod val="50000"/>
                            </a:schemeClr>
                          </a:solidFill>
                          <a:latin typeface="Century Gothic" panose="020B0502020202020204" pitchFamily="34" charset="0"/>
                        </a:rPr>
                        <a:t>2  ¿</a:t>
                      </a:r>
                      <a:r>
                        <a:rPr lang="en-GB" sz="2400" dirty="0" err="1">
                          <a:solidFill>
                            <a:schemeClr val="accent5">
                              <a:lumMod val="50000"/>
                            </a:schemeClr>
                          </a:solidFill>
                          <a:latin typeface="Century Gothic" panose="020B0502020202020204" pitchFamily="34" charset="0"/>
                        </a:rPr>
                        <a:t>Tienes</a:t>
                      </a:r>
                      <a:r>
                        <a:rPr lang="en-GB" sz="2400" dirty="0">
                          <a:solidFill>
                            <a:schemeClr val="accent5">
                              <a:lumMod val="50000"/>
                            </a:schemeClr>
                          </a:solidFill>
                          <a:latin typeface="Century Gothic" panose="020B0502020202020204" pitchFamily="34" charset="0"/>
                        </a:rPr>
                        <a:t> _____ </a:t>
                      </a:r>
                      <a:r>
                        <a:rPr lang="en-GB" sz="2400" dirty="0" err="1">
                          <a:solidFill>
                            <a:schemeClr val="accent5">
                              <a:lumMod val="50000"/>
                            </a:schemeClr>
                          </a:solidFill>
                          <a:latin typeface="Century Gothic" panose="020B0502020202020204" pitchFamily="34" charset="0"/>
                        </a:rPr>
                        <a:t>cobaya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5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 </a:t>
                      </a:r>
                      <a:r>
                        <a:rPr lang="en-GB" sz="2400" dirty="0" err="1">
                          <a:solidFill>
                            <a:schemeClr val="accent5">
                              <a:lumMod val="50000"/>
                            </a:schemeClr>
                          </a:solidFill>
                          <a:latin typeface="Century Gothic" panose="020B0502020202020204" pitchFamily="34" charset="0"/>
                        </a:rPr>
                        <a:t>hermanastro</a:t>
                      </a:r>
                      <a:r>
                        <a:rPr lang="en-GB" sz="2400" dirty="0">
                          <a:solidFill>
                            <a:schemeClr val="accent5">
                              <a:lumMod val="50000"/>
                            </a:schemeClr>
                          </a:solidFill>
                          <a:latin typeface="Century Gothic" panose="020B0502020202020204" pitchFamily="34" charset="0"/>
                        </a:rPr>
                        <a:t>. (m)</a:t>
                      </a:r>
                    </a:p>
                  </a:txBody>
                  <a:tcPr anchor="ctr"/>
                </a:tc>
                <a:extLst>
                  <a:ext uri="{0D108BD9-81ED-4DB2-BD59-A6C34878D82A}">
                    <a16:rowId xmlns:a16="http://schemas.microsoft.com/office/drawing/2014/main" val="10001"/>
                  </a:ext>
                </a:extLst>
              </a:tr>
              <a:tr h="817597">
                <a:tc>
                  <a:txBody>
                    <a:bodyPr/>
                    <a:lstStyle/>
                    <a:p>
                      <a:r>
                        <a:rPr lang="en-GB" sz="2400" dirty="0">
                          <a:solidFill>
                            <a:schemeClr val="accent5">
                              <a:lumMod val="50000"/>
                            </a:schemeClr>
                          </a:solidFill>
                          <a:latin typeface="Century Gothic" panose="020B0502020202020204" pitchFamily="34" charset="0"/>
                        </a:rPr>
                        <a:t>3  </a:t>
                      </a:r>
                      <a:r>
                        <a:rPr lang="en-GB" sz="2400" dirty="0" err="1">
                          <a:solidFill>
                            <a:schemeClr val="accent5">
                              <a:lumMod val="50000"/>
                            </a:schemeClr>
                          </a:solidFill>
                          <a:latin typeface="Century Gothic" panose="020B0502020202020204" pitchFamily="34" charset="0"/>
                        </a:rPr>
                        <a:t>Tengo</a:t>
                      </a:r>
                      <a:r>
                        <a:rPr lang="en-GB" sz="2400" dirty="0">
                          <a:solidFill>
                            <a:schemeClr val="accent5">
                              <a:lumMod val="50000"/>
                            </a:schemeClr>
                          </a:solidFill>
                          <a:latin typeface="Century Gothic" panose="020B0502020202020204" pitchFamily="34" charset="0"/>
                        </a:rPr>
                        <a:t> _______ </a:t>
                      </a:r>
                      <a:r>
                        <a:rPr lang="en-GB" sz="2400" dirty="0" err="1">
                          <a:solidFill>
                            <a:schemeClr val="accent5">
                              <a:lumMod val="50000"/>
                            </a:schemeClr>
                          </a:solidFill>
                          <a:latin typeface="Century Gothic" panose="020B0502020202020204" pitchFamily="34" charset="0"/>
                        </a:rPr>
                        <a:t>hermana</a:t>
                      </a:r>
                      <a:r>
                        <a:rPr lang="en-GB" sz="2400" dirty="0">
                          <a:solidFill>
                            <a:schemeClr val="accent5">
                              <a:lumMod val="50000"/>
                            </a:schemeClr>
                          </a:solidFill>
                          <a:latin typeface="Century Gothic" panose="020B0502020202020204" pitchFamily="34" charset="0"/>
                        </a:rPr>
                        <a:t>. (f)</a:t>
                      </a:r>
                    </a:p>
                  </a:txBody>
                  <a:tcPr anchor="ctr"/>
                </a:tc>
                <a:tc>
                  <a:txBody>
                    <a:bodyPr/>
                    <a:lstStyle/>
                    <a:p>
                      <a:r>
                        <a:rPr lang="en-GB" sz="2400" dirty="0">
                          <a:solidFill>
                            <a:schemeClr val="accent5">
                              <a:lumMod val="50000"/>
                            </a:schemeClr>
                          </a:solidFill>
                          <a:latin typeface="Century Gothic" panose="020B0502020202020204" pitchFamily="34" charset="0"/>
                        </a:rPr>
                        <a:t>6  </a:t>
                      </a:r>
                      <a:r>
                        <a:rPr lang="en-GB" sz="2400" dirty="0" err="1">
                          <a:solidFill>
                            <a:schemeClr val="accent5">
                              <a:lumMod val="50000"/>
                            </a:schemeClr>
                          </a:solidFill>
                          <a:latin typeface="Century Gothic" panose="020B0502020202020204" pitchFamily="34" charset="0"/>
                        </a:rPr>
                        <a:t>Tiene</a:t>
                      </a:r>
                      <a:r>
                        <a:rPr lang="en-GB" sz="2400" baseline="0" dirty="0">
                          <a:solidFill>
                            <a:schemeClr val="accent5">
                              <a:lumMod val="50000"/>
                            </a:schemeClr>
                          </a:solidFill>
                          <a:latin typeface="Century Gothic" panose="020B0502020202020204" pitchFamily="34" charset="0"/>
                        </a:rPr>
                        <a:t> _____ </a:t>
                      </a:r>
                      <a:r>
                        <a:rPr lang="en-GB" sz="2400" baseline="0" dirty="0" err="1">
                          <a:solidFill>
                            <a:schemeClr val="accent5">
                              <a:lumMod val="50000"/>
                            </a:schemeClr>
                          </a:solidFill>
                          <a:latin typeface="Century Gothic" panose="020B0502020202020204" pitchFamily="34" charset="0"/>
                        </a:rPr>
                        <a:t>serpiente</a:t>
                      </a:r>
                      <a:r>
                        <a:rPr lang="en-GB" sz="2400" baseline="0" dirty="0">
                          <a:solidFill>
                            <a:schemeClr val="accent5">
                              <a:lumMod val="50000"/>
                            </a:schemeClr>
                          </a:solidFill>
                          <a:latin typeface="Century Gothic" panose="020B0502020202020204" pitchFamily="34" charset="0"/>
                        </a:rPr>
                        <a:t>. (f)</a:t>
                      </a:r>
                      <a:endParaRPr lang="en-GB" sz="24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0002"/>
                  </a:ext>
                </a:extLst>
              </a:tr>
            </a:tbl>
          </a:graphicData>
        </a:graphic>
      </p:graphicFrame>
      <p:sp>
        <p:nvSpPr>
          <p:cNvPr id="8" name="TextBox 7"/>
          <p:cNvSpPr txBox="1"/>
          <p:nvPr/>
        </p:nvSpPr>
        <p:spPr>
          <a:xfrm>
            <a:off x="587980" y="2802218"/>
            <a:ext cx="110311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Copy the sentences and put in the correct word for ‘a’.</a:t>
            </a:r>
          </a:p>
        </p:txBody>
      </p:sp>
      <p:sp>
        <p:nvSpPr>
          <p:cNvPr id="2" name="Title 1"/>
          <p:cNvSpPr>
            <a:spLocks noGrp="1"/>
          </p:cNvSpPr>
          <p:nvPr>
            <p:ph type="title"/>
          </p:nvPr>
        </p:nvSpPr>
        <p:spPr>
          <a:xfrm>
            <a:off x="374620" y="-148897"/>
            <a:ext cx="10515600" cy="1325563"/>
          </a:xfrm>
        </p:spPr>
        <p:txBody>
          <a:bodyPr/>
          <a:lstStyle/>
          <a:p>
            <a:r>
              <a:rPr lang="en-GB" sz="2800" b="1" dirty="0">
                <a:solidFill>
                  <a:srgbClr val="4472C4">
                    <a:lumMod val="50000"/>
                  </a:srgbClr>
                </a:solidFill>
                <a:ea typeface="+mn-ea"/>
                <a:cs typeface="+mn-cs"/>
              </a:rPr>
              <a:t>The indefinite article</a:t>
            </a:r>
            <a:endParaRPr lang="en-GB" dirty="0"/>
          </a:p>
        </p:txBody>
      </p:sp>
    </p:spTree>
    <p:extLst>
      <p:ext uri="{BB962C8B-B14F-4D97-AF65-F5344CB8AC3E}">
        <p14:creationId xmlns:p14="http://schemas.microsoft.com/office/powerpoint/2010/main" val="346266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F23047-2B68-1B4A-A32D-84CBF9277D43}"/>
              </a:ext>
            </a:extLst>
          </p:cNvPr>
          <p:cNvPicPr>
            <a:picLocks noChangeAspect="1"/>
          </p:cNvPicPr>
          <p:nvPr/>
        </p:nvPicPr>
        <p:blipFill>
          <a:blip r:embed="rId3"/>
          <a:stretch>
            <a:fillRect/>
          </a:stretch>
        </p:blipFill>
        <p:spPr>
          <a:xfrm>
            <a:off x="610195" y="461665"/>
            <a:ext cx="10971609" cy="5668044"/>
          </a:xfrm>
          <a:prstGeom prst="rect">
            <a:avLst/>
          </a:prstGeom>
        </p:spPr>
      </p:pic>
      <p:sp>
        <p:nvSpPr>
          <p:cNvPr id="3" name="Rectangle 2">
            <a:extLst>
              <a:ext uri="{FF2B5EF4-FFF2-40B4-BE49-F238E27FC236}">
                <a16:creationId xmlns:a16="http://schemas.microsoft.com/office/drawing/2014/main" id="{EEC43D54-71AC-CE41-89A1-0B5029F09307}"/>
              </a:ext>
            </a:extLst>
          </p:cNvPr>
          <p:cNvSpPr/>
          <p:nvPr/>
        </p:nvSpPr>
        <p:spPr>
          <a:xfrm>
            <a:off x="3592376" y="0"/>
            <a:ext cx="5336717" cy="461665"/>
          </a:xfrm>
          <a:prstGeom prst="rect">
            <a:avLst/>
          </a:prstGeom>
        </p:spPr>
        <p:txBody>
          <a:bodyPr wrap="none">
            <a:spAutoFit/>
          </a:bodyPr>
          <a:lstStyle/>
          <a:p>
            <a:r>
              <a:rPr lang="en-US" sz="2400" dirty="0">
                <a:solidFill>
                  <a:srgbClr val="4472C4">
                    <a:lumMod val="50000"/>
                  </a:srgbClr>
                </a:solidFill>
                <a:latin typeface="Century Gothic" panose="020B0502020202020204" pitchFamily="34" charset="0"/>
              </a:rPr>
              <a:t>After about 15 hours of teaching…</a:t>
            </a:r>
          </a:p>
        </p:txBody>
      </p:sp>
    </p:spTree>
    <p:extLst>
      <p:ext uri="{BB962C8B-B14F-4D97-AF65-F5344CB8AC3E}">
        <p14:creationId xmlns:p14="http://schemas.microsoft.com/office/powerpoint/2010/main" val="2877181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960252-48F1-0D4D-B5CD-31651239492F}"/>
              </a:ext>
            </a:extLst>
          </p:cNvPr>
          <p:cNvPicPr>
            <a:picLocks noChangeAspect="1"/>
          </p:cNvPicPr>
          <p:nvPr/>
        </p:nvPicPr>
        <p:blipFill>
          <a:blip r:embed="rId3"/>
          <a:stretch>
            <a:fillRect/>
          </a:stretch>
        </p:blipFill>
        <p:spPr>
          <a:xfrm>
            <a:off x="0" y="1260866"/>
            <a:ext cx="12192000" cy="4336268"/>
          </a:xfrm>
          <a:prstGeom prst="rect">
            <a:avLst/>
          </a:prstGeom>
        </p:spPr>
      </p:pic>
      <p:sp>
        <p:nvSpPr>
          <p:cNvPr id="3" name="Oval 2">
            <a:extLst>
              <a:ext uri="{FF2B5EF4-FFF2-40B4-BE49-F238E27FC236}">
                <a16:creationId xmlns:a16="http://schemas.microsoft.com/office/drawing/2014/main" id="{4AC7B286-FEB4-0F4D-B419-EABB7F0DEA2B}"/>
              </a:ext>
            </a:extLst>
          </p:cNvPr>
          <p:cNvSpPr/>
          <p:nvPr/>
        </p:nvSpPr>
        <p:spPr>
          <a:xfrm>
            <a:off x="10350759"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383FB9F-7E4D-D24B-B3F3-568127C22B0A}"/>
              </a:ext>
            </a:extLst>
          </p:cNvPr>
          <p:cNvSpPr/>
          <p:nvPr/>
        </p:nvSpPr>
        <p:spPr>
          <a:xfrm>
            <a:off x="3526970" y="468101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1AD1F91-BF8D-CC45-8850-98BF1F1D8A1F}"/>
              </a:ext>
            </a:extLst>
          </p:cNvPr>
          <p:cNvSpPr/>
          <p:nvPr/>
        </p:nvSpPr>
        <p:spPr>
          <a:xfrm>
            <a:off x="3530081" y="400921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3E70B09-EC35-BF4B-8DEB-1C119E1C02F9}"/>
              </a:ext>
            </a:extLst>
          </p:cNvPr>
          <p:cNvSpPr/>
          <p:nvPr/>
        </p:nvSpPr>
        <p:spPr>
          <a:xfrm>
            <a:off x="3526971" y="3093098"/>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EB3903-DAB7-C040-9AA9-1752FE9BCD7F}"/>
              </a:ext>
            </a:extLst>
          </p:cNvPr>
          <p:cNvSpPr/>
          <p:nvPr/>
        </p:nvSpPr>
        <p:spPr>
          <a:xfrm>
            <a:off x="11122090" y="4100804"/>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7AA4711-3547-AF4C-B9BA-B714ACA9427E}"/>
              </a:ext>
            </a:extLst>
          </p:cNvPr>
          <p:cNvSpPr/>
          <p:nvPr/>
        </p:nvSpPr>
        <p:spPr>
          <a:xfrm>
            <a:off x="11118980" y="3673312"/>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862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ACA2C9-A963-EF48-8B82-C289AC45CD5F}"/>
              </a:ext>
            </a:extLst>
          </p:cNvPr>
          <p:cNvPicPr>
            <a:picLocks noChangeAspect="1"/>
          </p:cNvPicPr>
          <p:nvPr/>
        </p:nvPicPr>
        <p:blipFill rotWithShape="1">
          <a:blip r:embed="rId3"/>
          <a:srcRect l="862" t="3236" b="9593"/>
          <a:stretch/>
        </p:blipFill>
        <p:spPr>
          <a:xfrm>
            <a:off x="105103" y="2006000"/>
            <a:ext cx="12086897" cy="3584029"/>
          </a:xfrm>
          <a:prstGeom prst="rect">
            <a:avLst/>
          </a:prstGeom>
        </p:spPr>
      </p:pic>
      <p:sp>
        <p:nvSpPr>
          <p:cNvPr id="3" name="Oval Callout 2">
            <a:extLst>
              <a:ext uri="{FF2B5EF4-FFF2-40B4-BE49-F238E27FC236}">
                <a16:creationId xmlns:a16="http://schemas.microsoft.com/office/drawing/2014/main" id="{8C338C77-843B-F749-B49B-8A132DC264CF}"/>
              </a:ext>
            </a:extLst>
          </p:cNvPr>
          <p:cNvSpPr/>
          <p:nvPr/>
        </p:nvSpPr>
        <p:spPr>
          <a:xfrm>
            <a:off x="4351175" y="4138870"/>
            <a:ext cx="7812795" cy="2719129"/>
          </a:xfrm>
          <a:prstGeom prst="wedgeEllipseCallout">
            <a:avLst>
              <a:gd name="adj1" fmla="val 49546"/>
              <a:gd name="adj2" fmla="val -36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Pupils told:  </a:t>
            </a:r>
          </a:p>
          <a:p>
            <a:pPr algn="ctr"/>
            <a:r>
              <a:rPr lang="en-US" sz="2700" dirty="0"/>
              <a:t>“This means ‘</a:t>
            </a:r>
            <a:r>
              <a:rPr lang="en-US" sz="2700" i="1" dirty="0"/>
              <a:t>My best friend is called X. I have known her for Y years</a:t>
            </a:r>
            <a:r>
              <a:rPr lang="en-US" sz="2700" dirty="0"/>
              <a:t>’. </a:t>
            </a:r>
          </a:p>
          <a:p>
            <a:pPr algn="ctr"/>
            <a:r>
              <a:rPr lang="en-US" sz="2700" dirty="0"/>
              <a:t>Write it down and learn it with the other phrases for the test next week”</a:t>
            </a:r>
          </a:p>
        </p:txBody>
      </p:sp>
      <p:sp>
        <p:nvSpPr>
          <p:cNvPr id="4" name="TextBox 3">
            <a:extLst>
              <a:ext uri="{FF2B5EF4-FFF2-40B4-BE49-F238E27FC236}">
                <a16:creationId xmlns:a16="http://schemas.microsoft.com/office/drawing/2014/main" id="{53A752A6-D6E0-444E-BF32-9535B0D0B90C}"/>
              </a:ext>
            </a:extLst>
          </p:cNvPr>
          <p:cNvSpPr txBox="1"/>
          <p:nvPr/>
        </p:nvSpPr>
        <p:spPr>
          <a:xfrm>
            <a:off x="237995" y="86190"/>
            <a:ext cx="11925975" cy="830997"/>
          </a:xfrm>
          <a:prstGeom prst="rect">
            <a:avLst/>
          </a:prstGeom>
          <a:noFill/>
        </p:spPr>
        <p:txBody>
          <a:bodyPr wrap="square" rtlCol="0">
            <a:spAutoFit/>
          </a:bodyPr>
          <a:lstStyle/>
          <a:p>
            <a:pPr algn="ctr"/>
            <a:r>
              <a:rPr lang="en-US" sz="2400" dirty="0">
                <a:solidFill>
                  <a:srgbClr val="4472C4">
                    <a:lumMod val="50000"/>
                  </a:srgbClr>
                </a:solidFill>
                <a:latin typeface="Century Gothic" panose="020B0502020202020204" pitchFamily="34" charset="0"/>
              </a:rPr>
              <a:t>After 29 weeks = 43 hours of French instruction</a:t>
            </a:r>
          </a:p>
          <a:p>
            <a:pPr algn="ctr"/>
            <a:r>
              <a:rPr lang="en-US" sz="2400" dirty="0">
                <a:solidFill>
                  <a:srgbClr val="4472C4">
                    <a:lumMod val="50000"/>
                  </a:srgbClr>
                </a:solidFill>
                <a:latin typeface="Century Gothic" panose="020B0502020202020204" pitchFamily="34" charset="0"/>
              </a:rPr>
              <a:t>plus a few hours at primary school for some children</a:t>
            </a:r>
          </a:p>
        </p:txBody>
      </p:sp>
      <p:sp>
        <p:nvSpPr>
          <p:cNvPr id="5" name="TextBox 4">
            <a:extLst>
              <a:ext uri="{FF2B5EF4-FFF2-40B4-BE49-F238E27FC236}">
                <a16:creationId xmlns:a16="http://schemas.microsoft.com/office/drawing/2014/main" id="{09662082-B090-FA4E-AEC8-2BC1BFDA671A}"/>
              </a:ext>
            </a:extLst>
          </p:cNvPr>
          <p:cNvSpPr txBox="1"/>
          <p:nvPr/>
        </p:nvSpPr>
        <p:spPr>
          <a:xfrm>
            <a:off x="558445" y="1193164"/>
            <a:ext cx="12008821" cy="369332"/>
          </a:xfrm>
          <a:prstGeom prst="rect">
            <a:avLst/>
          </a:prstGeom>
          <a:noFill/>
        </p:spPr>
        <p:txBody>
          <a:bodyPr wrap="square" rtlCol="0">
            <a:spAutoFit/>
          </a:bodyPr>
          <a:lstStyle/>
          <a:p>
            <a:r>
              <a:rPr lang="en-US" dirty="0">
                <a:solidFill>
                  <a:srgbClr val="4472C4">
                    <a:lumMod val="50000"/>
                  </a:srgbClr>
                </a:solidFill>
                <a:latin typeface="Century Gothic" panose="020B0502020202020204" pitchFamily="34" charset="0"/>
              </a:rPr>
              <a:t>Pupils were shown two written sentences, with open slots for “friend’s name” and “number of years”</a:t>
            </a:r>
          </a:p>
        </p:txBody>
      </p:sp>
      <p:sp>
        <p:nvSpPr>
          <p:cNvPr id="6" name="Oval 5">
            <a:extLst>
              <a:ext uri="{FF2B5EF4-FFF2-40B4-BE49-F238E27FC236}">
                <a16:creationId xmlns:a16="http://schemas.microsoft.com/office/drawing/2014/main" id="{A24B414A-70F2-3A47-9B3E-091AA618AE97}"/>
              </a:ext>
            </a:extLst>
          </p:cNvPr>
          <p:cNvSpPr/>
          <p:nvPr/>
        </p:nvSpPr>
        <p:spPr>
          <a:xfrm>
            <a:off x="1225420" y="2437990"/>
            <a:ext cx="771331"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FF1178-CB9C-2A4B-AC72-BAA54A1F9A08}"/>
              </a:ext>
            </a:extLst>
          </p:cNvPr>
          <p:cNvSpPr/>
          <p:nvPr/>
        </p:nvSpPr>
        <p:spPr>
          <a:xfrm>
            <a:off x="3231502" y="4138871"/>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A55269B-362B-F249-ABF6-FF62E0854926}"/>
              </a:ext>
            </a:extLst>
          </p:cNvPr>
          <p:cNvSpPr/>
          <p:nvPr/>
        </p:nvSpPr>
        <p:spPr>
          <a:xfrm>
            <a:off x="10039739" y="3327161"/>
            <a:ext cx="2152261" cy="102090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4FCB4BB-A0A1-1740-B4A0-B5E9A1512DAD}"/>
              </a:ext>
            </a:extLst>
          </p:cNvPr>
          <p:cNvSpPr/>
          <p:nvPr/>
        </p:nvSpPr>
        <p:spPr>
          <a:xfrm>
            <a:off x="8669856" y="3380680"/>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4E08EF-9336-B244-A41C-593075C93451}"/>
              </a:ext>
            </a:extLst>
          </p:cNvPr>
          <p:cNvSpPr/>
          <p:nvPr/>
        </p:nvSpPr>
        <p:spPr>
          <a:xfrm>
            <a:off x="8553061" y="2668556"/>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204538-6E7F-6D4D-8D51-498937259523}"/>
              </a:ext>
            </a:extLst>
          </p:cNvPr>
          <p:cNvSpPr/>
          <p:nvPr/>
        </p:nvSpPr>
        <p:spPr>
          <a:xfrm>
            <a:off x="4839307" y="2540867"/>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A4849CF-8A5E-0F45-BD0A-09DD568D4171}"/>
              </a:ext>
            </a:extLst>
          </p:cNvPr>
          <p:cNvSpPr/>
          <p:nvPr/>
        </p:nvSpPr>
        <p:spPr>
          <a:xfrm>
            <a:off x="7296538" y="2565578"/>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0D1839E-BAAD-B347-9FAD-D3B6A9358194}"/>
              </a:ext>
            </a:extLst>
          </p:cNvPr>
          <p:cNvSpPr/>
          <p:nvPr/>
        </p:nvSpPr>
        <p:spPr>
          <a:xfrm>
            <a:off x="5443183" y="3340360"/>
            <a:ext cx="1119673" cy="67180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FC5B1AC7-39BE-6C41-B917-202AB8478D70}"/>
              </a:ext>
            </a:extLst>
          </p:cNvPr>
          <p:cNvCxnSpPr/>
          <p:nvPr/>
        </p:nvCxnSpPr>
        <p:spPr>
          <a:xfrm>
            <a:off x="1225420" y="4810675"/>
            <a:ext cx="1040702"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7F982E1-C5EE-2448-A5DC-64BCB2CAC757}"/>
              </a:ext>
            </a:extLst>
          </p:cNvPr>
          <p:cNvCxnSpPr>
            <a:cxnSpLocks/>
          </p:cNvCxnSpPr>
          <p:nvPr/>
        </p:nvCxnSpPr>
        <p:spPr>
          <a:xfrm>
            <a:off x="1073426" y="4012164"/>
            <a:ext cx="2496710"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A43637B0-6000-2B4B-B4E5-F9B2D5CAD90B}"/>
              </a:ext>
            </a:extLst>
          </p:cNvPr>
          <p:cNvSpPr/>
          <p:nvPr/>
        </p:nvSpPr>
        <p:spPr>
          <a:xfrm>
            <a:off x="10666608" y="2974249"/>
            <a:ext cx="617212" cy="482909"/>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95F79B18-9B58-5348-BB12-5E5558389853}"/>
              </a:ext>
            </a:extLst>
          </p:cNvPr>
          <p:cNvCxnSpPr>
            <a:cxnSpLocks/>
          </p:cNvCxnSpPr>
          <p:nvPr/>
        </p:nvCxnSpPr>
        <p:spPr>
          <a:xfrm>
            <a:off x="7414126" y="1546657"/>
            <a:ext cx="1615233" cy="0"/>
          </a:xfrm>
          <a:prstGeom prst="line">
            <a:avLst/>
          </a:prstGeom>
          <a:ln w="539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7A32F2C-5DA5-1E40-9483-19A70094619B}"/>
              </a:ext>
            </a:extLst>
          </p:cNvPr>
          <p:cNvCxnSpPr>
            <a:cxnSpLocks/>
          </p:cNvCxnSpPr>
          <p:nvPr/>
        </p:nvCxnSpPr>
        <p:spPr>
          <a:xfrm>
            <a:off x="9689402" y="1546657"/>
            <a:ext cx="2090057" cy="0"/>
          </a:xfrm>
          <a:prstGeom prst="line">
            <a:avLst/>
          </a:prstGeom>
          <a:ln w="539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04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animBg="1"/>
      <p:bldP spid="8" grpId="0" animBg="1"/>
      <p:bldP spid="9" grpId="0" animBg="1"/>
      <p:bldP spid="10" grpId="0" animBg="1"/>
      <p:bldP spid="11" grpId="0" animBg="1"/>
      <p:bldP spid="12" grpId="0" animBg="1"/>
      <p:bldP spid="13"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10437963" cy="867128"/>
          </a:xfrm>
          <a:prstGeom prst="rect">
            <a:avLst/>
          </a:prstGeom>
        </p:spPr>
      </p:pic>
      <p:sp>
        <p:nvSpPr>
          <p:cNvPr id="5" name="Title 3"/>
          <p:cNvSpPr txBox="1">
            <a:spLocks/>
          </p:cNvSpPr>
          <p:nvPr/>
        </p:nvSpPr>
        <p:spPr>
          <a:xfrm>
            <a:off x="208494" y="12526"/>
            <a:ext cx="93025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Summary of textbook / worksheet analysis</a:t>
            </a:r>
            <a:endParaRPr lang="en-GB" sz="2800" dirty="0">
              <a:solidFill>
                <a:schemeClr val="bg1"/>
              </a:solidFill>
              <a:cs typeface="Arial" panose="020B0604020202020204" pitchFamily="34" charset="0"/>
            </a:endParaRPr>
          </a:p>
        </p:txBody>
      </p:sp>
      <p:sp>
        <p:nvSpPr>
          <p:cNvPr id="6" name="Content Placeholder 4"/>
          <p:cNvSpPr>
            <a:spLocks noGrp="1"/>
          </p:cNvSpPr>
          <p:nvPr>
            <p:ph idx="1"/>
          </p:nvPr>
        </p:nvSpPr>
        <p:spPr>
          <a:xfrm>
            <a:off x="457538" y="1163991"/>
            <a:ext cx="11338222" cy="5154505"/>
          </a:xfrm>
        </p:spPr>
        <p:txBody>
          <a:bodyPr>
            <a:noAutofit/>
          </a:bodyPr>
          <a:lstStyle/>
          <a:p>
            <a:pPr marL="0" indent="0">
              <a:spcBef>
                <a:spcPts val="600"/>
              </a:spcBef>
              <a:spcAft>
                <a:spcPts val="600"/>
              </a:spcAft>
              <a:buClr>
                <a:schemeClr val="accent5">
                  <a:lumMod val="50000"/>
                </a:schemeClr>
              </a:buClr>
              <a:buNone/>
            </a:pPr>
            <a:endParaRPr lang="en-GB" sz="2200" dirty="0">
              <a:cs typeface="Arial" panose="020B0604020202020204" pitchFamily="34" charset="0"/>
            </a:endParaRPr>
          </a:p>
          <a:p>
            <a:pPr marL="0" indent="0">
              <a:spcBef>
                <a:spcPts val="600"/>
              </a:spcBef>
              <a:spcAft>
                <a:spcPts val="600"/>
              </a:spcAft>
              <a:buClr>
                <a:schemeClr val="accent5">
                  <a:lumMod val="50000"/>
                </a:schemeClr>
              </a:buClr>
              <a:buNone/>
            </a:pPr>
            <a:r>
              <a:rPr lang="en-GB" sz="2200" dirty="0">
                <a:cs typeface="Arial" panose="020B0604020202020204" pitchFamily="34" charset="0"/>
              </a:rPr>
              <a:t>Summary of concerns about some currently available resources:</a:t>
            </a:r>
          </a:p>
          <a:p>
            <a:pPr marL="0" indent="0">
              <a:spcBef>
                <a:spcPts val="600"/>
              </a:spcBef>
              <a:spcAft>
                <a:spcPts val="600"/>
              </a:spcAft>
              <a:buClr>
                <a:schemeClr val="accent5">
                  <a:lumMod val="50000"/>
                </a:schemeClr>
              </a:buClr>
              <a:buNone/>
            </a:pPr>
            <a:r>
              <a:rPr lang="en-GB" sz="2400" dirty="0">
                <a:cs typeface="Arial" panose="020B0604020202020204" pitchFamily="34" charset="0"/>
              </a:rPr>
              <a:t> </a:t>
            </a:r>
          </a:p>
          <a:p>
            <a:pPr marL="457200" indent="-457200">
              <a:spcBef>
                <a:spcPts val="600"/>
              </a:spcBef>
              <a:spcAft>
                <a:spcPts val="600"/>
              </a:spcAft>
              <a:buClr>
                <a:schemeClr val="accent5">
                  <a:lumMod val="50000"/>
                </a:schemeClr>
              </a:buClr>
              <a:buFont typeface="+mj-lt"/>
              <a:buAutoNum type="arabicPeriod"/>
            </a:pPr>
            <a:r>
              <a:rPr lang="en-GB" sz="2400" i="1" dirty="0">
                <a:solidFill>
                  <a:srgbClr val="F66400"/>
                </a:solidFill>
                <a:cs typeface="Arial" panose="020B0604020202020204" pitchFamily="34" charset="0"/>
              </a:rPr>
              <a:t>Whole paradigms </a:t>
            </a:r>
            <a:r>
              <a:rPr lang="en-GB" sz="2400" dirty="0">
                <a:cs typeface="Arial" panose="020B0604020202020204" pitchFamily="34" charset="0"/>
              </a:rPr>
              <a:t>at once</a:t>
            </a:r>
          </a:p>
          <a:p>
            <a:pPr marL="457200" indent="-457200">
              <a:spcBef>
                <a:spcPts val="600"/>
              </a:spcBef>
              <a:spcAft>
                <a:spcPts val="600"/>
              </a:spcAft>
              <a:buClr>
                <a:schemeClr val="accent5">
                  <a:lumMod val="50000"/>
                </a:schemeClr>
              </a:buClr>
              <a:buFont typeface="+mj-lt"/>
              <a:buAutoNum type="arabicPeriod"/>
            </a:pPr>
            <a:r>
              <a:rPr lang="en-GB" sz="2400" dirty="0">
                <a:cs typeface="Arial" panose="020B0604020202020204" pitchFamily="34" charset="0"/>
              </a:rPr>
              <a:t>No active (= </a:t>
            </a:r>
            <a:r>
              <a:rPr lang="en-GB" sz="2400" i="1" dirty="0">
                <a:cs typeface="Arial" panose="020B0604020202020204" pitchFamily="34" charset="0"/>
              </a:rPr>
              <a:t>forced</a:t>
            </a:r>
            <a:r>
              <a:rPr lang="en-GB" sz="2400" dirty="0">
                <a:cs typeface="Arial" panose="020B0604020202020204" pitchFamily="34" charset="0"/>
              </a:rPr>
              <a:t>) practice to link grammar to </a:t>
            </a:r>
            <a:r>
              <a:rPr lang="en-GB" sz="2400" i="1" dirty="0">
                <a:cs typeface="Arial" panose="020B0604020202020204" pitchFamily="34" charset="0"/>
              </a:rPr>
              <a:t>meaning</a:t>
            </a:r>
            <a:r>
              <a:rPr lang="en-GB" sz="2400" dirty="0">
                <a:cs typeface="Arial" panose="020B0604020202020204" pitchFamily="34" charset="0"/>
              </a:rPr>
              <a:t> </a:t>
            </a:r>
            <a:r>
              <a:rPr lang="en-GB" sz="2400" i="1" dirty="0">
                <a:solidFill>
                  <a:srgbClr val="F66400"/>
                </a:solidFill>
                <a:cs typeface="Arial" panose="020B0604020202020204" pitchFamily="34" charset="0"/>
              </a:rPr>
              <a:t>in input</a:t>
            </a:r>
          </a:p>
          <a:p>
            <a:pPr marL="457200" indent="-457200">
              <a:spcBef>
                <a:spcPts val="600"/>
              </a:spcBef>
              <a:spcAft>
                <a:spcPts val="600"/>
              </a:spcAft>
              <a:buClr>
                <a:schemeClr val="accent5">
                  <a:lumMod val="50000"/>
                </a:schemeClr>
              </a:buClr>
              <a:buFont typeface="+mj-lt"/>
              <a:buAutoNum type="arabicPeriod"/>
            </a:pPr>
            <a:r>
              <a:rPr lang="en-GB" sz="2400" i="1" dirty="0">
                <a:solidFill>
                  <a:srgbClr val="F66400"/>
                </a:solidFill>
                <a:cs typeface="Arial" panose="020B0604020202020204" pitchFamily="34" charset="0"/>
              </a:rPr>
              <a:t>Jumping straight from </a:t>
            </a:r>
            <a:r>
              <a:rPr lang="en-GB" sz="2400" dirty="0">
                <a:cs typeface="Arial" panose="020B0604020202020204" pitchFamily="34" charset="0"/>
              </a:rPr>
              <a:t>explanation (or from mere ‘exposure’) to production</a:t>
            </a:r>
          </a:p>
          <a:p>
            <a:pPr marL="457200" indent="-457200">
              <a:spcBef>
                <a:spcPts val="600"/>
              </a:spcBef>
              <a:spcAft>
                <a:spcPts val="600"/>
              </a:spcAft>
              <a:buClr>
                <a:schemeClr val="accent5">
                  <a:lumMod val="50000"/>
                </a:schemeClr>
              </a:buClr>
              <a:buFont typeface="+mj-lt"/>
              <a:buAutoNum type="arabicPeriod"/>
            </a:pPr>
            <a:r>
              <a:rPr lang="en-GB" sz="2400" dirty="0">
                <a:cs typeface="Arial" panose="020B0604020202020204" pitchFamily="34" charset="0"/>
              </a:rPr>
              <a:t>Production practice that is </a:t>
            </a:r>
            <a:r>
              <a:rPr lang="en-GB" sz="2400" i="1" dirty="0">
                <a:solidFill>
                  <a:srgbClr val="F66400"/>
                </a:solidFill>
                <a:cs typeface="Arial" panose="020B0604020202020204" pitchFamily="34" charset="0"/>
              </a:rPr>
              <a:t>mechanical: </a:t>
            </a:r>
            <a:r>
              <a:rPr lang="en-GB" sz="2400" dirty="0">
                <a:cs typeface="Arial" panose="020B0604020202020204" pitchFamily="34" charset="0"/>
              </a:rPr>
              <a:t>doesn’t force learners to actively </a:t>
            </a:r>
            <a:r>
              <a:rPr lang="en-GB" sz="2400" i="1" dirty="0">
                <a:cs typeface="Arial" panose="020B0604020202020204" pitchFamily="34" charset="0"/>
              </a:rPr>
              <a:t>choose</a:t>
            </a:r>
            <a:r>
              <a:rPr lang="en-GB" sz="2400" dirty="0">
                <a:cs typeface="Arial" panose="020B0604020202020204" pitchFamily="34" charset="0"/>
              </a:rPr>
              <a:t> </a:t>
            </a:r>
            <a:r>
              <a:rPr lang="en-GB" sz="2400" i="1" dirty="0">
                <a:cs typeface="Arial" panose="020B0604020202020204" pitchFamily="34" charset="0"/>
              </a:rPr>
              <a:t>which</a:t>
            </a:r>
            <a:r>
              <a:rPr lang="en-GB" sz="2400" dirty="0">
                <a:cs typeface="Arial" panose="020B0604020202020204" pitchFamily="34" charset="0"/>
              </a:rPr>
              <a:t> grammar is needed</a:t>
            </a:r>
            <a:endParaRPr lang="en-GB" sz="2400" i="1" dirty="0">
              <a:cs typeface="Arial" panose="020B0604020202020204" pitchFamily="34" charset="0"/>
            </a:endParaRPr>
          </a:p>
          <a:p>
            <a:pPr marL="457200" indent="-457200">
              <a:spcBef>
                <a:spcPts val="600"/>
              </a:spcBef>
              <a:spcAft>
                <a:spcPts val="600"/>
              </a:spcAft>
              <a:buClr>
                <a:schemeClr val="accent5">
                  <a:lumMod val="50000"/>
                </a:schemeClr>
              </a:buClr>
              <a:buFont typeface="+mj-lt"/>
              <a:buAutoNum type="arabicPeriod"/>
            </a:pPr>
            <a:r>
              <a:rPr lang="en-GB" sz="2400" dirty="0">
                <a:cs typeface="Arial" panose="020B0604020202020204" pitchFamily="34" charset="0"/>
              </a:rPr>
              <a:t>Practice with one small, fixed set of vocabulary, rather than revisited with new vocabulary</a:t>
            </a:r>
          </a:p>
          <a:p>
            <a:pPr marL="0" indent="0">
              <a:spcBef>
                <a:spcPts val="600"/>
              </a:spcBef>
              <a:spcAft>
                <a:spcPts val="600"/>
              </a:spcAft>
              <a:buClr>
                <a:schemeClr val="accent5">
                  <a:lumMod val="50000"/>
                </a:schemeClr>
              </a:buClr>
              <a:buNone/>
            </a:pPr>
            <a:endParaRPr lang="en-GB" sz="2200" dirty="0">
              <a:cs typeface="Arial" panose="020B0604020202020204" pitchFamily="34" charset="0"/>
            </a:endParaRPr>
          </a:p>
        </p:txBody>
      </p:sp>
    </p:spTree>
    <p:extLst>
      <p:ext uri="{BB962C8B-B14F-4D97-AF65-F5344CB8AC3E}">
        <p14:creationId xmlns:p14="http://schemas.microsoft.com/office/powerpoint/2010/main" val="270646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a:solidFill>
                  <a:schemeClr val="bg1"/>
                </a:solidFill>
              </a:rPr>
              <a:t>Aims of the session</a:t>
            </a:r>
          </a:p>
        </p:txBody>
      </p:sp>
      <p:sp>
        <p:nvSpPr>
          <p:cNvPr id="5" name="Content Placeholder 4"/>
          <p:cNvSpPr>
            <a:spLocks noGrp="1"/>
          </p:cNvSpPr>
          <p:nvPr>
            <p:ph idx="1"/>
          </p:nvPr>
        </p:nvSpPr>
        <p:spPr>
          <a:xfrm>
            <a:off x="567266" y="1460854"/>
            <a:ext cx="10704113" cy="4771779"/>
          </a:xfrm>
        </p:spPr>
        <p:txBody>
          <a:bodyPr>
            <a:normAutofit/>
          </a:bodyPr>
          <a:lstStyle/>
          <a:p>
            <a:pPr lvl="0">
              <a:lnSpc>
                <a:spcPct val="100000"/>
              </a:lnSpc>
              <a:buFont typeface="Wingdings" panose="05000000000000000000" pitchFamily="2" charset="2"/>
              <a:buChar char="§"/>
            </a:pPr>
            <a:r>
              <a:rPr lang="en-GB" dirty="0"/>
              <a:t>Develop an understanding of some key research evidence relating to L2 grammar teaching and learning</a:t>
            </a:r>
            <a:br>
              <a:rPr lang="en-GB" dirty="0"/>
            </a:br>
            <a:endParaRPr lang="en-GB" dirty="0"/>
          </a:p>
          <a:p>
            <a:pPr lvl="0">
              <a:lnSpc>
                <a:spcPct val="100000"/>
              </a:lnSpc>
              <a:buFont typeface="Wingdings" panose="05000000000000000000" pitchFamily="2" charset="2"/>
              <a:buChar char="§"/>
            </a:pPr>
            <a:r>
              <a:rPr lang="en-GB" dirty="0"/>
              <a:t>Develop more concrete ideas for teaching grammar, including how to </a:t>
            </a:r>
            <a:r>
              <a:rPr lang="en-GB" b="1" dirty="0">
                <a:solidFill>
                  <a:srgbClr val="F66400"/>
                </a:solidFill>
              </a:rPr>
              <a:t>introduce, consolidate, and extend </a:t>
            </a:r>
            <a:r>
              <a:rPr lang="en-GB" dirty="0"/>
              <a:t>grammar knowledge</a:t>
            </a:r>
            <a:br>
              <a:rPr lang="en-GB" dirty="0"/>
            </a:br>
            <a:endParaRPr lang="en-GB" dirty="0"/>
          </a:p>
          <a:p>
            <a:pPr lvl="0">
              <a:lnSpc>
                <a:spcPct val="100000"/>
              </a:lnSpc>
              <a:buFont typeface="Wingdings" panose="05000000000000000000" pitchFamily="2" charset="2"/>
              <a:buChar char="§"/>
            </a:pPr>
            <a:r>
              <a:rPr lang="en-GB" dirty="0"/>
              <a:t>Explore some of the NCELP resources for grammar learning</a:t>
            </a:r>
          </a:p>
          <a:p>
            <a:pPr marL="0" lvl="0" indent="0">
              <a:lnSpc>
                <a:spcPct val="100000"/>
              </a:lnSpc>
              <a:buNone/>
            </a:pPr>
            <a:endParaRPr lang="en-GB" dirty="0"/>
          </a:p>
        </p:txBody>
      </p:sp>
    </p:spTree>
    <p:extLst>
      <p:ext uri="{BB962C8B-B14F-4D97-AF65-F5344CB8AC3E}">
        <p14:creationId xmlns:p14="http://schemas.microsoft.com/office/powerpoint/2010/main" val="3983690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07057" y="1727316"/>
            <a:ext cx="2791990" cy="1702324"/>
            <a:chOff x="2913825" y="85023"/>
            <a:chExt cx="2644160" cy="2653063"/>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40" name="TextBox 39"/>
            <p:cNvSpPr txBox="1"/>
            <p:nvPr/>
          </p:nvSpPr>
          <p:spPr>
            <a:xfrm>
              <a:off x="2933702" y="100292"/>
              <a:ext cx="2604407" cy="1295099"/>
            </a:xfrm>
            <a:prstGeom prst="rect">
              <a:avLst/>
            </a:prstGeom>
            <a:noFill/>
          </p:spPr>
          <p:txBody>
            <a:bodyPr wrap="square" rtlCol="0">
              <a:spAutoFit/>
            </a:bodyPr>
            <a:lstStyle/>
            <a:p>
              <a:pPr>
                <a:defRPr/>
              </a:pPr>
              <a:r>
                <a:rPr lang="en-GB" sz="2000" dirty="0">
                  <a:solidFill>
                    <a:srgbClr val="4472C4">
                      <a:lumMod val="50000"/>
                    </a:srgbClr>
                  </a:solidFill>
                </a:rPr>
                <a:t> </a:t>
              </a:r>
            </a:p>
            <a:p>
              <a:pPr>
                <a:defRPr/>
              </a:pPr>
              <a:endParaRPr lang="en-GB" sz="2000" dirty="0">
                <a:solidFill>
                  <a:srgbClr val="4472C4">
                    <a:lumMod val="50000"/>
                  </a:srgbClr>
                </a:solidFill>
              </a:endParaRPr>
            </a:p>
          </p:txBody>
        </p:sp>
      </p:grpSp>
      <p:pic>
        <p:nvPicPr>
          <p:cNvPr id="21" name="Picture 20"/>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70000"/>
                    </a14:imgEffect>
                  </a14:imgLayer>
                </a14:imgProps>
              </a:ext>
              <a:ext uri="{28A0092B-C50C-407E-A947-70E740481C1C}">
                <a14:useLocalDpi xmlns:a14="http://schemas.microsoft.com/office/drawing/2010/main" val="0"/>
              </a:ext>
            </a:extLst>
          </a:blip>
          <a:stretch>
            <a:fillRect/>
          </a:stretch>
        </p:blipFill>
        <p:spPr>
          <a:xfrm>
            <a:off x="6101379" y="110517"/>
            <a:ext cx="2942289" cy="2823605"/>
          </a:xfrm>
          <a:prstGeom prst="rect">
            <a:avLst/>
          </a:prstGeom>
        </p:spPr>
      </p:pic>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5571" y="128620"/>
            <a:ext cx="2858394" cy="2828160"/>
          </a:xfrm>
          <a:prstGeom prst="rect">
            <a:avLst/>
          </a:prstGeom>
        </p:spPr>
      </p:pic>
      <p:sp>
        <p:nvSpPr>
          <p:cNvPr id="26" name="TextBox 25"/>
          <p:cNvSpPr txBox="1"/>
          <p:nvPr/>
        </p:nvSpPr>
        <p:spPr>
          <a:xfrm>
            <a:off x="6153682" y="128620"/>
            <a:ext cx="2815418" cy="2246769"/>
          </a:xfrm>
          <a:prstGeom prst="rect">
            <a:avLst/>
          </a:prstGeom>
          <a:noFill/>
        </p:spPr>
        <p:txBody>
          <a:bodyPr wrap="square" rtlCol="0">
            <a:spAutoFit/>
          </a:bodyPr>
          <a:lstStyle/>
          <a:p>
            <a:pPr>
              <a:defRPr/>
            </a:pPr>
            <a:r>
              <a:rPr lang="en-GB" sz="2000" dirty="0">
                <a:solidFill>
                  <a:srgbClr val="4472C4">
                    <a:lumMod val="50000"/>
                  </a:srgbClr>
                </a:solidFill>
              </a:rPr>
              <a:t>In order to complete the activity correctly, the learner needs to </a:t>
            </a:r>
            <a:r>
              <a:rPr lang="en-GB" sz="2000" b="1" dirty="0">
                <a:solidFill>
                  <a:srgbClr val="4472C4">
                    <a:lumMod val="50000"/>
                  </a:srgbClr>
                </a:solidFill>
              </a:rPr>
              <a:t>connect the grammar feature to its meaning</a:t>
            </a:r>
            <a:r>
              <a:rPr lang="en-GB" sz="2000" dirty="0">
                <a:solidFill>
                  <a:srgbClr val="4472C4">
                    <a:lumMod val="50000"/>
                  </a:srgbClr>
                </a:solidFill>
              </a:rPr>
              <a:t>.</a:t>
            </a:r>
          </a:p>
          <a:p>
            <a:pPr>
              <a:defRPr/>
            </a:pPr>
            <a:r>
              <a:rPr lang="en-GB" sz="2000" dirty="0">
                <a:solidFill>
                  <a:srgbClr val="4472C4">
                    <a:lumMod val="50000"/>
                  </a:srgbClr>
                </a:solidFill>
              </a:rPr>
              <a:t>(Task essential)</a:t>
            </a:r>
          </a:p>
        </p:txBody>
      </p:sp>
      <p:sp>
        <p:nvSpPr>
          <p:cNvPr id="19" name="TextBox 18"/>
          <p:cNvSpPr txBox="1"/>
          <p:nvPr/>
        </p:nvSpPr>
        <p:spPr>
          <a:xfrm>
            <a:off x="9147281" y="107452"/>
            <a:ext cx="2867531" cy="2246769"/>
          </a:xfrm>
          <a:prstGeom prst="rect">
            <a:avLst/>
          </a:prstGeom>
          <a:noFill/>
        </p:spPr>
        <p:txBody>
          <a:bodyPr wrap="square" rtlCol="0">
            <a:spAutoFit/>
          </a:bodyPr>
          <a:lstStyle/>
          <a:p>
            <a:pPr>
              <a:defRPr/>
            </a:pPr>
            <a:r>
              <a:rPr lang="en-GB" sz="2000" dirty="0">
                <a:solidFill>
                  <a:srgbClr val="4472C4">
                    <a:lumMod val="50000"/>
                  </a:srgbClr>
                </a:solidFill>
              </a:rPr>
              <a:t>The </a:t>
            </a:r>
            <a:r>
              <a:rPr lang="en-GB" sz="2000" b="1" dirty="0">
                <a:solidFill>
                  <a:srgbClr val="4472C4">
                    <a:lumMod val="50000"/>
                  </a:srgbClr>
                </a:solidFill>
              </a:rPr>
              <a:t>grammar feature is made task-essential </a:t>
            </a:r>
            <a:r>
              <a:rPr lang="en-GB" sz="2000" dirty="0">
                <a:solidFill>
                  <a:srgbClr val="4472C4">
                    <a:lumMod val="50000"/>
                  </a:srgbClr>
                </a:solidFill>
              </a:rPr>
              <a:t>during practice by </a:t>
            </a:r>
            <a:r>
              <a:rPr lang="en-GB" sz="2000" b="1" dirty="0">
                <a:solidFill>
                  <a:srgbClr val="4472C4">
                    <a:lumMod val="50000"/>
                  </a:srgbClr>
                </a:solidFill>
              </a:rPr>
              <a:t>removing as many other clues</a:t>
            </a:r>
            <a:r>
              <a:rPr lang="en-GB" sz="2000" dirty="0">
                <a:solidFill>
                  <a:srgbClr val="4472C4">
                    <a:lumMod val="50000"/>
                  </a:srgbClr>
                </a:solidFill>
              </a:rPr>
              <a:t> from the sentence </a:t>
            </a:r>
            <a:r>
              <a:rPr lang="en-GB" sz="2000" b="1" dirty="0">
                <a:solidFill>
                  <a:srgbClr val="4472C4">
                    <a:lumMod val="50000"/>
                  </a:srgbClr>
                </a:solidFill>
              </a:rPr>
              <a:t>as possible. </a:t>
            </a:r>
          </a:p>
        </p:txBody>
      </p:sp>
      <p:grpSp>
        <p:nvGrpSpPr>
          <p:cNvPr id="41" name="Group 40"/>
          <p:cNvGrpSpPr/>
          <p:nvPr/>
        </p:nvGrpSpPr>
        <p:grpSpPr>
          <a:xfrm>
            <a:off x="6112416" y="3460027"/>
            <a:ext cx="2879877" cy="2873701"/>
            <a:chOff x="3221396" y="3441019"/>
            <a:chExt cx="2879877" cy="2873701"/>
          </a:xfrm>
        </p:grpSpPr>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0878" y="3484828"/>
              <a:ext cx="2820395" cy="2829892"/>
            </a:xfrm>
            <a:prstGeom prst="rect">
              <a:avLst/>
            </a:prstGeom>
          </p:spPr>
        </p:pic>
        <p:sp>
          <p:nvSpPr>
            <p:cNvPr id="6" name="TextBox 5"/>
            <p:cNvSpPr txBox="1"/>
            <p:nvPr/>
          </p:nvSpPr>
          <p:spPr>
            <a:xfrm>
              <a:off x="3221396" y="3441019"/>
              <a:ext cx="2725313" cy="2862322"/>
            </a:xfrm>
            <a:prstGeom prst="rect">
              <a:avLst/>
            </a:prstGeom>
            <a:noFill/>
          </p:spPr>
          <p:txBody>
            <a:bodyPr wrap="square" rtlCol="0">
              <a:spAutoFit/>
            </a:bodyPr>
            <a:lstStyle/>
            <a:p>
              <a:pPr>
                <a:defRPr/>
              </a:pPr>
              <a:r>
                <a:rPr lang="en-GB" sz="2000" b="1" dirty="0">
                  <a:solidFill>
                    <a:srgbClr val="4472C4">
                      <a:lumMod val="50000"/>
                    </a:srgbClr>
                  </a:solidFill>
                </a:rPr>
                <a:t>Grammar is encountered with a varied lexicon to consolidate </a:t>
              </a:r>
              <a:r>
                <a:rPr lang="en-GB" sz="2000" dirty="0">
                  <a:solidFill>
                    <a:srgbClr val="4472C4">
                      <a:lumMod val="50000"/>
                    </a:srgbClr>
                  </a:solidFill>
                </a:rPr>
                <a:t>learners’ knowledge of a grammatical system </a:t>
              </a:r>
              <a:r>
                <a:rPr lang="en-GB" sz="2000" b="1" dirty="0">
                  <a:solidFill>
                    <a:srgbClr val="4472C4">
                      <a:lumMod val="50000"/>
                    </a:srgbClr>
                  </a:solidFill>
                </a:rPr>
                <a:t>that works across multiple contexts.</a:t>
              </a:r>
            </a:p>
          </p:txBody>
        </p:sp>
      </p:grpSp>
      <p:grpSp>
        <p:nvGrpSpPr>
          <p:cNvPr id="9" name="Group 8"/>
          <p:cNvGrpSpPr/>
          <p:nvPr/>
        </p:nvGrpSpPr>
        <p:grpSpPr>
          <a:xfrm>
            <a:off x="9145571" y="3517698"/>
            <a:ext cx="2829050" cy="2797022"/>
            <a:chOff x="4828424" y="462351"/>
            <a:chExt cx="2852717" cy="2862322"/>
          </a:xfrm>
        </p:grpSpPr>
        <p:pic>
          <p:nvPicPr>
            <p:cNvPr id="4" name="Picture 3"/>
            <p:cNvPicPr>
              <a:picLocks noChangeAspect="1"/>
            </p:cNvPicPr>
            <p:nvPr/>
          </p:nvPicPr>
          <p:blipFill>
            <a:blip r:embed="rId8">
              <a:extLst>
                <a:ext uri="{BEBA8EAE-BF5A-486C-A8C5-ECC9F3942E4B}">
                  <a14:imgProps xmlns:a14="http://schemas.microsoft.com/office/drawing/2010/main">
                    <a14:imgLayer r:embed="rId9">
                      <a14:imgEffect>
                        <a14:colorTemperature colorTemp="1695"/>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4828424" y="462351"/>
              <a:ext cx="2852717" cy="2862322"/>
            </a:xfrm>
            <a:prstGeom prst="rect">
              <a:avLst/>
            </a:prstGeom>
          </p:spPr>
        </p:pic>
        <p:sp>
          <p:nvSpPr>
            <p:cNvPr id="7" name="TextBox 6"/>
            <p:cNvSpPr txBox="1"/>
            <p:nvPr/>
          </p:nvSpPr>
          <p:spPr>
            <a:xfrm>
              <a:off x="4828424" y="462351"/>
              <a:ext cx="2604407" cy="2299223"/>
            </a:xfrm>
            <a:prstGeom prst="rect">
              <a:avLst/>
            </a:prstGeom>
            <a:noFill/>
          </p:spPr>
          <p:txBody>
            <a:bodyPr wrap="square" rtlCol="0">
              <a:spAutoFit/>
            </a:bodyPr>
            <a:lstStyle/>
            <a:p>
              <a:pPr>
                <a:defRPr/>
              </a:pPr>
              <a:r>
                <a:rPr lang="en-GB" sz="2000" b="1" dirty="0">
                  <a:solidFill>
                    <a:srgbClr val="4472C4">
                      <a:lumMod val="50000"/>
                    </a:srgbClr>
                  </a:solidFill>
                </a:rPr>
                <a:t>Writing and speaking activities </a:t>
              </a:r>
              <a:r>
                <a:rPr lang="en-GB" sz="2000" dirty="0">
                  <a:solidFill>
                    <a:srgbClr val="4472C4">
                      <a:lumMod val="50000"/>
                    </a:srgbClr>
                  </a:solidFill>
                </a:rPr>
                <a:t>to help learners </a:t>
              </a:r>
              <a:r>
                <a:rPr lang="en-GB" sz="2000" b="1" dirty="0">
                  <a:solidFill>
                    <a:srgbClr val="4472C4">
                      <a:lumMod val="50000"/>
                    </a:srgbClr>
                  </a:solidFill>
                </a:rPr>
                <a:t>establish and practise accessing knowledge </a:t>
              </a:r>
              <a:r>
                <a:rPr lang="en-GB" sz="2000" dirty="0">
                  <a:solidFill>
                    <a:srgbClr val="4472C4">
                      <a:lumMod val="50000"/>
                    </a:srgbClr>
                  </a:solidFill>
                </a:rPr>
                <a:t>after the input practice. </a:t>
              </a:r>
            </a:p>
          </p:txBody>
        </p:sp>
      </p:grpSp>
      <p:grpSp>
        <p:nvGrpSpPr>
          <p:cNvPr id="16" name="Group 15"/>
          <p:cNvGrpSpPr/>
          <p:nvPr/>
        </p:nvGrpSpPr>
        <p:grpSpPr>
          <a:xfrm>
            <a:off x="307057" y="76594"/>
            <a:ext cx="2791990" cy="1695448"/>
            <a:chOff x="2913825" y="85023"/>
            <a:chExt cx="2644160" cy="2868276"/>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3825" y="85023"/>
              <a:ext cx="2644160" cy="2653063"/>
            </a:xfrm>
            <a:prstGeom prst="rect">
              <a:avLst/>
            </a:prstGeom>
          </p:spPr>
        </p:pic>
        <p:sp>
          <p:nvSpPr>
            <p:cNvPr id="18" name="TextBox 17"/>
            <p:cNvSpPr txBox="1"/>
            <p:nvPr/>
          </p:nvSpPr>
          <p:spPr>
            <a:xfrm>
              <a:off x="2944592" y="193688"/>
              <a:ext cx="2604407" cy="2759611"/>
            </a:xfrm>
            <a:prstGeom prst="rect">
              <a:avLst/>
            </a:prstGeom>
            <a:noFill/>
          </p:spPr>
          <p:txBody>
            <a:bodyPr wrap="square" rtlCol="0">
              <a:spAutoFit/>
            </a:bodyPr>
            <a:lstStyle/>
            <a:p>
              <a:pPr>
                <a:defRPr/>
              </a:pPr>
              <a:r>
                <a:rPr lang="en-GB" sz="2000" dirty="0">
                  <a:solidFill>
                    <a:srgbClr val="4472C4">
                      <a:lumMod val="50000"/>
                    </a:srgbClr>
                  </a:solidFill>
                </a:rPr>
                <a:t>A succinct, </a:t>
              </a:r>
              <a:r>
                <a:rPr lang="en-GB" sz="2000" b="1" dirty="0">
                  <a:solidFill>
                    <a:srgbClr val="4472C4">
                      <a:lumMod val="50000"/>
                    </a:srgbClr>
                  </a:solidFill>
                </a:rPr>
                <a:t>explicit description </a:t>
              </a:r>
              <a:r>
                <a:rPr lang="en-GB" sz="2000" dirty="0">
                  <a:solidFill>
                    <a:srgbClr val="4472C4">
                      <a:lumMod val="50000"/>
                    </a:srgbClr>
                  </a:solidFill>
                </a:rPr>
                <a:t>of the </a:t>
              </a:r>
              <a:r>
                <a:rPr lang="en-GB" sz="2000" b="1" dirty="0">
                  <a:solidFill>
                    <a:srgbClr val="4472C4">
                      <a:lumMod val="50000"/>
                    </a:srgbClr>
                  </a:solidFill>
                </a:rPr>
                <a:t>grammar feature and its meaning</a:t>
              </a:r>
              <a:r>
                <a:rPr lang="en-GB" sz="2000" dirty="0">
                  <a:solidFill>
                    <a:srgbClr val="4472C4">
                      <a:lumMod val="50000"/>
                    </a:srgbClr>
                  </a:solidFill>
                </a:rPr>
                <a:t>. </a:t>
              </a:r>
            </a:p>
            <a:p>
              <a:pPr>
                <a:defRPr/>
              </a:pPr>
              <a:endParaRPr lang="en-GB" sz="2000" dirty="0">
                <a:solidFill>
                  <a:srgbClr val="4472C4">
                    <a:lumMod val="50000"/>
                  </a:srgbClr>
                </a:solidFill>
              </a:endParaRPr>
            </a:p>
          </p:txBody>
        </p:sp>
      </p:grpSp>
      <p:grpSp>
        <p:nvGrpSpPr>
          <p:cNvPr id="29" name="Group 28"/>
          <p:cNvGrpSpPr/>
          <p:nvPr/>
        </p:nvGrpSpPr>
        <p:grpSpPr>
          <a:xfrm>
            <a:off x="3190538" y="89136"/>
            <a:ext cx="2921878" cy="2849881"/>
            <a:chOff x="118000" y="3298237"/>
            <a:chExt cx="2921878" cy="2849881"/>
          </a:xfrm>
        </p:grpSpPr>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000" y="3298237"/>
              <a:ext cx="2840318" cy="2849881"/>
            </a:xfrm>
            <a:prstGeom prst="rect">
              <a:avLst/>
            </a:prstGeom>
          </p:spPr>
        </p:pic>
        <p:sp>
          <p:nvSpPr>
            <p:cNvPr id="27" name="TextBox 26"/>
            <p:cNvSpPr txBox="1"/>
            <p:nvPr/>
          </p:nvSpPr>
          <p:spPr>
            <a:xfrm>
              <a:off x="197199" y="3316553"/>
              <a:ext cx="2842679" cy="2246769"/>
            </a:xfrm>
            <a:prstGeom prst="rect">
              <a:avLst/>
            </a:prstGeom>
            <a:noFill/>
          </p:spPr>
          <p:txBody>
            <a:bodyPr wrap="square" rtlCol="0">
              <a:spAutoFit/>
            </a:bodyPr>
            <a:lstStyle/>
            <a:p>
              <a:pPr>
                <a:defRPr/>
              </a:pPr>
              <a:r>
                <a:rPr lang="en-GB" sz="2000" b="1" dirty="0">
                  <a:solidFill>
                    <a:srgbClr val="4472C4">
                      <a:lumMod val="50000"/>
                    </a:srgbClr>
                  </a:solidFill>
                </a:rPr>
                <a:t>Initial practice </a:t>
              </a:r>
              <a:r>
                <a:rPr lang="en-GB" sz="2000" dirty="0">
                  <a:solidFill>
                    <a:srgbClr val="4472C4">
                      <a:lumMod val="50000"/>
                    </a:srgbClr>
                  </a:solidFill>
                </a:rPr>
                <a:t>to reinforce knowledge of the grammatical form and its meaning </a:t>
              </a:r>
              <a:r>
                <a:rPr lang="en-GB" sz="2000" b="1" dirty="0">
                  <a:solidFill>
                    <a:srgbClr val="4472C4">
                      <a:lumMod val="50000"/>
                    </a:srgbClr>
                  </a:solidFill>
                </a:rPr>
                <a:t>in the ‘input’(</a:t>
              </a:r>
              <a:r>
                <a:rPr lang="en-GB" sz="2000" dirty="0">
                  <a:solidFill>
                    <a:srgbClr val="4472C4">
                      <a:lumMod val="50000"/>
                    </a:srgbClr>
                  </a:solidFill>
                </a:rPr>
                <a:t>i.e. when </a:t>
              </a:r>
              <a:r>
                <a:rPr lang="en-GB" sz="2000" b="1" dirty="0">
                  <a:solidFill>
                    <a:srgbClr val="4472C4">
                      <a:lumMod val="50000"/>
                    </a:srgbClr>
                  </a:solidFill>
                </a:rPr>
                <a:t>reading</a:t>
              </a:r>
              <a:r>
                <a:rPr lang="en-GB" sz="2000" dirty="0">
                  <a:solidFill>
                    <a:srgbClr val="4472C4">
                      <a:lumMod val="50000"/>
                    </a:srgbClr>
                  </a:solidFill>
                </a:rPr>
                <a:t> </a:t>
              </a:r>
            </a:p>
            <a:p>
              <a:pPr>
                <a:defRPr/>
              </a:pPr>
              <a:r>
                <a:rPr lang="en-GB" sz="2000" dirty="0">
                  <a:solidFill>
                    <a:srgbClr val="4472C4">
                      <a:lumMod val="50000"/>
                    </a:srgbClr>
                  </a:solidFill>
                </a:rPr>
                <a:t>and </a:t>
              </a:r>
              <a:r>
                <a:rPr lang="en-GB" sz="2000" b="1" dirty="0">
                  <a:solidFill>
                    <a:srgbClr val="4472C4">
                      <a:lumMod val="50000"/>
                    </a:srgbClr>
                  </a:solidFill>
                </a:rPr>
                <a:t>listening</a:t>
              </a:r>
              <a:r>
                <a:rPr lang="en-GB" sz="2000" dirty="0">
                  <a:solidFill>
                    <a:srgbClr val="4472C4">
                      <a:lumMod val="50000"/>
                    </a:srgbClr>
                  </a:solidFill>
                </a:rPr>
                <a:t>).</a:t>
              </a:r>
            </a:p>
          </p:txBody>
        </p:sp>
      </p:grpSp>
      <p:grpSp>
        <p:nvGrpSpPr>
          <p:cNvPr id="30" name="Group 29"/>
          <p:cNvGrpSpPr/>
          <p:nvPr/>
        </p:nvGrpSpPr>
        <p:grpSpPr>
          <a:xfrm>
            <a:off x="3207292" y="3527263"/>
            <a:ext cx="2967567" cy="2777892"/>
            <a:chOff x="3662310" y="1258725"/>
            <a:chExt cx="2740275" cy="2660363"/>
          </a:xfrm>
        </p:grpSpPr>
        <p:pic>
          <p:nvPicPr>
            <p:cNvPr id="31" name="Picture 3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2310" y="1258725"/>
              <a:ext cx="2651435" cy="2660363"/>
            </a:xfrm>
            <a:prstGeom prst="rect">
              <a:avLst/>
            </a:prstGeom>
          </p:spPr>
        </p:pic>
        <p:sp>
          <p:nvSpPr>
            <p:cNvPr id="32" name="TextBox 31"/>
            <p:cNvSpPr txBox="1"/>
            <p:nvPr/>
          </p:nvSpPr>
          <p:spPr>
            <a:xfrm>
              <a:off x="3710471" y="1258725"/>
              <a:ext cx="2692114" cy="2151711"/>
            </a:xfrm>
            <a:prstGeom prst="rect">
              <a:avLst/>
            </a:prstGeom>
            <a:noFill/>
          </p:spPr>
          <p:txBody>
            <a:bodyPr wrap="square" rtlCol="0">
              <a:spAutoFit/>
            </a:bodyPr>
            <a:lstStyle/>
            <a:p>
              <a:pPr>
                <a:defRPr/>
              </a:pPr>
              <a:r>
                <a:rPr lang="en-GB" sz="2000" b="1" dirty="0">
                  <a:solidFill>
                    <a:srgbClr val="4472C4">
                      <a:lumMod val="50000"/>
                    </a:srgbClr>
                  </a:solidFill>
                </a:rPr>
                <a:t>After extensive initial practice</a:t>
              </a:r>
              <a:r>
                <a:rPr lang="en-GB" sz="2000" dirty="0">
                  <a:solidFill>
                    <a:srgbClr val="4472C4">
                      <a:lumMod val="50000"/>
                    </a:srgbClr>
                  </a:solidFill>
                </a:rPr>
                <a:t> of pairs of features, very gradually</a:t>
              </a:r>
              <a:r>
                <a:rPr lang="en-GB" sz="2000" b="1" dirty="0">
                  <a:solidFill>
                    <a:srgbClr val="4472C4">
                      <a:lumMod val="50000"/>
                    </a:srgbClr>
                  </a:solidFill>
                </a:rPr>
                <a:t>, activities may incorporate more than two features.</a:t>
              </a:r>
            </a:p>
          </p:txBody>
        </p:sp>
      </p:grpSp>
      <p:grpSp>
        <p:nvGrpSpPr>
          <p:cNvPr id="42" name="Group 41"/>
          <p:cNvGrpSpPr/>
          <p:nvPr/>
        </p:nvGrpSpPr>
        <p:grpSpPr>
          <a:xfrm>
            <a:off x="314155" y="3523506"/>
            <a:ext cx="2846965" cy="2810222"/>
            <a:chOff x="314155" y="3523506"/>
            <a:chExt cx="2846965" cy="2810222"/>
          </a:xfrm>
        </p:grpSpPr>
        <p:pic>
          <p:nvPicPr>
            <p:cNvPr id="34" name="Picture 3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155" y="3523506"/>
              <a:ext cx="2800792" cy="2810222"/>
            </a:xfrm>
            <a:prstGeom prst="rect">
              <a:avLst/>
            </a:prstGeom>
          </p:spPr>
        </p:pic>
        <p:sp>
          <p:nvSpPr>
            <p:cNvPr id="33" name="TextBox 32"/>
            <p:cNvSpPr txBox="1"/>
            <p:nvPr/>
          </p:nvSpPr>
          <p:spPr>
            <a:xfrm>
              <a:off x="362554" y="3523506"/>
              <a:ext cx="2798566" cy="2246769"/>
            </a:xfrm>
            <a:prstGeom prst="rect">
              <a:avLst/>
            </a:prstGeom>
            <a:noFill/>
          </p:spPr>
          <p:txBody>
            <a:bodyPr wrap="square" rtlCol="0">
              <a:spAutoFit/>
            </a:bodyPr>
            <a:lstStyle/>
            <a:p>
              <a:pPr>
                <a:defRPr/>
              </a:pPr>
              <a:r>
                <a:rPr lang="en-GB" sz="2000" b="1" dirty="0">
                  <a:solidFill>
                    <a:srgbClr val="4472C4">
                      <a:lumMod val="50000"/>
                    </a:srgbClr>
                  </a:solidFill>
                </a:rPr>
                <a:t>Pairs of meanings juxtaposed </a:t>
              </a:r>
              <a:r>
                <a:rPr lang="en-GB" sz="2000" dirty="0">
                  <a:solidFill>
                    <a:srgbClr val="4472C4">
                      <a:lumMod val="50000"/>
                    </a:srgbClr>
                  </a:solidFill>
                </a:rPr>
                <a:t>in </a:t>
              </a:r>
              <a:r>
                <a:rPr lang="en-GB" sz="2000" b="1" dirty="0">
                  <a:solidFill>
                    <a:srgbClr val="4472C4">
                      <a:lumMod val="50000"/>
                    </a:srgbClr>
                  </a:solidFill>
                </a:rPr>
                <a:t>different combinations,</a:t>
              </a:r>
              <a:r>
                <a:rPr lang="en-GB" sz="2000" dirty="0">
                  <a:solidFill>
                    <a:srgbClr val="4472C4">
                      <a:lumMod val="50000"/>
                    </a:srgbClr>
                  </a:solidFill>
                </a:rPr>
                <a:t> ensuring that features are revisited and reinforced.</a:t>
              </a:r>
            </a:p>
          </p:txBody>
        </p:sp>
      </p:grpSp>
      <p:sp>
        <p:nvSpPr>
          <p:cNvPr id="36" name="TextBox 35"/>
          <p:cNvSpPr txBox="1"/>
          <p:nvPr/>
        </p:nvSpPr>
        <p:spPr>
          <a:xfrm>
            <a:off x="3269737" y="3060308"/>
            <a:ext cx="8256105" cy="369332"/>
          </a:xfrm>
          <a:prstGeom prst="rect">
            <a:avLst/>
          </a:prstGeom>
          <a:solidFill>
            <a:srgbClr val="FF6600"/>
          </a:solidFill>
        </p:spPr>
        <p:txBody>
          <a:bodyPr wrap="square" rtlCol="0">
            <a:spAutoFit/>
          </a:bodyPr>
          <a:lstStyle/>
          <a:p>
            <a:pPr algn="ctr">
              <a:defRPr/>
            </a:pPr>
            <a:endParaRPr lang="en-GB" dirty="0">
              <a:solidFill>
                <a:prstClr val="black"/>
              </a:solidFill>
            </a:endParaRPr>
          </a:p>
        </p:txBody>
      </p:sp>
      <p:sp>
        <p:nvSpPr>
          <p:cNvPr id="37" name="TextBox 36"/>
          <p:cNvSpPr txBox="1"/>
          <p:nvPr/>
        </p:nvSpPr>
        <p:spPr>
          <a:xfrm>
            <a:off x="314155" y="1752745"/>
            <a:ext cx="2750014" cy="1631216"/>
          </a:xfrm>
          <a:prstGeom prst="rect">
            <a:avLst/>
          </a:prstGeom>
          <a:noFill/>
        </p:spPr>
        <p:txBody>
          <a:bodyPr wrap="square" rtlCol="0">
            <a:spAutoFit/>
          </a:bodyPr>
          <a:lstStyle/>
          <a:p>
            <a:pPr>
              <a:defRPr/>
            </a:pPr>
            <a:r>
              <a:rPr lang="en-GB" sz="2000" dirty="0">
                <a:solidFill>
                  <a:srgbClr val="4472C4">
                    <a:lumMod val="50000"/>
                  </a:srgbClr>
                </a:solidFill>
              </a:rPr>
              <a:t>Developing learners’ </a:t>
            </a:r>
            <a:r>
              <a:rPr lang="en-GB" sz="2000" b="1" dirty="0">
                <a:solidFill>
                  <a:srgbClr val="4472C4">
                    <a:lumMod val="50000"/>
                  </a:srgbClr>
                </a:solidFill>
              </a:rPr>
              <a:t>awareness</a:t>
            </a:r>
            <a:r>
              <a:rPr lang="en-GB" sz="2000" dirty="0">
                <a:solidFill>
                  <a:srgbClr val="4472C4">
                    <a:lumMod val="50000"/>
                  </a:srgbClr>
                </a:solidFill>
              </a:rPr>
              <a:t> of the </a:t>
            </a:r>
            <a:r>
              <a:rPr lang="en-GB" sz="2000" b="1" dirty="0">
                <a:solidFill>
                  <a:srgbClr val="4472C4">
                    <a:lumMod val="50000"/>
                  </a:srgbClr>
                </a:solidFill>
              </a:rPr>
              <a:t>relationship between English and the L2</a:t>
            </a:r>
            <a:r>
              <a:rPr lang="en-GB" sz="2000" dirty="0">
                <a:solidFill>
                  <a:srgbClr val="4472C4">
                    <a:lumMod val="50000"/>
                  </a:srgbClr>
                </a:solidFill>
              </a:rPr>
              <a:t>.</a:t>
            </a:r>
          </a:p>
        </p:txBody>
      </p:sp>
      <p:sp>
        <p:nvSpPr>
          <p:cNvPr id="2" name="Title 1"/>
          <p:cNvSpPr>
            <a:spLocks noGrp="1"/>
          </p:cNvSpPr>
          <p:nvPr>
            <p:ph type="title"/>
          </p:nvPr>
        </p:nvSpPr>
        <p:spPr>
          <a:xfrm>
            <a:off x="3734493" y="2573365"/>
            <a:ext cx="10515600" cy="1325563"/>
          </a:xfrm>
        </p:spPr>
        <p:txBody>
          <a:bodyPr/>
          <a:lstStyle/>
          <a:p>
            <a:pPr lvl="0">
              <a:lnSpc>
                <a:spcPct val="100000"/>
              </a:lnSpc>
              <a:spcBef>
                <a:spcPts val="0"/>
              </a:spcBef>
              <a:defRPr/>
            </a:pPr>
            <a:r>
              <a:rPr lang="en-GB" sz="1800" b="1" dirty="0">
                <a:solidFill>
                  <a:schemeClr val="bg1"/>
                </a:solidFill>
                <a:latin typeface="Century Gothic" panose="020F0302020204030204"/>
                <a:ea typeface="+mn-ea"/>
                <a:cs typeface="+mn-cs"/>
              </a:rPr>
              <a:t>Core Principles of Grammar Teaching</a:t>
            </a:r>
          </a:p>
        </p:txBody>
      </p:sp>
    </p:spTree>
    <p:extLst>
      <p:ext uri="{BB962C8B-B14F-4D97-AF65-F5344CB8AC3E}">
        <p14:creationId xmlns:p14="http://schemas.microsoft.com/office/powerpoint/2010/main" val="17836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2"/>
            <a:ext cx="11640756" cy="880585"/>
          </a:xfrm>
          <a:prstGeom prst="rect">
            <a:avLst/>
          </a:prstGeom>
        </p:spPr>
      </p:pic>
      <p:sp>
        <p:nvSpPr>
          <p:cNvPr id="4" name="Title 3"/>
          <p:cNvSpPr>
            <a:spLocks noGrp="1"/>
          </p:cNvSpPr>
          <p:nvPr>
            <p:ph type="title"/>
          </p:nvPr>
        </p:nvSpPr>
        <p:spPr>
          <a:xfrm>
            <a:off x="208493" y="-25052"/>
            <a:ext cx="9631245" cy="1466850"/>
          </a:xfrm>
        </p:spPr>
        <p:txBody>
          <a:bodyPr>
            <a:normAutofit/>
          </a:bodyPr>
          <a:lstStyle/>
          <a:p>
            <a:r>
              <a:rPr lang="en-GB" sz="3600" b="1" dirty="0">
                <a:solidFill>
                  <a:schemeClr val="bg1"/>
                </a:solidFill>
              </a:rPr>
              <a:t>Examples of NCELP Resources</a:t>
            </a:r>
          </a:p>
        </p:txBody>
      </p:sp>
      <p:sp>
        <p:nvSpPr>
          <p:cNvPr id="5" name="Content Placeholder 4"/>
          <p:cNvSpPr>
            <a:spLocks noGrp="1"/>
          </p:cNvSpPr>
          <p:nvPr>
            <p:ph idx="1"/>
          </p:nvPr>
        </p:nvSpPr>
        <p:spPr>
          <a:xfrm>
            <a:off x="647923" y="1325563"/>
            <a:ext cx="11201326" cy="5135456"/>
          </a:xfrm>
        </p:spPr>
        <p:txBody>
          <a:bodyPr>
            <a:noAutofit/>
          </a:bodyPr>
          <a:lstStyle/>
          <a:p>
            <a:pPr marL="457200" indent="-457200">
              <a:lnSpc>
                <a:spcPct val="250000"/>
              </a:lnSpc>
              <a:spcBef>
                <a:spcPts val="0"/>
              </a:spcBef>
              <a:buAutoNum type="arabicParenR"/>
            </a:pPr>
            <a:r>
              <a:rPr lang="en-GB" sz="2200" b="1" dirty="0"/>
              <a:t>Brief, clear explanation about the meaning of a pair of features</a:t>
            </a:r>
          </a:p>
          <a:p>
            <a:pPr marL="457200" indent="-457200">
              <a:lnSpc>
                <a:spcPct val="250000"/>
              </a:lnSpc>
              <a:spcBef>
                <a:spcPts val="0"/>
              </a:spcBef>
              <a:buAutoNum type="arabicParenR"/>
            </a:pPr>
            <a:r>
              <a:rPr lang="en-GB" sz="2200" b="1" dirty="0"/>
              <a:t>Reading – where attention is oriented to the meaning of the grammar</a:t>
            </a:r>
          </a:p>
          <a:p>
            <a:pPr marL="457200" indent="-457200">
              <a:lnSpc>
                <a:spcPct val="250000"/>
              </a:lnSpc>
              <a:spcBef>
                <a:spcPts val="0"/>
              </a:spcBef>
              <a:buAutoNum type="arabicParenR"/>
            </a:pPr>
            <a:r>
              <a:rPr lang="en-GB" sz="2200" b="1" dirty="0"/>
              <a:t>Listening – where attention is oriented to the meaning of the grammar</a:t>
            </a:r>
          </a:p>
          <a:p>
            <a:pPr marL="457200" indent="-457200">
              <a:lnSpc>
                <a:spcPct val="250000"/>
              </a:lnSpc>
              <a:spcBef>
                <a:spcPts val="0"/>
              </a:spcBef>
              <a:buAutoNum type="arabicParenR"/>
            </a:pPr>
            <a:r>
              <a:rPr lang="en-GB" sz="2200" b="1" dirty="0"/>
              <a:t>Writing (controlled) – where learners have to ‘choose’ which grammar to use</a:t>
            </a:r>
          </a:p>
          <a:p>
            <a:pPr marL="457200" indent="-457200">
              <a:lnSpc>
                <a:spcPct val="200000"/>
              </a:lnSpc>
              <a:spcBef>
                <a:spcPts val="0"/>
              </a:spcBef>
              <a:buAutoNum type="arabicParenR"/>
            </a:pPr>
            <a:r>
              <a:rPr lang="en-GB" sz="2200" b="1" dirty="0"/>
              <a:t>Speaking (controlled) – where learners have to ‘choose’ which grammar to use and their partner must understand that grammar</a:t>
            </a:r>
          </a:p>
        </p:txBody>
      </p:sp>
    </p:spTree>
    <p:extLst>
      <p:ext uri="{BB962C8B-B14F-4D97-AF65-F5344CB8AC3E}">
        <p14:creationId xmlns:p14="http://schemas.microsoft.com/office/powerpoint/2010/main" val="1828727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8F9D36-495E-43FC-BBC7-37C6100EB8A6}"/>
              </a:ext>
            </a:extLst>
          </p:cNvPr>
          <p:cNvPicPr>
            <a:picLocks noChangeAspect="1"/>
          </p:cNvPicPr>
          <p:nvPr/>
        </p:nvPicPr>
        <p:blipFill>
          <a:blip r:embed="rId3"/>
          <a:stretch>
            <a:fillRect/>
          </a:stretch>
        </p:blipFill>
        <p:spPr>
          <a:xfrm>
            <a:off x="95971" y="1175731"/>
            <a:ext cx="5002530" cy="2813923"/>
          </a:xfrm>
          <a:prstGeom prst="rect">
            <a:avLst/>
          </a:prstGeom>
          <a:ln>
            <a:solidFill>
              <a:srgbClr val="F66400"/>
            </a:solidFill>
          </a:ln>
        </p:spPr>
      </p:pic>
      <p:sp>
        <p:nvSpPr>
          <p:cNvPr id="4" name="Arrow: Bent-Up 3">
            <a:extLst>
              <a:ext uri="{FF2B5EF4-FFF2-40B4-BE49-F238E27FC236}">
                <a16:creationId xmlns:a16="http://schemas.microsoft.com/office/drawing/2014/main" id="{8C55C8E5-5D80-47D9-B845-B7E45C6EDD97}"/>
              </a:ext>
            </a:extLst>
          </p:cNvPr>
          <p:cNvSpPr/>
          <p:nvPr/>
        </p:nvSpPr>
        <p:spPr>
          <a:xfrm rot="5400000">
            <a:off x="3460618" y="3046943"/>
            <a:ext cx="932961" cy="2818385"/>
          </a:xfrm>
          <a:prstGeom prst="bentUpArrow">
            <a:avLst/>
          </a:prstGeom>
          <a:solidFill>
            <a:srgbClr val="F66400"/>
          </a:solidFill>
          <a:ln>
            <a:solidFill>
              <a:srgbClr val="F664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rgbClr val="F66400"/>
              </a:solidFill>
            </a:endParaRPr>
          </a:p>
        </p:txBody>
      </p:sp>
      <p:pic>
        <p:nvPicPr>
          <p:cNvPr id="6" name="Picture 5">
            <a:extLst>
              <a:ext uri="{FF2B5EF4-FFF2-40B4-BE49-F238E27FC236}">
                <a16:creationId xmlns:a16="http://schemas.microsoft.com/office/drawing/2014/main" id="{F078E2B4-CF6D-4279-8D6C-ED92B76C92B9}"/>
              </a:ext>
            </a:extLst>
          </p:cNvPr>
          <p:cNvPicPr>
            <a:picLocks noChangeAspect="1"/>
          </p:cNvPicPr>
          <p:nvPr/>
        </p:nvPicPr>
        <p:blipFill>
          <a:blip r:embed="rId4"/>
          <a:stretch>
            <a:fillRect/>
          </a:stretch>
        </p:blipFill>
        <p:spPr>
          <a:xfrm>
            <a:off x="5336291" y="2308819"/>
            <a:ext cx="6759738" cy="3802353"/>
          </a:xfrm>
          <a:prstGeom prst="rect">
            <a:avLst/>
          </a:prstGeom>
          <a:ln>
            <a:solidFill>
              <a:srgbClr val="F66400"/>
            </a:solidFill>
          </a:ln>
        </p:spPr>
      </p:pic>
      <p:sp>
        <p:nvSpPr>
          <p:cNvPr id="7" name="Title 1">
            <a:extLst>
              <a:ext uri="{FF2B5EF4-FFF2-40B4-BE49-F238E27FC236}">
                <a16:creationId xmlns:a16="http://schemas.microsoft.com/office/drawing/2014/main" id="{80C998CB-CBAF-4752-ADF2-A5BB7D5EEE89}"/>
              </a:ext>
            </a:extLst>
          </p:cNvPr>
          <p:cNvSpPr>
            <a:spLocks noGrp="1"/>
          </p:cNvSpPr>
          <p:nvPr>
            <p:ph type="title"/>
          </p:nvPr>
        </p:nvSpPr>
        <p:spPr>
          <a:xfrm>
            <a:off x="299464" y="-12825"/>
            <a:ext cx="10515600" cy="1325563"/>
          </a:xfrm>
        </p:spPr>
        <p:txBody>
          <a:bodyPr>
            <a:normAutofit/>
          </a:bodyPr>
          <a:lstStyle/>
          <a:p>
            <a:r>
              <a:rPr lang="en-GB" sz="3600" b="1" dirty="0">
                <a:solidFill>
                  <a:srgbClr val="4472C4">
                    <a:lumMod val="50000"/>
                  </a:srgbClr>
                </a:solidFill>
                <a:ea typeface="+mn-ea"/>
                <a:cs typeface="+mn-cs"/>
              </a:rPr>
              <a:t>An example of possible modifications</a:t>
            </a:r>
            <a:endParaRPr lang="en-GB" sz="5400" dirty="0"/>
          </a:p>
        </p:txBody>
      </p:sp>
    </p:spTree>
    <p:extLst>
      <p:ext uri="{BB962C8B-B14F-4D97-AF65-F5344CB8AC3E}">
        <p14:creationId xmlns:p14="http://schemas.microsoft.com/office/powerpoint/2010/main" val="85424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B567046-4FED-40E9-BAA6-ED6B67A1EF5B}"/>
              </a:ext>
            </a:extLst>
          </p:cNvPr>
          <p:cNvSpPr>
            <a:spLocks noGrp="1"/>
          </p:cNvSpPr>
          <p:nvPr>
            <p:ph type="title"/>
          </p:nvPr>
        </p:nvSpPr>
        <p:spPr>
          <a:xfrm>
            <a:off x="838200" y="443073"/>
            <a:ext cx="10515600" cy="4422225"/>
          </a:xfrm>
        </p:spPr>
        <p:txBody>
          <a:bodyPr>
            <a:normAutofit/>
          </a:bodyPr>
          <a:lstStyle/>
          <a:p>
            <a:r>
              <a:rPr lang="en-GB" dirty="0"/>
              <a:t>Example of:</a:t>
            </a:r>
            <a:br>
              <a:rPr lang="en-GB" dirty="0"/>
            </a:br>
            <a:r>
              <a:rPr lang="en-GB" dirty="0"/>
              <a:t> </a:t>
            </a:r>
            <a:br>
              <a:rPr lang="en-GB" dirty="0"/>
            </a:br>
            <a:r>
              <a:rPr lang="en-GB" b="1" dirty="0"/>
              <a:t>Brief, clear explanation </a:t>
            </a:r>
            <a:r>
              <a:rPr lang="en-GB" dirty="0"/>
              <a:t>about the meaning of a pair of grammar features</a:t>
            </a:r>
          </a:p>
        </p:txBody>
      </p:sp>
    </p:spTree>
    <p:extLst>
      <p:ext uri="{BB962C8B-B14F-4D97-AF65-F5344CB8AC3E}">
        <p14:creationId xmlns:p14="http://schemas.microsoft.com/office/powerpoint/2010/main" val="923877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88CE465-0CC9-4EBF-84C5-EE163981A891}"/>
              </a:ext>
            </a:extLst>
          </p:cNvPr>
          <p:cNvSpPr>
            <a:spLocks noGrp="1"/>
          </p:cNvSpPr>
          <p:nvPr>
            <p:ph type="title"/>
          </p:nvPr>
        </p:nvSpPr>
        <p:spPr>
          <a:xfrm>
            <a:off x="232343" y="255403"/>
            <a:ext cx="7577531" cy="707849"/>
          </a:xfrm>
        </p:spPr>
        <p:txBody>
          <a:bodyPr>
            <a:noAutofit/>
          </a:bodyPr>
          <a:lstStyle/>
          <a:p>
            <a:r>
              <a:rPr lang="en-GB" sz="2800" b="1">
                <a:solidFill>
                  <a:schemeClr val="bg1"/>
                </a:solidFill>
              </a:rPr>
              <a:t>Asking questions – subject-verb inversion</a:t>
            </a:r>
            <a:endParaRPr lang="en-GB" sz="2800" b="1" i="1" dirty="0">
              <a:solidFill>
                <a:schemeClr val="bg1"/>
              </a:solidFill>
            </a:endParaRPr>
          </a:p>
        </p:txBody>
      </p:sp>
      <p:sp>
        <p:nvSpPr>
          <p:cNvPr id="6" name="TextBox 5">
            <a:extLst>
              <a:ext uri="{FF2B5EF4-FFF2-40B4-BE49-F238E27FC236}">
                <a16:creationId xmlns:a16="http://schemas.microsoft.com/office/drawing/2014/main" id="{5528A0A4-0CEE-428E-8078-1BEA438F5CFA}"/>
              </a:ext>
            </a:extLst>
          </p:cNvPr>
          <p:cNvSpPr txBox="1"/>
          <p:nvPr/>
        </p:nvSpPr>
        <p:spPr>
          <a:xfrm>
            <a:off x="232343" y="1200158"/>
            <a:ext cx="12039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ask a question, we can swap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subject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and the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verb</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around:</a:t>
            </a:r>
          </a:p>
        </p:txBody>
      </p:sp>
      <p:sp>
        <p:nvSpPr>
          <p:cNvPr id="7" name="TextBox 6">
            <a:extLst>
              <a:ext uri="{FF2B5EF4-FFF2-40B4-BE49-F238E27FC236}">
                <a16:creationId xmlns:a16="http://schemas.microsoft.com/office/drawing/2014/main" id="{298BF222-B245-4273-B19E-2533DE2A8778}"/>
              </a:ext>
            </a:extLst>
          </p:cNvPr>
          <p:cNvSpPr txBox="1"/>
          <p:nvPr/>
        </p:nvSpPr>
        <p:spPr>
          <a:xfrm>
            <a:off x="751256" y="2520588"/>
            <a:ext cx="63420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4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0FCBA32D-38F8-4D45-ACA5-BAC1E2844C9E}"/>
              </a:ext>
            </a:extLst>
          </p:cNvPr>
          <p:cNvSpPr txBox="1"/>
          <p:nvPr/>
        </p:nvSpPr>
        <p:spPr>
          <a:xfrm>
            <a:off x="5172236" y="2620582"/>
            <a:ext cx="58254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a:t>
            </a:r>
          </a:p>
        </p:txBody>
      </p:sp>
      <p:sp>
        <p:nvSpPr>
          <p:cNvPr id="9" name="Rectangle 8">
            <a:extLst>
              <a:ext uri="{FF2B5EF4-FFF2-40B4-BE49-F238E27FC236}">
                <a16:creationId xmlns:a16="http://schemas.microsoft.com/office/drawing/2014/main" id="{3486A53F-E431-45D8-924B-0188CD7CE4DE}"/>
              </a:ext>
            </a:extLst>
          </p:cNvPr>
          <p:cNvSpPr/>
          <p:nvPr/>
        </p:nvSpPr>
        <p:spPr>
          <a:xfrm>
            <a:off x="765101" y="2028094"/>
            <a:ext cx="1999265" cy="52322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Statement</a:t>
            </a:r>
          </a:p>
        </p:txBody>
      </p:sp>
      <p:sp>
        <p:nvSpPr>
          <p:cNvPr id="10" name="TextBox 9">
            <a:extLst>
              <a:ext uri="{FF2B5EF4-FFF2-40B4-BE49-F238E27FC236}">
                <a16:creationId xmlns:a16="http://schemas.microsoft.com/office/drawing/2014/main" id="{F99D9EFE-B1DD-4BD9-BF86-779666D66236}"/>
              </a:ext>
            </a:extLst>
          </p:cNvPr>
          <p:cNvSpPr txBox="1"/>
          <p:nvPr/>
        </p:nvSpPr>
        <p:spPr>
          <a:xfrm>
            <a:off x="751257" y="4008581"/>
            <a:ext cx="63420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lang="en-GB" sz="4000" b="1" dirty="0">
                <a:solidFill>
                  <a:srgbClr val="115076"/>
                </a:solidFill>
                <a:latin typeface="Century Gothic" panose="020B0502020202020204" pitchFamily="34" charset="0"/>
              </a:rPr>
              <a:t>-</a:t>
            </a:r>
            <a:r>
              <a:rPr lang="en-GB" sz="4000" b="1" dirty="0" err="1">
                <a:solidFill>
                  <a:srgbClr val="115076"/>
                </a:solidFill>
                <a:latin typeface="Century Gothic" panose="020B0502020202020204" pitchFamily="34" charset="0"/>
              </a:rPr>
              <a:t>tu</a:t>
            </a:r>
            <a:r>
              <a:rPr lang="en-GB" sz="4000" b="1" dirty="0">
                <a:solidFill>
                  <a:srgbClr val="115076"/>
                </a:solidFill>
                <a:latin typeface="Century Gothic" panose="020B0502020202020204" pitchFamily="34" charset="0"/>
              </a:rPr>
              <a:t> ?</a:t>
            </a:r>
            <a:endPar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EEF54D9C-0E86-494A-A859-8EACC7D3F3A5}"/>
              </a:ext>
            </a:extLst>
          </p:cNvPr>
          <p:cNvSpPr txBox="1"/>
          <p:nvPr/>
        </p:nvSpPr>
        <p:spPr>
          <a:xfrm>
            <a:off x="5172236" y="4104743"/>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 you understand</a:t>
            </a:r>
            <a:r>
              <a:rPr lang="en-GB" sz="3200" i="1" dirty="0">
                <a:solidFill>
                  <a:srgbClr val="115076"/>
                </a:solidFill>
                <a:latin typeface="Century Gothic" panose="020B0502020202020204" pitchFamily="34" charset="0"/>
              </a:rPr>
              <a:t>?</a:t>
            </a:r>
            <a:endPar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3AF59D55-85F4-4E83-B710-EF7FED7EAE1B}"/>
              </a:ext>
            </a:extLst>
          </p:cNvPr>
          <p:cNvSpPr/>
          <p:nvPr/>
        </p:nvSpPr>
        <p:spPr>
          <a:xfrm>
            <a:off x="751257" y="3520912"/>
            <a:ext cx="1819146"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115076"/>
                </a:solidFill>
                <a:effectLst>
                  <a:outerShdw blurRad="38100" dist="19050" dir="2700000" algn="tl" rotWithShape="0">
                    <a:prstClr val="black">
                      <a:alpha val="40000"/>
                    </a:prstClr>
                  </a:outerShdw>
                </a:effectLst>
                <a:uLnTx/>
                <a:uFillTx/>
                <a:latin typeface="Century Gothic" panose="020F0302020204030204"/>
                <a:ea typeface="+mn-ea"/>
                <a:cs typeface="+mn-cs"/>
              </a:rPr>
              <a:t>Question</a:t>
            </a:r>
          </a:p>
        </p:txBody>
      </p:sp>
      <p:pic>
        <p:nvPicPr>
          <p:cNvPr id="13" name="Picture 12" descr="background rectangle">
            <a:extLst>
              <a:ext uri="{FF2B5EF4-FFF2-40B4-BE49-F238E27FC236}">
                <a16:creationId xmlns:a16="http://schemas.microsoft.com/office/drawing/2014/main" id="{E98A5A88-ECC1-4A6C-89DE-2B3AEA6A2CD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4" name="Rounded Rectangle 46">
            <a:extLst>
              <a:ext uri="{FF2B5EF4-FFF2-40B4-BE49-F238E27FC236}">
                <a16:creationId xmlns:a16="http://schemas.microsoft.com/office/drawing/2014/main" id="{293F9341-C98D-4102-9F05-9DBB9F37D850}"/>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itle 3">
            <a:extLst>
              <a:ext uri="{FF2B5EF4-FFF2-40B4-BE49-F238E27FC236}">
                <a16:creationId xmlns:a16="http://schemas.microsoft.com/office/drawing/2014/main" id="{2F7D699B-731E-40D5-A142-6170D3BDC1CF}"/>
              </a:ext>
            </a:extLst>
          </p:cNvPr>
          <p:cNvSpPr txBox="1">
            <a:spLocks/>
          </p:cNvSpPr>
          <p:nvPr/>
        </p:nvSpPr>
        <p:spPr>
          <a:xfrm>
            <a:off x="-1" y="296864"/>
            <a:ext cx="561702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Subject-verb inversion</a:t>
            </a:r>
            <a:endParaRPr lang="en-GB" sz="3600" b="1" dirty="0">
              <a:solidFill>
                <a:schemeClr val="bg1"/>
              </a:solidFill>
            </a:endParaRPr>
          </a:p>
        </p:txBody>
      </p:sp>
      <p:grpSp>
        <p:nvGrpSpPr>
          <p:cNvPr id="16" name="Group 15">
            <a:extLst>
              <a:ext uri="{FF2B5EF4-FFF2-40B4-BE49-F238E27FC236}">
                <a16:creationId xmlns:a16="http://schemas.microsoft.com/office/drawing/2014/main" id="{8FB2A582-B9D1-4402-BF20-304A4A340D03}"/>
              </a:ext>
            </a:extLst>
          </p:cNvPr>
          <p:cNvGrpSpPr/>
          <p:nvPr/>
        </p:nvGrpSpPr>
        <p:grpSpPr>
          <a:xfrm>
            <a:off x="2166094" y="5094884"/>
            <a:ext cx="5387107" cy="1507713"/>
            <a:chOff x="349781" y="4862949"/>
            <a:chExt cx="3891099" cy="1507713"/>
          </a:xfrm>
          <a:solidFill>
            <a:schemeClr val="accent1">
              <a:lumMod val="50000"/>
            </a:schemeClr>
          </a:solidFill>
        </p:grpSpPr>
        <p:sp>
          <p:nvSpPr>
            <p:cNvPr id="17" name="Oval Callout 15">
              <a:extLst>
                <a:ext uri="{FF2B5EF4-FFF2-40B4-BE49-F238E27FC236}">
                  <a16:creationId xmlns:a16="http://schemas.microsoft.com/office/drawing/2014/main" id="{2A58ECDC-FBB5-4929-B3C9-3F08F7218937}"/>
                </a:ext>
              </a:extLst>
            </p:cNvPr>
            <p:cNvSpPr/>
            <p:nvPr/>
          </p:nvSpPr>
          <p:spPr>
            <a:xfrm>
              <a:off x="349781" y="4862949"/>
              <a:ext cx="3891099" cy="1507713"/>
            </a:xfrm>
            <a:prstGeom prst="wedgeEllipseCallout">
              <a:avLst>
                <a:gd name="adj1" fmla="val -17042"/>
                <a:gd name="adj2" fmla="val -66503"/>
              </a:avLst>
            </a:prstGeom>
            <a:grp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9F96204C-6FA2-4225-A828-7B9EE155F63B}"/>
                </a:ext>
              </a:extLst>
            </p:cNvPr>
            <p:cNvSpPr txBox="1"/>
            <p:nvPr/>
          </p:nvSpPr>
          <p:spPr>
            <a:xfrm>
              <a:off x="758738" y="5123567"/>
              <a:ext cx="31268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Swapping round the subject and verb is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inversion.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We </a:t>
              </a:r>
              <a:r>
                <a:rPr lang="en-GB" sz="2000" dirty="0">
                  <a:solidFill>
                    <a:prstClr val="white"/>
                  </a:solidFill>
                  <a:latin typeface="Century Gothic" panose="020F0302020204030204"/>
                </a:rPr>
                <a:t>add a </a:t>
              </a:r>
              <a:r>
                <a:rPr lang="en-GB" sz="2000" b="1" dirty="0">
                  <a:solidFill>
                    <a:prstClr val="white"/>
                  </a:solidFill>
                  <a:latin typeface="Century Gothic" panose="020F0302020204030204"/>
                </a:rPr>
                <a:t>hyphen</a:t>
              </a:r>
              <a:r>
                <a:rPr lang="en-GB" sz="2000" dirty="0">
                  <a:solidFill>
                    <a:prstClr val="white"/>
                  </a:solidFill>
                  <a:latin typeface="Century Gothic" panose="020F0302020204030204"/>
                </a:rPr>
                <a:t> between them.</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79934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2FB874C-513E-4D0B-A916-EEF2C0352CB1}"/>
              </a:ext>
            </a:extLst>
          </p:cNvPr>
          <p:cNvSpPr>
            <a:spLocks noGrp="1"/>
          </p:cNvSpPr>
          <p:nvPr>
            <p:ph type="title"/>
          </p:nvPr>
        </p:nvSpPr>
        <p:spPr>
          <a:xfrm>
            <a:off x="232343" y="255403"/>
            <a:ext cx="7577531" cy="707849"/>
          </a:xfrm>
        </p:spPr>
        <p:txBody>
          <a:bodyPr>
            <a:noAutofit/>
          </a:bodyPr>
          <a:lstStyle/>
          <a:p>
            <a:r>
              <a:rPr lang="en-GB" sz="2800" b="1">
                <a:solidFill>
                  <a:schemeClr val="bg1"/>
                </a:solidFill>
              </a:rPr>
              <a:t>Asking questions – subject-verb inversion</a:t>
            </a:r>
            <a:endParaRPr lang="en-GB" sz="2800" b="1" i="1" dirty="0">
              <a:solidFill>
                <a:schemeClr val="bg1"/>
              </a:solidFill>
            </a:endParaRPr>
          </a:p>
        </p:txBody>
      </p:sp>
      <p:sp>
        <p:nvSpPr>
          <p:cNvPr id="3" name="TextBox 2">
            <a:extLst>
              <a:ext uri="{FF2B5EF4-FFF2-40B4-BE49-F238E27FC236}">
                <a16:creationId xmlns:a16="http://schemas.microsoft.com/office/drawing/2014/main" id="{AD797850-EA76-40D6-8467-27832FB05E90}"/>
              </a:ext>
            </a:extLst>
          </p:cNvPr>
          <p:cNvSpPr txBox="1"/>
          <p:nvPr/>
        </p:nvSpPr>
        <p:spPr>
          <a:xfrm>
            <a:off x="246188" y="1318341"/>
            <a:ext cx="120399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use inversion to form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do/does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questions and ‘</a:t>
            </a:r>
            <a:r>
              <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am/are/is</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questions.</a:t>
            </a:r>
          </a:p>
        </p:txBody>
      </p:sp>
      <p:sp>
        <p:nvSpPr>
          <p:cNvPr id="4" name="TextBox 3">
            <a:extLst>
              <a:ext uri="{FF2B5EF4-FFF2-40B4-BE49-F238E27FC236}">
                <a16:creationId xmlns:a16="http://schemas.microsoft.com/office/drawing/2014/main" id="{D81533D7-E6DE-443D-A368-A98D399072B9}"/>
              </a:ext>
            </a:extLst>
          </p:cNvPr>
          <p:cNvSpPr txBox="1"/>
          <p:nvPr/>
        </p:nvSpPr>
        <p:spPr>
          <a:xfrm>
            <a:off x="232343" y="2264170"/>
            <a:ext cx="6342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Tu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comprends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EAD59370-C6D5-4937-80FA-33CFB8A61D42}"/>
              </a:ext>
            </a:extLst>
          </p:cNvPr>
          <p:cNvSpPr txBox="1"/>
          <p:nvPr/>
        </p:nvSpPr>
        <p:spPr>
          <a:xfrm>
            <a:off x="4530972" y="2299774"/>
            <a:ext cx="7632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You understand / are understanding.</a:t>
            </a:r>
          </a:p>
        </p:txBody>
      </p:sp>
      <p:sp>
        <p:nvSpPr>
          <p:cNvPr id="6" name="TextBox 5">
            <a:extLst>
              <a:ext uri="{FF2B5EF4-FFF2-40B4-BE49-F238E27FC236}">
                <a16:creationId xmlns:a16="http://schemas.microsoft.com/office/drawing/2014/main" id="{BFEF43A4-41B0-4127-AF18-FBD9EBF8E697}"/>
              </a:ext>
            </a:extLst>
          </p:cNvPr>
          <p:cNvSpPr txBox="1"/>
          <p:nvPr/>
        </p:nvSpPr>
        <p:spPr>
          <a:xfrm>
            <a:off x="232344" y="3034473"/>
            <a:ext cx="63420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rPr>
              <a:t>Comprends</a:t>
            </a:r>
            <a:r>
              <a:rPr lang="en-GB" sz="3200" b="1" dirty="0">
                <a:solidFill>
                  <a:srgbClr val="115076"/>
                </a:solidFill>
                <a:latin typeface="Century Gothic" panose="020B0502020202020204" pitchFamily="34" charset="0"/>
              </a:rPr>
              <a:t>-</a:t>
            </a:r>
            <a:r>
              <a:rPr lang="en-GB" sz="3200" b="1" dirty="0" err="1">
                <a:solidFill>
                  <a:srgbClr val="115076"/>
                </a:solidFill>
                <a:latin typeface="Century Gothic" panose="020B0502020202020204" pitchFamily="34" charset="0"/>
              </a:rPr>
              <a:t>tu</a:t>
            </a:r>
            <a:r>
              <a:rPr lang="en-GB" sz="3200" b="1" dirty="0">
                <a:solidFill>
                  <a:srgbClr val="115076"/>
                </a:solidFill>
                <a:latin typeface="Century Gothic" panose="020B0502020202020204" pitchFamily="34" charset="0"/>
              </a:rPr>
              <a:t> ?</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E74E3418-164A-4455-812F-86AB21E88017}"/>
              </a:ext>
            </a:extLst>
          </p:cNvPr>
          <p:cNvSpPr txBox="1"/>
          <p:nvPr/>
        </p:nvSpPr>
        <p:spPr>
          <a:xfrm>
            <a:off x="4530972" y="3011047"/>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Do</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understand</a:t>
            </a:r>
            <a:r>
              <a:rPr lang="en-GB" sz="3200" i="1" dirty="0">
                <a:solidFill>
                  <a:srgbClr val="115076"/>
                </a:solidFill>
                <a:latin typeface="Century Gothic" panose="020B0502020202020204" pitchFamily="34" charset="0"/>
              </a:rPr>
              <a:t>?</a:t>
            </a:r>
            <a:endPar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8" name="TextBox 7">
            <a:extLst>
              <a:ext uri="{FF2B5EF4-FFF2-40B4-BE49-F238E27FC236}">
                <a16:creationId xmlns:a16="http://schemas.microsoft.com/office/drawing/2014/main" id="{AB62F062-2314-42A4-8686-8EF945DFCA86}"/>
              </a:ext>
            </a:extLst>
          </p:cNvPr>
          <p:cNvSpPr txBox="1"/>
          <p:nvPr/>
        </p:nvSpPr>
        <p:spPr>
          <a:xfrm>
            <a:off x="232343" y="4408102"/>
            <a:ext cx="63420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rPr>
              <a:t>Tu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rPr>
              <a:t>apprends</a:t>
            </a:r>
            <a:r>
              <a:rPr kumimoji="0" lang="en-GB" sz="3200" b="1" i="0" u="none" strike="noStrike" kern="1200" cap="none" spc="0" normalizeH="0" baseline="0" noProof="0" dirty="0">
                <a:ln>
                  <a:noFill/>
                </a:ln>
                <a:solidFill>
                  <a:srgbClr val="115076"/>
                </a:solidFill>
                <a:effectLst/>
                <a:uLnTx/>
                <a:uFillTx/>
                <a:latin typeface="Century Gothic" panose="020B0502020202020204" pitchFamily="34" charset="0"/>
              </a:rPr>
              <a:t> le </a:t>
            </a: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rPr>
              <a:t>français</a:t>
            </a:r>
            <a:r>
              <a:rPr lang="en-GB" sz="3200" b="1" dirty="0">
                <a:solidFill>
                  <a:srgbClr val="115076"/>
                </a:solidFill>
                <a:latin typeface="Century Gothic" panose="020B0502020202020204" pitchFamily="34" charset="0"/>
              </a:rPr>
              <a:t>.</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9" name="TextBox 8">
            <a:extLst>
              <a:ext uri="{FF2B5EF4-FFF2-40B4-BE49-F238E27FC236}">
                <a16:creationId xmlns:a16="http://schemas.microsoft.com/office/drawing/2014/main" id="{AF006422-F2EE-451C-AC73-112C1BF4244B}"/>
              </a:ext>
            </a:extLst>
          </p:cNvPr>
          <p:cNvSpPr txBox="1"/>
          <p:nvPr/>
        </p:nvSpPr>
        <p:spPr>
          <a:xfrm>
            <a:off x="5434644" y="4408102"/>
            <a:ext cx="651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i="1" dirty="0">
                <a:solidFill>
                  <a:srgbClr val="115076"/>
                </a:solidFill>
                <a:latin typeface="Century Gothic" panose="020B0502020202020204" pitchFamily="34" charset="0"/>
              </a:rPr>
              <a:t>You learn / are learning French.</a:t>
            </a:r>
            <a:endPar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3BA6ECA3-A14F-4E7D-B285-DC933DD08E0B}"/>
              </a:ext>
            </a:extLst>
          </p:cNvPr>
          <p:cNvSpPr txBox="1"/>
          <p:nvPr/>
        </p:nvSpPr>
        <p:spPr>
          <a:xfrm>
            <a:off x="183618" y="5178405"/>
            <a:ext cx="65108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15076"/>
                </a:solidFill>
                <a:effectLst/>
                <a:uLnTx/>
                <a:uFillTx/>
                <a:latin typeface="Century Gothic" panose="020B0502020202020204" pitchFamily="34" charset="0"/>
              </a:rPr>
              <a:t>Apprends</a:t>
            </a:r>
            <a:r>
              <a:rPr lang="en-GB" sz="3200" b="1" dirty="0">
                <a:solidFill>
                  <a:srgbClr val="115076"/>
                </a:solidFill>
                <a:latin typeface="Century Gothic" panose="020B0502020202020204" pitchFamily="34" charset="0"/>
              </a:rPr>
              <a:t>-</a:t>
            </a:r>
            <a:r>
              <a:rPr lang="en-GB" sz="3200" b="1" dirty="0" err="1">
                <a:solidFill>
                  <a:srgbClr val="115076"/>
                </a:solidFill>
                <a:latin typeface="Century Gothic" panose="020B0502020202020204" pitchFamily="34" charset="0"/>
              </a:rPr>
              <a:t>tu</a:t>
            </a:r>
            <a:r>
              <a:rPr lang="en-GB" sz="3200" b="1" dirty="0">
                <a:solidFill>
                  <a:srgbClr val="115076"/>
                </a:solidFill>
                <a:latin typeface="Century Gothic" panose="020B0502020202020204" pitchFamily="34" charset="0"/>
              </a:rPr>
              <a:t> le </a:t>
            </a:r>
            <a:r>
              <a:rPr lang="en-GB" sz="3200" b="1" dirty="0" err="1">
                <a:solidFill>
                  <a:srgbClr val="115076"/>
                </a:solidFill>
                <a:latin typeface="Century Gothic" panose="020B0502020202020204" pitchFamily="34" charset="0"/>
              </a:rPr>
              <a:t>français</a:t>
            </a:r>
            <a:r>
              <a:rPr lang="en-GB" sz="3200" b="1" dirty="0">
                <a:solidFill>
                  <a:srgbClr val="115076"/>
                </a:solidFill>
                <a:latin typeface="Century Gothic" panose="020B0502020202020204" pitchFamily="34" charset="0"/>
              </a:rPr>
              <a:t> ?</a:t>
            </a:r>
            <a:endParaRPr kumimoji="0" lang="en-GB" sz="3200" b="0" i="0" u="none" strike="noStrike" kern="1200" cap="none" spc="0" normalizeH="0" baseline="0" noProof="0" dirty="0">
              <a:ln>
                <a:noFill/>
              </a:ln>
              <a:solidFill>
                <a:srgbClr val="115076"/>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806EFEE4-D6D9-4F83-ADDC-F225361C34CD}"/>
              </a:ext>
            </a:extLst>
          </p:cNvPr>
          <p:cNvSpPr txBox="1"/>
          <p:nvPr/>
        </p:nvSpPr>
        <p:spPr>
          <a:xfrm>
            <a:off x="5434644" y="5173969"/>
            <a:ext cx="51816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dirty="0">
                <a:ln>
                  <a:noFill/>
                </a:ln>
                <a:solidFill>
                  <a:srgbClr val="EE6000"/>
                </a:solidFill>
                <a:effectLst/>
                <a:uLnTx/>
                <a:uFillTx/>
                <a:latin typeface="Century Gothic" panose="020B0502020202020204" pitchFamily="34" charset="0"/>
                <a:ea typeface="+mn-ea"/>
                <a:cs typeface="+mn-cs"/>
              </a:rPr>
              <a:t>Are</a:t>
            </a:r>
            <a:r>
              <a:rPr kumimoji="0" lang="en-GB" sz="3200" b="0" i="1"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learning French?</a:t>
            </a:r>
          </a:p>
        </p:txBody>
      </p:sp>
      <p:grpSp>
        <p:nvGrpSpPr>
          <p:cNvPr id="12" name="Group 11">
            <a:extLst>
              <a:ext uri="{FF2B5EF4-FFF2-40B4-BE49-F238E27FC236}">
                <a16:creationId xmlns:a16="http://schemas.microsoft.com/office/drawing/2014/main" id="{F1078C78-C46F-4F68-8BFF-710347BE8FE5}"/>
              </a:ext>
            </a:extLst>
          </p:cNvPr>
          <p:cNvGrpSpPr/>
          <p:nvPr/>
        </p:nvGrpSpPr>
        <p:grpSpPr>
          <a:xfrm>
            <a:off x="7077695" y="3011048"/>
            <a:ext cx="4286992" cy="2867237"/>
            <a:chOff x="1049408" y="4923633"/>
            <a:chExt cx="3891099" cy="1507713"/>
          </a:xfrm>
          <a:solidFill>
            <a:schemeClr val="accent1">
              <a:lumMod val="50000"/>
            </a:schemeClr>
          </a:solidFill>
        </p:grpSpPr>
        <p:sp>
          <p:nvSpPr>
            <p:cNvPr id="13" name="Oval Callout 15">
              <a:extLst>
                <a:ext uri="{FF2B5EF4-FFF2-40B4-BE49-F238E27FC236}">
                  <a16:creationId xmlns:a16="http://schemas.microsoft.com/office/drawing/2014/main" id="{3FC21A57-50A1-490F-BFC7-FA9C14A468D5}"/>
                </a:ext>
              </a:extLst>
            </p:cNvPr>
            <p:cNvSpPr/>
            <p:nvPr/>
          </p:nvSpPr>
          <p:spPr>
            <a:xfrm>
              <a:off x="1049408" y="4923633"/>
              <a:ext cx="3891099" cy="1507713"/>
            </a:xfrm>
            <a:prstGeom prst="wedgeEllipseCallout">
              <a:avLst>
                <a:gd name="adj1" fmla="val -41988"/>
                <a:gd name="adj2" fmla="val 49299"/>
              </a:avLst>
            </a:prstGeom>
            <a:grp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97C9A94-91F6-4823-B1EA-83B4C4DF7F39}"/>
                </a:ext>
              </a:extLst>
            </p:cNvPr>
            <p:cNvSpPr txBox="1"/>
            <p:nvPr/>
          </p:nvSpPr>
          <p:spPr>
            <a:xfrm>
              <a:off x="1624246" y="5170769"/>
              <a:ext cx="2743932" cy="106815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no question words</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for ‘</a:t>
              </a:r>
              <a:r>
                <a:rPr lang="en-GB" sz="2100" b="1" dirty="0">
                  <a:solidFill>
                    <a:prstClr val="white"/>
                  </a:solidFill>
                  <a:latin typeface="Century Gothic" panose="020F0302020204030204"/>
                </a:rPr>
                <a:t>d</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o</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are</a:t>
              </a:r>
              <a: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t>’ in French! </a:t>
              </a:r>
              <a:br>
                <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white"/>
                  </a:solidFill>
                  <a:effectLst/>
                  <a:uLnTx/>
                  <a:uFillTx/>
                  <a:latin typeface="Century Gothic" panose="020F0302020204030204"/>
                  <a:ea typeface="+mn-ea"/>
                  <a:cs typeface="+mn-cs"/>
                </a:rPr>
                <a:t>Inversion</a:t>
              </a:r>
              <a:r>
                <a:rPr kumimoji="0" lang="en-GB" sz="2100" i="0" u="none" strike="noStrike" kern="1200" cap="none" spc="0" normalizeH="0" baseline="0" noProof="0" dirty="0">
                  <a:ln>
                    <a:noFill/>
                  </a:ln>
                  <a:solidFill>
                    <a:prstClr val="white"/>
                  </a:solidFill>
                  <a:effectLst/>
                  <a:uLnTx/>
                  <a:uFillTx/>
                  <a:latin typeface="Century Gothic" panose="020F0302020204030204"/>
                  <a:ea typeface="+mn-ea"/>
                  <a:cs typeface="+mn-cs"/>
                </a:rPr>
                <a:t> tells us these are questions.</a:t>
              </a:r>
              <a:endParaRPr kumimoji="0" lang="en-GB" sz="21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pic>
        <p:nvPicPr>
          <p:cNvPr id="15" name="Picture 14" descr="background rectangle">
            <a:extLst>
              <a:ext uri="{FF2B5EF4-FFF2-40B4-BE49-F238E27FC236}">
                <a16:creationId xmlns:a16="http://schemas.microsoft.com/office/drawing/2014/main" id="{87F28DCA-2CF1-46D5-8BBE-4D622CD0472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16" name="Rounded Rectangle 46">
            <a:extLst>
              <a:ext uri="{FF2B5EF4-FFF2-40B4-BE49-F238E27FC236}">
                <a16:creationId xmlns:a16="http://schemas.microsoft.com/office/drawing/2014/main" id="{7335B942-30CA-4E9B-98AC-4D4646232CC7}"/>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itle 3">
            <a:extLst>
              <a:ext uri="{FF2B5EF4-FFF2-40B4-BE49-F238E27FC236}">
                <a16:creationId xmlns:a16="http://schemas.microsoft.com/office/drawing/2014/main" id="{548C342C-BF58-4767-B14E-BA80F870C55D}"/>
              </a:ext>
            </a:extLst>
          </p:cNvPr>
          <p:cNvSpPr txBox="1">
            <a:spLocks/>
          </p:cNvSpPr>
          <p:nvPr/>
        </p:nvSpPr>
        <p:spPr>
          <a:xfrm>
            <a:off x="-1" y="296864"/>
            <a:ext cx="561702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Subject-verb inversion</a:t>
            </a:r>
            <a:endParaRPr lang="en-GB" sz="3600" b="1" dirty="0">
              <a:solidFill>
                <a:schemeClr val="bg1"/>
              </a:solidFill>
            </a:endParaRPr>
          </a:p>
        </p:txBody>
      </p:sp>
    </p:spTree>
    <p:extLst>
      <p:ext uri="{BB962C8B-B14F-4D97-AF65-F5344CB8AC3E}">
        <p14:creationId xmlns:p14="http://schemas.microsoft.com/office/powerpoint/2010/main" val="14971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094421"/>
          </a:xfrm>
        </p:spPr>
        <p:txBody>
          <a:bodyPr>
            <a:normAutofit/>
          </a:bodyPr>
          <a:lstStyle/>
          <a:p>
            <a:r>
              <a:rPr lang="en-GB" dirty="0"/>
              <a:t>Example of:</a:t>
            </a:r>
            <a:br>
              <a:rPr lang="en-GB" dirty="0"/>
            </a:br>
            <a:br>
              <a:rPr lang="en-GB" dirty="0"/>
            </a:br>
            <a:r>
              <a:rPr lang="en-GB" b="1" dirty="0"/>
              <a:t>Reading</a:t>
            </a:r>
            <a:r>
              <a:rPr lang="en-GB" dirty="0"/>
              <a:t> – where attention is oriented to the meaning of the grammar</a:t>
            </a:r>
          </a:p>
        </p:txBody>
      </p:sp>
    </p:spTree>
    <p:extLst>
      <p:ext uri="{BB962C8B-B14F-4D97-AF65-F5344CB8AC3E}">
        <p14:creationId xmlns:p14="http://schemas.microsoft.com/office/powerpoint/2010/main" val="1919353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F6D5C12-3560-42D7-8A42-A2C3A1554E3C}"/>
              </a:ext>
            </a:extLst>
          </p:cNvPr>
          <p:cNvSpPr txBox="1">
            <a:spLocks/>
          </p:cNvSpPr>
          <p:nvPr/>
        </p:nvSpPr>
        <p:spPr>
          <a:xfrm>
            <a:off x="232343" y="255403"/>
            <a:ext cx="7577531"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parents et la professeure</a:t>
            </a:r>
            <a:endParaRPr lang="en-GB" sz="3600" b="1" i="1" dirty="0">
              <a:solidFill>
                <a:schemeClr val="bg1"/>
              </a:solidFill>
            </a:endParaRPr>
          </a:p>
        </p:txBody>
      </p:sp>
      <p:sp>
        <p:nvSpPr>
          <p:cNvPr id="9" name="TextBox 8">
            <a:extLst>
              <a:ext uri="{FF2B5EF4-FFF2-40B4-BE49-F238E27FC236}">
                <a16:creationId xmlns:a16="http://schemas.microsoft.com/office/drawing/2014/main" id="{C6763BB2-5F3A-4292-A303-AEBECDD6872F}"/>
              </a:ext>
            </a:extLst>
          </p:cNvPr>
          <p:cNvSpPr txBox="1"/>
          <p:nvPr/>
        </p:nvSpPr>
        <p:spPr>
          <a:xfrm>
            <a:off x="232343" y="1212084"/>
            <a:ext cx="11765126" cy="830997"/>
          </a:xfrm>
          <a:prstGeom prst="rect">
            <a:avLst/>
          </a:prstGeom>
          <a:noFill/>
        </p:spPr>
        <p:txBody>
          <a:bodyPr wrap="square" rtlCol="0">
            <a:spAutoFit/>
          </a:bodyPr>
          <a:lstStyle/>
          <a:p>
            <a:r>
              <a:rPr lang="en-GB" sz="2400" dirty="0">
                <a:solidFill>
                  <a:srgbClr val="115076"/>
                </a:solidFill>
              </a:rPr>
              <a:t>Les parents de </a:t>
            </a:r>
            <a:r>
              <a:rPr lang="en-GB" sz="2400" dirty="0" err="1">
                <a:solidFill>
                  <a:srgbClr val="115076"/>
                </a:solidFill>
              </a:rPr>
              <a:t>Léa</a:t>
            </a:r>
            <a:r>
              <a:rPr lang="en-GB" sz="2400" dirty="0">
                <a:solidFill>
                  <a:srgbClr val="115076"/>
                </a:solidFill>
              </a:rPr>
              <a:t> </a:t>
            </a:r>
            <a:r>
              <a:rPr lang="en-GB" sz="2400" dirty="0" err="1">
                <a:solidFill>
                  <a:srgbClr val="115076"/>
                </a:solidFill>
              </a:rPr>
              <a:t>parlent</a:t>
            </a:r>
            <a:r>
              <a:rPr lang="en-GB" sz="2400" dirty="0">
                <a:solidFill>
                  <a:srgbClr val="115076"/>
                </a:solidFill>
              </a:rPr>
              <a:t> à la </a:t>
            </a:r>
            <a:r>
              <a:rPr lang="en-GB" sz="2400" dirty="0" err="1">
                <a:solidFill>
                  <a:srgbClr val="115076"/>
                </a:solidFill>
              </a:rPr>
              <a:t>professeure</a:t>
            </a:r>
            <a:r>
              <a:rPr lang="en-GB" sz="2400" dirty="0">
                <a:solidFill>
                  <a:srgbClr val="115076"/>
                </a:solidFill>
              </a:rPr>
              <a:t>.</a:t>
            </a:r>
          </a:p>
          <a:p>
            <a:r>
              <a:rPr lang="en-GB" sz="2400" dirty="0" err="1">
                <a:solidFill>
                  <a:srgbClr val="115076"/>
                </a:solidFill>
              </a:rPr>
              <a:t>C’est</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b="1" dirty="0">
                <a:solidFill>
                  <a:srgbClr val="115076"/>
                </a:solidFill>
              </a:rPr>
              <a:t>description (D)</a:t>
            </a:r>
            <a:r>
              <a:rPr lang="en-GB" sz="2400" dirty="0">
                <a:solidFill>
                  <a:srgbClr val="115076"/>
                </a:solidFill>
              </a:rPr>
              <a:t> de </a:t>
            </a:r>
            <a:r>
              <a:rPr lang="en-GB" sz="2400" dirty="0" err="1">
                <a:solidFill>
                  <a:srgbClr val="115076"/>
                </a:solidFill>
              </a:rPr>
              <a:t>Léa</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b="1" dirty="0">
                <a:solidFill>
                  <a:srgbClr val="115076"/>
                </a:solidFill>
              </a:rPr>
              <a:t>question (Q)</a:t>
            </a:r>
            <a:r>
              <a:rPr lang="en-GB" sz="2400" dirty="0">
                <a:solidFill>
                  <a:srgbClr val="115076"/>
                </a:solidFill>
              </a:rPr>
              <a:t> pour la </a:t>
            </a:r>
            <a:r>
              <a:rPr lang="en-GB" sz="2400" dirty="0" err="1">
                <a:solidFill>
                  <a:srgbClr val="115076"/>
                </a:solidFill>
              </a:rPr>
              <a:t>professeure</a:t>
            </a:r>
            <a:r>
              <a:rPr lang="en-GB" sz="2400" dirty="0">
                <a:solidFill>
                  <a:srgbClr val="115076"/>
                </a:solidFill>
              </a:rPr>
              <a:t> ?</a:t>
            </a:r>
            <a:endParaRPr lang="en-GB" sz="2400" b="1" dirty="0">
              <a:solidFill>
                <a:srgbClr val="115076"/>
              </a:solidFill>
            </a:endParaRPr>
          </a:p>
        </p:txBody>
      </p:sp>
      <p:graphicFrame>
        <p:nvGraphicFramePr>
          <p:cNvPr id="10" name="Table 9">
            <a:extLst>
              <a:ext uri="{FF2B5EF4-FFF2-40B4-BE49-F238E27FC236}">
                <a16:creationId xmlns:a16="http://schemas.microsoft.com/office/drawing/2014/main" id="{AB2246CB-270E-42FE-8333-68E974C45E4C}"/>
              </a:ext>
            </a:extLst>
          </p:cNvPr>
          <p:cNvGraphicFramePr>
            <a:graphicFrameLocks noGrp="1"/>
          </p:cNvGraphicFramePr>
          <p:nvPr/>
        </p:nvGraphicFramePr>
        <p:xfrm>
          <a:off x="232343" y="2147148"/>
          <a:ext cx="6480000" cy="4114800"/>
        </p:xfrm>
        <a:graphic>
          <a:graphicData uri="http://schemas.openxmlformats.org/drawingml/2006/table">
            <a:tbl>
              <a:tblPr firstRow="1" bandRow="1">
                <a:tableStyleId>{BC89EF96-8CEA-46FF-86C4-4CE0E7609802}</a:tableStyleId>
              </a:tblPr>
              <a:tblGrid>
                <a:gridCol w="1080000">
                  <a:extLst>
                    <a:ext uri="{9D8B030D-6E8A-4147-A177-3AD203B41FA5}">
                      <a16:colId xmlns:a16="http://schemas.microsoft.com/office/drawing/2014/main" val="1105717449"/>
                    </a:ext>
                  </a:extLst>
                </a:gridCol>
                <a:gridCol w="4320000">
                  <a:extLst>
                    <a:ext uri="{9D8B030D-6E8A-4147-A177-3AD203B41FA5}">
                      <a16:colId xmlns:a16="http://schemas.microsoft.com/office/drawing/2014/main" val="3591478862"/>
                    </a:ext>
                  </a:extLst>
                </a:gridCol>
                <a:gridCol w="1080000">
                  <a:extLst>
                    <a:ext uri="{9D8B030D-6E8A-4147-A177-3AD203B41FA5}">
                      <a16:colId xmlns:a16="http://schemas.microsoft.com/office/drawing/2014/main" val="3671855265"/>
                    </a:ext>
                  </a:extLst>
                </a:gridCol>
              </a:tblGrid>
              <a:tr h="370840">
                <a:tc>
                  <a:txBody>
                    <a:bodyPr/>
                    <a:lstStyle/>
                    <a:p>
                      <a:pPr algn="ctr"/>
                      <a:endParaRPr lang="en-GB" sz="2400" b="1" dirty="0">
                        <a:solidFill>
                          <a:srgbClr val="115076"/>
                        </a:solidFill>
                      </a:endParaRPr>
                    </a:p>
                  </a:txBody>
                  <a:tcPr anchor="ctr"/>
                </a:tc>
                <a:tc>
                  <a:txBody>
                    <a:bodyPr/>
                    <a:lstStyle/>
                    <a:p>
                      <a:pPr algn="ctr"/>
                      <a:endParaRPr lang="en-GB" sz="2400" dirty="0">
                        <a:solidFill>
                          <a:srgbClr val="115076"/>
                        </a:solidFill>
                        <a:latin typeface="Lucida Handwriting" panose="03010101010101010101" pitchFamily="66" charset="0"/>
                      </a:endParaRPr>
                    </a:p>
                  </a:txBody>
                  <a:tcPr anchor="ctr"/>
                </a:tc>
                <a:tc>
                  <a:txBody>
                    <a:bodyPr/>
                    <a:lstStyle/>
                    <a:p>
                      <a:pPr algn="ctr"/>
                      <a:r>
                        <a:rPr lang="en-GB" sz="2400" dirty="0">
                          <a:solidFill>
                            <a:srgbClr val="115076"/>
                          </a:solidFill>
                        </a:rPr>
                        <a:t>D / Q</a:t>
                      </a:r>
                    </a:p>
                  </a:txBody>
                  <a:tcPr anchor="ctr"/>
                </a:tc>
                <a:extLst>
                  <a:ext uri="{0D108BD9-81ED-4DB2-BD59-A6C34878D82A}">
                    <a16:rowId xmlns:a16="http://schemas.microsoft.com/office/drawing/2014/main" val="1120634300"/>
                  </a:ext>
                </a:extLst>
              </a:tr>
              <a:tr h="370840">
                <a:tc>
                  <a:txBody>
                    <a:bodyPr/>
                    <a:lstStyle/>
                    <a:p>
                      <a:pPr algn="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dit les réponses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086747191"/>
                  </a:ext>
                </a:extLst>
              </a:tr>
              <a:tr h="370840">
                <a:tc>
                  <a:txBody>
                    <a:bodyPr/>
                    <a:lstStyle/>
                    <a:p>
                      <a:pPr algn="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Elle </a:t>
                      </a:r>
                      <a:r>
                        <a:rPr lang="en-GB" sz="2400" dirty="0" err="1">
                          <a:solidFill>
                            <a:srgbClr val="115076"/>
                          </a:solidFill>
                          <a:latin typeface="Ink Free" panose="03080402000500000000" pitchFamily="66" charset="0"/>
                        </a:rPr>
                        <a:t>apprend</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l’anglais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358563167"/>
                  </a:ext>
                </a:extLst>
              </a:tr>
              <a:tr h="370840">
                <a:tc>
                  <a:txBody>
                    <a:bodyPr/>
                    <a:lstStyle/>
                    <a:p>
                      <a:pPr algn="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Est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calme</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en</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classe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712532567"/>
                  </a:ext>
                </a:extLst>
              </a:tr>
              <a:tr h="370840">
                <a:tc>
                  <a:txBody>
                    <a:bodyPr/>
                    <a:lstStyle/>
                    <a:p>
                      <a:pPr algn="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Prend elle une règle au collège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357523725"/>
                  </a:ext>
                </a:extLst>
              </a:tr>
              <a:tr h="370840">
                <a:tc>
                  <a:txBody>
                    <a:bodyPr/>
                    <a:lstStyle/>
                    <a:p>
                      <a:pPr algn="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a des problèmes en maths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991504075"/>
                  </a:ext>
                </a:extLst>
              </a:tr>
              <a:tr h="370840">
                <a:tc>
                  <a:txBody>
                    <a:bodyPr/>
                    <a:lstStyle/>
                    <a:p>
                      <a:pPr algn="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Ink Free" panose="03080402000500000000" pitchFamily="66" charset="0"/>
                        </a:rPr>
                        <a:t>Fait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des </a:t>
                      </a:r>
                      <a:r>
                        <a:rPr lang="en-GB" sz="2400" dirty="0" err="1">
                          <a:solidFill>
                            <a:srgbClr val="115076"/>
                          </a:solidFill>
                          <a:latin typeface="Ink Free" panose="03080402000500000000" pitchFamily="66" charset="0"/>
                        </a:rPr>
                        <a:t>erreurs</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150111378"/>
                  </a:ext>
                </a:extLst>
              </a:tr>
              <a:tr h="370840">
                <a:tc>
                  <a:txBody>
                    <a:bodyPr/>
                    <a:lstStyle/>
                    <a:p>
                      <a:pPr algn="r"/>
                      <a:r>
                        <a:rPr lang="en-GB" sz="2400" b="1" dirty="0">
                          <a:solidFill>
                            <a:srgbClr val="115076"/>
                          </a:solidFill>
                        </a:rPr>
                        <a:t>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latin typeface="Ink Free" panose="03080402000500000000" pitchFamily="66" charset="0"/>
                        </a:rPr>
                        <a:t>Comprend</a:t>
                      </a:r>
                      <a:r>
                        <a:rPr lang="en-GB" sz="2400" dirty="0">
                          <a:solidFill>
                            <a:srgbClr val="115076"/>
                          </a:solidFill>
                          <a:latin typeface="Ink Free" panose="03080402000500000000" pitchFamily="66" charset="0"/>
                        </a:rPr>
                        <a:t> </a:t>
                      </a:r>
                      <a:r>
                        <a:rPr lang="en-GB" sz="2400" dirty="0" err="1">
                          <a:solidFill>
                            <a:srgbClr val="115076"/>
                          </a:solidFill>
                          <a:latin typeface="Ink Free" panose="03080402000500000000" pitchFamily="66" charset="0"/>
                        </a:rPr>
                        <a:t>elle</a:t>
                      </a:r>
                      <a:r>
                        <a:rPr lang="en-GB" sz="2400" dirty="0">
                          <a:solidFill>
                            <a:srgbClr val="115076"/>
                          </a:solidFill>
                          <a:latin typeface="Ink Free" panose="03080402000500000000" pitchFamily="66" charset="0"/>
                        </a:rPr>
                        <a:t> les solutions</a:t>
                      </a: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85698272"/>
                  </a:ext>
                </a:extLst>
              </a:tr>
              <a:tr h="370840">
                <a:tc>
                  <a:txBody>
                    <a:bodyPr/>
                    <a:lstStyle/>
                    <a:p>
                      <a:pPr algn="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latin typeface="Ink Free" panose="03080402000500000000" pitchFamily="66" charset="0"/>
                        </a:rPr>
                        <a:t>Elle trouve la géographie facile</a:t>
                      </a:r>
                      <a:endParaRPr lang="en-GB" sz="2400" dirty="0">
                        <a:solidFill>
                          <a:srgbClr val="115076"/>
                        </a:solidFill>
                        <a:latin typeface="Ink Free" panose="03080402000500000000" pitchFamily="66" charset="0"/>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914100704"/>
                  </a:ext>
                </a:extLst>
              </a:tr>
            </a:tbl>
          </a:graphicData>
        </a:graphic>
      </p:graphicFrame>
      <p:sp>
        <p:nvSpPr>
          <p:cNvPr id="11" name="TextBox 10">
            <a:extLst>
              <a:ext uri="{FF2B5EF4-FFF2-40B4-BE49-F238E27FC236}">
                <a16:creationId xmlns:a16="http://schemas.microsoft.com/office/drawing/2014/main" id="{466D94CA-92C8-4293-9F5D-A4A3124E89B8}"/>
              </a:ext>
            </a:extLst>
          </p:cNvPr>
          <p:cNvSpPr txBox="1"/>
          <p:nvPr/>
        </p:nvSpPr>
        <p:spPr>
          <a:xfrm>
            <a:off x="5943600" y="2606186"/>
            <a:ext cx="457201" cy="523220"/>
          </a:xfrm>
          <a:prstGeom prst="rect">
            <a:avLst/>
          </a:prstGeom>
          <a:noFill/>
        </p:spPr>
        <p:txBody>
          <a:bodyPr wrap="square" rtlCol="0">
            <a:spAutoFit/>
          </a:bodyPr>
          <a:lstStyle/>
          <a:p>
            <a:pPr algn="ctr"/>
            <a:r>
              <a:rPr lang="en-GB" sz="2800" b="1" dirty="0">
                <a:solidFill>
                  <a:srgbClr val="115076"/>
                </a:solidFill>
              </a:rPr>
              <a:t>D</a:t>
            </a:r>
          </a:p>
        </p:txBody>
      </p:sp>
      <p:sp>
        <p:nvSpPr>
          <p:cNvPr id="12" name="TextBox 11">
            <a:extLst>
              <a:ext uri="{FF2B5EF4-FFF2-40B4-BE49-F238E27FC236}">
                <a16:creationId xmlns:a16="http://schemas.microsoft.com/office/drawing/2014/main" id="{E1285733-46A3-4FA7-9F6B-69F3898815EC}"/>
              </a:ext>
            </a:extLst>
          </p:cNvPr>
          <p:cNvSpPr txBox="1"/>
          <p:nvPr/>
        </p:nvSpPr>
        <p:spPr>
          <a:xfrm>
            <a:off x="5943600" y="3042860"/>
            <a:ext cx="457201" cy="523220"/>
          </a:xfrm>
          <a:prstGeom prst="rect">
            <a:avLst/>
          </a:prstGeom>
          <a:noFill/>
        </p:spPr>
        <p:txBody>
          <a:bodyPr wrap="square" rtlCol="0">
            <a:spAutoFit/>
          </a:bodyPr>
          <a:lstStyle/>
          <a:p>
            <a:pPr algn="ctr"/>
            <a:r>
              <a:rPr lang="en-GB" sz="2800" b="1" dirty="0">
                <a:solidFill>
                  <a:srgbClr val="115076"/>
                </a:solidFill>
              </a:rPr>
              <a:t>D</a:t>
            </a:r>
          </a:p>
        </p:txBody>
      </p:sp>
      <p:sp>
        <p:nvSpPr>
          <p:cNvPr id="13" name="TextBox 12">
            <a:extLst>
              <a:ext uri="{FF2B5EF4-FFF2-40B4-BE49-F238E27FC236}">
                <a16:creationId xmlns:a16="http://schemas.microsoft.com/office/drawing/2014/main" id="{BBCEC309-A378-4363-9242-06EF69286871}"/>
              </a:ext>
            </a:extLst>
          </p:cNvPr>
          <p:cNvSpPr txBox="1"/>
          <p:nvPr/>
        </p:nvSpPr>
        <p:spPr>
          <a:xfrm>
            <a:off x="5943600" y="4390794"/>
            <a:ext cx="457201" cy="523220"/>
          </a:xfrm>
          <a:prstGeom prst="rect">
            <a:avLst/>
          </a:prstGeom>
          <a:noFill/>
        </p:spPr>
        <p:txBody>
          <a:bodyPr wrap="square" rtlCol="0">
            <a:spAutoFit/>
          </a:bodyPr>
          <a:lstStyle/>
          <a:p>
            <a:pPr algn="ctr"/>
            <a:r>
              <a:rPr lang="en-GB" sz="2800" b="1" dirty="0">
                <a:solidFill>
                  <a:srgbClr val="115076"/>
                </a:solidFill>
              </a:rPr>
              <a:t>D</a:t>
            </a:r>
          </a:p>
        </p:txBody>
      </p:sp>
      <p:sp>
        <p:nvSpPr>
          <p:cNvPr id="14" name="TextBox 13">
            <a:extLst>
              <a:ext uri="{FF2B5EF4-FFF2-40B4-BE49-F238E27FC236}">
                <a16:creationId xmlns:a16="http://schemas.microsoft.com/office/drawing/2014/main" id="{B750D3B6-B9E9-42E3-B944-8E60A858A3DE}"/>
              </a:ext>
            </a:extLst>
          </p:cNvPr>
          <p:cNvSpPr txBox="1"/>
          <p:nvPr/>
        </p:nvSpPr>
        <p:spPr>
          <a:xfrm>
            <a:off x="5943600" y="5775888"/>
            <a:ext cx="457201" cy="523220"/>
          </a:xfrm>
          <a:prstGeom prst="rect">
            <a:avLst/>
          </a:prstGeom>
          <a:noFill/>
        </p:spPr>
        <p:txBody>
          <a:bodyPr wrap="square" rtlCol="0">
            <a:spAutoFit/>
          </a:bodyPr>
          <a:lstStyle/>
          <a:p>
            <a:pPr algn="ctr"/>
            <a:r>
              <a:rPr lang="en-GB" sz="2800" b="1" dirty="0">
                <a:solidFill>
                  <a:srgbClr val="115076"/>
                </a:solidFill>
              </a:rPr>
              <a:t>D</a:t>
            </a:r>
          </a:p>
        </p:txBody>
      </p:sp>
      <p:sp>
        <p:nvSpPr>
          <p:cNvPr id="15" name="TextBox 14">
            <a:extLst>
              <a:ext uri="{FF2B5EF4-FFF2-40B4-BE49-F238E27FC236}">
                <a16:creationId xmlns:a16="http://schemas.microsoft.com/office/drawing/2014/main" id="{9E4C7469-59A8-4CD7-8363-1A23542288D2}"/>
              </a:ext>
            </a:extLst>
          </p:cNvPr>
          <p:cNvSpPr txBox="1"/>
          <p:nvPr/>
        </p:nvSpPr>
        <p:spPr>
          <a:xfrm>
            <a:off x="5943599" y="3479534"/>
            <a:ext cx="457201" cy="523220"/>
          </a:xfrm>
          <a:prstGeom prst="rect">
            <a:avLst/>
          </a:prstGeom>
          <a:noFill/>
        </p:spPr>
        <p:txBody>
          <a:bodyPr wrap="square" rtlCol="0">
            <a:spAutoFit/>
          </a:bodyPr>
          <a:lstStyle/>
          <a:p>
            <a:pPr algn="ctr"/>
            <a:r>
              <a:rPr lang="en-GB" sz="2800" b="1" dirty="0">
                <a:solidFill>
                  <a:srgbClr val="115076"/>
                </a:solidFill>
              </a:rPr>
              <a:t>Q</a:t>
            </a:r>
          </a:p>
        </p:txBody>
      </p:sp>
      <p:sp>
        <p:nvSpPr>
          <p:cNvPr id="16" name="TextBox 15">
            <a:extLst>
              <a:ext uri="{FF2B5EF4-FFF2-40B4-BE49-F238E27FC236}">
                <a16:creationId xmlns:a16="http://schemas.microsoft.com/office/drawing/2014/main" id="{B9059C4D-D682-4A0F-B6FB-A3FBE0FAB795}"/>
              </a:ext>
            </a:extLst>
          </p:cNvPr>
          <p:cNvSpPr txBox="1"/>
          <p:nvPr/>
        </p:nvSpPr>
        <p:spPr>
          <a:xfrm>
            <a:off x="5943599" y="3935164"/>
            <a:ext cx="457201" cy="523220"/>
          </a:xfrm>
          <a:prstGeom prst="rect">
            <a:avLst/>
          </a:prstGeom>
          <a:noFill/>
        </p:spPr>
        <p:txBody>
          <a:bodyPr wrap="square" rtlCol="0">
            <a:spAutoFit/>
          </a:bodyPr>
          <a:lstStyle/>
          <a:p>
            <a:pPr algn="ctr"/>
            <a:r>
              <a:rPr lang="en-GB" sz="2800" b="1" dirty="0">
                <a:solidFill>
                  <a:srgbClr val="115076"/>
                </a:solidFill>
              </a:rPr>
              <a:t>Q</a:t>
            </a:r>
          </a:p>
        </p:txBody>
      </p:sp>
      <p:sp>
        <p:nvSpPr>
          <p:cNvPr id="17" name="TextBox 16">
            <a:extLst>
              <a:ext uri="{FF2B5EF4-FFF2-40B4-BE49-F238E27FC236}">
                <a16:creationId xmlns:a16="http://schemas.microsoft.com/office/drawing/2014/main" id="{E6849766-8F26-43C9-B3BE-E2E30E1F1EF7}"/>
              </a:ext>
            </a:extLst>
          </p:cNvPr>
          <p:cNvSpPr txBox="1"/>
          <p:nvPr/>
        </p:nvSpPr>
        <p:spPr>
          <a:xfrm>
            <a:off x="5943599" y="4855526"/>
            <a:ext cx="457201" cy="523220"/>
          </a:xfrm>
          <a:prstGeom prst="rect">
            <a:avLst/>
          </a:prstGeom>
          <a:noFill/>
        </p:spPr>
        <p:txBody>
          <a:bodyPr wrap="square" rtlCol="0">
            <a:spAutoFit/>
          </a:bodyPr>
          <a:lstStyle/>
          <a:p>
            <a:pPr algn="ctr"/>
            <a:r>
              <a:rPr lang="en-GB" sz="2800" b="1" dirty="0">
                <a:solidFill>
                  <a:srgbClr val="115076"/>
                </a:solidFill>
              </a:rPr>
              <a:t>Q</a:t>
            </a:r>
          </a:p>
        </p:txBody>
      </p:sp>
      <p:sp>
        <p:nvSpPr>
          <p:cNvPr id="18" name="TextBox 17">
            <a:extLst>
              <a:ext uri="{FF2B5EF4-FFF2-40B4-BE49-F238E27FC236}">
                <a16:creationId xmlns:a16="http://schemas.microsoft.com/office/drawing/2014/main" id="{ED1E5E90-9942-49CE-997D-A67D34A6CFC8}"/>
              </a:ext>
            </a:extLst>
          </p:cNvPr>
          <p:cNvSpPr txBox="1"/>
          <p:nvPr/>
        </p:nvSpPr>
        <p:spPr>
          <a:xfrm>
            <a:off x="5943599" y="5313816"/>
            <a:ext cx="457201" cy="523220"/>
          </a:xfrm>
          <a:prstGeom prst="rect">
            <a:avLst/>
          </a:prstGeom>
          <a:noFill/>
        </p:spPr>
        <p:txBody>
          <a:bodyPr wrap="square" rtlCol="0">
            <a:spAutoFit/>
          </a:bodyPr>
          <a:lstStyle/>
          <a:p>
            <a:pPr algn="ctr"/>
            <a:r>
              <a:rPr lang="en-GB" sz="2800" b="1" dirty="0">
                <a:solidFill>
                  <a:srgbClr val="115076"/>
                </a:solidFill>
              </a:rPr>
              <a:t>Q</a:t>
            </a:r>
          </a:p>
        </p:txBody>
      </p:sp>
      <p:sp>
        <p:nvSpPr>
          <p:cNvPr id="19" name="TextBox 18">
            <a:extLst>
              <a:ext uri="{FF2B5EF4-FFF2-40B4-BE49-F238E27FC236}">
                <a16:creationId xmlns:a16="http://schemas.microsoft.com/office/drawing/2014/main" id="{B1AAB5E1-78A8-4AE0-B096-A7722EE3A8E5}"/>
              </a:ext>
            </a:extLst>
          </p:cNvPr>
          <p:cNvSpPr txBox="1"/>
          <p:nvPr/>
        </p:nvSpPr>
        <p:spPr>
          <a:xfrm>
            <a:off x="7105362" y="2147148"/>
            <a:ext cx="4892107" cy="1123712"/>
          </a:xfrm>
          <a:prstGeom prst="wedgeRoundRectCallout">
            <a:avLst>
              <a:gd name="adj1" fmla="val -55005"/>
              <a:gd name="adj2" fmla="val -22967"/>
              <a:gd name="adj3" fmla="val 16667"/>
            </a:avLst>
          </a:prstGeom>
          <a:solidFill>
            <a:srgbClr val="115076"/>
          </a:solidFill>
          <a:ln>
            <a:solidFill>
              <a:srgbClr val="EE6000"/>
            </a:solidFill>
          </a:ln>
        </p:spPr>
        <p:txBody>
          <a:bodyPr wrap="square" rtlCol="0">
            <a:spAutoFit/>
          </a:bodyPr>
          <a:lstStyle/>
          <a:p>
            <a:pPr algn="ctr"/>
            <a:r>
              <a:rPr lang="en-GB" sz="2000" dirty="0" err="1">
                <a:solidFill>
                  <a:schemeClr val="bg1"/>
                </a:solidFill>
              </a:rPr>
              <a:t>Léa’s</a:t>
            </a:r>
            <a:r>
              <a:rPr lang="en-GB" sz="2000" dirty="0">
                <a:solidFill>
                  <a:schemeClr val="bg1"/>
                </a:solidFill>
              </a:rPr>
              <a:t> parents took notes quickly and missed out the punctuation! </a:t>
            </a:r>
          </a:p>
          <a:p>
            <a:pPr algn="ctr"/>
            <a:r>
              <a:rPr lang="en-GB" sz="2000" dirty="0">
                <a:solidFill>
                  <a:schemeClr val="bg1"/>
                </a:solidFill>
              </a:rPr>
              <a:t>Pay attention to the </a:t>
            </a:r>
            <a:r>
              <a:rPr lang="en-GB" sz="2000" b="1" dirty="0">
                <a:solidFill>
                  <a:schemeClr val="bg1"/>
                </a:solidFill>
              </a:rPr>
              <a:t>word order</a:t>
            </a:r>
            <a:r>
              <a:rPr lang="en-GB" sz="2000" dirty="0">
                <a:solidFill>
                  <a:schemeClr val="bg1"/>
                </a:solidFill>
              </a:rPr>
              <a:t>.</a:t>
            </a:r>
          </a:p>
        </p:txBody>
      </p:sp>
      <p:pic>
        <p:nvPicPr>
          <p:cNvPr id="20" name="Picture 19" descr="A picture containing toy, doll, clock&#10;&#10;Description automatically generated">
            <a:extLst>
              <a:ext uri="{FF2B5EF4-FFF2-40B4-BE49-F238E27FC236}">
                <a16:creationId xmlns:a16="http://schemas.microsoft.com/office/drawing/2014/main" id="{244BDE17-4F11-479C-A9DF-3F6EF8F7DA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4528" y="3479534"/>
            <a:ext cx="2696353" cy="2696353"/>
          </a:xfrm>
          <a:prstGeom prst="rect">
            <a:avLst/>
          </a:prstGeom>
        </p:spPr>
      </p:pic>
      <p:pic>
        <p:nvPicPr>
          <p:cNvPr id="21" name="Picture 20" descr="background rectangle">
            <a:extLst>
              <a:ext uri="{FF2B5EF4-FFF2-40B4-BE49-F238E27FC236}">
                <a16:creationId xmlns:a16="http://schemas.microsoft.com/office/drawing/2014/main" id="{BAC13C99-CFD4-4263-BBE1-CAA7055D7F7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2" name="Title 3">
            <a:extLst>
              <a:ext uri="{FF2B5EF4-FFF2-40B4-BE49-F238E27FC236}">
                <a16:creationId xmlns:a16="http://schemas.microsoft.com/office/drawing/2014/main" id="{3492AAE7-DAFC-4CE4-9B13-AEAE5415AF42}"/>
              </a:ext>
            </a:extLst>
          </p:cNvPr>
          <p:cNvSpPr txBox="1">
            <a:spLocks/>
          </p:cNvSpPr>
          <p:nvPr/>
        </p:nvSpPr>
        <p:spPr>
          <a:xfrm>
            <a:off x="-1" y="296864"/>
            <a:ext cx="5799909"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Les parents et la professeure</a:t>
            </a:r>
            <a:endParaRPr lang="en-GB" sz="3600" b="1" dirty="0">
              <a:solidFill>
                <a:schemeClr val="bg1"/>
              </a:solidFill>
            </a:endParaRPr>
          </a:p>
        </p:txBody>
      </p:sp>
      <p:sp>
        <p:nvSpPr>
          <p:cNvPr id="23" name="Rounded Rectangle 46">
            <a:extLst>
              <a:ext uri="{FF2B5EF4-FFF2-40B4-BE49-F238E27FC236}">
                <a16:creationId xmlns:a16="http://schemas.microsoft.com/office/drawing/2014/main" id="{E5D99A23-4965-479D-B4D0-41C57CD013B0}"/>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46170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3921893"/>
          </a:xfrm>
        </p:spPr>
        <p:txBody>
          <a:bodyPr>
            <a:normAutofit/>
          </a:bodyPr>
          <a:lstStyle/>
          <a:p>
            <a:pPr>
              <a:lnSpc>
                <a:spcPct val="100000"/>
              </a:lnSpc>
              <a:spcBef>
                <a:spcPts val="0"/>
              </a:spcBef>
            </a:pPr>
            <a:r>
              <a:rPr lang="en-GB" dirty="0"/>
              <a:t>Example of: </a:t>
            </a:r>
            <a:br>
              <a:rPr lang="en-GB" dirty="0"/>
            </a:br>
            <a:br>
              <a:rPr lang="en-GB" dirty="0"/>
            </a:br>
            <a:r>
              <a:rPr lang="en-GB" b="1" dirty="0"/>
              <a:t>Listening</a:t>
            </a:r>
            <a:r>
              <a:rPr lang="en-GB" dirty="0"/>
              <a:t> – where attention is oriented to the meaning of the grammar</a:t>
            </a:r>
          </a:p>
        </p:txBody>
      </p:sp>
    </p:spTree>
    <p:extLst>
      <p:ext uri="{BB962C8B-B14F-4D97-AF65-F5344CB8AC3E}">
        <p14:creationId xmlns:p14="http://schemas.microsoft.com/office/powerpoint/2010/main" val="4199818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E2B3082-6B9F-4ED8-BE0B-1083D582F05F}"/>
              </a:ext>
            </a:extLst>
          </p:cNvPr>
          <p:cNvSpPr txBox="1">
            <a:spLocks/>
          </p:cNvSpPr>
          <p:nvPr/>
        </p:nvSpPr>
        <p:spPr>
          <a:xfrm>
            <a:off x="232343" y="255403"/>
            <a:ext cx="7577531"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Un robot à la maison !</a:t>
            </a:r>
            <a:endParaRPr lang="en-GB" sz="3600" b="1" i="1" dirty="0">
              <a:solidFill>
                <a:schemeClr val="bg1"/>
              </a:solidFill>
            </a:endParaRPr>
          </a:p>
        </p:txBody>
      </p:sp>
      <p:sp>
        <p:nvSpPr>
          <p:cNvPr id="6" name="TextBox 5">
            <a:extLst>
              <a:ext uri="{FF2B5EF4-FFF2-40B4-BE49-F238E27FC236}">
                <a16:creationId xmlns:a16="http://schemas.microsoft.com/office/drawing/2014/main" id="{59C2F7C1-47B8-4363-B5E0-73EA3EB107F0}"/>
              </a:ext>
            </a:extLst>
          </p:cNvPr>
          <p:cNvSpPr txBox="1"/>
          <p:nvPr/>
        </p:nvSpPr>
        <p:spPr>
          <a:xfrm>
            <a:off x="0" y="1212085"/>
            <a:ext cx="12192000" cy="830997"/>
          </a:xfrm>
          <a:prstGeom prst="rect">
            <a:avLst/>
          </a:prstGeom>
          <a:noFill/>
        </p:spPr>
        <p:txBody>
          <a:bodyPr wrap="square" rtlCol="0">
            <a:spAutoFit/>
          </a:bodyPr>
          <a:lstStyle/>
          <a:p>
            <a:r>
              <a:rPr lang="en-GB" sz="2400" dirty="0">
                <a:solidFill>
                  <a:srgbClr val="115076"/>
                </a:solidFill>
              </a:rPr>
              <a:t>Un robot </a:t>
            </a:r>
            <a:r>
              <a:rPr lang="en-GB" sz="2400" dirty="0" err="1">
                <a:solidFill>
                  <a:srgbClr val="115076"/>
                </a:solidFill>
              </a:rPr>
              <a:t>apprend</a:t>
            </a:r>
            <a:r>
              <a:rPr lang="en-GB" sz="2400" dirty="0">
                <a:solidFill>
                  <a:srgbClr val="115076"/>
                </a:solidFill>
              </a:rPr>
              <a:t> comment </a:t>
            </a:r>
            <a:r>
              <a:rPr lang="en-GB" sz="2400" dirty="0" err="1">
                <a:solidFill>
                  <a:srgbClr val="115076"/>
                </a:solidFill>
              </a:rPr>
              <a:t>habiter</a:t>
            </a:r>
            <a:r>
              <a:rPr lang="en-GB" sz="2400" dirty="0">
                <a:solidFill>
                  <a:srgbClr val="115076"/>
                </a:solidFill>
              </a:rPr>
              <a:t> avec </a:t>
            </a:r>
            <a:r>
              <a:rPr lang="en-GB" sz="2400" dirty="0" err="1">
                <a:solidFill>
                  <a:srgbClr val="115076"/>
                </a:solidFill>
              </a:rPr>
              <a:t>une</a:t>
            </a:r>
            <a:r>
              <a:rPr lang="en-GB" sz="2400" dirty="0">
                <a:solidFill>
                  <a:srgbClr val="115076"/>
                </a:solidFill>
              </a:rPr>
              <a:t> </a:t>
            </a:r>
            <a:r>
              <a:rPr lang="en-GB" sz="2400" dirty="0" err="1">
                <a:solidFill>
                  <a:srgbClr val="115076"/>
                </a:solidFill>
              </a:rPr>
              <a:t>famille</a:t>
            </a:r>
            <a:r>
              <a:rPr lang="en-GB" sz="2400" dirty="0">
                <a:solidFill>
                  <a:srgbClr val="115076"/>
                </a:solidFill>
              </a:rPr>
              <a:t> </a:t>
            </a:r>
            <a:r>
              <a:rPr lang="en-GB" sz="2400" dirty="0" err="1">
                <a:solidFill>
                  <a:srgbClr val="115076"/>
                </a:solidFill>
              </a:rPr>
              <a:t>humaine</a:t>
            </a:r>
            <a:r>
              <a:rPr lang="en-GB" sz="2400" dirty="0">
                <a:solidFill>
                  <a:srgbClr val="115076"/>
                </a:solidFill>
              </a:rPr>
              <a:t>.</a:t>
            </a:r>
          </a:p>
          <a:p>
            <a:r>
              <a:rPr lang="en-GB" sz="2400" dirty="0" err="1">
                <a:solidFill>
                  <a:srgbClr val="115076"/>
                </a:solidFill>
              </a:rPr>
              <a:t>C’est</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b="1" dirty="0">
                <a:solidFill>
                  <a:srgbClr val="115076"/>
                </a:solidFill>
              </a:rPr>
              <a:t>description (D)</a:t>
            </a:r>
            <a:r>
              <a:rPr lang="en-GB" sz="2400" dirty="0">
                <a:solidFill>
                  <a:srgbClr val="115076"/>
                </a:solidFill>
              </a:rPr>
              <a:t> de la </a:t>
            </a:r>
            <a:r>
              <a:rPr lang="en-GB" sz="2400" dirty="0" err="1">
                <a:solidFill>
                  <a:srgbClr val="115076"/>
                </a:solidFill>
              </a:rPr>
              <a:t>famille</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dirty="0" err="1">
                <a:solidFill>
                  <a:srgbClr val="115076"/>
                </a:solidFill>
              </a:rPr>
              <a:t>une</a:t>
            </a:r>
            <a:r>
              <a:rPr lang="en-GB" sz="2400" dirty="0">
                <a:solidFill>
                  <a:srgbClr val="115076"/>
                </a:solidFill>
              </a:rPr>
              <a:t> </a:t>
            </a:r>
            <a:r>
              <a:rPr lang="en-GB" sz="2400" b="1" dirty="0">
                <a:solidFill>
                  <a:srgbClr val="115076"/>
                </a:solidFill>
              </a:rPr>
              <a:t>question (Q) </a:t>
            </a:r>
            <a:r>
              <a:rPr lang="en-GB" sz="2400" dirty="0">
                <a:solidFill>
                  <a:srgbClr val="115076"/>
                </a:solidFill>
              </a:rPr>
              <a:t>pour la </a:t>
            </a:r>
            <a:r>
              <a:rPr lang="en-GB" sz="2400" dirty="0" err="1">
                <a:solidFill>
                  <a:srgbClr val="115076"/>
                </a:solidFill>
              </a:rPr>
              <a:t>famille</a:t>
            </a:r>
            <a:r>
              <a:rPr lang="en-GB" sz="2400" dirty="0">
                <a:solidFill>
                  <a:srgbClr val="115076"/>
                </a:solidFill>
              </a:rPr>
              <a:t> ?</a:t>
            </a:r>
            <a:endParaRPr lang="en-GB" sz="2400" b="1" dirty="0">
              <a:solidFill>
                <a:srgbClr val="115076"/>
              </a:solidFill>
            </a:endParaRPr>
          </a:p>
        </p:txBody>
      </p:sp>
      <p:graphicFrame>
        <p:nvGraphicFramePr>
          <p:cNvPr id="7" name="Content Placeholder 4">
            <a:extLst>
              <a:ext uri="{FF2B5EF4-FFF2-40B4-BE49-F238E27FC236}">
                <a16:creationId xmlns:a16="http://schemas.microsoft.com/office/drawing/2014/main" id="{30AC63C0-05D4-4B9D-9E37-7626ACD3854D}"/>
              </a:ext>
            </a:extLst>
          </p:cNvPr>
          <p:cNvGraphicFramePr>
            <a:graphicFrameLocks noGrp="1"/>
          </p:cNvGraphicFramePr>
          <p:nvPr>
            <p:ph idx="1"/>
          </p:nvPr>
        </p:nvGraphicFramePr>
        <p:xfrm>
          <a:off x="696000" y="2517109"/>
          <a:ext cx="5400000" cy="3474720"/>
        </p:xfrm>
        <a:graphic>
          <a:graphicData uri="http://schemas.openxmlformats.org/drawingml/2006/table">
            <a:tbl>
              <a:tblPr firstRow="1" bandRow="1">
                <a:tableStyleId>{5C22544A-7EE6-4342-B048-85BDC9FD1C3A}</a:tableStyleId>
              </a:tblPr>
              <a:tblGrid>
                <a:gridCol w="900000">
                  <a:extLst>
                    <a:ext uri="{9D8B030D-6E8A-4147-A177-3AD203B41FA5}">
                      <a16:colId xmlns:a16="http://schemas.microsoft.com/office/drawing/2014/main" val="2548973513"/>
                    </a:ext>
                  </a:extLst>
                </a:gridCol>
                <a:gridCol w="1800000">
                  <a:extLst>
                    <a:ext uri="{9D8B030D-6E8A-4147-A177-3AD203B41FA5}">
                      <a16:colId xmlns:a16="http://schemas.microsoft.com/office/drawing/2014/main" val="2775102314"/>
                    </a:ext>
                  </a:extLst>
                </a:gridCol>
                <a:gridCol w="900000">
                  <a:extLst>
                    <a:ext uri="{9D8B030D-6E8A-4147-A177-3AD203B41FA5}">
                      <a16:colId xmlns:a16="http://schemas.microsoft.com/office/drawing/2014/main" val="3028703937"/>
                    </a:ext>
                  </a:extLst>
                </a:gridCol>
                <a:gridCol w="1800000">
                  <a:extLst>
                    <a:ext uri="{9D8B030D-6E8A-4147-A177-3AD203B41FA5}">
                      <a16:colId xmlns:a16="http://schemas.microsoft.com/office/drawing/2014/main" val="1859025906"/>
                    </a:ext>
                  </a:extLst>
                </a:gridCol>
              </a:tblGrid>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661245337"/>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413311472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767591263"/>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190480960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270815028"/>
                  </a:ext>
                </a:extLst>
              </a:tr>
              <a:tr h="540000">
                <a:tc>
                  <a:txBody>
                    <a:bodyPr/>
                    <a:lstStyle/>
                    <a:p>
                      <a:endParaRPr lang="en-GB" sz="28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tc>
                  <a:txBody>
                    <a:bodyPr/>
                    <a:lstStyle/>
                    <a:p>
                      <a:pPr algn="ctr"/>
                      <a:endParaRPr lang="en-GB" sz="3200" dirty="0">
                        <a:solidFill>
                          <a:schemeClr val="accent5">
                            <a:lumMod val="50000"/>
                          </a:schemeClr>
                        </a:solidFill>
                        <a:latin typeface="Century Gothic" panose="020B0502020202020204" pitchFamily="34" charset="0"/>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noFill/>
                  </a:tcPr>
                </a:tc>
                <a:extLst>
                  <a:ext uri="{0D108BD9-81ED-4DB2-BD59-A6C34878D82A}">
                    <a16:rowId xmlns:a16="http://schemas.microsoft.com/office/drawing/2014/main" val="3974937827"/>
                  </a:ext>
                </a:extLst>
              </a:tr>
            </a:tbl>
          </a:graphicData>
        </a:graphic>
      </p:graphicFrame>
      <p:sp>
        <p:nvSpPr>
          <p:cNvPr id="8" name="Rectangle 7">
            <a:extLst>
              <a:ext uri="{FF2B5EF4-FFF2-40B4-BE49-F238E27FC236}">
                <a16:creationId xmlns:a16="http://schemas.microsoft.com/office/drawing/2014/main" id="{78E48F94-874F-44F1-9C71-F45FD65C2E3F}"/>
              </a:ext>
            </a:extLst>
          </p:cNvPr>
          <p:cNvSpPr/>
          <p:nvPr/>
        </p:nvSpPr>
        <p:spPr>
          <a:xfrm>
            <a:off x="2166637" y="2367652"/>
            <a:ext cx="699230"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D</a:t>
            </a:r>
          </a:p>
        </p:txBody>
      </p:sp>
      <p:sp>
        <p:nvSpPr>
          <p:cNvPr id="9" name="Rectangle 8">
            <a:extLst>
              <a:ext uri="{FF2B5EF4-FFF2-40B4-BE49-F238E27FC236}">
                <a16:creationId xmlns:a16="http://schemas.microsoft.com/office/drawing/2014/main" id="{C4272AC5-65A9-48E6-8EFC-FD808800E4D1}"/>
              </a:ext>
            </a:extLst>
          </p:cNvPr>
          <p:cNvSpPr/>
          <p:nvPr/>
        </p:nvSpPr>
        <p:spPr>
          <a:xfrm>
            <a:off x="2157019" y="2960319"/>
            <a:ext cx="71846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Q</a:t>
            </a:r>
          </a:p>
        </p:txBody>
      </p:sp>
      <p:sp>
        <p:nvSpPr>
          <p:cNvPr id="10" name="Rectangle 9">
            <a:extLst>
              <a:ext uri="{FF2B5EF4-FFF2-40B4-BE49-F238E27FC236}">
                <a16:creationId xmlns:a16="http://schemas.microsoft.com/office/drawing/2014/main" id="{7924F8FC-E39C-49F8-83FF-A2CC18ABEAE5}"/>
              </a:ext>
            </a:extLst>
          </p:cNvPr>
          <p:cNvSpPr/>
          <p:nvPr/>
        </p:nvSpPr>
        <p:spPr>
          <a:xfrm>
            <a:off x="2122554" y="3510008"/>
            <a:ext cx="78739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Q</a:t>
            </a:r>
          </a:p>
        </p:txBody>
      </p:sp>
      <p:sp>
        <p:nvSpPr>
          <p:cNvPr id="11" name="Rectangle 10">
            <a:extLst>
              <a:ext uri="{FF2B5EF4-FFF2-40B4-BE49-F238E27FC236}">
                <a16:creationId xmlns:a16="http://schemas.microsoft.com/office/drawing/2014/main" id="{FDA2D973-1B97-4114-9551-7FD01237D641}"/>
              </a:ext>
            </a:extLst>
          </p:cNvPr>
          <p:cNvSpPr/>
          <p:nvPr/>
        </p:nvSpPr>
        <p:spPr>
          <a:xfrm>
            <a:off x="2157019" y="4102675"/>
            <a:ext cx="71846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D</a:t>
            </a:r>
          </a:p>
        </p:txBody>
      </p:sp>
      <p:sp>
        <p:nvSpPr>
          <p:cNvPr id="12" name="Rectangle 11">
            <a:extLst>
              <a:ext uri="{FF2B5EF4-FFF2-40B4-BE49-F238E27FC236}">
                <a16:creationId xmlns:a16="http://schemas.microsoft.com/office/drawing/2014/main" id="{9CBBAB65-BBC1-476A-B6C2-E3EB44A5AF4C}"/>
              </a:ext>
            </a:extLst>
          </p:cNvPr>
          <p:cNvSpPr/>
          <p:nvPr/>
        </p:nvSpPr>
        <p:spPr>
          <a:xfrm>
            <a:off x="2122554" y="4652364"/>
            <a:ext cx="78739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Q</a:t>
            </a:r>
          </a:p>
        </p:txBody>
      </p:sp>
      <p:sp>
        <p:nvSpPr>
          <p:cNvPr id="13" name="Rectangle 12">
            <a:extLst>
              <a:ext uri="{FF2B5EF4-FFF2-40B4-BE49-F238E27FC236}">
                <a16:creationId xmlns:a16="http://schemas.microsoft.com/office/drawing/2014/main" id="{2731AA3E-CEEE-4FCC-8F8B-284D6AEE266A}"/>
              </a:ext>
            </a:extLst>
          </p:cNvPr>
          <p:cNvSpPr/>
          <p:nvPr/>
        </p:nvSpPr>
        <p:spPr>
          <a:xfrm>
            <a:off x="2166637" y="5245031"/>
            <a:ext cx="699230"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D</a:t>
            </a:r>
          </a:p>
        </p:txBody>
      </p:sp>
      <p:sp>
        <p:nvSpPr>
          <p:cNvPr id="14" name="Rectangle 13">
            <a:extLst>
              <a:ext uri="{FF2B5EF4-FFF2-40B4-BE49-F238E27FC236}">
                <a16:creationId xmlns:a16="http://schemas.microsoft.com/office/drawing/2014/main" id="{EED61D58-5D68-49D7-A2D4-7B92E400D0AB}"/>
              </a:ext>
            </a:extLst>
          </p:cNvPr>
          <p:cNvSpPr/>
          <p:nvPr/>
        </p:nvSpPr>
        <p:spPr>
          <a:xfrm>
            <a:off x="4811942" y="2337647"/>
            <a:ext cx="71846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D</a:t>
            </a:r>
          </a:p>
        </p:txBody>
      </p:sp>
      <p:sp>
        <p:nvSpPr>
          <p:cNvPr id="15" name="Rectangle 14">
            <a:extLst>
              <a:ext uri="{FF2B5EF4-FFF2-40B4-BE49-F238E27FC236}">
                <a16:creationId xmlns:a16="http://schemas.microsoft.com/office/drawing/2014/main" id="{3B2D4838-1ECF-4287-87B8-CE63BEAB5FBC}"/>
              </a:ext>
            </a:extLst>
          </p:cNvPr>
          <p:cNvSpPr/>
          <p:nvPr/>
        </p:nvSpPr>
        <p:spPr>
          <a:xfrm>
            <a:off x="4777477" y="2930314"/>
            <a:ext cx="78739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Q</a:t>
            </a:r>
          </a:p>
        </p:txBody>
      </p:sp>
      <p:sp>
        <p:nvSpPr>
          <p:cNvPr id="16" name="Rectangle 15">
            <a:extLst>
              <a:ext uri="{FF2B5EF4-FFF2-40B4-BE49-F238E27FC236}">
                <a16:creationId xmlns:a16="http://schemas.microsoft.com/office/drawing/2014/main" id="{8E1D4F91-EE74-4FE6-B3AB-520EFE5CF45B}"/>
              </a:ext>
            </a:extLst>
          </p:cNvPr>
          <p:cNvSpPr/>
          <p:nvPr/>
        </p:nvSpPr>
        <p:spPr>
          <a:xfrm>
            <a:off x="4787213" y="3509261"/>
            <a:ext cx="78739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Q</a:t>
            </a:r>
          </a:p>
        </p:txBody>
      </p:sp>
      <p:sp>
        <p:nvSpPr>
          <p:cNvPr id="17" name="Rectangle 16">
            <a:extLst>
              <a:ext uri="{FF2B5EF4-FFF2-40B4-BE49-F238E27FC236}">
                <a16:creationId xmlns:a16="http://schemas.microsoft.com/office/drawing/2014/main" id="{6BA7ECE6-218D-4396-A061-5FC9C49F0659}"/>
              </a:ext>
            </a:extLst>
          </p:cNvPr>
          <p:cNvSpPr/>
          <p:nvPr/>
        </p:nvSpPr>
        <p:spPr>
          <a:xfrm>
            <a:off x="4798824" y="4072670"/>
            <a:ext cx="78739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Q</a:t>
            </a:r>
          </a:p>
        </p:txBody>
      </p:sp>
      <p:sp>
        <p:nvSpPr>
          <p:cNvPr id="18" name="Rectangle 17">
            <a:extLst>
              <a:ext uri="{FF2B5EF4-FFF2-40B4-BE49-F238E27FC236}">
                <a16:creationId xmlns:a16="http://schemas.microsoft.com/office/drawing/2014/main" id="{A94E7D11-E9CB-4D04-BDDC-6B94078D1F16}"/>
              </a:ext>
            </a:extLst>
          </p:cNvPr>
          <p:cNvSpPr/>
          <p:nvPr/>
        </p:nvSpPr>
        <p:spPr>
          <a:xfrm>
            <a:off x="4840975" y="4651617"/>
            <a:ext cx="71846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D</a:t>
            </a:r>
          </a:p>
        </p:txBody>
      </p:sp>
      <p:sp>
        <p:nvSpPr>
          <p:cNvPr id="19" name="Rectangle 18">
            <a:extLst>
              <a:ext uri="{FF2B5EF4-FFF2-40B4-BE49-F238E27FC236}">
                <a16:creationId xmlns:a16="http://schemas.microsoft.com/office/drawing/2014/main" id="{1F6686BC-08D7-4452-834B-FB9FC29F506C}"/>
              </a:ext>
            </a:extLst>
          </p:cNvPr>
          <p:cNvSpPr/>
          <p:nvPr/>
        </p:nvSpPr>
        <p:spPr>
          <a:xfrm>
            <a:off x="4840975" y="5245031"/>
            <a:ext cx="718466" cy="923330"/>
          </a:xfrm>
          <a:prstGeom prst="rect">
            <a:avLst/>
          </a:prstGeom>
          <a:noFill/>
        </p:spPr>
        <p:txBody>
          <a:bodyPr wrap="none" lIns="91440" tIns="45720" rIns="91440" bIns="45720">
            <a:spAutoFit/>
          </a:bodyPr>
          <a:lstStyle/>
          <a:p>
            <a:pPr algn="ctr"/>
            <a:r>
              <a:rPr lang="en-US" sz="5400" dirty="0">
                <a:ln w="0"/>
                <a:solidFill>
                  <a:srgbClr val="115076"/>
                </a:solidFill>
                <a:effectLst>
                  <a:outerShdw blurRad="38100" dist="19050" dir="2700000" algn="tl" rotWithShape="0">
                    <a:prstClr val="black">
                      <a:alpha val="40000"/>
                    </a:prstClr>
                  </a:outerShdw>
                </a:effectLst>
              </a:rPr>
              <a:t>D</a:t>
            </a:r>
          </a:p>
        </p:txBody>
      </p:sp>
      <p:sp>
        <p:nvSpPr>
          <p:cNvPr id="20" name="Action Button: Custom 21">
            <a:hlinkClick r:id="" action="ppaction://noaction" highlightClick="1">
              <a:snd r:embed="rId3" name="1.wav"/>
            </a:hlinkClick>
            <a:extLst>
              <a:ext uri="{FF2B5EF4-FFF2-40B4-BE49-F238E27FC236}">
                <a16:creationId xmlns:a16="http://schemas.microsoft.com/office/drawing/2014/main" id="{B2967A26-C4EE-4558-B01F-A94CA5B84BCC}"/>
              </a:ext>
            </a:extLst>
          </p:cNvPr>
          <p:cNvSpPr/>
          <p:nvPr/>
        </p:nvSpPr>
        <p:spPr>
          <a:xfrm>
            <a:off x="912794" y="2582347"/>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21" name="Action Button: Custom 21">
            <a:hlinkClick r:id="" action="ppaction://noaction" highlightClick="1">
              <a:snd r:embed="rId4" name="2.wav"/>
            </a:hlinkClick>
            <a:extLst>
              <a:ext uri="{FF2B5EF4-FFF2-40B4-BE49-F238E27FC236}">
                <a16:creationId xmlns:a16="http://schemas.microsoft.com/office/drawing/2014/main" id="{D0652D0A-37C4-4192-97A4-D1CE0565AE10}"/>
              </a:ext>
            </a:extLst>
          </p:cNvPr>
          <p:cNvSpPr/>
          <p:nvPr/>
        </p:nvSpPr>
        <p:spPr>
          <a:xfrm>
            <a:off x="910874" y="3162638"/>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22" name="Action Button: Custom 21">
            <a:hlinkClick r:id="" action="ppaction://noaction" highlightClick="1">
              <a:snd r:embed="rId5" name="3.wav"/>
            </a:hlinkClick>
            <a:extLst>
              <a:ext uri="{FF2B5EF4-FFF2-40B4-BE49-F238E27FC236}">
                <a16:creationId xmlns:a16="http://schemas.microsoft.com/office/drawing/2014/main" id="{A4F7EA85-BCF2-4A93-B038-5C1BEB406389}"/>
              </a:ext>
            </a:extLst>
          </p:cNvPr>
          <p:cNvSpPr/>
          <p:nvPr/>
        </p:nvSpPr>
        <p:spPr>
          <a:xfrm>
            <a:off x="913983" y="3750334"/>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23" name="Action Button: Custom 21">
            <a:hlinkClick r:id="" action="ppaction://noaction" highlightClick="1">
              <a:snd r:embed="rId6" name="4.wav"/>
            </a:hlinkClick>
            <a:extLst>
              <a:ext uri="{FF2B5EF4-FFF2-40B4-BE49-F238E27FC236}">
                <a16:creationId xmlns:a16="http://schemas.microsoft.com/office/drawing/2014/main" id="{7FBB8978-02C6-4107-B553-5B532D322B8D}"/>
              </a:ext>
            </a:extLst>
          </p:cNvPr>
          <p:cNvSpPr/>
          <p:nvPr/>
        </p:nvSpPr>
        <p:spPr>
          <a:xfrm>
            <a:off x="920048" y="4330625"/>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24" name="Action Button: Custom 21">
            <a:hlinkClick r:id="" action="ppaction://noaction" highlightClick="1">
              <a:snd r:embed="rId7" name="5.wav"/>
            </a:hlinkClick>
            <a:extLst>
              <a:ext uri="{FF2B5EF4-FFF2-40B4-BE49-F238E27FC236}">
                <a16:creationId xmlns:a16="http://schemas.microsoft.com/office/drawing/2014/main" id="{609A1B44-49D1-45A8-B061-F82091C9A3BF}"/>
              </a:ext>
            </a:extLst>
          </p:cNvPr>
          <p:cNvSpPr/>
          <p:nvPr/>
        </p:nvSpPr>
        <p:spPr>
          <a:xfrm>
            <a:off x="920048" y="4890279"/>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5</a:t>
            </a:r>
            <a:endParaRPr lang="en-GB" sz="2400" b="1" dirty="0"/>
          </a:p>
        </p:txBody>
      </p:sp>
      <p:sp>
        <p:nvSpPr>
          <p:cNvPr id="25" name="Action Button: Custom 21">
            <a:hlinkClick r:id="" action="ppaction://noaction" highlightClick="1">
              <a:snd r:embed="rId8" name="6.wav"/>
            </a:hlinkClick>
            <a:extLst>
              <a:ext uri="{FF2B5EF4-FFF2-40B4-BE49-F238E27FC236}">
                <a16:creationId xmlns:a16="http://schemas.microsoft.com/office/drawing/2014/main" id="{A9C5F0E3-C471-4F55-AAD2-EE9DDD6E3482}"/>
              </a:ext>
            </a:extLst>
          </p:cNvPr>
          <p:cNvSpPr/>
          <p:nvPr/>
        </p:nvSpPr>
        <p:spPr>
          <a:xfrm>
            <a:off x="912794" y="5481696"/>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6</a:t>
            </a:r>
            <a:endParaRPr lang="en-GB" sz="2400" b="1" dirty="0"/>
          </a:p>
        </p:txBody>
      </p:sp>
      <p:sp>
        <p:nvSpPr>
          <p:cNvPr id="26" name="Action Button: Custom 21">
            <a:hlinkClick r:id="" action="ppaction://noaction" highlightClick="1">
              <a:snd r:embed="rId9" name="7.wav"/>
            </a:hlinkClick>
            <a:extLst>
              <a:ext uri="{FF2B5EF4-FFF2-40B4-BE49-F238E27FC236}">
                <a16:creationId xmlns:a16="http://schemas.microsoft.com/office/drawing/2014/main" id="{3702B01D-C359-4399-A1A2-3ABAE409A396}"/>
              </a:ext>
            </a:extLst>
          </p:cNvPr>
          <p:cNvSpPr/>
          <p:nvPr/>
        </p:nvSpPr>
        <p:spPr>
          <a:xfrm>
            <a:off x="3621590" y="2586323"/>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7</a:t>
            </a:r>
            <a:endParaRPr lang="en-GB" sz="2400" b="1" dirty="0"/>
          </a:p>
        </p:txBody>
      </p:sp>
      <p:sp>
        <p:nvSpPr>
          <p:cNvPr id="27" name="Action Button: Custom 21">
            <a:hlinkClick r:id="" action="ppaction://noaction" highlightClick="1">
              <a:snd r:embed="rId10" name="8.wav"/>
            </a:hlinkClick>
            <a:extLst>
              <a:ext uri="{FF2B5EF4-FFF2-40B4-BE49-F238E27FC236}">
                <a16:creationId xmlns:a16="http://schemas.microsoft.com/office/drawing/2014/main" id="{77015BA9-CB35-476D-AE73-10D75D82B1BD}"/>
              </a:ext>
            </a:extLst>
          </p:cNvPr>
          <p:cNvSpPr/>
          <p:nvPr/>
        </p:nvSpPr>
        <p:spPr>
          <a:xfrm>
            <a:off x="3622681" y="3166613"/>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8</a:t>
            </a:r>
            <a:endParaRPr lang="en-GB" sz="2400" b="1" dirty="0"/>
          </a:p>
        </p:txBody>
      </p:sp>
      <p:sp>
        <p:nvSpPr>
          <p:cNvPr id="28" name="Action Button: Custom 21">
            <a:hlinkClick r:id="" action="ppaction://noaction" highlightClick="1">
              <a:snd r:embed="rId11" name="9.wav"/>
            </a:hlinkClick>
            <a:extLst>
              <a:ext uri="{FF2B5EF4-FFF2-40B4-BE49-F238E27FC236}">
                <a16:creationId xmlns:a16="http://schemas.microsoft.com/office/drawing/2014/main" id="{B188DD91-9710-46D3-BD66-E42262CCB139}"/>
              </a:ext>
            </a:extLst>
          </p:cNvPr>
          <p:cNvSpPr/>
          <p:nvPr/>
        </p:nvSpPr>
        <p:spPr>
          <a:xfrm>
            <a:off x="3628421" y="3732728"/>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a:t>9</a:t>
            </a:r>
            <a:endParaRPr lang="en-GB" sz="2400" b="1" dirty="0"/>
          </a:p>
        </p:txBody>
      </p:sp>
      <p:sp>
        <p:nvSpPr>
          <p:cNvPr id="29" name="Action Button: Custom 21">
            <a:hlinkClick r:id="" action="ppaction://noaction" highlightClick="1">
              <a:snd r:embed="rId12" name="10.wav"/>
            </a:hlinkClick>
            <a:extLst>
              <a:ext uri="{FF2B5EF4-FFF2-40B4-BE49-F238E27FC236}">
                <a16:creationId xmlns:a16="http://schemas.microsoft.com/office/drawing/2014/main" id="{191DA578-4AED-4578-A169-9FB1D9A8111B}"/>
              </a:ext>
            </a:extLst>
          </p:cNvPr>
          <p:cNvSpPr/>
          <p:nvPr/>
        </p:nvSpPr>
        <p:spPr>
          <a:xfrm>
            <a:off x="3623268" y="4329846"/>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10</a:t>
            </a:r>
          </a:p>
        </p:txBody>
      </p:sp>
      <p:sp>
        <p:nvSpPr>
          <p:cNvPr id="30" name="Action Button: Custom 21">
            <a:hlinkClick r:id="" action="ppaction://noaction" highlightClick="1">
              <a:snd r:embed="rId13" name="11.wav"/>
            </a:hlinkClick>
            <a:extLst>
              <a:ext uri="{FF2B5EF4-FFF2-40B4-BE49-F238E27FC236}">
                <a16:creationId xmlns:a16="http://schemas.microsoft.com/office/drawing/2014/main" id="{78627B13-DD3D-4CC1-9588-6C6DB3EE3044}"/>
              </a:ext>
            </a:extLst>
          </p:cNvPr>
          <p:cNvSpPr/>
          <p:nvPr/>
        </p:nvSpPr>
        <p:spPr>
          <a:xfrm>
            <a:off x="3628421" y="4893722"/>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t>11</a:t>
            </a:r>
            <a:endParaRPr lang="en-GB" b="1" dirty="0"/>
          </a:p>
        </p:txBody>
      </p:sp>
      <p:sp>
        <p:nvSpPr>
          <p:cNvPr id="31" name="Action Button: Custom 21">
            <a:hlinkClick r:id="" action="ppaction://noaction" highlightClick="1">
              <a:snd r:embed="rId14" name="12.wav"/>
            </a:hlinkClick>
            <a:extLst>
              <a:ext uri="{FF2B5EF4-FFF2-40B4-BE49-F238E27FC236}">
                <a16:creationId xmlns:a16="http://schemas.microsoft.com/office/drawing/2014/main" id="{4B83FCF5-BC21-477F-976D-11DB4F845EB4}"/>
              </a:ext>
            </a:extLst>
          </p:cNvPr>
          <p:cNvSpPr/>
          <p:nvPr/>
        </p:nvSpPr>
        <p:spPr>
          <a:xfrm>
            <a:off x="3635708" y="5481696"/>
            <a:ext cx="450000" cy="45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12</a:t>
            </a:r>
          </a:p>
        </p:txBody>
      </p:sp>
      <p:pic>
        <p:nvPicPr>
          <p:cNvPr id="32" name="Picture 31">
            <a:extLst>
              <a:ext uri="{FF2B5EF4-FFF2-40B4-BE49-F238E27FC236}">
                <a16:creationId xmlns:a16="http://schemas.microsoft.com/office/drawing/2014/main" id="{3732C30F-9F31-4807-95E1-D10D48C31BE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41710" y="3458815"/>
            <a:ext cx="1884635" cy="2393187"/>
          </a:xfrm>
          <a:prstGeom prst="rect">
            <a:avLst/>
          </a:prstGeom>
        </p:spPr>
      </p:pic>
      <p:sp>
        <p:nvSpPr>
          <p:cNvPr id="33" name="Rounded Rectangular Callout 1">
            <a:extLst>
              <a:ext uri="{FF2B5EF4-FFF2-40B4-BE49-F238E27FC236}">
                <a16:creationId xmlns:a16="http://schemas.microsoft.com/office/drawing/2014/main" id="{EBF5670C-A294-4601-9A05-0904DDBD34B1}"/>
              </a:ext>
            </a:extLst>
          </p:cNvPr>
          <p:cNvSpPr/>
          <p:nvPr/>
        </p:nvSpPr>
        <p:spPr>
          <a:xfrm>
            <a:off x="6843196" y="2362149"/>
            <a:ext cx="2636780" cy="3474720"/>
          </a:xfrm>
          <a:prstGeom prst="wedgeRoundRectCallout">
            <a:avLst>
              <a:gd name="adj1" fmla="val 65155"/>
              <a:gd name="adj2" fmla="val 15006"/>
              <a:gd name="adj3" fmla="val 16667"/>
            </a:avLst>
          </a:prstGeom>
          <a:solidFill>
            <a:schemeClr val="accent1">
              <a:lumMod val="50000"/>
            </a:schemeClr>
          </a:solidFill>
          <a:ln>
            <a:solidFill>
              <a:srgbClr val="EE6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latin typeface="Century Gothic" panose="020B0502020202020204" pitchFamily="34" charset="0"/>
              </a:rPr>
              <a:t>I haven’t learned to use intonation yet! Pay attention to the </a:t>
            </a:r>
            <a:r>
              <a:rPr lang="en-GB" sz="2000" b="1" dirty="0">
                <a:latin typeface="Century Gothic" panose="020B0502020202020204" pitchFamily="34" charset="0"/>
              </a:rPr>
              <a:t>word order</a:t>
            </a:r>
            <a:r>
              <a:rPr lang="en-GB" sz="2000" dirty="0">
                <a:latin typeface="Century Gothic" panose="020B0502020202020204" pitchFamily="34" charset="0"/>
              </a:rPr>
              <a:t>.</a:t>
            </a:r>
          </a:p>
          <a:p>
            <a:pPr algn="ctr"/>
            <a:endParaRPr lang="en-GB" sz="2000" dirty="0">
              <a:latin typeface="Century Gothic" panose="020B0502020202020204" pitchFamily="34" charset="0"/>
            </a:endParaRPr>
          </a:p>
          <a:p>
            <a:pPr algn="ctr"/>
            <a:r>
              <a:rPr lang="en-GB" sz="2000" b="1" dirty="0">
                <a:latin typeface="Century Gothic" panose="020B0502020202020204" pitchFamily="34" charset="0"/>
              </a:rPr>
              <a:t>Remember! </a:t>
            </a:r>
            <a:r>
              <a:rPr lang="en-GB" sz="2000" dirty="0">
                <a:latin typeface="Century Gothic" panose="020B0502020202020204" pitchFamily="34" charset="0"/>
              </a:rPr>
              <a:t>Forms of </a:t>
            </a:r>
            <a:r>
              <a:rPr lang="en-GB" sz="2000" i="1" dirty="0" err="1">
                <a:latin typeface="Century Gothic" panose="020B0502020202020204" pitchFamily="34" charset="0"/>
              </a:rPr>
              <a:t>être</a:t>
            </a:r>
            <a:r>
              <a:rPr lang="en-GB" sz="2000" dirty="0">
                <a:latin typeface="Century Gothic" panose="020B0502020202020204" pitchFamily="34" charset="0"/>
              </a:rPr>
              <a:t> and </a:t>
            </a:r>
            <a:r>
              <a:rPr lang="en-GB" sz="2000" i="1" dirty="0" err="1">
                <a:latin typeface="Century Gothic" panose="020B0502020202020204" pitchFamily="34" charset="0"/>
              </a:rPr>
              <a:t>avoir</a:t>
            </a:r>
            <a:r>
              <a:rPr lang="en-GB" sz="2000" dirty="0">
                <a:latin typeface="Century Gothic" panose="020B0502020202020204" pitchFamily="34" charset="0"/>
              </a:rPr>
              <a:t> are verbs, too!</a:t>
            </a:r>
          </a:p>
        </p:txBody>
      </p:sp>
      <p:pic>
        <p:nvPicPr>
          <p:cNvPr id="34" name="Picture 33" descr="background rectangle">
            <a:extLst>
              <a:ext uri="{FF2B5EF4-FFF2-40B4-BE49-F238E27FC236}">
                <a16:creationId xmlns:a16="http://schemas.microsoft.com/office/drawing/2014/main" id="{C2309090-9E71-4A71-BDB6-A515679E1676}"/>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3FB6D781-FC5C-485B-9E5E-8B89D1D84D2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Un robot à la maison !</a:t>
            </a:r>
            <a:endParaRPr lang="en-GB" sz="3600" b="1" dirty="0">
              <a:solidFill>
                <a:schemeClr val="bg1"/>
              </a:solidFill>
            </a:endParaRPr>
          </a:p>
        </p:txBody>
      </p:sp>
      <p:sp>
        <p:nvSpPr>
          <p:cNvPr id="36" name="Rounded Rectangle 46">
            <a:extLst>
              <a:ext uri="{FF2B5EF4-FFF2-40B4-BE49-F238E27FC236}">
                <a16:creationId xmlns:a16="http://schemas.microsoft.com/office/drawing/2014/main" id="{820CD6EE-F22D-455B-AE59-B20D69C98BDF}"/>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3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a:solidFill>
                  <a:schemeClr val="bg1"/>
                </a:solidFill>
              </a:rPr>
              <a:t>Content of the session</a:t>
            </a:r>
          </a:p>
        </p:txBody>
      </p:sp>
      <p:sp>
        <p:nvSpPr>
          <p:cNvPr id="5" name="Content Placeholder 4"/>
          <p:cNvSpPr>
            <a:spLocks noGrp="1"/>
          </p:cNvSpPr>
          <p:nvPr>
            <p:ph idx="1"/>
          </p:nvPr>
        </p:nvSpPr>
        <p:spPr>
          <a:xfrm>
            <a:off x="371476" y="2204581"/>
            <a:ext cx="11530012" cy="3892761"/>
          </a:xfrm>
        </p:spPr>
        <p:txBody>
          <a:bodyPr>
            <a:normAutofit/>
          </a:bodyPr>
          <a:lstStyle/>
          <a:p>
            <a:pPr marL="514350" lvl="0" indent="-514350">
              <a:lnSpc>
                <a:spcPct val="100000"/>
              </a:lnSpc>
              <a:buFont typeface="+mj-lt"/>
              <a:buAutoNum type="arabicPeriod"/>
            </a:pPr>
            <a:r>
              <a:rPr lang="en-GB" sz="3200" dirty="0"/>
              <a:t>Key findings from research to inform our thinking</a:t>
            </a:r>
          </a:p>
          <a:p>
            <a:pPr marL="514350" indent="-514350">
              <a:lnSpc>
                <a:spcPct val="100000"/>
              </a:lnSpc>
              <a:buFont typeface="+mj-lt"/>
              <a:buAutoNum type="arabicPeriod"/>
            </a:pPr>
            <a:r>
              <a:rPr lang="en-GB" sz="3200" dirty="0"/>
              <a:t>Principles about effective teaching of grammar </a:t>
            </a:r>
          </a:p>
          <a:p>
            <a:pPr marL="514350" indent="-514350">
              <a:lnSpc>
                <a:spcPct val="100000"/>
              </a:lnSpc>
              <a:buFont typeface="+mj-lt"/>
              <a:buAutoNum type="arabicPeriod"/>
            </a:pPr>
            <a:r>
              <a:rPr lang="en-GB" sz="3200" dirty="0"/>
              <a:t>Examining some grammar activities in textbooks</a:t>
            </a:r>
          </a:p>
          <a:p>
            <a:pPr marL="514350" indent="-514350">
              <a:lnSpc>
                <a:spcPct val="100000"/>
              </a:lnSpc>
              <a:buFont typeface="+mj-lt"/>
              <a:buAutoNum type="arabicPeriod"/>
            </a:pPr>
            <a:r>
              <a:rPr lang="en-GB" sz="3200" dirty="0"/>
              <a:t>Sample NCELP resources</a:t>
            </a:r>
          </a:p>
          <a:p>
            <a:pPr marL="0" lvl="0" indent="0">
              <a:lnSpc>
                <a:spcPct val="100000"/>
              </a:lnSpc>
              <a:buNone/>
            </a:pPr>
            <a:endParaRPr lang="en-GB" sz="3200" dirty="0"/>
          </a:p>
          <a:p>
            <a:pPr marL="514350" lvl="0" indent="-514350">
              <a:lnSpc>
                <a:spcPct val="100000"/>
              </a:lnSpc>
              <a:buFont typeface="+mj-lt"/>
              <a:buAutoNum type="arabicPeriod" startAt="3"/>
            </a:pPr>
            <a:endParaRPr lang="en-GB" sz="3200" dirty="0"/>
          </a:p>
        </p:txBody>
      </p:sp>
    </p:spTree>
    <p:extLst>
      <p:ext uri="{BB962C8B-B14F-4D97-AF65-F5344CB8AC3E}">
        <p14:creationId xmlns:p14="http://schemas.microsoft.com/office/powerpoint/2010/main" val="2635095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784535"/>
          </a:xfrm>
        </p:spPr>
        <p:txBody>
          <a:bodyPr>
            <a:normAutofit fontScale="90000"/>
          </a:bodyPr>
          <a:lstStyle/>
          <a:p>
            <a:r>
              <a:rPr lang="en-GB" dirty="0"/>
              <a:t>Example of:</a:t>
            </a:r>
            <a:br>
              <a:rPr lang="en-GB" dirty="0"/>
            </a:br>
            <a:br>
              <a:rPr lang="en-GB" dirty="0"/>
            </a:br>
            <a:r>
              <a:rPr lang="en-GB" b="1" dirty="0"/>
              <a:t>Speaking</a:t>
            </a:r>
            <a:r>
              <a:rPr lang="en-GB" dirty="0"/>
              <a:t> – where learners have to ‘choose’ which grammar to use and their partner must understand that grammar</a:t>
            </a:r>
            <a:br>
              <a:rPr lang="en-GB" dirty="0"/>
            </a:br>
            <a:r>
              <a:rPr lang="en-GB" dirty="0"/>
              <a:t>…selecting between the pairs of features they have just been practising in the input</a:t>
            </a:r>
          </a:p>
        </p:txBody>
      </p:sp>
    </p:spTree>
    <p:extLst>
      <p:ext uri="{BB962C8B-B14F-4D97-AF65-F5344CB8AC3E}">
        <p14:creationId xmlns:p14="http://schemas.microsoft.com/office/powerpoint/2010/main" val="3532272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0515600" cy="1325563"/>
          </a:xfrm>
        </p:spPr>
        <p:txBody>
          <a:bodyPr/>
          <a:lstStyle/>
          <a:p>
            <a:pPr rtl="0" eaLnBrk="1" latinLnBrk="0" hangingPunct="1"/>
            <a:r>
              <a:rPr lang="en-GB" sz="3600" b="1" i="0" spc="0" baseline="0" dirty="0" err="1">
                <a:ln>
                  <a:noFill/>
                </a:ln>
                <a:solidFill>
                  <a:srgbClr val="FFFFFF"/>
                </a:solidFill>
                <a:effectLst/>
                <a:latin typeface="Century Gothic" panose="020B0502020202020204" pitchFamily="34" charset="0"/>
                <a:ea typeface="+mn-ea"/>
                <a:cs typeface="+mn-cs"/>
              </a:rPr>
              <a:t>Vrai</a:t>
            </a:r>
            <a:r>
              <a:rPr lang="en-GB" sz="3600" b="1" i="0" spc="0" baseline="0" dirty="0">
                <a:ln>
                  <a:noFill/>
                </a:ln>
                <a:solidFill>
                  <a:srgbClr val="FFFFFF"/>
                </a:solidFill>
                <a:effectLst/>
                <a:latin typeface="Century Gothic" panose="020B0502020202020204" pitchFamily="34" charset="0"/>
                <a:ea typeface="+mn-ea"/>
                <a:cs typeface="+mn-cs"/>
              </a:rPr>
              <a:t> </a:t>
            </a:r>
            <a:r>
              <a:rPr lang="en-GB" sz="3600" b="1" i="0" spc="0" baseline="0" dirty="0" err="1">
                <a:ln>
                  <a:noFill/>
                </a:ln>
                <a:solidFill>
                  <a:srgbClr val="FFFFFF"/>
                </a:solidFill>
                <a:effectLst/>
                <a:latin typeface="Century Gothic" panose="020B0502020202020204" pitchFamily="34" charset="0"/>
                <a:ea typeface="+mn-ea"/>
                <a:cs typeface="+mn-cs"/>
              </a:rPr>
              <a:t>ou</a:t>
            </a:r>
            <a:r>
              <a:rPr lang="en-GB" sz="3600" b="1" i="0" spc="0" baseline="0" dirty="0">
                <a:ln>
                  <a:noFill/>
                </a:ln>
                <a:solidFill>
                  <a:srgbClr val="FFFFFF"/>
                </a:solidFill>
                <a:effectLst/>
                <a:latin typeface="Century Gothic" panose="020B0502020202020204" pitchFamily="34" charset="0"/>
                <a:ea typeface="+mn-ea"/>
                <a:cs typeface="+mn-cs"/>
              </a:rPr>
              <a:t> faux ?</a:t>
            </a:r>
            <a:endParaRPr lang="en-GB" sz="4000" dirty="0">
              <a:effectLst/>
            </a:endParaRPr>
          </a:p>
        </p:txBody>
      </p:sp>
      <p:graphicFrame>
        <p:nvGraphicFramePr>
          <p:cNvPr id="7" name="Table 6">
            <a:extLst>
              <a:ext uri="{FF2B5EF4-FFF2-40B4-BE49-F238E27FC236}">
                <a16:creationId xmlns:a16="http://schemas.microsoft.com/office/drawing/2014/main" id="{399C4538-52BA-4F9D-B4C9-AA2662F47F0F}"/>
              </a:ext>
            </a:extLst>
          </p:cNvPr>
          <p:cNvGraphicFramePr>
            <a:graphicFrameLocks noGrp="1"/>
          </p:cNvGraphicFramePr>
          <p:nvPr/>
        </p:nvGraphicFramePr>
        <p:xfrm>
          <a:off x="516000" y="1636138"/>
          <a:ext cx="11160000" cy="4114800"/>
        </p:xfrm>
        <a:graphic>
          <a:graphicData uri="http://schemas.openxmlformats.org/drawingml/2006/table">
            <a:tbl>
              <a:tblPr firstRow="1" bandRow="1">
                <a:tableStyleId>{BC89EF96-8CEA-46FF-86C4-4CE0E7609802}</a:tableStyleId>
              </a:tblPr>
              <a:tblGrid>
                <a:gridCol w="720000">
                  <a:extLst>
                    <a:ext uri="{9D8B030D-6E8A-4147-A177-3AD203B41FA5}">
                      <a16:colId xmlns:a16="http://schemas.microsoft.com/office/drawing/2014/main" val="1201900561"/>
                    </a:ext>
                  </a:extLst>
                </a:gridCol>
                <a:gridCol w="6840000">
                  <a:extLst>
                    <a:ext uri="{9D8B030D-6E8A-4147-A177-3AD203B41FA5}">
                      <a16:colId xmlns:a16="http://schemas.microsoft.com/office/drawing/2014/main" val="1873575314"/>
                    </a:ext>
                  </a:extLst>
                </a:gridCol>
                <a:gridCol w="1800000">
                  <a:extLst>
                    <a:ext uri="{9D8B030D-6E8A-4147-A177-3AD203B41FA5}">
                      <a16:colId xmlns:a16="http://schemas.microsoft.com/office/drawing/2014/main" val="2271249759"/>
                    </a:ext>
                  </a:extLst>
                </a:gridCol>
                <a:gridCol w="1800000">
                  <a:extLst>
                    <a:ext uri="{9D8B030D-6E8A-4147-A177-3AD203B41FA5}">
                      <a16:colId xmlns:a16="http://schemas.microsoft.com/office/drawing/2014/main" val="2005171949"/>
                    </a:ext>
                  </a:extLst>
                </a:gridCol>
              </a:tblGrid>
              <a:tr h="370840">
                <a:tc>
                  <a:txBody>
                    <a:bodyPr/>
                    <a:lstStyle/>
                    <a:p>
                      <a:pPr algn="ctr"/>
                      <a:endParaRPr lang="en-GB" sz="2400" b="1" dirty="0">
                        <a:solidFill>
                          <a:srgbClr val="115076"/>
                        </a:solidFill>
                      </a:endParaRPr>
                    </a:p>
                  </a:txBody>
                  <a:tcPr anchor="ctr"/>
                </a:tc>
                <a:tc>
                  <a:txBody>
                    <a:bodyPr/>
                    <a:lstStyle/>
                    <a:p>
                      <a:endParaRPr lang="en-GB" sz="2400" dirty="0">
                        <a:solidFill>
                          <a:srgbClr val="115076"/>
                        </a:solidFill>
                      </a:endParaRPr>
                    </a:p>
                  </a:txBody>
                  <a:tcPr anchor="ctr"/>
                </a:tc>
                <a:tc>
                  <a:txBody>
                    <a:bodyPr/>
                    <a:lstStyle/>
                    <a:p>
                      <a:pPr algn="ctr"/>
                      <a:r>
                        <a:rPr lang="en-GB" sz="2400" dirty="0" err="1">
                          <a:solidFill>
                            <a:srgbClr val="115076"/>
                          </a:solidFill>
                        </a:rPr>
                        <a:t>oui</a:t>
                      </a:r>
                      <a:r>
                        <a:rPr lang="en-GB" sz="2400" dirty="0">
                          <a:solidFill>
                            <a:srgbClr val="115076"/>
                          </a:solidFill>
                        </a:rPr>
                        <a:t> / non</a:t>
                      </a:r>
                    </a:p>
                  </a:txBody>
                  <a:tcPr anchor="ctr"/>
                </a:tc>
                <a:tc>
                  <a:txBody>
                    <a:bodyPr/>
                    <a:lstStyle/>
                    <a:p>
                      <a:pPr algn="ctr"/>
                      <a:r>
                        <a:rPr lang="en-GB" sz="2400" dirty="0" err="1">
                          <a:solidFill>
                            <a:srgbClr val="115076"/>
                          </a:solidFill>
                        </a:rPr>
                        <a:t>vrai</a:t>
                      </a:r>
                      <a:r>
                        <a:rPr lang="en-GB" sz="2400" dirty="0">
                          <a:solidFill>
                            <a:srgbClr val="115076"/>
                          </a:solidFill>
                        </a:rPr>
                        <a:t> / faux</a:t>
                      </a:r>
                    </a:p>
                  </a:txBody>
                  <a:tcPr anchor="ctr"/>
                </a:tc>
                <a:extLst>
                  <a:ext uri="{0D108BD9-81ED-4DB2-BD59-A6C34878D82A}">
                    <a16:rowId xmlns:a16="http://schemas.microsoft.com/office/drawing/2014/main" val="3604009205"/>
                  </a:ext>
                </a:extLst>
              </a:tr>
              <a:tr h="370840">
                <a:tc>
                  <a:txBody>
                    <a:bodyPr/>
                    <a:lstStyle/>
                    <a:p>
                      <a:pPr algn="ctr"/>
                      <a:r>
                        <a:rPr lang="en-GB" sz="2400" b="1" dirty="0">
                          <a:solidFill>
                            <a:srgbClr val="115076"/>
                          </a:solidFill>
                        </a:rPr>
                        <a:t>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es content(e) aujourd’hui.</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62045443"/>
                  </a:ext>
                </a:extLst>
              </a:tr>
              <a:tr h="370840">
                <a:tc>
                  <a:txBody>
                    <a:bodyPr/>
                    <a:lstStyle/>
                    <a:p>
                      <a:pPr algn="ctr"/>
                      <a:r>
                        <a:rPr lang="en-GB" sz="2400" b="1" dirty="0">
                          <a:solidFill>
                            <a:srgbClr val="115076"/>
                          </a:solidFill>
                        </a:rPr>
                        <a:t>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as un animal.</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499892077"/>
                  </a:ext>
                </a:extLst>
              </a:tr>
              <a:tr h="370840">
                <a:tc>
                  <a:txBody>
                    <a:bodyPr/>
                    <a:lstStyle/>
                    <a:p>
                      <a:pPr algn="ctr"/>
                      <a:r>
                        <a:rPr lang="en-GB" sz="2400" b="1" dirty="0">
                          <a:solidFill>
                            <a:srgbClr val="115076"/>
                          </a:solidFill>
                        </a:rPr>
                        <a:t>3)</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aimes la couleur rouge.</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19747307"/>
                  </a:ext>
                </a:extLst>
              </a:tr>
              <a:tr h="370840">
                <a:tc>
                  <a:txBody>
                    <a:bodyPr/>
                    <a:lstStyle/>
                    <a:p>
                      <a:pPr algn="ctr"/>
                      <a:r>
                        <a:rPr lang="en-GB" sz="2400" b="1" dirty="0">
                          <a:solidFill>
                            <a:srgbClr val="115076"/>
                          </a:solidFill>
                        </a:rPr>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regardes un film le week-end.</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106981199"/>
                  </a:ext>
                </a:extLst>
              </a:tr>
              <a:tr h="370840">
                <a:tc>
                  <a:txBody>
                    <a:bodyPr/>
                    <a:lstStyle/>
                    <a:p>
                      <a:pPr algn="ctr"/>
                      <a:r>
                        <a:rPr lang="en-GB" sz="2400" b="1" dirty="0">
                          <a:solidFill>
                            <a:srgbClr val="115076"/>
                          </a:solidFill>
                        </a:rPr>
                        <a:t>5)</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écoutes la musique rock.</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832836712"/>
                  </a:ext>
                </a:extLst>
              </a:tr>
              <a:tr h="370840">
                <a:tc>
                  <a:txBody>
                    <a:bodyPr/>
                    <a:lstStyle/>
                    <a:p>
                      <a:pPr algn="ctr"/>
                      <a:r>
                        <a:rPr lang="en-GB" sz="2400" b="1" dirty="0">
                          <a:solidFill>
                            <a:srgbClr val="115076"/>
                          </a:solidFill>
                        </a:rPr>
                        <a:t>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chantes bien.</a:t>
                      </a:r>
                    </a:p>
                  </a:txBody>
                  <a:tcPr anchor="ctr"/>
                </a:tc>
                <a:tc>
                  <a:txBody>
                    <a:bodyPr/>
                    <a:lstStyle/>
                    <a:p>
                      <a:pPr algn="ctr"/>
                      <a:endParaRPr lang="en-GB" sz="240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672371685"/>
                  </a:ext>
                </a:extLst>
              </a:tr>
              <a:tr h="370840">
                <a:tc>
                  <a:txBody>
                    <a:bodyPr/>
                    <a:lstStyle/>
                    <a:p>
                      <a:pPr algn="ctr"/>
                      <a:r>
                        <a:rPr lang="en-GB" sz="2400" b="1" dirty="0">
                          <a:solidFill>
                            <a:srgbClr val="115076"/>
                          </a:solidFill>
                        </a:rPr>
                        <a:t>7)</a:t>
                      </a:r>
                    </a:p>
                  </a:txBody>
                  <a:tcPr anchor="ctr"/>
                </a:tc>
                <a:tc>
                  <a:txBody>
                    <a:bodyPr/>
                    <a:lstStyle/>
                    <a:p>
                      <a:r>
                        <a:rPr lang="fr-FR" sz="2400" dirty="0">
                          <a:solidFill>
                            <a:srgbClr val="115076"/>
                          </a:solidFill>
                        </a:rPr>
                        <a:t>__________: tu manges un fruit chaque jour.</a:t>
                      </a: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3892377078"/>
                  </a:ext>
                </a:extLst>
              </a:tr>
              <a:tr h="370840">
                <a:tc>
                  <a:txBody>
                    <a:bodyPr/>
                    <a:lstStyle/>
                    <a:p>
                      <a:pPr algn="ctr"/>
                      <a:r>
                        <a:rPr lang="en-GB" sz="2400" b="1" dirty="0">
                          <a:solidFill>
                            <a:srgbClr val="115076"/>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dirty="0">
                          <a:solidFill>
                            <a:srgbClr val="115076"/>
                          </a:solidFill>
                        </a:rPr>
                        <a:t>__________: tu marches à l’école.</a:t>
                      </a:r>
                    </a:p>
                  </a:txBody>
                  <a:tcPr anchor="ctr"/>
                </a:tc>
                <a:tc>
                  <a:txBody>
                    <a:bodyPr/>
                    <a:lstStyle/>
                    <a:p>
                      <a:pPr algn="ctr"/>
                      <a:endParaRPr lang="en-GB" sz="2400" dirty="0">
                        <a:solidFill>
                          <a:srgbClr val="115076"/>
                        </a:solidFill>
                      </a:endParaRPr>
                    </a:p>
                  </a:txBody>
                  <a:tcPr anchor="ctr"/>
                </a:tc>
                <a:tc>
                  <a:txBody>
                    <a:bodyPr/>
                    <a:lstStyle/>
                    <a:p>
                      <a:pPr algn="ctr"/>
                      <a:endParaRPr lang="en-GB" sz="2400" dirty="0">
                        <a:solidFill>
                          <a:srgbClr val="115076"/>
                        </a:solidFill>
                      </a:endParaRPr>
                    </a:p>
                  </a:txBody>
                  <a:tcPr anchor="ctr"/>
                </a:tc>
                <a:extLst>
                  <a:ext uri="{0D108BD9-81ED-4DB2-BD59-A6C34878D82A}">
                    <a16:rowId xmlns:a16="http://schemas.microsoft.com/office/drawing/2014/main" val="2108694938"/>
                  </a:ext>
                </a:extLst>
              </a:tr>
            </a:tbl>
          </a:graphicData>
        </a:graphic>
      </p:graphicFrame>
      <p:pic>
        <p:nvPicPr>
          <p:cNvPr id="6" name="Picture 5" descr="background rectangle">
            <a:extLst>
              <a:ext uri="{FF2B5EF4-FFF2-40B4-BE49-F238E27FC236}">
                <a16:creationId xmlns:a16="http://schemas.microsoft.com/office/drawing/2014/main" id="{2321FDA1-7C89-4CE4-B7E5-7B293F30E3B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034443B1-48E0-4FD7-AF8D-7A32A62BBD4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Vrai ou faux ?</a:t>
            </a:r>
            <a:endParaRPr lang="en-GB" sz="3600" b="1" dirty="0">
              <a:solidFill>
                <a:schemeClr val="bg1"/>
              </a:solidFill>
            </a:endParaRPr>
          </a:p>
        </p:txBody>
      </p:sp>
      <p:sp>
        <p:nvSpPr>
          <p:cNvPr id="9" name="Rounded Rectangle 46">
            <a:extLst>
              <a:ext uri="{FF2B5EF4-FFF2-40B4-BE49-F238E27FC236}">
                <a16:creationId xmlns:a16="http://schemas.microsoft.com/office/drawing/2014/main" id="{F06DE54C-5621-45D6-901F-7C3004AF740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4468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077169"/>
          </a:xfrm>
        </p:spPr>
        <p:txBody>
          <a:bodyPr>
            <a:normAutofit fontScale="90000"/>
          </a:bodyPr>
          <a:lstStyle/>
          <a:p>
            <a:r>
              <a:rPr lang="en-GB" dirty="0"/>
              <a:t>Example of:</a:t>
            </a:r>
            <a:br>
              <a:rPr lang="en-GB" dirty="0"/>
            </a:br>
            <a:r>
              <a:rPr lang="en-GB" dirty="0"/>
              <a:t> </a:t>
            </a:r>
            <a:br>
              <a:rPr lang="en-GB" dirty="0"/>
            </a:br>
            <a:r>
              <a:rPr lang="en-GB" b="1" dirty="0"/>
              <a:t>Writing</a:t>
            </a:r>
            <a:r>
              <a:rPr lang="en-GB" dirty="0"/>
              <a:t> – where learners have to ‘choose’ which grammar to use, </a:t>
            </a:r>
            <a:br>
              <a:rPr lang="en-GB" dirty="0"/>
            </a:br>
            <a:r>
              <a:rPr lang="en-GB" dirty="0"/>
              <a:t>selecting between the pairs of features they have just been practising in the input</a:t>
            </a:r>
          </a:p>
        </p:txBody>
      </p:sp>
    </p:spTree>
    <p:extLst>
      <p:ext uri="{BB962C8B-B14F-4D97-AF65-F5344CB8AC3E}">
        <p14:creationId xmlns:p14="http://schemas.microsoft.com/office/powerpoint/2010/main" val="3907051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6" name="Rectangle 5"/>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A Task 1</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2" name="TextBox 1"/>
          <p:cNvSpPr txBox="1"/>
          <p:nvPr/>
        </p:nvSpPr>
        <p:spPr>
          <a:xfrm>
            <a:off x="1354821" y="282767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apprendre – le 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endParaRPr>
          </a:p>
        </p:txBody>
      </p:sp>
      <p:sp>
        <p:nvSpPr>
          <p:cNvPr id="20" name="TextBox 19"/>
          <p:cNvSpPr txBox="1"/>
          <p:nvPr/>
        </p:nvSpPr>
        <p:spPr>
          <a:xfrm>
            <a:off x="1362276" y="3552115"/>
            <a:ext cx="5291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jeune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p:cNvSpPr txBox="1"/>
          <p:nvPr/>
        </p:nvSpPr>
        <p:spPr>
          <a:xfrm>
            <a:off x="1347366" y="501577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comprendre – la question</a:t>
            </a:r>
          </a:p>
        </p:txBody>
      </p:sp>
      <p:sp>
        <p:nvSpPr>
          <p:cNvPr id="22" name="TextBox 21"/>
          <p:cNvSpPr txBox="1"/>
          <p:nvPr/>
        </p:nvSpPr>
        <p:spPr>
          <a:xfrm>
            <a:off x="1354821"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347366" y="575581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 le déjeuner</a:t>
            </a:r>
          </a:p>
        </p:txBody>
      </p:sp>
      <p:sp>
        <p:nvSpPr>
          <p:cNvPr id="31" name="TextBox 30"/>
          <p:cNvSpPr txBox="1"/>
          <p:nvPr/>
        </p:nvSpPr>
        <p:spPr>
          <a:xfrm>
            <a:off x="6729960" y="2842288"/>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 ?</a:t>
            </a:r>
            <a:endParaRPr kumimoji="0" lang="en-GB" sz="2400" b="0" i="0" u="none" strike="noStrike" kern="1200" cap="none" spc="0" normalizeH="0" baseline="0" noProof="0">
              <a:ln>
                <a:noFill/>
              </a:ln>
              <a:solidFill>
                <a:srgbClr val="115076"/>
              </a:solidFill>
              <a:effectLst/>
              <a:uLnTx/>
              <a:uFillTx/>
              <a:latin typeface="Century Gothic" panose="020F030202020403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6729960" y="3564282"/>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36" name="TextBox 35"/>
          <p:cNvSpPr txBox="1"/>
          <p:nvPr/>
        </p:nvSpPr>
        <p:spPr>
          <a:xfrm>
            <a:off x="6736344"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vas</a:t>
            </a:r>
            <a:r>
              <a:rPr kumimoji="0" lang="fr-FR" sz="2400" b="0" i="0" u="none" strike="noStrike" kern="1200" cap="none" spc="0" normalizeH="0" noProof="0" dirty="0">
                <a:ln>
                  <a:noFill/>
                </a:ln>
                <a:solidFill>
                  <a:srgbClr val="115076"/>
                </a:solidFill>
                <a:effectLst/>
                <a:uLnTx/>
                <a:uFillTx/>
                <a:latin typeface="Century Gothic" panose="020F0302020204030204"/>
                <a:ea typeface="+mn-ea"/>
                <a:cs typeface="+mn-cs"/>
              </a:rPr>
              <a:t> au collège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p:cNvSpPr txBox="1"/>
          <p:nvPr/>
        </p:nvSpPr>
        <p:spPr>
          <a:xfrm>
            <a:off x="6736345" y="5000465"/>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Comprends-tu la question ?</a:t>
            </a:r>
          </a:p>
        </p:txBody>
      </p:sp>
      <p:sp>
        <p:nvSpPr>
          <p:cNvPr id="38" name="TextBox 37"/>
          <p:cNvSpPr txBox="1"/>
          <p:nvPr/>
        </p:nvSpPr>
        <p:spPr>
          <a:xfrm>
            <a:off x="6736345" y="5688536"/>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dirty="0">
                <a:ln>
                  <a:noFill/>
                </a:ln>
                <a:solidFill>
                  <a:srgbClr val="115076"/>
                </a:solidFill>
                <a:effectLst/>
                <a:uLnTx/>
                <a:uFillTx/>
                <a:latin typeface="Century Gothic" panose="020F0302020204030204"/>
                <a:ea typeface="+mn-ea"/>
                <a:cs typeface="+mn-cs"/>
              </a:rPr>
              <a:t>Prends-tu le déjeuner ?</a:t>
            </a: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a:ln>
                  <a:noFill/>
                </a:ln>
                <a:solidFill>
                  <a:srgbClr val="FFFFFF"/>
                </a:solidFill>
                <a:effectLst/>
                <a:latin typeface="Century Gothic" panose="020B0502020202020204" pitchFamily="34" charset="0"/>
                <a:ea typeface="+mn-ea"/>
                <a:cs typeface="+mn-cs"/>
              </a:rPr>
              <a:t> </a:t>
            </a:r>
            <a:r>
              <a:rPr lang="en-GB" sz="3200" b="1" i="0" spc="0" baseline="0">
                <a:ln>
                  <a:noFill/>
                </a:ln>
                <a:solidFill>
                  <a:srgbClr val="FFFFFF"/>
                </a:solidFill>
                <a:effectLst/>
                <a:latin typeface="Century Gothic" panose="020B0502020202020204" pitchFamily="34" charset="0"/>
                <a:ea typeface="+mn-ea"/>
                <a:cs typeface="+mn-cs"/>
              </a:rPr>
              <a:t>Parle</a:t>
            </a:r>
            <a:r>
              <a:rPr lang="en-GB" sz="3200" b="1" i="0" spc="0">
                <a:ln>
                  <a:noFill/>
                </a:ln>
                <a:solidFill>
                  <a:srgbClr val="FFFFFF"/>
                </a:solidFill>
                <a:effectLst/>
                <a:latin typeface="Century Gothic" panose="020B0502020202020204" pitchFamily="34" charset="0"/>
                <a:ea typeface="+mn-ea"/>
                <a:cs typeface="+mn-cs"/>
              </a:rPr>
              <a:t> et é</a:t>
            </a:r>
            <a:r>
              <a:rPr lang="en-GB" sz="3200" b="1" i="0" spc="0" baseline="0">
                <a:ln>
                  <a:noFill/>
                </a:ln>
                <a:solidFill>
                  <a:srgbClr val="FFFFFF"/>
                </a:solidFill>
                <a:effectLst/>
                <a:latin typeface="Century Gothic" panose="020B0502020202020204" pitchFamily="34" charset="0"/>
                <a:ea typeface="+mn-ea"/>
                <a:cs typeface="+mn-cs"/>
              </a:rPr>
              <a:t>cris </a:t>
            </a:r>
            <a:r>
              <a:rPr lang="en-GB" sz="3200" b="1" i="0" spc="0" baseline="0" err="1">
                <a:ln>
                  <a:noFill/>
                </a:ln>
                <a:solidFill>
                  <a:srgbClr val="FFFFFF"/>
                </a:solidFill>
                <a:effectLst/>
                <a:latin typeface="Century Gothic" panose="020B0502020202020204" pitchFamily="34" charset="0"/>
                <a:ea typeface="+mn-ea"/>
                <a:cs typeface="+mn-cs"/>
              </a:rPr>
              <a:t>en</a:t>
            </a:r>
            <a:r>
              <a:rPr lang="en-GB" sz="3200" b="1" i="0" spc="0" baseline="0">
                <a:ln>
                  <a:noFill/>
                </a:ln>
                <a:solidFill>
                  <a:srgbClr val="FFFFFF"/>
                </a:solidFill>
                <a:effectLst/>
                <a:latin typeface="Century Gothic" panose="020B0502020202020204" pitchFamily="34" charset="0"/>
                <a:ea typeface="+mn-ea"/>
                <a:cs typeface="+mn-cs"/>
              </a:rPr>
              <a:t> </a:t>
            </a:r>
            <a:r>
              <a:rPr lang="en-GB" sz="3200" b="1" i="0" spc="0" baseline="0" err="1">
                <a:ln>
                  <a:noFill/>
                </a:ln>
                <a:solidFill>
                  <a:srgbClr val="FFFFFF"/>
                </a:solidFill>
                <a:effectLst/>
                <a:latin typeface="Century Gothic" panose="020B0502020202020204" pitchFamily="34" charset="0"/>
                <a:ea typeface="+mn-ea"/>
                <a:cs typeface="+mn-cs"/>
              </a:rPr>
              <a:t>fran</a:t>
            </a:r>
            <a:r>
              <a:rPr lang="en-GB" sz="3200" b="1" i="0" spc="0" baseline="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a:ln>
                  <a:noFill/>
                </a:ln>
                <a:solidFill>
                  <a:srgbClr val="FFFFFF"/>
                </a:solidFill>
                <a:effectLst/>
                <a:latin typeface="Century Gothic" panose="020B0502020202020204" pitchFamily="34" charset="0"/>
                <a:ea typeface="+mn-ea"/>
                <a:cs typeface="Calibri" panose="020F0502020204030204" pitchFamily="34" charset="0"/>
              </a:rPr>
              <a:t> !</a:t>
            </a:r>
            <a:endParaRPr lang="en-GB" sz="4000">
              <a:effectLst/>
            </a:endParaRPr>
          </a:p>
        </p:txBody>
      </p:sp>
      <p:sp>
        <p:nvSpPr>
          <p:cNvPr id="3" name="TextBox 2"/>
          <p:cNvSpPr txBox="1"/>
          <p:nvPr/>
        </p:nvSpPr>
        <p:spPr>
          <a:xfrm>
            <a:off x="4690807" y="5656247"/>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9" name="TextBox 28"/>
          <p:cNvSpPr txBox="1"/>
          <p:nvPr/>
        </p:nvSpPr>
        <p:spPr>
          <a:xfrm>
            <a:off x="5231348" y="4908131"/>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0" name="TextBox 29"/>
          <p:cNvSpPr txBox="1"/>
          <p:nvPr/>
        </p:nvSpPr>
        <p:spPr>
          <a:xfrm>
            <a:off x="4889912" y="2684292"/>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3" name="Rectangle 32"/>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6" name="Rectangle 25"/>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either asks a question or makes a statement. </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Ask a question: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non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lang="en-GB" sz="2000" b="1" dirty="0">
                <a:solidFill>
                  <a:srgbClr val="115076"/>
                </a:solidFill>
                <a:latin typeface="Century Gothic" panose="020B0502020202020204" pitchFamily="34" charset="0"/>
              </a:rPr>
              <a:t>Make a s</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tatement</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Tu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(‘Okay’). </a:t>
            </a:r>
          </a:p>
        </p:txBody>
      </p:sp>
      <p:pic>
        <p:nvPicPr>
          <p:cNvPr id="27" name="Picture 26" descr="background rectangle">
            <a:extLst>
              <a:ext uri="{FF2B5EF4-FFF2-40B4-BE49-F238E27FC236}">
                <a16:creationId xmlns:a16="http://schemas.microsoft.com/office/drawing/2014/main" id="{2506B7FF-BFBF-4669-9528-DB727139C14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C1DC5EAA-6864-4993-B418-42E394EC03B8}"/>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et écris en français !</a:t>
            </a:r>
            <a:endParaRPr lang="en-GB" sz="3600" b="1" dirty="0">
              <a:solidFill>
                <a:schemeClr val="bg1"/>
              </a:solidFill>
            </a:endParaRPr>
          </a:p>
        </p:txBody>
      </p:sp>
      <p:sp>
        <p:nvSpPr>
          <p:cNvPr id="32" name="Rounded Rectangle 46">
            <a:extLst>
              <a:ext uri="{FF2B5EF4-FFF2-40B4-BE49-F238E27FC236}">
                <a16:creationId xmlns:a16="http://schemas.microsoft.com/office/drawing/2014/main" id="{81836AD9-572F-4051-B741-1BAA9822690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83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C80F-0170-0141-8487-4553C3D1628C}"/>
              </a:ext>
            </a:extLst>
          </p:cNvPr>
          <p:cNvSpPr>
            <a:spLocks noGrp="1"/>
          </p:cNvSpPr>
          <p:nvPr>
            <p:ph type="title"/>
          </p:nvPr>
        </p:nvSpPr>
        <p:spPr>
          <a:xfrm>
            <a:off x="609600" y="2303958"/>
            <a:ext cx="11113168" cy="1325563"/>
          </a:xfrm>
        </p:spPr>
        <p:txBody>
          <a:bodyPr/>
          <a:lstStyle/>
          <a:p>
            <a:r>
              <a:rPr lang="en-US" b="1" dirty="0">
                <a:solidFill>
                  <a:srgbClr val="F66400"/>
                </a:solidFill>
              </a:rPr>
              <a:t>Now a set of Spanish grammar activities </a:t>
            </a:r>
          </a:p>
        </p:txBody>
      </p:sp>
    </p:spTree>
    <p:extLst>
      <p:ext uri="{BB962C8B-B14F-4D97-AF65-F5344CB8AC3E}">
        <p14:creationId xmlns:p14="http://schemas.microsoft.com/office/powerpoint/2010/main" val="104435947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8799"/>
            <a:ext cx="10515600" cy="4348163"/>
          </a:xfrm>
        </p:spPr>
        <p:txBody>
          <a:bodyPr>
            <a:normAutofit/>
          </a:bodyPr>
          <a:lstStyle/>
          <a:p>
            <a:pPr marL="0" indent="0">
              <a:buNone/>
            </a:pPr>
            <a:r>
              <a:rPr lang="en-GB" sz="4000" dirty="0"/>
              <a:t>Example of: </a:t>
            </a:r>
          </a:p>
          <a:p>
            <a:pPr marL="0" indent="0">
              <a:buNone/>
            </a:pPr>
            <a:br>
              <a:rPr lang="en-GB" sz="4000" dirty="0"/>
            </a:br>
            <a:r>
              <a:rPr lang="en-GB" sz="4000" b="1" dirty="0"/>
              <a:t>Brief, clear explanation </a:t>
            </a:r>
            <a:r>
              <a:rPr lang="en-GB" sz="4000" dirty="0"/>
              <a:t>about the meaning of a pair of grammar features</a:t>
            </a:r>
          </a:p>
        </p:txBody>
      </p:sp>
    </p:spTree>
    <p:extLst>
      <p:ext uri="{BB962C8B-B14F-4D97-AF65-F5344CB8AC3E}">
        <p14:creationId xmlns:p14="http://schemas.microsoft.com/office/powerpoint/2010/main" val="141165682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BE94F1-9E00-4C1C-8AC1-430B83A47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3" name="Title 1">
            <a:extLst>
              <a:ext uri="{FF2B5EF4-FFF2-40B4-BE49-F238E27FC236}">
                <a16:creationId xmlns:a16="http://schemas.microsoft.com/office/drawing/2014/main" id="{964F735B-B22B-443F-B94B-BA7310C96EB3}"/>
              </a:ext>
            </a:extLst>
          </p:cNvPr>
          <p:cNvSpPr>
            <a:spLocks noGrp="1"/>
          </p:cNvSpPr>
          <p:nvPr>
            <p:ph type="title"/>
          </p:nvPr>
        </p:nvSpPr>
        <p:spPr>
          <a:xfrm>
            <a:off x="0" y="318052"/>
            <a:ext cx="10429875" cy="739223"/>
          </a:xfrm>
        </p:spPr>
        <p:txBody>
          <a:bodyPr>
            <a:normAutofit fontScale="90000"/>
          </a:bodyPr>
          <a:lstStyle/>
          <a:p>
            <a:r>
              <a:rPr lang="en-GB" sz="2400" b="1" dirty="0">
                <a:solidFill>
                  <a:prstClr val="white"/>
                </a:solidFill>
                <a:latin typeface="Century Gothic" panose="020B0502020202020204" pitchFamily="34" charset="0"/>
              </a:rPr>
              <a:t>Describing what there is around you:</a:t>
            </a:r>
            <a:br>
              <a:rPr lang="en-GB" sz="2400" b="1" dirty="0">
                <a:solidFill>
                  <a:prstClr val="white"/>
                </a:solidFill>
                <a:latin typeface="Century Gothic" panose="020B0502020202020204" pitchFamily="34" charset="0"/>
              </a:rPr>
            </a:br>
            <a:r>
              <a:rPr lang="en-GB" sz="2400" dirty="0">
                <a:solidFill>
                  <a:prstClr val="white"/>
                </a:solidFill>
                <a:latin typeface="Century Gothic" panose="020B0502020202020204" pitchFamily="34" charset="0"/>
              </a:rPr>
              <a:t>Using ‘es’ and ‘son’</a:t>
            </a:r>
            <a:endParaRPr lang="en-GB" sz="2600" b="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9151E57E-A100-4B51-B3CB-4E4B41A234D0}"/>
              </a:ext>
            </a:extLst>
          </p:cNvPr>
          <p:cNvSpPr txBox="1"/>
          <p:nvPr/>
        </p:nvSpPr>
        <p:spPr>
          <a:xfrm>
            <a:off x="194129" y="1706305"/>
            <a:ext cx="1141710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describe someone or something, Spanish often uses ‘es’.</a:t>
            </a:r>
            <a:endParaRPr lang="en-GB" sz="2800" i="1" dirty="0">
              <a:solidFill>
                <a:srgbClr val="002060"/>
              </a:solidFill>
              <a:latin typeface="Century Gothic" panose="020B0502020202020204" pitchFamily="34" charset="0"/>
            </a:endParaRPr>
          </a:p>
        </p:txBody>
      </p:sp>
      <p:sp>
        <p:nvSpPr>
          <p:cNvPr id="5" name="TextBox 4">
            <a:extLst>
              <a:ext uri="{FF2B5EF4-FFF2-40B4-BE49-F238E27FC236}">
                <a16:creationId xmlns:a16="http://schemas.microsoft.com/office/drawing/2014/main" id="{5C485836-C73D-4480-97D0-E89C81D6FAF4}"/>
              </a:ext>
            </a:extLst>
          </p:cNvPr>
          <p:cNvSpPr txBox="1"/>
          <p:nvPr/>
        </p:nvSpPr>
        <p:spPr>
          <a:xfrm>
            <a:off x="194129" y="2316506"/>
            <a:ext cx="4859117" cy="492764"/>
          </a:xfrm>
          <a:prstGeom prst="rect">
            <a:avLst/>
          </a:prstGeom>
          <a:noFill/>
        </p:spPr>
        <p:txBody>
          <a:bodyPr wrap="square" rtlCol="0">
            <a:spAutoFit/>
          </a:bodyPr>
          <a:lstStyle/>
          <a:p>
            <a:pPr>
              <a:lnSpc>
                <a:spcPct val="120000"/>
              </a:lnSpc>
            </a:pPr>
            <a:r>
              <a:rPr lang="en-GB" sz="2400" dirty="0">
                <a:solidFill>
                  <a:schemeClr val="accent5">
                    <a:lumMod val="50000"/>
                  </a:schemeClr>
                </a:solidFill>
                <a:latin typeface="Century Gothic" panose="020B0502020202020204" pitchFamily="34" charset="0"/>
              </a:rPr>
              <a:t>Hay una casa. </a:t>
            </a:r>
            <a:r>
              <a:rPr lang="en-GB" sz="2400" b="1" dirty="0">
                <a:solidFill>
                  <a:schemeClr val="accent5">
                    <a:lumMod val="50000"/>
                  </a:schemeClr>
                </a:solidFill>
                <a:latin typeface="Century Gothic" panose="020B0502020202020204" pitchFamily="34" charset="0"/>
              </a:rPr>
              <a:t>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cara</a:t>
            </a:r>
            <a:r>
              <a:rPr lang="en-GB" sz="2400" dirty="0">
                <a:solidFill>
                  <a:schemeClr val="accent5">
                    <a:lumMod val="50000"/>
                  </a:schemeClr>
                </a:solidFill>
                <a:latin typeface="Century Gothic" panose="020B0502020202020204" pitchFamily="34" charset="0"/>
              </a:rPr>
              <a:t>.</a:t>
            </a:r>
          </a:p>
        </p:txBody>
      </p:sp>
      <p:sp>
        <p:nvSpPr>
          <p:cNvPr id="6" name="TextBox 5">
            <a:extLst>
              <a:ext uri="{FF2B5EF4-FFF2-40B4-BE49-F238E27FC236}">
                <a16:creationId xmlns:a16="http://schemas.microsoft.com/office/drawing/2014/main" id="{33B9C17F-4AC4-427E-86C8-5DABBBBF824D}"/>
              </a:ext>
            </a:extLst>
          </p:cNvPr>
          <p:cNvSpPr txBox="1"/>
          <p:nvPr/>
        </p:nvSpPr>
        <p:spPr>
          <a:xfrm>
            <a:off x="3899427" y="2316506"/>
            <a:ext cx="7112000" cy="494366"/>
          </a:xfrm>
          <a:prstGeom prst="rect">
            <a:avLst/>
          </a:prstGeom>
          <a:noFill/>
        </p:spPr>
        <p:txBody>
          <a:bodyPr wrap="square" rtlCol="0">
            <a:spAutoFit/>
          </a:bodyPr>
          <a:lstStyle/>
          <a:p>
            <a:pPr>
              <a:lnSpc>
                <a:spcPct val="120000"/>
              </a:lnSpc>
              <a:spcBef>
                <a:spcPts val="600"/>
              </a:spcBef>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schemeClr val="accent5">
                    <a:lumMod val="50000"/>
                  </a:schemeClr>
                </a:solidFill>
                <a:latin typeface="Century Gothic" panose="020B0502020202020204" pitchFamily="34" charset="0"/>
              </a:rPr>
              <a:t> There is a house. </a:t>
            </a:r>
            <a:r>
              <a:rPr lang="en-GB" sz="2400" b="1" dirty="0">
                <a:solidFill>
                  <a:schemeClr val="accent5">
                    <a:lumMod val="50000"/>
                  </a:schemeClr>
                </a:solidFill>
                <a:latin typeface="Century Gothic" panose="020B0502020202020204" pitchFamily="34" charset="0"/>
              </a:rPr>
              <a:t>It is </a:t>
            </a:r>
            <a:r>
              <a:rPr lang="en-GB" sz="2400" dirty="0">
                <a:solidFill>
                  <a:schemeClr val="accent5">
                    <a:lumMod val="50000"/>
                  </a:schemeClr>
                </a:solidFill>
                <a:latin typeface="Century Gothic" panose="020B0502020202020204" pitchFamily="34" charset="0"/>
              </a:rPr>
              <a:t>expensive.</a:t>
            </a:r>
          </a:p>
        </p:txBody>
      </p:sp>
      <p:sp>
        <p:nvSpPr>
          <p:cNvPr id="7" name="TextBox 6">
            <a:extLst>
              <a:ext uri="{FF2B5EF4-FFF2-40B4-BE49-F238E27FC236}">
                <a16:creationId xmlns:a16="http://schemas.microsoft.com/office/drawing/2014/main" id="{3833C06D-D749-4E1E-B24F-6A28C0D9096C}"/>
              </a:ext>
            </a:extLst>
          </p:cNvPr>
          <p:cNvSpPr txBox="1"/>
          <p:nvPr/>
        </p:nvSpPr>
        <p:spPr>
          <a:xfrm>
            <a:off x="194129" y="3426968"/>
            <a:ext cx="1172437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To describe two or more people or things, Spanish often uses ‘son’.</a:t>
            </a:r>
            <a:endParaRPr lang="en-GB" sz="2800" i="1" dirty="0">
              <a:solidFill>
                <a:srgbClr val="002060"/>
              </a:solidFill>
              <a:latin typeface="Century Gothic" panose="020B0502020202020204" pitchFamily="34" charset="0"/>
            </a:endParaRPr>
          </a:p>
        </p:txBody>
      </p:sp>
      <p:sp>
        <p:nvSpPr>
          <p:cNvPr id="8" name="TextBox 7">
            <a:extLst>
              <a:ext uri="{FF2B5EF4-FFF2-40B4-BE49-F238E27FC236}">
                <a16:creationId xmlns:a16="http://schemas.microsoft.com/office/drawing/2014/main" id="{6218DC63-2710-401B-8A88-7C8C255EE085}"/>
              </a:ext>
            </a:extLst>
          </p:cNvPr>
          <p:cNvSpPr txBox="1"/>
          <p:nvPr/>
        </p:nvSpPr>
        <p:spPr>
          <a:xfrm>
            <a:off x="194129" y="4041847"/>
            <a:ext cx="4859117" cy="492764"/>
          </a:xfrm>
          <a:prstGeom prst="rect">
            <a:avLst/>
          </a:prstGeom>
          <a:noFill/>
        </p:spPr>
        <p:txBody>
          <a:bodyPr wrap="square" rtlCol="0">
            <a:spAutoFit/>
          </a:bodyPr>
          <a:lstStyle/>
          <a:p>
            <a:pPr>
              <a:lnSpc>
                <a:spcPct val="120000"/>
              </a:lnSpc>
            </a:pPr>
            <a:r>
              <a:rPr lang="en-GB" sz="2400" dirty="0">
                <a:solidFill>
                  <a:schemeClr val="accent5">
                    <a:lumMod val="50000"/>
                  </a:schemeClr>
                </a:solidFill>
                <a:latin typeface="Century Gothic" panose="020B0502020202020204" pitchFamily="34" charset="0"/>
              </a:rPr>
              <a:t>Hay unas casas. </a:t>
            </a:r>
            <a:r>
              <a:rPr lang="en-GB" sz="2400" b="1" dirty="0">
                <a:solidFill>
                  <a:schemeClr val="accent5">
                    <a:lumMod val="50000"/>
                  </a:schemeClr>
                </a:solidFill>
                <a:latin typeface="Century Gothic" panose="020B0502020202020204" pitchFamily="34" charset="0"/>
              </a:rPr>
              <a:t>Son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caras</a:t>
            </a:r>
            <a:r>
              <a:rPr lang="en-GB" sz="2400" dirty="0">
                <a:solidFill>
                  <a:schemeClr val="accent5">
                    <a:lumMod val="50000"/>
                  </a:schemeClr>
                </a:solidFill>
                <a:latin typeface="Century Gothic" panose="020B0502020202020204" pitchFamily="34" charset="0"/>
              </a:rPr>
              <a:t>.</a:t>
            </a:r>
          </a:p>
        </p:txBody>
      </p:sp>
      <p:sp>
        <p:nvSpPr>
          <p:cNvPr id="9" name="TextBox 8">
            <a:extLst>
              <a:ext uri="{FF2B5EF4-FFF2-40B4-BE49-F238E27FC236}">
                <a16:creationId xmlns:a16="http://schemas.microsoft.com/office/drawing/2014/main" id="{CF926662-F2DF-41CB-B0C5-76D3329E0D68}"/>
              </a:ext>
            </a:extLst>
          </p:cNvPr>
          <p:cNvSpPr txBox="1"/>
          <p:nvPr/>
        </p:nvSpPr>
        <p:spPr>
          <a:xfrm>
            <a:off x="4463406" y="4033846"/>
            <a:ext cx="7728594" cy="494366"/>
          </a:xfrm>
          <a:prstGeom prst="rect">
            <a:avLst/>
          </a:prstGeom>
          <a:noFill/>
        </p:spPr>
        <p:txBody>
          <a:bodyPr wrap="square" rtlCol="0">
            <a:spAutoFit/>
          </a:bodyPr>
          <a:lstStyle/>
          <a:p>
            <a:pPr>
              <a:lnSpc>
                <a:spcPct val="120000"/>
              </a:lnSpc>
              <a:spcBef>
                <a:spcPts val="600"/>
              </a:spcBef>
            </a:pPr>
            <a:r>
              <a:rPr lang="en-GB" sz="2400" kern="0" dirty="0">
                <a:solidFill>
                  <a:srgbClr val="002060"/>
                </a:solidFill>
                <a:latin typeface="Century Gothic" panose="020B0502020202020204" pitchFamily="34" charset="0"/>
                <a:cs typeface="Arial"/>
                <a:sym typeface="Wingdings" panose="05000000000000000000" pitchFamily="2" charset="2"/>
              </a:rPr>
              <a:t></a:t>
            </a:r>
            <a:r>
              <a:rPr lang="en-GB" sz="2400" dirty="0">
                <a:solidFill>
                  <a:schemeClr val="accent5">
                    <a:lumMod val="50000"/>
                  </a:schemeClr>
                </a:solidFill>
                <a:latin typeface="Century Gothic" panose="020B0502020202020204" pitchFamily="34" charset="0"/>
              </a:rPr>
              <a:t> There are some houses. </a:t>
            </a:r>
            <a:r>
              <a:rPr lang="en-GB" sz="2400" b="1" dirty="0">
                <a:solidFill>
                  <a:schemeClr val="accent5">
                    <a:lumMod val="50000"/>
                  </a:schemeClr>
                </a:solidFill>
                <a:latin typeface="Century Gothic" panose="020B0502020202020204" pitchFamily="34" charset="0"/>
              </a:rPr>
              <a:t>They are</a:t>
            </a:r>
            <a:r>
              <a:rPr lang="en-GB" sz="2400" dirty="0">
                <a:solidFill>
                  <a:schemeClr val="accent5">
                    <a:lumMod val="50000"/>
                  </a:schemeClr>
                </a:solidFill>
                <a:latin typeface="Century Gothic" panose="020B0502020202020204" pitchFamily="34" charset="0"/>
              </a:rPr>
              <a:t> expensive.</a:t>
            </a:r>
          </a:p>
        </p:txBody>
      </p:sp>
      <p:sp>
        <p:nvSpPr>
          <p:cNvPr id="10" name="TextBox 9">
            <a:extLst>
              <a:ext uri="{FF2B5EF4-FFF2-40B4-BE49-F238E27FC236}">
                <a16:creationId xmlns:a16="http://schemas.microsoft.com/office/drawing/2014/main" id="{6621BC40-F5E9-483D-B82B-1C5D0A8A7D5F}"/>
              </a:ext>
            </a:extLst>
          </p:cNvPr>
          <p:cNvSpPr txBox="1"/>
          <p:nvPr/>
        </p:nvSpPr>
        <p:spPr>
          <a:xfrm>
            <a:off x="194129" y="5227595"/>
            <a:ext cx="11724374" cy="523220"/>
          </a:xfrm>
          <a:prstGeom prst="rect">
            <a:avLst/>
          </a:prstGeom>
          <a:noFill/>
        </p:spPr>
        <p:txBody>
          <a:bodyPr wrap="square" rtlCol="0">
            <a:spAutoFit/>
          </a:bodyPr>
          <a:lstStyle/>
          <a:p>
            <a:r>
              <a:rPr lang="en-GB" sz="2800" b="1" i="1" dirty="0">
                <a:solidFill>
                  <a:srgbClr val="002060"/>
                </a:solidFill>
                <a:latin typeface="Century Gothic" panose="020B0502020202020204" pitchFamily="34" charset="0"/>
              </a:rPr>
              <a:t>¡Importante!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Es’ and ‘son’ both refer to permanent characteristics.</a:t>
            </a:r>
            <a:endParaRPr lang="en-GB" sz="28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126851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1825625"/>
            <a:ext cx="10515600" cy="2871532"/>
          </a:xfrm>
        </p:spPr>
        <p:txBody>
          <a:bodyPr>
            <a:normAutofit/>
          </a:bodyPr>
          <a:lstStyle/>
          <a:p>
            <a:r>
              <a:rPr lang="en-GB" dirty="0"/>
              <a:t>Example of:</a:t>
            </a:r>
            <a:br>
              <a:rPr lang="en-GB" dirty="0"/>
            </a:br>
            <a:br>
              <a:rPr lang="en-GB" dirty="0"/>
            </a:br>
            <a:r>
              <a:rPr lang="en-GB" b="1" dirty="0"/>
              <a:t>Reading</a:t>
            </a:r>
            <a:r>
              <a:rPr lang="en-GB" dirty="0"/>
              <a:t> – where attention is oriented to the meaning of the grammar</a:t>
            </a:r>
          </a:p>
        </p:txBody>
      </p:sp>
    </p:spTree>
    <p:extLst>
      <p:ext uri="{BB962C8B-B14F-4D97-AF65-F5344CB8AC3E}">
        <p14:creationId xmlns:p14="http://schemas.microsoft.com/office/powerpoint/2010/main" val="107997346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5" name="Table 34">
            <a:extLst>
              <a:ext uri="{FF2B5EF4-FFF2-40B4-BE49-F238E27FC236}">
                <a16:creationId xmlns:a16="http://schemas.microsoft.com/office/drawing/2014/main" id="{A167614B-A8D5-4E5E-A128-A478B0D7BF54}"/>
              </a:ext>
            </a:extLst>
          </p:cNvPr>
          <p:cNvGraphicFramePr>
            <a:graphicFrameLocks noGrp="1"/>
          </p:cNvGraphicFramePr>
          <p:nvPr/>
        </p:nvGraphicFramePr>
        <p:xfrm>
          <a:off x="176115" y="1251423"/>
          <a:ext cx="7256735" cy="4744804"/>
        </p:xfrm>
        <a:graphic>
          <a:graphicData uri="http://schemas.openxmlformats.org/drawingml/2006/table">
            <a:tbl>
              <a:tblPr firstRow="1" bandRow="1"/>
              <a:tblGrid>
                <a:gridCol w="725305">
                  <a:extLst>
                    <a:ext uri="{9D8B030D-6E8A-4147-A177-3AD203B41FA5}">
                      <a16:colId xmlns:a16="http://schemas.microsoft.com/office/drawing/2014/main" val="1538968713"/>
                    </a:ext>
                  </a:extLst>
                </a:gridCol>
                <a:gridCol w="2694215">
                  <a:extLst>
                    <a:ext uri="{9D8B030D-6E8A-4147-A177-3AD203B41FA5}">
                      <a16:colId xmlns:a16="http://schemas.microsoft.com/office/drawing/2014/main" val="3902333431"/>
                    </a:ext>
                  </a:extLst>
                </a:gridCol>
                <a:gridCol w="816428">
                  <a:extLst>
                    <a:ext uri="{9D8B030D-6E8A-4147-A177-3AD203B41FA5}">
                      <a16:colId xmlns:a16="http://schemas.microsoft.com/office/drawing/2014/main" val="1208048317"/>
                    </a:ext>
                  </a:extLst>
                </a:gridCol>
                <a:gridCol w="3020787">
                  <a:extLst>
                    <a:ext uri="{9D8B030D-6E8A-4147-A177-3AD203B41FA5}">
                      <a16:colId xmlns:a16="http://schemas.microsoft.com/office/drawing/2014/main" val="3700692663"/>
                    </a:ext>
                  </a:extLst>
                </a:gridCol>
              </a:tblGrid>
              <a:tr h="394231">
                <a:tc gridSpan="4">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29687">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vMerge="1">
                  <a:txBody>
                    <a:bodyPr/>
                    <a:lstStyle/>
                    <a:p>
                      <a:endParaRPr lang="en-GB" dirty="0"/>
                    </a:p>
                  </a:txBody>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35654">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row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l"/>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vMerge="1">
                  <a:txBody>
                    <a:bodyPr/>
                    <a:lstStyle/>
                    <a:p>
                      <a:endParaRPr lang="en-GB" dirty="0">
                        <a:solidFill>
                          <a:srgbClr val="002060"/>
                        </a:solidFill>
                      </a:endParaRPr>
                    </a:p>
                  </a:txBody>
                  <a:tcP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sp>
        <p:nvSpPr>
          <p:cNvPr id="36" name="TextBox 35">
            <a:extLst>
              <a:ext uri="{FF2B5EF4-FFF2-40B4-BE49-F238E27FC236}">
                <a16:creationId xmlns:a16="http://schemas.microsoft.com/office/drawing/2014/main" id="{30F119A6-6CFC-4252-9B6C-22C05EEF1099}"/>
              </a:ext>
            </a:extLst>
          </p:cNvPr>
          <p:cNvSpPr txBox="1"/>
          <p:nvPr/>
        </p:nvSpPr>
        <p:spPr>
          <a:xfrm>
            <a:off x="880848" y="1600200"/>
            <a:ext cx="1645572"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Madrid</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Madrid</a:t>
            </a:r>
          </a:p>
        </p:txBody>
      </p:sp>
      <p:sp>
        <p:nvSpPr>
          <p:cNvPr id="37" name="TextBox 36">
            <a:extLst>
              <a:ext uri="{FF2B5EF4-FFF2-40B4-BE49-F238E27FC236}">
                <a16:creationId xmlns:a16="http://schemas.microsoft.com/office/drawing/2014/main" id="{8F27AE96-E6F9-44EC-BD16-EEE7109E2EAF}"/>
              </a:ext>
            </a:extLst>
          </p:cNvPr>
          <p:cNvSpPr txBox="1"/>
          <p:nvPr/>
        </p:nvSpPr>
        <p:spPr>
          <a:xfrm>
            <a:off x="4427529" y="1860117"/>
            <a:ext cx="288927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 monumento.</a:t>
            </a:r>
          </a:p>
        </p:txBody>
      </p:sp>
      <p:sp>
        <p:nvSpPr>
          <p:cNvPr id="38" name="TextBox 37">
            <a:extLst>
              <a:ext uri="{FF2B5EF4-FFF2-40B4-BE49-F238E27FC236}">
                <a16:creationId xmlns:a16="http://schemas.microsoft.com/office/drawing/2014/main" id="{B1A58746-96E0-406E-8C58-6E8735A48D38}"/>
              </a:ext>
            </a:extLst>
          </p:cNvPr>
          <p:cNvSpPr txBox="1"/>
          <p:nvPr/>
        </p:nvSpPr>
        <p:spPr>
          <a:xfrm>
            <a:off x="4428311" y="2722620"/>
            <a:ext cx="351619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tiene unos parques.  </a:t>
            </a:r>
          </a:p>
        </p:txBody>
      </p:sp>
      <p:sp>
        <p:nvSpPr>
          <p:cNvPr id="39" name="TextBox 38">
            <a:extLst>
              <a:ext uri="{FF2B5EF4-FFF2-40B4-BE49-F238E27FC236}">
                <a16:creationId xmlns:a16="http://schemas.microsoft.com/office/drawing/2014/main" id="{45C2E64C-4D04-437D-B932-1881A3F06476}"/>
              </a:ext>
            </a:extLst>
          </p:cNvPr>
          <p:cNvSpPr txBox="1"/>
          <p:nvPr/>
        </p:nvSpPr>
        <p:spPr>
          <a:xfrm>
            <a:off x="4427529" y="3580675"/>
            <a:ext cx="405613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una </a:t>
            </a:r>
            <a:r>
              <a:rPr kumimoji="0" lang="en-GB" sz="2000" b="0" i="0" u="none" strike="noStrike" kern="0" cap="none" spc="0" normalizeH="0" baseline="0" noProof="0" dirty="0" err="1">
                <a:ln>
                  <a:noFill/>
                </a:ln>
                <a:solidFill>
                  <a:srgbClr val="002060"/>
                </a:solidFill>
                <a:effectLst/>
                <a:uLnTx/>
                <a:uFillTx/>
              </a:rPr>
              <a:t>escuela</a:t>
            </a:r>
            <a:r>
              <a:rPr kumimoji="0" lang="en-GB" sz="2000" b="0" i="0" u="none" strike="noStrike" kern="0" cap="none" spc="0" normalizeH="0" baseline="0" noProof="0" dirty="0">
                <a:ln>
                  <a:noFill/>
                </a:ln>
                <a:solidFill>
                  <a:srgbClr val="002060"/>
                </a:solidFill>
                <a:effectLst/>
                <a:uLnTx/>
                <a:uFillTx/>
              </a:rPr>
              <a:t>.</a:t>
            </a:r>
          </a:p>
        </p:txBody>
      </p:sp>
      <p:sp>
        <p:nvSpPr>
          <p:cNvPr id="40" name="TextBox 39">
            <a:extLst>
              <a:ext uri="{FF2B5EF4-FFF2-40B4-BE49-F238E27FC236}">
                <a16:creationId xmlns:a16="http://schemas.microsoft.com/office/drawing/2014/main" id="{3359C050-FEB6-4B00-BADB-143C3159DFBF}"/>
              </a:ext>
            </a:extLst>
          </p:cNvPr>
          <p:cNvSpPr txBox="1"/>
          <p:nvPr/>
        </p:nvSpPr>
        <p:spPr>
          <a:xfrm>
            <a:off x="4429785" y="4482104"/>
            <a:ext cx="237304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hay unos </a:t>
            </a:r>
            <a:r>
              <a:rPr kumimoji="0" lang="en-GB" sz="2000" b="0" i="0" u="none" strike="noStrike" kern="0" cap="none" spc="0" normalizeH="0" baseline="0" noProof="0" dirty="0" err="1">
                <a:ln>
                  <a:noFill/>
                </a:ln>
                <a:solidFill>
                  <a:srgbClr val="002060"/>
                </a:solidFill>
                <a:effectLst/>
                <a:uLnTx/>
                <a:uFillTx/>
              </a:rPr>
              <a:t>coches</a:t>
            </a:r>
            <a:r>
              <a:rPr kumimoji="0" lang="en-GB" sz="2000" b="0" i="0" u="none" strike="noStrike" kern="0" cap="none" spc="0" normalizeH="0" baseline="0" noProof="0" dirty="0">
                <a:ln>
                  <a:noFill/>
                </a:ln>
                <a:solidFill>
                  <a:srgbClr val="002060"/>
                </a:solidFill>
                <a:effectLst/>
                <a:uLnTx/>
                <a:uFillTx/>
              </a:rPr>
              <a:t>.</a:t>
            </a:r>
          </a:p>
        </p:txBody>
      </p:sp>
      <p:sp>
        <p:nvSpPr>
          <p:cNvPr id="41" name="TextBox 40">
            <a:extLst>
              <a:ext uri="{FF2B5EF4-FFF2-40B4-BE49-F238E27FC236}">
                <a16:creationId xmlns:a16="http://schemas.microsoft.com/office/drawing/2014/main" id="{21812821-E6F3-47E4-AD9D-4B1DB7EC7C3B}"/>
              </a:ext>
            </a:extLst>
          </p:cNvPr>
          <p:cNvSpPr txBox="1"/>
          <p:nvPr/>
        </p:nvSpPr>
        <p:spPr>
          <a:xfrm>
            <a:off x="4483207" y="5340159"/>
            <a:ext cx="2400753"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tiene unas casas.</a:t>
            </a:r>
          </a:p>
        </p:txBody>
      </p:sp>
      <p:pic>
        <p:nvPicPr>
          <p:cNvPr id="42" name="Picture 2" descr="http://www.clker.com/cliparts/j/p/l/D/8/K/green-tick-md.png">
            <a:extLst>
              <a:ext uri="{FF2B5EF4-FFF2-40B4-BE49-F238E27FC236}">
                <a16:creationId xmlns:a16="http://schemas.microsoft.com/office/drawing/2014/main" id="{A57B6DE8-7DB9-4DF1-B9D7-7FEDC03502C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0111" y="2086014"/>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www.clker.com/cliparts/j/p/l/D/8/K/green-tick-md.png">
            <a:extLst>
              <a:ext uri="{FF2B5EF4-FFF2-40B4-BE49-F238E27FC236}">
                <a16:creationId xmlns:a16="http://schemas.microsoft.com/office/drawing/2014/main" id="{10F40C98-8D89-4FE8-8DDE-B3C5065AC1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4532" y="250836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clker.com/cliparts/j/p/l/D/8/K/green-tick-md.png">
            <a:extLst>
              <a:ext uri="{FF2B5EF4-FFF2-40B4-BE49-F238E27FC236}">
                <a16:creationId xmlns:a16="http://schemas.microsoft.com/office/drawing/2014/main" id="{7C60037E-0621-4D52-94CE-FCD6852304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9915" y="3360652"/>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http://www.clker.com/cliparts/j/p/l/D/8/K/green-tick-md.png">
            <a:extLst>
              <a:ext uri="{FF2B5EF4-FFF2-40B4-BE49-F238E27FC236}">
                <a16:creationId xmlns:a16="http://schemas.microsoft.com/office/drawing/2014/main" id="{2108B100-35D3-44A4-9B53-92F0AD71D2A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2090" y="51201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http://www.clker.com/cliparts/j/p/l/D/8/K/green-tick-md.png">
            <a:extLst>
              <a:ext uri="{FF2B5EF4-FFF2-40B4-BE49-F238E27FC236}">
                <a16:creationId xmlns:a16="http://schemas.microsoft.com/office/drawing/2014/main" id="{F2E39E67-D37C-437C-BC4D-FE7C718290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9915" y="4275428"/>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861E34CD-0C97-49B1-8997-025AE85F6FF9}"/>
              </a:ext>
            </a:extLst>
          </p:cNvPr>
          <p:cNvSpPr txBox="1"/>
          <p:nvPr/>
        </p:nvSpPr>
        <p:spPr>
          <a:xfrm>
            <a:off x="133596" y="269105"/>
            <a:ext cx="34049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Amanda </a:t>
            </a:r>
            <a:r>
              <a:rPr kumimoji="0" lang="en-GB" sz="2000" b="1" i="1" u="none" strike="noStrike" kern="0" cap="none" spc="0" normalizeH="0" baseline="0" noProof="0" dirty="0" err="1">
                <a:ln>
                  <a:noFill/>
                </a:ln>
                <a:solidFill>
                  <a:srgbClr val="002060"/>
                </a:solidFill>
                <a:effectLst/>
                <a:uLnTx/>
                <a:uFillTx/>
              </a:rPr>
              <a:t>está</a:t>
            </a:r>
            <a:r>
              <a:rPr kumimoji="0" lang="en-GB" sz="2000" b="1" i="1" u="none" strike="noStrike" kern="0" cap="none" spc="0" normalizeH="0" baseline="0" noProof="0" dirty="0">
                <a:ln>
                  <a:noFill/>
                </a:ln>
                <a:solidFill>
                  <a:srgbClr val="002060"/>
                </a:solidFill>
                <a:effectLst/>
                <a:uLnTx/>
                <a:uFillTx/>
              </a:rPr>
              <a:t> en España. </a:t>
            </a:r>
          </a:p>
        </p:txBody>
      </p:sp>
      <p:sp>
        <p:nvSpPr>
          <p:cNvPr id="48" name="TextBox 47">
            <a:extLst>
              <a:ext uri="{FF2B5EF4-FFF2-40B4-BE49-F238E27FC236}">
                <a16:creationId xmlns:a16="http://schemas.microsoft.com/office/drawing/2014/main" id="{19D5D013-0231-4A44-9265-CF97E13AA452}"/>
              </a:ext>
            </a:extLst>
          </p:cNvPr>
          <p:cNvSpPr txBox="1"/>
          <p:nvPr/>
        </p:nvSpPr>
        <p:spPr>
          <a:xfrm>
            <a:off x="3305800" y="269105"/>
            <a:ext cx="34049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Describe </a:t>
            </a:r>
            <a:r>
              <a:rPr kumimoji="0" lang="en-GB" sz="2000" b="1" i="1" u="none" strike="noStrike" kern="0" cap="none" spc="0" normalizeH="0" baseline="0" noProof="0" dirty="0" err="1">
                <a:ln>
                  <a:noFill/>
                </a:ln>
                <a:solidFill>
                  <a:srgbClr val="002060"/>
                </a:solidFill>
                <a:effectLst/>
                <a:uLnTx/>
                <a:uFillTx/>
              </a:rPr>
              <a:t>diez</a:t>
            </a:r>
            <a:r>
              <a:rPr kumimoji="0" lang="en-GB" sz="2000" b="1" i="1" u="none" strike="noStrike" kern="0" cap="none" spc="0" normalizeH="0" baseline="0" noProof="0" dirty="0">
                <a:ln>
                  <a:noFill/>
                </a:ln>
                <a:solidFill>
                  <a:srgbClr val="002060"/>
                </a:solidFill>
                <a:effectLst/>
                <a:uLnTx/>
                <a:uFillTx/>
              </a:rPr>
              <a:t> ciudades.</a:t>
            </a:r>
          </a:p>
        </p:txBody>
      </p:sp>
      <p:sp>
        <p:nvSpPr>
          <p:cNvPr id="49" name="TextBox 48">
            <a:extLst>
              <a:ext uri="{FF2B5EF4-FFF2-40B4-BE49-F238E27FC236}">
                <a16:creationId xmlns:a16="http://schemas.microsoft.com/office/drawing/2014/main" id="{D67BEB7D-38FF-493D-81C8-B9F0CFF9091C}"/>
              </a:ext>
            </a:extLst>
          </p:cNvPr>
          <p:cNvSpPr txBox="1"/>
          <p:nvPr/>
        </p:nvSpPr>
        <p:spPr>
          <a:xfrm>
            <a:off x="124435" y="622352"/>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sp>
        <p:nvSpPr>
          <p:cNvPr id="50" name="TextBox 49">
            <a:extLst>
              <a:ext uri="{FF2B5EF4-FFF2-40B4-BE49-F238E27FC236}">
                <a16:creationId xmlns:a16="http://schemas.microsoft.com/office/drawing/2014/main" id="{A24A2A65-064E-458C-B311-58972270E677}"/>
              </a:ext>
            </a:extLst>
          </p:cNvPr>
          <p:cNvSpPr txBox="1"/>
          <p:nvPr/>
        </p:nvSpPr>
        <p:spPr>
          <a:xfrm>
            <a:off x="880848" y="2424338"/>
            <a:ext cx="1204701"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León</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León</a:t>
            </a:r>
          </a:p>
        </p:txBody>
      </p:sp>
      <p:sp>
        <p:nvSpPr>
          <p:cNvPr id="51" name="TextBox 50">
            <a:extLst>
              <a:ext uri="{FF2B5EF4-FFF2-40B4-BE49-F238E27FC236}">
                <a16:creationId xmlns:a16="http://schemas.microsoft.com/office/drawing/2014/main" id="{91D4EC54-6B40-4A53-9650-CAF8214A5ACF}"/>
              </a:ext>
            </a:extLst>
          </p:cNvPr>
          <p:cNvSpPr txBox="1"/>
          <p:nvPr/>
        </p:nvSpPr>
        <p:spPr>
          <a:xfrm>
            <a:off x="880848" y="3316890"/>
            <a:ext cx="1825187"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En</a:t>
            </a:r>
            <a:r>
              <a:rPr kumimoji="0" lang="en-GB" sz="2000" b="0" i="0" u="none" strike="noStrike" kern="0" cap="none" spc="0" normalizeH="0" baseline="0" noProof="0" dirty="0">
                <a:ln>
                  <a:noFill/>
                </a:ln>
                <a:solidFill>
                  <a:srgbClr val="002060"/>
                </a:solidFill>
                <a:effectLst/>
                <a:uLnTx/>
                <a:uFillTx/>
              </a:rPr>
              <a:t> Mallorca</a:t>
            </a: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Mallorca</a:t>
            </a:r>
          </a:p>
        </p:txBody>
      </p:sp>
      <p:sp>
        <p:nvSpPr>
          <p:cNvPr id="52" name="TextBox 51">
            <a:extLst>
              <a:ext uri="{FF2B5EF4-FFF2-40B4-BE49-F238E27FC236}">
                <a16:creationId xmlns:a16="http://schemas.microsoft.com/office/drawing/2014/main" id="{6BCF2EE9-BB2D-4785-878B-71A8298E152F}"/>
              </a:ext>
            </a:extLst>
          </p:cNvPr>
          <p:cNvSpPr txBox="1"/>
          <p:nvPr/>
        </p:nvSpPr>
        <p:spPr>
          <a:xfrm>
            <a:off x="880848" y="4141028"/>
            <a:ext cx="1825187"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En</a:t>
            </a:r>
            <a:r>
              <a:rPr kumimoji="0" lang="en-GB" sz="2000" b="0" i="0" u="none" strike="noStrike" kern="0" cap="none" spc="0" normalizeH="0" baseline="0" noProof="0" dirty="0">
                <a:ln>
                  <a:noFill/>
                </a:ln>
                <a:solidFill>
                  <a:srgbClr val="002060"/>
                </a:solidFill>
                <a:effectLst/>
                <a:uLnTx/>
                <a:uFillTx/>
              </a:rPr>
              <a:t> </a:t>
            </a:r>
            <a:r>
              <a:rPr kumimoji="0" lang="en-GB" sz="2000" b="0" i="0" u="none" strike="noStrike" kern="0" cap="none" spc="0" normalizeH="0" baseline="0" noProof="0" dirty="0" err="1">
                <a:ln>
                  <a:noFill/>
                </a:ln>
                <a:solidFill>
                  <a:srgbClr val="002060"/>
                </a:solidFill>
                <a:effectLst/>
                <a:uLnTx/>
                <a:uFillTx/>
              </a:rPr>
              <a:t>Málaga</a:t>
            </a:r>
            <a:endParaRPr kumimoji="0" lang="en-GB" sz="2000" b="0" i="0" u="none" strike="noStrike" kern="0" cap="none" spc="0" normalizeH="0" baseline="0" noProof="0" dirty="0">
              <a:ln>
                <a:noFill/>
              </a:ln>
              <a:solidFill>
                <a:srgbClr val="002060"/>
              </a:solidFill>
              <a:effectLst/>
              <a:uLnTx/>
              <a:uFillTx/>
            </a:endParaRP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002060"/>
                </a:solidFill>
                <a:effectLst/>
                <a:uLnTx/>
                <a:uFillTx/>
              </a:rPr>
              <a:t>Málaga</a:t>
            </a:r>
            <a:endParaRPr kumimoji="0" lang="en-GB" sz="2000" b="0" i="0" u="none" strike="noStrike" kern="0" cap="none" spc="0" normalizeH="0" baseline="0" noProof="0" dirty="0">
              <a:ln>
                <a:noFill/>
              </a:ln>
              <a:solidFill>
                <a:srgbClr val="002060"/>
              </a:solidFill>
              <a:effectLst/>
              <a:uLnTx/>
              <a:uFillTx/>
            </a:endParaRPr>
          </a:p>
        </p:txBody>
      </p:sp>
      <p:sp>
        <p:nvSpPr>
          <p:cNvPr id="53" name="TextBox 52">
            <a:extLst>
              <a:ext uri="{FF2B5EF4-FFF2-40B4-BE49-F238E27FC236}">
                <a16:creationId xmlns:a16="http://schemas.microsoft.com/office/drawing/2014/main" id="{9E1E9ADC-5E75-4721-874E-8CA4E6AF54BA}"/>
              </a:ext>
            </a:extLst>
          </p:cNvPr>
          <p:cNvSpPr txBox="1"/>
          <p:nvPr/>
        </p:nvSpPr>
        <p:spPr>
          <a:xfrm>
            <a:off x="880848" y="5040383"/>
            <a:ext cx="2394395" cy="954107"/>
          </a:xfrm>
          <a:prstGeom prst="rect">
            <a:avLst/>
          </a:prstGeom>
          <a:noFill/>
        </p:spPr>
        <p:txBody>
          <a:bodyPr wrap="square" rtlCol="0">
            <a:spAutoFit/>
          </a:bodyPr>
          <a:lstStyle/>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San </a:t>
            </a:r>
            <a:r>
              <a:rPr kumimoji="0" lang="en-GB" sz="2000" b="0" i="0" u="none" strike="noStrike" kern="0" cap="none" spc="0" normalizeH="0" baseline="0" noProof="0" dirty="0" err="1">
                <a:ln>
                  <a:noFill/>
                </a:ln>
                <a:solidFill>
                  <a:srgbClr val="002060"/>
                </a:solidFill>
                <a:effectLst/>
                <a:uLnTx/>
                <a:uFillTx/>
              </a:rPr>
              <a:t>Sebastián</a:t>
            </a:r>
            <a:endParaRPr kumimoji="0" lang="en-GB" sz="2000" b="0" i="0" u="none" strike="noStrike" kern="0" cap="none" spc="0" normalizeH="0" baseline="0" noProof="0" dirty="0">
              <a:ln>
                <a:noFill/>
              </a:ln>
              <a:solidFill>
                <a:srgbClr val="002060"/>
              </a:solidFill>
              <a:effectLst/>
              <a:uLnTx/>
              <a:uFillTx/>
            </a:endParaRPr>
          </a:p>
          <a:p>
            <a:pPr marL="0" marR="0" lvl="0" indent="0" defTabSz="914400" eaLnBrk="1" fontAlgn="t" latinLnBrk="0" hangingPunct="1">
              <a:lnSpc>
                <a:spcPct val="14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En San Sebastián</a:t>
            </a:r>
          </a:p>
        </p:txBody>
      </p:sp>
      <p:graphicFrame>
        <p:nvGraphicFramePr>
          <p:cNvPr id="54" name="Table 53">
            <a:extLst>
              <a:ext uri="{FF2B5EF4-FFF2-40B4-BE49-F238E27FC236}">
                <a16:creationId xmlns:a16="http://schemas.microsoft.com/office/drawing/2014/main" id="{6FB1C082-F405-4AF3-9A4C-AA3672E4C88A}"/>
              </a:ext>
            </a:extLst>
          </p:cNvPr>
          <p:cNvGraphicFramePr>
            <a:graphicFrameLocks noGrp="1"/>
          </p:cNvGraphicFramePr>
          <p:nvPr/>
        </p:nvGraphicFramePr>
        <p:xfrm>
          <a:off x="7402904" y="1251423"/>
          <a:ext cx="3537857" cy="4744804"/>
        </p:xfrm>
        <a:graphic>
          <a:graphicData uri="http://schemas.openxmlformats.org/drawingml/2006/table">
            <a:tbl>
              <a:tblPr firstRow="1" bandRow="1"/>
              <a:tblGrid>
                <a:gridCol w="2890157">
                  <a:extLst>
                    <a:ext uri="{9D8B030D-6E8A-4147-A177-3AD203B41FA5}">
                      <a16:colId xmlns:a16="http://schemas.microsoft.com/office/drawing/2014/main" val="3902333431"/>
                    </a:ext>
                  </a:extLst>
                </a:gridCol>
                <a:gridCol w="647700">
                  <a:extLst>
                    <a:ext uri="{9D8B030D-6E8A-4147-A177-3AD203B41FA5}">
                      <a16:colId xmlns:a16="http://schemas.microsoft.com/office/drawing/2014/main" val="1208048317"/>
                    </a:ext>
                  </a:extLst>
                </a:gridCol>
              </a:tblGrid>
              <a:tr h="394231">
                <a:tc gridSpan="2">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F9953"/>
                    </a:solidFill>
                  </a:tcPr>
                </a:tc>
                <a:tc hMerge="1">
                  <a:txBody>
                    <a:bodyPr/>
                    <a:lstStyle/>
                    <a:p>
                      <a:pPr algn="ctr"/>
                      <a:endParaRPr lang="en-GB" dirty="0">
                        <a:solidFill>
                          <a:schemeClr val="tx1"/>
                        </a:solidFill>
                      </a:endParaRPr>
                    </a:p>
                  </a:txBody>
                  <a:tcPr>
                    <a:solidFill>
                      <a:srgbClr val="FF9953"/>
                    </a:solidFill>
                  </a:tcPr>
                </a:tc>
                <a:extLst>
                  <a:ext uri="{0D108BD9-81ED-4DB2-BD59-A6C34878D82A}">
                    <a16:rowId xmlns:a16="http://schemas.microsoft.com/office/drawing/2014/main" val="123209904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muy antiguo.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1451558689"/>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antiguos.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58350783"/>
                  </a:ext>
                </a:extLst>
              </a:tr>
              <a:tr h="429687">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No son muy bonitos.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13405169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No es muy bonito.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49607882"/>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muy </a:t>
                      </a:r>
                      <a:r>
                        <a:rPr lang="en-GB" sz="2000" dirty="0" err="1">
                          <a:solidFill>
                            <a:srgbClr val="002060"/>
                          </a:solidFill>
                          <a:latin typeface="Century Gothic" panose="020B0502020202020204" pitchFamily="34" charset="0"/>
                        </a:rPr>
                        <a:t>pequeñas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86575258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 muy pequeña.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646375748"/>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bueno.</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258958200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buenos</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06386367"/>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cara</a:t>
                      </a:r>
                      <a:r>
                        <a:rPr lang="en-GB" sz="2000" dirty="0">
                          <a:solidFill>
                            <a:srgbClr val="002060"/>
                          </a:solidFill>
                          <a:latin typeface="Century Gothic" panose="020B0502020202020204" pitchFamily="34" charset="0"/>
                        </a:rPr>
                        <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767521564"/>
                  </a:ext>
                </a:extLst>
              </a:tr>
              <a:tr h="435654">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r>
                        <a:rPr lang="en-GB" sz="2000" dirty="0">
                          <a:solidFill>
                            <a:srgbClr val="002060"/>
                          </a:solidFill>
                          <a:latin typeface="Century Gothic" panose="020B0502020202020204" pitchFamily="34" charset="0"/>
                        </a:rPr>
                        <a:t>Son caras.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solidFill>
                          <a:srgbClr val="002060"/>
                        </a:solidFill>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FDEFE3"/>
                    </a:solidFill>
                  </a:tcPr>
                </a:tc>
                <a:extLst>
                  <a:ext uri="{0D108BD9-81ED-4DB2-BD59-A6C34878D82A}">
                    <a16:rowId xmlns:a16="http://schemas.microsoft.com/office/drawing/2014/main" val="3861412623"/>
                  </a:ext>
                </a:extLst>
              </a:tr>
            </a:tbl>
          </a:graphicData>
        </a:graphic>
      </p:graphicFrame>
      <p:sp>
        <p:nvSpPr>
          <p:cNvPr id="55" name="TextBox 54">
            <a:extLst>
              <a:ext uri="{FF2B5EF4-FFF2-40B4-BE49-F238E27FC236}">
                <a16:creationId xmlns:a16="http://schemas.microsoft.com/office/drawing/2014/main" id="{EDFD510E-C6A7-41D9-89A3-83BE3B381FF8}"/>
              </a:ext>
            </a:extLst>
          </p:cNvPr>
          <p:cNvSpPr txBox="1"/>
          <p:nvPr/>
        </p:nvSpPr>
        <p:spPr>
          <a:xfrm>
            <a:off x="7432851" y="205253"/>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Lee la </a:t>
            </a:r>
            <a:r>
              <a:rPr kumimoji="0" lang="en-GB" sz="2000" b="1" i="1" u="none" strike="noStrike" kern="0" cap="none" spc="0" normalizeH="0" baseline="0" noProof="0" dirty="0" err="1">
                <a:ln>
                  <a:noFill/>
                </a:ln>
                <a:solidFill>
                  <a:srgbClr val="002060"/>
                </a:solidFill>
                <a:effectLst/>
                <a:uLnTx/>
                <a:uFillTx/>
              </a:rPr>
              <a:t>segunda</a:t>
            </a:r>
            <a:r>
              <a:rPr kumimoji="0" lang="en-GB" sz="2000" b="1" i="1" u="none" strike="noStrike" kern="0" cap="none" spc="0" normalizeH="0" baseline="0" noProof="0" dirty="0">
                <a:ln>
                  <a:noFill/>
                </a:ln>
                <a:solidFill>
                  <a:srgbClr val="002060"/>
                </a:solidFill>
                <a:effectLst/>
                <a:uLnTx/>
                <a:uFillTx/>
              </a:rPr>
              <a:t> </a:t>
            </a:r>
            <a:r>
              <a:rPr kumimoji="0" lang="en-GB" sz="2000" b="1" i="1" u="none" strike="noStrike" kern="0" cap="none" spc="0" normalizeH="0" baseline="0" noProof="0" dirty="0" err="1">
                <a:ln>
                  <a:noFill/>
                </a:ln>
                <a:solidFill>
                  <a:srgbClr val="002060"/>
                </a:solidFill>
                <a:effectLst/>
                <a:uLnTx/>
                <a:uFillTx/>
              </a:rPr>
              <a:t>frase</a:t>
            </a:r>
            <a:r>
              <a:rPr kumimoji="0" lang="en-GB" sz="2000" b="1" i="1" u="none" strike="noStrike" kern="0" cap="none" spc="0" normalizeH="0" baseline="0" noProof="0" dirty="0">
                <a:ln>
                  <a:noFill/>
                </a:ln>
                <a:solidFill>
                  <a:srgbClr val="002060"/>
                </a:solidFill>
                <a:effectLst/>
                <a:uLnTx/>
                <a:uFillTx/>
              </a:rPr>
              <a:t>. </a:t>
            </a:r>
          </a:p>
        </p:txBody>
      </p:sp>
      <p:sp>
        <p:nvSpPr>
          <p:cNvPr id="56" name="TextBox 55">
            <a:extLst>
              <a:ext uri="{FF2B5EF4-FFF2-40B4-BE49-F238E27FC236}">
                <a16:creationId xmlns:a16="http://schemas.microsoft.com/office/drawing/2014/main" id="{BE0C1F6F-1C7A-4AF8-81CE-A0C72B69BC55}"/>
              </a:ext>
            </a:extLst>
          </p:cNvPr>
          <p:cNvSpPr txBox="1"/>
          <p:nvPr/>
        </p:nvSpPr>
        <p:spPr>
          <a:xfrm>
            <a:off x="7432850" y="594209"/>
            <a:ext cx="395398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1" u="none" strike="noStrike" kern="0" cap="none" spc="0" normalizeH="0" baseline="0" noProof="0" dirty="0">
                <a:ln>
                  <a:noFill/>
                </a:ln>
                <a:solidFill>
                  <a:srgbClr val="002060"/>
                </a:solidFill>
                <a:effectLst/>
                <a:uLnTx/>
                <a:uFillTx/>
              </a:rPr>
              <a:t>Marca la opción correcta.</a:t>
            </a:r>
            <a:endParaRPr kumimoji="0" lang="en-GB" sz="2000" b="0" i="0" u="none" strike="noStrike" kern="0" cap="none" spc="0" normalizeH="0" baseline="0" noProof="0" dirty="0">
              <a:ln>
                <a:noFill/>
              </a:ln>
              <a:solidFill>
                <a:prstClr val="black"/>
              </a:solidFill>
              <a:effectLst/>
              <a:uLnTx/>
              <a:uFillTx/>
              <a:latin typeface="Tw Cen MT" panose="020B0602020104020603"/>
            </a:endParaRPr>
          </a:p>
        </p:txBody>
      </p:sp>
      <p:pic>
        <p:nvPicPr>
          <p:cNvPr id="57" name="Picture 2" descr="http://www.clker.com/cliparts/j/p/l/D/8/K/green-tick-md.png">
            <a:extLst>
              <a:ext uri="{FF2B5EF4-FFF2-40B4-BE49-F238E27FC236}">
                <a16:creationId xmlns:a16="http://schemas.microsoft.com/office/drawing/2014/main" id="{1C06C611-583A-49D5-A09A-9A1DCFB446E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13336" y="163720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www.clker.com/cliparts/j/p/l/D/8/K/green-tick-md.png">
            <a:extLst>
              <a:ext uri="{FF2B5EF4-FFF2-40B4-BE49-F238E27FC236}">
                <a16:creationId xmlns:a16="http://schemas.microsoft.com/office/drawing/2014/main" id="{B460C064-8A57-4EE0-9CE4-2FC41668FD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1053" y="252606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www.clker.com/cliparts/j/p/l/D/8/K/green-tick-md.png">
            <a:extLst>
              <a:ext uri="{FF2B5EF4-FFF2-40B4-BE49-F238E27FC236}">
                <a16:creationId xmlns:a16="http://schemas.microsoft.com/office/drawing/2014/main" id="{E8857A65-91C5-4BE8-909A-129AF6E04A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81053" y="3815236"/>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http://www.clker.com/cliparts/j/p/l/D/8/K/green-tick-md.png">
            <a:extLst>
              <a:ext uri="{FF2B5EF4-FFF2-40B4-BE49-F238E27FC236}">
                <a16:creationId xmlns:a16="http://schemas.microsoft.com/office/drawing/2014/main" id="{4BF98103-C790-4D6A-8E84-F4CD7F0BA5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6439" y="4680089"/>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http://www.clker.com/cliparts/j/p/l/D/8/K/green-tick-md.png">
            <a:extLst>
              <a:ext uri="{FF2B5EF4-FFF2-40B4-BE49-F238E27FC236}">
                <a16:creationId xmlns:a16="http://schemas.microsoft.com/office/drawing/2014/main" id="{035DFC99-560B-4F11-9E8A-4652309D14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6439" y="555618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62" name="Title 61">
            <a:extLst>
              <a:ext uri="{FF2B5EF4-FFF2-40B4-BE49-F238E27FC236}">
                <a16:creationId xmlns:a16="http://schemas.microsoft.com/office/drawing/2014/main" id="{B37CB188-4BAA-4DEF-9079-F1B79E87C2E8}"/>
              </a:ext>
            </a:extLst>
          </p:cNvPr>
          <p:cNvSpPr>
            <a:spLocks noGrp="1"/>
          </p:cNvSpPr>
          <p:nvPr>
            <p:ph type="title"/>
          </p:nvPr>
        </p:nvSpPr>
        <p:spPr>
          <a:xfrm>
            <a:off x="11259953" y="238389"/>
            <a:ext cx="849017" cy="461542"/>
          </a:xfrm>
        </p:spPr>
        <p:txBody>
          <a:bodyPr/>
          <a:lstStyle/>
          <a:p>
            <a:r>
              <a:rPr lang="en-GB" sz="2000" b="1" i="0" kern="1200" spc="0" baseline="0" dirty="0">
                <a:ln>
                  <a:noFill/>
                </a:ln>
                <a:solidFill>
                  <a:srgbClr val="FFFFFF"/>
                </a:solidFill>
                <a:effectLst/>
                <a:latin typeface="Century Gothic" panose="020B0502020202020204" pitchFamily="34" charset="0"/>
                <a:ea typeface="+mn-ea"/>
                <a:cs typeface="+mn-cs"/>
              </a:rPr>
              <a:t>leer</a:t>
            </a:r>
            <a:endParaRPr lang="en-GB" dirty="0"/>
          </a:p>
        </p:txBody>
      </p:sp>
    </p:spTree>
    <p:extLst>
      <p:ext uri="{BB962C8B-B14F-4D97-AF65-F5344CB8AC3E}">
        <p14:creationId xmlns:p14="http://schemas.microsoft.com/office/powerpoint/2010/main" val="7071330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7" grpId="0"/>
      <p:bldP spid="48" grpId="0"/>
      <p:bldP spid="49" grpId="0"/>
      <p:bldP spid="50" grpId="0"/>
      <p:bldP spid="51" grpId="0"/>
      <p:bldP spid="52" grpId="0"/>
      <p:bldP spid="53" grpId="0"/>
      <p:bldP spid="55" grpId="0"/>
      <p:bldP spid="5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955645"/>
          </a:xfrm>
        </p:spPr>
        <p:txBody>
          <a:bodyPr>
            <a:normAutofit/>
          </a:bodyPr>
          <a:lstStyle/>
          <a:p>
            <a:pPr>
              <a:lnSpc>
                <a:spcPct val="100000"/>
              </a:lnSpc>
              <a:spcBef>
                <a:spcPts val="0"/>
              </a:spcBef>
            </a:pPr>
            <a:r>
              <a:rPr lang="en-GB" dirty="0"/>
              <a:t>Example of:</a:t>
            </a:r>
            <a:br>
              <a:rPr lang="en-GB" dirty="0"/>
            </a:br>
            <a:r>
              <a:rPr lang="en-GB" dirty="0"/>
              <a:t> </a:t>
            </a:r>
            <a:br>
              <a:rPr lang="en-GB" dirty="0"/>
            </a:br>
            <a:r>
              <a:rPr lang="en-GB" b="1" dirty="0"/>
              <a:t>Listening</a:t>
            </a:r>
            <a:r>
              <a:rPr lang="en-GB" dirty="0"/>
              <a:t> – where attention is oriented to the meaning of the grammar</a:t>
            </a:r>
          </a:p>
        </p:txBody>
      </p:sp>
    </p:spTree>
    <p:extLst>
      <p:ext uri="{BB962C8B-B14F-4D97-AF65-F5344CB8AC3E}">
        <p14:creationId xmlns:p14="http://schemas.microsoft.com/office/powerpoint/2010/main" val="2503261742"/>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502"/>
            <a:ext cx="12058650" cy="867128"/>
          </a:xfrm>
          <a:prstGeom prst="rect">
            <a:avLst/>
          </a:prstGeom>
        </p:spPr>
      </p:pic>
      <p:sp>
        <p:nvSpPr>
          <p:cNvPr id="6" name="Content Placeholder 4"/>
          <p:cNvSpPr>
            <a:spLocks noGrp="1"/>
          </p:cNvSpPr>
          <p:nvPr>
            <p:ph idx="1"/>
          </p:nvPr>
        </p:nvSpPr>
        <p:spPr>
          <a:xfrm>
            <a:off x="315871" y="1260351"/>
            <a:ext cx="11692552" cy="2335451"/>
          </a:xfrm>
        </p:spPr>
        <p:txBody>
          <a:bodyPr>
            <a:noAutofit/>
          </a:bodyPr>
          <a:lstStyle/>
          <a:p>
            <a:pPr marL="0" indent="0">
              <a:spcAft>
                <a:spcPts val="1200"/>
              </a:spcAft>
              <a:buClr>
                <a:schemeClr val="accent5">
                  <a:lumMod val="50000"/>
                </a:schemeClr>
              </a:buClr>
              <a:buNone/>
            </a:pPr>
            <a:r>
              <a:rPr lang="en-GB" sz="2400" b="1" i="1" dirty="0">
                <a:cs typeface="Arial" panose="020B0604020202020204" pitchFamily="34" charset="0"/>
              </a:rPr>
              <a:t>Many factors </a:t>
            </a:r>
            <a:r>
              <a:rPr lang="en-GB" sz="2400" dirty="0">
                <a:cs typeface="Arial" panose="020B0604020202020204" pitchFamily="34" charset="0"/>
              </a:rPr>
              <a:t>affect </a:t>
            </a:r>
            <a:r>
              <a:rPr lang="en-GB" sz="2400" i="1" dirty="0">
                <a:cs typeface="Arial" panose="020B0604020202020204" pitchFamily="34" charset="0"/>
              </a:rPr>
              <a:t>which grammar </a:t>
            </a:r>
            <a:r>
              <a:rPr lang="en-GB" sz="2400" dirty="0">
                <a:cs typeface="Arial" panose="020B0604020202020204" pitchFamily="34" charset="0"/>
              </a:rPr>
              <a:t>can be learnt, </a:t>
            </a:r>
            <a:r>
              <a:rPr lang="en-GB" sz="2400" i="1" dirty="0">
                <a:cs typeface="Arial" panose="020B0604020202020204" pitchFamily="34" charset="0"/>
              </a:rPr>
              <a:t>when, and how </a:t>
            </a:r>
          </a:p>
          <a:p>
            <a:pPr marL="0" indent="0">
              <a:spcAft>
                <a:spcPts val="1200"/>
              </a:spcAft>
              <a:buClr>
                <a:schemeClr val="accent5">
                  <a:lumMod val="50000"/>
                </a:schemeClr>
              </a:buClr>
              <a:buNone/>
            </a:pPr>
            <a:r>
              <a:rPr lang="en-GB" sz="2000" dirty="0">
                <a:cs typeface="Arial" panose="020B0604020202020204" pitchFamily="34" charset="0"/>
              </a:rPr>
              <a:t>(e.g. the grammar feature itself, learner characteristics, task modality – written or oral)</a:t>
            </a:r>
            <a:endParaRPr lang="en-GB" sz="2000" b="1" u="sng" dirty="0">
              <a:cs typeface="Arial" panose="020B0604020202020204" pitchFamily="34" charset="0"/>
            </a:endParaRPr>
          </a:p>
          <a:p>
            <a:pPr marL="0" indent="0" algn="ctr">
              <a:spcAft>
                <a:spcPts val="1200"/>
              </a:spcAft>
              <a:buClr>
                <a:schemeClr val="accent5">
                  <a:lumMod val="50000"/>
                </a:schemeClr>
              </a:buClr>
              <a:buNone/>
            </a:pPr>
            <a:endParaRPr lang="en-GB" sz="2400" b="1" dirty="0">
              <a:cs typeface="Arial" panose="020B0604020202020204" pitchFamily="34" charset="0"/>
            </a:endParaRPr>
          </a:p>
          <a:p>
            <a:pPr marL="0" indent="0" algn="ctr">
              <a:spcAft>
                <a:spcPts val="1200"/>
              </a:spcAft>
              <a:buClr>
                <a:schemeClr val="accent5">
                  <a:lumMod val="50000"/>
                </a:schemeClr>
              </a:buClr>
              <a:buNone/>
            </a:pPr>
            <a:r>
              <a:rPr lang="en-GB" sz="2400" b="1" dirty="0">
                <a:cs typeface="Arial" panose="020B0604020202020204" pitchFamily="34" charset="0"/>
              </a:rPr>
              <a:t>So, what can research tells us …?</a:t>
            </a:r>
          </a:p>
        </p:txBody>
      </p:sp>
      <p:sp>
        <p:nvSpPr>
          <p:cNvPr id="8" name="Title 3">
            <a:extLst>
              <a:ext uri="{FF2B5EF4-FFF2-40B4-BE49-F238E27FC236}">
                <a16:creationId xmlns:a16="http://schemas.microsoft.com/office/drawing/2014/main" id="{CBE63229-340E-AA4C-B1F0-C54B67EE5B5D}"/>
              </a:ext>
            </a:extLst>
          </p:cNvPr>
          <p:cNvSpPr txBox="1">
            <a:spLocks/>
          </p:cNvSpPr>
          <p:nvPr/>
        </p:nvSpPr>
        <p:spPr>
          <a:xfrm>
            <a:off x="132293" y="97713"/>
            <a:ext cx="103519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Key findings from research to inform our thinking [1]</a:t>
            </a:r>
          </a:p>
          <a:p>
            <a:endParaRPr lang="en-GB" sz="2800" b="1" dirty="0">
              <a:solidFill>
                <a:schemeClr val="bg1"/>
              </a:solidFill>
            </a:endParaRPr>
          </a:p>
        </p:txBody>
      </p:sp>
      <p:sp>
        <p:nvSpPr>
          <p:cNvPr id="2" name="Rectangle 1">
            <a:extLst>
              <a:ext uri="{FF2B5EF4-FFF2-40B4-BE49-F238E27FC236}">
                <a16:creationId xmlns:a16="http://schemas.microsoft.com/office/drawing/2014/main" id="{C47EBC1A-A5F9-DB4E-8700-4FA740AA0B5F}"/>
              </a:ext>
            </a:extLst>
          </p:cNvPr>
          <p:cNvSpPr/>
          <p:nvPr/>
        </p:nvSpPr>
        <p:spPr>
          <a:xfrm>
            <a:off x="132294" y="4007244"/>
            <a:ext cx="12059706" cy="2062103"/>
          </a:xfrm>
          <a:prstGeom prst="rect">
            <a:avLst/>
          </a:prstGeom>
        </p:spPr>
        <p:txBody>
          <a:bodyPr wrap="square">
            <a:spAutoFit/>
          </a:bodyPr>
          <a:lstStyle/>
          <a:p>
            <a:pPr>
              <a:buClr>
                <a:schemeClr val="accent5">
                  <a:lumMod val="50000"/>
                </a:schemeClr>
              </a:buClr>
            </a:pPr>
            <a:r>
              <a:rPr lang="en-GB" b="1" dirty="0">
                <a:solidFill>
                  <a:srgbClr val="203864"/>
                </a:solidFill>
                <a:latin typeface="Century Gothic" panose="020B0502020202020204" pitchFamily="34" charset="0"/>
                <a:cs typeface="Arial" panose="020B0604020202020204" pitchFamily="34" charset="0"/>
              </a:rPr>
              <a:t>Some of the research drawn on for this presentation includes: </a:t>
            </a:r>
            <a:br>
              <a:rPr lang="en-GB" sz="1400" dirty="0">
                <a:solidFill>
                  <a:srgbClr val="203864"/>
                </a:solidFill>
                <a:latin typeface="Century Gothic" panose="020B0502020202020204" pitchFamily="34" charset="0"/>
                <a:cs typeface="Arial" panose="020B0604020202020204" pitchFamily="34" charset="0"/>
              </a:rPr>
            </a:br>
            <a:r>
              <a:rPr lang="en-GB" sz="1400" dirty="0">
                <a:solidFill>
                  <a:srgbClr val="203864"/>
                </a:solidFill>
                <a:latin typeface="Century Gothic" panose="020B0502020202020204" pitchFamily="34" charset="0"/>
              </a:rPr>
              <a:t>Bui &amp; </a:t>
            </a:r>
            <a:r>
              <a:rPr lang="en-GB" sz="1400" dirty="0" err="1">
                <a:solidFill>
                  <a:srgbClr val="203864"/>
                </a:solidFill>
                <a:latin typeface="Century Gothic" panose="020B0502020202020204" pitchFamily="34" charset="0"/>
              </a:rPr>
              <a:t>Skehan</a:t>
            </a:r>
            <a:r>
              <a:rPr lang="en-GB" sz="1400" dirty="0">
                <a:solidFill>
                  <a:srgbClr val="203864"/>
                </a:solidFill>
                <a:latin typeface="Century Gothic" panose="020B0502020202020204" pitchFamily="34" charset="0"/>
              </a:rPr>
              <a:t>, 2018; </a:t>
            </a:r>
            <a:r>
              <a:rPr lang="en-GB" sz="1400" dirty="0">
                <a:latin typeface="Century Gothic" panose="020B0502020202020204" pitchFamily="34" charset="0"/>
                <a:cs typeface="Arial" panose="020B0604020202020204" pitchFamily="34" charset="0"/>
                <a:hlinkClick r:id="rId4"/>
              </a:rPr>
              <a:t>DeKeyser, 2005</a:t>
            </a:r>
            <a:r>
              <a:rPr lang="en-GB" sz="1400" dirty="0">
                <a:solidFill>
                  <a:srgbClr val="203864"/>
                </a:solidFill>
                <a:latin typeface="Century Gothic" panose="020B0502020202020204" pitchFamily="34" charset="0"/>
                <a:cs typeface="Arial" panose="020B0604020202020204" pitchFamily="34" charset="0"/>
              </a:rPr>
              <a:t>; </a:t>
            </a:r>
            <a:r>
              <a:rPr lang="en-GB" sz="1400" dirty="0" err="1">
                <a:solidFill>
                  <a:srgbClr val="203864"/>
                </a:solidFill>
                <a:latin typeface="Century Gothic" panose="020B0502020202020204" pitchFamily="34" charset="0"/>
                <a:cs typeface="Arial" panose="020B0604020202020204" pitchFamily="34" charset="0"/>
              </a:rPr>
              <a:t>DeKeyser</a:t>
            </a:r>
            <a:r>
              <a:rPr lang="en-GB" sz="1400" dirty="0">
                <a:solidFill>
                  <a:srgbClr val="203864"/>
                </a:solidFill>
                <a:latin typeface="Century Gothic" panose="020B0502020202020204" pitchFamily="34" charset="0"/>
                <a:cs typeface="Arial" panose="020B0604020202020204" pitchFamily="34" charset="0"/>
              </a:rPr>
              <a:t>, 2015; Ellis, 2006; </a:t>
            </a:r>
            <a:r>
              <a:rPr lang="en-GB" sz="1400" dirty="0">
                <a:solidFill>
                  <a:srgbClr val="104F75"/>
                </a:solidFill>
                <a:latin typeface="Century Gothic" panose="020B0502020202020204" pitchFamily="34" charset="0"/>
                <a:hlinkClick r:id="rId5"/>
              </a:rPr>
              <a:t>Erlam, 2005</a:t>
            </a:r>
            <a:r>
              <a:rPr lang="en-GB" sz="1400" dirty="0">
                <a:solidFill>
                  <a:srgbClr val="104F75"/>
                </a:solidFill>
                <a:latin typeface="Century Gothic" panose="020B0502020202020204" pitchFamily="34" charset="0"/>
              </a:rPr>
              <a:t>; </a:t>
            </a:r>
            <a:r>
              <a:rPr lang="en-GB" sz="1400" dirty="0">
                <a:latin typeface="Century Gothic" panose="020B0502020202020204" pitchFamily="34" charset="0"/>
                <a:cs typeface="Arial" panose="020B0604020202020204" pitchFamily="34" charset="0"/>
                <a:hlinkClick r:id="rId6"/>
              </a:rPr>
              <a:t>Kasprowicz &amp; Marsden, 2019</a:t>
            </a:r>
            <a:r>
              <a:rPr lang="en-GB" sz="1400" dirty="0">
                <a:solidFill>
                  <a:srgbClr val="203864"/>
                </a:solidFill>
                <a:latin typeface="Century Gothic" panose="020B0502020202020204" pitchFamily="34" charset="0"/>
                <a:cs typeface="Arial" panose="020B0604020202020204" pitchFamily="34" charset="0"/>
              </a:rPr>
              <a:t>; Fernández, 2008; Henry, </a:t>
            </a:r>
            <a:r>
              <a:rPr lang="en-GB" sz="1400" dirty="0" err="1">
                <a:solidFill>
                  <a:srgbClr val="203864"/>
                </a:solidFill>
                <a:latin typeface="Century Gothic" panose="020B0502020202020204" pitchFamily="34" charset="0"/>
                <a:cs typeface="Arial" panose="020B0604020202020204" pitchFamily="34" charset="0"/>
              </a:rPr>
              <a:t>Culman</a:t>
            </a:r>
            <a:r>
              <a:rPr lang="en-GB" sz="1400" dirty="0">
                <a:solidFill>
                  <a:srgbClr val="203864"/>
                </a:solidFill>
                <a:latin typeface="Century Gothic" panose="020B0502020202020204" pitchFamily="34" charset="0"/>
                <a:cs typeface="Arial" panose="020B0604020202020204" pitchFamily="34" charset="0"/>
              </a:rPr>
              <a:t>, &amp; VanPatten, 2009; Henry, Jackson &amp; </a:t>
            </a:r>
            <a:r>
              <a:rPr lang="en-GB" sz="1400" dirty="0" err="1">
                <a:solidFill>
                  <a:srgbClr val="203864"/>
                </a:solidFill>
                <a:latin typeface="Century Gothic" panose="020B0502020202020204" pitchFamily="34" charset="0"/>
                <a:cs typeface="Arial" panose="020B0604020202020204" pitchFamily="34" charset="0"/>
              </a:rPr>
              <a:t>Dimidio</a:t>
            </a:r>
            <a:r>
              <a:rPr lang="en-GB" sz="1400" dirty="0">
                <a:solidFill>
                  <a:srgbClr val="203864"/>
                </a:solidFill>
                <a:latin typeface="Century Gothic" panose="020B0502020202020204" pitchFamily="34" charset="0"/>
                <a:cs typeface="Arial" panose="020B0604020202020204" pitchFamily="34" charset="0"/>
              </a:rPr>
              <a:t>, 2017; </a:t>
            </a:r>
            <a:r>
              <a:rPr lang="en-GB" sz="1400" dirty="0">
                <a:solidFill>
                  <a:srgbClr val="104F75"/>
                </a:solidFill>
                <a:latin typeface="Century Gothic" panose="020B0502020202020204" pitchFamily="34" charset="0"/>
              </a:rPr>
              <a:t>Lichtman, 2016; </a:t>
            </a:r>
            <a:r>
              <a:rPr lang="en-GB" sz="1400" dirty="0">
                <a:latin typeface="Century Gothic" panose="020B0502020202020204" pitchFamily="34" charset="0"/>
                <a:cs typeface="Arial" panose="020B0604020202020204" pitchFamily="34" charset="0"/>
                <a:hlinkClick r:id="rId7"/>
              </a:rPr>
              <a:t>Marsden, 2006</a:t>
            </a:r>
            <a:r>
              <a:rPr lang="en-GB" sz="1400" dirty="0">
                <a:latin typeface="Century Gothic" panose="020B0502020202020204" pitchFamily="34" charset="0"/>
                <a:cs typeface="Arial" panose="020B0604020202020204" pitchFamily="34" charset="0"/>
              </a:rPr>
              <a:t>; </a:t>
            </a:r>
            <a:r>
              <a:rPr lang="en-GB" sz="1400" dirty="0">
                <a:latin typeface="Century Gothic" panose="020B0502020202020204" pitchFamily="34" charset="0"/>
                <a:cs typeface="Arial" panose="020B0604020202020204" pitchFamily="34" charset="0"/>
                <a:hlinkClick r:id="rId8"/>
              </a:rPr>
              <a:t>Marsden &amp; Chen, 2011</a:t>
            </a:r>
            <a:r>
              <a:rPr lang="en-GB" sz="1400" dirty="0">
                <a:latin typeface="Century Gothic" panose="020B0502020202020204" pitchFamily="34" charset="0"/>
                <a:cs typeface="Arial" panose="020B0604020202020204" pitchFamily="34" charset="0"/>
              </a:rPr>
              <a:t>; </a:t>
            </a:r>
            <a:r>
              <a:rPr lang="en-GB" sz="1400" dirty="0">
                <a:latin typeface="Century Gothic" panose="020B0502020202020204" pitchFamily="34" charset="0"/>
                <a:cs typeface="Arial" panose="020B0604020202020204" pitchFamily="34" charset="0"/>
                <a:hlinkClick r:id="rId9"/>
              </a:rPr>
              <a:t>McManus &amp; Marsden, 2019</a:t>
            </a:r>
            <a:r>
              <a:rPr lang="en-GB" sz="1400" dirty="0">
                <a:solidFill>
                  <a:srgbClr val="203864"/>
                </a:solidFill>
                <a:latin typeface="Century Gothic" panose="020B0502020202020204" pitchFamily="34" charset="0"/>
                <a:cs typeface="Arial" panose="020B0604020202020204" pitchFamily="34" charset="0"/>
              </a:rPr>
              <a:t>; Mitchell, Myles, &amp; Marsden, 2019; </a:t>
            </a:r>
            <a:r>
              <a:rPr lang="en-GB" sz="1400" dirty="0">
                <a:solidFill>
                  <a:srgbClr val="203864"/>
                </a:solidFill>
                <a:latin typeface="Century Gothic" panose="020B0502020202020204" pitchFamily="34" charset="0"/>
              </a:rPr>
              <a:t>Norris &amp; Ortega, 2001; Schmidt, 1990; Spada &amp; Tomita, 2010; </a:t>
            </a:r>
            <a:r>
              <a:rPr lang="en-GB" sz="1400" dirty="0">
                <a:solidFill>
                  <a:srgbClr val="203864"/>
                </a:solidFill>
                <a:latin typeface="Century Gothic" panose="020B0502020202020204" pitchFamily="34" charset="0"/>
                <a:cs typeface="Arial" panose="020B0604020202020204" pitchFamily="34" charset="0"/>
              </a:rPr>
              <a:t>VanPatten, 2004; VanPatten &amp; Price, 2012; </a:t>
            </a:r>
            <a:r>
              <a:rPr lang="en-GB" sz="1400" dirty="0">
                <a:solidFill>
                  <a:srgbClr val="203864"/>
                </a:solidFill>
                <a:latin typeface="Century Gothic" panose="020B0502020202020204" pitchFamily="34" charset="0"/>
              </a:rPr>
              <a:t>White, Spada, </a:t>
            </a:r>
            <a:r>
              <a:rPr lang="en-GB" sz="1400" dirty="0" err="1">
                <a:solidFill>
                  <a:srgbClr val="203864"/>
                </a:solidFill>
                <a:latin typeface="Century Gothic" panose="020B0502020202020204" pitchFamily="34" charset="0"/>
              </a:rPr>
              <a:t>Lightbown</a:t>
            </a:r>
            <a:r>
              <a:rPr lang="en-GB" sz="1400" dirty="0">
                <a:solidFill>
                  <a:srgbClr val="203864"/>
                </a:solidFill>
                <a:latin typeface="Century Gothic" panose="020B0502020202020204" pitchFamily="34" charset="0"/>
              </a:rPr>
              <a:t>, &amp; </a:t>
            </a:r>
            <a:r>
              <a:rPr lang="en-GB" sz="1400" dirty="0" err="1">
                <a:solidFill>
                  <a:srgbClr val="203864"/>
                </a:solidFill>
                <a:latin typeface="Century Gothic" panose="020B0502020202020204" pitchFamily="34" charset="0"/>
              </a:rPr>
              <a:t>Ranta</a:t>
            </a:r>
            <a:r>
              <a:rPr lang="en-GB" sz="1400" dirty="0">
                <a:solidFill>
                  <a:srgbClr val="203864"/>
                </a:solidFill>
                <a:latin typeface="Century Gothic" panose="020B0502020202020204" pitchFamily="34" charset="0"/>
              </a:rPr>
              <a:t>, 1991)</a:t>
            </a:r>
            <a:r>
              <a:rPr lang="en-GB" sz="1400" dirty="0">
                <a:solidFill>
                  <a:srgbClr val="203864"/>
                </a:solidFill>
                <a:latin typeface="Century Gothic" panose="020B0502020202020204" pitchFamily="34" charset="0"/>
                <a:cs typeface="Arial" panose="020B0604020202020204" pitchFamily="34" charset="0"/>
              </a:rPr>
              <a:t> </a:t>
            </a:r>
          </a:p>
          <a:p>
            <a:pPr>
              <a:buClr>
                <a:schemeClr val="accent5">
                  <a:lumMod val="50000"/>
                </a:schemeClr>
              </a:buClr>
            </a:pPr>
            <a:endParaRPr lang="en-GB" sz="1400" dirty="0">
              <a:latin typeface="Century Gothic" panose="020B0502020202020204" pitchFamily="34" charset="0"/>
              <a:cs typeface="Arial" panose="020B0604020202020204" pitchFamily="34" charset="0"/>
            </a:endParaRPr>
          </a:p>
          <a:p>
            <a:pPr>
              <a:buClr>
                <a:schemeClr val="accent5">
                  <a:lumMod val="50000"/>
                </a:schemeClr>
              </a:buClr>
            </a:pPr>
            <a:r>
              <a:rPr lang="en-GB" sz="2000" dirty="0">
                <a:solidFill>
                  <a:schemeClr val="accent5">
                    <a:lumMod val="50000"/>
                  </a:schemeClr>
                </a:solidFill>
                <a:latin typeface="Century Gothic" panose="020B0502020202020204" pitchFamily="34" charset="0"/>
                <a:cs typeface="Arial" panose="020B0604020202020204" pitchFamily="34" charset="0"/>
              </a:rPr>
              <a:t>Plus </a:t>
            </a:r>
            <a:r>
              <a:rPr lang="en-GB" sz="2000" b="1" dirty="0">
                <a:solidFill>
                  <a:schemeClr val="accent5">
                    <a:lumMod val="50000"/>
                  </a:schemeClr>
                </a:solidFill>
                <a:latin typeface="Century Gothic" panose="020B0502020202020204" pitchFamily="34" charset="0"/>
                <a:cs typeface="Arial" panose="020B0604020202020204" pitchFamily="34" charset="0"/>
              </a:rPr>
              <a:t>many</a:t>
            </a:r>
            <a:r>
              <a:rPr lang="en-GB" sz="2000" dirty="0">
                <a:solidFill>
                  <a:schemeClr val="accent5">
                    <a:lumMod val="50000"/>
                  </a:schemeClr>
                </a:solidFill>
                <a:latin typeface="Century Gothic" panose="020B0502020202020204" pitchFamily="34" charset="0"/>
                <a:cs typeface="Arial" panose="020B0604020202020204" pitchFamily="34" charset="0"/>
              </a:rPr>
              <a:t> more on OASIS (</a:t>
            </a:r>
            <a:r>
              <a:rPr lang="en-GB" sz="2000" u="sng" dirty="0">
                <a:latin typeface="Century Gothic" panose="020B0502020202020204" pitchFamily="34" charset="0"/>
                <a:hlinkClick r:id="rId10"/>
              </a:rPr>
              <a:t>oasis-database.org</a:t>
            </a:r>
            <a:r>
              <a:rPr lang="en-GB" sz="2000" dirty="0">
                <a:solidFill>
                  <a:schemeClr val="accent5">
                    <a:lumMod val="50000"/>
                  </a:schemeClr>
                </a:solidFill>
                <a:latin typeface="Century Gothic" panose="020B0502020202020204" pitchFamily="34" charset="0"/>
                <a:cs typeface="Arial" panose="020B0604020202020204" pitchFamily="34" charset="0"/>
              </a:rPr>
              <a:t>) and listed in NCELP CPD </a:t>
            </a:r>
            <a:r>
              <a:rPr lang="en-GB" sz="2000" dirty="0" err="1">
                <a:solidFill>
                  <a:schemeClr val="accent5">
                    <a:lumMod val="50000"/>
                  </a:schemeClr>
                </a:solidFill>
                <a:latin typeface="Century Gothic" panose="020B0502020202020204" pitchFamily="34" charset="0"/>
                <a:cs typeface="Arial" panose="020B0604020202020204" pitchFamily="34" charset="0"/>
              </a:rPr>
              <a:t>powerpoints</a:t>
            </a:r>
            <a:r>
              <a:rPr lang="en-GB" sz="2000" dirty="0">
                <a:solidFill>
                  <a:schemeClr val="accent5">
                    <a:lumMod val="50000"/>
                  </a:schemeClr>
                </a:solidFill>
                <a:latin typeface="Century Gothic" panose="020B0502020202020204" pitchFamily="34" charset="0"/>
                <a:cs typeface="Arial" panose="020B0604020202020204" pitchFamily="34" charset="0"/>
              </a:rPr>
              <a:t> on the NCELP Resource Portal and </a:t>
            </a:r>
            <a:r>
              <a:rPr lang="en-GB" sz="2000" u="sng" dirty="0">
                <a:latin typeface="Century Gothic" panose="020B0502020202020204" pitchFamily="34" charset="0"/>
                <a:hlinkClick r:id="rId11"/>
              </a:rPr>
              <a:t>resources.ncelp.org</a:t>
            </a:r>
            <a:r>
              <a:rPr lang="en-GB" sz="2000" dirty="0">
                <a:latin typeface="Century Gothic" panose="020B0502020202020204" pitchFamily="34" charset="0"/>
              </a:rPr>
              <a:t> </a:t>
            </a:r>
            <a:endParaRPr lang="en-GB" sz="2000" b="1"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390227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4616" y="5472424"/>
            <a:ext cx="10515600" cy="1325563"/>
          </a:xfrm>
        </p:spPr>
        <p:txBody>
          <a:bodyPr/>
          <a:lstStyle/>
          <a:p>
            <a:pPr lvl="0">
              <a:lnSpc>
                <a:spcPct val="100000"/>
              </a:lnSpc>
              <a:spcBef>
                <a:spcPts val="0"/>
              </a:spcBef>
              <a:defRPr/>
            </a:pPr>
            <a:r>
              <a:rPr lang="en-GB" sz="1200" b="1" u="sng" dirty="0">
                <a:solidFill>
                  <a:schemeClr val="bg1"/>
                </a:solidFill>
                <a:latin typeface="Century Gothic" panose="020B0502020202020204" pitchFamily="34" charset="0"/>
                <a:ea typeface="+mn-ea"/>
                <a:cs typeface="+mn-cs"/>
              </a:rPr>
              <a:t>Year 7 Spanish Term 1.2 week 4 </a:t>
            </a:r>
            <a:r>
              <a:rPr lang="en-GB" sz="1200" b="1" dirty="0">
                <a:solidFill>
                  <a:schemeClr val="bg1"/>
                </a:solidFill>
                <a:latin typeface="Century Gothic" panose="020B0502020202020204" pitchFamily="34" charset="0"/>
                <a:ea typeface="+mn-ea"/>
                <a:cs typeface="+mn-cs"/>
              </a:rPr>
              <a:t>- Using ‘</a:t>
            </a:r>
            <a:r>
              <a:rPr lang="en-GB" sz="1200" b="1" dirty="0" err="1">
                <a:solidFill>
                  <a:schemeClr val="bg1"/>
                </a:solidFill>
                <a:latin typeface="Century Gothic" panose="020B0502020202020204" pitchFamily="34" charset="0"/>
                <a:ea typeface="+mn-ea"/>
                <a:cs typeface="+mn-cs"/>
              </a:rPr>
              <a:t>es</a:t>
            </a:r>
            <a:r>
              <a:rPr lang="en-GB" sz="1200" b="1" dirty="0">
                <a:solidFill>
                  <a:schemeClr val="bg1"/>
                </a:solidFill>
                <a:latin typeface="Century Gothic" panose="020B0502020202020204" pitchFamily="34" charset="0"/>
                <a:ea typeface="+mn-ea"/>
                <a:cs typeface="+mn-cs"/>
              </a:rPr>
              <a:t>’ and ‘son</a:t>
            </a:r>
          </a:p>
        </p:txBody>
      </p:sp>
      <p:sp>
        <p:nvSpPr>
          <p:cNvPr id="5" name="Rounded Rectangle 4"/>
          <p:cNvSpPr/>
          <p:nvPr/>
        </p:nvSpPr>
        <p:spPr>
          <a:xfrm>
            <a:off x="10685370" y="1772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a:solidFill>
                  <a:prstClr val="white"/>
                </a:solidFill>
                <a:latin typeface="Century Gothic" panose="020B0502020202020204" pitchFamily="34" charset="0"/>
              </a:rPr>
              <a:t>escuchar</a:t>
            </a:r>
          </a:p>
        </p:txBody>
      </p:sp>
      <p:graphicFrame>
        <p:nvGraphicFramePr>
          <p:cNvPr id="26" name="Table 25"/>
          <p:cNvGraphicFramePr>
            <a:graphicFrameLocks noGrp="1"/>
          </p:cNvGraphicFramePr>
          <p:nvPr/>
        </p:nvGraphicFramePr>
        <p:xfrm>
          <a:off x="296226" y="639905"/>
          <a:ext cx="7476174" cy="5682547"/>
        </p:xfrm>
        <a:graphic>
          <a:graphicData uri="http://schemas.openxmlformats.org/drawingml/2006/table">
            <a:tbl>
              <a:tblPr firstRow="1" bandRow="1">
                <a:tableStyleId>{8A107856-5554-42FB-B03E-39F5DBC370BA}</a:tableStyleId>
              </a:tblPr>
              <a:tblGrid>
                <a:gridCol w="723463">
                  <a:extLst>
                    <a:ext uri="{9D8B030D-6E8A-4147-A177-3AD203B41FA5}">
                      <a16:colId xmlns:a16="http://schemas.microsoft.com/office/drawing/2014/main" val="3826511760"/>
                    </a:ext>
                  </a:extLst>
                </a:gridCol>
                <a:gridCol w="3285611">
                  <a:extLst>
                    <a:ext uri="{9D8B030D-6E8A-4147-A177-3AD203B41FA5}">
                      <a16:colId xmlns:a16="http://schemas.microsoft.com/office/drawing/2014/main" val="2766133930"/>
                    </a:ext>
                  </a:extLst>
                </a:gridCol>
                <a:gridCol w="3467100">
                  <a:extLst>
                    <a:ext uri="{9D8B030D-6E8A-4147-A177-3AD203B41FA5}">
                      <a16:colId xmlns:a16="http://schemas.microsoft.com/office/drawing/2014/main" val="1055200239"/>
                    </a:ext>
                  </a:extLst>
                </a:gridCol>
              </a:tblGrid>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0" dirty="0">
                          <a:solidFill>
                            <a:srgbClr val="002060"/>
                          </a:solidFill>
                          <a:latin typeface="Century Gothic" panose="020B0502020202020204" pitchFamily="34" charset="0"/>
                        </a:rPr>
                        <a:t>Toledo (‘it is’)</a:t>
                      </a:r>
                    </a:p>
                  </a:txBody>
                  <a:tcPr anchor="ctr"/>
                </a:tc>
                <a:tc>
                  <a:txBody>
                    <a:bodyPr/>
                    <a:lstStyle/>
                    <a:p>
                      <a:pPr algn="ctr"/>
                      <a:r>
                        <a:rPr lang="en-GB" sz="2000" b="0" dirty="0">
                          <a:solidFill>
                            <a:srgbClr val="002060"/>
                          </a:solidFill>
                          <a:latin typeface="Century Gothic" panose="020B0502020202020204" pitchFamily="34" charset="0"/>
                        </a:rPr>
                        <a:t>Oviedo y</a:t>
                      </a:r>
                      <a:r>
                        <a:rPr lang="en-GB" sz="2000" b="0" baseline="0" dirty="0">
                          <a:solidFill>
                            <a:srgbClr val="002060"/>
                          </a:solidFill>
                          <a:latin typeface="Century Gothic" panose="020B0502020202020204" pitchFamily="34" charset="0"/>
                        </a:rPr>
                        <a:t> León (‘they are’)</a:t>
                      </a:r>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5126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558595">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245996"/>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480737977"/>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12876144"/>
                  </a:ext>
                </a:extLst>
              </a:tr>
              <a:tr h="510210">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750220700"/>
                  </a:ext>
                </a:extLst>
              </a:tr>
              <a:tr h="512638">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14553514"/>
                  </a:ext>
                </a:extLst>
              </a:tr>
            </a:tbl>
          </a:graphicData>
        </a:graphic>
      </p:graphicFrame>
      <p:sp>
        <p:nvSpPr>
          <p:cNvPr id="27" name="Action Button: Custom 26">
            <a:hlinkClick r:id="" action="ppaction://noaction" highlightClick="1">
              <a:snd r:embed="rId5" name="es bonito.wav"/>
            </a:hlinkClick>
          </p:cNvPr>
          <p:cNvSpPr/>
          <p:nvPr/>
        </p:nvSpPr>
        <p:spPr>
          <a:xfrm>
            <a:off x="557770" y="122837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1</a:t>
            </a:r>
          </a:p>
        </p:txBody>
      </p:sp>
      <p:sp>
        <p:nvSpPr>
          <p:cNvPr id="28" name="Action Button: Custom 27">
            <a:hlinkClick r:id="" action="ppaction://noaction" highlightClick="1">
              <a:snd r:embed="rId6" name="es pequeno.wav"/>
            </a:hlinkClick>
          </p:cNvPr>
          <p:cNvSpPr/>
          <p:nvPr/>
        </p:nvSpPr>
        <p:spPr>
          <a:xfrm>
            <a:off x="557769" y="1779942"/>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2</a:t>
            </a:r>
          </a:p>
        </p:txBody>
      </p:sp>
      <p:sp>
        <p:nvSpPr>
          <p:cNvPr id="29" name="Action Button: Custom 28">
            <a:hlinkClick r:id="" action="ppaction://noaction" highlightClick="1">
              <a:snd r:embed="rId7" name="son caros.wav"/>
            </a:hlinkClick>
          </p:cNvPr>
          <p:cNvSpPr/>
          <p:nvPr/>
        </p:nvSpPr>
        <p:spPr>
          <a:xfrm>
            <a:off x="544608" y="230088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3</a:t>
            </a:r>
          </a:p>
        </p:txBody>
      </p:sp>
      <p:sp>
        <p:nvSpPr>
          <p:cNvPr id="30" name="Action Button: Custom 29">
            <a:hlinkClick r:id="" action="ppaction://noaction" highlightClick="1">
              <a:snd r:embed="rId8" name="son feos.wav"/>
            </a:hlinkClick>
          </p:cNvPr>
          <p:cNvSpPr/>
          <p:nvPr/>
        </p:nvSpPr>
        <p:spPr>
          <a:xfrm>
            <a:off x="557769" y="282392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4</a:t>
            </a:r>
          </a:p>
        </p:txBody>
      </p:sp>
      <p:sp>
        <p:nvSpPr>
          <p:cNvPr id="31" name="Action Button: Custom 30">
            <a:hlinkClick r:id="" action="ppaction://noaction" highlightClick="1">
              <a:snd r:embed="rId9" name="es antiguo.wav"/>
            </a:hlinkClick>
          </p:cNvPr>
          <p:cNvSpPr/>
          <p:nvPr/>
        </p:nvSpPr>
        <p:spPr>
          <a:xfrm>
            <a:off x="544607" y="332650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5</a:t>
            </a:r>
          </a:p>
        </p:txBody>
      </p:sp>
      <p:sp>
        <p:nvSpPr>
          <p:cNvPr id="32" name="Action Button: Custom 31">
            <a:hlinkClick r:id="" action="ppaction://noaction" highlightClick="1">
              <a:snd r:embed="rId10" name="son baratos.wav"/>
            </a:hlinkClick>
          </p:cNvPr>
          <p:cNvSpPr/>
          <p:nvPr/>
        </p:nvSpPr>
        <p:spPr>
          <a:xfrm>
            <a:off x="544607" y="3849550"/>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6</a:t>
            </a:r>
          </a:p>
        </p:txBody>
      </p:sp>
      <p:sp>
        <p:nvSpPr>
          <p:cNvPr id="33" name="Action Button: Custom 32">
            <a:hlinkClick r:id="" action="ppaction://noaction" highlightClick="1">
              <a:snd r:embed="rId11" name="es famoso.wav"/>
            </a:hlinkClick>
          </p:cNvPr>
          <p:cNvSpPr/>
          <p:nvPr/>
        </p:nvSpPr>
        <p:spPr>
          <a:xfrm>
            <a:off x="544606" y="434690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7</a:t>
            </a:r>
          </a:p>
        </p:txBody>
      </p:sp>
      <p:sp>
        <p:nvSpPr>
          <p:cNvPr id="34" name="Action Button: Custom 33">
            <a:hlinkClick r:id="" action="ppaction://noaction" highlightClick="1">
              <a:snd r:embed="rId12" name="son buenos.wav"/>
            </a:hlinkClick>
          </p:cNvPr>
          <p:cNvSpPr/>
          <p:nvPr/>
        </p:nvSpPr>
        <p:spPr>
          <a:xfrm>
            <a:off x="544606" y="48738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8</a:t>
            </a:r>
          </a:p>
        </p:txBody>
      </p:sp>
      <p:sp>
        <p:nvSpPr>
          <p:cNvPr id="35" name="Action Button: Custom 34">
            <a:hlinkClick r:id="" action="ppaction://noaction" highlightClick="1">
              <a:snd r:embed="rId13" name="es raro.wav"/>
            </a:hlinkClick>
          </p:cNvPr>
          <p:cNvSpPr/>
          <p:nvPr/>
        </p:nvSpPr>
        <p:spPr>
          <a:xfrm>
            <a:off x="544606" y="5393909"/>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000" b="1" dirty="0">
                <a:solidFill>
                  <a:prstClr val="white"/>
                </a:solidFill>
                <a:latin typeface="Century Gothic" panose="020B0502020202020204" pitchFamily="34" charset="0"/>
              </a:rPr>
              <a:t>9</a:t>
            </a:r>
          </a:p>
        </p:txBody>
      </p:sp>
      <p:sp>
        <p:nvSpPr>
          <p:cNvPr id="36" name="Action Button: Custom 35">
            <a:hlinkClick r:id="" action="ppaction://noaction" highlightClick="1">
              <a:snd r:embed="rId14" name="son tranquilos.wav"/>
            </a:hlinkClick>
          </p:cNvPr>
          <p:cNvSpPr/>
          <p:nvPr/>
        </p:nvSpPr>
        <p:spPr>
          <a:xfrm>
            <a:off x="544605" y="587979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200" b="1" dirty="0">
                <a:solidFill>
                  <a:prstClr val="white"/>
                </a:solidFill>
                <a:latin typeface="Century Gothic" panose="020B0502020202020204" pitchFamily="34" charset="0"/>
              </a:rPr>
              <a:t>10</a:t>
            </a:r>
          </a:p>
        </p:txBody>
      </p:sp>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79818" y="1144356"/>
            <a:ext cx="522871" cy="544657"/>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84356" y="1631975"/>
            <a:ext cx="522871" cy="544657"/>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1052" y="2132988"/>
            <a:ext cx="522871" cy="544657"/>
          </a:xfrm>
          <a:prstGeom prst="rect">
            <a:avLst/>
          </a:prstGeom>
        </p:spPr>
      </p:pic>
      <p:pic>
        <p:nvPicPr>
          <p:cNvPr id="40" name="Picture 3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1054" y="2721289"/>
            <a:ext cx="522871" cy="544657"/>
          </a:xfrm>
          <a:prstGeom prst="rect">
            <a:avLst/>
          </a:prstGeom>
        </p:spPr>
      </p:pic>
      <p:pic>
        <p:nvPicPr>
          <p:cNvPr id="41" name="Picture 4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79817" y="3238078"/>
            <a:ext cx="522871" cy="544657"/>
          </a:xfrm>
          <a:prstGeom prst="rect">
            <a:avLst/>
          </a:prstGeom>
        </p:spPr>
      </p:pic>
      <p:pic>
        <p:nvPicPr>
          <p:cNvPr id="42" name="Picture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21780" y="3773045"/>
            <a:ext cx="522871" cy="544657"/>
          </a:xfrm>
          <a:prstGeom prst="rect">
            <a:avLst/>
          </a:prstGeom>
        </p:spPr>
      </p:pic>
      <p:pic>
        <p:nvPicPr>
          <p:cNvPr id="43" name="Picture 4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84356" y="4263714"/>
            <a:ext cx="522871" cy="544657"/>
          </a:xfrm>
          <a:prstGeom prst="rect">
            <a:avLst/>
          </a:prstGeom>
        </p:spPr>
      </p:pic>
      <p:pic>
        <p:nvPicPr>
          <p:cNvPr id="44" name="Picture 4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1052" y="4739414"/>
            <a:ext cx="522871" cy="544657"/>
          </a:xfrm>
          <a:prstGeom prst="rect">
            <a:avLst/>
          </a:prstGeom>
        </p:spPr>
      </p:pic>
      <p:pic>
        <p:nvPicPr>
          <p:cNvPr id="46" name="Picture 4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51053" y="5796852"/>
            <a:ext cx="522871" cy="544657"/>
          </a:xfrm>
          <a:prstGeom prst="rect">
            <a:avLst/>
          </a:prstGeom>
        </p:spPr>
      </p:pic>
      <p:sp>
        <p:nvSpPr>
          <p:cNvPr id="47" name="TextBox 46"/>
          <p:cNvSpPr txBox="1"/>
          <p:nvPr/>
        </p:nvSpPr>
        <p:spPr>
          <a:xfrm>
            <a:off x="296226" y="-35800"/>
            <a:ext cx="3404917" cy="400110"/>
          </a:xfrm>
          <a:prstGeom prst="rect">
            <a:avLst/>
          </a:prstGeom>
          <a:noFill/>
        </p:spPr>
        <p:txBody>
          <a:bodyPr wrap="square" rtlCol="0">
            <a:spAutoFit/>
          </a:bodyPr>
          <a:lstStyle/>
          <a:p>
            <a:pPr>
              <a:defRPr/>
            </a:pPr>
            <a:r>
              <a:rPr lang="en-GB" sz="2000" b="1" i="1" dirty="0">
                <a:solidFill>
                  <a:srgbClr val="002060"/>
                </a:solidFill>
                <a:latin typeface="Century Gothic" panose="020B0502020202020204" pitchFamily="34" charset="0"/>
              </a:rPr>
              <a:t>Amanda </a:t>
            </a:r>
            <a:r>
              <a:rPr lang="en-GB" sz="2000" b="1" i="1" dirty="0" err="1">
                <a:solidFill>
                  <a:srgbClr val="002060"/>
                </a:solidFill>
                <a:latin typeface="Century Gothic" panose="020B0502020202020204" pitchFamily="34" charset="0"/>
              </a:rPr>
              <a:t>está</a:t>
            </a:r>
            <a:r>
              <a:rPr lang="en-GB" sz="2000" b="1" i="1" dirty="0">
                <a:solidFill>
                  <a:srgbClr val="002060"/>
                </a:solidFill>
                <a:latin typeface="Century Gothic" panose="020B0502020202020204" pitchFamily="34" charset="0"/>
              </a:rPr>
              <a:t> en España. </a:t>
            </a:r>
          </a:p>
        </p:txBody>
      </p:sp>
      <p:sp>
        <p:nvSpPr>
          <p:cNvPr id="50" name="TextBox 49"/>
          <p:cNvSpPr txBox="1"/>
          <p:nvPr/>
        </p:nvSpPr>
        <p:spPr>
          <a:xfrm>
            <a:off x="296226" y="264171"/>
            <a:ext cx="3953987" cy="400110"/>
          </a:xfrm>
          <a:prstGeom prst="rect">
            <a:avLst/>
          </a:prstGeom>
          <a:noFill/>
        </p:spPr>
        <p:txBody>
          <a:bodyPr wrap="square" rtlCol="0">
            <a:spAutoFit/>
          </a:bodyPr>
          <a:lstStyle/>
          <a:p>
            <a:pPr>
              <a:defRPr/>
            </a:pPr>
            <a:r>
              <a:rPr lang="en-GB" sz="2000" b="1" i="1" dirty="0">
                <a:solidFill>
                  <a:srgbClr val="002060"/>
                </a:solidFill>
                <a:latin typeface="Century Gothic" panose="020B0502020202020204" pitchFamily="34" charset="0"/>
              </a:rPr>
              <a:t>Marca la opción correcta.</a:t>
            </a:r>
            <a:endParaRPr lang="en-GB" sz="2000" dirty="0">
              <a:solidFill>
                <a:prstClr val="black"/>
              </a:solidFill>
            </a:endParaRPr>
          </a:p>
        </p:txBody>
      </p:sp>
      <p:sp>
        <p:nvSpPr>
          <p:cNvPr id="52" name="TextBox 51"/>
          <p:cNvSpPr txBox="1"/>
          <p:nvPr/>
        </p:nvSpPr>
        <p:spPr>
          <a:xfrm>
            <a:off x="7957743" y="1144356"/>
            <a:ext cx="2558481"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pretty</a:t>
            </a:r>
          </a:p>
        </p:txBody>
      </p:sp>
      <p:sp>
        <p:nvSpPr>
          <p:cNvPr id="53" name="TextBox 52"/>
          <p:cNvSpPr txBox="1"/>
          <p:nvPr/>
        </p:nvSpPr>
        <p:spPr>
          <a:xfrm>
            <a:off x="8236724" y="439850"/>
            <a:ext cx="2354656" cy="400110"/>
          </a:xfrm>
          <a:prstGeom prst="rect">
            <a:avLst/>
          </a:prstGeom>
          <a:noFill/>
        </p:spPr>
        <p:txBody>
          <a:bodyPr wrap="square" rtlCol="0">
            <a:spAutoFit/>
          </a:bodyPr>
          <a:lstStyle/>
          <a:p>
            <a:pPr>
              <a:defRPr/>
            </a:pPr>
            <a:r>
              <a:rPr lang="en-GB" sz="2000" b="1" i="1" dirty="0">
                <a:solidFill>
                  <a:srgbClr val="002060"/>
                </a:solidFill>
                <a:latin typeface="Century Gothic" panose="020B0502020202020204" pitchFamily="34" charset="0"/>
              </a:rPr>
              <a:t>Escucha </a:t>
            </a:r>
            <a:r>
              <a:rPr lang="en-GB" sz="2000" b="1" i="1" dirty="0" err="1">
                <a:solidFill>
                  <a:srgbClr val="002060"/>
                </a:solidFill>
                <a:latin typeface="Century Gothic" panose="020B0502020202020204" pitchFamily="34" charset="0"/>
              </a:rPr>
              <a:t>otra</a:t>
            </a:r>
            <a:r>
              <a:rPr lang="en-GB" sz="2000" b="1" i="1" dirty="0">
                <a:solidFill>
                  <a:srgbClr val="002060"/>
                </a:solidFill>
                <a:latin typeface="Century Gothic" panose="020B0502020202020204" pitchFamily="34" charset="0"/>
              </a:rPr>
              <a:t> </a:t>
            </a:r>
            <a:r>
              <a:rPr lang="en-GB" sz="2000" b="1" i="1" dirty="0" err="1">
                <a:solidFill>
                  <a:srgbClr val="002060"/>
                </a:solidFill>
                <a:latin typeface="Century Gothic" panose="020B0502020202020204" pitchFamily="34" charset="0"/>
              </a:rPr>
              <a:t>vez</a:t>
            </a:r>
            <a:r>
              <a:rPr lang="en-GB" sz="2000" b="1" i="1" dirty="0">
                <a:solidFill>
                  <a:srgbClr val="002060"/>
                </a:solidFill>
                <a:latin typeface="Century Gothic" panose="020B0502020202020204" pitchFamily="34" charset="0"/>
              </a:rPr>
              <a:t>.</a:t>
            </a:r>
            <a:endParaRPr lang="en-GB" sz="2000" dirty="0">
              <a:solidFill>
                <a:prstClr val="black"/>
              </a:solidFill>
            </a:endParaRPr>
          </a:p>
        </p:txBody>
      </p:sp>
      <p:sp>
        <p:nvSpPr>
          <p:cNvPr id="54" name="TextBox 53"/>
          <p:cNvSpPr txBox="1"/>
          <p:nvPr/>
        </p:nvSpPr>
        <p:spPr>
          <a:xfrm>
            <a:off x="8236724" y="756284"/>
            <a:ext cx="4119536" cy="400110"/>
          </a:xfrm>
          <a:prstGeom prst="rect">
            <a:avLst/>
          </a:prstGeom>
          <a:noFill/>
        </p:spPr>
        <p:txBody>
          <a:bodyPr wrap="square" rtlCol="0">
            <a:spAutoFit/>
          </a:bodyPr>
          <a:lstStyle/>
          <a:p>
            <a:pPr>
              <a:defRPr/>
            </a:pPr>
            <a:r>
              <a:rPr lang="en-GB" sz="2000" b="1" i="1" dirty="0">
                <a:solidFill>
                  <a:srgbClr val="002060"/>
                </a:solidFill>
                <a:latin typeface="Century Gothic" panose="020B0502020202020204" pitchFamily="34" charset="0"/>
              </a:rPr>
              <a:t>Escribe el adjetivo en inglés.</a:t>
            </a:r>
            <a:endParaRPr lang="en-GB" sz="2000" dirty="0">
              <a:solidFill>
                <a:prstClr val="black"/>
              </a:solidFill>
            </a:endParaRPr>
          </a:p>
        </p:txBody>
      </p:sp>
      <p:sp>
        <p:nvSpPr>
          <p:cNvPr id="55" name="TextBox 54"/>
          <p:cNvSpPr txBox="1"/>
          <p:nvPr/>
        </p:nvSpPr>
        <p:spPr>
          <a:xfrm>
            <a:off x="7957743" y="1679265"/>
            <a:ext cx="2803505"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small, little</a:t>
            </a:r>
          </a:p>
        </p:txBody>
      </p:sp>
      <p:sp>
        <p:nvSpPr>
          <p:cNvPr id="56" name="TextBox 55"/>
          <p:cNvSpPr txBox="1"/>
          <p:nvPr/>
        </p:nvSpPr>
        <p:spPr>
          <a:xfrm>
            <a:off x="7969990" y="2202136"/>
            <a:ext cx="2791257"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expensive</a:t>
            </a:r>
          </a:p>
        </p:txBody>
      </p:sp>
      <p:sp>
        <p:nvSpPr>
          <p:cNvPr id="57" name="TextBox 56"/>
          <p:cNvSpPr txBox="1"/>
          <p:nvPr/>
        </p:nvSpPr>
        <p:spPr>
          <a:xfrm>
            <a:off x="7969991" y="2753215"/>
            <a:ext cx="1389504"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ugly</a:t>
            </a:r>
          </a:p>
        </p:txBody>
      </p:sp>
      <p:sp>
        <p:nvSpPr>
          <p:cNvPr id="58" name="TextBox 57"/>
          <p:cNvSpPr txBox="1"/>
          <p:nvPr/>
        </p:nvSpPr>
        <p:spPr>
          <a:xfrm>
            <a:off x="7957742" y="3271429"/>
            <a:ext cx="2340144"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old, ancient</a:t>
            </a:r>
          </a:p>
        </p:txBody>
      </p:sp>
      <p:sp>
        <p:nvSpPr>
          <p:cNvPr id="59" name="TextBox 58"/>
          <p:cNvSpPr txBox="1"/>
          <p:nvPr/>
        </p:nvSpPr>
        <p:spPr>
          <a:xfrm>
            <a:off x="7957741" y="3774589"/>
            <a:ext cx="1324317"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cheap</a:t>
            </a:r>
          </a:p>
        </p:txBody>
      </p:sp>
      <p:sp>
        <p:nvSpPr>
          <p:cNvPr id="60" name="TextBox 59"/>
          <p:cNvSpPr txBox="1"/>
          <p:nvPr/>
        </p:nvSpPr>
        <p:spPr>
          <a:xfrm>
            <a:off x="7969991" y="4277749"/>
            <a:ext cx="1324317"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famous</a:t>
            </a:r>
          </a:p>
        </p:txBody>
      </p:sp>
      <p:sp>
        <p:nvSpPr>
          <p:cNvPr id="61" name="TextBox 60"/>
          <p:cNvSpPr txBox="1"/>
          <p:nvPr/>
        </p:nvSpPr>
        <p:spPr>
          <a:xfrm>
            <a:off x="8035178" y="4803118"/>
            <a:ext cx="1324317"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good</a:t>
            </a:r>
          </a:p>
        </p:txBody>
      </p:sp>
      <p:sp>
        <p:nvSpPr>
          <p:cNvPr id="62" name="TextBox 61"/>
          <p:cNvSpPr txBox="1"/>
          <p:nvPr/>
        </p:nvSpPr>
        <p:spPr>
          <a:xfrm>
            <a:off x="8020779" y="5351699"/>
            <a:ext cx="1324317"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strange</a:t>
            </a:r>
          </a:p>
        </p:txBody>
      </p:sp>
      <p:sp>
        <p:nvSpPr>
          <p:cNvPr id="63" name="TextBox 62"/>
          <p:cNvSpPr txBox="1"/>
          <p:nvPr/>
        </p:nvSpPr>
        <p:spPr>
          <a:xfrm>
            <a:off x="8020779" y="5823917"/>
            <a:ext cx="2740468"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calm, tranquil</a:t>
            </a:r>
          </a:p>
        </p:txBody>
      </p:sp>
      <p:sp>
        <p:nvSpPr>
          <p:cNvPr id="49" name="TextBox 48"/>
          <p:cNvSpPr txBox="1"/>
          <p:nvPr/>
        </p:nvSpPr>
        <p:spPr>
          <a:xfrm>
            <a:off x="3589993" y="-35800"/>
            <a:ext cx="6410349" cy="400110"/>
          </a:xfrm>
          <a:prstGeom prst="rect">
            <a:avLst/>
          </a:prstGeom>
          <a:noFill/>
        </p:spPr>
        <p:txBody>
          <a:bodyPr wrap="square" rtlCol="0">
            <a:spAutoFit/>
          </a:bodyPr>
          <a:lstStyle/>
          <a:p>
            <a:pPr>
              <a:defRPr/>
            </a:pPr>
            <a:r>
              <a:rPr lang="en-GB" sz="2000" b="1" i="1" dirty="0">
                <a:solidFill>
                  <a:srgbClr val="002060"/>
                </a:solidFill>
                <a:latin typeface="Century Gothic" panose="020B0502020202020204" pitchFamily="34" charset="0"/>
              </a:rPr>
              <a:t>Describe </a:t>
            </a:r>
            <a:r>
              <a:rPr lang="en-GB" sz="2000" b="1" i="1" dirty="0" err="1">
                <a:solidFill>
                  <a:srgbClr val="002060"/>
                </a:solidFill>
                <a:latin typeface="Century Gothic" panose="020B0502020202020204" pitchFamily="34" charset="0"/>
              </a:rPr>
              <a:t>tres</a:t>
            </a:r>
            <a:r>
              <a:rPr lang="en-GB" sz="2000" b="1" i="1" dirty="0">
                <a:solidFill>
                  <a:srgbClr val="002060"/>
                </a:solidFill>
                <a:latin typeface="Century Gothic" panose="020B0502020202020204" pitchFamily="34" charset="0"/>
              </a:rPr>
              <a:t> ciudades: Toledo, Oviedo y León.</a:t>
            </a:r>
          </a:p>
        </p:txBody>
      </p:sp>
      <p:pic>
        <p:nvPicPr>
          <p:cNvPr id="51" name="Picture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476953" y="5296651"/>
            <a:ext cx="522871" cy="544657"/>
          </a:xfrm>
          <a:prstGeom prst="rect">
            <a:avLst/>
          </a:prstGeom>
        </p:spPr>
      </p:pic>
      <p:grpSp>
        <p:nvGrpSpPr>
          <p:cNvPr id="4" name="Group 3"/>
          <p:cNvGrpSpPr/>
          <p:nvPr/>
        </p:nvGrpSpPr>
        <p:grpSpPr>
          <a:xfrm>
            <a:off x="9467399" y="1978669"/>
            <a:ext cx="2712113" cy="2048443"/>
            <a:chOff x="9467399" y="1978669"/>
            <a:chExt cx="2712113" cy="2048443"/>
          </a:xfrm>
        </p:grpSpPr>
        <p:pic>
          <p:nvPicPr>
            <p:cNvPr id="1026" name="Picture 2" descr="https://www.freeworldmaps.net/europe/spain/spain-outline-map.jpg"/>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7399" y="1978669"/>
              <a:ext cx="2712113" cy="20484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91380" y="2868746"/>
              <a:ext cx="1498803" cy="369332"/>
            </a:xfrm>
            <a:prstGeom prst="rect">
              <a:avLst/>
            </a:prstGeom>
            <a:noFill/>
          </p:spPr>
          <p:txBody>
            <a:bodyPr wrap="square" rtlCol="0">
              <a:spAutoFit/>
            </a:bodyPr>
            <a:lstStyle/>
            <a:p>
              <a:pPr marL="285750" indent="-285750">
                <a:buFont typeface="Arial" panose="020B0604020202020204" pitchFamily="34" charset="0"/>
                <a:buChar char="•"/>
                <a:defRPr/>
              </a:pPr>
              <a:r>
                <a:rPr lang="en-GB" b="1" dirty="0">
                  <a:solidFill>
                    <a:srgbClr val="ED7D31"/>
                  </a:solidFill>
                </a:rPr>
                <a:t>Toledo</a:t>
              </a:r>
            </a:p>
          </p:txBody>
        </p:sp>
        <p:sp>
          <p:nvSpPr>
            <p:cNvPr id="45" name="TextBox 44"/>
            <p:cNvSpPr txBox="1"/>
            <p:nvPr/>
          </p:nvSpPr>
          <p:spPr>
            <a:xfrm>
              <a:off x="10181235" y="2016735"/>
              <a:ext cx="1530706" cy="369332"/>
            </a:xfrm>
            <a:prstGeom prst="rect">
              <a:avLst/>
            </a:prstGeom>
            <a:noFill/>
          </p:spPr>
          <p:txBody>
            <a:bodyPr wrap="square" rtlCol="0">
              <a:spAutoFit/>
            </a:bodyPr>
            <a:lstStyle/>
            <a:p>
              <a:pPr marL="285750" indent="-285750">
                <a:buFont typeface="Arial" panose="020B0604020202020204" pitchFamily="34" charset="0"/>
                <a:buChar char="•"/>
                <a:defRPr/>
              </a:pPr>
              <a:r>
                <a:rPr lang="en-GB" b="1" dirty="0">
                  <a:solidFill>
                    <a:srgbClr val="ED7D31"/>
                  </a:solidFill>
                </a:rPr>
                <a:t>Oviedo</a:t>
              </a:r>
            </a:p>
          </p:txBody>
        </p:sp>
        <p:sp>
          <p:nvSpPr>
            <p:cNvPr id="48" name="TextBox 47"/>
            <p:cNvSpPr txBox="1"/>
            <p:nvPr/>
          </p:nvSpPr>
          <p:spPr>
            <a:xfrm>
              <a:off x="10181235" y="2276340"/>
              <a:ext cx="921657" cy="369332"/>
            </a:xfrm>
            <a:prstGeom prst="rect">
              <a:avLst/>
            </a:prstGeom>
            <a:noFill/>
          </p:spPr>
          <p:txBody>
            <a:bodyPr wrap="square" rtlCol="0">
              <a:spAutoFit/>
            </a:bodyPr>
            <a:lstStyle/>
            <a:p>
              <a:pPr marL="285750" indent="-285750">
                <a:buFont typeface="Arial" panose="020B0604020202020204" pitchFamily="34" charset="0"/>
                <a:buChar char="•"/>
                <a:defRPr/>
              </a:pPr>
              <a:r>
                <a:rPr lang="en-GB" b="1" dirty="0">
                  <a:solidFill>
                    <a:srgbClr val="ED7D31"/>
                  </a:solidFill>
                </a:rPr>
                <a:t>León</a:t>
              </a:r>
            </a:p>
          </p:txBody>
        </p:sp>
      </p:grpSp>
    </p:spTree>
    <p:extLst>
      <p:ext uri="{BB962C8B-B14F-4D97-AF65-F5344CB8AC3E}">
        <p14:creationId xmlns:p14="http://schemas.microsoft.com/office/powerpoint/2010/main" val="39582052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5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8"/>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59"/>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6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61"/>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6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7" grpId="0"/>
      <p:bldP spid="50" grpId="0"/>
      <p:bldP spid="52" grpId="0"/>
      <p:bldP spid="53" grpId="0"/>
      <p:bldP spid="54" grpId="0"/>
      <p:bldP spid="55" grpId="0"/>
      <p:bldP spid="56" grpId="0"/>
      <p:bldP spid="57" grpId="0"/>
      <p:bldP spid="58" grpId="0"/>
      <p:bldP spid="59" grpId="0"/>
      <p:bldP spid="60" grpId="0"/>
      <p:bldP spid="61" grpId="0"/>
      <p:bldP spid="62" grpId="0"/>
      <p:bldP spid="63" grpId="0"/>
      <p:bldP spid="4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944114"/>
            <a:ext cx="10515600" cy="4784535"/>
          </a:xfrm>
        </p:spPr>
        <p:txBody>
          <a:bodyPr>
            <a:normAutofit fontScale="90000"/>
          </a:bodyPr>
          <a:lstStyle/>
          <a:p>
            <a:r>
              <a:rPr lang="en-GB" dirty="0"/>
              <a:t>Example of: </a:t>
            </a:r>
            <a:br>
              <a:rPr lang="en-GB" dirty="0"/>
            </a:br>
            <a:br>
              <a:rPr lang="en-GB" dirty="0"/>
            </a:br>
            <a:r>
              <a:rPr lang="en-GB" b="1" dirty="0"/>
              <a:t>Speaking</a:t>
            </a:r>
            <a:r>
              <a:rPr lang="en-GB" dirty="0"/>
              <a:t> – where learners have to ‘choose’ which grammar to use and their partner must understand that grammar</a:t>
            </a:r>
            <a:br>
              <a:rPr lang="en-GB" dirty="0"/>
            </a:br>
            <a:r>
              <a:rPr lang="en-GB" dirty="0"/>
              <a:t>…selecting between the pairs of features they have just been practising in the input</a:t>
            </a:r>
          </a:p>
        </p:txBody>
      </p:sp>
    </p:spTree>
    <p:extLst>
      <p:ext uri="{BB962C8B-B14F-4D97-AF65-F5344CB8AC3E}">
        <p14:creationId xmlns:p14="http://schemas.microsoft.com/office/powerpoint/2010/main" val="2792066663"/>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379C9796-A642-4531-A839-0C3D5232BC03}"/>
              </a:ext>
            </a:extLst>
          </p:cNvPr>
          <p:cNvSpPr txBox="1"/>
          <p:nvPr/>
        </p:nvSpPr>
        <p:spPr>
          <a:xfrm>
            <a:off x="4994001" y="401376"/>
            <a:ext cx="2074561"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latin typeface="+mj-lt"/>
              </a:rPr>
              <a:t>En parejas</a:t>
            </a:r>
          </a:p>
        </p:txBody>
      </p:sp>
      <p:sp>
        <p:nvSpPr>
          <p:cNvPr id="8" name="TextBox 7">
            <a:extLst>
              <a:ext uri="{FF2B5EF4-FFF2-40B4-BE49-F238E27FC236}">
                <a16:creationId xmlns:a16="http://schemas.microsoft.com/office/drawing/2014/main" id="{A8A154A1-89DF-45F6-837B-F18EB551FF76}"/>
              </a:ext>
            </a:extLst>
          </p:cNvPr>
          <p:cNvSpPr txBox="1"/>
          <p:nvPr/>
        </p:nvSpPr>
        <p:spPr>
          <a:xfrm>
            <a:off x="435428" y="1204686"/>
            <a:ext cx="58492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A: </a:t>
            </a:r>
            <a:r>
              <a:rPr kumimoji="0" lang="en-GB" sz="2400" b="0" i="0" u="none" strike="noStrike" kern="0" cap="none" spc="0" normalizeH="0" baseline="0" noProof="0" dirty="0">
                <a:ln>
                  <a:noFill/>
                </a:ln>
                <a:solidFill>
                  <a:srgbClr val="002060"/>
                </a:solidFill>
                <a:effectLst/>
                <a:uLnTx/>
                <a:uFillTx/>
                <a:latin typeface="+mj-lt"/>
              </a:rPr>
              <a:t>Describe a los profesores. </a:t>
            </a:r>
          </a:p>
        </p:txBody>
      </p:sp>
      <p:sp>
        <p:nvSpPr>
          <p:cNvPr id="9" name="TextBox 8">
            <a:extLst>
              <a:ext uri="{FF2B5EF4-FFF2-40B4-BE49-F238E27FC236}">
                <a16:creationId xmlns:a16="http://schemas.microsoft.com/office/drawing/2014/main" id="{01E2688D-9B70-447C-A710-B9A89D900E83}"/>
              </a:ext>
            </a:extLst>
          </p:cNvPr>
          <p:cNvSpPr txBox="1"/>
          <p:nvPr/>
        </p:nvSpPr>
        <p:spPr>
          <a:xfrm>
            <a:off x="493484" y="4124315"/>
            <a:ext cx="36721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mj-lt"/>
              </a:rPr>
              <a:t>Persona B: </a:t>
            </a:r>
            <a:r>
              <a:rPr kumimoji="0" lang="en-GB" sz="2400" b="0" i="0" u="none" strike="noStrike" kern="0" cap="none" spc="0" normalizeH="0" baseline="0" noProof="0" dirty="0">
                <a:ln>
                  <a:noFill/>
                </a:ln>
                <a:solidFill>
                  <a:srgbClr val="002060"/>
                </a:solidFill>
                <a:effectLst/>
                <a:uLnTx/>
                <a:uFillTx/>
                <a:latin typeface="+mj-lt"/>
              </a:rPr>
              <a:t>Escucha.</a:t>
            </a:r>
          </a:p>
        </p:txBody>
      </p:sp>
      <p:sp>
        <p:nvSpPr>
          <p:cNvPr id="10" name="TextBox 9">
            <a:extLst>
              <a:ext uri="{FF2B5EF4-FFF2-40B4-BE49-F238E27FC236}">
                <a16:creationId xmlns:a16="http://schemas.microsoft.com/office/drawing/2014/main" id="{5C8AB492-0940-4BC6-8BFE-82480C320097}"/>
              </a:ext>
            </a:extLst>
          </p:cNvPr>
          <p:cNvSpPr txBox="1"/>
          <p:nvPr/>
        </p:nvSpPr>
        <p:spPr>
          <a:xfrm>
            <a:off x="2127358" y="1807786"/>
            <a:ext cx="42636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Usa ‘es’ o ‘son’ + adjetivo. </a:t>
            </a:r>
          </a:p>
        </p:txBody>
      </p:sp>
      <p:sp>
        <p:nvSpPr>
          <p:cNvPr id="11" name="TextBox 10">
            <a:extLst>
              <a:ext uri="{FF2B5EF4-FFF2-40B4-BE49-F238E27FC236}">
                <a16:creationId xmlns:a16="http://schemas.microsoft.com/office/drawing/2014/main" id="{CE78E58F-20DB-49E5-AC3B-FAC04FF0A9B6}"/>
              </a:ext>
            </a:extLst>
          </p:cNvPr>
          <p:cNvSpPr txBox="1"/>
          <p:nvPr/>
        </p:nvSpPr>
        <p:spPr>
          <a:xfrm>
            <a:off x="1901370" y="4647471"/>
            <a:ext cx="59944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 una persona o son dos personas?</a:t>
            </a:r>
          </a:p>
        </p:txBody>
      </p:sp>
      <p:sp>
        <p:nvSpPr>
          <p:cNvPr id="12" name="TextBox 11">
            <a:extLst>
              <a:ext uri="{FF2B5EF4-FFF2-40B4-BE49-F238E27FC236}">
                <a16:creationId xmlns:a16="http://schemas.microsoft.com/office/drawing/2014/main" id="{6D0AAC9B-8AAB-4C93-82BB-79160263DC71}"/>
              </a:ext>
            </a:extLst>
          </p:cNvPr>
          <p:cNvSpPr txBox="1"/>
          <p:nvPr/>
        </p:nvSpPr>
        <p:spPr>
          <a:xfrm>
            <a:off x="1901369" y="5146097"/>
            <a:ext cx="876460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mj-lt"/>
              </a:rPr>
              <a:t>Escribe el adjetivo en la columna correcta (y en inglés). </a:t>
            </a:r>
          </a:p>
        </p:txBody>
      </p:sp>
      <p:pic>
        <p:nvPicPr>
          <p:cNvPr id="13" name="Picture 2" descr="http://www.clker.com/cliparts/6/6/b/8/1195444732488161860Gerald_G_Man_Face_8_-_World_Label.svg.med.png">
            <a:extLst>
              <a:ext uri="{FF2B5EF4-FFF2-40B4-BE49-F238E27FC236}">
                <a16:creationId xmlns:a16="http://schemas.microsoft.com/office/drawing/2014/main" id="{022BBC0B-D1E1-4B54-96C5-7D47F8421C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9374" y="1012745"/>
            <a:ext cx="1448301" cy="15637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clker.com/cliparts/c/f/4/9/12371000482029765734nicubunu_Comic_characters_Professor.svg.med.png">
            <a:extLst>
              <a:ext uri="{FF2B5EF4-FFF2-40B4-BE49-F238E27FC236}">
                <a16:creationId xmlns:a16="http://schemas.microsoft.com/office/drawing/2014/main" id="{EC7CACC2-C2AA-4E81-9CE9-CF00E4C8E29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432801" y="667658"/>
            <a:ext cx="1146846" cy="1752418"/>
          </a:xfrm>
          <a:prstGeom prst="rect">
            <a:avLst/>
          </a:prstGeom>
          <a:noFill/>
          <a:ln>
            <a:noFill/>
          </a:ln>
        </p:spPr>
      </p:pic>
      <p:pic>
        <p:nvPicPr>
          <p:cNvPr id="15" name="Picture 6" descr="http://www.clker.com/cliparts/Z/v/d/1/4/W/womn-md.png">
            <a:extLst>
              <a:ext uri="{FF2B5EF4-FFF2-40B4-BE49-F238E27FC236}">
                <a16:creationId xmlns:a16="http://schemas.microsoft.com/office/drawing/2014/main" id="{3B28CD3D-E336-4CA6-9801-47E41B7B63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42556" y="3077186"/>
            <a:ext cx="1015119" cy="22107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www.clker.com/cliparts/d/b/1/f/1194984552173837810woman_01.svg.med.png">
            <a:extLst>
              <a:ext uri="{FF2B5EF4-FFF2-40B4-BE49-F238E27FC236}">
                <a16:creationId xmlns:a16="http://schemas.microsoft.com/office/drawing/2014/main" id="{D0B55481-CF1C-4F8E-810E-A3322A876A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95332" y="2075542"/>
            <a:ext cx="1270641" cy="1989999"/>
          </a:xfrm>
          <a:prstGeom prst="rect">
            <a:avLst/>
          </a:prstGeom>
          <a:noFill/>
          <a:extLst>
            <a:ext uri="{909E8E84-426E-40DD-AFC4-6F175D3DCCD1}">
              <a14:hiddenFill xmlns:a14="http://schemas.microsoft.com/office/drawing/2010/main">
                <a:solidFill>
                  <a:srgbClr val="FFFFFF"/>
                </a:solidFill>
              </a14:hiddenFill>
            </a:ext>
          </a:extLst>
        </p:spPr>
      </p:pic>
      <p:sp>
        <p:nvSpPr>
          <p:cNvPr id="17" name="Oval Callout 16">
            <a:extLst>
              <a:ext uri="{FF2B5EF4-FFF2-40B4-BE49-F238E27FC236}">
                <a16:creationId xmlns:a16="http://schemas.microsoft.com/office/drawing/2014/main" id="{7D553BA7-A41D-42A0-A107-22D0A52D28F4}"/>
              </a:ext>
            </a:extLst>
          </p:cNvPr>
          <p:cNvSpPr/>
          <p:nvPr/>
        </p:nvSpPr>
        <p:spPr>
          <a:xfrm>
            <a:off x="2656114" y="2420076"/>
            <a:ext cx="4963886" cy="1624295"/>
          </a:xfrm>
          <a:prstGeom prst="wedgeEllipseCallout">
            <a:avLst>
              <a:gd name="adj1" fmla="val -23055"/>
              <a:gd name="adj2" fmla="val -63514"/>
            </a:avLst>
          </a:prstGeom>
          <a:solidFill>
            <a:srgbClr val="ED7D31">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1" u="none" strike="noStrike" kern="0" cap="none" spc="0" normalizeH="0" baseline="0" noProof="0" dirty="0">
                <a:ln>
                  <a:noFill/>
                </a:ln>
                <a:solidFill>
                  <a:srgbClr val="002060"/>
                </a:solidFill>
                <a:effectLst/>
                <a:uLnTx/>
                <a:uFillTx/>
                <a:latin typeface="+mj-lt"/>
                <a:ea typeface="+mn-ea"/>
                <a:cs typeface="+mn-cs"/>
              </a:rPr>
              <a:t>Importante! </a:t>
            </a:r>
            <a:r>
              <a:rPr kumimoji="0" lang="en-GB" sz="2200" b="0" i="0" u="none" strike="noStrike" kern="0" cap="none" spc="0" normalizeH="0" baseline="0" noProof="0" dirty="0">
                <a:ln>
                  <a:noFill/>
                </a:ln>
                <a:solidFill>
                  <a:srgbClr val="002060"/>
                </a:solidFill>
                <a:effectLst/>
                <a:uLnTx/>
                <a:uFillTx/>
                <a:latin typeface="+mj-lt"/>
                <a:ea typeface="+mn-ea"/>
                <a:cs typeface="+mn-cs"/>
              </a:rPr>
              <a:t>Add –s to the adjective when you talk about two teachers.</a:t>
            </a:r>
          </a:p>
        </p:txBody>
      </p:sp>
      <p:sp>
        <p:nvSpPr>
          <p:cNvPr id="19" name="Title 18">
            <a:extLst>
              <a:ext uri="{FF2B5EF4-FFF2-40B4-BE49-F238E27FC236}">
                <a16:creationId xmlns:a16="http://schemas.microsoft.com/office/drawing/2014/main" id="{5034C799-7090-4DD4-B516-017F29E75162}"/>
              </a:ext>
            </a:extLst>
          </p:cNvPr>
          <p:cNvSpPr>
            <a:spLocks noGrp="1"/>
          </p:cNvSpPr>
          <p:nvPr>
            <p:ph type="title"/>
          </p:nvPr>
        </p:nvSpPr>
        <p:spPr>
          <a:xfrm>
            <a:off x="10518944" y="-190314"/>
            <a:ext cx="1774153" cy="1325563"/>
          </a:xfrm>
        </p:spPr>
        <p:txBody>
          <a:bodyPr/>
          <a:lstStyle/>
          <a:p>
            <a:pPr algn="ctr"/>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2072069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Oval Callout 8">
            <a:extLst>
              <a:ext uri="{FF2B5EF4-FFF2-40B4-BE49-F238E27FC236}">
                <a16:creationId xmlns:a16="http://schemas.microsoft.com/office/drawing/2014/main" id="{77685D6D-B91B-4E5C-8BB0-BAB6BD1B0D36}"/>
              </a:ext>
            </a:extLst>
          </p:cNvPr>
          <p:cNvSpPr/>
          <p:nvPr/>
        </p:nvSpPr>
        <p:spPr>
          <a:xfrm>
            <a:off x="7881254" y="1898386"/>
            <a:ext cx="3207659" cy="1382667"/>
          </a:xfrm>
          <a:prstGeom prst="wedgeEllipseCallout">
            <a:avLst>
              <a:gd name="adj1" fmla="val -96290"/>
              <a:gd name="adj2" fmla="val -85513"/>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i="1" dirty="0">
                <a:solidFill>
                  <a:srgbClr val="002060"/>
                </a:solidFill>
                <a:latin typeface="Century Gothic" panose="020B0502020202020204" pitchFamily="34" charset="0"/>
              </a:rPr>
              <a:t>Son nerviosos.</a:t>
            </a:r>
            <a:endParaRPr lang="en-GB" sz="2400" dirty="0">
              <a:solidFill>
                <a:srgbClr val="002060"/>
              </a:solidFill>
              <a:latin typeface="Century Gothic" panose="020B0502020202020204" pitchFamily="34" charset="0"/>
            </a:endParaRPr>
          </a:p>
        </p:txBody>
      </p:sp>
      <p:sp>
        <p:nvSpPr>
          <p:cNvPr id="7" name="TextBox 6">
            <a:extLst>
              <a:ext uri="{FF2B5EF4-FFF2-40B4-BE49-F238E27FC236}">
                <a16:creationId xmlns:a16="http://schemas.microsoft.com/office/drawing/2014/main" id="{A98BF3B3-8195-4A19-8154-F898B90C09F2}"/>
              </a:ext>
            </a:extLst>
          </p:cNvPr>
          <p:cNvSpPr txBox="1"/>
          <p:nvPr/>
        </p:nvSpPr>
        <p:spPr>
          <a:xfrm>
            <a:off x="4422028" y="912735"/>
            <a:ext cx="4441372"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 A (habla):</a:t>
            </a:r>
          </a:p>
        </p:txBody>
      </p:sp>
      <p:grpSp>
        <p:nvGrpSpPr>
          <p:cNvPr id="8" name="Group 7">
            <a:extLst>
              <a:ext uri="{FF2B5EF4-FFF2-40B4-BE49-F238E27FC236}">
                <a16:creationId xmlns:a16="http://schemas.microsoft.com/office/drawing/2014/main" id="{59A4421E-1C53-4C5D-B838-2A005BEDEB46}"/>
              </a:ext>
            </a:extLst>
          </p:cNvPr>
          <p:cNvGrpSpPr/>
          <p:nvPr/>
        </p:nvGrpSpPr>
        <p:grpSpPr>
          <a:xfrm>
            <a:off x="1169013" y="853234"/>
            <a:ext cx="2844800" cy="2656114"/>
            <a:chOff x="638629" y="746366"/>
            <a:chExt cx="2844800" cy="2656114"/>
          </a:xfrm>
        </p:grpSpPr>
        <p:sp>
          <p:nvSpPr>
            <p:cNvPr id="9" name="Rectangle 8">
              <a:extLst>
                <a:ext uri="{FF2B5EF4-FFF2-40B4-BE49-F238E27FC236}">
                  <a16:creationId xmlns:a16="http://schemas.microsoft.com/office/drawing/2014/main" id="{046D00C9-8039-4838-BA96-9CBE14B5ECDD}"/>
                </a:ext>
              </a:extLst>
            </p:cNvPr>
            <p:cNvSpPr/>
            <p:nvPr/>
          </p:nvSpPr>
          <p:spPr>
            <a:xfrm>
              <a:off x="638629" y="746366"/>
              <a:ext cx="2844800" cy="2656114"/>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10" name="TextBox 9">
              <a:extLst>
                <a:ext uri="{FF2B5EF4-FFF2-40B4-BE49-F238E27FC236}">
                  <a16:creationId xmlns:a16="http://schemas.microsoft.com/office/drawing/2014/main" id="{73B31A13-4687-49B8-9056-C06B16B27C96}"/>
                </a:ext>
              </a:extLst>
            </p:cNvPr>
            <p:cNvSpPr txBox="1"/>
            <p:nvPr/>
          </p:nvSpPr>
          <p:spPr>
            <a:xfrm>
              <a:off x="1169013" y="2482852"/>
              <a:ext cx="1769515"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nervous</a:t>
              </a:r>
            </a:p>
          </p:txBody>
        </p:sp>
        <p:pic>
          <p:nvPicPr>
            <p:cNvPr id="12" name="Picture 11" descr="http://www.clker.com/cliparts/c/f/4/9/12371000482029765734nicubunu_Comic_characters_Professor.svg.med.png">
              <a:extLst>
                <a:ext uri="{FF2B5EF4-FFF2-40B4-BE49-F238E27FC236}">
                  <a16:creationId xmlns:a16="http://schemas.microsoft.com/office/drawing/2014/main" id="{8373884E-502A-4558-8AD5-7561A361B51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191894" y="1150617"/>
              <a:ext cx="783231" cy="1246011"/>
            </a:xfrm>
            <a:prstGeom prst="rect">
              <a:avLst/>
            </a:prstGeom>
            <a:noFill/>
            <a:ln>
              <a:noFill/>
            </a:ln>
          </p:spPr>
        </p:pic>
        <p:pic>
          <p:nvPicPr>
            <p:cNvPr id="13" name="Picture 2" descr="http://www.clker.com/cliparts/6/6/b/8/1195444732488161860Gerald_G_Man_Face_8_-_World_Label.svg.med.png">
              <a:extLst>
                <a:ext uri="{FF2B5EF4-FFF2-40B4-BE49-F238E27FC236}">
                  <a16:creationId xmlns:a16="http://schemas.microsoft.com/office/drawing/2014/main" id="{51E71DA1-8704-496D-91AE-3249C1F9502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9013" y="1319156"/>
              <a:ext cx="841828" cy="90893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97ACE4BB-65B4-472C-B73B-192E14FF78BE}"/>
              </a:ext>
            </a:extLst>
          </p:cNvPr>
          <p:cNvSpPr txBox="1"/>
          <p:nvPr/>
        </p:nvSpPr>
        <p:spPr>
          <a:xfrm>
            <a:off x="1074669" y="3790277"/>
            <a:ext cx="5878287"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Persona B (escucha y escribe):</a:t>
            </a:r>
          </a:p>
        </p:txBody>
      </p:sp>
      <p:graphicFrame>
        <p:nvGraphicFramePr>
          <p:cNvPr id="15" name="Table 14">
            <a:extLst>
              <a:ext uri="{FF2B5EF4-FFF2-40B4-BE49-F238E27FC236}">
                <a16:creationId xmlns:a16="http://schemas.microsoft.com/office/drawing/2014/main" id="{3BB5D206-FB8E-4348-8BBF-B512497B3622}"/>
              </a:ext>
            </a:extLst>
          </p:cNvPr>
          <p:cNvGraphicFramePr>
            <a:graphicFrameLocks noGrp="1"/>
          </p:cNvGraphicFramePr>
          <p:nvPr/>
        </p:nvGraphicFramePr>
        <p:xfrm>
          <a:off x="1169013" y="4326757"/>
          <a:ext cx="10947402" cy="1660528"/>
        </p:xfrm>
        <a:graphic>
          <a:graphicData uri="http://schemas.openxmlformats.org/drawingml/2006/table">
            <a:tbl>
              <a:tblPr firstRow="1" bandRow="1">
                <a:tableStyleId>{8A107856-5554-42FB-B03E-39F5DBC370BA}</a:tableStyleId>
              </a:tblPr>
              <a:tblGrid>
                <a:gridCol w="5061376">
                  <a:extLst>
                    <a:ext uri="{9D8B030D-6E8A-4147-A177-3AD203B41FA5}">
                      <a16:colId xmlns:a16="http://schemas.microsoft.com/office/drawing/2014/main" val="207507314"/>
                    </a:ext>
                  </a:extLst>
                </a:gridCol>
                <a:gridCol w="5886026">
                  <a:extLst>
                    <a:ext uri="{9D8B030D-6E8A-4147-A177-3AD203B41FA5}">
                      <a16:colId xmlns:a16="http://schemas.microsoft.com/office/drawing/2014/main" val="2174525131"/>
                    </a:ext>
                  </a:extLst>
                </a:gridCol>
              </a:tblGrid>
              <a:tr h="830264">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043556265"/>
                  </a:ext>
                </a:extLst>
              </a:tr>
              <a:tr h="830264">
                <a:tc>
                  <a:txBody>
                    <a:bodyPr/>
                    <a:lstStyle/>
                    <a:p>
                      <a:endParaRPr lang="en-GB" dirty="0"/>
                    </a:p>
                  </a:txBody>
                  <a:tcPr>
                    <a:noFill/>
                  </a:tcPr>
                </a:tc>
                <a:tc>
                  <a:txBody>
                    <a:bodyPr/>
                    <a:lstStyle/>
                    <a:p>
                      <a:endParaRPr lang="en-GB" dirty="0"/>
                    </a:p>
                  </a:txBody>
                  <a:tcPr>
                    <a:noFill/>
                  </a:tcPr>
                </a:tc>
                <a:extLst>
                  <a:ext uri="{0D108BD9-81ED-4DB2-BD59-A6C34878D82A}">
                    <a16:rowId xmlns:a16="http://schemas.microsoft.com/office/drawing/2014/main" val="1302671124"/>
                  </a:ext>
                </a:extLst>
              </a:tr>
            </a:tbl>
          </a:graphicData>
        </a:graphic>
      </p:graphicFrame>
      <p:sp>
        <p:nvSpPr>
          <p:cNvPr id="16" name="TextBox 15">
            <a:extLst>
              <a:ext uri="{FF2B5EF4-FFF2-40B4-BE49-F238E27FC236}">
                <a16:creationId xmlns:a16="http://schemas.microsoft.com/office/drawing/2014/main" id="{F36E661C-6ED5-4FBE-94BE-9CF792B3777D}"/>
              </a:ext>
            </a:extLst>
          </p:cNvPr>
          <p:cNvSpPr txBox="1"/>
          <p:nvPr/>
        </p:nvSpPr>
        <p:spPr>
          <a:xfrm>
            <a:off x="2191894" y="4532873"/>
            <a:ext cx="3875315"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Señor Garcia </a:t>
            </a:r>
            <a:r>
              <a:rPr lang="en-GB" sz="2200" dirty="0">
                <a:solidFill>
                  <a:srgbClr val="002060"/>
                </a:solidFill>
                <a:latin typeface="Century Gothic" panose="020B0502020202020204" pitchFamily="34" charset="0"/>
              </a:rPr>
              <a:t>(‘he is’)</a:t>
            </a:r>
          </a:p>
        </p:txBody>
      </p:sp>
      <p:sp>
        <p:nvSpPr>
          <p:cNvPr id="17" name="TextBox 16">
            <a:extLst>
              <a:ext uri="{FF2B5EF4-FFF2-40B4-BE49-F238E27FC236}">
                <a16:creationId xmlns:a16="http://schemas.microsoft.com/office/drawing/2014/main" id="{22FCD267-324C-4D37-B670-86451A5F20E9}"/>
              </a:ext>
            </a:extLst>
          </p:cNvPr>
          <p:cNvSpPr txBox="1"/>
          <p:nvPr/>
        </p:nvSpPr>
        <p:spPr>
          <a:xfrm>
            <a:off x="6313714" y="4532874"/>
            <a:ext cx="5878286" cy="430887"/>
          </a:xfrm>
          <a:prstGeom prst="rect">
            <a:avLst/>
          </a:prstGeom>
          <a:noFill/>
        </p:spPr>
        <p:txBody>
          <a:bodyPr wrap="square" rtlCol="0">
            <a:spAutoFit/>
          </a:bodyPr>
          <a:lstStyle/>
          <a:p>
            <a:r>
              <a:rPr lang="en-GB" sz="2200" b="1" dirty="0">
                <a:solidFill>
                  <a:srgbClr val="002060"/>
                </a:solidFill>
                <a:latin typeface="Century Gothic" panose="020B0502020202020204" pitchFamily="34" charset="0"/>
              </a:rPr>
              <a:t>Señores Garcia y Rodriguez </a:t>
            </a:r>
            <a:r>
              <a:rPr lang="en-GB" sz="2200" dirty="0">
                <a:solidFill>
                  <a:srgbClr val="002060"/>
                </a:solidFill>
                <a:latin typeface="Century Gothic" panose="020B0502020202020204" pitchFamily="34" charset="0"/>
              </a:rPr>
              <a:t>(‘they are’)</a:t>
            </a:r>
          </a:p>
        </p:txBody>
      </p:sp>
      <p:sp>
        <p:nvSpPr>
          <p:cNvPr id="18" name="TextBox 17">
            <a:extLst>
              <a:ext uri="{FF2B5EF4-FFF2-40B4-BE49-F238E27FC236}">
                <a16:creationId xmlns:a16="http://schemas.microsoft.com/office/drawing/2014/main" id="{5C3C89B0-8D33-4E4E-8D66-56AB8DD59463}"/>
              </a:ext>
            </a:extLst>
          </p:cNvPr>
          <p:cNvSpPr txBox="1"/>
          <p:nvPr/>
        </p:nvSpPr>
        <p:spPr>
          <a:xfrm>
            <a:off x="8621483" y="5264237"/>
            <a:ext cx="2278743" cy="461665"/>
          </a:xfrm>
          <a:prstGeom prst="rect">
            <a:avLst/>
          </a:prstGeom>
          <a:noFill/>
        </p:spPr>
        <p:txBody>
          <a:bodyPr wrap="square" rtlCol="0">
            <a:spAutoFit/>
          </a:bodyPr>
          <a:lstStyle/>
          <a:p>
            <a:r>
              <a:rPr lang="en-GB" sz="2400" b="1" i="1" dirty="0">
                <a:solidFill>
                  <a:srgbClr val="002060"/>
                </a:solidFill>
                <a:latin typeface="Century Gothic" panose="020B0502020202020204" pitchFamily="34" charset="0"/>
              </a:rPr>
              <a:t>nervous</a:t>
            </a:r>
          </a:p>
        </p:txBody>
      </p:sp>
      <p:sp>
        <p:nvSpPr>
          <p:cNvPr id="19" name="Title 1">
            <a:extLst>
              <a:ext uri="{FF2B5EF4-FFF2-40B4-BE49-F238E27FC236}">
                <a16:creationId xmlns:a16="http://schemas.microsoft.com/office/drawing/2014/main" id="{258B8F5F-F79B-428C-BF30-BEA1D7F1FD6A}"/>
              </a:ext>
            </a:extLst>
          </p:cNvPr>
          <p:cNvSpPr>
            <a:spLocks noGrp="1"/>
          </p:cNvSpPr>
          <p:nvPr>
            <p:ph type="title"/>
          </p:nvPr>
        </p:nvSpPr>
        <p:spPr>
          <a:xfrm>
            <a:off x="4907972" y="48410"/>
            <a:ext cx="2376055" cy="908932"/>
          </a:xfrm>
        </p:spPr>
        <p:txBody>
          <a:bodyPr>
            <a:normAutofit/>
          </a:bodyPr>
          <a:lstStyle/>
          <a:p>
            <a:pPr algn="ctr"/>
            <a:r>
              <a:rPr lang="en-GB" sz="2800" b="1"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ejemplo</a:t>
            </a:r>
            <a:endParaRPr lang="en-US" sz="2800" dirty="0">
              <a:latin typeface="Century Gothic" panose="020B0502020202020204" pitchFamily="34" charset="0"/>
            </a:endParaRPr>
          </a:p>
        </p:txBody>
      </p:sp>
    </p:spTree>
    <p:extLst>
      <p:ext uri="{BB962C8B-B14F-4D97-AF65-F5344CB8AC3E}">
        <p14:creationId xmlns:p14="http://schemas.microsoft.com/office/powerpoint/2010/main" val="606224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35834D-6025-4DC1-A5CE-F1DDA4CFAE0D}"/>
              </a:ext>
            </a:extLst>
          </p:cNvPr>
          <p:cNvSpPr/>
          <p:nvPr/>
        </p:nvSpPr>
        <p:spPr>
          <a:xfrm>
            <a:off x="4135627" y="78069"/>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1" name="Rectangle 20">
            <a:extLst>
              <a:ext uri="{FF2B5EF4-FFF2-40B4-BE49-F238E27FC236}">
                <a16:creationId xmlns:a16="http://schemas.microsoft.com/office/drawing/2014/main" id="{5DB0C30F-A2E9-43E9-A751-CA7AAC4FE140}"/>
              </a:ext>
            </a:extLst>
          </p:cNvPr>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2" name="Rectangle 21">
            <a:extLst>
              <a:ext uri="{FF2B5EF4-FFF2-40B4-BE49-F238E27FC236}">
                <a16:creationId xmlns:a16="http://schemas.microsoft.com/office/drawing/2014/main" id="{B1F74A5A-58B0-4EB0-BC94-1F89CD175082}"/>
              </a:ext>
            </a:extLst>
          </p:cNvPr>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3" name="Rectangle 22">
            <a:extLst>
              <a:ext uri="{FF2B5EF4-FFF2-40B4-BE49-F238E27FC236}">
                <a16:creationId xmlns:a16="http://schemas.microsoft.com/office/drawing/2014/main" id="{0BCC3905-CA76-475B-B1EC-3F1BAC7118F2}"/>
              </a:ext>
            </a:extLst>
          </p:cNvPr>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4" name="Rectangle 23">
            <a:extLst>
              <a:ext uri="{FF2B5EF4-FFF2-40B4-BE49-F238E27FC236}">
                <a16:creationId xmlns:a16="http://schemas.microsoft.com/office/drawing/2014/main" id="{05BC8F07-80CD-4D06-AA4F-98B10511FBCA}"/>
              </a:ext>
            </a:extLst>
          </p:cNvPr>
          <p:cNvSpPr/>
          <p:nvPr/>
        </p:nvSpPr>
        <p:spPr>
          <a:xfrm>
            <a:off x="8002205" y="78686"/>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5" name="Rectangle 24">
            <a:extLst>
              <a:ext uri="{FF2B5EF4-FFF2-40B4-BE49-F238E27FC236}">
                <a16:creationId xmlns:a16="http://schemas.microsoft.com/office/drawing/2014/main" id="{9CBA05CC-1397-49A3-9312-48C4EC4F5D1E}"/>
              </a:ext>
            </a:extLst>
          </p:cNvPr>
          <p:cNvSpPr/>
          <p:nvPr/>
        </p:nvSpPr>
        <p:spPr>
          <a:xfrm>
            <a:off x="7992690" y="32403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entury Gothic" panose="020B0502020202020204" pitchFamily="34" charset="0"/>
            </a:endParaRPr>
          </a:p>
        </p:txBody>
      </p:sp>
      <p:sp>
        <p:nvSpPr>
          <p:cNvPr id="27" name="TextBox 26">
            <a:extLst>
              <a:ext uri="{FF2B5EF4-FFF2-40B4-BE49-F238E27FC236}">
                <a16:creationId xmlns:a16="http://schemas.microsoft.com/office/drawing/2014/main" id="{0644FC5F-D26B-40F8-8688-D2EA0997CA0C}"/>
              </a:ext>
            </a:extLst>
          </p:cNvPr>
          <p:cNvSpPr txBox="1"/>
          <p:nvPr/>
        </p:nvSpPr>
        <p:spPr>
          <a:xfrm>
            <a:off x="9162340" y="1967007"/>
            <a:ext cx="175240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famous </a:t>
            </a:r>
          </a:p>
        </p:txBody>
      </p:sp>
      <p:sp>
        <p:nvSpPr>
          <p:cNvPr id="28" name="TextBox 27">
            <a:extLst>
              <a:ext uri="{FF2B5EF4-FFF2-40B4-BE49-F238E27FC236}">
                <a16:creationId xmlns:a16="http://schemas.microsoft.com/office/drawing/2014/main" id="{65A2AA91-89C4-495D-9F2D-0783203CA5AB}"/>
              </a:ext>
            </a:extLst>
          </p:cNvPr>
          <p:cNvSpPr txBox="1"/>
          <p:nvPr/>
        </p:nvSpPr>
        <p:spPr>
          <a:xfrm>
            <a:off x="9386570" y="5068388"/>
            <a:ext cx="199632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ugly</a:t>
            </a:r>
          </a:p>
        </p:txBody>
      </p:sp>
      <p:pic>
        <p:nvPicPr>
          <p:cNvPr id="29" name="Picture 28" descr="http://www.clker.com/cliparts/c/f/4/9/12371000482029765734nicubunu_Comic_characters_Professor.svg.med.png">
            <a:extLst>
              <a:ext uri="{FF2B5EF4-FFF2-40B4-BE49-F238E27FC236}">
                <a16:creationId xmlns:a16="http://schemas.microsoft.com/office/drawing/2014/main" id="{CB2DBAD7-15EE-4F15-8B9D-80D90D77895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456118" y="3634785"/>
            <a:ext cx="938116" cy="1353623"/>
          </a:xfrm>
          <a:prstGeom prst="rect">
            <a:avLst/>
          </a:prstGeom>
          <a:noFill/>
          <a:ln>
            <a:noFill/>
          </a:ln>
        </p:spPr>
      </p:pic>
      <p:sp>
        <p:nvSpPr>
          <p:cNvPr id="30" name="TextBox 29">
            <a:extLst>
              <a:ext uri="{FF2B5EF4-FFF2-40B4-BE49-F238E27FC236}">
                <a16:creationId xmlns:a16="http://schemas.microsoft.com/office/drawing/2014/main" id="{34AEAFEF-945E-40E1-858C-BF4B6130EE11}"/>
              </a:ext>
            </a:extLst>
          </p:cNvPr>
          <p:cNvSpPr txBox="1"/>
          <p:nvPr/>
        </p:nvSpPr>
        <p:spPr>
          <a:xfrm>
            <a:off x="5456228" y="1967008"/>
            <a:ext cx="97754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rich </a:t>
            </a:r>
          </a:p>
        </p:txBody>
      </p:sp>
      <p:sp>
        <p:nvSpPr>
          <p:cNvPr id="31" name="TextBox 30">
            <a:extLst>
              <a:ext uri="{FF2B5EF4-FFF2-40B4-BE49-F238E27FC236}">
                <a16:creationId xmlns:a16="http://schemas.microsoft.com/office/drawing/2014/main" id="{56941BCE-961C-41AD-9E37-607D33C5921D}"/>
              </a:ext>
            </a:extLst>
          </p:cNvPr>
          <p:cNvSpPr txBox="1"/>
          <p:nvPr/>
        </p:nvSpPr>
        <p:spPr>
          <a:xfrm>
            <a:off x="1525942" y="5139170"/>
            <a:ext cx="1513153"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serious </a:t>
            </a:r>
          </a:p>
        </p:txBody>
      </p:sp>
      <p:sp>
        <p:nvSpPr>
          <p:cNvPr id="32" name="TextBox 31">
            <a:extLst>
              <a:ext uri="{FF2B5EF4-FFF2-40B4-BE49-F238E27FC236}">
                <a16:creationId xmlns:a16="http://schemas.microsoft.com/office/drawing/2014/main" id="{1907DD2B-4628-4FB4-BCE3-79B3C76E7F33}"/>
              </a:ext>
            </a:extLst>
          </p:cNvPr>
          <p:cNvSpPr txBox="1"/>
          <p:nvPr/>
        </p:nvSpPr>
        <p:spPr>
          <a:xfrm>
            <a:off x="5255020" y="5130951"/>
            <a:ext cx="1715118"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good </a:t>
            </a:r>
          </a:p>
        </p:txBody>
      </p:sp>
      <p:pic>
        <p:nvPicPr>
          <p:cNvPr id="33" name="Picture 2" descr="http://www.clker.com/cliparts/6/6/b/8/1195444732488161860Gerald_G_Man_Face_8_-_World_Label.svg.med.png">
            <a:extLst>
              <a:ext uri="{FF2B5EF4-FFF2-40B4-BE49-F238E27FC236}">
                <a16:creationId xmlns:a16="http://schemas.microsoft.com/office/drawing/2014/main" id="{C0570DE0-2EB9-43D6-B83B-04E8BBB972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5176" y="745301"/>
            <a:ext cx="1044962" cy="112825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www.clker.com/cliparts/c/f/4/9/12371000482029765734nicubunu_Comic_characters_Professor.svg.med.png">
            <a:extLst>
              <a:ext uri="{FF2B5EF4-FFF2-40B4-BE49-F238E27FC236}">
                <a16:creationId xmlns:a16="http://schemas.microsoft.com/office/drawing/2014/main" id="{14EB2182-FDE9-499A-8F8F-33F2EF901DD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128059" y="556075"/>
            <a:ext cx="692387" cy="1321987"/>
          </a:xfrm>
          <a:prstGeom prst="rect">
            <a:avLst/>
          </a:prstGeom>
          <a:noFill/>
          <a:ln>
            <a:noFill/>
          </a:ln>
        </p:spPr>
      </p:pic>
      <p:pic>
        <p:nvPicPr>
          <p:cNvPr id="35" name="Picture 2" descr="http://www.clker.com/cliparts/6/6/b/8/1195444732488161860Gerald_G_Man_Face_8_-_World_Label.svg.med.png">
            <a:extLst>
              <a:ext uri="{FF2B5EF4-FFF2-40B4-BE49-F238E27FC236}">
                <a16:creationId xmlns:a16="http://schemas.microsoft.com/office/drawing/2014/main" id="{01565ACD-11BE-4095-93A9-2B4D4CB61E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82522" y="3892840"/>
            <a:ext cx="1044962" cy="11282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http://www.clker.com/cliparts/c/f/4/9/12371000482029765734nicubunu_Comic_characters_Professor.svg.med.png">
            <a:extLst>
              <a:ext uri="{FF2B5EF4-FFF2-40B4-BE49-F238E27FC236}">
                <a16:creationId xmlns:a16="http://schemas.microsoft.com/office/drawing/2014/main" id="{79033C7B-04FD-441A-9C13-379FAC6DDB5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085405" y="3703614"/>
            <a:ext cx="692387" cy="1321987"/>
          </a:xfrm>
          <a:prstGeom prst="rect">
            <a:avLst/>
          </a:prstGeom>
          <a:noFill/>
          <a:ln>
            <a:noFill/>
          </a:ln>
        </p:spPr>
      </p:pic>
      <p:pic>
        <p:nvPicPr>
          <p:cNvPr id="37" name="Picture 2" descr="http://www.clker.com/cliparts/6/6/b/8/1195444732488161860Gerald_G_Man_Face_8_-_World_Label.svg.med.png">
            <a:extLst>
              <a:ext uri="{FF2B5EF4-FFF2-40B4-BE49-F238E27FC236}">
                <a16:creationId xmlns:a16="http://schemas.microsoft.com/office/drawing/2014/main" id="{3F7195E4-8A42-463E-BBF6-2BACFCEDE1C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8923" y="3886673"/>
            <a:ext cx="1044962" cy="11282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http://www.clker.com/cliparts/c/f/4/9/12371000482029765734nicubunu_Comic_characters_Professor.svg.med.png">
            <a:extLst>
              <a:ext uri="{FF2B5EF4-FFF2-40B4-BE49-F238E27FC236}">
                <a16:creationId xmlns:a16="http://schemas.microsoft.com/office/drawing/2014/main" id="{7326A007-2628-4ABD-A5A6-B620CF3AAC6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441806" y="3697447"/>
            <a:ext cx="692387" cy="1321987"/>
          </a:xfrm>
          <a:prstGeom prst="rect">
            <a:avLst/>
          </a:prstGeom>
          <a:noFill/>
          <a:ln>
            <a:noFill/>
          </a:ln>
        </p:spPr>
      </p:pic>
      <p:pic>
        <p:nvPicPr>
          <p:cNvPr id="39" name="Picture 38" descr="http://www.clker.com/cliparts/c/f/4/9/12371000482029765734nicubunu_Comic_characters_Professor.svg.med.png">
            <a:extLst>
              <a:ext uri="{FF2B5EF4-FFF2-40B4-BE49-F238E27FC236}">
                <a16:creationId xmlns:a16="http://schemas.microsoft.com/office/drawing/2014/main" id="{45E6198F-AFCE-4DE1-AF0C-F676967592E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9466887" y="641770"/>
            <a:ext cx="938116" cy="1353623"/>
          </a:xfrm>
          <a:prstGeom prst="rect">
            <a:avLst/>
          </a:prstGeom>
          <a:noFill/>
          <a:ln>
            <a:noFill/>
          </a:ln>
        </p:spPr>
      </p:pic>
      <p:pic>
        <p:nvPicPr>
          <p:cNvPr id="40" name="Picture 39" descr="http://www.clker.com/cliparts/c/f/4/9/12371000482029765734nicubunu_Comic_characters_Professor.svg.med.png">
            <a:extLst>
              <a:ext uri="{FF2B5EF4-FFF2-40B4-BE49-F238E27FC236}">
                <a16:creationId xmlns:a16="http://schemas.microsoft.com/office/drawing/2014/main" id="{3F81C9FF-74C3-47C0-9778-91D6CF32FB6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09135" y="632617"/>
            <a:ext cx="938116" cy="1353623"/>
          </a:xfrm>
          <a:prstGeom prst="rect">
            <a:avLst/>
          </a:prstGeom>
          <a:noFill/>
          <a:ln>
            <a:noFill/>
          </a:ln>
        </p:spPr>
      </p:pic>
      <p:sp>
        <p:nvSpPr>
          <p:cNvPr id="3" name="Title 2">
            <a:extLst>
              <a:ext uri="{FF2B5EF4-FFF2-40B4-BE49-F238E27FC236}">
                <a16:creationId xmlns:a16="http://schemas.microsoft.com/office/drawing/2014/main" id="{9154212F-9FED-4943-846D-ACA55D213011}"/>
              </a:ext>
            </a:extLst>
          </p:cNvPr>
          <p:cNvSpPr>
            <a:spLocks noGrp="1"/>
          </p:cNvSpPr>
          <p:nvPr>
            <p:ph type="title"/>
          </p:nvPr>
        </p:nvSpPr>
        <p:spPr>
          <a:xfrm>
            <a:off x="1257188" y="1637831"/>
            <a:ext cx="10515600" cy="1325563"/>
          </a:xfrm>
        </p:spPr>
        <p:txBody>
          <a:bodyPr/>
          <a:lstStyle/>
          <a:p>
            <a:r>
              <a:rPr lang="en-GB" sz="3200" kern="1200" dirty="0">
                <a:solidFill>
                  <a:srgbClr val="002060"/>
                </a:solidFill>
                <a:effectLst/>
                <a:latin typeface="Century Gothic" panose="020B0502020202020204" pitchFamily="34" charset="0"/>
                <a:ea typeface="+mn-ea"/>
                <a:cs typeface="+mn-cs"/>
              </a:rPr>
              <a:t>strange</a:t>
            </a:r>
            <a:endParaRPr lang="en-GB" dirty="0"/>
          </a:p>
        </p:txBody>
      </p:sp>
    </p:spTree>
    <p:extLst>
      <p:ext uri="{BB962C8B-B14F-4D97-AF65-F5344CB8AC3E}">
        <p14:creationId xmlns:p14="http://schemas.microsoft.com/office/powerpoint/2010/main" val="3895826230"/>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375781" y="1678489"/>
            <a:ext cx="11636679" cy="3181611"/>
          </a:xfrm>
        </p:spPr>
        <p:txBody>
          <a:bodyPr>
            <a:normAutofit fontScale="90000"/>
          </a:bodyPr>
          <a:lstStyle/>
          <a:p>
            <a:r>
              <a:rPr lang="en-GB" dirty="0"/>
              <a:t>Example of:</a:t>
            </a:r>
            <a:br>
              <a:rPr lang="en-GB" dirty="0"/>
            </a:br>
            <a:br>
              <a:rPr lang="en-GB" dirty="0"/>
            </a:br>
            <a:r>
              <a:rPr lang="en-GB" b="1" dirty="0"/>
              <a:t>Writing</a:t>
            </a:r>
            <a:r>
              <a:rPr lang="en-GB" dirty="0"/>
              <a:t> – where learners have to ‘choose’ which grammar to use, selecting between the pairs of features they have just been practising in the input</a:t>
            </a:r>
          </a:p>
        </p:txBody>
      </p:sp>
    </p:spTree>
    <p:extLst>
      <p:ext uri="{BB962C8B-B14F-4D97-AF65-F5344CB8AC3E}">
        <p14:creationId xmlns:p14="http://schemas.microsoft.com/office/powerpoint/2010/main" val="3054600298"/>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50" name="Picture 2" descr="simple spain map - Google Search"/>
          <p:cNvPicPr>
            <a:picLocks noChangeAspect="1" noChangeArrowheads="1"/>
          </p:cNvPicPr>
          <p:nvPr/>
        </p:nvPicPr>
        <p:blipFill rotWithShape="1">
          <a:blip r:embed="rId5">
            <a:extLst>
              <a:ext uri="{28A0092B-C50C-407E-A947-70E740481C1C}">
                <a14:useLocalDpi xmlns:a14="http://schemas.microsoft.com/office/drawing/2010/main" val="0"/>
              </a:ext>
            </a:extLst>
          </a:blip>
          <a:srcRect l="40070" t="9739" r="8112" b="60140"/>
          <a:stretch/>
        </p:blipFill>
        <p:spPr bwMode="auto">
          <a:xfrm>
            <a:off x="101600" y="1016000"/>
            <a:ext cx="5497095" cy="34161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37324" y="19318"/>
            <a:ext cx="3200398" cy="461665"/>
          </a:xfrm>
          <a:prstGeom prst="rect">
            <a:avLst/>
          </a:prstGeom>
          <a:noFill/>
        </p:spPr>
        <p:txBody>
          <a:bodyPr wrap="square" rtlCol="0">
            <a:spAutoFit/>
          </a:bodyPr>
          <a:lstStyle/>
          <a:p>
            <a:pPr>
              <a:defRPr/>
            </a:pPr>
            <a:r>
              <a:rPr lang="en-GB" sz="2400" b="1" dirty="0">
                <a:solidFill>
                  <a:srgbClr val="002060"/>
                </a:solidFill>
                <a:latin typeface="Century Gothic" panose="020B0502020202020204" pitchFamily="34" charset="0"/>
              </a:rPr>
              <a:t>Completa las frases.</a:t>
            </a:r>
          </a:p>
        </p:txBody>
      </p:sp>
      <p:sp>
        <p:nvSpPr>
          <p:cNvPr id="10" name="TextBox 9"/>
          <p:cNvSpPr txBox="1"/>
          <p:nvPr/>
        </p:nvSpPr>
        <p:spPr>
          <a:xfrm>
            <a:off x="6241143" y="640562"/>
            <a:ext cx="1683658" cy="923330"/>
          </a:xfrm>
          <a:prstGeom prst="rect">
            <a:avLst/>
          </a:prstGeom>
          <a:noFill/>
          <a:ln w="38100">
            <a:solidFill>
              <a:srgbClr val="002060"/>
            </a:solidFill>
          </a:ln>
        </p:spPr>
        <p:txBody>
          <a:bodyPr wrap="square" rtlCol="0">
            <a:spAutoFit/>
          </a:bodyPr>
          <a:lstStyle/>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beautiful</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calm</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small</a:t>
            </a:r>
          </a:p>
        </p:txBody>
      </p:sp>
      <p:cxnSp>
        <p:nvCxnSpPr>
          <p:cNvPr id="11" name="Straight Arrow Connector 10"/>
          <p:cNvCxnSpPr/>
          <p:nvPr/>
        </p:nvCxnSpPr>
        <p:spPr>
          <a:xfrm flipH="1">
            <a:off x="3207657" y="936063"/>
            <a:ext cx="3029667" cy="114473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41143" y="1737734"/>
            <a:ext cx="1683658" cy="1200329"/>
          </a:xfrm>
          <a:prstGeom prst="rect">
            <a:avLst/>
          </a:prstGeom>
          <a:noFill/>
          <a:ln w="38100">
            <a:solidFill>
              <a:srgbClr val="002060"/>
            </a:solidFill>
          </a:ln>
        </p:spPr>
        <p:txBody>
          <a:bodyPr wrap="square" rtlCol="0">
            <a:spAutoFit/>
          </a:bodyPr>
          <a:lstStyle/>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famous</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old</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expensive</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beautiful</a:t>
            </a:r>
          </a:p>
        </p:txBody>
      </p:sp>
      <p:cxnSp>
        <p:nvCxnSpPr>
          <p:cNvPr id="14" name="Straight Arrow Connector 13"/>
          <p:cNvCxnSpPr/>
          <p:nvPr/>
        </p:nvCxnSpPr>
        <p:spPr>
          <a:xfrm flipH="1">
            <a:off x="4542971" y="2058515"/>
            <a:ext cx="1694353" cy="199796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80571" y="3299994"/>
            <a:ext cx="319315" cy="137885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057" y="4678850"/>
            <a:ext cx="1683658" cy="369332"/>
          </a:xfrm>
          <a:prstGeom prst="rect">
            <a:avLst/>
          </a:prstGeom>
          <a:noFill/>
          <a:ln w="38100">
            <a:solidFill>
              <a:srgbClr val="002060"/>
            </a:solidFill>
          </a:ln>
        </p:spPr>
        <p:txBody>
          <a:bodyPr wrap="square" rtlCol="0">
            <a:spAutoFit/>
          </a:bodyPr>
          <a:lstStyle/>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famous</a:t>
            </a:r>
          </a:p>
        </p:txBody>
      </p:sp>
      <p:cxnSp>
        <p:nvCxnSpPr>
          <p:cNvPr id="22" name="Straight Arrow Connector 21"/>
          <p:cNvCxnSpPr/>
          <p:nvPr/>
        </p:nvCxnSpPr>
        <p:spPr>
          <a:xfrm flipH="1" flipV="1">
            <a:off x="2104572" y="4257937"/>
            <a:ext cx="638628" cy="44313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20686" y="4701067"/>
            <a:ext cx="1683658" cy="646331"/>
          </a:xfrm>
          <a:prstGeom prst="rect">
            <a:avLst/>
          </a:prstGeom>
          <a:noFill/>
          <a:ln w="38100">
            <a:solidFill>
              <a:srgbClr val="002060"/>
            </a:solidFill>
          </a:ln>
        </p:spPr>
        <p:txBody>
          <a:bodyPr wrap="square" rtlCol="0">
            <a:spAutoFit/>
          </a:bodyPr>
          <a:lstStyle/>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calm</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strange</a:t>
            </a:r>
          </a:p>
        </p:txBody>
      </p:sp>
      <p:sp>
        <p:nvSpPr>
          <p:cNvPr id="25" name="TextBox 24"/>
          <p:cNvSpPr txBox="1"/>
          <p:nvPr/>
        </p:nvSpPr>
        <p:spPr>
          <a:xfrm>
            <a:off x="1349829" y="46503"/>
            <a:ext cx="1683658" cy="923330"/>
          </a:xfrm>
          <a:prstGeom prst="rect">
            <a:avLst/>
          </a:prstGeom>
          <a:noFill/>
          <a:ln w="38100">
            <a:solidFill>
              <a:srgbClr val="002060"/>
            </a:solidFill>
          </a:ln>
        </p:spPr>
        <p:txBody>
          <a:bodyPr wrap="square" rtlCol="0">
            <a:spAutoFit/>
          </a:bodyPr>
          <a:lstStyle/>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old</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cheap</a:t>
            </a:r>
          </a:p>
          <a:p>
            <a:pPr marL="285750" indent="-285750">
              <a:buFont typeface="Arial" panose="020B0604020202020204" pitchFamily="34" charset="0"/>
              <a:buChar char="•"/>
              <a:defRPr/>
            </a:pPr>
            <a:r>
              <a:rPr lang="en-GB" b="1" dirty="0">
                <a:solidFill>
                  <a:srgbClr val="002060"/>
                </a:solidFill>
                <a:latin typeface="Century Gothic" panose="020B0502020202020204" pitchFamily="34" charset="0"/>
              </a:rPr>
              <a:t>strange</a:t>
            </a:r>
          </a:p>
        </p:txBody>
      </p:sp>
      <p:cxnSp>
        <p:nvCxnSpPr>
          <p:cNvPr id="26" name="Straight Arrow Connector 25"/>
          <p:cNvCxnSpPr/>
          <p:nvPr/>
        </p:nvCxnSpPr>
        <p:spPr>
          <a:xfrm flipH="1">
            <a:off x="740229" y="891675"/>
            <a:ext cx="609600" cy="140906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49" name="TextBox 2048"/>
          <p:cNvSpPr txBox="1"/>
          <p:nvPr/>
        </p:nvSpPr>
        <p:spPr>
          <a:xfrm>
            <a:off x="5598692" y="3457264"/>
            <a:ext cx="7090992"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1) _______________________________ bonitos.</a:t>
            </a:r>
          </a:p>
        </p:txBody>
      </p:sp>
      <p:sp>
        <p:nvSpPr>
          <p:cNvPr id="35" name="TextBox 34"/>
          <p:cNvSpPr txBox="1"/>
          <p:nvPr/>
        </p:nvSpPr>
        <p:spPr>
          <a:xfrm>
            <a:off x="5598694" y="3927229"/>
            <a:ext cx="5196114"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2) ____________________ </a:t>
            </a:r>
            <a:r>
              <a:rPr lang="en-GB" sz="2400" dirty="0" err="1">
                <a:solidFill>
                  <a:srgbClr val="002060"/>
                </a:solidFill>
                <a:latin typeface="Century Gothic" panose="020B0502020202020204" pitchFamily="34" charset="0"/>
              </a:rPr>
              <a:t>barato</a:t>
            </a:r>
            <a:r>
              <a:rPr lang="en-GB" sz="2400" dirty="0">
                <a:solidFill>
                  <a:srgbClr val="002060"/>
                </a:solidFill>
                <a:latin typeface="Century Gothic" panose="020B0502020202020204" pitchFamily="34" charset="0"/>
              </a:rPr>
              <a:t>.</a:t>
            </a:r>
          </a:p>
        </p:txBody>
      </p:sp>
      <p:sp>
        <p:nvSpPr>
          <p:cNvPr id="36" name="TextBox 35"/>
          <p:cNvSpPr txBox="1"/>
          <p:nvPr/>
        </p:nvSpPr>
        <p:spPr>
          <a:xfrm>
            <a:off x="5598693" y="4393687"/>
            <a:ext cx="6429831"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3) __________________________ </a:t>
            </a:r>
            <a:r>
              <a:rPr lang="en-GB" sz="2400" dirty="0" err="1">
                <a:solidFill>
                  <a:srgbClr val="002060"/>
                </a:solidFill>
                <a:latin typeface="Century Gothic" panose="020B0502020202020204" pitchFamily="34" charset="0"/>
              </a:rPr>
              <a:t>antiguos</a:t>
            </a:r>
            <a:r>
              <a:rPr lang="en-GB" sz="2400" dirty="0">
                <a:solidFill>
                  <a:srgbClr val="002060"/>
                </a:solidFill>
                <a:latin typeface="Century Gothic" panose="020B0502020202020204" pitchFamily="34" charset="0"/>
              </a:rPr>
              <a:t>.</a:t>
            </a:r>
          </a:p>
        </p:txBody>
      </p:sp>
      <p:sp>
        <p:nvSpPr>
          <p:cNvPr id="37" name="TextBox 36"/>
          <p:cNvSpPr txBox="1"/>
          <p:nvPr/>
        </p:nvSpPr>
        <p:spPr>
          <a:xfrm>
            <a:off x="5598694" y="4797969"/>
            <a:ext cx="5820230"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4) ________________________ pequeño.</a:t>
            </a:r>
          </a:p>
        </p:txBody>
      </p:sp>
      <p:sp>
        <p:nvSpPr>
          <p:cNvPr id="38" name="TextBox 37"/>
          <p:cNvSpPr txBox="1"/>
          <p:nvPr/>
        </p:nvSpPr>
        <p:spPr>
          <a:xfrm>
            <a:off x="5598693" y="5233474"/>
            <a:ext cx="7025680"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5) ______________________________ </a:t>
            </a:r>
            <a:r>
              <a:rPr lang="en-GB" sz="2400" dirty="0" err="1">
                <a:solidFill>
                  <a:srgbClr val="002060"/>
                </a:solidFill>
                <a:latin typeface="Century Gothic" panose="020B0502020202020204" pitchFamily="34" charset="0"/>
              </a:rPr>
              <a:t>tranquilos</a:t>
            </a:r>
            <a:r>
              <a:rPr lang="en-GB" sz="2400" dirty="0">
                <a:solidFill>
                  <a:srgbClr val="002060"/>
                </a:solidFill>
                <a:latin typeface="Century Gothic" panose="020B0502020202020204" pitchFamily="34" charset="0"/>
              </a:rPr>
              <a:t>.</a:t>
            </a:r>
          </a:p>
        </p:txBody>
      </p:sp>
      <p:sp>
        <p:nvSpPr>
          <p:cNvPr id="2051" name="TextBox 2050"/>
          <p:cNvSpPr txBox="1"/>
          <p:nvPr/>
        </p:nvSpPr>
        <p:spPr>
          <a:xfrm>
            <a:off x="5962461" y="3404506"/>
            <a:ext cx="5651502" cy="461665"/>
          </a:xfrm>
          <a:prstGeom prst="rect">
            <a:avLst/>
          </a:prstGeom>
          <a:noFill/>
        </p:spPr>
        <p:txBody>
          <a:bodyPr wrap="square" rtlCol="0">
            <a:spAutoFit/>
          </a:bodyPr>
          <a:lstStyle/>
          <a:p>
            <a:pPr>
              <a:defRPr/>
            </a:pPr>
            <a:r>
              <a:rPr lang="en-GB" sz="2400" dirty="0">
                <a:solidFill>
                  <a:srgbClr val="ED7D31"/>
                </a:solidFill>
                <a:latin typeface="Century Gothic" panose="020B0502020202020204" pitchFamily="34" charset="0"/>
              </a:rPr>
              <a:t>Barcelona y San Sebastián son</a:t>
            </a:r>
          </a:p>
        </p:txBody>
      </p:sp>
      <p:sp>
        <p:nvSpPr>
          <p:cNvPr id="40" name="TextBox 39"/>
          <p:cNvSpPr txBox="1"/>
          <p:nvPr/>
        </p:nvSpPr>
        <p:spPr>
          <a:xfrm>
            <a:off x="6643724" y="3865625"/>
            <a:ext cx="2144488" cy="461665"/>
          </a:xfrm>
          <a:prstGeom prst="rect">
            <a:avLst/>
          </a:prstGeom>
          <a:noFill/>
        </p:spPr>
        <p:txBody>
          <a:bodyPr wrap="square" rtlCol="0">
            <a:spAutoFit/>
          </a:bodyPr>
          <a:lstStyle/>
          <a:p>
            <a:pPr>
              <a:defRPr/>
            </a:pPr>
            <a:r>
              <a:rPr lang="en-GB" sz="2400" dirty="0">
                <a:solidFill>
                  <a:srgbClr val="ED7D31"/>
                </a:solidFill>
                <a:latin typeface="Century Gothic" panose="020B0502020202020204" pitchFamily="34" charset="0"/>
              </a:rPr>
              <a:t>Bilbao es</a:t>
            </a:r>
          </a:p>
        </p:txBody>
      </p:sp>
      <p:sp>
        <p:nvSpPr>
          <p:cNvPr id="41" name="TextBox 40"/>
          <p:cNvSpPr txBox="1"/>
          <p:nvPr/>
        </p:nvSpPr>
        <p:spPr>
          <a:xfrm>
            <a:off x="6204666" y="4327294"/>
            <a:ext cx="4209143" cy="461665"/>
          </a:xfrm>
          <a:prstGeom prst="rect">
            <a:avLst/>
          </a:prstGeom>
          <a:noFill/>
        </p:spPr>
        <p:txBody>
          <a:bodyPr wrap="square" rtlCol="0">
            <a:spAutoFit/>
          </a:bodyPr>
          <a:lstStyle/>
          <a:p>
            <a:pPr>
              <a:defRPr/>
            </a:pPr>
            <a:r>
              <a:rPr lang="en-GB" sz="2400" dirty="0">
                <a:solidFill>
                  <a:srgbClr val="ED7D31"/>
                </a:solidFill>
                <a:latin typeface="Century Gothic" panose="020B0502020202020204" pitchFamily="34" charset="0"/>
              </a:rPr>
              <a:t>Bilbao y Barcelona son</a:t>
            </a:r>
          </a:p>
        </p:txBody>
      </p:sp>
      <p:sp>
        <p:nvSpPr>
          <p:cNvPr id="42" name="TextBox 41"/>
          <p:cNvSpPr txBox="1"/>
          <p:nvPr/>
        </p:nvSpPr>
        <p:spPr>
          <a:xfrm>
            <a:off x="6469554" y="4771809"/>
            <a:ext cx="4209143" cy="461665"/>
          </a:xfrm>
          <a:prstGeom prst="rect">
            <a:avLst/>
          </a:prstGeom>
          <a:noFill/>
        </p:spPr>
        <p:txBody>
          <a:bodyPr wrap="square" rtlCol="0">
            <a:spAutoFit/>
          </a:bodyPr>
          <a:lstStyle/>
          <a:p>
            <a:pPr>
              <a:defRPr/>
            </a:pPr>
            <a:r>
              <a:rPr lang="en-GB" sz="2400" dirty="0">
                <a:solidFill>
                  <a:srgbClr val="ED7D31"/>
                </a:solidFill>
                <a:latin typeface="Century Gothic" panose="020B0502020202020204" pitchFamily="34" charset="0"/>
              </a:rPr>
              <a:t>San Sebastián es</a:t>
            </a:r>
          </a:p>
        </p:txBody>
      </p:sp>
      <p:sp>
        <p:nvSpPr>
          <p:cNvPr id="43" name="TextBox 42"/>
          <p:cNvSpPr txBox="1"/>
          <p:nvPr/>
        </p:nvSpPr>
        <p:spPr>
          <a:xfrm>
            <a:off x="6048445" y="5193583"/>
            <a:ext cx="5051355" cy="461665"/>
          </a:xfrm>
          <a:prstGeom prst="rect">
            <a:avLst/>
          </a:prstGeom>
          <a:noFill/>
        </p:spPr>
        <p:txBody>
          <a:bodyPr wrap="square" rtlCol="0">
            <a:spAutoFit/>
          </a:bodyPr>
          <a:lstStyle/>
          <a:p>
            <a:pPr>
              <a:defRPr/>
            </a:pPr>
            <a:r>
              <a:rPr lang="en-GB" sz="2400" dirty="0">
                <a:solidFill>
                  <a:srgbClr val="ED7D31"/>
                </a:solidFill>
                <a:latin typeface="Century Gothic" panose="020B0502020202020204" pitchFamily="34" charset="0"/>
              </a:rPr>
              <a:t>Zaragoza y San Sebastián son </a:t>
            </a:r>
          </a:p>
        </p:txBody>
      </p:sp>
      <p:sp>
        <p:nvSpPr>
          <p:cNvPr id="44" name="Rounded Rectangle 43"/>
          <p:cNvSpPr/>
          <p:nvPr/>
        </p:nvSpPr>
        <p:spPr>
          <a:xfrm>
            <a:off x="10813143" y="64071"/>
            <a:ext cx="131951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a:solidFill>
                  <a:prstClr val="white"/>
                </a:solidFill>
                <a:latin typeface="Century Gothic" panose="020B0502020202020204" pitchFamily="34" charset="0"/>
              </a:rPr>
              <a:t>escribir</a:t>
            </a:r>
          </a:p>
        </p:txBody>
      </p:sp>
      <p:sp>
        <p:nvSpPr>
          <p:cNvPr id="47" name="TextBox 46"/>
          <p:cNvSpPr txBox="1"/>
          <p:nvPr/>
        </p:nvSpPr>
        <p:spPr>
          <a:xfrm>
            <a:off x="5598692" y="5672081"/>
            <a:ext cx="7025680" cy="461665"/>
          </a:xfrm>
          <a:prstGeom prst="rect">
            <a:avLst/>
          </a:prstGeom>
          <a:noFill/>
        </p:spPr>
        <p:txBody>
          <a:bodyPr wrap="square" rtlCol="0">
            <a:spAutoFit/>
          </a:bodyPr>
          <a:lstStyle/>
          <a:p>
            <a:pPr>
              <a:defRPr/>
            </a:pPr>
            <a:r>
              <a:rPr lang="en-GB" sz="2400" dirty="0">
                <a:solidFill>
                  <a:srgbClr val="002060"/>
                </a:solidFill>
                <a:latin typeface="Century Gothic" panose="020B0502020202020204" pitchFamily="34" charset="0"/>
              </a:rPr>
              <a:t>6) ________________________ </a:t>
            </a:r>
            <a:r>
              <a:rPr lang="en-GB" sz="2400" dirty="0" err="1">
                <a:solidFill>
                  <a:srgbClr val="002060"/>
                </a:solidFill>
                <a:latin typeface="Century Gothic" panose="020B0502020202020204" pitchFamily="34" charset="0"/>
              </a:rPr>
              <a:t>raros</a:t>
            </a:r>
            <a:r>
              <a:rPr lang="en-GB" sz="2400" dirty="0">
                <a:solidFill>
                  <a:srgbClr val="002060"/>
                </a:solidFill>
                <a:latin typeface="Century Gothic" panose="020B0502020202020204" pitchFamily="34" charset="0"/>
              </a:rPr>
              <a:t>.</a:t>
            </a:r>
          </a:p>
        </p:txBody>
      </p:sp>
      <p:sp>
        <p:nvSpPr>
          <p:cNvPr id="48" name="TextBox 47"/>
          <p:cNvSpPr txBox="1"/>
          <p:nvPr/>
        </p:nvSpPr>
        <p:spPr>
          <a:xfrm>
            <a:off x="6048444" y="5614698"/>
            <a:ext cx="3710907" cy="461665"/>
          </a:xfrm>
          <a:prstGeom prst="rect">
            <a:avLst/>
          </a:prstGeom>
          <a:noFill/>
        </p:spPr>
        <p:txBody>
          <a:bodyPr wrap="square" rtlCol="0">
            <a:spAutoFit/>
          </a:bodyPr>
          <a:lstStyle/>
          <a:p>
            <a:pPr>
              <a:defRPr/>
            </a:pPr>
            <a:r>
              <a:rPr lang="en-GB" sz="2400" dirty="0">
                <a:solidFill>
                  <a:srgbClr val="ED7D31"/>
                </a:solidFill>
                <a:latin typeface="Century Gothic" panose="020B0502020202020204" pitchFamily="34" charset="0"/>
              </a:rPr>
              <a:t>Bilbao y Zaragoza son</a:t>
            </a:r>
          </a:p>
        </p:txBody>
      </p:sp>
      <p:sp>
        <p:nvSpPr>
          <p:cNvPr id="2" name="Title 1"/>
          <p:cNvSpPr>
            <a:spLocks noGrp="1"/>
          </p:cNvSpPr>
          <p:nvPr>
            <p:ph type="title"/>
          </p:nvPr>
        </p:nvSpPr>
        <p:spPr>
          <a:xfrm>
            <a:off x="3247048" y="-74883"/>
            <a:ext cx="10515600" cy="1325563"/>
          </a:xfrm>
        </p:spPr>
        <p:txBody>
          <a:bodyPr/>
          <a:lstStyle/>
          <a:p>
            <a:pPr lvl="0">
              <a:lnSpc>
                <a:spcPct val="100000"/>
              </a:lnSpc>
              <a:spcBef>
                <a:spcPts val="0"/>
              </a:spcBef>
              <a:defRPr/>
            </a:pPr>
            <a:r>
              <a:rPr lang="en-GB" sz="2400" b="1" dirty="0">
                <a:solidFill>
                  <a:srgbClr val="002060"/>
                </a:solidFill>
                <a:latin typeface="Century Gothic" panose="020B0502020202020204" pitchFamily="34" charset="0"/>
                <a:ea typeface="+mn-ea"/>
                <a:cs typeface="+mn-cs"/>
              </a:rPr>
              <a:t>¿</a:t>
            </a:r>
            <a:r>
              <a:rPr lang="en-GB" sz="2400" b="1" dirty="0" err="1">
                <a:solidFill>
                  <a:srgbClr val="002060"/>
                </a:solidFill>
                <a:latin typeface="Century Gothic" panose="020B0502020202020204" pitchFamily="34" charset="0"/>
                <a:ea typeface="+mn-ea"/>
                <a:cs typeface="+mn-cs"/>
              </a:rPr>
              <a:t>Cómo</a:t>
            </a:r>
            <a:r>
              <a:rPr lang="en-GB" sz="2400" b="1" dirty="0">
                <a:solidFill>
                  <a:srgbClr val="002060"/>
                </a:solidFill>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ea typeface="+mn-ea"/>
                <a:cs typeface="+mn-cs"/>
              </a:rPr>
              <a:t>es</a:t>
            </a:r>
            <a:r>
              <a:rPr lang="en-GB" sz="2400" b="1" dirty="0">
                <a:solidFill>
                  <a:srgbClr val="002060"/>
                </a:solidFill>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ea typeface="+mn-ea"/>
                <a:cs typeface="+mn-cs"/>
              </a:rPr>
              <a:t>España</a:t>
            </a:r>
            <a:r>
              <a:rPr lang="en-GB" sz="2400" b="1" dirty="0">
                <a:solidFill>
                  <a:srgbClr val="002060"/>
                </a:solidFill>
                <a:latin typeface="Century Gothic" panose="020B0502020202020204" pitchFamily="34" charset="0"/>
                <a:ea typeface="+mn-ea"/>
                <a:cs typeface="+mn-cs"/>
              </a:rPr>
              <a:t>?</a:t>
            </a:r>
            <a:br>
              <a:rPr lang="en-GB" sz="2400" b="1" dirty="0">
                <a:solidFill>
                  <a:srgbClr val="002060"/>
                </a:solidFill>
                <a:latin typeface="Century Gothic" panose="020B0502020202020204" pitchFamily="34" charset="0"/>
                <a:ea typeface="+mn-ea"/>
                <a:cs typeface="+mn-cs"/>
              </a:rPr>
            </a:br>
            <a:endParaRPr lang="en-GB" dirty="0"/>
          </a:p>
        </p:txBody>
      </p:sp>
    </p:spTree>
    <p:extLst>
      <p:ext uri="{BB962C8B-B14F-4D97-AF65-F5344CB8AC3E}">
        <p14:creationId xmlns:p14="http://schemas.microsoft.com/office/powerpoint/2010/main" val="2772748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animBg="1"/>
      <p:bldP spid="21" grpId="0" animBg="1"/>
      <p:bldP spid="23" grpId="0" animBg="1"/>
      <p:bldP spid="25" grpId="0" animBg="1"/>
      <p:bldP spid="2049" grpId="0"/>
      <p:bldP spid="35" grpId="0"/>
      <p:bldP spid="36" grpId="0"/>
      <p:bldP spid="37" grpId="0"/>
      <p:bldP spid="38" grpId="0"/>
      <p:bldP spid="2051" grpId="0"/>
      <p:bldP spid="40" grpId="0"/>
      <p:bldP spid="41" grpId="0"/>
      <p:bldP spid="42" grpId="0"/>
      <p:bldP spid="43" grpId="0"/>
      <p:bldP spid="47" grpId="0"/>
      <p:bldP spid="48"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9812" y="6027576"/>
            <a:ext cx="9262188" cy="830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3699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TextBox 10"/>
          <p:cNvSpPr txBox="1"/>
          <p:nvPr/>
        </p:nvSpPr>
        <p:spPr>
          <a:xfrm>
            <a:off x="394574" y="1811018"/>
            <a:ext cx="6886222" cy="4647426"/>
          </a:xfrm>
          <a:prstGeom prst="rect">
            <a:avLst/>
          </a:prstGeom>
          <a:noFill/>
        </p:spPr>
        <p:txBody>
          <a:bodyPr wrap="square" rtlCol="0">
            <a:spAutoFit/>
          </a:bodyPr>
          <a:lstStyle/>
          <a:p>
            <a:r>
              <a:rPr lang="en-GB" sz="4800" b="1" dirty="0">
                <a:solidFill>
                  <a:prstClr val="white"/>
                </a:solidFill>
                <a:latin typeface="Century Gothic" panose="020B0502020202020204" pitchFamily="34" charset="0"/>
              </a:rPr>
              <a:t>Session 3: Grammar</a:t>
            </a:r>
          </a:p>
          <a:p>
            <a:endParaRPr lang="en-GB" sz="4800" b="1" dirty="0">
              <a:solidFill>
                <a:prstClr val="white"/>
              </a:solidFill>
              <a:latin typeface="Century Gothic" panose="020B0502020202020204" pitchFamily="34" charset="0"/>
            </a:endParaRPr>
          </a:p>
          <a:p>
            <a:r>
              <a:rPr lang="en-GB" sz="4800" b="1" dirty="0">
                <a:solidFill>
                  <a:prstClr val="white"/>
                </a:solidFill>
                <a:latin typeface="Century Gothic" panose="020B0502020202020204" pitchFamily="34" charset="0"/>
              </a:rPr>
              <a:t>Q&amp;A</a:t>
            </a:r>
            <a:endParaRPr lang="en-GB" sz="20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endParaRPr lang="en-GB" sz="1600" b="1" dirty="0">
              <a:solidFill>
                <a:prstClr val="white"/>
              </a:solidFill>
              <a:latin typeface="Century Gothic" panose="020B0502020202020204" pitchFamily="34" charset="0"/>
            </a:endParaRPr>
          </a:p>
          <a:p>
            <a:r>
              <a:rPr lang="en-GB" sz="2400" b="1" dirty="0">
                <a:solidFill>
                  <a:prstClr val="white"/>
                </a:solidFill>
                <a:latin typeface="Century Gothic" panose="020B0502020202020204" pitchFamily="34" charset="0"/>
              </a:rPr>
              <a:t>Joe Fincham</a:t>
            </a:r>
          </a:p>
          <a:p>
            <a:endParaRPr lang="en-GB" sz="2400" b="1" dirty="0">
              <a:solidFill>
                <a:prstClr val="white"/>
              </a:solidFill>
              <a:latin typeface="Century Gothic" panose="020B0502020202020204" pitchFamily="34" charset="0"/>
            </a:endParaRPr>
          </a:p>
          <a:p>
            <a:r>
              <a:rPr lang="en-GB" sz="2400" b="1" dirty="0">
                <a:solidFill>
                  <a:prstClr val="white"/>
                </a:solidFill>
                <a:latin typeface="Century Gothic" panose="020B0502020202020204" pitchFamily="34" charset="0"/>
              </a:rPr>
              <a:t>20/11/20</a:t>
            </a:r>
          </a:p>
        </p:txBody>
      </p:sp>
      <p:pic>
        <p:nvPicPr>
          <p:cNvPr id="12" name="Graphic 11" descr="Questions">
            <a:extLst>
              <a:ext uri="{FF2B5EF4-FFF2-40B4-BE49-F238E27FC236}">
                <a16:creationId xmlns:a16="http://schemas.microsoft.com/office/drawing/2014/main" id="{51AF4AA4-6880-4673-A589-75526B20B5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28215" y="2597528"/>
            <a:ext cx="3368674" cy="3368674"/>
          </a:xfrm>
          <a:prstGeom prst="rect">
            <a:avLst/>
          </a:prstGeom>
        </p:spPr>
      </p:pic>
    </p:spTree>
    <p:extLst>
      <p:ext uri="{BB962C8B-B14F-4D97-AF65-F5344CB8AC3E}">
        <p14:creationId xmlns:p14="http://schemas.microsoft.com/office/powerpoint/2010/main" val="1560870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163991"/>
          </a:xfrm>
        </p:spPr>
        <p:txBody>
          <a:bodyPr>
            <a:normAutofit/>
          </a:bodyPr>
          <a:lstStyle/>
          <a:p>
            <a:r>
              <a:rPr lang="en-GB" sz="2800" b="1" dirty="0">
                <a:solidFill>
                  <a:schemeClr val="bg1"/>
                </a:solidFill>
              </a:rPr>
              <a:t>Selected references</a:t>
            </a:r>
          </a:p>
        </p:txBody>
      </p:sp>
      <p:sp>
        <p:nvSpPr>
          <p:cNvPr id="5" name="Content Placeholder 4"/>
          <p:cNvSpPr>
            <a:spLocks noGrp="1"/>
          </p:cNvSpPr>
          <p:nvPr>
            <p:ph idx="1"/>
          </p:nvPr>
        </p:nvSpPr>
        <p:spPr>
          <a:xfrm>
            <a:off x="214808" y="1192321"/>
            <a:ext cx="11848237" cy="4771779"/>
          </a:xfrm>
        </p:spPr>
        <p:txBody>
          <a:bodyPr>
            <a:noAutofit/>
          </a:bodyPr>
          <a:lstStyle/>
          <a:p>
            <a:pPr marL="0" lvl="0" indent="0">
              <a:lnSpc>
                <a:spcPct val="100000"/>
              </a:lnSpc>
              <a:buNone/>
            </a:pPr>
            <a:r>
              <a:rPr lang="en-GB" sz="1200" dirty="0"/>
              <a:t>Bui, G., &amp; </a:t>
            </a:r>
            <a:r>
              <a:rPr lang="en-GB" sz="1200" dirty="0" err="1"/>
              <a:t>Skehan</a:t>
            </a:r>
            <a:r>
              <a:rPr lang="en-GB" sz="1200" dirty="0"/>
              <a:t>, P. (2018). Complexity, fluency and accuracy. In J. </a:t>
            </a:r>
            <a:r>
              <a:rPr lang="en-GB" sz="1200" dirty="0" err="1"/>
              <a:t>Liontas</a:t>
            </a:r>
            <a:r>
              <a:rPr lang="en-GB" sz="1200" dirty="0"/>
              <a:t> (Ed.), TESOL </a:t>
            </a:r>
            <a:r>
              <a:rPr lang="en-GB" sz="1200" dirty="0" err="1"/>
              <a:t>encyclopedia</a:t>
            </a:r>
            <a:r>
              <a:rPr lang="en-GB" sz="1200" dirty="0"/>
              <a:t> of English language teaching (pp.1-7). Hoboken, NJ: John Wiley &amp; Sons,</a:t>
            </a:r>
          </a:p>
          <a:p>
            <a:pPr marL="0" indent="0">
              <a:buNone/>
            </a:pPr>
            <a:r>
              <a:rPr lang="en-GB" sz="1200" dirty="0" err="1"/>
              <a:t>DeKeyser</a:t>
            </a:r>
            <a:r>
              <a:rPr lang="en-GB" sz="1200" dirty="0"/>
              <a:t>, R. (2005). What makes learning second-language grammar difficult? A review of issues. </a:t>
            </a:r>
            <a:r>
              <a:rPr lang="en-GB" sz="1200" i="1" u="sng" dirty="0">
                <a:hlinkClick r:id="rId4"/>
              </a:rPr>
              <a:t>Language Learning</a:t>
            </a:r>
            <a:r>
              <a:rPr lang="en-GB" sz="1200" i="1" dirty="0"/>
              <a:t>, 55</a:t>
            </a:r>
            <a:r>
              <a:rPr lang="en-GB" sz="1200" dirty="0"/>
              <a:t>(S1), 1-25.</a:t>
            </a:r>
          </a:p>
          <a:p>
            <a:pPr marL="0" indent="0">
              <a:buNone/>
            </a:pPr>
            <a:r>
              <a:rPr lang="en-GB" sz="1200" dirty="0" err="1"/>
              <a:t>DeKeyser</a:t>
            </a:r>
            <a:r>
              <a:rPr lang="en-GB" sz="1200" dirty="0"/>
              <a:t>, R. (2015). Skill acquisition theory. In B. </a:t>
            </a:r>
            <a:r>
              <a:rPr lang="en-GB" sz="1200" dirty="0" err="1"/>
              <a:t>VanPatten</a:t>
            </a:r>
            <a:r>
              <a:rPr lang="en-GB" sz="1200" dirty="0"/>
              <a:t> &amp; J. Williams (Eds.), </a:t>
            </a:r>
            <a:r>
              <a:rPr lang="en-GB" sz="1200" i="1" dirty="0"/>
              <a:t>Theories in second language acquisition: An introduction </a:t>
            </a:r>
            <a:r>
              <a:rPr lang="en-GB" sz="1200" dirty="0"/>
              <a:t>(pp. 94–112). London, UK: Routledge. Mitchell, Myles &amp; Marsden, E. (2018).</a:t>
            </a:r>
          </a:p>
          <a:p>
            <a:pPr marL="0" indent="0">
              <a:lnSpc>
                <a:spcPct val="100000"/>
              </a:lnSpc>
              <a:buNone/>
            </a:pPr>
            <a:r>
              <a:rPr lang="en-GB" sz="1200" dirty="0"/>
              <a:t>Ellis, N. (2006). Selective attention, and transfer phenomena in L2 acquisition: Contingency, cue competition, salience, interference, overshadowing, blocking, and perceptual learning. </a:t>
            </a:r>
            <a:r>
              <a:rPr lang="en-GB" sz="1200" i="1" dirty="0"/>
              <a:t>Applied Linguistics, 27</a:t>
            </a:r>
            <a:r>
              <a:rPr lang="en-GB" sz="1200" dirty="0"/>
              <a:t>(2), 164-194.</a:t>
            </a:r>
          </a:p>
          <a:p>
            <a:pPr marL="0" lvl="0" indent="0">
              <a:lnSpc>
                <a:spcPct val="100000"/>
              </a:lnSpc>
              <a:buNone/>
            </a:pPr>
            <a:r>
              <a:rPr lang="en-GB" sz="1200" dirty="0"/>
              <a:t>Kasprowicz, R. &amp; Marsden, E. (2018). Towards ecological validity in research into input-based practice: Form spotting can be as beneficial as form-meaning practice. </a:t>
            </a:r>
            <a:r>
              <a:rPr lang="en-GB" sz="1200" i="1" dirty="0"/>
              <a:t>Applied Linguistics, 39</a:t>
            </a:r>
            <a:r>
              <a:rPr lang="en-GB" sz="1200" dirty="0"/>
              <a:t>(6), 886-911.</a:t>
            </a:r>
          </a:p>
          <a:p>
            <a:pPr marL="0" indent="0">
              <a:buNone/>
            </a:pPr>
            <a:r>
              <a:rPr lang="en-GB" sz="1200" dirty="0"/>
              <a:t>Lichtman, K. (2016). Age and learning environment: Are children implicit second language learners? </a:t>
            </a:r>
            <a:r>
              <a:rPr lang="en-GB" sz="1200" i="1" dirty="0"/>
              <a:t>Journal of Child Language, 43</a:t>
            </a:r>
            <a:r>
              <a:rPr lang="en-GB" sz="1200" dirty="0"/>
              <a:t>, 707-730.</a:t>
            </a:r>
          </a:p>
          <a:p>
            <a:pPr marL="0" lvl="0" indent="0">
              <a:buClr>
                <a:schemeClr val="dk1"/>
              </a:buClr>
              <a:buSzPts val="1100"/>
              <a:buNone/>
            </a:pPr>
            <a:r>
              <a:rPr lang="en-GB" sz="1200" dirty="0">
                <a:solidFill>
                  <a:srgbClr val="104F75"/>
                </a:solidFill>
                <a:ea typeface="Calibri"/>
                <a:cs typeface="Calibri"/>
                <a:sym typeface="Calibri"/>
              </a:rPr>
              <a:t>Marsden, E. (2006). Exploring input processing in the classroom: An experimental comparison of processing instruction and enriched input. </a:t>
            </a:r>
            <a:r>
              <a:rPr lang="en-GB" sz="1200" i="1" dirty="0">
                <a:solidFill>
                  <a:srgbClr val="104F75"/>
                </a:solidFill>
                <a:ea typeface="Calibri"/>
                <a:cs typeface="Calibri"/>
                <a:sym typeface="Calibri"/>
              </a:rPr>
              <a:t>Language Learning</a:t>
            </a:r>
            <a:r>
              <a:rPr lang="en-GB" sz="1200" dirty="0">
                <a:solidFill>
                  <a:srgbClr val="104F75"/>
                </a:solidFill>
                <a:ea typeface="Calibri"/>
                <a:cs typeface="Calibri"/>
                <a:sym typeface="Calibri"/>
              </a:rPr>
              <a:t>, </a:t>
            </a:r>
            <a:r>
              <a:rPr lang="en-GB" sz="1200" i="1" dirty="0">
                <a:solidFill>
                  <a:srgbClr val="104F75"/>
                </a:solidFill>
                <a:ea typeface="Calibri"/>
                <a:cs typeface="Calibri"/>
                <a:sym typeface="Calibri"/>
              </a:rPr>
              <a:t>56</a:t>
            </a:r>
            <a:r>
              <a:rPr lang="en-GB" sz="1200" dirty="0">
                <a:solidFill>
                  <a:srgbClr val="104F75"/>
                </a:solidFill>
                <a:ea typeface="Calibri"/>
                <a:cs typeface="Calibri"/>
                <a:sym typeface="Calibri"/>
              </a:rPr>
              <a:t>, 507–566. </a:t>
            </a:r>
            <a:endParaRPr lang="en-GB" sz="1200" dirty="0">
              <a:solidFill>
                <a:srgbClr val="104F75"/>
              </a:solidFill>
            </a:endParaRPr>
          </a:p>
          <a:p>
            <a:pPr marL="0" indent="0">
              <a:lnSpc>
                <a:spcPct val="100000"/>
              </a:lnSpc>
              <a:buNone/>
            </a:pPr>
            <a:r>
              <a:rPr lang="en-GB" sz="1200" dirty="0"/>
              <a:t>Mitchell, R., Myles, F. &amp; Marsden, E. (2019) </a:t>
            </a:r>
            <a:r>
              <a:rPr lang="en-GB" sz="1200" i="1" dirty="0"/>
              <a:t>Second Language Learning Theories. </a:t>
            </a:r>
            <a:r>
              <a:rPr lang="en-GB" sz="1200" dirty="0"/>
              <a:t>New York: Routledge.</a:t>
            </a:r>
          </a:p>
          <a:p>
            <a:pPr marL="0" indent="0">
              <a:buNone/>
            </a:pPr>
            <a:r>
              <a:rPr lang="en-GB" sz="1200" dirty="0"/>
              <a:t>Norris, J., &amp; Ortega, L. (2001). Does type of instruction make a difference? Substantive findings from a meta-analytic review. </a:t>
            </a:r>
            <a:r>
              <a:rPr lang="en-GB" sz="1200" i="1" dirty="0"/>
              <a:t>Language Learning, 51</a:t>
            </a:r>
            <a:r>
              <a:rPr lang="en-GB" sz="1200" dirty="0"/>
              <a:t>(S1), 157-213.</a:t>
            </a:r>
          </a:p>
          <a:p>
            <a:pPr marL="0" lvl="0" indent="0">
              <a:buClr>
                <a:schemeClr val="dk1"/>
              </a:buClr>
              <a:buSzPts val="1100"/>
              <a:buNone/>
            </a:pPr>
            <a:r>
              <a:rPr lang="en-GB" sz="1200" dirty="0">
                <a:solidFill>
                  <a:srgbClr val="104F75"/>
                </a:solidFill>
                <a:ea typeface="Calibri"/>
                <a:cs typeface="Calibri"/>
                <a:sym typeface="Calibri"/>
              </a:rPr>
              <a:t>Schmidt, R. (1990). The role of consciousness in second language learning. </a:t>
            </a:r>
            <a:r>
              <a:rPr lang="en-GB" sz="1200" i="1" dirty="0">
                <a:solidFill>
                  <a:srgbClr val="104F75"/>
                </a:solidFill>
                <a:ea typeface="Calibri"/>
                <a:cs typeface="Calibri"/>
                <a:sym typeface="Calibri"/>
              </a:rPr>
              <a:t>Applied Linguistics, 11</a:t>
            </a:r>
            <a:r>
              <a:rPr lang="en-GB" sz="1200" dirty="0">
                <a:solidFill>
                  <a:srgbClr val="104F75"/>
                </a:solidFill>
                <a:ea typeface="Calibri"/>
                <a:cs typeface="Calibri"/>
                <a:sym typeface="Calibri"/>
              </a:rPr>
              <a:t>(2), 129-158.</a:t>
            </a:r>
            <a:endParaRPr lang="en-GB" sz="1200" dirty="0">
              <a:solidFill>
                <a:srgbClr val="104F75"/>
              </a:solidFill>
            </a:endParaRPr>
          </a:p>
          <a:p>
            <a:pPr marL="0" lvl="0" indent="0">
              <a:buClr>
                <a:schemeClr val="dk1"/>
              </a:buClr>
              <a:buSzPts val="1100"/>
              <a:buNone/>
            </a:pPr>
            <a:r>
              <a:rPr lang="en-GB" sz="1200" dirty="0" err="1">
                <a:solidFill>
                  <a:srgbClr val="104F75"/>
                </a:solidFill>
                <a:ea typeface="Calibri"/>
                <a:cs typeface="Calibri"/>
                <a:sym typeface="Calibri"/>
              </a:rPr>
              <a:t>Spada</a:t>
            </a:r>
            <a:r>
              <a:rPr lang="en-GB" sz="1200" dirty="0">
                <a:solidFill>
                  <a:srgbClr val="104F75"/>
                </a:solidFill>
                <a:ea typeface="Calibri"/>
                <a:cs typeface="Calibri"/>
                <a:sym typeface="Calibri"/>
              </a:rPr>
              <a:t>, N., &amp; Tomita, Y. (2010) Interactions between type of instruction and type of language feature: A meta-analysis. </a:t>
            </a:r>
            <a:r>
              <a:rPr lang="en-GB" sz="1200" i="1" dirty="0">
                <a:solidFill>
                  <a:srgbClr val="104F75"/>
                </a:solidFill>
                <a:ea typeface="Calibri"/>
                <a:cs typeface="Calibri"/>
                <a:sym typeface="Calibri"/>
              </a:rPr>
              <a:t>Language Learning, 60</a:t>
            </a:r>
            <a:r>
              <a:rPr lang="en-GB" sz="1200" dirty="0">
                <a:solidFill>
                  <a:srgbClr val="104F75"/>
                </a:solidFill>
                <a:ea typeface="Calibri"/>
                <a:cs typeface="Calibri"/>
                <a:sym typeface="Calibri"/>
              </a:rPr>
              <a:t>(2), 263-308.</a:t>
            </a:r>
          </a:p>
          <a:p>
            <a:pPr marL="0" indent="0">
              <a:buNone/>
            </a:pPr>
            <a:r>
              <a:rPr lang="en-GB" sz="1200" dirty="0" err="1"/>
              <a:t>VanPatten</a:t>
            </a:r>
            <a:r>
              <a:rPr lang="en-GB" sz="1200" dirty="0"/>
              <a:t>, B. (2004). Input processing in SLA. In, </a:t>
            </a:r>
            <a:r>
              <a:rPr lang="en-GB" sz="1200" dirty="0" err="1"/>
              <a:t>VanPatten</a:t>
            </a:r>
            <a:r>
              <a:rPr lang="en-GB" sz="1200" dirty="0"/>
              <a:t>, B. (ed.), </a:t>
            </a:r>
            <a:r>
              <a:rPr lang="en-GB" sz="1200" i="1" dirty="0"/>
              <a:t>Processing instruction: Theory, research, and commentary</a:t>
            </a:r>
            <a:r>
              <a:rPr lang="en-GB" sz="1200" dirty="0"/>
              <a:t>. Mahwah, NJ: Lawrence Erlbaum Associates.</a:t>
            </a:r>
          </a:p>
          <a:p>
            <a:pPr marL="0" lvl="0" indent="0">
              <a:buClr>
                <a:schemeClr val="dk1"/>
              </a:buClr>
              <a:buSzPts val="1100"/>
              <a:buNone/>
            </a:pPr>
            <a:r>
              <a:rPr lang="en-GB" sz="1200" dirty="0">
                <a:solidFill>
                  <a:srgbClr val="104F75"/>
                </a:solidFill>
                <a:ea typeface="Calibri"/>
                <a:cs typeface="Calibri"/>
                <a:sym typeface="Calibri"/>
              </a:rPr>
              <a:t>White, L., </a:t>
            </a:r>
            <a:r>
              <a:rPr lang="en-GB" sz="1200" dirty="0" err="1">
                <a:solidFill>
                  <a:srgbClr val="104F75"/>
                </a:solidFill>
                <a:ea typeface="Calibri"/>
                <a:cs typeface="Calibri"/>
                <a:sym typeface="Calibri"/>
              </a:rPr>
              <a:t>Spada</a:t>
            </a:r>
            <a:r>
              <a:rPr lang="en-GB" sz="1200" dirty="0">
                <a:solidFill>
                  <a:srgbClr val="104F75"/>
                </a:solidFill>
                <a:ea typeface="Calibri"/>
                <a:cs typeface="Calibri"/>
                <a:sym typeface="Calibri"/>
              </a:rPr>
              <a:t>, N., </a:t>
            </a:r>
            <a:r>
              <a:rPr lang="en-GB" sz="1200" dirty="0" err="1">
                <a:solidFill>
                  <a:srgbClr val="104F75"/>
                </a:solidFill>
                <a:ea typeface="Calibri"/>
                <a:cs typeface="Calibri"/>
                <a:sym typeface="Calibri"/>
              </a:rPr>
              <a:t>Lightbown</a:t>
            </a:r>
            <a:r>
              <a:rPr lang="en-GB" sz="1200" dirty="0">
                <a:solidFill>
                  <a:srgbClr val="104F75"/>
                </a:solidFill>
                <a:ea typeface="Calibri"/>
                <a:cs typeface="Calibri"/>
                <a:sym typeface="Calibri"/>
              </a:rPr>
              <a:t>, P., &amp; </a:t>
            </a:r>
            <a:r>
              <a:rPr lang="en-GB" sz="1200" dirty="0" err="1">
                <a:solidFill>
                  <a:srgbClr val="104F75"/>
                </a:solidFill>
                <a:ea typeface="Calibri"/>
                <a:cs typeface="Calibri"/>
                <a:sym typeface="Calibri"/>
              </a:rPr>
              <a:t>Ranta</a:t>
            </a:r>
            <a:r>
              <a:rPr lang="en-GB" sz="1200" dirty="0">
                <a:solidFill>
                  <a:srgbClr val="104F75"/>
                </a:solidFill>
                <a:ea typeface="Calibri"/>
                <a:cs typeface="Calibri"/>
                <a:sym typeface="Calibri"/>
              </a:rPr>
              <a:t>, L. (1991). Input enhancement and L2 question formation. </a:t>
            </a:r>
            <a:r>
              <a:rPr lang="en-GB" sz="1200" i="1" dirty="0">
                <a:solidFill>
                  <a:srgbClr val="104F75"/>
                </a:solidFill>
                <a:ea typeface="Calibri"/>
                <a:cs typeface="Calibri"/>
                <a:sym typeface="Calibri"/>
              </a:rPr>
              <a:t>Applied Linguistics, 12</a:t>
            </a:r>
            <a:r>
              <a:rPr lang="en-GB" sz="1200" dirty="0">
                <a:solidFill>
                  <a:srgbClr val="104F75"/>
                </a:solidFill>
                <a:ea typeface="Calibri"/>
                <a:cs typeface="Calibri"/>
                <a:sym typeface="Calibri"/>
              </a:rPr>
              <a:t>(4), </a:t>
            </a:r>
            <a:r>
              <a:rPr lang="en-GB" sz="1200">
                <a:solidFill>
                  <a:srgbClr val="104F75"/>
                </a:solidFill>
                <a:ea typeface="Calibri"/>
                <a:cs typeface="Calibri"/>
                <a:sym typeface="Calibri"/>
              </a:rPr>
              <a:t>416-432. </a:t>
            </a:r>
            <a:endParaRPr lang="en-GB" sz="1200" dirty="0">
              <a:solidFill>
                <a:srgbClr val="104F75"/>
              </a:solidFill>
            </a:endParaRPr>
          </a:p>
        </p:txBody>
      </p:sp>
    </p:spTree>
    <p:extLst>
      <p:ext uri="{BB962C8B-B14F-4D97-AF65-F5344CB8AC3E}">
        <p14:creationId xmlns:p14="http://schemas.microsoft.com/office/powerpoint/2010/main" val="3482345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7B577A-DFE1-7843-9947-C7CE4F89577A}"/>
              </a:ext>
            </a:extLst>
          </p:cNvPr>
          <p:cNvSpPr>
            <a:spLocks noGrp="1"/>
          </p:cNvSpPr>
          <p:nvPr>
            <p:ph idx="1"/>
          </p:nvPr>
        </p:nvSpPr>
        <p:spPr>
          <a:xfrm>
            <a:off x="771525" y="1096405"/>
            <a:ext cx="10515600" cy="5626304"/>
          </a:xfrm>
        </p:spPr>
        <p:txBody>
          <a:bodyPr>
            <a:normAutofit fontScale="70000" lnSpcReduction="20000"/>
          </a:bodyPr>
          <a:lstStyle/>
          <a:p>
            <a:pPr marL="0" indent="0">
              <a:spcAft>
                <a:spcPts val="1200"/>
              </a:spcAft>
              <a:buClr>
                <a:schemeClr val="accent5">
                  <a:lumMod val="50000"/>
                </a:schemeClr>
              </a:buClr>
              <a:buNone/>
            </a:pPr>
            <a:r>
              <a:rPr lang="en-GB" b="1" dirty="0" err="1">
                <a:cs typeface="Arial" panose="020B0604020202020204" pitchFamily="34" charset="0"/>
              </a:rPr>
              <a:t>i</a:t>
            </a:r>
            <a:r>
              <a:rPr lang="en-GB" b="1" dirty="0">
                <a:cs typeface="Arial" panose="020B0604020202020204" pitchFamily="34" charset="0"/>
              </a:rPr>
              <a:t>) Keep content ‘small’ and clear</a:t>
            </a:r>
          </a:p>
          <a:p>
            <a:pPr>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Learners can only pay attention to a limited number of features at any one time</a:t>
            </a:r>
          </a:p>
          <a:p>
            <a:pPr>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The introduction of whole ‘paradigms’ at once is unlikely to be very effective for most learners in schools</a:t>
            </a:r>
          </a:p>
          <a:p>
            <a:pPr>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Presenting and practising </a:t>
            </a:r>
            <a:r>
              <a:rPr lang="en-GB" b="1" i="1" dirty="0">
                <a:cs typeface="Arial" panose="020B0604020202020204" pitchFamily="34" charset="0"/>
              </a:rPr>
              <a:t>pairs of grammar features </a:t>
            </a:r>
            <a:r>
              <a:rPr lang="en-GB" dirty="0">
                <a:cs typeface="Arial" panose="020B0604020202020204" pitchFamily="34" charset="0"/>
              </a:rPr>
              <a:t>with contrasting meanings </a:t>
            </a:r>
            <a:r>
              <a:rPr lang="en-GB" sz="2400" dirty="0">
                <a:cs typeface="Arial" panose="020B0604020202020204" pitchFamily="34" charset="0"/>
              </a:rPr>
              <a:t>(or functions) </a:t>
            </a:r>
            <a:r>
              <a:rPr lang="en-GB" dirty="0">
                <a:cs typeface="Arial" panose="020B0604020202020204" pitchFamily="34" charset="0"/>
              </a:rPr>
              <a:t>can help accurate understanding and production of the grammar features.</a:t>
            </a:r>
          </a:p>
          <a:p>
            <a:pPr>
              <a:spcAft>
                <a:spcPts val="1200"/>
              </a:spcAft>
              <a:buClr>
                <a:schemeClr val="accent5">
                  <a:lumMod val="50000"/>
                </a:schemeClr>
              </a:buClr>
              <a:buFont typeface="Wingdings" panose="05000000000000000000" pitchFamily="2" charset="2"/>
              <a:buChar char="§"/>
            </a:pPr>
            <a:r>
              <a:rPr lang="en-GB" dirty="0"/>
              <a:t>Providing a </a:t>
            </a:r>
            <a:r>
              <a:rPr lang="en-GB" b="1" i="1" dirty="0"/>
              <a:t>short,</a:t>
            </a:r>
            <a:r>
              <a:rPr lang="en-GB" dirty="0"/>
              <a:t> explicit explanation about a pair of features prior to practice </a:t>
            </a:r>
            <a:r>
              <a:rPr lang="en-GB" i="1" dirty="0"/>
              <a:t>speeds up </a:t>
            </a:r>
            <a:r>
              <a:rPr lang="en-GB" dirty="0"/>
              <a:t>learning and makes it more accessible for </a:t>
            </a:r>
            <a:r>
              <a:rPr lang="en-GB" i="1" dirty="0"/>
              <a:t>all</a:t>
            </a:r>
            <a:r>
              <a:rPr lang="en-GB" dirty="0"/>
              <a:t> learners</a:t>
            </a:r>
          </a:p>
          <a:p>
            <a:pPr>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Explicitly teaching grammar tends to be more effective than asking  learners to pick up grammatical patterns themselves  - </a:t>
            </a:r>
          </a:p>
          <a:p>
            <a:pPr marL="457200" lvl="1" indent="0">
              <a:spcAft>
                <a:spcPts val="1200"/>
              </a:spcAft>
              <a:buClr>
                <a:schemeClr val="accent5">
                  <a:lumMod val="50000"/>
                </a:schemeClr>
              </a:buClr>
              <a:buNone/>
            </a:pPr>
            <a:r>
              <a:rPr lang="en-GB" dirty="0">
                <a:cs typeface="Arial" panose="020B0604020202020204" pitchFamily="34" charset="0"/>
              </a:rPr>
              <a:t>If we ask them to pick out the patterns themselves, this is riskier because </a:t>
            </a:r>
          </a:p>
          <a:p>
            <a:pPr lvl="1">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they can misunderstand the rule,</a:t>
            </a:r>
          </a:p>
          <a:p>
            <a:pPr lvl="1">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learning varies greatly according to difference in aptitude between individual students</a:t>
            </a:r>
          </a:p>
          <a:p>
            <a:pPr lvl="1">
              <a:spcAft>
                <a:spcPts val="1200"/>
              </a:spcAft>
              <a:buClr>
                <a:schemeClr val="accent5">
                  <a:lumMod val="50000"/>
                </a:schemeClr>
              </a:buClr>
              <a:buFont typeface="Wingdings" panose="05000000000000000000" pitchFamily="2" charset="2"/>
              <a:buChar char="§"/>
            </a:pPr>
            <a:r>
              <a:rPr lang="en-GB" dirty="0">
                <a:cs typeface="Arial" panose="020B0604020202020204" pitchFamily="34" charset="0"/>
              </a:rPr>
              <a:t>it can take longer, and we don’t have the time in our MFL context</a:t>
            </a:r>
          </a:p>
          <a:p>
            <a:pPr lvl="1">
              <a:spcAft>
                <a:spcPts val="1200"/>
              </a:spcAft>
              <a:buClr>
                <a:schemeClr val="accent5">
                  <a:lumMod val="50000"/>
                </a:schemeClr>
              </a:buClr>
              <a:buFont typeface="Wingdings" panose="05000000000000000000" pitchFamily="2" charset="2"/>
              <a:buChar char="§"/>
            </a:pPr>
            <a:endParaRPr lang="en-GB" dirty="0"/>
          </a:p>
          <a:p>
            <a:pPr marL="0" indent="0">
              <a:spcAft>
                <a:spcPts val="1200"/>
              </a:spcAft>
              <a:buClr>
                <a:schemeClr val="accent5">
                  <a:lumMod val="50000"/>
                </a:schemeClr>
              </a:buClr>
              <a:buNone/>
            </a:pPr>
            <a:endParaRPr lang="en-GB" dirty="0">
              <a:cs typeface="Arial" panose="020B0604020202020204" pitchFamily="34" charset="0"/>
            </a:endParaRPr>
          </a:p>
          <a:p>
            <a:pPr marL="0" indent="0">
              <a:spcAft>
                <a:spcPts val="1200"/>
              </a:spcAft>
              <a:buClr>
                <a:schemeClr val="accent5">
                  <a:lumMod val="50000"/>
                </a:schemeClr>
              </a:buClr>
              <a:buNone/>
            </a:pPr>
            <a:endParaRPr lang="en-GB" dirty="0">
              <a:cs typeface="Arial" panose="020B0604020202020204" pitchFamily="34" charset="0"/>
            </a:endParaRPr>
          </a:p>
          <a:p>
            <a:endParaRPr lang="en-US" dirty="0"/>
          </a:p>
        </p:txBody>
      </p:sp>
      <p:sp>
        <p:nvSpPr>
          <p:cNvPr id="5" name="Title 3">
            <a:extLst>
              <a:ext uri="{FF2B5EF4-FFF2-40B4-BE49-F238E27FC236}">
                <a16:creationId xmlns:a16="http://schemas.microsoft.com/office/drawing/2014/main" id="{FB68F2DB-2CA3-0B44-BE23-1D57DAC4EB83}"/>
              </a:ext>
            </a:extLst>
          </p:cNvPr>
          <p:cNvSpPr txBox="1">
            <a:spLocks/>
          </p:cNvSpPr>
          <p:nvPr/>
        </p:nvSpPr>
        <p:spPr>
          <a:xfrm>
            <a:off x="132294" y="135291"/>
            <a:ext cx="1017548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Key findings from research to inform our thinking</a:t>
            </a:r>
          </a:p>
          <a:p>
            <a:endParaRPr lang="en-GB" sz="2800" b="1" dirty="0">
              <a:solidFill>
                <a:schemeClr val="bg1"/>
              </a:solidFill>
            </a:endParaRPr>
          </a:p>
        </p:txBody>
      </p:sp>
      <p:pic>
        <p:nvPicPr>
          <p:cNvPr id="6" name="Picture 5">
            <a:extLst>
              <a:ext uri="{FF2B5EF4-FFF2-40B4-BE49-F238E27FC236}">
                <a16:creationId xmlns:a16="http://schemas.microsoft.com/office/drawing/2014/main" id="{184B4BD5-20A7-4CFA-96D4-FA3C7B54A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502"/>
            <a:ext cx="12058650" cy="867128"/>
          </a:xfrm>
          <a:prstGeom prst="rect">
            <a:avLst/>
          </a:prstGeom>
        </p:spPr>
      </p:pic>
      <p:sp>
        <p:nvSpPr>
          <p:cNvPr id="7" name="Title 3">
            <a:extLst>
              <a:ext uri="{FF2B5EF4-FFF2-40B4-BE49-F238E27FC236}">
                <a16:creationId xmlns:a16="http://schemas.microsoft.com/office/drawing/2014/main" id="{1D39F429-64A1-4473-8685-B9CDC5A74B2B}"/>
              </a:ext>
            </a:extLst>
          </p:cNvPr>
          <p:cNvSpPr txBox="1">
            <a:spLocks/>
          </p:cNvSpPr>
          <p:nvPr/>
        </p:nvSpPr>
        <p:spPr>
          <a:xfrm>
            <a:off x="132294" y="97713"/>
            <a:ext cx="983842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Key findings from research to inform our thinking [2]</a:t>
            </a:r>
          </a:p>
          <a:p>
            <a:endParaRPr lang="en-GB" sz="2800" b="1" dirty="0">
              <a:solidFill>
                <a:schemeClr val="bg1"/>
              </a:solidFill>
            </a:endParaRPr>
          </a:p>
        </p:txBody>
      </p:sp>
    </p:spTree>
    <p:extLst>
      <p:ext uri="{BB962C8B-B14F-4D97-AF65-F5344CB8AC3E}">
        <p14:creationId xmlns:p14="http://schemas.microsoft.com/office/powerpoint/2010/main" val="2502419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08494" y="0"/>
            <a:ext cx="79195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6" name="Content Placeholder 4"/>
          <p:cNvSpPr>
            <a:spLocks noGrp="1"/>
          </p:cNvSpPr>
          <p:nvPr>
            <p:ph idx="1"/>
          </p:nvPr>
        </p:nvSpPr>
        <p:spPr>
          <a:xfrm>
            <a:off x="325521" y="972785"/>
            <a:ext cx="11494772" cy="5345711"/>
          </a:xfrm>
        </p:spPr>
        <p:txBody>
          <a:bodyPr>
            <a:noAutofit/>
          </a:bodyPr>
          <a:lstStyle/>
          <a:p>
            <a:pPr marL="0" indent="0">
              <a:spcAft>
                <a:spcPts val="1200"/>
              </a:spcAft>
              <a:buClr>
                <a:schemeClr val="accent5">
                  <a:lumMod val="50000"/>
                </a:schemeClr>
              </a:buClr>
              <a:buNone/>
            </a:pPr>
            <a:r>
              <a:rPr lang="en-GB" sz="2400" b="1" dirty="0">
                <a:cs typeface="Arial" panose="020B0604020202020204" pitchFamily="34" charset="0"/>
              </a:rPr>
              <a:t>ii) It helps to </a:t>
            </a:r>
            <a:r>
              <a:rPr lang="en-GB" sz="2400" b="1" i="1" dirty="0">
                <a:cs typeface="Arial" panose="020B0604020202020204" pitchFamily="34" charset="0"/>
              </a:rPr>
              <a:t>understand</a:t>
            </a:r>
            <a:r>
              <a:rPr lang="en-GB" sz="2400" b="1" dirty="0">
                <a:cs typeface="Arial" panose="020B0604020202020204" pitchFamily="34" charset="0"/>
              </a:rPr>
              <a:t> </a:t>
            </a:r>
            <a:r>
              <a:rPr lang="en-GB" sz="2400" b="1" i="1" dirty="0">
                <a:cs typeface="Arial" panose="020B0604020202020204" pitchFamily="34" charset="0"/>
              </a:rPr>
              <a:t>the meaning </a:t>
            </a:r>
            <a:r>
              <a:rPr lang="en-GB" sz="2400" b="1" dirty="0">
                <a:cs typeface="Arial" panose="020B0604020202020204" pitchFamily="34" charset="0"/>
              </a:rPr>
              <a:t>(or function) of grammar </a:t>
            </a:r>
            <a:r>
              <a:rPr lang="en-GB" sz="2400" b="1" i="1" dirty="0">
                <a:cs typeface="Arial" panose="020B0604020202020204" pitchFamily="34" charset="0"/>
              </a:rPr>
              <a:t>before</a:t>
            </a:r>
            <a:r>
              <a:rPr lang="en-GB" sz="2400" b="1" dirty="0">
                <a:cs typeface="Arial" panose="020B0604020202020204" pitchFamily="34" charset="0"/>
              </a:rPr>
              <a:t> producing it</a:t>
            </a:r>
          </a:p>
          <a:p>
            <a:pPr marL="0" indent="0">
              <a:lnSpc>
                <a:spcPct val="100000"/>
              </a:lnSpc>
              <a:spcBef>
                <a:spcPts val="0"/>
              </a:spcBef>
              <a:buClr>
                <a:schemeClr val="accent5">
                  <a:lumMod val="50000"/>
                </a:schemeClr>
              </a:buClr>
              <a:buNone/>
            </a:pPr>
            <a:endParaRPr lang="en-GB" sz="1600" dirty="0">
              <a:cs typeface="Arial" panose="020B0604020202020204" pitchFamily="34" charset="0"/>
            </a:endParaRPr>
          </a:p>
          <a:p>
            <a:pPr>
              <a:spcAft>
                <a:spcPts val="1200"/>
              </a:spcAft>
              <a:buClr>
                <a:schemeClr val="accent5">
                  <a:lumMod val="50000"/>
                </a:schemeClr>
              </a:buClr>
            </a:pPr>
            <a:r>
              <a:rPr lang="en-GB" sz="2400" dirty="0"/>
              <a:t>Establishing grammar knowledge is very efficient when done in carefully designed </a:t>
            </a:r>
            <a:r>
              <a:rPr lang="en-GB" sz="2400" b="1" i="1" dirty="0"/>
              <a:t>reading and listening activities, prior to production practice</a:t>
            </a:r>
            <a:endParaRPr lang="en-GB" sz="2400" b="1" dirty="0"/>
          </a:p>
          <a:p>
            <a:pPr>
              <a:spcAft>
                <a:spcPts val="1200"/>
              </a:spcAft>
              <a:buClr>
                <a:schemeClr val="accent5">
                  <a:lumMod val="50000"/>
                </a:schemeClr>
              </a:buClr>
              <a:buFont typeface="Wingdings" panose="05000000000000000000" pitchFamily="2" charset="2"/>
              <a:buChar char="§"/>
            </a:pPr>
            <a:r>
              <a:rPr lang="en-GB" sz="2400" dirty="0"/>
              <a:t>Strip out other cues so that the learner </a:t>
            </a:r>
            <a:r>
              <a:rPr lang="en-GB" sz="2400" b="1" i="1" dirty="0"/>
              <a:t>has to </a:t>
            </a:r>
            <a:r>
              <a:rPr lang="en-GB" sz="2400" dirty="0"/>
              <a:t>pay attention to the grammar </a:t>
            </a:r>
            <a:r>
              <a:rPr lang="en-GB" sz="2400" b="1" i="1" dirty="0"/>
              <a:t>and</a:t>
            </a:r>
            <a:r>
              <a:rPr lang="en-GB" sz="2400" dirty="0"/>
              <a:t> its meaning in the input (reading or listening)</a:t>
            </a:r>
          </a:p>
          <a:p>
            <a:pPr>
              <a:spcAft>
                <a:spcPts val="1200"/>
              </a:spcAft>
              <a:buClr>
                <a:schemeClr val="accent5">
                  <a:lumMod val="50000"/>
                </a:schemeClr>
              </a:buClr>
              <a:buFont typeface="Wingdings" panose="05000000000000000000" pitchFamily="2" charset="2"/>
              <a:buChar char="§"/>
            </a:pPr>
            <a:r>
              <a:rPr lang="en-GB" sz="2400" i="1" dirty="0"/>
              <a:t>E.g., strip out…  </a:t>
            </a:r>
          </a:p>
          <a:p>
            <a:pPr lvl="1">
              <a:spcAft>
                <a:spcPts val="1200"/>
              </a:spcAft>
              <a:buClr>
                <a:schemeClr val="accent5">
                  <a:lumMod val="50000"/>
                </a:schemeClr>
              </a:buClr>
              <a:buFont typeface="Wingdings" panose="05000000000000000000" pitchFamily="2" charset="2"/>
              <a:buChar char="§"/>
            </a:pPr>
            <a:r>
              <a:rPr lang="en-GB" sz="1800" i="1" dirty="0"/>
              <a:t>intonation if it gives it away that a question is being asked! </a:t>
            </a:r>
          </a:p>
          <a:p>
            <a:pPr lvl="1">
              <a:spcAft>
                <a:spcPts val="1200"/>
              </a:spcAft>
              <a:buClr>
                <a:schemeClr val="accent5">
                  <a:lumMod val="50000"/>
                </a:schemeClr>
              </a:buClr>
              <a:buFont typeface="Wingdings" panose="05000000000000000000" pitchFamily="2" charset="2"/>
              <a:buChar char="§"/>
            </a:pPr>
            <a:r>
              <a:rPr lang="en-GB" sz="1800" i="1" dirty="0"/>
              <a:t>guess work (based on the task instructions, such as ‘Read this letter about the last summer holidays’ = past tense!!)</a:t>
            </a:r>
          </a:p>
          <a:p>
            <a:pPr lvl="1">
              <a:spcAft>
                <a:spcPts val="1200"/>
              </a:spcAft>
              <a:buClr>
                <a:schemeClr val="accent5">
                  <a:lumMod val="50000"/>
                </a:schemeClr>
              </a:buClr>
              <a:buFont typeface="Wingdings" panose="05000000000000000000" pitchFamily="2" charset="2"/>
              <a:buChar char="§"/>
            </a:pPr>
            <a:r>
              <a:rPr lang="en-GB" sz="1800" i="1" dirty="0"/>
              <a:t>words like ‘yesterday’, ‘always’, ‘they’, ‘she’, which makes the grammar redundant</a:t>
            </a:r>
          </a:p>
          <a:p>
            <a:pPr>
              <a:spcAft>
                <a:spcPts val="1200"/>
              </a:spcAft>
              <a:buClr>
                <a:schemeClr val="accent5">
                  <a:lumMod val="50000"/>
                </a:schemeClr>
              </a:buClr>
              <a:buFont typeface="Wingdings" panose="05000000000000000000" pitchFamily="2" charset="2"/>
              <a:buChar char="§"/>
            </a:pPr>
            <a:endParaRPr lang="en-GB" sz="2200" b="1" dirty="0">
              <a:cs typeface="Arial" panose="020B0604020202020204" pitchFamily="34" charset="0"/>
            </a:endParaRPr>
          </a:p>
        </p:txBody>
      </p:sp>
      <p:pic>
        <p:nvPicPr>
          <p:cNvPr id="7" name="Picture 6">
            <a:extLst>
              <a:ext uri="{FF2B5EF4-FFF2-40B4-BE49-F238E27FC236}">
                <a16:creationId xmlns:a16="http://schemas.microsoft.com/office/drawing/2014/main" id="{75E4F381-11B9-4553-93CF-0D400E01C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502"/>
            <a:ext cx="12058650" cy="867128"/>
          </a:xfrm>
          <a:prstGeom prst="rect">
            <a:avLst/>
          </a:prstGeom>
        </p:spPr>
      </p:pic>
      <p:sp>
        <p:nvSpPr>
          <p:cNvPr id="9" name="Title 3">
            <a:extLst>
              <a:ext uri="{FF2B5EF4-FFF2-40B4-BE49-F238E27FC236}">
                <a16:creationId xmlns:a16="http://schemas.microsoft.com/office/drawing/2014/main" id="{CF8178A3-FD5A-48D5-96F1-90AAC6EB00B9}"/>
              </a:ext>
            </a:extLst>
          </p:cNvPr>
          <p:cNvSpPr txBox="1">
            <a:spLocks/>
          </p:cNvSpPr>
          <p:nvPr/>
        </p:nvSpPr>
        <p:spPr>
          <a:xfrm>
            <a:off x="132294" y="97713"/>
            <a:ext cx="998873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bg1"/>
                </a:solidFill>
              </a:rPr>
              <a:t>Key findings from research to inform our thinking [3]</a:t>
            </a:r>
          </a:p>
          <a:p>
            <a:endParaRPr lang="en-GB" sz="2800" b="1" dirty="0">
              <a:solidFill>
                <a:schemeClr val="bg1"/>
              </a:solidFill>
            </a:endParaRPr>
          </a:p>
        </p:txBody>
      </p:sp>
    </p:spTree>
    <p:extLst>
      <p:ext uri="{BB962C8B-B14F-4D97-AF65-F5344CB8AC3E}">
        <p14:creationId xmlns:p14="http://schemas.microsoft.com/office/powerpoint/2010/main" val="407030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F69827-5D48-6F4F-B2E3-7ED4DD99CA4E}"/>
              </a:ext>
            </a:extLst>
          </p:cNvPr>
          <p:cNvSpPr>
            <a:spLocks noGrp="1"/>
          </p:cNvSpPr>
          <p:nvPr>
            <p:ph idx="1"/>
          </p:nvPr>
        </p:nvSpPr>
        <p:spPr>
          <a:xfrm>
            <a:off x="362310" y="795131"/>
            <a:ext cx="11383992" cy="5674680"/>
          </a:xfrm>
        </p:spPr>
        <p:txBody>
          <a:bodyPr>
            <a:noAutofit/>
          </a:bodyPr>
          <a:lstStyle/>
          <a:p>
            <a:pPr marL="0" indent="0">
              <a:spcAft>
                <a:spcPts val="1200"/>
              </a:spcAft>
              <a:buClr>
                <a:schemeClr val="accent5">
                  <a:lumMod val="50000"/>
                </a:schemeClr>
              </a:buClr>
              <a:buNone/>
            </a:pPr>
            <a:r>
              <a:rPr lang="en-GB" sz="1800" b="1" dirty="0">
                <a:solidFill>
                  <a:srgbClr val="203864"/>
                </a:solidFill>
                <a:cs typeface="Arial" panose="020B0604020202020204" pitchFamily="34" charset="0"/>
              </a:rPr>
              <a:t>iii) Regular practice, with different vocabulary, in different types of task</a:t>
            </a:r>
            <a:endParaRPr lang="en-GB" sz="1600" dirty="0">
              <a:solidFill>
                <a:srgbClr val="203864"/>
              </a:solidFill>
              <a:cs typeface="Arial" panose="020B0604020202020204" pitchFamily="34" charset="0"/>
            </a:endParaRPr>
          </a:p>
          <a:p>
            <a:pPr>
              <a:spcAft>
                <a:spcPts val="1200"/>
              </a:spcAft>
              <a:buClr>
                <a:schemeClr val="accent5">
                  <a:lumMod val="50000"/>
                </a:schemeClr>
              </a:buClr>
              <a:buFont typeface="Wingdings" panose="05000000000000000000" pitchFamily="2" charset="2"/>
              <a:buChar char="§"/>
            </a:pPr>
            <a:r>
              <a:rPr lang="en-GB" sz="1800" dirty="0">
                <a:solidFill>
                  <a:srgbClr val="203864"/>
                </a:solidFill>
                <a:cs typeface="Arial" panose="020B0604020202020204" pitchFamily="34" charset="0"/>
              </a:rPr>
              <a:t>If knowledge is practised only in one way or one context, it can become “skill-specific” </a:t>
            </a:r>
          </a:p>
          <a:p>
            <a:pPr lvl="1">
              <a:spcAft>
                <a:spcPts val="1200"/>
              </a:spcAft>
              <a:buClr>
                <a:schemeClr val="accent5">
                  <a:lumMod val="50000"/>
                </a:schemeClr>
              </a:buClr>
              <a:buFont typeface="Wingdings" panose="05000000000000000000" pitchFamily="2" charset="2"/>
              <a:buChar char="§"/>
            </a:pPr>
            <a:r>
              <a:rPr lang="en-GB" sz="1800" dirty="0">
                <a:solidFill>
                  <a:srgbClr val="203864"/>
                </a:solidFill>
                <a:cs typeface="Arial" panose="020B0604020202020204" pitchFamily="34" charset="0"/>
              </a:rPr>
              <a:t>the knowledge is less transferable to other purposes, e.g., </a:t>
            </a:r>
          </a:p>
          <a:p>
            <a:pPr lvl="1">
              <a:spcAft>
                <a:spcPts val="1200"/>
              </a:spcAft>
              <a:buClr>
                <a:schemeClr val="accent5">
                  <a:lumMod val="50000"/>
                </a:schemeClr>
              </a:buClr>
              <a:buFont typeface="Wingdings" panose="05000000000000000000" pitchFamily="2" charset="2"/>
              <a:buChar char="§"/>
            </a:pPr>
            <a:r>
              <a:rPr lang="en-GB" sz="1800" dirty="0">
                <a:solidFill>
                  <a:srgbClr val="203864"/>
                </a:solidFill>
                <a:cs typeface="Arial" panose="020B0604020202020204" pitchFamily="34" charset="0"/>
              </a:rPr>
              <a:t>a learner might say ‘</a:t>
            </a:r>
            <a:r>
              <a:rPr lang="en-GB" sz="1800" i="1" dirty="0">
                <a:solidFill>
                  <a:srgbClr val="203864"/>
                </a:solidFill>
                <a:cs typeface="Arial" panose="020B0604020202020204" pitchFamily="34" charset="0"/>
              </a:rPr>
              <a:t>il s’appelle</a:t>
            </a:r>
            <a:r>
              <a:rPr lang="en-GB" sz="1800" dirty="0">
                <a:solidFill>
                  <a:srgbClr val="203864"/>
                </a:solidFill>
                <a:cs typeface="Arial" panose="020B0604020202020204" pitchFamily="34" charset="0"/>
              </a:rPr>
              <a:t>’ fast and accurately, but not be able to write it or use its parts;</a:t>
            </a:r>
          </a:p>
          <a:p>
            <a:pPr lvl="1">
              <a:spcAft>
                <a:spcPts val="1200"/>
              </a:spcAft>
              <a:buClr>
                <a:schemeClr val="accent5">
                  <a:lumMod val="50000"/>
                </a:schemeClr>
              </a:buClr>
              <a:buFont typeface="Wingdings" panose="05000000000000000000" pitchFamily="2" charset="2"/>
              <a:buChar char="§"/>
            </a:pPr>
            <a:r>
              <a:rPr lang="en-GB" sz="1800" dirty="0">
                <a:solidFill>
                  <a:srgbClr val="203864"/>
                </a:solidFill>
                <a:cs typeface="Arial" panose="020B0604020202020204" pitchFamily="34" charset="0"/>
              </a:rPr>
              <a:t>a learner might say ‘</a:t>
            </a:r>
            <a:r>
              <a:rPr lang="en-GB" sz="1800" i="1" dirty="0">
                <a:solidFill>
                  <a:srgbClr val="203864"/>
                </a:solidFill>
                <a:cs typeface="Arial" panose="020B0604020202020204" pitchFamily="34" charset="0"/>
              </a:rPr>
              <a:t>J’ai mangé des frites</a:t>
            </a:r>
            <a:r>
              <a:rPr lang="en-GB" sz="1800" dirty="0">
                <a:solidFill>
                  <a:srgbClr val="203864"/>
                </a:solidFill>
                <a:cs typeface="Arial" panose="020B0604020202020204" pitchFamily="34" charset="0"/>
              </a:rPr>
              <a:t>’ when asked what they did last weekend, but not be able to say ‘I ate’ in another context, or use the past tense with another verb </a:t>
            </a:r>
            <a:r>
              <a:rPr lang="en-GB" sz="1800" i="1" dirty="0">
                <a:solidFill>
                  <a:srgbClr val="203864"/>
                </a:solidFill>
                <a:cs typeface="Arial" panose="020B0604020202020204" pitchFamily="34" charset="0"/>
              </a:rPr>
              <a:t>j’ai </a:t>
            </a:r>
            <a:r>
              <a:rPr lang="en-GB" sz="1800" i="1" dirty="0" err="1">
                <a:solidFill>
                  <a:srgbClr val="203864"/>
                </a:solidFill>
                <a:cs typeface="Arial" panose="020B0604020202020204" pitchFamily="34" charset="0"/>
              </a:rPr>
              <a:t>regardé</a:t>
            </a:r>
            <a:r>
              <a:rPr lang="en-GB" sz="1800" dirty="0">
                <a:solidFill>
                  <a:srgbClr val="203864"/>
                </a:solidFill>
                <a:cs typeface="Arial" panose="020B0604020202020204" pitchFamily="34" charset="0"/>
              </a:rPr>
              <a:t>, or change it to </a:t>
            </a:r>
            <a:r>
              <a:rPr lang="en-GB" sz="1800" i="1" dirty="0">
                <a:solidFill>
                  <a:srgbClr val="203864"/>
                </a:solidFill>
                <a:cs typeface="Arial" panose="020B0604020202020204" pitchFamily="34" charset="0"/>
              </a:rPr>
              <a:t>il a mangé</a:t>
            </a:r>
          </a:p>
          <a:p>
            <a:pPr>
              <a:lnSpc>
                <a:spcPct val="100000"/>
              </a:lnSpc>
              <a:spcBef>
                <a:spcPts val="0"/>
              </a:spcBef>
              <a:buClr>
                <a:schemeClr val="accent5">
                  <a:lumMod val="50000"/>
                </a:schemeClr>
              </a:buClr>
              <a:buFont typeface="Wingdings" panose="05000000000000000000" pitchFamily="2" charset="2"/>
              <a:buChar char="§"/>
            </a:pPr>
            <a:r>
              <a:rPr lang="en-GB" sz="1800" dirty="0">
                <a:solidFill>
                  <a:srgbClr val="203864"/>
                </a:solidFill>
                <a:cs typeface="Arial" panose="020B0604020202020204" pitchFamily="34" charset="0"/>
              </a:rPr>
              <a:t>The grammar learners can use when writing is often different from the grammar they can use when speaking, because they need to access it more quickly when speaking</a:t>
            </a:r>
          </a:p>
          <a:p>
            <a:pPr marL="0" indent="0">
              <a:lnSpc>
                <a:spcPct val="100000"/>
              </a:lnSpc>
              <a:spcBef>
                <a:spcPts val="0"/>
              </a:spcBef>
              <a:buClr>
                <a:schemeClr val="accent5">
                  <a:lumMod val="50000"/>
                </a:schemeClr>
              </a:buClr>
              <a:buNone/>
            </a:pPr>
            <a:endParaRPr lang="en-GB" sz="1800" dirty="0">
              <a:solidFill>
                <a:srgbClr val="203864"/>
              </a:solidFill>
              <a:cs typeface="Arial" panose="020B0604020202020204" pitchFamily="34" charset="0"/>
            </a:endParaRPr>
          </a:p>
          <a:p>
            <a:pPr>
              <a:lnSpc>
                <a:spcPct val="100000"/>
              </a:lnSpc>
              <a:spcBef>
                <a:spcPts val="0"/>
              </a:spcBef>
              <a:buClr>
                <a:schemeClr val="accent5">
                  <a:lumMod val="50000"/>
                </a:schemeClr>
              </a:buClr>
              <a:buFont typeface="Wingdings" panose="05000000000000000000" pitchFamily="2" charset="2"/>
              <a:buChar char="§"/>
            </a:pPr>
            <a:r>
              <a:rPr lang="en-GB" sz="1800" dirty="0">
                <a:solidFill>
                  <a:srgbClr val="203864"/>
                </a:solidFill>
                <a:cs typeface="Arial" panose="020B0604020202020204" pitchFamily="34" charset="0"/>
              </a:rPr>
              <a:t>Learners benefit from practice in </a:t>
            </a:r>
            <a:r>
              <a:rPr lang="en-GB" sz="1800" b="1" i="1" dirty="0">
                <a:solidFill>
                  <a:srgbClr val="203864"/>
                </a:solidFill>
                <a:cs typeface="Arial" panose="020B0604020202020204" pitchFamily="34" charset="0"/>
              </a:rPr>
              <a:t>both modalities </a:t>
            </a:r>
            <a:r>
              <a:rPr lang="en-GB" sz="1800" dirty="0">
                <a:solidFill>
                  <a:srgbClr val="203864"/>
                </a:solidFill>
                <a:cs typeface="Arial" panose="020B0604020202020204" pitchFamily="34" charset="0"/>
              </a:rPr>
              <a:t>(oral &amp; written) and </a:t>
            </a:r>
            <a:r>
              <a:rPr lang="en-GB" sz="1800" b="1" i="1" dirty="0">
                <a:solidFill>
                  <a:srgbClr val="203864"/>
                </a:solidFill>
                <a:cs typeface="Arial" panose="020B0604020202020204" pitchFamily="34" charset="0"/>
              </a:rPr>
              <a:t>both modes </a:t>
            </a:r>
            <a:r>
              <a:rPr lang="en-GB" sz="1800" dirty="0">
                <a:solidFill>
                  <a:srgbClr val="203864"/>
                </a:solidFill>
                <a:cs typeface="Arial" panose="020B0604020202020204" pitchFamily="34" charset="0"/>
              </a:rPr>
              <a:t>(comprehension &amp; production)</a:t>
            </a:r>
          </a:p>
          <a:p>
            <a:pPr marL="0" indent="0">
              <a:lnSpc>
                <a:spcPct val="100000"/>
              </a:lnSpc>
              <a:spcBef>
                <a:spcPts val="0"/>
              </a:spcBef>
              <a:buClr>
                <a:schemeClr val="accent5">
                  <a:lumMod val="50000"/>
                </a:schemeClr>
              </a:buClr>
              <a:buNone/>
            </a:pPr>
            <a:endParaRPr lang="en-GB" sz="1800" dirty="0">
              <a:solidFill>
                <a:srgbClr val="203864"/>
              </a:solidFill>
              <a:cs typeface="Arial" panose="020B0604020202020204" pitchFamily="34" charset="0"/>
            </a:endParaRPr>
          </a:p>
          <a:p>
            <a:pPr>
              <a:lnSpc>
                <a:spcPct val="100000"/>
              </a:lnSpc>
              <a:spcBef>
                <a:spcPts val="0"/>
              </a:spcBef>
              <a:buClr>
                <a:schemeClr val="accent5">
                  <a:lumMod val="50000"/>
                </a:schemeClr>
              </a:buClr>
              <a:buFont typeface="Wingdings" panose="05000000000000000000" pitchFamily="2" charset="2"/>
              <a:buChar char="§"/>
            </a:pPr>
            <a:r>
              <a:rPr lang="en-GB" sz="1800" dirty="0">
                <a:solidFill>
                  <a:srgbClr val="203864"/>
                </a:solidFill>
                <a:cs typeface="Arial" panose="020B0604020202020204" pitchFamily="34" charset="0"/>
              </a:rPr>
              <a:t>Learners benefit from practising in controlled, structured contexts before </a:t>
            </a:r>
            <a:r>
              <a:rPr lang="en-GB" sz="1800" dirty="0">
                <a:solidFill>
                  <a:srgbClr val="203864"/>
                </a:solidFill>
              </a:rPr>
              <a:t>freer production</a:t>
            </a:r>
          </a:p>
          <a:p>
            <a:pPr marL="0" indent="0">
              <a:lnSpc>
                <a:spcPct val="100000"/>
              </a:lnSpc>
              <a:spcBef>
                <a:spcPts val="0"/>
              </a:spcBef>
              <a:buClr>
                <a:schemeClr val="accent5">
                  <a:lumMod val="50000"/>
                </a:schemeClr>
              </a:buClr>
              <a:buNone/>
            </a:pPr>
            <a:endParaRPr lang="en-GB" sz="1800" dirty="0">
              <a:solidFill>
                <a:srgbClr val="203864"/>
              </a:solidFill>
            </a:endParaRPr>
          </a:p>
          <a:p>
            <a:pPr>
              <a:lnSpc>
                <a:spcPct val="100000"/>
              </a:lnSpc>
              <a:spcBef>
                <a:spcPts val="0"/>
              </a:spcBef>
              <a:buClr>
                <a:schemeClr val="accent5">
                  <a:lumMod val="50000"/>
                </a:schemeClr>
              </a:buClr>
              <a:buFont typeface="Wingdings" panose="05000000000000000000" pitchFamily="2" charset="2"/>
              <a:buChar char="§"/>
            </a:pPr>
            <a:r>
              <a:rPr lang="en-GB" sz="1800" dirty="0">
                <a:solidFill>
                  <a:srgbClr val="203864"/>
                </a:solidFill>
              </a:rPr>
              <a:t>Learners benefit from </a:t>
            </a:r>
            <a:r>
              <a:rPr lang="en-GB" sz="1800" b="1" i="1" dirty="0">
                <a:solidFill>
                  <a:srgbClr val="203864"/>
                </a:solidFill>
              </a:rPr>
              <a:t>producing</a:t>
            </a:r>
            <a:r>
              <a:rPr lang="en-GB" sz="1800" dirty="0">
                <a:solidFill>
                  <a:srgbClr val="203864"/>
                </a:solidFill>
              </a:rPr>
              <a:t> the grammar in writing and speaking activities that make the grammar </a:t>
            </a:r>
            <a:r>
              <a:rPr lang="en-GB" sz="1800" b="1" i="1" dirty="0">
                <a:solidFill>
                  <a:srgbClr val="203864"/>
                </a:solidFill>
              </a:rPr>
              <a:t>matter</a:t>
            </a:r>
            <a:r>
              <a:rPr lang="en-GB" sz="1800" dirty="0">
                <a:solidFill>
                  <a:srgbClr val="203864"/>
                </a:solidFill>
              </a:rPr>
              <a:t> to communicate a specific meaning</a:t>
            </a:r>
            <a:endParaRPr lang="en-GB" sz="1800" dirty="0">
              <a:solidFill>
                <a:srgbClr val="203864"/>
              </a:solidFill>
              <a:cs typeface="Arial" panose="020B0604020202020204" pitchFamily="34" charset="0"/>
            </a:endParaRPr>
          </a:p>
        </p:txBody>
      </p:sp>
      <p:pic>
        <p:nvPicPr>
          <p:cNvPr id="4" name="Picture 3">
            <a:extLst>
              <a:ext uri="{FF2B5EF4-FFF2-40B4-BE49-F238E27FC236}">
                <a16:creationId xmlns:a16="http://schemas.microsoft.com/office/drawing/2014/main" id="{6C599B81-D381-724E-9595-420CDF74C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657"/>
            <a:ext cx="8902460" cy="633167"/>
          </a:xfrm>
          <a:prstGeom prst="rect">
            <a:avLst/>
          </a:prstGeom>
        </p:spPr>
      </p:pic>
      <p:sp>
        <p:nvSpPr>
          <p:cNvPr id="5" name="Title 3">
            <a:extLst>
              <a:ext uri="{FF2B5EF4-FFF2-40B4-BE49-F238E27FC236}">
                <a16:creationId xmlns:a16="http://schemas.microsoft.com/office/drawing/2014/main" id="{A94890CC-CAEA-6B48-8677-400839F23FD6}"/>
              </a:ext>
            </a:extLst>
          </p:cNvPr>
          <p:cNvSpPr txBox="1">
            <a:spLocks/>
          </p:cNvSpPr>
          <p:nvPr/>
        </p:nvSpPr>
        <p:spPr>
          <a:xfrm>
            <a:off x="119768" y="78773"/>
            <a:ext cx="8910106" cy="659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bg1"/>
                </a:solidFill>
              </a:rPr>
              <a:t>Key findings from research to inform our thinking [4]</a:t>
            </a:r>
          </a:p>
        </p:txBody>
      </p:sp>
    </p:spTree>
    <p:extLst>
      <p:ext uri="{BB962C8B-B14F-4D97-AF65-F5344CB8AC3E}">
        <p14:creationId xmlns:p14="http://schemas.microsoft.com/office/powerpoint/2010/main" val="376744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509"/>
            <a:ext cx="11301413" cy="867128"/>
          </a:xfrm>
          <a:prstGeom prst="rect">
            <a:avLst/>
          </a:prstGeom>
        </p:spPr>
      </p:pic>
      <p:sp>
        <p:nvSpPr>
          <p:cNvPr id="5" name="Title 3"/>
          <p:cNvSpPr txBox="1">
            <a:spLocks/>
          </p:cNvSpPr>
          <p:nvPr/>
        </p:nvSpPr>
        <p:spPr>
          <a:xfrm>
            <a:off x="337930" y="0"/>
            <a:ext cx="7790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Rectangle 1"/>
          <p:cNvSpPr/>
          <p:nvPr/>
        </p:nvSpPr>
        <p:spPr>
          <a:xfrm>
            <a:off x="175364" y="1128920"/>
            <a:ext cx="11678706" cy="5146620"/>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buClr>
                <a:schemeClr val="accent5">
                  <a:lumMod val="50000"/>
                </a:schemeClr>
              </a:buClr>
            </a:pPr>
            <a:r>
              <a:rPr lang="en-GB" sz="2000" b="1" dirty="0">
                <a:solidFill>
                  <a:schemeClr val="accent5">
                    <a:lumMod val="50000"/>
                  </a:schemeClr>
                </a:solidFill>
                <a:latin typeface="Century Gothic" panose="020B0502020202020204" pitchFamily="34" charset="0"/>
                <a:cs typeface="Arial" panose="020B0604020202020204" pitchFamily="34" charset="0"/>
              </a:rPr>
              <a:t>Summary of key recommendations:</a:t>
            </a:r>
          </a:p>
          <a:p>
            <a:pPr>
              <a:spcBef>
                <a:spcPts val="600"/>
              </a:spcBef>
              <a:spcAft>
                <a:spcPts val="600"/>
              </a:spcAft>
              <a:buClr>
                <a:schemeClr val="accent5">
                  <a:lumMod val="50000"/>
                </a:schemeClr>
              </a:buClr>
            </a:pPr>
            <a:endParaRPr lang="en-GB" sz="2000" b="1" dirty="0">
              <a:solidFill>
                <a:schemeClr val="accent5">
                  <a:lumMod val="50000"/>
                </a:schemeClr>
              </a:solidFill>
              <a:latin typeface="Century Gothic" panose="020B0502020202020204" pitchFamily="34" charset="0"/>
              <a:cs typeface="Arial" panose="020B0604020202020204" pitchFamily="34" charset="0"/>
            </a:endParaRPr>
          </a:p>
          <a:p>
            <a:pPr>
              <a:lnSpc>
                <a:spcPct val="150000"/>
              </a:lnSpc>
              <a:spcBef>
                <a:spcPts val="600"/>
              </a:spcBef>
              <a:spcAft>
                <a:spcPts val="600"/>
              </a:spcAft>
              <a:buClr>
                <a:schemeClr val="accent5">
                  <a:lumMod val="50000"/>
                </a:schemeClr>
              </a:buClr>
            </a:pPr>
            <a:r>
              <a:rPr lang="en-GB" sz="2000" dirty="0">
                <a:solidFill>
                  <a:schemeClr val="accent1">
                    <a:lumMod val="50000"/>
                  </a:schemeClr>
                </a:solidFill>
                <a:latin typeface="Century Gothic" panose="020B0502020202020204" pitchFamily="34" charset="0"/>
                <a:cs typeface="Arial" panose="020B0604020202020204" pitchFamily="34" charset="0"/>
              </a:rPr>
              <a:t>1</a:t>
            </a:r>
            <a:r>
              <a:rPr lang="en-GB" sz="2000" b="1" dirty="0">
                <a:solidFill>
                  <a:schemeClr val="accent1">
                    <a:lumMod val="50000"/>
                  </a:schemeClr>
                </a:solidFill>
                <a:latin typeface="Century Gothic" panose="020B0502020202020204" pitchFamily="34" charset="0"/>
                <a:cs typeface="Arial" panose="020B0604020202020204" pitchFamily="34" charset="0"/>
              </a:rPr>
              <a:t>. </a:t>
            </a:r>
            <a:r>
              <a:rPr lang="en-GB" sz="2000" dirty="0">
                <a:solidFill>
                  <a:schemeClr val="accent1">
                    <a:lumMod val="50000"/>
                  </a:schemeClr>
                </a:solidFill>
                <a:latin typeface="Century Gothic" panose="020B0502020202020204" pitchFamily="34" charset="0"/>
              </a:rPr>
              <a:t>Provide a very </a:t>
            </a:r>
            <a:r>
              <a:rPr lang="en-GB" sz="2000" b="1" i="1" dirty="0">
                <a:solidFill>
                  <a:schemeClr val="accent1">
                    <a:lumMod val="50000"/>
                  </a:schemeClr>
                </a:solidFill>
                <a:latin typeface="Century Gothic" panose="020B0502020202020204" pitchFamily="34" charset="0"/>
              </a:rPr>
              <a:t>short and simple </a:t>
            </a:r>
            <a:r>
              <a:rPr lang="en-GB" sz="2000" dirty="0">
                <a:solidFill>
                  <a:schemeClr val="accent1">
                    <a:lumMod val="50000"/>
                  </a:schemeClr>
                </a:solidFill>
                <a:latin typeface="Century Gothic" panose="020B0502020202020204" pitchFamily="34" charset="0"/>
              </a:rPr>
              <a:t>description of the grammar </a:t>
            </a:r>
            <a:r>
              <a:rPr lang="en-GB" sz="2000" b="1" i="1" dirty="0">
                <a:solidFill>
                  <a:schemeClr val="accent1">
                    <a:lumMod val="50000"/>
                  </a:schemeClr>
                </a:solidFill>
                <a:latin typeface="Century Gothic" panose="020B0502020202020204" pitchFamily="34" charset="0"/>
              </a:rPr>
              <a:t>before </a:t>
            </a:r>
            <a:r>
              <a:rPr lang="en-GB" sz="2000" dirty="0">
                <a:solidFill>
                  <a:schemeClr val="accent1">
                    <a:lumMod val="50000"/>
                  </a:schemeClr>
                </a:solidFill>
                <a:latin typeface="Century Gothic" panose="020B0502020202020204" pitchFamily="34" charset="0"/>
              </a:rPr>
              <a:t>practice</a:t>
            </a:r>
          </a:p>
          <a:p>
            <a:pPr>
              <a:lnSpc>
                <a:spcPct val="150000"/>
              </a:lnSpc>
              <a:spcBef>
                <a:spcPts val="600"/>
              </a:spcBef>
              <a:spcAft>
                <a:spcPts val="600"/>
              </a:spcAft>
            </a:pPr>
            <a:r>
              <a:rPr lang="en-GB" sz="2000" dirty="0">
                <a:solidFill>
                  <a:schemeClr val="accent1">
                    <a:lumMod val="50000"/>
                  </a:schemeClr>
                </a:solidFill>
                <a:latin typeface="Century Gothic" panose="020B0502020202020204" pitchFamily="34" charset="0"/>
              </a:rPr>
              <a:t>2. Focus on pairs (or </a:t>
            </a:r>
            <a:r>
              <a:rPr lang="en-GB" sz="2000" i="1" dirty="0">
                <a:solidFill>
                  <a:schemeClr val="accent1">
                    <a:lumMod val="50000"/>
                  </a:schemeClr>
                </a:solidFill>
                <a:latin typeface="Century Gothic" panose="020B0502020202020204" pitchFamily="34" charset="0"/>
              </a:rPr>
              <a:t>very</a:t>
            </a:r>
            <a:r>
              <a:rPr lang="en-GB" sz="2000" dirty="0">
                <a:solidFill>
                  <a:schemeClr val="accent1">
                    <a:lumMod val="50000"/>
                  </a:schemeClr>
                </a:solidFill>
                <a:latin typeface="Century Gothic" panose="020B0502020202020204" pitchFamily="34" charset="0"/>
              </a:rPr>
              <a:t> small sets) of features; avoid introducing whole paradigms at once, especially in early stages.</a:t>
            </a:r>
          </a:p>
          <a:p>
            <a:pPr>
              <a:lnSpc>
                <a:spcPct val="150000"/>
              </a:lnSpc>
              <a:spcBef>
                <a:spcPts val="600"/>
              </a:spcBef>
              <a:spcAft>
                <a:spcPts val="600"/>
              </a:spcAft>
            </a:pPr>
            <a:r>
              <a:rPr lang="en-GB" sz="2000" dirty="0">
                <a:solidFill>
                  <a:schemeClr val="accent1">
                    <a:lumMod val="50000"/>
                  </a:schemeClr>
                </a:solidFill>
                <a:latin typeface="Century Gothic" panose="020B0502020202020204" pitchFamily="34" charset="0"/>
              </a:rPr>
              <a:t>3. Establish grammatical knowledge in reading and listening </a:t>
            </a:r>
            <a:r>
              <a:rPr lang="en-GB" sz="2000" b="1" dirty="0">
                <a:solidFill>
                  <a:schemeClr val="accent1">
                    <a:lumMod val="50000"/>
                  </a:schemeClr>
                </a:solidFill>
                <a:latin typeface="Century Gothic" panose="020B0502020202020204" pitchFamily="34" charset="0"/>
              </a:rPr>
              <a:t>before</a:t>
            </a:r>
            <a:r>
              <a:rPr lang="en-GB" sz="2000" dirty="0">
                <a:solidFill>
                  <a:schemeClr val="accent1">
                    <a:lumMod val="50000"/>
                  </a:schemeClr>
                </a:solidFill>
                <a:latin typeface="Century Gothic" panose="020B0502020202020204" pitchFamily="34" charset="0"/>
              </a:rPr>
              <a:t> expecting learners to produce the grammar in writing and speaking</a:t>
            </a:r>
          </a:p>
          <a:p>
            <a:pPr>
              <a:lnSpc>
                <a:spcPct val="150000"/>
              </a:lnSpc>
              <a:spcBef>
                <a:spcPts val="600"/>
              </a:spcBef>
              <a:spcAft>
                <a:spcPts val="600"/>
              </a:spcAft>
            </a:pPr>
            <a:r>
              <a:rPr lang="en-GB" sz="2000" dirty="0">
                <a:solidFill>
                  <a:schemeClr val="accent1">
                    <a:lumMod val="50000"/>
                  </a:schemeClr>
                </a:solidFill>
                <a:latin typeface="Century Gothic" panose="020B0502020202020204" pitchFamily="34" charset="0"/>
              </a:rPr>
              <a:t>4. Strip out other cues in the language so that the learner </a:t>
            </a:r>
            <a:r>
              <a:rPr lang="en-GB" sz="2000" b="1" i="1" dirty="0">
                <a:solidFill>
                  <a:schemeClr val="accent1">
                    <a:lumMod val="50000"/>
                  </a:schemeClr>
                </a:solidFill>
                <a:latin typeface="Century Gothic" panose="020B0502020202020204" pitchFamily="34" charset="0"/>
              </a:rPr>
              <a:t>has to </a:t>
            </a:r>
            <a:r>
              <a:rPr lang="en-GB" sz="2000" dirty="0">
                <a:solidFill>
                  <a:schemeClr val="accent1">
                    <a:lumMod val="50000"/>
                  </a:schemeClr>
                </a:solidFill>
                <a:latin typeface="Century Gothic" panose="020B0502020202020204" pitchFamily="34" charset="0"/>
              </a:rPr>
              <a:t>pay attention to the grammar </a:t>
            </a:r>
            <a:r>
              <a:rPr lang="en-GB" sz="2000" b="1" i="1" dirty="0">
                <a:solidFill>
                  <a:schemeClr val="accent1">
                    <a:lumMod val="50000"/>
                  </a:schemeClr>
                </a:solidFill>
                <a:latin typeface="Century Gothic" panose="020B0502020202020204" pitchFamily="34" charset="0"/>
              </a:rPr>
              <a:t>and</a:t>
            </a:r>
            <a:r>
              <a:rPr lang="en-GB" sz="2000" dirty="0">
                <a:solidFill>
                  <a:schemeClr val="accent1">
                    <a:lumMod val="50000"/>
                  </a:schemeClr>
                </a:solidFill>
                <a:latin typeface="Century Gothic" panose="020B0502020202020204" pitchFamily="34" charset="0"/>
              </a:rPr>
              <a:t> </a:t>
            </a:r>
            <a:r>
              <a:rPr lang="en-GB" sz="2000" b="1" i="1" dirty="0">
                <a:solidFill>
                  <a:schemeClr val="accent1">
                    <a:lumMod val="50000"/>
                  </a:schemeClr>
                </a:solidFill>
                <a:latin typeface="Century Gothic" panose="020B0502020202020204" pitchFamily="34" charset="0"/>
              </a:rPr>
              <a:t>its meaning </a:t>
            </a:r>
            <a:r>
              <a:rPr lang="en-GB" sz="2000" dirty="0">
                <a:solidFill>
                  <a:schemeClr val="accent1">
                    <a:lumMod val="50000"/>
                  </a:schemeClr>
                </a:solidFill>
                <a:latin typeface="Century Gothic" panose="020B0502020202020204" pitchFamily="34" charset="0"/>
              </a:rPr>
              <a:t>in the input (i.e., in reading </a:t>
            </a:r>
            <a:r>
              <a:rPr lang="en-GB" sz="2000" b="1" i="1" dirty="0">
                <a:solidFill>
                  <a:schemeClr val="accent1">
                    <a:lumMod val="50000"/>
                  </a:schemeClr>
                </a:solidFill>
                <a:latin typeface="Century Gothic" panose="020B0502020202020204" pitchFamily="34" charset="0"/>
              </a:rPr>
              <a:t>and</a:t>
            </a:r>
            <a:r>
              <a:rPr lang="en-GB" sz="2000" b="1" dirty="0">
                <a:solidFill>
                  <a:schemeClr val="accent1">
                    <a:lumMod val="50000"/>
                  </a:schemeClr>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listening activities)</a:t>
            </a:r>
          </a:p>
        </p:txBody>
      </p:sp>
      <p:sp>
        <p:nvSpPr>
          <p:cNvPr id="3" name="Rectangle 2">
            <a:extLst>
              <a:ext uri="{FF2B5EF4-FFF2-40B4-BE49-F238E27FC236}">
                <a16:creationId xmlns:a16="http://schemas.microsoft.com/office/drawing/2014/main" id="{7A475D7D-11AE-7144-9ABC-0789E623EDE6}"/>
              </a:ext>
            </a:extLst>
          </p:cNvPr>
          <p:cNvSpPr/>
          <p:nvPr/>
        </p:nvSpPr>
        <p:spPr>
          <a:xfrm>
            <a:off x="337930" y="263862"/>
            <a:ext cx="10078279" cy="523220"/>
          </a:xfrm>
          <a:prstGeom prst="rect">
            <a:avLst/>
          </a:prstGeom>
        </p:spPr>
        <p:txBody>
          <a:bodyPr wrap="square">
            <a:spAutoFit/>
          </a:bodyPr>
          <a:lstStyle/>
          <a:p>
            <a:pPr>
              <a:spcAft>
                <a:spcPts val="600"/>
              </a:spcAft>
              <a:buClr>
                <a:schemeClr val="accent5">
                  <a:lumMod val="50000"/>
                </a:schemeClr>
              </a:buClr>
            </a:pPr>
            <a:r>
              <a:rPr lang="en-GB" sz="2800" b="1" dirty="0">
                <a:solidFill>
                  <a:schemeClr val="bg1"/>
                </a:solidFill>
                <a:latin typeface="Century Gothic" panose="020B0502020202020204" pitchFamily="34" charset="0"/>
                <a:cs typeface="Arial" panose="020B0604020202020204" pitchFamily="34" charset="0"/>
              </a:rPr>
              <a:t>What are effective ways of teaching grammar? [1]</a:t>
            </a:r>
          </a:p>
        </p:txBody>
      </p:sp>
    </p:spTree>
    <p:extLst>
      <p:ext uri="{BB962C8B-B14F-4D97-AF65-F5344CB8AC3E}">
        <p14:creationId xmlns:p14="http://schemas.microsoft.com/office/powerpoint/2010/main" val="1754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509"/>
            <a:ext cx="11301413" cy="867128"/>
          </a:xfrm>
          <a:prstGeom prst="rect">
            <a:avLst/>
          </a:prstGeom>
        </p:spPr>
      </p:pic>
      <p:sp>
        <p:nvSpPr>
          <p:cNvPr id="5" name="Title 3"/>
          <p:cNvSpPr txBox="1">
            <a:spLocks/>
          </p:cNvSpPr>
          <p:nvPr/>
        </p:nvSpPr>
        <p:spPr>
          <a:xfrm>
            <a:off x="337930" y="0"/>
            <a:ext cx="779007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Rectangle 1"/>
          <p:cNvSpPr/>
          <p:nvPr/>
        </p:nvSpPr>
        <p:spPr>
          <a:xfrm>
            <a:off x="237995" y="1128919"/>
            <a:ext cx="11616075" cy="527188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Bef>
                <a:spcPts val="600"/>
              </a:spcBef>
              <a:spcAft>
                <a:spcPts val="600"/>
              </a:spcAft>
              <a:buClr>
                <a:schemeClr val="accent5">
                  <a:lumMod val="50000"/>
                </a:schemeClr>
              </a:buClr>
            </a:pPr>
            <a:r>
              <a:rPr lang="en-GB" sz="2000" b="1" dirty="0">
                <a:solidFill>
                  <a:schemeClr val="accent5">
                    <a:lumMod val="50000"/>
                  </a:schemeClr>
                </a:solidFill>
                <a:latin typeface="Century Gothic" panose="020B0502020202020204" pitchFamily="34" charset="0"/>
                <a:cs typeface="Arial" panose="020B0604020202020204" pitchFamily="34" charset="0"/>
              </a:rPr>
              <a:t>Summary of key recommendations:</a:t>
            </a:r>
          </a:p>
          <a:p>
            <a:pPr>
              <a:spcBef>
                <a:spcPts val="600"/>
              </a:spcBef>
              <a:spcAft>
                <a:spcPts val="600"/>
              </a:spcAft>
              <a:buClr>
                <a:schemeClr val="accent5">
                  <a:lumMod val="50000"/>
                </a:schemeClr>
              </a:buClr>
            </a:pPr>
            <a:endParaRPr lang="en-GB" sz="2000" b="1" dirty="0">
              <a:solidFill>
                <a:schemeClr val="accent5">
                  <a:lumMod val="50000"/>
                </a:schemeClr>
              </a:solidFill>
              <a:latin typeface="Century Gothic" panose="020B0502020202020204" pitchFamily="34" charset="0"/>
              <a:cs typeface="Arial" panose="020B0604020202020204" pitchFamily="34" charset="0"/>
            </a:endParaRPr>
          </a:p>
          <a:p>
            <a:pPr>
              <a:lnSpc>
                <a:spcPct val="150000"/>
              </a:lnSpc>
              <a:spcBef>
                <a:spcPts val="600"/>
              </a:spcBef>
              <a:spcAft>
                <a:spcPts val="600"/>
              </a:spcAft>
              <a:buClr>
                <a:schemeClr val="accent5">
                  <a:lumMod val="50000"/>
                </a:schemeClr>
              </a:buClr>
            </a:pPr>
            <a:r>
              <a:rPr lang="en-GB" sz="2000" dirty="0">
                <a:solidFill>
                  <a:schemeClr val="accent5">
                    <a:lumMod val="50000"/>
                  </a:schemeClr>
                </a:solidFill>
                <a:latin typeface="Century Gothic" panose="020B0502020202020204" pitchFamily="34" charset="0"/>
                <a:cs typeface="Arial" panose="020B0604020202020204" pitchFamily="34" charset="0"/>
              </a:rPr>
              <a:t>5. </a:t>
            </a:r>
            <a:r>
              <a:rPr lang="en-GB" sz="2000" dirty="0">
                <a:solidFill>
                  <a:schemeClr val="accent5">
                    <a:lumMod val="50000"/>
                  </a:schemeClr>
                </a:solidFill>
                <a:latin typeface="Century Gothic" panose="020B0502020202020204" pitchFamily="34" charset="0"/>
              </a:rPr>
              <a:t>Move from controlled production to freer production</a:t>
            </a:r>
          </a:p>
          <a:p>
            <a:pPr>
              <a:lnSpc>
                <a:spcPct val="150000"/>
              </a:lnSpc>
              <a:spcBef>
                <a:spcPts val="600"/>
              </a:spcBef>
              <a:spcAft>
                <a:spcPts val="600"/>
              </a:spcAft>
            </a:pPr>
            <a:r>
              <a:rPr lang="en-GB" sz="2000" dirty="0">
                <a:solidFill>
                  <a:schemeClr val="accent5">
                    <a:lumMod val="50000"/>
                  </a:schemeClr>
                </a:solidFill>
                <a:latin typeface="Century Gothic" panose="020B0502020202020204" pitchFamily="34" charset="0"/>
              </a:rPr>
              <a:t>6. Ensure that producing the grammar is necessary to convey a specific </a:t>
            </a:r>
            <a:r>
              <a:rPr lang="en-GB" sz="2000" b="1" dirty="0">
                <a:solidFill>
                  <a:schemeClr val="accent5">
                    <a:lumMod val="50000"/>
                  </a:schemeClr>
                </a:solidFill>
                <a:latin typeface="Century Gothic" panose="020B0502020202020204" pitchFamily="34" charset="0"/>
              </a:rPr>
              <a:t>meaning (so a listener/reader has to </a:t>
            </a:r>
            <a:r>
              <a:rPr lang="en-GB" sz="2000" b="1" i="1" dirty="0">
                <a:solidFill>
                  <a:schemeClr val="accent5">
                    <a:lumMod val="50000"/>
                  </a:schemeClr>
                </a:solidFill>
                <a:latin typeface="Century Gothic" panose="020B0502020202020204" pitchFamily="34" charset="0"/>
              </a:rPr>
              <a:t>understand</a:t>
            </a:r>
            <a:r>
              <a:rPr lang="en-GB" sz="2000" b="1" dirty="0">
                <a:solidFill>
                  <a:schemeClr val="accent5">
                    <a:lumMod val="50000"/>
                  </a:schemeClr>
                </a:solidFill>
                <a:latin typeface="Century Gothic" panose="020B0502020202020204" pitchFamily="34" charset="0"/>
              </a:rPr>
              <a:t> the grammar in focus)</a:t>
            </a:r>
          </a:p>
          <a:p>
            <a:pPr>
              <a:lnSpc>
                <a:spcPct val="150000"/>
              </a:lnSpc>
              <a:spcBef>
                <a:spcPts val="600"/>
              </a:spcBef>
              <a:spcAft>
                <a:spcPts val="600"/>
              </a:spcAft>
            </a:pPr>
            <a:r>
              <a:rPr lang="en-GB" sz="2000" dirty="0">
                <a:solidFill>
                  <a:schemeClr val="accent1">
                    <a:lumMod val="50000"/>
                  </a:schemeClr>
                </a:solidFill>
                <a:latin typeface="Century Gothic" panose="020B0502020202020204" pitchFamily="34" charset="0"/>
              </a:rPr>
              <a:t>7. Re-visit</a:t>
            </a:r>
            <a:r>
              <a:rPr lang="en-GB" sz="2000" dirty="0">
                <a:solidFill>
                  <a:schemeClr val="tx1"/>
                </a:solidFill>
                <a:latin typeface="Century Gothic" panose="020B0502020202020204" pitchFamily="34" charset="0"/>
              </a:rPr>
              <a:t> </a:t>
            </a:r>
            <a:r>
              <a:rPr lang="en-GB" sz="2000" dirty="0">
                <a:solidFill>
                  <a:schemeClr val="accent5">
                    <a:lumMod val="50000"/>
                  </a:schemeClr>
                </a:solidFill>
                <a:latin typeface="Century Gothic" panose="020B0502020202020204" pitchFamily="34" charset="0"/>
              </a:rPr>
              <a:t>the grammar feature multiple times, each time with </a:t>
            </a:r>
            <a:r>
              <a:rPr lang="en-GB" sz="2000" b="1" dirty="0">
                <a:solidFill>
                  <a:schemeClr val="accent5">
                    <a:lumMod val="50000"/>
                  </a:schemeClr>
                </a:solidFill>
                <a:latin typeface="Century Gothic" panose="020B0502020202020204" pitchFamily="34" charset="0"/>
              </a:rPr>
              <a:t>different vocabulary </a:t>
            </a:r>
          </a:p>
          <a:p>
            <a:pPr>
              <a:lnSpc>
                <a:spcPct val="150000"/>
              </a:lnSpc>
              <a:spcBef>
                <a:spcPts val="600"/>
              </a:spcBef>
              <a:spcAft>
                <a:spcPts val="600"/>
              </a:spcAft>
            </a:pPr>
            <a:r>
              <a:rPr lang="en-GB" sz="2000" dirty="0">
                <a:solidFill>
                  <a:schemeClr val="accent5">
                    <a:lumMod val="50000"/>
                  </a:schemeClr>
                </a:solidFill>
                <a:latin typeface="Century Gothic" panose="020B0502020202020204" pitchFamily="34" charset="0"/>
              </a:rPr>
              <a:t>8. Practise the </a:t>
            </a:r>
            <a:r>
              <a:rPr lang="en-GB" sz="2000" b="1" dirty="0">
                <a:solidFill>
                  <a:schemeClr val="accent5">
                    <a:lumMod val="50000"/>
                  </a:schemeClr>
                </a:solidFill>
                <a:latin typeface="Century Gothic" panose="020B0502020202020204" pitchFamily="34" charset="0"/>
              </a:rPr>
              <a:t>same grammar point </a:t>
            </a:r>
            <a:r>
              <a:rPr lang="en-GB" sz="2000" dirty="0">
                <a:solidFill>
                  <a:schemeClr val="accent5">
                    <a:lumMod val="50000"/>
                  </a:schemeClr>
                </a:solidFill>
                <a:latin typeface="Century Gothic" panose="020B0502020202020204" pitchFamily="34" charset="0"/>
              </a:rPr>
              <a:t>in speaking and writing, in reading and listening</a:t>
            </a:r>
          </a:p>
          <a:p>
            <a:pPr>
              <a:lnSpc>
                <a:spcPct val="150000"/>
              </a:lnSpc>
              <a:spcBef>
                <a:spcPts val="600"/>
              </a:spcBef>
              <a:spcAft>
                <a:spcPts val="600"/>
              </a:spcAft>
            </a:pPr>
            <a:r>
              <a:rPr lang="en-GB" sz="2000" dirty="0">
                <a:solidFill>
                  <a:schemeClr val="accent5">
                    <a:lumMod val="50000"/>
                  </a:schemeClr>
                </a:solidFill>
                <a:latin typeface="Century Gothic" panose="020B0502020202020204" pitchFamily="34" charset="0"/>
              </a:rPr>
              <a:t>9. </a:t>
            </a:r>
            <a:r>
              <a:rPr lang="en-GB" sz="2000" dirty="0">
                <a:solidFill>
                  <a:srgbClr val="002060"/>
                </a:solidFill>
                <a:latin typeface="Century Gothic" panose="020B0502020202020204" pitchFamily="34" charset="0"/>
              </a:rPr>
              <a:t>Don’t be shy about </a:t>
            </a:r>
            <a:r>
              <a:rPr lang="en-GB" sz="2000" b="1" dirty="0">
                <a:solidFill>
                  <a:srgbClr val="002060"/>
                </a:solidFill>
                <a:latin typeface="Century Gothic" panose="020B0502020202020204" pitchFamily="34" charset="0"/>
              </a:rPr>
              <a:t>comparing and contrasting the language to English </a:t>
            </a:r>
            <a:r>
              <a:rPr lang="en-GB" sz="2000" dirty="0">
                <a:solidFill>
                  <a:srgbClr val="002060"/>
                </a:solidFill>
                <a:latin typeface="Century Gothic" panose="020B0502020202020204" pitchFamily="34" charset="0"/>
              </a:rPr>
              <a:t>– there is lots of evidence that knowing about ‘how English works’ helps.</a:t>
            </a:r>
          </a:p>
        </p:txBody>
      </p:sp>
      <p:sp>
        <p:nvSpPr>
          <p:cNvPr id="3" name="Rectangle 2">
            <a:extLst>
              <a:ext uri="{FF2B5EF4-FFF2-40B4-BE49-F238E27FC236}">
                <a16:creationId xmlns:a16="http://schemas.microsoft.com/office/drawing/2014/main" id="{7A475D7D-11AE-7144-9ABC-0789E623EDE6}"/>
              </a:ext>
            </a:extLst>
          </p:cNvPr>
          <p:cNvSpPr/>
          <p:nvPr/>
        </p:nvSpPr>
        <p:spPr>
          <a:xfrm>
            <a:off x="337930" y="263862"/>
            <a:ext cx="10078279" cy="523220"/>
          </a:xfrm>
          <a:prstGeom prst="rect">
            <a:avLst/>
          </a:prstGeom>
        </p:spPr>
        <p:txBody>
          <a:bodyPr wrap="square">
            <a:spAutoFit/>
          </a:bodyPr>
          <a:lstStyle/>
          <a:p>
            <a:pPr>
              <a:spcAft>
                <a:spcPts val="600"/>
              </a:spcAft>
              <a:buClr>
                <a:schemeClr val="accent5">
                  <a:lumMod val="50000"/>
                </a:schemeClr>
              </a:buClr>
            </a:pPr>
            <a:r>
              <a:rPr lang="en-GB" sz="2800" b="1" dirty="0">
                <a:solidFill>
                  <a:schemeClr val="bg1"/>
                </a:solidFill>
                <a:latin typeface="Century Gothic" panose="020B0502020202020204" pitchFamily="34" charset="0"/>
                <a:cs typeface="Arial" panose="020B0604020202020204" pitchFamily="34" charset="0"/>
              </a:rPr>
              <a:t>What are effective ways of teaching grammar? [2]</a:t>
            </a:r>
          </a:p>
        </p:txBody>
      </p:sp>
    </p:spTree>
    <p:extLst>
      <p:ext uri="{BB962C8B-B14F-4D97-AF65-F5344CB8AC3E}">
        <p14:creationId xmlns:p14="http://schemas.microsoft.com/office/powerpoint/2010/main" val="29335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anish_French_German_Templates2">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Spanish_French_German_Templates2</Template>
  <TotalTime>6837</TotalTime>
  <Words>7188</Words>
  <Application>Microsoft Macintosh PowerPoint</Application>
  <PresentationFormat>Widescreen</PresentationFormat>
  <Paragraphs>665</Paragraphs>
  <Slides>48</Slides>
  <Notes>34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Arial</vt:lpstr>
      <vt:lpstr>Calibri</vt:lpstr>
      <vt:lpstr>Century Gothic</vt:lpstr>
      <vt:lpstr>Ink Free</vt:lpstr>
      <vt:lpstr>Lucida Handwriting</vt:lpstr>
      <vt:lpstr>Tw Cen MT</vt:lpstr>
      <vt:lpstr>Wingdings</vt:lpstr>
      <vt:lpstr>Spanish_French_German_Templates2</vt:lpstr>
      <vt:lpstr>1_Office Theme</vt:lpstr>
      <vt:lpstr>3_Office Theme</vt:lpstr>
      <vt:lpstr>PowerPoint Presentation</vt:lpstr>
      <vt:lpstr>Aims of the session</vt:lpstr>
      <vt:lpstr>Content of the session</vt:lpstr>
      <vt:lpstr>PowerPoint Presentation</vt:lpstr>
      <vt:lpstr>PowerPoint Presentation</vt:lpstr>
      <vt:lpstr>PowerPoint Presentation</vt:lpstr>
      <vt:lpstr>PowerPoint Presentation</vt:lpstr>
      <vt:lpstr>PowerPoint Presentation</vt:lpstr>
      <vt:lpstr>PowerPoint Presentation</vt:lpstr>
      <vt:lpstr>Suggested further reading </vt:lpstr>
      <vt:lpstr>PowerPoint Presentation</vt:lpstr>
      <vt:lpstr>PowerPoint Presentation</vt:lpstr>
      <vt:lpstr>PowerPoint Presentation</vt:lpstr>
      <vt:lpstr>PowerPoint Presentation</vt:lpstr>
      <vt:lpstr>The indefinite article</vt:lpstr>
      <vt:lpstr>PowerPoint Presentation</vt:lpstr>
      <vt:lpstr>PowerPoint Presentation</vt:lpstr>
      <vt:lpstr>PowerPoint Presentation</vt:lpstr>
      <vt:lpstr>PowerPoint Presentation</vt:lpstr>
      <vt:lpstr>Core Principles of Grammar Teaching</vt:lpstr>
      <vt:lpstr>Examples of NCELP Resources</vt:lpstr>
      <vt:lpstr>An example of possible modifications</vt:lpstr>
      <vt:lpstr>Example of:   Brief, clear explanation about the meaning of a pair of grammar features</vt:lpstr>
      <vt:lpstr>Asking questions – subject-verb inversion</vt:lpstr>
      <vt:lpstr>Asking questions – subject-verb inversion</vt:lpstr>
      <vt:lpstr>Example of:  Reading – where attention is oriented to the meaning of the grammar</vt:lpstr>
      <vt:lpstr>PowerPoint Presentation</vt:lpstr>
      <vt:lpstr>Example of:   Listening – where attention is oriented to the meaning of the grammar</vt:lpstr>
      <vt:lpstr>PowerPoint Presentation</vt:lpstr>
      <vt:lpstr>Example of:  Speaking – where learners have to ‘choose’ which grammar to use and their partner must understand that grammar …selecting between the pairs of features they have just been practising in the input</vt:lpstr>
      <vt:lpstr>Vrai ou faux ?</vt:lpstr>
      <vt:lpstr>Example of:   Writing – where learners have to ‘choose’ which grammar to use,  selecting between the pairs of features they have just been practising in the input</vt:lpstr>
      <vt:lpstr> Parle et écris en français !</vt:lpstr>
      <vt:lpstr>Now a set of Spanish grammar activities </vt:lpstr>
      <vt:lpstr>PowerPoint Presentation</vt:lpstr>
      <vt:lpstr>Describing what there is around you: Using ‘es’ and ‘son’</vt:lpstr>
      <vt:lpstr>Example of:  Reading – where attention is oriented to the meaning of the grammar</vt:lpstr>
      <vt:lpstr>leer</vt:lpstr>
      <vt:lpstr>Example of:   Listening – where attention is oriented to the meaning of the grammar</vt:lpstr>
      <vt:lpstr>Year 7 Spanish Term 1.2 week 4 - Using ‘es’ and ‘son</vt:lpstr>
      <vt:lpstr>Example of:   Speaking – where learners have to ‘choose’ which grammar to use and their partner must understand that grammar …selecting between the pairs of features they have just been practising in the input</vt:lpstr>
      <vt:lpstr>hablar</vt:lpstr>
      <vt:lpstr>Un ejemplo</vt:lpstr>
      <vt:lpstr>strange</vt:lpstr>
      <vt:lpstr>Example of:  Writing – where learners have to ‘choose’ which grammar to use, selecting between the pairs of features they have just been practising in the input</vt:lpstr>
      <vt:lpstr>¿Cómo es España? </vt:lpstr>
      <vt:lpstr>PowerPoint Presentation</vt:lpstr>
      <vt:lpstr>Selected references</vt:lpstr>
    </vt:vector>
  </TitlesOfParts>
  <Company>University of Reading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Rowena Kasprowicz</dc:creator>
  <cp:lastModifiedBy>Microsoft Office User</cp:lastModifiedBy>
  <cp:revision>423</cp:revision>
  <dcterms:created xsi:type="dcterms:W3CDTF">2019-04-10T19:22:59Z</dcterms:created>
  <dcterms:modified xsi:type="dcterms:W3CDTF">2020-11-16T23:18:28Z</dcterms:modified>
</cp:coreProperties>
</file>