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4378" autoAdjust="0"/>
  </p:normalViewPr>
  <p:slideViewPr>
    <p:cSldViewPr snapToGrid="0">
      <p:cViewPr varScale="1">
        <p:scale>
          <a:sx n="83" d="100"/>
          <a:sy n="83" d="100"/>
        </p:scale>
        <p:origin x="1302"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10C2D-D562-48B5-B9F6-D1486CB468A9}" type="datetimeFigureOut">
              <a:rPr lang="en-GB" smtClean="0"/>
              <a:t>18/04/2020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2ED8AB-9067-4C14-814F-5BDFFB3D72F2}" type="slidenum">
              <a:rPr lang="en-GB" smtClean="0"/>
              <a:t>‹#›</a:t>
            </a:fld>
            <a:endParaRPr lang="en-GB"/>
          </a:p>
        </p:txBody>
      </p:sp>
    </p:spTree>
    <p:extLst>
      <p:ext uri="{BB962C8B-B14F-4D97-AF65-F5344CB8AC3E}">
        <p14:creationId xmlns:p14="http://schemas.microsoft.com/office/powerpoint/2010/main" val="271266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2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Phonics revision</a:t>
            </a:r>
            <a:r>
              <a:rPr lang="en-GB" baseline="0" dirty="0"/>
              <a:t>: students write the missing words. The text has been adapted slightly to not give away the answers by repeating key words.</a:t>
            </a:r>
          </a:p>
          <a:p>
            <a:pPr marL="0" indent="0">
              <a:buNone/>
            </a:pPr>
            <a:endParaRPr lang="en-GB" baseline="0" dirty="0"/>
          </a:p>
          <a:p>
            <a:pPr marL="0" indent="0">
              <a:buNone/>
            </a:pPr>
            <a:r>
              <a:rPr lang="en-GB" baseline="0" dirty="0"/>
              <a:t>The missing words were selected because they contain a range of previously taught SSCs that can sometimes be challenging for students.</a:t>
            </a:r>
          </a:p>
          <a:p>
            <a:pPr marL="0" indent="0">
              <a:buNone/>
            </a:pPr>
            <a:endParaRPr lang="en-GB" baseline="0" dirty="0"/>
          </a:p>
          <a:p>
            <a:pPr marL="228600" indent="-228600">
              <a:buAutoNum type="arabicParenR"/>
            </a:pPr>
            <a:r>
              <a:rPr lang="en-GB" baseline="0" dirty="0"/>
              <a:t>hermoso  – SSC [silent ‘h’]</a:t>
            </a:r>
          </a:p>
          <a:p>
            <a:pPr marL="228600" indent="-228600">
              <a:buAutoNum type="arabicParenR"/>
            </a:pPr>
            <a:r>
              <a:rPr lang="en-GB" baseline="0" dirty="0"/>
              <a:t>lejos – SSC [j]</a:t>
            </a:r>
          </a:p>
          <a:p>
            <a:pPr marL="228600" indent="-228600">
              <a:buAutoNum type="arabicParenR"/>
            </a:pPr>
            <a:r>
              <a:rPr lang="en-GB" baseline="0" dirty="0"/>
              <a:t>azul – SSC [z]</a:t>
            </a:r>
          </a:p>
          <a:p>
            <a:pPr marL="228600" indent="-228600">
              <a:buAutoNum type="arabicParenR"/>
            </a:pPr>
            <a:r>
              <a:rPr lang="en-GB" baseline="0" dirty="0"/>
              <a:t>amarillo – SSC [ll]</a:t>
            </a:r>
          </a:p>
          <a:p>
            <a:pPr marL="228600" indent="-228600">
              <a:buAutoNum type="arabicParenR"/>
            </a:pPr>
            <a:r>
              <a:rPr lang="en-GB" baseline="0" dirty="0"/>
              <a:t>pequeños – SSC [ñ]</a:t>
            </a:r>
          </a:p>
          <a:p>
            <a:pPr marL="228600" indent="-228600">
              <a:buAutoNum type="arabicParenR"/>
            </a:pPr>
            <a:r>
              <a:rPr lang="en-GB" baseline="0" dirty="0"/>
              <a:t>imagen – SSC [</a:t>
            </a:r>
            <a:r>
              <a:rPr lang="en-GB" baseline="0" dirty="0" err="1"/>
              <a:t>ge</a:t>
            </a:r>
            <a:r>
              <a:rPr lang="en-GB" baseline="0" dirty="0"/>
              <a:t>]</a:t>
            </a:r>
          </a:p>
          <a:p>
            <a:pPr marL="228600" indent="-228600">
              <a:buAutoNum type="arabicParenR"/>
            </a:pPr>
            <a:endParaRPr lang="en-GB" baseline="0" dirty="0"/>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2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take turns to read the text aloud with English prompts to force production of post-nominal adjective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haven’t previously learnt ‘especie’, ‘nativa’ or ‘nacional’ as vocabulary items so make sure these words are understood from the original text. All 3 are near-cognates but students might not be sure of the spoken form. ‘Especie’ and ‘nacional’ are provided as a gloss to support practice.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3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sz="9600" b="1" baseline="0" dirty="0">
                <a:solidFill>
                  <a:srgbClr val="115076"/>
                </a:solidFill>
                <a:latin typeface="Century Gothic" panose="020B0502020202020204" pitchFamily="34" charset="0"/>
                <a:cs typeface="Calibri" panose="020F0502020204030204" pitchFamily="34" charset="0"/>
              </a:rPr>
              <a:t>h</a:t>
            </a:r>
            <a:r>
              <a:rPr lang="en-GB" b="1" baseline="0" dirty="0"/>
              <a:t>’ </a:t>
            </a:r>
            <a:br>
              <a:rPr lang="en-GB" b="1" baseline="0" dirty="0"/>
            </a:br>
            <a:r>
              <a:rPr lang="en-GB" b="1" baseline="0" dirty="0"/>
              <a:t>In this case, there is no sound, which can be demonstrated by producing an English ‘h’ and then immediately shaking your head ‘no’ and putting your fingers to your lips for ‘</a:t>
            </a:r>
            <a:r>
              <a:rPr lang="en-GB" b="1" baseline="0" dirty="0" err="1"/>
              <a:t>shhh</a:t>
            </a:r>
            <a:r>
              <a:rPr lang="en-GB" b="1" baseline="0" dirty="0"/>
              <a:t>’…</a:t>
            </a:r>
            <a:br>
              <a:rPr lang="en-GB" b="1" baseline="0" dirty="0"/>
            </a:br>
            <a:r>
              <a:rPr lang="en-GB" baseline="0" dirty="0"/>
              <a:t>and then present and practise the pronunciation of the </a:t>
            </a:r>
            <a:r>
              <a:rPr lang="en-GB" b="1" baseline="0" dirty="0"/>
              <a:t>source word ‘</a:t>
            </a:r>
            <a:r>
              <a:rPr lang="en-GB" sz="9600" b="1" dirty="0" err="1">
                <a:solidFill>
                  <a:srgbClr val="115076"/>
                </a:solidFill>
                <a:latin typeface="Century Gothic" panose="020B0502020202020204" pitchFamily="34" charset="0"/>
                <a:cs typeface="Calibri" panose="020F0502020204030204" pitchFamily="34" charset="0"/>
              </a:rPr>
              <a:t>hablar</a:t>
            </a:r>
            <a:r>
              <a:rPr lang="en-GB" b="1" baseline="0" dirty="0"/>
              <a:t>’.</a:t>
            </a:r>
          </a:p>
          <a:p>
            <a:endParaRPr lang="en-GB" dirty="0"/>
          </a:p>
          <a:p>
            <a:r>
              <a:rPr lang="en-GB" dirty="0"/>
              <a:t>A possible gesture for this source word would be to open your mouth and your</a:t>
            </a:r>
            <a:r>
              <a:rPr lang="en-GB" baseline="0" dirty="0"/>
              <a:t> hand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346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gesture for silent ‘h’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48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gesture </a:t>
            </a:r>
            <a:r>
              <a:rPr lang="en-GB" baseline="0" dirty="0" err="1"/>
              <a:t>forthe</a:t>
            </a:r>
            <a:r>
              <a:rPr lang="en-GB" baseline="0" dirty="0"/>
              <a:t> </a:t>
            </a:r>
            <a:r>
              <a:rPr lang="en-GB" b="1" baseline="0" dirty="0"/>
              <a:t>individual SSC, silent ‘h’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414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013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7183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1. </a:t>
            </a:r>
            <a:r>
              <a:rPr lang="en-GB" baseline="0" dirty="0" err="1"/>
              <a:t>helado</a:t>
            </a:r>
            <a:r>
              <a:rPr lang="en-GB" baseline="0" dirty="0"/>
              <a:t>; 2. once; 3. </a:t>
            </a:r>
            <a:r>
              <a:rPr lang="en-GB" baseline="0" dirty="0" err="1"/>
              <a:t>autor</a:t>
            </a:r>
            <a:r>
              <a:rPr lang="en-GB" baseline="0" dirty="0"/>
              <a:t>; 4. hablar; 5. </a:t>
            </a:r>
            <a:r>
              <a:rPr lang="en-GB" baseline="0" dirty="0" err="1"/>
              <a:t>hijo</a:t>
            </a:r>
            <a:r>
              <a:rPr lang="en-GB" baseline="0" dirty="0"/>
              <a:t>; 6. </a:t>
            </a:r>
            <a:r>
              <a:rPr lang="en-GB" baseline="0" dirty="0" err="1"/>
              <a:t>ocho</a:t>
            </a:r>
            <a:r>
              <a:rPr lang="en-GB" baseline="0" dirty="0"/>
              <a:t>; 7. </a:t>
            </a:r>
            <a:r>
              <a:rPr lang="en-GB" baseline="0" dirty="0" err="1"/>
              <a:t>hacer</a:t>
            </a:r>
            <a:r>
              <a:rPr lang="en-GB" baseline="0" dirty="0"/>
              <a:t>; 8. hospital; 9. </a:t>
            </a:r>
            <a:r>
              <a:rPr lang="en-GB" baseline="0" dirty="0" err="1"/>
              <a:t>uno</a:t>
            </a:r>
            <a:r>
              <a:rPr lang="en-GB" baseline="0" dirty="0"/>
              <a:t>; 10. hasta </a:t>
            </a:r>
            <a:r>
              <a:rPr lang="en-GB" baseline="0" dirty="0" err="1"/>
              <a:t>luego</a:t>
            </a:r>
            <a:endParaRPr lang="en-GB" baseline="0" dirty="0"/>
          </a:p>
          <a:p>
            <a:endParaRPr lang="en-GB" baseline="0" dirty="0"/>
          </a:p>
          <a:p>
            <a:r>
              <a:rPr lang="en-GB" baseline="0" dirty="0"/>
              <a:t>Students need to learn which words which begin with a vowel and which begin with a silent ‘h’. This is why both types of word are included in the activity.</a:t>
            </a:r>
          </a:p>
          <a:p>
            <a:pPr marL="228600" indent="-228600">
              <a:buAutoNum type="alphaLcParenR"/>
            </a:pPr>
            <a:endParaRPr lang="en-GB" baseline="0" dirty="0"/>
          </a:p>
          <a:p>
            <a:pPr marL="0" indent="0">
              <a:buNone/>
            </a:pPr>
            <a:r>
              <a:rPr lang="en-GB" baseline="0" dirty="0"/>
              <a:t>The ‘h’ words used here are source/cluster words and the other words are vocabulary items from 1.2.2 – one of the weeks to be revisited as part of students’ vocabulary learning homework.</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66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Student worksheets to print (these </a:t>
            </a:r>
            <a:r>
              <a:rPr lang="en-GB" b="1" baseline="0" dirty="0" smtClean="0"/>
              <a:t>are available </a:t>
            </a:r>
            <a:r>
              <a:rPr lang="en-GB" b="1" baseline="0" dirty="0"/>
              <a:t>in </a:t>
            </a:r>
            <a:r>
              <a:rPr lang="en-GB" b="1" baseline="0" dirty="0" smtClean="0"/>
              <a:t>Word format). </a:t>
            </a:r>
            <a:r>
              <a:rPr lang="en-GB" b="1" baseline="0" dirty="0"/>
              <a:t>Do not display in class</a:t>
            </a:r>
            <a:r>
              <a:rPr lang="en-GB" b="0" baseline="0" dirty="0"/>
              <a:t>.</a:t>
            </a:r>
            <a:endParaRPr lang="en-GB" baseline="0" dirty="0"/>
          </a:p>
          <a:p>
            <a:pPr marL="0" indent="0">
              <a:buNone/>
            </a:pPr>
            <a:r>
              <a:rPr lang="en-GB" baseline="0" dirty="0"/>
              <a:t>Pairs take it in turns to say their set of words to their partner who has to listen for the odd one out and write it down in Spanish.</a:t>
            </a:r>
          </a:p>
          <a:p>
            <a:pPr marL="228600" indent="-228600">
              <a:buAutoNum type="alphaLcParenR"/>
            </a:pPr>
            <a:endParaRPr lang="en-GB" baseline="0" dirty="0"/>
          </a:p>
          <a:p>
            <a:pPr marL="0" indent="0">
              <a:buNone/>
            </a:pPr>
            <a:r>
              <a:rPr lang="en-GB" baseline="0" dirty="0"/>
              <a:t>All the vocabulary used here has been seen in previously taught vocabulary sets or phonics practice.</a:t>
            </a:r>
            <a:br>
              <a:rPr lang="en-GB" baseline="0" dirty="0"/>
            </a:br>
            <a:r>
              <a:rPr lang="en-GB" baseline="0" dirty="0"/>
              <a:t/>
            </a:r>
            <a:br>
              <a:rPr lang="en-GB" baseline="0" dirty="0"/>
            </a:br>
            <a:r>
              <a:rPr lang="en-GB" b="1" baseline="0" dirty="0"/>
              <a:t>Note: </a:t>
            </a:r>
            <a:r>
              <a:rPr lang="en-GB" sz="1200" b="1" kern="1200" dirty="0">
                <a:solidFill>
                  <a:schemeClr val="tx1"/>
                </a:solidFill>
                <a:effectLst/>
                <a:latin typeface="+mn-lt"/>
                <a:ea typeface="+mn-ea"/>
                <a:cs typeface="+mn-cs"/>
              </a:rPr>
              <a:t>Explain to students that the task’s focus is the silent ‘h’.  Otherwise, they may think that the odd one out might be the meaning rather than the spelling of words.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They may need to write down ALL</a:t>
            </a:r>
            <a:r>
              <a:rPr lang="en-GB" sz="1200" b="1" kern="1200" baseline="0" dirty="0">
                <a:solidFill>
                  <a:schemeClr val="tx1"/>
                </a:solidFill>
                <a:effectLst/>
                <a:latin typeface="+mn-lt"/>
                <a:ea typeface="+mn-ea"/>
                <a:cs typeface="+mn-cs"/>
              </a:rPr>
              <a:t> three words before they can determine which is the odd one out.</a:t>
            </a:r>
            <a:endParaRPr lang="en-GB" b="1" baseline="0" dirty="0"/>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46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credit:</a:t>
            </a:r>
            <a:r>
              <a:rPr lang="en-GB" baseline="0" dirty="0"/>
              <a:t> Mario </a:t>
            </a:r>
            <a:r>
              <a:rPr lang="en-GB" baseline="0" dirty="0" err="1"/>
              <a:t>Carvajal</a:t>
            </a:r>
            <a:r>
              <a:rPr lang="en-GB" baseline="0" dirty="0"/>
              <a:t> </a:t>
            </a:r>
            <a:r>
              <a:rPr lang="en-GB" sz="1200" b="0" i="0" u="none" strike="noStrike" kern="1200" dirty="0">
                <a:solidFill>
                  <a:schemeClr val="tx1"/>
                </a:solidFill>
                <a:effectLst/>
                <a:latin typeface="+mn-lt"/>
                <a:ea typeface="+mn-ea"/>
                <a:cs typeface="+mn-cs"/>
              </a:rPr>
              <a:t>CC by 4.0; photo by James </a:t>
            </a:r>
            <a:r>
              <a:rPr lang="en-GB" sz="1200" b="0" i="0" u="none" strike="noStrike" kern="1200" dirty="0" err="1">
                <a:solidFill>
                  <a:schemeClr val="tx1"/>
                </a:solidFill>
                <a:effectLst/>
                <a:latin typeface="+mn-lt"/>
                <a:ea typeface="+mn-ea"/>
                <a:cs typeface="+mn-cs"/>
              </a:rPr>
              <a:t>Wainscoat</a:t>
            </a:r>
            <a:r>
              <a:rPr lang="en-GB" sz="1200" b="0" i="0" u="none" strike="noStrike" kern="1200" dirty="0">
                <a:solidFill>
                  <a:schemeClr val="tx1"/>
                </a:solidFill>
                <a:effectLst/>
                <a:latin typeface="+mn-lt"/>
                <a:ea typeface="+mn-ea"/>
                <a:cs typeface="+mn-cs"/>
              </a:rPr>
              <a:t> on </a:t>
            </a:r>
            <a:r>
              <a:rPr lang="en-GB" sz="1200" b="0" i="0" u="none" strike="noStrike" kern="1200" dirty="0" err="1">
                <a:solidFill>
                  <a:schemeClr val="tx1"/>
                </a:solidFill>
                <a:effectLst/>
                <a:latin typeface="+mn-lt"/>
                <a:ea typeface="+mn-ea"/>
                <a:cs typeface="+mn-cs"/>
              </a:rPr>
              <a:t>Unsplash</a:t>
            </a:r>
            <a:endParaRPr lang="en-GB" dirty="0"/>
          </a:p>
          <a:p>
            <a:endParaRPr lang="en-GB" dirty="0"/>
          </a:p>
          <a:p>
            <a:r>
              <a:rPr lang="en-GB" dirty="0"/>
              <a:t>This</a:t>
            </a:r>
            <a:r>
              <a:rPr lang="en-GB" baseline="0" dirty="0"/>
              <a:t> text can be exploited in different ways:</a:t>
            </a:r>
          </a:p>
          <a:p>
            <a:pPr marL="228600" indent="-228600">
              <a:buAutoNum type="arabicParenR"/>
            </a:pPr>
            <a:r>
              <a:rPr lang="en-GB" baseline="0" dirty="0"/>
              <a:t>Grammatical awareness – students read text and identify how many examples of the ‘adjective following noun’ they can find. </a:t>
            </a:r>
            <a:r>
              <a:rPr lang="en-GB" b="1" baseline="0" dirty="0"/>
              <a:t>Answer: 7 </a:t>
            </a:r>
            <a:r>
              <a:rPr lang="en-GB" baseline="0" dirty="0"/>
              <a:t>(río </a:t>
            </a:r>
            <a:r>
              <a:rPr lang="en-GB" baseline="0" dirty="0" err="1"/>
              <a:t>hermoso</a:t>
            </a:r>
            <a:r>
              <a:rPr lang="en-GB" baseline="0" dirty="0"/>
              <a:t>, parque nacional, ciudad grande, lugar perfecto, cosas </a:t>
            </a:r>
            <a:r>
              <a:rPr lang="en-GB" baseline="0" dirty="0" err="1"/>
              <a:t>feas</a:t>
            </a:r>
            <a:r>
              <a:rPr lang="en-GB" baseline="0" dirty="0"/>
              <a:t>, pájaro azul y verde; especie </a:t>
            </a:r>
            <a:r>
              <a:rPr lang="en-GB" baseline="0" dirty="0" err="1"/>
              <a:t>nativa</a:t>
            </a:r>
            <a:r>
              <a:rPr lang="en-GB" baseline="0" dirty="0"/>
              <a:t>). The title ‘un </a:t>
            </a:r>
            <a:r>
              <a:rPr lang="en-GB" baseline="0" dirty="0" err="1"/>
              <a:t>lugar</a:t>
            </a:r>
            <a:r>
              <a:rPr lang="en-GB" baseline="0" dirty="0"/>
              <a:t> </a:t>
            </a:r>
            <a:r>
              <a:rPr lang="en-GB" baseline="0" dirty="0" err="1"/>
              <a:t>espectacular</a:t>
            </a:r>
            <a:r>
              <a:rPr lang="en-GB" baseline="0" dirty="0"/>
              <a:t>’ includes another example of this.</a:t>
            </a:r>
          </a:p>
          <a:p>
            <a:pPr marL="228600" indent="-228600">
              <a:buAutoNum type="arabicParenR"/>
            </a:pPr>
            <a:r>
              <a:rPr lang="en-GB" baseline="0" dirty="0"/>
              <a:t>Phonics revision – listen to the text and write the missing words (</a:t>
            </a:r>
            <a:r>
              <a:rPr lang="en-GB" b="1" baseline="0" dirty="0"/>
              <a:t>see next slide</a:t>
            </a:r>
            <a:r>
              <a:rPr lang="en-GB" baseline="0" dirty="0"/>
              <a:t>), which contain words with challenging SSCs.</a:t>
            </a:r>
          </a:p>
          <a:p>
            <a:pPr marL="228600" indent="-228600">
              <a:buAutoNum type="arabicParenR"/>
            </a:pPr>
            <a:r>
              <a:rPr lang="en-GB" baseline="0" dirty="0"/>
              <a:t>Paired read aloud with prompts to force production of post-nominal adjective (</a:t>
            </a:r>
            <a:r>
              <a:rPr lang="en-GB" b="1" baseline="0" dirty="0"/>
              <a:t>see slide 38</a:t>
            </a:r>
            <a:r>
              <a:rPr lang="en-GB" baseline="0" dirty="0"/>
              <a:t>).</a:t>
            </a:r>
          </a:p>
          <a:p>
            <a:pPr marL="228600" indent="-228600">
              <a:buAutoNum type="arabicParenR"/>
            </a:pPr>
            <a:endParaRPr lang="en-GB" baseline="0" dirty="0"/>
          </a:p>
          <a:p>
            <a:pPr marL="228600" indent="-228600">
              <a:buAutoNum type="arabicParenR"/>
            </a:pPr>
            <a:endParaRPr lang="en-GB" baseline="0" dirty="0"/>
          </a:p>
          <a:p>
            <a:pPr marL="0" indent="0">
              <a:buNone/>
            </a:pPr>
            <a:r>
              <a:rPr lang="en-GB" dirty="0"/>
              <a:t>Two words that haven’t been previously taught are included as a gloss: ‘para and ‘especie’. Students will be taught the </a:t>
            </a:r>
            <a:r>
              <a:rPr lang="en-GB" dirty="0" err="1"/>
              <a:t>bsaic</a:t>
            </a:r>
            <a:r>
              <a:rPr lang="en-GB" dirty="0"/>
              <a:t> meaning of ‘para’ in next week’s class. They will learn ‘para’ + infinitive in the Year 8 Spanish scheme of work</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369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6146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127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5530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99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6270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857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224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34703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72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6861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42589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0811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3.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10.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xmlns="" id="{BED81D6C-D649-1548-983B-DB3A797C762C}"/>
              </a:ext>
            </a:extLst>
          </p:cNvPr>
          <p:cNvSpPr>
            <a:spLocks noGrp="1"/>
          </p:cNvSpPr>
          <p:nvPr>
            <p:ph type="ctrTitle"/>
          </p:nvPr>
        </p:nvSpPr>
        <p:spPr>
          <a:xfrm>
            <a:off x="155947" y="2173557"/>
            <a:ext cx="8489575" cy="879475"/>
          </a:xfrm>
        </p:spPr>
        <p:txBody>
          <a:bodyPr>
            <a:noAutofit/>
          </a:bodyPr>
          <a:lstStyle/>
          <a:p>
            <a:pPr algn="l"/>
            <a:r>
              <a:rPr lang="en-GB" sz="4000" b="1" dirty="0" smtClean="0">
                <a:solidFill>
                  <a:prstClr val="white"/>
                </a:solidFill>
              </a:rPr>
              <a:t>Phonics</a:t>
            </a:r>
            <a:endParaRPr lang="en-US" sz="4000" dirty="0"/>
          </a:p>
        </p:txBody>
      </p:sp>
      <p:sp>
        <p:nvSpPr>
          <p:cNvPr id="6" name="Subtitle 5">
            <a:extLst>
              <a:ext uri="{FF2B5EF4-FFF2-40B4-BE49-F238E27FC236}">
                <a16:creationId xmlns:a16="http://schemas.microsoft.com/office/drawing/2014/main" xmlns="" id="{DDFED1B0-8365-D84A-847E-1CD3FA337399}"/>
              </a:ext>
            </a:extLst>
          </p:cNvPr>
          <p:cNvSpPr>
            <a:spLocks noGrp="1"/>
          </p:cNvSpPr>
          <p:nvPr>
            <p:ph type="subTitle" idx="1"/>
          </p:nvPr>
        </p:nvSpPr>
        <p:spPr>
          <a:xfrm>
            <a:off x="190328" y="3145187"/>
            <a:ext cx="5575471" cy="567626"/>
          </a:xfrm>
        </p:spPr>
        <p:txBody>
          <a:bodyPr>
            <a:noAutofit/>
          </a:bodyPr>
          <a:lstStyle/>
          <a:p>
            <a:pPr algn="l"/>
            <a:r>
              <a:rPr lang="en-GB" sz="2800" dirty="0" smtClean="0">
                <a:solidFill>
                  <a:prstClr val="white"/>
                </a:solidFill>
              </a:rPr>
              <a:t>Silent ‘h’</a:t>
            </a:r>
          </a:p>
          <a:p>
            <a:pPr algn="l"/>
            <a:r>
              <a:rPr lang="en-GB" sz="2800" dirty="0" smtClean="0">
                <a:solidFill>
                  <a:prstClr val="white"/>
                </a:solidFill>
              </a:rPr>
              <a:t>Revision of other SSCs</a:t>
            </a:r>
            <a:endParaRPr lang="en-GB" sz="2800" dirty="0">
              <a:solidFill>
                <a:prstClr val="white"/>
              </a:solidFill>
            </a:endParaRPr>
          </a:p>
          <a:p>
            <a:endParaRPr lang="en-US" sz="2800" dirty="0"/>
          </a:p>
        </p:txBody>
      </p:sp>
      <p:sp>
        <p:nvSpPr>
          <p:cNvPr id="12" name="Title 3">
            <a:extLst>
              <a:ext uri="{FF2B5EF4-FFF2-40B4-BE49-F238E27FC236}">
                <a16:creationId xmlns:a16="http://schemas.microsoft.com/office/drawing/2014/main" xmlns="" id="{7B424077-B2D5-46AA-BDA8-6FF15DA500E8}"/>
              </a:ext>
            </a:extLst>
          </p:cNvPr>
          <p:cNvSpPr txBox="1">
            <a:spLocks/>
          </p:cNvSpPr>
          <p:nvPr/>
        </p:nvSpPr>
        <p:spPr>
          <a:xfrm>
            <a:off x="239767" y="50487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33</a:t>
            </a:r>
          </a:p>
        </p:txBody>
      </p:sp>
      <p:sp>
        <p:nvSpPr>
          <p:cNvPr id="13" name="Title 3">
            <a:extLst>
              <a:ext uri="{FF2B5EF4-FFF2-40B4-BE49-F238E27FC236}">
                <a16:creationId xmlns:a16="http://schemas.microsoft.com/office/drawing/2014/main" xmlns="" id="{AB3692F8-CE33-C34E-B376-364FE77401E4}"/>
              </a:ext>
            </a:extLst>
          </p:cNvPr>
          <p:cNvSpPr txBox="1">
            <a:spLocks/>
          </p:cNvSpPr>
          <p:nvPr/>
        </p:nvSpPr>
        <p:spPr>
          <a:xfrm>
            <a:off x="239768" y="6058864"/>
            <a:ext cx="435481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Nick Avery / Victoria Hobson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17/01/2020</a:t>
            </a: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918325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574" y="626838"/>
            <a:ext cx="4130678" cy="2750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51571" y="453304"/>
            <a:ext cx="6246729"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Caño Cristales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río _________ en el centro de Colombia. Está en un parque nacional cerca de Los Andes y ______ de las ciudades grandes.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río es muy especial porque es de cinco colores: rojo, verde, _____, _______, y negro. Es un lugar perfecto para tomar fotos de la naturaleza.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hay cosas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allí</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sólo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plantas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flores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árboles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animales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también pájaros _____________.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pájaro en la ____________ es una especie nativa: el ‘colibrí’.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 dice en inglés? Hummingbird!</a:t>
            </a:r>
          </a:p>
        </p:txBody>
      </p:sp>
      <p:sp>
        <p:nvSpPr>
          <p:cNvPr id="6" name="TextBox 5"/>
          <p:cNvSpPr txBox="1"/>
          <p:nvPr/>
        </p:nvSpPr>
        <p:spPr>
          <a:xfrm>
            <a:off x="0" y="75647"/>
            <a:ext cx="6435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Caño</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Cristales</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espectacular</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220" name="Picture 4" descr="hummingbird near 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574" y="3487975"/>
            <a:ext cx="4130678" cy="275516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11">
            <a:extLst>
              <a:ext uri="{FF2B5EF4-FFF2-40B4-BE49-F238E27FC236}">
                <a16:creationId xmlns:a16="http://schemas.microsoft.com/office/drawing/2014/main" xmlns="" id="{A316DD52-7894-4A75-969C-CA0645DA2978}"/>
              </a:ext>
            </a:extLst>
          </p:cNvPr>
          <p:cNvSpPr/>
          <p:nvPr/>
        </p:nvSpPr>
        <p:spPr>
          <a:xfrm>
            <a:off x="10885713" y="52385"/>
            <a:ext cx="127457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786" y="537312"/>
            <a:ext cx="609600" cy="609600"/>
          </a:xfrm>
          <a:prstGeom prst="rect">
            <a:avLst/>
          </a:prstGeom>
        </p:spPr>
      </p:pic>
    </p:spTree>
    <p:extLst>
      <p:ext uri="{BB962C8B-B14F-4D97-AF65-F5344CB8AC3E}">
        <p14:creationId xmlns:p14="http://schemas.microsoft.com/office/powerpoint/2010/main" val="3623966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1427" y="621321"/>
            <a:ext cx="9942285" cy="54014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Caño Cristales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………………………….en el centro de Colombia. Está en un ……………………….. cerca de Los Andes y lejos de las ciudades grandes. </a:t>
            </a:r>
          </a:p>
          <a:p>
            <a:pPr marL="0" marR="0" lvl="0" indent="0" algn="l" defTabSz="914400" rtl="0" eaLnBrk="1" fontAlgn="auto" latinLnBrk="0" hangingPunct="1">
              <a:lnSpc>
                <a:spcPct val="150000"/>
              </a:lnSpc>
              <a:spcBef>
                <a:spcPts val="30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río es muy especial porque es de cinco colores: rojo, verde, azul, amarillo, y negro. Es un ……………………………para tomar fotos de la naturaleza.</a:t>
            </a:r>
          </a:p>
          <a:p>
            <a:pPr marL="0" marR="0" lvl="0" indent="0" algn="l" defTabSz="914400" rtl="0" eaLnBrk="1" fontAlgn="auto" latinLnBrk="0" hangingPunct="1">
              <a:lnSpc>
                <a:spcPct val="150000"/>
              </a:lnSpc>
              <a:spcBef>
                <a:spcPts val="30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hay………………..…..</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allí</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sólo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plantas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flores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árboles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animales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también pájaros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30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…………………………….en la imagen es una ………..…………..: el ‘colibrí’.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 dice en inglés? Hummingbird!</a:t>
            </a:r>
          </a:p>
        </p:txBody>
      </p:sp>
      <p:sp>
        <p:nvSpPr>
          <p:cNvPr id="6" name="TextBox 5"/>
          <p:cNvSpPr txBox="1"/>
          <p:nvPr/>
        </p:nvSpPr>
        <p:spPr>
          <a:xfrm>
            <a:off x="84624" y="22011"/>
            <a:ext cx="11309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parejas. Read the text aloud to your partner, translating into Spanish when necessary.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p:cNvSpPr txBox="1"/>
          <p:nvPr/>
        </p:nvSpPr>
        <p:spPr>
          <a:xfrm>
            <a:off x="9402573" y="5964259"/>
            <a:ext cx="2757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especie = species</a:t>
            </a:r>
          </a:p>
        </p:txBody>
      </p:sp>
      <p:sp>
        <p:nvSpPr>
          <p:cNvPr id="3" name="Rectangle 2"/>
          <p:cNvSpPr/>
          <p:nvPr/>
        </p:nvSpPr>
        <p:spPr>
          <a:xfrm>
            <a:off x="4550228" y="621321"/>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beautiful river</a:t>
            </a:r>
          </a:p>
        </p:txBody>
      </p:sp>
      <p:sp>
        <p:nvSpPr>
          <p:cNvPr id="8" name="Rectangle 7"/>
          <p:cNvSpPr/>
          <p:nvPr/>
        </p:nvSpPr>
        <p:spPr>
          <a:xfrm>
            <a:off x="2206170" y="1116862"/>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national park</a:t>
            </a:r>
          </a:p>
        </p:txBody>
      </p:sp>
      <p:sp>
        <p:nvSpPr>
          <p:cNvPr id="9" name="Rectangle 8"/>
          <p:cNvSpPr/>
          <p:nvPr/>
        </p:nvSpPr>
        <p:spPr>
          <a:xfrm>
            <a:off x="3614057" y="2501897"/>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perfect place</a:t>
            </a:r>
          </a:p>
        </p:txBody>
      </p:sp>
      <p:sp>
        <p:nvSpPr>
          <p:cNvPr id="10" name="Rectangle 9"/>
          <p:cNvSpPr/>
          <p:nvPr/>
        </p:nvSpPr>
        <p:spPr>
          <a:xfrm>
            <a:off x="2739101" y="3524075"/>
            <a:ext cx="1540796"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ugly things</a:t>
            </a:r>
          </a:p>
        </p:txBody>
      </p:sp>
      <p:sp>
        <p:nvSpPr>
          <p:cNvPr id="12" name="Rounded Rectangle 11">
            <a:extLst>
              <a:ext uri="{FF2B5EF4-FFF2-40B4-BE49-F238E27FC236}">
                <a16:creationId xmlns:a16="http://schemas.microsoft.com/office/drawing/2014/main" xmlns="" id="{A316DD52-7894-4A75-969C-CA0645DA2978}"/>
              </a:ext>
            </a:extLst>
          </p:cNvPr>
          <p:cNvSpPr/>
          <p:nvPr/>
        </p:nvSpPr>
        <p:spPr>
          <a:xfrm>
            <a:off x="11205029" y="52385"/>
            <a:ext cx="9552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13" name="Rectangle 12"/>
          <p:cNvSpPr/>
          <p:nvPr/>
        </p:nvSpPr>
        <p:spPr>
          <a:xfrm>
            <a:off x="2030681" y="4968057"/>
            <a:ext cx="2519547"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blue and green bird</a:t>
            </a:r>
          </a:p>
        </p:txBody>
      </p:sp>
      <p:sp>
        <p:nvSpPr>
          <p:cNvPr id="14" name="Rectangle 13"/>
          <p:cNvSpPr/>
          <p:nvPr/>
        </p:nvSpPr>
        <p:spPr>
          <a:xfrm>
            <a:off x="7391400" y="4943200"/>
            <a:ext cx="179977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native species</a:t>
            </a:r>
          </a:p>
        </p:txBody>
      </p:sp>
      <p:sp>
        <p:nvSpPr>
          <p:cNvPr id="16" name="TextBox 15"/>
          <p:cNvSpPr txBox="1"/>
          <p:nvPr/>
        </p:nvSpPr>
        <p:spPr>
          <a:xfrm>
            <a:off x="9402572" y="5564149"/>
            <a:ext cx="2757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nacional = national</a:t>
            </a:r>
          </a:p>
        </p:txBody>
      </p:sp>
    </p:spTree>
    <p:extLst>
      <p:ext uri="{BB962C8B-B14F-4D97-AF65-F5344CB8AC3E}">
        <p14:creationId xmlns:p14="http://schemas.microsoft.com/office/powerpoint/2010/main" val="552763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74149"/>
            <a:ext cx="10515600" cy="1325563"/>
          </a:xfrm>
        </p:spPr>
        <p:txBody>
          <a:bodyPr>
            <a:noAutofit/>
          </a:bodyPr>
          <a:lstStyle/>
          <a:p>
            <a:r>
              <a:rPr lang="en-GB" sz="24000" b="1" dirty="0">
                <a:solidFill>
                  <a:srgbClr val="115076"/>
                </a:solidFill>
                <a:latin typeface="Century Gothic" panose="020B0502020202020204" pitchFamily="34" charset="0"/>
              </a:rPr>
              <a:t>h</a:t>
            </a:r>
          </a:p>
        </p:txBody>
      </p:sp>
      <p:pic>
        <p:nvPicPr>
          <p:cNvPr id="8"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29698" name="Picture 2" descr="man with mouth open and hand raise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1367" y="583946"/>
            <a:ext cx="4649265" cy="38743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72713" y="4458334"/>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341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98"/>
                                        </p:tgtEl>
                                        <p:attrNameLst>
                                          <p:attrName>style.visibility</p:attrName>
                                        </p:attrNameLst>
                                      </p:cBhvr>
                                      <p:to>
                                        <p:strVal val="visible"/>
                                      </p:to>
                                    </p:set>
                                    <p:animEffect transition="in" filter="fade">
                                      <p:cBhvr>
                                        <p:cTn id="22" dur="500"/>
                                        <p:tgtEl>
                                          <p:spTgt spid="29698"/>
                                        </p:tgtEl>
                                      </p:cBhvr>
                                    </p:animEffect>
                                  </p:childTnLst>
                                  <p:subTnLst>
                                    <p:audio>
                                      <p:cMediaNode>
                                        <p:cTn display="0" masterRel="sameClick">
                                          <p:stCondLst>
                                            <p:cond evt="begin" delay="0">
                                              <p:tn val="20"/>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9914"/>
            <a:ext cx="10515600" cy="1325563"/>
          </a:xfrm>
        </p:spPr>
        <p:txBody>
          <a:bodyPr>
            <a:noAutofit/>
          </a:bodyPr>
          <a:lstStyle/>
          <a:p>
            <a:r>
              <a:rPr lang="en-GB" sz="24000" b="1" dirty="0">
                <a:solidFill>
                  <a:srgbClr val="115076"/>
                </a:solidFill>
                <a:latin typeface="Century Gothic" panose="020B0502020202020204" pitchFamily="34" charset="0"/>
              </a:rPr>
              <a:t>h</a:t>
            </a:r>
          </a:p>
        </p:txBody>
      </p:sp>
      <p:sp>
        <p:nvSpPr>
          <p:cNvPr id="6" name="Rectangle 5"/>
          <p:cNvSpPr/>
          <p:nvPr/>
        </p:nvSpPr>
        <p:spPr>
          <a:xfrm>
            <a:off x="3692635" y="1954977"/>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TextBox 7"/>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706991" y="-76488"/>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t>
            </a:r>
          </a:p>
        </p:txBody>
      </p:sp>
      <p:sp>
        <p:nvSpPr>
          <p:cNvPr id="26" name="Title 25">
            <a:extLst>
              <a:ext uri="{FF2B5EF4-FFF2-40B4-BE49-F238E27FC236}">
                <a16:creationId xmlns:a16="http://schemas.microsoft.com/office/drawing/2014/main" xmlns="" id="{C11D5ABE-DBDF-B54D-B289-8A75A8F44216}"/>
              </a:ext>
            </a:extLst>
          </p:cNvPr>
          <p:cNvSpPr txBox="1">
            <a:spLocks noGrp="1"/>
          </p:cNvSpPr>
          <p:nvPr>
            <p:ph type="title"/>
          </p:nvPr>
        </p:nvSpPr>
        <p:spPr>
          <a:prstGeom prst="rect">
            <a:avLst/>
          </a:prstGeom>
          <a:noFill/>
        </p:spPr>
        <p:txBody>
          <a:bodyPr wrap="square" rtlCol="0">
            <a:spAutoFit/>
          </a:bodyPr>
          <a:lstStyle/>
          <a:p>
            <a:pPr algn="ctr"/>
            <a:r>
              <a:rPr lang="en-GB" sz="13800" b="1" dirty="0">
                <a:solidFill>
                  <a:srgbClr val="E65D00"/>
                </a:solidFill>
              </a:rPr>
              <a:t>X</a:t>
            </a:r>
          </a:p>
        </p:txBody>
      </p:sp>
      <p:pic>
        <p:nvPicPr>
          <p:cNvPr id="20" name="Picture 2" descr="icon with fingers to lips to signal qui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3260" y="68337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descr="rectangle">
            <a:extLst>
              <a:ext uri="{C183D7F6-B498-43B3-948B-1728B52AA6E4}">
                <adec:decorative xmlns:adec="http://schemas.microsoft.com/office/drawing/2017/decorative" xmlns="" val="1"/>
              </a:ext>
            </a:extLst>
          </p:cNvPr>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5" name="Picture 2" descr="man with an open mouth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15081" y="2058950"/>
            <a:ext cx="2179350" cy="18161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8591" y="3852927"/>
            <a:ext cx="261481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Rectangle 7"/>
          <p:cNvSpPr/>
          <p:nvPr/>
        </p:nvSpPr>
        <p:spPr>
          <a:xfrm>
            <a:off x="1280530" y="168784"/>
            <a:ext cx="146867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ijo</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grpSp>
        <p:nvGrpSpPr>
          <p:cNvPr id="2" name="Group 1" descr="child with two parents"/>
          <p:cNvGrpSpPr/>
          <p:nvPr/>
        </p:nvGrpSpPr>
        <p:grpSpPr>
          <a:xfrm>
            <a:off x="1389273" y="1191072"/>
            <a:ext cx="1251185" cy="1735755"/>
            <a:chOff x="1887525" y="1506978"/>
            <a:chExt cx="1251185" cy="1735755"/>
          </a:xfrm>
        </p:grpSpPr>
        <p:pic>
          <p:nvPicPr>
            <p:cNvPr id="21508" name="Picture 4" descr="child with two parent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7525" y="1634067"/>
              <a:ext cx="1251185" cy="160866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2954868" y="1506978"/>
              <a:ext cx="16933" cy="447168"/>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610502" y="3367244"/>
            <a:ext cx="307488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ospital</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pic>
        <p:nvPicPr>
          <p:cNvPr id="21510" name="Picture 6" descr="first aid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80530" y="4509795"/>
            <a:ext cx="1599869" cy="15998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51383" y="4929779"/>
            <a:ext cx="240963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acer</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6" name="TextBox 15"/>
          <p:cNvSpPr txBox="1"/>
          <p:nvPr/>
        </p:nvSpPr>
        <p:spPr>
          <a:xfrm>
            <a:off x="4481999" y="5663271"/>
            <a:ext cx="3433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 to make]</a:t>
            </a:r>
          </a:p>
        </p:txBody>
      </p:sp>
      <p:sp>
        <p:nvSpPr>
          <p:cNvPr id="10" name="Rectangle 9"/>
          <p:cNvSpPr/>
          <p:nvPr/>
        </p:nvSpPr>
        <p:spPr>
          <a:xfrm>
            <a:off x="8536199" y="204825"/>
            <a:ext cx="28648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elado</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pic>
        <p:nvPicPr>
          <p:cNvPr id="21512" name="Picture 8" descr="ice cream con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2306" y="1263632"/>
            <a:ext cx="708708" cy="15539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17064" y="3526203"/>
            <a:ext cx="43031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asta </a:t>
            </a: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luego</a:t>
            </a:r>
            <a:endParaRPr kumimoji="0" lang="en-GB" sz="4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pic>
        <p:nvPicPr>
          <p:cNvPr id="3" name="Picture 2" descr="silhouette of man waving goodbye"/>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7908" y="4274188"/>
            <a:ext cx="1987663" cy="2071081"/>
          </a:xfrm>
          <a:prstGeom prst="rect">
            <a:avLst/>
          </a:prstGeom>
        </p:spPr>
      </p:pic>
    </p:spTree>
    <p:extLst>
      <p:ext uri="{BB962C8B-B14F-4D97-AF65-F5344CB8AC3E}">
        <p14:creationId xmlns:p14="http://schemas.microsoft.com/office/powerpoint/2010/main" val="99896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hablar.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habla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4" name="hij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4" name="hij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helado 2.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512"/>
                                        </p:tgtEl>
                                        <p:attrNameLst>
                                          <p:attrName>style.visibility</p:attrName>
                                        </p:attrNameLst>
                                      </p:cBhvr>
                                      <p:to>
                                        <p:strVal val="visible"/>
                                      </p:to>
                                    </p:set>
                                    <p:animEffect transition="in" filter="fade">
                                      <p:cBhvr>
                                        <p:cTn id="38" dur="500"/>
                                        <p:tgtEl>
                                          <p:spTgt spid="21512"/>
                                        </p:tgtEl>
                                      </p:cBhvr>
                                    </p:animEffect>
                                  </p:childTnLst>
                                  <p:subTnLst>
                                    <p:audio>
                                      <p:cMediaNode>
                                        <p:cTn display="0" masterRel="sameClick">
                                          <p:stCondLst>
                                            <p:cond evt="begin" delay="0">
                                              <p:tn val="36"/>
                                            </p:cond>
                                          </p:stCondLst>
                                          <p:endCondLst>
                                            <p:cond evt="onStopAudio" delay="0">
                                              <p:tgtEl>
                                                <p:sldTgt/>
                                              </p:tgtEl>
                                            </p:cond>
                                          </p:endCondLst>
                                        </p:cTn>
                                        <p:tgtEl>
                                          <p:sndTgt r:embed="rId5" name="helado 2.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6" name="hos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510"/>
                                        </p:tgtEl>
                                        <p:attrNameLst>
                                          <p:attrName>style.visibility</p:attrName>
                                        </p:attrNameLst>
                                      </p:cBhvr>
                                      <p:to>
                                        <p:strVal val="visible"/>
                                      </p:to>
                                    </p:set>
                                    <p:animEffect transition="in" filter="fade">
                                      <p:cBhvr>
                                        <p:cTn id="48" dur="500"/>
                                        <p:tgtEl>
                                          <p:spTgt spid="21510"/>
                                        </p:tgtEl>
                                      </p:cBhvr>
                                    </p:animEffect>
                                  </p:childTnLst>
                                  <p:subTnLst>
                                    <p:audio>
                                      <p:cMediaNode>
                                        <p:cTn display="0" masterRel="sameClick">
                                          <p:stCondLst>
                                            <p:cond evt="begin" delay="0">
                                              <p:tn val="46"/>
                                            </p:cond>
                                          </p:stCondLst>
                                          <p:endCondLst>
                                            <p:cond evt="onStopAudio" delay="0">
                                              <p:tgtEl>
                                                <p:sldTgt/>
                                              </p:tgtEl>
                                            </p:cond>
                                          </p:endCondLst>
                                        </p:cTn>
                                        <p:tgtEl>
                                          <p:sndTgt r:embed="rId6" name="hos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7" name="hac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ac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subTnLst>
                                    <p:audio>
                                      <p:cMediaNode>
                                        <p:cTn display="0" masterRel="sameClick">
                                          <p:stCondLst>
                                            <p:cond evt="begin" delay="0">
                                              <p:tn val="61"/>
                                            </p:cond>
                                          </p:stCondLst>
                                          <p:endCondLst>
                                            <p:cond evt="onStopAudio" delay="0">
                                              <p:tgtEl>
                                                <p:sldTgt/>
                                              </p:tgtEl>
                                            </p:cond>
                                          </p:endCondLst>
                                        </p:cTn>
                                        <p:tgtEl>
                                          <p:sndTgt r:embed="rId8" name="hasta l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11" grpId="0"/>
      <p:bldP spid="9" grpId="0"/>
      <p:bldP spid="16"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706991" y="-76488"/>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t>
            </a:r>
          </a:p>
        </p:txBody>
      </p:sp>
      <p:sp>
        <p:nvSpPr>
          <p:cNvPr id="15" name="Title 25">
            <a:extLst>
              <a:ext uri="{FF2B5EF4-FFF2-40B4-BE49-F238E27FC236}">
                <a16:creationId xmlns:a16="http://schemas.microsoft.com/office/drawing/2014/main" xmlns="" id="{9DAE6F72-AD77-EB43-BBC5-F315176BFCAF}"/>
              </a:ext>
            </a:extLst>
          </p:cNvPr>
          <p:cNvSpPr txBox="1">
            <a:spLocks noGrp="1"/>
          </p:cNvSpPr>
          <p:nvPr>
            <p:ph type="title"/>
          </p:nvPr>
        </p:nvSpPr>
        <p:spPr>
          <a:xfrm>
            <a:off x="838200" y="443073"/>
            <a:ext cx="10515600" cy="1325563"/>
          </a:xfrm>
          <a:prstGeom prst="rect">
            <a:avLst/>
          </a:prstGeom>
          <a:noFill/>
        </p:spPr>
        <p:txBody>
          <a:bodyPr wrap="square" rtlCol="0">
            <a:spAutoFit/>
          </a:bodyPr>
          <a:lstStyle/>
          <a:p>
            <a:pPr algn="ctr"/>
            <a:r>
              <a:rPr lang="en-GB" sz="13800" b="1" dirty="0">
                <a:solidFill>
                  <a:srgbClr val="E65D00"/>
                </a:solidFill>
              </a:rPr>
              <a:t>X</a:t>
            </a:r>
          </a:p>
        </p:txBody>
      </p:sp>
      <p:pic>
        <p:nvPicPr>
          <p:cNvPr id="13" name="Picture 2" descr="icon with fingers to lips to signal qui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3260" y="68337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descr="rectangle">
            <a:extLst>
              <a:ext uri="{C183D7F6-B498-43B3-948B-1728B52AA6E4}">
                <adec:decorative xmlns:adec="http://schemas.microsoft.com/office/drawing/2017/decorative" xmlns="" val="1"/>
              </a:ext>
            </a:extLst>
          </p:cNvPr>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 name="Rectangle 5"/>
          <p:cNvSpPr/>
          <p:nvPr/>
        </p:nvSpPr>
        <p:spPr>
          <a:xfrm>
            <a:off x="4788591" y="3852927"/>
            <a:ext cx="261481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Rectangle 7"/>
          <p:cNvSpPr/>
          <p:nvPr/>
        </p:nvSpPr>
        <p:spPr>
          <a:xfrm>
            <a:off x="1280530" y="168784"/>
            <a:ext cx="146867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ijo</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1" name="Rectangle 10"/>
          <p:cNvSpPr/>
          <p:nvPr/>
        </p:nvSpPr>
        <p:spPr>
          <a:xfrm>
            <a:off x="610502" y="3367244"/>
            <a:ext cx="307488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ospital</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9" name="Rectangle 8"/>
          <p:cNvSpPr/>
          <p:nvPr/>
        </p:nvSpPr>
        <p:spPr>
          <a:xfrm>
            <a:off x="4951383" y="4929779"/>
            <a:ext cx="240963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acer</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0" name="Rectangle 9"/>
          <p:cNvSpPr/>
          <p:nvPr/>
        </p:nvSpPr>
        <p:spPr>
          <a:xfrm>
            <a:off x="8536199" y="204825"/>
            <a:ext cx="28648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elado</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2" name="Rectangle 11"/>
          <p:cNvSpPr/>
          <p:nvPr/>
        </p:nvSpPr>
        <p:spPr>
          <a:xfrm>
            <a:off x="7817064" y="3526203"/>
            <a:ext cx="43031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asta </a:t>
            </a: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luego</a:t>
            </a:r>
            <a:endParaRPr kumimoji="0" lang="en-GB" sz="4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3022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habla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4" name="hij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5" name="helado 2.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hospita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7" name="hac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8" name="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animBg="1"/>
      <p:bldP spid="6" grpId="0"/>
      <p:bldP spid="8" grpId="0"/>
      <p:bldP spid="11" grpId="0"/>
      <p:bldP spid="9"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706991" y="-76488"/>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t>
            </a:r>
          </a:p>
        </p:txBody>
      </p:sp>
      <p:sp>
        <p:nvSpPr>
          <p:cNvPr id="15" name="Title 25">
            <a:extLst>
              <a:ext uri="{FF2B5EF4-FFF2-40B4-BE49-F238E27FC236}">
                <a16:creationId xmlns:a16="http://schemas.microsoft.com/office/drawing/2014/main" xmlns="" id="{DB9D6AB5-B4F2-C040-BFA5-883EB7D3FF28}"/>
              </a:ext>
            </a:extLst>
          </p:cNvPr>
          <p:cNvSpPr txBox="1">
            <a:spLocks noGrp="1"/>
          </p:cNvSpPr>
          <p:nvPr>
            <p:ph type="title"/>
          </p:nvPr>
        </p:nvSpPr>
        <p:spPr>
          <a:xfrm>
            <a:off x="838200" y="443073"/>
            <a:ext cx="10515600" cy="1325563"/>
          </a:xfrm>
          <a:prstGeom prst="rect">
            <a:avLst/>
          </a:prstGeom>
          <a:noFill/>
        </p:spPr>
        <p:txBody>
          <a:bodyPr wrap="square" rtlCol="0">
            <a:spAutoFit/>
          </a:bodyPr>
          <a:lstStyle/>
          <a:p>
            <a:pPr algn="ctr"/>
            <a:r>
              <a:rPr lang="en-GB" sz="13800" b="1" dirty="0">
                <a:solidFill>
                  <a:srgbClr val="E65D00"/>
                </a:solidFill>
              </a:rPr>
              <a:t>X</a:t>
            </a:r>
          </a:p>
        </p:txBody>
      </p:sp>
      <p:pic>
        <p:nvPicPr>
          <p:cNvPr id="13"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260" y="68337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descr="rectangle">
            <a:extLst>
              <a:ext uri="{C183D7F6-B498-43B3-948B-1728B52AA6E4}">
                <adec:decorative xmlns:adec="http://schemas.microsoft.com/office/drawing/2017/decorative" xmlns="" val="1"/>
              </a:ext>
            </a:extLst>
          </p:cNvPr>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 name="Rectangle 5"/>
          <p:cNvSpPr/>
          <p:nvPr/>
        </p:nvSpPr>
        <p:spPr>
          <a:xfrm>
            <a:off x="4788591" y="3852927"/>
            <a:ext cx="261481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Rectangle 7"/>
          <p:cNvSpPr/>
          <p:nvPr/>
        </p:nvSpPr>
        <p:spPr>
          <a:xfrm>
            <a:off x="1280530" y="168784"/>
            <a:ext cx="146867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ijo</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1" name="Rectangle 10"/>
          <p:cNvSpPr/>
          <p:nvPr/>
        </p:nvSpPr>
        <p:spPr>
          <a:xfrm>
            <a:off x="610502" y="3367244"/>
            <a:ext cx="307488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ospital</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9" name="Rectangle 8"/>
          <p:cNvSpPr/>
          <p:nvPr/>
        </p:nvSpPr>
        <p:spPr>
          <a:xfrm>
            <a:off x="4951383" y="4929779"/>
            <a:ext cx="240963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acer</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0" name="Rectangle 9"/>
          <p:cNvSpPr/>
          <p:nvPr/>
        </p:nvSpPr>
        <p:spPr>
          <a:xfrm>
            <a:off x="8536199" y="204825"/>
            <a:ext cx="28648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elado</a:t>
            </a:r>
            <a:endParaRPr kumimoji="0" lang="en-GB" sz="6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2" name="Rectangle 11"/>
          <p:cNvSpPr/>
          <p:nvPr/>
        </p:nvSpPr>
        <p:spPr>
          <a:xfrm>
            <a:off x="7817064" y="3526203"/>
            <a:ext cx="43031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asta </a:t>
            </a: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luego</a:t>
            </a:r>
            <a:endParaRPr kumimoji="0" lang="en-GB" sz="4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0608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animBg="1"/>
      <p:bldP spid="6" grpId="0"/>
      <p:bldP spid="8" grpId="0"/>
      <p:bldP spid="11" grpId="0"/>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H? </a:t>
            </a:r>
            <a:endParaRPr lang="en-GB" sz="3600" b="1" dirty="0">
              <a:solidFill>
                <a:schemeClr val="bg1"/>
              </a:solidFill>
            </a:endParaRPr>
          </a:p>
        </p:txBody>
      </p:sp>
      <p:graphicFrame>
        <p:nvGraphicFramePr>
          <p:cNvPr id="6" name="Table 24" descr="Table for exercises">
            <a:extLst>
              <a:ext uri="{FF2B5EF4-FFF2-40B4-BE49-F238E27FC236}">
                <a16:creationId xmlns:a16="http://schemas.microsoft.com/office/drawing/2014/main" xmlns="" id="{1E39B82F-41F3-4CE0-B621-32FEC791372C}"/>
              </a:ext>
            </a:extLst>
          </p:cNvPr>
          <p:cNvGraphicFramePr>
            <a:graphicFrameLocks noGrp="1"/>
          </p:cNvGraphicFramePr>
          <p:nvPr>
            <p:extLst/>
          </p:nvPr>
        </p:nvGraphicFramePr>
        <p:xfrm>
          <a:off x="471526" y="2266143"/>
          <a:ext cx="9913444" cy="3825835"/>
        </p:xfrm>
        <a:graphic>
          <a:graphicData uri="http://schemas.openxmlformats.org/drawingml/2006/table">
            <a:tbl>
              <a:tblPr firstRow="1" bandRow="1"/>
              <a:tblGrid>
                <a:gridCol w="741643">
                  <a:extLst>
                    <a:ext uri="{9D8B030D-6E8A-4147-A177-3AD203B41FA5}">
                      <a16:colId xmlns:a16="http://schemas.microsoft.com/office/drawing/2014/main" xmlns="" val="2218395770"/>
                    </a:ext>
                  </a:extLst>
                </a:gridCol>
                <a:gridCol w="4011974">
                  <a:extLst>
                    <a:ext uri="{9D8B030D-6E8A-4147-A177-3AD203B41FA5}">
                      <a16:colId xmlns:a16="http://schemas.microsoft.com/office/drawing/2014/main" xmlns="" val="3328270413"/>
                    </a:ext>
                  </a:extLst>
                </a:gridCol>
                <a:gridCol w="836023">
                  <a:extLst>
                    <a:ext uri="{9D8B030D-6E8A-4147-A177-3AD203B41FA5}">
                      <a16:colId xmlns:a16="http://schemas.microsoft.com/office/drawing/2014/main" xmlns="" val="4057324009"/>
                    </a:ext>
                  </a:extLst>
                </a:gridCol>
                <a:gridCol w="4323804">
                  <a:extLst>
                    <a:ext uri="{9D8B030D-6E8A-4147-A177-3AD203B41FA5}">
                      <a16:colId xmlns:a16="http://schemas.microsoft.com/office/drawing/2014/main" xmlns="" val="1254224406"/>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r>
                        <a:rPr lang="en-GB" sz="1800" b="1" dirty="0"/>
                        <a:t>       </a:t>
                      </a: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14955753"/>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xmlns="" val="3434331294"/>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68564831"/>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xmlns="" val="1163184148"/>
                  </a:ext>
                </a:extLst>
              </a:tr>
              <a:tr h="765167">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486731299"/>
                  </a:ext>
                </a:extLst>
              </a:tr>
            </a:tbl>
          </a:graphicData>
        </a:graphic>
      </p:graphicFrame>
      <p:sp>
        <p:nvSpPr>
          <p:cNvPr id="7" name="Google Shape;613;p26">
            <a:hlinkClick r:id="" action="ppaction://noaction" highlightClick="1">
              <a:snd r:embed="rId4" name="Word 1 - Helado.wav"/>
            </a:hlinkClick>
            <a:extLst>
              <a:ext uri="{FF2B5EF4-FFF2-40B4-BE49-F238E27FC236}">
                <a16:creationId xmlns:a16="http://schemas.microsoft.com/office/drawing/2014/main" xmlns="" id="{E81506B0-A3F8-47F6-A818-34153DC67087}"/>
              </a:ext>
            </a:extLst>
          </p:cNvPr>
          <p:cNvSpPr/>
          <p:nvPr/>
        </p:nvSpPr>
        <p:spPr>
          <a:xfrm>
            <a:off x="613555" y="253709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Google Shape;614;p26">
            <a:hlinkClick r:id="" action="ppaction://noaction" highlightClick="1">
              <a:snd r:embed="rId5" name="Word 2 - Once.wav"/>
            </a:hlinkClick>
            <a:extLst>
              <a:ext uri="{FF2B5EF4-FFF2-40B4-BE49-F238E27FC236}">
                <a16:creationId xmlns:a16="http://schemas.microsoft.com/office/drawing/2014/main" xmlns="" id="{2A2E30D2-841A-4ED1-B670-1C83F228DED0}"/>
              </a:ext>
            </a:extLst>
          </p:cNvPr>
          <p:cNvSpPr/>
          <p:nvPr/>
        </p:nvSpPr>
        <p:spPr>
          <a:xfrm>
            <a:off x="628508" y="326391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B</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Google Shape;615;p26">
            <a:hlinkClick r:id="" action="ppaction://noaction" highlightClick="1">
              <a:snd r:embed="rId6" name="Word 3 - Autor.wav"/>
            </a:hlinkClick>
            <a:extLst>
              <a:ext uri="{FF2B5EF4-FFF2-40B4-BE49-F238E27FC236}">
                <a16:creationId xmlns:a16="http://schemas.microsoft.com/office/drawing/2014/main" xmlns="" id="{598D57C1-09CA-4B85-A901-8BF5F8E2B844}"/>
              </a:ext>
            </a:extLst>
          </p:cNvPr>
          <p:cNvSpPr/>
          <p:nvPr/>
        </p:nvSpPr>
        <p:spPr>
          <a:xfrm>
            <a:off x="628507" y="405154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C</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Google Shape;616;p26">
            <a:hlinkClick r:id="" action="ppaction://noaction" highlightClick="1">
              <a:snd r:embed="rId7" name="Word 4 - Hablar.wav"/>
            </a:hlinkClick>
            <a:extLst>
              <a:ext uri="{FF2B5EF4-FFF2-40B4-BE49-F238E27FC236}">
                <a16:creationId xmlns:a16="http://schemas.microsoft.com/office/drawing/2014/main" xmlns="" id="{E034BFCB-0288-4166-9636-7DA2D26FF970}"/>
              </a:ext>
            </a:extLst>
          </p:cNvPr>
          <p:cNvSpPr/>
          <p:nvPr/>
        </p:nvSpPr>
        <p:spPr>
          <a:xfrm>
            <a:off x="610695" y="480740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D</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xmlns="" id="{6A500173-7AE1-4980-9C52-2DFAE38768EA}"/>
              </a:ext>
            </a:extLst>
          </p:cNvPr>
          <p:cNvSpPr txBox="1"/>
          <p:nvPr/>
        </p:nvSpPr>
        <p:spPr>
          <a:xfrm>
            <a:off x="243885" y="1200004"/>
            <a:ext cx="11757615" cy="1077218"/>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‘H’, ¿</a:t>
            </a:r>
            <a:r>
              <a:rPr kumimoji="0" lang="en-US"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sí</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o no (✖)?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Escribe la palabra </a:t>
            </a:r>
            <a:r>
              <a:rPr kumimoji="0" lang="en-US"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español</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3" name="Google Shape;613;p26">
            <a:hlinkClick r:id="" action="ppaction://noaction" highlightClick="1">
              <a:snd r:embed="rId8" name="Word 6 - Ocho.wav"/>
            </a:hlinkClick>
            <a:extLst>
              <a:ext uri="{FF2B5EF4-FFF2-40B4-BE49-F238E27FC236}">
                <a16:creationId xmlns:a16="http://schemas.microsoft.com/office/drawing/2014/main" xmlns="" id="{E81506B0-A3F8-47F6-A818-34153DC67087}"/>
              </a:ext>
            </a:extLst>
          </p:cNvPr>
          <p:cNvSpPr/>
          <p:nvPr/>
        </p:nvSpPr>
        <p:spPr>
          <a:xfrm>
            <a:off x="5465066" y="253709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Google Shape;614;p26">
            <a:hlinkClick r:id="" action="ppaction://noaction">
              <a:snd r:embed="rId9" name="Word 7 - Hacer.wav"/>
            </a:hlinkClick>
            <a:extLst>
              <a:ext uri="{FF2B5EF4-FFF2-40B4-BE49-F238E27FC236}">
                <a16:creationId xmlns:a16="http://schemas.microsoft.com/office/drawing/2014/main" xmlns="" id="{2A2E30D2-841A-4ED1-B670-1C83F228DED0}"/>
              </a:ext>
            </a:extLst>
          </p:cNvPr>
          <p:cNvSpPr/>
          <p:nvPr/>
        </p:nvSpPr>
        <p:spPr>
          <a:xfrm>
            <a:off x="5480019" y="326391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panose="020F0302020204030204"/>
                <a:ea typeface="+mn-ea"/>
                <a:cs typeface="+mn-cs"/>
                <a:sym typeface="Century Gothic"/>
              </a:rPr>
              <a:t>G</a:t>
            </a:r>
            <a:endParaRPr kumimoji="0" lang="en-GB" sz="16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Google Shape;615;p26">
            <a:hlinkClick r:id="" action="ppaction://noaction" highlightClick="1">
              <a:snd r:embed="rId10" name="Word 8 - Hospital.wav"/>
            </a:hlinkClick>
            <a:extLst>
              <a:ext uri="{FF2B5EF4-FFF2-40B4-BE49-F238E27FC236}">
                <a16:creationId xmlns:a16="http://schemas.microsoft.com/office/drawing/2014/main" xmlns="" id="{598D57C1-09CA-4B85-A901-8BF5F8E2B844}"/>
              </a:ext>
            </a:extLst>
          </p:cNvPr>
          <p:cNvSpPr/>
          <p:nvPr/>
        </p:nvSpPr>
        <p:spPr>
          <a:xfrm>
            <a:off x="5480018" y="405154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H</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Google Shape;616;p26">
            <a:hlinkClick r:id="" action="ppaction://noaction" highlightClick="1">
              <a:snd r:embed="rId11" name="Word 9 - Uno.wav"/>
            </a:hlinkClick>
            <a:extLst>
              <a:ext uri="{FF2B5EF4-FFF2-40B4-BE49-F238E27FC236}">
                <a16:creationId xmlns:a16="http://schemas.microsoft.com/office/drawing/2014/main" xmlns="" id="{E034BFCB-0288-4166-9636-7DA2D26FF970}"/>
              </a:ext>
            </a:extLst>
          </p:cNvPr>
          <p:cNvSpPr/>
          <p:nvPr/>
        </p:nvSpPr>
        <p:spPr>
          <a:xfrm>
            <a:off x="5497832" y="480740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I</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Google Shape;616;p26">
            <a:hlinkClick r:id="" action="ppaction://noaction" highlightClick="1">
              <a:snd r:embed="rId12" name="Word 5 - Hijo.wav"/>
            </a:hlinkClick>
            <a:extLst>
              <a:ext uri="{FF2B5EF4-FFF2-40B4-BE49-F238E27FC236}">
                <a16:creationId xmlns:a16="http://schemas.microsoft.com/office/drawing/2014/main" xmlns="" id="{E034BFCB-0288-4166-9636-7DA2D26FF970}"/>
              </a:ext>
            </a:extLst>
          </p:cNvPr>
          <p:cNvSpPr/>
          <p:nvPr/>
        </p:nvSpPr>
        <p:spPr>
          <a:xfrm>
            <a:off x="628507" y="561889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E</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Google Shape;616;p26">
            <a:hlinkClick r:id="" action="ppaction://noaction" highlightClick="1">
              <a:snd r:embed="rId13" name="Word 10 - Hasta luego.wav"/>
            </a:hlinkClick>
            <a:extLst>
              <a:ext uri="{FF2B5EF4-FFF2-40B4-BE49-F238E27FC236}">
                <a16:creationId xmlns:a16="http://schemas.microsoft.com/office/drawing/2014/main" xmlns="" id="{E034BFCB-0288-4166-9636-7DA2D26FF970}"/>
              </a:ext>
            </a:extLst>
          </p:cNvPr>
          <p:cNvSpPr/>
          <p:nvPr/>
        </p:nvSpPr>
        <p:spPr>
          <a:xfrm>
            <a:off x="5480017" y="556326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J</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TextBox 29" descr="black cross">
            <a:extLst>
              <a:ext uri="{FF2B5EF4-FFF2-40B4-BE49-F238E27FC236}">
                <a16:creationId xmlns:a16="http://schemas.microsoft.com/office/drawing/2014/main" xmlns="" id="{81DC4C5E-A443-4B7E-8A40-A8F17DD2D82D}"/>
              </a:ext>
            </a:extLst>
          </p:cNvPr>
          <p:cNvSpPr txBox="1"/>
          <p:nvPr/>
        </p:nvSpPr>
        <p:spPr>
          <a:xfrm>
            <a:off x="1608503" y="3276321"/>
            <a:ext cx="6232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31" name="TextBox 30" descr="black checkmark">
            <a:extLst>
              <a:ext uri="{FF2B5EF4-FFF2-40B4-BE49-F238E27FC236}">
                <a16:creationId xmlns:a16="http://schemas.microsoft.com/office/drawing/2014/main" xmlns="" id="{92C00245-4A46-44B7-8EF6-C0F601A01478}"/>
              </a:ext>
            </a:extLst>
          </p:cNvPr>
          <p:cNvSpPr txBox="1"/>
          <p:nvPr/>
        </p:nvSpPr>
        <p:spPr>
          <a:xfrm>
            <a:off x="1606428" y="2437160"/>
            <a:ext cx="527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32" name="TextBox 31" descr="black cross">
            <a:extLst>
              <a:ext uri="{FF2B5EF4-FFF2-40B4-BE49-F238E27FC236}">
                <a16:creationId xmlns:a16="http://schemas.microsoft.com/office/drawing/2014/main" xmlns="" id="{81DC4C5E-A443-4B7E-8A40-A8F17DD2D82D}"/>
              </a:ext>
            </a:extLst>
          </p:cNvPr>
          <p:cNvSpPr txBox="1"/>
          <p:nvPr/>
        </p:nvSpPr>
        <p:spPr>
          <a:xfrm>
            <a:off x="2556460" y="2435607"/>
            <a:ext cx="1536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helado</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33" name="TextBox 32" descr="black cross">
            <a:extLst>
              <a:ext uri="{FF2B5EF4-FFF2-40B4-BE49-F238E27FC236}">
                <a16:creationId xmlns:a16="http://schemas.microsoft.com/office/drawing/2014/main" xmlns="" id="{81DC4C5E-A443-4B7E-8A40-A8F17DD2D82D}"/>
              </a:ext>
            </a:extLst>
          </p:cNvPr>
          <p:cNvSpPr txBox="1"/>
          <p:nvPr/>
        </p:nvSpPr>
        <p:spPr>
          <a:xfrm>
            <a:off x="2556460" y="3217409"/>
            <a:ext cx="1536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once</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34" name="TextBox 33" descr="black cross">
            <a:extLst>
              <a:ext uri="{FF2B5EF4-FFF2-40B4-BE49-F238E27FC236}">
                <a16:creationId xmlns:a16="http://schemas.microsoft.com/office/drawing/2014/main" xmlns="" id="{81DC4C5E-A443-4B7E-8A40-A8F17DD2D82D}"/>
              </a:ext>
            </a:extLst>
          </p:cNvPr>
          <p:cNvSpPr txBox="1"/>
          <p:nvPr/>
        </p:nvSpPr>
        <p:spPr>
          <a:xfrm>
            <a:off x="1619583" y="3950062"/>
            <a:ext cx="6232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35" name="TextBox 34" descr="black cross">
            <a:extLst>
              <a:ext uri="{FF2B5EF4-FFF2-40B4-BE49-F238E27FC236}">
                <a16:creationId xmlns:a16="http://schemas.microsoft.com/office/drawing/2014/main" xmlns="" id="{81DC4C5E-A443-4B7E-8A40-A8F17DD2D82D}"/>
              </a:ext>
            </a:extLst>
          </p:cNvPr>
          <p:cNvSpPr txBox="1"/>
          <p:nvPr/>
        </p:nvSpPr>
        <p:spPr>
          <a:xfrm>
            <a:off x="2556460" y="3950062"/>
            <a:ext cx="1536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autor</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36" name="TextBox 35" descr="black checkmark">
            <a:extLst>
              <a:ext uri="{FF2B5EF4-FFF2-40B4-BE49-F238E27FC236}">
                <a16:creationId xmlns:a16="http://schemas.microsoft.com/office/drawing/2014/main" xmlns="" id="{92C00245-4A46-44B7-8EF6-C0F601A01478}"/>
              </a:ext>
            </a:extLst>
          </p:cNvPr>
          <p:cNvSpPr txBox="1"/>
          <p:nvPr/>
        </p:nvSpPr>
        <p:spPr>
          <a:xfrm>
            <a:off x="1598242" y="4705923"/>
            <a:ext cx="527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37" name="TextBox 36" descr="black cross">
            <a:extLst>
              <a:ext uri="{FF2B5EF4-FFF2-40B4-BE49-F238E27FC236}">
                <a16:creationId xmlns:a16="http://schemas.microsoft.com/office/drawing/2014/main" xmlns="" id="{81DC4C5E-A443-4B7E-8A40-A8F17DD2D82D}"/>
              </a:ext>
            </a:extLst>
          </p:cNvPr>
          <p:cNvSpPr txBox="1"/>
          <p:nvPr/>
        </p:nvSpPr>
        <p:spPr>
          <a:xfrm>
            <a:off x="2556460" y="4682715"/>
            <a:ext cx="1536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hablar</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38" name="TextBox 37" descr="black checkmark">
            <a:extLst>
              <a:ext uri="{FF2B5EF4-FFF2-40B4-BE49-F238E27FC236}">
                <a16:creationId xmlns:a16="http://schemas.microsoft.com/office/drawing/2014/main" xmlns="" id="{92C00245-4A46-44B7-8EF6-C0F601A01478}"/>
              </a:ext>
            </a:extLst>
          </p:cNvPr>
          <p:cNvSpPr txBox="1"/>
          <p:nvPr/>
        </p:nvSpPr>
        <p:spPr>
          <a:xfrm>
            <a:off x="1585272" y="5423469"/>
            <a:ext cx="527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39" name="TextBox 38" descr="black cross">
            <a:extLst>
              <a:ext uri="{FF2B5EF4-FFF2-40B4-BE49-F238E27FC236}">
                <a16:creationId xmlns:a16="http://schemas.microsoft.com/office/drawing/2014/main" xmlns="" id="{81DC4C5E-A443-4B7E-8A40-A8F17DD2D82D}"/>
              </a:ext>
            </a:extLst>
          </p:cNvPr>
          <p:cNvSpPr txBox="1"/>
          <p:nvPr/>
        </p:nvSpPr>
        <p:spPr>
          <a:xfrm>
            <a:off x="2556460" y="5387346"/>
            <a:ext cx="1536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hijo</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40" name="TextBox 39" descr="black cross">
            <a:extLst>
              <a:ext uri="{FF2B5EF4-FFF2-40B4-BE49-F238E27FC236}">
                <a16:creationId xmlns:a16="http://schemas.microsoft.com/office/drawing/2014/main" xmlns="" id="{81DC4C5E-A443-4B7E-8A40-A8F17DD2D82D}"/>
              </a:ext>
            </a:extLst>
          </p:cNvPr>
          <p:cNvSpPr txBox="1"/>
          <p:nvPr/>
        </p:nvSpPr>
        <p:spPr>
          <a:xfrm>
            <a:off x="6566870" y="2435352"/>
            <a:ext cx="6232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41" name="TextBox 40" descr="black cross">
            <a:extLst>
              <a:ext uri="{FF2B5EF4-FFF2-40B4-BE49-F238E27FC236}">
                <a16:creationId xmlns:a16="http://schemas.microsoft.com/office/drawing/2014/main" xmlns="" id="{81DC4C5E-A443-4B7E-8A40-A8F17DD2D82D}"/>
              </a:ext>
            </a:extLst>
          </p:cNvPr>
          <p:cNvSpPr txBox="1"/>
          <p:nvPr/>
        </p:nvSpPr>
        <p:spPr>
          <a:xfrm>
            <a:off x="7461349" y="2435352"/>
            <a:ext cx="1536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ocho</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42" name="TextBox 41" descr="black checkmark">
            <a:extLst>
              <a:ext uri="{FF2B5EF4-FFF2-40B4-BE49-F238E27FC236}">
                <a16:creationId xmlns:a16="http://schemas.microsoft.com/office/drawing/2014/main" xmlns="" id="{92C00245-4A46-44B7-8EF6-C0F601A01478}"/>
              </a:ext>
            </a:extLst>
          </p:cNvPr>
          <p:cNvSpPr txBox="1"/>
          <p:nvPr/>
        </p:nvSpPr>
        <p:spPr>
          <a:xfrm>
            <a:off x="6567210" y="3151729"/>
            <a:ext cx="527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43" name="TextBox 42" descr="black cross">
            <a:extLst>
              <a:ext uri="{FF2B5EF4-FFF2-40B4-BE49-F238E27FC236}">
                <a16:creationId xmlns:a16="http://schemas.microsoft.com/office/drawing/2014/main" xmlns="" id="{81DC4C5E-A443-4B7E-8A40-A8F17DD2D82D}"/>
              </a:ext>
            </a:extLst>
          </p:cNvPr>
          <p:cNvSpPr txBox="1"/>
          <p:nvPr/>
        </p:nvSpPr>
        <p:spPr>
          <a:xfrm>
            <a:off x="7461349" y="3158193"/>
            <a:ext cx="1536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hacer</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44" name="TextBox 43" descr="black checkmark">
            <a:extLst>
              <a:ext uri="{FF2B5EF4-FFF2-40B4-BE49-F238E27FC236}">
                <a16:creationId xmlns:a16="http://schemas.microsoft.com/office/drawing/2014/main" xmlns="" id="{92C00245-4A46-44B7-8EF6-C0F601A01478}"/>
              </a:ext>
            </a:extLst>
          </p:cNvPr>
          <p:cNvSpPr txBox="1"/>
          <p:nvPr/>
        </p:nvSpPr>
        <p:spPr>
          <a:xfrm>
            <a:off x="6567210" y="3933102"/>
            <a:ext cx="527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45" name="TextBox 44" descr="black cross">
            <a:extLst>
              <a:ext uri="{FF2B5EF4-FFF2-40B4-BE49-F238E27FC236}">
                <a16:creationId xmlns:a16="http://schemas.microsoft.com/office/drawing/2014/main" xmlns="" id="{81DC4C5E-A443-4B7E-8A40-A8F17DD2D82D}"/>
              </a:ext>
            </a:extLst>
          </p:cNvPr>
          <p:cNvSpPr txBox="1"/>
          <p:nvPr/>
        </p:nvSpPr>
        <p:spPr>
          <a:xfrm>
            <a:off x="7461349" y="3926619"/>
            <a:ext cx="1536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hospital</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46" name="TextBox 45" descr="black cross">
            <a:extLst>
              <a:ext uri="{FF2B5EF4-FFF2-40B4-BE49-F238E27FC236}">
                <a16:creationId xmlns:a16="http://schemas.microsoft.com/office/drawing/2014/main" xmlns="" id="{81DC4C5E-A443-4B7E-8A40-A8F17DD2D82D}"/>
              </a:ext>
            </a:extLst>
          </p:cNvPr>
          <p:cNvSpPr txBox="1"/>
          <p:nvPr/>
        </p:nvSpPr>
        <p:spPr>
          <a:xfrm>
            <a:off x="7461349" y="4682715"/>
            <a:ext cx="1536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uno</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47" name="TextBox 46" descr="black cross">
            <a:extLst>
              <a:ext uri="{FF2B5EF4-FFF2-40B4-BE49-F238E27FC236}">
                <a16:creationId xmlns:a16="http://schemas.microsoft.com/office/drawing/2014/main" xmlns="" id="{81DC4C5E-A443-4B7E-8A40-A8F17DD2D82D}"/>
              </a:ext>
            </a:extLst>
          </p:cNvPr>
          <p:cNvSpPr txBox="1"/>
          <p:nvPr/>
        </p:nvSpPr>
        <p:spPr>
          <a:xfrm>
            <a:off x="6566870" y="4682715"/>
            <a:ext cx="6232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48" name="TextBox 47" descr="black checkmark">
            <a:extLst>
              <a:ext uri="{FF2B5EF4-FFF2-40B4-BE49-F238E27FC236}">
                <a16:creationId xmlns:a16="http://schemas.microsoft.com/office/drawing/2014/main" xmlns="" id="{92C00245-4A46-44B7-8EF6-C0F601A01478}"/>
              </a:ext>
            </a:extLst>
          </p:cNvPr>
          <p:cNvSpPr txBox="1"/>
          <p:nvPr/>
        </p:nvSpPr>
        <p:spPr>
          <a:xfrm>
            <a:off x="6566870" y="5417209"/>
            <a:ext cx="527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49" name="TextBox 48" descr="black cross">
            <a:extLst>
              <a:ext uri="{FF2B5EF4-FFF2-40B4-BE49-F238E27FC236}">
                <a16:creationId xmlns:a16="http://schemas.microsoft.com/office/drawing/2014/main" xmlns="" id="{81DC4C5E-A443-4B7E-8A40-A8F17DD2D82D}"/>
              </a:ext>
            </a:extLst>
          </p:cNvPr>
          <p:cNvSpPr txBox="1"/>
          <p:nvPr/>
        </p:nvSpPr>
        <p:spPr>
          <a:xfrm>
            <a:off x="7461349" y="5438811"/>
            <a:ext cx="2595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hasta </a:t>
            </a:r>
            <a:r>
              <a:rPr kumimoji="0" lang="en-U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luego</a:t>
            </a:r>
            <a:endParaRPr kumimoji="0" lang="en-GB" sz="2800" b="1" i="0" u="none" strike="noStrike" kern="1200" cap="none" spc="0" normalizeH="0" baseline="0" noProof="0" dirty="0">
              <a:ln>
                <a:noFill/>
              </a:ln>
              <a:solidFill>
                <a:srgbClr val="002060"/>
              </a:solidFill>
              <a:effectLst/>
              <a:uLnTx/>
              <a:uFillTx/>
              <a:latin typeface="Century" panose="02040604050505020304" pitchFamily="18" charset="0"/>
              <a:ea typeface="+mn-ea"/>
              <a:cs typeface="+mn-cs"/>
            </a:endParaRPr>
          </a:p>
        </p:txBody>
      </p:sp>
      <p:sp>
        <p:nvSpPr>
          <p:cNvPr id="50" name="Rounded Rectangle 11" descr="background rectangle&#10;">
            <a:extLst>
              <a:ext uri="{FF2B5EF4-FFF2-40B4-BE49-F238E27FC236}">
                <a16:creationId xmlns:a16="http://schemas.microsoft.com/office/drawing/2014/main" xmlns="" id="{9268BA27-9508-448E-9915-ACE234D74542}"/>
              </a:ext>
            </a:extLst>
          </p:cNvPr>
          <p:cNvSpPr/>
          <p:nvPr/>
        </p:nvSpPr>
        <p:spPr>
          <a:xfrm>
            <a:off x="9751451" y="12847"/>
            <a:ext cx="244054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xmlns="" id="{89A9CC99-6E6F-BA4F-8531-09C581FE85E7}"/>
              </a:ext>
            </a:extLst>
          </p:cNvPr>
          <p:cNvSpPr txBox="1">
            <a:spLocks/>
          </p:cNvSpPr>
          <p:nvPr/>
        </p:nvSpPr>
        <p:spPr>
          <a:xfrm>
            <a:off x="9833737" y="-142775"/>
            <a:ext cx="2752651" cy="76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escuchar / escribir</a:t>
            </a: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40003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İPilla al intruso!</a:t>
            </a:r>
            <a:endParaRPr lang="en-GB" sz="3600" b="1" dirty="0">
              <a:solidFill>
                <a:schemeClr val="bg1"/>
              </a:solidFill>
            </a:endParaRPr>
          </a:p>
        </p:txBody>
      </p:sp>
      <p:graphicFrame>
        <p:nvGraphicFramePr>
          <p:cNvPr id="6" name="Table 24" descr="Table for exercises">
            <a:extLst>
              <a:ext uri="{FF2B5EF4-FFF2-40B4-BE49-F238E27FC236}">
                <a16:creationId xmlns:a16="http://schemas.microsoft.com/office/drawing/2014/main" xmlns="" id="{1E39B82F-41F3-4CE0-B621-32FEC791372C}"/>
              </a:ext>
            </a:extLst>
          </p:cNvPr>
          <p:cNvGraphicFramePr>
            <a:graphicFrameLocks noGrp="1"/>
          </p:cNvGraphicFramePr>
          <p:nvPr>
            <p:extLst/>
          </p:nvPr>
        </p:nvGraphicFramePr>
        <p:xfrm>
          <a:off x="993888" y="2289028"/>
          <a:ext cx="9913444" cy="3825835"/>
        </p:xfrm>
        <a:graphic>
          <a:graphicData uri="http://schemas.openxmlformats.org/drawingml/2006/table">
            <a:tbl>
              <a:tblPr firstRow="1" bandRow="1"/>
              <a:tblGrid>
                <a:gridCol w="741643">
                  <a:extLst>
                    <a:ext uri="{9D8B030D-6E8A-4147-A177-3AD203B41FA5}">
                      <a16:colId xmlns:a16="http://schemas.microsoft.com/office/drawing/2014/main" xmlns="" val="2218395770"/>
                    </a:ext>
                  </a:extLst>
                </a:gridCol>
                <a:gridCol w="4011974">
                  <a:extLst>
                    <a:ext uri="{9D8B030D-6E8A-4147-A177-3AD203B41FA5}">
                      <a16:colId xmlns:a16="http://schemas.microsoft.com/office/drawing/2014/main" xmlns="" val="3328270413"/>
                    </a:ext>
                  </a:extLst>
                </a:gridCol>
                <a:gridCol w="836023">
                  <a:extLst>
                    <a:ext uri="{9D8B030D-6E8A-4147-A177-3AD203B41FA5}">
                      <a16:colId xmlns:a16="http://schemas.microsoft.com/office/drawing/2014/main" xmlns="" val="4057324009"/>
                    </a:ext>
                  </a:extLst>
                </a:gridCol>
                <a:gridCol w="4323804">
                  <a:extLst>
                    <a:ext uri="{9D8B030D-6E8A-4147-A177-3AD203B41FA5}">
                      <a16:colId xmlns:a16="http://schemas.microsoft.com/office/drawing/2014/main" xmlns="" val="1254224406"/>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0" baseline="0" dirty="0" err="1">
                          <a:solidFill>
                            <a:schemeClr val="accent5">
                              <a:lumMod val="50000"/>
                            </a:schemeClr>
                          </a:solidFill>
                        </a:rPr>
                        <a:t>hola</a:t>
                      </a:r>
                      <a:r>
                        <a:rPr lang="en-GB" sz="2000" b="0" baseline="0" dirty="0">
                          <a:solidFill>
                            <a:schemeClr val="accent5">
                              <a:lumMod val="50000"/>
                            </a:schemeClr>
                          </a:solidFill>
                        </a:rPr>
                        <a:t> / hasta </a:t>
                      </a:r>
                      <a:r>
                        <a:rPr lang="en-GB" sz="2000" b="0" baseline="0" dirty="0" err="1">
                          <a:solidFill>
                            <a:schemeClr val="accent5">
                              <a:lumMod val="50000"/>
                            </a:schemeClr>
                          </a:solidFill>
                        </a:rPr>
                        <a:t>luego</a:t>
                      </a:r>
                      <a:r>
                        <a:rPr lang="en-GB" sz="2000" b="0" baseline="0" dirty="0">
                          <a:solidFill>
                            <a:schemeClr val="accent5">
                              <a:lumMod val="50000"/>
                            </a:schemeClr>
                          </a:solidFill>
                        </a:rPr>
                        <a:t> / amigo</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r>
                        <a:rPr lang="en-GB" sz="1800" b="1" dirty="0"/>
                        <a:t>       </a:t>
                      </a: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latin typeface="Century Gothic" panose="020B0502020202020204" pitchFamily="34" charset="0"/>
                        </a:rPr>
                        <a:t>hermano / </a:t>
                      </a:r>
                      <a:r>
                        <a:rPr lang="en-GB" sz="2000" baseline="0" dirty="0" err="1">
                          <a:solidFill>
                            <a:schemeClr val="accent5">
                              <a:lumMod val="50000"/>
                            </a:schemeClr>
                          </a:solidFill>
                          <a:latin typeface="Century Gothic" panose="020B0502020202020204" pitchFamily="34" charset="0"/>
                        </a:rPr>
                        <a:t>abuelo</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hijo</a:t>
                      </a:r>
                      <a:endParaRPr lang="en-GB" sz="2000" baseline="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254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14955753"/>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rPr>
                        <a:t>hablar / </a:t>
                      </a:r>
                      <a:r>
                        <a:rPr lang="en-GB" sz="2000" baseline="0" dirty="0" err="1">
                          <a:solidFill>
                            <a:schemeClr val="accent5">
                              <a:lumMod val="50000"/>
                            </a:schemeClr>
                          </a:solidFill>
                        </a:rPr>
                        <a:t>estudiar</a:t>
                      </a:r>
                      <a:r>
                        <a:rPr lang="en-GB" sz="2000" baseline="0" dirty="0">
                          <a:solidFill>
                            <a:schemeClr val="accent5">
                              <a:lumMod val="50000"/>
                            </a:schemeClr>
                          </a:solidFill>
                        </a:rPr>
                        <a:t> / </a:t>
                      </a:r>
                      <a:r>
                        <a:rPr lang="en-GB" sz="2000" baseline="0" dirty="0" err="1">
                          <a:solidFill>
                            <a:schemeClr val="accent5">
                              <a:lumMod val="50000"/>
                            </a:schemeClr>
                          </a:solidFill>
                        </a:rPr>
                        <a:t>estar</a:t>
                      </a:r>
                      <a:endParaRPr lang="en-GB" sz="2000" baseline="0" dirty="0">
                        <a:solidFill>
                          <a:schemeClr val="accent5">
                            <a:lumMod val="50000"/>
                          </a:schemeClr>
                        </a:solidFill>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5">
                              <a:lumMod val="50000"/>
                            </a:schemeClr>
                          </a:solidFill>
                          <a:latin typeface="Century Gothic" panose="020B0502020202020204" pitchFamily="34" charset="0"/>
                        </a:rPr>
                        <a:t>hermosa</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hermana</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escuela</a:t>
                      </a:r>
                      <a:endParaRPr lang="en-GB" sz="2000" baseline="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254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xmlns="" val="3434331294"/>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rPr>
                        <a:t>hermano / español / </a:t>
                      </a:r>
                      <a:r>
                        <a:rPr lang="en-GB" sz="2000" baseline="0" dirty="0" err="1">
                          <a:solidFill>
                            <a:schemeClr val="accent5">
                              <a:lumMod val="50000"/>
                            </a:schemeClr>
                          </a:solidFill>
                        </a:rPr>
                        <a:t>helado</a:t>
                      </a:r>
                      <a:endParaRPr lang="en-GB" sz="2000" baseline="0" dirty="0">
                        <a:solidFill>
                          <a:schemeClr val="accent5">
                            <a:lumMod val="50000"/>
                          </a:schemeClr>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5">
                              <a:lumMod val="50000"/>
                            </a:schemeClr>
                          </a:solidFill>
                          <a:latin typeface="Century Gothic" panose="020B0502020202020204" pitchFamily="34" charset="0"/>
                        </a:rPr>
                        <a:t>hacer</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usar</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estudiar</a:t>
                      </a:r>
                      <a:endParaRPr lang="en-GB" sz="2000" baseline="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68564831"/>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rPr>
                        <a:t>hay / alto / arte</a:t>
                      </a: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5">
                              <a:lumMod val="50000"/>
                            </a:schemeClr>
                          </a:solidFill>
                          <a:latin typeface="Century Gothic" panose="020B0502020202020204" pitchFamily="34" charset="0"/>
                        </a:rPr>
                        <a:t>iglesia</a:t>
                      </a:r>
                      <a:r>
                        <a:rPr lang="en-GB" sz="2000" baseline="0" dirty="0">
                          <a:solidFill>
                            <a:schemeClr val="accent5">
                              <a:lumMod val="50000"/>
                            </a:schemeClr>
                          </a:solidFill>
                          <a:latin typeface="Century Gothic" panose="020B0502020202020204" pitchFamily="34" charset="0"/>
                        </a:rPr>
                        <a:t> / hospital / </a:t>
                      </a:r>
                      <a:r>
                        <a:rPr lang="en-GB" sz="2000" baseline="0" dirty="0" err="1">
                          <a:solidFill>
                            <a:schemeClr val="accent5">
                              <a:lumMod val="50000"/>
                            </a:schemeClr>
                          </a:solidFill>
                          <a:latin typeface="Century Gothic" panose="020B0502020202020204" pitchFamily="34" charset="0"/>
                        </a:rPr>
                        <a:t>escuela</a:t>
                      </a:r>
                      <a:endParaRPr lang="en-GB" sz="2000" baseline="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xmlns="" val="1163184148"/>
                  </a:ext>
                </a:extLst>
              </a:tr>
              <a:tr h="765167">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latin typeface="Century Gothic" panose="020B0502020202020204" pitchFamily="34" charset="0"/>
                        </a:rPr>
                        <a:t>once / </a:t>
                      </a:r>
                      <a:r>
                        <a:rPr lang="en-GB" sz="2000" baseline="0" dirty="0" err="1">
                          <a:solidFill>
                            <a:schemeClr val="accent5">
                              <a:lumMod val="50000"/>
                            </a:schemeClr>
                          </a:solidFill>
                          <a:latin typeface="Century Gothic" panose="020B0502020202020204" pitchFamily="34" charset="0"/>
                        </a:rPr>
                        <a:t>ocho</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hola</a:t>
                      </a:r>
                      <a:endParaRPr lang="en-GB" sz="2000" baseline="0" dirty="0">
                        <a:solidFill>
                          <a:schemeClr val="accent5">
                            <a:lumMod val="50000"/>
                          </a:schemeClr>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5">
                              <a:lumMod val="50000"/>
                            </a:schemeClr>
                          </a:solidFill>
                          <a:latin typeface="Century Gothic" panose="020B0502020202020204" pitchFamily="34" charset="0"/>
                        </a:rPr>
                        <a:t>usar</a:t>
                      </a:r>
                      <a:r>
                        <a:rPr lang="en-GB" sz="2000" baseline="0" dirty="0">
                          <a:solidFill>
                            <a:schemeClr val="accent5">
                              <a:lumMod val="50000"/>
                            </a:schemeClr>
                          </a:solidFill>
                          <a:latin typeface="Century Gothic" panose="020B0502020202020204" pitchFamily="34" charset="0"/>
                        </a:rPr>
                        <a:t> / hablar / </a:t>
                      </a:r>
                      <a:r>
                        <a:rPr lang="en-GB" sz="2000" baseline="0" dirty="0" err="1">
                          <a:solidFill>
                            <a:schemeClr val="accent5">
                              <a:lumMod val="50000"/>
                            </a:schemeClr>
                          </a:solidFill>
                          <a:latin typeface="Century Gothic" panose="020B0502020202020204" pitchFamily="34" charset="0"/>
                        </a:rPr>
                        <a:t>hacer</a:t>
                      </a:r>
                      <a:endParaRPr lang="en-GB" sz="2000" baseline="0" dirty="0">
                        <a:solidFill>
                          <a:schemeClr val="accent5">
                            <a:lumMod val="50000"/>
                          </a:schemeClr>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486731299"/>
                  </a:ext>
                </a:extLst>
              </a:tr>
            </a:tbl>
          </a:graphicData>
        </a:graphic>
      </p:graphicFrame>
      <p:sp>
        <p:nvSpPr>
          <p:cNvPr id="7" name="Google Shape;613;p26">
            <a:hlinkClick r:id="" action="ppaction://noaction" highlightClick="1"/>
            <a:extLst>
              <a:ext uri="{FF2B5EF4-FFF2-40B4-BE49-F238E27FC236}">
                <a16:creationId xmlns:a16="http://schemas.microsoft.com/office/drawing/2014/main" xmlns="" id="{E81506B0-A3F8-47F6-A818-34153DC67087}"/>
              </a:ext>
            </a:extLst>
          </p:cNvPr>
          <p:cNvSpPr/>
          <p:nvPr/>
        </p:nvSpPr>
        <p:spPr>
          <a:xfrm>
            <a:off x="1135917" y="255997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Google Shape;614;p26">
            <a:hlinkClick r:id="" action="ppaction://noaction" highlightClick="1"/>
            <a:extLst>
              <a:ext uri="{FF2B5EF4-FFF2-40B4-BE49-F238E27FC236}">
                <a16:creationId xmlns:a16="http://schemas.microsoft.com/office/drawing/2014/main" xmlns="" id="{2A2E30D2-841A-4ED1-B670-1C83F228DED0}"/>
              </a:ext>
            </a:extLst>
          </p:cNvPr>
          <p:cNvSpPr/>
          <p:nvPr/>
        </p:nvSpPr>
        <p:spPr>
          <a:xfrm>
            <a:off x="1150870" y="328680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B</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Google Shape;615;p26">
            <a:hlinkClick r:id="" action="ppaction://noaction" highlightClick="1"/>
            <a:extLst>
              <a:ext uri="{FF2B5EF4-FFF2-40B4-BE49-F238E27FC236}">
                <a16:creationId xmlns:a16="http://schemas.microsoft.com/office/drawing/2014/main" xmlns="" id="{598D57C1-09CA-4B85-A901-8BF5F8E2B844}"/>
              </a:ext>
            </a:extLst>
          </p:cNvPr>
          <p:cNvSpPr/>
          <p:nvPr/>
        </p:nvSpPr>
        <p:spPr>
          <a:xfrm>
            <a:off x="1150869" y="407443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C</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Google Shape;616;p26">
            <a:hlinkClick r:id="" action="ppaction://noaction" highlightClick="1"/>
            <a:extLst>
              <a:ext uri="{FF2B5EF4-FFF2-40B4-BE49-F238E27FC236}">
                <a16:creationId xmlns:a16="http://schemas.microsoft.com/office/drawing/2014/main" xmlns="" id="{E034BFCB-0288-4166-9636-7DA2D26FF970}"/>
              </a:ext>
            </a:extLst>
          </p:cNvPr>
          <p:cNvSpPr/>
          <p:nvPr/>
        </p:nvSpPr>
        <p:spPr>
          <a:xfrm>
            <a:off x="1133057" y="483029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D</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xmlns="" id="{6A500173-7AE1-4980-9C52-2DFAE38768EA}"/>
              </a:ext>
            </a:extLst>
          </p:cNvPr>
          <p:cNvSpPr txBox="1"/>
          <p:nvPr/>
        </p:nvSpPr>
        <p:spPr>
          <a:xfrm>
            <a:off x="993888" y="1504011"/>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A</a:t>
            </a:r>
          </a:p>
        </p:txBody>
      </p:sp>
      <p:sp>
        <p:nvSpPr>
          <p:cNvPr id="13" name="Google Shape;613;p26">
            <a:hlinkClick r:id="" action="ppaction://noaction" highlightClick="1"/>
            <a:extLst>
              <a:ext uri="{FF2B5EF4-FFF2-40B4-BE49-F238E27FC236}">
                <a16:creationId xmlns:a16="http://schemas.microsoft.com/office/drawing/2014/main" xmlns="" id="{E81506B0-A3F8-47F6-A818-34153DC67087}"/>
              </a:ext>
            </a:extLst>
          </p:cNvPr>
          <p:cNvSpPr/>
          <p:nvPr/>
        </p:nvSpPr>
        <p:spPr>
          <a:xfrm>
            <a:off x="5987428" y="255997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Google Shape;614;p26">
            <a:hlinkClick r:id="" action="ppaction://noaction" highlightClick="1"/>
            <a:extLst>
              <a:ext uri="{FF2B5EF4-FFF2-40B4-BE49-F238E27FC236}">
                <a16:creationId xmlns:a16="http://schemas.microsoft.com/office/drawing/2014/main" xmlns="" id="{2A2E30D2-841A-4ED1-B670-1C83F228DED0}"/>
              </a:ext>
            </a:extLst>
          </p:cNvPr>
          <p:cNvSpPr/>
          <p:nvPr/>
        </p:nvSpPr>
        <p:spPr>
          <a:xfrm>
            <a:off x="6002381" y="328680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B</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Google Shape;615;p26">
            <a:hlinkClick r:id="" action="ppaction://noaction" highlightClick="1"/>
            <a:extLst>
              <a:ext uri="{FF2B5EF4-FFF2-40B4-BE49-F238E27FC236}">
                <a16:creationId xmlns:a16="http://schemas.microsoft.com/office/drawing/2014/main" xmlns="" id="{598D57C1-09CA-4B85-A901-8BF5F8E2B844}"/>
              </a:ext>
            </a:extLst>
          </p:cNvPr>
          <p:cNvSpPr/>
          <p:nvPr/>
        </p:nvSpPr>
        <p:spPr>
          <a:xfrm>
            <a:off x="6002380" y="407443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C</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Google Shape;616;p26">
            <a:hlinkClick r:id="" action="ppaction://noaction" highlightClick="1"/>
            <a:extLst>
              <a:ext uri="{FF2B5EF4-FFF2-40B4-BE49-F238E27FC236}">
                <a16:creationId xmlns:a16="http://schemas.microsoft.com/office/drawing/2014/main" xmlns="" id="{E034BFCB-0288-4166-9636-7DA2D26FF970}"/>
              </a:ext>
            </a:extLst>
          </p:cNvPr>
          <p:cNvSpPr/>
          <p:nvPr/>
        </p:nvSpPr>
        <p:spPr>
          <a:xfrm>
            <a:off x="6020194" y="483029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D</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Google Shape;616;p26">
            <a:hlinkClick r:id="" action="ppaction://noaction" highlightClick="1"/>
            <a:extLst>
              <a:ext uri="{FF2B5EF4-FFF2-40B4-BE49-F238E27FC236}">
                <a16:creationId xmlns:a16="http://schemas.microsoft.com/office/drawing/2014/main" xmlns="" id="{E034BFCB-0288-4166-9636-7DA2D26FF970}"/>
              </a:ext>
            </a:extLst>
          </p:cNvPr>
          <p:cNvSpPr/>
          <p:nvPr/>
        </p:nvSpPr>
        <p:spPr>
          <a:xfrm>
            <a:off x="1150869" y="564177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E</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Google Shape;616;p26">
            <a:hlinkClick r:id="" action="ppaction://noaction" highlightClick="1"/>
            <a:extLst>
              <a:ext uri="{FF2B5EF4-FFF2-40B4-BE49-F238E27FC236}">
                <a16:creationId xmlns:a16="http://schemas.microsoft.com/office/drawing/2014/main" xmlns="" id="{E034BFCB-0288-4166-9636-7DA2D26FF970}"/>
              </a:ext>
            </a:extLst>
          </p:cNvPr>
          <p:cNvSpPr/>
          <p:nvPr/>
        </p:nvSpPr>
        <p:spPr>
          <a:xfrm>
            <a:off x="6002379" y="558615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sym typeface="Century Gothic"/>
              </a:rPr>
              <a:t>E</a:t>
            </a:r>
            <a:endParaRPr kumimoji="0"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xmlns="" id="{6A500173-7AE1-4980-9C52-2DFAE38768EA}"/>
              </a:ext>
            </a:extLst>
          </p:cNvPr>
          <p:cNvSpPr txBox="1"/>
          <p:nvPr/>
        </p:nvSpPr>
        <p:spPr>
          <a:xfrm>
            <a:off x="6342431" y="1449002"/>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422992" y="1411356"/>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347994" y="3878595"/>
            <a:ext cx="48358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 - -</a:t>
            </a:r>
          </a:p>
        </p:txBody>
      </p:sp>
      <p:sp>
        <p:nvSpPr>
          <p:cNvPr id="20" name="Rounded Rectangle 11" descr="background rectangle&#10;">
            <a:extLst>
              <a:ext uri="{FF2B5EF4-FFF2-40B4-BE49-F238E27FC236}">
                <a16:creationId xmlns:a16="http://schemas.microsoft.com/office/drawing/2014/main" xmlns="" id="{9268BA27-9508-448E-9915-ACE234D74542}"/>
              </a:ext>
            </a:extLst>
          </p:cNvPr>
          <p:cNvSpPr/>
          <p:nvPr/>
        </p:nvSpPr>
        <p:spPr>
          <a:xfrm>
            <a:off x="9823939" y="93581"/>
            <a:ext cx="2177562" cy="65712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xmlns="" id="{89A9CC99-6E6F-BA4F-8531-09C581FE85E7}"/>
              </a:ext>
            </a:extLst>
          </p:cNvPr>
          <p:cNvSpPr txBox="1">
            <a:spLocks/>
          </p:cNvSpPr>
          <p:nvPr/>
        </p:nvSpPr>
        <p:spPr>
          <a:xfrm>
            <a:off x="9823939" y="46689"/>
            <a:ext cx="2285775" cy="76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45566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274" y="645889"/>
            <a:ext cx="4130678" cy="2750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89600" y="645889"/>
            <a:ext cx="595630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Caño Cristales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río hermoso en el centro de Colombia. Está en un parque nacional cerca de Los Andes y lejos de las ciudades grandes.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río es muy especial porque es de cinco colores: rojo, verde, azul, amarillo, y negro. Es un lugar perfecto para* tomar fotos de la naturaleza.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hay cosas feas allí; sólo plantas, flores, árboles, animales, y también pájaros pequeños.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pájaro azul y verde en la imagen es una especie nativa: el ‘colibrí’. ¿Cómo se dice en inglés? Hummingbird!</a:t>
            </a:r>
          </a:p>
        </p:txBody>
      </p:sp>
      <p:sp>
        <p:nvSpPr>
          <p:cNvPr id="6" name="TextBox 5"/>
          <p:cNvSpPr txBox="1"/>
          <p:nvPr/>
        </p:nvSpPr>
        <p:spPr>
          <a:xfrm>
            <a:off x="197617" y="159656"/>
            <a:ext cx="6435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Caño Cristales: un lugar espectacular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220" name="Picture 4" descr="hummingbird near 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274" y="3507026"/>
            <a:ext cx="4130678" cy="275516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1">
            <a:extLst>
              <a:ext uri="{FF2B5EF4-FFF2-40B4-BE49-F238E27FC236}">
                <a16:creationId xmlns:a16="http://schemas.microsoft.com/office/drawing/2014/main" xmlns="" id="{A316DD52-7894-4A75-969C-CA0645DA2978}"/>
              </a:ext>
            </a:extLst>
          </p:cNvPr>
          <p:cNvSpPr/>
          <p:nvPr/>
        </p:nvSpPr>
        <p:spPr>
          <a:xfrm>
            <a:off x="11350171" y="52385"/>
            <a:ext cx="81011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0" name="TextBox 9"/>
          <p:cNvSpPr txBox="1"/>
          <p:nvPr/>
        </p:nvSpPr>
        <p:spPr>
          <a:xfrm>
            <a:off x="9279164" y="5667351"/>
            <a:ext cx="5825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especie = species</a:t>
            </a:r>
          </a:p>
        </p:txBody>
      </p:sp>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626" y="645889"/>
            <a:ext cx="609600" cy="609600"/>
          </a:xfrm>
          <a:prstGeom prst="rect">
            <a:avLst/>
          </a:prstGeom>
        </p:spPr>
      </p:pic>
    </p:spTree>
    <p:extLst>
      <p:ext uri="{BB962C8B-B14F-4D97-AF65-F5344CB8AC3E}">
        <p14:creationId xmlns:p14="http://schemas.microsoft.com/office/powerpoint/2010/main" val="3254126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1224</Words>
  <Application>Microsoft Office PowerPoint</Application>
  <PresentationFormat>Widescreen</PresentationFormat>
  <Paragraphs>187</Paragraphs>
  <Slides>11</Slides>
  <Notes>11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Helvetica Neue</vt:lpstr>
      <vt:lpstr>Arial</vt:lpstr>
      <vt:lpstr>Calibri</vt:lpstr>
      <vt:lpstr>Century</vt:lpstr>
      <vt:lpstr>Century Gothic</vt:lpstr>
      <vt:lpstr>Tw Cen MT</vt:lpstr>
      <vt:lpstr>1_Office Theme</vt:lpstr>
      <vt:lpstr>Phonics</vt:lpstr>
      <vt:lpstr>h</vt:lpstr>
      <vt:lpstr>h</vt:lpstr>
      <vt:lpstr>X</vt:lpstr>
      <vt:lpstr>X</vt:lpstr>
      <vt:lpstr>X</vt:lpstr>
      <vt:lpstr>H? </vt:lpstr>
      <vt:lpstr>İPilla al intruso!</vt:lpstr>
      <vt:lpstr>PowerPoint Presentation</vt:lpstr>
      <vt:lpstr>PowerPoint Presentation</vt:lpstr>
      <vt:lpstr>PowerPoint Presentation</vt:lpstr>
    </vt:vector>
  </TitlesOfParts>
  <Company>University of York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dc:title>
  <dc:creator>Nicholas Avery</dc:creator>
  <cp:lastModifiedBy>Rachel Hawkes</cp:lastModifiedBy>
  <cp:revision>3</cp:revision>
  <dcterms:created xsi:type="dcterms:W3CDTF">2020-03-30T08:38:13Z</dcterms:created>
  <dcterms:modified xsi:type="dcterms:W3CDTF">2020-04-18T10:09:33Z</dcterms:modified>
</cp:coreProperties>
</file>