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340" r:id="rId3"/>
    <p:sldId id="259" r:id="rId4"/>
    <p:sldId id="283" r:id="rId5"/>
    <p:sldId id="267" r:id="rId6"/>
    <p:sldId id="290" r:id="rId7"/>
    <p:sldId id="289" r:id="rId8"/>
    <p:sldId id="291" r:id="rId9"/>
    <p:sldId id="29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Owen" initials="SO" lastIdx="14" clrIdx="0">
    <p:extLst>
      <p:ext uri="{19B8F6BF-5375-455C-9EA6-DF929625EA0E}">
        <p15:presenceInfo xmlns:p15="http://schemas.microsoft.com/office/powerpoint/2012/main" userId="Stephen Owen" providerId="None"/>
      </p:ext>
    </p:extLst>
  </p:cmAuthor>
  <p:cmAuthor id="2" name="Rachel Hawkes" initials="RH" lastIdx="15" clrIdx="1">
    <p:extLst>
      <p:ext uri="{19B8F6BF-5375-455C-9EA6-DF929625EA0E}">
        <p15:presenceInfo xmlns:p15="http://schemas.microsoft.com/office/powerpoint/2012/main" userId="Rachel Hawk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520"/>
    <a:srgbClr val="115076"/>
    <a:srgbClr val="FBF0D5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3" autoAdjust="0"/>
    <p:restoredTop sz="86401" autoAdjust="0"/>
  </p:normalViewPr>
  <p:slideViewPr>
    <p:cSldViewPr snapToGrid="0">
      <p:cViewPr varScale="1">
        <p:scale>
          <a:sx n="60" d="100"/>
          <a:sy n="60" d="100"/>
        </p:scale>
        <p:origin x="176" y="12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1259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first and third person singular forms (I and she/he) have been introduced</a:t>
            </a:r>
            <a:r>
              <a:rPr lang="en-GB" baseline="0" dirty="0"/>
              <a:t> in the previous lessons. </a:t>
            </a:r>
          </a:p>
          <a:p>
            <a:r>
              <a:rPr lang="en-GB" baseline="0" dirty="0"/>
              <a:t>We are now introducing the second person singular (</a:t>
            </a:r>
            <a:r>
              <a:rPr lang="en-GB" i="1" baseline="0" dirty="0" err="1"/>
              <a:t>tu</a:t>
            </a:r>
            <a:r>
              <a:rPr lang="en-GB" i="1" baseline="0" dirty="0"/>
              <a:t>  - you) </a:t>
            </a:r>
            <a:r>
              <a:rPr lang="en-GB" i="0" baseline="0" dirty="0"/>
              <a:t>form.</a:t>
            </a:r>
          </a:p>
          <a:p>
            <a:r>
              <a:rPr lang="en-GB" b="1" i="0" baseline="0" dirty="0"/>
              <a:t>Remind them of the silent final consonant. Ask them to repeat ‘as’.</a:t>
            </a:r>
          </a:p>
          <a:p>
            <a:r>
              <a:rPr lang="en-GB" i="0" baseline="0" dirty="0"/>
              <a:t>There will be opportunities later to talk about the differences between </a:t>
            </a:r>
            <a:r>
              <a:rPr lang="en-GB" i="0" baseline="0" dirty="0" err="1"/>
              <a:t>tu</a:t>
            </a:r>
            <a:r>
              <a:rPr lang="en-GB" i="0" baseline="0" dirty="0"/>
              <a:t> and </a:t>
            </a:r>
            <a:r>
              <a:rPr lang="en-GB" i="0" baseline="0" dirty="0" err="1"/>
              <a:t>vous</a:t>
            </a:r>
            <a:r>
              <a:rPr lang="en-GB" i="0" baseline="0" dirty="0"/>
              <a:t>. For now, ‘</a:t>
            </a:r>
            <a:r>
              <a:rPr lang="en-GB" i="0" baseline="0" dirty="0" err="1"/>
              <a:t>tu</a:t>
            </a:r>
            <a:r>
              <a:rPr lang="en-GB" i="0" baseline="0" dirty="0"/>
              <a:t>’ is being introduced and practised as the word for ‘you’.</a:t>
            </a:r>
          </a:p>
          <a:p>
            <a:r>
              <a:rPr lang="en-GB" i="0" baseline="0" dirty="0"/>
              <a:t>Model these words and ask the class to repeat</a:t>
            </a:r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653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Learners use the verb form </a:t>
            </a:r>
            <a:r>
              <a:rPr lang="en-GB" dirty="0" err="1"/>
              <a:t>ai</a:t>
            </a:r>
            <a:r>
              <a:rPr lang="en-GB" dirty="0"/>
              <a:t> or as to determine whether each item is part of a statement about</a:t>
            </a:r>
            <a:r>
              <a:rPr lang="en-GB" baseline="0" dirty="0"/>
              <a:t> what I have </a:t>
            </a:r>
            <a:r>
              <a:rPr lang="en-GB" i="1" baseline="0" dirty="0"/>
              <a:t>(‘j’ </a:t>
            </a:r>
            <a:r>
              <a:rPr lang="en-GB" i="1" baseline="0" dirty="0" err="1"/>
              <a:t>ai</a:t>
            </a:r>
            <a:r>
              <a:rPr lang="en-GB" i="1" baseline="0" dirty="0"/>
              <a:t> ...) </a:t>
            </a:r>
            <a:r>
              <a:rPr lang="en-GB" baseline="0" dirty="0"/>
              <a:t>or ‘what you have’ </a:t>
            </a:r>
            <a:r>
              <a:rPr lang="en-GB" i="1" baseline="0" dirty="0"/>
              <a:t>(‘</a:t>
            </a:r>
            <a:r>
              <a:rPr lang="en-GB" i="1" baseline="0" dirty="0" err="1"/>
              <a:t>tu</a:t>
            </a:r>
            <a:r>
              <a:rPr lang="en-GB" i="1" baseline="0" dirty="0"/>
              <a:t> as...’). </a:t>
            </a:r>
          </a:p>
          <a:p>
            <a:pPr marL="0" indent="0">
              <a:buNone/>
            </a:pPr>
            <a:r>
              <a:rPr lang="en-GB" i="0" baseline="0" dirty="0"/>
              <a:t>In indicating this via the columns on the response sheet on the next slide, they also write the English translation of each item.</a:t>
            </a:r>
            <a:endParaRPr lang="en-GB" i="0" dirty="0"/>
          </a:p>
          <a:p>
            <a:pPr marL="0" indent="0">
              <a:buNone/>
            </a:pPr>
            <a:r>
              <a:rPr lang="en-GB" dirty="0"/>
              <a:t>This activity uses the Week 4 vocabulary set,</a:t>
            </a:r>
            <a:r>
              <a:rPr lang="en-GB" baseline="0" dirty="0"/>
              <a:t> plus a few items from the previous week (in italics below).</a:t>
            </a:r>
          </a:p>
          <a:p>
            <a:pPr marL="0" indent="0">
              <a:buNone/>
            </a:pPr>
            <a:endParaRPr lang="en-GB" sz="1200" b="1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N.B. Response grid on following slide.</a:t>
            </a:r>
          </a:p>
          <a:p>
            <a:endParaRPr lang="en-GB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Vocabulary</a:t>
            </a:r>
            <a:endParaRPr lang="fr-FR" sz="1200" b="1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 [3], une [3], vélo [4594], ordinateur [2201], machine [1294], voiture [881], cher [803], moderne [1239], puissant [1229], rapide [672],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chien [1744], règle [488], chambre [633], portable [4002]</a:t>
            </a:r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London: Routledge.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072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b="1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7344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0" dirty="0" err="1"/>
              <a:t>Pairwork</a:t>
            </a:r>
            <a:r>
              <a:rPr lang="en-GB" i="0" dirty="0"/>
              <a:t>. To be copied with the next slide for partners A and B. </a:t>
            </a:r>
          </a:p>
          <a:p>
            <a:r>
              <a:rPr lang="en-GB" i="0" baseline="0" dirty="0"/>
              <a:t>Check the learners remember how to say ‘you have’ . Then check they know how to ask it as a question -&gt; ‘do you have’ = </a:t>
            </a:r>
            <a:r>
              <a:rPr lang="en-GB" i="0" baseline="0" dirty="0" err="1"/>
              <a:t>tu</a:t>
            </a:r>
            <a:r>
              <a:rPr lang="en-GB" i="0" baseline="0" dirty="0"/>
              <a:t> as ? </a:t>
            </a:r>
          </a:p>
          <a:p>
            <a:r>
              <a:rPr lang="en-GB" i="0" baseline="0" dirty="0"/>
              <a:t>Remind them about raising the pitch of their voice. </a:t>
            </a:r>
          </a:p>
          <a:p>
            <a:endParaRPr lang="en-GB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0" dirty="0"/>
              <a:t>In fact, both partners have all of the items</a:t>
            </a:r>
            <a:r>
              <a:rPr lang="en-GB" i="0" baseline="0" dirty="0"/>
              <a:t> about which they are to be asked – however, they will not know this at the outset! This avoids the problem of needing to express the negative, which has not yet been covered.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0" baseline="0" dirty="0"/>
              <a:t>Check they remember how to say ‘I have’ -&gt; J’ai. Many learners will just say ‘</a:t>
            </a:r>
            <a:r>
              <a:rPr lang="en-GB" i="0" baseline="0" dirty="0" err="1"/>
              <a:t>oui</a:t>
            </a:r>
            <a:r>
              <a:rPr lang="en-GB" i="0" baseline="0" dirty="0"/>
              <a:t>’ and ‘non’, which is also fine as this is most natural in conversation.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baseline="0" dirty="0"/>
              <a:t>Extension</a:t>
            </a:r>
            <a:r>
              <a:rPr lang="en-GB" b="0" i="0" baseline="0" dirty="0"/>
              <a:t>: Ask learners to also add an adjective when they reply. Their partner has to make a note in English about this on their sheet next to each image.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baseline="0" dirty="0"/>
              <a:t>Extension: </a:t>
            </a:r>
            <a:r>
              <a:rPr lang="en-GB" b="0" i="0" baseline="0" dirty="0"/>
              <a:t>In whole class, the teacher asks </a:t>
            </a:r>
            <a:r>
              <a:rPr lang="en-GB" i="0" baseline="0" dirty="0"/>
              <a:t>individuals to say what they have ‘J’ai un / </a:t>
            </a:r>
            <a:r>
              <a:rPr lang="en-GB" i="0" baseline="0" dirty="0" err="1"/>
              <a:t>une</a:t>
            </a:r>
            <a:r>
              <a:rPr lang="en-GB" i="0" baseline="0" dirty="0"/>
              <a:t>…’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0" baseline="0" dirty="0"/>
              <a:t>Ask individuals to say what their partner has ‘Il a / Elle a  un / </a:t>
            </a:r>
            <a:r>
              <a:rPr lang="en-GB" i="0" baseline="0" dirty="0" err="1"/>
              <a:t>une</a:t>
            </a:r>
            <a:r>
              <a:rPr lang="en-GB" i="0" baseline="0" dirty="0"/>
              <a:t>  …’ This revises grammar from previous lessons.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4E2A9-A970-48BE-B31A-B4EAD540047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175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4E2A9-A970-48BE-B31A-B4EAD540047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327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aseline="0" dirty="0"/>
              <a:t>This task brings together a lot of knowledge introduced and practised over the last two or three lessons:</a:t>
            </a:r>
          </a:p>
          <a:p>
            <a:pPr marL="0" indent="0">
              <a:buNone/>
            </a:pPr>
            <a:r>
              <a:rPr lang="en-GB" baseline="0" dirty="0"/>
              <a:t>j’ai and </a:t>
            </a:r>
            <a:r>
              <a:rPr lang="en-GB" baseline="0" dirty="0" err="1"/>
              <a:t>tu</a:t>
            </a:r>
            <a:r>
              <a:rPr lang="en-GB" baseline="0" dirty="0"/>
              <a:t> as, </a:t>
            </a:r>
          </a:p>
          <a:p>
            <a:pPr marL="0" indent="0">
              <a:buNone/>
            </a:pPr>
            <a:r>
              <a:rPr lang="en-GB" baseline="0" dirty="0"/>
              <a:t>vocabulary knowledge,</a:t>
            </a:r>
          </a:p>
          <a:p>
            <a:pPr marL="0" indent="0">
              <a:buNone/>
            </a:pPr>
            <a:r>
              <a:rPr lang="en-GB" baseline="0" dirty="0"/>
              <a:t>order of nouns &amp; adjectives,</a:t>
            </a:r>
          </a:p>
          <a:p>
            <a:pPr marL="0" indent="0">
              <a:buNone/>
            </a:pPr>
            <a:r>
              <a:rPr lang="en-GB" baseline="0" dirty="0"/>
              <a:t>indefinite articles (un/</a:t>
            </a:r>
            <a:r>
              <a:rPr lang="en-GB" baseline="0" dirty="0" err="1"/>
              <a:t>une</a:t>
            </a:r>
            <a:r>
              <a:rPr lang="en-GB" baseline="0" dirty="0"/>
              <a:t>), </a:t>
            </a:r>
          </a:p>
          <a:p>
            <a:pPr marL="0" indent="0">
              <a:buNone/>
            </a:pPr>
            <a:r>
              <a:rPr lang="en-GB" baseline="0" dirty="0"/>
              <a:t>adjective agreement.</a:t>
            </a:r>
          </a:p>
          <a:p>
            <a:pPr marL="0" indent="0">
              <a:buNone/>
            </a:pPr>
            <a:r>
              <a:rPr lang="en-GB" baseline="0" dirty="0"/>
              <a:t>You could remind them of those as ‘things to remember’ , before they begin. </a:t>
            </a:r>
          </a:p>
          <a:p>
            <a:pPr marL="0" indent="0">
              <a:buNone/>
            </a:pPr>
            <a:r>
              <a:rPr lang="en-GB" baseline="0" dirty="0"/>
              <a:t>Give the learners time and ensure that they have done the first two or three correctly before letting them do more. </a:t>
            </a:r>
          </a:p>
          <a:p>
            <a:pPr marL="0" indent="0">
              <a:buNone/>
            </a:pPr>
            <a:r>
              <a:rPr lang="en-GB" baseline="0" dirty="0"/>
              <a:t>There are more challenging items on the next slide. </a:t>
            </a:r>
          </a:p>
          <a:p>
            <a:pPr marL="0" indent="0">
              <a:buNone/>
            </a:pPr>
            <a:endParaRPr lang="en-GB" baseline="0" dirty="0"/>
          </a:p>
          <a:p>
            <a:r>
              <a:rPr lang="fr-FR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Vocabulary</a:t>
            </a: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vélo [4594], ordinateur [2201], machine [1294], voiture [881], cher [803], moderne [1239], puissant [1229], rapide [672]</a:t>
            </a:r>
          </a:p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London: Routledge.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937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aseline="0" dirty="0"/>
              <a:t>These are extension items which require learners to remember that ‘do you’ does not have a direct translation equivalent in French. </a:t>
            </a:r>
          </a:p>
          <a:p>
            <a:pPr marL="0" indent="0">
              <a:buNone/>
            </a:pPr>
            <a:r>
              <a:rPr lang="en-GB" baseline="0" dirty="0"/>
              <a:t>Learners are expected to simply put a question mark at the end of the sentence. </a:t>
            </a:r>
          </a:p>
          <a:p>
            <a:pPr marL="0" indent="0">
              <a:buNone/>
            </a:pPr>
            <a:endParaRPr lang="en-GB" baseline="0" dirty="0"/>
          </a:p>
          <a:p>
            <a:r>
              <a:rPr lang="fr-FR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Vocabulary</a:t>
            </a: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vélo [4594], ordinateur [2201], machine [1294], voiture [881], cher [803], moderne [1239], puissant [1229], rapide [672]</a:t>
            </a:r>
          </a:p>
          <a:p>
            <a:r>
              <a:rPr lang="de-D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London: Routledge.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616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23/02/2020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23/02/2020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433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95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786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23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030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6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327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01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3960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15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0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23/02/2020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23/02/2020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23/02/2020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3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E3EAFD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56445" y="0"/>
              <a:ext cx="4350984" cy="6858000"/>
            </a:xfrm>
            <a:prstGeom prst="rect">
              <a:avLst/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364517F0-A710-4042-8099-701E8D464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431" y="1883962"/>
            <a:ext cx="7308549" cy="106201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>
                <a:solidFill>
                  <a:prstClr val="white"/>
                </a:solidFill>
              </a:rPr>
              <a:t>Grammar</a:t>
            </a:r>
            <a:br>
              <a:rPr lang="en-GB" sz="4000" b="1" dirty="0">
                <a:solidFill>
                  <a:prstClr val="white"/>
                </a:solidFill>
              </a:rPr>
            </a:br>
            <a:endParaRPr lang="en-US" sz="4000" dirty="0"/>
          </a:p>
        </p:txBody>
      </p:sp>
      <p:pic>
        <p:nvPicPr>
          <p:cNvPr id="15" name="Picture 14" descr="NCEL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  <p:sp>
        <p:nvSpPr>
          <p:cNvPr id="19" name="Title 3">
            <a:extLst>
              <a:ext uri="{FF2B5EF4-FFF2-40B4-BE49-F238E27FC236}">
                <a16:creationId xmlns:a16="http://schemas.microsoft.com/office/drawing/2014/main" id="{92030FD1-11DB-3B43-90DF-8761915A2C3E}"/>
              </a:ext>
            </a:extLst>
          </p:cNvPr>
          <p:cNvSpPr txBox="1">
            <a:spLocks/>
          </p:cNvSpPr>
          <p:nvPr/>
        </p:nvSpPr>
        <p:spPr>
          <a:xfrm>
            <a:off x="311028" y="6161349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Stephen Owen / Emma Marsden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Date updated: 23/02/20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5FF4E1C8-71B6-3B40-A702-31ED598420C7}"/>
              </a:ext>
            </a:extLst>
          </p:cNvPr>
          <p:cNvSpPr txBox="1">
            <a:spLocks/>
          </p:cNvSpPr>
          <p:nvPr/>
        </p:nvSpPr>
        <p:spPr>
          <a:xfrm>
            <a:off x="281968" y="3259055"/>
            <a:ext cx="5320595" cy="8493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The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verb </a:t>
            </a:r>
            <a:r>
              <a:rPr lang="en-GB" sz="3200" i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avoir</a:t>
            </a:r>
            <a:endParaRPr lang="en-GB" sz="3200" i="1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i="1" baseline="0" dirty="0">
                <a:solidFill>
                  <a:prstClr val="white"/>
                </a:solidFill>
                <a:latin typeface="Century Gothic" panose="020B0502020202020204" pitchFamily="34" charset="0"/>
              </a:rPr>
              <a:t>je, </a:t>
            </a:r>
            <a:r>
              <a:rPr lang="en-GB" sz="3200" i="1" baseline="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tu</a:t>
            </a:r>
            <a:endParaRPr lang="en-GB" sz="3200" i="1" baseline="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63EF36D3-C4F6-7D4F-B7BA-79C25C6C4718}"/>
              </a:ext>
            </a:extLst>
          </p:cNvPr>
          <p:cNvSpPr txBox="1">
            <a:spLocks/>
          </p:cNvSpPr>
          <p:nvPr/>
        </p:nvSpPr>
        <p:spPr>
          <a:xfrm>
            <a:off x="311028" y="5378857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French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1.1 - Week 4</a:t>
            </a:r>
          </a:p>
        </p:txBody>
      </p:sp>
    </p:spTree>
    <p:extLst>
      <p:ext uri="{BB962C8B-B14F-4D97-AF65-F5344CB8AC3E}">
        <p14:creationId xmlns:p14="http://schemas.microsoft.com/office/powerpoint/2010/main" val="356338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9086128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0037" y="338225"/>
            <a:ext cx="6922565" cy="70784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The verb </a:t>
            </a:r>
            <a:r>
              <a:rPr lang="en-GB" sz="3600" b="1" i="1" dirty="0" err="1">
                <a:solidFill>
                  <a:schemeClr val="bg1"/>
                </a:solidFill>
              </a:rPr>
              <a:t>avoir</a:t>
            </a:r>
            <a:r>
              <a:rPr lang="en-GB" sz="3600" b="1" i="1" dirty="0">
                <a:solidFill>
                  <a:schemeClr val="bg1"/>
                </a:solidFill>
              </a:rPr>
              <a:t>. ‘You’ have …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3918" y="6452576"/>
            <a:ext cx="2702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Stephen Owen &amp; Emma Marsden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2800" y="1230602"/>
            <a:ext cx="8603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Remember, the verb </a:t>
            </a:r>
            <a:r>
              <a:rPr lang="en-GB" sz="24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avoir</a:t>
            </a:r>
            <a:r>
              <a:rPr lang="en-GB" sz="2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is French for </a:t>
            </a:r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have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104" y="1733766"/>
            <a:ext cx="102164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		</a:t>
            </a:r>
            <a:r>
              <a:rPr lang="en-GB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avoir</a:t>
            </a:r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		to have/having</a:t>
            </a:r>
          </a:p>
          <a:p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		j’ </a:t>
            </a:r>
            <a:r>
              <a:rPr lang="en-GB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ai</a:t>
            </a:r>
            <a:r>
              <a:rPr lang="en-GB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			I have</a:t>
            </a:r>
          </a:p>
          <a:p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		</a:t>
            </a:r>
            <a:r>
              <a:rPr lang="en-GB" sz="3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il</a:t>
            </a:r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			</a:t>
            </a:r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he has</a:t>
            </a:r>
          </a:p>
          <a:p>
            <a:r>
              <a:rPr lang="en-GB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		</a:t>
            </a:r>
            <a:r>
              <a:rPr lang="en-GB" sz="3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elle</a:t>
            </a:r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	</a:t>
            </a:r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	she has</a:t>
            </a:r>
          </a:p>
          <a:p>
            <a:endParaRPr lang="en-GB" sz="3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	To say ‘</a:t>
            </a: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you</a:t>
            </a:r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 have’, use ‘</a:t>
            </a:r>
            <a:r>
              <a:rPr lang="en-GB" sz="3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tu</a:t>
            </a:r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 as’: 	</a:t>
            </a:r>
          </a:p>
          <a:p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		</a:t>
            </a:r>
            <a:r>
              <a:rPr lang="en-GB" sz="3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tu</a:t>
            </a:r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as</a:t>
            </a:r>
            <a:r>
              <a:rPr lang="en-GB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		</a:t>
            </a:r>
            <a:r>
              <a:rPr lang="en-GB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you have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5104" y="5174112"/>
            <a:ext cx="9298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		J’ </a:t>
            </a:r>
            <a:r>
              <a:rPr lang="en-GB" sz="24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ai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un chien.	 I have a dog</a:t>
            </a:r>
          </a:p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		Elle </a:t>
            </a:r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un chien.	 She has a dog</a:t>
            </a:r>
          </a:p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		Tu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as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un chien.	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You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have a dog</a:t>
            </a:r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E6AA4D38-86BF-CB41-9BC5-33CB20CF11B2}"/>
              </a:ext>
            </a:extLst>
          </p:cNvPr>
          <p:cNvSpPr/>
          <p:nvPr/>
        </p:nvSpPr>
        <p:spPr>
          <a:xfrm>
            <a:off x="8027887" y="3739891"/>
            <a:ext cx="4164113" cy="1455170"/>
          </a:xfrm>
          <a:prstGeom prst="wedgeEllipseCallout">
            <a:avLst>
              <a:gd name="adj1" fmla="val -161412"/>
              <a:gd name="adj2" fmla="val 31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Do not say the final ‘s’. </a:t>
            </a:r>
          </a:p>
          <a:p>
            <a:pPr algn="ctr"/>
            <a:r>
              <a:rPr lang="en-US" sz="2400" dirty="0"/>
              <a:t>SILENT FINAL CONSONANT</a:t>
            </a:r>
          </a:p>
        </p:txBody>
      </p:sp>
    </p:spTree>
    <p:extLst>
      <p:ext uri="{BB962C8B-B14F-4D97-AF65-F5344CB8AC3E}">
        <p14:creationId xmlns:p14="http://schemas.microsoft.com/office/powerpoint/2010/main" val="41881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332723"/>
              </p:ext>
            </p:extLst>
          </p:nvPr>
        </p:nvGraphicFramePr>
        <p:xfrm>
          <a:off x="587955" y="687356"/>
          <a:ext cx="11345544" cy="4509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601">
                  <a:extLst>
                    <a:ext uri="{9D8B030D-6E8A-4147-A177-3AD203B41FA5}">
                      <a16:colId xmlns:a16="http://schemas.microsoft.com/office/drawing/2014/main" val="2548973513"/>
                    </a:ext>
                  </a:extLst>
                </a:gridCol>
                <a:gridCol w="4820107">
                  <a:extLst>
                    <a:ext uri="{9D8B030D-6E8A-4147-A177-3AD203B41FA5}">
                      <a16:colId xmlns:a16="http://schemas.microsoft.com/office/drawing/2014/main" val="2775102314"/>
                    </a:ext>
                  </a:extLst>
                </a:gridCol>
                <a:gridCol w="753725">
                  <a:extLst>
                    <a:ext uri="{9D8B030D-6E8A-4147-A177-3AD203B41FA5}">
                      <a16:colId xmlns:a16="http://schemas.microsoft.com/office/drawing/2014/main" val="3028703937"/>
                    </a:ext>
                  </a:extLst>
                </a:gridCol>
                <a:gridCol w="5033111">
                  <a:extLst>
                    <a:ext uri="{9D8B030D-6E8A-4147-A177-3AD203B41FA5}">
                      <a16:colId xmlns:a16="http://schemas.microsoft.com/office/drawing/2014/main" val="1859025906"/>
                    </a:ext>
                  </a:extLst>
                </a:gridCol>
              </a:tblGrid>
              <a:tr h="1903894">
                <a:tc gridSpan="4"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Here is a message about what 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have (j’ </a:t>
                      </a:r>
                      <a:r>
                        <a:rPr kumimoji="0" lang="en-GB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ai</a:t>
                      </a: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and what </a:t>
                      </a:r>
                      <a:r>
                        <a:rPr kumimoji="0" lang="en-GB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you </a:t>
                      </a: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have (</a:t>
                      </a:r>
                      <a:r>
                        <a:rPr kumimoji="0" lang="en-GB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</a:t>
                      </a: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as).</a:t>
                      </a:r>
                    </a:p>
                    <a:p>
                      <a:pPr lvl="0">
                        <a:defRPr/>
                      </a:pP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lvl="0"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My computer has a bug! It deleted the pronouns: je and j’ (I) and </a:t>
                      </a:r>
                      <a:r>
                        <a:rPr kumimoji="0" lang="en-GB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</a:t>
                      </a: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(you).</a:t>
                      </a:r>
                    </a:p>
                    <a:p>
                      <a:pPr lvl="0">
                        <a:defRPr/>
                      </a:pP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lvl="0">
                        <a:defRPr/>
                      </a:pPr>
                      <a:r>
                        <a:rPr lang="en-GB" sz="2000" b="0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Write the missing words in English in the right column on the next slide</a:t>
                      </a:r>
                    </a:p>
                    <a:p>
                      <a:pPr lvl="0">
                        <a:defRPr/>
                      </a:pPr>
                      <a:endParaRPr lang="en-GB" sz="2000" b="0" i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482725"/>
                  </a:ext>
                </a:extLst>
              </a:tr>
              <a:tr h="669889">
                <a:tc>
                  <a:txBody>
                    <a:bodyPr/>
                    <a:lstStyle/>
                    <a:p>
                      <a:r>
                        <a:rPr lang="en-GB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</a:t>
                      </a:r>
                      <a:r>
                        <a:rPr lang="en-GB" sz="24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ai</a:t>
                      </a:r>
                      <a:r>
                        <a:rPr lang="en-GB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un </a:t>
                      </a:r>
                      <a:r>
                        <a:rPr lang="en-GB" sz="24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vélo</a:t>
                      </a:r>
                      <a:endParaRPr lang="en-GB" sz="2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as </a:t>
                      </a:r>
                      <a:r>
                        <a:rPr lang="en-GB" sz="24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une</a:t>
                      </a:r>
                      <a:r>
                        <a:rPr lang="en-GB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règle</a:t>
                      </a:r>
                      <a:endParaRPr lang="en-GB" sz="2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245337"/>
                  </a:ext>
                </a:extLst>
              </a:tr>
              <a:tr h="669889">
                <a:tc>
                  <a:txBody>
                    <a:bodyPr/>
                    <a:lstStyle/>
                    <a:p>
                      <a:r>
                        <a:rPr lang="en-GB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as un </a:t>
                      </a:r>
                      <a:r>
                        <a:rPr lang="en-GB" sz="24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ordinateur</a:t>
                      </a:r>
                      <a:endParaRPr lang="en-GB" sz="2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</a:t>
                      </a:r>
                      <a:r>
                        <a:rPr lang="en-GB" sz="2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ai</a:t>
                      </a:r>
                      <a:r>
                        <a:rPr lang="en-GB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une</a:t>
                      </a:r>
                      <a:r>
                        <a:rPr lang="en-GB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chambre</a:t>
                      </a:r>
                      <a:endParaRPr lang="en-GB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114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as</a:t>
                      </a:r>
                      <a:r>
                        <a:rPr lang="en-GB" sz="24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  <a:r>
                        <a:rPr lang="en-GB" sz="24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ne</a:t>
                      </a:r>
                      <a:r>
                        <a:rPr lang="en-GB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machine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as un </a:t>
                      </a:r>
                      <a:r>
                        <a:rPr lang="en-GB" sz="2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chien</a:t>
                      </a:r>
                      <a:endParaRPr lang="en-GB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591263"/>
                  </a:ext>
                </a:extLst>
              </a:tr>
              <a:tr h="669889">
                <a:tc>
                  <a:txBody>
                    <a:bodyPr/>
                    <a:lstStyle/>
                    <a:p>
                      <a:r>
                        <a:rPr lang="en-GB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</a:t>
                      </a:r>
                      <a:r>
                        <a:rPr lang="en-GB" sz="24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ai</a:t>
                      </a:r>
                      <a:r>
                        <a:rPr lang="en-GB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une</a:t>
                      </a:r>
                      <a:r>
                        <a:rPr lang="en-GB" sz="24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voiture</a:t>
                      </a:r>
                      <a:endParaRPr lang="en-GB" sz="2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         </a:t>
                      </a:r>
                      <a:r>
                        <a:rPr lang="en-GB" sz="24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ai</a:t>
                      </a:r>
                      <a:r>
                        <a:rPr lang="en-GB" sz="24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un portable</a:t>
                      </a:r>
                      <a:endParaRPr lang="en-GB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8096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403995" y="4141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Lire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36452" y="6487183"/>
            <a:ext cx="3135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Stephen Owen</a:t>
            </a:r>
          </a:p>
        </p:txBody>
      </p:sp>
      <p:sp>
        <p:nvSpPr>
          <p:cNvPr id="5" name="Explosion 2 4"/>
          <p:cNvSpPr>
            <a:spLocks noChangeAspect="1"/>
          </p:cNvSpPr>
          <p:nvPr/>
        </p:nvSpPr>
        <p:spPr>
          <a:xfrm rot="1587298">
            <a:off x="1345896" y="4663084"/>
            <a:ext cx="719578" cy="43306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1" name="Explosion 2 30"/>
          <p:cNvSpPr>
            <a:spLocks noChangeAspect="1"/>
          </p:cNvSpPr>
          <p:nvPr/>
        </p:nvSpPr>
        <p:spPr>
          <a:xfrm rot="1587298">
            <a:off x="1366817" y="2712799"/>
            <a:ext cx="719578" cy="43306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2" name="Explosion 2 31"/>
          <p:cNvSpPr>
            <a:spLocks noChangeAspect="1"/>
          </p:cNvSpPr>
          <p:nvPr/>
        </p:nvSpPr>
        <p:spPr>
          <a:xfrm rot="1587298">
            <a:off x="1387734" y="3449521"/>
            <a:ext cx="719578" cy="43306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3" name="Explosion 2 32"/>
          <p:cNvSpPr>
            <a:spLocks noChangeAspect="1"/>
          </p:cNvSpPr>
          <p:nvPr/>
        </p:nvSpPr>
        <p:spPr>
          <a:xfrm rot="1587298">
            <a:off x="1366816" y="4094922"/>
            <a:ext cx="719578" cy="43306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5" name="Explosion 2 34"/>
          <p:cNvSpPr>
            <a:spLocks noChangeAspect="1"/>
          </p:cNvSpPr>
          <p:nvPr/>
        </p:nvSpPr>
        <p:spPr>
          <a:xfrm rot="1587298">
            <a:off x="6963004" y="2742403"/>
            <a:ext cx="719578" cy="43306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0" name="Explosion 2 39"/>
          <p:cNvSpPr>
            <a:spLocks noChangeAspect="1"/>
          </p:cNvSpPr>
          <p:nvPr/>
        </p:nvSpPr>
        <p:spPr>
          <a:xfrm rot="1587298">
            <a:off x="6942084" y="3449521"/>
            <a:ext cx="719578" cy="43306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1" name="Explosion 2 40"/>
          <p:cNvSpPr>
            <a:spLocks noChangeAspect="1"/>
          </p:cNvSpPr>
          <p:nvPr/>
        </p:nvSpPr>
        <p:spPr>
          <a:xfrm rot="1587298">
            <a:off x="6985378" y="4089585"/>
            <a:ext cx="719578" cy="43306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2" name="Explosion 2 41"/>
          <p:cNvSpPr>
            <a:spLocks noChangeAspect="1"/>
          </p:cNvSpPr>
          <p:nvPr/>
        </p:nvSpPr>
        <p:spPr>
          <a:xfrm rot="1587298">
            <a:off x="6985377" y="4700430"/>
            <a:ext cx="719578" cy="43306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9A7DA3-6A5A-C54D-A43B-3512213D0F8B}"/>
              </a:ext>
            </a:extLst>
          </p:cNvPr>
          <p:cNvSpPr txBox="1"/>
          <p:nvPr/>
        </p:nvSpPr>
        <p:spPr>
          <a:xfrm>
            <a:off x="49423" y="54164"/>
            <a:ext cx="7787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Talking about what ‘you’ have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07901" y="4141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Je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ou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tu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6E527C-4A8B-6C42-A43D-2ACE8DDF7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lire</a:t>
            </a:r>
          </a:p>
        </p:txBody>
      </p:sp>
    </p:spTree>
    <p:extLst>
      <p:ext uri="{BB962C8B-B14F-4D97-AF65-F5344CB8AC3E}">
        <p14:creationId xmlns:p14="http://schemas.microsoft.com/office/powerpoint/2010/main" val="116337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836452" y="6487183"/>
            <a:ext cx="3135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Stephen Owen</a:t>
            </a:r>
          </a:p>
        </p:txBody>
      </p:sp>
      <p:sp>
        <p:nvSpPr>
          <p:cNvPr id="16" name="Rounded Rectangle 46">
            <a:extLst>
              <a:ext uri="{FF2B5EF4-FFF2-40B4-BE49-F238E27FC236}">
                <a16:creationId xmlns:a16="http://schemas.microsoft.com/office/drawing/2014/main" id="{D861A911-77A8-1948-879C-22039AB69234}"/>
              </a:ext>
            </a:extLst>
          </p:cNvPr>
          <p:cNvSpPr/>
          <p:nvPr/>
        </p:nvSpPr>
        <p:spPr>
          <a:xfrm>
            <a:off x="10748518" y="249869"/>
            <a:ext cx="1161402" cy="515531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5B166D23-21D9-5645-B040-2BB1849A9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8518" y="257395"/>
            <a:ext cx="1100470" cy="508005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lire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21157358"/>
              </p:ext>
            </p:extLst>
          </p:nvPr>
        </p:nvGraphicFramePr>
        <p:xfrm>
          <a:off x="813619" y="1165049"/>
          <a:ext cx="105156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630">
                  <a:extLst>
                    <a:ext uri="{9D8B030D-6E8A-4147-A177-3AD203B41FA5}">
                      <a16:colId xmlns:a16="http://schemas.microsoft.com/office/drawing/2014/main" val="65936079"/>
                    </a:ext>
                  </a:extLst>
                </a:gridCol>
                <a:gridCol w="4377764">
                  <a:extLst>
                    <a:ext uri="{9D8B030D-6E8A-4147-A177-3AD203B41FA5}">
                      <a16:colId xmlns:a16="http://schemas.microsoft.com/office/drawing/2014/main" val="3317005183"/>
                    </a:ext>
                  </a:extLst>
                </a:gridCol>
                <a:gridCol w="5177206">
                  <a:extLst>
                    <a:ext uri="{9D8B030D-6E8A-4147-A177-3AD203B41FA5}">
                      <a16:colId xmlns:a16="http://schemas.microsoft.com/office/drawing/2014/main" val="4293147557"/>
                    </a:ext>
                  </a:extLst>
                </a:gridCol>
              </a:tblGrid>
              <a:tr h="1938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entury Gothic" panose="020B0502020202020204" pitchFamily="34" charset="0"/>
                        </a:rPr>
                        <a:t>what I 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entury Gothic" panose="020B0502020202020204" pitchFamily="34" charset="0"/>
                        </a:rPr>
                        <a:t>what you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96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189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798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51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049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934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09308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4531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1889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28118" y="1496928"/>
            <a:ext cx="141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bike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64900" y="5047874"/>
            <a:ext cx="2544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mobile phone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25544" y="4586209"/>
            <a:ext cx="141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dog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6816" y="4105463"/>
            <a:ext cx="2080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bedroom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28118" y="3039911"/>
            <a:ext cx="141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25542" y="3580646"/>
            <a:ext cx="141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ruler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5545" y="2520691"/>
            <a:ext cx="1537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machine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75107" y="1966101"/>
            <a:ext cx="2318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computer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8000" y="1806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Écris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anglais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2843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551" y="422893"/>
            <a:ext cx="636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8111" y="188461"/>
            <a:ext cx="10282836" cy="1200329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You are speaking to your friend on the telephone. 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Tell him/her what you have, and ask what he/she has.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S/he will also ask you.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Take it in turns to ask one question at a time. Partner A starts.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236" y="2708194"/>
            <a:ext cx="894410" cy="8675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613" y="4152435"/>
            <a:ext cx="1331142" cy="6345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807" y="4277512"/>
            <a:ext cx="1450674" cy="10188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807" y="2592639"/>
            <a:ext cx="504084" cy="1039673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-1136045" y="-2657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Parler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93543" y="6442634"/>
            <a:ext cx="3190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Stephen Owen &amp; Emma Marsden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152" y="5133026"/>
            <a:ext cx="1278611" cy="94617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072" y="2787601"/>
            <a:ext cx="1424802" cy="100686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710" y="5007612"/>
            <a:ext cx="1422300" cy="9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1826" y="1549586"/>
            <a:ext cx="45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When asked, say you have these: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8037" y="1560771"/>
            <a:ext cx="4559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Ask your friend if s/he has these (circle the ones s/he has):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673" y="2901788"/>
            <a:ext cx="767091" cy="958864"/>
          </a:xfrm>
          <a:prstGeom prst="rect">
            <a:avLst/>
          </a:prstGeom>
        </p:spPr>
      </p:pic>
      <p:sp>
        <p:nvSpPr>
          <p:cNvPr id="22" name="Rounded Rectangle 46">
            <a:extLst>
              <a:ext uri="{FF2B5EF4-FFF2-40B4-BE49-F238E27FC236}">
                <a16:creationId xmlns:a16="http://schemas.microsoft.com/office/drawing/2014/main" id="{3DDB6CCD-ED76-9E45-A205-E8AEAFC5CE01}"/>
              </a:ext>
            </a:extLst>
          </p:cNvPr>
          <p:cNvSpPr/>
          <p:nvPr/>
        </p:nvSpPr>
        <p:spPr>
          <a:xfrm>
            <a:off x="10748518" y="249869"/>
            <a:ext cx="1161402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47C1953-C681-A740-908B-642DD10A9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970" y="185536"/>
            <a:ext cx="1006191" cy="526145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solidFill>
                  <a:schemeClr val="bg1"/>
                </a:solidFill>
              </a:rPr>
              <a:t>parler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37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551" y="422893"/>
            <a:ext cx="636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236" y="2708194"/>
            <a:ext cx="894410" cy="8675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613" y="4152435"/>
            <a:ext cx="1331142" cy="6345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807" y="4277512"/>
            <a:ext cx="1450674" cy="10188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807" y="2592639"/>
            <a:ext cx="504084" cy="1039673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-1136045" y="-2657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Parler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44749" y="6470925"/>
            <a:ext cx="2792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Stephen Owen &amp; Emma Marsden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152" y="5133026"/>
            <a:ext cx="1278611" cy="94617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072" y="2787601"/>
            <a:ext cx="1424802" cy="100686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710" y="5007612"/>
            <a:ext cx="1422300" cy="9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3158" y="1731421"/>
            <a:ext cx="45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When asked, say you have these: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04511" y="1541452"/>
            <a:ext cx="4559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Ask your friend if s/he has these (circle the ones s/he has):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673" y="2901788"/>
            <a:ext cx="767091" cy="95886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D51618D-90AD-9144-B0C4-4E4CEEC41872}"/>
              </a:ext>
            </a:extLst>
          </p:cNvPr>
          <p:cNvSpPr txBox="1"/>
          <p:nvPr/>
        </p:nvSpPr>
        <p:spPr>
          <a:xfrm>
            <a:off x="1508111" y="188461"/>
            <a:ext cx="10282836" cy="1200329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You are speaking to your friend on the telephone. 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Tell him/her what you have, and ask what he/she has.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S/he will also ask you.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Take it in turns to ask one question at a time. Partner A starts.</a:t>
            </a:r>
          </a:p>
        </p:txBody>
      </p:sp>
      <p:sp>
        <p:nvSpPr>
          <p:cNvPr id="22" name="Rounded Rectangle 46">
            <a:extLst>
              <a:ext uri="{FF2B5EF4-FFF2-40B4-BE49-F238E27FC236}">
                <a16:creationId xmlns:a16="http://schemas.microsoft.com/office/drawing/2014/main" id="{51A5052D-D4C8-754E-9447-AF7975F35DF5}"/>
              </a:ext>
            </a:extLst>
          </p:cNvPr>
          <p:cNvSpPr/>
          <p:nvPr/>
        </p:nvSpPr>
        <p:spPr>
          <a:xfrm>
            <a:off x="10748518" y="249869"/>
            <a:ext cx="1161402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84F353-20B3-294A-A3C3-0E83539D2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8518" y="328301"/>
            <a:ext cx="1161402" cy="3224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dirty="0" err="1">
                <a:solidFill>
                  <a:schemeClr val="bg1"/>
                </a:solidFill>
              </a:rPr>
              <a:t>parler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831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910477" y="6509309"/>
            <a:ext cx="3135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Stephen Owen &amp; Emma Marsden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062" y="99594"/>
            <a:ext cx="9092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Translate the following sentences into French. </a:t>
            </a:r>
          </a:p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Remember to </a:t>
            </a:r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agree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adjectives for feminine nouns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4552" y="1596980"/>
            <a:ext cx="10483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1. I have a powerful car.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3031" y="2817368"/>
            <a:ext cx="10483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2. You have an expensive computer.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04549" y="3982938"/>
            <a:ext cx="10483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3. I have a modern bike.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04550" y="5135033"/>
            <a:ext cx="10483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4. You have a fast machine.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9840" y="1997090"/>
            <a:ext cx="9062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J’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ai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une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voiture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puissante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9840" y="3186700"/>
            <a:ext cx="897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Tu as un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ordinateur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cher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59840" y="4374609"/>
            <a:ext cx="9062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J’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ai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un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vélo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moderne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59840" y="5518265"/>
            <a:ext cx="9062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Tu as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une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machine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rapide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27025" y="936962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Écris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fran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ç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ais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!</a:t>
            </a:r>
          </a:p>
        </p:txBody>
      </p:sp>
      <p:sp>
        <p:nvSpPr>
          <p:cNvPr id="22" name="Rounded Rectangle 46">
            <a:extLst>
              <a:ext uri="{FF2B5EF4-FFF2-40B4-BE49-F238E27FC236}">
                <a16:creationId xmlns:a16="http://schemas.microsoft.com/office/drawing/2014/main" id="{CABAB46F-3F73-8946-ADE1-D660511F7A77}"/>
              </a:ext>
            </a:extLst>
          </p:cNvPr>
          <p:cNvSpPr/>
          <p:nvPr/>
        </p:nvSpPr>
        <p:spPr>
          <a:xfrm>
            <a:off x="10748518" y="249869"/>
            <a:ext cx="1161402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E6E667-A42D-6044-A637-8E46DA560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8519" y="223291"/>
            <a:ext cx="1161402" cy="427497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solidFill>
                  <a:schemeClr val="bg1"/>
                </a:solidFill>
              </a:rPr>
              <a:t>écrire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7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910477" y="6509309"/>
            <a:ext cx="3135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Stephen Owen &amp; Emma Marsden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062" y="99594"/>
            <a:ext cx="9092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Translate the following sentences into French. </a:t>
            </a:r>
          </a:p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Remember to </a:t>
            </a:r>
            <a:r>
              <a:rPr lang="en-GB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agree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adjectives for feminine nouns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4552" y="1596980"/>
            <a:ext cx="10483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5. You have a powerful car.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3031" y="2817368"/>
            <a:ext cx="10483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6. Do you have a modern bike?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04549" y="3982938"/>
            <a:ext cx="10483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7. I have an expensive computer.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04550" y="5135033"/>
            <a:ext cx="10483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8. Do you have a fast machine?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9840" y="1997090"/>
            <a:ext cx="9062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Tu as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une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voiture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puissante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9840" y="3186700"/>
            <a:ext cx="897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Tu as un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vélo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moderne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59840" y="4374609"/>
            <a:ext cx="9062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J’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ai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un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ordinateur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cher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59840" y="5518265"/>
            <a:ext cx="9062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Tu as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une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machine </a:t>
            </a:r>
            <a:r>
              <a:rPr lang="en-GB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rapide</a:t>
            </a: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27025" y="936962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Écris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fran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ç</a:t>
            </a:r>
            <a:r>
              <a:rPr kumimoji="0" lang="en-GB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ais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!</a:t>
            </a:r>
          </a:p>
        </p:txBody>
      </p:sp>
      <p:sp>
        <p:nvSpPr>
          <p:cNvPr id="23" name="Rounded Rectangle 46">
            <a:extLst>
              <a:ext uri="{FF2B5EF4-FFF2-40B4-BE49-F238E27FC236}">
                <a16:creationId xmlns:a16="http://schemas.microsoft.com/office/drawing/2014/main" id="{DFAEFFD9-570C-1446-B1A1-56F2DD385863}"/>
              </a:ext>
            </a:extLst>
          </p:cNvPr>
          <p:cNvSpPr/>
          <p:nvPr/>
        </p:nvSpPr>
        <p:spPr>
          <a:xfrm>
            <a:off x="10748518" y="249869"/>
            <a:ext cx="1161402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1725FAC-7237-A049-8073-632DC04A7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6669" y="249869"/>
            <a:ext cx="1203251" cy="400919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solidFill>
                  <a:schemeClr val="bg1"/>
                </a:solidFill>
              </a:rPr>
              <a:t>écrire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516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nch_template.pptx" id="{C6FA6223-496B-403D-ACD0-789F32B252B9}" vid="{442AB7D5-C4CF-4067-8A8A-E291E1A5C05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1292</Words>
  <Application>Microsoft Macintosh PowerPoint</Application>
  <PresentationFormat>Widescreen</PresentationFormat>
  <Paragraphs>168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Tw Cen MT</vt:lpstr>
      <vt:lpstr>1_Office Theme</vt:lpstr>
      <vt:lpstr>3_Office Theme</vt:lpstr>
      <vt:lpstr>Grammar </vt:lpstr>
      <vt:lpstr>The verb avoir. ‘You’ have …</vt:lpstr>
      <vt:lpstr>lire</vt:lpstr>
      <vt:lpstr>lire</vt:lpstr>
      <vt:lpstr>parler</vt:lpstr>
      <vt:lpstr>parler</vt:lpstr>
      <vt:lpstr>écrire</vt:lpstr>
      <vt:lpstr>écrire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Helen Thomas</cp:lastModifiedBy>
  <cp:revision>267</cp:revision>
  <dcterms:created xsi:type="dcterms:W3CDTF">2019-03-27T07:30:03Z</dcterms:created>
  <dcterms:modified xsi:type="dcterms:W3CDTF">2020-02-23T21:12:43Z</dcterms:modified>
</cp:coreProperties>
</file>