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handoutMasterIdLst>
    <p:handoutMasterId r:id="rId66"/>
  </p:handoutMasterIdLst>
  <p:sldIdLst>
    <p:sldId id="291" r:id="rId2"/>
    <p:sldId id="259" r:id="rId3"/>
    <p:sldId id="260" r:id="rId4"/>
    <p:sldId id="261" r:id="rId5"/>
    <p:sldId id="262" r:id="rId6"/>
    <p:sldId id="263" r:id="rId7"/>
    <p:sldId id="264" r:id="rId8"/>
    <p:sldId id="265" r:id="rId9"/>
    <p:sldId id="266" r:id="rId10"/>
    <p:sldId id="267" r:id="rId11"/>
    <p:sldId id="293" r:id="rId12"/>
    <p:sldId id="268" r:id="rId13"/>
    <p:sldId id="269" r:id="rId14"/>
    <p:sldId id="270" r:id="rId15"/>
    <p:sldId id="271" r:id="rId16"/>
    <p:sldId id="294" r:id="rId17"/>
    <p:sldId id="272" r:id="rId18"/>
    <p:sldId id="273" r:id="rId19"/>
    <p:sldId id="274" r:id="rId20"/>
    <p:sldId id="275" r:id="rId21"/>
    <p:sldId id="295" r:id="rId22"/>
    <p:sldId id="296" r:id="rId23"/>
    <p:sldId id="326" r:id="rId24"/>
    <p:sldId id="297" r:id="rId25"/>
    <p:sldId id="298" r:id="rId26"/>
    <p:sldId id="276" r:id="rId27"/>
    <p:sldId id="299" r:id="rId28"/>
    <p:sldId id="300" r:id="rId29"/>
    <p:sldId id="277" r:id="rId30"/>
    <p:sldId id="278" r:id="rId31"/>
    <p:sldId id="279" r:id="rId32"/>
    <p:sldId id="280" r:id="rId33"/>
    <p:sldId id="281" r:id="rId34"/>
    <p:sldId id="301" r:id="rId35"/>
    <p:sldId id="327" r:id="rId36"/>
    <p:sldId id="303" r:id="rId37"/>
    <p:sldId id="304" r:id="rId38"/>
    <p:sldId id="305" r:id="rId39"/>
    <p:sldId id="306" r:id="rId40"/>
    <p:sldId id="307" r:id="rId41"/>
    <p:sldId id="308" r:id="rId42"/>
    <p:sldId id="309" r:id="rId43"/>
    <p:sldId id="310" r:id="rId44"/>
    <p:sldId id="328" r:id="rId45"/>
    <p:sldId id="312" r:id="rId46"/>
    <p:sldId id="329" r:id="rId47"/>
    <p:sldId id="314" r:id="rId48"/>
    <p:sldId id="315" r:id="rId49"/>
    <p:sldId id="316" r:id="rId50"/>
    <p:sldId id="317" r:id="rId51"/>
    <p:sldId id="318" r:id="rId52"/>
    <p:sldId id="319" r:id="rId53"/>
    <p:sldId id="320" r:id="rId54"/>
    <p:sldId id="283" r:id="rId55"/>
    <p:sldId id="321" r:id="rId56"/>
    <p:sldId id="322" r:id="rId57"/>
    <p:sldId id="323" r:id="rId58"/>
    <p:sldId id="292" r:id="rId59"/>
    <p:sldId id="324" r:id="rId60"/>
    <p:sldId id="325" r:id="rId61"/>
    <p:sldId id="288" r:id="rId62"/>
    <p:sldId id="289" r:id="rId63"/>
    <p:sldId id="29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700"/>
    <a:srgbClr val="002060"/>
    <a:srgbClr val="112F6A"/>
    <a:srgbClr val="FFF9F7"/>
    <a:srgbClr val="FFFFFF"/>
    <a:srgbClr val="E87D1E"/>
    <a:srgbClr val="FF9953"/>
    <a:srgbClr val="FF9966"/>
    <a:srgbClr val="FFF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66283" autoAdjust="0"/>
  </p:normalViewPr>
  <p:slideViewPr>
    <p:cSldViewPr snapToGrid="0">
      <p:cViewPr varScale="1">
        <p:scale>
          <a:sx n="73" d="100"/>
          <a:sy n="73" d="100"/>
        </p:scale>
        <p:origin x="189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Century Gothic" panose="020B0502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87329E-DB2E-41DA-84EB-DD1CB6379886}" type="datetimeFigureOut">
              <a:rPr lang="en-GB" smtClean="0">
                <a:latin typeface="Century Gothic" panose="020B0502020202020204" pitchFamily="34" charset="0"/>
              </a:rPr>
              <a:t>09/09/2019</a:t>
            </a:fld>
            <a:endParaRPr lang="en-GB" dirty="0">
              <a:latin typeface="Century Gothic" panose="020B0502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Century Gothic" panose="020B0502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76F231-98B4-428A-9959-891748452E57}" type="slidenum">
              <a:rPr lang="en-GB" smtClean="0">
                <a:latin typeface="Century Gothic" panose="020B0502020202020204" pitchFamily="34" charset="0"/>
              </a:rPr>
              <a:t>‹#›</a:t>
            </a:fld>
            <a:endParaRPr lang="en-GB" dirty="0">
              <a:latin typeface="Century Gothic" panose="020B0502020202020204" pitchFamily="34" charset="0"/>
            </a:endParaRPr>
          </a:p>
        </p:txBody>
      </p:sp>
    </p:spTree>
    <p:extLst>
      <p:ext uri="{BB962C8B-B14F-4D97-AF65-F5344CB8AC3E}">
        <p14:creationId xmlns:p14="http://schemas.microsoft.com/office/powerpoint/2010/main" val="3105353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88075100-6DF9-4F9D-AB28-13A346D859C0}" type="datetimeFigureOut">
              <a:rPr lang="en-GB" smtClean="0"/>
              <a:pPr/>
              <a:t>09/09/2019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672843D9-4757-4631-B0CD-BAA271821DF5}" type="slidenum">
              <a:rPr lang="en-GB" smtClean="0"/>
              <a:pPr/>
              <a:t>‹#›</a:t>
            </a:fld>
            <a:endParaRPr lang="en-GB" dirty="0"/>
          </a:p>
        </p:txBody>
      </p:sp>
    </p:spTree>
    <p:extLst>
      <p:ext uri="{BB962C8B-B14F-4D97-AF65-F5344CB8AC3E}">
        <p14:creationId xmlns:p14="http://schemas.microsoft.com/office/powerpoint/2010/main" val="251538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10197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Slides 17-18: [2 mins] Total 35 mins</a:t>
            </a: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Understand that the nature of a writing system shapes the process of learning to decode that writing system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Evidence on speed of learning to read in different L1 writing systems </a:t>
            </a:r>
          </a:p>
          <a:p>
            <a:pPr lvl="0"/>
            <a:r>
              <a:rPr lang="en-GB" sz="1200" kern="1200" dirty="0">
                <a:solidFill>
                  <a:schemeClr val="tx1"/>
                </a:solidFill>
                <a:effectLst/>
                <a:latin typeface="+mn-lt"/>
                <a:ea typeface="+mn-ea"/>
                <a:cs typeface="+mn-cs"/>
              </a:rPr>
              <a:t>Theoretical underpinning – grain size </a:t>
            </a:r>
          </a:p>
          <a:p>
            <a:r>
              <a:rPr lang="en-GB" sz="1200" kern="1200" dirty="0">
                <a:solidFill>
                  <a:schemeClr val="tx1"/>
                </a:solidFill>
                <a:effectLst/>
                <a:latin typeface="+mn-lt"/>
                <a:ea typeface="+mn-ea"/>
                <a:cs typeface="+mn-cs"/>
              </a:rPr>
              <a:t>Leads on to the important point about terminology: prefer SSC to GPC because learners may not always decode at the level of individual graphemes and phonemes.  </a:t>
            </a:r>
            <a:r>
              <a:rPr lang="en-GB" sz="1200" i="1" kern="1200" dirty="0">
                <a:solidFill>
                  <a:schemeClr val="tx1"/>
                </a:solidFill>
                <a:effectLst/>
                <a:latin typeface="+mn-lt"/>
                <a:ea typeface="+mn-ea"/>
                <a:cs typeface="+mn-cs"/>
              </a:rPr>
              <a:t>(Nb. this is also why I wanted to cover synthetic versus analytic phonics earlier, because it relates to this point.  It may be helpful to learners to focus on analysis of SSC at different grain sizes rather than always insisting on synthetic GPC work).</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Handout 1: Research summary Goswami (2005)</a:t>
            </a:r>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16</a:t>
            </a:fld>
            <a:endParaRPr lang="en-GB"/>
          </a:p>
        </p:txBody>
      </p:sp>
    </p:spTree>
    <p:extLst>
      <p:ext uri="{BB962C8B-B14F-4D97-AF65-F5344CB8AC3E}">
        <p14:creationId xmlns:p14="http://schemas.microsoft.com/office/powerpoint/2010/main" val="314865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Century Gothic" panose="020B0502020202020204" pitchFamily="34" charset="0"/>
                <a:ea typeface="+mn-ea"/>
                <a:cs typeface="+mn-cs"/>
              </a:rPr>
              <a:t>Slide 19: [5 mins] Total 40 mins</a:t>
            </a:r>
            <a:r>
              <a:rPr lang="en-GB" sz="1200" kern="1200" dirty="0" smtClean="0">
                <a:solidFill>
                  <a:schemeClr val="tx1"/>
                </a:solidFill>
                <a:effectLst/>
                <a:latin typeface="Century Gothic" panose="020B0502020202020204" pitchFamily="34" charset="0"/>
                <a:ea typeface="+mn-ea"/>
                <a:cs typeface="+mn-cs"/>
              </a:rPr>
              <a:t/>
            </a:r>
            <a:br>
              <a:rPr lang="en-GB" sz="1200" kern="1200" dirty="0" smtClean="0">
                <a:solidFill>
                  <a:schemeClr val="tx1"/>
                </a:solidFill>
                <a:effectLst/>
                <a:latin typeface="Century Gothic" panose="020B0502020202020204" pitchFamily="34" charset="0"/>
                <a:ea typeface="+mn-ea"/>
                <a:cs typeface="+mn-cs"/>
              </a:rPr>
            </a:br>
            <a:r>
              <a:rPr lang="en-GB" sz="1200" kern="1200" dirty="0" smtClean="0">
                <a:solidFill>
                  <a:schemeClr val="tx1"/>
                </a:solidFill>
                <a:effectLst/>
                <a:latin typeface="Century Gothic" panose="020B0502020202020204" pitchFamily="34" charset="0"/>
                <a:ea typeface="+mn-ea"/>
                <a:cs typeface="+mn-cs"/>
              </a:rPr>
              <a:t>Brief overview of what we’ve done so far and what is left to cover (using initial ‘outline’ slide)</a:t>
            </a:r>
          </a:p>
          <a:p>
            <a:r>
              <a:rPr lang="en-GB" sz="1200" kern="1200" dirty="0" smtClean="0">
                <a:solidFill>
                  <a:schemeClr val="tx1"/>
                </a:solidFill>
                <a:effectLst/>
                <a:latin typeface="Century Gothic" panose="020B0502020202020204" pitchFamily="34" charset="0"/>
                <a:ea typeface="+mn-ea"/>
                <a:cs typeface="+mn-cs"/>
              </a:rPr>
              <a:t>Any questions so far? </a:t>
            </a:r>
            <a:endParaRPr lang="en-GB" dirty="0" smtClean="0"/>
          </a:p>
          <a:p>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18</a:t>
            </a:fld>
            <a:endParaRPr lang="en-GB"/>
          </a:p>
        </p:txBody>
      </p:sp>
    </p:spTree>
    <p:extLst>
      <p:ext uri="{BB962C8B-B14F-4D97-AF65-F5344CB8AC3E}">
        <p14:creationId xmlns:p14="http://schemas.microsoft.com/office/powerpoint/2010/main" val="214275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Century Gothic" panose="020B0502020202020204" pitchFamily="34" charset="0"/>
                <a:ea typeface="+mn-ea"/>
                <a:cs typeface="+mn-cs"/>
              </a:rPr>
              <a:t>Slides 20 – 25: [15 mins] Total 55 mins</a:t>
            </a:r>
            <a:br>
              <a:rPr lang="en-GB" sz="1200" b="1" kern="1200" dirty="0" smtClean="0">
                <a:solidFill>
                  <a:schemeClr val="tx1"/>
                </a:solidFill>
                <a:effectLst/>
                <a:latin typeface="Century Gothic" panose="020B0502020202020204" pitchFamily="34" charset="0"/>
                <a:ea typeface="+mn-ea"/>
                <a:cs typeface="+mn-cs"/>
              </a:rPr>
            </a:br>
            <a:r>
              <a:rPr lang="en-GB" sz="1200" b="1" kern="1200" dirty="0" smtClean="0">
                <a:solidFill>
                  <a:schemeClr val="tx1"/>
                </a:solidFill>
                <a:effectLst/>
                <a:latin typeface="Century Gothic" panose="020B0502020202020204" pitchFamily="34" charset="0"/>
                <a:ea typeface="+mn-ea"/>
                <a:cs typeface="+mn-cs"/>
              </a:rPr>
              <a:t>Understand the rationale for phonics teaching in L2</a:t>
            </a:r>
            <a:endParaRPr lang="en-GB" sz="1200" kern="1200" dirty="0" smtClean="0">
              <a:solidFill>
                <a:schemeClr val="tx1"/>
              </a:solidFill>
              <a:effectLst/>
              <a:latin typeface="Century Gothic" panose="020B0502020202020204" pitchFamily="34" charset="0"/>
              <a:ea typeface="+mn-ea"/>
              <a:cs typeface="+mn-cs"/>
            </a:endParaRPr>
          </a:p>
          <a:p>
            <a:pPr lvl="0"/>
            <a:r>
              <a:rPr lang="en-GB" sz="1200" kern="1200" dirty="0" smtClean="0">
                <a:solidFill>
                  <a:schemeClr val="tx1"/>
                </a:solidFill>
                <a:effectLst/>
                <a:latin typeface="Century Gothic" panose="020B0502020202020204" pitchFamily="34" charset="0"/>
                <a:ea typeface="+mn-ea"/>
                <a:cs typeface="+mn-cs"/>
              </a:rPr>
              <a:t>In L1, the key rationale for phonics (as we saw earlier) are the ideas of ‘discovering meaning’ and ‘self-teaching mechanism’</a:t>
            </a:r>
          </a:p>
          <a:p>
            <a:pPr lvl="0"/>
            <a:r>
              <a:rPr lang="en-GB" sz="1200" kern="1200" dirty="0" smtClean="0">
                <a:solidFill>
                  <a:schemeClr val="tx1"/>
                </a:solidFill>
                <a:effectLst/>
                <a:latin typeface="Century Gothic" panose="020B0502020202020204" pitchFamily="34" charset="0"/>
                <a:ea typeface="+mn-ea"/>
                <a:cs typeface="+mn-cs"/>
              </a:rPr>
              <a:t>In some contexts, this may also apply in L2 – e.g. </a:t>
            </a:r>
            <a:r>
              <a:rPr lang="en-GB" sz="1200" kern="1200" dirty="0" err="1" smtClean="0">
                <a:solidFill>
                  <a:schemeClr val="tx1"/>
                </a:solidFill>
                <a:effectLst/>
                <a:latin typeface="Century Gothic" panose="020B0502020202020204" pitchFamily="34" charset="0"/>
                <a:ea typeface="+mn-ea"/>
                <a:cs typeface="+mn-cs"/>
              </a:rPr>
              <a:t>Alghamdi’s</a:t>
            </a:r>
            <a:r>
              <a:rPr lang="en-GB" sz="1200" kern="1200" dirty="0" smtClean="0">
                <a:solidFill>
                  <a:schemeClr val="tx1"/>
                </a:solidFill>
                <a:effectLst/>
                <a:latin typeface="Century Gothic" panose="020B0502020202020204" pitchFamily="34" charset="0"/>
                <a:ea typeface="+mn-ea"/>
                <a:cs typeface="+mn-cs"/>
              </a:rPr>
              <a:t> learners of Arabic</a:t>
            </a:r>
          </a:p>
          <a:p>
            <a:pPr lvl="0"/>
            <a:r>
              <a:rPr lang="en-GB" sz="1200" kern="1200" dirty="0" smtClean="0">
                <a:solidFill>
                  <a:schemeClr val="tx1"/>
                </a:solidFill>
                <a:effectLst/>
                <a:latin typeface="Century Gothic" panose="020B0502020202020204" pitchFamily="34" charset="0"/>
                <a:ea typeface="+mn-ea"/>
                <a:cs typeface="+mn-cs"/>
              </a:rPr>
              <a:t>However, in MFL (as in many other instructed L2 contexts), this idea is problematic in L2</a:t>
            </a:r>
          </a:p>
          <a:p>
            <a:pPr lvl="0"/>
            <a:r>
              <a:rPr lang="en-GB" sz="1200" kern="1200" dirty="0" smtClean="0">
                <a:solidFill>
                  <a:schemeClr val="tx1"/>
                </a:solidFill>
                <a:effectLst/>
                <a:latin typeface="Century Gothic" panose="020B0502020202020204" pitchFamily="34" charset="0"/>
                <a:ea typeface="+mn-ea"/>
                <a:cs typeface="+mn-cs"/>
              </a:rPr>
              <a:t>Nonetheless, there are good reasons (and growing empirical evidence) to support the value of Phonics teaching in L2</a:t>
            </a:r>
          </a:p>
          <a:p>
            <a:r>
              <a:rPr lang="en-GB" sz="1200" kern="1200" dirty="0" smtClean="0">
                <a:solidFill>
                  <a:schemeClr val="tx1"/>
                </a:solidFill>
                <a:effectLst/>
                <a:latin typeface="Century Gothic" panose="020B0502020202020204" pitchFamily="34" charset="0"/>
                <a:ea typeface="+mn-ea"/>
                <a:cs typeface="+mn-cs"/>
              </a:rPr>
              <a:t>Any comments / questions? </a:t>
            </a:r>
            <a:endParaRPr lang="en-GB" dirty="0" smtClean="0"/>
          </a:p>
          <a:p>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19</a:t>
            </a:fld>
            <a:endParaRPr lang="en-GB"/>
          </a:p>
        </p:txBody>
      </p:sp>
    </p:spTree>
    <p:extLst>
      <p:ext uri="{BB962C8B-B14F-4D97-AF65-F5344CB8AC3E}">
        <p14:creationId xmlns:p14="http://schemas.microsoft.com/office/powerpoint/2010/main" val="10516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Century Gothic" panose="020B0502020202020204" pitchFamily="34" charset="0"/>
                <a:ea typeface="+mn-ea"/>
                <a:cs typeface="+mn-cs"/>
              </a:rPr>
              <a:t>Handout 2: Research summary </a:t>
            </a:r>
            <a:r>
              <a:rPr lang="en-GB" sz="1200" b="1" kern="1200" dirty="0" err="1" smtClean="0">
                <a:solidFill>
                  <a:schemeClr val="tx1"/>
                </a:solidFill>
                <a:effectLst/>
                <a:latin typeface="Century Gothic" panose="020B0502020202020204" pitchFamily="34" charset="0"/>
                <a:ea typeface="+mn-ea"/>
                <a:cs typeface="+mn-cs"/>
              </a:rPr>
              <a:t>Erler</a:t>
            </a:r>
            <a:r>
              <a:rPr lang="en-GB" sz="1200" b="1" kern="1200" dirty="0" smtClean="0">
                <a:solidFill>
                  <a:schemeClr val="tx1"/>
                </a:solidFill>
                <a:effectLst/>
                <a:latin typeface="Century Gothic" panose="020B0502020202020204" pitchFamily="34" charset="0"/>
                <a:ea typeface="+mn-ea"/>
                <a:cs typeface="+mn-cs"/>
              </a:rPr>
              <a:t> &amp; </a:t>
            </a:r>
            <a:r>
              <a:rPr lang="en-GB" sz="1200" b="1" kern="1200" dirty="0" err="1" smtClean="0">
                <a:solidFill>
                  <a:schemeClr val="tx1"/>
                </a:solidFill>
                <a:effectLst/>
                <a:latin typeface="Century Gothic" panose="020B0502020202020204" pitchFamily="34" charset="0"/>
                <a:ea typeface="+mn-ea"/>
                <a:cs typeface="+mn-cs"/>
              </a:rPr>
              <a:t>Macaro</a:t>
            </a:r>
            <a:r>
              <a:rPr lang="en-GB" sz="1200" b="1" kern="1200" dirty="0" smtClean="0">
                <a:solidFill>
                  <a:schemeClr val="tx1"/>
                </a:solidFill>
                <a:effectLst/>
                <a:latin typeface="Century Gothic" panose="020B0502020202020204" pitchFamily="34" charset="0"/>
                <a:ea typeface="+mn-ea"/>
                <a:cs typeface="+mn-cs"/>
              </a:rPr>
              <a:t> (2011)</a:t>
            </a:r>
            <a:endParaRPr lang="en-GB" b="1" dirty="0" smtClean="0"/>
          </a:p>
          <a:p>
            <a:endParaRPr lang="en-GB" b="1" dirty="0"/>
          </a:p>
        </p:txBody>
      </p:sp>
      <p:sp>
        <p:nvSpPr>
          <p:cNvPr id="4" name="Slide Number Placeholder 3"/>
          <p:cNvSpPr>
            <a:spLocks noGrp="1"/>
          </p:cNvSpPr>
          <p:nvPr>
            <p:ph type="sldNum" sz="quarter" idx="5"/>
          </p:nvPr>
        </p:nvSpPr>
        <p:spPr/>
        <p:txBody>
          <a:bodyPr/>
          <a:lstStyle/>
          <a:p>
            <a:fld id="{D93D9823-DFFD-455E-9B32-C45A35077128}" type="slidenum">
              <a:rPr lang="en-GB" smtClean="0"/>
              <a:t>20</a:t>
            </a:fld>
            <a:endParaRPr lang="en-GB"/>
          </a:p>
        </p:txBody>
      </p:sp>
    </p:spTree>
    <p:extLst>
      <p:ext uri="{BB962C8B-B14F-4D97-AF65-F5344CB8AC3E}">
        <p14:creationId xmlns:p14="http://schemas.microsoft.com/office/powerpoint/2010/main" val="131522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Slide 26: [2 mins] Total 57 mins</a:t>
            </a:r>
            <a:r>
              <a:rPr lang="en-GB" dirty="0"/>
              <a:t/>
            </a:r>
            <a:br>
              <a:rPr lang="en-GB" dirty="0"/>
            </a:br>
            <a:r>
              <a:rPr lang="en-GB" dirty="0"/>
              <a:t>2 minute break – talk to the person next to you about the ideas</a:t>
            </a:r>
          </a:p>
        </p:txBody>
      </p:sp>
      <p:sp>
        <p:nvSpPr>
          <p:cNvPr id="4" name="Slide Number Placeholder 3"/>
          <p:cNvSpPr>
            <a:spLocks noGrp="1"/>
          </p:cNvSpPr>
          <p:nvPr>
            <p:ph type="sldNum" sz="quarter" idx="10"/>
          </p:nvPr>
        </p:nvSpPr>
        <p:spPr/>
        <p:txBody>
          <a:bodyPr/>
          <a:lstStyle/>
          <a:p>
            <a:fld id="{D93D9823-DFFD-455E-9B32-C45A35077128}" type="slidenum">
              <a:rPr lang="en-GB" smtClean="0"/>
              <a:t>25</a:t>
            </a:fld>
            <a:endParaRPr lang="en-GB"/>
          </a:p>
        </p:txBody>
      </p:sp>
    </p:spTree>
    <p:extLst>
      <p:ext uri="{BB962C8B-B14F-4D97-AF65-F5344CB8AC3E}">
        <p14:creationId xmlns:p14="http://schemas.microsoft.com/office/powerpoint/2010/main" val="405341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Century Gothic" panose="020B0502020202020204" pitchFamily="34" charset="0"/>
                <a:ea typeface="+mn-ea"/>
                <a:cs typeface="+mn-cs"/>
              </a:rPr>
              <a:t>Slides 27 – 30: [6 mins] Total 1h03 mins</a:t>
            </a:r>
            <a:br>
              <a:rPr lang="en-GB" sz="1200" b="1" kern="1200" dirty="0" smtClean="0">
                <a:solidFill>
                  <a:schemeClr val="tx1"/>
                </a:solidFill>
                <a:effectLst/>
                <a:latin typeface="Century Gothic" panose="020B0502020202020204" pitchFamily="34" charset="0"/>
                <a:ea typeface="+mn-ea"/>
                <a:cs typeface="+mn-cs"/>
              </a:rPr>
            </a:br>
            <a:r>
              <a:rPr lang="en-GB" sz="1200" b="1" kern="1200" dirty="0" smtClean="0">
                <a:solidFill>
                  <a:schemeClr val="tx1"/>
                </a:solidFill>
                <a:effectLst/>
                <a:latin typeface="Century Gothic" panose="020B0502020202020204" pitchFamily="34" charset="0"/>
                <a:ea typeface="+mn-ea"/>
                <a:cs typeface="+mn-cs"/>
              </a:rPr>
              <a:t>Reflect on current levels of attainment in phonological decoding in MFL</a:t>
            </a:r>
            <a:endParaRPr lang="en-GB" sz="1200" kern="1200" dirty="0" smtClean="0">
              <a:solidFill>
                <a:schemeClr val="tx1"/>
              </a:solidFill>
              <a:effectLst/>
              <a:latin typeface="Century Gothic" panose="020B0502020202020204" pitchFamily="34" charset="0"/>
              <a:ea typeface="+mn-ea"/>
              <a:cs typeface="+mn-cs"/>
            </a:endParaRPr>
          </a:p>
          <a:p>
            <a:pPr lvl="0"/>
            <a:r>
              <a:rPr lang="en-GB" sz="1200" kern="1200" dirty="0" smtClean="0">
                <a:solidFill>
                  <a:schemeClr val="tx1"/>
                </a:solidFill>
                <a:effectLst/>
                <a:latin typeface="Century Gothic" panose="020B0502020202020204" pitchFamily="34" charset="0"/>
                <a:ea typeface="+mn-ea"/>
                <a:cs typeface="+mn-cs"/>
              </a:rPr>
              <a:t>Invite to reflect on own learners’ decoding proficiency – 30 seconds thinking time for your different classes and year groups.  </a:t>
            </a:r>
          </a:p>
          <a:p>
            <a:r>
              <a:rPr lang="en-GB" sz="1200" kern="1200" dirty="0" smtClean="0">
                <a:solidFill>
                  <a:schemeClr val="tx1"/>
                </a:solidFill>
                <a:effectLst/>
                <a:latin typeface="Century Gothic" panose="020B0502020202020204" pitchFamily="34" charset="0"/>
                <a:ea typeface="+mn-ea"/>
                <a:cs typeface="+mn-cs"/>
              </a:rPr>
              <a:t>Present wider evidence – could limit this to slide 26 if time is short; or if time, could include slides 27-29</a:t>
            </a:r>
            <a:endParaRPr lang="en-GB" dirty="0" smtClean="0"/>
          </a:p>
          <a:p>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26</a:t>
            </a:fld>
            <a:endParaRPr lang="en-GB"/>
          </a:p>
        </p:txBody>
      </p:sp>
    </p:spTree>
    <p:extLst>
      <p:ext uri="{BB962C8B-B14F-4D97-AF65-F5344CB8AC3E}">
        <p14:creationId xmlns:p14="http://schemas.microsoft.com/office/powerpoint/2010/main" val="3927910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27</a:t>
            </a:fld>
            <a:endParaRPr lang="en-GB"/>
          </a:p>
        </p:txBody>
      </p:sp>
    </p:spTree>
    <p:extLst>
      <p:ext uri="{BB962C8B-B14F-4D97-AF65-F5344CB8AC3E}">
        <p14:creationId xmlns:p14="http://schemas.microsoft.com/office/powerpoint/2010/main" val="793921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can be linked to adaptive / maladaptive notions of success / failure.</a:t>
            </a:r>
            <a:r>
              <a:rPr lang="en-GB" baseline="0" dirty="0" smtClean="0"/>
              <a:t>  If it’s all because the writing system is ‘gibberish’ there is little hope of mastering it!  But it’s NOT in fact gibberish – it is more consistent than English and so can be mastered!</a:t>
            </a:r>
            <a:endParaRPr lang="en-GB" dirty="0" smtClean="0"/>
          </a:p>
          <a:p>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29</a:t>
            </a:fld>
            <a:endParaRPr lang="en-GB"/>
          </a:p>
        </p:txBody>
      </p:sp>
    </p:spTree>
    <p:extLst>
      <p:ext uri="{BB962C8B-B14F-4D97-AF65-F5344CB8AC3E}">
        <p14:creationId xmlns:p14="http://schemas.microsoft.com/office/powerpoint/2010/main" val="2572164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Century Gothic" panose="020B0502020202020204" pitchFamily="34" charset="0"/>
                <a:ea typeface="+mn-ea"/>
                <a:cs typeface="+mn-cs"/>
              </a:rPr>
              <a:t>Slides 31 – 33: [5 mins] Total 1h08 mins</a:t>
            </a:r>
            <a:br>
              <a:rPr lang="en-GB" sz="1200" b="1" kern="1200" dirty="0" smtClean="0">
                <a:solidFill>
                  <a:schemeClr val="tx1"/>
                </a:solidFill>
                <a:effectLst/>
                <a:latin typeface="Century Gothic" panose="020B0502020202020204" pitchFamily="34" charset="0"/>
                <a:ea typeface="+mn-ea"/>
                <a:cs typeface="+mn-cs"/>
              </a:rPr>
            </a:br>
            <a:r>
              <a:rPr lang="en-GB" sz="1200" b="1" kern="1200" dirty="0" smtClean="0">
                <a:solidFill>
                  <a:schemeClr val="tx1"/>
                </a:solidFill>
                <a:effectLst/>
                <a:latin typeface="Century Gothic" panose="020B0502020202020204" pitchFamily="34" charset="0"/>
                <a:ea typeface="+mn-ea"/>
                <a:cs typeface="+mn-cs"/>
              </a:rPr>
              <a:t>Be aware of the evidence supporting phonics teaching in L2</a:t>
            </a:r>
            <a:endParaRPr lang="en-GB" sz="1200" kern="1200" dirty="0" smtClean="0">
              <a:solidFill>
                <a:schemeClr val="tx1"/>
              </a:solidFill>
              <a:effectLst/>
              <a:latin typeface="Century Gothic" panose="020B0502020202020204" pitchFamily="34" charset="0"/>
              <a:ea typeface="+mn-ea"/>
              <a:cs typeface="+mn-cs"/>
            </a:endParaRPr>
          </a:p>
          <a:p>
            <a:pPr lvl="0"/>
            <a:r>
              <a:rPr lang="en-GB" sz="1200" kern="1200" dirty="0" smtClean="0">
                <a:solidFill>
                  <a:schemeClr val="tx1"/>
                </a:solidFill>
                <a:effectLst/>
                <a:latin typeface="Century Gothic" panose="020B0502020202020204" pitchFamily="34" charset="0"/>
                <a:ea typeface="+mn-ea"/>
                <a:cs typeface="+mn-cs"/>
              </a:rPr>
              <a:t>TSC quotation – ‘most effective practitioners’ – Rachel’s website </a:t>
            </a:r>
          </a:p>
          <a:p>
            <a:r>
              <a:rPr lang="en-GB" sz="1200" kern="1200" dirty="0" smtClean="0">
                <a:solidFill>
                  <a:schemeClr val="tx1"/>
                </a:solidFill>
                <a:effectLst/>
                <a:latin typeface="Century Gothic" panose="020B0502020202020204" pitchFamily="34" charset="0"/>
                <a:ea typeface="+mn-ea"/>
                <a:cs typeface="+mn-cs"/>
              </a:rPr>
              <a:t>Research evidence: present three small-scale doctoral studies </a:t>
            </a:r>
            <a:endParaRPr lang="en-GB" dirty="0" smtClean="0"/>
          </a:p>
          <a:p>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30</a:t>
            </a:fld>
            <a:endParaRPr lang="en-GB"/>
          </a:p>
        </p:txBody>
      </p:sp>
    </p:spTree>
    <p:extLst>
      <p:ext uri="{BB962C8B-B14F-4D97-AF65-F5344CB8AC3E}">
        <p14:creationId xmlns:p14="http://schemas.microsoft.com/office/powerpoint/2010/main" val="2992345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Century Gothic" panose="020B0502020202020204" pitchFamily="34" charset="0"/>
                <a:ea typeface="+mn-ea"/>
                <a:cs typeface="+mn-cs"/>
              </a:rPr>
              <a:t>Handout 3: Research summary </a:t>
            </a:r>
            <a:r>
              <a:rPr lang="en-GB" sz="1200" b="1" kern="1200" dirty="0" err="1" smtClean="0">
                <a:solidFill>
                  <a:schemeClr val="tx1"/>
                </a:solidFill>
                <a:effectLst/>
                <a:latin typeface="Century Gothic" panose="020B0502020202020204" pitchFamily="34" charset="0"/>
                <a:ea typeface="+mn-ea"/>
                <a:cs typeface="+mn-cs"/>
              </a:rPr>
              <a:t>Woore</a:t>
            </a:r>
            <a:r>
              <a:rPr lang="en-GB" sz="1200" b="1" kern="1200" dirty="0" smtClean="0">
                <a:solidFill>
                  <a:schemeClr val="tx1"/>
                </a:solidFill>
                <a:effectLst/>
                <a:latin typeface="Century Gothic" panose="020B0502020202020204" pitchFamily="34" charset="0"/>
                <a:ea typeface="+mn-ea"/>
                <a:cs typeface="+mn-cs"/>
              </a:rPr>
              <a:t> (2009)</a:t>
            </a:r>
            <a:endParaRPr lang="en-GB" dirty="0" smtClean="0"/>
          </a:p>
          <a:p>
            <a:endParaRPr lang="en-GB" dirty="0"/>
          </a:p>
        </p:txBody>
      </p:sp>
      <p:sp>
        <p:nvSpPr>
          <p:cNvPr id="4" name="Slide Number Placeholder 3"/>
          <p:cNvSpPr>
            <a:spLocks noGrp="1"/>
          </p:cNvSpPr>
          <p:nvPr>
            <p:ph type="sldNum" sz="quarter" idx="5"/>
          </p:nvPr>
        </p:nvSpPr>
        <p:spPr/>
        <p:txBody>
          <a:bodyPr/>
          <a:lstStyle/>
          <a:p>
            <a:fld id="{D93D9823-DFFD-455E-9B32-C45A35077128}" type="slidenum">
              <a:rPr lang="en-GB" smtClean="0"/>
              <a:t>31</a:t>
            </a:fld>
            <a:endParaRPr lang="en-GB"/>
          </a:p>
        </p:txBody>
      </p:sp>
    </p:spTree>
    <p:extLst>
      <p:ext uri="{BB962C8B-B14F-4D97-AF65-F5344CB8AC3E}">
        <p14:creationId xmlns:p14="http://schemas.microsoft.com/office/powerpoint/2010/main" val="145498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Slides 2-3: Total time [12 mins]</a:t>
            </a:r>
          </a:p>
          <a:p>
            <a:r>
              <a:rPr lang="en-GB" sz="1200" b="1" kern="1200" dirty="0" smtClean="0">
                <a:solidFill>
                  <a:schemeClr val="tx1"/>
                </a:solidFill>
                <a:effectLst/>
                <a:latin typeface="Century Gothic" panose="020B0502020202020204" pitchFamily="34" charset="0"/>
                <a:ea typeface="+mn-ea"/>
                <a:cs typeface="+mn-cs"/>
              </a:rPr>
              <a:t>Reflect on initial conceptions and practice in own schools </a:t>
            </a:r>
            <a:endParaRPr lang="en-GB" sz="1200" kern="1200" dirty="0" smtClean="0">
              <a:solidFill>
                <a:schemeClr val="tx1"/>
              </a:solidFill>
              <a:effectLst/>
              <a:latin typeface="Century Gothic" panose="020B0502020202020204" pitchFamily="34" charset="0"/>
              <a:ea typeface="+mn-ea"/>
              <a:cs typeface="+mn-cs"/>
            </a:endParaRPr>
          </a:p>
          <a:p>
            <a:pPr lvl="0"/>
            <a:r>
              <a:rPr lang="en-GB" sz="1200" kern="1200" dirty="0" smtClean="0">
                <a:solidFill>
                  <a:schemeClr val="tx1"/>
                </a:solidFill>
                <a:effectLst/>
                <a:latin typeface="Century Gothic" panose="020B0502020202020204" pitchFamily="34" charset="0"/>
                <a:ea typeface="+mn-ea"/>
                <a:cs typeface="+mn-cs"/>
              </a:rPr>
              <a:t>Initial reflection questions as a warm-up: 4 minutes to talk to your partner, 5 minutes for initial feedback</a:t>
            </a:r>
            <a:br>
              <a:rPr lang="en-GB" sz="1200" kern="1200" dirty="0" smtClean="0">
                <a:solidFill>
                  <a:schemeClr val="tx1"/>
                </a:solidFill>
                <a:effectLst/>
                <a:latin typeface="Century Gothic" panose="020B0502020202020204" pitchFamily="34" charset="0"/>
                <a:ea typeface="+mn-ea"/>
                <a:cs typeface="+mn-cs"/>
              </a:rPr>
            </a:br>
            <a:r>
              <a:rPr lang="en-GB" sz="1200" kern="1200" dirty="0" smtClean="0">
                <a:solidFill>
                  <a:schemeClr val="tx1"/>
                </a:solidFill>
                <a:effectLst/>
                <a:latin typeface="Century Gothic" panose="020B0502020202020204" pitchFamily="34" charset="0"/>
                <a:ea typeface="+mn-ea"/>
                <a:cs typeface="+mn-cs"/>
              </a:rPr>
              <a:t/>
            </a:r>
            <a:br>
              <a:rPr lang="en-GB" sz="1200" kern="1200" dirty="0" smtClean="0">
                <a:solidFill>
                  <a:schemeClr val="tx1"/>
                </a:solidFill>
                <a:effectLst/>
                <a:latin typeface="Century Gothic" panose="020B0502020202020204" pitchFamily="34" charset="0"/>
                <a:ea typeface="+mn-ea"/>
                <a:cs typeface="+mn-cs"/>
              </a:rPr>
            </a:br>
            <a:r>
              <a:rPr lang="en-GB" sz="1200" i="1" kern="1200" dirty="0" smtClean="0">
                <a:solidFill>
                  <a:schemeClr val="tx1"/>
                </a:solidFill>
                <a:effectLst/>
                <a:latin typeface="Century Gothic" panose="020B0502020202020204" pitchFamily="34" charset="0"/>
                <a:ea typeface="+mn-ea"/>
                <a:cs typeface="+mn-cs"/>
              </a:rPr>
              <a:t>Key advantage in terms of learner autonomy: good L2 GPC mean they can see a new word, sound it out, start the learning process asap and independently</a:t>
            </a:r>
            <a:endParaRPr lang="en-GB" sz="1600" kern="1200" dirty="0" smtClean="0">
              <a:solidFill>
                <a:schemeClr val="tx1"/>
              </a:solidFill>
              <a:effectLst/>
              <a:latin typeface="Century Gothic" panose="020B0502020202020204" pitchFamily="34" charset="0"/>
              <a:ea typeface="+mn-ea"/>
              <a:cs typeface="+mn-cs"/>
            </a:endParaRPr>
          </a:p>
          <a:p>
            <a:r>
              <a:rPr lang="en-GB" sz="1200" kern="1200" dirty="0" smtClean="0">
                <a:solidFill>
                  <a:schemeClr val="tx1"/>
                </a:solidFill>
                <a:effectLst/>
                <a:latin typeface="Century Gothic" panose="020B0502020202020204" pitchFamily="34" charset="0"/>
                <a:ea typeface="+mn-ea"/>
                <a:cs typeface="+mn-cs"/>
              </a:rPr>
              <a:t>Through the session we aim to develop a deeper understanding of the answers to these questions and provide research evidence underpinnings </a:t>
            </a:r>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2</a:t>
            </a:fld>
            <a:endParaRPr lang="en-GB"/>
          </a:p>
        </p:txBody>
      </p:sp>
    </p:spTree>
    <p:extLst>
      <p:ext uri="{BB962C8B-B14F-4D97-AF65-F5344CB8AC3E}">
        <p14:creationId xmlns:p14="http://schemas.microsoft.com/office/powerpoint/2010/main" val="2267021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Century Gothic" panose="020B0502020202020204" pitchFamily="34" charset="0"/>
                <a:ea typeface="+mn-ea"/>
                <a:cs typeface="+mn-cs"/>
              </a:rPr>
              <a:t>Handout 4: Research summary Porter (2014)</a:t>
            </a:r>
            <a:endParaRPr lang="en-GB" dirty="0" smtClean="0"/>
          </a:p>
          <a:p>
            <a:endParaRPr lang="en-GB" dirty="0"/>
          </a:p>
        </p:txBody>
      </p:sp>
      <p:sp>
        <p:nvSpPr>
          <p:cNvPr id="4" name="Slide Number Placeholder 3"/>
          <p:cNvSpPr>
            <a:spLocks noGrp="1"/>
          </p:cNvSpPr>
          <p:nvPr>
            <p:ph type="sldNum" sz="quarter" idx="5"/>
          </p:nvPr>
        </p:nvSpPr>
        <p:spPr/>
        <p:txBody>
          <a:bodyPr/>
          <a:lstStyle/>
          <a:p>
            <a:fld id="{D93D9823-DFFD-455E-9B32-C45A35077128}" type="slidenum">
              <a:rPr lang="en-GB" smtClean="0"/>
              <a:t>32</a:t>
            </a:fld>
            <a:endParaRPr lang="en-GB"/>
          </a:p>
        </p:txBody>
      </p:sp>
    </p:spTree>
    <p:extLst>
      <p:ext uri="{BB962C8B-B14F-4D97-AF65-F5344CB8AC3E}">
        <p14:creationId xmlns:p14="http://schemas.microsoft.com/office/powerpoint/2010/main" val="2705458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Century Gothic" panose="020B0502020202020204" pitchFamily="34" charset="0"/>
                <a:ea typeface="+mn-ea"/>
                <a:cs typeface="+mn-cs"/>
              </a:rPr>
              <a:t>Slides 34 – 56: [15 mins] Total 1h22 mins</a:t>
            </a:r>
            <a:br>
              <a:rPr lang="en-GB" sz="1200" b="1" kern="1200" dirty="0" smtClean="0">
                <a:solidFill>
                  <a:schemeClr val="tx1"/>
                </a:solidFill>
                <a:effectLst/>
                <a:latin typeface="Century Gothic" panose="020B0502020202020204" pitchFamily="34" charset="0"/>
                <a:ea typeface="+mn-ea"/>
                <a:cs typeface="+mn-cs"/>
              </a:rPr>
            </a:br>
            <a:r>
              <a:rPr lang="en-GB" sz="1200" b="1" kern="1200" dirty="0" smtClean="0">
                <a:solidFill>
                  <a:schemeClr val="tx1"/>
                </a:solidFill>
                <a:effectLst/>
                <a:latin typeface="Century Gothic" panose="020B0502020202020204" pitchFamily="34" charset="0"/>
                <a:ea typeface="+mn-ea"/>
                <a:cs typeface="+mn-cs"/>
              </a:rPr>
              <a:t>Handout</a:t>
            </a:r>
            <a:r>
              <a:rPr lang="en-GB" sz="1200" b="1" kern="1200" baseline="0" dirty="0" smtClean="0">
                <a:solidFill>
                  <a:schemeClr val="tx1"/>
                </a:solidFill>
                <a:effectLst/>
                <a:latin typeface="Century Gothic" panose="020B0502020202020204" pitchFamily="34" charset="0"/>
                <a:ea typeface="+mn-ea"/>
                <a:cs typeface="+mn-cs"/>
              </a:rPr>
              <a:t> 5: FLEUR</a:t>
            </a:r>
            <a:endParaRPr lang="en-GB" sz="1200" b="1" kern="1200" dirty="0" smtClean="0">
              <a:solidFill>
                <a:schemeClr val="tx1"/>
              </a:solidFill>
              <a:effectLst/>
              <a:latin typeface="Century Gothic" panose="020B0502020202020204" pitchFamily="34" charset="0"/>
              <a:ea typeface="+mn-ea"/>
              <a:cs typeface="+mn-cs"/>
            </a:endParaRPr>
          </a:p>
          <a:p>
            <a:pPr lvl="0"/>
            <a:r>
              <a:rPr lang="en-GB" sz="1200" kern="1200" dirty="0" smtClean="0">
                <a:solidFill>
                  <a:schemeClr val="tx1"/>
                </a:solidFill>
                <a:effectLst/>
                <a:latin typeface="Century Gothic" panose="020B0502020202020204" pitchFamily="34" charset="0"/>
                <a:ea typeface="+mn-ea"/>
                <a:cs typeface="+mn-cs"/>
              </a:rPr>
              <a:t/>
            </a:r>
            <a:br>
              <a:rPr lang="en-GB" sz="1200" kern="1200" dirty="0" smtClean="0">
                <a:solidFill>
                  <a:schemeClr val="tx1"/>
                </a:solidFill>
                <a:effectLst/>
                <a:latin typeface="Century Gothic" panose="020B0502020202020204" pitchFamily="34" charset="0"/>
                <a:ea typeface="+mn-ea"/>
                <a:cs typeface="+mn-cs"/>
              </a:rPr>
            </a:br>
            <a:r>
              <a:rPr lang="en-GB" sz="1200" kern="1200" dirty="0" smtClean="0">
                <a:solidFill>
                  <a:schemeClr val="tx1"/>
                </a:solidFill>
                <a:effectLst/>
                <a:latin typeface="Century Gothic" panose="020B0502020202020204" pitchFamily="34" charset="0"/>
                <a:ea typeface="+mn-ea"/>
                <a:cs typeface="+mn-cs"/>
              </a:rPr>
              <a:t>Present FLEUR study in greater depth </a:t>
            </a:r>
          </a:p>
          <a:p>
            <a:pPr lvl="0"/>
            <a:r>
              <a:rPr lang="en-GB" sz="1200" kern="1200" dirty="0" smtClean="0">
                <a:solidFill>
                  <a:schemeClr val="tx1"/>
                </a:solidFill>
                <a:effectLst/>
                <a:latin typeface="Century Gothic" panose="020B0502020202020204" pitchFamily="34" charset="0"/>
                <a:ea typeface="+mn-ea"/>
                <a:cs typeface="+mn-cs"/>
              </a:rPr>
              <a:t>Some detail of the teaching materials and approach:</a:t>
            </a:r>
          </a:p>
          <a:p>
            <a:pPr lvl="1"/>
            <a:r>
              <a:rPr lang="en-GB" sz="1200" kern="1200" dirty="0" smtClean="0">
                <a:solidFill>
                  <a:schemeClr val="tx1"/>
                </a:solidFill>
                <a:effectLst/>
                <a:latin typeface="Century Gothic" panose="020B0502020202020204" pitchFamily="34" charset="0"/>
                <a:ea typeface="+mn-ea"/>
                <a:cs typeface="+mn-cs"/>
              </a:rPr>
              <a:t>Examples of phonics presentation slides: (a) awareness raising 1 (b) </a:t>
            </a:r>
            <a:r>
              <a:rPr lang="en-GB" sz="1200" kern="1200" dirty="0" err="1" smtClean="0">
                <a:solidFill>
                  <a:schemeClr val="tx1"/>
                </a:solidFill>
                <a:effectLst/>
                <a:latin typeface="Century Gothic" panose="020B0502020202020204" pitchFamily="34" charset="0"/>
                <a:ea typeface="+mn-ea"/>
                <a:cs typeface="+mn-cs"/>
              </a:rPr>
              <a:t>qu</a:t>
            </a:r>
            <a:r>
              <a:rPr lang="en-GB" sz="1200" kern="1200" dirty="0" smtClean="0">
                <a:solidFill>
                  <a:schemeClr val="tx1"/>
                </a:solidFill>
                <a:effectLst/>
                <a:latin typeface="Century Gothic" panose="020B0502020202020204" pitchFamily="34" charset="0"/>
                <a:ea typeface="+mn-ea"/>
                <a:cs typeface="+mn-cs"/>
              </a:rPr>
              <a:t> / </a:t>
            </a:r>
            <a:r>
              <a:rPr lang="en-GB" sz="1200" kern="1200" dirty="0" err="1" smtClean="0">
                <a:solidFill>
                  <a:schemeClr val="tx1"/>
                </a:solidFill>
                <a:effectLst/>
                <a:latin typeface="Century Gothic" panose="020B0502020202020204" pitchFamily="34" charset="0"/>
                <a:ea typeface="+mn-ea"/>
                <a:cs typeface="+mn-cs"/>
              </a:rPr>
              <a:t>ch</a:t>
            </a:r>
            <a:r>
              <a:rPr lang="en-GB" sz="1200" kern="1200" dirty="0" smtClean="0">
                <a:solidFill>
                  <a:schemeClr val="tx1"/>
                </a:solidFill>
                <a:effectLst/>
                <a:latin typeface="Century Gothic" panose="020B0502020202020204" pitchFamily="34" charset="0"/>
                <a:ea typeface="+mn-ea"/>
                <a:cs typeface="+mn-cs"/>
              </a:rPr>
              <a:t> / ç</a:t>
            </a:r>
          </a:p>
          <a:p>
            <a:pPr lvl="1"/>
            <a:r>
              <a:rPr lang="en-GB" sz="1200" kern="1200" dirty="0" smtClean="0">
                <a:solidFill>
                  <a:schemeClr val="tx1"/>
                </a:solidFill>
                <a:effectLst/>
                <a:latin typeface="Century Gothic" panose="020B0502020202020204" pitchFamily="34" charset="0"/>
                <a:ea typeface="+mn-ea"/>
                <a:cs typeface="+mn-cs"/>
              </a:rPr>
              <a:t>Mention the approach: of drilling these words with the images (and if teachers wished, with actions) to point of automaticity – similar approach to Rachel</a:t>
            </a:r>
          </a:p>
          <a:p>
            <a:pPr lvl="1"/>
            <a:r>
              <a:rPr lang="en-GB" sz="1200" kern="1200" dirty="0" smtClean="0">
                <a:solidFill>
                  <a:schemeClr val="tx1"/>
                </a:solidFill>
                <a:effectLst/>
                <a:latin typeface="Century Gothic" panose="020B0502020202020204" pitchFamily="34" charset="0"/>
                <a:ea typeface="+mn-ea"/>
                <a:cs typeface="+mn-cs"/>
              </a:rPr>
              <a:t>If time could also show: </a:t>
            </a:r>
            <a:r>
              <a:rPr lang="en-GB" sz="1200" kern="1200" dirty="0" err="1" smtClean="0">
                <a:solidFill>
                  <a:schemeClr val="tx1"/>
                </a:solidFill>
                <a:effectLst/>
                <a:latin typeface="Century Gothic" panose="020B0502020202020204" pitchFamily="34" charset="0"/>
                <a:ea typeface="+mn-ea"/>
                <a:cs typeface="+mn-cs"/>
              </a:rPr>
              <a:t>ou</a:t>
            </a:r>
            <a:r>
              <a:rPr lang="en-GB" sz="1200" kern="1200" dirty="0" smtClean="0">
                <a:solidFill>
                  <a:schemeClr val="tx1"/>
                </a:solidFill>
                <a:effectLst/>
                <a:latin typeface="Century Gothic" panose="020B0502020202020204" pitchFamily="34" charset="0"/>
                <a:ea typeface="+mn-ea"/>
                <a:cs typeface="+mn-cs"/>
              </a:rPr>
              <a:t> / u and idea of minimal pairs; silent final consonants  </a:t>
            </a:r>
          </a:p>
          <a:p>
            <a:pPr lvl="1"/>
            <a:r>
              <a:rPr lang="en-GB" sz="1200" kern="1200" dirty="0" smtClean="0">
                <a:solidFill>
                  <a:schemeClr val="tx1"/>
                </a:solidFill>
                <a:effectLst/>
                <a:latin typeface="Century Gothic" panose="020B0502020202020204" pitchFamily="34" charset="0"/>
                <a:ea typeface="+mn-ea"/>
                <a:cs typeface="+mn-cs"/>
              </a:rPr>
              <a:t>Mention wallchart as reminder in classroom </a:t>
            </a:r>
          </a:p>
          <a:p>
            <a:r>
              <a:rPr lang="en-GB" sz="1200" kern="1200" dirty="0" smtClean="0">
                <a:solidFill>
                  <a:schemeClr val="tx1"/>
                </a:solidFill>
                <a:effectLst/>
                <a:latin typeface="Century Gothic" panose="020B0502020202020204" pitchFamily="34" charset="0"/>
                <a:ea typeface="+mn-ea"/>
                <a:cs typeface="+mn-cs"/>
              </a:rPr>
              <a:t>Present findings.  Emphasize positive effects of phonics: gains in decoding (and we know that this is unlikely to develop without explicit instruction); gains in vocabulary (answered this is a key predictor of all language skills, as will be shown later in the vocabulary presentation); equal gains in reading comprehension – no detriment compared to other groups, despite time spent on phonics that was not spent on other things; </a:t>
            </a:r>
            <a:endParaRPr lang="en-GB" dirty="0" smtClean="0"/>
          </a:p>
          <a:p>
            <a:pPr lvl="0"/>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33</a:t>
            </a:fld>
            <a:endParaRPr lang="en-GB"/>
          </a:p>
        </p:txBody>
      </p:sp>
    </p:spTree>
    <p:extLst>
      <p:ext uri="{BB962C8B-B14F-4D97-AF65-F5344CB8AC3E}">
        <p14:creationId xmlns:p14="http://schemas.microsoft.com/office/powerpoint/2010/main" val="1122324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35</a:t>
            </a:fld>
            <a:endParaRPr lang="en-GB"/>
          </a:p>
        </p:txBody>
      </p:sp>
    </p:spTree>
    <p:extLst>
      <p:ext uri="{BB962C8B-B14F-4D97-AF65-F5344CB8AC3E}">
        <p14:creationId xmlns:p14="http://schemas.microsoft.com/office/powerpoint/2010/main" val="519815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Some detail of the teaching materials and approach:</a:t>
            </a:r>
          </a:p>
          <a:p>
            <a:pPr lvl="1"/>
            <a:r>
              <a:rPr lang="en-GB" sz="1200" kern="1200" dirty="0">
                <a:solidFill>
                  <a:schemeClr val="tx1"/>
                </a:solidFill>
                <a:effectLst/>
                <a:latin typeface="+mn-lt"/>
                <a:ea typeface="+mn-ea"/>
                <a:cs typeface="+mn-cs"/>
              </a:rPr>
              <a:t>Examples of phonics presentation slides: (a) awareness raising 1 (b) </a:t>
            </a:r>
            <a:r>
              <a:rPr lang="en-GB" sz="1200" kern="1200" dirty="0" err="1">
                <a:solidFill>
                  <a:schemeClr val="tx1"/>
                </a:solidFill>
                <a:effectLst/>
                <a:latin typeface="+mn-lt"/>
                <a:ea typeface="+mn-ea"/>
                <a:cs typeface="+mn-cs"/>
              </a:rPr>
              <a:t>qu</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ch</a:t>
            </a:r>
            <a:r>
              <a:rPr lang="en-GB" sz="1200" kern="1200" dirty="0">
                <a:solidFill>
                  <a:schemeClr val="tx1"/>
                </a:solidFill>
                <a:effectLst/>
                <a:latin typeface="+mn-lt"/>
                <a:ea typeface="+mn-ea"/>
                <a:cs typeface="+mn-cs"/>
              </a:rPr>
              <a:t> / ç</a:t>
            </a:r>
          </a:p>
          <a:p>
            <a:pPr lvl="1"/>
            <a:r>
              <a:rPr lang="en-GB" sz="1200" kern="1200" dirty="0">
                <a:solidFill>
                  <a:schemeClr val="tx1"/>
                </a:solidFill>
                <a:effectLst/>
                <a:latin typeface="+mn-lt"/>
                <a:ea typeface="+mn-ea"/>
                <a:cs typeface="+mn-cs"/>
              </a:rPr>
              <a:t>Mention the approach: of drilling these words with the images (and if teachers wished, with actions) to point of automaticity – similar approach to Rachel</a:t>
            </a:r>
          </a:p>
          <a:p>
            <a:pPr lvl="1"/>
            <a:r>
              <a:rPr lang="en-GB" sz="1200" kern="1200" dirty="0">
                <a:solidFill>
                  <a:schemeClr val="tx1"/>
                </a:solidFill>
                <a:effectLst/>
                <a:latin typeface="+mn-lt"/>
                <a:ea typeface="+mn-ea"/>
                <a:cs typeface="+mn-cs"/>
              </a:rPr>
              <a:t>If time could also show: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 u and idea of minimal pairs; silent final consonants  </a:t>
            </a:r>
          </a:p>
          <a:p>
            <a:pPr lvl="1"/>
            <a:r>
              <a:rPr lang="en-GB" sz="1200" kern="1200" dirty="0">
                <a:solidFill>
                  <a:schemeClr val="tx1"/>
                </a:solidFill>
                <a:effectLst/>
                <a:latin typeface="+mn-lt"/>
                <a:ea typeface="+mn-ea"/>
                <a:cs typeface="+mn-cs"/>
              </a:rPr>
              <a:t>Mention wallchart as reminder in classroom </a:t>
            </a:r>
          </a:p>
          <a:p>
            <a:endParaRPr lang="en-GB" dirty="0"/>
          </a:p>
        </p:txBody>
      </p:sp>
      <p:sp>
        <p:nvSpPr>
          <p:cNvPr id="4" name="Slide Number Placeholder 3"/>
          <p:cNvSpPr>
            <a:spLocks noGrp="1"/>
          </p:cNvSpPr>
          <p:nvPr>
            <p:ph type="sldNum" sz="quarter" idx="5"/>
          </p:nvPr>
        </p:nvSpPr>
        <p:spPr/>
        <p:txBody>
          <a:bodyPr/>
          <a:lstStyle/>
          <a:p>
            <a:fld id="{D93D9823-DFFD-455E-9B32-C45A35077128}" type="slidenum">
              <a:rPr lang="en-GB" smtClean="0"/>
              <a:t>37</a:t>
            </a:fld>
            <a:endParaRPr lang="en-GB"/>
          </a:p>
        </p:txBody>
      </p:sp>
    </p:spTree>
    <p:extLst>
      <p:ext uri="{BB962C8B-B14F-4D97-AF65-F5344CB8AC3E}">
        <p14:creationId xmlns:p14="http://schemas.microsoft.com/office/powerpoint/2010/main" val="2838614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Slides 57-58 [5 mins] Total 1h27 mins</a:t>
            </a:r>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Present findings.  Emphasize positive effects of phonics: gains in decoding (and we know that this is unlikely to develop without explicit instruction); gains in vocabulary (answered this is a key predictor of all language skills, as will be shown later in the vocabulary presentation); equal gains in reading comprehension – no detriment compared to other groups, despite time spent on phonics that was not spent on other things; </a:t>
            </a:r>
            <a:endParaRPr lang="en-GB" dirty="0"/>
          </a:p>
        </p:txBody>
      </p:sp>
      <p:sp>
        <p:nvSpPr>
          <p:cNvPr id="4" name="Slide Number Placeholder 3"/>
          <p:cNvSpPr>
            <a:spLocks noGrp="1"/>
          </p:cNvSpPr>
          <p:nvPr>
            <p:ph type="sldNum" sz="quarter" idx="5"/>
          </p:nvPr>
        </p:nvSpPr>
        <p:spPr/>
        <p:txBody>
          <a:bodyPr/>
          <a:lstStyle/>
          <a:p>
            <a:fld id="{D93D9823-DFFD-455E-9B32-C45A35077128}" type="slidenum">
              <a:rPr lang="en-GB" smtClean="0"/>
              <a:t>56</a:t>
            </a:fld>
            <a:endParaRPr lang="en-GB"/>
          </a:p>
        </p:txBody>
      </p:sp>
    </p:spTree>
    <p:extLst>
      <p:ext uri="{BB962C8B-B14F-4D97-AF65-F5344CB8AC3E}">
        <p14:creationId xmlns:p14="http://schemas.microsoft.com/office/powerpoint/2010/main" val="3319531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58</a:t>
            </a:fld>
            <a:endParaRPr lang="en-GB"/>
          </a:p>
        </p:txBody>
      </p:sp>
    </p:spTree>
    <p:extLst>
      <p:ext uri="{BB962C8B-B14F-4D97-AF65-F5344CB8AC3E}">
        <p14:creationId xmlns:p14="http://schemas.microsoft.com/office/powerpoint/2010/main" val="1305395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Handout 6: Rationale for teaching phonics</a:t>
            </a:r>
          </a:p>
          <a:p>
            <a:r>
              <a:rPr lang="en-GB" b="1" dirty="0" smtClean="0"/>
              <a:t>Slides </a:t>
            </a:r>
            <a:r>
              <a:rPr lang="en-GB" b="1" dirty="0"/>
              <a:t>59-60 [3mins] Total 1h30</a:t>
            </a:r>
          </a:p>
          <a:p>
            <a:r>
              <a:rPr lang="en-GB" dirty="0"/>
              <a:t>At this point, it would be worth outlining what we will do next in order to support phonics teaching development (i.e. the half-day and TRG CPDs), including</a:t>
            </a:r>
            <a:br>
              <a:rPr lang="en-GB" dirty="0"/>
            </a:br>
            <a:r>
              <a:rPr lang="en-GB" dirty="0"/>
              <a:t>1. A list of suggested sound-writing relationships to focus on (in French, German, Spanish)</a:t>
            </a:r>
          </a:p>
          <a:p>
            <a:r>
              <a:rPr lang="en-GB" dirty="0"/>
              <a:t>2. A concrete list of tasks and strategies to use (set out in the most logical order)</a:t>
            </a:r>
          </a:p>
          <a:p>
            <a:r>
              <a:rPr lang="en-GB" dirty="0"/>
              <a:t>3. Resources for teaching phonics</a:t>
            </a:r>
            <a:br>
              <a:rPr lang="en-GB" dirty="0"/>
            </a:br>
            <a:r>
              <a:rPr lang="en-GB" dirty="0"/>
              <a:t>4. A SOW for phonics (</a:t>
            </a:r>
            <a:r>
              <a:rPr lang="en-GB" dirty="0" err="1"/>
              <a:t>Fr,Gm,Sp</a:t>
            </a:r>
            <a:r>
              <a:rPr lang="en-GB" dirty="0"/>
              <a:t>), indicating how the key sound-symbol correspondences could be introduced and integrated within the first year of language learning (and reinforced subsequently thereafter</a:t>
            </a:r>
            <a:r>
              <a:rPr lang="en-GB" dirty="0" smtClean="0"/>
              <a:t>).</a:t>
            </a:r>
          </a:p>
          <a:p>
            <a:r>
              <a:rPr lang="en-GB" dirty="0" smtClean="0"/>
              <a:t>But here are some ideas to get you started: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Handout</a:t>
            </a:r>
            <a:r>
              <a:rPr lang="en-GB" b="1" baseline="0" dirty="0" smtClean="0"/>
              <a:t> 7: Ideas for teaching phonics</a:t>
            </a:r>
            <a:r>
              <a:rPr lang="en-GB" baseline="0" dirty="0" smtClean="0"/>
              <a:t/>
            </a:r>
            <a:br>
              <a:rPr lang="en-GB" baseline="0" dirty="0" smtClean="0"/>
            </a:br>
            <a:r>
              <a:rPr lang="en-GB" baseline="0" dirty="0" smtClean="0"/>
              <a:t>These are the sorts of resources which will be available on the portal – and which specialist teachers (STs) will create, too.</a:t>
            </a:r>
            <a:endParaRPr lang="en-GB" dirty="0" smtClean="0"/>
          </a:p>
          <a:p>
            <a:r>
              <a:rPr lang="en-GB" dirty="0" smtClean="0"/>
              <a:t/>
            </a:r>
            <a:br>
              <a:rPr lang="en-GB" dirty="0" smtClean="0"/>
            </a:br>
            <a:endParaRPr lang="en-GB" dirty="0"/>
          </a:p>
        </p:txBody>
      </p:sp>
      <p:sp>
        <p:nvSpPr>
          <p:cNvPr id="4" name="Slide Number Placeholder 3"/>
          <p:cNvSpPr>
            <a:spLocks noGrp="1"/>
          </p:cNvSpPr>
          <p:nvPr>
            <p:ph type="sldNum" sz="quarter" idx="5"/>
          </p:nvPr>
        </p:nvSpPr>
        <p:spPr/>
        <p:txBody>
          <a:bodyPr/>
          <a:lstStyle/>
          <a:p>
            <a:fld id="{D93D9823-DFFD-455E-9B32-C45A35077128}" type="slidenum">
              <a:rPr lang="en-GB" smtClean="0"/>
              <a:t>59</a:t>
            </a:fld>
            <a:endParaRPr lang="en-GB"/>
          </a:p>
        </p:txBody>
      </p:sp>
    </p:spTree>
    <p:extLst>
      <p:ext uri="{BB962C8B-B14F-4D97-AF65-F5344CB8AC3E}">
        <p14:creationId xmlns:p14="http://schemas.microsoft.com/office/powerpoint/2010/main" val="4008930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Just flag up this slide as a ‘next steps – and, together with the support that you’ve just mentioned from the centre, this represents the focus of our development work for phonics in Y1 of the project...</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key questions does this presentation raise for you, in your classroom practice?</a:t>
            </a:r>
          </a:p>
          <a:p>
            <a:pPr lvl="0"/>
            <a:r>
              <a:rPr lang="en-GB" sz="1200" kern="1200" dirty="0">
                <a:solidFill>
                  <a:schemeClr val="tx1"/>
                </a:solidFill>
                <a:effectLst/>
                <a:latin typeface="+mn-lt"/>
                <a:ea typeface="+mn-ea"/>
                <a:cs typeface="+mn-cs"/>
              </a:rPr>
              <a:t>Invite participants to think about this and (if time) talk to the person next to them</a:t>
            </a:r>
          </a:p>
          <a:p>
            <a:r>
              <a:rPr lang="en-GB" sz="1200" kern="1200" dirty="0">
                <a:solidFill>
                  <a:schemeClr val="tx1"/>
                </a:solidFill>
                <a:effectLst/>
                <a:latin typeface="+mn-lt"/>
                <a:ea typeface="+mn-ea"/>
                <a:cs typeface="+mn-cs"/>
              </a:rPr>
              <a:t>Some suggestions on ppt </a:t>
            </a:r>
            <a:endParaRPr lang="en-GB" dirty="0"/>
          </a:p>
        </p:txBody>
      </p:sp>
      <p:sp>
        <p:nvSpPr>
          <p:cNvPr id="4" name="Slide Number Placeholder 3"/>
          <p:cNvSpPr>
            <a:spLocks noGrp="1"/>
          </p:cNvSpPr>
          <p:nvPr>
            <p:ph type="sldNum" sz="quarter" idx="5"/>
          </p:nvPr>
        </p:nvSpPr>
        <p:spPr/>
        <p:txBody>
          <a:bodyPr/>
          <a:lstStyle/>
          <a:p>
            <a:fld id="{D93D9823-DFFD-455E-9B32-C45A35077128}" type="slidenum">
              <a:rPr lang="en-GB" smtClean="0"/>
              <a:t>60</a:t>
            </a:fld>
            <a:endParaRPr lang="en-GB"/>
          </a:p>
        </p:txBody>
      </p:sp>
    </p:spTree>
    <p:extLst>
      <p:ext uri="{BB962C8B-B14F-4D97-AF65-F5344CB8AC3E}">
        <p14:creationId xmlns:p14="http://schemas.microsoft.com/office/powerpoint/2010/main" val="230384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Slides 2-3: Total time [12 mins]</a:t>
            </a:r>
          </a:p>
          <a:p>
            <a:endParaRPr lang="en-GB" b="1" dirty="0"/>
          </a:p>
        </p:txBody>
      </p:sp>
      <p:sp>
        <p:nvSpPr>
          <p:cNvPr id="4" name="Slide Number Placeholder 3"/>
          <p:cNvSpPr>
            <a:spLocks noGrp="1"/>
          </p:cNvSpPr>
          <p:nvPr>
            <p:ph type="sldNum" sz="quarter" idx="5"/>
          </p:nvPr>
        </p:nvSpPr>
        <p:spPr/>
        <p:txBody>
          <a:bodyPr/>
          <a:lstStyle/>
          <a:p>
            <a:fld id="{D93D9823-DFFD-455E-9B32-C45A35077128}" type="slidenum">
              <a:rPr lang="en-GB" smtClean="0"/>
              <a:t>3</a:t>
            </a:fld>
            <a:endParaRPr lang="en-GB"/>
          </a:p>
        </p:txBody>
      </p:sp>
    </p:spTree>
    <p:extLst>
      <p:ext uri="{BB962C8B-B14F-4D97-AF65-F5344CB8AC3E}">
        <p14:creationId xmlns:p14="http://schemas.microsoft.com/office/powerpoint/2010/main" val="92327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Century Gothic" panose="020B0502020202020204" pitchFamily="34" charset="0"/>
                <a:ea typeface="+mn-ea"/>
                <a:cs typeface="+mn-cs"/>
              </a:rPr>
              <a:t>Slides 4-6: [5 mins] Total: 17 mins</a:t>
            </a:r>
            <a:br>
              <a:rPr lang="en-GB" sz="1200" b="1" kern="1200" dirty="0" smtClean="0">
                <a:solidFill>
                  <a:schemeClr val="tx1"/>
                </a:solidFill>
                <a:effectLst/>
                <a:latin typeface="Century Gothic" panose="020B0502020202020204" pitchFamily="34" charset="0"/>
                <a:ea typeface="+mn-ea"/>
                <a:cs typeface="+mn-cs"/>
              </a:rPr>
            </a:br>
            <a:r>
              <a:rPr lang="en-GB" sz="1200" b="1" kern="1200" dirty="0" smtClean="0">
                <a:solidFill>
                  <a:schemeClr val="tx1"/>
                </a:solidFill>
                <a:effectLst/>
                <a:latin typeface="Century Gothic" panose="020B0502020202020204" pitchFamily="34" charset="0"/>
                <a:ea typeface="+mn-ea"/>
                <a:cs typeface="+mn-cs"/>
              </a:rPr>
              <a:t>Understand definitions of key terms </a:t>
            </a:r>
            <a:endParaRPr lang="en-GB" sz="1200" kern="1200" dirty="0" smtClean="0">
              <a:solidFill>
                <a:schemeClr val="tx1"/>
              </a:solidFill>
              <a:effectLst/>
              <a:latin typeface="Century Gothic" panose="020B0502020202020204" pitchFamily="34" charset="0"/>
              <a:ea typeface="+mn-ea"/>
              <a:cs typeface="+mn-cs"/>
            </a:endParaRPr>
          </a:p>
          <a:p>
            <a:pPr lvl="0"/>
            <a:r>
              <a:rPr lang="en-GB" sz="1200" kern="1200" dirty="0" smtClean="0">
                <a:solidFill>
                  <a:schemeClr val="tx1"/>
                </a:solidFill>
                <a:effectLst/>
                <a:latin typeface="Century Gothic" panose="020B0502020202020204" pitchFamily="34" charset="0"/>
                <a:ea typeface="+mn-ea"/>
                <a:cs typeface="+mn-cs"/>
              </a:rPr>
              <a:t>Attention to ‘decoding’ in particular – phonological decoding versus lexical access.  </a:t>
            </a:r>
          </a:p>
          <a:p>
            <a:pPr lvl="0"/>
            <a:r>
              <a:rPr lang="en-GB" sz="1200" kern="1200" dirty="0" smtClean="0">
                <a:solidFill>
                  <a:schemeClr val="tx1"/>
                </a:solidFill>
                <a:effectLst/>
                <a:latin typeface="Century Gothic" panose="020B0502020202020204" pitchFamily="34" charset="0"/>
                <a:ea typeface="+mn-ea"/>
                <a:cs typeface="+mn-cs"/>
              </a:rPr>
              <a:t>Note that decoding is used in other senses too (sometimes including meaning access) but we are using it in a narrow sense.  </a:t>
            </a:r>
          </a:p>
          <a:p>
            <a:r>
              <a:rPr lang="en-GB" sz="1200" kern="1200" dirty="0" smtClean="0">
                <a:solidFill>
                  <a:schemeClr val="tx1"/>
                </a:solidFill>
                <a:effectLst/>
                <a:latin typeface="Century Gothic" panose="020B0502020202020204" pitchFamily="34" charset="0"/>
                <a:ea typeface="+mn-ea"/>
                <a:cs typeface="+mn-cs"/>
              </a:rPr>
              <a:t>On slide 4 (diagram with cat): emphasize different routes of word recognition (phonological versus lexical) and also note that development of fluency eventually leads to tight interconnections between all three basic elements of word knowledge (</a:t>
            </a:r>
            <a:r>
              <a:rPr lang="en-GB" sz="1200" kern="1200" dirty="0" smtClean="0">
                <a:solidFill>
                  <a:schemeClr val="tx1"/>
                </a:solidFill>
                <a:effectLst/>
                <a:latin typeface="Century Gothic" panose="020B0502020202020204" pitchFamily="34" charset="0"/>
                <a:ea typeface="+mn-ea"/>
                <a:cs typeface="+mn-cs"/>
                <a:sym typeface="Wingdings" panose="05000000000000000000" pitchFamily="2" charset="2"/>
              </a:rPr>
              <a:t></a:t>
            </a:r>
            <a:r>
              <a:rPr lang="en-GB" sz="1200" kern="1200" dirty="0" smtClean="0">
                <a:solidFill>
                  <a:schemeClr val="tx1"/>
                </a:solidFill>
                <a:effectLst/>
                <a:latin typeface="Century Gothic" panose="020B0502020202020204" pitchFamily="34" charset="0"/>
                <a:ea typeface="+mn-ea"/>
                <a:cs typeface="+mn-cs"/>
              </a:rPr>
              <a:t> sight vocabulary)</a:t>
            </a:r>
            <a:endParaRPr lang="en-GB" dirty="0" smtClean="0"/>
          </a:p>
          <a:p>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4</a:t>
            </a:fld>
            <a:endParaRPr lang="en-GB"/>
          </a:p>
        </p:txBody>
      </p:sp>
    </p:spTree>
    <p:extLst>
      <p:ext uri="{BB962C8B-B14F-4D97-AF65-F5344CB8AC3E}">
        <p14:creationId xmlns:p14="http://schemas.microsoft.com/office/powerpoint/2010/main" val="1685671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Century Gothic" panose="020B0502020202020204" pitchFamily="34" charset="0"/>
                <a:ea typeface="+mn-ea"/>
                <a:cs typeface="+mn-cs"/>
              </a:rPr>
              <a:t>Slides 7-9 [5 mins] Total: 22 mins</a:t>
            </a:r>
            <a:br>
              <a:rPr lang="en-GB" sz="1200" b="1" kern="1200" dirty="0" smtClean="0">
                <a:solidFill>
                  <a:schemeClr val="tx1"/>
                </a:solidFill>
                <a:effectLst/>
                <a:latin typeface="Century Gothic" panose="020B0502020202020204" pitchFamily="34" charset="0"/>
                <a:ea typeface="+mn-ea"/>
                <a:cs typeface="+mn-cs"/>
              </a:rPr>
            </a:br>
            <a:r>
              <a:rPr lang="en-GB" sz="1200" b="1" kern="1200" dirty="0" smtClean="0">
                <a:solidFill>
                  <a:schemeClr val="tx1"/>
                </a:solidFill>
                <a:effectLst/>
                <a:latin typeface="Century Gothic" panose="020B0502020202020204" pitchFamily="34" charset="0"/>
                <a:ea typeface="+mn-ea"/>
                <a:cs typeface="+mn-cs"/>
              </a:rPr>
              <a:t>Know something about the policy, evidence and controversy surrounding phonics teaching in L1 English </a:t>
            </a:r>
            <a:endParaRPr lang="en-GB" sz="1200" kern="1200" dirty="0" smtClean="0">
              <a:solidFill>
                <a:schemeClr val="tx1"/>
              </a:solidFill>
              <a:effectLst/>
              <a:latin typeface="Century Gothic" panose="020B0502020202020204" pitchFamily="34" charset="0"/>
              <a:ea typeface="+mn-ea"/>
              <a:cs typeface="+mn-cs"/>
            </a:endParaRPr>
          </a:p>
          <a:p>
            <a:pPr lvl="0"/>
            <a:r>
              <a:rPr lang="en-GB" sz="1200" kern="1200" dirty="0" smtClean="0">
                <a:solidFill>
                  <a:schemeClr val="tx1"/>
                </a:solidFill>
                <a:effectLst/>
                <a:latin typeface="Century Gothic" panose="020B0502020202020204" pitchFamily="34" charset="0"/>
                <a:ea typeface="+mn-ea"/>
                <a:cs typeface="+mn-cs"/>
              </a:rPr>
              <a:t>Note the current emphasis on Phonics in teaching early literacy in L1 English (UK and US)</a:t>
            </a:r>
          </a:p>
          <a:p>
            <a:pPr lvl="0"/>
            <a:r>
              <a:rPr lang="en-GB" sz="1200" kern="1200" dirty="0" smtClean="0">
                <a:solidFill>
                  <a:schemeClr val="tx1"/>
                </a:solidFill>
                <a:effectLst/>
                <a:latin typeface="Century Gothic" panose="020B0502020202020204" pitchFamily="34" charset="0"/>
                <a:ea typeface="+mn-ea"/>
                <a:cs typeface="+mn-cs"/>
              </a:rPr>
              <a:t>Briefly explain background to this (‘reading wars’)</a:t>
            </a:r>
          </a:p>
          <a:p>
            <a:pPr lvl="1"/>
            <a:r>
              <a:rPr lang="en-GB" sz="1200" kern="1200" dirty="0" smtClean="0">
                <a:solidFill>
                  <a:schemeClr val="tx1"/>
                </a:solidFill>
                <a:effectLst/>
                <a:latin typeface="Century Gothic" panose="020B0502020202020204" pitchFamily="34" charset="0"/>
                <a:ea typeface="+mn-ea"/>
                <a:cs typeface="+mn-cs"/>
              </a:rPr>
              <a:t>searchlights model: use of a range of cues</a:t>
            </a:r>
            <a:r>
              <a:rPr lang="en-GB" sz="1200" kern="1200" baseline="0" dirty="0" smtClean="0">
                <a:solidFill>
                  <a:schemeClr val="tx1"/>
                </a:solidFill>
                <a:effectLst/>
                <a:latin typeface="Century Gothic" panose="020B0502020202020204" pitchFamily="34" charset="0"/>
                <a:ea typeface="+mn-ea"/>
                <a:cs typeface="+mn-cs"/>
              </a:rPr>
              <a:t> to identify unknown words: phonics, context, grammatical context, graphic shape from previous encounters.</a:t>
            </a:r>
            <a:endParaRPr lang="en-GB" sz="1200" kern="1200" dirty="0" smtClean="0">
              <a:solidFill>
                <a:schemeClr val="tx1"/>
              </a:solidFill>
              <a:effectLst/>
              <a:latin typeface="Century Gothic" panose="020B0502020202020204" pitchFamily="34" charset="0"/>
              <a:ea typeface="+mn-ea"/>
              <a:cs typeface="+mn-cs"/>
            </a:endParaRPr>
          </a:p>
          <a:p>
            <a:pPr lvl="0"/>
            <a:r>
              <a:rPr lang="en-GB" sz="1200" kern="1200" dirty="0" smtClean="0">
                <a:solidFill>
                  <a:schemeClr val="tx1"/>
                </a:solidFill>
                <a:effectLst/>
                <a:latin typeface="Century Gothic" panose="020B0502020202020204" pitchFamily="34" charset="0"/>
                <a:ea typeface="+mn-ea"/>
                <a:cs typeface="+mn-cs"/>
              </a:rPr>
              <a:t>DfE2010 is ‘The Importance</a:t>
            </a:r>
            <a:r>
              <a:rPr lang="en-GB" sz="1200" kern="1200" baseline="0" dirty="0" smtClean="0">
                <a:solidFill>
                  <a:schemeClr val="tx1"/>
                </a:solidFill>
                <a:effectLst/>
                <a:latin typeface="Century Gothic" panose="020B0502020202020204" pitchFamily="34" charset="0"/>
                <a:ea typeface="+mn-ea"/>
                <a:cs typeface="+mn-cs"/>
              </a:rPr>
              <a:t> of Teaching: the schools white paper 2010’</a:t>
            </a:r>
            <a:endParaRPr lang="en-GB" sz="1200" kern="1200" dirty="0" smtClean="0">
              <a:solidFill>
                <a:schemeClr val="tx1"/>
              </a:solidFill>
              <a:effectLst/>
              <a:latin typeface="Century Gothic" panose="020B0502020202020204" pitchFamily="34" charset="0"/>
              <a:ea typeface="+mn-ea"/>
              <a:cs typeface="+mn-cs"/>
            </a:endParaRPr>
          </a:p>
          <a:p>
            <a:pPr lvl="0"/>
            <a:r>
              <a:rPr lang="en-GB" sz="1200" kern="1200" dirty="0" smtClean="0">
                <a:solidFill>
                  <a:schemeClr val="tx1"/>
                </a:solidFill>
                <a:effectLst/>
                <a:latin typeface="Century Gothic" panose="020B0502020202020204" pitchFamily="34" charset="0"/>
                <a:ea typeface="+mn-ea"/>
                <a:cs typeface="+mn-cs"/>
              </a:rPr>
              <a:t>Note current policy and Phonics screening check (</a:t>
            </a:r>
            <a:r>
              <a:rPr lang="en-GB" sz="1200" kern="1200" dirty="0" err="1" smtClean="0">
                <a:solidFill>
                  <a:schemeClr val="tx1"/>
                </a:solidFill>
                <a:effectLst/>
                <a:latin typeface="Century Gothic" panose="020B0502020202020204" pitchFamily="34" charset="0"/>
                <a:ea typeface="+mn-ea"/>
                <a:cs typeface="+mn-cs"/>
              </a:rPr>
              <a:t>pseudowords</a:t>
            </a:r>
            <a:r>
              <a:rPr lang="en-GB" sz="1200" kern="1200" dirty="0" smtClean="0">
                <a:solidFill>
                  <a:schemeClr val="tx1"/>
                </a:solidFill>
                <a:effectLst/>
                <a:latin typeface="Century Gothic" panose="020B0502020202020204" pitchFamily="34" charset="0"/>
                <a:ea typeface="+mn-ea"/>
                <a:cs typeface="+mn-cs"/>
              </a:rPr>
              <a:t>).  Key things to note from this for </a:t>
            </a:r>
            <a:r>
              <a:rPr lang="en-GB" sz="1200" kern="1200" dirty="0" err="1" smtClean="0">
                <a:solidFill>
                  <a:schemeClr val="tx1"/>
                </a:solidFill>
                <a:effectLst/>
                <a:latin typeface="Century Gothic" panose="020B0502020202020204" pitchFamily="34" charset="0"/>
                <a:ea typeface="+mn-ea"/>
                <a:cs typeface="+mn-cs"/>
              </a:rPr>
              <a:t>languagesL</a:t>
            </a:r>
            <a:r>
              <a:rPr lang="en-GB" sz="1200" kern="1200" dirty="0" smtClean="0">
                <a:solidFill>
                  <a:schemeClr val="tx1"/>
                </a:solidFill>
                <a:effectLst/>
                <a:latin typeface="Century Gothic" panose="020B0502020202020204" pitchFamily="34" charset="0"/>
                <a:ea typeface="+mn-ea"/>
                <a:cs typeface="+mn-cs"/>
              </a:rPr>
              <a:t>: (1) Emphasis on phonics at primary likely to influence teaching of literacy in FL; but (2) we need to be aware of some differences between phonics in L1 and L2, in terms of rationale and methods (see later); (3) Children will be increasingly familiar with the idea of phonics teaching (though interference from their L1 decoding may become stronger!); (4) lots of Phonics expertise at primary level that we may be able to draw on.</a:t>
            </a:r>
          </a:p>
          <a:p>
            <a:pPr lvl="0"/>
            <a:r>
              <a:rPr lang="en-GB" sz="1200" kern="1200" dirty="0" smtClean="0">
                <a:solidFill>
                  <a:schemeClr val="tx1"/>
                </a:solidFill>
                <a:effectLst/>
                <a:latin typeface="Century Gothic" panose="020B0502020202020204" pitchFamily="34" charset="0"/>
                <a:ea typeface="+mn-ea"/>
                <a:cs typeface="+mn-cs"/>
              </a:rPr>
              <a:t>Briefly note that there are alternative (competing) approaches – synthetic versus analytic.  mention evidence here that learners spontaneously use ‘analogies’ to known words (</a:t>
            </a:r>
            <a:r>
              <a:rPr lang="en-GB" sz="1200" kern="1200" dirty="0" err="1" smtClean="0">
                <a:solidFill>
                  <a:schemeClr val="tx1"/>
                </a:solidFill>
                <a:effectLst/>
                <a:latin typeface="Century Gothic" panose="020B0502020202020204" pitchFamily="34" charset="0"/>
                <a:ea typeface="+mn-ea"/>
                <a:cs typeface="+mn-cs"/>
              </a:rPr>
              <a:t>Goswami</a:t>
            </a:r>
            <a:r>
              <a:rPr lang="en-GB" sz="1200" kern="1200" dirty="0" smtClean="0">
                <a:solidFill>
                  <a:schemeClr val="tx1"/>
                </a:solidFill>
                <a:effectLst/>
                <a:latin typeface="Century Gothic" panose="020B0502020202020204" pitchFamily="34" charset="0"/>
                <a:ea typeface="+mn-ea"/>
                <a:cs typeface="+mn-cs"/>
              </a:rPr>
              <a:t>) and that they may transfer this to L2.  </a:t>
            </a:r>
          </a:p>
          <a:p>
            <a:r>
              <a:rPr lang="en-GB" sz="1200" kern="1200" dirty="0" smtClean="0">
                <a:solidFill>
                  <a:schemeClr val="tx1"/>
                </a:solidFill>
                <a:effectLst/>
                <a:latin typeface="Century Gothic" panose="020B0502020202020204" pitchFamily="34" charset="0"/>
                <a:ea typeface="+mn-ea"/>
                <a:cs typeface="+mn-cs"/>
              </a:rPr>
              <a:t>Briefly note controversy in terms of overemphasis on phonics – we believe the UKLA statement on the need for a varied and interesting diet of reading also applies to all language teaching!</a:t>
            </a:r>
            <a:endParaRPr lang="en-GB" dirty="0" smtClean="0"/>
          </a:p>
          <a:p>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5</a:t>
            </a:fld>
            <a:endParaRPr lang="en-GB"/>
          </a:p>
        </p:txBody>
      </p:sp>
    </p:spTree>
    <p:extLst>
      <p:ext uri="{BB962C8B-B14F-4D97-AF65-F5344CB8AC3E}">
        <p14:creationId xmlns:p14="http://schemas.microsoft.com/office/powerpoint/2010/main" val="52932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Century Gothic" panose="020B0502020202020204" pitchFamily="34" charset="0"/>
                <a:ea typeface="+mn-ea"/>
                <a:cs typeface="+mn-cs"/>
              </a:rPr>
              <a:t>Slides 7-9 [5 mins] Total: 22 mins</a:t>
            </a:r>
            <a:br>
              <a:rPr lang="en-GB" sz="1200" b="1" kern="1200" dirty="0" smtClean="0">
                <a:solidFill>
                  <a:schemeClr val="tx1"/>
                </a:solidFill>
                <a:effectLst/>
                <a:latin typeface="Century Gothic" panose="020B0502020202020204" pitchFamily="34" charset="0"/>
                <a:ea typeface="+mn-ea"/>
                <a:cs typeface="+mn-cs"/>
              </a:rPr>
            </a:br>
            <a:r>
              <a:rPr lang="en-GB" sz="1200" b="1" kern="1200" dirty="0" smtClean="0">
                <a:solidFill>
                  <a:schemeClr val="tx1"/>
                </a:solidFill>
                <a:effectLst/>
                <a:latin typeface="Century Gothic" panose="020B0502020202020204" pitchFamily="34" charset="0"/>
                <a:ea typeface="+mn-ea"/>
                <a:cs typeface="+mn-cs"/>
              </a:rPr>
              <a:t>Know something about the policy, evidence and controversy surrounding phonics teaching in L1 English </a:t>
            </a:r>
            <a:endParaRPr lang="en-GB" sz="1200" kern="1200" dirty="0" smtClean="0">
              <a:solidFill>
                <a:schemeClr val="tx1"/>
              </a:solidFill>
              <a:effectLst/>
              <a:latin typeface="Century Gothic" panose="020B0502020202020204" pitchFamily="34" charset="0"/>
              <a:ea typeface="+mn-ea"/>
              <a:cs typeface="+mn-cs"/>
            </a:endParaRPr>
          </a:p>
          <a:p>
            <a:pPr lvl="0"/>
            <a:r>
              <a:rPr lang="en-GB" sz="1200" kern="1200" dirty="0" smtClean="0">
                <a:solidFill>
                  <a:schemeClr val="tx1"/>
                </a:solidFill>
                <a:effectLst/>
                <a:latin typeface="Century Gothic" panose="020B0502020202020204" pitchFamily="34" charset="0"/>
                <a:ea typeface="+mn-ea"/>
                <a:cs typeface="+mn-cs"/>
              </a:rPr>
              <a:t>Note the current emphasis on Phonics in teaching early literacy in L1 English (UK and US)</a:t>
            </a:r>
          </a:p>
          <a:p>
            <a:pPr lvl="0"/>
            <a:r>
              <a:rPr lang="en-GB" sz="1200" kern="1200" dirty="0" smtClean="0">
                <a:solidFill>
                  <a:schemeClr val="tx1"/>
                </a:solidFill>
                <a:effectLst/>
                <a:latin typeface="Century Gothic" panose="020B0502020202020204" pitchFamily="34" charset="0"/>
                <a:ea typeface="+mn-ea"/>
                <a:cs typeface="+mn-cs"/>
              </a:rPr>
              <a:t>Briefly explain background to this (‘reading wars’)</a:t>
            </a:r>
          </a:p>
          <a:p>
            <a:pPr lvl="1"/>
            <a:r>
              <a:rPr lang="en-GB" sz="1200" kern="1200" dirty="0" smtClean="0">
                <a:solidFill>
                  <a:schemeClr val="tx1"/>
                </a:solidFill>
                <a:effectLst/>
                <a:latin typeface="Century Gothic" panose="020B0502020202020204" pitchFamily="34" charset="0"/>
                <a:ea typeface="+mn-ea"/>
                <a:cs typeface="+mn-cs"/>
              </a:rPr>
              <a:t>searchlights model: use of a range of cues</a:t>
            </a:r>
            <a:r>
              <a:rPr lang="en-GB" sz="1200" kern="1200" baseline="0" dirty="0" smtClean="0">
                <a:solidFill>
                  <a:schemeClr val="tx1"/>
                </a:solidFill>
                <a:effectLst/>
                <a:latin typeface="Century Gothic" panose="020B0502020202020204" pitchFamily="34" charset="0"/>
                <a:ea typeface="+mn-ea"/>
                <a:cs typeface="+mn-cs"/>
              </a:rPr>
              <a:t> to identify unknown words: phonics, context, grammatical context, graphic shape from previous encounters.</a:t>
            </a:r>
            <a:endParaRPr lang="en-GB" sz="1200" kern="1200" dirty="0" smtClean="0">
              <a:solidFill>
                <a:schemeClr val="tx1"/>
              </a:solidFill>
              <a:effectLst/>
              <a:latin typeface="Century Gothic" panose="020B0502020202020204" pitchFamily="34" charset="0"/>
              <a:ea typeface="+mn-ea"/>
              <a:cs typeface="+mn-cs"/>
            </a:endParaRPr>
          </a:p>
          <a:p>
            <a:pPr lvl="0"/>
            <a:r>
              <a:rPr lang="en-GB" sz="1200" kern="1200" dirty="0" smtClean="0">
                <a:solidFill>
                  <a:schemeClr val="tx1"/>
                </a:solidFill>
                <a:effectLst/>
                <a:latin typeface="Century Gothic" panose="020B0502020202020204" pitchFamily="34" charset="0"/>
                <a:ea typeface="+mn-ea"/>
                <a:cs typeface="+mn-cs"/>
              </a:rPr>
              <a:t>DfE2010 is ‘The Importance</a:t>
            </a:r>
            <a:r>
              <a:rPr lang="en-GB" sz="1200" kern="1200" baseline="0" dirty="0" smtClean="0">
                <a:solidFill>
                  <a:schemeClr val="tx1"/>
                </a:solidFill>
                <a:effectLst/>
                <a:latin typeface="Century Gothic" panose="020B0502020202020204" pitchFamily="34" charset="0"/>
                <a:ea typeface="+mn-ea"/>
                <a:cs typeface="+mn-cs"/>
              </a:rPr>
              <a:t> of Teaching: the schools white paper 2010’</a:t>
            </a:r>
            <a:endParaRPr lang="en-GB" sz="1200" kern="1200" dirty="0" smtClean="0">
              <a:solidFill>
                <a:schemeClr val="tx1"/>
              </a:solidFill>
              <a:effectLst/>
              <a:latin typeface="Century Gothic" panose="020B0502020202020204" pitchFamily="34" charset="0"/>
              <a:ea typeface="+mn-ea"/>
              <a:cs typeface="+mn-cs"/>
            </a:endParaRPr>
          </a:p>
          <a:p>
            <a:pPr lvl="0"/>
            <a:r>
              <a:rPr lang="en-GB" sz="1200" kern="1200" dirty="0" smtClean="0">
                <a:solidFill>
                  <a:schemeClr val="tx1"/>
                </a:solidFill>
                <a:effectLst/>
                <a:latin typeface="Century Gothic" panose="020B0502020202020204" pitchFamily="34" charset="0"/>
                <a:ea typeface="+mn-ea"/>
                <a:cs typeface="+mn-cs"/>
              </a:rPr>
              <a:t>Note current policy and Phonics screening check (</a:t>
            </a:r>
            <a:r>
              <a:rPr lang="en-GB" sz="1200" kern="1200" dirty="0" err="1" smtClean="0">
                <a:solidFill>
                  <a:schemeClr val="tx1"/>
                </a:solidFill>
                <a:effectLst/>
                <a:latin typeface="Century Gothic" panose="020B0502020202020204" pitchFamily="34" charset="0"/>
                <a:ea typeface="+mn-ea"/>
                <a:cs typeface="+mn-cs"/>
              </a:rPr>
              <a:t>pseudowords</a:t>
            </a:r>
            <a:r>
              <a:rPr lang="en-GB" sz="1200" kern="1200" dirty="0" smtClean="0">
                <a:solidFill>
                  <a:schemeClr val="tx1"/>
                </a:solidFill>
                <a:effectLst/>
                <a:latin typeface="Century Gothic" panose="020B0502020202020204" pitchFamily="34" charset="0"/>
                <a:ea typeface="+mn-ea"/>
                <a:cs typeface="+mn-cs"/>
              </a:rPr>
              <a:t>).  Key things to note from this for </a:t>
            </a:r>
            <a:r>
              <a:rPr lang="en-GB" sz="1200" kern="1200" dirty="0" err="1" smtClean="0">
                <a:solidFill>
                  <a:schemeClr val="tx1"/>
                </a:solidFill>
                <a:effectLst/>
                <a:latin typeface="Century Gothic" panose="020B0502020202020204" pitchFamily="34" charset="0"/>
                <a:ea typeface="+mn-ea"/>
                <a:cs typeface="+mn-cs"/>
              </a:rPr>
              <a:t>languagesL</a:t>
            </a:r>
            <a:r>
              <a:rPr lang="en-GB" sz="1200" kern="1200" dirty="0" smtClean="0">
                <a:solidFill>
                  <a:schemeClr val="tx1"/>
                </a:solidFill>
                <a:effectLst/>
                <a:latin typeface="Century Gothic" panose="020B0502020202020204" pitchFamily="34" charset="0"/>
                <a:ea typeface="+mn-ea"/>
                <a:cs typeface="+mn-cs"/>
              </a:rPr>
              <a:t>: (1) Emphasis on phonics at primary likely to influence teaching of literacy in FL; but (2) we need to be aware of some differences between phonics in L1 and L2, in terms of rationale and methods (see later); (3) Children will be increasingly familiar with the idea of phonics teaching (though interference from their L1 decoding may become stronger!); (4) lots of Phonics expertise at primary level that we may be able to draw on.</a:t>
            </a:r>
          </a:p>
          <a:p>
            <a:pPr lvl="0"/>
            <a:r>
              <a:rPr lang="en-GB" sz="1200" kern="1200" dirty="0" smtClean="0">
                <a:solidFill>
                  <a:schemeClr val="tx1"/>
                </a:solidFill>
                <a:effectLst/>
                <a:latin typeface="Century Gothic" panose="020B0502020202020204" pitchFamily="34" charset="0"/>
                <a:ea typeface="+mn-ea"/>
                <a:cs typeface="+mn-cs"/>
              </a:rPr>
              <a:t>Briefly note that there are alternative (competing) approaches – synthetic versus analytic.  mention evidence here that learners spontaneously use ‘analogies’ to known words (</a:t>
            </a:r>
            <a:r>
              <a:rPr lang="en-GB" sz="1200" kern="1200" dirty="0" err="1" smtClean="0">
                <a:solidFill>
                  <a:schemeClr val="tx1"/>
                </a:solidFill>
                <a:effectLst/>
                <a:latin typeface="Century Gothic" panose="020B0502020202020204" pitchFamily="34" charset="0"/>
                <a:ea typeface="+mn-ea"/>
                <a:cs typeface="+mn-cs"/>
              </a:rPr>
              <a:t>Goswami</a:t>
            </a:r>
            <a:r>
              <a:rPr lang="en-GB" sz="1200" kern="1200" dirty="0" smtClean="0">
                <a:solidFill>
                  <a:schemeClr val="tx1"/>
                </a:solidFill>
                <a:effectLst/>
                <a:latin typeface="Century Gothic" panose="020B0502020202020204" pitchFamily="34" charset="0"/>
                <a:ea typeface="+mn-ea"/>
                <a:cs typeface="+mn-cs"/>
              </a:rPr>
              <a:t>) and that they may transfer this to L2.  </a:t>
            </a:r>
          </a:p>
          <a:p>
            <a:r>
              <a:rPr lang="en-GB" sz="1200" kern="1200" dirty="0" smtClean="0">
                <a:solidFill>
                  <a:schemeClr val="tx1"/>
                </a:solidFill>
                <a:effectLst/>
                <a:latin typeface="Century Gothic" panose="020B0502020202020204" pitchFamily="34" charset="0"/>
                <a:ea typeface="+mn-ea"/>
                <a:cs typeface="+mn-cs"/>
              </a:rPr>
              <a:t>Briefly note controversy in terms of overemphasis on phonics – we believe the UKLA statement on the need for a varied and interesting diet of reading also applies to all language teaching!</a:t>
            </a:r>
            <a:endParaRPr lang="en-GB" dirty="0" smtClean="0"/>
          </a:p>
          <a:p>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7</a:t>
            </a:fld>
            <a:endParaRPr lang="en-GB"/>
          </a:p>
        </p:txBody>
      </p:sp>
    </p:spTree>
    <p:extLst>
      <p:ext uri="{BB962C8B-B14F-4D97-AF65-F5344CB8AC3E}">
        <p14:creationId xmlns:p14="http://schemas.microsoft.com/office/powerpoint/2010/main" val="409343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Just brief mention of this but it is worth bearing in mind if we ‘borrow’ pedagogy from primary – especially with older learners who might have more propensity for analysis.</a:t>
            </a:r>
          </a:p>
          <a:p>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8</a:t>
            </a:fld>
            <a:endParaRPr lang="en-GB"/>
          </a:p>
        </p:txBody>
      </p:sp>
    </p:spTree>
    <p:extLst>
      <p:ext uri="{BB962C8B-B14F-4D97-AF65-F5344CB8AC3E}">
        <p14:creationId xmlns:p14="http://schemas.microsoft.com/office/powerpoint/2010/main" val="3598574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Century Gothic" panose="020B0502020202020204" pitchFamily="34" charset="0"/>
                <a:ea typeface="+mn-ea"/>
                <a:cs typeface="+mn-cs"/>
              </a:rPr>
              <a:t>Slide 10: [3 mins] Total 25 mins</a:t>
            </a:r>
            <a:br>
              <a:rPr lang="en-GB" sz="1200" b="1" kern="1200" dirty="0" smtClean="0">
                <a:solidFill>
                  <a:schemeClr val="tx1"/>
                </a:solidFill>
                <a:effectLst/>
                <a:latin typeface="Century Gothic" panose="020B0502020202020204" pitchFamily="34" charset="0"/>
                <a:ea typeface="+mn-ea"/>
                <a:cs typeface="+mn-cs"/>
              </a:rPr>
            </a:br>
            <a:r>
              <a:rPr lang="en-GB" sz="1200" b="1" kern="1200" dirty="0" smtClean="0">
                <a:solidFill>
                  <a:schemeClr val="tx1"/>
                </a:solidFill>
                <a:effectLst/>
                <a:latin typeface="Century Gothic" panose="020B0502020202020204" pitchFamily="34" charset="0"/>
                <a:ea typeface="+mn-ea"/>
                <a:cs typeface="+mn-cs"/>
              </a:rPr>
              <a:t>Understand the theoretical underpinnings of Phonics teaching in L1 English </a:t>
            </a:r>
            <a:endParaRPr lang="en-GB" sz="1200" kern="1200" dirty="0" smtClean="0">
              <a:solidFill>
                <a:schemeClr val="tx1"/>
              </a:solidFill>
              <a:effectLst/>
              <a:latin typeface="Century Gothic" panose="020B0502020202020204" pitchFamily="34" charset="0"/>
              <a:ea typeface="+mn-ea"/>
              <a:cs typeface="+mn-cs"/>
            </a:endParaRPr>
          </a:p>
          <a:p>
            <a:pPr lvl="0"/>
            <a:r>
              <a:rPr lang="en-GB" sz="1200" kern="1200" dirty="0" smtClean="0">
                <a:solidFill>
                  <a:schemeClr val="tx1"/>
                </a:solidFill>
                <a:effectLst/>
                <a:latin typeface="Century Gothic" panose="020B0502020202020204" pitchFamily="34" charset="0"/>
                <a:ea typeface="+mn-ea"/>
                <a:cs typeface="+mn-cs"/>
              </a:rPr>
              <a:t>Phonics </a:t>
            </a:r>
            <a:r>
              <a:rPr lang="en-GB" sz="1200" kern="1200" dirty="0" smtClean="0">
                <a:solidFill>
                  <a:schemeClr val="tx1"/>
                </a:solidFill>
                <a:effectLst/>
                <a:latin typeface="Century Gothic" panose="020B0502020202020204" pitchFamily="34" charset="0"/>
                <a:ea typeface="+mn-ea"/>
                <a:cs typeface="+mn-cs"/>
                <a:sym typeface="Wingdings" panose="05000000000000000000" pitchFamily="2" charset="2"/>
              </a:rPr>
              <a:t></a:t>
            </a:r>
            <a:r>
              <a:rPr lang="en-GB" sz="1200" kern="1200" dirty="0" smtClean="0">
                <a:solidFill>
                  <a:schemeClr val="tx1"/>
                </a:solidFill>
                <a:effectLst/>
                <a:latin typeface="Century Gothic" panose="020B0502020202020204" pitchFamily="34" charset="0"/>
                <a:ea typeface="+mn-ea"/>
                <a:cs typeface="+mn-cs"/>
              </a:rPr>
              <a:t> sounding out </a:t>
            </a:r>
            <a:r>
              <a:rPr lang="en-GB" sz="1200" kern="1200" dirty="0" smtClean="0">
                <a:solidFill>
                  <a:schemeClr val="tx1"/>
                </a:solidFill>
                <a:effectLst/>
                <a:latin typeface="Century Gothic" panose="020B0502020202020204" pitchFamily="34" charset="0"/>
                <a:ea typeface="+mn-ea"/>
                <a:cs typeface="+mn-cs"/>
                <a:sym typeface="Wingdings" panose="05000000000000000000" pitchFamily="2" charset="2"/>
              </a:rPr>
              <a:t></a:t>
            </a:r>
            <a:r>
              <a:rPr lang="en-GB" sz="1200" kern="1200" dirty="0" smtClean="0">
                <a:solidFill>
                  <a:schemeClr val="tx1"/>
                </a:solidFill>
                <a:effectLst/>
                <a:latin typeface="Century Gothic" panose="020B0502020202020204" pitchFamily="34" charset="0"/>
                <a:ea typeface="+mn-ea"/>
                <a:cs typeface="+mn-cs"/>
              </a:rPr>
              <a:t> discover meaning </a:t>
            </a:r>
            <a:r>
              <a:rPr lang="en-GB" sz="1200" kern="1200" dirty="0" smtClean="0">
                <a:solidFill>
                  <a:schemeClr val="tx1"/>
                </a:solidFill>
                <a:effectLst/>
                <a:latin typeface="Century Gothic" panose="020B0502020202020204" pitchFamily="34" charset="0"/>
                <a:ea typeface="+mn-ea"/>
                <a:cs typeface="+mn-cs"/>
                <a:sym typeface="Wingdings" panose="05000000000000000000" pitchFamily="2" charset="2"/>
              </a:rPr>
              <a:t></a:t>
            </a:r>
            <a:r>
              <a:rPr lang="en-GB" sz="1200" kern="1200" dirty="0" smtClean="0">
                <a:solidFill>
                  <a:schemeClr val="tx1"/>
                </a:solidFill>
                <a:effectLst/>
                <a:latin typeface="Century Gothic" panose="020B0502020202020204" pitchFamily="34" charset="0"/>
                <a:ea typeface="+mn-ea"/>
                <a:cs typeface="+mn-cs"/>
              </a:rPr>
              <a:t> self-teaching mechanisms</a:t>
            </a:r>
          </a:p>
          <a:p>
            <a:r>
              <a:rPr lang="en-GB" sz="1200" kern="1200" dirty="0" smtClean="0">
                <a:solidFill>
                  <a:schemeClr val="tx1"/>
                </a:solidFill>
                <a:effectLst/>
                <a:latin typeface="Century Gothic" panose="020B0502020202020204" pitchFamily="34" charset="0"/>
                <a:ea typeface="+mn-ea"/>
                <a:cs typeface="+mn-cs"/>
              </a:rPr>
              <a:t>Important point: Relies on large bank of oral vocabulary knowledge – absent in L2!!</a:t>
            </a:r>
            <a:endParaRPr lang="en-GB" dirty="0" smtClean="0"/>
          </a:p>
          <a:p>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10</a:t>
            </a:fld>
            <a:endParaRPr lang="en-GB"/>
          </a:p>
        </p:txBody>
      </p:sp>
    </p:spTree>
    <p:extLst>
      <p:ext uri="{BB962C8B-B14F-4D97-AF65-F5344CB8AC3E}">
        <p14:creationId xmlns:p14="http://schemas.microsoft.com/office/powerpoint/2010/main" val="3379759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[Slides 11-16: 8 mins] Total 33 mins</a:t>
            </a: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Understand the concept of orthographic depth and how this applies to various European languages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(Mention very briefly here that we are talking here about a subset of writing systems – alphabetic (there are others – e.g. logographic Chinese, consonantal Arabic and Hebrew, syllabic Japanese Kana)</a:t>
            </a:r>
          </a:p>
          <a:p>
            <a:pPr lvl="0"/>
            <a:r>
              <a:rPr lang="en-GB" sz="1200" kern="1200" dirty="0">
                <a:solidFill>
                  <a:schemeClr val="tx1"/>
                </a:solidFill>
                <a:effectLst/>
                <a:latin typeface="+mn-lt"/>
                <a:ea typeface="+mn-ea"/>
                <a:cs typeface="+mn-cs"/>
              </a:rPr>
              <a:t>Discuss orthographic depth of various EU orthographies; quick ‘place in order’ exercise.  Visual analogies for Spanish, English and French; the ‘many-to-many’ slide for English spellings of /u/ and pronunciations of &lt;</a:t>
            </a:r>
            <a:r>
              <a:rPr lang="en-GB" sz="1200" kern="1200" dirty="0" err="1">
                <a:solidFill>
                  <a:schemeClr val="tx1"/>
                </a:solidFill>
                <a:effectLst/>
                <a:latin typeface="+mn-lt"/>
                <a:ea typeface="+mn-ea"/>
                <a:cs typeface="+mn-cs"/>
              </a:rPr>
              <a:t>ough</a:t>
            </a:r>
            <a:r>
              <a:rPr lang="en-GB" sz="1200" kern="1200" dirty="0">
                <a:solidFill>
                  <a:schemeClr val="tx1"/>
                </a:solidFill>
                <a:effectLst/>
                <a:latin typeface="+mn-lt"/>
                <a:ea typeface="+mn-ea"/>
                <a:cs typeface="+mn-cs"/>
              </a:rPr>
              <a:t>&gt; is done as an audience participation exercise (with a whiteboard / flipchart, or could be typed up in </a:t>
            </a:r>
            <a:r>
              <a:rPr lang="en-GB" sz="1200" kern="1200" dirty="0" err="1">
                <a:solidFill>
                  <a:schemeClr val="tx1"/>
                </a:solidFill>
                <a:effectLst/>
                <a:latin typeface="+mn-lt"/>
                <a:ea typeface="+mn-ea"/>
                <a:cs typeface="+mn-cs"/>
              </a:rPr>
              <a:t>ppt</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Suggest that these kinds of visual analogies may be useful as awareness raising exercises for learners.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D93D9823-DFFD-455E-9B32-C45A35077128}" type="slidenum">
              <a:rPr lang="en-GB" smtClean="0"/>
              <a:t>11</a:t>
            </a:fld>
            <a:endParaRPr lang="en-GB"/>
          </a:p>
        </p:txBody>
      </p:sp>
    </p:spTree>
    <p:extLst>
      <p:ext uri="{BB962C8B-B14F-4D97-AF65-F5344CB8AC3E}">
        <p14:creationId xmlns:p14="http://schemas.microsoft.com/office/powerpoint/2010/main" val="120950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9568580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09/09/2019</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52778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09/09/2019</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3246486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86699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048738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06560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83770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2047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09/09/2019</a:t>
            </a:fld>
            <a:endParaRPr lang="en-GB"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57982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09/09/2019</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05767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09/09/2019</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47531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smtClean="0">
                <a:solidFill>
                  <a:srgbClr val="002060"/>
                </a:solidFill>
                <a:latin typeface="Century Gothic" panose="020B0502020202020204" pitchFamily="34" charset="0"/>
              </a:rPr>
              <a:t>Material licensed as </a:t>
            </a:r>
            <a:r>
              <a:rPr lang="en-GB" sz="1100" b="1" u="sng" dirty="0" smtClean="0">
                <a:solidFill>
                  <a:srgbClr val="FFFFFF"/>
                </a:solidFill>
                <a:latin typeface="Century Gothic" panose="020B0502020202020204" pitchFamily="34" charset="0"/>
                <a:hlinkClick r:id="rId16"/>
              </a:rPr>
              <a:t>CC BY-NC-SA 4.0</a:t>
            </a:r>
            <a:r>
              <a:rPr lang="en-GB" sz="1100" dirty="0" smtClean="0">
                <a:latin typeface="Century Gothic" panose="020B0502020202020204" pitchFamily="34" charset="0"/>
              </a:rPr>
              <a:t/>
            </a:r>
            <a:br>
              <a:rPr lang="en-GB" sz="1100" dirty="0" smtClean="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smtClean="0">
                <a:solidFill>
                  <a:srgbClr val="002060"/>
                </a:solidFill>
                <a:latin typeface="Century Gothic" panose="020B0502020202020204" pitchFamily="34" charset="0"/>
              </a:rPr>
              <a:t>Robert </a:t>
            </a:r>
            <a:r>
              <a:rPr lang="en-GB" sz="1050" dirty="0" err="1" smtClean="0">
                <a:solidFill>
                  <a:srgbClr val="002060"/>
                </a:solidFill>
                <a:latin typeface="Century Gothic" panose="020B0502020202020204" pitchFamily="34" charset="0"/>
              </a:rPr>
              <a:t>Woore</a:t>
            </a:r>
            <a:endParaRPr lang="en-GB" sz="1050" dirty="0">
              <a:latin typeface="Century Gothic" panose="020B0502020202020204" pitchFamily="34" charset="0"/>
            </a:endParaRPr>
          </a:p>
        </p:txBody>
      </p:sp>
    </p:spTree>
    <p:extLst>
      <p:ext uri="{BB962C8B-B14F-4D97-AF65-F5344CB8AC3E}">
        <p14:creationId xmlns:p14="http://schemas.microsoft.com/office/powerpoint/2010/main" val="322294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rachelhawkes.com/Resources/Phonics/Phonics.php"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s://pixabay.com/en/users/Alexas_Fotos-686414/" TargetMode="External"/><Relationship Id="rId13" Type="http://schemas.openxmlformats.org/officeDocument/2006/relationships/hyperlink" Target="https://pixabay.com/en/users/Bru-nO-1161770/" TargetMode="External"/><Relationship Id="rId3" Type="http://schemas.openxmlformats.org/officeDocument/2006/relationships/image" Target="../media/image34.jpeg"/><Relationship Id="rId7" Type="http://schemas.openxmlformats.org/officeDocument/2006/relationships/hyperlink" Target="https://commons.wikimedia.org/wiki/File:Cat-1044750.jpg" TargetMode="External"/><Relationship Id="rId12" Type="http://schemas.openxmlformats.org/officeDocument/2006/relationships/hyperlink" Target="https://pixabay.com/en/ice-cubes-ice-water-cold-frozen-3506782/" TargetMode="External"/><Relationship Id="rId2" Type="http://schemas.openxmlformats.org/officeDocument/2006/relationships/notesSlide" Target="../notesSlides/notesSlide23.xml"/><Relationship Id="rId16" Type="http://schemas.openxmlformats.org/officeDocument/2006/relationships/hyperlink" Target="https://creativecommons.org/licenses/by/4.0/deed.en" TargetMode="Externa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hyperlink" Target="https://pixabay.com/en/users/3dman_eu-1553824/" TargetMode="External"/><Relationship Id="rId5" Type="http://schemas.openxmlformats.org/officeDocument/2006/relationships/image" Target="../media/image36.jpg"/><Relationship Id="rId15" Type="http://schemas.openxmlformats.org/officeDocument/2006/relationships/hyperlink" Target="https://twemoji.twitter.com/" TargetMode="External"/><Relationship Id="rId10" Type="http://schemas.openxmlformats.org/officeDocument/2006/relationships/hyperlink" Target="https://pixabay.com/en/question-question-mark-help-2309040/" TargetMode="External"/><Relationship Id="rId4" Type="http://schemas.openxmlformats.org/officeDocument/2006/relationships/image" Target="../media/image35.jpeg"/><Relationship Id="rId9" Type="http://schemas.openxmlformats.org/officeDocument/2006/relationships/hyperlink" Target="https://creativecommons.org/publicdomain/zero/1.0/deed.en" TargetMode="External"/><Relationship Id="rId14" Type="http://schemas.openxmlformats.org/officeDocument/2006/relationships/hyperlink" Target="https://github.com/twitter/twemoji/blob/gh-pages/2/svg/1f937-1f3fd.sv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ttE66jOGGpM&amp;feature=player_embedded"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ttE66jOGGpM&amp;feature=player_embedded"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s://creativecommons.org/publicdomain/zero/1.0/deed.en" TargetMode="External"/><Relationship Id="rId13" Type="http://schemas.openxmlformats.org/officeDocument/2006/relationships/hyperlink" Target="https://pixabay.com/en/turtle-tortoise-swim-sea-turtle-863336/" TargetMode="External"/><Relationship Id="rId3" Type="http://schemas.openxmlformats.org/officeDocument/2006/relationships/image" Target="../media/image40.jpeg"/><Relationship Id="rId7" Type="http://schemas.openxmlformats.org/officeDocument/2006/relationships/hyperlink" Target="https://pixabay.com/en/users/vipbum-3582769/" TargetMode="External"/><Relationship Id="rId12" Type="http://schemas.openxmlformats.org/officeDocument/2006/relationships/hyperlink" Target="https://pixabay.com/en/users/mvdsande-1847502/" TargetMode="Externa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hyperlink" Target="https://pixabay.com/en/chicken-hens-pullet-3070851/" TargetMode="External"/><Relationship Id="rId11" Type="http://schemas.openxmlformats.org/officeDocument/2006/relationships/hyperlink" Target="https://pixabay.com/en/giraffe-long-neck-zoo-animal-1124451/" TargetMode="External"/><Relationship Id="rId5" Type="http://schemas.openxmlformats.org/officeDocument/2006/relationships/image" Target="../media/image42.jpeg"/><Relationship Id="rId10" Type="http://schemas.openxmlformats.org/officeDocument/2006/relationships/hyperlink" Target="https://pixabay.com/en/users/rkarkowski-289667/" TargetMode="External"/><Relationship Id="rId4" Type="http://schemas.openxmlformats.org/officeDocument/2006/relationships/image" Target="../media/image41.jpeg"/><Relationship Id="rId9" Type="http://schemas.openxmlformats.org/officeDocument/2006/relationships/hyperlink" Target="https://pixabay.com/en/moon-full-moon-sky-nightsky-lunar-1859616/" TargetMode="External"/><Relationship Id="rId14" Type="http://schemas.openxmlformats.org/officeDocument/2006/relationships/hyperlink" Target="https://pixabay.com/en/users/Free-Photos-242387/"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s://www.flickr.com/photos/free-stock/7304232902" TargetMode="External"/><Relationship Id="rId13" Type="http://schemas.openxmlformats.org/officeDocument/2006/relationships/hyperlink" Target="https://creativecommons.org/publicdomain/zero/1.0/deed.en" TargetMode="External"/><Relationship Id="rId3" Type="http://schemas.openxmlformats.org/officeDocument/2006/relationships/image" Target="../media/image44.png"/><Relationship Id="rId7" Type="http://schemas.openxmlformats.org/officeDocument/2006/relationships/hyperlink" Target="https://creativecommons.org/licenses/by-sa/3.0/deed.en" TargetMode="External"/><Relationship Id="rId12" Type="http://schemas.openxmlformats.org/officeDocument/2006/relationships/hyperlink" Target="https://pixabay.com/en/users/dimitrisvetsikas1969-1857980/" TargetMode="External"/><Relationship Id="rId2" Type="http://schemas.openxmlformats.org/officeDocument/2006/relationships/image" Target="../media/image43.jpeg"/><Relationship Id="rId16" Type="http://schemas.openxmlformats.org/officeDocument/2006/relationships/hyperlink" Target="https://creativecommons.org/licenses/by-sa/2.0/" TargetMode="External"/><Relationship Id="rId1" Type="http://schemas.openxmlformats.org/officeDocument/2006/relationships/slideLayout" Target="../slideLayouts/slideLayout7.xml"/><Relationship Id="rId6" Type="http://schemas.openxmlformats.org/officeDocument/2006/relationships/hyperlink" Target="https://commons.wikimedia.org/wiki/File:SMirC-thumbsdown.svg" TargetMode="External"/><Relationship Id="rId11" Type="http://schemas.openxmlformats.org/officeDocument/2006/relationships/hyperlink" Target="https://pixabay.com/en/wave-sea-spray-foam-motion-boat-2532794/" TargetMode="External"/><Relationship Id="rId5" Type="http://schemas.openxmlformats.org/officeDocument/2006/relationships/image" Target="../media/image46.jpeg"/><Relationship Id="rId15" Type="http://schemas.openxmlformats.org/officeDocument/2006/relationships/hyperlink" Target="https://www.flickr.com/photos/xubangwen/" TargetMode="External"/><Relationship Id="rId10" Type="http://schemas.openxmlformats.org/officeDocument/2006/relationships/hyperlink" Target="https://creativecommons.org/licenses/by/2.0/" TargetMode="External"/><Relationship Id="rId4" Type="http://schemas.openxmlformats.org/officeDocument/2006/relationships/image" Target="../media/image45.jpeg"/><Relationship Id="rId9" Type="http://schemas.openxmlformats.org/officeDocument/2006/relationships/hyperlink" Target="https://www.flickr.com/photos/free-stock/" TargetMode="External"/><Relationship Id="rId14" Type="http://schemas.openxmlformats.org/officeDocument/2006/relationships/hyperlink" Target="https://www.flickr.com/photos/xubangwen/10181044325/in/album-72157636376364813/"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creativecommons.org/publicdomain/zero/1.0/deed.en" TargetMode="External"/><Relationship Id="rId13" Type="http://schemas.openxmlformats.org/officeDocument/2006/relationships/hyperlink" Target="https://www.flickr.com/people/137643065@N06" TargetMode="External"/><Relationship Id="rId3" Type="http://schemas.openxmlformats.org/officeDocument/2006/relationships/image" Target="../media/image48.jpeg"/><Relationship Id="rId7" Type="http://schemas.openxmlformats.org/officeDocument/2006/relationships/hyperlink" Target="https://www.publicdomainpictures.net/en/browse-author.php?a=27861" TargetMode="External"/><Relationship Id="rId12" Type="http://schemas.openxmlformats.org/officeDocument/2006/relationships/hyperlink" Target="https://www.flickr.com/photos/137643065@N06/24218499562/" TargetMode="External"/><Relationship Id="rId2" Type="http://schemas.openxmlformats.org/officeDocument/2006/relationships/image" Target="../media/image47.jpeg"/><Relationship Id="rId16" Type="http://schemas.openxmlformats.org/officeDocument/2006/relationships/hyperlink" Target="https://pixabay.com/en/users/Alexas_Fotos-686414/" TargetMode="External"/><Relationship Id="rId1" Type="http://schemas.openxmlformats.org/officeDocument/2006/relationships/slideLayout" Target="../slideLayouts/slideLayout7.xml"/><Relationship Id="rId6" Type="http://schemas.openxmlformats.org/officeDocument/2006/relationships/hyperlink" Target="https://www.publicdomainpictures.net/en/view-image.php?image=22583&amp;picture=french-flag" TargetMode="External"/><Relationship Id="rId11" Type="http://schemas.openxmlformats.org/officeDocument/2006/relationships/hyperlink" Target="https://creativecommons.org/licenses/by/2.0/" TargetMode="External"/><Relationship Id="rId5" Type="http://schemas.openxmlformats.org/officeDocument/2006/relationships/image" Target="../media/image50.jpeg"/><Relationship Id="rId15" Type="http://schemas.openxmlformats.org/officeDocument/2006/relationships/hyperlink" Target="https://commons.wikimedia.org/wiki/File:Cat-1044750.jpg" TargetMode="External"/><Relationship Id="rId10" Type="http://schemas.openxmlformats.org/officeDocument/2006/relationships/hyperlink" Target="https://www.flickr.com/photos/davidorban/" TargetMode="External"/><Relationship Id="rId4" Type="http://schemas.openxmlformats.org/officeDocument/2006/relationships/image" Target="../media/image49.jpeg"/><Relationship Id="rId9" Type="http://schemas.openxmlformats.org/officeDocument/2006/relationships/hyperlink" Target="https://www.flickr.com/photos/davidorban/4984020646/" TargetMode="External"/><Relationship Id="rId14" Type="http://schemas.openxmlformats.org/officeDocument/2006/relationships/hyperlink" Target="https://creativecommons.org/publicdomain/zero/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hyperlink" Target="https://creativecommons.org/publicdomain/zero/1.0/deed.en" TargetMode="External"/><Relationship Id="rId13" Type="http://schemas.openxmlformats.org/officeDocument/2006/relationships/hyperlink" Target="https://www.flickr.com/people/137643065@N06" TargetMode="External"/><Relationship Id="rId3" Type="http://schemas.openxmlformats.org/officeDocument/2006/relationships/image" Target="../media/image48.jpeg"/><Relationship Id="rId7" Type="http://schemas.openxmlformats.org/officeDocument/2006/relationships/hyperlink" Target="https://www.publicdomainpictures.net/en/browse-author.php?a=27861" TargetMode="External"/><Relationship Id="rId12" Type="http://schemas.openxmlformats.org/officeDocument/2006/relationships/hyperlink" Target="https://www.flickr.com/photos/137643065@N06/24218499562/" TargetMode="External"/><Relationship Id="rId2" Type="http://schemas.openxmlformats.org/officeDocument/2006/relationships/image" Target="../media/image47.jpeg"/><Relationship Id="rId16" Type="http://schemas.openxmlformats.org/officeDocument/2006/relationships/hyperlink" Target="https://pixabay.com/en/users/Alexas_Fotos-686414/" TargetMode="External"/><Relationship Id="rId1" Type="http://schemas.openxmlformats.org/officeDocument/2006/relationships/slideLayout" Target="../slideLayouts/slideLayout7.xml"/><Relationship Id="rId6" Type="http://schemas.openxmlformats.org/officeDocument/2006/relationships/hyperlink" Target="https://www.publicdomainpictures.net/en/view-image.php?image=22583&amp;picture=french-flag" TargetMode="External"/><Relationship Id="rId11" Type="http://schemas.openxmlformats.org/officeDocument/2006/relationships/hyperlink" Target="https://creativecommons.org/licenses/by/2.0/" TargetMode="External"/><Relationship Id="rId5" Type="http://schemas.openxmlformats.org/officeDocument/2006/relationships/image" Target="../media/image50.jpeg"/><Relationship Id="rId15" Type="http://schemas.openxmlformats.org/officeDocument/2006/relationships/hyperlink" Target="https://commons.wikimedia.org/wiki/File:Cat-1044750.jpg" TargetMode="External"/><Relationship Id="rId10" Type="http://schemas.openxmlformats.org/officeDocument/2006/relationships/hyperlink" Target="https://www.flickr.com/photos/davidorban/" TargetMode="External"/><Relationship Id="rId4" Type="http://schemas.openxmlformats.org/officeDocument/2006/relationships/image" Target="../media/image49.jpeg"/><Relationship Id="rId9" Type="http://schemas.openxmlformats.org/officeDocument/2006/relationships/hyperlink" Target="https://www.flickr.com/photos/davidorban/4984020646/" TargetMode="External"/><Relationship Id="rId14" Type="http://schemas.openxmlformats.org/officeDocument/2006/relationships/hyperlink" Target="https://creativecommons.org/publicdomain/zero/1.0/"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hyperlink" Target="http://www.youtube.com/watch?v=IPJ_ZEBh1B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
        <p:nvSpPr>
          <p:cNvPr id="13" name="TextBox 12"/>
          <p:cNvSpPr txBox="1"/>
          <p:nvPr/>
        </p:nvSpPr>
        <p:spPr>
          <a:xfrm>
            <a:off x="413678" y="2569724"/>
            <a:ext cx="6886222" cy="1015663"/>
          </a:xfrm>
          <a:prstGeom prst="rect">
            <a:avLst/>
          </a:prstGeom>
          <a:noFill/>
        </p:spPr>
        <p:txBody>
          <a:bodyPr wrap="square" rtlCol="0">
            <a:spAutoFit/>
          </a:bodyPr>
          <a:lstStyle/>
          <a:p>
            <a:r>
              <a:rPr lang="en-GB" sz="6000" b="1" dirty="0" smtClean="0">
                <a:solidFill>
                  <a:prstClr val="white"/>
                </a:solidFill>
                <a:latin typeface="Century Gothic" panose="020B0502020202020204" pitchFamily="34" charset="0"/>
              </a:rPr>
              <a:t>Phonics</a:t>
            </a:r>
            <a:endParaRPr lang="en-GB" sz="6000" b="1" dirty="0">
              <a:solidFill>
                <a:prstClr val="white"/>
              </a:solidFill>
              <a:latin typeface="Century Gothic" panose="020B0502020202020204" pitchFamily="34" charset="0"/>
            </a:endParaRPr>
          </a:p>
        </p:txBody>
      </p:sp>
      <p:sp>
        <p:nvSpPr>
          <p:cNvPr id="14" name="Title 3"/>
          <p:cNvSpPr txBox="1">
            <a:spLocks/>
          </p:cNvSpPr>
          <p:nvPr/>
        </p:nvSpPr>
        <p:spPr>
          <a:xfrm>
            <a:off x="460095" y="3301205"/>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smtClean="0">
                <a:solidFill>
                  <a:prstClr val="white"/>
                </a:solidFill>
                <a:latin typeface="Century Gothic" panose="020B0502020202020204" pitchFamily="34" charset="0"/>
              </a:rPr>
              <a:t>Why teach phonics?</a:t>
            </a:r>
            <a:endParaRPr lang="en-GB" sz="3200"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3" name="TextBox 2"/>
          <p:cNvSpPr txBox="1"/>
          <p:nvPr/>
        </p:nvSpPr>
        <p:spPr>
          <a:xfrm>
            <a:off x="42053" y="6284856"/>
            <a:ext cx="4153988" cy="461665"/>
          </a:xfrm>
          <a:prstGeom prst="rect">
            <a:avLst/>
          </a:prstGeom>
          <a:noFill/>
        </p:spPr>
        <p:txBody>
          <a:bodyPr wrap="square" rtlCol="0">
            <a:spAutoFit/>
          </a:bodyPr>
          <a:lstStyle/>
          <a:p>
            <a:r>
              <a:rPr lang="en-GB" sz="2400" dirty="0" smtClean="0">
                <a:solidFill>
                  <a:schemeClr val="bg1"/>
                </a:solidFill>
                <a:latin typeface="Century Gothic" panose="020B0502020202020204" pitchFamily="34" charset="0"/>
              </a:rPr>
              <a:t>Robert </a:t>
            </a:r>
            <a:r>
              <a:rPr lang="en-GB" sz="2400" dirty="0" err="1" smtClean="0">
                <a:solidFill>
                  <a:schemeClr val="bg1"/>
                </a:solidFill>
                <a:latin typeface="Century Gothic" panose="020B0502020202020204" pitchFamily="34" charset="0"/>
              </a:rPr>
              <a:t>Woore</a:t>
            </a:r>
            <a:endParaRPr lang="en-GB"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9045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90755" y="1348479"/>
            <a:ext cx="117821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ct val="0"/>
              </a:spcBef>
            </a:pPr>
            <a:r>
              <a:rPr lang="en-GB" altLang="en-US" sz="2000" dirty="0">
                <a:solidFill>
                  <a:srgbClr val="002060"/>
                </a:solidFill>
                <a:latin typeface="Century Gothic" panose="020B0502020202020204" pitchFamily="34" charset="0"/>
                <a:cs typeface="Calibri" panose="020F0502020204030204" pitchFamily="34" charset="0"/>
              </a:rPr>
              <a:t>Gough &amp; </a:t>
            </a:r>
            <a:r>
              <a:rPr lang="en-GB" altLang="en-US" sz="2000" dirty="0" err="1">
                <a:solidFill>
                  <a:srgbClr val="002060"/>
                </a:solidFill>
                <a:latin typeface="Century Gothic" panose="020B0502020202020204" pitchFamily="34" charset="0"/>
                <a:cs typeface="Calibri" panose="020F0502020204030204" pitchFamily="34" charset="0"/>
              </a:rPr>
              <a:t>Tunmer</a:t>
            </a:r>
            <a:r>
              <a:rPr lang="en-GB" altLang="en-US" sz="2000" dirty="0">
                <a:solidFill>
                  <a:srgbClr val="002060"/>
                </a:solidFill>
                <a:latin typeface="Century Gothic" panose="020B0502020202020204" pitchFamily="34" charset="0"/>
                <a:cs typeface="Calibri" panose="020F0502020204030204" pitchFamily="34" charset="0"/>
              </a:rPr>
              <a:t> (1986): ‘Simple View of Reading’ (SVR</a:t>
            </a:r>
            <a:r>
              <a:rPr lang="en-GB" altLang="en-US" sz="2000" dirty="0" smtClean="0">
                <a:solidFill>
                  <a:srgbClr val="002060"/>
                </a:solidFill>
                <a:latin typeface="Century Gothic" panose="020B0502020202020204" pitchFamily="34" charset="0"/>
                <a:cs typeface="Calibri" panose="020F0502020204030204" pitchFamily="34" charset="0"/>
              </a:rPr>
              <a:t>)</a:t>
            </a:r>
          </a:p>
          <a:p>
            <a:pPr>
              <a:spcBef>
                <a:spcPct val="0"/>
              </a:spcBef>
              <a:buNone/>
            </a:pPr>
            <a:endParaRPr lang="en-GB" altLang="en-US" sz="2000" dirty="0">
              <a:solidFill>
                <a:srgbClr val="002060"/>
              </a:solidFill>
              <a:latin typeface="Century Gothic" panose="020B0502020202020204" pitchFamily="34" charset="0"/>
              <a:cs typeface="Calibri" panose="020F0502020204030204" pitchFamily="34" charset="0"/>
            </a:endParaRPr>
          </a:p>
          <a:p>
            <a:pPr marL="342900" indent="-342900">
              <a:spcBef>
                <a:spcPct val="0"/>
              </a:spcBef>
            </a:pPr>
            <a:r>
              <a:rPr lang="en-GB" altLang="en-US" sz="2000" dirty="0">
                <a:solidFill>
                  <a:srgbClr val="002060"/>
                </a:solidFill>
                <a:latin typeface="Century Gothic" panose="020B0502020202020204" pitchFamily="34" charset="0"/>
                <a:cs typeface="Calibri" panose="020F0502020204030204" pitchFamily="34" charset="0"/>
              </a:rPr>
              <a:t>Reading comp. = </a:t>
            </a:r>
            <a:r>
              <a:rPr lang="en-GB" altLang="en-US" sz="2000" b="1" dirty="0">
                <a:solidFill>
                  <a:srgbClr val="E56700"/>
                </a:solidFill>
                <a:latin typeface="Century Gothic" panose="020B0502020202020204" pitchFamily="34" charset="0"/>
                <a:cs typeface="Calibri" panose="020F0502020204030204" pitchFamily="34" charset="0"/>
              </a:rPr>
              <a:t>Decoding</a:t>
            </a:r>
            <a:r>
              <a:rPr lang="en-GB" altLang="en-US" sz="2000" b="1" dirty="0">
                <a:solidFill>
                  <a:srgbClr val="008000"/>
                </a:solidFill>
                <a:latin typeface="Century Gothic" panose="020B0502020202020204" pitchFamily="34" charset="0"/>
                <a:cs typeface="Calibri" panose="020F0502020204030204" pitchFamily="34" charset="0"/>
              </a:rPr>
              <a:t> </a:t>
            </a:r>
            <a:r>
              <a:rPr lang="en-GB" altLang="en-US" sz="2000" dirty="0">
                <a:solidFill>
                  <a:srgbClr val="002060"/>
                </a:solidFill>
                <a:latin typeface="Century Gothic" panose="020B0502020202020204" pitchFamily="34" charset="0"/>
                <a:cs typeface="Calibri" panose="020F0502020204030204" pitchFamily="34" charset="0"/>
              </a:rPr>
              <a:t>(of written words) x </a:t>
            </a:r>
            <a:r>
              <a:rPr lang="en-GB" altLang="en-US" sz="2000" b="1" dirty="0">
                <a:solidFill>
                  <a:srgbClr val="E56700"/>
                </a:solidFill>
                <a:latin typeface="Century Gothic" panose="020B0502020202020204" pitchFamily="34" charset="0"/>
                <a:cs typeface="Calibri" panose="020F0502020204030204" pitchFamily="34" charset="0"/>
              </a:rPr>
              <a:t>Language comprehension</a:t>
            </a:r>
            <a:r>
              <a:rPr lang="en-GB" altLang="en-US" sz="2000" dirty="0">
                <a:solidFill>
                  <a:srgbClr val="E56700"/>
                </a:solidFill>
                <a:latin typeface="Century Gothic" panose="020B0502020202020204" pitchFamily="34" charset="0"/>
                <a:cs typeface="Calibri" panose="020F0502020204030204" pitchFamily="34" charset="0"/>
              </a:rPr>
              <a:t>  </a:t>
            </a:r>
          </a:p>
        </p:txBody>
      </p:sp>
      <p:sp>
        <p:nvSpPr>
          <p:cNvPr id="5" name="TextBox 4"/>
          <p:cNvSpPr txBox="1">
            <a:spLocks noChangeArrowheads="1"/>
          </p:cNvSpPr>
          <p:nvPr/>
        </p:nvSpPr>
        <p:spPr bwMode="auto">
          <a:xfrm>
            <a:off x="301573" y="3021089"/>
            <a:ext cx="571086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ct val="0"/>
              </a:spcBef>
            </a:pPr>
            <a:r>
              <a:rPr lang="en-GB" altLang="en-US" sz="2000" dirty="0">
                <a:solidFill>
                  <a:srgbClr val="002060"/>
                </a:solidFill>
                <a:latin typeface="Century Gothic" panose="020B0502020202020204" pitchFamily="34" charset="0"/>
                <a:cs typeface="Calibri" panose="020F0502020204030204" pitchFamily="34" charset="0"/>
              </a:rPr>
              <a:t>Sounding out </a:t>
            </a:r>
            <a:r>
              <a:rPr lang="en-GB" altLang="en-US" sz="2000" dirty="0">
                <a:solidFill>
                  <a:srgbClr val="002060"/>
                </a:solidFill>
                <a:latin typeface="Century Gothic" panose="020B0502020202020204" pitchFamily="34" charset="0"/>
                <a:cs typeface="Calibri" panose="020F0502020204030204" pitchFamily="34" charset="0"/>
                <a:sym typeface="Wingdings" panose="05000000000000000000" pitchFamily="2" charset="2"/>
              </a:rPr>
              <a:t> </a:t>
            </a:r>
          </a:p>
          <a:p>
            <a:pPr marL="717550" lvl="1" indent="-342900">
              <a:spcBef>
                <a:spcPct val="0"/>
              </a:spcBef>
            </a:pPr>
            <a:r>
              <a:rPr lang="en-GB" altLang="en-US" sz="2000" dirty="0">
                <a:solidFill>
                  <a:srgbClr val="002060"/>
                </a:solidFill>
                <a:latin typeface="Century Gothic" panose="020B0502020202020204" pitchFamily="34" charset="0"/>
                <a:cs typeface="Calibri" panose="020F0502020204030204" pitchFamily="34" charset="0"/>
                <a:sym typeface="Wingdings" panose="05000000000000000000" pitchFamily="2" charset="2"/>
              </a:rPr>
              <a:t>‘</a:t>
            </a:r>
            <a:r>
              <a:rPr lang="en-GB" altLang="en-US" sz="2000" i="1" dirty="0">
                <a:solidFill>
                  <a:srgbClr val="002060"/>
                </a:solidFill>
                <a:latin typeface="Century Gothic" panose="020B0502020202020204" pitchFamily="34" charset="0"/>
                <a:cs typeface="Calibri" panose="020F0502020204030204" pitchFamily="34" charset="0"/>
              </a:rPr>
              <a:t>sine qua non </a:t>
            </a:r>
            <a:r>
              <a:rPr lang="en-GB" altLang="en-US" sz="2000" dirty="0">
                <a:solidFill>
                  <a:srgbClr val="002060"/>
                </a:solidFill>
                <a:latin typeface="Century Gothic" panose="020B0502020202020204" pitchFamily="34" charset="0"/>
                <a:cs typeface="Calibri" panose="020F0502020204030204" pitchFamily="34" charset="0"/>
              </a:rPr>
              <a:t>of reading acquisition’ (Share, 1995)</a:t>
            </a:r>
          </a:p>
          <a:p>
            <a:pPr marL="717550" lvl="1" indent="-342900">
              <a:spcBef>
                <a:spcPct val="0"/>
              </a:spcBef>
            </a:pPr>
            <a:r>
              <a:rPr lang="en-GB" altLang="en-US" sz="2000" dirty="0">
                <a:solidFill>
                  <a:srgbClr val="002060"/>
                </a:solidFill>
                <a:latin typeface="Century Gothic" panose="020B0502020202020204" pitchFamily="34" charset="0"/>
                <a:cs typeface="Calibri" panose="020F0502020204030204" pitchFamily="34" charset="0"/>
              </a:rPr>
              <a:t>Allows children to ‘discover’ the meaning of words</a:t>
            </a:r>
          </a:p>
          <a:p>
            <a:pPr marL="717550" lvl="1" indent="-342900">
              <a:spcBef>
                <a:spcPct val="0"/>
              </a:spcBef>
            </a:pPr>
            <a:r>
              <a:rPr lang="en-GB" altLang="en-US" sz="2000" dirty="0">
                <a:solidFill>
                  <a:srgbClr val="002060"/>
                </a:solidFill>
                <a:latin typeface="Century Gothic" panose="020B0502020202020204" pitchFamily="34" charset="0"/>
                <a:cs typeface="Calibri" panose="020F0502020204030204" pitchFamily="34" charset="0"/>
              </a:rPr>
              <a:t>Acts as a ‘self-teaching mechanism’</a:t>
            </a:r>
          </a:p>
        </p:txBody>
      </p:sp>
      <p:sp>
        <p:nvSpPr>
          <p:cNvPr id="6" name="TextBox 5"/>
          <p:cNvSpPr txBox="1">
            <a:spLocks noChangeArrowheads="1"/>
          </p:cNvSpPr>
          <p:nvPr/>
        </p:nvSpPr>
        <p:spPr bwMode="auto">
          <a:xfrm>
            <a:off x="290755" y="5490708"/>
            <a:ext cx="104954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ct val="0"/>
              </a:spcBef>
            </a:pPr>
            <a:r>
              <a:rPr lang="en-GB" altLang="en-US" sz="2000" dirty="0">
                <a:solidFill>
                  <a:srgbClr val="002060"/>
                </a:solidFill>
                <a:latin typeface="Century Gothic" panose="020B0502020202020204" pitchFamily="34" charset="0"/>
                <a:cs typeface="Calibri" panose="020F0502020204030204" pitchFamily="34" charset="0"/>
              </a:rPr>
              <a:t>In L1: beginner readers have a </a:t>
            </a:r>
            <a:r>
              <a:rPr lang="en-GB" altLang="en-US" sz="2000" b="1" dirty="0">
                <a:solidFill>
                  <a:srgbClr val="002060"/>
                </a:solidFill>
                <a:latin typeface="Century Gothic" panose="020B0502020202020204" pitchFamily="34" charset="0"/>
                <a:cs typeface="Calibri" panose="020F0502020204030204" pitchFamily="34" charset="0"/>
              </a:rPr>
              <a:t>large bank of oral language knowledge </a:t>
            </a:r>
            <a:r>
              <a:rPr lang="en-GB" altLang="en-US" sz="2000" dirty="0">
                <a:solidFill>
                  <a:srgbClr val="002060"/>
                </a:solidFill>
                <a:latin typeface="Century Gothic" panose="020B0502020202020204" pitchFamily="34" charset="0"/>
                <a:cs typeface="Calibri" panose="020F0502020204030204" pitchFamily="34" charset="0"/>
              </a:rPr>
              <a:t>to draw upon!</a:t>
            </a:r>
            <a:endParaRPr lang="en-GB" altLang="en-US" sz="2000" b="1" dirty="0">
              <a:solidFill>
                <a:srgbClr val="002060"/>
              </a:solidFill>
              <a:latin typeface="Century Gothic" panose="020B0502020202020204" pitchFamily="34" charset="0"/>
              <a:cs typeface="Calibri" panose="020F0502020204030204" pitchFamily="34" charset="0"/>
            </a:endParaRPr>
          </a:p>
        </p:txBody>
      </p:sp>
      <p:sp>
        <p:nvSpPr>
          <p:cNvPr id="8" name="TextBox 7"/>
          <p:cNvSpPr txBox="1"/>
          <p:nvPr/>
        </p:nvSpPr>
        <p:spPr>
          <a:xfrm>
            <a:off x="6325124" y="4124070"/>
            <a:ext cx="2016343" cy="646331"/>
          </a:xfrm>
          <a:prstGeom prst="rect">
            <a:avLst/>
          </a:prstGeom>
          <a:noFill/>
        </p:spPr>
        <p:txBody>
          <a:bodyPr wrap="square" rtlCol="0">
            <a:spAutoFit/>
          </a:bodyPr>
          <a:lstStyle/>
          <a:p>
            <a:r>
              <a:rPr lang="en-GB" sz="3600" dirty="0">
                <a:solidFill>
                  <a:srgbClr val="002060"/>
                </a:solidFill>
                <a:latin typeface="Century Gothic" panose="020B0502020202020204" pitchFamily="34" charset="0"/>
              </a:rPr>
              <a:t>&lt; c a t &gt; </a:t>
            </a:r>
          </a:p>
        </p:txBody>
      </p:sp>
      <p:sp>
        <p:nvSpPr>
          <p:cNvPr id="9" name="Cloud Callout 8"/>
          <p:cNvSpPr/>
          <p:nvPr/>
        </p:nvSpPr>
        <p:spPr>
          <a:xfrm rot="13612954">
            <a:off x="6572862" y="2607399"/>
            <a:ext cx="1431557" cy="1299491"/>
          </a:xfrm>
          <a:prstGeom prst="cloudCallout">
            <a:avLst>
              <a:gd name="adj1" fmla="val -73975"/>
              <a:gd name="adj2" fmla="val 63209"/>
            </a:avLst>
          </a:prstGeom>
          <a:solidFill>
            <a:schemeClr val="bg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7495" y="2976146"/>
            <a:ext cx="842290" cy="559537"/>
          </a:xfrm>
          <a:prstGeom prst="rect">
            <a:avLst/>
          </a:prstGeom>
        </p:spPr>
      </p:pic>
      <p:sp>
        <p:nvSpPr>
          <p:cNvPr id="11" name="TextBox 10"/>
          <p:cNvSpPr txBox="1"/>
          <p:nvPr/>
        </p:nvSpPr>
        <p:spPr>
          <a:xfrm>
            <a:off x="8975937" y="6128694"/>
            <a:ext cx="3216063" cy="215444"/>
          </a:xfrm>
          <a:prstGeom prst="rect">
            <a:avLst/>
          </a:prstGeom>
          <a:noFill/>
        </p:spPr>
        <p:txBody>
          <a:bodyPr wrap="square" rtlCol="0">
            <a:spAutoFit/>
          </a:bodyPr>
          <a:lstStyle/>
          <a:p>
            <a:pPr algn="r"/>
            <a:r>
              <a:rPr lang="en-GB" sz="800" dirty="0">
                <a:solidFill>
                  <a:srgbClr val="002060"/>
                </a:solidFill>
                <a:latin typeface="Century Gothic" panose="020B0502020202020204" pitchFamily="34" charset="0"/>
              </a:rPr>
              <a:t>Cat image: CC0 license – pixabay.com</a:t>
            </a:r>
            <a:endParaRPr lang="en-GB" sz="1050" dirty="0">
              <a:solidFill>
                <a:srgbClr val="002060"/>
              </a:solidFill>
              <a:latin typeface="Century Gothic" panose="020B0502020202020204" pitchFamily="34" charset="0"/>
            </a:endParaRPr>
          </a:p>
        </p:txBody>
      </p:sp>
      <p:sp>
        <p:nvSpPr>
          <p:cNvPr id="12" name="TextBox 11"/>
          <p:cNvSpPr txBox="1"/>
          <p:nvPr/>
        </p:nvSpPr>
        <p:spPr>
          <a:xfrm>
            <a:off x="10145503" y="4124070"/>
            <a:ext cx="1927362" cy="646331"/>
          </a:xfrm>
          <a:prstGeom prst="rect">
            <a:avLst/>
          </a:prstGeom>
          <a:noFill/>
        </p:spPr>
        <p:txBody>
          <a:bodyPr wrap="square" rtlCol="0">
            <a:spAutoFit/>
          </a:bodyPr>
          <a:lstStyle/>
          <a:p>
            <a:r>
              <a:rPr lang="en-GB" sz="3600" dirty="0">
                <a:solidFill>
                  <a:srgbClr val="002060"/>
                </a:solidFill>
                <a:latin typeface="Century Gothic" panose="020B0502020202020204" pitchFamily="34" charset="0"/>
              </a:rPr>
              <a:t>/ k a t / </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3322"/>
            <a:ext cx="6902093" cy="831161"/>
          </a:xfrm>
          <a:prstGeom prst="rect">
            <a:avLst/>
          </a:prstGeom>
        </p:spPr>
      </p:pic>
      <p:sp>
        <p:nvSpPr>
          <p:cNvPr id="16" name="Title 1"/>
          <p:cNvSpPr txBox="1">
            <a:spLocks/>
          </p:cNvSpPr>
          <p:nvPr/>
        </p:nvSpPr>
        <p:spPr>
          <a:xfrm>
            <a:off x="225772" y="-77329"/>
            <a:ext cx="5571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err="1" smtClean="0">
                <a:solidFill>
                  <a:schemeClr val="bg1"/>
                </a:solidFill>
              </a:rPr>
              <a:t>Theorectical</a:t>
            </a:r>
            <a:r>
              <a:rPr lang="en-GB" sz="3200" b="1" dirty="0" smtClean="0">
                <a:solidFill>
                  <a:schemeClr val="bg1"/>
                </a:solidFill>
              </a:rPr>
              <a:t> Underpinnings</a:t>
            </a:r>
            <a:endParaRPr lang="en-GB" sz="3200" b="1" dirty="0">
              <a:solidFill>
                <a:schemeClr val="bg1"/>
              </a:solidFill>
            </a:endParaRP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0094" t="1460" r="40707" b="51740"/>
          <a:stretch/>
        </p:blipFill>
        <p:spPr>
          <a:xfrm>
            <a:off x="8305994" y="3693198"/>
            <a:ext cx="1564985" cy="1411002"/>
          </a:xfrm>
          <a:prstGeom prst="rect">
            <a:avLst/>
          </a:prstGeom>
        </p:spPr>
      </p:pic>
    </p:spTree>
    <p:extLst>
      <p:ext uri="{BB962C8B-B14F-4D97-AF65-F5344CB8AC3E}">
        <p14:creationId xmlns:p14="http://schemas.microsoft.com/office/powerpoint/2010/main" val="19810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P spid="8" grpId="0"/>
      <p:bldP spid="9"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7974" y="4736424"/>
            <a:ext cx="9144000" cy="461665"/>
          </a:xfrm>
          <a:prstGeom prst="rect">
            <a:avLst/>
          </a:prstGeom>
          <a:noFill/>
        </p:spPr>
        <p:txBody>
          <a:bodyPr wrap="square" rtlCol="0">
            <a:spAutoFit/>
          </a:bodyPr>
          <a:lstStyle/>
          <a:p>
            <a:pPr algn="ctr"/>
            <a:r>
              <a:rPr lang="en-GB" sz="2400" i="1" dirty="0">
                <a:solidFill>
                  <a:srgbClr val="E56700"/>
                </a:solidFill>
                <a:sym typeface="Wingdings" panose="05000000000000000000" pitchFamily="2" charset="2"/>
              </a:rPr>
              <a:t> </a:t>
            </a:r>
            <a:r>
              <a:rPr lang="en-GB" sz="2400" i="1" dirty="0">
                <a:solidFill>
                  <a:srgbClr val="E56700"/>
                </a:solidFill>
              </a:rPr>
              <a:t>Can you put these writing systems in order of orthographic depth?</a:t>
            </a:r>
          </a:p>
        </p:txBody>
      </p:sp>
      <p:pic>
        <p:nvPicPr>
          <p:cNvPr id="7" name="Picture 3" descr="france_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356" y="4216529"/>
            <a:ext cx="6842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erman-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081" y="4254629"/>
            <a:ext cx="6842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taly_fl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3581" y="4254628"/>
            <a:ext cx="6842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spain-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4218" y="4240342"/>
            <a:ext cx="6842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http://t3.gstatic.com/images?q=tbn:ANd9GcT_ImHPSFn4NoOsFdBBRW9pGUpr7vVSg9h6XwE0dpAztm9b7J-tq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0405" y="4249866"/>
            <a:ext cx="7191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france_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013" y="5662285"/>
            <a:ext cx="684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german-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3568" y="5969680"/>
            <a:ext cx="495020" cy="30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taly_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3753" y="5587736"/>
            <a:ext cx="449733" cy="3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spain-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6538" y="5587737"/>
            <a:ext cx="461549" cy="30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http://t3.gstatic.com/images?q=tbn:ANd9GcT_ImHPSFn4NoOsFdBBRW9pGUpr7vVSg9h6XwE0dpAztm9b7J-tq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7325" y="5670221"/>
            <a:ext cx="7191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1955800" y="5438976"/>
            <a:ext cx="8280400" cy="0"/>
          </a:xfrm>
          <a:prstGeom prst="straightConnector1">
            <a:avLst/>
          </a:prstGeom>
          <a:ln w="34925">
            <a:solidFill>
              <a:srgbClr val="E567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1498600" y="5579735"/>
            <a:ext cx="1254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dirty="0">
                <a:solidFill>
                  <a:srgbClr val="002060"/>
                </a:solidFill>
                <a:latin typeface="Century Gothic" panose="020B0502020202020204" pitchFamily="34" charset="0"/>
                <a:cs typeface="Calibri" panose="020F0502020204030204" pitchFamily="34" charset="0"/>
              </a:rPr>
              <a:t>D</a:t>
            </a:r>
            <a:r>
              <a:rPr lang="en-GB" altLang="en-US" sz="2400" dirty="0" smtClean="0">
                <a:solidFill>
                  <a:srgbClr val="002060"/>
                </a:solidFill>
                <a:latin typeface="Century Gothic" panose="020B0502020202020204" pitchFamily="34" charset="0"/>
                <a:cs typeface="Calibri" panose="020F0502020204030204" pitchFamily="34" charset="0"/>
              </a:rPr>
              <a:t>eep</a:t>
            </a:r>
            <a:endParaRPr lang="en-GB" altLang="en-US" sz="2400" dirty="0">
              <a:solidFill>
                <a:srgbClr val="002060"/>
              </a:solidFill>
              <a:latin typeface="Century Gothic" panose="020B0502020202020204" pitchFamily="34" charset="0"/>
              <a:cs typeface="Calibri" panose="020F0502020204030204" pitchFamily="34" charset="0"/>
            </a:endParaRPr>
          </a:p>
        </p:txBody>
      </p:sp>
      <p:sp>
        <p:nvSpPr>
          <p:cNvPr id="19" name="TextBox 18"/>
          <p:cNvSpPr txBox="1">
            <a:spLocks noChangeArrowheads="1"/>
          </p:cNvSpPr>
          <p:nvPr/>
        </p:nvSpPr>
        <p:spPr bwMode="auto">
          <a:xfrm>
            <a:off x="9464712" y="5571004"/>
            <a:ext cx="154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dirty="0">
                <a:solidFill>
                  <a:srgbClr val="002060"/>
                </a:solidFill>
                <a:latin typeface="Century Gothic" panose="020B0502020202020204" pitchFamily="34" charset="0"/>
                <a:cs typeface="Calibri" panose="020F0502020204030204" pitchFamily="34" charset="0"/>
              </a:rPr>
              <a:t>S</a:t>
            </a:r>
            <a:r>
              <a:rPr lang="en-GB" altLang="en-US" sz="2400" dirty="0" smtClean="0">
                <a:solidFill>
                  <a:srgbClr val="002060"/>
                </a:solidFill>
                <a:latin typeface="Century Gothic" panose="020B0502020202020204" pitchFamily="34" charset="0"/>
                <a:cs typeface="Calibri" panose="020F0502020204030204" pitchFamily="34" charset="0"/>
              </a:rPr>
              <a:t>hallow</a:t>
            </a:r>
            <a:endParaRPr lang="en-GB" altLang="en-US" sz="2400" dirty="0">
              <a:solidFill>
                <a:srgbClr val="002060"/>
              </a:solidFill>
              <a:latin typeface="Century Gothic" panose="020B0502020202020204" pitchFamily="34" charset="0"/>
              <a:cs typeface="Calibri" panose="020F0502020204030204" pitchFamily="34" charset="0"/>
            </a:endParaRPr>
          </a:p>
        </p:txBody>
      </p:sp>
      <p:sp>
        <p:nvSpPr>
          <p:cNvPr id="2" name="TextBox 1"/>
          <p:cNvSpPr txBox="1"/>
          <p:nvPr/>
        </p:nvSpPr>
        <p:spPr>
          <a:xfrm>
            <a:off x="322261" y="1353554"/>
            <a:ext cx="11655426" cy="2631490"/>
          </a:xfrm>
          <a:prstGeom prst="rect">
            <a:avLst/>
          </a:prstGeom>
          <a:noFill/>
        </p:spPr>
        <p:txBody>
          <a:bodyPr wrap="square" rtlCol="0">
            <a:spAutoFit/>
          </a:bodyPr>
          <a:lstStyle/>
          <a:p>
            <a:pPr>
              <a:defRPr/>
            </a:pPr>
            <a:r>
              <a:rPr lang="en-GB" b="1" dirty="0">
                <a:solidFill>
                  <a:srgbClr val="E56700"/>
                </a:solidFill>
                <a:latin typeface="Century Gothic" panose="020B0502020202020204" pitchFamily="34" charset="0"/>
                <a:cs typeface="Calibri" panose="020F0502020204030204" pitchFamily="34" charset="0"/>
              </a:rPr>
              <a:t>‘Orthographic depth’ / ‘Phonological transparency’ </a:t>
            </a:r>
          </a:p>
          <a:p>
            <a:pPr>
              <a:defRPr/>
            </a:pPr>
            <a:endParaRPr lang="en-GB" sz="900" dirty="0">
              <a:solidFill>
                <a:prstClr val="black"/>
              </a:solidFill>
              <a:latin typeface="Century Gothic" panose="020B0502020202020204" pitchFamily="34" charset="0"/>
              <a:cs typeface="Calibri" panose="020F0502020204030204" pitchFamily="34" charset="0"/>
            </a:endParaRPr>
          </a:p>
          <a:p>
            <a:pPr>
              <a:defRPr/>
            </a:pPr>
            <a:r>
              <a:rPr lang="en-GB" dirty="0">
                <a:solidFill>
                  <a:srgbClr val="002060"/>
                </a:solidFill>
                <a:latin typeface="Century Gothic" panose="020B0502020202020204" pitchFamily="34" charset="0"/>
                <a:cs typeface="Calibri" panose="020F0502020204030204" pitchFamily="34" charset="0"/>
              </a:rPr>
              <a:t>The extent to which a writing system (‘orthography’) adheres to the principle of one-to-one mapping between written symbols and sounds </a:t>
            </a:r>
          </a:p>
          <a:p>
            <a:pPr>
              <a:defRPr/>
            </a:pPr>
            <a:r>
              <a:rPr lang="en-GB" dirty="0">
                <a:solidFill>
                  <a:srgbClr val="002060"/>
                </a:solidFill>
                <a:latin typeface="Century Gothic" panose="020B0502020202020204" pitchFamily="34" charset="0"/>
                <a:cs typeface="Calibri" panose="020F0502020204030204" pitchFamily="34" charset="0"/>
                <a:sym typeface="Wingdings" panose="05000000000000000000" pitchFamily="2" charset="2"/>
              </a:rPr>
              <a:t>( </a:t>
            </a:r>
            <a:r>
              <a:rPr lang="en-GB" dirty="0">
                <a:solidFill>
                  <a:srgbClr val="002060"/>
                </a:solidFill>
                <a:latin typeface="Century Gothic" panose="020B0502020202020204" pitchFamily="34" charset="0"/>
                <a:cs typeface="Calibri" panose="020F0502020204030204" pitchFamily="34" charset="0"/>
              </a:rPr>
              <a:t>How consistent are the symbol-sound mappings?)</a:t>
            </a:r>
          </a:p>
          <a:p>
            <a:pPr>
              <a:defRPr/>
            </a:pPr>
            <a:endParaRPr lang="en-GB" sz="800" dirty="0">
              <a:solidFill>
                <a:prstClr val="black"/>
              </a:solidFill>
              <a:latin typeface="Century Gothic" panose="020B0502020202020204" pitchFamily="34" charset="0"/>
              <a:cs typeface="Calibri" panose="020F0502020204030204" pitchFamily="34" charset="0"/>
            </a:endParaRPr>
          </a:p>
          <a:p>
            <a:pPr>
              <a:defRPr/>
            </a:pPr>
            <a:r>
              <a:rPr lang="en-GB" dirty="0">
                <a:solidFill>
                  <a:srgbClr val="002060"/>
                </a:solidFill>
                <a:latin typeface="Century Gothic" panose="020B0502020202020204" pitchFamily="34" charset="0"/>
                <a:cs typeface="Calibri" panose="020F0502020204030204" pitchFamily="34" charset="0"/>
              </a:rPr>
              <a:t>I.e. in a </a:t>
            </a:r>
            <a:r>
              <a:rPr lang="en-GB" i="1" dirty="0">
                <a:solidFill>
                  <a:srgbClr val="002060"/>
                </a:solidFill>
                <a:latin typeface="Century Gothic" panose="020B0502020202020204" pitchFamily="34" charset="0"/>
                <a:cs typeface="Calibri" panose="020F0502020204030204" pitchFamily="34" charset="0"/>
              </a:rPr>
              <a:t>completely</a:t>
            </a:r>
            <a:r>
              <a:rPr lang="en-GB" dirty="0">
                <a:solidFill>
                  <a:srgbClr val="002060"/>
                </a:solidFill>
                <a:latin typeface="Century Gothic" panose="020B0502020202020204" pitchFamily="34" charset="0"/>
                <a:cs typeface="Calibri" panose="020F0502020204030204" pitchFamily="34" charset="0"/>
              </a:rPr>
              <a:t> </a:t>
            </a:r>
            <a:r>
              <a:rPr lang="en-GB" b="1" dirty="0">
                <a:solidFill>
                  <a:srgbClr val="E56700"/>
                </a:solidFill>
                <a:latin typeface="Century Gothic" panose="020B0502020202020204" pitchFamily="34" charset="0"/>
                <a:cs typeface="Calibri" panose="020F0502020204030204" pitchFamily="34" charset="0"/>
              </a:rPr>
              <a:t>shallow</a:t>
            </a:r>
            <a:r>
              <a:rPr lang="en-GB" dirty="0">
                <a:solidFill>
                  <a:srgbClr val="CC0099"/>
                </a:solidFill>
                <a:latin typeface="Century Gothic" panose="020B0502020202020204" pitchFamily="34" charset="0"/>
                <a:cs typeface="Calibri" panose="020F0502020204030204" pitchFamily="34" charset="0"/>
              </a:rPr>
              <a:t> </a:t>
            </a:r>
            <a:r>
              <a:rPr lang="en-GB" dirty="0">
                <a:solidFill>
                  <a:srgbClr val="002060"/>
                </a:solidFill>
                <a:latin typeface="Century Gothic" panose="020B0502020202020204" pitchFamily="34" charset="0"/>
                <a:cs typeface="Calibri" panose="020F0502020204030204" pitchFamily="34" charset="0"/>
              </a:rPr>
              <a:t>orthography: </a:t>
            </a:r>
          </a:p>
          <a:p>
            <a:pPr marL="342900" indent="-342900">
              <a:buFont typeface="Arial" pitchFamily="34" charset="0"/>
              <a:buChar char="•"/>
              <a:defRPr/>
            </a:pPr>
            <a:r>
              <a:rPr lang="en-GB" dirty="0">
                <a:solidFill>
                  <a:srgbClr val="002060"/>
                </a:solidFill>
                <a:latin typeface="Century Gothic" panose="020B0502020202020204" pitchFamily="34" charset="0"/>
                <a:cs typeface="Calibri" panose="020F0502020204030204" pitchFamily="34" charset="0"/>
              </a:rPr>
              <a:t>each grapheme represents one and only one phoneme; </a:t>
            </a:r>
          </a:p>
          <a:p>
            <a:pPr marL="342900" indent="-342900">
              <a:buFont typeface="Arial" pitchFamily="34" charset="0"/>
              <a:buChar char="•"/>
              <a:defRPr/>
            </a:pPr>
            <a:r>
              <a:rPr lang="en-GB" dirty="0">
                <a:solidFill>
                  <a:srgbClr val="002060"/>
                </a:solidFill>
                <a:latin typeface="Century Gothic" panose="020B0502020202020204" pitchFamily="34" charset="0"/>
                <a:cs typeface="Calibri" panose="020F0502020204030204" pitchFamily="34" charset="0"/>
              </a:rPr>
              <a:t>each phoneme is represented by one and only one grapheme</a:t>
            </a:r>
          </a:p>
          <a:p>
            <a:pPr>
              <a:defRPr/>
            </a:pPr>
            <a:endParaRPr lang="en-GB" sz="400" i="1" dirty="0">
              <a:solidFill>
                <a:srgbClr val="0033CC"/>
              </a:solidFill>
              <a:latin typeface="Century Gothic" panose="020B0502020202020204" pitchFamily="34" charset="0"/>
              <a:cs typeface="Calibri" panose="020F0502020204030204" pitchFamily="34" charset="0"/>
            </a:endParaRPr>
          </a:p>
          <a:p>
            <a:pPr>
              <a:defRPr/>
            </a:pPr>
            <a:r>
              <a:rPr lang="en-GB" i="1" dirty="0">
                <a:solidFill>
                  <a:srgbClr val="E56700"/>
                </a:solidFill>
                <a:latin typeface="Century Gothic" panose="020B0502020202020204" pitchFamily="34" charset="0"/>
                <a:cs typeface="Calibri" panose="020F0502020204030204" pitchFamily="34" charset="0"/>
              </a:rPr>
              <a:t>Can you think of one such writing system?</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223322"/>
            <a:ext cx="8000999" cy="831161"/>
          </a:xfrm>
          <a:prstGeom prst="rect">
            <a:avLst/>
          </a:prstGeom>
        </p:spPr>
      </p:pic>
      <p:sp>
        <p:nvSpPr>
          <p:cNvPr id="21" name="Title 1"/>
          <p:cNvSpPr txBox="1">
            <a:spLocks/>
          </p:cNvSpPr>
          <p:nvPr/>
        </p:nvSpPr>
        <p:spPr>
          <a:xfrm>
            <a:off x="132639" y="-86197"/>
            <a:ext cx="70555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400" b="1" dirty="0" smtClean="0">
                <a:solidFill>
                  <a:schemeClr val="bg1"/>
                </a:solidFill>
              </a:rPr>
              <a:t>Learning To Read In Different Writing Systems </a:t>
            </a:r>
            <a:endParaRPr lang="en-GB" sz="2400" b="1" dirty="0">
              <a:solidFill>
                <a:schemeClr val="bg1"/>
              </a:solidFill>
            </a:endParaRPr>
          </a:p>
        </p:txBody>
      </p:sp>
    </p:spTree>
    <p:extLst>
      <p:ext uri="{BB962C8B-B14F-4D97-AF65-F5344CB8AC3E}">
        <p14:creationId xmlns:p14="http://schemas.microsoft.com/office/powerpoint/2010/main" val="369688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40955" y="1424140"/>
            <a:ext cx="5356434" cy="1325563"/>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lgn="ctr"/>
            <a:r>
              <a:rPr lang="en-GB" sz="2000" b="1" dirty="0">
                <a:solidFill>
                  <a:srgbClr val="112F6A"/>
                </a:solidFill>
                <a:latin typeface="Century Gothic" panose="020B0502020202020204" pitchFamily="34" charset="0"/>
              </a:rPr>
              <a:t>Orthographic depth:</a:t>
            </a:r>
            <a:r>
              <a:rPr lang="en-GB" sz="2000" dirty="0">
                <a:solidFill>
                  <a:srgbClr val="112F6A"/>
                </a:solidFill>
                <a:latin typeface="Century Gothic" panose="020B0502020202020204" pitchFamily="34" charset="0"/>
              </a:rPr>
              <a:t> a measure of how consistent / transparent the mappings are between graphemes and phonemes in a given writing system. </a:t>
            </a:r>
            <a:r>
              <a:rPr lang="en-GB" sz="2000" dirty="0" smtClean="0">
                <a:solidFill>
                  <a:srgbClr val="112F6A"/>
                </a:solidFill>
                <a:latin typeface="Century Gothic" panose="020B0502020202020204" pitchFamily="34" charset="0"/>
              </a:rPr>
              <a:t>European </a:t>
            </a:r>
            <a:r>
              <a:rPr lang="en-GB" sz="2000" dirty="0">
                <a:solidFill>
                  <a:srgbClr val="112F6A"/>
                </a:solidFill>
                <a:latin typeface="Century Gothic" panose="020B0502020202020204" pitchFamily="34" charset="0"/>
              </a:rPr>
              <a:t>languages differ in their orthographic depth! </a:t>
            </a:r>
            <a:r>
              <a:rPr lang="en-GB" sz="2000" b="1" dirty="0">
                <a:solidFill>
                  <a:srgbClr val="112F6A"/>
                </a:solidFill>
                <a:latin typeface="Century Gothic" panose="020B0502020202020204" pitchFamily="34" charset="0"/>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702" y="3169068"/>
            <a:ext cx="3952741" cy="2635161"/>
          </a:xfrm>
          <a:prstGeom prst="rect">
            <a:avLst/>
          </a:prstGeom>
        </p:spPr>
      </p:pic>
      <p:sp>
        <p:nvSpPr>
          <p:cNvPr id="5" name="Text Box 4"/>
          <p:cNvSpPr txBox="1">
            <a:spLocks noChangeArrowheads="1"/>
          </p:cNvSpPr>
          <p:nvPr/>
        </p:nvSpPr>
        <p:spPr bwMode="auto">
          <a:xfrm>
            <a:off x="6744280" y="430279"/>
            <a:ext cx="4775195" cy="1400383"/>
          </a:xfrm>
          <a:prstGeom prst="rect">
            <a:avLst/>
          </a:prstGeom>
          <a:solidFill>
            <a:schemeClr val="bg1"/>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600"/>
              </a:spcBef>
              <a:buNone/>
            </a:pPr>
            <a:r>
              <a:rPr lang="en-GB" altLang="en-US" sz="4000" b="1" dirty="0" err="1">
                <a:solidFill>
                  <a:srgbClr val="112F6A"/>
                </a:solidFill>
                <a:latin typeface="Century Gothic" panose="020B0502020202020204" pitchFamily="34" charset="0"/>
                <a:cs typeface="Calibri" panose="020F0502020204030204" pitchFamily="34" charset="0"/>
              </a:rPr>
              <a:t>m</a:t>
            </a:r>
            <a:r>
              <a:rPr lang="en-GB" sz="4000" b="1" dirty="0" err="1">
                <a:solidFill>
                  <a:srgbClr val="112F6A"/>
                </a:solidFill>
                <a:latin typeface="Century Gothic" panose="020B0502020202020204" pitchFamily="34" charset="0"/>
                <a:cs typeface="Calibri" panose="020F0502020204030204" pitchFamily="34" charset="0"/>
              </a:rPr>
              <a:t>ú</a:t>
            </a:r>
            <a:r>
              <a:rPr lang="en-GB" altLang="en-US" sz="4000" b="1" dirty="0" err="1">
                <a:solidFill>
                  <a:srgbClr val="112F6A"/>
                </a:solidFill>
                <a:latin typeface="Century Gothic" panose="020B0502020202020204" pitchFamily="34" charset="0"/>
                <a:cs typeface="Calibri" panose="020F0502020204030204" pitchFamily="34" charset="0"/>
              </a:rPr>
              <a:t>sica</a:t>
            </a:r>
            <a:endParaRPr lang="en-GB" altLang="en-US" sz="4000" b="1" dirty="0">
              <a:solidFill>
                <a:srgbClr val="112F6A"/>
              </a:solidFill>
              <a:latin typeface="Century Gothic" panose="020B0502020202020204" pitchFamily="34" charset="0"/>
              <a:cs typeface="Calibri" panose="020F0502020204030204" pitchFamily="34" charset="0"/>
            </a:endParaRPr>
          </a:p>
          <a:p>
            <a:pPr>
              <a:spcBef>
                <a:spcPts val="600"/>
              </a:spcBef>
              <a:buNone/>
            </a:pPr>
            <a:r>
              <a:rPr lang="en-GB" altLang="en-US" sz="4000" dirty="0" smtClean="0">
                <a:solidFill>
                  <a:srgbClr val="112F6A"/>
                </a:solidFill>
                <a:latin typeface="Century Gothic" panose="020B0502020202020204" pitchFamily="34" charset="0"/>
                <a:cs typeface="Calibri" panose="020F0502020204030204" pitchFamily="34" charset="0"/>
              </a:rPr>
              <a:t>   &lt;</a:t>
            </a:r>
            <a:r>
              <a:rPr lang="en-GB" altLang="en-US" sz="4000" dirty="0">
                <a:solidFill>
                  <a:srgbClr val="112F6A"/>
                </a:solidFill>
                <a:latin typeface="Century Gothic" panose="020B0502020202020204" pitchFamily="34" charset="0"/>
                <a:cs typeface="Calibri" panose="020F0502020204030204" pitchFamily="34" charset="0"/>
              </a:rPr>
              <a:t>u&gt;	 </a:t>
            </a:r>
            <a:r>
              <a:rPr lang="en-GB" altLang="en-US" sz="4000" dirty="0" smtClean="0">
                <a:solidFill>
                  <a:srgbClr val="112F6A"/>
                </a:solidFill>
                <a:latin typeface="Century Gothic" panose="020B0502020202020204" pitchFamily="34" charset="0"/>
                <a:cs typeface="Calibri" panose="020F0502020204030204" pitchFamily="34" charset="0"/>
              </a:rPr>
              <a:t>&lt;</a:t>
            </a:r>
            <a:r>
              <a:rPr lang="en-GB" altLang="en-US" sz="4000" dirty="0" err="1">
                <a:solidFill>
                  <a:srgbClr val="112F6A"/>
                </a:solidFill>
                <a:latin typeface="Century Gothic" panose="020B0502020202020204" pitchFamily="34" charset="0"/>
                <a:cs typeface="Calibri" panose="020F0502020204030204" pitchFamily="34" charset="0"/>
              </a:rPr>
              <a:t>i</a:t>
            </a:r>
            <a:r>
              <a:rPr lang="en-GB" altLang="en-US" sz="4000" dirty="0">
                <a:solidFill>
                  <a:srgbClr val="112F6A"/>
                </a:solidFill>
                <a:latin typeface="Century Gothic" panose="020B0502020202020204" pitchFamily="34" charset="0"/>
                <a:cs typeface="Calibri" panose="020F0502020204030204" pitchFamily="34" charset="0"/>
              </a:rPr>
              <a:t>&gt;  </a:t>
            </a:r>
            <a:r>
              <a:rPr lang="en-GB" altLang="en-US" sz="4000" dirty="0" smtClean="0">
                <a:solidFill>
                  <a:srgbClr val="112F6A"/>
                </a:solidFill>
                <a:latin typeface="Century Gothic" panose="020B0502020202020204" pitchFamily="34" charset="0"/>
                <a:cs typeface="Calibri" panose="020F0502020204030204" pitchFamily="34" charset="0"/>
              </a:rPr>
              <a:t>  &lt;</a:t>
            </a:r>
            <a:r>
              <a:rPr lang="en-GB" altLang="en-US" sz="4000" dirty="0">
                <a:solidFill>
                  <a:srgbClr val="112F6A"/>
                </a:solidFill>
                <a:latin typeface="Century Gothic" panose="020B0502020202020204" pitchFamily="34" charset="0"/>
                <a:cs typeface="Calibri" panose="020F0502020204030204" pitchFamily="34" charset="0"/>
              </a:rPr>
              <a:t>a&gt;</a:t>
            </a:r>
          </a:p>
        </p:txBody>
      </p:sp>
      <p:pic>
        <p:nvPicPr>
          <p:cNvPr id="6" name="Picture 2" descr="http://www.paulsquiz.com/images/stories/traintrav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280" y="1830661"/>
            <a:ext cx="4775195" cy="339120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6744279" y="5221865"/>
            <a:ext cx="4775195" cy="707886"/>
          </a:xfrm>
          <a:prstGeom prst="rect">
            <a:avLst/>
          </a:prstGeom>
          <a:solidFill>
            <a:schemeClr val="bg1"/>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4000" dirty="0" smtClean="0">
                <a:solidFill>
                  <a:srgbClr val="112F6A"/>
                </a:solidFill>
                <a:latin typeface="Century Gothic" panose="020B0502020202020204" pitchFamily="34" charset="0"/>
                <a:cs typeface="Calibri" panose="020F0502020204030204" pitchFamily="34" charset="0"/>
              </a:rPr>
              <a:t>  /</a:t>
            </a:r>
            <a:r>
              <a:rPr lang="en-GB" altLang="en-US" sz="4000" dirty="0">
                <a:solidFill>
                  <a:srgbClr val="112F6A"/>
                </a:solidFill>
                <a:latin typeface="Century Gothic" panose="020B0502020202020204" pitchFamily="34" charset="0"/>
                <a:cs typeface="Calibri" panose="020F0502020204030204" pitchFamily="34" charset="0"/>
              </a:rPr>
              <a:t>u/	 </a:t>
            </a:r>
            <a:r>
              <a:rPr lang="en-GB" altLang="en-US" sz="4000" dirty="0" smtClean="0">
                <a:solidFill>
                  <a:srgbClr val="112F6A"/>
                </a:solidFill>
                <a:latin typeface="Century Gothic" panose="020B0502020202020204" pitchFamily="34" charset="0"/>
                <a:cs typeface="Calibri" panose="020F0502020204030204" pitchFamily="34" charset="0"/>
              </a:rPr>
              <a:t>/</a:t>
            </a:r>
            <a:r>
              <a:rPr lang="en-GB" altLang="en-US" sz="4000" dirty="0" err="1">
                <a:solidFill>
                  <a:srgbClr val="112F6A"/>
                </a:solidFill>
                <a:latin typeface="Century Gothic" panose="020B0502020202020204" pitchFamily="34" charset="0"/>
                <a:cs typeface="Calibri" panose="020F0502020204030204" pitchFamily="34" charset="0"/>
              </a:rPr>
              <a:t>i</a:t>
            </a:r>
            <a:r>
              <a:rPr lang="en-GB" altLang="en-US" sz="4000" dirty="0">
                <a:solidFill>
                  <a:srgbClr val="112F6A"/>
                </a:solidFill>
                <a:latin typeface="Century Gothic" panose="020B0502020202020204" pitchFamily="34" charset="0"/>
                <a:cs typeface="Calibri" panose="020F0502020204030204" pitchFamily="34" charset="0"/>
              </a:rPr>
              <a:t>/    </a:t>
            </a:r>
            <a:r>
              <a:rPr lang="en-GB" altLang="en-US" sz="4000" dirty="0" smtClean="0">
                <a:solidFill>
                  <a:srgbClr val="112F6A"/>
                </a:solidFill>
                <a:latin typeface="Century Gothic" panose="020B0502020202020204" pitchFamily="34" charset="0"/>
                <a:cs typeface="Calibri" panose="020F0502020204030204" pitchFamily="34" charset="0"/>
              </a:rPr>
              <a:t>   /</a:t>
            </a:r>
            <a:r>
              <a:rPr lang="en-GB" altLang="en-US" sz="4000" dirty="0">
                <a:solidFill>
                  <a:srgbClr val="112F6A"/>
                </a:solidFill>
                <a:latin typeface="Century Gothic" panose="020B0502020202020204" pitchFamily="34" charset="0"/>
                <a:cs typeface="Calibri" panose="020F0502020204030204" pitchFamily="34" charset="0"/>
              </a:rPr>
              <a:t>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3322"/>
            <a:ext cx="5175409" cy="831161"/>
          </a:xfrm>
          <a:prstGeom prst="rect">
            <a:avLst/>
          </a:prstGeom>
        </p:spPr>
      </p:pic>
      <p:sp>
        <p:nvSpPr>
          <p:cNvPr id="9" name="Title 1"/>
          <p:cNvSpPr txBox="1">
            <a:spLocks/>
          </p:cNvSpPr>
          <p:nvPr/>
        </p:nvSpPr>
        <p:spPr>
          <a:xfrm>
            <a:off x="225772" y="-77329"/>
            <a:ext cx="5571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Orthographic Depth</a:t>
            </a:r>
            <a:endParaRPr lang="en-GB" sz="3200" b="1" dirty="0">
              <a:solidFill>
                <a:schemeClr val="bg1"/>
              </a:solidFill>
            </a:endParaRPr>
          </a:p>
        </p:txBody>
      </p:sp>
    </p:spTree>
    <p:extLst>
      <p:ext uri="{BB962C8B-B14F-4D97-AF65-F5344CB8AC3E}">
        <p14:creationId xmlns:p14="http://schemas.microsoft.com/office/powerpoint/2010/main" val="29225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411574" y="2016052"/>
            <a:ext cx="2537011" cy="646331"/>
          </a:xfrm>
          <a:prstGeom prst="rect">
            <a:avLst/>
          </a:prstGeom>
          <a:noFill/>
        </p:spPr>
        <p:txBody>
          <a:bodyPr wrap="square" rtlCol="0">
            <a:spAutoFit/>
          </a:bodyPr>
          <a:lstStyle/>
          <a:p>
            <a:pPr>
              <a:lnSpc>
                <a:spcPct val="150000"/>
              </a:lnSpc>
            </a:pPr>
            <a:r>
              <a:rPr lang="en-GB" sz="2400" dirty="0">
                <a:solidFill>
                  <a:srgbClr val="002060"/>
                </a:solidFill>
                <a:latin typeface="Century Gothic" panose="020B0502020202020204" pitchFamily="34" charset="0"/>
              </a:rPr>
              <a:t>/</a:t>
            </a:r>
            <a:r>
              <a:rPr lang="en-GB" sz="2400" b="1" dirty="0">
                <a:solidFill>
                  <a:srgbClr val="E56700"/>
                </a:solidFill>
                <a:latin typeface="Century Gothic" panose="020B0502020202020204" pitchFamily="34" charset="0"/>
              </a:rPr>
              <a:t>u</a:t>
            </a:r>
            <a:r>
              <a:rPr lang="en-GB" sz="2400" dirty="0">
                <a:solidFill>
                  <a:srgbClr val="002060"/>
                </a:solidFill>
                <a:latin typeface="Century Gothic" panose="020B0502020202020204" pitchFamily="34" charset="0"/>
              </a:rPr>
              <a:t>/ (thr</a:t>
            </a:r>
            <a:r>
              <a:rPr lang="en-GB" sz="2400" b="1" dirty="0">
                <a:solidFill>
                  <a:srgbClr val="002060"/>
                </a:solidFill>
                <a:latin typeface="Century Gothic" panose="020B0502020202020204" pitchFamily="34" charset="0"/>
              </a:rPr>
              <a:t>ough</a:t>
            </a:r>
            <a:r>
              <a:rPr lang="en-GB" sz="2400" dirty="0">
                <a:solidFill>
                  <a:srgbClr val="002060"/>
                </a:solidFill>
                <a:latin typeface="Century Gothic" panose="020B0502020202020204" pitchFamily="34" charset="0"/>
              </a:rPr>
              <a:t>)</a:t>
            </a:r>
          </a:p>
        </p:txBody>
      </p:sp>
      <p:grpSp>
        <p:nvGrpSpPr>
          <p:cNvPr id="2" name="Group 1"/>
          <p:cNvGrpSpPr/>
          <p:nvPr/>
        </p:nvGrpSpPr>
        <p:grpSpPr>
          <a:xfrm>
            <a:off x="6197726" y="1667180"/>
            <a:ext cx="3146612" cy="4524315"/>
            <a:chOff x="6197726" y="1667180"/>
            <a:chExt cx="3146612" cy="4524315"/>
          </a:xfrm>
        </p:grpSpPr>
        <p:sp>
          <p:nvSpPr>
            <p:cNvPr id="3" name="TextBox 2"/>
            <p:cNvSpPr txBox="1"/>
            <p:nvPr/>
          </p:nvSpPr>
          <p:spPr>
            <a:xfrm>
              <a:off x="6197726" y="1667180"/>
              <a:ext cx="1452282" cy="4524315"/>
            </a:xfrm>
            <a:prstGeom prst="rect">
              <a:avLst/>
            </a:prstGeom>
            <a:noFill/>
          </p:spPr>
          <p:txBody>
            <a:bodyPr wrap="square" rtlCol="0">
              <a:spAutoFit/>
            </a:bodyPr>
            <a:lstStyle/>
            <a:p>
              <a:pPr algn="ctr">
                <a:lnSpc>
                  <a:spcPct val="150000"/>
                </a:lnSpc>
              </a:pPr>
              <a:r>
                <a:rPr lang="en-GB" sz="2400" dirty="0">
                  <a:solidFill>
                    <a:srgbClr val="002060"/>
                  </a:solidFill>
                  <a:latin typeface="Century Gothic" panose="020B0502020202020204" pitchFamily="34" charset="0"/>
                </a:rPr>
                <a:t>t</a:t>
              </a:r>
              <a:r>
                <a:rPr lang="en-GB" sz="2400" b="1" dirty="0">
                  <a:solidFill>
                    <a:srgbClr val="002060"/>
                  </a:solidFill>
                  <a:latin typeface="Century Gothic" panose="020B0502020202020204" pitchFamily="34" charset="0"/>
                </a:rPr>
                <a:t>o</a:t>
              </a:r>
            </a:p>
            <a:p>
              <a:pPr algn="ctr">
                <a:lnSpc>
                  <a:spcPct val="150000"/>
                </a:lnSpc>
              </a:pPr>
              <a:r>
                <a:rPr lang="en-GB" sz="2400" dirty="0">
                  <a:solidFill>
                    <a:srgbClr val="002060"/>
                  </a:solidFill>
                  <a:latin typeface="Century Gothic" panose="020B0502020202020204" pitchFamily="34" charset="0"/>
                </a:rPr>
                <a:t>m</a:t>
              </a:r>
              <a:r>
                <a:rPr lang="en-GB" sz="2400" b="1" dirty="0">
                  <a:solidFill>
                    <a:srgbClr val="002060"/>
                  </a:solidFill>
                  <a:latin typeface="Century Gothic" panose="020B0502020202020204" pitchFamily="34" charset="0"/>
                </a:rPr>
                <a:t>oo</a:t>
              </a:r>
            </a:p>
            <a:p>
              <a:pPr algn="ctr">
                <a:lnSpc>
                  <a:spcPct val="150000"/>
                </a:lnSpc>
              </a:pPr>
              <a:r>
                <a:rPr lang="en-GB" sz="2400" dirty="0">
                  <a:solidFill>
                    <a:srgbClr val="002060"/>
                  </a:solidFill>
                  <a:latin typeface="Century Gothic" panose="020B0502020202020204" pitchFamily="34" charset="0"/>
                </a:rPr>
                <a:t>t</a:t>
              </a:r>
              <a:r>
                <a:rPr lang="en-GB" sz="2400" b="1" dirty="0">
                  <a:solidFill>
                    <a:srgbClr val="002060"/>
                  </a:solidFill>
                  <a:latin typeface="Century Gothic" panose="020B0502020202020204" pitchFamily="34" charset="0"/>
                </a:rPr>
                <a:t>wo</a:t>
              </a:r>
            </a:p>
            <a:p>
              <a:pPr algn="ctr">
                <a:lnSpc>
                  <a:spcPct val="150000"/>
                </a:lnSpc>
              </a:pPr>
              <a:r>
                <a:rPr lang="en-GB" sz="2400" dirty="0">
                  <a:solidFill>
                    <a:srgbClr val="002060"/>
                  </a:solidFill>
                  <a:latin typeface="Century Gothic" panose="020B0502020202020204" pitchFamily="34" charset="0"/>
                </a:rPr>
                <a:t>thr</a:t>
              </a:r>
              <a:r>
                <a:rPr lang="en-GB" sz="2400" b="1" dirty="0">
                  <a:solidFill>
                    <a:srgbClr val="E56700"/>
                  </a:solidFill>
                  <a:latin typeface="Century Gothic" panose="020B0502020202020204" pitchFamily="34" charset="0"/>
                </a:rPr>
                <a:t>ough</a:t>
              </a:r>
            </a:p>
            <a:p>
              <a:pPr algn="ctr">
                <a:lnSpc>
                  <a:spcPct val="150000"/>
                </a:lnSpc>
              </a:pPr>
              <a:r>
                <a:rPr lang="en-GB" sz="2400" dirty="0">
                  <a:solidFill>
                    <a:srgbClr val="002060"/>
                  </a:solidFill>
                  <a:latin typeface="Century Gothic" panose="020B0502020202020204" pitchFamily="34" charset="0"/>
                </a:rPr>
                <a:t>sh</a:t>
              </a:r>
              <a:r>
                <a:rPr lang="en-GB" sz="2400" b="1" dirty="0">
                  <a:solidFill>
                    <a:srgbClr val="002060"/>
                  </a:solidFill>
                  <a:latin typeface="Century Gothic" panose="020B0502020202020204" pitchFamily="34" charset="0"/>
                </a:rPr>
                <a:t>oe</a:t>
              </a:r>
            </a:p>
            <a:p>
              <a:pPr algn="ctr">
                <a:lnSpc>
                  <a:spcPct val="150000"/>
                </a:lnSpc>
              </a:pPr>
              <a:r>
                <a:rPr lang="en-GB" sz="2400" dirty="0">
                  <a:solidFill>
                    <a:srgbClr val="002060"/>
                  </a:solidFill>
                  <a:latin typeface="Century Gothic" panose="020B0502020202020204" pitchFamily="34" charset="0"/>
                </a:rPr>
                <a:t>fl</a:t>
              </a:r>
              <a:r>
                <a:rPr lang="en-GB" sz="2400" b="1" dirty="0">
                  <a:solidFill>
                    <a:srgbClr val="002060"/>
                  </a:solidFill>
                  <a:latin typeface="Century Gothic" panose="020B0502020202020204" pitchFamily="34" charset="0"/>
                </a:rPr>
                <a:t>ew</a:t>
              </a:r>
            </a:p>
            <a:p>
              <a:pPr algn="ctr">
                <a:lnSpc>
                  <a:spcPct val="150000"/>
                </a:lnSpc>
              </a:pPr>
              <a:r>
                <a:rPr lang="en-GB" sz="2400" dirty="0">
                  <a:solidFill>
                    <a:srgbClr val="002060"/>
                  </a:solidFill>
                  <a:latin typeface="Century Gothic" panose="020B0502020202020204" pitchFamily="34" charset="0"/>
                </a:rPr>
                <a:t>fl</a:t>
              </a:r>
              <a:r>
                <a:rPr lang="en-GB" sz="2400" b="1" dirty="0">
                  <a:solidFill>
                    <a:srgbClr val="002060"/>
                  </a:solidFill>
                  <a:latin typeface="Century Gothic" panose="020B0502020202020204" pitchFamily="34" charset="0"/>
                </a:rPr>
                <a:t>u</a:t>
              </a:r>
            </a:p>
            <a:p>
              <a:pPr algn="ctr">
                <a:lnSpc>
                  <a:spcPct val="150000"/>
                </a:lnSpc>
              </a:pPr>
              <a:r>
                <a:rPr lang="en-GB" sz="2400" dirty="0">
                  <a:solidFill>
                    <a:srgbClr val="002060"/>
                  </a:solidFill>
                  <a:latin typeface="Century Gothic" panose="020B0502020202020204" pitchFamily="34" charset="0"/>
                </a:rPr>
                <a:t>bl</a:t>
              </a:r>
              <a:r>
                <a:rPr lang="en-GB" sz="2400" b="1" dirty="0">
                  <a:solidFill>
                    <a:srgbClr val="002060"/>
                  </a:solidFill>
                  <a:latin typeface="Century Gothic" panose="020B0502020202020204" pitchFamily="34" charset="0"/>
                </a:rPr>
                <a:t>ue</a:t>
              </a:r>
            </a:p>
          </p:txBody>
        </p:sp>
        <p:cxnSp>
          <p:nvCxnSpPr>
            <p:cNvPr id="12" name="Straight Connector 11"/>
            <p:cNvCxnSpPr/>
            <p:nvPr/>
          </p:nvCxnSpPr>
          <p:spPr>
            <a:xfrm>
              <a:off x="7210738" y="1978418"/>
              <a:ext cx="2133600" cy="392081"/>
            </a:xfrm>
            <a:prstGeom prst="line">
              <a:avLst/>
            </a:prstGeom>
            <a:ln w="31750">
              <a:solidFill>
                <a:srgbClr val="E567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300385" y="2370499"/>
              <a:ext cx="2008094" cy="246063"/>
            </a:xfrm>
            <a:prstGeom prst="line">
              <a:avLst/>
            </a:prstGeom>
            <a:ln w="31750">
              <a:solidFill>
                <a:srgbClr val="E567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264526" y="2370499"/>
              <a:ext cx="2079812" cy="789829"/>
            </a:xfrm>
            <a:prstGeom prst="line">
              <a:avLst/>
            </a:prstGeom>
            <a:ln w="31750">
              <a:solidFill>
                <a:srgbClr val="E567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300386" y="2373803"/>
              <a:ext cx="1972235" cy="1832095"/>
            </a:xfrm>
            <a:prstGeom prst="line">
              <a:avLst/>
            </a:prstGeom>
            <a:ln w="31750">
              <a:solidFill>
                <a:srgbClr val="E567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300386" y="2373803"/>
              <a:ext cx="1972235" cy="2387907"/>
            </a:xfrm>
            <a:prstGeom prst="line">
              <a:avLst/>
            </a:prstGeom>
            <a:ln w="31750">
              <a:solidFill>
                <a:srgbClr val="E567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228667" y="2373803"/>
              <a:ext cx="2079812" cy="2947895"/>
            </a:xfrm>
            <a:prstGeom prst="line">
              <a:avLst/>
            </a:prstGeom>
            <a:ln w="31750">
              <a:solidFill>
                <a:srgbClr val="E567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367620" y="2373802"/>
              <a:ext cx="1976718" cy="3530080"/>
            </a:xfrm>
            <a:prstGeom prst="line">
              <a:avLst/>
            </a:prstGeom>
            <a:ln w="31750">
              <a:solidFill>
                <a:srgbClr val="E56700"/>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7650008" y="2406824"/>
            <a:ext cx="4334436" cy="3565763"/>
            <a:chOff x="7650008" y="2406824"/>
            <a:chExt cx="4334436" cy="3565763"/>
          </a:xfrm>
        </p:grpSpPr>
        <p:cxnSp>
          <p:nvCxnSpPr>
            <p:cNvPr id="6" name="Straight Connector 5"/>
            <p:cNvCxnSpPr/>
            <p:nvPr/>
          </p:nvCxnSpPr>
          <p:spPr>
            <a:xfrm flipV="1">
              <a:off x="7650008" y="2935275"/>
              <a:ext cx="1775012" cy="717177"/>
            </a:xfrm>
            <a:prstGeom prst="line">
              <a:avLst/>
            </a:prstGeom>
            <a:ln w="31750">
              <a:solidFill>
                <a:srgbClr val="112F6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650008" y="3472442"/>
              <a:ext cx="1797424" cy="180011"/>
            </a:xfrm>
            <a:prstGeom prst="line">
              <a:avLst/>
            </a:prstGeom>
            <a:ln w="31750">
              <a:solidFill>
                <a:srgbClr val="112F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50008" y="3652451"/>
              <a:ext cx="1775012" cy="326744"/>
            </a:xfrm>
            <a:prstGeom prst="line">
              <a:avLst/>
            </a:prstGeom>
            <a:ln w="31750">
              <a:solidFill>
                <a:srgbClr val="112F6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50008" y="3652452"/>
              <a:ext cx="1775012" cy="878541"/>
            </a:xfrm>
            <a:prstGeom prst="line">
              <a:avLst/>
            </a:prstGeom>
            <a:ln w="31750">
              <a:solidFill>
                <a:srgbClr val="112F6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50009" y="3646788"/>
              <a:ext cx="1810871" cy="1421177"/>
            </a:xfrm>
            <a:prstGeom prst="line">
              <a:avLst/>
            </a:prstGeom>
            <a:ln w="31750">
              <a:solidFill>
                <a:srgbClr val="112F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50008" y="3646788"/>
              <a:ext cx="1824318" cy="2005669"/>
            </a:xfrm>
            <a:prstGeom prst="line">
              <a:avLst/>
            </a:prstGeom>
            <a:ln w="31750">
              <a:solidFill>
                <a:srgbClr val="112F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654491" y="2406824"/>
              <a:ext cx="1739153" cy="1276289"/>
            </a:xfrm>
            <a:prstGeom prst="line">
              <a:avLst/>
            </a:prstGeom>
            <a:ln w="31750">
              <a:solidFill>
                <a:srgbClr val="112F6A"/>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447433" y="2556267"/>
              <a:ext cx="2537011" cy="3416320"/>
            </a:xfrm>
            <a:prstGeom prst="rect">
              <a:avLst/>
            </a:prstGeom>
            <a:noFill/>
          </p:spPr>
          <p:txBody>
            <a:bodyPr wrap="square" rtlCol="0">
              <a:spAutoFit/>
            </a:bodyPr>
            <a:lstStyle/>
            <a:p>
              <a:pPr>
                <a:lnSpc>
                  <a:spcPct val="150000"/>
                </a:lnSpc>
              </a:pPr>
              <a:r>
                <a:rPr lang="en-GB" sz="2400" dirty="0">
                  <a:solidFill>
                    <a:srgbClr val="002060"/>
                  </a:solidFill>
                  <a:latin typeface="Century Gothic" panose="020B0502020202020204" pitchFamily="34" charset="0"/>
                </a:rPr>
                <a:t>/</a:t>
              </a:r>
              <a:r>
                <a:rPr lang="en-GB" sz="2400" dirty="0" err="1">
                  <a:solidFill>
                    <a:srgbClr val="002060"/>
                  </a:solidFill>
                  <a:latin typeface="Century Gothic" panose="020B0502020202020204" pitchFamily="34" charset="0"/>
                </a:rPr>
                <a:t>ɒf</a:t>
              </a:r>
              <a:r>
                <a:rPr lang="en-GB" sz="2400" dirty="0">
                  <a:solidFill>
                    <a:srgbClr val="002060"/>
                  </a:solidFill>
                  <a:latin typeface="Century Gothic" panose="020B0502020202020204" pitchFamily="34" charset="0"/>
                </a:rPr>
                <a:t>/ (c</a:t>
              </a:r>
              <a:r>
                <a:rPr lang="en-GB" sz="2400" b="1" dirty="0">
                  <a:solidFill>
                    <a:srgbClr val="002060"/>
                  </a:solidFill>
                  <a:latin typeface="Century Gothic" panose="020B0502020202020204" pitchFamily="34" charset="0"/>
                </a:rPr>
                <a:t>ough</a:t>
              </a:r>
              <a:r>
                <a:rPr lang="en-GB" sz="2400" dirty="0">
                  <a:solidFill>
                    <a:srgbClr val="002060"/>
                  </a:solidFill>
                  <a:latin typeface="Century Gothic" panose="020B0502020202020204" pitchFamily="34" charset="0"/>
                </a:rPr>
                <a:t>)</a:t>
              </a:r>
            </a:p>
            <a:p>
              <a:pPr>
                <a:lnSpc>
                  <a:spcPct val="150000"/>
                </a:lnSpc>
              </a:pPr>
              <a:r>
                <a:rPr lang="en-GB" sz="2400" dirty="0">
                  <a:solidFill>
                    <a:srgbClr val="002060"/>
                  </a:solidFill>
                  <a:latin typeface="Century Gothic" panose="020B0502020202020204" pitchFamily="34" charset="0"/>
                </a:rPr>
                <a:t>/</a:t>
              </a:r>
              <a:r>
                <a:rPr lang="en-GB" sz="2400" dirty="0" err="1">
                  <a:solidFill>
                    <a:srgbClr val="002060"/>
                  </a:solidFill>
                  <a:latin typeface="Century Gothic" panose="020B0502020202020204" pitchFamily="34" charset="0"/>
                </a:rPr>
                <a:t>əʊ</a:t>
              </a:r>
              <a:r>
                <a:rPr lang="en-GB" sz="2400" dirty="0">
                  <a:solidFill>
                    <a:srgbClr val="002060"/>
                  </a:solidFill>
                  <a:latin typeface="Century Gothic" panose="020B0502020202020204" pitchFamily="34" charset="0"/>
                </a:rPr>
                <a:t>/ (th</a:t>
              </a:r>
              <a:r>
                <a:rPr lang="en-GB" sz="2400" b="1" dirty="0">
                  <a:solidFill>
                    <a:srgbClr val="002060"/>
                  </a:solidFill>
                  <a:latin typeface="Century Gothic" panose="020B0502020202020204" pitchFamily="34" charset="0"/>
                </a:rPr>
                <a:t>ough</a:t>
              </a:r>
              <a:r>
                <a:rPr lang="en-GB" sz="2400" dirty="0">
                  <a:solidFill>
                    <a:srgbClr val="002060"/>
                  </a:solidFill>
                  <a:latin typeface="Century Gothic" panose="020B0502020202020204" pitchFamily="34" charset="0"/>
                </a:rPr>
                <a:t>)</a:t>
              </a:r>
            </a:p>
            <a:p>
              <a:pPr>
                <a:lnSpc>
                  <a:spcPct val="150000"/>
                </a:lnSpc>
              </a:pPr>
              <a:r>
                <a:rPr lang="en-GB" sz="2400" dirty="0">
                  <a:solidFill>
                    <a:srgbClr val="002060"/>
                  </a:solidFill>
                  <a:latin typeface="Century Gothic" panose="020B0502020202020204" pitchFamily="34" charset="0"/>
                </a:rPr>
                <a:t>/ɔː/ (th</a:t>
              </a:r>
              <a:r>
                <a:rPr lang="en-GB" sz="2400" b="1" dirty="0">
                  <a:solidFill>
                    <a:srgbClr val="002060"/>
                  </a:solidFill>
                  <a:latin typeface="Century Gothic" panose="020B0502020202020204" pitchFamily="34" charset="0"/>
                </a:rPr>
                <a:t>ough</a:t>
              </a:r>
              <a:r>
                <a:rPr lang="en-GB" sz="2400" dirty="0">
                  <a:solidFill>
                    <a:srgbClr val="002060"/>
                  </a:solidFill>
                  <a:latin typeface="Century Gothic" panose="020B0502020202020204" pitchFamily="34" charset="0"/>
                </a:rPr>
                <a:t>t)</a:t>
              </a:r>
            </a:p>
            <a:p>
              <a:pPr>
                <a:lnSpc>
                  <a:spcPct val="150000"/>
                </a:lnSpc>
              </a:pPr>
              <a:r>
                <a:rPr lang="en-GB" sz="2400" dirty="0">
                  <a:solidFill>
                    <a:srgbClr val="002060"/>
                  </a:solidFill>
                  <a:latin typeface="Century Gothic" panose="020B0502020202020204" pitchFamily="34" charset="0"/>
                </a:rPr>
                <a:t>/</a:t>
              </a:r>
              <a:r>
                <a:rPr lang="en-GB" sz="2400" dirty="0" err="1">
                  <a:solidFill>
                    <a:srgbClr val="002060"/>
                  </a:solidFill>
                  <a:latin typeface="Century Gothic" panose="020B0502020202020204" pitchFamily="34" charset="0"/>
                </a:rPr>
                <a:t>aʊ</a:t>
              </a:r>
              <a:r>
                <a:rPr lang="en-GB" sz="2400" dirty="0">
                  <a:solidFill>
                    <a:srgbClr val="002060"/>
                  </a:solidFill>
                  <a:latin typeface="Century Gothic" panose="020B0502020202020204" pitchFamily="34" charset="0"/>
                </a:rPr>
                <a:t>/ (b</a:t>
              </a:r>
              <a:r>
                <a:rPr lang="en-GB" sz="2400" b="1" dirty="0">
                  <a:solidFill>
                    <a:srgbClr val="002060"/>
                  </a:solidFill>
                  <a:latin typeface="Century Gothic" panose="020B0502020202020204" pitchFamily="34" charset="0"/>
                </a:rPr>
                <a:t>ough</a:t>
              </a:r>
              <a:r>
                <a:rPr lang="en-GB" sz="2400" dirty="0">
                  <a:solidFill>
                    <a:srgbClr val="002060"/>
                  </a:solidFill>
                  <a:latin typeface="Century Gothic" panose="020B0502020202020204" pitchFamily="34" charset="0"/>
                </a:rPr>
                <a:t>)</a:t>
              </a:r>
            </a:p>
            <a:p>
              <a:pPr>
                <a:lnSpc>
                  <a:spcPct val="150000"/>
                </a:lnSpc>
              </a:pPr>
              <a:r>
                <a:rPr lang="en-GB" sz="2400" dirty="0">
                  <a:solidFill>
                    <a:srgbClr val="002060"/>
                  </a:solidFill>
                  <a:latin typeface="Century Gothic" panose="020B0502020202020204" pitchFamily="34" charset="0"/>
                </a:rPr>
                <a:t>/ə/ (thor</a:t>
              </a:r>
              <a:r>
                <a:rPr lang="en-GB" sz="2400" b="1" dirty="0">
                  <a:solidFill>
                    <a:srgbClr val="002060"/>
                  </a:solidFill>
                  <a:latin typeface="Century Gothic" panose="020B0502020202020204" pitchFamily="34" charset="0"/>
                </a:rPr>
                <a:t>ough</a:t>
              </a:r>
              <a:r>
                <a:rPr lang="en-GB" sz="2400" dirty="0">
                  <a:solidFill>
                    <a:srgbClr val="002060"/>
                  </a:solidFill>
                  <a:latin typeface="Century Gothic" panose="020B0502020202020204" pitchFamily="34" charset="0"/>
                </a:rPr>
                <a:t>)</a:t>
              </a:r>
            </a:p>
            <a:p>
              <a:pPr>
                <a:lnSpc>
                  <a:spcPct val="150000"/>
                </a:lnSpc>
              </a:pPr>
              <a:r>
                <a:rPr lang="en-GB" sz="2400" dirty="0">
                  <a:solidFill>
                    <a:srgbClr val="002060"/>
                  </a:solidFill>
                  <a:latin typeface="Century Gothic" panose="020B0502020202020204" pitchFamily="34" charset="0"/>
                </a:rPr>
                <a:t>/</a:t>
              </a:r>
              <a:r>
                <a:rPr lang="en-GB" sz="2400" dirty="0" err="1">
                  <a:solidFill>
                    <a:srgbClr val="002060"/>
                  </a:solidFill>
                  <a:latin typeface="Century Gothic" panose="020B0502020202020204" pitchFamily="34" charset="0"/>
                </a:rPr>
                <a:t>ɒx</a:t>
              </a:r>
              <a:r>
                <a:rPr lang="en-GB" sz="2400" dirty="0">
                  <a:solidFill>
                    <a:srgbClr val="002060"/>
                  </a:solidFill>
                  <a:latin typeface="Century Gothic" panose="020B0502020202020204" pitchFamily="34" charset="0"/>
                </a:rPr>
                <a:t>/ (l</a:t>
              </a:r>
              <a:r>
                <a:rPr lang="en-GB" sz="2400" b="1" dirty="0">
                  <a:solidFill>
                    <a:srgbClr val="002060"/>
                  </a:solidFill>
                  <a:latin typeface="Century Gothic" panose="020B0502020202020204" pitchFamily="34" charset="0"/>
                </a:rPr>
                <a:t>ough</a:t>
              </a:r>
              <a:r>
                <a:rPr lang="en-GB" sz="2400" dirty="0">
                  <a:solidFill>
                    <a:srgbClr val="002060"/>
                  </a:solidFill>
                  <a:latin typeface="Century Gothic" panose="020B0502020202020204" pitchFamily="34" charset="0"/>
                </a:rPr>
                <a:t>)</a:t>
              </a:r>
            </a:p>
          </p:txBody>
        </p:sp>
      </p:grpSp>
      <p:pic>
        <p:nvPicPr>
          <p:cNvPr id="21" name="Picture 9" descr="http://t3.gstatic.com/images?q=tbn:ANd9GcT_ImHPSFn4NoOsFdBBRW9pGUpr7vVSg9h6XwE0dpAztm9b7J-tq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285" y="3774233"/>
            <a:ext cx="3518926" cy="219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http://t0.gstatic.com/images?q=tbn:ANd9GcQGia2TQM53bgl5DOkcMvAdMjzCz_lNhZKO9AlCMv5kHQWUJCM&amp;t=1&amp;usg=__gzPzCvUJ1OJbHZTEIo42BKcbTUI="/>
          <p:cNvPicPr>
            <a:picLocks noChangeAspect="1" noChangeArrowheads="1"/>
          </p:cNvPicPr>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21139" y="215583"/>
            <a:ext cx="2487910" cy="134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3322"/>
            <a:ext cx="5175409" cy="831161"/>
          </a:xfrm>
          <a:prstGeom prst="rect">
            <a:avLst/>
          </a:prstGeom>
        </p:spPr>
      </p:pic>
      <p:sp>
        <p:nvSpPr>
          <p:cNvPr id="24" name="Title 1"/>
          <p:cNvSpPr txBox="1">
            <a:spLocks/>
          </p:cNvSpPr>
          <p:nvPr/>
        </p:nvSpPr>
        <p:spPr>
          <a:xfrm>
            <a:off x="225772" y="-77329"/>
            <a:ext cx="5571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Orthographic Depth</a:t>
            </a:r>
            <a:endParaRPr lang="en-GB" sz="3200" b="1" dirty="0">
              <a:solidFill>
                <a:schemeClr val="bg1"/>
              </a:solidFill>
            </a:endParaRPr>
          </a:p>
        </p:txBody>
      </p:sp>
      <p:sp>
        <p:nvSpPr>
          <p:cNvPr id="25" name="TextBox 24"/>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
        <p:nvSpPr>
          <p:cNvPr id="26" name="TextBox 25"/>
          <p:cNvSpPr txBox="1"/>
          <p:nvPr/>
        </p:nvSpPr>
        <p:spPr>
          <a:xfrm>
            <a:off x="482601" y="1227446"/>
            <a:ext cx="4625788" cy="769441"/>
          </a:xfrm>
          <a:prstGeom prst="rect">
            <a:avLst/>
          </a:prstGeom>
          <a:noFill/>
        </p:spPr>
        <p:txBody>
          <a:bodyPr wrap="square" rtlCol="0">
            <a:spAutoFit/>
          </a:bodyPr>
          <a:lstStyle/>
          <a:p>
            <a:r>
              <a:rPr lang="en-GB" sz="2200" b="1" dirty="0">
                <a:solidFill>
                  <a:srgbClr val="FF552D"/>
                </a:solidFill>
              </a:rPr>
              <a:t>In English, how many ways can you think of to spell the sound /u</a:t>
            </a:r>
            <a:r>
              <a:rPr lang="en-GB" sz="2200" b="1" dirty="0" smtClean="0">
                <a:solidFill>
                  <a:srgbClr val="FF552D"/>
                </a:solidFill>
              </a:rPr>
              <a:t>/?</a:t>
            </a:r>
            <a:endParaRPr lang="en-GB" sz="2200" b="1" dirty="0">
              <a:solidFill>
                <a:srgbClr val="FF552D"/>
              </a:solidFill>
            </a:endParaRPr>
          </a:p>
        </p:txBody>
      </p:sp>
      <p:sp>
        <p:nvSpPr>
          <p:cNvPr id="27" name="TextBox 26"/>
          <p:cNvSpPr txBox="1"/>
          <p:nvPr/>
        </p:nvSpPr>
        <p:spPr>
          <a:xfrm>
            <a:off x="496173" y="2181854"/>
            <a:ext cx="4518212" cy="769441"/>
          </a:xfrm>
          <a:prstGeom prst="rect">
            <a:avLst/>
          </a:prstGeom>
          <a:noFill/>
        </p:spPr>
        <p:txBody>
          <a:bodyPr wrap="square" rtlCol="0">
            <a:spAutoFit/>
          </a:bodyPr>
          <a:lstStyle/>
          <a:p>
            <a:r>
              <a:rPr lang="en-GB" sz="2200" b="1" dirty="0">
                <a:solidFill>
                  <a:srgbClr val="FF552D"/>
                </a:solidFill>
              </a:rPr>
              <a:t>How many different ways can you pronounce the grapheme &lt;</a:t>
            </a:r>
            <a:r>
              <a:rPr lang="en-GB" sz="2200" b="1" dirty="0" err="1">
                <a:solidFill>
                  <a:srgbClr val="FF552D"/>
                </a:solidFill>
              </a:rPr>
              <a:t>ough</a:t>
            </a:r>
            <a:r>
              <a:rPr lang="en-GB" sz="2200" b="1" dirty="0" smtClean="0">
                <a:solidFill>
                  <a:srgbClr val="FF552D"/>
                </a:solidFill>
              </a:rPr>
              <a:t>&gt;?</a:t>
            </a:r>
            <a:endParaRPr lang="en-GB" sz="2200" b="1" dirty="0">
              <a:solidFill>
                <a:srgbClr val="FF552D"/>
              </a:solidFill>
            </a:endParaRPr>
          </a:p>
        </p:txBody>
      </p:sp>
    </p:spTree>
    <p:extLst>
      <p:ext uri="{BB962C8B-B14F-4D97-AF65-F5344CB8AC3E}">
        <p14:creationId xmlns:p14="http://schemas.microsoft.com/office/powerpoint/2010/main" val="425280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4942564" y="702202"/>
            <a:ext cx="6837633" cy="5442648"/>
            <a:chOff x="2296127" y="753275"/>
            <a:chExt cx="7877579" cy="6270430"/>
          </a:xfrm>
        </p:grpSpPr>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l="4153" r="4153" b="32536"/>
            <a:stretch>
              <a:fillRect/>
            </a:stretch>
          </p:blipFill>
          <p:spPr bwMode="auto">
            <a:xfrm>
              <a:off x="2526516" y="901977"/>
              <a:ext cx="7416800" cy="5421313"/>
            </a:xfrm>
            <a:prstGeom prst="rect">
              <a:avLst/>
            </a:prstGeom>
            <a:solidFill>
              <a:srgbClr val="FFF9F7"/>
            </a:solidFill>
            <a:ln>
              <a:noFill/>
            </a:ln>
            <a:extLst/>
          </p:spPr>
        </p:pic>
        <p:sp>
          <p:nvSpPr>
            <p:cNvPr id="6" name="Text Box 3"/>
            <p:cNvSpPr txBox="1">
              <a:spLocks noChangeArrowheads="1"/>
            </p:cNvSpPr>
            <p:nvPr/>
          </p:nvSpPr>
          <p:spPr bwMode="auto">
            <a:xfrm>
              <a:off x="2296127" y="3803277"/>
              <a:ext cx="1873250" cy="673714"/>
            </a:xfrm>
            <a:prstGeom prst="rect">
              <a:avLst/>
            </a:prstGeom>
            <a:solidFill>
              <a:srgbClr val="E56700"/>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err="1">
                  <a:solidFill>
                    <a:srgbClr val="FFF9F7"/>
                  </a:solidFill>
                  <a:latin typeface="Century Gothic" panose="020B0502020202020204" pitchFamily="34" charset="0"/>
                </a:rPr>
                <a:t>vert</a:t>
              </a:r>
              <a:endParaRPr lang="en-GB" altLang="en-US" sz="1600" dirty="0">
                <a:solidFill>
                  <a:srgbClr val="FFF9F7"/>
                </a:solidFill>
                <a:latin typeface="Century Gothic" panose="020B0502020202020204" pitchFamily="34" charset="0"/>
              </a:endParaRPr>
            </a:p>
          </p:txBody>
        </p:sp>
        <p:sp>
          <p:nvSpPr>
            <p:cNvPr id="7" name="Text Box 4"/>
            <p:cNvSpPr txBox="1">
              <a:spLocks noChangeArrowheads="1"/>
            </p:cNvSpPr>
            <p:nvPr/>
          </p:nvSpPr>
          <p:spPr bwMode="auto">
            <a:xfrm>
              <a:off x="3405242" y="1701432"/>
              <a:ext cx="1418934" cy="673714"/>
            </a:xfrm>
            <a:prstGeom prst="rect">
              <a:avLst/>
            </a:prstGeom>
            <a:solidFill>
              <a:srgbClr val="E56700"/>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err="1">
                  <a:solidFill>
                    <a:srgbClr val="FFF9F7"/>
                  </a:solidFill>
                  <a:latin typeface="Century Gothic" panose="020B0502020202020204" pitchFamily="34" charset="0"/>
                </a:rPr>
                <a:t>ver</a:t>
              </a:r>
              <a:endParaRPr lang="en-GB" altLang="en-US" sz="1600" dirty="0">
                <a:solidFill>
                  <a:srgbClr val="FFF9F7"/>
                </a:solidFill>
                <a:latin typeface="Century Gothic" panose="020B0502020202020204" pitchFamily="34" charset="0"/>
              </a:endParaRPr>
            </a:p>
          </p:txBody>
        </p:sp>
        <p:sp>
          <p:nvSpPr>
            <p:cNvPr id="8" name="Text Box 5"/>
            <p:cNvSpPr txBox="1">
              <a:spLocks noChangeArrowheads="1"/>
            </p:cNvSpPr>
            <p:nvPr/>
          </p:nvSpPr>
          <p:spPr bwMode="auto">
            <a:xfrm>
              <a:off x="4524847" y="753275"/>
              <a:ext cx="1326433" cy="673714"/>
            </a:xfrm>
            <a:prstGeom prst="rect">
              <a:avLst/>
            </a:prstGeom>
            <a:solidFill>
              <a:srgbClr val="E56700"/>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err="1">
                  <a:solidFill>
                    <a:srgbClr val="FFF9F7"/>
                  </a:solidFill>
                  <a:latin typeface="Century Gothic" panose="020B0502020202020204" pitchFamily="34" charset="0"/>
                </a:rPr>
                <a:t>vers</a:t>
              </a:r>
              <a:endParaRPr lang="en-GB" altLang="en-US" sz="3200" dirty="0">
                <a:solidFill>
                  <a:srgbClr val="FFF9F7"/>
                </a:solidFill>
                <a:latin typeface="Century Gothic" panose="020B0502020202020204" pitchFamily="34" charset="0"/>
              </a:endParaRPr>
            </a:p>
          </p:txBody>
        </p:sp>
        <p:sp>
          <p:nvSpPr>
            <p:cNvPr id="9" name="Text Box 6"/>
            <p:cNvSpPr txBox="1">
              <a:spLocks noChangeArrowheads="1"/>
            </p:cNvSpPr>
            <p:nvPr/>
          </p:nvSpPr>
          <p:spPr bwMode="auto">
            <a:xfrm>
              <a:off x="2437694" y="2694223"/>
              <a:ext cx="1873250" cy="673714"/>
            </a:xfrm>
            <a:prstGeom prst="rect">
              <a:avLst/>
            </a:prstGeom>
            <a:solidFill>
              <a:srgbClr val="E56700"/>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err="1">
                  <a:solidFill>
                    <a:srgbClr val="FFF9F7"/>
                  </a:solidFill>
                  <a:latin typeface="Century Gothic" panose="020B0502020202020204" pitchFamily="34" charset="0"/>
                </a:rPr>
                <a:t>verts</a:t>
              </a:r>
              <a:endParaRPr lang="en-GB" altLang="en-US" sz="1600" dirty="0">
                <a:solidFill>
                  <a:srgbClr val="FFF9F7"/>
                </a:solidFill>
                <a:latin typeface="Century Gothic" panose="020B0502020202020204" pitchFamily="34" charset="0"/>
              </a:endParaRPr>
            </a:p>
          </p:txBody>
        </p:sp>
        <p:sp>
          <p:nvSpPr>
            <p:cNvPr id="10" name="Text Box 7"/>
            <p:cNvSpPr txBox="1">
              <a:spLocks noChangeArrowheads="1"/>
            </p:cNvSpPr>
            <p:nvPr/>
          </p:nvSpPr>
          <p:spPr bwMode="auto">
            <a:xfrm>
              <a:off x="6322667" y="753275"/>
              <a:ext cx="1549484" cy="673714"/>
            </a:xfrm>
            <a:prstGeom prst="rect">
              <a:avLst/>
            </a:prstGeom>
            <a:solidFill>
              <a:srgbClr val="E56700"/>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err="1">
                  <a:solidFill>
                    <a:srgbClr val="FFF9F7"/>
                  </a:solidFill>
                  <a:latin typeface="Century Gothic" panose="020B0502020202020204" pitchFamily="34" charset="0"/>
                </a:rPr>
                <a:t>verre</a:t>
              </a:r>
              <a:endParaRPr lang="en-GB" altLang="en-US" sz="1600" dirty="0">
                <a:solidFill>
                  <a:srgbClr val="FFF9F7"/>
                </a:solidFill>
                <a:latin typeface="Century Gothic" panose="020B0502020202020204" pitchFamily="34" charset="0"/>
              </a:endParaRPr>
            </a:p>
          </p:txBody>
        </p:sp>
        <p:sp>
          <p:nvSpPr>
            <p:cNvPr id="11" name="Text Box 8"/>
            <p:cNvSpPr txBox="1">
              <a:spLocks noChangeArrowheads="1"/>
            </p:cNvSpPr>
            <p:nvPr/>
          </p:nvSpPr>
          <p:spPr bwMode="auto">
            <a:xfrm>
              <a:off x="7519211" y="1677942"/>
              <a:ext cx="1654781" cy="673714"/>
            </a:xfrm>
            <a:prstGeom prst="rect">
              <a:avLst/>
            </a:prstGeom>
            <a:solidFill>
              <a:srgbClr val="E56700"/>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err="1">
                  <a:solidFill>
                    <a:srgbClr val="FFF9F7"/>
                  </a:solidFill>
                  <a:latin typeface="Century Gothic" panose="020B0502020202020204" pitchFamily="34" charset="0"/>
                </a:rPr>
                <a:t>verres</a:t>
              </a:r>
              <a:endParaRPr lang="en-GB" altLang="en-US" sz="1600" dirty="0">
                <a:solidFill>
                  <a:srgbClr val="FFF9F7"/>
                </a:solidFill>
                <a:latin typeface="Century Gothic" panose="020B0502020202020204" pitchFamily="34" charset="0"/>
              </a:endParaRPr>
            </a:p>
          </p:txBody>
        </p:sp>
        <p:sp>
          <p:nvSpPr>
            <p:cNvPr id="12" name="Text Box 9"/>
            <p:cNvSpPr txBox="1">
              <a:spLocks noChangeArrowheads="1"/>
            </p:cNvSpPr>
            <p:nvPr/>
          </p:nvSpPr>
          <p:spPr bwMode="auto">
            <a:xfrm>
              <a:off x="8102259" y="2739091"/>
              <a:ext cx="1873250" cy="673714"/>
            </a:xfrm>
            <a:prstGeom prst="rect">
              <a:avLst/>
            </a:prstGeom>
            <a:solidFill>
              <a:srgbClr val="E56700"/>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a:solidFill>
                    <a:srgbClr val="FFF9F7"/>
                  </a:solidFill>
                  <a:latin typeface="Century Gothic" panose="020B0502020202020204" pitchFamily="34" charset="0"/>
                </a:rPr>
                <a:t>* </a:t>
              </a:r>
              <a:r>
                <a:rPr lang="en-GB" altLang="en-US" sz="3200" dirty="0" err="1">
                  <a:solidFill>
                    <a:srgbClr val="FFF9F7"/>
                  </a:solidFill>
                  <a:latin typeface="Century Gothic" panose="020B0502020202020204" pitchFamily="34" charset="0"/>
                </a:rPr>
                <a:t>vaire</a:t>
              </a:r>
              <a:endParaRPr lang="en-GB" altLang="en-US" sz="3200" dirty="0">
                <a:solidFill>
                  <a:srgbClr val="FFF9F7"/>
                </a:solidFill>
                <a:latin typeface="Century Gothic" panose="020B0502020202020204" pitchFamily="34" charset="0"/>
              </a:endParaRPr>
            </a:p>
          </p:txBody>
        </p:sp>
        <p:sp>
          <p:nvSpPr>
            <p:cNvPr id="13" name="Text Box 10"/>
            <p:cNvSpPr txBox="1">
              <a:spLocks noChangeArrowheads="1"/>
            </p:cNvSpPr>
            <p:nvPr/>
          </p:nvSpPr>
          <p:spPr bwMode="auto">
            <a:xfrm>
              <a:off x="8300456" y="3724570"/>
              <a:ext cx="1873250" cy="673714"/>
            </a:xfrm>
            <a:prstGeom prst="rect">
              <a:avLst/>
            </a:prstGeom>
            <a:solidFill>
              <a:srgbClr val="E56700"/>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a:solidFill>
                    <a:srgbClr val="FFF9F7"/>
                  </a:solidFill>
                  <a:latin typeface="Century Gothic" panose="020B0502020202020204" pitchFamily="34" charset="0"/>
                </a:rPr>
                <a:t>* </a:t>
              </a:r>
              <a:r>
                <a:rPr lang="en-GB" altLang="en-US" sz="3200" dirty="0" err="1">
                  <a:solidFill>
                    <a:srgbClr val="FFF9F7"/>
                  </a:solidFill>
                  <a:latin typeface="Century Gothic" panose="020B0502020202020204" pitchFamily="34" charset="0"/>
                </a:rPr>
                <a:t>vaires</a:t>
              </a:r>
              <a:endParaRPr lang="en-GB" altLang="en-US" sz="3200" dirty="0">
                <a:solidFill>
                  <a:srgbClr val="FFF9F7"/>
                </a:solidFill>
                <a:latin typeface="Century Gothic" panose="020B0502020202020204" pitchFamily="34" charset="0"/>
              </a:endParaRPr>
            </a:p>
          </p:txBody>
        </p:sp>
        <p:sp>
          <p:nvSpPr>
            <p:cNvPr id="14" name="Text Box 11"/>
            <p:cNvSpPr txBox="1">
              <a:spLocks noChangeArrowheads="1"/>
            </p:cNvSpPr>
            <p:nvPr/>
          </p:nvSpPr>
          <p:spPr bwMode="auto">
            <a:xfrm>
              <a:off x="7519211" y="4921681"/>
              <a:ext cx="1873250" cy="673714"/>
            </a:xfrm>
            <a:prstGeom prst="rect">
              <a:avLst/>
            </a:prstGeom>
            <a:solidFill>
              <a:srgbClr val="E56700"/>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a:solidFill>
                    <a:srgbClr val="FFF9F7"/>
                  </a:solidFill>
                  <a:latin typeface="Century Gothic" panose="020B0502020202020204" pitchFamily="34" charset="0"/>
                </a:rPr>
                <a:t>* </a:t>
              </a:r>
              <a:r>
                <a:rPr lang="en-GB" altLang="en-US" sz="3200" dirty="0" err="1">
                  <a:solidFill>
                    <a:srgbClr val="FFF9F7"/>
                  </a:solidFill>
                  <a:latin typeface="Century Gothic" panose="020B0502020202020204" pitchFamily="34" charset="0"/>
                </a:rPr>
                <a:t>verd</a:t>
              </a:r>
              <a:endParaRPr lang="en-GB" altLang="en-US" sz="3200" dirty="0">
                <a:solidFill>
                  <a:srgbClr val="FFF9F7"/>
                </a:solidFill>
                <a:latin typeface="Century Gothic" panose="020B0502020202020204" pitchFamily="34" charset="0"/>
              </a:endParaRPr>
            </a:p>
          </p:txBody>
        </p:sp>
        <p:pic>
          <p:nvPicPr>
            <p:cNvPr id="15" name="Picture 12" descr="scan001001"/>
            <p:cNvPicPr>
              <a:picLocks noChangeAspect="1" noChangeArrowheads="1"/>
            </p:cNvPicPr>
            <p:nvPr/>
          </p:nvPicPr>
          <p:blipFill>
            <a:blip r:embed="rId3" cstate="print">
              <a:extLst>
                <a:ext uri="{28A0092B-C50C-407E-A947-70E740481C1C}">
                  <a14:useLocalDpi xmlns:a14="http://schemas.microsoft.com/office/drawing/2010/main" val="0"/>
                </a:ext>
              </a:extLst>
            </a:blip>
            <a:srcRect l="14078" t="32144" r="62671" b="61243"/>
            <a:stretch>
              <a:fillRect/>
            </a:stretch>
          </p:blipFill>
          <p:spPr bwMode="auto">
            <a:xfrm>
              <a:off x="5255666" y="6376005"/>
              <a:ext cx="1655763" cy="647700"/>
            </a:xfrm>
            <a:prstGeom prst="rect">
              <a:avLst/>
            </a:prstGeom>
            <a:solidFill>
              <a:srgbClr val="E56700"/>
            </a:solidFill>
            <a:ln w="9525">
              <a:noFill/>
              <a:miter lim="800000"/>
              <a:headEnd/>
              <a:tailEnd/>
            </a:ln>
            <a:extLst/>
          </p:spPr>
        </p:pic>
        <p:sp>
          <p:nvSpPr>
            <p:cNvPr id="16" name="Text Box 15"/>
            <p:cNvSpPr txBox="1">
              <a:spLocks noChangeArrowheads="1"/>
            </p:cNvSpPr>
            <p:nvPr/>
          </p:nvSpPr>
          <p:spPr bwMode="auto">
            <a:xfrm>
              <a:off x="2751903" y="4921682"/>
              <a:ext cx="1873250" cy="673714"/>
            </a:xfrm>
            <a:prstGeom prst="rect">
              <a:avLst/>
            </a:prstGeom>
            <a:solidFill>
              <a:srgbClr val="E56700"/>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err="1">
                  <a:solidFill>
                    <a:srgbClr val="FFF9F7"/>
                  </a:solidFill>
                  <a:latin typeface="Century Gothic" panose="020B0502020202020204" pitchFamily="34" charset="0"/>
                </a:rPr>
                <a:t>vair</a:t>
              </a:r>
              <a:endParaRPr lang="en-GB" altLang="en-US" sz="1600" dirty="0">
                <a:solidFill>
                  <a:srgbClr val="FFF9F7"/>
                </a:solidFill>
                <a:latin typeface="Century Gothic" panose="020B0502020202020204" pitchFamily="34" charset="0"/>
              </a:endParaRPr>
            </a:p>
          </p:txBody>
        </p:sp>
      </p:grpSp>
      <p:pic>
        <p:nvPicPr>
          <p:cNvPr id="4" name="Picture 3" descr="france_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97" y="2386918"/>
            <a:ext cx="3370033" cy="223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23322"/>
            <a:ext cx="5175409" cy="831161"/>
          </a:xfrm>
          <a:prstGeom prst="rect">
            <a:avLst/>
          </a:prstGeom>
        </p:spPr>
      </p:pic>
      <p:sp>
        <p:nvSpPr>
          <p:cNvPr id="18" name="Title 1"/>
          <p:cNvSpPr txBox="1">
            <a:spLocks/>
          </p:cNvSpPr>
          <p:nvPr/>
        </p:nvSpPr>
        <p:spPr>
          <a:xfrm>
            <a:off x="225772" y="-77329"/>
            <a:ext cx="5571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Orthographic Depth</a:t>
            </a:r>
            <a:endParaRPr lang="en-GB" sz="3200" b="1" dirty="0">
              <a:solidFill>
                <a:schemeClr val="bg1"/>
              </a:solidFill>
            </a:endParaRPr>
          </a:p>
        </p:txBody>
      </p:sp>
    </p:spTree>
    <p:extLst>
      <p:ext uri="{BB962C8B-B14F-4D97-AF65-F5344CB8AC3E}">
        <p14:creationId xmlns:p14="http://schemas.microsoft.com/office/powerpoint/2010/main" val="446158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www.paulsquiz.com/images/stories/traintrav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23" y="1437756"/>
            <a:ext cx="3017968" cy="22677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p:cNvPicPr>
            <a:picLocks noChangeAspect="1" noChangeArrowheads="1"/>
          </p:cNvPicPr>
          <p:nvPr/>
        </p:nvPicPr>
        <p:blipFill>
          <a:blip r:embed="rId3">
            <a:extLst>
              <a:ext uri="{28A0092B-C50C-407E-A947-70E740481C1C}">
                <a14:useLocalDpi xmlns:a14="http://schemas.microsoft.com/office/drawing/2010/main" val="0"/>
              </a:ext>
            </a:extLst>
          </a:blip>
          <a:srcRect l="4153" r="4153" b="32536"/>
          <a:stretch>
            <a:fillRect/>
          </a:stretch>
        </p:blipFill>
        <p:spPr bwMode="auto">
          <a:xfrm>
            <a:off x="8528808" y="1410998"/>
            <a:ext cx="3146862" cy="23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t0.gstatic.com/images?q=tbn:ANd9GcQGia2TQM53bgl5DOkcMvAdMjzCz_lNhZKO9AlCMv5kHQWUJCM&amp;t=1&amp;usg=__gzPzCvUJ1OJbHZTEIo42BKcbTUI="/>
          <p:cNvPicPr>
            <a:picLocks noChangeAspect="1" noChangeArrowheads="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06091" y="1532868"/>
            <a:ext cx="3979817" cy="215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03887" y="4062160"/>
            <a:ext cx="9184226" cy="954107"/>
          </a:xfrm>
          <a:prstGeom prst="rect">
            <a:avLst/>
          </a:prstGeom>
          <a:noFill/>
        </p:spPr>
        <p:txBody>
          <a:bodyPr wrap="square" rtlCol="0">
            <a:spAutoFit/>
          </a:bodyPr>
          <a:lstStyle/>
          <a:p>
            <a:pPr algn="ctr">
              <a:spcBef>
                <a:spcPts val="1200"/>
              </a:spcBef>
            </a:pPr>
            <a:r>
              <a:rPr lang="en-GB" sz="2800" dirty="0">
                <a:solidFill>
                  <a:srgbClr val="002060"/>
                </a:solidFill>
                <a:latin typeface="Century Gothic" panose="020B0502020202020204" pitchFamily="34" charset="0"/>
                <a:cs typeface="Calibri" panose="020F0502020204030204" pitchFamily="34" charset="0"/>
              </a:rPr>
              <a:t>Awareness-raising tasks and analogies like these may be useful for MFL pupils!</a:t>
            </a:r>
          </a:p>
        </p:txBody>
      </p:sp>
    </p:spTree>
    <p:extLst>
      <p:ext uri="{BB962C8B-B14F-4D97-AF65-F5344CB8AC3E}">
        <p14:creationId xmlns:p14="http://schemas.microsoft.com/office/powerpoint/2010/main" val="2980106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038" y="1805849"/>
            <a:ext cx="11617751" cy="646331"/>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rgbClr val="002060"/>
                </a:solidFill>
                <a:latin typeface="Century Gothic" panose="020B0502020202020204" pitchFamily="34" charset="0"/>
                <a:cs typeface="Calibri" panose="020F0502020204030204" pitchFamily="34" charset="0"/>
              </a:rPr>
              <a:t>Psycholinguistic Grain Size Theory (Ziegler &amp; </a:t>
            </a:r>
            <a:r>
              <a:rPr lang="en-GB" dirty="0" err="1">
                <a:solidFill>
                  <a:srgbClr val="002060"/>
                </a:solidFill>
                <a:latin typeface="Century Gothic" panose="020B0502020202020204" pitchFamily="34" charset="0"/>
                <a:cs typeface="Calibri" panose="020F0502020204030204" pitchFamily="34" charset="0"/>
              </a:rPr>
              <a:t>Goswami</a:t>
            </a:r>
            <a:r>
              <a:rPr lang="en-GB" dirty="0">
                <a:solidFill>
                  <a:srgbClr val="002060"/>
                </a:solidFill>
                <a:latin typeface="Century Gothic" panose="020B0502020202020204" pitchFamily="34" charset="0"/>
                <a:cs typeface="Calibri" panose="020F0502020204030204" pitchFamily="34" charset="0"/>
              </a:rPr>
              <a:t>, 2005): Children use different ‘grain sizes’ of orthographic unit when learning to read</a:t>
            </a:r>
          </a:p>
        </p:txBody>
      </p:sp>
      <p:pic>
        <p:nvPicPr>
          <p:cNvPr id="4" name="Picture 6" descr="spain-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50" y="2688565"/>
            <a:ext cx="6842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http://t3.gstatic.com/images?q=tbn:ANd9GcT_ImHPSFn4NoOsFdBBRW9pGUpr7vVSg9h6XwE0dpAztm9b7J-tq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045" y="3673694"/>
            <a:ext cx="7191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37999" y="2463133"/>
            <a:ext cx="10469481" cy="923330"/>
          </a:xfrm>
          <a:prstGeom prst="rect">
            <a:avLst/>
          </a:prstGeom>
          <a:noFill/>
        </p:spPr>
        <p:txBody>
          <a:bodyPr wrap="square" rtlCol="0">
            <a:spAutoFit/>
          </a:bodyPr>
          <a:lstStyle/>
          <a:p>
            <a:r>
              <a:rPr lang="en-GB" dirty="0">
                <a:solidFill>
                  <a:srgbClr val="002060"/>
                </a:solidFill>
                <a:latin typeface="Century Gothic" panose="020B0502020202020204" pitchFamily="34" charset="0"/>
                <a:cs typeface="Calibri" panose="020F0502020204030204" pitchFamily="34" charset="0"/>
              </a:rPr>
              <a:t>Smallest grain size (individual GPC) is most efficient. GPC are consistent and there is a small number of symbol-sound correspondences (SSC) to learn.  Children learn to decode (and spell) quickly.</a:t>
            </a:r>
          </a:p>
        </p:txBody>
      </p:sp>
      <p:sp>
        <p:nvSpPr>
          <p:cNvPr id="7" name="TextBox 6"/>
          <p:cNvSpPr txBox="1"/>
          <p:nvPr/>
        </p:nvSpPr>
        <p:spPr>
          <a:xfrm>
            <a:off x="1352336" y="3447269"/>
            <a:ext cx="3909038" cy="2862322"/>
          </a:xfrm>
          <a:prstGeom prst="rect">
            <a:avLst/>
          </a:prstGeom>
          <a:noFill/>
        </p:spPr>
        <p:txBody>
          <a:bodyPr wrap="square" rtlCol="0">
            <a:spAutoFit/>
          </a:bodyPr>
          <a:lstStyle/>
          <a:p>
            <a:r>
              <a:rPr lang="en-GB" dirty="0">
                <a:solidFill>
                  <a:srgbClr val="002060"/>
                </a:solidFill>
                <a:latin typeface="Century Gothic" panose="020B0502020202020204" pitchFamily="34" charset="0"/>
                <a:cs typeface="Calibri" panose="020F0502020204030204" pitchFamily="34" charset="0"/>
              </a:rPr>
              <a:t>Smallest grain size (GPC) is </a:t>
            </a:r>
            <a:r>
              <a:rPr lang="en-GB" b="1" i="1" dirty="0">
                <a:solidFill>
                  <a:srgbClr val="002060"/>
                </a:solidFill>
                <a:latin typeface="Century Gothic" panose="020B0502020202020204" pitchFamily="34" charset="0"/>
                <a:cs typeface="Calibri" panose="020F0502020204030204" pitchFamily="34" charset="0"/>
              </a:rPr>
              <a:t>unreliable</a:t>
            </a:r>
            <a:r>
              <a:rPr lang="en-GB" dirty="0">
                <a:solidFill>
                  <a:srgbClr val="002060"/>
                </a:solidFill>
                <a:latin typeface="Century Gothic" panose="020B0502020202020204" pitchFamily="34" charset="0"/>
                <a:cs typeface="Calibri" panose="020F0502020204030204" pitchFamily="34" charset="0"/>
              </a:rPr>
              <a:t>.  Learners use a range of larger grain sizes as well (e.g. GPC, rimes, whole words), because this gives greater consistency. However, this means learning a greater number of individual symbol-sound correspondences.  Learning to read and spell take longer.  </a:t>
            </a:r>
          </a:p>
        </p:txBody>
      </p:sp>
      <p:sp>
        <p:nvSpPr>
          <p:cNvPr id="8" name="TextBox 7"/>
          <p:cNvSpPr txBox="1"/>
          <p:nvPr/>
        </p:nvSpPr>
        <p:spPr>
          <a:xfrm>
            <a:off x="182746" y="1148565"/>
            <a:ext cx="11624734" cy="646331"/>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rgbClr val="002060"/>
                </a:solidFill>
                <a:latin typeface="Century Gothic" panose="020B0502020202020204" pitchFamily="34" charset="0"/>
                <a:cs typeface="Calibri" panose="020F0502020204030204" pitchFamily="34" charset="0"/>
              </a:rPr>
              <a:t>Children learn to read faster in ‘shallow’ alphabetic writing systems (e.g. Seymour, </a:t>
            </a:r>
            <a:r>
              <a:rPr lang="en-GB" dirty="0" err="1">
                <a:solidFill>
                  <a:srgbClr val="002060"/>
                </a:solidFill>
                <a:latin typeface="Century Gothic" panose="020B0502020202020204" pitchFamily="34" charset="0"/>
                <a:cs typeface="Calibri" panose="020F0502020204030204" pitchFamily="34" charset="0"/>
              </a:rPr>
              <a:t>Aro</a:t>
            </a:r>
            <a:r>
              <a:rPr lang="en-GB" dirty="0">
                <a:solidFill>
                  <a:srgbClr val="002060"/>
                </a:solidFill>
                <a:latin typeface="Century Gothic" panose="020B0502020202020204" pitchFamily="34" charset="0"/>
                <a:cs typeface="Calibri" panose="020F0502020204030204" pitchFamily="34" charset="0"/>
              </a:rPr>
              <a:t> &amp; Erskine, 2003).  Why? </a:t>
            </a:r>
          </a:p>
        </p:txBody>
      </p:sp>
      <p:sp>
        <p:nvSpPr>
          <p:cNvPr id="9" name="TextBox 8"/>
          <p:cNvSpPr txBox="1"/>
          <p:nvPr/>
        </p:nvSpPr>
        <p:spPr>
          <a:xfrm>
            <a:off x="7338338" y="4824797"/>
            <a:ext cx="1302548" cy="1323439"/>
          </a:xfrm>
          <a:prstGeom prst="rect">
            <a:avLst/>
          </a:prstGeom>
          <a:solidFill>
            <a:srgbClr val="FFFF99"/>
          </a:solidFill>
        </p:spPr>
        <p:txBody>
          <a:bodyPr wrap="square" rtlCol="0">
            <a:spAutoFit/>
          </a:bodyPr>
          <a:lstStyle/>
          <a:p>
            <a:pPr algn="ctr"/>
            <a:r>
              <a:rPr lang="en-GB" sz="2000" dirty="0">
                <a:solidFill>
                  <a:srgbClr val="002060"/>
                </a:solidFill>
                <a:cs typeface="Calibri" panose="020F0502020204030204" pitchFamily="34" charset="0"/>
              </a:rPr>
              <a:t>head</a:t>
            </a:r>
          </a:p>
          <a:p>
            <a:pPr algn="ctr"/>
            <a:r>
              <a:rPr lang="en-GB" sz="2000" dirty="0">
                <a:solidFill>
                  <a:srgbClr val="002060"/>
                </a:solidFill>
                <a:cs typeface="Calibri" panose="020F0502020204030204" pitchFamily="34" charset="0"/>
              </a:rPr>
              <a:t>dread</a:t>
            </a:r>
          </a:p>
          <a:p>
            <a:pPr algn="ctr"/>
            <a:r>
              <a:rPr lang="en-GB" sz="2000" dirty="0">
                <a:solidFill>
                  <a:srgbClr val="002060"/>
                </a:solidFill>
                <a:cs typeface="Calibri" panose="020F0502020204030204" pitchFamily="34" charset="0"/>
              </a:rPr>
              <a:t>tread</a:t>
            </a:r>
          </a:p>
          <a:p>
            <a:pPr algn="ctr"/>
            <a:r>
              <a:rPr lang="en-GB" sz="2000" dirty="0">
                <a:solidFill>
                  <a:srgbClr val="002060"/>
                </a:solidFill>
                <a:cs typeface="Calibri" panose="020F0502020204030204" pitchFamily="34" charset="0"/>
              </a:rPr>
              <a:t>bread</a:t>
            </a:r>
          </a:p>
        </p:txBody>
      </p:sp>
      <p:sp>
        <p:nvSpPr>
          <p:cNvPr id="10" name="TextBox 9"/>
          <p:cNvSpPr txBox="1"/>
          <p:nvPr/>
        </p:nvSpPr>
        <p:spPr>
          <a:xfrm>
            <a:off x="8982687" y="4810195"/>
            <a:ext cx="1302547" cy="1323439"/>
          </a:xfrm>
          <a:prstGeom prst="rect">
            <a:avLst/>
          </a:prstGeom>
          <a:solidFill>
            <a:srgbClr val="99FF99"/>
          </a:solidFill>
        </p:spPr>
        <p:txBody>
          <a:bodyPr wrap="square" rtlCol="0">
            <a:spAutoFit/>
          </a:bodyPr>
          <a:lstStyle/>
          <a:p>
            <a:pPr algn="ctr"/>
            <a:r>
              <a:rPr lang="en-GB" sz="2000" dirty="0">
                <a:solidFill>
                  <a:srgbClr val="002060"/>
                </a:solidFill>
                <a:cs typeface="Calibri" panose="020F0502020204030204" pitchFamily="34" charset="0"/>
              </a:rPr>
              <a:t>heap</a:t>
            </a:r>
          </a:p>
          <a:p>
            <a:pPr algn="ctr"/>
            <a:r>
              <a:rPr lang="en-GB" sz="2000" dirty="0">
                <a:solidFill>
                  <a:srgbClr val="002060"/>
                </a:solidFill>
                <a:cs typeface="Calibri" panose="020F0502020204030204" pitchFamily="34" charset="0"/>
              </a:rPr>
              <a:t>cheap </a:t>
            </a:r>
          </a:p>
          <a:p>
            <a:pPr algn="ctr"/>
            <a:r>
              <a:rPr lang="en-GB" sz="2000" dirty="0">
                <a:solidFill>
                  <a:srgbClr val="002060"/>
                </a:solidFill>
                <a:cs typeface="Calibri" panose="020F0502020204030204" pitchFamily="34" charset="0"/>
              </a:rPr>
              <a:t>leap</a:t>
            </a:r>
          </a:p>
          <a:p>
            <a:pPr algn="ctr"/>
            <a:r>
              <a:rPr lang="en-GB" sz="2000" dirty="0">
                <a:solidFill>
                  <a:srgbClr val="002060"/>
                </a:solidFill>
                <a:cs typeface="Calibri" panose="020F0502020204030204" pitchFamily="34" charset="0"/>
              </a:rPr>
              <a:t>reap</a:t>
            </a:r>
          </a:p>
        </p:txBody>
      </p:sp>
      <p:sp>
        <p:nvSpPr>
          <p:cNvPr id="11" name="TextBox 10"/>
          <p:cNvSpPr txBox="1"/>
          <p:nvPr/>
        </p:nvSpPr>
        <p:spPr>
          <a:xfrm>
            <a:off x="5360989" y="4884125"/>
            <a:ext cx="476250" cy="523220"/>
          </a:xfrm>
          <a:prstGeom prst="rect">
            <a:avLst/>
          </a:prstGeom>
          <a:solidFill>
            <a:srgbClr val="00B0F0">
              <a:alpha val="24000"/>
            </a:srgbClr>
          </a:solidFill>
        </p:spPr>
        <p:txBody>
          <a:bodyPr wrap="square" rtlCol="0">
            <a:spAutoFit/>
          </a:bodyPr>
          <a:lstStyle/>
          <a:p>
            <a:pPr algn="ctr"/>
            <a:r>
              <a:rPr lang="en-GB" sz="2800" b="1" dirty="0">
                <a:solidFill>
                  <a:srgbClr val="002060"/>
                </a:solidFill>
                <a:cs typeface="Calibri" panose="020F0502020204030204" pitchFamily="34" charset="0"/>
              </a:rPr>
              <a:t>c</a:t>
            </a:r>
            <a:endParaRPr lang="en-GB" b="1" dirty="0">
              <a:solidFill>
                <a:srgbClr val="002060"/>
              </a:solidFill>
              <a:cs typeface="Calibri" panose="020F0502020204030204" pitchFamily="34" charset="0"/>
            </a:endParaRPr>
          </a:p>
        </p:txBody>
      </p:sp>
      <p:sp>
        <p:nvSpPr>
          <p:cNvPr id="12" name="TextBox 11"/>
          <p:cNvSpPr txBox="1"/>
          <p:nvPr/>
        </p:nvSpPr>
        <p:spPr>
          <a:xfrm>
            <a:off x="6036470" y="4884125"/>
            <a:ext cx="476250" cy="523220"/>
          </a:xfrm>
          <a:prstGeom prst="rect">
            <a:avLst/>
          </a:prstGeom>
          <a:solidFill>
            <a:srgbClr val="00B0F0">
              <a:alpha val="24000"/>
            </a:srgbClr>
          </a:solidFill>
        </p:spPr>
        <p:txBody>
          <a:bodyPr wrap="square" rtlCol="0">
            <a:spAutoFit/>
          </a:bodyPr>
          <a:lstStyle/>
          <a:p>
            <a:pPr algn="ctr"/>
            <a:r>
              <a:rPr lang="en-GB" sz="2800" b="1" dirty="0">
                <a:solidFill>
                  <a:srgbClr val="002060"/>
                </a:solidFill>
                <a:cs typeface="Calibri" panose="020F0502020204030204" pitchFamily="34" charset="0"/>
              </a:rPr>
              <a:t>a</a:t>
            </a:r>
            <a:endParaRPr lang="en-GB" b="1" dirty="0">
              <a:solidFill>
                <a:srgbClr val="002060"/>
              </a:solidFill>
              <a:cs typeface="Calibri" panose="020F0502020204030204" pitchFamily="34" charset="0"/>
            </a:endParaRPr>
          </a:p>
        </p:txBody>
      </p:sp>
      <p:sp>
        <p:nvSpPr>
          <p:cNvPr id="13" name="TextBox 12"/>
          <p:cNvSpPr txBox="1"/>
          <p:nvPr/>
        </p:nvSpPr>
        <p:spPr>
          <a:xfrm>
            <a:off x="6711951" y="4878430"/>
            <a:ext cx="476250" cy="523220"/>
          </a:xfrm>
          <a:prstGeom prst="rect">
            <a:avLst/>
          </a:prstGeom>
          <a:solidFill>
            <a:srgbClr val="00B0F0">
              <a:alpha val="24000"/>
            </a:srgbClr>
          </a:solidFill>
        </p:spPr>
        <p:txBody>
          <a:bodyPr wrap="square" rtlCol="0">
            <a:spAutoFit/>
          </a:bodyPr>
          <a:lstStyle/>
          <a:p>
            <a:pPr algn="ctr"/>
            <a:r>
              <a:rPr lang="en-GB" sz="2800" b="1" dirty="0">
                <a:solidFill>
                  <a:srgbClr val="002060"/>
                </a:solidFill>
                <a:cs typeface="Calibri" panose="020F0502020204030204" pitchFamily="34" charset="0"/>
              </a:rPr>
              <a:t>t</a:t>
            </a:r>
            <a:endParaRPr lang="en-GB" b="1" dirty="0">
              <a:solidFill>
                <a:srgbClr val="002060"/>
              </a:solidFill>
              <a:cs typeface="Calibri" panose="020F0502020204030204" pitchFamily="34" charset="0"/>
            </a:endParaRPr>
          </a:p>
        </p:txBody>
      </p:sp>
      <p:sp>
        <p:nvSpPr>
          <p:cNvPr id="14" name="TextBox 13"/>
          <p:cNvSpPr txBox="1"/>
          <p:nvPr/>
        </p:nvSpPr>
        <p:spPr>
          <a:xfrm>
            <a:off x="10674248" y="4548585"/>
            <a:ext cx="1302547" cy="523220"/>
          </a:xfrm>
          <a:prstGeom prst="rect">
            <a:avLst/>
          </a:prstGeom>
          <a:solidFill>
            <a:srgbClr val="FFCCFF"/>
          </a:solidFill>
        </p:spPr>
        <p:txBody>
          <a:bodyPr wrap="square" rtlCol="0">
            <a:spAutoFit/>
          </a:bodyPr>
          <a:lstStyle/>
          <a:p>
            <a:pPr algn="ctr"/>
            <a:r>
              <a:rPr lang="en-GB" sz="2800" b="1" dirty="0">
                <a:solidFill>
                  <a:srgbClr val="002060"/>
                </a:solidFill>
                <a:cs typeface="Calibri" panose="020F0502020204030204" pitchFamily="34" charset="0"/>
              </a:rPr>
              <a:t>people</a:t>
            </a:r>
            <a:endParaRPr lang="en-GB" b="1" dirty="0">
              <a:solidFill>
                <a:srgbClr val="002060"/>
              </a:solidFill>
              <a:cs typeface="Calibri" panose="020F0502020204030204" pitchFamily="34" charset="0"/>
            </a:endParaRPr>
          </a:p>
        </p:txBody>
      </p:sp>
      <p:sp>
        <p:nvSpPr>
          <p:cNvPr id="15" name="TextBox 14"/>
          <p:cNvSpPr txBox="1"/>
          <p:nvPr/>
        </p:nvSpPr>
        <p:spPr>
          <a:xfrm>
            <a:off x="10712349" y="5407345"/>
            <a:ext cx="1226347" cy="523220"/>
          </a:xfrm>
          <a:prstGeom prst="rect">
            <a:avLst/>
          </a:prstGeom>
          <a:solidFill>
            <a:srgbClr val="FFCCFF"/>
          </a:solidFill>
        </p:spPr>
        <p:txBody>
          <a:bodyPr wrap="square" rtlCol="0">
            <a:spAutoFit/>
          </a:bodyPr>
          <a:lstStyle/>
          <a:p>
            <a:pPr algn="ctr"/>
            <a:r>
              <a:rPr lang="en-GB" sz="2800" b="1" dirty="0">
                <a:solidFill>
                  <a:srgbClr val="002060"/>
                </a:solidFill>
                <a:cs typeface="Calibri" panose="020F0502020204030204" pitchFamily="34" charset="0"/>
              </a:rPr>
              <a:t>yacht</a:t>
            </a:r>
            <a:endParaRPr lang="en-GB" b="1" dirty="0">
              <a:solidFill>
                <a:srgbClr val="002060"/>
              </a:solidFill>
              <a:cs typeface="Calibri" panose="020F0502020204030204" pitchFamily="34" charset="0"/>
            </a:endParaRPr>
          </a:p>
        </p:txBody>
      </p:sp>
      <p:sp>
        <p:nvSpPr>
          <p:cNvPr id="16" name="TextBox 15"/>
          <p:cNvSpPr txBox="1"/>
          <p:nvPr/>
        </p:nvSpPr>
        <p:spPr>
          <a:xfrm>
            <a:off x="7338339" y="4316310"/>
            <a:ext cx="1302547" cy="523220"/>
          </a:xfrm>
          <a:prstGeom prst="rect">
            <a:avLst/>
          </a:prstGeom>
          <a:solidFill>
            <a:srgbClr val="FFFF99"/>
          </a:solidFill>
        </p:spPr>
        <p:txBody>
          <a:bodyPr wrap="square" rtlCol="0">
            <a:spAutoFit/>
          </a:bodyPr>
          <a:lstStyle/>
          <a:p>
            <a:pPr algn="ctr"/>
            <a:r>
              <a:rPr lang="en-GB" sz="2800" b="1" dirty="0">
                <a:solidFill>
                  <a:srgbClr val="002060"/>
                </a:solidFill>
                <a:cs typeface="Calibri" panose="020F0502020204030204" pitchFamily="34" charset="0"/>
              </a:rPr>
              <a:t>-</a:t>
            </a:r>
            <a:r>
              <a:rPr lang="en-GB" sz="2800" b="1" dirty="0" err="1">
                <a:solidFill>
                  <a:srgbClr val="002060"/>
                </a:solidFill>
                <a:cs typeface="Calibri" panose="020F0502020204030204" pitchFamily="34" charset="0"/>
              </a:rPr>
              <a:t>ead</a:t>
            </a:r>
            <a:endParaRPr lang="en-GB" b="1" dirty="0">
              <a:solidFill>
                <a:srgbClr val="002060"/>
              </a:solidFill>
              <a:cs typeface="Calibri" panose="020F0502020204030204" pitchFamily="34" charset="0"/>
            </a:endParaRPr>
          </a:p>
        </p:txBody>
      </p:sp>
      <p:sp>
        <p:nvSpPr>
          <p:cNvPr id="17" name="TextBox 16"/>
          <p:cNvSpPr txBox="1"/>
          <p:nvPr/>
        </p:nvSpPr>
        <p:spPr>
          <a:xfrm>
            <a:off x="8982687" y="4331372"/>
            <a:ext cx="1302547" cy="523220"/>
          </a:xfrm>
          <a:prstGeom prst="rect">
            <a:avLst/>
          </a:prstGeom>
          <a:solidFill>
            <a:srgbClr val="99FF99"/>
          </a:solidFill>
        </p:spPr>
        <p:txBody>
          <a:bodyPr wrap="square" rtlCol="0">
            <a:spAutoFit/>
          </a:bodyPr>
          <a:lstStyle/>
          <a:p>
            <a:pPr algn="ctr"/>
            <a:r>
              <a:rPr lang="en-GB" sz="2800" b="1" dirty="0">
                <a:solidFill>
                  <a:srgbClr val="002060"/>
                </a:solidFill>
                <a:cs typeface="Calibri" panose="020F0502020204030204" pitchFamily="34" charset="0"/>
              </a:rPr>
              <a:t>-</a:t>
            </a:r>
            <a:r>
              <a:rPr lang="en-GB" sz="2800" b="1" dirty="0" err="1">
                <a:solidFill>
                  <a:srgbClr val="002060"/>
                </a:solidFill>
                <a:cs typeface="Calibri" panose="020F0502020204030204" pitchFamily="34" charset="0"/>
              </a:rPr>
              <a:t>eap</a:t>
            </a:r>
            <a:endParaRPr lang="en-GB" b="1" dirty="0">
              <a:solidFill>
                <a:srgbClr val="002060"/>
              </a:solidFill>
              <a:cs typeface="Calibri" panose="020F0502020204030204" pitchFamily="34" charset="0"/>
            </a:endParaRPr>
          </a:p>
        </p:txBody>
      </p:sp>
      <p:sp>
        <p:nvSpPr>
          <p:cNvPr id="18" name="TextBox 17"/>
          <p:cNvSpPr txBox="1"/>
          <p:nvPr/>
        </p:nvSpPr>
        <p:spPr>
          <a:xfrm>
            <a:off x="8172360" y="3808152"/>
            <a:ext cx="1302547" cy="523220"/>
          </a:xfrm>
          <a:prstGeom prst="rect">
            <a:avLst/>
          </a:prstGeom>
          <a:solidFill>
            <a:schemeClr val="accent4">
              <a:lumMod val="60000"/>
              <a:lumOff val="40000"/>
            </a:schemeClr>
          </a:solidFill>
        </p:spPr>
        <p:txBody>
          <a:bodyPr wrap="square" rtlCol="0">
            <a:spAutoFit/>
          </a:bodyPr>
          <a:lstStyle/>
          <a:p>
            <a:pPr algn="ctr"/>
            <a:r>
              <a:rPr lang="en-GB" sz="2800" b="1" dirty="0" err="1">
                <a:solidFill>
                  <a:srgbClr val="002060"/>
                </a:solidFill>
                <a:cs typeface="Calibri" panose="020F0502020204030204" pitchFamily="34" charset="0"/>
              </a:rPr>
              <a:t>ea</a:t>
            </a:r>
            <a:endParaRPr lang="en-GB" b="1" dirty="0">
              <a:solidFill>
                <a:srgbClr val="002060"/>
              </a:solidFill>
              <a:cs typeface="Calibri" panose="020F0502020204030204" pitchFamily="34" charset="0"/>
            </a:endParaRPr>
          </a:p>
        </p:txBody>
      </p:sp>
      <p:sp>
        <p:nvSpPr>
          <p:cNvPr id="19" name="TextBox 18"/>
          <p:cNvSpPr txBox="1"/>
          <p:nvPr/>
        </p:nvSpPr>
        <p:spPr>
          <a:xfrm>
            <a:off x="6934915" y="3793090"/>
            <a:ext cx="1628776" cy="523220"/>
          </a:xfrm>
          <a:prstGeom prst="rect">
            <a:avLst/>
          </a:prstGeom>
          <a:noFill/>
        </p:spPr>
        <p:txBody>
          <a:bodyPr wrap="square" rtlCol="0">
            <a:spAutoFit/>
          </a:bodyPr>
          <a:lstStyle/>
          <a:p>
            <a:pPr algn="ctr"/>
            <a:r>
              <a:rPr lang="en-GB" sz="2800" b="1" dirty="0">
                <a:solidFill>
                  <a:srgbClr val="002060"/>
                </a:solidFill>
                <a:cs typeface="Calibri" panose="020F0502020204030204" pitchFamily="34" charset="0"/>
              </a:rPr>
              <a:t>head</a:t>
            </a:r>
          </a:p>
        </p:txBody>
      </p:sp>
      <p:sp>
        <p:nvSpPr>
          <p:cNvPr id="20" name="TextBox 19"/>
          <p:cNvSpPr txBox="1"/>
          <p:nvPr/>
        </p:nvSpPr>
        <p:spPr>
          <a:xfrm>
            <a:off x="9083573" y="3793090"/>
            <a:ext cx="1628776" cy="523220"/>
          </a:xfrm>
          <a:prstGeom prst="rect">
            <a:avLst/>
          </a:prstGeom>
          <a:noFill/>
        </p:spPr>
        <p:txBody>
          <a:bodyPr wrap="square" rtlCol="0">
            <a:spAutoFit/>
          </a:bodyPr>
          <a:lstStyle/>
          <a:p>
            <a:pPr algn="ctr"/>
            <a:r>
              <a:rPr lang="en-GB" sz="2800" b="1" dirty="0">
                <a:solidFill>
                  <a:srgbClr val="002060"/>
                </a:solidFill>
                <a:cs typeface="Calibri" panose="020F0502020204030204" pitchFamily="34" charset="0"/>
              </a:rPr>
              <a:t>heap</a:t>
            </a: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23322"/>
            <a:ext cx="8000999" cy="831161"/>
          </a:xfrm>
          <a:prstGeom prst="rect">
            <a:avLst/>
          </a:prstGeom>
        </p:spPr>
      </p:pic>
      <p:sp>
        <p:nvSpPr>
          <p:cNvPr id="22" name="Title 1"/>
          <p:cNvSpPr txBox="1">
            <a:spLocks/>
          </p:cNvSpPr>
          <p:nvPr/>
        </p:nvSpPr>
        <p:spPr>
          <a:xfrm>
            <a:off x="132639" y="-86197"/>
            <a:ext cx="70555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400" b="1" dirty="0" smtClean="0">
                <a:solidFill>
                  <a:schemeClr val="bg1"/>
                </a:solidFill>
              </a:rPr>
              <a:t>Learning To Read In Different Writing Systems </a:t>
            </a:r>
            <a:endParaRPr lang="en-GB" sz="2400" b="1" dirty="0">
              <a:solidFill>
                <a:schemeClr val="bg1"/>
              </a:solidFill>
            </a:endParaRPr>
          </a:p>
        </p:txBody>
      </p:sp>
    </p:spTree>
    <p:extLst>
      <p:ext uri="{BB962C8B-B14F-4D97-AF65-F5344CB8AC3E}">
        <p14:creationId xmlns:p14="http://schemas.microsoft.com/office/powerpoint/2010/main" val="153415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descr="france_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140" y="193473"/>
            <a:ext cx="1305719" cy="86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8087" y="1148406"/>
            <a:ext cx="11344130" cy="1107996"/>
          </a:xfrm>
          <a:prstGeom prst="rect">
            <a:avLst/>
          </a:prstGeom>
          <a:noFill/>
        </p:spPr>
        <p:txBody>
          <a:bodyPr wrap="square" rtlCol="0">
            <a:spAutoFit/>
          </a:bodyPr>
          <a:lstStyle/>
          <a:p>
            <a:pPr marL="342900" indent="-342900">
              <a:buFont typeface="Arial" panose="020B0604020202020204" pitchFamily="34" charset="0"/>
              <a:buChar char="•"/>
            </a:pPr>
            <a:r>
              <a:rPr lang="en-GB" sz="2200" dirty="0">
                <a:solidFill>
                  <a:srgbClr val="002060"/>
                </a:solidFill>
                <a:latin typeface="Century Gothic" panose="020B0502020202020204" pitchFamily="34" charset="0"/>
                <a:cs typeface="Calibri" panose="020F0502020204030204" pitchFamily="34" charset="0"/>
              </a:rPr>
              <a:t>It might sometimes be useful to teach students the relationships between larger orthographic unit beyond individual graphemes.  </a:t>
            </a:r>
          </a:p>
          <a:p>
            <a:pPr marL="342900" indent="-342900">
              <a:buFont typeface="Arial" panose="020B0604020202020204" pitchFamily="34" charset="0"/>
              <a:buChar char="•"/>
            </a:pPr>
            <a:r>
              <a:rPr lang="en-GB" sz="2200" dirty="0">
                <a:solidFill>
                  <a:srgbClr val="002060"/>
                </a:solidFill>
                <a:latin typeface="Century Gothic" panose="020B0502020202020204" pitchFamily="34" charset="0"/>
                <a:cs typeface="Calibri" panose="020F0502020204030204" pitchFamily="34" charset="0"/>
              </a:rPr>
              <a:t>For example, in French:</a:t>
            </a:r>
          </a:p>
        </p:txBody>
      </p:sp>
      <p:sp>
        <p:nvSpPr>
          <p:cNvPr id="5" name="TextBox 4"/>
          <p:cNvSpPr txBox="1"/>
          <p:nvPr/>
        </p:nvSpPr>
        <p:spPr>
          <a:xfrm>
            <a:off x="2205898" y="3011507"/>
            <a:ext cx="1302547" cy="523220"/>
          </a:xfrm>
          <a:prstGeom prst="rect">
            <a:avLst/>
          </a:prstGeom>
          <a:solidFill>
            <a:srgbClr val="E56700"/>
          </a:solidFill>
        </p:spPr>
        <p:txBody>
          <a:bodyPr wrap="square" rtlCol="0">
            <a:spAutoFit/>
          </a:bodyPr>
          <a:lstStyle/>
          <a:p>
            <a:pPr algn="ctr"/>
            <a:r>
              <a:rPr lang="en-GB" sz="2800" b="1" dirty="0">
                <a:solidFill>
                  <a:srgbClr val="FFF9F7"/>
                </a:solidFill>
                <a:latin typeface="Century Gothic" panose="020B0502020202020204" pitchFamily="34" charset="0"/>
                <a:cs typeface="Calibri" panose="020F0502020204030204" pitchFamily="34" charset="0"/>
              </a:rPr>
              <a:t>-</a:t>
            </a:r>
            <a:r>
              <a:rPr lang="en-GB" sz="2800" b="1" dirty="0" err="1">
                <a:solidFill>
                  <a:srgbClr val="FFF9F7"/>
                </a:solidFill>
                <a:latin typeface="Century Gothic" panose="020B0502020202020204" pitchFamily="34" charset="0"/>
                <a:cs typeface="Calibri" panose="020F0502020204030204" pitchFamily="34" charset="0"/>
              </a:rPr>
              <a:t>eur</a:t>
            </a:r>
            <a:endParaRPr lang="en-GB" b="1" dirty="0">
              <a:solidFill>
                <a:srgbClr val="FFF9F7"/>
              </a:solidFill>
              <a:latin typeface="Century Gothic" panose="020B0502020202020204" pitchFamily="34" charset="0"/>
              <a:cs typeface="Calibri" panose="020F0502020204030204" pitchFamily="34" charset="0"/>
            </a:endParaRPr>
          </a:p>
        </p:txBody>
      </p:sp>
      <p:sp>
        <p:nvSpPr>
          <p:cNvPr id="6" name="TextBox 5"/>
          <p:cNvSpPr txBox="1"/>
          <p:nvPr/>
        </p:nvSpPr>
        <p:spPr>
          <a:xfrm>
            <a:off x="4222122" y="3193705"/>
            <a:ext cx="1302547" cy="523220"/>
          </a:xfrm>
          <a:prstGeom prst="rect">
            <a:avLst/>
          </a:prstGeom>
          <a:solidFill>
            <a:srgbClr val="E56700"/>
          </a:solidFill>
        </p:spPr>
        <p:txBody>
          <a:bodyPr wrap="square" rtlCol="0">
            <a:spAutoFit/>
          </a:bodyPr>
          <a:lstStyle/>
          <a:p>
            <a:pPr algn="ctr"/>
            <a:r>
              <a:rPr lang="en-GB" sz="2800" b="1" dirty="0">
                <a:solidFill>
                  <a:srgbClr val="FFF9F7"/>
                </a:solidFill>
                <a:latin typeface="Century Gothic" panose="020B0502020202020204" pitchFamily="34" charset="0"/>
                <a:cs typeface="Calibri" panose="020F0502020204030204" pitchFamily="34" charset="0"/>
              </a:rPr>
              <a:t>-</a:t>
            </a:r>
            <a:r>
              <a:rPr lang="en-GB" sz="2800" b="1" dirty="0" err="1">
                <a:solidFill>
                  <a:srgbClr val="FFF9F7"/>
                </a:solidFill>
                <a:latin typeface="Century Gothic" panose="020B0502020202020204" pitchFamily="34" charset="0"/>
                <a:cs typeface="Calibri" panose="020F0502020204030204" pitchFamily="34" charset="0"/>
              </a:rPr>
              <a:t>aine</a:t>
            </a:r>
            <a:endParaRPr lang="en-GB" b="1" dirty="0">
              <a:solidFill>
                <a:srgbClr val="FFF9F7"/>
              </a:solidFill>
              <a:latin typeface="Century Gothic" panose="020B0502020202020204" pitchFamily="34" charset="0"/>
              <a:cs typeface="Calibri" panose="020F0502020204030204" pitchFamily="34" charset="0"/>
            </a:endParaRPr>
          </a:p>
        </p:txBody>
      </p:sp>
      <p:sp>
        <p:nvSpPr>
          <p:cNvPr id="7" name="TextBox 6"/>
          <p:cNvSpPr txBox="1"/>
          <p:nvPr/>
        </p:nvSpPr>
        <p:spPr>
          <a:xfrm>
            <a:off x="6238346" y="3379803"/>
            <a:ext cx="1302547" cy="523220"/>
          </a:xfrm>
          <a:prstGeom prst="rect">
            <a:avLst/>
          </a:prstGeom>
          <a:solidFill>
            <a:srgbClr val="E56700"/>
          </a:solidFill>
        </p:spPr>
        <p:txBody>
          <a:bodyPr wrap="square" rtlCol="0">
            <a:spAutoFit/>
          </a:bodyPr>
          <a:lstStyle/>
          <a:p>
            <a:pPr algn="ctr"/>
            <a:r>
              <a:rPr lang="en-GB" sz="2800" b="1" dirty="0">
                <a:solidFill>
                  <a:srgbClr val="FFF9F7"/>
                </a:solidFill>
                <a:latin typeface="Century Gothic" panose="020B0502020202020204" pitchFamily="34" charset="0"/>
                <a:cs typeface="Calibri" panose="020F0502020204030204" pitchFamily="34" charset="0"/>
              </a:rPr>
              <a:t>-</a:t>
            </a:r>
            <a:r>
              <a:rPr lang="en-GB" sz="2800" b="1" dirty="0" err="1">
                <a:solidFill>
                  <a:srgbClr val="FFF9F7"/>
                </a:solidFill>
                <a:latin typeface="Century Gothic" panose="020B0502020202020204" pitchFamily="34" charset="0"/>
                <a:cs typeface="Calibri" panose="020F0502020204030204" pitchFamily="34" charset="0"/>
              </a:rPr>
              <a:t>aille</a:t>
            </a:r>
            <a:endParaRPr lang="en-GB" b="1" dirty="0">
              <a:solidFill>
                <a:srgbClr val="FFF9F7"/>
              </a:solidFill>
              <a:latin typeface="Century Gothic" panose="020B0502020202020204" pitchFamily="34" charset="0"/>
              <a:cs typeface="Calibri" panose="020F0502020204030204" pitchFamily="34" charset="0"/>
            </a:endParaRPr>
          </a:p>
        </p:txBody>
      </p:sp>
      <p:sp>
        <p:nvSpPr>
          <p:cNvPr id="8" name="TextBox 7"/>
          <p:cNvSpPr txBox="1"/>
          <p:nvPr/>
        </p:nvSpPr>
        <p:spPr>
          <a:xfrm>
            <a:off x="8113893" y="3136044"/>
            <a:ext cx="1302547" cy="523220"/>
          </a:xfrm>
          <a:prstGeom prst="rect">
            <a:avLst/>
          </a:prstGeom>
          <a:solidFill>
            <a:srgbClr val="E56700"/>
          </a:solidFill>
        </p:spPr>
        <p:txBody>
          <a:bodyPr wrap="square" rtlCol="0">
            <a:spAutoFit/>
          </a:bodyPr>
          <a:lstStyle/>
          <a:p>
            <a:pPr algn="ctr"/>
            <a:r>
              <a:rPr lang="en-GB" sz="2800" b="1" dirty="0">
                <a:solidFill>
                  <a:srgbClr val="FFF9F7"/>
                </a:solidFill>
                <a:latin typeface="Century Gothic" panose="020B0502020202020204" pitchFamily="34" charset="0"/>
                <a:cs typeface="Calibri" panose="020F0502020204030204" pitchFamily="34" charset="0"/>
              </a:rPr>
              <a:t>-</a:t>
            </a:r>
            <a:r>
              <a:rPr lang="en-GB" sz="2800" b="1" dirty="0" err="1">
                <a:solidFill>
                  <a:srgbClr val="FFF9F7"/>
                </a:solidFill>
                <a:latin typeface="Century Gothic" panose="020B0502020202020204" pitchFamily="34" charset="0"/>
                <a:cs typeface="Calibri" panose="020F0502020204030204" pitchFamily="34" charset="0"/>
              </a:rPr>
              <a:t>er</a:t>
            </a:r>
            <a:endParaRPr lang="en-GB" b="1" dirty="0">
              <a:solidFill>
                <a:srgbClr val="FFF9F7"/>
              </a:solidFill>
              <a:latin typeface="Century Gothic" panose="020B0502020202020204" pitchFamily="34" charset="0"/>
              <a:cs typeface="Calibri" panose="020F0502020204030204" pitchFamily="34" charset="0"/>
            </a:endParaRPr>
          </a:p>
        </p:txBody>
      </p:sp>
      <p:sp>
        <p:nvSpPr>
          <p:cNvPr id="9" name="TextBox 8"/>
          <p:cNvSpPr txBox="1"/>
          <p:nvPr/>
        </p:nvSpPr>
        <p:spPr>
          <a:xfrm>
            <a:off x="3286018" y="3987489"/>
            <a:ext cx="1302547" cy="523220"/>
          </a:xfrm>
          <a:prstGeom prst="rect">
            <a:avLst/>
          </a:prstGeom>
          <a:solidFill>
            <a:srgbClr val="E56700"/>
          </a:solidFill>
        </p:spPr>
        <p:txBody>
          <a:bodyPr wrap="square" rtlCol="0">
            <a:spAutoFit/>
          </a:bodyPr>
          <a:lstStyle/>
          <a:p>
            <a:pPr algn="ctr"/>
            <a:r>
              <a:rPr lang="en-GB" sz="2800" b="1" dirty="0">
                <a:solidFill>
                  <a:srgbClr val="FFF9F7"/>
                </a:solidFill>
                <a:latin typeface="Century Gothic" panose="020B0502020202020204" pitchFamily="34" charset="0"/>
                <a:cs typeface="Calibri" panose="020F0502020204030204" pitchFamily="34" charset="0"/>
              </a:rPr>
              <a:t>-</a:t>
            </a:r>
            <a:r>
              <a:rPr lang="en-GB" sz="2800" b="1" dirty="0" err="1">
                <a:solidFill>
                  <a:srgbClr val="FFF9F7"/>
                </a:solidFill>
                <a:latin typeface="Century Gothic" panose="020B0502020202020204" pitchFamily="34" charset="0"/>
                <a:cs typeface="Calibri" panose="020F0502020204030204" pitchFamily="34" charset="0"/>
              </a:rPr>
              <a:t>ille</a:t>
            </a:r>
            <a:endParaRPr lang="en-GB" b="1" dirty="0">
              <a:solidFill>
                <a:srgbClr val="FFF9F7"/>
              </a:solidFill>
              <a:latin typeface="Century Gothic" panose="020B0502020202020204" pitchFamily="34" charset="0"/>
              <a:cs typeface="Calibri" panose="020F0502020204030204" pitchFamily="34" charset="0"/>
            </a:endParaRPr>
          </a:p>
        </p:txBody>
      </p:sp>
      <p:sp>
        <p:nvSpPr>
          <p:cNvPr id="10" name="TextBox 9"/>
          <p:cNvSpPr txBox="1"/>
          <p:nvPr/>
        </p:nvSpPr>
        <p:spPr>
          <a:xfrm>
            <a:off x="5374250" y="4238638"/>
            <a:ext cx="1302547" cy="523220"/>
          </a:xfrm>
          <a:prstGeom prst="rect">
            <a:avLst/>
          </a:prstGeom>
          <a:solidFill>
            <a:srgbClr val="E56700"/>
          </a:solidFill>
        </p:spPr>
        <p:txBody>
          <a:bodyPr wrap="square" rtlCol="0">
            <a:spAutoFit/>
          </a:bodyPr>
          <a:lstStyle/>
          <a:p>
            <a:pPr algn="ctr"/>
            <a:r>
              <a:rPr lang="en-GB" sz="2800" b="1" dirty="0">
                <a:solidFill>
                  <a:srgbClr val="FFF9F7"/>
                </a:solidFill>
                <a:latin typeface="Century Gothic" panose="020B0502020202020204" pitchFamily="34" charset="0"/>
                <a:cs typeface="Calibri" panose="020F0502020204030204" pitchFamily="34" charset="0"/>
              </a:rPr>
              <a:t>-</a:t>
            </a:r>
            <a:r>
              <a:rPr lang="en-GB" sz="2800" b="1" dirty="0" err="1">
                <a:solidFill>
                  <a:srgbClr val="FFF9F7"/>
                </a:solidFill>
                <a:latin typeface="Century Gothic" panose="020B0502020202020204" pitchFamily="34" charset="0"/>
                <a:cs typeface="Calibri" panose="020F0502020204030204" pitchFamily="34" charset="0"/>
              </a:rPr>
              <a:t>ez</a:t>
            </a:r>
            <a:endParaRPr lang="en-GB" b="1" dirty="0">
              <a:solidFill>
                <a:srgbClr val="FFF9F7"/>
              </a:solidFill>
              <a:latin typeface="Century Gothic" panose="020B0502020202020204" pitchFamily="34" charset="0"/>
              <a:cs typeface="Calibri" panose="020F0502020204030204" pitchFamily="34" charset="0"/>
            </a:endParaRPr>
          </a:p>
        </p:txBody>
      </p:sp>
      <p:sp>
        <p:nvSpPr>
          <p:cNvPr id="11" name="TextBox 10"/>
          <p:cNvSpPr txBox="1"/>
          <p:nvPr/>
        </p:nvSpPr>
        <p:spPr>
          <a:xfrm>
            <a:off x="7600750" y="4081257"/>
            <a:ext cx="1302547" cy="523220"/>
          </a:xfrm>
          <a:prstGeom prst="rect">
            <a:avLst/>
          </a:prstGeom>
          <a:solidFill>
            <a:srgbClr val="E56700"/>
          </a:solidFill>
        </p:spPr>
        <p:txBody>
          <a:bodyPr wrap="square" rtlCol="0">
            <a:spAutoFit/>
          </a:bodyPr>
          <a:lstStyle/>
          <a:p>
            <a:pPr algn="ctr"/>
            <a:r>
              <a:rPr lang="en-GB" sz="2800" b="1" dirty="0">
                <a:solidFill>
                  <a:srgbClr val="FFF9F7"/>
                </a:solidFill>
                <a:latin typeface="Century Gothic" panose="020B0502020202020204" pitchFamily="34" charset="0"/>
                <a:cs typeface="Calibri" panose="020F0502020204030204" pitchFamily="34" charset="0"/>
              </a:rPr>
              <a:t>-</a:t>
            </a:r>
            <a:r>
              <a:rPr lang="en-GB" sz="2800" b="1" dirty="0" err="1">
                <a:solidFill>
                  <a:srgbClr val="FFF9F7"/>
                </a:solidFill>
                <a:latin typeface="Century Gothic" panose="020B0502020202020204" pitchFamily="34" charset="0"/>
                <a:cs typeface="Calibri" panose="020F0502020204030204" pitchFamily="34" charset="0"/>
              </a:rPr>
              <a:t>ine</a:t>
            </a:r>
            <a:endParaRPr lang="en-GB" b="1" dirty="0">
              <a:solidFill>
                <a:srgbClr val="FFF9F7"/>
              </a:solidFill>
              <a:latin typeface="Century Gothic" panose="020B0502020202020204" pitchFamily="34" charset="0"/>
              <a:cs typeface="Calibri" panose="020F0502020204030204" pitchFamily="34" charset="0"/>
            </a:endParaRPr>
          </a:p>
        </p:txBody>
      </p:sp>
      <p:sp>
        <p:nvSpPr>
          <p:cNvPr id="12" name="TextBox 11"/>
          <p:cNvSpPr txBox="1"/>
          <p:nvPr/>
        </p:nvSpPr>
        <p:spPr>
          <a:xfrm>
            <a:off x="3937291" y="4897466"/>
            <a:ext cx="1302547" cy="523220"/>
          </a:xfrm>
          <a:prstGeom prst="rect">
            <a:avLst/>
          </a:prstGeom>
          <a:solidFill>
            <a:srgbClr val="E56700"/>
          </a:solidFill>
        </p:spPr>
        <p:txBody>
          <a:bodyPr wrap="square" rtlCol="0">
            <a:spAutoFit/>
          </a:bodyPr>
          <a:lstStyle/>
          <a:p>
            <a:pPr algn="ctr"/>
            <a:r>
              <a:rPr lang="en-GB" sz="2800" b="1" dirty="0">
                <a:solidFill>
                  <a:srgbClr val="FFF9F7"/>
                </a:solidFill>
                <a:latin typeface="Century Gothic" panose="020B0502020202020204" pitchFamily="34" charset="0"/>
                <a:cs typeface="Calibri" panose="020F0502020204030204" pitchFamily="34" charset="0"/>
              </a:rPr>
              <a:t>-</a:t>
            </a:r>
            <a:r>
              <a:rPr lang="en-GB" sz="2800" b="1" dirty="0" err="1">
                <a:solidFill>
                  <a:srgbClr val="FFF9F7"/>
                </a:solidFill>
                <a:latin typeface="Century Gothic" panose="020B0502020202020204" pitchFamily="34" charset="0"/>
                <a:cs typeface="Calibri" panose="020F0502020204030204" pitchFamily="34" charset="0"/>
              </a:rPr>
              <a:t>euille</a:t>
            </a:r>
            <a:endParaRPr lang="en-GB" b="1" dirty="0">
              <a:solidFill>
                <a:srgbClr val="FFF9F7"/>
              </a:solidFill>
              <a:latin typeface="Century Gothic" panose="020B0502020202020204" pitchFamily="34" charset="0"/>
              <a:cs typeface="Calibri" panose="020F0502020204030204" pitchFamily="34" charset="0"/>
            </a:endParaRPr>
          </a:p>
        </p:txBody>
      </p:sp>
      <p:sp>
        <p:nvSpPr>
          <p:cNvPr id="13" name="TextBox 12"/>
          <p:cNvSpPr txBox="1"/>
          <p:nvPr/>
        </p:nvSpPr>
        <p:spPr>
          <a:xfrm>
            <a:off x="6697336" y="4886254"/>
            <a:ext cx="1302547" cy="523220"/>
          </a:xfrm>
          <a:prstGeom prst="rect">
            <a:avLst/>
          </a:prstGeom>
          <a:solidFill>
            <a:srgbClr val="E56700"/>
          </a:solidFill>
        </p:spPr>
        <p:txBody>
          <a:bodyPr wrap="square" rtlCol="0">
            <a:spAutoFit/>
          </a:bodyPr>
          <a:lstStyle/>
          <a:p>
            <a:pPr algn="ctr"/>
            <a:r>
              <a:rPr lang="en-GB" sz="2800" b="1" dirty="0">
                <a:solidFill>
                  <a:srgbClr val="FFF9F7"/>
                </a:solidFill>
                <a:latin typeface="Century Gothic" panose="020B0502020202020204" pitchFamily="34" charset="0"/>
                <a:cs typeface="Calibri" panose="020F0502020204030204" pitchFamily="34" charset="0"/>
              </a:rPr>
              <a:t>-ail</a:t>
            </a:r>
            <a:endParaRPr lang="en-GB" b="1" dirty="0">
              <a:solidFill>
                <a:srgbClr val="FFF9F7"/>
              </a:solidFill>
              <a:latin typeface="Century Gothic" panose="020B0502020202020204" pitchFamily="34" charset="0"/>
              <a:cs typeface="Calibri" panose="020F0502020204030204" pitchFamily="34" charset="0"/>
            </a:endParaRPr>
          </a:p>
        </p:txBody>
      </p:sp>
      <p:sp>
        <p:nvSpPr>
          <p:cNvPr id="14" name="TextBox 13"/>
          <p:cNvSpPr txBox="1"/>
          <p:nvPr/>
        </p:nvSpPr>
        <p:spPr>
          <a:xfrm>
            <a:off x="630787" y="5738503"/>
            <a:ext cx="11093481" cy="400110"/>
          </a:xfrm>
          <a:prstGeom prst="rect">
            <a:avLst/>
          </a:prstGeom>
          <a:solidFill>
            <a:schemeClr val="bg1"/>
          </a:solidFill>
        </p:spPr>
        <p:txBody>
          <a:bodyPr wrap="square" rtlCol="0">
            <a:spAutoFit/>
          </a:bodyPr>
          <a:lstStyle/>
          <a:p>
            <a:r>
              <a:rPr lang="en-GB" sz="2000" b="1" dirty="0">
                <a:solidFill>
                  <a:srgbClr val="002060"/>
                </a:solidFill>
                <a:latin typeface="Century Gothic" panose="020B0502020202020204" pitchFamily="34" charset="0"/>
                <a:cs typeface="Calibri" panose="020F0502020204030204" pitchFamily="34" charset="0"/>
                <a:sym typeface="Wingdings" panose="05000000000000000000" pitchFamily="2" charset="2"/>
              </a:rPr>
              <a:t> </a:t>
            </a:r>
            <a:r>
              <a:rPr lang="en-GB" sz="2000" b="1" dirty="0">
                <a:solidFill>
                  <a:srgbClr val="002060"/>
                </a:solidFill>
                <a:latin typeface="Century Gothic" panose="020B0502020202020204" pitchFamily="34" charset="0"/>
                <a:cs typeface="Calibri" panose="020F0502020204030204" pitchFamily="34" charset="0"/>
              </a:rPr>
              <a:t>Hence, we’re using the term ‘SSC’ (symbol-sound correspondences) rather than ‘GPC’</a:t>
            </a:r>
          </a:p>
        </p:txBody>
      </p:sp>
      <p:sp>
        <p:nvSpPr>
          <p:cNvPr id="15" name="TextBox 14"/>
          <p:cNvSpPr txBox="1"/>
          <p:nvPr/>
        </p:nvSpPr>
        <p:spPr>
          <a:xfrm>
            <a:off x="4793453" y="2296597"/>
            <a:ext cx="1302547" cy="523220"/>
          </a:xfrm>
          <a:prstGeom prst="rect">
            <a:avLst/>
          </a:prstGeom>
          <a:solidFill>
            <a:srgbClr val="E56700"/>
          </a:solidFill>
        </p:spPr>
        <p:txBody>
          <a:bodyPr wrap="square" rtlCol="0">
            <a:spAutoFit/>
          </a:bodyPr>
          <a:lstStyle/>
          <a:p>
            <a:pPr algn="ctr"/>
            <a:r>
              <a:rPr lang="en-GB" sz="2800" b="1" dirty="0">
                <a:solidFill>
                  <a:srgbClr val="FFF9F7"/>
                </a:solidFill>
                <a:latin typeface="Century Gothic" panose="020B0502020202020204" pitchFamily="34" charset="0"/>
                <a:cs typeface="Calibri" panose="020F0502020204030204" pitchFamily="34" charset="0"/>
              </a:rPr>
              <a:t>-</a:t>
            </a:r>
            <a:r>
              <a:rPr lang="en-GB" sz="2800" b="1" dirty="0" err="1">
                <a:solidFill>
                  <a:srgbClr val="FFF9F7"/>
                </a:solidFill>
                <a:latin typeface="Century Gothic" panose="020B0502020202020204" pitchFamily="34" charset="0"/>
                <a:cs typeface="Calibri" panose="020F0502020204030204" pitchFamily="34" charset="0"/>
              </a:rPr>
              <a:t>tion</a:t>
            </a:r>
            <a:endParaRPr lang="en-GB" b="1" dirty="0">
              <a:solidFill>
                <a:srgbClr val="FFF9F7"/>
              </a:solidFill>
              <a:latin typeface="Century Gothic" panose="020B0502020202020204" pitchFamily="34" charset="0"/>
              <a:cs typeface="Calibri" panose="020F0502020204030204" pitchFamily="34" charset="0"/>
            </a:endParaRPr>
          </a:p>
        </p:txBody>
      </p:sp>
      <p:sp>
        <p:nvSpPr>
          <p:cNvPr id="16" name="TextBox 15"/>
          <p:cNvSpPr txBox="1"/>
          <p:nvPr/>
        </p:nvSpPr>
        <p:spPr>
          <a:xfrm>
            <a:off x="6958038" y="2342850"/>
            <a:ext cx="1302547" cy="523220"/>
          </a:xfrm>
          <a:prstGeom prst="rect">
            <a:avLst/>
          </a:prstGeom>
          <a:solidFill>
            <a:srgbClr val="E56700"/>
          </a:solidFill>
        </p:spPr>
        <p:txBody>
          <a:bodyPr wrap="square" rtlCol="0">
            <a:spAutoFit/>
          </a:bodyPr>
          <a:lstStyle/>
          <a:p>
            <a:pPr algn="ctr"/>
            <a:r>
              <a:rPr lang="en-GB" sz="2800" b="1" dirty="0">
                <a:solidFill>
                  <a:srgbClr val="FFF9F7"/>
                </a:solidFill>
                <a:latin typeface="Century Gothic" panose="020B0502020202020204" pitchFamily="34" charset="0"/>
                <a:cs typeface="Calibri" panose="020F0502020204030204" pitchFamily="34" charset="0"/>
              </a:rPr>
              <a:t>-</a:t>
            </a:r>
            <a:r>
              <a:rPr lang="en-GB" sz="2800" b="1" dirty="0" err="1">
                <a:solidFill>
                  <a:srgbClr val="FFF9F7"/>
                </a:solidFill>
                <a:latin typeface="Century Gothic" panose="020B0502020202020204" pitchFamily="34" charset="0"/>
                <a:cs typeface="Calibri" panose="020F0502020204030204" pitchFamily="34" charset="0"/>
              </a:rPr>
              <a:t>sion</a:t>
            </a:r>
            <a:endParaRPr lang="en-GB" b="1" dirty="0">
              <a:solidFill>
                <a:srgbClr val="FFF9F7"/>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49446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5517" y="1725123"/>
            <a:ext cx="8290063" cy="4906480"/>
          </a:xfrm>
        </p:spPr>
        <p:txBody>
          <a:bodyPr>
            <a:normAutofit/>
          </a:bodyPr>
          <a:lstStyle/>
          <a:p>
            <a:pPr marL="514350" indent="-514350">
              <a:buFont typeface="+mj-lt"/>
              <a:buAutoNum type="arabicPeriod"/>
            </a:pPr>
            <a:r>
              <a:rPr lang="en-GB" sz="2200" dirty="0">
                <a:cs typeface="Calibri" panose="020F0502020204030204" pitchFamily="34" charset="0"/>
              </a:rPr>
              <a:t>What is ‘phonics teaching’?  Definitions of key terms.</a:t>
            </a:r>
          </a:p>
          <a:p>
            <a:pPr marL="514350" indent="-514350">
              <a:buFont typeface="+mj-lt"/>
              <a:buAutoNum type="arabicPeriod"/>
            </a:pPr>
            <a:r>
              <a:rPr lang="en-GB" sz="2200" dirty="0">
                <a:cs typeface="Calibri" panose="020F0502020204030204" pitchFamily="34" charset="0"/>
              </a:rPr>
              <a:t>The role of phonics in learning to read in L1 English</a:t>
            </a:r>
          </a:p>
          <a:p>
            <a:pPr marL="514350" indent="-514350">
              <a:buFont typeface="+mj-lt"/>
              <a:buAutoNum type="arabicPeriod"/>
            </a:pPr>
            <a:r>
              <a:rPr lang="en-GB" sz="2200" dirty="0">
                <a:cs typeface="Calibri" panose="020F0502020204030204" pitchFamily="34" charset="0"/>
              </a:rPr>
              <a:t>Learning to read / decode in different writing systems </a:t>
            </a:r>
          </a:p>
          <a:p>
            <a:pPr marL="457200" indent="-457200">
              <a:spcBef>
                <a:spcPts val="1200"/>
              </a:spcBef>
              <a:spcAft>
                <a:spcPts val="600"/>
              </a:spcAft>
              <a:buFontTx/>
              <a:buAutoNum type="arabicPeriod"/>
              <a:defRPr/>
            </a:pPr>
            <a:r>
              <a:rPr lang="en-GB" sz="2200" b="1" dirty="0">
                <a:solidFill>
                  <a:srgbClr val="E56700"/>
                </a:solidFill>
                <a:cs typeface="Calibri" panose="020F0502020204030204" pitchFamily="34" charset="0"/>
              </a:rPr>
              <a:t>Phonics in language teaching</a:t>
            </a:r>
          </a:p>
          <a:p>
            <a:pPr marL="914400" lvl="1" indent="-457200">
              <a:spcBef>
                <a:spcPts val="1200"/>
              </a:spcBef>
              <a:spcAft>
                <a:spcPts val="600"/>
              </a:spcAft>
              <a:buFont typeface="+mj-lt"/>
              <a:buAutoNum type="alphaLcPeriod"/>
              <a:defRPr/>
            </a:pPr>
            <a:r>
              <a:rPr lang="en-GB" sz="2200" dirty="0">
                <a:solidFill>
                  <a:srgbClr val="002060"/>
                </a:solidFill>
                <a:cs typeface="Calibri" panose="020F0502020204030204" pitchFamily="34" charset="0"/>
              </a:rPr>
              <a:t>Is phonological decoding important in L2?  Why?</a:t>
            </a:r>
          </a:p>
          <a:p>
            <a:pPr marL="914400" lvl="1" indent="-457200">
              <a:spcBef>
                <a:spcPts val="1200"/>
              </a:spcBef>
              <a:spcAft>
                <a:spcPts val="600"/>
              </a:spcAft>
              <a:buFont typeface="+mj-lt"/>
              <a:buAutoNum type="alphaLcPeriod"/>
              <a:defRPr/>
            </a:pPr>
            <a:r>
              <a:rPr lang="en-GB" sz="2200" dirty="0">
                <a:solidFill>
                  <a:srgbClr val="002060"/>
                </a:solidFill>
                <a:cs typeface="Calibri" panose="020F0502020204030204" pitchFamily="34" charset="0"/>
              </a:rPr>
              <a:t>Is phonics instruction effective in L2 learning?</a:t>
            </a:r>
          </a:p>
          <a:p>
            <a:pPr marL="914400" lvl="1" indent="-457200">
              <a:spcBef>
                <a:spcPts val="1200"/>
              </a:spcBef>
              <a:spcAft>
                <a:spcPts val="600"/>
              </a:spcAft>
              <a:buFont typeface="+mj-lt"/>
              <a:buAutoNum type="alphaLcPeriod"/>
              <a:defRPr/>
            </a:pPr>
            <a:r>
              <a:rPr lang="en-GB" sz="2200" dirty="0">
                <a:solidFill>
                  <a:srgbClr val="002060"/>
                </a:solidFill>
                <a:cs typeface="Calibri" panose="020F0502020204030204" pitchFamily="34" charset="0"/>
              </a:rPr>
              <a:t>If so, ‘effective’ in what ways?  What are the outcomes?</a:t>
            </a:r>
          </a:p>
          <a:p>
            <a:pPr marL="514350" indent="-514350">
              <a:buFont typeface="+mj-lt"/>
              <a:buAutoNum type="arabicPeriod"/>
            </a:pPr>
            <a:r>
              <a:rPr lang="en-GB" sz="2200" dirty="0">
                <a:cs typeface="Calibri" panose="020F0502020204030204" pitchFamily="34" charset="0"/>
              </a:rPr>
              <a:t>Summary and key questions for my own classroom </a:t>
            </a:r>
          </a:p>
          <a:p>
            <a:pPr marL="514350" indent="-514350">
              <a:buFont typeface="+mj-lt"/>
              <a:buAutoNum type="arabicPeriod"/>
            </a:pPr>
            <a:endParaRPr lang="en-GB" dirty="0"/>
          </a:p>
        </p:txBody>
      </p:sp>
      <p:sp>
        <p:nvSpPr>
          <p:cNvPr id="4" name="TextBox 3"/>
          <p:cNvSpPr txBox="1"/>
          <p:nvPr/>
        </p:nvSpPr>
        <p:spPr>
          <a:xfrm>
            <a:off x="10029660" y="1568297"/>
            <a:ext cx="751840" cy="769441"/>
          </a:xfrm>
          <a:prstGeom prst="rect">
            <a:avLst/>
          </a:prstGeom>
          <a:noFill/>
        </p:spPr>
        <p:txBody>
          <a:bodyPr wrap="square" rtlCol="0">
            <a:spAutoFit/>
          </a:bodyPr>
          <a:lstStyle/>
          <a:p>
            <a:r>
              <a:rPr lang="en-GB" sz="4400" b="1" dirty="0">
                <a:solidFill>
                  <a:srgbClr val="008000"/>
                </a:solidFill>
                <a:latin typeface="Century Gothic" panose="020B0502020202020204" pitchFamily="34" charset="0"/>
                <a:sym typeface="Wingdings" panose="05000000000000000000" pitchFamily="2" charset="2"/>
              </a:rPr>
              <a:t></a:t>
            </a:r>
            <a:endParaRPr lang="en-GB" sz="4400" b="1" dirty="0">
              <a:solidFill>
                <a:srgbClr val="008000"/>
              </a:solidFill>
              <a:latin typeface="Century Gothic" panose="020B0502020202020204" pitchFamily="34" charset="0"/>
            </a:endParaRPr>
          </a:p>
        </p:txBody>
      </p:sp>
      <p:sp>
        <p:nvSpPr>
          <p:cNvPr id="5" name="TextBox 4"/>
          <p:cNvSpPr txBox="1"/>
          <p:nvPr/>
        </p:nvSpPr>
        <p:spPr>
          <a:xfrm>
            <a:off x="10029660" y="1970235"/>
            <a:ext cx="751840" cy="769441"/>
          </a:xfrm>
          <a:prstGeom prst="rect">
            <a:avLst/>
          </a:prstGeom>
          <a:noFill/>
        </p:spPr>
        <p:txBody>
          <a:bodyPr wrap="square" rtlCol="0">
            <a:spAutoFit/>
          </a:bodyPr>
          <a:lstStyle/>
          <a:p>
            <a:r>
              <a:rPr lang="en-GB" sz="4400" b="1" dirty="0">
                <a:solidFill>
                  <a:srgbClr val="008000"/>
                </a:solidFill>
                <a:latin typeface="Century Gothic" panose="020B0502020202020204" pitchFamily="34" charset="0"/>
                <a:sym typeface="Wingdings" panose="05000000000000000000" pitchFamily="2" charset="2"/>
              </a:rPr>
              <a:t></a:t>
            </a:r>
            <a:endParaRPr lang="en-GB" sz="4400" b="1" dirty="0">
              <a:solidFill>
                <a:srgbClr val="008000"/>
              </a:solidFill>
              <a:latin typeface="Century Gothic" panose="020B0502020202020204" pitchFamily="34" charset="0"/>
            </a:endParaRPr>
          </a:p>
        </p:txBody>
      </p:sp>
      <p:sp>
        <p:nvSpPr>
          <p:cNvPr id="6" name="TextBox 5"/>
          <p:cNvSpPr txBox="1"/>
          <p:nvPr/>
        </p:nvSpPr>
        <p:spPr>
          <a:xfrm>
            <a:off x="10029660" y="2372173"/>
            <a:ext cx="751840" cy="769441"/>
          </a:xfrm>
          <a:prstGeom prst="rect">
            <a:avLst/>
          </a:prstGeom>
          <a:noFill/>
        </p:spPr>
        <p:txBody>
          <a:bodyPr wrap="square" rtlCol="0">
            <a:spAutoFit/>
          </a:bodyPr>
          <a:lstStyle/>
          <a:p>
            <a:r>
              <a:rPr lang="en-GB" sz="4400" b="1" dirty="0">
                <a:solidFill>
                  <a:srgbClr val="008000"/>
                </a:solidFill>
                <a:latin typeface="Century Gothic" panose="020B0502020202020204" pitchFamily="34" charset="0"/>
                <a:sym typeface="Wingdings" panose="05000000000000000000" pitchFamily="2" charset="2"/>
              </a:rPr>
              <a:t></a:t>
            </a:r>
            <a:endParaRPr lang="en-GB" sz="4400" b="1" dirty="0">
              <a:solidFill>
                <a:srgbClr val="008000"/>
              </a:solidFill>
              <a:latin typeface="Century Gothic" panose="020B0502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23322"/>
            <a:ext cx="4042854" cy="831161"/>
          </a:xfrm>
          <a:prstGeom prst="rect">
            <a:avLst/>
          </a:prstGeom>
        </p:spPr>
      </p:pic>
      <p:sp>
        <p:nvSpPr>
          <p:cNvPr id="10" name="Title 1"/>
          <p:cNvSpPr txBox="1">
            <a:spLocks/>
          </p:cNvSpPr>
          <p:nvPr/>
        </p:nvSpPr>
        <p:spPr>
          <a:xfrm>
            <a:off x="225772" y="-77329"/>
            <a:ext cx="5571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Session Outline</a:t>
            </a:r>
            <a:endParaRPr lang="en-GB" sz="3200" b="1" dirty="0">
              <a:solidFill>
                <a:schemeClr val="bg1"/>
              </a:solidFill>
            </a:endParaRPr>
          </a:p>
        </p:txBody>
      </p:sp>
    </p:spTree>
    <p:extLst>
      <p:ext uri="{BB962C8B-B14F-4D97-AF65-F5344CB8AC3E}">
        <p14:creationId xmlns:p14="http://schemas.microsoft.com/office/powerpoint/2010/main" val="19478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4853926" y="1931068"/>
            <a:ext cx="6346313" cy="1184940"/>
          </a:xfrm>
          <a:prstGeom prst="rect">
            <a:avLst/>
          </a:prstGeom>
          <a:noFill/>
        </p:spPr>
        <p:txBody>
          <a:bodyPr wrap="square" rtlCol="0">
            <a:spAutoFit/>
          </a:bodyPr>
          <a:lstStyle/>
          <a:p>
            <a:pPr>
              <a:spcBef>
                <a:spcPts val="600"/>
              </a:spcBef>
            </a:pPr>
            <a:r>
              <a:rPr lang="en-GB" sz="2200" dirty="0">
                <a:solidFill>
                  <a:srgbClr val="002060"/>
                </a:solidFill>
                <a:latin typeface="Century Gothic" panose="020B0502020202020204" pitchFamily="34" charset="0"/>
                <a:cs typeface="Calibri" panose="020F0502020204030204" pitchFamily="34" charset="0"/>
              </a:rPr>
              <a:t>In L1 – it’s all about reading comprehension!</a:t>
            </a:r>
          </a:p>
          <a:p>
            <a:pPr>
              <a:spcBef>
                <a:spcPts val="600"/>
              </a:spcBef>
            </a:pPr>
            <a:r>
              <a:rPr lang="en-GB" sz="2200" dirty="0">
                <a:solidFill>
                  <a:srgbClr val="002060"/>
                </a:solidFill>
                <a:latin typeface="Century Gothic" panose="020B0502020202020204" pitchFamily="34" charset="0"/>
                <a:cs typeface="Calibri" panose="020F0502020204030204" pitchFamily="34" charset="0"/>
                <a:sym typeface="Wingdings" panose="05000000000000000000" pitchFamily="2" charset="2"/>
              </a:rPr>
              <a:t> </a:t>
            </a:r>
            <a:r>
              <a:rPr lang="en-GB" sz="2200" dirty="0">
                <a:solidFill>
                  <a:srgbClr val="002060"/>
                </a:solidFill>
                <a:latin typeface="Century Gothic" panose="020B0502020202020204" pitchFamily="34" charset="0"/>
                <a:cs typeface="Calibri" panose="020F0502020204030204" pitchFamily="34" charset="0"/>
              </a:rPr>
              <a:t>‘discovering’ the meaning of words you already know orally.</a:t>
            </a:r>
          </a:p>
        </p:txBody>
      </p:sp>
      <p:sp>
        <p:nvSpPr>
          <p:cNvPr id="12" name="TextBox 11"/>
          <p:cNvSpPr txBox="1"/>
          <p:nvPr/>
        </p:nvSpPr>
        <p:spPr>
          <a:xfrm>
            <a:off x="533787" y="4541724"/>
            <a:ext cx="6109241" cy="1446550"/>
          </a:xfrm>
          <a:prstGeom prst="rect">
            <a:avLst/>
          </a:prstGeom>
          <a:noFill/>
        </p:spPr>
        <p:txBody>
          <a:bodyPr wrap="square" rtlCol="0">
            <a:spAutoFit/>
          </a:bodyPr>
          <a:lstStyle/>
          <a:p>
            <a:pPr>
              <a:spcBef>
                <a:spcPts val="600"/>
              </a:spcBef>
            </a:pPr>
            <a:r>
              <a:rPr lang="en-GB" sz="2200" dirty="0">
                <a:solidFill>
                  <a:srgbClr val="002060"/>
                </a:solidFill>
                <a:latin typeface="Century Gothic" panose="020B0502020202020204" pitchFamily="34" charset="0"/>
                <a:cs typeface="Calibri" panose="020F0502020204030204" pitchFamily="34" charset="0"/>
              </a:rPr>
              <a:t>BUT – in many instructed contexts (including MFL), learners make contact with written forms at the very onset of learning the language</a:t>
            </a:r>
          </a:p>
        </p:txBody>
      </p:sp>
      <p:pic>
        <p:nvPicPr>
          <p:cNvPr id="1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848" t="14497" r="15672" b="42165"/>
          <a:stretch/>
        </p:blipFill>
        <p:spPr bwMode="auto">
          <a:xfrm>
            <a:off x="6751658" y="3729343"/>
            <a:ext cx="4702104" cy="237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223322"/>
            <a:ext cx="9889066" cy="831161"/>
          </a:xfrm>
          <a:prstGeom prst="rect">
            <a:avLst/>
          </a:prstGeom>
        </p:spPr>
      </p:pic>
      <p:sp>
        <p:nvSpPr>
          <p:cNvPr id="8"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The importance of decoding L2 Learning</a:t>
            </a:r>
            <a:endParaRPr lang="en-GB" sz="3200" b="1" dirty="0">
              <a:solidFill>
                <a:schemeClr val="bg1"/>
              </a:solidFill>
            </a:endParaRPr>
          </a:p>
        </p:txBody>
      </p:sp>
      <p:pic>
        <p:nvPicPr>
          <p:cNvPr id="14" name="Picture 13"/>
          <p:cNvPicPr>
            <a:picLocks noChangeAspect="1"/>
          </p:cNvPicPr>
          <p:nvPr/>
        </p:nvPicPr>
        <p:blipFill>
          <a:blip r:embed="rId5"/>
          <a:stretch>
            <a:fillRect/>
          </a:stretch>
        </p:blipFill>
        <p:spPr>
          <a:xfrm rot="20972965">
            <a:off x="937542" y="1526840"/>
            <a:ext cx="3311226" cy="2616475"/>
          </a:xfrm>
          <a:prstGeom prst="rect">
            <a:avLst/>
          </a:prstGeom>
          <a:ln w="38100">
            <a:solidFill>
              <a:srgbClr val="002060"/>
            </a:solidFill>
          </a:ln>
        </p:spPr>
      </p:pic>
    </p:spTree>
    <p:extLst>
      <p:ext uri="{BB962C8B-B14F-4D97-AF65-F5344CB8AC3E}">
        <p14:creationId xmlns:p14="http://schemas.microsoft.com/office/powerpoint/2010/main" val="148499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792" y="91949"/>
            <a:ext cx="6316415" cy="6316415"/>
          </a:xfrm>
          <a:prstGeom prst="rect">
            <a:avLst/>
          </a:prstGeom>
        </p:spPr>
      </p:pic>
      <p:sp>
        <p:nvSpPr>
          <p:cNvPr id="3" name="Content Placeholder 2"/>
          <p:cNvSpPr>
            <a:spLocks noGrp="1"/>
          </p:cNvSpPr>
          <p:nvPr>
            <p:ph idx="1"/>
          </p:nvPr>
        </p:nvSpPr>
        <p:spPr>
          <a:xfrm>
            <a:off x="915946" y="1622426"/>
            <a:ext cx="10360106" cy="4351338"/>
          </a:xfrm>
        </p:spPr>
        <p:txBody>
          <a:bodyPr>
            <a:normAutofit/>
          </a:bodyPr>
          <a:lstStyle/>
          <a:p>
            <a:r>
              <a:rPr lang="en-GB" sz="2400" dirty="0"/>
              <a:t>In your opinion, is it important to teach </a:t>
            </a:r>
            <a:r>
              <a:rPr lang="en-GB" sz="2400" b="1" dirty="0"/>
              <a:t>phonics </a:t>
            </a:r>
            <a:r>
              <a:rPr lang="en-GB" sz="2400" dirty="0"/>
              <a:t>(the relationship between letters and their sounds) in languages? Why/why not</a:t>
            </a:r>
            <a:r>
              <a:rPr lang="en-GB" sz="2400" dirty="0" smtClean="0"/>
              <a:t>?</a:t>
            </a:r>
          </a:p>
          <a:p>
            <a:endParaRPr lang="en-GB" sz="2400" dirty="0"/>
          </a:p>
          <a:p>
            <a:r>
              <a:rPr lang="en-GB" sz="2400" dirty="0"/>
              <a:t>Is phonics currently taught in your school?  If so, how well</a:t>
            </a:r>
            <a:r>
              <a:rPr lang="en-GB" sz="2400" dirty="0" smtClean="0"/>
              <a:t>?</a:t>
            </a:r>
          </a:p>
          <a:p>
            <a:endParaRPr lang="en-GB" sz="2400" dirty="0"/>
          </a:p>
          <a:p>
            <a:r>
              <a:rPr lang="en-GB" sz="2400" dirty="0"/>
              <a:t>In your school, (a) how </a:t>
            </a:r>
            <a:r>
              <a:rPr lang="en-GB" sz="2400" b="1" dirty="0"/>
              <a:t>accurately</a:t>
            </a:r>
            <a:r>
              <a:rPr lang="en-GB" sz="2400" dirty="0"/>
              <a:t> and (b) how </a:t>
            </a:r>
            <a:r>
              <a:rPr lang="en-GB" sz="2400" b="1" dirty="0"/>
              <a:t>fluently</a:t>
            </a:r>
            <a:r>
              <a:rPr lang="en-GB" sz="2400" dirty="0"/>
              <a:t> can students pronounce written words in the foreign language? (consider both </a:t>
            </a:r>
            <a:r>
              <a:rPr lang="en-GB" sz="2400" b="1" dirty="0"/>
              <a:t>familiar</a:t>
            </a:r>
            <a:r>
              <a:rPr lang="en-GB" sz="2400" dirty="0"/>
              <a:t> and </a:t>
            </a:r>
            <a:r>
              <a:rPr lang="en-GB" sz="2400" b="1" dirty="0"/>
              <a:t>unknown</a:t>
            </a:r>
            <a:r>
              <a:rPr lang="en-GB" sz="2400" dirty="0"/>
              <a:t> words</a:t>
            </a:r>
            <a:r>
              <a:rPr lang="en-GB" sz="2400" dirty="0" smtClean="0"/>
              <a:t>)</a:t>
            </a:r>
          </a:p>
          <a:p>
            <a:endParaRPr lang="en-GB" sz="2400" dirty="0"/>
          </a:p>
          <a:p>
            <a:r>
              <a:rPr lang="en-GB" sz="2400" dirty="0"/>
              <a:t>How much progress do they make in this area?</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6863"/>
            <a:ext cx="2700269" cy="867128"/>
          </a:xfrm>
          <a:prstGeom prst="rect">
            <a:avLst/>
          </a:prstGeom>
        </p:spPr>
      </p:pic>
      <p:sp>
        <p:nvSpPr>
          <p:cNvPr id="7" name="Title 1"/>
          <p:cNvSpPr>
            <a:spLocks noGrp="1"/>
          </p:cNvSpPr>
          <p:nvPr>
            <p:ph type="title"/>
          </p:nvPr>
        </p:nvSpPr>
        <p:spPr>
          <a:xfrm>
            <a:off x="300038" y="21925"/>
            <a:ext cx="6484584" cy="1325563"/>
          </a:xfrm>
        </p:spPr>
        <p:txBody>
          <a:bodyPr>
            <a:normAutofit/>
          </a:bodyPr>
          <a:lstStyle/>
          <a:p>
            <a:r>
              <a:rPr lang="en-GB" sz="3600" b="1" dirty="0" smtClean="0">
                <a:solidFill>
                  <a:schemeClr val="bg1"/>
                </a:solidFill>
              </a:rPr>
              <a:t>Discuss</a:t>
            </a:r>
            <a:endParaRPr lang="en-GB" sz="3600" b="1" dirty="0">
              <a:solidFill>
                <a:schemeClr val="bg1"/>
              </a:solidFill>
            </a:endParaRPr>
          </a:p>
        </p:txBody>
      </p:sp>
    </p:spTree>
    <p:extLst>
      <p:ext uri="{BB962C8B-B14F-4D97-AF65-F5344CB8AC3E}">
        <p14:creationId xmlns:p14="http://schemas.microsoft.com/office/powerpoint/2010/main" val="6563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878172" y="3317425"/>
            <a:ext cx="2746506" cy="338554"/>
          </a:xfrm>
          <a:prstGeom prst="rect">
            <a:avLst/>
          </a:prstGeom>
          <a:noFill/>
        </p:spPr>
        <p:txBody>
          <a:bodyPr wrap="square">
            <a:spAutoFit/>
          </a:bodyPr>
          <a:lstStyle/>
          <a:p>
            <a:pPr algn="r">
              <a:defRPr/>
            </a:pPr>
            <a:r>
              <a:rPr lang="en-GB" sz="1600" dirty="0" err="1">
                <a:solidFill>
                  <a:srgbClr val="002060"/>
                </a:solidFill>
                <a:latin typeface="Century Gothic" panose="020B0502020202020204" pitchFamily="34" charset="0"/>
                <a:cs typeface="Calibri" panose="020F0502020204030204" pitchFamily="34" charset="0"/>
              </a:rPr>
              <a:t>Grabe</a:t>
            </a:r>
            <a:r>
              <a:rPr lang="en-GB" sz="1600" dirty="0">
                <a:solidFill>
                  <a:srgbClr val="002060"/>
                </a:solidFill>
                <a:latin typeface="Century Gothic" panose="020B0502020202020204" pitchFamily="34" charset="0"/>
                <a:cs typeface="Calibri" panose="020F0502020204030204" pitchFamily="34" charset="0"/>
              </a:rPr>
              <a:t> and </a:t>
            </a:r>
            <a:r>
              <a:rPr lang="en-GB" sz="1600" dirty="0" err="1">
                <a:solidFill>
                  <a:srgbClr val="002060"/>
                </a:solidFill>
                <a:latin typeface="Century Gothic" panose="020B0502020202020204" pitchFamily="34" charset="0"/>
                <a:cs typeface="Calibri" panose="020F0502020204030204" pitchFamily="34" charset="0"/>
              </a:rPr>
              <a:t>Stoller</a:t>
            </a:r>
            <a:r>
              <a:rPr lang="en-GB" sz="1600" dirty="0">
                <a:solidFill>
                  <a:srgbClr val="002060"/>
                </a:solidFill>
                <a:latin typeface="Century Gothic" panose="020B0502020202020204" pitchFamily="34" charset="0"/>
                <a:cs typeface="Calibri" panose="020F0502020204030204" pitchFamily="34" charset="0"/>
              </a:rPr>
              <a:t>, 2011</a:t>
            </a:r>
          </a:p>
        </p:txBody>
      </p:sp>
      <p:sp>
        <p:nvSpPr>
          <p:cNvPr id="4" name="Rounded Rectangular Callout 3"/>
          <p:cNvSpPr/>
          <p:nvPr/>
        </p:nvSpPr>
        <p:spPr>
          <a:xfrm>
            <a:off x="4304765" y="1415480"/>
            <a:ext cx="6463412" cy="1857543"/>
          </a:xfrm>
          <a:prstGeom prst="wedgeRoundRectCallout">
            <a:avLst>
              <a:gd name="adj1" fmla="val -4193"/>
              <a:gd name="adj2" fmla="val 6245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2060"/>
                </a:solidFill>
                <a:latin typeface="Century Gothic" panose="020B0502020202020204" pitchFamily="34" charset="0"/>
                <a:cs typeface="Calibri" panose="020F0502020204030204" pitchFamily="34" charset="0"/>
              </a:rPr>
              <a:t>One benefit of developing accurate letter-sound correspondences is lost in most L2 settings; that is, L2 students cannot match a sounded-out word to a word that they know orally because they do not yet know the word orally.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9131">
            <a:off x="1529243" y="1449783"/>
            <a:ext cx="1527187" cy="2080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580203" y="3986522"/>
            <a:ext cx="10963517" cy="1107996"/>
          </a:xfrm>
          <a:prstGeom prst="rect">
            <a:avLst/>
          </a:prstGeom>
          <a:solidFill>
            <a:schemeClr val="bg1"/>
          </a:solidFill>
        </p:spPr>
        <p:txBody>
          <a:bodyPr wrap="square" rtlCol="0">
            <a:spAutoFit/>
          </a:bodyPr>
          <a:lstStyle/>
          <a:p>
            <a:pPr marL="342900" indent="-342900">
              <a:spcBef>
                <a:spcPts val="600"/>
              </a:spcBef>
              <a:buFont typeface="Wingdings" panose="05000000000000000000" pitchFamily="2" charset="2"/>
              <a:buChar char="à"/>
            </a:pPr>
            <a:r>
              <a:rPr lang="en-GB" sz="2200" b="1" dirty="0">
                <a:solidFill>
                  <a:srgbClr val="002060"/>
                </a:solidFill>
                <a:latin typeface="Century Gothic" panose="020B0502020202020204" pitchFamily="34" charset="0"/>
                <a:cs typeface="Calibri" panose="020F0502020204030204" pitchFamily="34" charset="0"/>
                <a:sym typeface="Wingdings" panose="05000000000000000000" pitchFamily="2" charset="2"/>
              </a:rPr>
              <a:t>But! </a:t>
            </a:r>
            <a:r>
              <a:rPr lang="en-GB" sz="2200" dirty="0">
                <a:solidFill>
                  <a:srgbClr val="002060"/>
                </a:solidFill>
                <a:latin typeface="Century Gothic" panose="020B0502020202020204" pitchFamily="34" charset="0"/>
                <a:cs typeface="Calibri" panose="020F0502020204030204" pitchFamily="34" charset="0"/>
                <a:sym typeface="Wingdings" panose="05000000000000000000" pitchFamily="2" charset="2"/>
              </a:rPr>
              <a:t>Emerging evidence that there being able to decode accurately in L2 may have a positive impact on many aspects of language learning, including:</a:t>
            </a:r>
          </a:p>
        </p:txBody>
      </p:sp>
      <p:sp>
        <p:nvSpPr>
          <p:cNvPr id="10" name="TextBox 9"/>
          <p:cNvSpPr txBox="1"/>
          <p:nvPr/>
        </p:nvSpPr>
        <p:spPr>
          <a:xfrm>
            <a:off x="626619" y="5094518"/>
            <a:ext cx="11000650" cy="1107996"/>
          </a:xfrm>
          <a:prstGeom prst="rect">
            <a:avLst/>
          </a:prstGeom>
          <a:noFill/>
        </p:spPr>
        <p:txBody>
          <a:bodyPr wrap="square">
            <a:spAutoFit/>
          </a:bodyPr>
          <a:lstStyle/>
          <a:p>
            <a:pPr marL="285750" indent="-285750">
              <a:spcBef>
                <a:spcPts val="1200"/>
              </a:spcBef>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Reading comprehension, </a:t>
            </a:r>
            <a:r>
              <a:rPr lang="en-GB" sz="2200" b="1" dirty="0">
                <a:solidFill>
                  <a:srgbClr val="002060"/>
                </a:solidFill>
                <a:latin typeface="Century Gothic" panose="020B0502020202020204" pitchFamily="34" charset="0"/>
                <a:cs typeface="Calibri" panose="020F0502020204030204" pitchFamily="34" charset="0"/>
              </a:rPr>
              <a:t>Vocabulary learning </a:t>
            </a:r>
            <a:r>
              <a:rPr lang="en-GB" dirty="0">
                <a:solidFill>
                  <a:srgbClr val="002060"/>
                </a:solidFill>
                <a:latin typeface="Century Gothic" panose="020B0502020202020204" pitchFamily="34" charset="0"/>
                <a:cs typeface="Calibri" panose="020F0502020204030204" pitchFamily="34" charset="0"/>
              </a:rPr>
              <a:t>(Hamada &amp; </a:t>
            </a:r>
            <a:r>
              <a:rPr lang="en-GB" dirty="0" err="1">
                <a:solidFill>
                  <a:srgbClr val="002060"/>
                </a:solidFill>
                <a:latin typeface="Century Gothic" panose="020B0502020202020204" pitchFamily="34" charset="0"/>
                <a:cs typeface="Calibri" panose="020F0502020204030204" pitchFamily="34" charset="0"/>
              </a:rPr>
              <a:t>Koda</a:t>
            </a:r>
            <a:r>
              <a:rPr lang="en-GB" dirty="0">
                <a:solidFill>
                  <a:srgbClr val="002060"/>
                </a:solidFill>
                <a:latin typeface="Century Gothic" panose="020B0502020202020204" pitchFamily="34" charset="0"/>
                <a:cs typeface="Calibri" panose="020F0502020204030204" pitchFamily="34" charset="0"/>
              </a:rPr>
              <a:t>, 2008, 2011; Li, in progress), </a:t>
            </a:r>
            <a:r>
              <a:rPr lang="en-GB" sz="2200" dirty="0">
                <a:solidFill>
                  <a:srgbClr val="002060"/>
                </a:solidFill>
                <a:latin typeface="Century Gothic" panose="020B0502020202020204" pitchFamily="34" charset="0"/>
                <a:cs typeface="Calibri" panose="020F0502020204030204" pitchFamily="34" charset="0"/>
              </a:rPr>
              <a:t>Learner autonomy, Grammar learning </a:t>
            </a:r>
            <a:r>
              <a:rPr lang="en-GB" dirty="0">
                <a:solidFill>
                  <a:srgbClr val="002060"/>
                </a:solidFill>
                <a:latin typeface="Century Gothic" panose="020B0502020202020204" pitchFamily="34" charset="0"/>
                <a:cs typeface="Calibri" panose="020F0502020204030204" pitchFamily="34" charset="0"/>
              </a:rPr>
              <a:t>(Erler, 2003)</a:t>
            </a:r>
            <a:r>
              <a:rPr lang="en-GB" sz="2200" dirty="0">
                <a:solidFill>
                  <a:srgbClr val="002060"/>
                </a:solidFill>
                <a:latin typeface="Century Gothic" panose="020B0502020202020204" pitchFamily="34" charset="0"/>
                <a:cs typeface="Calibri" panose="020F0502020204030204" pitchFamily="34" charset="0"/>
              </a:rPr>
              <a:t>, Motivation </a:t>
            </a:r>
            <a:r>
              <a:rPr lang="en-GB" dirty="0">
                <a:solidFill>
                  <a:srgbClr val="002060"/>
                </a:solidFill>
                <a:latin typeface="Century Gothic" panose="020B0502020202020204" pitchFamily="34" charset="0"/>
                <a:cs typeface="Calibri" panose="020F0502020204030204" pitchFamily="34" charset="0"/>
              </a:rPr>
              <a:t>(Erler &amp; Macaro, 2011)</a:t>
            </a:r>
            <a:r>
              <a:rPr lang="en-GB" sz="2200" dirty="0">
                <a:solidFill>
                  <a:srgbClr val="002060"/>
                </a:solidFill>
                <a:latin typeface="Century Gothic" panose="020B0502020202020204" pitchFamily="34" charset="0"/>
                <a:cs typeface="Calibri" panose="020F0502020204030204" pitchFamily="34" charset="0"/>
              </a:rPr>
              <a:t>, Speaking, Listening, Writing </a:t>
            </a:r>
            <a:r>
              <a:rPr lang="en-GB" dirty="0">
                <a:solidFill>
                  <a:srgbClr val="002060"/>
                </a:solidFill>
                <a:latin typeface="Century Gothic" panose="020B0502020202020204" pitchFamily="34" charset="0"/>
                <a:cs typeface="Calibri" panose="020F0502020204030204" pitchFamily="34" charset="0"/>
              </a:rPr>
              <a:t>(Macaro, 2007)</a:t>
            </a:r>
            <a:endParaRPr lang="en-GB" sz="2200" dirty="0">
              <a:solidFill>
                <a:srgbClr val="002060"/>
              </a:solidFill>
              <a:latin typeface="Century Gothic" panose="020B0502020202020204" pitchFamily="34" charset="0"/>
              <a:cs typeface="Calibri" panose="020F050202020403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223322"/>
            <a:ext cx="9889066" cy="831161"/>
          </a:xfrm>
          <a:prstGeom prst="rect">
            <a:avLst/>
          </a:prstGeom>
        </p:spPr>
      </p:pic>
      <p:sp>
        <p:nvSpPr>
          <p:cNvPr id="14"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The importance of decoding L2 Learning</a:t>
            </a:r>
            <a:endParaRPr lang="en-GB" sz="3200" b="1" dirty="0">
              <a:solidFill>
                <a:schemeClr val="bg1"/>
              </a:solidFill>
            </a:endParaRPr>
          </a:p>
        </p:txBody>
      </p:sp>
    </p:spTree>
    <p:extLst>
      <p:ext uri="{BB962C8B-B14F-4D97-AF65-F5344CB8AC3E}">
        <p14:creationId xmlns:p14="http://schemas.microsoft.com/office/powerpoint/2010/main" val="94715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fade">
                                      <p:cBhvr>
                                        <p:cTn id="18" dur="500"/>
                                        <p:tgtEl>
                                          <p:spTgt spid="8">
                                            <p:bg/>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build="p" animBg="1"/>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267" y="1566952"/>
            <a:ext cx="11548533" cy="3724096"/>
          </a:xfrm>
          <a:prstGeom prst="rect">
            <a:avLst/>
          </a:prstGeom>
          <a:noFill/>
        </p:spPr>
        <p:txBody>
          <a:bodyPr wrap="square">
            <a:spAutoFit/>
          </a:bodyPr>
          <a:lstStyle/>
          <a:p>
            <a:pPr>
              <a:spcBef>
                <a:spcPts val="1200"/>
              </a:spcBef>
              <a:defRPr/>
            </a:pPr>
            <a:r>
              <a:rPr lang="en-GB" sz="2200" dirty="0">
                <a:solidFill>
                  <a:srgbClr val="002060"/>
                </a:solidFill>
                <a:latin typeface="Century Gothic" panose="020B0502020202020204" pitchFamily="34" charset="0"/>
                <a:cs typeface="Calibri" panose="020F0502020204030204" pitchFamily="34" charset="0"/>
              </a:rPr>
              <a:t>Possible impact (awaiting further research) on various aspects of L2 learning, including:</a:t>
            </a:r>
          </a:p>
          <a:p>
            <a:pPr marL="285750" indent="-285750">
              <a:spcBef>
                <a:spcPts val="1200"/>
              </a:spcBef>
              <a:buFont typeface="Arial" panose="020B0604020202020204" pitchFamily="34" charset="0"/>
              <a:buChar char="•"/>
              <a:defRPr/>
            </a:pPr>
            <a:r>
              <a:rPr lang="en-GB" sz="2200" b="1" dirty="0">
                <a:solidFill>
                  <a:srgbClr val="002060"/>
                </a:solidFill>
                <a:latin typeface="Century Gothic" panose="020B0502020202020204" pitchFamily="34" charset="0"/>
                <a:cs typeface="Calibri" panose="020F0502020204030204" pitchFamily="34" charset="0"/>
              </a:rPr>
              <a:t>Vocabulary learning </a:t>
            </a:r>
            <a:r>
              <a:rPr lang="en-GB" dirty="0">
                <a:solidFill>
                  <a:srgbClr val="002060"/>
                </a:solidFill>
                <a:latin typeface="Century Gothic" panose="020B0502020202020204" pitchFamily="34" charset="0"/>
                <a:cs typeface="Calibri" panose="020F0502020204030204" pitchFamily="34" charset="0"/>
              </a:rPr>
              <a:t>(Hamada &amp; </a:t>
            </a:r>
            <a:r>
              <a:rPr lang="en-GB" dirty="0" err="1">
                <a:solidFill>
                  <a:srgbClr val="002060"/>
                </a:solidFill>
                <a:latin typeface="Century Gothic" panose="020B0502020202020204" pitchFamily="34" charset="0"/>
                <a:cs typeface="Calibri" panose="020F0502020204030204" pitchFamily="34" charset="0"/>
              </a:rPr>
              <a:t>Koda</a:t>
            </a:r>
            <a:r>
              <a:rPr lang="en-GB" dirty="0">
                <a:solidFill>
                  <a:srgbClr val="002060"/>
                </a:solidFill>
                <a:latin typeface="Century Gothic" panose="020B0502020202020204" pitchFamily="34" charset="0"/>
                <a:cs typeface="Calibri" panose="020F0502020204030204" pitchFamily="34" charset="0"/>
              </a:rPr>
              <a:t>, 2008, 2011; Li, in progress)</a:t>
            </a:r>
            <a:endParaRPr lang="en-GB" sz="2200" dirty="0">
              <a:solidFill>
                <a:srgbClr val="002060"/>
              </a:solidFill>
              <a:latin typeface="Century Gothic" panose="020B0502020202020204" pitchFamily="34" charset="0"/>
              <a:cs typeface="Calibri" panose="020F0502020204030204" pitchFamily="34" charset="0"/>
            </a:endParaRPr>
          </a:p>
          <a:p>
            <a:pPr marL="285750" indent="-285750">
              <a:spcBef>
                <a:spcPts val="1200"/>
              </a:spcBef>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Grammar learning </a:t>
            </a:r>
            <a:r>
              <a:rPr lang="en-GB" dirty="0">
                <a:solidFill>
                  <a:srgbClr val="002060"/>
                </a:solidFill>
                <a:latin typeface="Century Gothic" panose="020B0502020202020204" pitchFamily="34" charset="0"/>
                <a:cs typeface="Calibri" panose="020F0502020204030204" pitchFamily="34" charset="0"/>
              </a:rPr>
              <a:t>(Erler, 2003)</a:t>
            </a:r>
            <a:endParaRPr lang="en-GB" sz="2200" dirty="0">
              <a:solidFill>
                <a:srgbClr val="002060"/>
              </a:solidFill>
              <a:latin typeface="Century Gothic" panose="020B0502020202020204" pitchFamily="34" charset="0"/>
              <a:cs typeface="Calibri" panose="020F0502020204030204" pitchFamily="34" charset="0"/>
            </a:endParaRPr>
          </a:p>
          <a:p>
            <a:pPr marL="285750" indent="-285750">
              <a:spcBef>
                <a:spcPts val="1200"/>
              </a:spcBef>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Motivation </a:t>
            </a:r>
            <a:r>
              <a:rPr lang="en-GB" dirty="0">
                <a:solidFill>
                  <a:srgbClr val="002060"/>
                </a:solidFill>
                <a:latin typeface="Century Gothic" panose="020B0502020202020204" pitchFamily="34" charset="0"/>
                <a:cs typeface="Calibri" panose="020F0502020204030204" pitchFamily="34" charset="0"/>
              </a:rPr>
              <a:t>(Erler &amp; Macaro, 2011)</a:t>
            </a:r>
            <a:endParaRPr lang="en-GB" sz="2200" dirty="0">
              <a:solidFill>
                <a:srgbClr val="002060"/>
              </a:solidFill>
              <a:latin typeface="Century Gothic" panose="020B0502020202020204" pitchFamily="34" charset="0"/>
              <a:cs typeface="Calibri" panose="020F0502020204030204" pitchFamily="34" charset="0"/>
            </a:endParaRPr>
          </a:p>
          <a:p>
            <a:pPr marL="285750" indent="-285750">
              <a:spcBef>
                <a:spcPts val="1200"/>
              </a:spcBef>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Speaking </a:t>
            </a:r>
          </a:p>
          <a:p>
            <a:pPr marL="285750" indent="-285750">
              <a:spcBef>
                <a:spcPts val="1200"/>
              </a:spcBef>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Listening</a:t>
            </a:r>
          </a:p>
          <a:p>
            <a:pPr marL="285750" indent="-285750">
              <a:spcBef>
                <a:spcPts val="1200"/>
              </a:spcBef>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Writing </a:t>
            </a:r>
            <a:r>
              <a:rPr lang="en-GB" dirty="0">
                <a:solidFill>
                  <a:srgbClr val="002060"/>
                </a:solidFill>
                <a:latin typeface="Century Gothic" panose="020B0502020202020204" pitchFamily="34" charset="0"/>
                <a:cs typeface="Calibri" panose="020F0502020204030204" pitchFamily="34" charset="0"/>
              </a:rPr>
              <a:t>(Macaro, 2007)</a:t>
            </a:r>
            <a:endParaRPr lang="en-GB" sz="2200" dirty="0">
              <a:solidFill>
                <a:srgbClr val="002060"/>
              </a:solidFill>
              <a:latin typeface="Century Gothic" panose="020B0502020202020204" pitchFamily="34" charset="0"/>
              <a:cs typeface="Calibri" panose="020F0502020204030204" pitchFamily="34" charset="0"/>
            </a:endParaRPr>
          </a:p>
        </p:txBody>
      </p:sp>
      <p:sp>
        <p:nvSpPr>
          <p:cNvPr id="4" name="Rounded Rectangular Callout 3"/>
          <p:cNvSpPr/>
          <p:nvPr/>
        </p:nvSpPr>
        <p:spPr>
          <a:xfrm>
            <a:off x="5544411" y="2954545"/>
            <a:ext cx="4207121" cy="991641"/>
          </a:xfrm>
          <a:prstGeom prst="wedgeRoundRectCallout">
            <a:avLst>
              <a:gd name="adj1" fmla="val -64853"/>
              <a:gd name="adj2" fmla="val -32458"/>
              <a:gd name="adj3" fmla="val 16667"/>
            </a:avLst>
          </a:prstGeom>
          <a:solidFill>
            <a:srgbClr val="E56700"/>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800" dirty="0">
                <a:solidFill>
                  <a:schemeClr val="bg1"/>
                </a:solidFill>
                <a:cs typeface="Calibri" panose="020F0502020204030204" pitchFamily="34" charset="0"/>
              </a:rPr>
              <a:t>Je </a:t>
            </a:r>
            <a:r>
              <a:rPr lang="en-GB" sz="2800" dirty="0" err="1">
                <a:solidFill>
                  <a:schemeClr val="bg1"/>
                </a:solidFill>
                <a:cs typeface="Calibri" panose="020F0502020204030204" pitchFamily="34" charset="0"/>
              </a:rPr>
              <a:t>regarde</a:t>
            </a:r>
            <a:r>
              <a:rPr lang="en-GB" sz="2800" dirty="0">
                <a:solidFill>
                  <a:schemeClr val="bg1"/>
                </a:solidFill>
                <a:cs typeface="Calibri" panose="020F0502020204030204" pitchFamily="34" charset="0"/>
              </a:rPr>
              <a:t> / </a:t>
            </a:r>
            <a:r>
              <a:rPr lang="en-GB" sz="2800" dirty="0" err="1">
                <a:solidFill>
                  <a:schemeClr val="bg1"/>
                </a:solidFill>
                <a:cs typeface="Calibri" panose="020F0502020204030204" pitchFamily="34" charset="0"/>
              </a:rPr>
              <a:t>J’ai</a:t>
            </a:r>
            <a:r>
              <a:rPr lang="en-GB" sz="2800" dirty="0">
                <a:solidFill>
                  <a:schemeClr val="bg1"/>
                </a:solidFill>
                <a:cs typeface="Calibri" panose="020F0502020204030204" pitchFamily="34" charset="0"/>
              </a:rPr>
              <a:t> </a:t>
            </a:r>
            <a:r>
              <a:rPr lang="en-GB" sz="2800" dirty="0" err="1">
                <a:solidFill>
                  <a:schemeClr val="bg1"/>
                </a:solidFill>
                <a:cs typeface="Calibri" panose="020F0502020204030204" pitchFamily="34" charset="0"/>
              </a:rPr>
              <a:t>regardé</a:t>
            </a:r>
            <a:r>
              <a:rPr lang="en-GB" sz="2800" dirty="0">
                <a:solidFill>
                  <a:schemeClr val="bg1"/>
                </a:solidFill>
                <a:cs typeface="Calibri" panose="020F0502020204030204" pitchFamily="34" charset="0"/>
              </a:rPr>
              <a:t> – may sound the same</a:t>
            </a:r>
          </a:p>
        </p:txBody>
      </p:sp>
      <p:sp>
        <p:nvSpPr>
          <p:cNvPr id="5" name="Rounded Rectangular Callout 4"/>
          <p:cNvSpPr/>
          <p:nvPr/>
        </p:nvSpPr>
        <p:spPr>
          <a:xfrm>
            <a:off x="2543506" y="4127428"/>
            <a:ext cx="2052638" cy="508545"/>
          </a:xfrm>
          <a:prstGeom prst="wedgeRoundRectCallout">
            <a:avLst>
              <a:gd name="adj1" fmla="val -68700"/>
              <a:gd name="adj2" fmla="val 32296"/>
              <a:gd name="adj3" fmla="val 16667"/>
            </a:avLst>
          </a:prstGeom>
          <a:solidFill>
            <a:srgbClr val="E56700"/>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err="1">
                <a:solidFill>
                  <a:schemeClr val="bg1"/>
                </a:solidFill>
                <a:cs typeface="Calibri" panose="020F0502020204030204" pitchFamily="34" charset="0"/>
              </a:rPr>
              <a:t>inventé</a:t>
            </a:r>
            <a:endParaRPr lang="en-GB" sz="3200" dirty="0">
              <a:solidFill>
                <a:schemeClr val="bg1"/>
              </a:solidFill>
              <a:cs typeface="Calibri" panose="020F0502020204030204" pitchFamily="34" charset="0"/>
            </a:endParaRPr>
          </a:p>
        </p:txBody>
      </p:sp>
      <p:sp>
        <p:nvSpPr>
          <p:cNvPr id="6" name="Rounded Rectangular Callout 5"/>
          <p:cNvSpPr/>
          <p:nvPr/>
        </p:nvSpPr>
        <p:spPr>
          <a:xfrm>
            <a:off x="4370479" y="4795332"/>
            <a:ext cx="4940900" cy="619125"/>
          </a:xfrm>
          <a:prstGeom prst="wedgeRoundRectCallout">
            <a:avLst>
              <a:gd name="adj1" fmla="val -60118"/>
              <a:gd name="adj2" fmla="val 11480"/>
              <a:gd name="adj3" fmla="val 16667"/>
            </a:avLst>
          </a:prstGeom>
          <a:solidFill>
            <a:srgbClr val="E56700"/>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bg1"/>
                </a:solidFill>
                <a:cs typeface="Calibri" panose="020F0502020204030204" pitchFamily="34" charset="0"/>
              </a:rPr>
              <a:t>Lay </a:t>
            </a:r>
            <a:r>
              <a:rPr lang="en-US" sz="2800" dirty="0" err="1">
                <a:solidFill>
                  <a:schemeClr val="bg1"/>
                </a:solidFill>
                <a:cs typeface="Calibri" panose="020F0502020204030204" pitchFamily="34" charset="0"/>
              </a:rPr>
              <a:t>geographeea</a:t>
            </a:r>
            <a:r>
              <a:rPr lang="en-US" sz="2800" dirty="0">
                <a:solidFill>
                  <a:schemeClr val="bg1"/>
                </a:solidFill>
                <a:cs typeface="Calibri" panose="020F0502020204030204" pitchFamily="34" charset="0"/>
              </a:rPr>
              <a:t>. Lay collage</a:t>
            </a:r>
            <a:endParaRPr lang="en-GB" sz="2800" dirty="0">
              <a:solidFill>
                <a:schemeClr val="bg1"/>
              </a:solidFill>
              <a:cs typeface="Calibri" panose="020F05020202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23322"/>
            <a:ext cx="9889066" cy="831161"/>
          </a:xfrm>
          <a:prstGeom prst="rect">
            <a:avLst/>
          </a:prstGeom>
        </p:spPr>
      </p:pic>
      <p:sp>
        <p:nvSpPr>
          <p:cNvPr id="10"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The importance of decoding L2 Learning</a:t>
            </a:r>
            <a:endParaRPr lang="en-GB" sz="3200" b="1" dirty="0">
              <a:solidFill>
                <a:schemeClr val="bg1"/>
              </a:solidFill>
            </a:endParaRPr>
          </a:p>
        </p:txBody>
      </p:sp>
    </p:spTree>
    <p:extLst>
      <p:ext uri="{BB962C8B-B14F-4D97-AF65-F5344CB8AC3E}">
        <p14:creationId xmlns:p14="http://schemas.microsoft.com/office/powerpoint/2010/main" val="312840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209" y="1403677"/>
            <a:ext cx="4854228" cy="523220"/>
          </a:xfrm>
          <a:prstGeom prst="rect">
            <a:avLst/>
          </a:prstGeom>
          <a:noFill/>
        </p:spPr>
        <p:txBody>
          <a:bodyPr wrap="square">
            <a:spAutoFit/>
          </a:bodyPr>
          <a:lstStyle/>
          <a:p>
            <a:pPr algn="ctr">
              <a:spcBef>
                <a:spcPts val="1200"/>
              </a:spcBef>
              <a:defRPr/>
            </a:pPr>
            <a:r>
              <a:rPr lang="en-GB" sz="2800" b="1" dirty="0">
                <a:solidFill>
                  <a:srgbClr val="E56700"/>
                </a:solidFill>
                <a:latin typeface="Century Gothic" panose="020B0502020202020204" pitchFamily="34" charset="0"/>
                <a:cs typeface="Calibri" panose="020F0502020204030204" pitchFamily="34" charset="0"/>
              </a:rPr>
              <a:t>Vocabulary learning</a:t>
            </a:r>
            <a:endParaRPr lang="en-GB" sz="2800" dirty="0">
              <a:solidFill>
                <a:srgbClr val="E56700"/>
              </a:solidFill>
              <a:latin typeface="Century Gothic" panose="020B0502020202020204" pitchFamily="34" charset="0"/>
              <a:cs typeface="Calibri" panose="020F0502020204030204" pitchFamily="34" charset="0"/>
            </a:endParaRPr>
          </a:p>
        </p:txBody>
      </p:sp>
      <p:sp>
        <p:nvSpPr>
          <p:cNvPr id="4" name="Rounded Rectangle 3"/>
          <p:cNvSpPr/>
          <p:nvPr/>
        </p:nvSpPr>
        <p:spPr>
          <a:xfrm>
            <a:off x="5941250" y="1266048"/>
            <a:ext cx="5627468" cy="2830828"/>
          </a:xfrm>
          <a:prstGeom prst="roundRect">
            <a:avLst/>
          </a:prstGeom>
          <a:solidFill>
            <a:srgbClr val="E567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Box 14"/>
          <p:cNvSpPr txBox="1">
            <a:spLocks noChangeArrowheads="1"/>
          </p:cNvSpPr>
          <p:nvPr/>
        </p:nvSpPr>
        <p:spPr bwMode="auto">
          <a:xfrm>
            <a:off x="5679447" y="3512675"/>
            <a:ext cx="2699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buFontTx/>
              <a:buNone/>
            </a:pPr>
            <a:r>
              <a:rPr lang="en-GB" altLang="en-US" sz="2400" b="1" dirty="0">
                <a:solidFill>
                  <a:schemeClr val="bg1"/>
                </a:solidFill>
                <a:latin typeface="Century Gothic" panose="020B0502020202020204" pitchFamily="34" charset="0"/>
                <a:cs typeface="Calibri" panose="020F0502020204030204" pitchFamily="34" charset="0"/>
              </a:rPr>
              <a:t>&lt; </a:t>
            </a:r>
            <a:r>
              <a:rPr lang="en-GB" altLang="en-US" sz="2400" b="1" dirty="0" err="1">
                <a:solidFill>
                  <a:schemeClr val="bg1"/>
                </a:solidFill>
                <a:latin typeface="Century Gothic" panose="020B0502020202020204" pitchFamily="34" charset="0"/>
                <a:cs typeface="Calibri" panose="020F0502020204030204" pitchFamily="34" charset="0"/>
              </a:rPr>
              <a:t>ulmaire</a:t>
            </a:r>
            <a:r>
              <a:rPr lang="en-GB" altLang="en-US" sz="2400" b="1" dirty="0">
                <a:solidFill>
                  <a:schemeClr val="bg1"/>
                </a:solidFill>
                <a:latin typeface="Century Gothic" panose="020B0502020202020204" pitchFamily="34" charset="0"/>
                <a:cs typeface="Calibri" panose="020F0502020204030204" pitchFamily="34" charset="0"/>
              </a:rPr>
              <a:t> &gt;</a:t>
            </a:r>
            <a:endParaRPr lang="en-GB" altLang="en-US" sz="2000" dirty="0">
              <a:solidFill>
                <a:schemeClr val="bg1"/>
              </a:solidFill>
              <a:latin typeface="Century Gothic" panose="020B0502020202020204" pitchFamily="34" charset="0"/>
              <a:cs typeface="Calibri" panose="020F0502020204030204" pitchFamily="34" charset="0"/>
            </a:endParaRPr>
          </a:p>
        </p:txBody>
      </p:sp>
      <p:sp>
        <p:nvSpPr>
          <p:cNvPr id="6" name="Text Box 14"/>
          <p:cNvSpPr txBox="1">
            <a:spLocks noChangeArrowheads="1"/>
          </p:cNvSpPr>
          <p:nvPr/>
        </p:nvSpPr>
        <p:spPr bwMode="auto">
          <a:xfrm>
            <a:off x="9136951" y="3556843"/>
            <a:ext cx="269911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10000"/>
              </a:spcBef>
              <a:buNone/>
            </a:pPr>
            <a:r>
              <a:rPr lang="en-GB" altLang="en-US" sz="2400" b="1" dirty="0">
                <a:solidFill>
                  <a:schemeClr val="bg1"/>
                </a:solidFill>
                <a:latin typeface="Century Gothic" panose="020B0502020202020204" pitchFamily="34" charset="0"/>
                <a:cs typeface="Calibri" panose="020F0502020204030204" pitchFamily="34" charset="0"/>
              </a:rPr>
              <a:t>/ </a:t>
            </a:r>
            <a:r>
              <a:rPr lang="en-GB" altLang="en-US" sz="2400" b="1" dirty="0" err="1">
                <a:solidFill>
                  <a:schemeClr val="bg1"/>
                </a:solidFill>
                <a:latin typeface="Century Gothic" panose="020B0502020202020204" pitchFamily="34" charset="0"/>
                <a:cs typeface="Calibri" panose="020F0502020204030204" pitchFamily="34" charset="0"/>
              </a:rPr>
              <a:t>ylmɛʁ</a:t>
            </a:r>
            <a:r>
              <a:rPr lang="en-GB" altLang="en-US" sz="2400" b="1" dirty="0">
                <a:solidFill>
                  <a:schemeClr val="bg1"/>
                </a:solidFill>
                <a:latin typeface="Century Gothic" panose="020B0502020202020204" pitchFamily="34" charset="0"/>
                <a:cs typeface="Calibri" panose="020F0502020204030204" pitchFamily="34" charset="0"/>
              </a:rPr>
              <a:t> /</a:t>
            </a:r>
            <a:endParaRPr lang="en-GB" altLang="en-US" sz="2000" dirty="0">
              <a:solidFill>
                <a:schemeClr val="bg1"/>
              </a:solidFill>
              <a:latin typeface="Century Gothic" panose="020B0502020202020204" pitchFamily="34" charset="0"/>
              <a:cs typeface="Calibri" panose="020F0502020204030204" pitchFamily="34" charset="0"/>
            </a:endParaRPr>
          </a:p>
        </p:txBody>
      </p:sp>
      <p:pic>
        <p:nvPicPr>
          <p:cNvPr id="7" name="Picture 19" descr="meadowsweet"/>
          <p:cNvPicPr>
            <a:picLocks noChangeAspect="1" noChangeArrowheads="1"/>
          </p:cNvPicPr>
          <p:nvPr/>
        </p:nvPicPr>
        <p:blipFill>
          <a:blip r:embed="rId2">
            <a:extLst>
              <a:ext uri="{28A0092B-C50C-407E-A947-70E740481C1C}">
                <a14:useLocalDpi xmlns:a14="http://schemas.microsoft.com/office/drawing/2010/main" val="0"/>
              </a:ext>
            </a:extLst>
          </a:blip>
          <a:srcRect t="3162" r="22212"/>
          <a:stretch>
            <a:fillRect/>
          </a:stretch>
        </p:blipFill>
        <p:spPr bwMode="auto">
          <a:xfrm>
            <a:off x="8063015" y="1390889"/>
            <a:ext cx="1439863"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7333079" y="2502117"/>
            <a:ext cx="614964" cy="1070338"/>
          </a:xfrm>
          <a:prstGeom prst="straightConnector1">
            <a:avLst/>
          </a:prstGeom>
          <a:ln w="44450">
            <a:solidFill>
              <a:schemeClr val="bg1"/>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049195" y="3834481"/>
            <a:ext cx="1663190" cy="0"/>
          </a:xfrm>
          <a:prstGeom prst="straightConnector1">
            <a:avLst/>
          </a:prstGeom>
          <a:ln w="44450">
            <a:solidFill>
              <a:schemeClr val="bg1"/>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9644360" y="2483477"/>
            <a:ext cx="529627" cy="1088979"/>
          </a:xfrm>
          <a:prstGeom prst="straightConnector1">
            <a:avLst/>
          </a:prstGeom>
          <a:ln w="44450">
            <a:solidFill>
              <a:schemeClr val="bg1"/>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71677" y="2012478"/>
            <a:ext cx="5313078" cy="2123658"/>
          </a:xfrm>
          <a:prstGeom prst="rect">
            <a:avLst/>
          </a:prstGeom>
        </p:spPr>
        <p:txBody>
          <a:bodyPr wrap="square">
            <a:spAutoFit/>
          </a:bodyPr>
          <a:lstStyle/>
          <a:p>
            <a:pPr marL="342900" indent="-342900">
              <a:spcAft>
                <a:spcPts val="600"/>
              </a:spcAft>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Incidental learning: when meeting new words in written form, proficient decoders can (a) see the written form, (b) infer / look up the meaning, (c) decode the sound.  </a:t>
            </a:r>
          </a:p>
        </p:txBody>
      </p:sp>
      <p:sp>
        <p:nvSpPr>
          <p:cNvPr id="12" name="TextBox 11"/>
          <p:cNvSpPr txBox="1"/>
          <p:nvPr/>
        </p:nvSpPr>
        <p:spPr>
          <a:xfrm>
            <a:off x="271677" y="4221717"/>
            <a:ext cx="11513923" cy="1938992"/>
          </a:xfrm>
          <a:prstGeom prst="rect">
            <a:avLst/>
          </a:prstGeom>
          <a:noFill/>
        </p:spPr>
        <p:txBody>
          <a:bodyPr wrap="square">
            <a:spAutoFit/>
          </a:bodyPr>
          <a:lstStyle/>
          <a:p>
            <a:pPr>
              <a:spcAft>
                <a:spcPts val="600"/>
              </a:spcAft>
              <a:defRPr/>
            </a:pPr>
            <a:r>
              <a:rPr lang="en-GB" sz="2200" dirty="0">
                <a:solidFill>
                  <a:srgbClr val="002060"/>
                </a:solidFill>
                <a:latin typeface="Century Gothic" panose="020B0502020202020204" pitchFamily="34" charset="0"/>
                <a:cs typeface="Calibri" panose="020F0502020204030204" pitchFamily="34" charset="0"/>
                <a:sym typeface="Wingdings" panose="05000000000000000000" pitchFamily="2" charset="2"/>
              </a:rPr>
              <a:t> 3 key components of vocab knowledge = learner autonomy</a:t>
            </a:r>
            <a:endParaRPr lang="en-GB" sz="2200" dirty="0">
              <a:solidFill>
                <a:srgbClr val="002060"/>
              </a:solidFill>
              <a:latin typeface="Century Gothic" panose="020B0502020202020204" pitchFamily="34" charset="0"/>
              <a:cs typeface="Calibri" panose="020F0502020204030204" pitchFamily="34" charset="0"/>
            </a:endParaRPr>
          </a:p>
          <a:p>
            <a:pPr marL="342900" indent="-342900">
              <a:spcAft>
                <a:spcPts val="600"/>
              </a:spcAft>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Intentional learning: memorizing vocabulary from written lists (even if heard previously in class – stored phonological form may be unreliable)</a:t>
            </a:r>
          </a:p>
          <a:p>
            <a:pPr marL="342900" indent="-342900">
              <a:spcAft>
                <a:spcPts val="600"/>
              </a:spcAft>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Inaccurate decoders may store incorrect forms in long-term memory (spelling pronunciations).  </a:t>
            </a:r>
            <a:r>
              <a:rPr lang="en-GB" sz="2200" dirty="0">
                <a:solidFill>
                  <a:srgbClr val="002060"/>
                </a:solidFill>
                <a:cs typeface="Calibri" panose="020F0502020204030204" pitchFamily="34" charset="0"/>
              </a:rPr>
              <a:t>		</a:t>
            </a:r>
            <a:endParaRPr lang="en-GB" sz="2200" b="1" i="1" dirty="0">
              <a:solidFill>
                <a:srgbClr val="FF9966"/>
              </a:solidFill>
              <a:cs typeface="Calibri" panose="020F0502020204030204" pitchFamily="34" charset="0"/>
            </a:endParaRPr>
          </a:p>
        </p:txBody>
      </p:sp>
      <p:sp>
        <p:nvSpPr>
          <p:cNvPr id="13" name="TextBox 12"/>
          <p:cNvSpPr txBox="1"/>
          <p:nvPr/>
        </p:nvSpPr>
        <p:spPr>
          <a:xfrm>
            <a:off x="6429827" y="5863250"/>
            <a:ext cx="5537789" cy="461665"/>
          </a:xfrm>
          <a:prstGeom prst="rect">
            <a:avLst/>
          </a:prstGeom>
          <a:noFill/>
        </p:spPr>
        <p:txBody>
          <a:bodyPr wrap="square">
            <a:spAutoFit/>
          </a:bodyPr>
          <a:lstStyle/>
          <a:p>
            <a:pPr algn="ctr">
              <a:spcBef>
                <a:spcPts val="1200"/>
              </a:spcBef>
              <a:defRPr/>
            </a:pPr>
            <a:r>
              <a:rPr lang="en-GB" sz="2400" dirty="0">
                <a:solidFill>
                  <a:srgbClr val="E56700"/>
                </a:solidFill>
                <a:latin typeface="Century Gothic" panose="020B0502020202020204" pitchFamily="34" charset="0"/>
                <a:cs typeface="Calibri" panose="020F0502020204030204" pitchFamily="34" charset="0"/>
              </a:rPr>
              <a:t>Can you think of any </a:t>
            </a:r>
            <a:r>
              <a:rPr lang="en-GB" sz="2400" dirty="0" smtClean="0">
                <a:solidFill>
                  <a:srgbClr val="E56700"/>
                </a:solidFill>
                <a:latin typeface="Century Gothic" panose="020B0502020202020204" pitchFamily="34" charset="0"/>
                <a:cs typeface="Calibri" panose="020F0502020204030204" pitchFamily="34" charset="0"/>
              </a:rPr>
              <a:t>examples?</a:t>
            </a:r>
            <a:endParaRPr lang="en-GB" sz="2400" dirty="0">
              <a:solidFill>
                <a:srgbClr val="E56700"/>
              </a:solidFill>
              <a:latin typeface="Century Gothic" panose="020B0502020202020204" pitchFamily="34" charset="0"/>
              <a:cs typeface="Calibri" panose="020F050202020403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23322"/>
            <a:ext cx="9889066" cy="831161"/>
          </a:xfrm>
          <a:prstGeom prst="rect">
            <a:avLst/>
          </a:prstGeom>
        </p:spPr>
      </p:pic>
      <p:sp>
        <p:nvSpPr>
          <p:cNvPr id="17"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The importance of decoding L2 Learning</a:t>
            </a:r>
            <a:endParaRPr lang="en-GB" sz="3200" b="1" dirty="0">
              <a:solidFill>
                <a:schemeClr val="bg1"/>
              </a:solidFill>
            </a:endParaRPr>
          </a:p>
        </p:txBody>
      </p:sp>
    </p:spTree>
    <p:extLst>
      <p:ext uri="{BB962C8B-B14F-4D97-AF65-F5344CB8AC3E}">
        <p14:creationId xmlns:p14="http://schemas.microsoft.com/office/powerpoint/2010/main" val="187688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animEffect transition="in" filter="fade">
                                      <p:cBhvr>
                                        <p:cTn id="45" dur="500"/>
                                        <p:tgtEl>
                                          <p:spTgt spid="1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fade">
                                      <p:cBhvr>
                                        <p:cTn id="50" dur="500"/>
                                        <p:tgtEl>
                                          <p:spTgt spid="12">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6" grpId="0"/>
      <p:bldP spid="11" grpId="0"/>
      <p:bldP spid="12" grpId="0" build="p"/>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31867"/>
            <a:ext cx="11582400" cy="769441"/>
          </a:xfrm>
          <a:prstGeom prst="rect">
            <a:avLst/>
          </a:prstGeom>
          <a:noFill/>
        </p:spPr>
        <p:txBody>
          <a:bodyPr wrap="square">
            <a:spAutoFit/>
          </a:bodyPr>
          <a:lstStyle/>
          <a:p>
            <a:pPr marL="342900" indent="-342900">
              <a:spcBef>
                <a:spcPts val="1200"/>
              </a:spcBef>
              <a:buFont typeface="Arial" panose="020B0604020202020204" pitchFamily="34" charset="0"/>
              <a:buChar char="•"/>
              <a:defRPr/>
            </a:pPr>
            <a:r>
              <a:rPr lang="en-GB" sz="2200" dirty="0">
                <a:solidFill>
                  <a:srgbClr val="002060"/>
                </a:solidFill>
                <a:cs typeface="Calibri" panose="020F0502020204030204" pitchFamily="34" charset="0"/>
              </a:rPr>
              <a:t>Each encounter with a written word also increases ‘depth’ of knowledge and fluency (rapid, automatic recognition)</a:t>
            </a:r>
          </a:p>
        </p:txBody>
      </p:sp>
      <p:sp>
        <p:nvSpPr>
          <p:cNvPr id="4" name="Cube 3"/>
          <p:cNvSpPr/>
          <p:nvPr/>
        </p:nvSpPr>
        <p:spPr>
          <a:xfrm flipH="1">
            <a:off x="3874435" y="2071645"/>
            <a:ext cx="3917465" cy="2371151"/>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cxnSp>
        <p:nvCxnSpPr>
          <p:cNvPr id="5" name="Straight Arrow Connector 4"/>
          <p:cNvCxnSpPr/>
          <p:nvPr/>
        </p:nvCxnSpPr>
        <p:spPr>
          <a:xfrm>
            <a:off x="3874436" y="2045515"/>
            <a:ext cx="3322231" cy="23084"/>
          </a:xfrm>
          <a:prstGeom prst="straightConnector1">
            <a:avLst/>
          </a:prstGeom>
          <a:ln w="5715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874436" y="2045512"/>
            <a:ext cx="579031" cy="605837"/>
          </a:xfrm>
          <a:prstGeom prst="straightConnector1">
            <a:avLst/>
          </a:prstGeom>
          <a:ln w="5715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74435" y="2045512"/>
            <a:ext cx="0" cy="1863593"/>
          </a:xfrm>
          <a:prstGeom prst="straightConnector1">
            <a:avLst/>
          </a:prstGeom>
          <a:ln w="5715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0688" y="1657578"/>
            <a:ext cx="1304693"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breadth</a:t>
            </a:r>
            <a:endParaRPr lang="en-GB" sz="1400" dirty="0">
              <a:solidFill>
                <a:srgbClr val="002060"/>
              </a:solidFill>
              <a:latin typeface="Century Gothic" panose="020B0502020202020204" pitchFamily="34" charset="0"/>
            </a:endParaRPr>
          </a:p>
        </p:txBody>
      </p:sp>
      <p:sp>
        <p:nvSpPr>
          <p:cNvPr id="9" name="TextBox 8"/>
          <p:cNvSpPr txBox="1"/>
          <p:nvPr/>
        </p:nvSpPr>
        <p:spPr>
          <a:xfrm>
            <a:off x="2942276" y="2880419"/>
            <a:ext cx="1304693"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depth</a:t>
            </a:r>
            <a:endParaRPr lang="en-GB" sz="1400" dirty="0">
              <a:solidFill>
                <a:srgbClr val="002060"/>
              </a:solidFill>
              <a:latin typeface="Century Gothic" panose="020B0502020202020204" pitchFamily="34" charset="0"/>
            </a:endParaRPr>
          </a:p>
        </p:txBody>
      </p:sp>
      <p:sp>
        <p:nvSpPr>
          <p:cNvPr id="10" name="TextBox 9"/>
          <p:cNvSpPr txBox="1"/>
          <p:nvPr/>
        </p:nvSpPr>
        <p:spPr>
          <a:xfrm>
            <a:off x="4436220" y="2282025"/>
            <a:ext cx="1248936"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fluency</a:t>
            </a:r>
            <a:endParaRPr lang="en-GB" sz="1400" dirty="0">
              <a:solidFill>
                <a:srgbClr val="002060"/>
              </a:solidFill>
              <a:latin typeface="Century Gothic" panose="020B0502020202020204" pitchFamily="34" charset="0"/>
            </a:endParaRPr>
          </a:p>
        </p:txBody>
      </p:sp>
      <p:sp>
        <p:nvSpPr>
          <p:cNvPr id="11" name="TextBox 10"/>
          <p:cNvSpPr txBox="1"/>
          <p:nvPr/>
        </p:nvSpPr>
        <p:spPr>
          <a:xfrm>
            <a:off x="304800" y="4755930"/>
            <a:ext cx="11582400" cy="1415772"/>
          </a:xfrm>
          <a:prstGeom prst="rect">
            <a:avLst/>
          </a:prstGeom>
          <a:noFill/>
        </p:spPr>
        <p:txBody>
          <a:bodyPr wrap="square">
            <a:spAutoFit/>
          </a:bodyPr>
          <a:lstStyle/>
          <a:p>
            <a:pPr marL="342900" indent="-342900">
              <a:spcBef>
                <a:spcPts val="1200"/>
              </a:spcBef>
              <a:buFont typeface="Arial" panose="020B0604020202020204" pitchFamily="34" charset="0"/>
              <a:buChar char="•"/>
              <a:defRPr/>
            </a:pPr>
            <a:r>
              <a:rPr lang="en-GB" sz="2200" dirty="0">
                <a:solidFill>
                  <a:srgbClr val="002060"/>
                </a:solidFill>
                <a:cs typeface="Calibri" panose="020F0502020204030204" pitchFamily="34" charset="0"/>
              </a:rPr>
              <a:t>Eventually, automatic word recognition is essential for successful language comprehension </a:t>
            </a:r>
          </a:p>
          <a:p>
            <a:pPr marL="342900" indent="-342900">
              <a:spcBef>
                <a:spcPts val="1200"/>
              </a:spcBef>
              <a:buFont typeface="Arial" panose="020B0604020202020204" pitchFamily="34" charset="0"/>
              <a:buChar char="•"/>
              <a:defRPr/>
            </a:pPr>
            <a:r>
              <a:rPr lang="en-GB" sz="2200" b="1" dirty="0">
                <a:solidFill>
                  <a:srgbClr val="E56700"/>
                </a:solidFill>
                <a:cs typeface="Calibri" panose="020F0502020204030204" pitchFamily="34" charset="0"/>
              </a:rPr>
              <a:t>Accuracy</a:t>
            </a:r>
            <a:r>
              <a:rPr lang="en-GB" sz="2200" b="1" dirty="0">
                <a:solidFill>
                  <a:srgbClr val="002060"/>
                </a:solidFill>
                <a:cs typeface="Calibri" panose="020F0502020204030204" pitchFamily="34" charset="0"/>
              </a:rPr>
              <a:t> </a:t>
            </a:r>
            <a:r>
              <a:rPr lang="en-GB" sz="2200" dirty="0">
                <a:solidFill>
                  <a:srgbClr val="002060"/>
                </a:solidFill>
                <a:cs typeface="Calibri" panose="020F0502020204030204" pitchFamily="34" charset="0"/>
              </a:rPr>
              <a:t>is a prerequisite for </a:t>
            </a:r>
            <a:r>
              <a:rPr lang="en-GB" sz="2200" b="1" dirty="0">
                <a:solidFill>
                  <a:srgbClr val="E56700"/>
                </a:solidFill>
                <a:cs typeface="Calibri" panose="020F0502020204030204" pitchFamily="34" charset="0"/>
              </a:rPr>
              <a:t>fluency</a:t>
            </a:r>
            <a:r>
              <a:rPr lang="en-GB" sz="2200" dirty="0">
                <a:solidFill>
                  <a:srgbClr val="002060"/>
                </a:solidFill>
                <a:cs typeface="Calibri" panose="020F0502020204030204" pitchFamily="34" charset="0"/>
              </a:rPr>
              <a:t>!</a:t>
            </a:r>
          </a:p>
          <a:p>
            <a:pPr marL="342900" indent="-342900">
              <a:spcBef>
                <a:spcPts val="1200"/>
              </a:spcBef>
              <a:buFont typeface="Arial" panose="020B0604020202020204" pitchFamily="34" charset="0"/>
              <a:buChar char="•"/>
              <a:defRPr/>
            </a:pPr>
            <a:r>
              <a:rPr lang="en-GB" sz="2200" dirty="0">
                <a:solidFill>
                  <a:srgbClr val="002060"/>
                </a:solidFill>
                <a:cs typeface="Calibri" panose="020F0502020204030204" pitchFamily="34" charset="0"/>
              </a:rPr>
              <a:t>Otherwise, learners may entrench &amp; automatize incorrect pronunciations!</a:t>
            </a:r>
          </a:p>
        </p:txBody>
      </p:sp>
      <p:sp>
        <p:nvSpPr>
          <p:cNvPr id="12" name="TextBox 11"/>
          <p:cNvSpPr txBox="1"/>
          <p:nvPr/>
        </p:nvSpPr>
        <p:spPr>
          <a:xfrm>
            <a:off x="1261167" y="4222239"/>
            <a:ext cx="9144000" cy="276999"/>
          </a:xfrm>
          <a:prstGeom prst="rect">
            <a:avLst/>
          </a:prstGeom>
          <a:noFill/>
        </p:spPr>
        <p:txBody>
          <a:bodyPr wrap="square" rtlCol="0">
            <a:spAutoFit/>
          </a:bodyPr>
          <a:lstStyle/>
          <a:p>
            <a:pPr algn="r"/>
            <a:r>
              <a:rPr lang="en-GB" sz="1200" dirty="0">
                <a:solidFill>
                  <a:srgbClr val="002060"/>
                </a:solidFill>
              </a:rPr>
              <a:t>Diagram from </a:t>
            </a:r>
            <a:r>
              <a:rPr lang="en-GB" sz="1200" dirty="0" err="1">
                <a:solidFill>
                  <a:srgbClr val="002060"/>
                </a:solidFill>
              </a:rPr>
              <a:t>Daller</a:t>
            </a:r>
            <a:r>
              <a:rPr lang="en-GB" sz="1200" dirty="0">
                <a:solidFill>
                  <a:srgbClr val="002060"/>
                </a:solidFill>
              </a:rPr>
              <a:t> et al., 2007:8</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23322"/>
            <a:ext cx="9889066" cy="831161"/>
          </a:xfrm>
          <a:prstGeom prst="rect">
            <a:avLst/>
          </a:prstGeom>
        </p:spPr>
      </p:pic>
      <p:sp>
        <p:nvSpPr>
          <p:cNvPr id="14"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The importance of decoding L2 Learning</a:t>
            </a:r>
            <a:endParaRPr lang="en-GB" sz="3200" b="1" dirty="0">
              <a:solidFill>
                <a:schemeClr val="bg1"/>
              </a:solidFill>
            </a:endParaRPr>
          </a:p>
        </p:txBody>
      </p:sp>
    </p:spTree>
    <p:extLst>
      <p:ext uri="{BB962C8B-B14F-4D97-AF65-F5344CB8AC3E}">
        <p14:creationId xmlns:p14="http://schemas.microsoft.com/office/powerpoint/2010/main" val="340247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Effect transition="in" filter="fade">
                                      <p:cBhvr>
                                        <p:cTn id="38" dur="500"/>
                                        <p:tgtEl>
                                          <p:spTgt spid="11">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animEffect transition="in" filter="fade">
                                      <p:cBhvr>
                                        <p:cTn id="43" dur="500"/>
                                        <p:tgtEl>
                                          <p:spTgt spid="11">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8" grpId="0"/>
      <p:bldP spid="9" grpId="0"/>
      <p:bldP spid="10" grpId="0"/>
      <p:bldP spid="11" grpId="0" build="p"/>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355134"/>
            <a:ext cx="11430000" cy="1908215"/>
          </a:xfrm>
          <a:prstGeom prst="rect">
            <a:avLst/>
          </a:prstGeom>
          <a:noFill/>
        </p:spPr>
        <p:txBody>
          <a:bodyPr wrap="square">
            <a:spAutoFit/>
          </a:bodyPr>
          <a:lstStyle/>
          <a:p>
            <a:pPr>
              <a:spcBef>
                <a:spcPts val="1200"/>
              </a:spcBef>
              <a:defRPr/>
            </a:pPr>
            <a:r>
              <a:rPr lang="en-GB" sz="2200" b="1" dirty="0">
                <a:solidFill>
                  <a:srgbClr val="FF552D"/>
                </a:solidFill>
                <a:latin typeface="Century Gothic" panose="020B0502020202020204" pitchFamily="34" charset="0"/>
                <a:cs typeface="Calibri" panose="020F0502020204030204" pitchFamily="34" charset="0"/>
              </a:rPr>
              <a:t>Fear of spelling pronunciations </a:t>
            </a:r>
            <a:r>
              <a:rPr lang="en-GB" sz="2200" dirty="0">
                <a:solidFill>
                  <a:srgbClr val="002060"/>
                </a:solidFill>
                <a:latin typeface="Century Gothic" panose="020B0502020202020204" pitchFamily="34" charset="0"/>
                <a:cs typeface="Calibri" panose="020F0502020204030204" pitchFamily="34" charset="0"/>
              </a:rPr>
              <a:t>underlies the teaching approach of: </a:t>
            </a:r>
          </a:p>
          <a:p>
            <a:pPr marL="342900" indent="-342900">
              <a:spcBef>
                <a:spcPts val="1200"/>
              </a:spcBef>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Always introduce and drill spoken forms first </a:t>
            </a:r>
          </a:p>
          <a:p>
            <a:pPr marL="342900" indent="-342900">
              <a:spcBef>
                <a:spcPts val="1200"/>
              </a:spcBef>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Then once this is secure: present the word’s global written form</a:t>
            </a:r>
          </a:p>
          <a:p>
            <a:pPr marL="342900" indent="-342900">
              <a:spcBef>
                <a:spcPts val="1200"/>
              </a:spcBef>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Learners associate this written form with the sound of the word as a whole</a:t>
            </a:r>
          </a:p>
        </p:txBody>
      </p:sp>
      <p:sp>
        <p:nvSpPr>
          <p:cNvPr id="4" name="TextBox 3"/>
          <p:cNvSpPr txBox="1"/>
          <p:nvPr/>
        </p:nvSpPr>
        <p:spPr>
          <a:xfrm>
            <a:off x="355600" y="3277682"/>
            <a:ext cx="11430000" cy="2739211"/>
          </a:xfrm>
          <a:prstGeom prst="rect">
            <a:avLst/>
          </a:prstGeom>
          <a:noFill/>
        </p:spPr>
        <p:txBody>
          <a:bodyPr wrap="square">
            <a:spAutoFit/>
          </a:bodyPr>
          <a:lstStyle/>
          <a:p>
            <a:pPr marL="342900" indent="-342900">
              <a:spcBef>
                <a:spcPts val="1200"/>
              </a:spcBef>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Based on mistrust of the learner?</a:t>
            </a:r>
          </a:p>
          <a:p>
            <a:pPr>
              <a:spcBef>
                <a:spcPts val="1200"/>
              </a:spcBef>
              <a:defRPr/>
            </a:pPr>
            <a:r>
              <a:rPr lang="en-GB" sz="2200" b="1" dirty="0">
                <a:solidFill>
                  <a:srgbClr val="00B050"/>
                </a:solidFill>
                <a:latin typeface="Century Gothic" panose="020B0502020202020204" pitchFamily="34" charset="0"/>
                <a:cs typeface="Calibri" panose="020F0502020204030204" pitchFamily="34" charset="0"/>
              </a:rPr>
              <a:t>Empowering learners </a:t>
            </a:r>
            <a:r>
              <a:rPr lang="en-GB" sz="2200" dirty="0">
                <a:solidFill>
                  <a:srgbClr val="002060"/>
                </a:solidFill>
                <a:latin typeface="Century Gothic" panose="020B0502020202020204" pitchFamily="34" charset="0"/>
                <a:cs typeface="Calibri" panose="020F0502020204030204" pitchFamily="34" charset="0"/>
              </a:rPr>
              <a:t>with decoding skills allows this method to be flipped</a:t>
            </a:r>
          </a:p>
          <a:p>
            <a:pPr marL="342900" indent="-342900">
              <a:spcBef>
                <a:spcPts val="1200"/>
              </a:spcBef>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They can learn words more effectively at home </a:t>
            </a:r>
          </a:p>
          <a:p>
            <a:pPr marL="342900" indent="-342900">
              <a:spcBef>
                <a:spcPts val="1200"/>
              </a:spcBef>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They can then come to class ready to use the words!</a:t>
            </a:r>
          </a:p>
          <a:p>
            <a:pPr marL="342900" indent="-342900">
              <a:spcBef>
                <a:spcPts val="1200"/>
              </a:spcBef>
              <a:buFont typeface="Arial" panose="020B0604020202020204" pitchFamily="34" charset="0"/>
              <a:buChar char="•"/>
              <a:defRPr/>
            </a:pPr>
            <a:r>
              <a:rPr lang="en-GB" sz="2200" dirty="0">
                <a:solidFill>
                  <a:srgbClr val="002060"/>
                </a:solidFill>
                <a:latin typeface="Century Gothic" panose="020B0502020202020204" pitchFamily="34" charset="0"/>
                <a:cs typeface="Calibri" panose="020F0502020204030204" pitchFamily="34" charset="0"/>
              </a:rPr>
              <a:t>Class time can be spent on more valuable tasks that learners cannot do on their own at home!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23322"/>
            <a:ext cx="9889066" cy="831161"/>
          </a:xfrm>
          <a:prstGeom prst="rect">
            <a:avLst/>
          </a:prstGeom>
        </p:spPr>
      </p:pic>
      <p:sp>
        <p:nvSpPr>
          <p:cNvPr id="10"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The importance of decoding L2 Learning</a:t>
            </a:r>
            <a:endParaRPr lang="en-GB" sz="3200" b="1" dirty="0">
              <a:solidFill>
                <a:schemeClr val="bg1"/>
              </a:solidFill>
            </a:endParaRPr>
          </a:p>
        </p:txBody>
      </p:sp>
    </p:spTree>
    <p:extLst>
      <p:ext uri="{BB962C8B-B14F-4D97-AF65-F5344CB8AC3E}">
        <p14:creationId xmlns:p14="http://schemas.microsoft.com/office/powerpoint/2010/main" val="46019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4263090"/>
            <a:ext cx="9144002" cy="1655762"/>
          </a:xfrm>
        </p:spPr>
        <p:txBody>
          <a:bodyPr/>
          <a:lstStyle/>
          <a:p>
            <a:r>
              <a:rPr lang="en-GB" sz="4400" b="1" dirty="0">
                <a:solidFill>
                  <a:srgbClr val="E56700"/>
                </a:solidFill>
              </a:rPr>
              <a:t>Pause for reflection!</a:t>
            </a:r>
            <a:r>
              <a:rPr lang="en-GB" sz="4400" b="1" dirty="0">
                <a:solidFill>
                  <a:srgbClr val="FF9966"/>
                </a:solidFill>
              </a:rPr>
              <a:t/>
            </a:r>
            <a:br>
              <a:rPr lang="en-GB" sz="4400" b="1" dirty="0">
                <a:solidFill>
                  <a:srgbClr val="FF9966"/>
                </a:solidFill>
              </a:rPr>
            </a:br>
            <a:r>
              <a:rPr lang="en-GB" sz="2800" dirty="0"/>
              <a:t>Talk to the person next to you about the ideas so far.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036" y="201263"/>
            <a:ext cx="6147928" cy="4061827"/>
          </a:xfrm>
          <a:prstGeom prst="rect">
            <a:avLst/>
          </a:prstGeom>
        </p:spPr>
      </p:pic>
    </p:spTree>
    <p:extLst>
      <p:ext uri="{BB962C8B-B14F-4D97-AF65-F5344CB8AC3E}">
        <p14:creationId xmlns:p14="http://schemas.microsoft.com/office/powerpoint/2010/main" val="4202641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509032" y="1453373"/>
            <a:ext cx="10208479"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buFont typeface="Arial" panose="020B0604020202020204" pitchFamily="34" charset="0"/>
              <a:buChar char="•"/>
            </a:pPr>
            <a:r>
              <a:rPr lang="en-GB" sz="2200" dirty="0">
                <a:solidFill>
                  <a:srgbClr val="002060"/>
                </a:solidFill>
                <a:latin typeface="Century Gothic" panose="020B0502020202020204" pitchFamily="34" charset="0"/>
              </a:rPr>
              <a:t>Think about pupils in your own classrooms, in different year groups.  </a:t>
            </a:r>
            <a:endParaRPr lang="en-GB" sz="2200" dirty="0" smtClean="0">
              <a:solidFill>
                <a:srgbClr val="002060"/>
              </a:solidFill>
              <a:latin typeface="Century Gothic" panose="020B0502020202020204" pitchFamily="34" charset="0"/>
            </a:endParaRPr>
          </a:p>
          <a:p>
            <a:pPr>
              <a:spcBef>
                <a:spcPts val="600"/>
              </a:spcBef>
              <a:spcAft>
                <a:spcPts val="600"/>
              </a:spcAft>
              <a:buFont typeface="Arial" panose="020B0604020202020204" pitchFamily="34" charset="0"/>
              <a:buChar char="•"/>
            </a:pPr>
            <a:r>
              <a:rPr lang="en-GB" sz="2200" dirty="0" smtClean="0">
                <a:solidFill>
                  <a:srgbClr val="002060"/>
                </a:solidFill>
                <a:latin typeface="Century Gothic" panose="020B0502020202020204" pitchFamily="34" charset="0"/>
              </a:rPr>
              <a:t>How </a:t>
            </a:r>
            <a:r>
              <a:rPr lang="en-GB" sz="2200" dirty="0">
                <a:solidFill>
                  <a:srgbClr val="002060"/>
                </a:solidFill>
                <a:latin typeface="Century Gothic" panose="020B0502020202020204" pitchFamily="34" charset="0"/>
              </a:rPr>
              <a:t>accurately (and fluently) can they pronounce L2 </a:t>
            </a:r>
            <a:r>
              <a:rPr lang="en-GB" sz="2200" dirty="0" smtClean="0">
                <a:solidFill>
                  <a:srgbClr val="002060"/>
                </a:solidFill>
                <a:latin typeface="Century Gothic" panose="020B0502020202020204" pitchFamily="34" charset="0"/>
              </a:rPr>
              <a:t>words?</a:t>
            </a:r>
          </a:p>
          <a:p>
            <a:pPr>
              <a:spcBef>
                <a:spcPts val="600"/>
              </a:spcBef>
              <a:spcAft>
                <a:spcPts val="600"/>
              </a:spcAft>
              <a:buFont typeface="Arial" panose="020B0604020202020204" pitchFamily="34" charset="0"/>
              <a:buChar char="•"/>
            </a:pPr>
            <a:r>
              <a:rPr lang="en-GB" altLang="en-US" sz="2200" b="1" dirty="0" smtClean="0">
                <a:solidFill>
                  <a:srgbClr val="FF552D"/>
                </a:solidFill>
                <a:latin typeface="Century Gothic" panose="020B0502020202020204" pitchFamily="34" charset="0"/>
              </a:rPr>
              <a:t>Research in UK MFL classrooms suggests </a:t>
            </a:r>
            <a:r>
              <a:rPr lang="en-GB" altLang="en-US" sz="2200" dirty="0" smtClean="0">
                <a:latin typeface="Century Gothic" panose="020B0502020202020204" pitchFamily="34" charset="0"/>
              </a:rPr>
              <a:t>that, </a:t>
            </a:r>
            <a:r>
              <a:rPr lang="en-GB" altLang="en-US" sz="2200" b="1" dirty="0" smtClean="0">
                <a:solidFill>
                  <a:srgbClr val="002060"/>
                </a:solidFill>
                <a:latin typeface="Century Gothic" panose="020B0502020202020204" pitchFamily="34" charset="0"/>
              </a:rPr>
              <a:t>in the absence of explicit instruction</a:t>
            </a:r>
            <a:r>
              <a:rPr lang="en-GB" altLang="en-US" sz="2200" dirty="0" smtClean="0">
                <a:solidFill>
                  <a:srgbClr val="002060"/>
                </a:solidFill>
                <a:latin typeface="Century Gothic" panose="020B0502020202020204" pitchFamily="34" charset="0"/>
              </a:rPr>
              <a:t>: </a:t>
            </a:r>
          </a:p>
          <a:p>
            <a:pPr>
              <a:spcBef>
                <a:spcPts val="600"/>
              </a:spcBef>
              <a:spcAft>
                <a:spcPts val="600"/>
              </a:spcAft>
              <a:buFont typeface="Arial" panose="020B0604020202020204" pitchFamily="34" charset="0"/>
              <a:buChar char="•"/>
            </a:pPr>
            <a:r>
              <a:rPr lang="en-GB" altLang="en-US" sz="2200" dirty="0" smtClean="0">
                <a:solidFill>
                  <a:srgbClr val="002060"/>
                </a:solidFill>
                <a:latin typeface="Century Gothic" panose="020B0502020202020204" pitchFamily="34" charset="0"/>
              </a:rPr>
              <a:t>students </a:t>
            </a:r>
            <a:r>
              <a:rPr lang="en-GB" altLang="en-US" sz="2200" dirty="0">
                <a:solidFill>
                  <a:srgbClr val="002060"/>
                </a:solidFill>
                <a:latin typeface="Century Gothic" panose="020B0502020202020204" pitchFamily="34" charset="0"/>
              </a:rPr>
              <a:t>are not very good at phonological decoding (reading aloud); </a:t>
            </a:r>
          </a:p>
          <a:p>
            <a:pPr>
              <a:spcBef>
                <a:spcPts val="600"/>
              </a:spcBef>
              <a:spcAft>
                <a:spcPts val="600"/>
              </a:spcAft>
              <a:buFont typeface="Arial" panose="020B0604020202020204" pitchFamily="34" charset="0"/>
              <a:buChar char="•"/>
            </a:pPr>
            <a:r>
              <a:rPr lang="en-GB" altLang="en-US" sz="2200" dirty="0">
                <a:solidFill>
                  <a:srgbClr val="002060"/>
                </a:solidFill>
                <a:latin typeface="Century Gothic" panose="020B0502020202020204" pitchFamily="34" charset="0"/>
              </a:rPr>
              <a:t>they seem to make little progress in this area;</a:t>
            </a:r>
          </a:p>
          <a:p>
            <a:pPr>
              <a:spcBef>
                <a:spcPts val="600"/>
              </a:spcBef>
              <a:spcAft>
                <a:spcPts val="600"/>
              </a:spcAft>
              <a:buFont typeface="Arial" panose="020B0604020202020204" pitchFamily="34" charset="0"/>
              <a:buChar char="•"/>
            </a:pPr>
            <a:r>
              <a:rPr lang="en-GB" altLang="en-US" sz="2200" dirty="0">
                <a:solidFill>
                  <a:srgbClr val="002060"/>
                </a:solidFill>
                <a:latin typeface="Century Gothic" panose="020B0502020202020204" pitchFamily="34" charset="0"/>
              </a:rPr>
              <a:t>English spelling-sound links remain stubbornly entrenched; </a:t>
            </a:r>
          </a:p>
          <a:p>
            <a:pPr>
              <a:spcBef>
                <a:spcPts val="600"/>
              </a:spcBef>
              <a:spcAft>
                <a:spcPts val="600"/>
              </a:spcAft>
              <a:buFont typeface="Arial" panose="020B0604020202020204" pitchFamily="34" charset="0"/>
              <a:buChar char="•"/>
            </a:pPr>
            <a:r>
              <a:rPr lang="en-GB" altLang="en-US" sz="2200" dirty="0">
                <a:solidFill>
                  <a:srgbClr val="002060"/>
                </a:solidFill>
                <a:latin typeface="Century Gothic" panose="020B0502020202020204" pitchFamily="34" charset="0"/>
              </a:rPr>
              <a:t>S</a:t>
            </a:r>
            <a:r>
              <a:rPr lang="en-GB" altLang="en-US" sz="2200" dirty="0" smtClean="0">
                <a:solidFill>
                  <a:srgbClr val="002060"/>
                </a:solidFill>
                <a:latin typeface="Century Gothic" panose="020B0502020202020204" pitchFamily="34" charset="0"/>
              </a:rPr>
              <a:t>tudents </a:t>
            </a:r>
            <a:r>
              <a:rPr lang="en-GB" altLang="en-US" sz="2200" dirty="0">
                <a:solidFill>
                  <a:srgbClr val="002060"/>
                </a:solidFill>
                <a:latin typeface="Century Gothic" panose="020B0502020202020204" pitchFamily="34" charset="0"/>
              </a:rPr>
              <a:t>may know that words should sound different to English, </a:t>
            </a:r>
            <a:r>
              <a:rPr lang="en-GB" altLang="en-US" sz="2200" dirty="0" smtClean="0">
                <a:solidFill>
                  <a:srgbClr val="002060"/>
                </a:solidFill>
                <a:latin typeface="Century Gothic" panose="020B0502020202020204" pitchFamily="34" charset="0"/>
              </a:rPr>
              <a:t>but </a:t>
            </a:r>
            <a:r>
              <a:rPr lang="en-GB" altLang="en-US" sz="2200" dirty="0">
                <a:solidFill>
                  <a:srgbClr val="002060"/>
                </a:solidFill>
                <a:latin typeface="Century Gothic" panose="020B0502020202020204" pitchFamily="34" charset="0"/>
              </a:rPr>
              <a:t>not know how they should sound.</a:t>
            </a:r>
          </a:p>
        </p:txBody>
      </p:sp>
      <p:sp>
        <p:nvSpPr>
          <p:cNvPr id="8" name="TextBox 7"/>
          <p:cNvSpPr txBox="1">
            <a:spLocks noChangeArrowheads="1"/>
          </p:cNvSpPr>
          <p:nvPr/>
        </p:nvSpPr>
        <p:spPr bwMode="auto">
          <a:xfrm>
            <a:off x="509032" y="5516023"/>
            <a:ext cx="10097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en-US" sz="1400" dirty="0">
                <a:solidFill>
                  <a:srgbClr val="002060"/>
                </a:solidFill>
                <a:latin typeface="Century Gothic" panose="020B0502020202020204" pitchFamily="34" charset="0"/>
                <a:cs typeface="Calibri" panose="020F0502020204030204" pitchFamily="34" charset="0"/>
              </a:rPr>
              <a:t>(</a:t>
            </a:r>
            <a:r>
              <a:rPr lang="de-DE" altLang="en-US" sz="1400" dirty="0" err="1">
                <a:solidFill>
                  <a:srgbClr val="002060"/>
                </a:solidFill>
                <a:latin typeface="Century Gothic" panose="020B0502020202020204" pitchFamily="34" charset="0"/>
                <a:cs typeface="Calibri" panose="020F0502020204030204" pitchFamily="34" charset="0"/>
              </a:rPr>
              <a:t>Sources</a:t>
            </a:r>
            <a:r>
              <a:rPr lang="de-DE" altLang="en-US" sz="1400" dirty="0">
                <a:solidFill>
                  <a:srgbClr val="002060"/>
                </a:solidFill>
                <a:latin typeface="Century Gothic" panose="020B0502020202020204" pitchFamily="34" charset="0"/>
                <a:cs typeface="Calibri" panose="020F0502020204030204" pitchFamily="34" charset="0"/>
              </a:rPr>
              <a:t>: Erler, 2003, 2004; Erler &amp; Macaro, 2012; Porter, 2014, </a:t>
            </a:r>
            <a:r>
              <a:rPr lang="de-DE" altLang="en-US" sz="1400" dirty="0" err="1">
                <a:solidFill>
                  <a:srgbClr val="002060"/>
                </a:solidFill>
                <a:latin typeface="Century Gothic" panose="020B0502020202020204" pitchFamily="34" charset="0"/>
                <a:cs typeface="Calibri" panose="020F0502020204030204" pitchFamily="34" charset="0"/>
              </a:rPr>
              <a:t>forthcoming</a:t>
            </a:r>
            <a:r>
              <a:rPr lang="de-DE" altLang="en-US" sz="1400" dirty="0">
                <a:solidFill>
                  <a:srgbClr val="002060"/>
                </a:solidFill>
                <a:latin typeface="Century Gothic" panose="020B0502020202020204" pitchFamily="34" charset="0"/>
                <a:cs typeface="Calibri" panose="020F0502020204030204" pitchFamily="34" charset="0"/>
              </a:rPr>
              <a:t>; Woore, 2009, 2010, 2011, 2014, 2018)</a:t>
            </a:r>
            <a:endParaRPr lang="en-GB" altLang="en-US" sz="1400" dirty="0">
              <a:solidFill>
                <a:srgbClr val="002060"/>
              </a:solidFill>
              <a:latin typeface="Century Gothic" panose="020B0502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3322"/>
            <a:ext cx="10606969" cy="831161"/>
          </a:xfrm>
          <a:prstGeom prst="rect">
            <a:avLst/>
          </a:prstGeom>
        </p:spPr>
      </p:pic>
      <p:sp>
        <p:nvSpPr>
          <p:cNvPr id="10"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How Good are UK L2 Learners at Decoding?</a:t>
            </a:r>
            <a:endParaRPr lang="en-GB" sz="3200" b="1" dirty="0">
              <a:solidFill>
                <a:schemeClr val="bg1"/>
              </a:solidFill>
            </a:endParaRPr>
          </a:p>
        </p:txBody>
      </p:sp>
      <p:sp>
        <p:nvSpPr>
          <p:cNvPr id="7" name="TextBox 6"/>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32288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225772" y="1299398"/>
            <a:ext cx="11695295" cy="769441"/>
          </a:xfrm>
          <a:prstGeom prst="rect">
            <a:avLst/>
          </a:prstGeom>
          <a:solidFill>
            <a:srgbClr val="FFF4EF">
              <a:alpha val="34901"/>
            </a:srgb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200" dirty="0">
                <a:solidFill>
                  <a:srgbClr val="002060"/>
                </a:solidFill>
                <a:latin typeface="+mn-lt"/>
                <a:cs typeface="Calibri" panose="020F0502020204030204" pitchFamily="34" charset="0"/>
              </a:rPr>
              <a:t>“the influence resulting from similarities and differences between the target language and any other language that has been previously acquired” 	   				</a:t>
            </a:r>
            <a:r>
              <a:rPr lang="en-GB" altLang="en-US" sz="2000" dirty="0">
                <a:solidFill>
                  <a:srgbClr val="002060"/>
                </a:solidFill>
                <a:latin typeface="+mn-lt"/>
                <a:cs typeface="Calibri" panose="020F0502020204030204" pitchFamily="34" charset="0"/>
              </a:rPr>
              <a:t>        (</a:t>
            </a:r>
            <a:r>
              <a:rPr lang="en-GB" altLang="en-US" sz="2000" dirty="0" err="1">
                <a:solidFill>
                  <a:srgbClr val="002060"/>
                </a:solidFill>
                <a:latin typeface="+mn-lt"/>
                <a:cs typeface="Calibri" panose="020F0502020204030204" pitchFamily="34" charset="0"/>
              </a:rPr>
              <a:t>Odlin</a:t>
            </a:r>
            <a:r>
              <a:rPr lang="en-GB" altLang="en-US" sz="2000" dirty="0">
                <a:solidFill>
                  <a:srgbClr val="002060"/>
                </a:solidFill>
                <a:latin typeface="+mn-lt"/>
                <a:cs typeface="Calibri" panose="020F0502020204030204" pitchFamily="34" charset="0"/>
              </a:rPr>
              <a:t>, 1989:27)</a:t>
            </a:r>
            <a:endParaRPr lang="en-GB" altLang="en-US" sz="2200" dirty="0">
              <a:solidFill>
                <a:srgbClr val="002060"/>
              </a:solidFill>
              <a:latin typeface="+mn-lt"/>
              <a:cs typeface="Calibri" panose="020F0502020204030204" pitchFamily="34" charset="0"/>
            </a:endParaRPr>
          </a:p>
        </p:txBody>
      </p:sp>
      <p:sp>
        <p:nvSpPr>
          <p:cNvPr id="4" name="TextBox 3"/>
          <p:cNvSpPr txBox="1"/>
          <p:nvPr/>
        </p:nvSpPr>
        <p:spPr>
          <a:xfrm>
            <a:off x="2573867" y="2243183"/>
            <a:ext cx="6993466" cy="1785104"/>
          </a:xfrm>
          <a:prstGeom prst="rect">
            <a:avLst/>
          </a:prstGeom>
          <a:noFill/>
        </p:spPr>
        <p:txBody>
          <a:bodyPr wrap="square" rtlCol="0">
            <a:spAutoFit/>
          </a:bodyPr>
          <a:lstStyle/>
          <a:p>
            <a:r>
              <a:rPr lang="en-GB" sz="2200" dirty="0">
                <a:solidFill>
                  <a:srgbClr val="002060"/>
                </a:solidFill>
              </a:rPr>
              <a:t>Both positive &amp; negative transfer between European writing systems:</a:t>
            </a:r>
          </a:p>
          <a:p>
            <a:pPr marL="285750" indent="-285750">
              <a:buFont typeface="Arial" panose="020B0604020202020204" pitchFamily="34" charset="0"/>
              <a:buChar char="•"/>
            </a:pPr>
            <a:r>
              <a:rPr lang="en-GB" sz="2200" dirty="0">
                <a:solidFill>
                  <a:srgbClr val="002060"/>
                </a:solidFill>
              </a:rPr>
              <a:t>Familiarity with alphabetic principle; phonemic awareness </a:t>
            </a:r>
          </a:p>
          <a:p>
            <a:pPr marL="285750" indent="-285750">
              <a:buFont typeface="Arial" panose="020B0604020202020204" pitchFamily="34" charset="0"/>
              <a:buChar char="•"/>
            </a:pPr>
            <a:r>
              <a:rPr lang="en-GB" sz="2200" dirty="0">
                <a:solidFill>
                  <a:srgbClr val="002060"/>
                </a:solidFill>
              </a:rPr>
              <a:t>Some GPC are very similar – others very different </a:t>
            </a:r>
          </a:p>
          <a:p>
            <a:pPr marL="285750" indent="-285750">
              <a:buFont typeface="Arial" panose="020B0604020202020204" pitchFamily="34" charset="0"/>
              <a:buChar char="•"/>
            </a:pPr>
            <a:r>
              <a:rPr lang="en-GB" sz="2200" dirty="0">
                <a:solidFill>
                  <a:srgbClr val="002060"/>
                </a:solidFill>
              </a:rPr>
              <a:t>Different grain sizes may be needed</a:t>
            </a:r>
          </a:p>
        </p:txBody>
      </p:sp>
      <p:sp>
        <p:nvSpPr>
          <p:cNvPr id="5" name="TextBox 4"/>
          <p:cNvSpPr txBox="1">
            <a:spLocks noChangeArrowheads="1"/>
          </p:cNvSpPr>
          <p:nvPr/>
        </p:nvSpPr>
        <p:spPr bwMode="auto">
          <a:xfrm>
            <a:off x="515449" y="2358788"/>
            <a:ext cx="1780239" cy="3816429"/>
          </a:xfrm>
          <a:prstGeom prst="rect">
            <a:avLst/>
          </a:prstGeom>
          <a:solidFill>
            <a:schemeClr val="bg1">
              <a:alpha val="52940"/>
            </a:schemeClr>
          </a:solidFill>
          <a:ln w="34925">
            <a:solidFill>
              <a:srgbClr val="00206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800" dirty="0">
              <a:latin typeface="+mn-lt"/>
            </a:endParaRPr>
          </a:p>
          <a:p>
            <a:pPr eaLnBrk="1" hangingPunct="1"/>
            <a:endParaRPr lang="en-GB" altLang="en-US" sz="1200" dirty="0">
              <a:latin typeface="+mn-lt"/>
            </a:endParaRPr>
          </a:p>
          <a:p>
            <a:pPr eaLnBrk="1" hangingPunct="1"/>
            <a:r>
              <a:rPr lang="en-GB" altLang="en-US" sz="2800" dirty="0">
                <a:solidFill>
                  <a:srgbClr val="002060"/>
                </a:solidFill>
                <a:latin typeface="+mn-lt"/>
              </a:rPr>
              <a:t>enormous</a:t>
            </a:r>
          </a:p>
          <a:p>
            <a:pPr eaLnBrk="1" hangingPunct="1"/>
            <a:r>
              <a:rPr lang="en-GB" altLang="en-US" sz="2800" dirty="0">
                <a:solidFill>
                  <a:srgbClr val="002060"/>
                </a:solidFill>
                <a:latin typeface="+mn-lt"/>
              </a:rPr>
              <a:t>out</a:t>
            </a:r>
          </a:p>
          <a:p>
            <a:pPr eaLnBrk="1" hangingPunct="1"/>
            <a:r>
              <a:rPr lang="en-GB" altLang="en-US" sz="2800" dirty="0">
                <a:solidFill>
                  <a:srgbClr val="002060"/>
                </a:solidFill>
                <a:latin typeface="+mn-lt"/>
              </a:rPr>
              <a:t>touch</a:t>
            </a:r>
          </a:p>
          <a:p>
            <a:pPr eaLnBrk="1" hangingPunct="1"/>
            <a:r>
              <a:rPr lang="en-GB" altLang="en-US" sz="2800" dirty="0">
                <a:solidFill>
                  <a:srgbClr val="002060"/>
                </a:solidFill>
                <a:latin typeface="+mn-lt"/>
              </a:rPr>
              <a:t>four</a:t>
            </a:r>
          </a:p>
          <a:p>
            <a:pPr eaLnBrk="1" hangingPunct="1"/>
            <a:r>
              <a:rPr lang="en-GB" altLang="en-US" sz="2800" dirty="0">
                <a:solidFill>
                  <a:srgbClr val="002060"/>
                </a:solidFill>
                <a:latin typeface="+mn-lt"/>
              </a:rPr>
              <a:t>you</a:t>
            </a:r>
          </a:p>
          <a:p>
            <a:pPr eaLnBrk="1" hangingPunct="1"/>
            <a:r>
              <a:rPr lang="en-GB" altLang="en-US" sz="2800" dirty="0">
                <a:solidFill>
                  <a:srgbClr val="002060"/>
                </a:solidFill>
                <a:latin typeface="+mn-lt"/>
              </a:rPr>
              <a:t>could </a:t>
            </a:r>
          </a:p>
          <a:p>
            <a:pPr eaLnBrk="1" hangingPunct="1"/>
            <a:r>
              <a:rPr lang="en-GB" altLang="en-US" sz="2800" dirty="0">
                <a:solidFill>
                  <a:srgbClr val="002060"/>
                </a:solidFill>
                <a:latin typeface="+mn-lt"/>
              </a:rPr>
              <a:t>through</a:t>
            </a:r>
          </a:p>
        </p:txBody>
      </p:sp>
      <p:sp>
        <p:nvSpPr>
          <p:cNvPr id="6" name="TextBox 5"/>
          <p:cNvSpPr txBox="1">
            <a:spLocks noChangeArrowheads="1"/>
          </p:cNvSpPr>
          <p:nvPr/>
        </p:nvSpPr>
        <p:spPr bwMode="auto">
          <a:xfrm>
            <a:off x="9924146" y="2358788"/>
            <a:ext cx="1764665" cy="3816429"/>
          </a:xfrm>
          <a:prstGeom prst="rect">
            <a:avLst/>
          </a:prstGeom>
          <a:solidFill>
            <a:schemeClr val="bg1">
              <a:alpha val="52940"/>
            </a:schemeClr>
          </a:solidFill>
          <a:ln w="34925">
            <a:solidFill>
              <a:srgbClr val="00206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800" dirty="0">
              <a:latin typeface="+mn-lt"/>
            </a:endParaRPr>
          </a:p>
          <a:p>
            <a:pPr eaLnBrk="1" hangingPunct="1"/>
            <a:endParaRPr lang="en-GB" altLang="en-US" sz="1100" dirty="0">
              <a:latin typeface="+mn-lt"/>
            </a:endParaRPr>
          </a:p>
          <a:p>
            <a:pPr eaLnBrk="1" hangingPunct="1"/>
            <a:r>
              <a:rPr lang="en-GB" altLang="en-US" sz="2800" dirty="0" err="1">
                <a:solidFill>
                  <a:srgbClr val="002060"/>
                </a:solidFill>
                <a:latin typeface="+mn-lt"/>
              </a:rPr>
              <a:t>vous</a:t>
            </a:r>
            <a:endParaRPr lang="en-GB" altLang="en-US" sz="2800" dirty="0">
              <a:solidFill>
                <a:srgbClr val="002060"/>
              </a:solidFill>
              <a:latin typeface="+mn-lt"/>
            </a:endParaRPr>
          </a:p>
          <a:p>
            <a:pPr eaLnBrk="1" hangingPunct="1"/>
            <a:r>
              <a:rPr lang="en-GB" altLang="en-US" sz="2800" dirty="0" err="1">
                <a:solidFill>
                  <a:srgbClr val="002060"/>
                </a:solidFill>
                <a:latin typeface="+mn-lt"/>
              </a:rPr>
              <a:t>atout</a:t>
            </a:r>
            <a:endParaRPr lang="en-GB" altLang="en-US" sz="2800" dirty="0">
              <a:solidFill>
                <a:srgbClr val="002060"/>
              </a:solidFill>
              <a:latin typeface="+mn-lt"/>
            </a:endParaRPr>
          </a:p>
          <a:p>
            <a:pPr eaLnBrk="1" hangingPunct="1"/>
            <a:r>
              <a:rPr lang="en-GB" altLang="en-US" sz="2800" dirty="0" err="1">
                <a:solidFill>
                  <a:srgbClr val="002060"/>
                </a:solidFill>
                <a:latin typeface="+mn-lt"/>
              </a:rPr>
              <a:t>touche</a:t>
            </a:r>
            <a:endParaRPr lang="en-GB" altLang="en-US" sz="2800" dirty="0">
              <a:solidFill>
                <a:srgbClr val="002060"/>
              </a:solidFill>
              <a:latin typeface="+mn-lt"/>
            </a:endParaRPr>
          </a:p>
          <a:p>
            <a:pPr eaLnBrk="1" hangingPunct="1"/>
            <a:r>
              <a:rPr lang="en-GB" altLang="en-US" sz="2800" dirty="0">
                <a:solidFill>
                  <a:srgbClr val="002060"/>
                </a:solidFill>
                <a:latin typeface="+mn-lt"/>
              </a:rPr>
              <a:t>pour</a:t>
            </a:r>
          </a:p>
          <a:p>
            <a:pPr eaLnBrk="1" hangingPunct="1"/>
            <a:r>
              <a:rPr lang="en-GB" altLang="en-US" sz="2800" dirty="0">
                <a:solidFill>
                  <a:srgbClr val="002060"/>
                </a:solidFill>
                <a:latin typeface="+mn-lt"/>
              </a:rPr>
              <a:t>acajou</a:t>
            </a:r>
          </a:p>
          <a:p>
            <a:pPr eaLnBrk="1" hangingPunct="1"/>
            <a:r>
              <a:rPr lang="en-GB" altLang="en-US" sz="2800" dirty="0" err="1">
                <a:solidFill>
                  <a:srgbClr val="002060"/>
                </a:solidFill>
                <a:latin typeface="+mn-lt"/>
              </a:rPr>
              <a:t>foule</a:t>
            </a:r>
            <a:endParaRPr lang="en-GB" altLang="en-US" sz="2800" dirty="0">
              <a:solidFill>
                <a:srgbClr val="002060"/>
              </a:solidFill>
              <a:latin typeface="+mn-lt"/>
            </a:endParaRPr>
          </a:p>
          <a:p>
            <a:pPr eaLnBrk="1" hangingPunct="1"/>
            <a:r>
              <a:rPr lang="en-GB" altLang="en-US" sz="2800" dirty="0">
                <a:solidFill>
                  <a:srgbClr val="002060"/>
                </a:solidFill>
                <a:latin typeface="+mn-lt"/>
              </a:rPr>
              <a:t>roux</a:t>
            </a:r>
          </a:p>
        </p:txBody>
      </p:sp>
      <p:pic>
        <p:nvPicPr>
          <p:cNvPr id="9" name="Picture 3" descr="france_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5654" y="2499554"/>
            <a:ext cx="861647" cy="57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ttp://t3.gstatic.com/images?q=tbn:ANd9GcT_ImHPSFn4NoOsFdBBRW9pGUpr7vVSg9h6XwE0dpAztm9b7J-tq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952" y="2499554"/>
            <a:ext cx="915230" cy="57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5700529" y="5210164"/>
            <a:ext cx="1079500" cy="646112"/>
          </a:xfrm>
          <a:prstGeom prst="rect">
            <a:avLst/>
          </a:prstGeom>
          <a:solidFill>
            <a:srgbClr val="FFF4EF"/>
          </a:solidFill>
          <a:ln>
            <a:noFill/>
          </a:ln>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600" dirty="0" err="1">
                <a:solidFill>
                  <a:srgbClr val="002060"/>
                </a:solidFill>
                <a:latin typeface="+mn-lt"/>
                <a:cs typeface="Calibri" panose="020F0502020204030204" pitchFamily="34" charset="0"/>
              </a:rPr>
              <a:t>gaz</a:t>
            </a:r>
            <a:endParaRPr lang="en-GB" altLang="en-US" sz="1800" dirty="0">
              <a:solidFill>
                <a:srgbClr val="002060"/>
              </a:solidFill>
              <a:latin typeface="+mn-lt"/>
              <a:cs typeface="Calibri" panose="020F0502020204030204" pitchFamily="34" charset="0"/>
            </a:endParaRPr>
          </a:p>
        </p:txBody>
      </p:sp>
      <p:sp>
        <p:nvSpPr>
          <p:cNvPr id="12" name="TextBox 11"/>
          <p:cNvSpPr txBox="1">
            <a:spLocks noChangeArrowheads="1"/>
          </p:cNvSpPr>
          <p:nvPr/>
        </p:nvSpPr>
        <p:spPr bwMode="auto">
          <a:xfrm>
            <a:off x="6659032" y="4202631"/>
            <a:ext cx="2016125" cy="646112"/>
          </a:xfrm>
          <a:prstGeom prst="rect">
            <a:avLst/>
          </a:prstGeom>
          <a:solidFill>
            <a:srgbClr val="FFF4EF"/>
          </a:solidFill>
          <a:ln>
            <a:noFill/>
          </a:ln>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600" dirty="0">
                <a:solidFill>
                  <a:srgbClr val="002060"/>
                </a:solidFill>
                <a:latin typeface="+mn-lt"/>
                <a:cs typeface="Calibri" panose="020F0502020204030204" pitchFamily="34" charset="0"/>
              </a:rPr>
              <a:t>un scout</a:t>
            </a:r>
            <a:endParaRPr lang="en-GB" altLang="en-US" sz="1800" dirty="0">
              <a:solidFill>
                <a:srgbClr val="002060"/>
              </a:solidFill>
              <a:latin typeface="+mn-lt"/>
              <a:cs typeface="Calibri" panose="020F0502020204030204" pitchFamily="34" charset="0"/>
            </a:endParaRPr>
          </a:p>
        </p:txBody>
      </p:sp>
      <p:sp>
        <p:nvSpPr>
          <p:cNvPr id="13" name="TextBox 12"/>
          <p:cNvSpPr txBox="1">
            <a:spLocks noChangeArrowheads="1"/>
          </p:cNvSpPr>
          <p:nvPr/>
        </p:nvSpPr>
        <p:spPr bwMode="auto">
          <a:xfrm>
            <a:off x="3254191" y="4219052"/>
            <a:ext cx="2446338" cy="646112"/>
          </a:xfrm>
          <a:prstGeom prst="rect">
            <a:avLst/>
          </a:prstGeom>
          <a:solidFill>
            <a:srgbClr val="FFF4EF"/>
          </a:solidFill>
          <a:ln>
            <a:noFill/>
          </a:ln>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600" dirty="0">
                <a:solidFill>
                  <a:srgbClr val="002060"/>
                </a:solidFill>
                <a:latin typeface="+mn-lt"/>
                <a:cs typeface="Calibri" panose="020F0502020204030204" pitchFamily="34" charset="0"/>
              </a:rPr>
              <a:t>le </a:t>
            </a:r>
            <a:r>
              <a:rPr lang="en-GB" altLang="en-US" sz="3600" dirty="0" err="1">
                <a:solidFill>
                  <a:srgbClr val="002060"/>
                </a:solidFill>
                <a:latin typeface="+mn-lt"/>
                <a:cs typeface="Calibri" panose="020F0502020204030204" pitchFamily="34" charset="0"/>
              </a:rPr>
              <a:t>théâtre</a:t>
            </a:r>
            <a:r>
              <a:rPr lang="en-GB" altLang="en-US" sz="3600" dirty="0">
                <a:solidFill>
                  <a:srgbClr val="002060"/>
                </a:solidFill>
                <a:latin typeface="+mn-lt"/>
                <a:cs typeface="Calibri" panose="020F0502020204030204" pitchFamily="34" charset="0"/>
              </a:rPr>
              <a:t> </a:t>
            </a:r>
            <a:endParaRPr lang="en-GB" altLang="en-US" sz="1800" dirty="0">
              <a:solidFill>
                <a:srgbClr val="002060"/>
              </a:solidFill>
              <a:latin typeface="+mn-lt"/>
              <a:cs typeface="Calibri" panose="020F050202020403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223322"/>
            <a:ext cx="9889066" cy="831161"/>
          </a:xfrm>
          <a:prstGeom prst="rect">
            <a:avLst/>
          </a:prstGeom>
        </p:spPr>
      </p:pic>
      <p:sp>
        <p:nvSpPr>
          <p:cNvPr id="15"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Cross-Linguistic Influence </a:t>
            </a:r>
            <a:r>
              <a:rPr lang="en-GB" sz="3200" b="1" dirty="0" err="1" smtClean="0">
                <a:solidFill>
                  <a:schemeClr val="bg1"/>
                </a:solidFill>
              </a:rPr>
              <a:t>or’Transfer</a:t>
            </a:r>
            <a:r>
              <a:rPr lang="en-GB" sz="3200" b="1" dirty="0" smtClean="0">
                <a:solidFill>
                  <a:schemeClr val="bg1"/>
                </a:solidFill>
              </a:rPr>
              <a:t>’</a:t>
            </a:r>
            <a:endParaRPr lang="en-GB" sz="3200" b="1" dirty="0">
              <a:solidFill>
                <a:schemeClr val="bg1"/>
              </a:solidFill>
            </a:endParaRPr>
          </a:p>
        </p:txBody>
      </p:sp>
    </p:spTree>
    <p:extLst>
      <p:ext uri="{BB962C8B-B14F-4D97-AF65-F5344CB8AC3E}">
        <p14:creationId xmlns:p14="http://schemas.microsoft.com/office/powerpoint/2010/main" val="13878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animBg="1"/>
      <p:bldP spid="6"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333376"/>
            <a:ext cx="8424863" cy="4043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968208" y="-1"/>
            <a:ext cx="2698756" cy="923330"/>
          </a:xfrm>
          <a:prstGeom prst="rect">
            <a:avLst/>
          </a:prstGeom>
          <a:noFill/>
        </p:spPr>
        <p:txBody>
          <a:bodyPr wrap="square" rtlCol="0">
            <a:spAutoFit/>
          </a:bodyPr>
          <a:lstStyle/>
          <a:p>
            <a:pPr algn="ctr"/>
            <a:r>
              <a:rPr lang="en-GB" sz="5400" b="1" dirty="0">
                <a:solidFill>
                  <a:srgbClr val="002060"/>
                </a:solidFill>
                <a:latin typeface="Tw Cen MT" panose="020B0602020104020603" pitchFamily="34" charset="0"/>
              </a:rPr>
              <a:t>&lt;</a:t>
            </a:r>
            <a:r>
              <a:rPr lang="en-GB" sz="5400" b="1" dirty="0" err="1">
                <a:solidFill>
                  <a:srgbClr val="FF552D"/>
                </a:solidFill>
                <a:latin typeface="Tw Cen MT" panose="020B0602020104020603" pitchFamily="34" charset="0"/>
              </a:rPr>
              <a:t>ou</a:t>
            </a:r>
            <a:r>
              <a:rPr lang="en-GB" sz="5400" b="1" dirty="0">
                <a:solidFill>
                  <a:srgbClr val="002060"/>
                </a:solidFill>
                <a:latin typeface="Tw Cen MT" panose="020B0602020104020603" pitchFamily="34" charset="0"/>
              </a:rPr>
              <a:t>&gt;</a:t>
            </a:r>
            <a:endParaRPr lang="en-GB" sz="2400" b="1" dirty="0">
              <a:solidFill>
                <a:srgbClr val="002060"/>
              </a:solidFill>
              <a:latin typeface="Tw Cen MT" panose="020B0602020104020603" pitchFamily="34" charset="0"/>
            </a:endParaRPr>
          </a:p>
        </p:txBody>
      </p:sp>
      <p:sp>
        <p:nvSpPr>
          <p:cNvPr id="4" name="TextBox 3"/>
          <p:cNvSpPr txBox="1"/>
          <p:nvPr/>
        </p:nvSpPr>
        <p:spPr>
          <a:xfrm>
            <a:off x="1774825" y="4840647"/>
            <a:ext cx="8424863" cy="584775"/>
          </a:xfrm>
          <a:prstGeom prst="rect">
            <a:avLst/>
          </a:prstGeom>
          <a:solidFill>
            <a:srgbClr val="FFF4EF">
              <a:alpha val="29000"/>
            </a:srgbClr>
          </a:solidFill>
          <a:ln>
            <a:solidFill>
              <a:srgbClr val="002060"/>
            </a:solidFill>
          </a:ln>
        </p:spPr>
        <p:txBody>
          <a:bodyPr wrap="square" rtlCol="0">
            <a:spAutoFit/>
          </a:bodyPr>
          <a:lstStyle/>
          <a:p>
            <a:pPr algn="ctr"/>
            <a:r>
              <a:rPr lang="en-GB" sz="3200" dirty="0" err="1">
                <a:solidFill>
                  <a:srgbClr val="002060"/>
                </a:solidFill>
                <a:latin typeface="Tw Cen MT" panose="020B0602020104020603" pitchFamily="34" charset="0"/>
              </a:rPr>
              <a:t>houblon</a:t>
            </a:r>
            <a:r>
              <a:rPr lang="en-GB" sz="3200" dirty="0">
                <a:solidFill>
                  <a:srgbClr val="002060"/>
                </a:solidFill>
                <a:latin typeface="Tw Cen MT" panose="020B0602020104020603" pitchFamily="34" charset="0"/>
              </a:rPr>
              <a:t>	</a:t>
            </a:r>
            <a:r>
              <a:rPr lang="en-GB" sz="3200" dirty="0" err="1">
                <a:solidFill>
                  <a:srgbClr val="002060"/>
                </a:solidFill>
                <a:latin typeface="Tw Cen MT" panose="020B0602020104020603" pitchFamily="34" charset="0"/>
              </a:rPr>
              <a:t>jouxter</a:t>
            </a:r>
            <a:r>
              <a:rPr lang="en-GB" sz="3200" dirty="0">
                <a:solidFill>
                  <a:srgbClr val="002060"/>
                </a:solidFill>
                <a:latin typeface="Tw Cen MT" panose="020B0602020104020603" pitchFamily="34" charset="0"/>
              </a:rPr>
              <a:t>	</a:t>
            </a:r>
            <a:r>
              <a:rPr lang="en-GB" sz="3200" dirty="0" err="1">
                <a:solidFill>
                  <a:srgbClr val="002060"/>
                </a:solidFill>
                <a:latin typeface="Tw Cen MT" panose="020B0602020104020603" pitchFamily="34" charset="0"/>
              </a:rPr>
              <a:t>ougrien</a:t>
            </a:r>
            <a:r>
              <a:rPr lang="en-GB" sz="3200" dirty="0">
                <a:solidFill>
                  <a:srgbClr val="002060"/>
                </a:solidFill>
                <a:latin typeface="Tw Cen MT" panose="020B0602020104020603" pitchFamily="34" charset="0"/>
              </a:rPr>
              <a:t>	</a:t>
            </a:r>
            <a:r>
              <a:rPr lang="en-GB" sz="3200" dirty="0" err="1">
                <a:solidFill>
                  <a:srgbClr val="002060"/>
                </a:solidFill>
                <a:latin typeface="Tw Cen MT" panose="020B0602020104020603" pitchFamily="34" charset="0"/>
              </a:rPr>
              <a:t>soudain</a:t>
            </a:r>
            <a:endParaRPr lang="en-GB" sz="3200" dirty="0">
              <a:solidFill>
                <a:srgbClr val="002060"/>
              </a:solidFill>
              <a:latin typeface="Tw Cen MT" panose="020B0602020104020603" pitchFamily="34" charset="0"/>
            </a:endParaRPr>
          </a:p>
        </p:txBody>
      </p:sp>
      <p:sp>
        <p:nvSpPr>
          <p:cNvPr id="5" name="TextBox 4"/>
          <p:cNvSpPr txBox="1">
            <a:spLocks noChangeArrowheads="1"/>
          </p:cNvSpPr>
          <p:nvPr/>
        </p:nvSpPr>
        <p:spPr bwMode="auto">
          <a:xfrm>
            <a:off x="5092397" y="5762008"/>
            <a:ext cx="54921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de-DE" altLang="en-US" sz="2000" dirty="0">
                <a:solidFill>
                  <a:srgbClr val="002060"/>
                </a:solidFill>
                <a:latin typeface="+mn-lt"/>
                <a:cs typeface="Calibri" panose="020F0502020204030204" pitchFamily="34" charset="0"/>
              </a:rPr>
              <a:t>(Woore, 2014)</a:t>
            </a:r>
            <a:endParaRPr lang="en-GB" altLang="en-US" sz="2000" dirty="0">
              <a:solidFill>
                <a:srgbClr val="002060"/>
              </a:solidFill>
              <a:latin typeface="+mn-lt"/>
            </a:endParaRPr>
          </a:p>
        </p:txBody>
      </p:sp>
    </p:spTree>
    <p:extLst>
      <p:ext uri="{BB962C8B-B14F-4D97-AF65-F5344CB8AC3E}">
        <p14:creationId xmlns:p14="http://schemas.microsoft.com/office/powerpoint/2010/main" val="336631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t2.gstatic.com/images?q=tbn:ANd9GcSpx24cBdkJW_BjDtqPANliPKNVHQ7979Q2hFevQz6epJSqtLkx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29" y="1522168"/>
            <a:ext cx="4825319"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7752967" y="309160"/>
            <a:ext cx="2382916" cy="1818541"/>
          </a:xfrm>
          <a:prstGeom prst="wedgeRoundRectCallout">
            <a:avLst>
              <a:gd name="adj1" fmla="val -57963"/>
              <a:gd name="adj2" fmla="val 75706"/>
              <a:gd name="adj3" fmla="val 16667"/>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rgbClr val="FFF9F7"/>
                </a:solidFill>
                <a:latin typeface="Century Gothic" panose="020B0502020202020204" pitchFamily="34" charset="0"/>
              </a:rPr>
              <a:t>These words get more ridiculous as we go along</a:t>
            </a:r>
            <a:endParaRPr lang="en-GB" sz="2400" dirty="0">
              <a:solidFill>
                <a:srgbClr val="FFF9F7"/>
              </a:solidFill>
              <a:latin typeface="Century Gothic" panose="020B0502020202020204" pitchFamily="34" charset="0"/>
            </a:endParaRPr>
          </a:p>
        </p:txBody>
      </p:sp>
      <p:sp>
        <p:nvSpPr>
          <p:cNvPr id="4" name="Rounded Rectangular Callout 3"/>
          <p:cNvSpPr/>
          <p:nvPr/>
        </p:nvSpPr>
        <p:spPr>
          <a:xfrm>
            <a:off x="1762134" y="517846"/>
            <a:ext cx="4577707" cy="1675677"/>
          </a:xfrm>
          <a:prstGeom prst="wedgeRoundRectCallout">
            <a:avLst>
              <a:gd name="adj1" fmla="val -5341"/>
              <a:gd name="adj2" fmla="val 68842"/>
              <a:gd name="adj3" fmla="val 16667"/>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rgbClr val="FFF9F7"/>
                </a:solidFill>
                <a:latin typeface="Century Gothic" panose="020B0502020202020204" pitchFamily="34" charset="0"/>
              </a:rPr>
              <a:t>Some of these don't even look like real words.  I reckon you're just trying to trick me</a:t>
            </a:r>
            <a:endParaRPr lang="en-GB" sz="2400" dirty="0">
              <a:solidFill>
                <a:srgbClr val="FFF9F7"/>
              </a:solidFill>
              <a:latin typeface="Century Gothic" panose="020B0502020202020204" pitchFamily="34" charset="0"/>
            </a:endParaRPr>
          </a:p>
        </p:txBody>
      </p:sp>
      <p:sp>
        <p:nvSpPr>
          <p:cNvPr id="5" name="Rounded Rectangular Callout 4"/>
          <p:cNvSpPr/>
          <p:nvPr/>
        </p:nvSpPr>
        <p:spPr>
          <a:xfrm>
            <a:off x="1631505" y="4563312"/>
            <a:ext cx="4484087" cy="1111302"/>
          </a:xfrm>
          <a:prstGeom prst="wedgeRoundRectCallout">
            <a:avLst>
              <a:gd name="adj1" fmla="val -4237"/>
              <a:gd name="adj2" fmla="val -77795"/>
              <a:gd name="adj3" fmla="val 16667"/>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rgbClr val="FFF9F7"/>
                </a:solidFill>
                <a:latin typeface="Century Gothic" panose="020B0502020202020204" pitchFamily="34" charset="0"/>
              </a:rPr>
              <a:t>They're like really weird words, like they don't exist</a:t>
            </a:r>
            <a:endParaRPr lang="en-GB" sz="2400" dirty="0">
              <a:solidFill>
                <a:srgbClr val="FFF9F7"/>
              </a:solidFill>
              <a:latin typeface="Century Gothic" panose="020B0502020202020204" pitchFamily="34" charset="0"/>
            </a:endParaRPr>
          </a:p>
        </p:txBody>
      </p:sp>
      <p:sp>
        <p:nvSpPr>
          <p:cNvPr id="6" name="Rounded Rectangular Callout 5"/>
          <p:cNvSpPr/>
          <p:nvPr/>
        </p:nvSpPr>
        <p:spPr>
          <a:xfrm>
            <a:off x="7502135" y="3948926"/>
            <a:ext cx="2633749" cy="2122549"/>
          </a:xfrm>
          <a:prstGeom prst="wedgeRoundRectCallout">
            <a:avLst>
              <a:gd name="adj1" fmla="val -38791"/>
              <a:gd name="adj2" fmla="val -62907"/>
              <a:gd name="adj3" fmla="val 16667"/>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rgbClr val="FFF9F7"/>
                </a:solidFill>
                <a:latin typeface="Century Gothic" panose="020B0502020202020204" pitchFamily="34" charset="0"/>
              </a:rPr>
              <a:t>I don't know because most of them look like gibberish basically</a:t>
            </a:r>
            <a:endParaRPr lang="en-GB" sz="2400" dirty="0">
              <a:solidFill>
                <a:srgbClr val="FFF9F7"/>
              </a:solidFill>
              <a:latin typeface="Century Gothic" panose="020B0502020202020204" pitchFamily="34" charset="0"/>
            </a:endParaRPr>
          </a:p>
        </p:txBody>
      </p:sp>
    </p:spTree>
    <p:extLst>
      <p:ext uri="{BB962C8B-B14F-4D97-AF65-F5344CB8AC3E}">
        <p14:creationId xmlns:p14="http://schemas.microsoft.com/office/powerpoint/2010/main" val="155114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3084" y="1670632"/>
            <a:ext cx="8290063" cy="4196381"/>
          </a:xfrm>
        </p:spPr>
        <p:txBody>
          <a:bodyPr>
            <a:normAutofit fontScale="92500"/>
          </a:bodyPr>
          <a:lstStyle/>
          <a:p>
            <a:pPr marL="514350" indent="-514350">
              <a:buFont typeface="+mj-lt"/>
              <a:buAutoNum type="arabicPeriod"/>
            </a:pPr>
            <a:r>
              <a:rPr lang="en-GB" sz="2400" dirty="0">
                <a:cs typeface="Calibri" panose="020F0502020204030204" pitchFamily="34" charset="0"/>
              </a:rPr>
              <a:t>What is ‘phonics teaching’?  Definitions of key terms.</a:t>
            </a:r>
          </a:p>
          <a:p>
            <a:pPr marL="514350" indent="-514350">
              <a:buFont typeface="+mj-lt"/>
              <a:buAutoNum type="arabicPeriod"/>
            </a:pPr>
            <a:r>
              <a:rPr lang="en-GB" sz="2400" dirty="0">
                <a:cs typeface="Calibri" panose="020F0502020204030204" pitchFamily="34" charset="0"/>
              </a:rPr>
              <a:t>The role of phonics in learning to read in L1 English</a:t>
            </a:r>
          </a:p>
          <a:p>
            <a:pPr marL="514350" indent="-514350">
              <a:buFont typeface="+mj-lt"/>
              <a:buAutoNum type="arabicPeriod"/>
            </a:pPr>
            <a:r>
              <a:rPr lang="en-GB" sz="2400" dirty="0">
                <a:cs typeface="Calibri" panose="020F0502020204030204" pitchFamily="34" charset="0"/>
              </a:rPr>
              <a:t>Learning to read / decode in different writing systems </a:t>
            </a:r>
          </a:p>
          <a:p>
            <a:pPr marL="457200" indent="-457200">
              <a:spcBef>
                <a:spcPts val="1200"/>
              </a:spcBef>
              <a:spcAft>
                <a:spcPts val="600"/>
              </a:spcAft>
              <a:buFontTx/>
              <a:buAutoNum type="arabicPeriod"/>
              <a:defRPr/>
            </a:pPr>
            <a:r>
              <a:rPr lang="en-GB" sz="2400" dirty="0">
                <a:cs typeface="Calibri" panose="020F0502020204030204" pitchFamily="34" charset="0"/>
              </a:rPr>
              <a:t>Phonics in language teaching</a:t>
            </a:r>
          </a:p>
          <a:p>
            <a:pPr marL="914400" lvl="1" indent="-457200">
              <a:spcBef>
                <a:spcPts val="1200"/>
              </a:spcBef>
              <a:spcAft>
                <a:spcPts val="600"/>
              </a:spcAft>
              <a:buFont typeface="+mj-lt"/>
              <a:buAutoNum type="alphaLcPeriod"/>
              <a:defRPr/>
            </a:pPr>
            <a:r>
              <a:rPr lang="en-GB" dirty="0">
                <a:solidFill>
                  <a:srgbClr val="002060"/>
                </a:solidFill>
                <a:cs typeface="Calibri" panose="020F0502020204030204" pitchFamily="34" charset="0"/>
              </a:rPr>
              <a:t>Is phonological decoding important in L2?  Why?</a:t>
            </a:r>
          </a:p>
          <a:p>
            <a:pPr marL="914400" lvl="1" indent="-457200">
              <a:spcBef>
                <a:spcPts val="1200"/>
              </a:spcBef>
              <a:spcAft>
                <a:spcPts val="600"/>
              </a:spcAft>
              <a:buFont typeface="+mj-lt"/>
              <a:buAutoNum type="alphaLcPeriod"/>
              <a:defRPr/>
            </a:pPr>
            <a:r>
              <a:rPr lang="en-GB" dirty="0">
                <a:solidFill>
                  <a:srgbClr val="002060"/>
                </a:solidFill>
                <a:cs typeface="Calibri" panose="020F0502020204030204" pitchFamily="34" charset="0"/>
              </a:rPr>
              <a:t>Is phonics instruction effective in L2 learning?</a:t>
            </a:r>
          </a:p>
          <a:p>
            <a:pPr marL="914400" lvl="1" indent="-457200">
              <a:spcBef>
                <a:spcPts val="1200"/>
              </a:spcBef>
              <a:spcAft>
                <a:spcPts val="600"/>
              </a:spcAft>
              <a:buFont typeface="+mj-lt"/>
              <a:buAutoNum type="alphaLcPeriod"/>
              <a:defRPr/>
            </a:pPr>
            <a:r>
              <a:rPr lang="en-GB" dirty="0">
                <a:solidFill>
                  <a:srgbClr val="002060"/>
                </a:solidFill>
                <a:cs typeface="Calibri" panose="020F0502020204030204" pitchFamily="34" charset="0"/>
              </a:rPr>
              <a:t>If so, ‘effective’ in what ways?  What are the outcomes?</a:t>
            </a:r>
          </a:p>
          <a:p>
            <a:pPr marL="514350" indent="-514350">
              <a:buFont typeface="+mj-lt"/>
              <a:buAutoNum type="arabicPeriod"/>
            </a:pPr>
            <a:r>
              <a:rPr lang="en-GB" sz="2400" dirty="0">
                <a:cs typeface="Calibri" panose="020F0502020204030204" pitchFamily="34" charset="0"/>
              </a:rPr>
              <a:t>Summary and key messages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691"/>
            <a:ext cx="4589172" cy="867128"/>
          </a:xfrm>
          <a:prstGeom prst="rect">
            <a:avLst/>
          </a:prstGeom>
        </p:spPr>
      </p:pic>
      <p:sp>
        <p:nvSpPr>
          <p:cNvPr id="6" name="Title 1"/>
          <p:cNvSpPr>
            <a:spLocks noGrp="1"/>
          </p:cNvSpPr>
          <p:nvPr>
            <p:ph type="title"/>
          </p:nvPr>
        </p:nvSpPr>
        <p:spPr>
          <a:xfrm>
            <a:off x="300038" y="21925"/>
            <a:ext cx="6484584" cy="1325563"/>
          </a:xfrm>
        </p:spPr>
        <p:txBody>
          <a:bodyPr>
            <a:normAutofit/>
          </a:bodyPr>
          <a:lstStyle/>
          <a:p>
            <a:r>
              <a:rPr lang="en-GB" sz="3600" b="1" dirty="0" smtClean="0">
                <a:solidFill>
                  <a:schemeClr val="bg1"/>
                </a:solidFill>
              </a:rPr>
              <a:t>Session Outline</a:t>
            </a:r>
            <a:endParaRPr lang="en-GB" sz="3600" b="1" dirty="0">
              <a:solidFill>
                <a:schemeClr val="bg1"/>
              </a:solidFill>
            </a:endParaRPr>
          </a:p>
        </p:txBody>
      </p:sp>
    </p:spTree>
    <p:extLst>
      <p:ext uri="{BB962C8B-B14F-4D97-AF65-F5344CB8AC3E}">
        <p14:creationId xmlns:p14="http://schemas.microsoft.com/office/powerpoint/2010/main" val="2753300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ular Callout 3"/>
          <p:cNvSpPr/>
          <p:nvPr/>
        </p:nvSpPr>
        <p:spPr>
          <a:xfrm>
            <a:off x="749542" y="2991522"/>
            <a:ext cx="7675006" cy="2988888"/>
          </a:xfrm>
          <a:prstGeom prst="wedgeRoundRectCallout">
            <a:avLst>
              <a:gd name="adj1" fmla="val 57898"/>
              <a:gd name="adj2" fmla="val -5223"/>
              <a:gd name="adj3" fmla="val 16667"/>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bg1"/>
                </a:solidFill>
                <a:latin typeface="Century Gothic" panose="020B0502020202020204" pitchFamily="34" charset="0"/>
                <a:cs typeface="Calibri" panose="020F0502020204030204" pitchFamily="34" charset="0"/>
              </a:rPr>
              <a:t>Phonics is the cornerstone of the approach to language teaching in my school </a:t>
            </a:r>
            <a:r>
              <a:rPr lang="en-GB" sz="2000" b="1" dirty="0">
                <a:solidFill>
                  <a:schemeClr val="bg1"/>
                </a:solidFill>
                <a:latin typeface="Century Gothic" panose="020B0502020202020204" pitchFamily="34" charset="0"/>
                <a:cs typeface="Calibri" panose="020F0502020204030204" pitchFamily="34" charset="0"/>
              </a:rPr>
              <a:t>and it works</a:t>
            </a:r>
            <a:r>
              <a:rPr lang="en-GB" sz="2000" dirty="0">
                <a:solidFill>
                  <a:schemeClr val="bg1"/>
                </a:solidFill>
                <a:latin typeface="Century Gothic" panose="020B0502020202020204" pitchFamily="34" charset="0"/>
                <a:cs typeface="Calibri" panose="020F0502020204030204" pitchFamily="34" charset="0"/>
              </a:rPr>
              <a:t>… The </a:t>
            </a:r>
            <a:r>
              <a:rPr lang="en-GB" sz="2000" b="1" dirty="0">
                <a:solidFill>
                  <a:schemeClr val="bg1"/>
                </a:solidFill>
                <a:latin typeface="Century Gothic" panose="020B0502020202020204" pitchFamily="34" charset="0"/>
                <a:cs typeface="Calibri" panose="020F0502020204030204" pitchFamily="34" charset="0"/>
              </a:rPr>
              <a:t>consequence</a:t>
            </a:r>
            <a:r>
              <a:rPr lang="en-GB" sz="2000" dirty="0">
                <a:solidFill>
                  <a:schemeClr val="bg1"/>
                </a:solidFill>
                <a:latin typeface="Century Gothic" panose="020B0502020202020204" pitchFamily="34" charset="0"/>
                <a:cs typeface="Calibri" panose="020F0502020204030204" pitchFamily="34" charset="0"/>
              </a:rPr>
              <a:t> is also a learner who is </a:t>
            </a:r>
            <a:r>
              <a:rPr lang="en-GB" sz="2000" b="1" dirty="0">
                <a:solidFill>
                  <a:schemeClr val="bg1"/>
                </a:solidFill>
                <a:latin typeface="Century Gothic" panose="020B0502020202020204" pitchFamily="34" charset="0"/>
                <a:cs typeface="Calibri" panose="020F0502020204030204" pitchFamily="34" charset="0"/>
              </a:rPr>
              <a:t>able to understand more text containing unfamiliar language</a:t>
            </a:r>
            <a:r>
              <a:rPr lang="en-GB" sz="2000" dirty="0">
                <a:solidFill>
                  <a:schemeClr val="bg1"/>
                </a:solidFill>
                <a:latin typeface="Century Gothic" panose="020B0502020202020204" pitchFamily="34" charset="0"/>
                <a:cs typeface="Calibri" panose="020F0502020204030204" pitchFamily="34" charset="0"/>
              </a:rPr>
              <a:t>, a learner who is </a:t>
            </a:r>
            <a:r>
              <a:rPr lang="en-GB" sz="2000" b="1" dirty="0">
                <a:solidFill>
                  <a:schemeClr val="bg1"/>
                </a:solidFill>
                <a:latin typeface="Century Gothic" panose="020B0502020202020204" pitchFamily="34" charset="0"/>
                <a:cs typeface="Calibri" panose="020F0502020204030204" pitchFamily="34" charset="0"/>
              </a:rPr>
              <a:t>more confident in speaking and reading out loud in the foreign language</a:t>
            </a:r>
            <a:r>
              <a:rPr lang="en-GB" sz="2000" dirty="0">
                <a:solidFill>
                  <a:schemeClr val="bg1"/>
                </a:solidFill>
                <a:latin typeface="Century Gothic" panose="020B0502020202020204" pitchFamily="34" charset="0"/>
                <a:cs typeface="Calibri" panose="020F0502020204030204" pitchFamily="34" charset="0"/>
              </a:rPr>
              <a:t>, and </a:t>
            </a:r>
            <a:r>
              <a:rPr lang="en-GB" sz="2000" b="1" dirty="0">
                <a:solidFill>
                  <a:schemeClr val="bg1"/>
                </a:solidFill>
                <a:latin typeface="Century Gothic" panose="020B0502020202020204" pitchFamily="34" charset="0"/>
                <a:cs typeface="Calibri" panose="020F0502020204030204" pitchFamily="34" charset="0"/>
              </a:rPr>
              <a:t>a more autonomous learner who is able to make links between words and apply patterns</a:t>
            </a:r>
            <a:r>
              <a:rPr lang="en-GB" sz="2000" dirty="0">
                <a:solidFill>
                  <a:schemeClr val="bg1"/>
                </a:solidFill>
                <a:latin typeface="Century Gothic" panose="020B0502020202020204" pitchFamily="34" charset="0"/>
                <a:cs typeface="Calibri" panose="020F0502020204030204" pitchFamily="34" charset="0"/>
              </a:rPr>
              <a:t>.</a:t>
            </a:r>
          </a:p>
        </p:txBody>
      </p:sp>
      <p:sp>
        <p:nvSpPr>
          <p:cNvPr id="3" name="TextBox 2"/>
          <p:cNvSpPr txBox="1"/>
          <p:nvPr/>
        </p:nvSpPr>
        <p:spPr>
          <a:xfrm>
            <a:off x="468803" y="1337929"/>
            <a:ext cx="11306997" cy="1323439"/>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“There is significant evidence, </a:t>
            </a:r>
            <a:r>
              <a:rPr lang="en-GB" sz="2000" b="1" dirty="0">
                <a:solidFill>
                  <a:srgbClr val="FF9966"/>
                </a:solidFill>
                <a:latin typeface="Century Gothic" panose="020B0502020202020204" pitchFamily="34" charset="0"/>
              </a:rPr>
              <a:t>including from the most effective practitioners</a:t>
            </a:r>
            <a:r>
              <a:rPr lang="en-GB" sz="2000" dirty="0">
                <a:solidFill>
                  <a:srgbClr val="002060"/>
                </a:solidFill>
                <a:latin typeface="Century Gothic" panose="020B0502020202020204" pitchFamily="34" charset="0"/>
              </a:rPr>
              <a:t>, that direct and systematic teaching of phonics in the new language is a more reliable method for assuring accurate pronunciation and spelling. However, this is still relatively rare practice in classrooms” (TSC, 2016:12)</a:t>
            </a:r>
          </a:p>
        </p:txBody>
      </p:sp>
      <p:pic>
        <p:nvPicPr>
          <p:cNvPr id="5" name="Picture 4">
            <a:hlinkClick r:id="rId3"/>
          </p:cNvPr>
          <p:cNvPicPr>
            <a:picLocks noChangeAspect="1"/>
          </p:cNvPicPr>
          <p:nvPr/>
        </p:nvPicPr>
        <p:blipFill rotWithShape="1">
          <a:blip r:embed="rId4"/>
          <a:srcRect l="13775" t="3800" r="22438" b="24800"/>
          <a:stretch/>
        </p:blipFill>
        <p:spPr>
          <a:xfrm>
            <a:off x="9120792" y="3868478"/>
            <a:ext cx="2576319" cy="1622127"/>
          </a:xfrm>
          <a:prstGeom prst="rect">
            <a:avLst/>
          </a:prstGeom>
          <a:ln w="38100">
            <a:solidFill>
              <a:srgbClr val="002060"/>
            </a:solidFill>
          </a:ln>
        </p:spPr>
      </p:pic>
      <p:sp>
        <p:nvSpPr>
          <p:cNvPr id="6" name="TextBox 5"/>
          <p:cNvSpPr txBox="1">
            <a:spLocks noChangeArrowheads="1"/>
          </p:cNvSpPr>
          <p:nvPr/>
        </p:nvSpPr>
        <p:spPr bwMode="auto">
          <a:xfrm>
            <a:off x="9183562" y="5580300"/>
            <a:ext cx="24507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000" dirty="0">
                <a:solidFill>
                  <a:srgbClr val="002060"/>
                </a:solidFill>
                <a:latin typeface="Century Gothic" panose="020B0502020202020204" pitchFamily="34" charset="0"/>
                <a:cs typeface="Calibri" panose="020F0502020204030204" pitchFamily="34" charset="0"/>
              </a:rPr>
              <a:t>www.rachelhawkes.com/Resources/Phonics/Phonics.php</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23322"/>
            <a:ext cx="9120791" cy="831161"/>
          </a:xfrm>
          <a:prstGeom prst="rect">
            <a:avLst/>
          </a:prstGeom>
        </p:spPr>
      </p:pic>
      <p:sp>
        <p:nvSpPr>
          <p:cNvPr id="9"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Can we Teach Phonics in Languages?</a:t>
            </a:r>
            <a:endParaRPr lang="en-GB" sz="3200" b="1" dirty="0">
              <a:solidFill>
                <a:schemeClr val="bg1"/>
              </a:solidFill>
            </a:endParaRPr>
          </a:p>
        </p:txBody>
      </p:sp>
    </p:spTree>
    <p:extLst>
      <p:ext uri="{BB962C8B-B14F-4D97-AF65-F5344CB8AC3E}">
        <p14:creationId xmlns:p14="http://schemas.microsoft.com/office/powerpoint/2010/main" val="53751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82161" y="1136077"/>
            <a:ext cx="11467906" cy="1785104"/>
          </a:xfrm>
          <a:prstGeom prst="rect">
            <a:avLst/>
          </a:prstGeom>
          <a:noFill/>
        </p:spPr>
        <p:txBody>
          <a:bodyPr wrap="square">
            <a:spAutoFit/>
          </a:bodyPr>
          <a:lstStyle/>
          <a:p>
            <a:pPr>
              <a:spcBef>
                <a:spcPts val="600"/>
              </a:spcBef>
              <a:spcAft>
                <a:spcPts val="600"/>
              </a:spcAft>
              <a:defRPr/>
            </a:pPr>
            <a:r>
              <a:rPr lang="en-GB" sz="2000" b="1" dirty="0">
                <a:solidFill>
                  <a:srgbClr val="002060"/>
                </a:solidFill>
                <a:latin typeface="Century Gothic" panose="020B0502020202020204" pitchFamily="34" charset="0"/>
                <a:cs typeface="Calibri" panose="020F0502020204030204" pitchFamily="34" charset="0"/>
              </a:rPr>
              <a:t>What is the research evidence?  </a:t>
            </a:r>
          </a:p>
          <a:p>
            <a:pPr marL="342900" indent="-342900">
              <a:spcBef>
                <a:spcPts val="600"/>
              </a:spcBef>
              <a:spcAft>
                <a:spcPts val="600"/>
              </a:spcAft>
              <a:buFont typeface="Arial" panose="020B0604020202020204" pitchFamily="34" charset="0"/>
              <a:buChar char="•"/>
              <a:defRPr/>
            </a:pPr>
            <a:r>
              <a:rPr lang="en-GB" sz="2000" dirty="0">
                <a:solidFill>
                  <a:srgbClr val="002060"/>
                </a:solidFill>
                <a:latin typeface="Century Gothic" panose="020B0502020202020204" pitchFamily="34" charset="0"/>
                <a:cs typeface="Calibri" panose="020F0502020204030204" pitchFamily="34" charset="0"/>
              </a:rPr>
              <a:t>Limited research evidence on teaching Phonics in foreign languages </a:t>
            </a:r>
          </a:p>
          <a:p>
            <a:pPr marL="342900" indent="-342900">
              <a:spcBef>
                <a:spcPts val="600"/>
              </a:spcBef>
              <a:spcAft>
                <a:spcPts val="600"/>
              </a:spcAft>
              <a:buFont typeface="Arial" panose="020B0604020202020204" pitchFamily="34" charset="0"/>
              <a:buChar char="•"/>
              <a:defRPr/>
            </a:pPr>
            <a:r>
              <a:rPr lang="en-GB" sz="2000" dirty="0">
                <a:solidFill>
                  <a:srgbClr val="002060"/>
                </a:solidFill>
                <a:latin typeface="Century Gothic" panose="020B0502020202020204" pitchFamily="34" charset="0"/>
                <a:cs typeface="Calibri" panose="020F0502020204030204" pitchFamily="34" charset="0"/>
              </a:rPr>
              <a:t>Three small-scale examples: doctoral studies (2 in UK MFL context)</a:t>
            </a:r>
          </a:p>
          <a:p>
            <a:pPr marL="342900" indent="-342900">
              <a:spcBef>
                <a:spcPts val="600"/>
              </a:spcBef>
              <a:spcAft>
                <a:spcPts val="600"/>
              </a:spcAft>
              <a:buFont typeface="Arial" panose="020B0604020202020204" pitchFamily="34" charset="0"/>
              <a:buChar char="•"/>
              <a:defRPr/>
            </a:pPr>
            <a:r>
              <a:rPr lang="en-GB" sz="2000" dirty="0">
                <a:solidFill>
                  <a:srgbClr val="002060"/>
                </a:solidFill>
                <a:latin typeface="Century Gothic" panose="020B0502020202020204" pitchFamily="34" charset="0"/>
                <a:cs typeface="Calibri" panose="020F0502020204030204" pitchFamily="34" charset="0"/>
              </a:rPr>
              <a:t>Recent larger-scale study: ‘FLEUR’ project (see pdcinmfl.com)</a:t>
            </a:r>
          </a:p>
        </p:txBody>
      </p:sp>
      <p:sp>
        <p:nvSpPr>
          <p:cNvPr id="4" name="TextBox 3"/>
          <p:cNvSpPr txBox="1"/>
          <p:nvPr/>
        </p:nvSpPr>
        <p:spPr>
          <a:xfrm>
            <a:off x="465710" y="3002775"/>
            <a:ext cx="301136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rPr>
              <a:t>1. Woore (2011)</a:t>
            </a:r>
          </a:p>
        </p:txBody>
      </p:sp>
      <p:sp>
        <p:nvSpPr>
          <p:cNvPr id="5" name="TextBox 4"/>
          <p:cNvSpPr txBox="1"/>
          <p:nvPr/>
        </p:nvSpPr>
        <p:spPr>
          <a:xfrm>
            <a:off x="382161" y="3586815"/>
            <a:ext cx="11467906" cy="3616375"/>
          </a:xfrm>
          <a:prstGeom prst="rect">
            <a:avLst/>
          </a:prstGeom>
          <a:noFill/>
        </p:spPr>
        <p:txBody>
          <a:bodyPr wrap="square">
            <a:spAutoFit/>
          </a:bodyPr>
          <a:lstStyle/>
          <a:p>
            <a:pPr>
              <a:spcBef>
                <a:spcPts val="600"/>
              </a:spcBef>
              <a:spcAft>
                <a:spcPts val="600"/>
              </a:spcAft>
              <a:defRPr/>
            </a:pPr>
            <a:r>
              <a:rPr lang="en-GB" sz="2000" b="1" dirty="0">
                <a:solidFill>
                  <a:srgbClr val="002060"/>
                </a:solidFill>
                <a:latin typeface="Century Gothic" panose="020B0502020202020204" pitchFamily="34" charset="0"/>
                <a:cs typeface="Calibri" panose="020F0502020204030204" pitchFamily="34" charset="0"/>
              </a:rPr>
              <a:t>Method:  </a:t>
            </a:r>
            <a:r>
              <a:rPr lang="en-GB" sz="2000" dirty="0">
                <a:solidFill>
                  <a:srgbClr val="002060"/>
                </a:solidFill>
                <a:latin typeface="Century Gothic" panose="020B0502020202020204" pitchFamily="34" charset="0"/>
                <a:cs typeface="Calibri" panose="020F0502020204030204" pitchFamily="34" charset="0"/>
              </a:rPr>
              <a:t>Quasi-experimental study: 200 x Year 7 students, 4 schools, 6 intervention classes and 6 control. Year-long Phonics programme in Y7</a:t>
            </a:r>
            <a:r>
              <a:rPr lang="en-GB" sz="2000" dirty="0" smtClean="0">
                <a:solidFill>
                  <a:srgbClr val="002060"/>
                </a:solidFill>
                <a:latin typeface="Century Gothic" panose="020B0502020202020204" pitchFamily="34" charset="0"/>
                <a:cs typeface="Calibri" panose="020F0502020204030204" pitchFamily="34" charset="0"/>
              </a:rPr>
              <a:t>.</a:t>
            </a:r>
          </a:p>
          <a:p>
            <a:pPr>
              <a:spcBef>
                <a:spcPts val="600"/>
              </a:spcBef>
              <a:spcAft>
                <a:spcPts val="600"/>
              </a:spcAft>
              <a:defRPr/>
            </a:pPr>
            <a:r>
              <a:rPr lang="en-GB" sz="2000" b="1" dirty="0">
                <a:solidFill>
                  <a:srgbClr val="002060"/>
                </a:solidFill>
                <a:latin typeface="Century Gothic" panose="020B0502020202020204" pitchFamily="34" charset="0"/>
                <a:cs typeface="Calibri" panose="020F0502020204030204" pitchFamily="34" charset="0"/>
              </a:rPr>
              <a:t>Findings:  </a:t>
            </a:r>
            <a:r>
              <a:rPr lang="en-GB" sz="2000" dirty="0">
                <a:solidFill>
                  <a:srgbClr val="002060"/>
                </a:solidFill>
                <a:latin typeface="Century Gothic" panose="020B0502020202020204" pitchFamily="34" charset="0"/>
                <a:cs typeface="Calibri" panose="020F0502020204030204" pitchFamily="34" charset="0"/>
              </a:rPr>
              <a:t>Small but ‘significant’ advantage for Phonics group over control group in decoding progress</a:t>
            </a:r>
            <a:r>
              <a:rPr lang="en-GB" sz="2000" dirty="0" smtClean="0">
                <a:solidFill>
                  <a:srgbClr val="002060"/>
                </a:solidFill>
                <a:latin typeface="Century Gothic" panose="020B0502020202020204" pitchFamily="34" charset="0"/>
                <a:cs typeface="Calibri" panose="020F0502020204030204" pitchFamily="34" charset="0"/>
              </a:rPr>
              <a:t>.</a:t>
            </a:r>
          </a:p>
          <a:p>
            <a:pPr>
              <a:spcAft>
                <a:spcPts val="600"/>
              </a:spcAft>
              <a:defRPr/>
            </a:pPr>
            <a:r>
              <a:rPr lang="en-GB" sz="2000" b="1" dirty="0" smtClean="0">
                <a:solidFill>
                  <a:srgbClr val="002060"/>
                </a:solidFill>
                <a:latin typeface="Century Gothic" panose="020B0502020202020204" pitchFamily="34" charset="0"/>
                <a:cs typeface="Calibri" panose="020F0502020204030204" pitchFamily="34" charset="0"/>
              </a:rPr>
              <a:t>Limitations: </a:t>
            </a:r>
            <a:r>
              <a:rPr lang="en-GB" sz="2000" dirty="0" smtClean="0">
                <a:solidFill>
                  <a:srgbClr val="002060"/>
                </a:solidFill>
                <a:latin typeface="Century Gothic" panose="020B0502020202020204" pitchFamily="34" charset="0"/>
                <a:cs typeface="Calibri" panose="020F0502020204030204" pitchFamily="34" charset="0"/>
              </a:rPr>
              <a:t>Effects </a:t>
            </a:r>
            <a:r>
              <a:rPr lang="en-GB" sz="2000" dirty="0">
                <a:solidFill>
                  <a:srgbClr val="002060"/>
                </a:solidFill>
                <a:latin typeface="Century Gothic" panose="020B0502020202020204" pitchFamily="34" charset="0"/>
                <a:cs typeface="Calibri" panose="020F0502020204030204" pitchFamily="34" charset="0"/>
              </a:rPr>
              <a:t>on other outcomes not measured – “at what cost?”  </a:t>
            </a:r>
          </a:p>
          <a:p>
            <a:pPr>
              <a:spcAft>
                <a:spcPts val="600"/>
              </a:spcAft>
              <a:defRPr/>
            </a:pPr>
            <a:r>
              <a:rPr lang="en-GB" sz="2000" dirty="0">
                <a:solidFill>
                  <a:srgbClr val="002060"/>
                </a:solidFill>
                <a:latin typeface="Century Gothic" panose="020B0502020202020204" pitchFamily="34" charset="0"/>
                <a:cs typeface="Calibri" panose="020F0502020204030204" pitchFamily="34" charset="0"/>
              </a:rPr>
              <a:t>Little opportunity to practise SSC as part of a wider programme of L2 reading  </a:t>
            </a:r>
          </a:p>
          <a:p>
            <a:pPr>
              <a:spcAft>
                <a:spcPts val="600"/>
              </a:spcAft>
              <a:defRPr/>
            </a:pPr>
            <a:r>
              <a:rPr lang="en-GB" sz="2000" dirty="0">
                <a:solidFill>
                  <a:srgbClr val="002060"/>
                </a:solidFill>
                <a:latin typeface="Century Gothic" panose="020B0502020202020204" pitchFamily="34" charset="0"/>
                <a:cs typeface="Calibri" panose="020F0502020204030204" pitchFamily="34" charset="0"/>
              </a:rPr>
              <a:t>No delayed post-test: was learning sustained? </a:t>
            </a:r>
          </a:p>
          <a:p>
            <a:pPr>
              <a:spcBef>
                <a:spcPts val="600"/>
              </a:spcBef>
              <a:spcAft>
                <a:spcPts val="600"/>
              </a:spcAft>
              <a:defRPr/>
            </a:pPr>
            <a:endParaRPr lang="en-GB" sz="2200" dirty="0">
              <a:solidFill>
                <a:srgbClr val="002060"/>
              </a:solidFill>
              <a:latin typeface="Century Gothic" panose="020B0502020202020204" pitchFamily="34" charset="0"/>
              <a:cs typeface="Calibri" panose="020F0502020204030204" pitchFamily="34" charset="0"/>
            </a:endParaRPr>
          </a:p>
          <a:p>
            <a:pPr>
              <a:spcBef>
                <a:spcPts val="600"/>
              </a:spcBef>
              <a:spcAft>
                <a:spcPts val="600"/>
              </a:spcAft>
              <a:defRPr/>
            </a:pPr>
            <a:endParaRPr lang="en-GB" sz="2200" dirty="0">
              <a:solidFill>
                <a:srgbClr val="002060"/>
              </a:solidFill>
              <a:latin typeface="Century Gothic" panose="020B0502020202020204" pitchFamily="34" charset="0"/>
              <a:cs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3322"/>
            <a:ext cx="9120791" cy="831161"/>
          </a:xfrm>
          <a:prstGeom prst="rect">
            <a:avLst/>
          </a:prstGeom>
        </p:spPr>
      </p:pic>
      <p:sp>
        <p:nvSpPr>
          <p:cNvPr id="9"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Can we Teach Phonics in Languages?</a:t>
            </a:r>
            <a:endParaRPr lang="en-GB" sz="3200" b="1" dirty="0">
              <a:solidFill>
                <a:schemeClr val="bg1"/>
              </a:solidFill>
            </a:endParaRPr>
          </a:p>
        </p:txBody>
      </p:sp>
    </p:spTree>
    <p:extLst>
      <p:ext uri="{BB962C8B-B14F-4D97-AF65-F5344CB8AC3E}">
        <p14:creationId xmlns:p14="http://schemas.microsoft.com/office/powerpoint/2010/main" val="35135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02071" y="817860"/>
            <a:ext cx="11320145" cy="3231654"/>
          </a:xfrm>
          <a:prstGeom prst="rect">
            <a:avLst/>
          </a:prstGeom>
          <a:noFill/>
        </p:spPr>
        <p:txBody>
          <a:bodyPr wrap="square">
            <a:spAutoFit/>
          </a:bodyPr>
          <a:lstStyle/>
          <a:p>
            <a:pPr>
              <a:spcBef>
                <a:spcPts val="600"/>
              </a:spcBef>
              <a:spcAft>
                <a:spcPts val="600"/>
              </a:spcAft>
              <a:defRPr/>
            </a:pPr>
            <a:r>
              <a:rPr lang="en-GB" sz="2000" b="1" dirty="0">
                <a:solidFill>
                  <a:srgbClr val="002060"/>
                </a:solidFill>
                <a:latin typeface="Century Gothic" panose="020B0502020202020204" pitchFamily="34" charset="0"/>
                <a:cs typeface="Calibri" panose="020F0502020204030204" pitchFamily="34" charset="0"/>
              </a:rPr>
              <a:t>Method. </a:t>
            </a:r>
            <a:r>
              <a:rPr lang="en-GB" sz="2000" dirty="0">
                <a:solidFill>
                  <a:srgbClr val="002060"/>
                </a:solidFill>
                <a:latin typeface="Century Gothic" panose="020B0502020202020204" pitchFamily="34" charset="0"/>
                <a:cs typeface="Calibri" panose="020F0502020204030204" pitchFamily="34" charset="0"/>
              </a:rPr>
              <a:t>Combined oracy-and-literacy intervention (including phonics) in 2 primary school classrooms, lasting 24 weeks.  Pre-, post-, delayed post-tests. </a:t>
            </a:r>
            <a:endParaRPr lang="en-GB" sz="2000" dirty="0" smtClean="0">
              <a:solidFill>
                <a:srgbClr val="002060"/>
              </a:solidFill>
              <a:latin typeface="Century Gothic" panose="020B0502020202020204" pitchFamily="34" charset="0"/>
              <a:cs typeface="Calibri" panose="020F0502020204030204" pitchFamily="34" charset="0"/>
            </a:endParaRPr>
          </a:p>
          <a:p>
            <a:pPr>
              <a:spcBef>
                <a:spcPts val="600"/>
              </a:spcBef>
              <a:spcAft>
                <a:spcPts val="600"/>
              </a:spcAft>
              <a:defRPr/>
            </a:pPr>
            <a:r>
              <a:rPr lang="en-GB" sz="2000" b="1" dirty="0">
                <a:solidFill>
                  <a:srgbClr val="002060"/>
                </a:solidFill>
                <a:latin typeface="Century Gothic" panose="020B0502020202020204" pitchFamily="34" charset="0"/>
                <a:cs typeface="Calibri" panose="020F0502020204030204" pitchFamily="34" charset="0"/>
              </a:rPr>
              <a:t>Findings. </a:t>
            </a:r>
            <a:r>
              <a:rPr lang="en-GB" sz="2000" dirty="0">
                <a:solidFill>
                  <a:srgbClr val="002060"/>
                </a:solidFill>
                <a:latin typeface="Century Gothic" panose="020B0502020202020204" pitchFamily="34" charset="0"/>
                <a:cs typeface="Calibri" panose="020F0502020204030204" pitchFamily="34" charset="0"/>
              </a:rPr>
              <a:t>Children improved at reading aloud over the intervention – but the learning faded once the teaching stopped</a:t>
            </a:r>
            <a:r>
              <a:rPr lang="en-GB" sz="2000" dirty="0" smtClean="0">
                <a:solidFill>
                  <a:srgbClr val="002060"/>
                </a:solidFill>
                <a:latin typeface="Century Gothic" panose="020B0502020202020204" pitchFamily="34" charset="0"/>
                <a:cs typeface="Calibri" panose="020F0502020204030204" pitchFamily="34" charset="0"/>
              </a:rPr>
              <a:t>.</a:t>
            </a:r>
          </a:p>
          <a:p>
            <a:pPr>
              <a:spcBef>
                <a:spcPts val="600"/>
              </a:spcBef>
              <a:spcAft>
                <a:spcPts val="600"/>
              </a:spcAft>
              <a:defRPr/>
            </a:pPr>
            <a:r>
              <a:rPr lang="en-GB" sz="2000" b="1" dirty="0">
                <a:solidFill>
                  <a:srgbClr val="002060"/>
                </a:solidFill>
                <a:latin typeface="Century Gothic" panose="020B0502020202020204" pitchFamily="34" charset="0"/>
                <a:cs typeface="Calibri" panose="020F0502020204030204" pitchFamily="34" charset="0"/>
              </a:rPr>
              <a:t>Limitations. </a:t>
            </a:r>
            <a:r>
              <a:rPr lang="en-GB" sz="2000" dirty="0">
                <a:solidFill>
                  <a:srgbClr val="002060"/>
                </a:solidFill>
                <a:latin typeface="Century Gothic" panose="020B0502020202020204" pitchFamily="34" charset="0"/>
                <a:cs typeface="Calibri" panose="020F0502020204030204" pitchFamily="34" charset="0"/>
              </a:rPr>
              <a:t>No control group – therefore cannot know whether the improvements resulted from the intervention or other teaching </a:t>
            </a:r>
            <a:endParaRPr lang="en-GB" sz="2000" dirty="0" smtClean="0">
              <a:solidFill>
                <a:srgbClr val="002060"/>
              </a:solidFill>
              <a:latin typeface="Century Gothic" panose="020B0502020202020204" pitchFamily="34" charset="0"/>
              <a:cs typeface="Calibri" panose="020F0502020204030204" pitchFamily="34" charset="0"/>
            </a:endParaRPr>
          </a:p>
          <a:p>
            <a:pPr>
              <a:spcBef>
                <a:spcPts val="600"/>
              </a:spcBef>
              <a:spcAft>
                <a:spcPts val="600"/>
              </a:spcAft>
              <a:defRPr/>
            </a:pPr>
            <a:endParaRPr lang="en-GB" sz="2000" dirty="0" smtClean="0">
              <a:solidFill>
                <a:srgbClr val="002060"/>
              </a:solidFill>
              <a:latin typeface="Century Gothic" panose="020B0502020202020204" pitchFamily="34" charset="0"/>
              <a:cs typeface="Calibri" panose="020F0502020204030204" pitchFamily="34" charset="0"/>
            </a:endParaRPr>
          </a:p>
          <a:p>
            <a:pPr>
              <a:spcBef>
                <a:spcPts val="600"/>
              </a:spcBef>
              <a:spcAft>
                <a:spcPts val="600"/>
              </a:spcAft>
              <a:defRPr/>
            </a:pPr>
            <a:endParaRPr lang="en-GB" sz="2000" dirty="0">
              <a:solidFill>
                <a:srgbClr val="002060"/>
              </a:solidFill>
              <a:latin typeface="Century Gothic" panose="020B0502020202020204" pitchFamily="34" charset="0"/>
              <a:cs typeface="Calibri" panose="020F0502020204030204" pitchFamily="34" charset="0"/>
            </a:endParaRPr>
          </a:p>
        </p:txBody>
      </p:sp>
      <p:sp>
        <p:nvSpPr>
          <p:cNvPr id="5" name="TextBox 4"/>
          <p:cNvSpPr txBox="1"/>
          <p:nvPr/>
        </p:nvSpPr>
        <p:spPr>
          <a:xfrm>
            <a:off x="502072" y="148447"/>
            <a:ext cx="3253002" cy="523220"/>
          </a:xfrm>
          <a:prstGeom prst="rect">
            <a:avLst/>
          </a:prstGeom>
          <a:solidFill>
            <a:srgbClr val="E56700">
              <a:alpha val="87000"/>
            </a:srgbClr>
          </a:solidFill>
        </p:spPr>
        <p:txBody>
          <a:bodyPr wrap="square" rtlCol="0">
            <a:spAutoFit/>
          </a:bodyPr>
          <a:lstStyle/>
          <a:p>
            <a:pPr algn="ctr"/>
            <a:r>
              <a:rPr lang="en-GB" sz="2800" b="1" dirty="0">
                <a:solidFill>
                  <a:schemeClr val="bg1"/>
                </a:solidFill>
                <a:latin typeface="Century Gothic" panose="020B0502020202020204" pitchFamily="34" charset="0"/>
              </a:rPr>
              <a:t>2. Porter (2014)</a:t>
            </a:r>
          </a:p>
        </p:txBody>
      </p:sp>
      <p:sp>
        <p:nvSpPr>
          <p:cNvPr id="6" name="TextBox 5"/>
          <p:cNvSpPr txBox="1"/>
          <p:nvPr/>
        </p:nvSpPr>
        <p:spPr>
          <a:xfrm>
            <a:off x="502071" y="3792716"/>
            <a:ext cx="11208747" cy="3539430"/>
          </a:xfrm>
          <a:prstGeom prst="rect">
            <a:avLst/>
          </a:prstGeom>
          <a:noFill/>
        </p:spPr>
        <p:txBody>
          <a:bodyPr wrap="square">
            <a:spAutoFit/>
          </a:bodyPr>
          <a:lstStyle/>
          <a:p>
            <a:pPr>
              <a:spcBef>
                <a:spcPts val="600"/>
              </a:spcBef>
              <a:spcAft>
                <a:spcPts val="600"/>
              </a:spcAft>
              <a:defRPr/>
            </a:pPr>
            <a:r>
              <a:rPr lang="en-GB" sz="2000" b="1" dirty="0">
                <a:solidFill>
                  <a:srgbClr val="002060"/>
                </a:solidFill>
                <a:latin typeface="Century Gothic" panose="020B0502020202020204" pitchFamily="34" charset="0"/>
                <a:cs typeface="Calibri" panose="020F0502020204030204" pitchFamily="34" charset="0"/>
              </a:rPr>
              <a:t>Method.  </a:t>
            </a:r>
            <a:r>
              <a:rPr lang="en-GB" sz="2000" dirty="0">
                <a:solidFill>
                  <a:srgbClr val="002060"/>
                </a:solidFill>
                <a:latin typeface="Century Gothic" panose="020B0502020202020204" pitchFamily="34" charset="0"/>
                <a:cs typeface="Calibri" panose="020F0502020204030204" pitchFamily="34" charset="0"/>
              </a:rPr>
              <a:t>Chinese university students learning English as a Foreign Language. 12 weeks of systematic phonics covering 101 English GPC.  Control group had phonology training, but no </a:t>
            </a:r>
            <a:r>
              <a:rPr lang="en-GB" sz="2000" dirty="0" smtClean="0">
                <a:solidFill>
                  <a:srgbClr val="002060"/>
                </a:solidFill>
                <a:latin typeface="Century Gothic" panose="020B0502020202020204" pitchFamily="34" charset="0"/>
                <a:cs typeface="Calibri" panose="020F0502020204030204" pitchFamily="34" charset="0"/>
              </a:rPr>
              <a:t>Phonics.</a:t>
            </a:r>
          </a:p>
          <a:p>
            <a:pPr>
              <a:spcBef>
                <a:spcPts val="600"/>
              </a:spcBef>
              <a:spcAft>
                <a:spcPts val="600"/>
              </a:spcAft>
              <a:defRPr/>
            </a:pPr>
            <a:r>
              <a:rPr lang="en-GB" sz="2000" b="1" dirty="0">
                <a:solidFill>
                  <a:srgbClr val="002060"/>
                </a:solidFill>
                <a:latin typeface="Century Gothic" panose="020B0502020202020204" pitchFamily="34" charset="0"/>
                <a:cs typeface="Calibri" panose="020F0502020204030204" pitchFamily="34" charset="0"/>
              </a:rPr>
              <a:t>Findings. </a:t>
            </a:r>
            <a:r>
              <a:rPr lang="en-GB" sz="2000" dirty="0">
                <a:solidFill>
                  <a:srgbClr val="002060"/>
                </a:solidFill>
                <a:latin typeface="Century Gothic" panose="020B0502020202020204" pitchFamily="34" charset="0"/>
                <a:cs typeface="Calibri" panose="020F0502020204030204" pitchFamily="34" charset="0"/>
              </a:rPr>
              <a:t>Phonics group made significantly more progress than control group in (a) phonological decoding and (b) intentional vocabulary learning. </a:t>
            </a:r>
            <a:endParaRPr lang="en-GB" sz="2000" dirty="0" smtClean="0">
              <a:solidFill>
                <a:srgbClr val="002060"/>
              </a:solidFill>
              <a:latin typeface="Century Gothic" panose="020B0502020202020204" pitchFamily="34" charset="0"/>
              <a:cs typeface="Calibri" panose="020F0502020204030204" pitchFamily="34" charset="0"/>
            </a:endParaRPr>
          </a:p>
          <a:p>
            <a:pPr>
              <a:spcBef>
                <a:spcPts val="600"/>
              </a:spcBef>
              <a:spcAft>
                <a:spcPts val="600"/>
              </a:spcAft>
              <a:defRPr/>
            </a:pPr>
            <a:r>
              <a:rPr lang="en-GB" sz="2000" b="1" dirty="0">
                <a:solidFill>
                  <a:srgbClr val="002060"/>
                </a:solidFill>
                <a:latin typeface="Century Gothic" panose="020B0502020202020204" pitchFamily="34" charset="0"/>
                <a:cs typeface="Calibri" panose="020F0502020204030204" pitchFamily="34" charset="0"/>
              </a:rPr>
              <a:t>Limitations.  </a:t>
            </a:r>
            <a:r>
              <a:rPr lang="en-GB" sz="2000" dirty="0">
                <a:solidFill>
                  <a:srgbClr val="002060"/>
                </a:solidFill>
                <a:latin typeface="Century Gothic" panose="020B0502020202020204" pitchFamily="34" charset="0"/>
                <a:cs typeface="Calibri" panose="020F0502020204030204" pitchFamily="34" charset="0"/>
              </a:rPr>
              <a:t>No delayed post-tests. Teaching done by the researcher, not by ‘usual’ teachers: is this scalable?</a:t>
            </a:r>
          </a:p>
          <a:p>
            <a:pPr>
              <a:spcBef>
                <a:spcPts val="600"/>
              </a:spcBef>
              <a:spcAft>
                <a:spcPts val="600"/>
              </a:spcAft>
              <a:defRPr/>
            </a:pPr>
            <a:endParaRPr lang="en-GB" sz="2000" dirty="0">
              <a:solidFill>
                <a:srgbClr val="002060"/>
              </a:solidFill>
              <a:latin typeface="Century Gothic" panose="020B0502020202020204" pitchFamily="34" charset="0"/>
              <a:cs typeface="Calibri" panose="020F0502020204030204" pitchFamily="34" charset="0"/>
            </a:endParaRPr>
          </a:p>
          <a:p>
            <a:pPr>
              <a:spcBef>
                <a:spcPts val="600"/>
              </a:spcBef>
              <a:spcAft>
                <a:spcPts val="600"/>
              </a:spcAft>
              <a:defRPr/>
            </a:pPr>
            <a:endParaRPr lang="en-GB" sz="2000" dirty="0">
              <a:solidFill>
                <a:srgbClr val="002060"/>
              </a:solidFill>
              <a:latin typeface="Century Gothic" panose="020B0502020202020204" pitchFamily="34" charset="0"/>
              <a:cs typeface="Calibri" panose="020F0502020204030204" pitchFamily="34" charset="0"/>
            </a:endParaRPr>
          </a:p>
        </p:txBody>
      </p:sp>
      <p:sp>
        <p:nvSpPr>
          <p:cNvPr id="9" name="TextBox 8"/>
          <p:cNvSpPr txBox="1"/>
          <p:nvPr/>
        </p:nvSpPr>
        <p:spPr>
          <a:xfrm>
            <a:off x="502071" y="3205373"/>
            <a:ext cx="3559349" cy="523220"/>
          </a:xfrm>
          <a:prstGeom prst="rect">
            <a:avLst/>
          </a:prstGeom>
          <a:solidFill>
            <a:srgbClr val="E56700">
              <a:alpha val="87000"/>
            </a:srgbClr>
          </a:solidFill>
        </p:spPr>
        <p:txBody>
          <a:bodyPr wrap="square" rtlCol="0">
            <a:spAutoFit/>
          </a:bodyPr>
          <a:lstStyle/>
          <a:p>
            <a:pPr algn="ctr"/>
            <a:r>
              <a:rPr lang="en-GB" sz="2800" b="1" dirty="0">
                <a:solidFill>
                  <a:schemeClr val="bg1"/>
                </a:solidFill>
                <a:latin typeface="Century Gothic" panose="020B0502020202020204" pitchFamily="34" charset="0"/>
              </a:rPr>
              <a:t>3. Li (forthcoming)</a:t>
            </a:r>
          </a:p>
        </p:txBody>
      </p:sp>
    </p:spTree>
    <p:extLst>
      <p:ext uri="{BB962C8B-B14F-4D97-AF65-F5344CB8AC3E}">
        <p14:creationId xmlns:p14="http://schemas.microsoft.com/office/powerpoint/2010/main" val="339312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6" grpId="0" build="p"/>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15"/>
          <p:cNvSpPr txBox="1">
            <a:spLocks noChangeArrowheads="1"/>
          </p:cNvSpPr>
          <p:nvPr/>
        </p:nvSpPr>
        <p:spPr bwMode="auto">
          <a:xfrm>
            <a:off x="375972" y="1327576"/>
            <a:ext cx="1117703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Experimental study (Randomized Control Trial) </a:t>
            </a:r>
          </a:p>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Pre-, post-, delayed post-test design </a:t>
            </a:r>
          </a:p>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c. 900 students in 36 schools nationally (33 comprehensive, 3 grammar)</a:t>
            </a:r>
          </a:p>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Intervention phase lasted 16 weeks, c.25 minutes per week</a:t>
            </a:r>
          </a:p>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Interventions delivered by usual class teachers </a:t>
            </a:r>
          </a:p>
        </p:txBody>
      </p:sp>
      <p:sp useBgFill="1">
        <p:nvSpPr>
          <p:cNvPr id="4" name="TextBox 3"/>
          <p:cNvSpPr txBox="1"/>
          <p:nvPr/>
        </p:nvSpPr>
        <p:spPr>
          <a:xfrm>
            <a:off x="532557" y="4791955"/>
            <a:ext cx="3408307" cy="400110"/>
          </a:xfrm>
          <a:prstGeom prst="rect">
            <a:avLst/>
          </a:prstGeom>
        </p:spPr>
        <p:txBody>
          <a:bodyPr wrap="square">
            <a:spAutoFit/>
          </a:bodyPr>
          <a:lstStyle/>
          <a:p>
            <a:pPr algn="ctr">
              <a:spcBef>
                <a:spcPts val="600"/>
              </a:spcBef>
              <a:defRPr/>
            </a:pPr>
            <a:r>
              <a:rPr lang="en-GB" sz="2000" dirty="0">
                <a:solidFill>
                  <a:srgbClr val="002060"/>
                </a:solidFill>
                <a:latin typeface="Century Gothic" panose="020B0502020202020204" pitchFamily="34" charset="0"/>
              </a:rPr>
              <a:t>Reading comprehension </a:t>
            </a:r>
          </a:p>
        </p:txBody>
      </p:sp>
      <p:sp>
        <p:nvSpPr>
          <p:cNvPr id="5" name="TextBox 4"/>
          <p:cNvSpPr txBox="1"/>
          <p:nvPr/>
        </p:nvSpPr>
        <p:spPr>
          <a:xfrm>
            <a:off x="739001" y="3165264"/>
            <a:ext cx="2743947" cy="400110"/>
          </a:xfrm>
          <a:prstGeom prst="rect">
            <a:avLst/>
          </a:prstGeom>
          <a:solidFill>
            <a:srgbClr val="E56700"/>
          </a:solidFill>
        </p:spPr>
        <p:txBody>
          <a:bodyPr wrap="square">
            <a:spAutoFit/>
          </a:bodyPr>
          <a:lstStyle/>
          <a:p>
            <a:pPr algn="ctr">
              <a:defRPr/>
            </a:pPr>
            <a:r>
              <a:rPr lang="en-GB" sz="2000" b="1" dirty="0">
                <a:solidFill>
                  <a:schemeClr val="bg1"/>
                </a:solidFill>
                <a:latin typeface="Century Gothic" panose="020B0502020202020204" pitchFamily="34" charset="0"/>
              </a:rPr>
              <a:t>Phonics</a:t>
            </a:r>
          </a:p>
        </p:txBody>
      </p:sp>
      <p:sp>
        <p:nvSpPr>
          <p:cNvPr id="6" name="TextBox 5"/>
          <p:cNvSpPr txBox="1"/>
          <p:nvPr/>
        </p:nvSpPr>
        <p:spPr>
          <a:xfrm>
            <a:off x="4683918" y="3165264"/>
            <a:ext cx="2824163" cy="400110"/>
          </a:xfrm>
          <a:prstGeom prst="rect">
            <a:avLst/>
          </a:prstGeom>
          <a:solidFill>
            <a:srgbClr val="E56700"/>
          </a:solidFill>
        </p:spPr>
        <p:txBody>
          <a:bodyPr>
            <a:spAutoFit/>
          </a:bodyPr>
          <a:lstStyle/>
          <a:p>
            <a:pPr algn="ctr">
              <a:defRPr/>
            </a:pPr>
            <a:r>
              <a:rPr lang="en-GB" sz="2000" b="1" dirty="0">
                <a:solidFill>
                  <a:schemeClr val="bg1"/>
                </a:solidFill>
                <a:latin typeface="Century Gothic" panose="020B0502020202020204" pitchFamily="34" charset="0"/>
              </a:rPr>
              <a:t>Strategy instruction </a:t>
            </a:r>
          </a:p>
        </p:txBody>
      </p:sp>
      <p:sp>
        <p:nvSpPr>
          <p:cNvPr id="7" name="TextBox 6"/>
          <p:cNvSpPr txBox="1"/>
          <p:nvPr/>
        </p:nvSpPr>
        <p:spPr>
          <a:xfrm>
            <a:off x="8709051" y="3165264"/>
            <a:ext cx="2843952" cy="400110"/>
          </a:xfrm>
          <a:prstGeom prst="rect">
            <a:avLst/>
          </a:prstGeom>
          <a:solidFill>
            <a:srgbClr val="E56700"/>
          </a:solidFill>
        </p:spPr>
        <p:txBody>
          <a:bodyPr wrap="square">
            <a:spAutoFit/>
          </a:bodyPr>
          <a:lstStyle/>
          <a:p>
            <a:pPr algn="ctr">
              <a:defRPr/>
            </a:pPr>
            <a:r>
              <a:rPr lang="en-GB" sz="2000" b="1" dirty="0">
                <a:solidFill>
                  <a:schemeClr val="bg1"/>
                </a:solidFill>
                <a:latin typeface="Century Gothic" panose="020B0502020202020204" pitchFamily="34" charset="0"/>
              </a:rPr>
              <a:t>Challenging texts</a:t>
            </a:r>
          </a:p>
        </p:txBody>
      </p:sp>
      <p:sp>
        <p:nvSpPr>
          <p:cNvPr id="8" name="TextBox 7"/>
          <p:cNvSpPr txBox="1"/>
          <p:nvPr/>
        </p:nvSpPr>
        <p:spPr>
          <a:xfrm>
            <a:off x="739002" y="3809790"/>
            <a:ext cx="2743946" cy="400110"/>
          </a:xfrm>
          <a:prstGeom prst="rect">
            <a:avLst/>
          </a:prstGeom>
          <a:solidFill>
            <a:srgbClr val="E56700"/>
          </a:solidFill>
        </p:spPr>
        <p:txBody>
          <a:bodyPr wrap="square">
            <a:spAutoFit/>
          </a:bodyPr>
          <a:lstStyle/>
          <a:p>
            <a:pPr algn="ctr">
              <a:defRPr/>
            </a:pPr>
            <a:r>
              <a:rPr lang="en-GB" sz="2000" b="1" dirty="0">
                <a:solidFill>
                  <a:schemeClr val="bg1"/>
                </a:solidFill>
                <a:latin typeface="Century Gothic" panose="020B0502020202020204" pitchFamily="34" charset="0"/>
              </a:rPr>
              <a:t>Challenging</a:t>
            </a:r>
            <a:r>
              <a:rPr lang="en-GB" sz="2000" b="1" dirty="0">
                <a:solidFill>
                  <a:srgbClr val="002060"/>
                </a:solidFill>
                <a:latin typeface="Century Gothic" panose="020B0502020202020204" pitchFamily="34" charset="0"/>
              </a:rPr>
              <a:t> </a:t>
            </a:r>
            <a:r>
              <a:rPr lang="en-GB" sz="2000" b="1" dirty="0">
                <a:solidFill>
                  <a:schemeClr val="bg1"/>
                </a:solidFill>
                <a:latin typeface="Century Gothic" panose="020B0502020202020204" pitchFamily="34" charset="0"/>
              </a:rPr>
              <a:t>texts</a:t>
            </a:r>
          </a:p>
        </p:txBody>
      </p:sp>
      <p:sp>
        <p:nvSpPr>
          <p:cNvPr id="9" name="TextBox 8"/>
          <p:cNvSpPr txBox="1"/>
          <p:nvPr/>
        </p:nvSpPr>
        <p:spPr>
          <a:xfrm>
            <a:off x="4683918" y="3809790"/>
            <a:ext cx="2824163" cy="400110"/>
          </a:xfrm>
          <a:prstGeom prst="rect">
            <a:avLst/>
          </a:prstGeom>
          <a:solidFill>
            <a:srgbClr val="E56700"/>
          </a:solidFill>
        </p:spPr>
        <p:txBody>
          <a:bodyPr>
            <a:spAutoFit/>
          </a:bodyPr>
          <a:lstStyle/>
          <a:p>
            <a:pPr algn="ctr">
              <a:defRPr/>
            </a:pPr>
            <a:r>
              <a:rPr lang="en-GB" sz="2000" b="1" dirty="0">
                <a:solidFill>
                  <a:schemeClr val="bg1"/>
                </a:solidFill>
                <a:latin typeface="Century Gothic" panose="020B0502020202020204" pitchFamily="34" charset="0"/>
              </a:rPr>
              <a:t>Challenging texts</a:t>
            </a:r>
          </a:p>
        </p:txBody>
      </p:sp>
      <p:sp useBgFill="1">
        <p:nvSpPr>
          <p:cNvPr id="10" name="TextBox 9"/>
          <p:cNvSpPr txBox="1"/>
          <p:nvPr/>
        </p:nvSpPr>
        <p:spPr>
          <a:xfrm>
            <a:off x="4715624" y="4790162"/>
            <a:ext cx="2680555" cy="461962"/>
          </a:xfrm>
          <a:prstGeom prst="rect">
            <a:avLst/>
          </a:prstGeom>
        </p:spPr>
        <p:txBody>
          <a:bodyPr wrap="square">
            <a:spAutoFit/>
          </a:bodyPr>
          <a:lstStyle/>
          <a:p>
            <a:pPr algn="ctr">
              <a:spcBef>
                <a:spcPts val="600"/>
              </a:spcBef>
              <a:defRPr/>
            </a:pPr>
            <a:r>
              <a:rPr lang="en-GB" sz="2000" dirty="0">
                <a:solidFill>
                  <a:srgbClr val="002060"/>
                </a:solidFill>
                <a:latin typeface="Century Gothic" panose="020B0502020202020204" pitchFamily="34" charset="0"/>
              </a:rPr>
              <a:t>Vocabulary</a:t>
            </a:r>
            <a:r>
              <a:rPr lang="en-GB" sz="2400" dirty="0">
                <a:solidFill>
                  <a:srgbClr val="002060"/>
                </a:solidFill>
                <a:latin typeface="Century Gothic" panose="020B0502020202020204" pitchFamily="34" charset="0"/>
              </a:rPr>
              <a:t> </a:t>
            </a:r>
          </a:p>
        </p:txBody>
      </p:sp>
      <p:sp useBgFill="1">
        <p:nvSpPr>
          <p:cNvPr id="11" name="TextBox 10"/>
          <p:cNvSpPr txBox="1"/>
          <p:nvPr/>
        </p:nvSpPr>
        <p:spPr>
          <a:xfrm>
            <a:off x="8417690" y="4752940"/>
            <a:ext cx="3271837" cy="400110"/>
          </a:xfrm>
          <a:prstGeom prst="rect">
            <a:avLst/>
          </a:prstGeom>
        </p:spPr>
        <p:txBody>
          <a:bodyPr>
            <a:spAutoFit/>
          </a:bodyPr>
          <a:lstStyle/>
          <a:p>
            <a:pPr algn="ctr">
              <a:spcBef>
                <a:spcPts val="600"/>
              </a:spcBef>
              <a:defRPr/>
            </a:pPr>
            <a:r>
              <a:rPr lang="en-GB" sz="2000" dirty="0">
                <a:solidFill>
                  <a:srgbClr val="002060"/>
                </a:solidFill>
                <a:latin typeface="Century Gothic" panose="020B0502020202020204" pitchFamily="34" charset="0"/>
              </a:rPr>
              <a:t>Phonological decoding </a:t>
            </a:r>
          </a:p>
        </p:txBody>
      </p:sp>
      <p:sp useBgFill="1">
        <p:nvSpPr>
          <p:cNvPr id="12" name="TextBox 11"/>
          <p:cNvSpPr txBox="1"/>
          <p:nvPr/>
        </p:nvSpPr>
        <p:spPr>
          <a:xfrm>
            <a:off x="493684" y="5293499"/>
            <a:ext cx="3271838" cy="400110"/>
          </a:xfrm>
          <a:prstGeom prst="rect">
            <a:avLst/>
          </a:prstGeom>
        </p:spPr>
        <p:txBody>
          <a:bodyPr>
            <a:spAutoFit/>
          </a:bodyPr>
          <a:lstStyle/>
          <a:p>
            <a:pPr algn="ctr">
              <a:spcBef>
                <a:spcPts val="600"/>
              </a:spcBef>
              <a:defRPr/>
            </a:pPr>
            <a:r>
              <a:rPr lang="en-GB" sz="2000" dirty="0">
                <a:solidFill>
                  <a:srgbClr val="002060"/>
                </a:solidFill>
                <a:latin typeface="Century Gothic" panose="020B0502020202020204" pitchFamily="34" charset="0"/>
              </a:rPr>
              <a:t>Strategic behaviour </a:t>
            </a:r>
          </a:p>
        </p:txBody>
      </p:sp>
      <p:sp useBgFill="1">
        <p:nvSpPr>
          <p:cNvPr id="13" name="TextBox 12"/>
          <p:cNvSpPr txBox="1"/>
          <p:nvPr/>
        </p:nvSpPr>
        <p:spPr>
          <a:xfrm>
            <a:off x="4460081" y="5231105"/>
            <a:ext cx="3271837" cy="460375"/>
          </a:xfrm>
          <a:prstGeom prst="rect">
            <a:avLst/>
          </a:prstGeom>
        </p:spPr>
        <p:txBody>
          <a:bodyPr>
            <a:spAutoFit/>
          </a:bodyPr>
          <a:lstStyle/>
          <a:p>
            <a:pPr algn="ctr">
              <a:spcBef>
                <a:spcPts val="600"/>
              </a:spcBef>
              <a:defRPr/>
            </a:pPr>
            <a:r>
              <a:rPr lang="en-GB" sz="2000" dirty="0">
                <a:solidFill>
                  <a:srgbClr val="002060"/>
                </a:solidFill>
                <a:latin typeface="Century Gothic" panose="020B0502020202020204" pitchFamily="34" charset="0"/>
              </a:rPr>
              <a:t>Self-efficacy</a:t>
            </a:r>
            <a:r>
              <a:rPr lang="en-GB" sz="2400" dirty="0">
                <a:solidFill>
                  <a:srgbClr val="002060"/>
                </a:solidFill>
                <a:latin typeface="Century Gothic" panose="020B0502020202020204" pitchFamily="34" charset="0"/>
              </a:rPr>
              <a:t> </a:t>
            </a:r>
          </a:p>
        </p:txBody>
      </p:sp>
      <p:sp useBgFill="1">
        <p:nvSpPr>
          <p:cNvPr id="14" name="TextBox 13"/>
          <p:cNvSpPr txBox="1"/>
          <p:nvPr/>
        </p:nvSpPr>
        <p:spPr>
          <a:xfrm>
            <a:off x="8346281" y="5234374"/>
            <a:ext cx="3271837" cy="461962"/>
          </a:xfrm>
          <a:prstGeom prst="rect">
            <a:avLst/>
          </a:prstGeom>
        </p:spPr>
        <p:txBody>
          <a:bodyPr>
            <a:spAutoFit/>
          </a:bodyPr>
          <a:lstStyle/>
          <a:p>
            <a:pPr algn="ctr">
              <a:spcBef>
                <a:spcPts val="600"/>
              </a:spcBef>
              <a:defRPr/>
            </a:pPr>
            <a:r>
              <a:rPr lang="en-GB" sz="2000" dirty="0">
                <a:solidFill>
                  <a:srgbClr val="002060"/>
                </a:solidFill>
                <a:latin typeface="Century Gothic" panose="020B0502020202020204" pitchFamily="34" charset="0"/>
              </a:rPr>
              <a:t>Motivation</a:t>
            </a:r>
            <a:r>
              <a:rPr lang="en-GB" sz="2400" dirty="0">
                <a:solidFill>
                  <a:srgbClr val="002060"/>
                </a:solidFill>
                <a:latin typeface="Century Gothic" panose="020B0502020202020204" pitchFamily="34" charset="0"/>
              </a:rPr>
              <a:t> </a:t>
            </a:r>
          </a:p>
        </p:txBody>
      </p:sp>
      <p:sp useBgFill="1">
        <p:nvSpPr>
          <p:cNvPr id="15" name="TextBox 14"/>
          <p:cNvSpPr txBox="1"/>
          <p:nvPr/>
        </p:nvSpPr>
        <p:spPr>
          <a:xfrm>
            <a:off x="3845719" y="5774145"/>
            <a:ext cx="4500562" cy="400110"/>
          </a:xfrm>
          <a:prstGeom prst="rect">
            <a:avLst/>
          </a:prstGeom>
        </p:spPr>
        <p:txBody>
          <a:bodyPr>
            <a:spAutoFit/>
          </a:bodyPr>
          <a:lstStyle/>
          <a:p>
            <a:pPr algn="ctr">
              <a:spcBef>
                <a:spcPts val="600"/>
              </a:spcBef>
              <a:defRPr/>
            </a:pPr>
            <a:r>
              <a:rPr lang="en-GB" sz="2000" dirty="0">
                <a:solidFill>
                  <a:srgbClr val="002060"/>
                </a:solidFill>
                <a:latin typeface="Century Gothic" panose="020B0502020202020204" pitchFamily="34" charset="0"/>
              </a:rPr>
              <a:t>Teachers’ / students’ views</a:t>
            </a:r>
          </a:p>
        </p:txBody>
      </p:sp>
      <p:cxnSp>
        <p:nvCxnSpPr>
          <p:cNvPr id="16" name="Straight Arrow Connector 15"/>
          <p:cNvCxnSpPr/>
          <p:nvPr/>
        </p:nvCxnSpPr>
        <p:spPr>
          <a:xfrm>
            <a:off x="6096000" y="4209900"/>
            <a:ext cx="0" cy="582055"/>
          </a:xfrm>
          <a:prstGeom prst="straightConnector1">
            <a:avLst/>
          </a:prstGeom>
          <a:ln w="381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895"/>
            <a:ext cx="10132666" cy="941397"/>
          </a:xfrm>
          <a:prstGeom prst="rect">
            <a:avLst/>
          </a:prstGeom>
        </p:spPr>
      </p:pic>
      <p:sp>
        <p:nvSpPr>
          <p:cNvPr id="18" name="Title 1"/>
          <p:cNvSpPr txBox="1">
            <a:spLocks/>
          </p:cNvSpPr>
          <p:nvPr/>
        </p:nvSpPr>
        <p:spPr>
          <a:xfrm>
            <a:off x="197922" y="407851"/>
            <a:ext cx="10918768" cy="84538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smtClean="0">
                <a:solidFill>
                  <a:schemeClr val="bg1"/>
                </a:solidFill>
              </a:rPr>
              <a:t>French Language Education: Unlocking Reading (FLEUR)</a:t>
            </a:r>
          </a:p>
          <a:p>
            <a:r>
              <a:rPr lang="en-GB" altLang="en-US" sz="1600" dirty="0" err="1">
                <a:solidFill>
                  <a:schemeClr val="bg1"/>
                </a:solidFill>
                <a:cs typeface="Calibri" panose="020F0502020204030204" pitchFamily="34" charset="0"/>
              </a:rPr>
              <a:t>Woore</a:t>
            </a:r>
            <a:r>
              <a:rPr lang="en-GB" altLang="en-US" sz="1600" dirty="0">
                <a:solidFill>
                  <a:schemeClr val="bg1"/>
                </a:solidFill>
                <a:cs typeface="Calibri" panose="020F0502020204030204" pitchFamily="34" charset="0"/>
              </a:rPr>
              <a:t> et al. (2018)</a:t>
            </a:r>
          </a:p>
          <a:p>
            <a:r>
              <a:rPr lang="en-GB" sz="2800" b="1" dirty="0" smtClean="0">
                <a:solidFill>
                  <a:schemeClr val="bg1"/>
                </a:solidFill>
              </a:rPr>
              <a:t> </a:t>
            </a:r>
            <a:endParaRPr lang="en-GB" sz="2800" b="1" dirty="0">
              <a:solidFill>
                <a:schemeClr val="bg1"/>
              </a:solidFill>
            </a:endParaRPr>
          </a:p>
        </p:txBody>
      </p:sp>
    </p:spTree>
    <p:extLst>
      <p:ext uri="{BB962C8B-B14F-4D97-AF65-F5344CB8AC3E}">
        <p14:creationId xmlns:p14="http://schemas.microsoft.com/office/powerpoint/2010/main" val="130413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l="44667" t="14001" r="1666" b="7185"/>
          <a:stretch>
            <a:fillRect/>
          </a:stretch>
        </p:blipFill>
        <p:spPr bwMode="auto">
          <a:xfrm>
            <a:off x="2370137" y="101600"/>
            <a:ext cx="7451725" cy="61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418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2309" y="1404459"/>
            <a:ext cx="8109372" cy="4401205"/>
          </a:xfrm>
          <a:prstGeom prst="rect">
            <a:avLst/>
          </a:prstGeom>
          <a:noFill/>
        </p:spPr>
        <p:txBody>
          <a:bodyPr wrap="square" rtlCol="0">
            <a:spAutoFit/>
          </a:bodyPr>
          <a:lstStyle/>
          <a:p>
            <a:pPr>
              <a:spcBef>
                <a:spcPts val="600"/>
              </a:spcBef>
              <a:spcAft>
                <a:spcPts val="600"/>
              </a:spcAft>
            </a:pPr>
            <a:r>
              <a:rPr lang="en-GB" sz="2000" dirty="0">
                <a:solidFill>
                  <a:srgbClr val="002060"/>
                </a:solidFill>
                <a:latin typeface="Century Gothic" panose="020B0502020202020204" pitchFamily="34" charset="0"/>
              </a:rPr>
              <a:t>Choice of target graphemes made collaboratively with teachers </a:t>
            </a:r>
          </a:p>
          <a:p>
            <a:pPr>
              <a:spcBef>
                <a:spcPts val="600"/>
              </a:spcBef>
              <a:spcAft>
                <a:spcPts val="600"/>
              </a:spcAft>
            </a:pPr>
            <a:r>
              <a:rPr lang="en-GB" sz="2000" dirty="0">
                <a:solidFill>
                  <a:srgbClr val="002060"/>
                </a:solidFill>
                <a:latin typeface="Century Gothic" panose="020B0502020202020204" pitchFamily="34" charset="0"/>
              </a:rPr>
              <a:t>Based on: (a) difficulty for English speakers; (b) frequency in the language (more detail on this in half-day sessions</a:t>
            </a:r>
            <a:r>
              <a:rPr lang="en-GB" sz="2000" dirty="0" smtClean="0">
                <a:solidFill>
                  <a:srgbClr val="002060"/>
                </a:solidFill>
                <a:latin typeface="Century Gothic" panose="020B0502020202020204" pitchFamily="34" charset="0"/>
              </a:rPr>
              <a:t>!)</a:t>
            </a:r>
            <a:endParaRPr lang="en-GB" sz="2000" b="1" dirty="0">
              <a:solidFill>
                <a:srgbClr val="002060"/>
              </a:solidFill>
              <a:latin typeface="Century Gothic" panose="020B0502020202020204" pitchFamily="34" charset="0"/>
            </a:endParaRPr>
          </a:p>
          <a:p>
            <a:pPr>
              <a:spcBef>
                <a:spcPts val="600"/>
              </a:spcBef>
              <a:spcAft>
                <a:spcPts val="600"/>
              </a:spcAft>
            </a:pPr>
            <a:r>
              <a:rPr lang="en-GB" sz="2000" b="1" dirty="0">
                <a:solidFill>
                  <a:srgbClr val="002060"/>
                </a:solidFill>
                <a:latin typeface="Century Gothic" panose="020B0502020202020204" pitchFamily="34" charset="0"/>
              </a:rPr>
              <a:t>4 aspects of instruction:</a:t>
            </a:r>
          </a:p>
          <a:p>
            <a:pPr marL="342900" indent="-342900">
              <a:spcBef>
                <a:spcPts val="600"/>
              </a:spcBef>
              <a:spcAft>
                <a:spcPts val="600"/>
              </a:spcAft>
              <a:buFont typeface="Arial" panose="020B0604020202020204" pitchFamily="34" charset="0"/>
              <a:buChar char="•"/>
            </a:pPr>
            <a:r>
              <a:rPr lang="en-GB" sz="2000" dirty="0">
                <a:solidFill>
                  <a:srgbClr val="002060"/>
                </a:solidFill>
                <a:latin typeface="Century Gothic" panose="020B0502020202020204" pitchFamily="34" charset="0"/>
              </a:rPr>
              <a:t>Awareness raising – differences between English and French writing systems </a:t>
            </a:r>
          </a:p>
          <a:p>
            <a:pPr marL="342900" indent="-342900">
              <a:spcBef>
                <a:spcPts val="600"/>
              </a:spcBef>
              <a:spcAft>
                <a:spcPts val="600"/>
              </a:spcAft>
              <a:buFont typeface="Arial" panose="020B0604020202020204" pitchFamily="34" charset="0"/>
              <a:buChar char="•"/>
            </a:pPr>
            <a:r>
              <a:rPr lang="en-GB" sz="2000" dirty="0">
                <a:solidFill>
                  <a:srgbClr val="002060"/>
                </a:solidFill>
                <a:latin typeface="Century Gothic" panose="020B0502020202020204" pitchFamily="34" charset="0"/>
              </a:rPr>
              <a:t>Introducing new SSC</a:t>
            </a:r>
          </a:p>
          <a:p>
            <a:pPr marL="342900" indent="-342900">
              <a:spcBef>
                <a:spcPts val="600"/>
              </a:spcBef>
              <a:spcAft>
                <a:spcPts val="600"/>
              </a:spcAft>
              <a:buFont typeface="Arial" panose="020B0604020202020204" pitchFamily="34" charset="0"/>
              <a:buChar char="•"/>
            </a:pPr>
            <a:r>
              <a:rPr lang="en-GB" sz="2000" dirty="0">
                <a:solidFill>
                  <a:srgbClr val="002060"/>
                </a:solidFill>
                <a:latin typeface="Century Gothic" panose="020B0502020202020204" pitchFamily="34" charset="0"/>
              </a:rPr>
              <a:t>Practising new SSC – controlled practice and ‘open-ended’ practice (challenging texts)</a:t>
            </a:r>
          </a:p>
          <a:p>
            <a:pPr marL="342900" indent="-342900">
              <a:spcBef>
                <a:spcPts val="600"/>
              </a:spcBef>
              <a:spcAft>
                <a:spcPts val="600"/>
              </a:spcAft>
              <a:buFont typeface="Arial" panose="020B0604020202020204" pitchFamily="34" charset="0"/>
              <a:buChar char="•"/>
            </a:pPr>
            <a:r>
              <a:rPr lang="en-GB" sz="2000" dirty="0">
                <a:solidFill>
                  <a:srgbClr val="002060"/>
                </a:solidFill>
                <a:latin typeface="Century Gothic" panose="020B0502020202020204" pitchFamily="34" charset="0"/>
              </a:rPr>
              <a:t>Recapping of SSC already covered</a:t>
            </a:r>
          </a:p>
        </p:txBody>
      </p:sp>
      <p:sp>
        <p:nvSpPr>
          <p:cNvPr id="5" name="TextBox 4"/>
          <p:cNvSpPr txBox="1"/>
          <p:nvPr/>
        </p:nvSpPr>
        <p:spPr>
          <a:xfrm>
            <a:off x="8800038" y="918302"/>
            <a:ext cx="3022179" cy="5262979"/>
          </a:xfrm>
          <a:prstGeom prst="rect">
            <a:avLst/>
          </a:prstGeom>
          <a:solidFill>
            <a:srgbClr val="E56700"/>
          </a:solidFill>
        </p:spPr>
        <p:txBody>
          <a:bodyPr wrap="square" rtlCol="0">
            <a:spAutoFit/>
          </a:bodyPr>
          <a:lstStyle/>
          <a:p>
            <a:r>
              <a:rPr lang="en-GB" sz="2400" b="1" dirty="0">
                <a:solidFill>
                  <a:schemeClr val="bg1"/>
                </a:solidFill>
                <a:latin typeface="Century Gothic" panose="020B0502020202020204" pitchFamily="34" charset="0"/>
                <a:cs typeface="Calibri" panose="020F0502020204030204" pitchFamily="34" charset="0"/>
              </a:rPr>
              <a:t>Target graphemes:</a:t>
            </a:r>
            <a:endParaRPr lang="en-GB" sz="2400" dirty="0">
              <a:solidFill>
                <a:schemeClr val="bg1"/>
              </a:solidFill>
              <a:latin typeface="Century Gothic" panose="020B0502020202020204" pitchFamily="34" charset="0"/>
              <a:cs typeface="Calibri" panose="020F0502020204030204" pitchFamily="34" charset="0"/>
            </a:endParaRPr>
          </a:p>
          <a:p>
            <a:r>
              <a:rPr lang="en-GB" sz="2400" dirty="0">
                <a:solidFill>
                  <a:schemeClr val="bg1"/>
                </a:solidFill>
                <a:latin typeface="Century Gothic" panose="020B0502020202020204" pitchFamily="34" charset="0"/>
                <a:cs typeface="Calibri" panose="020F0502020204030204" pitchFamily="34" charset="0"/>
              </a:rPr>
              <a:t>1. SFC</a:t>
            </a:r>
            <a:r>
              <a:rPr lang="en-GB" sz="2400" baseline="30000" dirty="0">
                <a:solidFill>
                  <a:schemeClr val="bg1"/>
                </a:solidFill>
                <a:latin typeface="Century Gothic" panose="020B0502020202020204" pitchFamily="34" charset="0"/>
                <a:cs typeface="Calibri" panose="020F0502020204030204" pitchFamily="34" charset="0"/>
              </a:rPr>
              <a:t>*</a:t>
            </a:r>
            <a:r>
              <a:rPr lang="en-GB" sz="2400" dirty="0">
                <a:solidFill>
                  <a:schemeClr val="bg1"/>
                </a:solidFill>
                <a:latin typeface="Century Gothic" panose="020B0502020202020204" pitchFamily="34" charset="0"/>
                <a:cs typeface="Calibri" panose="020F0502020204030204" pitchFamily="34" charset="0"/>
              </a:rPr>
              <a:t> &amp; </a:t>
            </a:r>
            <a:r>
              <a:rPr lang="en-GB" sz="2400" dirty="0" err="1">
                <a:solidFill>
                  <a:schemeClr val="bg1"/>
                </a:solidFill>
                <a:latin typeface="Century Gothic" panose="020B0502020202020204" pitchFamily="34" charset="0"/>
                <a:cs typeface="Calibri" panose="020F0502020204030204" pitchFamily="34" charset="0"/>
              </a:rPr>
              <a:t>SFe</a:t>
            </a:r>
            <a:r>
              <a:rPr lang="en-GB" sz="2400" baseline="30000" dirty="0">
                <a:solidFill>
                  <a:schemeClr val="bg1"/>
                </a:solidFill>
                <a:latin typeface="Century Gothic" panose="020B0502020202020204" pitchFamily="34" charset="0"/>
                <a:cs typeface="Calibri" panose="020F0502020204030204" pitchFamily="34" charset="0"/>
              </a:rPr>
              <a:t>*</a:t>
            </a:r>
            <a:r>
              <a:rPr lang="en-GB" sz="2400" dirty="0">
                <a:solidFill>
                  <a:schemeClr val="bg1"/>
                </a:solidFill>
                <a:latin typeface="Century Gothic" panose="020B0502020202020204" pitchFamily="34" charset="0"/>
                <a:cs typeface="Calibri" panose="020F0502020204030204" pitchFamily="34" charset="0"/>
              </a:rPr>
              <a:t/>
            </a:r>
            <a:br>
              <a:rPr lang="en-GB" sz="2400" dirty="0">
                <a:solidFill>
                  <a:schemeClr val="bg1"/>
                </a:solidFill>
                <a:latin typeface="Century Gothic" panose="020B0502020202020204" pitchFamily="34" charset="0"/>
                <a:cs typeface="Calibri" panose="020F0502020204030204" pitchFamily="34" charset="0"/>
              </a:rPr>
            </a:br>
            <a:r>
              <a:rPr lang="en-GB" sz="2400" dirty="0">
                <a:solidFill>
                  <a:schemeClr val="bg1"/>
                </a:solidFill>
                <a:latin typeface="Century Gothic" panose="020B0502020202020204" pitchFamily="34" charset="0"/>
                <a:cs typeface="Calibri" panose="020F0502020204030204" pitchFamily="34" charset="0"/>
              </a:rPr>
              <a:t>2. </a:t>
            </a:r>
            <a:r>
              <a:rPr lang="en-GB" sz="2400" dirty="0" err="1">
                <a:solidFill>
                  <a:schemeClr val="bg1"/>
                </a:solidFill>
                <a:latin typeface="Century Gothic" panose="020B0502020202020204" pitchFamily="34" charset="0"/>
                <a:cs typeface="Calibri" panose="020F0502020204030204" pitchFamily="34" charset="0"/>
              </a:rPr>
              <a:t>i</a:t>
            </a:r>
            <a:r>
              <a:rPr lang="en-GB" sz="2400" dirty="0">
                <a:solidFill>
                  <a:schemeClr val="bg1"/>
                </a:solidFill>
                <a:latin typeface="Century Gothic" panose="020B0502020202020204" pitchFamily="34" charset="0"/>
                <a:cs typeface="Calibri" panose="020F0502020204030204" pitchFamily="34" charset="0"/>
              </a:rPr>
              <a:t>/</a:t>
            </a:r>
            <a:r>
              <a:rPr lang="en-GB" sz="2400" dirty="0" err="1">
                <a:solidFill>
                  <a:schemeClr val="bg1"/>
                </a:solidFill>
                <a:latin typeface="Century Gothic" panose="020B0502020202020204" pitchFamily="34" charset="0"/>
                <a:cs typeface="Calibri" panose="020F0502020204030204" pitchFamily="34" charset="0"/>
              </a:rPr>
              <a:t>ie</a:t>
            </a:r>
            <a:r>
              <a:rPr lang="en-GB" sz="2400" dirty="0">
                <a:solidFill>
                  <a:schemeClr val="bg1"/>
                </a:solidFill>
                <a:latin typeface="Century Gothic" panose="020B0502020202020204" pitchFamily="34" charset="0"/>
                <a:cs typeface="Calibri" panose="020F0502020204030204" pitchFamily="34" charset="0"/>
              </a:rPr>
              <a:t/>
            </a:r>
            <a:br>
              <a:rPr lang="en-GB" sz="2400" dirty="0">
                <a:solidFill>
                  <a:schemeClr val="bg1"/>
                </a:solidFill>
                <a:latin typeface="Century Gothic" panose="020B0502020202020204" pitchFamily="34" charset="0"/>
                <a:cs typeface="Calibri" panose="020F0502020204030204" pitchFamily="34" charset="0"/>
              </a:rPr>
            </a:br>
            <a:r>
              <a:rPr lang="en-GB" sz="2400" dirty="0">
                <a:solidFill>
                  <a:schemeClr val="bg1"/>
                </a:solidFill>
                <a:latin typeface="Century Gothic" panose="020B0502020202020204" pitchFamily="34" charset="0"/>
                <a:cs typeface="Calibri" panose="020F0502020204030204" pitchFamily="34" charset="0"/>
              </a:rPr>
              <a:t>3. </a:t>
            </a:r>
            <a:r>
              <a:rPr lang="en-GB" sz="2400" dirty="0" err="1">
                <a:solidFill>
                  <a:schemeClr val="bg1"/>
                </a:solidFill>
                <a:latin typeface="Century Gothic" panose="020B0502020202020204" pitchFamily="34" charset="0"/>
                <a:cs typeface="Calibri" panose="020F0502020204030204" pitchFamily="34" charset="0"/>
              </a:rPr>
              <a:t>SFe</a:t>
            </a:r>
            <a:r>
              <a:rPr lang="en-GB" sz="2400" baseline="30000" dirty="0">
                <a:solidFill>
                  <a:schemeClr val="bg1"/>
                </a:solidFill>
                <a:latin typeface="Century Gothic" panose="020B0502020202020204" pitchFamily="34" charset="0"/>
                <a:cs typeface="Calibri" panose="020F0502020204030204" pitchFamily="34" charset="0"/>
              </a:rPr>
              <a:t>*</a:t>
            </a:r>
            <a:r>
              <a:rPr lang="en-GB" sz="2400" dirty="0">
                <a:solidFill>
                  <a:schemeClr val="bg1"/>
                </a:solidFill>
                <a:latin typeface="Century Gothic" panose="020B0502020202020204" pitchFamily="34" charset="0"/>
                <a:cs typeface="Calibri" panose="020F0502020204030204" pitchFamily="34" charset="0"/>
              </a:rPr>
              <a:t> </a:t>
            </a:r>
            <a:br>
              <a:rPr lang="en-GB" sz="2400" dirty="0">
                <a:solidFill>
                  <a:schemeClr val="bg1"/>
                </a:solidFill>
                <a:latin typeface="Century Gothic" panose="020B0502020202020204" pitchFamily="34" charset="0"/>
                <a:cs typeface="Calibri" panose="020F0502020204030204" pitchFamily="34" charset="0"/>
              </a:rPr>
            </a:br>
            <a:r>
              <a:rPr lang="en-GB" sz="2400" dirty="0">
                <a:solidFill>
                  <a:schemeClr val="bg1"/>
                </a:solidFill>
                <a:latin typeface="Century Gothic" panose="020B0502020202020204" pitchFamily="34" charset="0"/>
                <a:cs typeface="Calibri" panose="020F0502020204030204" pitchFamily="34" charset="0"/>
              </a:rPr>
              <a:t>4. é (+ </a:t>
            </a:r>
            <a:r>
              <a:rPr lang="en-GB" sz="2400" dirty="0" err="1">
                <a:solidFill>
                  <a:schemeClr val="bg1"/>
                </a:solidFill>
                <a:latin typeface="Century Gothic" panose="020B0502020202020204" pitchFamily="34" charset="0"/>
                <a:cs typeface="Calibri" panose="020F0502020204030204" pitchFamily="34" charset="0"/>
              </a:rPr>
              <a:t>ez</a:t>
            </a:r>
            <a:r>
              <a:rPr lang="en-GB" sz="2400" dirty="0">
                <a:solidFill>
                  <a:schemeClr val="bg1"/>
                </a:solidFill>
                <a:latin typeface="Century Gothic" panose="020B0502020202020204" pitchFamily="34" charset="0"/>
                <a:cs typeface="Calibri" panose="020F0502020204030204" pitchFamily="34" charset="0"/>
              </a:rPr>
              <a:t> </a:t>
            </a:r>
            <a:r>
              <a:rPr lang="en-GB" sz="2400" dirty="0" err="1">
                <a:solidFill>
                  <a:schemeClr val="bg1"/>
                </a:solidFill>
                <a:latin typeface="Century Gothic" panose="020B0502020202020204" pitchFamily="34" charset="0"/>
                <a:cs typeface="Calibri" panose="020F0502020204030204" pitchFamily="34" charset="0"/>
              </a:rPr>
              <a:t>ée</a:t>
            </a:r>
            <a:r>
              <a:rPr lang="en-GB" sz="2400" dirty="0">
                <a:solidFill>
                  <a:schemeClr val="bg1"/>
                </a:solidFill>
                <a:latin typeface="Century Gothic" panose="020B0502020202020204" pitchFamily="34" charset="0"/>
                <a:cs typeface="Calibri" panose="020F0502020204030204" pitchFamily="34" charset="0"/>
              </a:rPr>
              <a:t> </a:t>
            </a:r>
            <a:r>
              <a:rPr lang="en-GB" sz="2400" dirty="0" err="1">
                <a:solidFill>
                  <a:schemeClr val="bg1"/>
                </a:solidFill>
                <a:latin typeface="Century Gothic" panose="020B0502020202020204" pitchFamily="34" charset="0"/>
                <a:cs typeface="Calibri" panose="020F0502020204030204" pitchFamily="34" charset="0"/>
              </a:rPr>
              <a:t>er</a:t>
            </a:r>
            <a:r>
              <a:rPr lang="en-GB" sz="2400" dirty="0">
                <a:solidFill>
                  <a:schemeClr val="bg1"/>
                </a:solidFill>
                <a:latin typeface="Century Gothic" panose="020B0502020202020204" pitchFamily="34" charset="0"/>
                <a:cs typeface="Calibri" panose="020F0502020204030204" pitchFamily="34" charset="0"/>
              </a:rPr>
              <a:t>)</a:t>
            </a:r>
            <a:br>
              <a:rPr lang="en-GB" sz="2400" dirty="0">
                <a:solidFill>
                  <a:schemeClr val="bg1"/>
                </a:solidFill>
                <a:latin typeface="Century Gothic" panose="020B0502020202020204" pitchFamily="34" charset="0"/>
                <a:cs typeface="Calibri" panose="020F0502020204030204" pitchFamily="34" charset="0"/>
              </a:rPr>
            </a:br>
            <a:r>
              <a:rPr lang="en-GB" sz="2400" dirty="0">
                <a:solidFill>
                  <a:schemeClr val="bg1"/>
                </a:solidFill>
                <a:latin typeface="Century Gothic" panose="020B0502020202020204" pitchFamily="34" charset="0"/>
                <a:cs typeface="Calibri" panose="020F0502020204030204" pitchFamily="34" charset="0"/>
              </a:rPr>
              <a:t>5. </a:t>
            </a:r>
            <a:r>
              <a:rPr lang="en-GB" sz="2400" dirty="0" err="1">
                <a:solidFill>
                  <a:schemeClr val="bg1"/>
                </a:solidFill>
                <a:latin typeface="Century Gothic" panose="020B0502020202020204" pitchFamily="34" charset="0"/>
                <a:cs typeface="Calibri" panose="020F0502020204030204" pitchFamily="34" charset="0"/>
              </a:rPr>
              <a:t>ou</a:t>
            </a:r>
            <a:r>
              <a:rPr lang="en-GB" sz="2400" dirty="0">
                <a:solidFill>
                  <a:schemeClr val="bg1"/>
                </a:solidFill>
                <a:latin typeface="Century Gothic" panose="020B0502020202020204" pitchFamily="34" charset="0"/>
                <a:cs typeface="Calibri" panose="020F0502020204030204" pitchFamily="34" charset="0"/>
              </a:rPr>
              <a:t> / u</a:t>
            </a:r>
            <a:br>
              <a:rPr lang="en-GB" sz="2400" dirty="0">
                <a:solidFill>
                  <a:schemeClr val="bg1"/>
                </a:solidFill>
                <a:latin typeface="Century Gothic" panose="020B0502020202020204" pitchFamily="34" charset="0"/>
                <a:cs typeface="Calibri" panose="020F0502020204030204" pitchFamily="34" charset="0"/>
              </a:rPr>
            </a:br>
            <a:r>
              <a:rPr lang="en-GB" sz="2400" dirty="0">
                <a:solidFill>
                  <a:schemeClr val="bg1"/>
                </a:solidFill>
                <a:latin typeface="Century Gothic" panose="020B0502020202020204" pitchFamily="34" charset="0"/>
                <a:cs typeface="Calibri" panose="020F0502020204030204" pitchFamily="34" charset="0"/>
              </a:rPr>
              <a:t>6. </a:t>
            </a:r>
            <a:r>
              <a:rPr lang="en-GB" sz="2400" dirty="0" err="1">
                <a:solidFill>
                  <a:schemeClr val="bg1"/>
                </a:solidFill>
                <a:latin typeface="Century Gothic" panose="020B0502020202020204" pitchFamily="34" charset="0"/>
                <a:cs typeface="Calibri" panose="020F0502020204030204" pitchFamily="34" charset="0"/>
              </a:rPr>
              <a:t>en</a:t>
            </a:r>
            <a:r>
              <a:rPr lang="en-GB" sz="2400" dirty="0">
                <a:solidFill>
                  <a:schemeClr val="bg1"/>
                </a:solidFill>
                <a:latin typeface="Century Gothic" panose="020B0502020202020204" pitchFamily="34" charset="0"/>
                <a:cs typeface="Calibri" panose="020F0502020204030204" pitchFamily="34" charset="0"/>
              </a:rPr>
              <a:t> / an</a:t>
            </a:r>
            <a:br>
              <a:rPr lang="en-GB" sz="2400" dirty="0">
                <a:solidFill>
                  <a:schemeClr val="bg1"/>
                </a:solidFill>
                <a:latin typeface="Century Gothic" panose="020B0502020202020204" pitchFamily="34" charset="0"/>
                <a:cs typeface="Calibri" panose="020F0502020204030204" pitchFamily="34" charset="0"/>
              </a:rPr>
            </a:br>
            <a:r>
              <a:rPr lang="en-GB" sz="2400" dirty="0">
                <a:solidFill>
                  <a:schemeClr val="bg1"/>
                </a:solidFill>
                <a:latin typeface="Century Gothic" panose="020B0502020202020204" pitchFamily="34" charset="0"/>
                <a:cs typeface="Calibri" panose="020F0502020204030204" pitchFamily="34" charset="0"/>
              </a:rPr>
              <a:t>7. </a:t>
            </a:r>
            <a:r>
              <a:rPr lang="en-GB" sz="2400" dirty="0" err="1">
                <a:solidFill>
                  <a:schemeClr val="bg1"/>
                </a:solidFill>
                <a:latin typeface="Century Gothic" panose="020B0502020202020204" pitchFamily="34" charset="0"/>
                <a:cs typeface="Calibri" panose="020F0502020204030204" pitchFamily="34" charset="0"/>
              </a:rPr>
              <a:t>qu</a:t>
            </a:r>
            <a:r>
              <a:rPr lang="en-GB" sz="2400" dirty="0">
                <a:solidFill>
                  <a:schemeClr val="bg1"/>
                </a:solidFill>
                <a:latin typeface="Century Gothic" panose="020B0502020202020204" pitchFamily="34" charset="0"/>
                <a:cs typeface="Calibri" panose="020F0502020204030204" pitchFamily="34" charset="0"/>
              </a:rPr>
              <a:t> / </a:t>
            </a:r>
            <a:r>
              <a:rPr lang="en-GB" sz="2400" dirty="0" err="1">
                <a:solidFill>
                  <a:schemeClr val="bg1"/>
                </a:solidFill>
                <a:latin typeface="Century Gothic" panose="020B0502020202020204" pitchFamily="34" charset="0"/>
                <a:cs typeface="Calibri" panose="020F0502020204030204" pitchFamily="34" charset="0"/>
              </a:rPr>
              <a:t>ch</a:t>
            </a:r>
            <a:r>
              <a:rPr lang="en-GB" sz="2400" dirty="0">
                <a:solidFill>
                  <a:schemeClr val="bg1"/>
                </a:solidFill>
                <a:latin typeface="Century Gothic" panose="020B0502020202020204" pitchFamily="34" charset="0"/>
                <a:cs typeface="Calibri" panose="020F0502020204030204" pitchFamily="34" charset="0"/>
              </a:rPr>
              <a:t> / ç</a:t>
            </a:r>
          </a:p>
          <a:p>
            <a:r>
              <a:rPr lang="en-GB" sz="2400" dirty="0">
                <a:solidFill>
                  <a:schemeClr val="bg1"/>
                </a:solidFill>
                <a:latin typeface="Century Gothic" panose="020B0502020202020204" pitchFamily="34" charset="0"/>
                <a:cs typeface="Calibri" panose="020F0502020204030204" pitchFamily="34" charset="0"/>
              </a:rPr>
              <a:t>8. eau / au</a:t>
            </a:r>
            <a:br>
              <a:rPr lang="en-GB" sz="2400" dirty="0">
                <a:solidFill>
                  <a:schemeClr val="bg1"/>
                </a:solidFill>
                <a:latin typeface="Century Gothic" panose="020B0502020202020204" pitchFamily="34" charset="0"/>
                <a:cs typeface="Calibri" panose="020F0502020204030204" pitchFamily="34" charset="0"/>
              </a:rPr>
            </a:br>
            <a:r>
              <a:rPr lang="en-GB" sz="2400" dirty="0">
                <a:solidFill>
                  <a:schemeClr val="bg1"/>
                </a:solidFill>
                <a:latin typeface="Century Gothic" panose="020B0502020202020204" pitchFamily="34" charset="0"/>
                <a:cs typeface="Calibri" panose="020F0502020204030204" pitchFamily="34" charset="0"/>
              </a:rPr>
              <a:t>9. -</a:t>
            </a:r>
            <a:r>
              <a:rPr lang="en-GB" sz="2400" dirty="0" err="1">
                <a:solidFill>
                  <a:schemeClr val="bg1"/>
                </a:solidFill>
                <a:latin typeface="Century Gothic" panose="020B0502020202020204" pitchFamily="34" charset="0"/>
                <a:cs typeface="Calibri" panose="020F0502020204030204" pitchFamily="34" charset="0"/>
              </a:rPr>
              <a:t>ation</a:t>
            </a:r>
            <a:r>
              <a:rPr lang="en-GB" sz="2400" dirty="0">
                <a:solidFill>
                  <a:schemeClr val="bg1"/>
                </a:solidFill>
                <a:latin typeface="Century Gothic" panose="020B0502020202020204" pitchFamily="34" charset="0"/>
                <a:cs typeface="Calibri" panose="020F0502020204030204" pitchFamily="34" charset="0"/>
              </a:rPr>
              <a:t>, -</a:t>
            </a:r>
            <a:r>
              <a:rPr lang="en-GB" sz="2400" dirty="0" err="1">
                <a:solidFill>
                  <a:schemeClr val="bg1"/>
                </a:solidFill>
                <a:latin typeface="Century Gothic" panose="020B0502020202020204" pitchFamily="34" charset="0"/>
                <a:cs typeface="Calibri" panose="020F0502020204030204" pitchFamily="34" charset="0"/>
              </a:rPr>
              <a:t>ition</a:t>
            </a:r>
            <a:endParaRPr lang="en-GB" sz="2400" dirty="0">
              <a:solidFill>
                <a:schemeClr val="bg1"/>
              </a:solidFill>
              <a:latin typeface="Century Gothic" panose="020B0502020202020204" pitchFamily="34" charset="0"/>
              <a:cs typeface="Calibri" panose="020F0502020204030204" pitchFamily="34" charset="0"/>
            </a:endParaRPr>
          </a:p>
          <a:p>
            <a:r>
              <a:rPr lang="en-GB" sz="2400" dirty="0">
                <a:solidFill>
                  <a:schemeClr val="bg1"/>
                </a:solidFill>
                <a:latin typeface="Century Gothic" panose="020B0502020202020204" pitchFamily="34" charset="0"/>
                <a:cs typeface="Calibri" panose="020F0502020204030204" pitchFamily="34" charset="0"/>
              </a:rPr>
              <a:t>10. in / </a:t>
            </a:r>
            <a:r>
              <a:rPr lang="en-GB" sz="2400" dirty="0" err="1">
                <a:solidFill>
                  <a:schemeClr val="bg1"/>
                </a:solidFill>
                <a:latin typeface="Century Gothic" panose="020B0502020202020204" pitchFamily="34" charset="0"/>
                <a:cs typeface="Calibri" panose="020F0502020204030204" pitchFamily="34" charset="0"/>
              </a:rPr>
              <a:t>ain</a:t>
            </a:r>
            <a:r>
              <a:rPr lang="en-GB" sz="2400" dirty="0">
                <a:solidFill>
                  <a:schemeClr val="bg1"/>
                </a:solidFill>
                <a:latin typeface="Century Gothic" panose="020B0502020202020204" pitchFamily="34" charset="0"/>
                <a:cs typeface="Calibri" panose="020F0502020204030204" pitchFamily="34" charset="0"/>
              </a:rPr>
              <a:t> / </a:t>
            </a:r>
            <a:r>
              <a:rPr lang="en-GB" sz="2400" dirty="0" err="1">
                <a:solidFill>
                  <a:schemeClr val="bg1"/>
                </a:solidFill>
                <a:latin typeface="Century Gothic" panose="020B0502020202020204" pitchFamily="34" charset="0"/>
                <a:cs typeface="Calibri" panose="020F0502020204030204" pitchFamily="34" charset="0"/>
              </a:rPr>
              <a:t>ien</a:t>
            </a:r>
            <a:endParaRPr lang="en-GB" sz="2400" dirty="0">
              <a:solidFill>
                <a:schemeClr val="bg1"/>
              </a:solidFill>
              <a:latin typeface="Century Gothic" panose="020B0502020202020204" pitchFamily="34" charset="0"/>
              <a:cs typeface="Calibri" panose="020F0502020204030204" pitchFamily="34" charset="0"/>
            </a:endParaRPr>
          </a:p>
          <a:p>
            <a:r>
              <a:rPr lang="en-GB" sz="2400" dirty="0">
                <a:solidFill>
                  <a:schemeClr val="bg1"/>
                </a:solidFill>
                <a:latin typeface="Century Gothic" panose="020B0502020202020204" pitchFamily="34" charset="0"/>
                <a:cs typeface="Calibri" panose="020F0502020204030204" pitchFamily="34" charset="0"/>
              </a:rPr>
              <a:t>11. oi / </a:t>
            </a:r>
            <a:r>
              <a:rPr lang="en-GB" sz="2400" dirty="0" err="1">
                <a:solidFill>
                  <a:schemeClr val="bg1"/>
                </a:solidFill>
                <a:latin typeface="Century Gothic" panose="020B0502020202020204" pitchFamily="34" charset="0"/>
                <a:cs typeface="Calibri" panose="020F0502020204030204" pitchFamily="34" charset="0"/>
              </a:rPr>
              <a:t>eu</a:t>
            </a:r>
            <a:endParaRPr lang="en-GB" sz="2400" dirty="0">
              <a:solidFill>
                <a:schemeClr val="bg1"/>
              </a:solidFill>
              <a:latin typeface="Century Gothic" panose="020B0502020202020204" pitchFamily="34" charset="0"/>
              <a:cs typeface="Calibri" panose="020F0502020204030204" pitchFamily="34" charset="0"/>
            </a:endParaRPr>
          </a:p>
          <a:p>
            <a:r>
              <a:rPr lang="en-GB" sz="2400" dirty="0">
                <a:solidFill>
                  <a:schemeClr val="bg1"/>
                </a:solidFill>
                <a:latin typeface="Century Gothic" panose="020B0502020202020204" pitchFamily="34" charset="0"/>
                <a:cs typeface="Calibri" panose="020F0502020204030204" pitchFamily="34" charset="0"/>
              </a:rPr>
              <a:t>12. </a:t>
            </a:r>
            <a:r>
              <a:rPr lang="en-GB" sz="2400" dirty="0" err="1">
                <a:solidFill>
                  <a:schemeClr val="bg1"/>
                </a:solidFill>
                <a:latin typeface="Century Gothic" panose="020B0502020202020204" pitchFamily="34" charset="0"/>
                <a:cs typeface="Calibri" panose="020F0502020204030204" pitchFamily="34" charset="0"/>
              </a:rPr>
              <a:t>eu</a:t>
            </a:r>
            <a:endParaRPr lang="en-GB" sz="2400" dirty="0">
              <a:solidFill>
                <a:schemeClr val="bg1"/>
              </a:solidFill>
              <a:latin typeface="Century Gothic" panose="020B0502020202020204" pitchFamily="34" charset="0"/>
              <a:cs typeface="Calibri" panose="020F0502020204030204" pitchFamily="34" charset="0"/>
            </a:endParaRPr>
          </a:p>
          <a:p>
            <a:r>
              <a:rPr lang="en-GB" sz="2400" dirty="0">
                <a:solidFill>
                  <a:schemeClr val="bg1"/>
                </a:solidFill>
                <a:latin typeface="Century Gothic" panose="020B0502020202020204" pitchFamily="34" charset="0"/>
                <a:cs typeface="Calibri" panose="020F0502020204030204" pitchFamily="34" charset="0"/>
              </a:rPr>
              <a:t>13. è / ê / </a:t>
            </a:r>
            <a:r>
              <a:rPr lang="en-GB" sz="2400" dirty="0" err="1">
                <a:solidFill>
                  <a:schemeClr val="bg1"/>
                </a:solidFill>
                <a:latin typeface="Century Gothic" panose="020B0502020202020204" pitchFamily="34" charset="0"/>
                <a:cs typeface="Calibri" panose="020F0502020204030204" pitchFamily="34" charset="0"/>
              </a:rPr>
              <a:t>ai</a:t>
            </a:r>
            <a:endParaRPr lang="en-GB" sz="2400" dirty="0">
              <a:solidFill>
                <a:schemeClr val="bg1"/>
              </a:solidFill>
              <a:latin typeface="Century Gothic" panose="020B0502020202020204" pitchFamily="34" charset="0"/>
              <a:cs typeface="Calibri" panose="020F0502020204030204" pitchFamily="34" charset="0"/>
            </a:endParaRPr>
          </a:p>
        </p:txBody>
      </p:sp>
      <p:sp>
        <p:nvSpPr>
          <p:cNvPr id="6" name="TextBox 5"/>
          <p:cNvSpPr txBox="1"/>
          <p:nvPr/>
        </p:nvSpPr>
        <p:spPr>
          <a:xfrm>
            <a:off x="352309" y="5884647"/>
            <a:ext cx="6436659" cy="369332"/>
          </a:xfrm>
          <a:prstGeom prst="rect">
            <a:avLst/>
          </a:prstGeom>
          <a:noFill/>
        </p:spPr>
        <p:txBody>
          <a:bodyPr wrap="square" rtlCol="0">
            <a:spAutoFit/>
          </a:bodyPr>
          <a:lstStyle/>
          <a:p>
            <a:pPr algn="ctr"/>
            <a:r>
              <a:rPr lang="en-GB" b="1" dirty="0">
                <a:solidFill>
                  <a:srgbClr val="E56700"/>
                </a:solidFill>
                <a:latin typeface="Century Gothic" panose="020B0502020202020204" pitchFamily="34" charset="0"/>
              </a:rPr>
              <a:t>Note: SFC = Silent Final Consonants; </a:t>
            </a:r>
            <a:r>
              <a:rPr lang="en-GB" b="1" dirty="0" err="1">
                <a:solidFill>
                  <a:srgbClr val="E56700"/>
                </a:solidFill>
                <a:latin typeface="Century Gothic" panose="020B0502020202020204" pitchFamily="34" charset="0"/>
              </a:rPr>
              <a:t>SFe</a:t>
            </a:r>
            <a:r>
              <a:rPr lang="en-GB" b="1" dirty="0">
                <a:solidFill>
                  <a:srgbClr val="E56700"/>
                </a:solidFill>
                <a:latin typeface="Century Gothic" panose="020B0502020202020204" pitchFamily="34" charset="0"/>
              </a:rPr>
              <a:t> = Silent Final &lt;e&gt;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3322"/>
            <a:ext cx="8099633" cy="831161"/>
          </a:xfrm>
          <a:prstGeom prst="rect">
            <a:avLst/>
          </a:prstGeom>
        </p:spPr>
      </p:pic>
      <p:sp>
        <p:nvSpPr>
          <p:cNvPr id="10"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Fleur Project- Phonics Programme</a:t>
            </a:r>
            <a:endParaRPr lang="en-GB" sz="3200" b="1" dirty="0">
              <a:solidFill>
                <a:schemeClr val="bg1"/>
              </a:solidFill>
            </a:endParaRPr>
          </a:p>
        </p:txBody>
      </p:sp>
      <p:sp>
        <p:nvSpPr>
          <p:cNvPr id="7" name="TextBox 6"/>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56131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0267" y="3513666"/>
            <a:ext cx="4446494" cy="2732762"/>
          </a:xfrm>
          <a:prstGeom prst="rect">
            <a:avLst/>
          </a:pr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3" name="TextBox 2"/>
          <p:cNvSpPr txBox="1"/>
          <p:nvPr/>
        </p:nvSpPr>
        <p:spPr>
          <a:xfrm>
            <a:off x="7952803" y="3471333"/>
            <a:ext cx="3951329" cy="1754326"/>
          </a:xfrm>
          <a:prstGeom prst="rect">
            <a:avLst/>
          </a:prstGeom>
          <a:solidFill>
            <a:schemeClr val="bg1"/>
          </a:solidFill>
          <a:ln>
            <a:solidFill>
              <a:schemeClr val="bg1"/>
            </a:solidFill>
          </a:ln>
        </p:spPr>
        <p:txBody>
          <a:bodyPr wrap="square" rtlCol="0">
            <a:spAutoFit/>
          </a:bodyPr>
          <a:lstStyle/>
          <a:p>
            <a:pPr marL="342900" indent="-342900">
              <a:buFont typeface="Arial" panose="020B0604020202020204" pitchFamily="34" charset="0"/>
              <a:buChar char="•"/>
            </a:pPr>
            <a:r>
              <a:rPr lang="en-GB" dirty="0" err="1">
                <a:solidFill>
                  <a:srgbClr val="002060"/>
                </a:solidFill>
                <a:latin typeface="Century Gothic" panose="020B0502020202020204" pitchFamily="34" charset="0"/>
              </a:rPr>
              <a:t>Ces</a:t>
            </a:r>
            <a:r>
              <a:rPr lang="en-GB" dirty="0">
                <a:solidFill>
                  <a:srgbClr val="002060"/>
                </a:solidFill>
                <a:latin typeface="Century Gothic" panose="020B0502020202020204" pitchFamily="34" charset="0"/>
              </a:rPr>
              <a:t> mots </a:t>
            </a:r>
            <a:r>
              <a:rPr lang="en-GB" dirty="0" err="1">
                <a:solidFill>
                  <a:srgbClr val="002060"/>
                </a:solidFill>
                <a:latin typeface="Century Gothic" panose="020B0502020202020204" pitchFamily="34" charset="0"/>
              </a:rPr>
              <a:t>anglais</a:t>
            </a:r>
            <a:r>
              <a:rPr lang="en-GB" dirty="0">
                <a:solidFill>
                  <a:srgbClr val="002060"/>
                </a:solidFill>
                <a:latin typeface="Century Gothic" panose="020B0502020202020204" pitchFamily="34" charset="0"/>
              </a:rPr>
              <a:t> et </a:t>
            </a:r>
            <a:r>
              <a:rPr lang="en-GB" dirty="0" err="1">
                <a:solidFill>
                  <a:srgbClr val="002060"/>
                </a:solidFill>
                <a:latin typeface="Century Gothic" panose="020B0502020202020204" pitchFamily="34" charset="0"/>
              </a:rPr>
              <a:t>français</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sont</a:t>
            </a:r>
            <a:r>
              <a:rPr lang="en-GB" dirty="0">
                <a:solidFill>
                  <a:srgbClr val="002060"/>
                </a:solidFill>
                <a:latin typeface="Century Gothic" panose="020B0502020202020204" pitchFamily="34" charset="0"/>
              </a:rPr>
              <a:t> des </a:t>
            </a:r>
            <a:r>
              <a:rPr lang="en-GB" b="1" i="1" dirty="0" err="1">
                <a:solidFill>
                  <a:srgbClr val="E56700"/>
                </a:solidFill>
                <a:latin typeface="Century Gothic" panose="020B0502020202020204" pitchFamily="34" charset="0"/>
              </a:rPr>
              <a:t>homographes</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ou</a:t>
            </a:r>
            <a:r>
              <a:rPr lang="en-GB" dirty="0">
                <a:solidFill>
                  <a:srgbClr val="002060"/>
                </a:solidFill>
                <a:latin typeface="Century Gothic" panose="020B0502020202020204" pitchFamily="34" charset="0"/>
              </a:rPr>
              <a:t> </a:t>
            </a:r>
            <a:r>
              <a:rPr lang="en-GB" i="1" dirty="0">
                <a:solidFill>
                  <a:srgbClr val="002060"/>
                </a:solidFill>
                <a:latin typeface="Century Gothic" panose="020B0502020202020204" pitchFamily="34" charset="0"/>
              </a:rPr>
              <a:t>quasi </a:t>
            </a:r>
            <a:r>
              <a:rPr lang="en-GB" i="1" dirty="0" err="1">
                <a:solidFill>
                  <a:srgbClr val="002060"/>
                </a:solidFill>
                <a:latin typeface="Century Gothic" panose="020B0502020202020204" pitchFamily="34" charset="0"/>
              </a:rPr>
              <a:t>homographes</a:t>
            </a:r>
            <a:r>
              <a:rPr lang="en-GB" dirty="0">
                <a:solidFill>
                  <a:srgbClr val="002060"/>
                </a:solidFill>
                <a:latin typeface="Century Gothic" panose="020B0502020202020204" pitchFamily="34" charset="0"/>
              </a:rPr>
              <a:t>).  </a:t>
            </a:r>
          </a:p>
          <a:p>
            <a:pPr marL="342900" indent="-342900">
              <a:buFont typeface="Arial" panose="020B0604020202020204" pitchFamily="34" charset="0"/>
              <a:buChar char="•"/>
            </a:pPr>
            <a:r>
              <a:rPr lang="en-GB" dirty="0" err="1">
                <a:solidFill>
                  <a:srgbClr val="002060"/>
                </a:solidFill>
                <a:latin typeface="Century Gothic" panose="020B0502020202020204" pitchFamily="34" charset="0"/>
              </a:rPr>
              <a:t>Ça</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veut</a:t>
            </a:r>
            <a:r>
              <a:rPr lang="en-GB" dirty="0">
                <a:solidFill>
                  <a:srgbClr val="002060"/>
                </a:solidFill>
                <a:latin typeface="Century Gothic" panose="020B0502020202020204" pitchFamily="34" charset="0"/>
              </a:rPr>
              <a:t> dire </a:t>
            </a:r>
            <a:r>
              <a:rPr lang="en-GB" dirty="0" err="1">
                <a:solidFill>
                  <a:srgbClr val="002060"/>
                </a:solidFill>
                <a:latin typeface="Century Gothic" panose="020B0502020202020204" pitchFamily="34" charset="0"/>
              </a:rPr>
              <a:t>qu’ils</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ont</a:t>
            </a:r>
            <a:r>
              <a:rPr lang="en-GB" dirty="0">
                <a:solidFill>
                  <a:srgbClr val="002060"/>
                </a:solidFill>
                <a:latin typeface="Century Gothic" panose="020B0502020202020204" pitchFamily="34" charset="0"/>
              </a:rPr>
              <a:t> la</a:t>
            </a:r>
            <a:r>
              <a:rPr lang="en-GB" dirty="0">
                <a:solidFill>
                  <a:srgbClr val="FF9966"/>
                </a:solidFill>
                <a:latin typeface="Century Gothic" panose="020B0502020202020204" pitchFamily="34" charset="0"/>
              </a:rPr>
              <a:t> </a:t>
            </a:r>
            <a:r>
              <a:rPr lang="en-GB" b="1" dirty="0" err="1">
                <a:solidFill>
                  <a:srgbClr val="E56700"/>
                </a:solidFill>
                <a:latin typeface="Century Gothic" panose="020B0502020202020204" pitchFamily="34" charset="0"/>
              </a:rPr>
              <a:t>même</a:t>
            </a:r>
            <a:r>
              <a:rPr lang="en-GB" b="1" dirty="0">
                <a:solidFill>
                  <a:srgbClr val="E56700"/>
                </a:solidFill>
                <a:latin typeface="Century Gothic" panose="020B0502020202020204" pitchFamily="34" charset="0"/>
              </a:rPr>
              <a:t> </a:t>
            </a:r>
            <a:r>
              <a:rPr lang="en-GB" b="1" dirty="0" err="1">
                <a:solidFill>
                  <a:srgbClr val="E56700"/>
                </a:solidFill>
                <a:latin typeface="Century Gothic" panose="020B0502020202020204" pitchFamily="34" charset="0"/>
              </a:rPr>
              <a:t>orthographe</a:t>
            </a:r>
            <a:r>
              <a:rPr lang="en-GB" b="1" dirty="0">
                <a:solidFill>
                  <a:srgbClr val="E56700"/>
                </a:solidFill>
                <a:latin typeface="Century Gothic" panose="020B0502020202020204" pitchFamily="34" charset="0"/>
              </a:rPr>
              <a:t> </a:t>
            </a:r>
            <a:r>
              <a:rPr lang="en-GB" dirty="0">
                <a:solidFill>
                  <a:srgbClr val="002060"/>
                </a:solidFill>
                <a:latin typeface="Century Gothic" panose="020B0502020202020204" pitchFamily="34" charset="0"/>
              </a:rPr>
              <a:t>(</a:t>
            </a:r>
            <a:r>
              <a:rPr lang="en-GB" dirty="0" err="1">
                <a:solidFill>
                  <a:srgbClr val="002060"/>
                </a:solidFill>
                <a:latin typeface="Century Gothic" panose="020B0502020202020204" pitchFamily="34" charset="0"/>
              </a:rPr>
              <a:t>ou</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presque</a:t>
            </a:r>
            <a:r>
              <a:rPr lang="en-GB" dirty="0">
                <a:solidFill>
                  <a:srgbClr val="002060"/>
                </a:solidFill>
                <a:latin typeface="Century Gothic" panose="020B0502020202020204" pitchFamily="34" charset="0"/>
              </a:rPr>
              <a:t>).</a:t>
            </a:r>
          </a:p>
        </p:txBody>
      </p:sp>
      <p:sp>
        <p:nvSpPr>
          <p:cNvPr id="4" name="TextBox 3"/>
          <p:cNvSpPr txBox="1"/>
          <p:nvPr/>
        </p:nvSpPr>
        <p:spPr>
          <a:xfrm>
            <a:off x="7952804" y="287172"/>
            <a:ext cx="4019063" cy="1477328"/>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rgbClr val="002060"/>
                </a:solidFill>
                <a:latin typeface="Century Gothic" panose="020B0502020202020204" pitchFamily="34" charset="0"/>
              </a:rPr>
              <a:t>These English and French words are </a:t>
            </a:r>
            <a:r>
              <a:rPr lang="en-GB" b="1" i="1" dirty="0">
                <a:solidFill>
                  <a:srgbClr val="E56700"/>
                </a:solidFill>
                <a:latin typeface="Century Gothic" panose="020B0502020202020204" pitchFamily="34" charset="0"/>
              </a:rPr>
              <a:t>homographs</a:t>
            </a:r>
            <a:r>
              <a:rPr lang="en-GB" dirty="0">
                <a:solidFill>
                  <a:srgbClr val="FF9966"/>
                </a:solidFill>
                <a:latin typeface="Century Gothic" panose="020B0502020202020204" pitchFamily="34" charset="0"/>
              </a:rPr>
              <a:t> </a:t>
            </a:r>
            <a:r>
              <a:rPr lang="en-GB" dirty="0">
                <a:solidFill>
                  <a:srgbClr val="002060"/>
                </a:solidFill>
                <a:latin typeface="Century Gothic" panose="020B0502020202020204" pitchFamily="34" charset="0"/>
              </a:rPr>
              <a:t>(or quasi-</a:t>
            </a:r>
          </a:p>
          <a:p>
            <a:r>
              <a:rPr lang="en-GB" dirty="0">
                <a:solidFill>
                  <a:srgbClr val="002060"/>
                </a:solidFill>
                <a:latin typeface="Century Gothic" panose="020B0502020202020204" pitchFamily="34" charset="0"/>
              </a:rPr>
              <a:t>      homographs)</a:t>
            </a:r>
          </a:p>
          <a:p>
            <a:pPr marL="342900" indent="-342900">
              <a:buFont typeface="Arial" panose="020B0604020202020204" pitchFamily="34" charset="0"/>
              <a:buChar char="•"/>
            </a:pPr>
            <a:r>
              <a:rPr lang="en-GB" dirty="0">
                <a:solidFill>
                  <a:srgbClr val="002060"/>
                </a:solidFill>
                <a:latin typeface="Century Gothic" panose="020B0502020202020204" pitchFamily="34" charset="0"/>
              </a:rPr>
              <a:t>This means that they have the </a:t>
            </a:r>
            <a:r>
              <a:rPr lang="en-GB" b="1" dirty="0">
                <a:solidFill>
                  <a:srgbClr val="E56700"/>
                </a:solidFill>
                <a:latin typeface="Century Gothic" panose="020B0502020202020204" pitchFamily="34" charset="0"/>
              </a:rPr>
              <a:t>same spelling </a:t>
            </a:r>
            <a:r>
              <a:rPr lang="en-GB" dirty="0">
                <a:solidFill>
                  <a:srgbClr val="002060"/>
                </a:solidFill>
                <a:latin typeface="Century Gothic" panose="020B0502020202020204" pitchFamily="34" charset="0"/>
              </a:rPr>
              <a:t>(or nearly).</a:t>
            </a:r>
          </a:p>
        </p:txBody>
      </p:sp>
      <p:sp>
        <p:nvSpPr>
          <p:cNvPr id="5" name="TextBox 4"/>
          <p:cNvSpPr txBox="1"/>
          <p:nvPr/>
        </p:nvSpPr>
        <p:spPr>
          <a:xfrm>
            <a:off x="7952804" y="5225659"/>
            <a:ext cx="4038600" cy="923330"/>
          </a:xfrm>
          <a:prstGeom prst="rect">
            <a:avLst/>
          </a:prstGeom>
          <a:noFill/>
        </p:spPr>
        <p:txBody>
          <a:bodyPr wrap="square" rtlCol="0">
            <a:spAutoFit/>
          </a:bodyPr>
          <a:lstStyle/>
          <a:p>
            <a:pPr marL="342900" indent="-342900">
              <a:buFont typeface="Arial" panose="020B0604020202020204" pitchFamily="34" charset="0"/>
              <a:buChar char="•"/>
            </a:pPr>
            <a:r>
              <a:rPr lang="en-GB" dirty="0" err="1">
                <a:solidFill>
                  <a:srgbClr val="002060"/>
                </a:solidFill>
                <a:latin typeface="Century Gothic" panose="020B0502020202020204" pitchFamily="34" charset="0"/>
              </a:rPr>
              <a:t>Écoutez</a:t>
            </a:r>
            <a:r>
              <a:rPr lang="en-GB" dirty="0">
                <a:solidFill>
                  <a:srgbClr val="002060"/>
                </a:solidFill>
                <a:latin typeface="Century Gothic" panose="020B0502020202020204" pitchFamily="34" charset="0"/>
              </a:rPr>
              <a:t> les </a:t>
            </a:r>
            <a:r>
              <a:rPr lang="en-GB" dirty="0" err="1">
                <a:solidFill>
                  <a:srgbClr val="002060"/>
                </a:solidFill>
                <a:latin typeface="Century Gothic" panose="020B0502020202020204" pitchFamily="34" charset="0"/>
              </a:rPr>
              <a:t>prononciations</a:t>
            </a:r>
            <a:r>
              <a:rPr lang="en-GB" dirty="0">
                <a:solidFill>
                  <a:srgbClr val="002060"/>
                </a:solidFill>
                <a:latin typeface="Century Gothic" panose="020B0502020202020204" pitchFamily="34" charset="0"/>
              </a:rPr>
              <a:t> des mots </a:t>
            </a:r>
            <a:r>
              <a:rPr lang="en-GB" dirty="0" err="1">
                <a:solidFill>
                  <a:srgbClr val="002060"/>
                </a:solidFill>
                <a:latin typeface="Century Gothic" panose="020B0502020202020204" pitchFamily="34" charset="0"/>
              </a:rPr>
              <a:t>anglais</a:t>
            </a:r>
            <a:r>
              <a:rPr lang="en-GB" dirty="0">
                <a:solidFill>
                  <a:srgbClr val="002060"/>
                </a:solidFill>
                <a:latin typeface="Century Gothic" panose="020B0502020202020204" pitchFamily="34" charset="0"/>
              </a:rPr>
              <a:t> et </a:t>
            </a:r>
            <a:r>
              <a:rPr lang="en-GB" dirty="0" err="1">
                <a:solidFill>
                  <a:srgbClr val="002060"/>
                </a:solidFill>
                <a:latin typeface="Century Gothic" panose="020B0502020202020204" pitchFamily="34" charset="0"/>
              </a:rPr>
              <a:t>français</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Notez</a:t>
            </a:r>
            <a:r>
              <a:rPr lang="en-GB" dirty="0">
                <a:solidFill>
                  <a:srgbClr val="002060"/>
                </a:solidFill>
                <a:latin typeface="Century Gothic" panose="020B0502020202020204" pitchFamily="34" charset="0"/>
              </a:rPr>
              <a:t> les </a:t>
            </a:r>
            <a:r>
              <a:rPr lang="en-GB" b="1" dirty="0" err="1">
                <a:solidFill>
                  <a:srgbClr val="E56700"/>
                </a:solidFill>
                <a:latin typeface="Century Gothic" panose="020B0502020202020204" pitchFamily="34" charset="0"/>
              </a:rPr>
              <a:t>similarités</a:t>
            </a:r>
            <a:r>
              <a:rPr lang="en-GB" dirty="0">
                <a:solidFill>
                  <a:srgbClr val="002060"/>
                </a:solidFill>
                <a:latin typeface="Century Gothic" panose="020B0502020202020204" pitchFamily="34" charset="0"/>
              </a:rPr>
              <a:t> et les </a:t>
            </a:r>
            <a:r>
              <a:rPr lang="en-GB" b="1" dirty="0" err="1">
                <a:solidFill>
                  <a:srgbClr val="E56700"/>
                </a:solidFill>
                <a:latin typeface="Century Gothic" panose="020B0502020202020204" pitchFamily="34" charset="0"/>
              </a:rPr>
              <a:t>différences</a:t>
            </a:r>
            <a:r>
              <a:rPr lang="en-GB" dirty="0">
                <a:solidFill>
                  <a:srgbClr val="002060"/>
                </a:solidFill>
                <a:latin typeface="Century Gothic" panose="020B0502020202020204" pitchFamily="34" charset="0"/>
              </a:rPr>
              <a:t>. </a:t>
            </a:r>
          </a:p>
        </p:txBody>
      </p:sp>
      <p:sp>
        <p:nvSpPr>
          <p:cNvPr id="6" name="TextBox 5"/>
          <p:cNvSpPr txBox="1"/>
          <p:nvPr/>
        </p:nvSpPr>
        <p:spPr>
          <a:xfrm>
            <a:off x="7952804" y="1764500"/>
            <a:ext cx="4019063" cy="1200329"/>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rgbClr val="002060"/>
                </a:solidFill>
                <a:latin typeface="Century Gothic" panose="020B0502020202020204" pitchFamily="34" charset="0"/>
              </a:rPr>
              <a:t>Listen to the pronunciations of the English and French words.  Note </a:t>
            </a:r>
          </a:p>
          <a:p>
            <a:r>
              <a:rPr lang="en-GB" dirty="0">
                <a:solidFill>
                  <a:srgbClr val="002060"/>
                </a:solidFill>
                <a:latin typeface="Century Gothic" panose="020B0502020202020204" pitchFamily="34" charset="0"/>
              </a:rPr>
              <a:t>      the </a:t>
            </a:r>
            <a:r>
              <a:rPr lang="en-GB" b="1" dirty="0">
                <a:solidFill>
                  <a:srgbClr val="E56700"/>
                </a:solidFill>
                <a:latin typeface="Century Gothic" panose="020B0502020202020204" pitchFamily="34" charset="0"/>
              </a:rPr>
              <a:t>similarities</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and </a:t>
            </a:r>
            <a:r>
              <a:rPr lang="en-GB" b="1" dirty="0">
                <a:solidFill>
                  <a:srgbClr val="E56700"/>
                </a:solidFill>
                <a:latin typeface="Century Gothic" panose="020B0502020202020204" pitchFamily="34" charset="0"/>
              </a:rPr>
              <a:t>differences</a:t>
            </a:r>
            <a:r>
              <a:rPr lang="en-GB" dirty="0">
                <a:solidFill>
                  <a:srgbClr val="002060"/>
                </a:solidFill>
                <a:latin typeface="Century Gothic" panose="020B0502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1718934852"/>
              </p:ext>
            </p:extLst>
          </p:nvPr>
        </p:nvGraphicFramePr>
        <p:xfrm>
          <a:off x="215196" y="287172"/>
          <a:ext cx="7596005" cy="5857379"/>
        </p:xfrm>
        <a:graphic>
          <a:graphicData uri="http://schemas.openxmlformats.org/drawingml/2006/table">
            <a:tbl>
              <a:tblPr firstRow="1" firstCol="1" bandRow="1">
                <a:tableStyleId>{21E4AEA4-8DFA-4A89-87EB-49C32662AFE0}</a:tableStyleId>
              </a:tblPr>
              <a:tblGrid>
                <a:gridCol w="632332">
                  <a:extLst>
                    <a:ext uri="{9D8B030D-6E8A-4147-A177-3AD203B41FA5}">
                      <a16:colId xmlns="" xmlns:a16="http://schemas.microsoft.com/office/drawing/2014/main" val="20000"/>
                    </a:ext>
                  </a:extLst>
                </a:gridCol>
                <a:gridCol w="1325549">
                  <a:extLst>
                    <a:ext uri="{9D8B030D-6E8A-4147-A177-3AD203B41FA5}">
                      <a16:colId xmlns="" xmlns:a16="http://schemas.microsoft.com/office/drawing/2014/main" val="20001"/>
                    </a:ext>
                  </a:extLst>
                </a:gridCol>
                <a:gridCol w="1607002">
                  <a:extLst>
                    <a:ext uri="{9D8B030D-6E8A-4147-A177-3AD203B41FA5}">
                      <a16:colId xmlns="" xmlns:a16="http://schemas.microsoft.com/office/drawing/2014/main" val="20002"/>
                    </a:ext>
                  </a:extLst>
                </a:gridCol>
                <a:gridCol w="635537">
                  <a:extLst>
                    <a:ext uri="{9D8B030D-6E8A-4147-A177-3AD203B41FA5}">
                      <a16:colId xmlns="" xmlns:a16="http://schemas.microsoft.com/office/drawing/2014/main" val="20003"/>
                    </a:ext>
                  </a:extLst>
                </a:gridCol>
                <a:gridCol w="1525290">
                  <a:extLst>
                    <a:ext uri="{9D8B030D-6E8A-4147-A177-3AD203B41FA5}">
                      <a16:colId xmlns="" xmlns:a16="http://schemas.microsoft.com/office/drawing/2014/main" val="20004"/>
                    </a:ext>
                  </a:extLst>
                </a:gridCol>
                <a:gridCol w="1870295">
                  <a:extLst>
                    <a:ext uri="{9D8B030D-6E8A-4147-A177-3AD203B41FA5}">
                      <a16:colId xmlns="" xmlns:a16="http://schemas.microsoft.com/office/drawing/2014/main" val="20005"/>
                    </a:ext>
                  </a:extLst>
                </a:gridCol>
              </a:tblGrid>
              <a:tr h="532489">
                <a:tc>
                  <a:txBody>
                    <a:bodyPr/>
                    <a:lstStyle/>
                    <a:p>
                      <a:pPr algn="ctr">
                        <a:spcAft>
                          <a:spcPts val="0"/>
                        </a:spcAft>
                      </a:pPr>
                      <a:r>
                        <a:rPr lang="fr-FR" sz="2400" dirty="0">
                          <a:effectLst/>
                          <a:latin typeface="+mn-lt"/>
                        </a:rPr>
                        <a:t> </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anglais</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français</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anglais</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français</a:t>
                      </a:r>
                      <a:endParaRPr lang="en-GB" sz="2400" dirty="0">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0000"/>
                  </a:ext>
                </a:extLst>
              </a:tr>
              <a:tr h="532489">
                <a:tc>
                  <a:txBody>
                    <a:bodyPr/>
                    <a:lstStyle/>
                    <a:p>
                      <a:pPr algn="ctr">
                        <a:spcAft>
                          <a:spcPts val="0"/>
                        </a:spcAft>
                      </a:pPr>
                      <a:r>
                        <a:rPr lang="fr-FR" sz="2400" dirty="0">
                          <a:effectLst/>
                          <a:latin typeface="+mn-lt"/>
                        </a:rPr>
                        <a:t>1</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rat</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rat</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b="1" dirty="0">
                          <a:solidFill>
                            <a:schemeClr val="bg1"/>
                          </a:solidFill>
                          <a:effectLst/>
                          <a:latin typeface="+mn-lt"/>
                        </a:rPr>
                        <a:t>11</a:t>
                      </a:r>
                      <a:endParaRPr lang="en-GB"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rgbClr val="FF7B21"/>
                    </a:solidFill>
                  </a:tcPr>
                </a:tc>
                <a:tc>
                  <a:txBody>
                    <a:bodyPr/>
                    <a:lstStyle/>
                    <a:p>
                      <a:pPr algn="ctr">
                        <a:spcAft>
                          <a:spcPts val="0"/>
                        </a:spcAft>
                      </a:pPr>
                      <a:r>
                        <a:rPr lang="fr-FR" sz="2400" dirty="0">
                          <a:effectLst/>
                          <a:latin typeface="+mn-lt"/>
                        </a:rPr>
                        <a:t>loin</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loin</a:t>
                      </a:r>
                      <a:endParaRPr lang="en-GB" sz="2400">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0001"/>
                  </a:ext>
                </a:extLst>
              </a:tr>
              <a:tr h="532489">
                <a:tc>
                  <a:txBody>
                    <a:bodyPr/>
                    <a:lstStyle/>
                    <a:p>
                      <a:pPr algn="ctr">
                        <a:spcAft>
                          <a:spcPts val="0"/>
                        </a:spcAft>
                      </a:pPr>
                      <a:r>
                        <a:rPr lang="fr-FR" sz="2400">
                          <a:effectLst/>
                          <a:latin typeface="+mn-lt"/>
                        </a:rPr>
                        <a:t>2</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vent </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vent </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b="1" dirty="0">
                          <a:solidFill>
                            <a:schemeClr val="bg1"/>
                          </a:solidFill>
                          <a:effectLst/>
                          <a:latin typeface="+mn-lt"/>
                        </a:rPr>
                        <a:t>12</a:t>
                      </a:r>
                      <a:endParaRPr lang="en-GB"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rgbClr val="FF7B21"/>
                    </a:solidFill>
                  </a:tcPr>
                </a:tc>
                <a:tc>
                  <a:txBody>
                    <a:bodyPr/>
                    <a:lstStyle/>
                    <a:p>
                      <a:pPr algn="ctr">
                        <a:spcAft>
                          <a:spcPts val="0"/>
                        </a:spcAft>
                      </a:pPr>
                      <a:r>
                        <a:rPr lang="fr-FR" sz="2400" dirty="0">
                          <a:effectLst/>
                          <a:latin typeface="+mn-lt"/>
                        </a:rPr>
                        <a:t>son</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son</a:t>
                      </a:r>
                      <a:endParaRPr lang="en-GB" sz="2400">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0002"/>
                  </a:ext>
                </a:extLst>
              </a:tr>
              <a:tr h="532489">
                <a:tc>
                  <a:txBody>
                    <a:bodyPr/>
                    <a:lstStyle/>
                    <a:p>
                      <a:pPr algn="ctr">
                        <a:spcAft>
                          <a:spcPts val="0"/>
                        </a:spcAft>
                      </a:pPr>
                      <a:r>
                        <a:rPr lang="fr-FR" sz="2400">
                          <a:effectLst/>
                          <a:latin typeface="+mn-lt"/>
                        </a:rPr>
                        <a:t>3</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pain</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pain</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b="1" dirty="0">
                          <a:solidFill>
                            <a:schemeClr val="bg1"/>
                          </a:solidFill>
                          <a:effectLst/>
                          <a:latin typeface="+mn-lt"/>
                        </a:rPr>
                        <a:t>13</a:t>
                      </a:r>
                      <a:endParaRPr lang="en-GB"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rgbClr val="FF7B21"/>
                    </a:solidFill>
                  </a:tcPr>
                </a:tc>
                <a:tc>
                  <a:txBody>
                    <a:bodyPr/>
                    <a:lstStyle/>
                    <a:p>
                      <a:pPr algn="ctr">
                        <a:spcAft>
                          <a:spcPts val="0"/>
                        </a:spcAft>
                      </a:pPr>
                      <a:r>
                        <a:rPr lang="fr-FR" sz="2400" dirty="0">
                          <a:effectLst/>
                          <a:latin typeface="+mn-lt"/>
                        </a:rPr>
                        <a:t>queue</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queue</a:t>
                      </a:r>
                      <a:endParaRPr lang="en-GB" sz="2400">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0003"/>
                  </a:ext>
                </a:extLst>
              </a:tr>
              <a:tr h="532489">
                <a:tc>
                  <a:txBody>
                    <a:bodyPr/>
                    <a:lstStyle/>
                    <a:p>
                      <a:pPr algn="ctr">
                        <a:spcAft>
                          <a:spcPts val="0"/>
                        </a:spcAft>
                      </a:pPr>
                      <a:r>
                        <a:rPr lang="fr-FR" sz="2400">
                          <a:effectLst/>
                          <a:latin typeface="+mn-lt"/>
                        </a:rPr>
                        <a:t>4</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signal</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signal</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b="1" dirty="0">
                          <a:solidFill>
                            <a:schemeClr val="bg1"/>
                          </a:solidFill>
                          <a:effectLst/>
                          <a:latin typeface="+mn-lt"/>
                        </a:rPr>
                        <a:t>14</a:t>
                      </a:r>
                      <a:endParaRPr lang="en-GB"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rgbClr val="FF7B21"/>
                    </a:solidFill>
                  </a:tcPr>
                </a:tc>
                <a:tc>
                  <a:txBody>
                    <a:bodyPr/>
                    <a:lstStyle/>
                    <a:p>
                      <a:pPr algn="ctr">
                        <a:spcAft>
                          <a:spcPts val="0"/>
                        </a:spcAft>
                      </a:pPr>
                      <a:r>
                        <a:rPr lang="fr-FR" sz="2400" dirty="0" err="1">
                          <a:effectLst/>
                          <a:latin typeface="+mn-lt"/>
                        </a:rPr>
                        <a:t>theatre</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théâtre </a:t>
                      </a:r>
                      <a:endParaRPr lang="en-GB" sz="2400">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0004"/>
                  </a:ext>
                </a:extLst>
              </a:tr>
              <a:tr h="532489">
                <a:tc>
                  <a:txBody>
                    <a:bodyPr/>
                    <a:lstStyle/>
                    <a:p>
                      <a:pPr algn="ctr">
                        <a:spcAft>
                          <a:spcPts val="0"/>
                        </a:spcAft>
                      </a:pPr>
                      <a:r>
                        <a:rPr lang="fr-FR" sz="2400">
                          <a:effectLst/>
                          <a:latin typeface="+mn-lt"/>
                        </a:rPr>
                        <a:t>5</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nation</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nation</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b="1" dirty="0">
                          <a:solidFill>
                            <a:schemeClr val="bg1"/>
                          </a:solidFill>
                          <a:effectLst/>
                          <a:latin typeface="+mn-lt"/>
                        </a:rPr>
                        <a:t>15</a:t>
                      </a:r>
                      <a:endParaRPr lang="en-GB"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rgbClr val="FF7B21"/>
                    </a:solidFill>
                  </a:tcPr>
                </a:tc>
                <a:tc>
                  <a:txBody>
                    <a:bodyPr/>
                    <a:lstStyle/>
                    <a:p>
                      <a:pPr algn="ctr">
                        <a:spcAft>
                          <a:spcPts val="0"/>
                        </a:spcAft>
                      </a:pPr>
                      <a:r>
                        <a:rPr lang="fr-FR" sz="2400">
                          <a:effectLst/>
                          <a:latin typeface="+mn-lt"/>
                        </a:rPr>
                        <a:t>television</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télévision</a:t>
                      </a:r>
                      <a:endParaRPr lang="en-GB" sz="2400" dirty="0">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0005"/>
                  </a:ext>
                </a:extLst>
              </a:tr>
              <a:tr h="532489">
                <a:tc>
                  <a:txBody>
                    <a:bodyPr/>
                    <a:lstStyle/>
                    <a:p>
                      <a:pPr algn="ctr">
                        <a:spcAft>
                          <a:spcPts val="0"/>
                        </a:spcAft>
                      </a:pPr>
                      <a:r>
                        <a:rPr lang="fr-FR" sz="2400">
                          <a:effectLst/>
                          <a:latin typeface="+mn-lt"/>
                        </a:rPr>
                        <a:t>6</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fiction</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fiction</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b="1" dirty="0">
                          <a:solidFill>
                            <a:schemeClr val="bg1"/>
                          </a:solidFill>
                          <a:effectLst/>
                          <a:latin typeface="+mn-lt"/>
                        </a:rPr>
                        <a:t>16</a:t>
                      </a:r>
                      <a:endParaRPr lang="en-GB"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rgbClr val="FF7B21"/>
                    </a:solidFill>
                  </a:tcPr>
                </a:tc>
                <a:tc>
                  <a:txBody>
                    <a:bodyPr/>
                    <a:lstStyle/>
                    <a:p>
                      <a:pPr algn="ctr">
                        <a:spcAft>
                          <a:spcPts val="0"/>
                        </a:spcAft>
                      </a:pPr>
                      <a:r>
                        <a:rPr lang="fr-FR" sz="2400">
                          <a:effectLst/>
                          <a:latin typeface="+mn-lt"/>
                        </a:rPr>
                        <a:t>chat</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chat</a:t>
                      </a:r>
                      <a:endParaRPr lang="en-GB" sz="2400" dirty="0">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0006"/>
                  </a:ext>
                </a:extLst>
              </a:tr>
              <a:tr h="532489">
                <a:tc>
                  <a:txBody>
                    <a:bodyPr/>
                    <a:lstStyle/>
                    <a:p>
                      <a:pPr algn="ctr">
                        <a:spcAft>
                          <a:spcPts val="0"/>
                        </a:spcAft>
                      </a:pPr>
                      <a:r>
                        <a:rPr lang="fr-FR" sz="2400">
                          <a:effectLst/>
                          <a:latin typeface="+mn-lt"/>
                        </a:rPr>
                        <a:t>7</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mine</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mine</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b="1" dirty="0">
                          <a:solidFill>
                            <a:schemeClr val="bg1"/>
                          </a:solidFill>
                          <a:effectLst/>
                          <a:latin typeface="+mn-lt"/>
                        </a:rPr>
                        <a:t>17</a:t>
                      </a:r>
                      <a:endParaRPr lang="en-GB"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rgbClr val="FF7B21"/>
                    </a:solidFill>
                  </a:tcPr>
                </a:tc>
                <a:tc>
                  <a:txBody>
                    <a:bodyPr/>
                    <a:lstStyle/>
                    <a:p>
                      <a:pPr algn="ctr">
                        <a:spcAft>
                          <a:spcPts val="0"/>
                        </a:spcAft>
                      </a:pPr>
                      <a:r>
                        <a:rPr lang="fr-FR" sz="2400">
                          <a:effectLst/>
                          <a:latin typeface="+mn-lt"/>
                        </a:rPr>
                        <a:t>jungle</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jungle </a:t>
                      </a:r>
                      <a:endParaRPr lang="en-GB" sz="2400" dirty="0">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0007"/>
                  </a:ext>
                </a:extLst>
              </a:tr>
              <a:tr h="532489">
                <a:tc>
                  <a:txBody>
                    <a:bodyPr/>
                    <a:lstStyle/>
                    <a:p>
                      <a:pPr algn="ctr">
                        <a:spcAft>
                          <a:spcPts val="0"/>
                        </a:spcAft>
                      </a:pPr>
                      <a:r>
                        <a:rPr lang="fr-FR" sz="2400">
                          <a:effectLst/>
                          <a:latin typeface="+mn-lt"/>
                        </a:rPr>
                        <a:t>8</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sale</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sale</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b="1" dirty="0">
                          <a:solidFill>
                            <a:schemeClr val="bg1"/>
                          </a:solidFill>
                          <a:effectLst/>
                          <a:latin typeface="+mn-lt"/>
                        </a:rPr>
                        <a:t>18</a:t>
                      </a:r>
                      <a:endParaRPr lang="en-GB"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rgbClr val="FF7B21"/>
                    </a:solidFill>
                  </a:tcPr>
                </a:tc>
                <a:tc>
                  <a:txBody>
                    <a:bodyPr/>
                    <a:lstStyle/>
                    <a:p>
                      <a:pPr algn="ctr">
                        <a:spcAft>
                          <a:spcPts val="0"/>
                        </a:spcAft>
                      </a:pPr>
                      <a:r>
                        <a:rPr lang="fr-FR" sz="2400">
                          <a:effectLst/>
                          <a:latin typeface="+mn-lt"/>
                        </a:rPr>
                        <a:t>rare</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rare</a:t>
                      </a:r>
                      <a:endParaRPr lang="en-GB" sz="2400" dirty="0">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0008"/>
                  </a:ext>
                </a:extLst>
              </a:tr>
              <a:tr h="532489">
                <a:tc>
                  <a:txBody>
                    <a:bodyPr/>
                    <a:lstStyle/>
                    <a:p>
                      <a:pPr algn="ctr">
                        <a:spcAft>
                          <a:spcPts val="0"/>
                        </a:spcAft>
                      </a:pPr>
                      <a:r>
                        <a:rPr lang="fr-FR" sz="2400">
                          <a:effectLst/>
                          <a:latin typeface="+mn-lt"/>
                        </a:rPr>
                        <a:t>9</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nutrition</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nutrition</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b="1" dirty="0">
                          <a:solidFill>
                            <a:schemeClr val="bg1"/>
                          </a:solidFill>
                          <a:effectLst/>
                          <a:latin typeface="+mn-lt"/>
                        </a:rPr>
                        <a:t>19</a:t>
                      </a:r>
                      <a:endParaRPr lang="en-GB"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rgbClr val="FF7B21"/>
                    </a:solidFill>
                  </a:tcPr>
                </a:tc>
                <a:tc>
                  <a:txBody>
                    <a:bodyPr/>
                    <a:lstStyle/>
                    <a:p>
                      <a:pPr algn="ctr">
                        <a:spcAft>
                          <a:spcPts val="0"/>
                        </a:spcAft>
                      </a:pPr>
                      <a:r>
                        <a:rPr lang="fr-FR" sz="2400">
                          <a:effectLst/>
                          <a:latin typeface="+mn-lt"/>
                        </a:rPr>
                        <a:t>grand</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grand</a:t>
                      </a:r>
                      <a:endParaRPr lang="en-GB" sz="2400" dirty="0">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0009"/>
                  </a:ext>
                </a:extLst>
              </a:tr>
              <a:tr h="532489">
                <a:tc>
                  <a:txBody>
                    <a:bodyPr/>
                    <a:lstStyle/>
                    <a:p>
                      <a:pPr algn="ctr">
                        <a:spcAft>
                          <a:spcPts val="0"/>
                        </a:spcAft>
                      </a:pPr>
                      <a:r>
                        <a:rPr lang="fr-FR" sz="2400">
                          <a:effectLst/>
                          <a:latin typeface="+mn-lt"/>
                        </a:rPr>
                        <a:t>10</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train</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a:effectLst/>
                          <a:latin typeface="+mn-lt"/>
                        </a:rPr>
                        <a:t>train</a:t>
                      </a:r>
                      <a:endParaRPr lang="en-GB" sz="24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b="1" dirty="0">
                          <a:solidFill>
                            <a:schemeClr val="bg1"/>
                          </a:solidFill>
                          <a:effectLst/>
                          <a:latin typeface="+mn-lt"/>
                        </a:rPr>
                        <a:t>20</a:t>
                      </a:r>
                      <a:endParaRPr lang="en-GB"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rgbClr val="FF7B21"/>
                    </a:solidFill>
                  </a:tcPr>
                </a:tc>
                <a:tc>
                  <a:txBody>
                    <a:bodyPr/>
                    <a:lstStyle/>
                    <a:p>
                      <a:pPr algn="ctr">
                        <a:spcAft>
                          <a:spcPts val="0"/>
                        </a:spcAft>
                      </a:pPr>
                      <a:r>
                        <a:rPr lang="fr-FR" sz="2400" dirty="0">
                          <a:effectLst/>
                          <a:latin typeface="+mn-lt"/>
                        </a:rPr>
                        <a:t>Paul</a:t>
                      </a: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fr-FR" sz="2400" dirty="0">
                          <a:effectLst/>
                          <a:latin typeface="+mn-lt"/>
                        </a:rPr>
                        <a:t>Paul</a:t>
                      </a:r>
                      <a:endParaRPr lang="en-GB" sz="2400" dirty="0">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408671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43931" y="2373072"/>
            <a:ext cx="2160494" cy="523220"/>
          </a:xfrm>
          <a:prstGeom prst="rect">
            <a:avLst/>
          </a:prstGeom>
          <a:solidFill>
            <a:srgbClr val="E56700"/>
          </a:solidFill>
          <a:ln>
            <a:noFill/>
          </a:ln>
        </p:spPr>
        <p:txBody>
          <a:bodyPr wrap="square" rtlCol="0">
            <a:spAutoFit/>
          </a:bodyPr>
          <a:lstStyle/>
          <a:p>
            <a:pPr algn="ctr"/>
            <a:r>
              <a:rPr lang="en-GB" sz="2800" b="1" dirty="0">
                <a:solidFill>
                  <a:srgbClr val="002060"/>
                </a:solidFill>
                <a:latin typeface="Century Gothic" panose="020B0502020202020204" pitchFamily="34" charset="0"/>
              </a:rPr>
              <a:t>un ch</a:t>
            </a:r>
            <a:r>
              <a:rPr lang="en-GB" sz="2800" b="1" dirty="0">
                <a:solidFill>
                  <a:schemeClr val="bg1"/>
                </a:solidFill>
                <a:latin typeface="Century Gothic" panose="020B0502020202020204" pitchFamily="34" charset="0"/>
              </a:rPr>
              <a:t>a</a:t>
            </a:r>
            <a:r>
              <a:rPr lang="en-GB" sz="2800" b="1" dirty="0">
                <a:solidFill>
                  <a:srgbClr val="002060"/>
                </a:solidFill>
                <a:latin typeface="Century Gothic" panose="020B0502020202020204" pitchFamily="34" charset="0"/>
              </a:rPr>
              <a:t>t</a:t>
            </a:r>
          </a:p>
        </p:txBody>
      </p:sp>
      <p:sp>
        <p:nvSpPr>
          <p:cNvPr id="14" name="TextBox 13"/>
          <p:cNvSpPr txBox="1"/>
          <p:nvPr/>
        </p:nvSpPr>
        <p:spPr>
          <a:xfrm>
            <a:off x="7765504" y="2369264"/>
            <a:ext cx="2481824" cy="523220"/>
          </a:xfrm>
          <a:prstGeom prst="rect">
            <a:avLst/>
          </a:prstGeom>
          <a:solidFill>
            <a:srgbClr val="E56700"/>
          </a:solidFill>
          <a:ln>
            <a:noFill/>
          </a:ln>
        </p:spPr>
        <p:txBody>
          <a:bodyPr wrap="square" rtlCol="0">
            <a:spAutoFit/>
          </a:bodyPr>
          <a:lstStyle/>
          <a:p>
            <a:pPr algn="ctr"/>
            <a:r>
              <a:rPr lang="en-GB" sz="2800" b="1" dirty="0" err="1">
                <a:solidFill>
                  <a:srgbClr val="002060"/>
                </a:solidFill>
                <a:latin typeface="Century Gothic" panose="020B0502020202020204" pitchFamily="34" charset="0"/>
              </a:rPr>
              <a:t>une</a:t>
            </a:r>
            <a:r>
              <a:rPr lang="en-GB" sz="2800" b="1" dirty="0">
                <a:solidFill>
                  <a:srgbClr val="002060"/>
                </a:solidFill>
                <a:latin typeface="Century Gothic" panose="020B0502020202020204" pitchFamily="34" charset="0"/>
              </a:rPr>
              <a:t> </a:t>
            </a:r>
            <a:r>
              <a:rPr lang="en-GB" sz="2800" b="1" dirty="0">
                <a:solidFill>
                  <a:schemeClr val="bg1"/>
                </a:solidFill>
                <a:latin typeface="Century Gothic" panose="020B0502020202020204" pitchFamily="34" charset="0"/>
              </a:rPr>
              <a:t>qu</a:t>
            </a:r>
            <a:r>
              <a:rPr lang="en-GB" sz="2800" b="1" dirty="0">
                <a:solidFill>
                  <a:srgbClr val="002060"/>
                </a:solidFill>
                <a:latin typeface="Century Gothic" panose="020B0502020202020204" pitchFamily="34" charset="0"/>
              </a:rPr>
              <a:t>estion</a:t>
            </a:r>
          </a:p>
        </p:txBody>
      </p:sp>
      <p:sp>
        <p:nvSpPr>
          <p:cNvPr id="15" name="TextBox 14"/>
          <p:cNvSpPr txBox="1"/>
          <p:nvPr/>
        </p:nvSpPr>
        <p:spPr>
          <a:xfrm>
            <a:off x="3143931" y="4396352"/>
            <a:ext cx="2387600" cy="523220"/>
          </a:xfrm>
          <a:prstGeom prst="rect">
            <a:avLst/>
          </a:prstGeom>
          <a:solidFill>
            <a:srgbClr val="E56700"/>
          </a:solidFill>
          <a:ln>
            <a:noFill/>
          </a:ln>
        </p:spPr>
        <p:txBody>
          <a:bodyPr wrap="square" rtlCol="0">
            <a:spAutoFit/>
          </a:bodyPr>
          <a:lstStyle/>
          <a:p>
            <a:pPr algn="ctr"/>
            <a:r>
              <a:rPr lang="en-GB" sz="2800" b="1" dirty="0">
                <a:solidFill>
                  <a:srgbClr val="002060"/>
                </a:solidFill>
                <a:latin typeface="Century Gothic" panose="020B0502020202020204" pitchFamily="34" charset="0"/>
              </a:rPr>
              <a:t>des </a:t>
            </a:r>
            <a:r>
              <a:rPr lang="en-GB" sz="2800" b="1" dirty="0" err="1">
                <a:solidFill>
                  <a:srgbClr val="002060"/>
                </a:solidFill>
                <a:latin typeface="Century Gothic" panose="020B0502020202020204" pitchFamily="34" charset="0"/>
              </a:rPr>
              <a:t>gla</a:t>
            </a:r>
            <a:r>
              <a:rPr lang="en-GB" sz="2800" b="1" dirty="0" err="1">
                <a:solidFill>
                  <a:schemeClr val="bg1"/>
                </a:solidFill>
                <a:latin typeface="Century Gothic" panose="020B0502020202020204" pitchFamily="34" charset="0"/>
              </a:rPr>
              <a:t>ç</a:t>
            </a:r>
            <a:r>
              <a:rPr lang="en-GB" sz="2800" b="1" dirty="0" err="1">
                <a:solidFill>
                  <a:srgbClr val="002060"/>
                </a:solidFill>
                <a:latin typeface="Century Gothic" panose="020B0502020202020204" pitchFamily="34" charset="0"/>
              </a:rPr>
              <a:t>ons</a:t>
            </a:r>
            <a:endParaRPr lang="en-GB" sz="2800" b="1" dirty="0">
              <a:solidFill>
                <a:srgbClr val="002060"/>
              </a:solidFill>
              <a:latin typeface="Century Gothic" panose="020B0502020202020204" pitchFamily="34" charset="0"/>
            </a:endParaRPr>
          </a:p>
        </p:txBody>
      </p:sp>
      <p:sp>
        <p:nvSpPr>
          <p:cNvPr id="16" name="Rectangle 15"/>
          <p:cNvSpPr/>
          <p:nvPr/>
        </p:nvSpPr>
        <p:spPr>
          <a:xfrm>
            <a:off x="1524000" y="0"/>
            <a:ext cx="9144000" cy="12192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524000" y="116284"/>
            <a:ext cx="9144000" cy="646331"/>
          </a:xfrm>
          <a:prstGeom prst="rect">
            <a:avLst/>
          </a:prstGeom>
          <a:noFill/>
        </p:spPr>
        <p:txBody>
          <a:bodyPr wrap="square" rtlCol="0">
            <a:spAutoFit/>
          </a:bodyPr>
          <a:lstStyle/>
          <a:p>
            <a:pPr algn="ctr"/>
            <a:r>
              <a:rPr lang="en-GB" sz="3600" b="1" dirty="0">
                <a:solidFill>
                  <a:srgbClr val="E56700"/>
                </a:solidFill>
                <a:latin typeface="Century Gothic" panose="020B0502020202020204" pitchFamily="34" charset="0"/>
              </a:rPr>
              <a:t>Les </a:t>
            </a:r>
            <a:r>
              <a:rPr lang="en-GB" sz="3600" b="1" dirty="0" err="1">
                <a:solidFill>
                  <a:srgbClr val="E56700"/>
                </a:solidFill>
                <a:latin typeface="Century Gothic" panose="020B0502020202020204" pitchFamily="34" charset="0"/>
              </a:rPr>
              <a:t>lettres</a:t>
            </a:r>
            <a:r>
              <a:rPr lang="en-GB" sz="3600" b="1" dirty="0">
                <a:solidFill>
                  <a:srgbClr val="E56700"/>
                </a:solidFill>
                <a:latin typeface="Century Gothic" panose="020B0502020202020204" pitchFamily="34" charset="0"/>
              </a:rPr>
              <a:t> et les sons </a:t>
            </a:r>
            <a:r>
              <a:rPr lang="en-GB" sz="3600" b="1" dirty="0" err="1">
                <a:solidFill>
                  <a:srgbClr val="E56700"/>
                </a:solidFill>
                <a:latin typeface="Century Gothic" panose="020B0502020202020204" pitchFamily="34" charset="0"/>
              </a:rPr>
              <a:t>en</a:t>
            </a:r>
            <a:r>
              <a:rPr lang="en-GB" sz="3600" b="1" dirty="0">
                <a:solidFill>
                  <a:srgbClr val="E56700"/>
                </a:solidFill>
                <a:latin typeface="Century Gothic" panose="020B0502020202020204" pitchFamily="34" charset="0"/>
              </a:rPr>
              <a:t> </a:t>
            </a:r>
            <a:r>
              <a:rPr lang="en-GB" sz="3600" b="1" dirty="0" err="1">
                <a:solidFill>
                  <a:srgbClr val="E56700"/>
                </a:solidFill>
                <a:latin typeface="Century Gothic" panose="020B0502020202020204" pitchFamily="34" charset="0"/>
              </a:rPr>
              <a:t>français</a:t>
            </a:r>
            <a:endParaRPr lang="en-GB" sz="3600" b="1" dirty="0">
              <a:solidFill>
                <a:srgbClr val="E56700"/>
              </a:solidFill>
              <a:latin typeface="Century Gothic" panose="020B0502020202020204" pitchFamily="34" charset="0"/>
            </a:endParaRPr>
          </a:p>
        </p:txBody>
      </p:sp>
      <p:sp>
        <p:nvSpPr>
          <p:cNvPr id="18" name="TextBox 17"/>
          <p:cNvSpPr txBox="1"/>
          <p:nvPr/>
        </p:nvSpPr>
        <p:spPr>
          <a:xfrm>
            <a:off x="1524000" y="687086"/>
            <a:ext cx="9144000" cy="707886"/>
          </a:xfrm>
          <a:prstGeom prst="rect">
            <a:avLst/>
          </a:prstGeom>
          <a:noFill/>
          <a:ln>
            <a:solidFill>
              <a:schemeClr val="bg1"/>
            </a:solidFill>
          </a:ln>
        </p:spPr>
        <p:txBody>
          <a:bodyPr wrap="square" rtlCol="0">
            <a:spAutoFit/>
          </a:bodyPr>
          <a:lstStyle/>
          <a:p>
            <a:pPr algn="ctr"/>
            <a:r>
              <a:rPr lang="en-GB" sz="4000" dirty="0" err="1">
                <a:solidFill>
                  <a:srgbClr val="002060"/>
                </a:solidFill>
                <a:latin typeface="Century Gothic" panose="020B0502020202020204" pitchFamily="34" charset="0"/>
              </a:rPr>
              <a:t>qu</a:t>
            </a:r>
            <a:r>
              <a:rPr lang="en-GB" sz="4000" dirty="0">
                <a:solidFill>
                  <a:srgbClr val="002060"/>
                </a:solidFill>
                <a:latin typeface="Century Gothic" panose="020B0502020202020204" pitchFamily="34" charset="0"/>
              </a:rPr>
              <a:t>   –   </a:t>
            </a:r>
            <a:r>
              <a:rPr lang="en-GB" sz="4000" dirty="0" err="1">
                <a:solidFill>
                  <a:srgbClr val="002060"/>
                </a:solidFill>
                <a:latin typeface="Century Gothic" panose="020B0502020202020204" pitchFamily="34" charset="0"/>
              </a:rPr>
              <a:t>ch</a:t>
            </a:r>
            <a:r>
              <a:rPr lang="en-GB" sz="4000" dirty="0">
                <a:solidFill>
                  <a:srgbClr val="002060"/>
                </a:solidFill>
                <a:latin typeface="Century Gothic" panose="020B0502020202020204" pitchFamily="34" charset="0"/>
              </a:rPr>
              <a:t>   –   ç   </a:t>
            </a:r>
          </a:p>
        </p:txBody>
      </p:sp>
      <p:sp>
        <p:nvSpPr>
          <p:cNvPr id="19" name="TextBox 18"/>
          <p:cNvSpPr txBox="1"/>
          <p:nvPr/>
        </p:nvSpPr>
        <p:spPr>
          <a:xfrm>
            <a:off x="7765504" y="4396352"/>
            <a:ext cx="4127442" cy="523220"/>
          </a:xfrm>
          <a:prstGeom prst="rect">
            <a:avLst/>
          </a:prstGeom>
          <a:solidFill>
            <a:srgbClr val="E56700"/>
          </a:solidFill>
          <a:ln>
            <a:noFill/>
          </a:ln>
        </p:spPr>
        <p:txBody>
          <a:bodyPr wrap="square" rtlCol="0">
            <a:spAutoFit/>
          </a:bodyPr>
          <a:lstStyle/>
          <a:p>
            <a:pPr algn="ctr"/>
            <a:r>
              <a:rPr lang="en-GB" sz="2800" b="1" dirty="0" err="1">
                <a:solidFill>
                  <a:srgbClr val="002060"/>
                </a:solidFill>
                <a:latin typeface="Century Gothic" panose="020B0502020202020204" pitchFamily="34" charset="0"/>
              </a:rPr>
              <a:t>comme</a:t>
            </a:r>
            <a:r>
              <a:rPr lang="en-GB" sz="2800" b="1" dirty="0">
                <a:solidFill>
                  <a:srgbClr val="002060"/>
                </a:solidFill>
                <a:latin typeface="Century Gothic" panose="020B0502020202020204" pitchFamily="34" charset="0"/>
              </a:rPr>
              <a:t> ci, </a:t>
            </a:r>
            <a:r>
              <a:rPr lang="en-GB" sz="2800" b="1" dirty="0" err="1">
                <a:solidFill>
                  <a:srgbClr val="002060"/>
                </a:solidFill>
                <a:latin typeface="Century Gothic" panose="020B0502020202020204" pitchFamily="34" charset="0"/>
              </a:rPr>
              <a:t>comme</a:t>
            </a:r>
            <a:r>
              <a:rPr lang="en-GB" sz="2800" b="1" dirty="0">
                <a:solidFill>
                  <a:srgbClr val="002060"/>
                </a:solidFill>
                <a:latin typeface="Century Gothic" panose="020B0502020202020204" pitchFamily="34" charset="0"/>
              </a:rPr>
              <a:t> </a:t>
            </a:r>
            <a:r>
              <a:rPr lang="en-GB" sz="2800" b="1" dirty="0" err="1">
                <a:solidFill>
                  <a:schemeClr val="bg1"/>
                </a:solidFill>
                <a:latin typeface="Century Gothic" panose="020B0502020202020204" pitchFamily="34" charset="0"/>
              </a:rPr>
              <a:t>ç</a:t>
            </a:r>
            <a:r>
              <a:rPr lang="en-GB" sz="2800" b="1" dirty="0" err="1">
                <a:solidFill>
                  <a:srgbClr val="002060"/>
                </a:solidFill>
                <a:latin typeface="Century Gothic" panose="020B0502020202020204" pitchFamily="34" charset="0"/>
              </a:rPr>
              <a:t>a</a:t>
            </a:r>
            <a:endParaRPr lang="en-GB" sz="2800" b="1" dirty="0">
              <a:solidFill>
                <a:srgbClr val="002060"/>
              </a:solidFill>
              <a:latin typeface="Century Gothic" panose="020B0502020202020204" pitchFamily="34"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5760" t="13665" r="14740" b="16835"/>
          <a:stretch/>
        </p:blipFill>
        <p:spPr>
          <a:xfrm>
            <a:off x="459652" y="3854041"/>
            <a:ext cx="2505077" cy="1669399"/>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190" y="3980910"/>
            <a:ext cx="1373371" cy="1484726"/>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52" y="1842398"/>
            <a:ext cx="2466377" cy="1646125"/>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0346" y="1803743"/>
            <a:ext cx="1681893" cy="1681893"/>
          </a:xfrm>
          <a:prstGeom prst="rect">
            <a:avLst/>
          </a:prstGeom>
        </p:spPr>
      </p:pic>
      <p:sp>
        <p:nvSpPr>
          <p:cNvPr id="2" name="TextBox 1"/>
          <p:cNvSpPr txBox="1"/>
          <p:nvPr/>
        </p:nvSpPr>
        <p:spPr>
          <a:xfrm>
            <a:off x="84667" y="5792637"/>
            <a:ext cx="8640462" cy="553998"/>
          </a:xfrm>
          <a:prstGeom prst="rect">
            <a:avLst/>
          </a:prstGeom>
          <a:noFill/>
        </p:spPr>
        <p:txBody>
          <a:bodyPr wrap="square" rtlCol="0">
            <a:spAutoFit/>
          </a:bodyPr>
          <a:lstStyle/>
          <a:p>
            <a:r>
              <a:rPr lang="en-GB" sz="500" dirty="0">
                <a:latin typeface="Century Gothic" panose="020B0502020202020204" pitchFamily="34" charset="0"/>
              </a:rPr>
              <a:t>Images from top left:</a:t>
            </a:r>
          </a:p>
          <a:p>
            <a:r>
              <a:rPr lang="en-GB" sz="500" dirty="0">
                <a:latin typeface="Century Gothic" panose="020B0502020202020204" pitchFamily="34" charset="0"/>
              </a:rPr>
              <a:t>1. “</a:t>
            </a:r>
            <a:r>
              <a:rPr lang="en-GB" sz="500" u="sng" dirty="0">
                <a:latin typeface="Century Gothic" panose="020B0502020202020204" pitchFamily="34" charset="0"/>
                <a:hlinkClick r:id="rId7"/>
              </a:rPr>
              <a:t>A red cat</a:t>
            </a:r>
            <a:r>
              <a:rPr lang="en-GB" sz="500" dirty="0">
                <a:latin typeface="Century Gothic" panose="020B0502020202020204" pitchFamily="34" charset="0"/>
              </a:rPr>
              <a:t>” by </a:t>
            </a:r>
            <a:r>
              <a:rPr lang="en-GB" sz="500" u="sng" dirty="0">
                <a:latin typeface="Century Gothic" panose="020B0502020202020204" pitchFamily="34" charset="0"/>
                <a:hlinkClick r:id="rId8"/>
              </a:rPr>
              <a:t>Alexandra</a:t>
            </a:r>
            <a:r>
              <a:rPr lang="en-GB" sz="500" dirty="0">
                <a:latin typeface="Century Gothic" panose="020B0502020202020204" pitchFamily="34" charset="0"/>
              </a:rPr>
              <a:t> is licensed under </a:t>
            </a:r>
            <a:r>
              <a:rPr lang="en-GB" sz="500" u="sng" dirty="0">
                <a:latin typeface="Century Gothic" panose="020B0502020202020204" pitchFamily="34" charset="0"/>
                <a:hlinkClick r:id="rId9"/>
              </a:rPr>
              <a:t>CC0 1.0</a:t>
            </a:r>
            <a:endParaRPr lang="en-GB" sz="500" dirty="0">
              <a:latin typeface="Century Gothic" panose="020B0502020202020204" pitchFamily="34" charset="0"/>
            </a:endParaRPr>
          </a:p>
          <a:p>
            <a:r>
              <a:rPr lang="en-GB" sz="500" dirty="0">
                <a:latin typeface="Century Gothic" panose="020B0502020202020204" pitchFamily="34" charset="0"/>
              </a:rPr>
              <a:t>2. “</a:t>
            </a:r>
            <a:r>
              <a:rPr lang="en-GB" sz="500" u="sng" dirty="0">
                <a:latin typeface="Century Gothic" panose="020B0502020202020204" pitchFamily="34" charset="0"/>
                <a:hlinkClick r:id="rId10"/>
              </a:rPr>
              <a:t>Question-question-mark-help-2309040</a:t>
            </a:r>
            <a:r>
              <a:rPr lang="en-GB" sz="500" dirty="0">
                <a:latin typeface="Century Gothic" panose="020B0502020202020204" pitchFamily="34" charset="0"/>
              </a:rPr>
              <a:t>” by </a:t>
            </a:r>
            <a:r>
              <a:rPr lang="en-GB" sz="500" u="sng" dirty="0">
                <a:latin typeface="Century Gothic" panose="020B0502020202020204" pitchFamily="34" charset="0"/>
                <a:hlinkClick r:id="rId11"/>
              </a:rPr>
              <a:t>Peggy and Marco </a:t>
            </a:r>
            <a:r>
              <a:rPr lang="en-GB" sz="500" u="sng" dirty="0" err="1">
                <a:latin typeface="Century Gothic" panose="020B0502020202020204" pitchFamily="34" charset="0"/>
                <a:hlinkClick r:id="rId11"/>
              </a:rPr>
              <a:t>Lachmann-Anke</a:t>
            </a:r>
            <a:r>
              <a:rPr lang="en-GB" sz="500" dirty="0">
                <a:latin typeface="Century Gothic" panose="020B0502020202020204" pitchFamily="34" charset="0"/>
              </a:rPr>
              <a:t> is licensed under </a:t>
            </a:r>
            <a:r>
              <a:rPr lang="en-GB" sz="500" u="sng" dirty="0">
                <a:latin typeface="Century Gothic" panose="020B0502020202020204" pitchFamily="34" charset="0"/>
                <a:hlinkClick r:id="rId9"/>
              </a:rPr>
              <a:t>CC0 1.0</a:t>
            </a:r>
            <a:r>
              <a:rPr lang="en-GB" sz="500" dirty="0">
                <a:latin typeface="Century Gothic" panose="020B0502020202020204" pitchFamily="34" charset="0"/>
              </a:rPr>
              <a:t>.</a:t>
            </a:r>
            <a:br>
              <a:rPr lang="en-GB" sz="500" dirty="0">
                <a:latin typeface="Century Gothic" panose="020B0502020202020204" pitchFamily="34" charset="0"/>
              </a:rPr>
            </a:br>
            <a:endParaRPr lang="en-GB" sz="500" dirty="0">
              <a:latin typeface="Century Gothic" panose="020B0502020202020204" pitchFamily="34" charset="0"/>
            </a:endParaRPr>
          </a:p>
          <a:p>
            <a:r>
              <a:rPr lang="en-GB" sz="500" dirty="0">
                <a:latin typeface="Century Gothic" panose="020B0502020202020204" pitchFamily="34" charset="0"/>
              </a:rPr>
              <a:t>3. “</a:t>
            </a:r>
            <a:r>
              <a:rPr lang="en-GB" sz="500" u="sng" dirty="0">
                <a:latin typeface="Century Gothic" panose="020B0502020202020204" pitchFamily="34" charset="0"/>
                <a:hlinkClick r:id="rId12"/>
              </a:rPr>
              <a:t>Ice-cubes-ice-water-cold-frozern-3506782</a:t>
            </a:r>
            <a:r>
              <a:rPr lang="en-GB" sz="500" dirty="0">
                <a:latin typeface="Century Gothic" panose="020B0502020202020204" pitchFamily="34" charset="0"/>
              </a:rPr>
              <a:t>” by </a:t>
            </a:r>
            <a:r>
              <a:rPr lang="en-GB" sz="500" u="sng" dirty="0">
                <a:latin typeface="Century Gothic" panose="020B0502020202020204" pitchFamily="34" charset="0"/>
                <a:hlinkClick r:id="rId13"/>
              </a:rPr>
              <a:t>Bruno </a:t>
            </a:r>
            <a:r>
              <a:rPr lang="en-GB" sz="500" u="sng" dirty="0" err="1">
                <a:latin typeface="Century Gothic" panose="020B0502020202020204" pitchFamily="34" charset="0"/>
                <a:hlinkClick r:id="rId13"/>
              </a:rPr>
              <a:t>Glätsch</a:t>
            </a:r>
            <a:r>
              <a:rPr lang="en-GB" sz="500" dirty="0">
                <a:latin typeface="Century Gothic" panose="020B0502020202020204" pitchFamily="34" charset="0"/>
              </a:rPr>
              <a:t> is licensed under </a:t>
            </a:r>
            <a:r>
              <a:rPr lang="en-GB" sz="500" u="sng" dirty="0">
                <a:latin typeface="Century Gothic" panose="020B0502020202020204" pitchFamily="34" charset="0"/>
                <a:hlinkClick r:id="rId9"/>
              </a:rPr>
              <a:t>CC0 1.0</a:t>
            </a:r>
            <a:r>
              <a:rPr lang="en-GB" sz="500" dirty="0">
                <a:latin typeface="Century Gothic" panose="020B0502020202020204" pitchFamily="34" charset="0"/>
              </a:rPr>
              <a:t>.</a:t>
            </a:r>
          </a:p>
          <a:p>
            <a:r>
              <a:rPr lang="en-GB" sz="500" dirty="0">
                <a:latin typeface="Century Gothic" panose="020B0502020202020204" pitchFamily="34" charset="0"/>
              </a:rPr>
              <a:t>4. “</a:t>
            </a:r>
            <a:r>
              <a:rPr lang="en-GB" sz="500" u="sng" dirty="0">
                <a:latin typeface="Century Gothic" panose="020B0502020202020204" pitchFamily="34" charset="0"/>
                <a:hlinkClick r:id="rId14"/>
              </a:rPr>
              <a:t>Twemoji2 1f937-1f3fd</a:t>
            </a:r>
            <a:r>
              <a:rPr lang="en-GB" sz="500" dirty="0">
                <a:latin typeface="Century Gothic" panose="020B0502020202020204" pitchFamily="34" charset="0"/>
              </a:rPr>
              <a:t>” by </a:t>
            </a:r>
            <a:r>
              <a:rPr lang="en-GB" sz="500" u="sng" dirty="0">
                <a:latin typeface="Century Gothic" panose="020B0502020202020204" pitchFamily="34" charset="0"/>
                <a:hlinkClick r:id="rId15"/>
              </a:rPr>
              <a:t>Twitter, Inc. and other contributors</a:t>
            </a:r>
            <a:r>
              <a:rPr lang="en-GB" sz="500" dirty="0">
                <a:latin typeface="Century Gothic" panose="020B0502020202020204" pitchFamily="34" charset="0"/>
              </a:rPr>
              <a:t> is licensed under </a:t>
            </a:r>
            <a:r>
              <a:rPr lang="en-GB" sz="500" u="sng" dirty="0">
                <a:latin typeface="Century Gothic" panose="020B0502020202020204" pitchFamily="34" charset="0"/>
                <a:hlinkClick r:id="rId16"/>
              </a:rPr>
              <a:t>CC-BY 4.0</a:t>
            </a:r>
            <a:r>
              <a:rPr lang="en-GB" sz="500" dirty="0">
                <a:latin typeface="Century Gothic" panose="020B0502020202020204" pitchFamily="34" charset="0"/>
              </a:rPr>
              <a:t>.</a:t>
            </a:r>
          </a:p>
        </p:txBody>
      </p:sp>
    </p:spTree>
    <p:extLst>
      <p:ext uri="{BB962C8B-B14F-4D97-AF65-F5344CB8AC3E}">
        <p14:creationId xmlns:p14="http://schemas.microsoft.com/office/powerpoint/2010/main" val="1817779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FE88DA8-CF23-41ED-9ED1-2FE8F909F358}"/>
              </a:ext>
            </a:extLst>
          </p:cNvPr>
          <p:cNvSpPr txBox="1"/>
          <p:nvPr/>
        </p:nvSpPr>
        <p:spPr>
          <a:xfrm>
            <a:off x="1524000" y="3466546"/>
            <a:ext cx="9144000" cy="584775"/>
          </a:xfrm>
          <a:prstGeom prst="rect">
            <a:avLst/>
          </a:prstGeom>
          <a:noFill/>
        </p:spPr>
        <p:txBody>
          <a:bodyPr wrap="square" rtlCol="0">
            <a:spAutoFit/>
          </a:bodyPr>
          <a:lstStyle/>
          <a:p>
            <a:pPr algn="ctr"/>
            <a:r>
              <a:rPr lang="en-GB" sz="3200" dirty="0" err="1">
                <a:solidFill>
                  <a:srgbClr val="002060"/>
                </a:solidFill>
                <a:latin typeface="Century Gothic" panose="020B0502020202020204" pitchFamily="34" charset="0"/>
                <a:cs typeface="Calibri" panose="020F0502020204030204" pitchFamily="34" charset="0"/>
              </a:rPr>
              <a:t>Vous</a:t>
            </a:r>
            <a:r>
              <a:rPr lang="en-GB" sz="3200" dirty="0">
                <a:solidFill>
                  <a:srgbClr val="002060"/>
                </a:solidFill>
                <a:latin typeface="Century Gothic" panose="020B0502020202020204" pitchFamily="34" charset="0"/>
                <a:cs typeface="Calibri" panose="020F0502020204030204" pitchFamily="34" charset="0"/>
              </a:rPr>
              <a:t> </a:t>
            </a:r>
            <a:r>
              <a:rPr lang="en-GB" sz="3200" dirty="0" err="1">
                <a:solidFill>
                  <a:srgbClr val="002060"/>
                </a:solidFill>
                <a:latin typeface="Century Gothic" panose="020B0502020202020204" pitchFamily="34" charset="0"/>
                <a:cs typeface="Calibri" panose="020F0502020204030204" pitchFamily="34" charset="0"/>
              </a:rPr>
              <a:t>pouvez</a:t>
            </a:r>
            <a:r>
              <a:rPr lang="en-GB" sz="3200" dirty="0">
                <a:solidFill>
                  <a:srgbClr val="002060"/>
                </a:solidFill>
                <a:latin typeface="Century Gothic" panose="020B0502020202020204" pitchFamily="34" charset="0"/>
                <a:cs typeface="Calibri" panose="020F0502020204030204" pitchFamily="34" charset="0"/>
              </a:rPr>
              <a:t> </a:t>
            </a:r>
            <a:r>
              <a:rPr lang="en-GB" sz="3200" dirty="0" err="1">
                <a:solidFill>
                  <a:srgbClr val="002060"/>
                </a:solidFill>
                <a:latin typeface="Century Gothic" panose="020B0502020202020204" pitchFamily="34" charset="0"/>
                <a:cs typeface="Calibri" panose="020F0502020204030204" pitchFamily="34" charset="0"/>
              </a:rPr>
              <a:t>trouver</a:t>
            </a:r>
            <a:r>
              <a:rPr lang="en-GB" sz="3200" dirty="0">
                <a:solidFill>
                  <a:srgbClr val="002060"/>
                </a:solidFill>
                <a:latin typeface="Century Gothic" panose="020B0502020202020204" pitchFamily="34" charset="0"/>
                <a:cs typeface="Calibri" panose="020F0502020204030204" pitchFamily="34" charset="0"/>
              </a:rPr>
              <a:t> </a:t>
            </a:r>
            <a:r>
              <a:rPr lang="en-GB" sz="3200" dirty="0" err="1">
                <a:solidFill>
                  <a:srgbClr val="002060"/>
                </a:solidFill>
                <a:latin typeface="Century Gothic" panose="020B0502020202020204" pitchFamily="34" charset="0"/>
                <a:cs typeface="Calibri" panose="020F0502020204030204" pitchFamily="34" charset="0"/>
              </a:rPr>
              <a:t>d’autres</a:t>
            </a:r>
            <a:r>
              <a:rPr lang="en-GB" sz="3200" dirty="0">
                <a:solidFill>
                  <a:srgbClr val="002060"/>
                </a:solidFill>
                <a:latin typeface="Century Gothic" panose="020B0502020202020204" pitchFamily="34" charset="0"/>
                <a:cs typeface="Calibri" panose="020F0502020204030204" pitchFamily="34" charset="0"/>
              </a:rPr>
              <a:t> </a:t>
            </a:r>
            <a:r>
              <a:rPr lang="en-GB" sz="3200" dirty="0" err="1">
                <a:solidFill>
                  <a:srgbClr val="002060"/>
                </a:solidFill>
                <a:latin typeface="Century Gothic" panose="020B0502020202020204" pitchFamily="34" charset="0"/>
                <a:cs typeface="Calibri" panose="020F0502020204030204" pitchFamily="34" charset="0"/>
              </a:rPr>
              <a:t>exemples</a:t>
            </a:r>
            <a:r>
              <a:rPr lang="en-GB" sz="3200" dirty="0">
                <a:solidFill>
                  <a:srgbClr val="002060"/>
                </a:solidFill>
                <a:latin typeface="Century Gothic" panose="020B0502020202020204" pitchFamily="34" charset="0"/>
                <a:cs typeface="Calibri" panose="020F0502020204030204" pitchFamily="34" charset="0"/>
              </a:rPr>
              <a:t>?</a:t>
            </a:r>
            <a:endParaRPr lang="en-GB" sz="3600" dirty="0">
              <a:solidFill>
                <a:srgbClr val="002060"/>
              </a:solidFill>
              <a:latin typeface="Century Gothic" panose="020B0502020202020204" pitchFamily="34" charset="0"/>
              <a:cs typeface="Calibri" panose="020F0502020204030204" pitchFamily="34" charset="0"/>
            </a:endParaRPr>
          </a:p>
        </p:txBody>
      </p:sp>
      <p:sp>
        <p:nvSpPr>
          <p:cNvPr id="6" name="TextBox 5"/>
          <p:cNvSpPr txBox="1"/>
          <p:nvPr/>
        </p:nvSpPr>
        <p:spPr>
          <a:xfrm>
            <a:off x="1524000" y="2122883"/>
            <a:ext cx="9144000" cy="646331"/>
          </a:xfrm>
          <a:prstGeom prst="rect">
            <a:avLst/>
          </a:prstGeom>
          <a:noFill/>
        </p:spPr>
        <p:txBody>
          <a:bodyPr wrap="square" rtlCol="0">
            <a:spAutoFit/>
          </a:bodyPr>
          <a:lstStyle/>
          <a:p>
            <a:pPr algn="ctr"/>
            <a:r>
              <a:rPr lang="en-GB" sz="3600" b="1" dirty="0">
                <a:solidFill>
                  <a:srgbClr val="E56700"/>
                </a:solidFill>
                <a:latin typeface="Century Gothic" panose="020B0502020202020204" pitchFamily="34" charset="0"/>
              </a:rPr>
              <a:t>Les </a:t>
            </a:r>
            <a:r>
              <a:rPr lang="en-GB" sz="3600" b="1" dirty="0" err="1">
                <a:solidFill>
                  <a:srgbClr val="E56700"/>
                </a:solidFill>
                <a:latin typeface="Century Gothic" panose="020B0502020202020204" pitchFamily="34" charset="0"/>
              </a:rPr>
              <a:t>lettres</a:t>
            </a:r>
            <a:r>
              <a:rPr lang="en-GB" sz="3600" b="1" dirty="0">
                <a:solidFill>
                  <a:srgbClr val="E56700"/>
                </a:solidFill>
                <a:latin typeface="Century Gothic" panose="020B0502020202020204" pitchFamily="34" charset="0"/>
              </a:rPr>
              <a:t> et les sons </a:t>
            </a:r>
            <a:r>
              <a:rPr lang="en-GB" sz="3600" b="1" dirty="0" err="1">
                <a:solidFill>
                  <a:srgbClr val="E56700"/>
                </a:solidFill>
                <a:latin typeface="Century Gothic" panose="020B0502020202020204" pitchFamily="34" charset="0"/>
              </a:rPr>
              <a:t>en</a:t>
            </a:r>
            <a:r>
              <a:rPr lang="en-GB" sz="3600" b="1" dirty="0">
                <a:solidFill>
                  <a:srgbClr val="E56700"/>
                </a:solidFill>
                <a:latin typeface="Century Gothic" panose="020B0502020202020204" pitchFamily="34" charset="0"/>
              </a:rPr>
              <a:t> </a:t>
            </a:r>
            <a:r>
              <a:rPr lang="en-GB" sz="3600" b="1" dirty="0" err="1">
                <a:solidFill>
                  <a:srgbClr val="E56700"/>
                </a:solidFill>
                <a:latin typeface="Century Gothic" panose="020B0502020202020204" pitchFamily="34" charset="0"/>
              </a:rPr>
              <a:t>français</a:t>
            </a:r>
            <a:endParaRPr lang="en-GB" sz="3600" b="1" dirty="0">
              <a:solidFill>
                <a:srgbClr val="E56700"/>
              </a:solidFill>
              <a:latin typeface="Century Gothic" panose="020B0502020202020204" pitchFamily="34" charset="0"/>
            </a:endParaRPr>
          </a:p>
        </p:txBody>
      </p:sp>
      <p:sp>
        <p:nvSpPr>
          <p:cNvPr id="7" name="TextBox 6"/>
          <p:cNvSpPr txBox="1"/>
          <p:nvPr/>
        </p:nvSpPr>
        <p:spPr>
          <a:xfrm>
            <a:off x="1524000" y="2693685"/>
            <a:ext cx="9144000" cy="707886"/>
          </a:xfrm>
          <a:prstGeom prst="rect">
            <a:avLst/>
          </a:prstGeom>
          <a:noFill/>
          <a:ln>
            <a:solidFill>
              <a:schemeClr val="bg1"/>
            </a:solidFill>
          </a:ln>
        </p:spPr>
        <p:txBody>
          <a:bodyPr wrap="square" rtlCol="0">
            <a:spAutoFit/>
          </a:bodyPr>
          <a:lstStyle/>
          <a:p>
            <a:pPr algn="ctr"/>
            <a:r>
              <a:rPr lang="en-GB" sz="4000" dirty="0" err="1">
                <a:solidFill>
                  <a:srgbClr val="002060"/>
                </a:solidFill>
                <a:latin typeface="Century Gothic" panose="020B0502020202020204" pitchFamily="34" charset="0"/>
              </a:rPr>
              <a:t>qu</a:t>
            </a:r>
            <a:r>
              <a:rPr lang="en-GB" sz="4000" dirty="0">
                <a:solidFill>
                  <a:srgbClr val="002060"/>
                </a:solidFill>
                <a:latin typeface="Century Gothic" panose="020B0502020202020204" pitchFamily="34" charset="0"/>
              </a:rPr>
              <a:t>   –   </a:t>
            </a:r>
            <a:r>
              <a:rPr lang="en-GB" sz="4000" dirty="0" err="1">
                <a:solidFill>
                  <a:srgbClr val="002060"/>
                </a:solidFill>
                <a:latin typeface="Century Gothic" panose="020B0502020202020204" pitchFamily="34" charset="0"/>
              </a:rPr>
              <a:t>ch</a:t>
            </a:r>
            <a:r>
              <a:rPr lang="en-GB" sz="4000" dirty="0">
                <a:solidFill>
                  <a:srgbClr val="002060"/>
                </a:solidFill>
                <a:latin typeface="Century Gothic" panose="020B0502020202020204" pitchFamily="34" charset="0"/>
              </a:rPr>
              <a:t>   –   ç   </a:t>
            </a:r>
          </a:p>
        </p:txBody>
      </p:sp>
    </p:spTree>
    <p:extLst>
      <p:ext uri="{BB962C8B-B14F-4D97-AF65-F5344CB8AC3E}">
        <p14:creationId xmlns:p14="http://schemas.microsoft.com/office/powerpoint/2010/main" val="1815713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8BBBFBB-C595-4B10-8AD0-90F5F2E81CD9}"/>
              </a:ext>
            </a:extLst>
          </p:cNvPr>
          <p:cNvSpPr txBox="1"/>
          <p:nvPr/>
        </p:nvSpPr>
        <p:spPr>
          <a:xfrm>
            <a:off x="1524000" y="1890343"/>
            <a:ext cx="9144000" cy="523220"/>
          </a:xfrm>
          <a:prstGeom prst="rect">
            <a:avLst/>
          </a:prstGeom>
          <a:noFill/>
        </p:spPr>
        <p:txBody>
          <a:bodyPr wrap="square" rtlCol="0">
            <a:spAutoFit/>
          </a:bodyPr>
          <a:lstStyle/>
          <a:p>
            <a:pPr marL="0" lvl="1" algn="ctr"/>
            <a:r>
              <a:rPr lang="fr-FR" sz="2800" dirty="0">
                <a:solidFill>
                  <a:srgbClr val="002060"/>
                </a:solidFill>
                <a:latin typeface="Century Gothic" panose="020B0502020202020204" pitchFamily="34" charset="0"/>
                <a:cs typeface="Calibri" panose="020F0502020204030204" pitchFamily="34" charset="0"/>
              </a:rPr>
              <a:t>1. Ça alors ! Qui a choisi un chat aussi charmant ?</a:t>
            </a:r>
          </a:p>
        </p:txBody>
      </p:sp>
      <p:sp>
        <p:nvSpPr>
          <p:cNvPr id="3" name="TextBox 2">
            <a:extLst>
              <a:ext uri="{FF2B5EF4-FFF2-40B4-BE49-F238E27FC236}">
                <a16:creationId xmlns="" xmlns:a16="http://schemas.microsoft.com/office/drawing/2014/main" id="{122ECA42-39A2-4DB7-872B-7C2C13E26BE5}"/>
              </a:ext>
            </a:extLst>
          </p:cNvPr>
          <p:cNvSpPr txBox="1"/>
          <p:nvPr/>
        </p:nvSpPr>
        <p:spPr>
          <a:xfrm>
            <a:off x="1244600" y="2990694"/>
            <a:ext cx="9702800" cy="523220"/>
          </a:xfrm>
          <a:prstGeom prst="rect">
            <a:avLst/>
          </a:prstGeom>
          <a:noFill/>
        </p:spPr>
        <p:txBody>
          <a:bodyPr wrap="square" rtlCol="0">
            <a:spAutoFit/>
          </a:bodyPr>
          <a:lstStyle/>
          <a:p>
            <a:pPr marL="0" lvl="1" algn="ctr"/>
            <a:r>
              <a:rPr lang="fr-FR" sz="2800" dirty="0">
                <a:solidFill>
                  <a:srgbClr val="002060"/>
                </a:solidFill>
                <a:latin typeface="Century Gothic" panose="020B0502020202020204" pitchFamily="34" charset="0"/>
                <a:cs typeface="Calibri" panose="020F0502020204030204" pitchFamily="34" charset="0"/>
              </a:rPr>
              <a:t>2. Les garçons qui aiment les glaçons sont agaçants.</a:t>
            </a:r>
          </a:p>
        </p:txBody>
      </p:sp>
      <p:sp>
        <p:nvSpPr>
          <p:cNvPr id="4" name="TextBox 3">
            <a:extLst>
              <a:ext uri="{FF2B5EF4-FFF2-40B4-BE49-F238E27FC236}">
                <a16:creationId xmlns="" xmlns:a16="http://schemas.microsoft.com/office/drawing/2014/main" id="{E7186221-E82C-4E96-A55D-2E76A8E722A1}"/>
              </a:ext>
            </a:extLst>
          </p:cNvPr>
          <p:cNvSpPr txBox="1"/>
          <p:nvPr/>
        </p:nvSpPr>
        <p:spPr>
          <a:xfrm>
            <a:off x="1524000" y="4156279"/>
            <a:ext cx="9144000" cy="523220"/>
          </a:xfrm>
          <a:prstGeom prst="rect">
            <a:avLst/>
          </a:prstGeom>
          <a:noFill/>
        </p:spPr>
        <p:txBody>
          <a:bodyPr wrap="square" rtlCol="0">
            <a:spAutoFit/>
          </a:bodyPr>
          <a:lstStyle/>
          <a:p>
            <a:pPr algn="ctr"/>
            <a:r>
              <a:rPr lang="fr-FR" sz="2800" dirty="0">
                <a:solidFill>
                  <a:srgbClr val="002060"/>
                </a:solidFill>
                <a:latin typeface="Century Gothic" panose="020B0502020202020204" pitchFamily="34" charset="0"/>
                <a:cs typeface="Calibri" panose="020F0502020204030204" pitchFamily="34" charset="0"/>
              </a:rPr>
              <a:t>3. Charline a un chien qui sait chuchoter.</a:t>
            </a:r>
          </a:p>
        </p:txBody>
      </p:sp>
      <p:sp>
        <p:nvSpPr>
          <p:cNvPr id="5" name="Rectangle 4">
            <a:extLst>
              <a:ext uri="{FF2B5EF4-FFF2-40B4-BE49-F238E27FC236}">
                <a16:creationId xmlns="" xmlns:a16="http://schemas.microsoft.com/office/drawing/2014/main" id="{185CFD31-3036-45B7-A8EA-A6318588A49A}"/>
              </a:ext>
            </a:extLst>
          </p:cNvPr>
          <p:cNvSpPr/>
          <p:nvPr/>
        </p:nvSpPr>
        <p:spPr>
          <a:xfrm>
            <a:off x="1524000" y="5401995"/>
            <a:ext cx="9144000" cy="338554"/>
          </a:xfrm>
          <a:prstGeom prst="rect">
            <a:avLst/>
          </a:prstGeom>
        </p:spPr>
        <p:txBody>
          <a:bodyPr wrap="square">
            <a:spAutoFit/>
          </a:bodyPr>
          <a:lstStyle/>
          <a:p>
            <a:pPr algn="ctr"/>
            <a:r>
              <a:rPr lang="fr-FR" sz="1600" dirty="0">
                <a:latin typeface="Century Gothic" panose="020B0502020202020204" pitchFamily="34" charset="0"/>
                <a:cs typeface="Calibri" panose="020F0502020204030204" pitchFamily="34" charset="0"/>
                <a:hlinkClick r:id="rId2"/>
              </a:rPr>
              <a:t>https://www.youtube.com/watch?v=ttE66jOGGpM&amp;feature=player_embedded</a:t>
            </a:r>
            <a:endParaRPr lang="fr-FR" sz="1600" dirty="0">
              <a:latin typeface="Century Gothic" panose="020B0502020202020204" pitchFamily="34" charset="0"/>
              <a:cs typeface="Calibri" panose="020F0502020204030204" pitchFamily="34" charset="0"/>
            </a:endParaRPr>
          </a:p>
        </p:txBody>
      </p:sp>
      <p:sp>
        <p:nvSpPr>
          <p:cNvPr id="9" name="TextBox 8"/>
          <p:cNvSpPr txBox="1"/>
          <p:nvPr/>
        </p:nvSpPr>
        <p:spPr>
          <a:xfrm>
            <a:off x="1524000" y="243420"/>
            <a:ext cx="9144000" cy="646331"/>
          </a:xfrm>
          <a:prstGeom prst="rect">
            <a:avLst/>
          </a:prstGeom>
          <a:noFill/>
        </p:spPr>
        <p:txBody>
          <a:bodyPr wrap="square" rtlCol="0">
            <a:spAutoFit/>
          </a:bodyPr>
          <a:lstStyle/>
          <a:p>
            <a:pPr algn="ctr"/>
            <a:r>
              <a:rPr lang="en-GB" sz="3600" b="1" dirty="0">
                <a:solidFill>
                  <a:srgbClr val="E56700"/>
                </a:solidFill>
                <a:latin typeface="Century Gothic" panose="020B0502020202020204" pitchFamily="34" charset="0"/>
              </a:rPr>
              <a:t>Les </a:t>
            </a:r>
            <a:r>
              <a:rPr lang="en-GB" sz="3600" b="1" dirty="0" err="1">
                <a:solidFill>
                  <a:srgbClr val="E56700"/>
                </a:solidFill>
                <a:latin typeface="Century Gothic" panose="020B0502020202020204" pitchFamily="34" charset="0"/>
              </a:rPr>
              <a:t>lettres</a:t>
            </a:r>
            <a:r>
              <a:rPr lang="en-GB" sz="3600" b="1" dirty="0">
                <a:solidFill>
                  <a:srgbClr val="E56700"/>
                </a:solidFill>
                <a:latin typeface="Century Gothic" panose="020B0502020202020204" pitchFamily="34" charset="0"/>
              </a:rPr>
              <a:t> et les sons </a:t>
            </a:r>
            <a:r>
              <a:rPr lang="en-GB" sz="3600" b="1" dirty="0" err="1">
                <a:solidFill>
                  <a:srgbClr val="E56700"/>
                </a:solidFill>
                <a:latin typeface="Century Gothic" panose="020B0502020202020204" pitchFamily="34" charset="0"/>
              </a:rPr>
              <a:t>en</a:t>
            </a:r>
            <a:r>
              <a:rPr lang="en-GB" sz="3600" b="1" dirty="0">
                <a:solidFill>
                  <a:srgbClr val="E56700"/>
                </a:solidFill>
                <a:latin typeface="Century Gothic" panose="020B0502020202020204" pitchFamily="34" charset="0"/>
              </a:rPr>
              <a:t> </a:t>
            </a:r>
            <a:r>
              <a:rPr lang="en-GB" sz="3600" b="1" dirty="0" err="1">
                <a:solidFill>
                  <a:srgbClr val="E56700"/>
                </a:solidFill>
                <a:latin typeface="Century Gothic" panose="020B0502020202020204" pitchFamily="34" charset="0"/>
              </a:rPr>
              <a:t>français</a:t>
            </a:r>
            <a:endParaRPr lang="en-GB" sz="3600" b="1" dirty="0">
              <a:solidFill>
                <a:srgbClr val="E56700"/>
              </a:solidFill>
              <a:latin typeface="Century Gothic" panose="020B0502020202020204" pitchFamily="34" charset="0"/>
            </a:endParaRPr>
          </a:p>
        </p:txBody>
      </p:sp>
      <p:sp>
        <p:nvSpPr>
          <p:cNvPr id="10" name="TextBox 9"/>
          <p:cNvSpPr txBox="1"/>
          <p:nvPr/>
        </p:nvSpPr>
        <p:spPr>
          <a:xfrm>
            <a:off x="1524000" y="814222"/>
            <a:ext cx="9144000" cy="707886"/>
          </a:xfrm>
          <a:prstGeom prst="rect">
            <a:avLst/>
          </a:prstGeom>
          <a:noFill/>
          <a:ln>
            <a:solidFill>
              <a:schemeClr val="bg1"/>
            </a:solidFill>
          </a:ln>
        </p:spPr>
        <p:txBody>
          <a:bodyPr wrap="square" rtlCol="0">
            <a:spAutoFit/>
          </a:bodyPr>
          <a:lstStyle/>
          <a:p>
            <a:pPr algn="ctr"/>
            <a:r>
              <a:rPr lang="en-GB" sz="4000" dirty="0" err="1">
                <a:solidFill>
                  <a:srgbClr val="002060"/>
                </a:solidFill>
                <a:latin typeface="Century Gothic" panose="020B0502020202020204" pitchFamily="34" charset="0"/>
              </a:rPr>
              <a:t>qu</a:t>
            </a:r>
            <a:r>
              <a:rPr lang="en-GB" sz="4000" dirty="0">
                <a:solidFill>
                  <a:srgbClr val="002060"/>
                </a:solidFill>
                <a:latin typeface="Century Gothic" panose="020B0502020202020204" pitchFamily="34" charset="0"/>
              </a:rPr>
              <a:t>   –   </a:t>
            </a:r>
            <a:r>
              <a:rPr lang="en-GB" sz="4000" dirty="0" err="1">
                <a:solidFill>
                  <a:srgbClr val="002060"/>
                </a:solidFill>
                <a:latin typeface="Century Gothic" panose="020B0502020202020204" pitchFamily="34" charset="0"/>
              </a:rPr>
              <a:t>ch</a:t>
            </a:r>
            <a:r>
              <a:rPr lang="en-GB" sz="4000" dirty="0">
                <a:solidFill>
                  <a:srgbClr val="002060"/>
                </a:solidFill>
                <a:latin typeface="Century Gothic" panose="020B0502020202020204" pitchFamily="34" charset="0"/>
              </a:rPr>
              <a:t>   –   ç   </a:t>
            </a:r>
          </a:p>
        </p:txBody>
      </p:sp>
    </p:spTree>
    <p:extLst>
      <p:ext uri="{BB962C8B-B14F-4D97-AF65-F5344CB8AC3E}">
        <p14:creationId xmlns:p14="http://schemas.microsoft.com/office/powerpoint/2010/main" val="16460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608048" y="282737"/>
            <a:ext cx="74572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000" b="1" u="sng" dirty="0">
                <a:solidFill>
                  <a:srgbClr val="E56700"/>
                </a:solidFill>
                <a:latin typeface="Century Gothic" panose="020B0502020202020204" pitchFamily="34" charset="0"/>
                <a:cs typeface="Calibri" panose="020F0502020204030204" pitchFamily="34" charset="0"/>
              </a:rPr>
              <a:t>Phonics teaching</a:t>
            </a:r>
            <a:r>
              <a:rPr lang="en-GB" altLang="en-US" sz="2000" b="1" dirty="0">
                <a:solidFill>
                  <a:srgbClr val="E56700"/>
                </a:solidFill>
                <a:latin typeface="Century Gothic" panose="020B0502020202020204" pitchFamily="34" charset="0"/>
                <a:cs typeface="Calibri" panose="020F0502020204030204" pitchFamily="34" charset="0"/>
              </a:rPr>
              <a:t>: </a:t>
            </a:r>
            <a:r>
              <a:rPr lang="en-GB" altLang="en-US" sz="2000" dirty="0">
                <a:solidFill>
                  <a:srgbClr val="002060"/>
                </a:solidFill>
                <a:latin typeface="Century Gothic" panose="020B0502020202020204" pitchFamily="34" charset="0"/>
                <a:cs typeface="Calibri" panose="020F0502020204030204" pitchFamily="34" charset="0"/>
              </a:rPr>
              <a:t>explicit teaching of the relationships between letters and their sounds in written words</a:t>
            </a:r>
            <a:endParaRPr lang="en-GB" altLang="en-US" sz="2000" b="1" dirty="0">
              <a:solidFill>
                <a:srgbClr val="002060"/>
              </a:solidFill>
              <a:latin typeface="Century Gothic" panose="020B0502020202020204" pitchFamily="34" charset="0"/>
              <a:cs typeface="Calibri" panose="020F0502020204030204" pitchFamily="34" charset="0"/>
            </a:endParaRPr>
          </a:p>
        </p:txBody>
      </p:sp>
      <p:sp>
        <p:nvSpPr>
          <p:cNvPr id="6" name="Text Box 2"/>
          <p:cNvSpPr txBox="1">
            <a:spLocks noChangeArrowheads="1"/>
          </p:cNvSpPr>
          <p:nvPr/>
        </p:nvSpPr>
        <p:spPr bwMode="auto">
          <a:xfrm>
            <a:off x="587104" y="1944437"/>
            <a:ext cx="103679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000" b="1" u="sng" dirty="0">
                <a:solidFill>
                  <a:srgbClr val="E56700"/>
                </a:solidFill>
                <a:latin typeface="Century Gothic" panose="020B0502020202020204" pitchFamily="34" charset="0"/>
                <a:cs typeface="Calibri" panose="020F0502020204030204" pitchFamily="34" charset="0"/>
              </a:rPr>
              <a:t>Phoneme: </a:t>
            </a:r>
            <a:r>
              <a:rPr lang="en-GB" altLang="en-US" sz="2000" dirty="0">
                <a:solidFill>
                  <a:srgbClr val="002060"/>
                </a:solidFill>
                <a:latin typeface="Century Gothic" panose="020B0502020202020204" pitchFamily="34" charset="0"/>
                <a:cs typeface="Calibri" panose="020F0502020204030204" pitchFamily="34" charset="0"/>
              </a:rPr>
              <a:t>“minimal sound unit … capable of contrasting word meaning” (</a:t>
            </a:r>
            <a:r>
              <a:rPr lang="en-GB" altLang="en-US" sz="2000" dirty="0" err="1">
                <a:solidFill>
                  <a:srgbClr val="002060"/>
                </a:solidFill>
                <a:latin typeface="Century Gothic" panose="020B0502020202020204" pitchFamily="34" charset="0"/>
                <a:cs typeface="Calibri" panose="020F0502020204030204" pitchFamily="34" charset="0"/>
              </a:rPr>
              <a:t>Katamba</a:t>
            </a:r>
            <a:r>
              <a:rPr lang="en-GB" altLang="en-US" sz="2000" dirty="0">
                <a:solidFill>
                  <a:srgbClr val="002060"/>
                </a:solidFill>
                <a:latin typeface="Century Gothic" panose="020B0502020202020204" pitchFamily="34" charset="0"/>
                <a:cs typeface="Calibri" panose="020F0502020204030204" pitchFamily="34" charset="0"/>
              </a:rPr>
              <a:t>, 1989:21)</a:t>
            </a:r>
          </a:p>
        </p:txBody>
      </p:sp>
      <p:sp>
        <p:nvSpPr>
          <p:cNvPr id="7" name="Text Box 2"/>
          <p:cNvSpPr txBox="1">
            <a:spLocks noChangeArrowheads="1"/>
          </p:cNvSpPr>
          <p:nvPr/>
        </p:nvSpPr>
        <p:spPr bwMode="auto">
          <a:xfrm>
            <a:off x="587104" y="2840573"/>
            <a:ext cx="92257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0"/>
              </a:spcBef>
              <a:buNone/>
            </a:pPr>
            <a:r>
              <a:rPr lang="en-GB" altLang="en-US" sz="2000" b="1" u="sng" dirty="0">
                <a:solidFill>
                  <a:srgbClr val="E56700"/>
                </a:solidFill>
                <a:latin typeface="Century Gothic" panose="020B0502020202020204" pitchFamily="34" charset="0"/>
                <a:cs typeface="Calibri" panose="020F0502020204030204" pitchFamily="34" charset="0"/>
              </a:rPr>
              <a:t>Grapheme: </a:t>
            </a:r>
          </a:p>
          <a:p>
            <a:pPr marL="457200" indent="-457200">
              <a:spcBef>
                <a:spcPts val="0"/>
              </a:spcBef>
              <a:buFont typeface="+mj-lt"/>
              <a:buAutoNum type="alphaLcPeriod"/>
            </a:pPr>
            <a:r>
              <a:rPr lang="en-GB" altLang="en-US" sz="2000" dirty="0">
                <a:solidFill>
                  <a:srgbClr val="002060"/>
                </a:solidFill>
                <a:latin typeface="Century Gothic" panose="020B0502020202020204" pitchFamily="34" charset="0"/>
                <a:cs typeface="Calibri" panose="020F0502020204030204" pitchFamily="34" charset="0"/>
              </a:rPr>
              <a:t>written unit corresponding to a </a:t>
            </a:r>
            <a:r>
              <a:rPr lang="en-GB" altLang="en-US" sz="2000" dirty="0" smtClean="0">
                <a:solidFill>
                  <a:srgbClr val="002060"/>
                </a:solidFill>
                <a:latin typeface="Century Gothic" panose="020B0502020202020204" pitchFamily="34" charset="0"/>
                <a:cs typeface="Calibri" panose="020F0502020204030204" pitchFamily="34" charset="0"/>
              </a:rPr>
              <a:t>phoneme</a:t>
            </a:r>
          </a:p>
          <a:p>
            <a:pPr marL="457200" indent="-457200">
              <a:spcBef>
                <a:spcPts val="0"/>
              </a:spcBef>
              <a:buFont typeface="+mj-lt"/>
              <a:buAutoNum type="alphaLcPeriod"/>
            </a:pPr>
            <a:r>
              <a:rPr lang="en-GB" altLang="en-US" sz="2000" dirty="0">
                <a:solidFill>
                  <a:srgbClr val="002060"/>
                </a:solidFill>
                <a:latin typeface="Century Gothic" panose="020B0502020202020204" pitchFamily="34" charset="0"/>
                <a:cs typeface="Calibri" panose="020F0502020204030204" pitchFamily="34" charset="0"/>
              </a:rPr>
              <a:t>broader meaning, “essentially as a synonym for ‘written symbol’” </a:t>
            </a:r>
            <a:r>
              <a:rPr lang="en-GB" altLang="en-US" sz="1600" dirty="0">
                <a:solidFill>
                  <a:srgbClr val="002060"/>
                </a:solidFill>
                <a:latin typeface="Century Gothic" panose="020B0502020202020204" pitchFamily="34" charset="0"/>
                <a:cs typeface="Calibri" panose="020F0502020204030204" pitchFamily="34" charset="0"/>
              </a:rPr>
              <a:t>(Cook &amp; </a:t>
            </a:r>
            <a:r>
              <a:rPr lang="en-GB" altLang="en-US" sz="1600" dirty="0" err="1">
                <a:solidFill>
                  <a:srgbClr val="002060"/>
                </a:solidFill>
                <a:latin typeface="Century Gothic" panose="020B0502020202020204" pitchFamily="34" charset="0"/>
                <a:cs typeface="Calibri" panose="020F0502020204030204" pitchFamily="34" charset="0"/>
              </a:rPr>
              <a:t>Bassetti</a:t>
            </a:r>
            <a:r>
              <a:rPr lang="en-GB" altLang="en-US" sz="1600" dirty="0">
                <a:solidFill>
                  <a:srgbClr val="002060"/>
                </a:solidFill>
                <a:latin typeface="Century Gothic" panose="020B0502020202020204" pitchFamily="34" charset="0"/>
                <a:cs typeface="Calibri" panose="020F0502020204030204" pitchFamily="34" charset="0"/>
              </a:rPr>
              <a:t>, 2005:4) </a:t>
            </a:r>
            <a:endParaRPr lang="en-GB" altLang="en-US" sz="2000" dirty="0">
              <a:solidFill>
                <a:srgbClr val="002060"/>
              </a:solidFill>
              <a:latin typeface="Century Gothic" panose="020B0502020202020204" pitchFamily="34" charset="0"/>
              <a:cs typeface="Calibri" panose="020F0502020204030204" pitchFamily="34" charset="0"/>
            </a:endParaRPr>
          </a:p>
          <a:p>
            <a:pPr>
              <a:spcBef>
                <a:spcPts val="0"/>
              </a:spcBef>
              <a:buNone/>
            </a:pPr>
            <a:r>
              <a:rPr lang="en-GB" altLang="en-US" sz="2000" dirty="0" smtClean="0">
                <a:solidFill>
                  <a:srgbClr val="002060"/>
                </a:solidFill>
                <a:latin typeface="Century Gothic" panose="020B0502020202020204" pitchFamily="34" charset="0"/>
                <a:cs typeface="Calibri" panose="020F0502020204030204" pitchFamily="34" charset="0"/>
              </a:rPr>
              <a:t> </a:t>
            </a:r>
            <a:endParaRPr lang="en-GB" altLang="en-US" sz="2000" dirty="0">
              <a:solidFill>
                <a:srgbClr val="002060"/>
              </a:solidFill>
              <a:latin typeface="Century Gothic" panose="020B0502020202020204" pitchFamily="34" charset="0"/>
              <a:cs typeface="Calibri" panose="020F0502020204030204" pitchFamily="34" charset="0"/>
            </a:endParaRPr>
          </a:p>
        </p:txBody>
      </p:sp>
      <p:grpSp>
        <p:nvGrpSpPr>
          <p:cNvPr id="8" name="Group 7"/>
          <p:cNvGrpSpPr/>
          <p:nvPr/>
        </p:nvGrpSpPr>
        <p:grpSpPr>
          <a:xfrm>
            <a:off x="5597833" y="4085248"/>
            <a:ext cx="5807458" cy="1151288"/>
            <a:chOff x="2951745" y="4463990"/>
            <a:chExt cx="5807458" cy="1151288"/>
          </a:xfrm>
        </p:grpSpPr>
        <p:sp>
          <p:nvSpPr>
            <p:cNvPr id="10" name="TextBox 9"/>
            <p:cNvSpPr txBox="1"/>
            <p:nvPr/>
          </p:nvSpPr>
          <p:spPr>
            <a:xfrm>
              <a:off x="2951745" y="4485076"/>
              <a:ext cx="648072" cy="461665"/>
            </a:xfrm>
            <a:prstGeom prst="rect">
              <a:avLst/>
            </a:prstGeom>
            <a:solidFill>
              <a:srgbClr val="E56700"/>
            </a:solidFill>
          </p:spPr>
          <p:txBody>
            <a:bodyPr wrap="square" rtlCol="0">
              <a:spAutoFit/>
            </a:bodyPr>
            <a:lstStyle/>
            <a:p>
              <a:pPr algn="ctr"/>
              <a:r>
                <a:rPr lang="en-GB" sz="2400" dirty="0" err="1">
                  <a:solidFill>
                    <a:schemeClr val="bg1"/>
                  </a:solidFill>
                  <a:latin typeface="Century Gothic" panose="020B0502020202020204" pitchFamily="34" charset="0"/>
                </a:rPr>
                <a:t>ch</a:t>
              </a:r>
              <a:endParaRPr lang="en-GB" sz="2400" dirty="0">
                <a:solidFill>
                  <a:schemeClr val="bg1"/>
                </a:solidFill>
                <a:latin typeface="Century Gothic" panose="020B0502020202020204" pitchFamily="34" charset="0"/>
              </a:endParaRPr>
            </a:p>
          </p:txBody>
        </p:sp>
        <p:sp>
          <p:nvSpPr>
            <p:cNvPr id="11" name="TextBox 10"/>
            <p:cNvSpPr txBox="1"/>
            <p:nvPr/>
          </p:nvSpPr>
          <p:spPr>
            <a:xfrm>
              <a:off x="3959857" y="4485076"/>
              <a:ext cx="648072" cy="461665"/>
            </a:xfrm>
            <a:prstGeom prst="rect">
              <a:avLst/>
            </a:prstGeom>
            <a:solidFill>
              <a:srgbClr val="E56700"/>
            </a:solidFill>
          </p:spPr>
          <p:txBody>
            <a:bodyPr wrap="square" rtlCol="0">
              <a:spAutoFit/>
            </a:bodyPr>
            <a:lstStyle/>
            <a:p>
              <a:pPr algn="ctr"/>
              <a:r>
                <a:rPr lang="en-GB" sz="2400" dirty="0">
                  <a:solidFill>
                    <a:schemeClr val="bg1"/>
                  </a:solidFill>
                  <a:latin typeface="Century Gothic" panose="020B0502020202020204" pitchFamily="34" charset="0"/>
                </a:rPr>
                <a:t>au</a:t>
              </a:r>
            </a:p>
          </p:txBody>
        </p:sp>
        <p:sp>
          <p:nvSpPr>
            <p:cNvPr id="12" name="TextBox 11"/>
            <p:cNvSpPr txBox="1"/>
            <p:nvPr/>
          </p:nvSpPr>
          <p:spPr>
            <a:xfrm>
              <a:off x="4912796" y="4485075"/>
              <a:ext cx="648072" cy="461665"/>
            </a:xfrm>
            <a:prstGeom prst="rect">
              <a:avLst/>
            </a:prstGeom>
            <a:solidFill>
              <a:srgbClr val="E56700"/>
            </a:solidFill>
          </p:spPr>
          <p:txBody>
            <a:bodyPr wrap="square" rtlCol="0">
              <a:spAutoFit/>
            </a:bodyPr>
            <a:lstStyle/>
            <a:p>
              <a:pPr algn="ctr"/>
              <a:r>
                <a:rPr lang="en-GB" sz="2400" dirty="0">
                  <a:solidFill>
                    <a:schemeClr val="bg1"/>
                  </a:solidFill>
                  <a:latin typeface="Century Gothic" panose="020B0502020202020204" pitchFamily="34" charset="0"/>
                </a:rPr>
                <a:t>d</a:t>
              </a:r>
            </a:p>
          </p:txBody>
        </p:sp>
        <p:sp>
          <p:nvSpPr>
            <p:cNvPr id="13" name="TextBox 12"/>
            <p:cNvSpPr txBox="1"/>
            <p:nvPr/>
          </p:nvSpPr>
          <p:spPr>
            <a:xfrm>
              <a:off x="2951745" y="5153613"/>
              <a:ext cx="648072" cy="461665"/>
            </a:xfrm>
            <a:prstGeom prst="rect">
              <a:avLst/>
            </a:prstGeom>
            <a:solidFill>
              <a:srgbClr val="E56700"/>
            </a:solidFill>
          </p:spPr>
          <p:txBody>
            <a:bodyPr wrap="square" rtlCol="0">
              <a:spAutoFit/>
            </a:bodyPr>
            <a:lstStyle/>
            <a:p>
              <a:pPr algn="ctr"/>
              <a:r>
                <a:rPr lang="en-GB" sz="2400" dirty="0">
                  <a:solidFill>
                    <a:schemeClr val="bg1"/>
                  </a:solidFill>
                  <a:latin typeface="Century Gothic" panose="020B0502020202020204" pitchFamily="34" charset="0"/>
                </a:rPr>
                <a:t>ʃ</a:t>
              </a:r>
            </a:p>
          </p:txBody>
        </p:sp>
        <p:sp>
          <p:nvSpPr>
            <p:cNvPr id="14" name="TextBox 13"/>
            <p:cNvSpPr txBox="1"/>
            <p:nvPr/>
          </p:nvSpPr>
          <p:spPr>
            <a:xfrm>
              <a:off x="3959857" y="5153613"/>
              <a:ext cx="648072" cy="461665"/>
            </a:xfrm>
            <a:prstGeom prst="rect">
              <a:avLst/>
            </a:prstGeom>
            <a:solidFill>
              <a:srgbClr val="E56700"/>
            </a:solidFill>
          </p:spPr>
          <p:txBody>
            <a:bodyPr wrap="square" rtlCol="0">
              <a:spAutoFit/>
            </a:bodyPr>
            <a:lstStyle/>
            <a:p>
              <a:pPr algn="ctr"/>
              <a:r>
                <a:rPr lang="en-GB" sz="2400" dirty="0">
                  <a:solidFill>
                    <a:schemeClr val="bg1"/>
                  </a:solidFill>
                  <a:latin typeface="Century Gothic" panose="020B0502020202020204" pitchFamily="34" charset="0"/>
                </a:rPr>
                <a:t>o</a:t>
              </a:r>
            </a:p>
          </p:txBody>
        </p:sp>
        <p:sp>
          <p:nvSpPr>
            <p:cNvPr id="15" name="TextBox 14"/>
            <p:cNvSpPr txBox="1"/>
            <p:nvPr/>
          </p:nvSpPr>
          <p:spPr>
            <a:xfrm>
              <a:off x="4902820" y="5153613"/>
              <a:ext cx="648072" cy="461665"/>
            </a:xfrm>
            <a:prstGeom prst="rect">
              <a:avLst/>
            </a:prstGeom>
            <a:solidFill>
              <a:srgbClr val="E56700"/>
            </a:solidFill>
          </p:spPr>
          <p:txBody>
            <a:bodyPr wrap="square" rtlCol="0">
              <a:spAutoFit/>
            </a:bodyPr>
            <a:lstStyle/>
            <a:p>
              <a:pPr algn="ctr"/>
              <a:r>
                <a:rPr lang="en-GB" sz="2400" dirty="0">
                  <a:solidFill>
                    <a:schemeClr val="bg1"/>
                  </a:solidFill>
                  <a:latin typeface="Century Gothic" panose="020B0502020202020204" pitchFamily="34" charset="0"/>
                </a:rPr>
                <a:t>-</a:t>
              </a:r>
            </a:p>
          </p:txBody>
        </p:sp>
        <p:cxnSp>
          <p:nvCxnSpPr>
            <p:cNvPr id="16" name="Straight Connector 15"/>
            <p:cNvCxnSpPr>
              <a:stCxn id="10" idx="2"/>
              <a:endCxn id="13" idx="0"/>
            </p:cNvCxnSpPr>
            <p:nvPr/>
          </p:nvCxnSpPr>
          <p:spPr>
            <a:xfrm>
              <a:off x="3275781" y="4946740"/>
              <a:ext cx="0" cy="206872"/>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78717" y="4947368"/>
              <a:ext cx="0" cy="209696"/>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26856" y="4946739"/>
              <a:ext cx="0" cy="209696"/>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98152" y="4463990"/>
              <a:ext cx="648072" cy="461665"/>
            </a:xfrm>
            <a:prstGeom prst="rect">
              <a:avLst/>
            </a:prstGeom>
            <a:solidFill>
              <a:srgbClr val="E56700"/>
            </a:solidFill>
          </p:spPr>
          <p:txBody>
            <a:bodyPr wrap="square" rtlCol="0">
              <a:spAutoFit/>
            </a:bodyPr>
            <a:lstStyle/>
            <a:p>
              <a:pPr algn="ctr"/>
              <a:r>
                <a:rPr lang="en-GB" sz="2400" dirty="0" err="1">
                  <a:solidFill>
                    <a:schemeClr val="bg1"/>
                  </a:solidFill>
                  <a:latin typeface="Century Gothic" panose="020B0502020202020204" pitchFamily="34" charset="0"/>
                </a:rPr>
                <a:t>ch</a:t>
              </a:r>
              <a:endParaRPr lang="en-GB" sz="2400" dirty="0">
                <a:solidFill>
                  <a:schemeClr val="bg1"/>
                </a:solidFill>
                <a:latin typeface="Century Gothic" panose="020B0502020202020204" pitchFamily="34" charset="0"/>
              </a:endParaRPr>
            </a:p>
          </p:txBody>
        </p:sp>
        <p:sp>
          <p:nvSpPr>
            <p:cNvPr id="20" name="TextBox 19"/>
            <p:cNvSpPr txBox="1"/>
            <p:nvPr/>
          </p:nvSpPr>
          <p:spPr>
            <a:xfrm>
              <a:off x="7806264" y="4463990"/>
              <a:ext cx="952939" cy="461665"/>
            </a:xfrm>
            <a:prstGeom prst="rect">
              <a:avLst/>
            </a:prstGeom>
            <a:solidFill>
              <a:srgbClr val="E56700"/>
            </a:solidFill>
          </p:spPr>
          <p:txBody>
            <a:bodyPr wrap="square" rtlCol="0">
              <a:spAutoFit/>
            </a:bodyPr>
            <a:lstStyle/>
            <a:p>
              <a:pPr algn="ctr"/>
              <a:r>
                <a:rPr lang="en-GB" sz="2400" dirty="0" err="1">
                  <a:solidFill>
                    <a:schemeClr val="bg1"/>
                  </a:solidFill>
                  <a:latin typeface="Century Gothic" panose="020B0502020202020204" pitchFamily="34" charset="0"/>
                </a:rPr>
                <a:t>aud</a:t>
              </a:r>
              <a:endParaRPr lang="en-GB" sz="2400" dirty="0">
                <a:solidFill>
                  <a:schemeClr val="bg1"/>
                </a:solidFill>
                <a:latin typeface="Century Gothic" panose="020B0502020202020204" pitchFamily="34" charset="0"/>
              </a:endParaRPr>
            </a:p>
          </p:txBody>
        </p:sp>
        <p:sp>
          <p:nvSpPr>
            <p:cNvPr id="21" name="TextBox 20"/>
            <p:cNvSpPr txBox="1"/>
            <p:nvPr/>
          </p:nvSpPr>
          <p:spPr>
            <a:xfrm>
              <a:off x="6798152" y="5153612"/>
              <a:ext cx="648072" cy="461665"/>
            </a:xfrm>
            <a:prstGeom prst="rect">
              <a:avLst/>
            </a:prstGeom>
            <a:solidFill>
              <a:srgbClr val="E56700"/>
            </a:solidFill>
          </p:spPr>
          <p:txBody>
            <a:bodyPr wrap="square" rtlCol="0">
              <a:spAutoFit/>
            </a:bodyPr>
            <a:lstStyle/>
            <a:p>
              <a:pPr algn="ctr"/>
              <a:r>
                <a:rPr lang="en-GB" sz="2400" dirty="0">
                  <a:solidFill>
                    <a:schemeClr val="bg1"/>
                  </a:solidFill>
                  <a:latin typeface="Century Gothic" panose="020B0502020202020204" pitchFamily="34" charset="0"/>
                </a:rPr>
                <a:t>ʃ</a:t>
              </a:r>
            </a:p>
          </p:txBody>
        </p:sp>
        <p:sp>
          <p:nvSpPr>
            <p:cNvPr id="22" name="TextBox 21"/>
            <p:cNvSpPr txBox="1"/>
            <p:nvPr/>
          </p:nvSpPr>
          <p:spPr>
            <a:xfrm>
              <a:off x="7806264" y="5124744"/>
              <a:ext cx="952938" cy="461665"/>
            </a:xfrm>
            <a:prstGeom prst="rect">
              <a:avLst/>
            </a:prstGeom>
            <a:solidFill>
              <a:srgbClr val="E56700"/>
            </a:solidFill>
          </p:spPr>
          <p:txBody>
            <a:bodyPr wrap="square" rtlCol="0">
              <a:spAutoFit/>
            </a:bodyPr>
            <a:lstStyle/>
            <a:p>
              <a:pPr algn="ctr"/>
              <a:r>
                <a:rPr lang="en-GB" sz="2400" dirty="0">
                  <a:solidFill>
                    <a:schemeClr val="bg1"/>
                  </a:solidFill>
                  <a:latin typeface="Century Gothic" panose="020B0502020202020204" pitchFamily="34" charset="0"/>
                </a:rPr>
                <a:t>o</a:t>
              </a:r>
            </a:p>
          </p:txBody>
        </p:sp>
        <p:cxnSp>
          <p:nvCxnSpPr>
            <p:cNvPr id="23" name="Straight Connector 22"/>
            <p:cNvCxnSpPr>
              <a:stCxn id="19" idx="2"/>
              <a:endCxn id="21" idx="0"/>
            </p:cNvCxnSpPr>
            <p:nvPr/>
          </p:nvCxnSpPr>
          <p:spPr>
            <a:xfrm>
              <a:off x="7122188" y="4925655"/>
              <a:ext cx="0" cy="227957"/>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82732" y="4925654"/>
              <a:ext cx="0" cy="209696"/>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Text Box 2"/>
          <p:cNvSpPr txBox="1">
            <a:spLocks noChangeArrowheads="1"/>
          </p:cNvSpPr>
          <p:nvPr/>
        </p:nvSpPr>
        <p:spPr bwMode="auto">
          <a:xfrm>
            <a:off x="587104" y="5531138"/>
            <a:ext cx="110880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GB" altLang="en-US" sz="2000" b="1" u="sng" dirty="0">
                <a:solidFill>
                  <a:srgbClr val="E56700"/>
                </a:solidFill>
                <a:latin typeface="Century Gothic" panose="020B0502020202020204" pitchFamily="34" charset="0"/>
                <a:cs typeface="Calibri" panose="020F0502020204030204" pitchFamily="34" charset="0"/>
              </a:rPr>
              <a:t>Symbol-sound correspondences (SSC): </a:t>
            </a:r>
            <a:r>
              <a:rPr lang="en-GB" altLang="en-US" sz="2000" dirty="0">
                <a:solidFill>
                  <a:srgbClr val="002060"/>
                </a:solidFill>
                <a:latin typeface="Century Gothic" panose="020B0502020202020204" pitchFamily="34" charset="0"/>
                <a:cs typeface="Calibri" panose="020F0502020204030204" pitchFamily="34" charset="0"/>
              </a:rPr>
              <a:t>the systematic relationships between the written symbols and sounds (at any unit of size) in a given writing system.</a:t>
            </a:r>
          </a:p>
        </p:txBody>
      </p:sp>
      <p:sp>
        <p:nvSpPr>
          <p:cNvPr id="26" name="Text Box 3"/>
          <p:cNvSpPr txBox="1">
            <a:spLocks noChangeArrowheads="1"/>
          </p:cNvSpPr>
          <p:nvPr/>
        </p:nvSpPr>
        <p:spPr>
          <a:xfrm>
            <a:off x="1415575" y="1241282"/>
            <a:ext cx="9144000" cy="433388"/>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50000"/>
              </a:spcBef>
              <a:defRPr/>
            </a:pPr>
            <a:r>
              <a:rPr lang="en-GB" sz="2400" b="1" dirty="0">
                <a:solidFill>
                  <a:srgbClr val="E56700"/>
                </a:solidFill>
                <a:latin typeface="Century Gothic" panose="020B0502020202020204" pitchFamily="34" charset="0"/>
                <a:cs typeface="Calibri" panose="020F0502020204030204" pitchFamily="34" charset="0"/>
              </a:rPr>
              <a:t>Grapheme-Phoneme Correspondences (GPC)</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323"/>
            <a:ext cx="4033572" cy="867128"/>
          </a:xfrm>
          <a:prstGeom prst="rect">
            <a:avLst/>
          </a:prstGeom>
        </p:spPr>
      </p:pic>
      <p:sp>
        <p:nvSpPr>
          <p:cNvPr id="31" name="Title 1"/>
          <p:cNvSpPr>
            <a:spLocks noGrp="1"/>
          </p:cNvSpPr>
          <p:nvPr>
            <p:ph type="title"/>
          </p:nvPr>
        </p:nvSpPr>
        <p:spPr>
          <a:xfrm>
            <a:off x="300038" y="-51615"/>
            <a:ext cx="3111556" cy="1325563"/>
          </a:xfrm>
        </p:spPr>
        <p:txBody>
          <a:bodyPr>
            <a:normAutofit/>
          </a:bodyPr>
          <a:lstStyle/>
          <a:p>
            <a:r>
              <a:rPr lang="en-GB" sz="3600" b="1" dirty="0" smtClean="0">
                <a:solidFill>
                  <a:schemeClr val="bg1"/>
                </a:solidFill>
              </a:rPr>
              <a:t>1. Definitions</a:t>
            </a:r>
            <a:endParaRPr lang="en-GB" sz="3600" b="1" dirty="0">
              <a:solidFill>
                <a:schemeClr val="bg1"/>
              </a:solidFill>
            </a:endParaRPr>
          </a:p>
        </p:txBody>
      </p:sp>
      <p:sp>
        <p:nvSpPr>
          <p:cNvPr id="29" name="TextBox 28"/>
          <p:cNvSpPr txBox="1"/>
          <p:nvPr/>
        </p:nvSpPr>
        <p:spPr>
          <a:xfrm>
            <a:off x="7354493" y="2454487"/>
            <a:ext cx="1584176" cy="646331"/>
          </a:xfrm>
          <a:prstGeom prst="rect">
            <a:avLst/>
          </a:prstGeom>
          <a:solidFill>
            <a:srgbClr val="E56700"/>
          </a:solidFill>
        </p:spPr>
        <p:txBody>
          <a:bodyPr wrap="square" rtlCol="0">
            <a:spAutoFit/>
          </a:bodyPr>
          <a:lstStyle/>
          <a:p>
            <a:pPr algn="ctr"/>
            <a:r>
              <a:rPr lang="zh-CN" altLang="en-US" sz="3600" b="1" dirty="0">
                <a:solidFill>
                  <a:schemeClr val="bg1"/>
                </a:solidFill>
              </a:rPr>
              <a:t>你好</a:t>
            </a:r>
          </a:p>
        </p:txBody>
      </p:sp>
      <p:sp>
        <p:nvSpPr>
          <p:cNvPr id="2" name="TextBox 1"/>
          <p:cNvSpPr txBox="1"/>
          <p:nvPr/>
        </p:nvSpPr>
        <p:spPr>
          <a:xfrm>
            <a:off x="611585" y="4209142"/>
            <a:ext cx="4612881" cy="1200329"/>
          </a:xfrm>
          <a:prstGeom prst="rect">
            <a:avLst/>
          </a:prstGeom>
          <a:noFill/>
        </p:spPr>
        <p:txBody>
          <a:bodyPr wrap="square" rtlCol="0">
            <a:spAutoFit/>
          </a:bodyPr>
          <a:lstStyle/>
          <a:p>
            <a:pPr>
              <a:spcBef>
                <a:spcPct val="50000"/>
              </a:spcBef>
            </a:pPr>
            <a:r>
              <a:rPr lang="en-GB" altLang="en-US" b="1" dirty="0">
                <a:solidFill>
                  <a:srgbClr val="E56700"/>
                </a:solidFill>
                <a:latin typeface="Century Gothic" panose="020B0502020202020204" pitchFamily="34" charset="0"/>
                <a:cs typeface="Calibri" panose="020F0502020204030204" pitchFamily="34" charset="0"/>
              </a:rPr>
              <a:t>GPC = </a:t>
            </a:r>
            <a:r>
              <a:rPr lang="en-GB" altLang="en-US" dirty="0">
                <a:solidFill>
                  <a:srgbClr val="002060"/>
                </a:solidFill>
                <a:latin typeface="Century Gothic" panose="020B0502020202020204" pitchFamily="34" charset="0"/>
                <a:cs typeface="Calibri" panose="020F0502020204030204" pitchFamily="34" charset="0"/>
              </a:rPr>
              <a:t>the systematic relationships between the graphemes (in sense ‘a’) and phonemes in a given writing system. </a:t>
            </a:r>
          </a:p>
        </p:txBody>
      </p:sp>
    </p:spTree>
    <p:extLst>
      <p:ext uri="{BB962C8B-B14F-4D97-AF65-F5344CB8AC3E}">
        <p14:creationId xmlns:p14="http://schemas.microsoft.com/office/powerpoint/2010/main" val="380387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5" grpId="0"/>
      <p:bldP spid="26" grpId="0"/>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8BBBFBB-C595-4B10-8AD0-90F5F2E81CD9}"/>
              </a:ext>
            </a:extLst>
          </p:cNvPr>
          <p:cNvSpPr txBox="1"/>
          <p:nvPr/>
        </p:nvSpPr>
        <p:spPr>
          <a:xfrm>
            <a:off x="1524000" y="1918927"/>
            <a:ext cx="9144000" cy="523220"/>
          </a:xfrm>
          <a:prstGeom prst="rect">
            <a:avLst/>
          </a:prstGeom>
          <a:noFill/>
        </p:spPr>
        <p:txBody>
          <a:bodyPr wrap="square" rtlCol="0">
            <a:spAutoFit/>
          </a:bodyPr>
          <a:lstStyle/>
          <a:p>
            <a:pPr marL="0" lvl="1" algn="ctr"/>
            <a:r>
              <a:rPr lang="fr-FR" sz="2800" dirty="0">
                <a:solidFill>
                  <a:srgbClr val="002060"/>
                </a:solidFill>
                <a:latin typeface="Century Gothic" panose="020B0502020202020204" pitchFamily="34" charset="0"/>
                <a:cs typeface="Calibri" panose="020F0502020204030204" pitchFamily="34" charset="0"/>
              </a:rPr>
              <a:t>1. </a:t>
            </a:r>
            <a:r>
              <a:rPr lang="fr-FR" sz="2800" dirty="0">
                <a:solidFill>
                  <a:srgbClr val="FF552D"/>
                </a:solidFill>
                <a:latin typeface="Century Gothic" panose="020B0502020202020204" pitchFamily="34" charset="0"/>
                <a:cs typeface="Calibri" panose="020F0502020204030204" pitchFamily="34" charset="0"/>
              </a:rPr>
              <a:t>Ç</a:t>
            </a:r>
            <a:r>
              <a:rPr lang="fr-FR" sz="2800" dirty="0">
                <a:solidFill>
                  <a:srgbClr val="002060"/>
                </a:solidFill>
                <a:latin typeface="Century Gothic" panose="020B0502020202020204" pitchFamily="34" charset="0"/>
                <a:cs typeface="Calibri" panose="020F0502020204030204" pitchFamily="34" charset="0"/>
              </a:rPr>
              <a:t>a alors ! </a:t>
            </a:r>
            <a:r>
              <a:rPr lang="fr-FR" sz="2800" dirty="0">
                <a:solidFill>
                  <a:srgbClr val="FF552D"/>
                </a:solidFill>
                <a:latin typeface="Century Gothic" panose="020B0502020202020204" pitchFamily="34" charset="0"/>
                <a:cs typeface="Calibri" panose="020F0502020204030204" pitchFamily="34" charset="0"/>
              </a:rPr>
              <a:t>Qu</a:t>
            </a:r>
            <a:r>
              <a:rPr lang="fr-FR" sz="2800" dirty="0">
                <a:solidFill>
                  <a:srgbClr val="002060"/>
                </a:solidFill>
                <a:latin typeface="Century Gothic" panose="020B0502020202020204" pitchFamily="34" charset="0"/>
                <a:cs typeface="Calibri" panose="020F0502020204030204" pitchFamily="34" charset="0"/>
              </a:rPr>
              <a:t>i a </a:t>
            </a:r>
            <a:r>
              <a:rPr lang="fr-FR" sz="2800" dirty="0">
                <a:solidFill>
                  <a:srgbClr val="FF552D"/>
                </a:solidFill>
                <a:latin typeface="Century Gothic" panose="020B0502020202020204" pitchFamily="34" charset="0"/>
                <a:cs typeface="Calibri" panose="020F0502020204030204" pitchFamily="34" charset="0"/>
              </a:rPr>
              <a:t>ch</a:t>
            </a:r>
            <a:r>
              <a:rPr lang="fr-FR" sz="2800" dirty="0">
                <a:solidFill>
                  <a:srgbClr val="002060"/>
                </a:solidFill>
                <a:latin typeface="Century Gothic" panose="020B0502020202020204" pitchFamily="34" charset="0"/>
                <a:cs typeface="Calibri" panose="020F0502020204030204" pitchFamily="34" charset="0"/>
              </a:rPr>
              <a:t>oisi un </a:t>
            </a:r>
            <a:r>
              <a:rPr lang="fr-FR" sz="2800" dirty="0">
                <a:solidFill>
                  <a:srgbClr val="FF552D"/>
                </a:solidFill>
                <a:latin typeface="Century Gothic" panose="020B0502020202020204" pitchFamily="34" charset="0"/>
                <a:cs typeface="Calibri" panose="020F0502020204030204" pitchFamily="34" charset="0"/>
              </a:rPr>
              <a:t>ch</a:t>
            </a:r>
            <a:r>
              <a:rPr lang="fr-FR" sz="2800" dirty="0">
                <a:solidFill>
                  <a:srgbClr val="002060"/>
                </a:solidFill>
                <a:latin typeface="Century Gothic" panose="020B0502020202020204" pitchFamily="34" charset="0"/>
                <a:cs typeface="Calibri" panose="020F0502020204030204" pitchFamily="34" charset="0"/>
              </a:rPr>
              <a:t>at aussi </a:t>
            </a:r>
            <a:r>
              <a:rPr lang="fr-FR" sz="2800" dirty="0">
                <a:solidFill>
                  <a:srgbClr val="FF552D"/>
                </a:solidFill>
                <a:latin typeface="Century Gothic" panose="020B0502020202020204" pitchFamily="34" charset="0"/>
                <a:cs typeface="Calibri" panose="020F0502020204030204" pitchFamily="34" charset="0"/>
              </a:rPr>
              <a:t>ch</a:t>
            </a:r>
            <a:r>
              <a:rPr lang="fr-FR" sz="2800" dirty="0">
                <a:solidFill>
                  <a:srgbClr val="002060"/>
                </a:solidFill>
                <a:latin typeface="Century Gothic" panose="020B0502020202020204" pitchFamily="34" charset="0"/>
                <a:cs typeface="Calibri" panose="020F0502020204030204" pitchFamily="34" charset="0"/>
              </a:rPr>
              <a:t>armant ?</a:t>
            </a:r>
          </a:p>
        </p:txBody>
      </p:sp>
      <p:sp>
        <p:nvSpPr>
          <p:cNvPr id="3" name="TextBox 2">
            <a:extLst>
              <a:ext uri="{FF2B5EF4-FFF2-40B4-BE49-F238E27FC236}">
                <a16:creationId xmlns="" xmlns:a16="http://schemas.microsoft.com/office/drawing/2014/main" id="{122ECA42-39A2-4DB7-872B-7C2C13E26BE5}"/>
              </a:ext>
            </a:extLst>
          </p:cNvPr>
          <p:cNvSpPr txBox="1"/>
          <p:nvPr/>
        </p:nvSpPr>
        <p:spPr>
          <a:xfrm>
            <a:off x="1261533" y="3053077"/>
            <a:ext cx="9668933" cy="523220"/>
          </a:xfrm>
          <a:prstGeom prst="rect">
            <a:avLst/>
          </a:prstGeom>
          <a:noFill/>
        </p:spPr>
        <p:txBody>
          <a:bodyPr wrap="square" rtlCol="0">
            <a:spAutoFit/>
          </a:bodyPr>
          <a:lstStyle/>
          <a:p>
            <a:pPr marL="0" lvl="1" algn="ctr"/>
            <a:r>
              <a:rPr lang="fr-FR" sz="2800" dirty="0">
                <a:solidFill>
                  <a:srgbClr val="002060"/>
                </a:solidFill>
                <a:latin typeface="Century Gothic" panose="020B0502020202020204" pitchFamily="34" charset="0"/>
                <a:cs typeface="Calibri" panose="020F0502020204030204" pitchFamily="34" charset="0"/>
              </a:rPr>
              <a:t>2. Les gar</a:t>
            </a:r>
            <a:r>
              <a:rPr lang="fr-FR" sz="2800" dirty="0">
                <a:solidFill>
                  <a:srgbClr val="FF552D"/>
                </a:solidFill>
                <a:latin typeface="Century Gothic" panose="020B0502020202020204" pitchFamily="34" charset="0"/>
                <a:cs typeface="Calibri" panose="020F0502020204030204" pitchFamily="34" charset="0"/>
              </a:rPr>
              <a:t>ç</a:t>
            </a:r>
            <a:r>
              <a:rPr lang="fr-FR" sz="2800" dirty="0">
                <a:solidFill>
                  <a:srgbClr val="002060"/>
                </a:solidFill>
                <a:latin typeface="Century Gothic" panose="020B0502020202020204" pitchFamily="34" charset="0"/>
                <a:cs typeface="Calibri" panose="020F0502020204030204" pitchFamily="34" charset="0"/>
              </a:rPr>
              <a:t>ons </a:t>
            </a:r>
            <a:r>
              <a:rPr lang="fr-FR" sz="2800" dirty="0">
                <a:solidFill>
                  <a:srgbClr val="FF552D"/>
                </a:solidFill>
                <a:latin typeface="Century Gothic" panose="020B0502020202020204" pitchFamily="34" charset="0"/>
                <a:cs typeface="Calibri" panose="020F0502020204030204" pitchFamily="34" charset="0"/>
              </a:rPr>
              <a:t>qu</a:t>
            </a:r>
            <a:r>
              <a:rPr lang="fr-FR" sz="2800" dirty="0">
                <a:solidFill>
                  <a:srgbClr val="002060"/>
                </a:solidFill>
                <a:latin typeface="Century Gothic" panose="020B0502020202020204" pitchFamily="34" charset="0"/>
                <a:cs typeface="Calibri" panose="020F0502020204030204" pitchFamily="34" charset="0"/>
              </a:rPr>
              <a:t>i aiment les gla</a:t>
            </a:r>
            <a:r>
              <a:rPr lang="fr-FR" sz="2800" dirty="0">
                <a:solidFill>
                  <a:srgbClr val="FF552D"/>
                </a:solidFill>
                <a:latin typeface="Century Gothic" panose="020B0502020202020204" pitchFamily="34" charset="0"/>
                <a:cs typeface="Calibri" panose="020F0502020204030204" pitchFamily="34" charset="0"/>
              </a:rPr>
              <a:t>ç</a:t>
            </a:r>
            <a:r>
              <a:rPr lang="fr-FR" sz="2800" dirty="0">
                <a:solidFill>
                  <a:srgbClr val="002060"/>
                </a:solidFill>
                <a:latin typeface="Century Gothic" panose="020B0502020202020204" pitchFamily="34" charset="0"/>
                <a:cs typeface="Calibri" panose="020F0502020204030204" pitchFamily="34" charset="0"/>
              </a:rPr>
              <a:t>ons sont aga</a:t>
            </a:r>
            <a:r>
              <a:rPr lang="fr-FR" sz="2800" dirty="0">
                <a:solidFill>
                  <a:srgbClr val="FF552D"/>
                </a:solidFill>
                <a:latin typeface="Century Gothic" panose="020B0502020202020204" pitchFamily="34" charset="0"/>
                <a:cs typeface="Calibri" panose="020F0502020204030204" pitchFamily="34" charset="0"/>
              </a:rPr>
              <a:t>ç</a:t>
            </a:r>
            <a:r>
              <a:rPr lang="fr-FR" sz="2800" dirty="0">
                <a:solidFill>
                  <a:srgbClr val="002060"/>
                </a:solidFill>
                <a:latin typeface="Century Gothic" panose="020B0502020202020204" pitchFamily="34" charset="0"/>
                <a:cs typeface="Calibri" panose="020F0502020204030204" pitchFamily="34" charset="0"/>
              </a:rPr>
              <a:t>ants.</a:t>
            </a:r>
          </a:p>
        </p:txBody>
      </p:sp>
      <p:sp>
        <p:nvSpPr>
          <p:cNvPr id="4" name="TextBox 3">
            <a:extLst>
              <a:ext uri="{FF2B5EF4-FFF2-40B4-BE49-F238E27FC236}">
                <a16:creationId xmlns="" xmlns:a16="http://schemas.microsoft.com/office/drawing/2014/main" id="{E7186221-E82C-4E96-A55D-2E76A8E722A1}"/>
              </a:ext>
            </a:extLst>
          </p:cNvPr>
          <p:cNvSpPr txBox="1"/>
          <p:nvPr/>
        </p:nvSpPr>
        <p:spPr>
          <a:xfrm>
            <a:off x="1524000" y="4184863"/>
            <a:ext cx="9144000" cy="523220"/>
          </a:xfrm>
          <a:prstGeom prst="rect">
            <a:avLst/>
          </a:prstGeom>
          <a:noFill/>
        </p:spPr>
        <p:txBody>
          <a:bodyPr wrap="square" rtlCol="0">
            <a:spAutoFit/>
          </a:bodyPr>
          <a:lstStyle/>
          <a:p>
            <a:pPr algn="ctr"/>
            <a:r>
              <a:rPr lang="fr-FR" sz="2800" dirty="0">
                <a:solidFill>
                  <a:srgbClr val="002060"/>
                </a:solidFill>
                <a:latin typeface="Century Gothic" panose="020B0502020202020204" pitchFamily="34" charset="0"/>
                <a:cs typeface="Calibri" panose="020F0502020204030204" pitchFamily="34" charset="0"/>
              </a:rPr>
              <a:t>3. </a:t>
            </a:r>
            <a:r>
              <a:rPr lang="fr-FR" sz="2800" dirty="0">
                <a:solidFill>
                  <a:srgbClr val="FF552D"/>
                </a:solidFill>
                <a:latin typeface="Century Gothic" panose="020B0502020202020204" pitchFamily="34" charset="0"/>
                <a:cs typeface="Calibri" panose="020F0502020204030204" pitchFamily="34" charset="0"/>
              </a:rPr>
              <a:t>Ch</a:t>
            </a:r>
            <a:r>
              <a:rPr lang="fr-FR" sz="2800" dirty="0">
                <a:solidFill>
                  <a:srgbClr val="002060"/>
                </a:solidFill>
                <a:latin typeface="Century Gothic" panose="020B0502020202020204" pitchFamily="34" charset="0"/>
                <a:cs typeface="Calibri" panose="020F0502020204030204" pitchFamily="34" charset="0"/>
              </a:rPr>
              <a:t>arline a un </a:t>
            </a:r>
            <a:r>
              <a:rPr lang="fr-FR" sz="2800" dirty="0">
                <a:solidFill>
                  <a:srgbClr val="FF552D"/>
                </a:solidFill>
                <a:latin typeface="Century Gothic" panose="020B0502020202020204" pitchFamily="34" charset="0"/>
                <a:cs typeface="Calibri" panose="020F0502020204030204" pitchFamily="34" charset="0"/>
              </a:rPr>
              <a:t>ch</a:t>
            </a:r>
            <a:r>
              <a:rPr lang="fr-FR" sz="2800" dirty="0">
                <a:solidFill>
                  <a:srgbClr val="002060"/>
                </a:solidFill>
                <a:latin typeface="Century Gothic" panose="020B0502020202020204" pitchFamily="34" charset="0"/>
                <a:cs typeface="Calibri" panose="020F0502020204030204" pitchFamily="34" charset="0"/>
              </a:rPr>
              <a:t>ien </a:t>
            </a:r>
            <a:r>
              <a:rPr lang="fr-FR" sz="2800" dirty="0">
                <a:solidFill>
                  <a:srgbClr val="FF552D"/>
                </a:solidFill>
                <a:latin typeface="Century Gothic" panose="020B0502020202020204" pitchFamily="34" charset="0"/>
                <a:cs typeface="Calibri" panose="020F0502020204030204" pitchFamily="34" charset="0"/>
              </a:rPr>
              <a:t>qu</a:t>
            </a:r>
            <a:r>
              <a:rPr lang="fr-FR" sz="2800" dirty="0">
                <a:solidFill>
                  <a:srgbClr val="002060"/>
                </a:solidFill>
                <a:latin typeface="Century Gothic" panose="020B0502020202020204" pitchFamily="34" charset="0"/>
                <a:cs typeface="Calibri" panose="020F0502020204030204" pitchFamily="34" charset="0"/>
              </a:rPr>
              <a:t>i sait </a:t>
            </a:r>
            <a:r>
              <a:rPr lang="fr-FR" sz="2800" dirty="0">
                <a:solidFill>
                  <a:srgbClr val="FF552D"/>
                </a:solidFill>
                <a:latin typeface="Century Gothic" panose="020B0502020202020204" pitchFamily="34" charset="0"/>
                <a:cs typeface="Calibri" panose="020F0502020204030204" pitchFamily="34" charset="0"/>
              </a:rPr>
              <a:t>ch</a:t>
            </a:r>
            <a:r>
              <a:rPr lang="fr-FR" sz="2800" dirty="0">
                <a:solidFill>
                  <a:srgbClr val="002060"/>
                </a:solidFill>
                <a:latin typeface="Century Gothic" panose="020B0502020202020204" pitchFamily="34" charset="0"/>
                <a:cs typeface="Calibri" panose="020F0502020204030204" pitchFamily="34" charset="0"/>
              </a:rPr>
              <a:t>u</a:t>
            </a:r>
            <a:r>
              <a:rPr lang="fr-FR" sz="2800" dirty="0">
                <a:solidFill>
                  <a:srgbClr val="FF552D"/>
                </a:solidFill>
                <a:latin typeface="Century Gothic" panose="020B0502020202020204" pitchFamily="34" charset="0"/>
                <a:cs typeface="Calibri" panose="020F0502020204030204" pitchFamily="34" charset="0"/>
              </a:rPr>
              <a:t>ch</a:t>
            </a:r>
            <a:r>
              <a:rPr lang="fr-FR" sz="2800" dirty="0">
                <a:solidFill>
                  <a:srgbClr val="002060"/>
                </a:solidFill>
                <a:latin typeface="Century Gothic" panose="020B0502020202020204" pitchFamily="34" charset="0"/>
                <a:cs typeface="Calibri" panose="020F0502020204030204" pitchFamily="34" charset="0"/>
              </a:rPr>
              <a:t>oter.</a:t>
            </a:r>
          </a:p>
        </p:txBody>
      </p:sp>
      <p:sp>
        <p:nvSpPr>
          <p:cNvPr id="5" name="Rectangle 4">
            <a:extLst>
              <a:ext uri="{FF2B5EF4-FFF2-40B4-BE49-F238E27FC236}">
                <a16:creationId xmlns="" xmlns:a16="http://schemas.microsoft.com/office/drawing/2014/main" id="{185CFD31-3036-45B7-A8EA-A6318588A49A}"/>
              </a:ext>
            </a:extLst>
          </p:cNvPr>
          <p:cNvSpPr/>
          <p:nvPr/>
        </p:nvSpPr>
        <p:spPr>
          <a:xfrm>
            <a:off x="1524000" y="5401995"/>
            <a:ext cx="9144000" cy="369332"/>
          </a:xfrm>
          <a:prstGeom prst="rect">
            <a:avLst/>
          </a:prstGeom>
        </p:spPr>
        <p:txBody>
          <a:bodyPr wrap="square">
            <a:spAutoFit/>
          </a:bodyPr>
          <a:lstStyle/>
          <a:p>
            <a:pPr algn="ctr"/>
            <a:r>
              <a:rPr lang="fr-FR" dirty="0">
                <a:latin typeface="Century Gothic" panose="020B0502020202020204" pitchFamily="34" charset="0"/>
                <a:cs typeface="Calibri" panose="020F0502020204030204" pitchFamily="34" charset="0"/>
                <a:hlinkClick r:id="rId2"/>
              </a:rPr>
              <a:t>https://www.youtube.com/watch?v=ttE66jOGGpM&amp;feature=player_embedded</a:t>
            </a:r>
            <a:endParaRPr lang="fr-FR" dirty="0">
              <a:latin typeface="Century Gothic" panose="020B0502020202020204" pitchFamily="34" charset="0"/>
              <a:cs typeface="Calibri" panose="020F0502020204030204" pitchFamily="34" charset="0"/>
            </a:endParaRPr>
          </a:p>
        </p:txBody>
      </p:sp>
      <p:sp>
        <p:nvSpPr>
          <p:cNvPr id="9" name="TextBox 8"/>
          <p:cNvSpPr txBox="1"/>
          <p:nvPr/>
        </p:nvSpPr>
        <p:spPr>
          <a:xfrm>
            <a:off x="1524000" y="243420"/>
            <a:ext cx="9144000" cy="646331"/>
          </a:xfrm>
          <a:prstGeom prst="rect">
            <a:avLst/>
          </a:prstGeom>
          <a:noFill/>
        </p:spPr>
        <p:txBody>
          <a:bodyPr wrap="square" rtlCol="0">
            <a:spAutoFit/>
          </a:bodyPr>
          <a:lstStyle/>
          <a:p>
            <a:pPr algn="ctr"/>
            <a:r>
              <a:rPr lang="en-GB" sz="3600" b="1" dirty="0">
                <a:solidFill>
                  <a:srgbClr val="E56700"/>
                </a:solidFill>
                <a:latin typeface="Century Gothic" panose="020B0502020202020204" pitchFamily="34" charset="0"/>
              </a:rPr>
              <a:t>Les </a:t>
            </a:r>
            <a:r>
              <a:rPr lang="en-GB" sz="3600" b="1" dirty="0" err="1">
                <a:solidFill>
                  <a:srgbClr val="E56700"/>
                </a:solidFill>
                <a:latin typeface="Century Gothic" panose="020B0502020202020204" pitchFamily="34" charset="0"/>
              </a:rPr>
              <a:t>lettres</a:t>
            </a:r>
            <a:r>
              <a:rPr lang="en-GB" sz="3600" b="1" dirty="0">
                <a:solidFill>
                  <a:srgbClr val="E56700"/>
                </a:solidFill>
                <a:latin typeface="Century Gothic" panose="020B0502020202020204" pitchFamily="34" charset="0"/>
              </a:rPr>
              <a:t> et les sons </a:t>
            </a:r>
            <a:r>
              <a:rPr lang="en-GB" sz="3600" b="1" dirty="0" err="1">
                <a:solidFill>
                  <a:srgbClr val="E56700"/>
                </a:solidFill>
                <a:latin typeface="Century Gothic" panose="020B0502020202020204" pitchFamily="34" charset="0"/>
              </a:rPr>
              <a:t>en</a:t>
            </a:r>
            <a:r>
              <a:rPr lang="en-GB" sz="3600" b="1" dirty="0">
                <a:solidFill>
                  <a:srgbClr val="E56700"/>
                </a:solidFill>
                <a:latin typeface="Century Gothic" panose="020B0502020202020204" pitchFamily="34" charset="0"/>
              </a:rPr>
              <a:t> </a:t>
            </a:r>
            <a:r>
              <a:rPr lang="en-GB" sz="3600" b="1" dirty="0" err="1">
                <a:solidFill>
                  <a:srgbClr val="E56700"/>
                </a:solidFill>
                <a:latin typeface="Century Gothic" panose="020B0502020202020204" pitchFamily="34" charset="0"/>
              </a:rPr>
              <a:t>français</a:t>
            </a:r>
            <a:endParaRPr lang="en-GB" sz="3600" b="1" dirty="0">
              <a:solidFill>
                <a:srgbClr val="E56700"/>
              </a:solidFill>
              <a:latin typeface="Century Gothic" panose="020B0502020202020204" pitchFamily="34" charset="0"/>
            </a:endParaRPr>
          </a:p>
        </p:txBody>
      </p:sp>
      <p:sp>
        <p:nvSpPr>
          <p:cNvPr id="10" name="TextBox 9"/>
          <p:cNvSpPr txBox="1"/>
          <p:nvPr/>
        </p:nvSpPr>
        <p:spPr>
          <a:xfrm>
            <a:off x="1524000" y="814222"/>
            <a:ext cx="9144000" cy="707886"/>
          </a:xfrm>
          <a:prstGeom prst="rect">
            <a:avLst/>
          </a:prstGeom>
          <a:noFill/>
          <a:ln>
            <a:solidFill>
              <a:schemeClr val="bg1"/>
            </a:solidFill>
          </a:ln>
        </p:spPr>
        <p:txBody>
          <a:bodyPr wrap="square" rtlCol="0">
            <a:spAutoFit/>
          </a:bodyPr>
          <a:lstStyle/>
          <a:p>
            <a:pPr algn="ctr"/>
            <a:r>
              <a:rPr lang="en-GB" sz="4000" dirty="0" err="1">
                <a:solidFill>
                  <a:srgbClr val="002060"/>
                </a:solidFill>
                <a:latin typeface="Century Gothic" panose="020B0502020202020204" pitchFamily="34" charset="0"/>
              </a:rPr>
              <a:t>qu</a:t>
            </a:r>
            <a:r>
              <a:rPr lang="en-GB" sz="4000" dirty="0">
                <a:solidFill>
                  <a:srgbClr val="002060"/>
                </a:solidFill>
                <a:latin typeface="Century Gothic" panose="020B0502020202020204" pitchFamily="34" charset="0"/>
              </a:rPr>
              <a:t>   –   </a:t>
            </a:r>
            <a:r>
              <a:rPr lang="en-GB" sz="4000" dirty="0" err="1">
                <a:solidFill>
                  <a:srgbClr val="002060"/>
                </a:solidFill>
                <a:latin typeface="Century Gothic" panose="020B0502020202020204" pitchFamily="34" charset="0"/>
              </a:rPr>
              <a:t>ch</a:t>
            </a:r>
            <a:r>
              <a:rPr lang="en-GB" sz="4000" dirty="0">
                <a:solidFill>
                  <a:srgbClr val="002060"/>
                </a:solidFill>
                <a:latin typeface="Century Gothic" panose="020B0502020202020204" pitchFamily="34" charset="0"/>
              </a:rPr>
              <a:t>   –   ç   </a:t>
            </a:r>
          </a:p>
        </p:txBody>
      </p:sp>
    </p:spTree>
    <p:extLst>
      <p:ext uri="{BB962C8B-B14F-4D97-AF65-F5344CB8AC3E}">
        <p14:creationId xmlns:p14="http://schemas.microsoft.com/office/powerpoint/2010/main" val="62872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9F1FDDC7-25E7-4F63-B975-7322CC52CB3E}"/>
              </a:ext>
            </a:extLst>
          </p:cNvPr>
          <p:cNvSpPr txBox="1"/>
          <p:nvPr/>
        </p:nvSpPr>
        <p:spPr>
          <a:xfrm>
            <a:off x="1524000" y="2092910"/>
            <a:ext cx="9022976" cy="461665"/>
          </a:xfrm>
          <a:prstGeom prst="rect">
            <a:avLst/>
          </a:prstGeom>
          <a:solidFill>
            <a:srgbClr val="E56700"/>
          </a:solidFill>
        </p:spPr>
        <p:txBody>
          <a:bodyPr wrap="square" rtlCol="0">
            <a:spAutoFit/>
          </a:bodyPr>
          <a:lstStyle/>
          <a:p>
            <a:pPr algn="ctr"/>
            <a:r>
              <a:rPr lang="fr-FR" sz="2400" dirty="0">
                <a:solidFill>
                  <a:schemeClr val="bg1"/>
                </a:solidFill>
                <a:cs typeface="Calibri" panose="020F0502020204030204" pitchFamily="34" charset="0"/>
              </a:rPr>
              <a:t>Défi (challenge): deux </a:t>
            </a:r>
            <a:r>
              <a:rPr lang="fr-FR" sz="2400" dirty="0" err="1">
                <a:solidFill>
                  <a:schemeClr val="bg1"/>
                </a:solidFill>
                <a:cs typeface="Calibri" panose="020F0502020204030204" pitchFamily="34" charset="0"/>
              </a:rPr>
              <a:t>virelangues</a:t>
            </a:r>
            <a:r>
              <a:rPr lang="fr-FR" sz="2400" dirty="0">
                <a:solidFill>
                  <a:schemeClr val="bg1"/>
                </a:solidFill>
                <a:cs typeface="Calibri" panose="020F0502020204030204" pitchFamily="34" charset="0"/>
              </a:rPr>
              <a:t> (</a:t>
            </a:r>
            <a:r>
              <a:rPr lang="fr-FR" sz="2400" dirty="0" err="1">
                <a:solidFill>
                  <a:schemeClr val="bg1"/>
                </a:solidFill>
                <a:cs typeface="Calibri" panose="020F0502020204030204" pitchFamily="34" charset="0"/>
              </a:rPr>
              <a:t>two</a:t>
            </a:r>
            <a:r>
              <a:rPr lang="fr-FR" sz="2400" dirty="0">
                <a:solidFill>
                  <a:schemeClr val="bg1"/>
                </a:solidFill>
                <a:cs typeface="Calibri" panose="020F0502020204030204" pitchFamily="34" charset="0"/>
              </a:rPr>
              <a:t> </a:t>
            </a:r>
            <a:r>
              <a:rPr lang="fr-FR" sz="2400" dirty="0" err="1">
                <a:solidFill>
                  <a:schemeClr val="bg1"/>
                </a:solidFill>
                <a:cs typeface="Calibri" panose="020F0502020204030204" pitchFamily="34" charset="0"/>
              </a:rPr>
              <a:t>tongue-twisters</a:t>
            </a:r>
            <a:r>
              <a:rPr lang="fr-FR" sz="2400" dirty="0">
                <a:solidFill>
                  <a:schemeClr val="bg1"/>
                </a:solidFill>
                <a:cs typeface="Calibri" panose="020F0502020204030204" pitchFamily="34" charset="0"/>
              </a:rPr>
              <a:t>) </a:t>
            </a:r>
            <a:endParaRPr lang="en-GB" sz="2000" dirty="0">
              <a:solidFill>
                <a:schemeClr val="bg1"/>
              </a:solidFill>
              <a:cs typeface="Calibri" panose="020F0502020204030204" pitchFamily="34" charset="0"/>
            </a:endParaRPr>
          </a:p>
        </p:txBody>
      </p:sp>
      <p:sp>
        <p:nvSpPr>
          <p:cNvPr id="10" name="TextBox 9">
            <a:extLst>
              <a:ext uri="{FF2B5EF4-FFF2-40B4-BE49-F238E27FC236}">
                <a16:creationId xmlns="" xmlns:a16="http://schemas.microsoft.com/office/drawing/2014/main" id="{D60B910D-68CC-48F8-A1FC-E91C8AFD5252}"/>
              </a:ext>
            </a:extLst>
          </p:cNvPr>
          <p:cNvSpPr txBox="1"/>
          <p:nvPr/>
        </p:nvSpPr>
        <p:spPr>
          <a:xfrm>
            <a:off x="1523999" y="2890391"/>
            <a:ext cx="9144000" cy="1077218"/>
          </a:xfrm>
          <a:prstGeom prst="rect">
            <a:avLst/>
          </a:prstGeom>
          <a:noFill/>
        </p:spPr>
        <p:txBody>
          <a:bodyPr wrap="square" rtlCol="0">
            <a:spAutoFit/>
          </a:bodyPr>
          <a:lstStyle/>
          <a:p>
            <a:r>
              <a:rPr lang="fr-FR" sz="3200" dirty="0">
                <a:solidFill>
                  <a:srgbClr val="002060"/>
                </a:solidFill>
                <a:cs typeface="Calibri" panose="020F0502020204030204" pitchFamily="34" charset="0"/>
              </a:rPr>
              <a:t>1. «  Un chasseur sachant chasser sans son chien est un bon chasseur »</a:t>
            </a:r>
            <a:endParaRPr lang="en-GB" sz="3200" dirty="0">
              <a:solidFill>
                <a:srgbClr val="002060"/>
              </a:solidFill>
              <a:cs typeface="Calibri" panose="020F0502020204030204" pitchFamily="34" charset="0"/>
            </a:endParaRPr>
          </a:p>
        </p:txBody>
      </p:sp>
      <p:sp>
        <p:nvSpPr>
          <p:cNvPr id="11" name="TextBox 10">
            <a:extLst>
              <a:ext uri="{FF2B5EF4-FFF2-40B4-BE49-F238E27FC236}">
                <a16:creationId xmlns="" xmlns:a16="http://schemas.microsoft.com/office/drawing/2014/main" id="{242AC698-064E-4710-A549-19E6CE71AB12}"/>
              </a:ext>
            </a:extLst>
          </p:cNvPr>
          <p:cNvSpPr txBox="1"/>
          <p:nvPr/>
        </p:nvSpPr>
        <p:spPr>
          <a:xfrm>
            <a:off x="1524000" y="4620580"/>
            <a:ext cx="9144000" cy="1077218"/>
          </a:xfrm>
          <a:prstGeom prst="rect">
            <a:avLst/>
          </a:prstGeom>
          <a:noFill/>
        </p:spPr>
        <p:txBody>
          <a:bodyPr wrap="square" rtlCol="0">
            <a:spAutoFit/>
          </a:bodyPr>
          <a:lstStyle/>
          <a:p>
            <a:r>
              <a:rPr lang="fr-FR" sz="3200" dirty="0">
                <a:solidFill>
                  <a:srgbClr val="002060"/>
                </a:solidFill>
                <a:cs typeface="Calibri" panose="020F0502020204030204" pitchFamily="34" charset="0"/>
              </a:rPr>
              <a:t>2. «  Les chaussettes de l’archiduchesse, sont-elles sèches, archi-sèches ? »</a:t>
            </a:r>
            <a:endParaRPr lang="en-GB" sz="3200" dirty="0">
              <a:solidFill>
                <a:srgbClr val="002060"/>
              </a:solidFill>
              <a:cs typeface="Calibri" panose="020F0502020204030204" pitchFamily="34" charset="0"/>
            </a:endParaRPr>
          </a:p>
        </p:txBody>
      </p:sp>
      <p:sp>
        <p:nvSpPr>
          <p:cNvPr id="12" name="TextBox 11"/>
          <p:cNvSpPr txBox="1"/>
          <p:nvPr/>
        </p:nvSpPr>
        <p:spPr>
          <a:xfrm>
            <a:off x="1524000" y="243420"/>
            <a:ext cx="9144000" cy="646331"/>
          </a:xfrm>
          <a:prstGeom prst="rect">
            <a:avLst/>
          </a:prstGeom>
          <a:noFill/>
        </p:spPr>
        <p:txBody>
          <a:bodyPr wrap="square" rtlCol="0">
            <a:spAutoFit/>
          </a:bodyPr>
          <a:lstStyle/>
          <a:p>
            <a:pPr algn="ctr"/>
            <a:r>
              <a:rPr lang="en-GB" sz="3600" b="1" dirty="0">
                <a:solidFill>
                  <a:srgbClr val="E56700"/>
                </a:solidFill>
                <a:latin typeface="Century Gothic" panose="020B0502020202020204" pitchFamily="34" charset="0"/>
              </a:rPr>
              <a:t>Les </a:t>
            </a:r>
            <a:r>
              <a:rPr lang="en-GB" sz="3600" b="1" dirty="0" err="1">
                <a:solidFill>
                  <a:srgbClr val="E56700"/>
                </a:solidFill>
                <a:latin typeface="Century Gothic" panose="020B0502020202020204" pitchFamily="34" charset="0"/>
              </a:rPr>
              <a:t>lettres</a:t>
            </a:r>
            <a:r>
              <a:rPr lang="en-GB" sz="3600" b="1" dirty="0">
                <a:solidFill>
                  <a:srgbClr val="E56700"/>
                </a:solidFill>
                <a:latin typeface="Century Gothic" panose="020B0502020202020204" pitchFamily="34" charset="0"/>
              </a:rPr>
              <a:t> et les sons </a:t>
            </a:r>
            <a:r>
              <a:rPr lang="en-GB" sz="3600" b="1" dirty="0" err="1">
                <a:solidFill>
                  <a:srgbClr val="E56700"/>
                </a:solidFill>
                <a:latin typeface="Century Gothic" panose="020B0502020202020204" pitchFamily="34" charset="0"/>
              </a:rPr>
              <a:t>en</a:t>
            </a:r>
            <a:r>
              <a:rPr lang="en-GB" sz="3600" b="1" dirty="0">
                <a:solidFill>
                  <a:srgbClr val="E56700"/>
                </a:solidFill>
                <a:latin typeface="Century Gothic" panose="020B0502020202020204" pitchFamily="34" charset="0"/>
              </a:rPr>
              <a:t> </a:t>
            </a:r>
            <a:r>
              <a:rPr lang="en-GB" sz="3600" b="1" dirty="0" err="1">
                <a:solidFill>
                  <a:srgbClr val="E56700"/>
                </a:solidFill>
                <a:latin typeface="Century Gothic" panose="020B0502020202020204" pitchFamily="34" charset="0"/>
              </a:rPr>
              <a:t>français</a:t>
            </a:r>
            <a:endParaRPr lang="en-GB" sz="3600" b="1" dirty="0">
              <a:solidFill>
                <a:srgbClr val="E56700"/>
              </a:solidFill>
              <a:latin typeface="Century Gothic" panose="020B0502020202020204" pitchFamily="34" charset="0"/>
            </a:endParaRPr>
          </a:p>
        </p:txBody>
      </p:sp>
      <p:sp>
        <p:nvSpPr>
          <p:cNvPr id="13" name="TextBox 12"/>
          <p:cNvSpPr txBox="1"/>
          <p:nvPr/>
        </p:nvSpPr>
        <p:spPr>
          <a:xfrm>
            <a:off x="1524000" y="814222"/>
            <a:ext cx="9144000" cy="707886"/>
          </a:xfrm>
          <a:prstGeom prst="rect">
            <a:avLst/>
          </a:prstGeom>
          <a:noFill/>
          <a:ln>
            <a:solidFill>
              <a:schemeClr val="bg1"/>
            </a:solidFill>
          </a:ln>
        </p:spPr>
        <p:txBody>
          <a:bodyPr wrap="square" rtlCol="0">
            <a:spAutoFit/>
          </a:bodyPr>
          <a:lstStyle/>
          <a:p>
            <a:pPr algn="ctr"/>
            <a:r>
              <a:rPr lang="en-GB" sz="4000" dirty="0" err="1">
                <a:solidFill>
                  <a:srgbClr val="002060"/>
                </a:solidFill>
                <a:latin typeface="Century Gothic" panose="020B0502020202020204" pitchFamily="34" charset="0"/>
              </a:rPr>
              <a:t>qu</a:t>
            </a:r>
            <a:r>
              <a:rPr lang="en-GB" sz="4000" dirty="0">
                <a:solidFill>
                  <a:srgbClr val="002060"/>
                </a:solidFill>
                <a:latin typeface="Century Gothic" panose="020B0502020202020204" pitchFamily="34" charset="0"/>
              </a:rPr>
              <a:t>   –   </a:t>
            </a:r>
            <a:r>
              <a:rPr lang="en-GB" sz="4000" dirty="0" err="1">
                <a:solidFill>
                  <a:srgbClr val="002060"/>
                </a:solidFill>
                <a:latin typeface="Century Gothic" panose="020B0502020202020204" pitchFamily="34" charset="0"/>
              </a:rPr>
              <a:t>ch</a:t>
            </a:r>
            <a:r>
              <a:rPr lang="en-GB" sz="4000" dirty="0">
                <a:solidFill>
                  <a:srgbClr val="002060"/>
                </a:solidFill>
                <a:latin typeface="Century Gothic" panose="020B0502020202020204" pitchFamily="34" charset="0"/>
              </a:rPr>
              <a:t>   –   ç   </a:t>
            </a:r>
          </a:p>
        </p:txBody>
      </p:sp>
    </p:spTree>
    <p:extLst>
      <p:ext uri="{BB962C8B-B14F-4D97-AF65-F5344CB8AC3E}">
        <p14:creationId xmlns:p14="http://schemas.microsoft.com/office/powerpoint/2010/main" val="35716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C0CC632-C191-4900-A0F7-3133FC7B1CB8}"/>
              </a:ext>
            </a:extLst>
          </p:cNvPr>
          <p:cNvPicPr>
            <a:picLocks noChangeAspect="1"/>
          </p:cNvPicPr>
          <p:nvPr/>
        </p:nvPicPr>
        <p:blipFill rotWithShape="1">
          <a:blip r:embed="rId2"/>
          <a:srcRect l="24801" t="1000" r="25588" b="5200"/>
          <a:stretch/>
        </p:blipFill>
        <p:spPr>
          <a:xfrm>
            <a:off x="3042921" y="0"/>
            <a:ext cx="5852160" cy="6223725"/>
          </a:xfrm>
          <a:prstGeom prst="rect">
            <a:avLst/>
          </a:prstGeom>
        </p:spPr>
      </p:pic>
    </p:spTree>
    <p:extLst>
      <p:ext uri="{BB962C8B-B14F-4D97-AF65-F5344CB8AC3E}">
        <p14:creationId xmlns:p14="http://schemas.microsoft.com/office/powerpoint/2010/main" val="666774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6276566-8EC7-4E78-A1D2-CABC097AC9BA}"/>
              </a:ext>
            </a:extLst>
          </p:cNvPr>
          <p:cNvSpPr txBox="1"/>
          <p:nvPr/>
        </p:nvSpPr>
        <p:spPr>
          <a:xfrm>
            <a:off x="2985907" y="2216141"/>
            <a:ext cx="2160494" cy="523220"/>
          </a:xfrm>
          <a:prstGeom prst="rect">
            <a:avLst/>
          </a:prstGeom>
          <a:solidFill>
            <a:srgbClr val="E56700"/>
          </a:solidFill>
        </p:spPr>
        <p:txBody>
          <a:bodyPr wrap="square" rtlCol="0">
            <a:spAutoFit/>
          </a:bodyPr>
          <a:lstStyle/>
          <a:p>
            <a:pPr algn="ctr"/>
            <a:r>
              <a:rPr lang="en-GB" sz="2800" b="1" dirty="0" err="1">
                <a:solidFill>
                  <a:srgbClr val="002060"/>
                </a:solidFill>
                <a:latin typeface="Century Gothic" panose="020B0502020202020204" pitchFamily="34" charset="0"/>
              </a:rPr>
              <a:t>une</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p</a:t>
            </a:r>
            <a:r>
              <a:rPr lang="en-GB" sz="2800" b="1" dirty="0" err="1">
                <a:solidFill>
                  <a:schemeClr val="bg1"/>
                </a:solidFill>
                <a:latin typeface="Century Gothic" panose="020B0502020202020204" pitchFamily="34" charset="0"/>
              </a:rPr>
              <a:t>ou</a:t>
            </a:r>
            <a:r>
              <a:rPr lang="en-GB" sz="2800" b="1" dirty="0" err="1">
                <a:solidFill>
                  <a:srgbClr val="002060"/>
                </a:solidFill>
                <a:latin typeface="Century Gothic" panose="020B0502020202020204" pitchFamily="34" charset="0"/>
              </a:rPr>
              <a:t>le</a:t>
            </a:r>
            <a:endParaRPr lang="en-GB" sz="2800" b="1" dirty="0">
              <a:solidFill>
                <a:srgbClr val="002060"/>
              </a:solidFill>
              <a:latin typeface="Century Gothic" panose="020B0502020202020204" pitchFamily="34" charset="0"/>
            </a:endParaRPr>
          </a:p>
        </p:txBody>
      </p:sp>
      <p:sp>
        <p:nvSpPr>
          <p:cNvPr id="3" name="TextBox 2">
            <a:extLst>
              <a:ext uri="{FF2B5EF4-FFF2-40B4-BE49-F238E27FC236}">
                <a16:creationId xmlns="" xmlns:a16="http://schemas.microsoft.com/office/drawing/2014/main" id="{B044DE54-0C2A-411F-A9C3-02FB5591FF4F}"/>
              </a:ext>
            </a:extLst>
          </p:cNvPr>
          <p:cNvSpPr txBox="1"/>
          <p:nvPr/>
        </p:nvSpPr>
        <p:spPr>
          <a:xfrm>
            <a:off x="9335906" y="2221123"/>
            <a:ext cx="2328181" cy="523220"/>
          </a:xfrm>
          <a:prstGeom prst="rect">
            <a:avLst/>
          </a:prstGeom>
          <a:solidFill>
            <a:srgbClr val="E56700"/>
          </a:solidFill>
        </p:spPr>
        <p:txBody>
          <a:bodyPr wrap="square" rtlCol="0">
            <a:spAutoFit/>
          </a:bodyPr>
          <a:lstStyle/>
          <a:p>
            <a:pPr algn="ctr"/>
            <a:r>
              <a:rPr lang="en-GB" sz="2800" b="1" dirty="0">
                <a:solidFill>
                  <a:srgbClr val="002060"/>
                </a:solidFill>
                <a:latin typeface="Century Gothic" panose="020B0502020202020204" pitchFamily="34" charset="0"/>
              </a:rPr>
              <a:t>la l</a:t>
            </a:r>
            <a:r>
              <a:rPr lang="en-GB" sz="2800" b="1" dirty="0">
                <a:solidFill>
                  <a:schemeClr val="bg1"/>
                </a:solidFill>
                <a:latin typeface="Century Gothic" panose="020B0502020202020204" pitchFamily="34" charset="0"/>
              </a:rPr>
              <a:t>u</a:t>
            </a:r>
            <a:r>
              <a:rPr lang="en-GB" sz="2800" b="1" dirty="0">
                <a:solidFill>
                  <a:srgbClr val="002060"/>
                </a:solidFill>
                <a:latin typeface="Century Gothic" panose="020B0502020202020204" pitchFamily="34" charset="0"/>
              </a:rPr>
              <a:t>ne</a:t>
            </a:r>
          </a:p>
        </p:txBody>
      </p:sp>
      <p:sp>
        <p:nvSpPr>
          <p:cNvPr id="4" name="TextBox 3">
            <a:extLst>
              <a:ext uri="{FF2B5EF4-FFF2-40B4-BE49-F238E27FC236}">
                <a16:creationId xmlns="" xmlns:a16="http://schemas.microsoft.com/office/drawing/2014/main" id="{B8A9C511-27B6-49B2-BA36-7809E85E36CD}"/>
              </a:ext>
            </a:extLst>
          </p:cNvPr>
          <p:cNvSpPr txBox="1"/>
          <p:nvPr/>
        </p:nvSpPr>
        <p:spPr>
          <a:xfrm>
            <a:off x="2985907" y="4261718"/>
            <a:ext cx="2160494" cy="523220"/>
          </a:xfrm>
          <a:prstGeom prst="rect">
            <a:avLst/>
          </a:prstGeom>
          <a:solidFill>
            <a:srgbClr val="E56700"/>
          </a:solidFill>
        </p:spPr>
        <p:txBody>
          <a:bodyPr wrap="square" rtlCol="0">
            <a:spAutoFit/>
          </a:bodyPr>
          <a:lstStyle/>
          <a:p>
            <a:pPr algn="ctr"/>
            <a:r>
              <a:rPr lang="en-GB" sz="2800" b="1" dirty="0">
                <a:solidFill>
                  <a:srgbClr val="002060"/>
                </a:solidFill>
                <a:latin typeface="Century Gothic" panose="020B0502020202020204" pitchFamily="34" charset="0"/>
              </a:rPr>
              <a:t>le </a:t>
            </a:r>
            <a:r>
              <a:rPr lang="en-GB" sz="2800" b="1" dirty="0" err="1">
                <a:solidFill>
                  <a:srgbClr val="002060"/>
                </a:solidFill>
                <a:latin typeface="Century Gothic" panose="020B0502020202020204" pitchFamily="34" charset="0"/>
              </a:rPr>
              <a:t>c</a:t>
            </a:r>
            <a:r>
              <a:rPr lang="en-GB" sz="2800" b="1" dirty="0" err="1">
                <a:solidFill>
                  <a:schemeClr val="bg1"/>
                </a:solidFill>
                <a:latin typeface="Century Gothic" panose="020B0502020202020204" pitchFamily="34" charset="0"/>
              </a:rPr>
              <a:t>ou</a:t>
            </a:r>
            <a:endParaRPr lang="en-GB" sz="2800" b="1" dirty="0">
              <a:solidFill>
                <a:schemeClr val="bg1"/>
              </a:solidFill>
              <a:latin typeface="Century Gothic" panose="020B0502020202020204" pitchFamily="34" charset="0"/>
            </a:endParaRPr>
          </a:p>
        </p:txBody>
      </p:sp>
      <p:sp>
        <p:nvSpPr>
          <p:cNvPr id="5" name="TextBox 4">
            <a:extLst>
              <a:ext uri="{FF2B5EF4-FFF2-40B4-BE49-F238E27FC236}">
                <a16:creationId xmlns="" xmlns:a16="http://schemas.microsoft.com/office/drawing/2014/main" id="{7C52982A-33B5-4B5E-AC91-5FC35F084491}"/>
              </a:ext>
            </a:extLst>
          </p:cNvPr>
          <p:cNvSpPr txBox="1"/>
          <p:nvPr/>
        </p:nvSpPr>
        <p:spPr>
          <a:xfrm>
            <a:off x="9335907" y="4271781"/>
            <a:ext cx="2328181" cy="523220"/>
          </a:xfrm>
          <a:prstGeom prst="rect">
            <a:avLst/>
          </a:prstGeom>
          <a:solidFill>
            <a:srgbClr val="E56700"/>
          </a:solidFill>
        </p:spPr>
        <p:txBody>
          <a:bodyPr wrap="square" rtlCol="0">
            <a:spAutoFit/>
          </a:bodyPr>
          <a:lstStyle/>
          <a:p>
            <a:pPr algn="ctr"/>
            <a:r>
              <a:rPr lang="en-GB" sz="2800" b="1" dirty="0" err="1">
                <a:solidFill>
                  <a:srgbClr val="002060"/>
                </a:solidFill>
                <a:latin typeface="Century Gothic" panose="020B0502020202020204" pitchFamily="34" charset="0"/>
              </a:rPr>
              <a:t>tort</a:t>
            </a:r>
            <a:r>
              <a:rPr lang="en-GB" sz="2800" b="1" dirty="0" err="1">
                <a:solidFill>
                  <a:schemeClr val="bg1"/>
                </a:solidFill>
                <a:latin typeface="Century Gothic" panose="020B0502020202020204" pitchFamily="34" charset="0"/>
              </a:rPr>
              <a:t>u</a:t>
            </a:r>
            <a:r>
              <a:rPr lang="en-GB" sz="2800" b="1" dirty="0" err="1">
                <a:solidFill>
                  <a:srgbClr val="002060"/>
                </a:solidFill>
                <a:latin typeface="Century Gothic" panose="020B0502020202020204" pitchFamily="34" charset="0"/>
              </a:rPr>
              <a:t>e</a:t>
            </a:r>
            <a:endParaRPr lang="en-GB" sz="2800" b="1" dirty="0">
              <a:solidFill>
                <a:srgbClr val="002060"/>
              </a:solidFill>
              <a:latin typeface="Century Gothic" panose="020B0502020202020204" pitchFamily="34" charset="0"/>
            </a:endParaRPr>
          </a:p>
        </p:txBody>
      </p:sp>
      <p:sp>
        <p:nvSpPr>
          <p:cNvPr id="8" name="TextBox 7">
            <a:extLst>
              <a:ext uri="{FF2B5EF4-FFF2-40B4-BE49-F238E27FC236}">
                <a16:creationId xmlns="" xmlns:a16="http://schemas.microsoft.com/office/drawing/2014/main" id="{9088B65C-B4A0-4A89-AE81-FAF02294EC56}"/>
              </a:ext>
            </a:extLst>
          </p:cNvPr>
          <p:cNvSpPr txBox="1"/>
          <p:nvPr/>
        </p:nvSpPr>
        <p:spPr>
          <a:xfrm>
            <a:off x="1524000" y="750258"/>
            <a:ext cx="9144000" cy="707886"/>
          </a:xfrm>
          <a:prstGeom prst="rect">
            <a:avLst/>
          </a:prstGeom>
          <a:noFill/>
        </p:spPr>
        <p:txBody>
          <a:bodyPr wrap="square" rtlCol="0">
            <a:spAutoFit/>
          </a:bodyPr>
          <a:lstStyle/>
          <a:p>
            <a:pPr algn="ctr"/>
            <a:r>
              <a:rPr lang="en-GB" sz="4000" dirty="0" err="1">
                <a:solidFill>
                  <a:srgbClr val="002060"/>
                </a:solidFill>
                <a:latin typeface="Century Gothic" panose="020B0502020202020204" pitchFamily="34" charset="0"/>
              </a:rPr>
              <a:t>ou</a:t>
            </a:r>
            <a:r>
              <a:rPr lang="en-GB" sz="4000" dirty="0">
                <a:solidFill>
                  <a:srgbClr val="002060"/>
                </a:solidFill>
                <a:latin typeface="Century Gothic" panose="020B0502020202020204" pitchFamily="34" charset="0"/>
              </a:rPr>
              <a:t>   –   u  </a:t>
            </a:r>
          </a:p>
        </p:txBody>
      </p:sp>
      <p:pic>
        <p:nvPicPr>
          <p:cNvPr id="9" name="Picture 8">
            <a:extLst>
              <a:ext uri="{FF2B5EF4-FFF2-40B4-BE49-F238E27FC236}">
                <a16:creationId xmlns="" xmlns:a16="http://schemas.microsoft.com/office/drawing/2014/main" id="{E7FC2BDC-3EE4-48CE-8DBD-2768EDF64F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554" y="1712973"/>
            <a:ext cx="1009362" cy="1591113"/>
          </a:xfrm>
          <a:prstGeom prst="rect">
            <a:avLst/>
          </a:prstGeom>
        </p:spPr>
      </p:pic>
      <p:pic>
        <p:nvPicPr>
          <p:cNvPr id="10" name="Picture 9">
            <a:extLst>
              <a:ext uri="{FF2B5EF4-FFF2-40B4-BE49-F238E27FC236}">
                <a16:creationId xmlns="" xmlns:a16="http://schemas.microsoft.com/office/drawing/2014/main" id="{595E5F20-C535-42A5-9FF2-4D69215E7C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624" t="20491" r="12075" b="25208"/>
          <a:stretch/>
        </p:blipFill>
        <p:spPr>
          <a:xfrm>
            <a:off x="6608307" y="1774692"/>
            <a:ext cx="2183523" cy="1455113"/>
          </a:xfrm>
          <a:prstGeom prst="rect">
            <a:avLst/>
          </a:prstGeom>
        </p:spPr>
      </p:pic>
      <p:pic>
        <p:nvPicPr>
          <p:cNvPr id="11" name="Picture 10">
            <a:extLst>
              <a:ext uri="{FF2B5EF4-FFF2-40B4-BE49-F238E27FC236}">
                <a16:creationId xmlns="" xmlns:a16="http://schemas.microsoft.com/office/drawing/2014/main" id="{D1183194-9C26-499B-AEDC-0B22F1FFBB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300" y="3826550"/>
            <a:ext cx="2175871" cy="1455113"/>
          </a:xfrm>
          <a:prstGeom prst="rect">
            <a:avLst/>
          </a:prstGeom>
        </p:spPr>
      </p:pic>
      <p:pic>
        <p:nvPicPr>
          <p:cNvPr id="12" name="Picture 11">
            <a:extLst>
              <a:ext uri="{FF2B5EF4-FFF2-40B4-BE49-F238E27FC236}">
                <a16:creationId xmlns="" xmlns:a16="http://schemas.microsoft.com/office/drawing/2014/main" id="{47D19161-1C3A-4D03-84A8-D19A9B2348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8307" y="3833977"/>
            <a:ext cx="2328181" cy="1455113"/>
          </a:xfrm>
          <a:prstGeom prst="rect">
            <a:avLst/>
          </a:prstGeom>
        </p:spPr>
      </p:pic>
      <p:cxnSp>
        <p:nvCxnSpPr>
          <p:cNvPr id="13" name="Straight Arrow Connector 12">
            <a:extLst>
              <a:ext uri="{FF2B5EF4-FFF2-40B4-BE49-F238E27FC236}">
                <a16:creationId xmlns="" xmlns:a16="http://schemas.microsoft.com/office/drawing/2014/main" id="{1371B208-9632-4749-8A4A-00134E60052F}"/>
              </a:ext>
            </a:extLst>
          </p:cNvPr>
          <p:cNvCxnSpPr/>
          <p:nvPr/>
        </p:nvCxnSpPr>
        <p:spPr>
          <a:xfrm>
            <a:off x="522706" y="4293712"/>
            <a:ext cx="309433" cy="565739"/>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 xmlns:a16="http://schemas.microsoft.com/office/drawing/2014/main" id="{99F34005-F71F-4C8D-A9DF-3925B43C3A7B}"/>
              </a:ext>
            </a:extLst>
          </p:cNvPr>
          <p:cNvSpPr txBox="1"/>
          <p:nvPr/>
        </p:nvSpPr>
        <p:spPr>
          <a:xfrm>
            <a:off x="84666" y="5830241"/>
            <a:ext cx="6011334" cy="477054"/>
          </a:xfrm>
          <a:prstGeom prst="rect">
            <a:avLst/>
          </a:prstGeom>
          <a:noFill/>
        </p:spPr>
        <p:txBody>
          <a:bodyPr wrap="square" numCol="2" rtlCol="0">
            <a:spAutoFit/>
          </a:bodyPr>
          <a:lstStyle/>
          <a:p>
            <a:r>
              <a:rPr lang="en-GB" sz="500" dirty="0">
                <a:solidFill>
                  <a:srgbClr val="002060"/>
                </a:solidFill>
                <a:latin typeface="Century Gothic" panose="020B0502020202020204" pitchFamily="34" charset="0"/>
              </a:rPr>
              <a:t>Images from top left:</a:t>
            </a:r>
          </a:p>
          <a:p>
            <a:r>
              <a:rPr lang="en-GB" sz="500" dirty="0">
                <a:solidFill>
                  <a:srgbClr val="002060"/>
                </a:solidFill>
                <a:latin typeface="Century Gothic" panose="020B0502020202020204" pitchFamily="34" charset="0"/>
              </a:rPr>
              <a:t>1. “</a:t>
            </a:r>
            <a:r>
              <a:rPr lang="en-GB" sz="500" u="sng" dirty="0">
                <a:solidFill>
                  <a:srgbClr val="002060"/>
                </a:solidFill>
                <a:latin typeface="Century Gothic" panose="020B0502020202020204" pitchFamily="34" charset="0"/>
                <a:hlinkClick r:id="rId6">
                  <a:extLst>
                    <a:ext uri="{A12FA001-AC4F-418D-AE19-62706E023703}">
                      <ahyp:hlinkClr xmlns="" xmlns:ahyp="http://schemas.microsoft.com/office/drawing/2018/hyperlinkcolor" val="tx"/>
                    </a:ext>
                  </a:extLst>
                </a:hlinkClick>
              </a:rPr>
              <a:t>Chicken-hens-pullet-307851</a:t>
            </a:r>
            <a:r>
              <a:rPr lang="en-GB" sz="500" dirty="0">
                <a:solidFill>
                  <a:srgbClr val="002060"/>
                </a:solidFill>
                <a:latin typeface="Century Gothic" panose="020B0502020202020204" pitchFamily="34" charset="0"/>
              </a:rPr>
              <a:t>” by </a:t>
            </a:r>
            <a:r>
              <a:rPr lang="en-GB" sz="500" u="sng" dirty="0">
                <a:solidFill>
                  <a:srgbClr val="002060"/>
                </a:solidFill>
                <a:latin typeface="Century Gothic" panose="020B0502020202020204" pitchFamily="34" charset="0"/>
                <a:hlinkClick r:id="rId7">
                  <a:extLst>
                    <a:ext uri="{A12FA001-AC4F-418D-AE19-62706E023703}">
                      <ahyp:hlinkClr xmlns="" xmlns:ahyp="http://schemas.microsoft.com/office/drawing/2018/hyperlinkcolor" val="tx"/>
                    </a:ext>
                  </a:extLst>
                </a:hlinkClick>
              </a:rPr>
              <a:t>Viet</a:t>
            </a:r>
            <a:r>
              <a:rPr lang="en-GB" sz="500" dirty="0">
                <a:solidFill>
                  <a:srgbClr val="002060"/>
                </a:solidFill>
                <a:latin typeface="Century Gothic" panose="020B0502020202020204" pitchFamily="34" charset="0"/>
              </a:rPr>
              <a:t> is licensed under </a:t>
            </a:r>
            <a:r>
              <a:rPr lang="en-GB" sz="500" u="sng" dirty="0">
                <a:solidFill>
                  <a:srgbClr val="002060"/>
                </a:solidFill>
                <a:latin typeface="Century Gothic" panose="020B0502020202020204" pitchFamily="34" charset="0"/>
                <a:hlinkClick r:id="rId8">
                  <a:extLst>
                    <a:ext uri="{A12FA001-AC4F-418D-AE19-62706E023703}">
                      <ahyp:hlinkClr xmlns="" xmlns:ahyp="http://schemas.microsoft.com/office/drawing/2018/hyperlinkcolor" val="tx"/>
                    </a:ext>
                  </a:extLst>
                </a:hlinkClick>
              </a:rPr>
              <a:t>CC0 1.0</a:t>
            </a:r>
            <a:r>
              <a:rPr lang="en-GB" sz="500" dirty="0">
                <a:solidFill>
                  <a:srgbClr val="002060"/>
                </a:solidFill>
                <a:latin typeface="Century Gothic" panose="020B0502020202020204" pitchFamily="34" charset="0"/>
              </a:rPr>
              <a:t>.</a:t>
            </a:r>
          </a:p>
          <a:p>
            <a:r>
              <a:rPr lang="en-GB" sz="500" dirty="0">
                <a:solidFill>
                  <a:srgbClr val="002060"/>
                </a:solidFill>
                <a:latin typeface="Century Gothic" panose="020B0502020202020204" pitchFamily="34" charset="0"/>
              </a:rPr>
              <a:t>2. “</a:t>
            </a:r>
            <a:r>
              <a:rPr lang="en-GB" sz="500" u="sng" dirty="0">
                <a:solidFill>
                  <a:srgbClr val="002060"/>
                </a:solidFill>
                <a:latin typeface="Century Gothic" panose="020B0502020202020204" pitchFamily="34" charset="0"/>
                <a:hlinkClick r:id="rId9">
                  <a:extLst>
                    <a:ext uri="{A12FA001-AC4F-418D-AE19-62706E023703}">
                      <ahyp:hlinkClr xmlns="" xmlns:ahyp="http://schemas.microsoft.com/office/drawing/2018/hyperlinkcolor" val="tx"/>
                    </a:ext>
                  </a:extLst>
                </a:hlinkClick>
              </a:rPr>
              <a:t>Moon-full-moon-sky-nightsky-lunar-1859616</a:t>
            </a:r>
            <a:r>
              <a:rPr lang="en-GB" sz="500" dirty="0">
                <a:solidFill>
                  <a:srgbClr val="002060"/>
                </a:solidFill>
                <a:latin typeface="Century Gothic" panose="020B0502020202020204" pitchFamily="34" charset="0"/>
              </a:rPr>
              <a:t>” by </a:t>
            </a:r>
            <a:r>
              <a:rPr lang="en-GB" sz="500" u="sng" dirty="0">
                <a:solidFill>
                  <a:srgbClr val="002060"/>
                </a:solidFill>
                <a:latin typeface="Century Gothic" panose="020B0502020202020204" pitchFamily="34" charset="0"/>
                <a:hlinkClick r:id="rId10">
                  <a:extLst>
                    <a:ext uri="{A12FA001-AC4F-418D-AE19-62706E023703}">
                      <ahyp:hlinkClr xmlns="" xmlns:ahyp="http://schemas.microsoft.com/office/drawing/2018/hyperlinkcolor" val="tx"/>
                    </a:ext>
                  </a:extLst>
                </a:hlinkClick>
              </a:rPr>
              <a:t>Robert </a:t>
            </a:r>
            <a:r>
              <a:rPr lang="en-GB" sz="500" u="sng" dirty="0" err="1">
                <a:solidFill>
                  <a:srgbClr val="002060"/>
                </a:solidFill>
                <a:latin typeface="Century Gothic" panose="020B0502020202020204" pitchFamily="34" charset="0"/>
                <a:hlinkClick r:id="rId10">
                  <a:extLst>
                    <a:ext uri="{A12FA001-AC4F-418D-AE19-62706E023703}">
                      <ahyp:hlinkClr xmlns="" xmlns:ahyp="http://schemas.microsoft.com/office/drawing/2018/hyperlinkcolor" val="tx"/>
                    </a:ext>
                  </a:extLst>
                </a:hlinkClick>
              </a:rPr>
              <a:t>Karkowski</a:t>
            </a:r>
            <a:r>
              <a:rPr lang="en-GB" sz="500" dirty="0">
                <a:solidFill>
                  <a:srgbClr val="002060"/>
                </a:solidFill>
                <a:latin typeface="Century Gothic" panose="020B0502020202020204" pitchFamily="34" charset="0"/>
              </a:rPr>
              <a:t> is licensed under </a:t>
            </a:r>
            <a:r>
              <a:rPr lang="en-GB" sz="500" u="sng" dirty="0">
                <a:solidFill>
                  <a:srgbClr val="002060"/>
                </a:solidFill>
                <a:latin typeface="Century Gothic" panose="020B0502020202020204" pitchFamily="34" charset="0"/>
                <a:hlinkClick r:id="rId8">
                  <a:extLst>
                    <a:ext uri="{A12FA001-AC4F-418D-AE19-62706E023703}">
                      <ahyp:hlinkClr xmlns="" xmlns:ahyp="http://schemas.microsoft.com/office/drawing/2018/hyperlinkcolor" val="tx"/>
                    </a:ext>
                  </a:extLst>
                </a:hlinkClick>
              </a:rPr>
              <a:t>CC0 1.0</a:t>
            </a:r>
            <a:r>
              <a:rPr lang="en-GB" sz="500" dirty="0" smtClean="0">
                <a:solidFill>
                  <a:srgbClr val="002060"/>
                </a:solidFill>
                <a:latin typeface="Century Gothic" panose="020B0502020202020204" pitchFamily="34" charset="0"/>
              </a:rPr>
              <a:t>.</a:t>
            </a:r>
            <a:endParaRPr lang="en-GB" sz="500" dirty="0">
              <a:solidFill>
                <a:srgbClr val="002060"/>
              </a:solidFill>
              <a:latin typeface="Century Gothic" panose="020B0502020202020204" pitchFamily="34" charset="0"/>
            </a:endParaRPr>
          </a:p>
          <a:p>
            <a:r>
              <a:rPr lang="en-GB" sz="500" dirty="0">
                <a:solidFill>
                  <a:srgbClr val="002060"/>
                </a:solidFill>
                <a:latin typeface="Century Gothic" panose="020B0502020202020204" pitchFamily="34" charset="0"/>
              </a:rPr>
              <a:t>3. “</a:t>
            </a:r>
            <a:r>
              <a:rPr lang="en-GB" sz="500" u="sng" dirty="0">
                <a:solidFill>
                  <a:srgbClr val="002060"/>
                </a:solidFill>
                <a:latin typeface="Century Gothic" panose="020B0502020202020204" pitchFamily="34" charset="0"/>
                <a:hlinkClick r:id="rId11">
                  <a:extLst>
                    <a:ext uri="{A12FA001-AC4F-418D-AE19-62706E023703}">
                      <ahyp:hlinkClr xmlns="" xmlns:ahyp="http://schemas.microsoft.com/office/drawing/2018/hyperlinkcolor" val="tx"/>
                    </a:ext>
                  </a:extLst>
                </a:hlinkClick>
              </a:rPr>
              <a:t>Giraffe-long-neck-zoo-animal-1124451</a:t>
            </a:r>
            <a:r>
              <a:rPr lang="en-GB" sz="500" dirty="0">
                <a:solidFill>
                  <a:srgbClr val="002060"/>
                </a:solidFill>
                <a:latin typeface="Century Gothic" panose="020B0502020202020204" pitchFamily="34" charset="0"/>
              </a:rPr>
              <a:t>” by </a:t>
            </a:r>
            <a:r>
              <a:rPr lang="en-GB" sz="500" u="sng" dirty="0">
                <a:solidFill>
                  <a:srgbClr val="002060"/>
                </a:solidFill>
                <a:latin typeface="Century Gothic" panose="020B0502020202020204" pitchFamily="34" charset="0"/>
                <a:hlinkClick r:id="rId12">
                  <a:extLst>
                    <a:ext uri="{A12FA001-AC4F-418D-AE19-62706E023703}">
                      <ahyp:hlinkClr xmlns="" xmlns:ahyp="http://schemas.microsoft.com/office/drawing/2018/hyperlinkcolor" val="tx"/>
                    </a:ext>
                  </a:extLst>
                </a:hlinkClick>
              </a:rPr>
              <a:t>Melanie van de Sande</a:t>
            </a:r>
            <a:r>
              <a:rPr lang="en-GB" sz="500" dirty="0">
                <a:solidFill>
                  <a:srgbClr val="002060"/>
                </a:solidFill>
                <a:latin typeface="Century Gothic" panose="020B0502020202020204" pitchFamily="34" charset="0"/>
              </a:rPr>
              <a:t> is licensed under </a:t>
            </a:r>
            <a:r>
              <a:rPr lang="en-GB" sz="500" u="sng" dirty="0">
                <a:solidFill>
                  <a:srgbClr val="002060"/>
                </a:solidFill>
                <a:latin typeface="Century Gothic" panose="020B0502020202020204" pitchFamily="34" charset="0"/>
                <a:hlinkClick r:id="rId8">
                  <a:extLst>
                    <a:ext uri="{A12FA001-AC4F-418D-AE19-62706E023703}">
                      <ahyp:hlinkClr xmlns="" xmlns:ahyp="http://schemas.microsoft.com/office/drawing/2018/hyperlinkcolor" val="tx"/>
                    </a:ext>
                  </a:extLst>
                </a:hlinkClick>
              </a:rPr>
              <a:t>CC0 1.0</a:t>
            </a:r>
            <a:r>
              <a:rPr lang="en-GB" sz="500" dirty="0">
                <a:solidFill>
                  <a:srgbClr val="002060"/>
                </a:solidFill>
                <a:latin typeface="Century Gothic" panose="020B0502020202020204" pitchFamily="34" charset="0"/>
              </a:rPr>
              <a:t>.</a:t>
            </a:r>
          </a:p>
          <a:p>
            <a:r>
              <a:rPr lang="en-GB" sz="500" dirty="0">
                <a:solidFill>
                  <a:srgbClr val="002060"/>
                </a:solidFill>
                <a:latin typeface="Century Gothic" panose="020B0502020202020204" pitchFamily="34" charset="0"/>
              </a:rPr>
              <a:t>4. “</a:t>
            </a:r>
            <a:r>
              <a:rPr lang="en-GB" sz="500" u="sng" dirty="0">
                <a:solidFill>
                  <a:srgbClr val="002060"/>
                </a:solidFill>
                <a:latin typeface="Century Gothic" panose="020B0502020202020204" pitchFamily="34" charset="0"/>
                <a:hlinkClick r:id="rId13">
                  <a:extLst>
                    <a:ext uri="{A12FA001-AC4F-418D-AE19-62706E023703}">
                      <ahyp:hlinkClr xmlns="" xmlns:ahyp="http://schemas.microsoft.com/office/drawing/2018/hyperlinkcolor" val="tx"/>
                    </a:ext>
                  </a:extLst>
                </a:hlinkClick>
              </a:rPr>
              <a:t>Turtle-tortoise-swim-sea-turtle-863336</a:t>
            </a:r>
            <a:r>
              <a:rPr lang="en-GB" sz="500" dirty="0">
                <a:solidFill>
                  <a:srgbClr val="002060"/>
                </a:solidFill>
                <a:latin typeface="Century Gothic" panose="020B0502020202020204" pitchFamily="34" charset="0"/>
              </a:rPr>
              <a:t>” by </a:t>
            </a:r>
            <a:r>
              <a:rPr lang="en-GB" sz="500" u="sng" dirty="0">
                <a:solidFill>
                  <a:srgbClr val="002060"/>
                </a:solidFill>
                <a:latin typeface="Century Gothic" panose="020B0502020202020204" pitchFamily="34" charset="0"/>
                <a:hlinkClick r:id="rId14">
                  <a:extLst>
                    <a:ext uri="{A12FA001-AC4F-418D-AE19-62706E023703}">
                      <ahyp:hlinkClr xmlns="" xmlns:ahyp="http://schemas.microsoft.com/office/drawing/2018/hyperlinkcolor" val="tx"/>
                    </a:ext>
                  </a:extLst>
                </a:hlinkClick>
              </a:rPr>
              <a:t>Free-Photos</a:t>
            </a:r>
            <a:r>
              <a:rPr lang="en-GB" sz="500" dirty="0">
                <a:solidFill>
                  <a:srgbClr val="002060"/>
                </a:solidFill>
                <a:latin typeface="Century Gothic" panose="020B0502020202020204" pitchFamily="34" charset="0"/>
              </a:rPr>
              <a:t> is licensed under </a:t>
            </a:r>
            <a:r>
              <a:rPr lang="en-GB" sz="500" u="sng" dirty="0">
                <a:solidFill>
                  <a:srgbClr val="002060"/>
                </a:solidFill>
                <a:latin typeface="Century Gothic" panose="020B0502020202020204" pitchFamily="34" charset="0"/>
                <a:hlinkClick r:id="rId8">
                  <a:extLst>
                    <a:ext uri="{A12FA001-AC4F-418D-AE19-62706E023703}">
                      <ahyp:hlinkClr xmlns="" xmlns:ahyp="http://schemas.microsoft.com/office/drawing/2018/hyperlinkcolor" val="tx"/>
                    </a:ext>
                  </a:extLst>
                </a:hlinkClick>
              </a:rPr>
              <a:t>CC0 1.0</a:t>
            </a:r>
            <a:r>
              <a:rPr lang="en-GB" sz="500" dirty="0">
                <a:solidFill>
                  <a:srgbClr val="002060"/>
                </a:solidFill>
                <a:latin typeface="Century Gothic" panose="020B0502020202020204" pitchFamily="34" charset="0"/>
              </a:rPr>
              <a:t>.</a:t>
            </a:r>
          </a:p>
          <a:p>
            <a:endParaRPr lang="en-GB" sz="1100" dirty="0">
              <a:solidFill>
                <a:srgbClr val="002060"/>
              </a:solidFill>
            </a:endParaRPr>
          </a:p>
        </p:txBody>
      </p:sp>
      <p:sp>
        <p:nvSpPr>
          <p:cNvPr id="15" name="TextBox 14"/>
          <p:cNvSpPr txBox="1"/>
          <p:nvPr/>
        </p:nvSpPr>
        <p:spPr>
          <a:xfrm>
            <a:off x="1524000" y="156432"/>
            <a:ext cx="9144000" cy="646331"/>
          </a:xfrm>
          <a:prstGeom prst="rect">
            <a:avLst/>
          </a:prstGeom>
          <a:noFill/>
        </p:spPr>
        <p:txBody>
          <a:bodyPr wrap="square" rtlCol="0">
            <a:spAutoFit/>
          </a:bodyPr>
          <a:lstStyle/>
          <a:p>
            <a:pPr algn="ctr"/>
            <a:r>
              <a:rPr lang="en-GB" sz="3600" b="1" dirty="0">
                <a:solidFill>
                  <a:srgbClr val="E56700"/>
                </a:solidFill>
                <a:latin typeface="Century Gothic" panose="020B0502020202020204" pitchFamily="34" charset="0"/>
              </a:rPr>
              <a:t>Les </a:t>
            </a:r>
            <a:r>
              <a:rPr lang="en-GB" sz="3600" b="1" dirty="0" err="1">
                <a:solidFill>
                  <a:srgbClr val="E56700"/>
                </a:solidFill>
                <a:latin typeface="Century Gothic" panose="020B0502020202020204" pitchFamily="34" charset="0"/>
              </a:rPr>
              <a:t>lettres</a:t>
            </a:r>
            <a:r>
              <a:rPr lang="en-GB" sz="3600" b="1" dirty="0">
                <a:solidFill>
                  <a:srgbClr val="E56700"/>
                </a:solidFill>
                <a:latin typeface="Century Gothic" panose="020B0502020202020204" pitchFamily="34" charset="0"/>
              </a:rPr>
              <a:t> et les sons </a:t>
            </a:r>
            <a:r>
              <a:rPr lang="en-GB" sz="3600" b="1" dirty="0" err="1">
                <a:solidFill>
                  <a:srgbClr val="E56700"/>
                </a:solidFill>
                <a:latin typeface="Century Gothic" panose="020B0502020202020204" pitchFamily="34" charset="0"/>
              </a:rPr>
              <a:t>en</a:t>
            </a:r>
            <a:r>
              <a:rPr lang="en-GB" sz="3600" b="1" dirty="0">
                <a:solidFill>
                  <a:srgbClr val="E56700"/>
                </a:solidFill>
                <a:latin typeface="Century Gothic" panose="020B0502020202020204" pitchFamily="34" charset="0"/>
              </a:rPr>
              <a:t> </a:t>
            </a:r>
            <a:r>
              <a:rPr lang="en-GB" sz="3600" b="1" dirty="0" err="1">
                <a:solidFill>
                  <a:srgbClr val="E56700"/>
                </a:solidFill>
                <a:latin typeface="Century Gothic" panose="020B0502020202020204" pitchFamily="34" charset="0"/>
              </a:rPr>
              <a:t>français</a:t>
            </a:r>
            <a:endParaRPr lang="en-GB" sz="3600" b="1" dirty="0">
              <a:solidFill>
                <a:srgbClr val="E56700"/>
              </a:solidFill>
              <a:latin typeface="Century Gothic" panose="020B0502020202020204" pitchFamily="34" charset="0"/>
            </a:endParaRPr>
          </a:p>
        </p:txBody>
      </p:sp>
    </p:spTree>
    <p:extLst>
      <p:ext uri="{BB962C8B-B14F-4D97-AF65-F5344CB8AC3E}">
        <p14:creationId xmlns:p14="http://schemas.microsoft.com/office/powerpoint/2010/main" val="27310856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FE88DA8-CF23-41ED-9ED1-2FE8F909F358}"/>
              </a:ext>
            </a:extLst>
          </p:cNvPr>
          <p:cNvSpPr txBox="1"/>
          <p:nvPr/>
        </p:nvSpPr>
        <p:spPr>
          <a:xfrm>
            <a:off x="1524000" y="3466546"/>
            <a:ext cx="9144000" cy="584775"/>
          </a:xfrm>
          <a:prstGeom prst="rect">
            <a:avLst/>
          </a:prstGeom>
          <a:noFill/>
        </p:spPr>
        <p:txBody>
          <a:bodyPr wrap="square" rtlCol="0">
            <a:spAutoFit/>
          </a:bodyPr>
          <a:lstStyle/>
          <a:p>
            <a:pPr algn="ctr"/>
            <a:r>
              <a:rPr lang="en-GB" sz="3200" dirty="0" err="1">
                <a:solidFill>
                  <a:srgbClr val="002060"/>
                </a:solidFill>
                <a:latin typeface="Century Gothic" panose="020B0502020202020204" pitchFamily="34" charset="0"/>
                <a:cs typeface="Calibri" panose="020F0502020204030204" pitchFamily="34" charset="0"/>
              </a:rPr>
              <a:t>Vous</a:t>
            </a:r>
            <a:r>
              <a:rPr lang="en-GB" sz="3200" dirty="0">
                <a:solidFill>
                  <a:srgbClr val="002060"/>
                </a:solidFill>
                <a:latin typeface="Century Gothic" panose="020B0502020202020204" pitchFamily="34" charset="0"/>
                <a:cs typeface="Calibri" panose="020F0502020204030204" pitchFamily="34" charset="0"/>
              </a:rPr>
              <a:t> </a:t>
            </a:r>
            <a:r>
              <a:rPr lang="en-GB" sz="3200" dirty="0" err="1">
                <a:solidFill>
                  <a:srgbClr val="002060"/>
                </a:solidFill>
                <a:latin typeface="Century Gothic" panose="020B0502020202020204" pitchFamily="34" charset="0"/>
                <a:cs typeface="Calibri" panose="020F0502020204030204" pitchFamily="34" charset="0"/>
              </a:rPr>
              <a:t>pouvez</a:t>
            </a:r>
            <a:r>
              <a:rPr lang="en-GB" sz="3200" dirty="0">
                <a:solidFill>
                  <a:srgbClr val="002060"/>
                </a:solidFill>
                <a:latin typeface="Century Gothic" panose="020B0502020202020204" pitchFamily="34" charset="0"/>
                <a:cs typeface="Calibri" panose="020F0502020204030204" pitchFamily="34" charset="0"/>
              </a:rPr>
              <a:t> </a:t>
            </a:r>
            <a:r>
              <a:rPr lang="en-GB" sz="3200" dirty="0" err="1">
                <a:solidFill>
                  <a:srgbClr val="002060"/>
                </a:solidFill>
                <a:latin typeface="Century Gothic" panose="020B0502020202020204" pitchFamily="34" charset="0"/>
                <a:cs typeface="Calibri" panose="020F0502020204030204" pitchFamily="34" charset="0"/>
              </a:rPr>
              <a:t>trouver</a:t>
            </a:r>
            <a:r>
              <a:rPr lang="en-GB" sz="3200" dirty="0">
                <a:solidFill>
                  <a:srgbClr val="002060"/>
                </a:solidFill>
                <a:latin typeface="Century Gothic" panose="020B0502020202020204" pitchFamily="34" charset="0"/>
                <a:cs typeface="Calibri" panose="020F0502020204030204" pitchFamily="34" charset="0"/>
              </a:rPr>
              <a:t> </a:t>
            </a:r>
            <a:r>
              <a:rPr lang="en-GB" sz="3200" dirty="0" err="1">
                <a:solidFill>
                  <a:srgbClr val="002060"/>
                </a:solidFill>
                <a:latin typeface="Century Gothic" panose="020B0502020202020204" pitchFamily="34" charset="0"/>
                <a:cs typeface="Calibri" panose="020F0502020204030204" pitchFamily="34" charset="0"/>
              </a:rPr>
              <a:t>d’autres</a:t>
            </a:r>
            <a:r>
              <a:rPr lang="en-GB" sz="3200" dirty="0">
                <a:solidFill>
                  <a:srgbClr val="002060"/>
                </a:solidFill>
                <a:latin typeface="Century Gothic" panose="020B0502020202020204" pitchFamily="34" charset="0"/>
                <a:cs typeface="Calibri" panose="020F0502020204030204" pitchFamily="34" charset="0"/>
              </a:rPr>
              <a:t> </a:t>
            </a:r>
            <a:r>
              <a:rPr lang="en-GB" sz="3200" dirty="0" err="1">
                <a:solidFill>
                  <a:srgbClr val="002060"/>
                </a:solidFill>
                <a:latin typeface="Century Gothic" panose="020B0502020202020204" pitchFamily="34" charset="0"/>
                <a:cs typeface="Calibri" panose="020F0502020204030204" pitchFamily="34" charset="0"/>
              </a:rPr>
              <a:t>exemples</a:t>
            </a:r>
            <a:r>
              <a:rPr lang="en-GB" sz="3200" dirty="0">
                <a:solidFill>
                  <a:srgbClr val="002060"/>
                </a:solidFill>
                <a:latin typeface="Century Gothic" panose="020B0502020202020204" pitchFamily="34" charset="0"/>
                <a:cs typeface="Calibri" panose="020F0502020204030204" pitchFamily="34" charset="0"/>
              </a:rPr>
              <a:t>?</a:t>
            </a:r>
            <a:endParaRPr lang="en-GB" sz="3600" dirty="0">
              <a:solidFill>
                <a:srgbClr val="002060"/>
              </a:solidFill>
              <a:latin typeface="Century Gothic" panose="020B0502020202020204" pitchFamily="34" charset="0"/>
              <a:cs typeface="Calibri" panose="020F0502020204030204" pitchFamily="34" charset="0"/>
            </a:endParaRPr>
          </a:p>
        </p:txBody>
      </p:sp>
      <p:sp>
        <p:nvSpPr>
          <p:cNvPr id="6" name="TextBox 5"/>
          <p:cNvSpPr txBox="1"/>
          <p:nvPr/>
        </p:nvSpPr>
        <p:spPr>
          <a:xfrm>
            <a:off x="1524000" y="2122883"/>
            <a:ext cx="9144000" cy="646331"/>
          </a:xfrm>
          <a:prstGeom prst="rect">
            <a:avLst/>
          </a:prstGeom>
          <a:noFill/>
        </p:spPr>
        <p:txBody>
          <a:bodyPr wrap="square" rtlCol="0">
            <a:spAutoFit/>
          </a:bodyPr>
          <a:lstStyle/>
          <a:p>
            <a:pPr algn="ctr"/>
            <a:r>
              <a:rPr lang="en-GB" sz="3600" b="1" dirty="0">
                <a:solidFill>
                  <a:srgbClr val="E56700"/>
                </a:solidFill>
                <a:latin typeface="Century Gothic" panose="020B0502020202020204" pitchFamily="34" charset="0"/>
              </a:rPr>
              <a:t>Les </a:t>
            </a:r>
            <a:r>
              <a:rPr lang="en-GB" sz="3600" b="1" dirty="0" err="1">
                <a:solidFill>
                  <a:srgbClr val="E56700"/>
                </a:solidFill>
                <a:latin typeface="Century Gothic" panose="020B0502020202020204" pitchFamily="34" charset="0"/>
              </a:rPr>
              <a:t>lettres</a:t>
            </a:r>
            <a:r>
              <a:rPr lang="en-GB" sz="3600" b="1" dirty="0">
                <a:solidFill>
                  <a:srgbClr val="E56700"/>
                </a:solidFill>
                <a:latin typeface="Century Gothic" panose="020B0502020202020204" pitchFamily="34" charset="0"/>
              </a:rPr>
              <a:t> et les sons </a:t>
            </a:r>
            <a:r>
              <a:rPr lang="en-GB" sz="3600" b="1" dirty="0" err="1">
                <a:solidFill>
                  <a:srgbClr val="E56700"/>
                </a:solidFill>
                <a:latin typeface="Century Gothic" panose="020B0502020202020204" pitchFamily="34" charset="0"/>
              </a:rPr>
              <a:t>en</a:t>
            </a:r>
            <a:r>
              <a:rPr lang="en-GB" sz="3600" b="1" dirty="0">
                <a:solidFill>
                  <a:srgbClr val="E56700"/>
                </a:solidFill>
                <a:latin typeface="Century Gothic" panose="020B0502020202020204" pitchFamily="34" charset="0"/>
              </a:rPr>
              <a:t> </a:t>
            </a:r>
            <a:r>
              <a:rPr lang="en-GB" sz="3600" b="1" dirty="0" err="1">
                <a:solidFill>
                  <a:srgbClr val="E56700"/>
                </a:solidFill>
                <a:latin typeface="Century Gothic" panose="020B0502020202020204" pitchFamily="34" charset="0"/>
              </a:rPr>
              <a:t>français</a:t>
            </a:r>
            <a:endParaRPr lang="en-GB" sz="3600" b="1" dirty="0">
              <a:solidFill>
                <a:srgbClr val="E56700"/>
              </a:solidFill>
              <a:latin typeface="Century Gothic" panose="020B0502020202020204" pitchFamily="34" charset="0"/>
            </a:endParaRPr>
          </a:p>
        </p:txBody>
      </p:sp>
      <p:sp>
        <p:nvSpPr>
          <p:cNvPr id="7" name="TextBox 6"/>
          <p:cNvSpPr txBox="1"/>
          <p:nvPr/>
        </p:nvSpPr>
        <p:spPr>
          <a:xfrm>
            <a:off x="1524000" y="2693685"/>
            <a:ext cx="9144000" cy="707886"/>
          </a:xfrm>
          <a:prstGeom prst="rect">
            <a:avLst/>
          </a:prstGeom>
          <a:noFill/>
          <a:ln>
            <a:solidFill>
              <a:schemeClr val="bg1"/>
            </a:solidFill>
          </a:ln>
        </p:spPr>
        <p:txBody>
          <a:bodyPr wrap="square" rtlCol="0">
            <a:spAutoFit/>
          </a:bodyPr>
          <a:lstStyle/>
          <a:p>
            <a:pPr algn="ctr"/>
            <a:r>
              <a:rPr lang="en-GB" sz="4000" dirty="0" err="1">
                <a:solidFill>
                  <a:srgbClr val="002060"/>
                </a:solidFill>
                <a:latin typeface="Century Gothic" panose="020B0502020202020204" pitchFamily="34" charset="0"/>
              </a:rPr>
              <a:t>o</a:t>
            </a:r>
            <a:r>
              <a:rPr lang="en-GB" sz="4000" dirty="0" err="1" smtClean="0">
                <a:solidFill>
                  <a:srgbClr val="002060"/>
                </a:solidFill>
                <a:latin typeface="Century Gothic" panose="020B0502020202020204" pitchFamily="34" charset="0"/>
              </a:rPr>
              <a:t>u</a:t>
            </a:r>
            <a:r>
              <a:rPr lang="en-GB" sz="4000" dirty="0" smtClean="0">
                <a:solidFill>
                  <a:srgbClr val="002060"/>
                </a:solidFill>
                <a:latin typeface="Century Gothic" panose="020B0502020202020204" pitchFamily="34" charset="0"/>
              </a:rPr>
              <a:t>   </a:t>
            </a:r>
            <a:r>
              <a:rPr lang="en-GB" sz="4000" dirty="0">
                <a:solidFill>
                  <a:srgbClr val="002060"/>
                </a:solidFill>
                <a:latin typeface="Century Gothic" panose="020B0502020202020204" pitchFamily="34" charset="0"/>
              </a:rPr>
              <a:t>–   </a:t>
            </a:r>
            <a:r>
              <a:rPr lang="en-GB" sz="4000" dirty="0" smtClean="0">
                <a:solidFill>
                  <a:srgbClr val="002060"/>
                </a:solidFill>
                <a:latin typeface="Century Gothic" panose="020B0502020202020204" pitchFamily="34" charset="0"/>
              </a:rPr>
              <a:t>u   </a:t>
            </a:r>
            <a:endParaRPr lang="en-GB" sz="4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9619057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1BE2DF1-6E5F-49F5-8E6C-BF7F54092CC2}"/>
              </a:ext>
            </a:extLst>
          </p:cNvPr>
          <p:cNvSpPr txBox="1"/>
          <p:nvPr/>
        </p:nvSpPr>
        <p:spPr>
          <a:xfrm>
            <a:off x="1524000" y="2983439"/>
            <a:ext cx="9144000" cy="523220"/>
          </a:xfrm>
          <a:prstGeom prst="rect">
            <a:avLst/>
          </a:prstGeom>
          <a:noFill/>
        </p:spPr>
        <p:txBody>
          <a:bodyPr wrap="square" rtlCol="0">
            <a:spAutoFit/>
          </a:bodyPr>
          <a:lstStyle/>
          <a:p>
            <a:pPr marL="0" lvl="1" algn="ctr"/>
            <a:r>
              <a:rPr lang="fr-FR" sz="2800" dirty="0">
                <a:solidFill>
                  <a:srgbClr val="002060"/>
                </a:solidFill>
                <a:latin typeface="Century Gothic" panose="020B0502020202020204" pitchFamily="34" charset="0"/>
              </a:rPr>
              <a:t>1. Vous jouez dans la boue ?  Vous êtes fou </a:t>
            </a:r>
            <a:r>
              <a:rPr lang="fr-FR" sz="2800" dirty="0">
                <a:solidFill>
                  <a:srgbClr val="002060"/>
                </a:solidFill>
              </a:rPr>
              <a:t>!</a:t>
            </a:r>
          </a:p>
        </p:txBody>
      </p:sp>
      <p:sp>
        <p:nvSpPr>
          <p:cNvPr id="3" name="TextBox 2">
            <a:extLst>
              <a:ext uri="{FF2B5EF4-FFF2-40B4-BE49-F238E27FC236}">
                <a16:creationId xmlns="" xmlns:a16="http://schemas.microsoft.com/office/drawing/2014/main" id="{3BA2B272-B762-4525-9DAE-43E56439C8AF}"/>
              </a:ext>
            </a:extLst>
          </p:cNvPr>
          <p:cNvSpPr txBox="1"/>
          <p:nvPr/>
        </p:nvSpPr>
        <p:spPr>
          <a:xfrm>
            <a:off x="1524000" y="3740661"/>
            <a:ext cx="9144000" cy="523220"/>
          </a:xfrm>
          <a:prstGeom prst="rect">
            <a:avLst/>
          </a:prstGeom>
          <a:noFill/>
        </p:spPr>
        <p:txBody>
          <a:bodyPr wrap="square" rtlCol="0">
            <a:spAutoFit/>
          </a:bodyPr>
          <a:lstStyle/>
          <a:p>
            <a:pPr marL="0" lvl="1" algn="ctr"/>
            <a:r>
              <a:rPr lang="fr-FR" sz="2800" dirty="0">
                <a:solidFill>
                  <a:srgbClr val="002060"/>
                </a:solidFill>
                <a:latin typeface="Century Gothic" panose="020B0502020202020204" pitchFamily="34" charset="0"/>
              </a:rPr>
              <a:t>2. j’ai trouvé douze cailloux sous la poule ! </a:t>
            </a:r>
          </a:p>
        </p:txBody>
      </p:sp>
      <p:sp>
        <p:nvSpPr>
          <p:cNvPr id="4" name="TextBox 3">
            <a:extLst>
              <a:ext uri="{FF2B5EF4-FFF2-40B4-BE49-F238E27FC236}">
                <a16:creationId xmlns="" xmlns:a16="http://schemas.microsoft.com/office/drawing/2014/main" id="{AF4DD857-D8B7-4FF6-8B3F-98FC790E9B39}"/>
              </a:ext>
            </a:extLst>
          </p:cNvPr>
          <p:cNvSpPr txBox="1"/>
          <p:nvPr/>
        </p:nvSpPr>
        <p:spPr>
          <a:xfrm>
            <a:off x="1524000" y="4476260"/>
            <a:ext cx="9144000" cy="523220"/>
          </a:xfrm>
          <a:prstGeom prst="rect">
            <a:avLst/>
          </a:prstGeom>
          <a:noFill/>
        </p:spPr>
        <p:txBody>
          <a:bodyPr wrap="square" rtlCol="0">
            <a:spAutoFit/>
          </a:bodyPr>
          <a:lstStyle/>
          <a:p>
            <a:pPr algn="ctr"/>
            <a:r>
              <a:rPr lang="fr-FR" sz="2800" dirty="0">
                <a:solidFill>
                  <a:srgbClr val="002060"/>
                </a:solidFill>
                <a:latin typeface="Century Gothic" panose="020B0502020202020204" pitchFamily="34" charset="0"/>
              </a:rPr>
              <a:t>3. Tu es dans la rue </a:t>
            </a:r>
            <a:endParaRPr lang="en-GB" sz="2800" dirty="0">
              <a:solidFill>
                <a:srgbClr val="002060"/>
              </a:solidFill>
              <a:latin typeface="Century Gothic" panose="020B0502020202020204" pitchFamily="34" charset="0"/>
            </a:endParaRPr>
          </a:p>
        </p:txBody>
      </p:sp>
      <p:sp>
        <p:nvSpPr>
          <p:cNvPr id="6" name="TextBox 5">
            <a:extLst>
              <a:ext uri="{FF2B5EF4-FFF2-40B4-BE49-F238E27FC236}">
                <a16:creationId xmlns="" xmlns:a16="http://schemas.microsoft.com/office/drawing/2014/main" id="{9B183BC5-D036-4C8B-8870-3AD39A555226}"/>
              </a:ext>
            </a:extLst>
          </p:cNvPr>
          <p:cNvSpPr txBox="1"/>
          <p:nvPr/>
        </p:nvSpPr>
        <p:spPr>
          <a:xfrm>
            <a:off x="2078566" y="2051970"/>
            <a:ext cx="803486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rPr>
              <a:t>– des </a:t>
            </a:r>
            <a:r>
              <a:rPr lang="en-GB" sz="2800" b="1" dirty="0" err="1">
                <a:solidFill>
                  <a:schemeClr val="bg1"/>
                </a:solidFill>
                <a:latin typeface="Century Gothic" panose="020B0502020202020204" pitchFamily="34" charset="0"/>
              </a:rPr>
              <a:t>exercices</a:t>
            </a:r>
            <a:endParaRPr lang="en-GB" sz="2800" b="1" dirty="0">
              <a:solidFill>
                <a:schemeClr val="bg1"/>
              </a:solidFill>
              <a:latin typeface="Century Gothic" panose="020B0502020202020204" pitchFamily="34" charset="0"/>
            </a:endParaRPr>
          </a:p>
        </p:txBody>
      </p:sp>
      <p:sp>
        <p:nvSpPr>
          <p:cNvPr id="9" name="TextBox 8">
            <a:extLst>
              <a:ext uri="{FF2B5EF4-FFF2-40B4-BE49-F238E27FC236}">
                <a16:creationId xmlns="" xmlns:a16="http://schemas.microsoft.com/office/drawing/2014/main" id="{50241E40-E940-4C35-A597-58EB727B6758}"/>
              </a:ext>
            </a:extLst>
          </p:cNvPr>
          <p:cNvSpPr txBox="1"/>
          <p:nvPr/>
        </p:nvSpPr>
        <p:spPr>
          <a:xfrm>
            <a:off x="1524000" y="5211859"/>
            <a:ext cx="9144000" cy="523220"/>
          </a:xfrm>
          <a:prstGeom prst="rect">
            <a:avLst/>
          </a:prstGeom>
          <a:noFill/>
        </p:spPr>
        <p:txBody>
          <a:bodyPr wrap="square" rtlCol="0">
            <a:spAutoFit/>
          </a:bodyPr>
          <a:lstStyle/>
          <a:p>
            <a:pPr algn="ctr"/>
            <a:r>
              <a:rPr lang="fr-FR" sz="2800" dirty="0">
                <a:solidFill>
                  <a:srgbClr val="002060"/>
                </a:solidFill>
                <a:latin typeface="Century Gothic" panose="020B0502020202020204" pitchFamily="34" charset="0"/>
              </a:rPr>
              <a:t>4. Julie a vu une prune brune </a:t>
            </a:r>
            <a:endParaRPr lang="en-GB" sz="2800" dirty="0">
              <a:solidFill>
                <a:srgbClr val="002060"/>
              </a:solidFill>
              <a:latin typeface="Century Gothic" panose="020B0502020202020204" pitchFamily="34" charset="0"/>
            </a:endParaRPr>
          </a:p>
        </p:txBody>
      </p:sp>
      <p:sp>
        <p:nvSpPr>
          <p:cNvPr id="12" name="TextBox 11">
            <a:extLst>
              <a:ext uri="{FF2B5EF4-FFF2-40B4-BE49-F238E27FC236}">
                <a16:creationId xmlns="" xmlns:a16="http://schemas.microsoft.com/office/drawing/2014/main" id="{9088B65C-B4A0-4A89-AE81-FAF02294EC56}"/>
              </a:ext>
            </a:extLst>
          </p:cNvPr>
          <p:cNvSpPr txBox="1"/>
          <p:nvPr/>
        </p:nvSpPr>
        <p:spPr>
          <a:xfrm>
            <a:off x="1524000" y="750258"/>
            <a:ext cx="9144000" cy="707886"/>
          </a:xfrm>
          <a:prstGeom prst="rect">
            <a:avLst/>
          </a:prstGeom>
          <a:noFill/>
        </p:spPr>
        <p:txBody>
          <a:bodyPr wrap="square" rtlCol="0">
            <a:spAutoFit/>
          </a:bodyPr>
          <a:lstStyle/>
          <a:p>
            <a:pPr algn="ctr"/>
            <a:r>
              <a:rPr lang="en-GB" sz="4000" dirty="0" err="1">
                <a:solidFill>
                  <a:srgbClr val="002060"/>
                </a:solidFill>
                <a:latin typeface="Century Gothic" panose="020B0502020202020204" pitchFamily="34" charset="0"/>
              </a:rPr>
              <a:t>ou</a:t>
            </a:r>
            <a:r>
              <a:rPr lang="en-GB" sz="4000" dirty="0">
                <a:solidFill>
                  <a:srgbClr val="002060"/>
                </a:solidFill>
                <a:latin typeface="Century Gothic" panose="020B0502020202020204" pitchFamily="34" charset="0"/>
              </a:rPr>
              <a:t>   –   u  </a:t>
            </a:r>
          </a:p>
        </p:txBody>
      </p:sp>
      <p:sp>
        <p:nvSpPr>
          <p:cNvPr id="13" name="TextBox 12"/>
          <p:cNvSpPr txBox="1"/>
          <p:nvPr/>
        </p:nvSpPr>
        <p:spPr>
          <a:xfrm>
            <a:off x="1524000" y="156432"/>
            <a:ext cx="9144000" cy="646331"/>
          </a:xfrm>
          <a:prstGeom prst="rect">
            <a:avLst/>
          </a:prstGeom>
          <a:noFill/>
        </p:spPr>
        <p:txBody>
          <a:bodyPr wrap="square" rtlCol="0">
            <a:spAutoFit/>
          </a:bodyPr>
          <a:lstStyle/>
          <a:p>
            <a:pPr algn="ctr"/>
            <a:r>
              <a:rPr lang="en-GB" sz="3600" b="1" dirty="0">
                <a:solidFill>
                  <a:srgbClr val="E56700"/>
                </a:solidFill>
                <a:latin typeface="Century Gothic" panose="020B0502020202020204" pitchFamily="34" charset="0"/>
              </a:rPr>
              <a:t>Les </a:t>
            </a:r>
            <a:r>
              <a:rPr lang="en-GB" sz="3600" b="1" dirty="0" err="1">
                <a:solidFill>
                  <a:srgbClr val="E56700"/>
                </a:solidFill>
                <a:latin typeface="Century Gothic" panose="020B0502020202020204" pitchFamily="34" charset="0"/>
              </a:rPr>
              <a:t>lettres</a:t>
            </a:r>
            <a:r>
              <a:rPr lang="en-GB" sz="3600" b="1" dirty="0">
                <a:solidFill>
                  <a:srgbClr val="E56700"/>
                </a:solidFill>
                <a:latin typeface="Century Gothic" panose="020B0502020202020204" pitchFamily="34" charset="0"/>
              </a:rPr>
              <a:t> et les sons </a:t>
            </a:r>
            <a:r>
              <a:rPr lang="en-GB" sz="3600" b="1" dirty="0" err="1">
                <a:solidFill>
                  <a:srgbClr val="E56700"/>
                </a:solidFill>
                <a:latin typeface="Century Gothic" panose="020B0502020202020204" pitchFamily="34" charset="0"/>
              </a:rPr>
              <a:t>en</a:t>
            </a:r>
            <a:r>
              <a:rPr lang="en-GB" sz="3600" b="1" dirty="0">
                <a:solidFill>
                  <a:srgbClr val="E56700"/>
                </a:solidFill>
                <a:latin typeface="Century Gothic" panose="020B0502020202020204" pitchFamily="34" charset="0"/>
              </a:rPr>
              <a:t> </a:t>
            </a:r>
            <a:r>
              <a:rPr lang="en-GB" sz="3600" b="1" dirty="0" err="1">
                <a:solidFill>
                  <a:srgbClr val="E56700"/>
                </a:solidFill>
                <a:latin typeface="Century Gothic" panose="020B0502020202020204" pitchFamily="34" charset="0"/>
              </a:rPr>
              <a:t>français</a:t>
            </a:r>
            <a:endParaRPr lang="en-GB" sz="3600" b="1" dirty="0">
              <a:solidFill>
                <a:srgbClr val="E56700"/>
              </a:solidFill>
              <a:latin typeface="Century Gothic" panose="020B0502020202020204" pitchFamily="34" charset="0"/>
            </a:endParaRPr>
          </a:p>
        </p:txBody>
      </p:sp>
    </p:spTree>
    <p:extLst>
      <p:ext uri="{BB962C8B-B14F-4D97-AF65-F5344CB8AC3E}">
        <p14:creationId xmlns:p14="http://schemas.microsoft.com/office/powerpoint/2010/main" val="281787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1BE2DF1-6E5F-49F5-8E6C-BF7F54092CC2}"/>
              </a:ext>
            </a:extLst>
          </p:cNvPr>
          <p:cNvSpPr txBox="1"/>
          <p:nvPr/>
        </p:nvSpPr>
        <p:spPr>
          <a:xfrm>
            <a:off x="1524000" y="2983439"/>
            <a:ext cx="9144000" cy="523220"/>
          </a:xfrm>
          <a:prstGeom prst="rect">
            <a:avLst/>
          </a:prstGeom>
          <a:noFill/>
        </p:spPr>
        <p:txBody>
          <a:bodyPr wrap="square" rtlCol="0">
            <a:spAutoFit/>
          </a:bodyPr>
          <a:lstStyle/>
          <a:p>
            <a:pPr marL="0" lvl="1" algn="ctr"/>
            <a:r>
              <a:rPr lang="fr-FR" sz="2800" dirty="0">
                <a:solidFill>
                  <a:srgbClr val="002060"/>
                </a:solidFill>
                <a:latin typeface="Century Gothic" panose="020B0502020202020204" pitchFamily="34" charset="0"/>
              </a:rPr>
              <a:t>1. V</a:t>
            </a:r>
            <a:r>
              <a:rPr lang="fr-FR" sz="2800" dirty="0">
                <a:solidFill>
                  <a:srgbClr val="E56700"/>
                </a:solidFill>
                <a:latin typeface="Century Gothic" panose="020B0502020202020204" pitchFamily="34" charset="0"/>
              </a:rPr>
              <a:t>ou</a:t>
            </a:r>
            <a:r>
              <a:rPr lang="fr-FR" sz="2800" dirty="0">
                <a:solidFill>
                  <a:srgbClr val="002060"/>
                </a:solidFill>
                <a:latin typeface="Century Gothic" panose="020B0502020202020204" pitchFamily="34" charset="0"/>
              </a:rPr>
              <a:t>s j</a:t>
            </a:r>
            <a:r>
              <a:rPr lang="fr-FR" sz="2800" dirty="0">
                <a:solidFill>
                  <a:srgbClr val="E56700"/>
                </a:solidFill>
                <a:latin typeface="Century Gothic" panose="020B0502020202020204" pitchFamily="34" charset="0"/>
              </a:rPr>
              <a:t>ou</a:t>
            </a:r>
            <a:r>
              <a:rPr lang="fr-FR" sz="2800" dirty="0">
                <a:solidFill>
                  <a:srgbClr val="002060"/>
                </a:solidFill>
                <a:latin typeface="Century Gothic" panose="020B0502020202020204" pitchFamily="34" charset="0"/>
              </a:rPr>
              <a:t>ez dans la b</a:t>
            </a:r>
            <a:r>
              <a:rPr lang="fr-FR" sz="2800" dirty="0">
                <a:solidFill>
                  <a:srgbClr val="E56700"/>
                </a:solidFill>
                <a:latin typeface="Century Gothic" panose="020B0502020202020204" pitchFamily="34" charset="0"/>
              </a:rPr>
              <a:t>ou</a:t>
            </a:r>
            <a:r>
              <a:rPr lang="fr-FR" sz="2800" dirty="0">
                <a:solidFill>
                  <a:srgbClr val="002060"/>
                </a:solidFill>
                <a:latin typeface="Century Gothic" panose="020B0502020202020204" pitchFamily="34" charset="0"/>
              </a:rPr>
              <a:t>e ?  V</a:t>
            </a:r>
            <a:r>
              <a:rPr lang="fr-FR" sz="2800" dirty="0">
                <a:solidFill>
                  <a:srgbClr val="E56700"/>
                </a:solidFill>
                <a:latin typeface="Century Gothic" panose="020B0502020202020204" pitchFamily="34" charset="0"/>
              </a:rPr>
              <a:t>ou</a:t>
            </a:r>
            <a:r>
              <a:rPr lang="fr-FR" sz="2800" dirty="0">
                <a:solidFill>
                  <a:srgbClr val="002060"/>
                </a:solidFill>
                <a:latin typeface="Century Gothic" panose="020B0502020202020204" pitchFamily="34" charset="0"/>
              </a:rPr>
              <a:t>s êtes f</a:t>
            </a:r>
            <a:r>
              <a:rPr lang="fr-FR" sz="2800" dirty="0">
                <a:solidFill>
                  <a:srgbClr val="E56700"/>
                </a:solidFill>
                <a:latin typeface="Century Gothic" panose="020B0502020202020204" pitchFamily="34" charset="0"/>
              </a:rPr>
              <a:t>ou</a:t>
            </a:r>
            <a:r>
              <a:rPr lang="fr-FR" sz="2800" dirty="0">
                <a:solidFill>
                  <a:srgbClr val="002060"/>
                </a:solidFill>
                <a:latin typeface="Century Gothic" panose="020B0502020202020204" pitchFamily="34" charset="0"/>
              </a:rPr>
              <a:t> </a:t>
            </a:r>
            <a:r>
              <a:rPr lang="fr-FR" sz="2800" dirty="0">
                <a:solidFill>
                  <a:srgbClr val="002060"/>
                </a:solidFill>
              </a:rPr>
              <a:t>!</a:t>
            </a:r>
          </a:p>
        </p:txBody>
      </p:sp>
      <p:sp>
        <p:nvSpPr>
          <p:cNvPr id="3" name="TextBox 2">
            <a:extLst>
              <a:ext uri="{FF2B5EF4-FFF2-40B4-BE49-F238E27FC236}">
                <a16:creationId xmlns="" xmlns:a16="http://schemas.microsoft.com/office/drawing/2014/main" id="{3BA2B272-B762-4525-9DAE-43E56439C8AF}"/>
              </a:ext>
            </a:extLst>
          </p:cNvPr>
          <p:cNvSpPr txBox="1"/>
          <p:nvPr/>
        </p:nvSpPr>
        <p:spPr>
          <a:xfrm>
            <a:off x="1524000" y="3740661"/>
            <a:ext cx="9144000" cy="523220"/>
          </a:xfrm>
          <a:prstGeom prst="rect">
            <a:avLst/>
          </a:prstGeom>
          <a:noFill/>
        </p:spPr>
        <p:txBody>
          <a:bodyPr wrap="square" rtlCol="0">
            <a:spAutoFit/>
          </a:bodyPr>
          <a:lstStyle/>
          <a:p>
            <a:pPr marL="0" lvl="1" algn="ctr"/>
            <a:r>
              <a:rPr lang="fr-FR" sz="2800" dirty="0">
                <a:solidFill>
                  <a:srgbClr val="002060"/>
                </a:solidFill>
                <a:latin typeface="Century Gothic" panose="020B0502020202020204" pitchFamily="34" charset="0"/>
              </a:rPr>
              <a:t>2. j’ai tr</a:t>
            </a:r>
            <a:r>
              <a:rPr lang="fr-FR" sz="2800" dirty="0">
                <a:solidFill>
                  <a:srgbClr val="E56700"/>
                </a:solidFill>
                <a:latin typeface="Century Gothic" panose="020B0502020202020204" pitchFamily="34" charset="0"/>
              </a:rPr>
              <a:t>ou</a:t>
            </a:r>
            <a:r>
              <a:rPr lang="fr-FR" sz="2800" dirty="0">
                <a:solidFill>
                  <a:srgbClr val="002060"/>
                </a:solidFill>
                <a:latin typeface="Century Gothic" panose="020B0502020202020204" pitchFamily="34" charset="0"/>
              </a:rPr>
              <a:t>vé d</a:t>
            </a:r>
            <a:r>
              <a:rPr lang="fr-FR" sz="2800" dirty="0">
                <a:solidFill>
                  <a:srgbClr val="E56700"/>
                </a:solidFill>
                <a:latin typeface="Century Gothic" panose="020B0502020202020204" pitchFamily="34" charset="0"/>
              </a:rPr>
              <a:t>ou</a:t>
            </a:r>
            <a:r>
              <a:rPr lang="fr-FR" sz="2800" dirty="0">
                <a:solidFill>
                  <a:srgbClr val="002060"/>
                </a:solidFill>
                <a:latin typeface="Century Gothic" panose="020B0502020202020204" pitchFamily="34" charset="0"/>
              </a:rPr>
              <a:t>ze caill</a:t>
            </a:r>
            <a:r>
              <a:rPr lang="fr-FR" sz="2800" dirty="0">
                <a:solidFill>
                  <a:srgbClr val="E56700"/>
                </a:solidFill>
                <a:latin typeface="Century Gothic" panose="020B0502020202020204" pitchFamily="34" charset="0"/>
              </a:rPr>
              <a:t>ou</a:t>
            </a:r>
            <a:r>
              <a:rPr lang="fr-FR" sz="2800" dirty="0">
                <a:solidFill>
                  <a:srgbClr val="002060"/>
                </a:solidFill>
                <a:latin typeface="Century Gothic" panose="020B0502020202020204" pitchFamily="34" charset="0"/>
              </a:rPr>
              <a:t>x s</a:t>
            </a:r>
            <a:r>
              <a:rPr lang="fr-FR" sz="2800" dirty="0">
                <a:solidFill>
                  <a:srgbClr val="E56700"/>
                </a:solidFill>
                <a:latin typeface="Century Gothic" panose="020B0502020202020204" pitchFamily="34" charset="0"/>
              </a:rPr>
              <a:t>ou</a:t>
            </a:r>
            <a:r>
              <a:rPr lang="fr-FR" sz="2800" dirty="0">
                <a:solidFill>
                  <a:srgbClr val="002060"/>
                </a:solidFill>
                <a:latin typeface="Century Gothic" panose="020B0502020202020204" pitchFamily="34" charset="0"/>
              </a:rPr>
              <a:t>s la p</a:t>
            </a:r>
            <a:r>
              <a:rPr lang="fr-FR" sz="2800" dirty="0">
                <a:solidFill>
                  <a:srgbClr val="E56700"/>
                </a:solidFill>
                <a:latin typeface="Century Gothic" panose="020B0502020202020204" pitchFamily="34" charset="0"/>
              </a:rPr>
              <a:t>ou</a:t>
            </a:r>
            <a:r>
              <a:rPr lang="fr-FR" sz="2800" dirty="0">
                <a:solidFill>
                  <a:srgbClr val="002060"/>
                </a:solidFill>
                <a:latin typeface="Century Gothic" panose="020B0502020202020204" pitchFamily="34" charset="0"/>
              </a:rPr>
              <a:t>le ! </a:t>
            </a:r>
          </a:p>
        </p:txBody>
      </p:sp>
      <p:sp>
        <p:nvSpPr>
          <p:cNvPr id="4" name="TextBox 3">
            <a:extLst>
              <a:ext uri="{FF2B5EF4-FFF2-40B4-BE49-F238E27FC236}">
                <a16:creationId xmlns="" xmlns:a16="http://schemas.microsoft.com/office/drawing/2014/main" id="{AF4DD857-D8B7-4FF6-8B3F-98FC790E9B39}"/>
              </a:ext>
            </a:extLst>
          </p:cNvPr>
          <p:cNvSpPr txBox="1"/>
          <p:nvPr/>
        </p:nvSpPr>
        <p:spPr>
          <a:xfrm>
            <a:off x="1524000" y="4476260"/>
            <a:ext cx="9144000" cy="523220"/>
          </a:xfrm>
          <a:prstGeom prst="rect">
            <a:avLst/>
          </a:prstGeom>
          <a:noFill/>
        </p:spPr>
        <p:txBody>
          <a:bodyPr wrap="square" rtlCol="0">
            <a:spAutoFit/>
          </a:bodyPr>
          <a:lstStyle/>
          <a:p>
            <a:pPr algn="ctr"/>
            <a:r>
              <a:rPr lang="fr-FR" sz="2800" dirty="0">
                <a:solidFill>
                  <a:srgbClr val="002060"/>
                </a:solidFill>
                <a:latin typeface="Century Gothic" panose="020B0502020202020204" pitchFamily="34" charset="0"/>
              </a:rPr>
              <a:t>3. Tu es dans la rue </a:t>
            </a:r>
            <a:endParaRPr lang="en-GB" sz="2800" dirty="0">
              <a:solidFill>
                <a:srgbClr val="002060"/>
              </a:solidFill>
              <a:latin typeface="Century Gothic" panose="020B0502020202020204" pitchFamily="34" charset="0"/>
            </a:endParaRPr>
          </a:p>
        </p:txBody>
      </p:sp>
      <p:sp>
        <p:nvSpPr>
          <p:cNvPr id="6" name="TextBox 5">
            <a:extLst>
              <a:ext uri="{FF2B5EF4-FFF2-40B4-BE49-F238E27FC236}">
                <a16:creationId xmlns="" xmlns:a16="http://schemas.microsoft.com/office/drawing/2014/main" id="{9B183BC5-D036-4C8B-8870-3AD39A555226}"/>
              </a:ext>
            </a:extLst>
          </p:cNvPr>
          <p:cNvSpPr txBox="1"/>
          <p:nvPr/>
        </p:nvSpPr>
        <p:spPr>
          <a:xfrm>
            <a:off x="2078566" y="2051970"/>
            <a:ext cx="803486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rPr>
              <a:t>– des </a:t>
            </a:r>
            <a:r>
              <a:rPr lang="en-GB" sz="2800" b="1" dirty="0" err="1">
                <a:solidFill>
                  <a:schemeClr val="bg1"/>
                </a:solidFill>
                <a:latin typeface="Century Gothic" panose="020B0502020202020204" pitchFamily="34" charset="0"/>
              </a:rPr>
              <a:t>exercices</a:t>
            </a:r>
            <a:endParaRPr lang="en-GB" sz="2800" b="1" dirty="0">
              <a:solidFill>
                <a:schemeClr val="bg1"/>
              </a:solidFill>
              <a:latin typeface="Century Gothic" panose="020B0502020202020204" pitchFamily="34" charset="0"/>
            </a:endParaRPr>
          </a:p>
        </p:txBody>
      </p:sp>
      <p:sp>
        <p:nvSpPr>
          <p:cNvPr id="9" name="TextBox 8">
            <a:extLst>
              <a:ext uri="{FF2B5EF4-FFF2-40B4-BE49-F238E27FC236}">
                <a16:creationId xmlns="" xmlns:a16="http://schemas.microsoft.com/office/drawing/2014/main" id="{50241E40-E940-4C35-A597-58EB727B6758}"/>
              </a:ext>
            </a:extLst>
          </p:cNvPr>
          <p:cNvSpPr txBox="1"/>
          <p:nvPr/>
        </p:nvSpPr>
        <p:spPr>
          <a:xfrm>
            <a:off x="1524000" y="5211859"/>
            <a:ext cx="9144000" cy="523220"/>
          </a:xfrm>
          <a:prstGeom prst="rect">
            <a:avLst/>
          </a:prstGeom>
          <a:noFill/>
        </p:spPr>
        <p:txBody>
          <a:bodyPr wrap="square" rtlCol="0">
            <a:spAutoFit/>
          </a:bodyPr>
          <a:lstStyle/>
          <a:p>
            <a:pPr algn="ctr"/>
            <a:r>
              <a:rPr lang="fr-FR" sz="2800" dirty="0">
                <a:solidFill>
                  <a:srgbClr val="002060"/>
                </a:solidFill>
                <a:latin typeface="Century Gothic" panose="020B0502020202020204" pitchFamily="34" charset="0"/>
              </a:rPr>
              <a:t>4. Julie a vu une prune brune </a:t>
            </a:r>
            <a:endParaRPr lang="en-GB" sz="2800" dirty="0">
              <a:solidFill>
                <a:srgbClr val="002060"/>
              </a:solidFill>
              <a:latin typeface="Century Gothic" panose="020B0502020202020204" pitchFamily="34" charset="0"/>
            </a:endParaRPr>
          </a:p>
        </p:txBody>
      </p:sp>
      <p:sp>
        <p:nvSpPr>
          <p:cNvPr id="12" name="TextBox 11">
            <a:extLst>
              <a:ext uri="{FF2B5EF4-FFF2-40B4-BE49-F238E27FC236}">
                <a16:creationId xmlns="" xmlns:a16="http://schemas.microsoft.com/office/drawing/2014/main" id="{9088B65C-B4A0-4A89-AE81-FAF02294EC56}"/>
              </a:ext>
            </a:extLst>
          </p:cNvPr>
          <p:cNvSpPr txBox="1"/>
          <p:nvPr/>
        </p:nvSpPr>
        <p:spPr>
          <a:xfrm>
            <a:off x="1524000" y="750258"/>
            <a:ext cx="9144000" cy="707886"/>
          </a:xfrm>
          <a:prstGeom prst="rect">
            <a:avLst/>
          </a:prstGeom>
          <a:noFill/>
        </p:spPr>
        <p:txBody>
          <a:bodyPr wrap="square" rtlCol="0">
            <a:spAutoFit/>
          </a:bodyPr>
          <a:lstStyle/>
          <a:p>
            <a:pPr algn="ctr"/>
            <a:r>
              <a:rPr lang="en-GB" sz="4000" dirty="0" err="1">
                <a:solidFill>
                  <a:srgbClr val="002060"/>
                </a:solidFill>
                <a:latin typeface="Century Gothic" panose="020B0502020202020204" pitchFamily="34" charset="0"/>
              </a:rPr>
              <a:t>ou</a:t>
            </a:r>
            <a:r>
              <a:rPr lang="en-GB" sz="4000" dirty="0">
                <a:solidFill>
                  <a:srgbClr val="002060"/>
                </a:solidFill>
                <a:latin typeface="Century Gothic" panose="020B0502020202020204" pitchFamily="34" charset="0"/>
              </a:rPr>
              <a:t>   –   u  </a:t>
            </a:r>
          </a:p>
        </p:txBody>
      </p:sp>
      <p:sp>
        <p:nvSpPr>
          <p:cNvPr id="13" name="TextBox 12"/>
          <p:cNvSpPr txBox="1"/>
          <p:nvPr/>
        </p:nvSpPr>
        <p:spPr>
          <a:xfrm>
            <a:off x="1524000" y="156432"/>
            <a:ext cx="9144000" cy="646331"/>
          </a:xfrm>
          <a:prstGeom prst="rect">
            <a:avLst/>
          </a:prstGeom>
          <a:noFill/>
        </p:spPr>
        <p:txBody>
          <a:bodyPr wrap="square" rtlCol="0">
            <a:spAutoFit/>
          </a:bodyPr>
          <a:lstStyle/>
          <a:p>
            <a:pPr algn="ctr"/>
            <a:r>
              <a:rPr lang="en-GB" sz="3600" b="1" dirty="0">
                <a:solidFill>
                  <a:srgbClr val="E56700"/>
                </a:solidFill>
                <a:latin typeface="Century Gothic" panose="020B0502020202020204" pitchFamily="34" charset="0"/>
              </a:rPr>
              <a:t>Les </a:t>
            </a:r>
            <a:r>
              <a:rPr lang="en-GB" sz="3600" b="1" dirty="0" err="1">
                <a:solidFill>
                  <a:srgbClr val="E56700"/>
                </a:solidFill>
                <a:latin typeface="Century Gothic" panose="020B0502020202020204" pitchFamily="34" charset="0"/>
              </a:rPr>
              <a:t>lettres</a:t>
            </a:r>
            <a:r>
              <a:rPr lang="en-GB" sz="3600" b="1" dirty="0">
                <a:solidFill>
                  <a:srgbClr val="E56700"/>
                </a:solidFill>
                <a:latin typeface="Century Gothic" panose="020B0502020202020204" pitchFamily="34" charset="0"/>
              </a:rPr>
              <a:t> et les sons </a:t>
            </a:r>
            <a:r>
              <a:rPr lang="en-GB" sz="3600" b="1" dirty="0" err="1">
                <a:solidFill>
                  <a:srgbClr val="E56700"/>
                </a:solidFill>
                <a:latin typeface="Century Gothic" panose="020B0502020202020204" pitchFamily="34" charset="0"/>
              </a:rPr>
              <a:t>en</a:t>
            </a:r>
            <a:r>
              <a:rPr lang="en-GB" sz="3600" b="1" dirty="0">
                <a:solidFill>
                  <a:srgbClr val="E56700"/>
                </a:solidFill>
                <a:latin typeface="Century Gothic" panose="020B0502020202020204" pitchFamily="34" charset="0"/>
              </a:rPr>
              <a:t> </a:t>
            </a:r>
            <a:r>
              <a:rPr lang="en-GB" sz="3600" b="1" dirty="0" err="1">
                <a:solidFill>
                  <a:srgbClr val="E56700"/>
                </a:solidFill>
                <a:latin typeface="Century Gothic" panose="020B0502020202020204" pitchFamily="34" charset="0"/>
              </a:rPr>
              <a:t>français</a:t>
            </a:r>
            <a:endParaRPr lang="en-GB" sz="3600" b="1" dirty="0">
              <a:solidFill>
                <a:srgbClr val="E56700"/>
              </a:solidFill>
              <a:latin typeface="Century Gothic" panose="020B0502020202020204" pitchFamily="34" charset="0"/>
            </a:endParaRPr>
          </a:p>
        </p:txBody>
      </p:sp>
    </p:spTree>
    <p:extLst>
      <p:ext uri="{BB962C8B-B14F-4D97-AF65-F5344CB8AC3E}">
        <p14:creationId xmlns:p14="http://schemas.microsoft.com/office/powerpoint/2010/main" val="291116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014AC72-E0E5-4F83-97CC-63859457BEC2}"/>
              </a:ext>
            </a:extLst>
          </p:cNvPr>
          <p:cNvSpPr/>
          <p:nvPr/>
        </p:nvSpPr>
        <p:spPr>
          <a:xfrm>
            <a:off x="6333068" y="143932"/>
            <a:ext cx="5625850" cy="6002867"/>
          </a:xfrm>
          <a:prstGeom prst="rect">
            <a:avLst/>
          </a:prstGeom>
          <a:solidFill>
            <a:schemeClr val="bg1">
              <a:alpha val="73000"/>
            </a:schemeClr>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 name="Rectangle 1">
            <a:extLst>
              <a:ext uri="{FF2B5EF4-FFF2-40B4-BE49-F238E27FC236}">
                <a16:creationId xmlns="" xmlns:a16="http://schemas.microsoft.com/office/drawing/2014/main" id="{9014AC72-E0E5-4F83-97CC-63859457BEC2}"/>
              </a:ext>
            </a:extLst>
          </p:cNvPr>
          <p:cNvSpPr/>
          <p:nvPr/>
        </p:nvSpPr>
        <p:spPr>
          <a:xfrm>
            <a:off x="237068" y="143933"/>
            <a:ext cx="5625850" cy="6002867"/>
          </a:xfrm>
          <a:prstGeom prst="rect">
            <a:avLst/>
          </a:prstGeom>
          <a:solidFill>
            <a:schemeClr val="bg1">
              <a:alpha val="73000"/>
            </a:schemeClr>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3" name="TextBox 2">
            <a:extLst>
              <a:ext uri="{FF2B5EF4-FFF2-40B4-BE49-F238E27FC236}">
                <a16:creationId xmlns="" xmlns:a16="http://schemas.microsoft.com/office/drawing/2014/main" id="{ED3BDCE5-8C18-41C9-A7D5-EE038C9E0AA0}"/>
              </a:ext>
            </a:extLst>
          </p:cNvPr>
          <p:cNvSpPr txBox="1"/>
          <p:nvPr/>
        </p:nvSpPr>
        <p:spPr>
          <a:xfrm>
            <a:off x="482600" y="297863"/>
            <a:ext cx="5130800"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Les </a:t>
            </a:r>
            <a:r>
              <a:rPr lang="en-GB" sz="2400" b="1" dirty="0" err="1">
                <a:solidFill>
                  <a:srgbClr val="002060"/>
                </a:solidFill>
                <a:latin typeface="Century Gothic" panose="020B0502020202020204" pitchFamily="34" charset="0"/>
              </a:rPr>
              <a:t>lettres</a:t>
            </a:r>
            <a:r>
              <a:rPr lang="en-GB" sz="2400" b="1" dirty="0">
                <a:solidFill>
                  <a:srgbClr val="002060"/>
                </a:solidFill>
                <a:latin typeface="Century Gothic" panose="020B0502020202020204" pitchFamily="34" charset="0"/>
              </a:rPr>
              <a:t> et les sons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français</a:t>
            </a:r>
            <a:endParaRPr lang="en-GB" sz="2400" b="1" dirty="0">
              <a:solidFill>
                <a:srgbClr val="002060"/>
              </a:solidFill>
              <a:latin typeface="Century Gothic" panose="020B0502020202020204" pitchFamily="34" charset="0"/>
            </a:endParaRPr>
          </a:p>
        </p:txBody>
      </p:sp>
      <p:sp>
        <p:nvSpPr>
          <p:cNvPr id="4" name="TextBox 3">
            <a:extLst>
              <a:ext uri="{FF2B5EF4-FFF2-40B4-BE49-F238E27FC236}">
                <a16:creationId xmlns="" xmlns:a16="http://schemas.microsoft.com/office/drawing/2014/main" id="{E27CBBDD-EFC2-4596-82C1-D5D6EB4A6678}"/>
              </a:ext>
            </a:extLst>
          </p:cNvPr>
          <p:cNvSpPr txBox="1"/>
          <p:nvPr/>
        </p:nvSpPr>
        <p:spPr>
          <a:xfrm>
            <a:off x="6907305" y="309051"/>
            <a:ext cx="4464922"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Letters and sounds in French </a:t>
            </a:r>
            <a:endParaRPr lang="en-GB" sz="2400" dirty="0">
              <a:solidFill>
                <a:srgbClr val="002060"/>
              </a:solidFill>
              <a:latin typeface="Century Gothic" panose="020B0502020202020204" pitchFamily="34" charset="0"/>
            </a:endParaRPr>
          </a:p>
        </p:txBody>
      </p:sp>
      <p:sp>
        <p:nvSpPr>
          <p:cNvPr id="5" name="TextBox 4">
            <a:extLst>
              <a:ext uri="{FF2B5EF4-FFF2-40B4-BE49-F238E27FC236}">
                <a16:creationId xmlns="" xmlns:a16="http://schemas.microsoft.com/office/drawing/2014/main" id="{D9BF5BDE-EE5C-46CD-8359-FC42165343A5}"/>
              </a:ext>
            </a:extLst>
          </p:cNvPr>
          <p:cNvSpPr txBox="1"/>
          <p:nvPr/>
        </p:nvSpPr>
        <p:spPr>
          <a:xfrm>
            <a:off x="482600" y="913457"/>
            <a:ext cx="513080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Les </a:t>
            </a:r>
            <a:r>
              <a:rPr lang="en-GB" sz="2000" dirty="0" err="1">
                <a:solidFill>
                  <a:srgbClr val="002060"/>
                </a:solidFill>
                <a:latin typeface="Century Gothic" panose="020B0502020202020204" pitchFamily="34" charset="0"/>
              </a:rPr>
              <a:t>consonnes</a:t>
            </a:r>
            <a:r>
              <a:rPr lang="en-GB" sz="2000" dirty="0">
                <a:solidFill>
                  <a:srgbClr val="002060"/>
                </a:solidFill>
                <a:latin typeface="Century Gothic" panose="020B0502020202020204" pitchFamily="34" charset="0"/>
              </a:rPr>
              <a:t> finales </a:t>
            </a:r>
            <a:r>
              <a:rPr lang="en-GB" sz="2000" dirty="0" err="1">
                <a:solidFill>
                  <a:srgbClr val="002060"/>
                </a:solidFill>
                <a:latin typeface="Century Gothic" panose="020B0502020202020204" pitchFamily="34" charset="0"/>
              </a:rPr>
              <a:t>muettes</a:t>
            </a:r>
            <a:endParaRPr lang="en-GB" sz="2000" dirty="0">
              <a:solidFill>
                <a:srgbClr val="002060"/>
              </a:solidFill>
              <a:latin typeface="Century Gothic" panose="020B0502020202020204" pitchFamily="34" charset="0"/>
            </a:endParaRPr>
          </a:p>
        </p:txBody>
      </p:sp>
      <p:sp>
        <p:nvSpPr>
          <p:cNvPr id="6" name="TextBox 5">
            <a:extLst>
              <a:ext uri="{FF2B5EF4-FFF2-40B4-BE49-F238E27FC236}">
                <a16:creationId xmlns="" xmlns:a16="http://schemas.microsoft.com/office/drawing/2014/main" id="{B56D9202-3870-4722-829F-264837FE81EE}"/>
              </a:ext>
            </a:extLst>
          </p:cNvPr>
          <p:cNvSpPr txBox="1"/>
          <p:nvPr/>
        </p:nvSpPr>
        <p:spPr>
          <a:xfrm>
            <a:off x="6578600" y="913457"/>
            <a:ext cx="512233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Silent final consonants (SFC)</a:t>
            </a:r>
          </a:p>
        </p:txBody>
      </p:sp>
      <p:sp>
        <p:nvSpPr>
          <p:cNvPr id="7" name="TextBox 6">
            <a:extLst>
              <a:ext uri="{FF2B5EF4-FFF2-40B4-BE49-F238E27FC236}">
                <a16:creationId xmlns="" xmlns:a16="http://schemas.microsoft.com/office/drawing/2014/main" id="{191956C6-6D1F-4175-9768-71A69AB7BB6D}"/>
              </a:ext>
            </a:extLst>
          </p:cNvPr>
          <p:cNvSpPr txBox="1"/>
          <p:nvPr/>
        </p:nvSpPr>
        <p:spPr>
          <a:xfrm>
            <a:off x="482600" y="1451630"/>
            <a:ext cx="5130800" cy="1754326"/>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En</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général</a:t>
            </a:r>
            <a:r>
              <a:rPr lang="en-GB" sz="2000" dirty="0">
                <a:solidFill>
                  <a:srgbClr val="002060"/>
                </a:solidFill>
                <a:latin typeface="Century Gothic" panose="020B0502020202020204" pitchFamily="34" charset="0"/>
              </a:rPr>
              <a:t>, à la fin d’un mot, </a:t>
            </a:r>
            <a:r>
              <a:rPr lang="en-GB" sz="2000" dirty="0" err="1">
                <a:solidFill>
                  <a:srgbClr val="002060"/>
                </a:solidFill>
                <a:latin typeface="Century Gothic" panose="020B0502020202020204" pitchFamily="34" charset="0"/>
              </a:rPr>
              <a:t>ces</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lettres</a:t>
            </a:r>
            <a:r>
              <a:rPr lang="en-GB" sz="2000" dirty="0">
                <a:solidFill>
                  <a:srgbClr val="002060"/>
                </a:solidFill>
                <a:latin typeface="Century Gothic" panose="020B0502020202020204" pitchFamily="34" charset="0"/>
              </a:rPr>
              <a:t> ne se </a:t>
            </a:r>
            <a:r>
              <a:rPr lang="en-GB" sz="2000" dirty="0" err="1">
                <a:solidFill>
                  <a:srgbClr val="002060"/>
                </a:solidFill>
                <a:latin typeface="Century Gothic" panose="020B0502020202020204" pitchFamily="34" charset="0"/>
              </a:rPr>
              <a:t>prononcent</a:t>
            </a:r>
            <a:r>
              <a:rPr lang="en-GB" sz="2000" dirty="0">
                <a:solidFill>
                  <a:srgbClr val="002060"/>
                </a:solidFill>
                <a:latin typeface="Century Gothic" panose="020B0502020202020204" pitchFamily="34" charset="0"/>
              </a:rPr>
              <a:t> pas</a:t>
            </a:r>
            <a:r>
              <a:rPr lang="en-GB" sz="2000" dirty="0" smtClean="0">
                <a:solidFill>
                  <a:srgbClr val="002060"/>
                </a:solidFill>
                <a:latin typeface="Century Gothic" panose="020B0502020202020204" pitchFamily="34" charset="0"/>
              </a:rPr>
              <a:t>:</a:t>
            </a:r>
          </a:p>
          <a:p>
            <a:endParaRPr lang="en-GB" sz="2400" dirty="0">
              <a:solidFill>
                <a:srgbClr val="002060"/>
              </a:solidFill>
              <a:latin typeface="Century Gothic" panose="020B0502020202020204" pitchFamily="34" charset="0"/>
            </a:endParaRPr>
          </a:p>
          <a:p>
            <a:pPr algn="ctr"/>
            <a:r>
              <a:rPr lang="en-GB" sz="4400" dirty="0">
                <a:solidFill>
                  <a:srgbClr val="002060"/>
                </a:solidFill>
                <a:latin typeface="Century Gothic" panose="020B0502020202020204" pitchFamily="34" charset="0"/>
              </a:rPr>
              <a:t>z x p d t s</a:t>
            </a:r>
          </a:p>
        </p:txBody>
      </p:sp>
      <p:sp>
        <p:nvSpPr>
          <p:cNvPr id="8" name="TextBox 7">
            <a:extLst>
              <a:ext uri="{FF2B5EF4-FFF2-40B4-BE49-F238E27FC236}">
                <a16:creationId xmlns="" xmlns:a16="http://schemas.microsoft.com/office/drawing/2014/main" id="{CB6093D7-CA46-4504-877D-49C26CE2944C}"/>
              </a:ext>
            </a:extLst>
          </p:cNvPr>
          <p:cNvSpPr txBox="1"/>
          <p:nvPr/>
        </p:nvSpPr>
        <p:spPr>
          <a:xfrm>
            <a:off x="6578600" y="1451630"/>
            <a:ext cx="5122332" cy="236988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Generally, at the end of a word, these letters are not pronounced</a:t>
            </a:r>
            <a:r>
              <a:rPr lang="en-GB" sz="2000" dirty="0" smtClean="0">
                <a:solidFill>
                  <a:srgbClr val="002060"/>
                </a:solidFill>
                <a:latin typeface="Century Gothic" panose="020B0502020202020204" pitchFamily="34" charset="0"/>
              </a:rPr>
              <a:t>:</a:t>
            </a:r>
          </a:p>
          <a:p>
            <a:endParaRPr lang="en-GB" sz="1000" dirty="0">
              <a:solidFill>
                <a:srgbClr val="002060"/>
              </a:solidFill>
              <a:latin typeface="Century Gothic" panose="020B0502020202020204" pitchFamily="34" charset="0"/>
            </a:endParaRPr>
          </a:p>
          <a:p>
            <a:pPr algn="ctr"/>
            <a:r>
              <a:rPr lang="en-GB" sz="4400" dirty="0">
                <a:solidFill>
                  <a:srgbClr val="002060"/>
                </a:solidFill>
                <a:latin typeface="Century Gothic" panose="020B0502020202020204" pitchFamily="34" charset="0"/>
              </a:rPr>
              <a:t>z x p d t </a:t>
            </a:r>
            <a:r>
              <a:rPr lang="en-GB" sz="4400" dirty="0" smtClean="0">
                <a:solidFill>
                  <a:srgbClr val="002060"/>
                </a:solidFill>
                <a:latin typeface="Century Gothic" panose="020B0502020202020204" pitchFamily="34" charset="0"/>
              </a:rPr>
              <a:t>s</a:t>
            </a:r>
          </a:p>
          <a:p>
            <a:pPr algn="ctr"/>
            <a:endParaRPr lang="en-GB" sz="1400" dirty="0">
              <a:solidFill>
                <a:srgbClr val="002060"/>
              </a:solidFill>
              <a:latin typeface="Century Gothic" panose="020B0502020202020204" pitchFamily="34" charset="0"/>
            </a:endParaRPr>
          </a:p>
          <a:p>
            <a:pPr lvl="0"/>
            <a:r>
              <a:rPr lang="en-GB" sz="2000" dirty="0">
                <a:solidFill>
                  <a:srgbClr val="002060"/>
                </a:solidFill>
                <a:latin typeface="Century Gothic" panose="020B0502020202020204" pitchFamily="34" charset="0"/>
              </a:rPr>
              <a:t>Perhaps they have gone off on </a:t>
            </a:r>
            <a:r>
              <a:rPr lang="en-GB" sz="2000" b="1" dirty="0">
                <a:solidFill>
                  <a:srgbClr val="FF552D"/>
                </a:solidFill>
                <a:latin typeface="Century Gothic" panose="020B0502020202020204" pitchFamily="34" charset="0"/>
              </a:rPr>
              <a:t>z</a:t>
            </a:r>
            <a:r>
              <a:rPr lang="en-GB" sz="2000" dirty="0">
                <a:solidFill>
                  <a:srgbClr val="002060"/>
                </a:solidFill>
                <a:latin typeface="Century Gothic" panose="020B0502020202020204" pitchFamily="34" charset="0"/>
              </a:rPr>
              <a:t>oo e</a:t>
            </a:r>
            <a:r>
              <a:rPr lang="en-GB" sz="2000" b="1" dirty="0">
                <a:solidFill>
                  <a:srgbClr val="FF552D"/>
                </a:solidFill>
                <a:latin typeface="Century Gothic" panose="020B0502020202020204" pitchFamily="34" charset="0"/>
              </a:rPr>
              <a:t>xp</a:t>
            </a:r>
            <a:r>
              <a:rPr lang="en-GB" sz="2000" dirty="0">
                <a:solidFill>
                  <a:srgbClr val="002060"/>
                </a:solidFill>
                <a:latin typeface="Century Gothic" panose="020B0502020202020204" pitchFamily="34" charset="0"/>
              </a:rPr>
              <a:t>e</a:t>
            </a:r>
            <a:r>
              <a:rPr lang="en-GB" sz="2000" b="1" dirty="0">
                <a:solidFill>
                  <a:srgbClr val="FF552D"/>
                </a:solidFill>
                <a:latin typeface="Century Gothic" panose="020B0502020202020204" pitchFamily="34" charset="0"/>
              </a:rPr>
              <a:t>d</a:t>
            </a:r>
            <a:r>
              <a:rPr lang="en-GB" sz="2000" dirty="0">
                <a:solidFill>
                  <a:srgbClr val="002060"/>
                </a:solidFill>
                <a:latin typeface="Century Gothic" panose="020B0502020202020204" pitchFamily="34" charset="0"/>
              </a:rPr>
              <a:t>i</a:t>
            </a:r>
            <a:r>
              <a:rPr lang="en-GB" sz="2000" b="1" dirty="0">
                <a:solidFill>
                  <a:srgbClr val="FF552D"/>
                </a:solidFill>
                <a:latin typeface="Century Gothic" panose="020B0502020202020204" pitchFamily="34" charset="0"/>
              </a:rPr>
              <a:t>t</a:t>
            </a:r>
            <a:r>
              <a:rPr lang="en-GB" sz="2000" dirty="0">
                <a:solidFill>
                  <a:srgbClr val="002060"/>
                </a:solidFill>
                <a:latin typeface="Century Gothic" panose="020B0502020202020204" pitchFamily="34" charset="0"/>
              </a:rPr>
              <a:t>ion</a:t>
            </a:r>
            <a:r>
              <a:rPr lang="en-GB" sz="2000" b="1" dirty="0">
                <a:solidFill>
                  <a:srgbClr val="FF552D"/>
                </a:solidFill>
                <a:latin typeface="Century Gothic" panose="020B0502020202020204" pitchFamily="34" charset="0"/>
              </a:rPr>
              <a:t>s</a:t>
            </a:r>
            <a:r>
              <a:rPr lang="en-GB" sz="2000" dirty="0">
                <a:solidFill>
                  <a:srgbClr val="002060"/>
                </a:solidFill>
                <a:latin typeface="Century Gothic" panose="020B0502020202020204" pitchFamily="34" charset="0"/>
              </a:rPr>
              <a:t>!</a:t>
            </a:r>
            <a:endParaRPr lang="en-GB" sz="2000" b="1" dirty="0">
              <a:solidFill>
                <a:srgbClr val="002060"/>
              </a:solidFill>
              <a:latin typeface="Century Gothic" panose="020B0502020202020204" pitchFamily="34" charset="0"/>
            </a:endParaRPr>
          </a:p>
        </p:txBody>
      </p:sp>
      <p:sp>
        <p:nvSpPr>
          <p:cNvPr id="9" name="TextBox 8">
            <a:extLst>
              <a:ext uri="{FF2B5EF4-FFF2-40B4-BE49-F238E27FC236}">
                <a16:creationId xmlns="" xmlns:a16="http://schemas.microsoft.com/office/drawing/2014/main" id="{AF499DDD-B474-44C4-922F-DCDAE532F70C}"/>
              </a:ext>
            </a:extLst>
          </p:cNvPr>
          <p:cNvSpPr txBox="1"/>
          <p:nvPr/>
        </p:nvSpPr>
        <p:spPr>
          <a:xfrm>
            <a:off x="482600" y="3922401"/>
            <a:ext cx="5130800" cy="1754326"/>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Par </a:t>
            </a:r>
            <a:r>
              <a:rPr lang="en-GB" sz="2000" dirty="0" err="1">
                <a:solidFill>
                  <a:srgbClr val="002060"/>
                </a:solidFill>
                <a:latin typeface="Century Gothic" panose="020B0502020202020204" pitchFamily="34" charset="0"/>
              </a:rPr>
              <a:t>contre</a:t>
            </a:r>
            <a:r>
              <a:rPr lang="en-GB" sz="2000" dirty="0">
                <a:solidFill>
                  <a:srgbClr val="002060"/>
                </a:solidFill>
                <a:latin typeface="Century Gothic" panose="020B0502020202020204" pitchFamily="34" charset="0"/>
              </a:rPr>
              <a:t>, à la fin d’un mot, </a:t>
            </a:r>
            <a:r>
              <a:rPr lang="en-GB" sz="2000" dirty="0" err="1">
                <a:solidFill>
                  <a:srgbClr val="002060"/>
                </a:solidFill>
                <a:latin typeface="Century Gothic" panose="020B0502020202020204" pitchFamily="34" charset="0"/>
              </a:rPr>
              <a:t>ces</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lettres</a:t>
            </a:r>
            <a:r>
              <a:rPr lang="en-GB" sz="2000" dirty="0">
                <a:solidFill>
                  <a:srgbClr val="002060"/>
                </a:solidFill>
                <a:latin typeface="Century Gothic" panose="020B0502020202020204" pitchFamily="34" charset="0"/>
              </a:rPr>
              <a:t> se </a:t>
            </a:r>
            <a:r>
              <a:rPr lang="en-GB" sz="2000" dirty="0" err="1">
                <a:solidFill>
                  <a:srgbClr val="002060"/>
                </a:solidFill>
                <a:latin typeface="Century Gothic" panose="020B0502020202020204" pitchFamily="34" charset="0"/>
              </a:rPr>
              <a:t>prononcent</a:t>
            </a:r>
            <a:r>
              <a:rPr lang="en-GB" sz="2000" dirty="0" smtClean="0">
                <a:solidFill>
                  <a:srgbClr val="002060"/>
                </a:solidFill>
                <a:latin typeface="Century Gothic" panose="020B0502020202020204" pitchFamily="34" charset="0"/>
              </a:rPr>
              <a:t>:</a:t>
            </a:r>
          </a:p>
          <a:p>
            <a:endParaRPr lang="en-GB" sz="2400" dirty="0">
              <a:solidFill>
                <a:srgbClr val="002060"/>
              </a:solidFill>
              <a:latin typeface="Century Gothic" panose="020B0502020202020204" pitchFamily="34" charset="0"/>
            </a:endParaRPr>
          </a:p>
          <a:p>
            <a:pPr algn="ctr"/>
            <a:r>
              <a:rPr lang="en-GB" sz="4400" dirty="0">
                <a:solidFill>
                  <a:srgbClr val="002060"/>
                </a:solidFill>
                <a:latin typeface="Century Gothic" panose="020B0502020202020204" pitchFamily="34" charset="0"/>
              </a:rPr>
              <a:t>c r f l</a:t>
            </a:r>
          </a:p>
        </p:txBody>
      </p:sp>
      <p:sp>
        <p:nvSpPr>
          <p:cNvPr id="10" name="TextBox 9">
            <a:extLst>
              <a:ext uri="{FF2B5EF4-FFF2-40B4-BE49-F238E27FC236}">
                <a16:creationId xmlns="" xmlns:a16="http://schemas.microsoft.com/office/drawing/2014/main" id="{EC6C5884-56C0-4E8A-ABD7-191850F41824}"/>
              </a:ext>
            </a:extLst>
          </p:cNvPr>
          <p:cNvSpPr txBox="1"/>
          <p:nvPr/>
        </p:nvSpPr>
        <p:spPr>
          <a:xfrm>
            <a:off x="6578600" y="3983880"/>
            <a:ext cx="5122332" cy="1954381"/>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By contrast, at the end of a word, these letters are pronounced</a:t>
            </a:r>
            <a:r>
              <a:rPr lang="en-GB" sz="2000" dirty="0" smtClean="0">
                <a:solidFill>
                  <a:srgbClr val="002060"/>
                </a:solidFill>
                <a:latin typeface="Century Gothic" panose="020B0502020202020204" pitchFamily="34" charset="0"/>
              </a:rPr>
              <a:t>:</a:t>
            </a:r>
          </a:p>
          <a:p>
            <a:endParaRPr lang="en-GB" sz="800" dirty="0">
              <a:solidFill>
                <a:srgbClr val="002060"/>
              </a:solidFill>
              <a:latin typeface="Century Gothic" panose="020B0502020202020204" pitchFamily="34" charset="0"/>
            </a:endParaRPr>
          </a:p>
          <a:p>
            <a:pPr algn="ctr"/>
            <a:r>
              <a:rPr lang="en-GB" sz="4400" dirty="0">
                <a:solidFill>
                  <a:srgbClr val="002060"/>
                </a:solidFill>
                <a:latin typeface="Century Gothic" panose="020B0502020202020204" pitchFamily="34" charset="0"/>
              </a:rPr>
              <a:t>c r f </a:t>
            </a:r>
            <a:r>
              <a:rPr lang="en-GB" sz="4400" dirty="0" smtClean="0">
                <a:solidFill>
                  <a:srgbClr val="002060"/>
                </a:solidFill>
                <a:latin typeface="Century Gothic" panose="020B0502020202020204" pitchFamily="34" charset="0"/>
              </a:rPr>
              <a:t>l</a:t>
            </a:r>
          </a:p>
          <a:p>
            <a:pPr algn="ctr"/>
            <a:endParaRPr lang="en-GB" sz="900" dirty="0">
              <a:solidFill>
                <a:srgbClr val="002060"/>
              </a:solidFill>
              <a:latin typeface="Century Gothic" panose="020B0502020202020204" pitchFamily="34" charset="0"/>
            </a:endParaRPr>
          </a:p>
          <a:p>
            <a:pPr lvl="0"/>
            <a:r>
              <a:rPr lang="en-GB" sz="2000" dirty="0">
                <a:solidFill>
                  <a:srgbClr val="002060"/>
                </a:solidFill>
                <a:latin typeface="Century Gothic" panose="020B0502020202020204" pitchFamily="34" charset="0"/>
              </a:rPr>
              <a:t>Be </a:t>
            </a:r>
            <a:r>
              <a:rPr lang="en-GB" sz="2000" b="1" dirty="0">
                <a:solidFill>
                  <a:srgbClr val="FF552D"/>
                </a:solidFill>
                <a:latin typeface="Century Gothic" panose="020B0502020202020204" pitchFamily="34" charset="0"/>
              </a:rPr>
              <a:t>c</a:t>
            </a:r>
            <a:r>
              <a:rPr lang="en-GB" sz="2000" dirty="0">
                <a:solidFill>
                  <a:srgbClr val="002060"/>
                </a:solidFill>
                <a:latin typeface="Century Gothic" panose="020B0502020202020204" pitchFamily="34" charset="0"/>
              </a:rPr>
              <a:t>a</a:t>
            </a:r>
            <a:r>
              <a:rPr lang="en-GB" sz="2000" b="1" dirty="0">
                <a:solidFill>
                  <a:srgbClr val="FF552D"/>
                </a:solidFill>
                <a:latin typeface="Century Gothic" panose="020B0502020202020204" pitchFamily="34" charset="0"/>
              </a:rPr>
              <a:t>r</a:t>
            </a:r>
            <a:r>
              <a:rPr lang="en-GB" sz="2000" dirty="0">
                <a:solidFill>
                  <a:srgbClr val="002060"/>
                </a:solidFill>
                <a:latin typeface="Century Gothic" panose="020B0502020202020204" pitchFamily="34" charset="0"/>
              </a:rPr>
              <a:t>e</a:t>
            </a:r>
            <a:r>
              <a:rPr lang="en-GB" sz="2000" b="1" dirty="0">
                <a:solidFill>
                  <a:srgbClr val="FF552D"/>
                </a:solidFill>
                <a:latin typeface="Century Gothic" panose="020B0502020202020204" pitchFamily="34" charset="0"/>
              </a:rPr>
              <a:t>f</a:t>
            </a:r>
            <a:r>
              <a:rPr lang="en-GB" sz="2000" dirty="0">
                <a:solidFill>
                  <a:srgbClr val="002060"/>
                </a:solidFill>
                <a:latin typeface="Century Gothic" panose="020B0502020202020204" pitchFamily="34" charset="0"/>
              </a:rPr>
              <a:t>u</a:t>
            </a:r>
            <a:r>
              <a:rPr lang="en-GB" sz="2000" b="1" dirty="0">
                <a:solidFill>
                  <a:srgbClr val="FF552D"/>
                </a:solidFill>
                <a:latin typeface="Century Gothic" panose="020B0502020202020204" pitchFamily="34" charset="0"/>
              </a:rPr>
              <a:t>l</a:t>
            </a:r>
            <a:r>
              <a:rPr lang="en-GB" sz="2000" dirty="0">
                <a:solidFill>
                  <a:srgbClr val="002060"/>
                </a:solidFill>
                <a:latin typeface="Century Gothic" panose="020B0502020202020204" pitchFamily="34" charset="0"/>
              </a:rPr>
              <a:t> with these ones!</a:t>
            </a:r>
            <a:endParaRPr lang="en-GB" sz="20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22622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8D934A19-2D4B-4749-86D6-6D61A9CB8F97}"/>
              </a:ext>
            </a:extLst>
          </p:cNvPr>
          <p:cNvSpPr/>
          <p:nvPr/>
        </p:nvSpPr>
        <p:spPr>
          <a:xfrm>
            <a:off x="6316134" y="175369"/>
            <a:ext cx="5664199" cy="1210364"/>
          </a:xfrm>
          <a:prstGeom prst="rect">
            <a:avLst/>
          </a:prstGeom>
          <a:solidFill>
            <a:schemeClr val="bg1">
              <a:alpha val="73000"/>
            </a:schemeClr>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 name="Rectangle 1">
            <a:extLst>
              <a:ext uri="{FF2B5EF4-FFF2-40B4-BE49-F238E27FC236}">
                <a16:creationId xmlns="" xmlns:a16="http://schemas.microsoft.com/office/drawing/2014/main" id="{8D934A19-2D4B-4749-86D6-6D61A9CB8F97}"/>
              </a:ext>
            </a:extLst>
          </p:cNvPr>
          <p:cNvSpPr/>
          <p:nvPr/>
        </p:nvSpPr>
        <p:spPr>
          <a:xfrm>
            <a:off x="211667" y="175369"/>
            <a:ext cx="5666690" cy="1210364"/>
          </a:xfrm>
          <a:prstGeom prst="rect">
            <a:avLst/>
          </a:prstGeom>
          <a:solidFill>
            <a:schemeClr val="bg1">
              <a:alpha val="73000"/>
            </a:schemeClr>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3" name="TextBox 2">
            <a:extLst>
              <a:ext uri="{FF2B5EF4-FFF2-40B4-BE49-F238E27FC236}">
                <a16:creationId xmlns="" xmlns:a16="http://schemas.microsoft.com/office/drawing/2014/main" id="{42EC895B-21AF-48A6-B4C0-1A88B5B5F542}"/>
              </a:ext>
            </a:extLst>
          </p:cNvPr>
          <p:cNvSpPr txBox="1"/>
          <p:nvPr/>
        </p:nvSpPr>
        <p:spPr>
          <a:xfrm>
            <a:off x="355599" y="293258"/>
            <a:ext cx="5352429"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Les </a:t>
            </a:r>
            <a:r>
              <a:rPr lang="en-GB" sz="2400" b="1" dirty="0" err="1">
                <a:solidFill>
                  <a:srgbClr val="002060"/>
                </a:solidFill>
                <a:latin typeface="Century Gothic" panose="020B0502020202020204" pitchFamily="34" charset="0"/>
              </a:rPr>
              <a:t>lettres</a:t>
            </a:r>
            <a:r>
              <a:rPr lang="en-GB" sz="2400" b="1" dirty="0">
                <a:solidFill>
                  <a:srgbClr val="002060"/>
                </a:solidFill>
                <a:latin typeface="Century Gothic" panose="020B0502020202020204" pitchFamily="34" charset="0"/>
              </a:rPr>
              <a:t> et les sons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français</a:t>
            </a:r>
            <a:endParaRPr lang="en-GB" sz="2400" b="1" dirty="0">
              <a:solidFill>
                <a:srgbClr val="002060"/>
              </a:solidFill>
              <a:latin typeface="Century Gothic" panose="020B0502020202020204" pitchFamily="34" charset="0"/>
            </a:endParaRPr>
          </a:p>
        </p:txBody>
      </p:sp>
      <p:sp>
        <p:nvSpPr>
          <p:cNvPr id="4" name="TextBox 3">
            <a:extLst>
              <a:ext uri="{FF2B5EF4-FFF2-40B4-BE49-F238E27FC236}">
                <a16:creationId xmlns="" xmlns:a16="http://schemas.microsoft.com/office/drawing/2014/main" id="{D6BD8E9D-0172-4C03-A83B-9FB772CCD86F}"/>
              </a:ext>
            </a:extLst>
          </p:cNvPr>
          <p:cNvSpPr txBox="1"/>
          <p:nvPr/>
        </p:nvSpPr>
        <p:spPr>
          <a:xfrm>
            <a:off x="6504704" y="318886"/>
            <a:ext cx="5278764"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Letters and sounds in French </a:t>
            </a:r>
            <a:endParaRPr lang="en-GB" sz="2400" dirty="0">
              <a:solidFill>
                <a:srgbClr val="002060"/>
              </a:solidFill>
              <a:latin typeface="Century Gothic" panose="020B0502020202020204" pitchFamily="34" charset="0"/>
            </a:endParaRPr>
          </a:p>
        </p:txBody>
      </p:sp>
      <p:sp>
        <p:nvSpPr>
          <p:cNvPr id="5" name="TextBox 4">
            <a:extLst>
              <a:ext uri="{FF2B5EF4-FFF2-40B4-BE49-F238E27FC236}">
                <a16:creationId xmlns="" xmlns:a16="http://schemas.microsoft.com/office/drawing/2014/main" id="{105D21BF-7480-4275-ABF4-859F0E3F20DD}"/>
              </a:ext>
            </a:extLst>
          </p:cNvPr>
          <p:cNvSpPr txBox="1"/>
          <p:nvPr/>
        </p:nvSpPr>
        <p:spPr>
          <a:xfrm>
            <a:off x="821765" y="651781"/>
            <a:ext cx="4446494"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c r f l : </a:t>
            </a:r>
            <a:r>
              <a:rPr lang="en-GB" sz="2400" dirty="0" err="1">
                <a:solidFill>
                  <a:srgbClr val="002060"/>
                </a:solidFill>
                <a:latin typeface="Century Gothic" panose="020B0502020202020204" pitchFamily="34" charset="0"/>
              </a:rPr>
              <a:t>exemples</a:t>
            </a:r>
            <a:r>
              <a:rPr lang="en-GB" sz="2400" dirty="0">
                <a:solidFill>
                  <a:srgbClr val="002060"/>
                </a:solidFill>
                <a:latin typeface="Century Gothic" panose="020B0502020202020204" pitchFamily="34" charset="0"/>
              </a:rPr>
              <a:t> </a:t>
            </a:r>
          </a:p>
        </p:txBody>
      </p:sp>
      <p:sp>
        <p:nvSpPr>
          <p:cNvPr id="6" name="TextBox 5">
            <a:extLst>
              <a:ext uri="{FF2B5EF4-FFF2-40B4-BE49-F238E27FC236}">
                <a16:creationId xmlns="" xmlns:a16="http://schemas.microsoft.com/office/drawing/2014/main" id="{165920F2-EEF9-41A3-A9E3-127123781C89}"/>
              </a:ext>
            </a:extLst>
          </p:cNvPr>
          <p:cNvSpPr txBox="1"/>
          <p:nvPr/>
        </p:nvSpPr>
        <p:spPr>
          <a:xfrm>
            <a:off x="7112809" y="671161"/>
            <a:ext cx="4446494"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c r f l : </a:t>
            </a:r>
            <a:r>
              <a:rPr lang="en-GB" sz="2400" dirty="0">
                <a:solidFill>
                  <a:srgbClr val="002060"/>
                </a:solidFill>
                <a:latin typeface="Century Gothic" panose="020B0502020202020204" pitchFamily="34" charset="0"/>
              </a:rPr>
              <a:t>examples </a:t>
            </a:r>
          </a:p>
        </p:txBody>
      </p:sp>
      <p:sp>
        <p:nvSpPr>
          <p:cNvPr id="7" name="TextBox 6">
            <a:extLst>
              <a:ext uri="{FF2B5EF4-FFF2-40B4-BE49-F238E27FC236}">
                <a16:creationId xmlns="" xmlns:a16="http://schemas.microsoft.com/office/drawing/2014/main" id="{62335766-D03A-440E-A472-09BB973CD44B}"/>
              </a:ext>
            </a:extLst>
          </p:cNvPr>
          <p:cNvSpPr txBox="1"/>
          <p:nvPr/>
        </p:nvSpPr>
        <p:spPr>
          <a:xfrm>
            <a:off x="3282210" y="2144287"/>
            <a:ext cx="2425819" cy="523220"/>
          </a:xfrm>
          <a:prstGeom prst="rect">
            <a:avLst/>
          </a:prstGeom>
          <a:solidFill>
            <a:srgbClr val="E56700"/>
          </a:solidFill>
          <a:ln>
            <a:noFill/>
          </a:ln>
        </p:spPr>
        <p:txBody>
          <a:bodyPr wrap="square" rtlCol="0">
            <a:spAutoFit/>
          </a:bodyPr>
          <a:lstStyle/>
          <a:p>
            <a:pPr algn="ctr"/>
            <a:r>
              <a:rPr lang="en-GB" sz="2800" b="1" dirty="0" err="1">
                <a:solidFill>
                  <a:srgbClr val="002060"/>
                </a:solidFill>
                <a:latin typeface="Century Gothic" panose="020B0502020202020204" pitchFamily="34" charset="0"/>
              </a:rPr>
              <a:t>c’est</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nu</a:t>
            </a:r>
            <a:r>
              <a:rPr lang="en-GB" sz="2800" b="1" dirty="0" err="1">
                <a:solidFill>
                  <a:schemeClr val="bg1"/>
                </a:solidFill>
                <a:latin typeface="Century Gothic" panose="020B0502020202020204" pitchFamily="34" charset="0"/>
              </a:rPr>
              <a:t>l</a:t>
            </a:r>
            <a:r>
              <a:rPr lang="en-GB" sz="2800" b="1" dirty="0">
                <a:solidFill>
                  <a:srgbClr val="002060"/>
                </a:solidFill>
                <a:latin typeface="Century Gothic" panose="020B0502020202020204" pitchFamily="34" charset="0"/>
              </a:rPr>
              <a:t>!</a:t>
            </a:r>
          </a:p>
        </p:txBody>
      </p:sp>
      <p:sp>
        <p:nvSpPr>
          <p:cNvPr id="8" name="TextBox 7">
            <a:extLst>
              <a:ext uri="{FF2B5EF4-FFF2-40B4-BE49-F238E27FC236}">
                <a16:creationId xmlns="" xmlns:a16="http://schemas.microsoft.com/office/drawing/2014/main" id="{5D1C8953-ABE7-41AA-862D-ACE0E4DDB94B}"/>
              </a:ext>
            </a:extLst>
          </p:cNvPr>
          <p:cNvSpPr txBox="1"/>
          <p:nvPr/>
        </p:nvSpPr>
        <p:spPr>
          <a:xfrm>
            <a:off x="9336056" y="2144286"/>
            <a:ext cx="2447412" cy="523220"/>
          </a:xfrm>
          <a:prstGeom prst="rect">
            <a:avLst/>
          </a:prstGeom>
          <a:solidFill>
            <a:srgbClr val="E56700"/>
          </a:solidFill>
        </p:spPr>
        <p:txBody>
          <a:bodyPr wrap="square" rtlCol="0">
            <a:spAutoFit/>
          </a:bodyPr>
          <a:lstStyle/>
          <a:p>
            <a:pPr algn="ctr"/>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cani</a:t>
            </a:r>
            <a:r>
              <a:rPr lang="en-GB" sz="2800" b="1" dirty="0" err="1">
                <a:solidFill>
                  <a:schemeClr val="bg1"/>
                </a:solidFill>
                <a:latin typeface="Century Gothic" panose="020B0502020202020204" pitchFamily="34" charset="0"/>
              </a:rPr>
              <a:t>f</a:t>
            </a:r>
            <a:endParaRPr lang="en-GB" sz="2800" b="1" dirty="0">
              <a:solidFill>
                <a:schemeClr val="bg1"/>
              </a:solidFill>
              <a:latin typeface="Century Gothic" panose="020B0502020202020204" pitchFamily="34" charset="0"/>
            </a:endParaRPr>
          </a:p>
        </p:txBody>
      </p:sp>
      <p:sp>
        <p:nvSpPr>
          <p:cNvPr id="9" name="TextBox 8">
            <a:extLst>
              <a:ext uri="{FF2B5EF4-FFF2-40B4-BE49-F238E27FC236}">
                <a16:creationId xmlns="" xmlns:a16="http://schemas.microsoft.com/office/drawing/2014/main" id="{BACE25E4-484A-4936-A7DF-684E134579C4}"/>
              </a:ext>
            </a:extLst>
          </p:cNvPr>
          <p:cNvSpPr txBox="1"/>
          <p:nvPr/>
        </p:nvSpPr>
        <p:spPr>
          <a:xfrm>
            <a:off x="3282211" y="4349258"/>
            <a:ext cx="2425819" cy="523220"/>
          </a:xfrm>
          <a:prstGeom prst="rect">
            <a:avLst/>
          </a:prstGeom>
          <a:solidFill>
            <a:srgbClr val="E56700"/>
          </a:solidFill>
        </p:spPr>
        <p:txBody>
          <a:bodyPr wrap="square" rtlCol="0">
            <a:spAutoFit/>
          </a:bodyPr>
          <a:lstStyle/>
          <a:p>
            <a:pPr algn="ctr"/>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me</a:t>
            </a:r>
            <a:r>
              <a:rPr lang="en-GB" sz="2800" b="1" dirty="0" err="1">
                <a:solidFill>
                  <a:schemeClr val="bg1"/>
                </a:solidFill>
                <a:latin typeface="Century Gothic" panose="020B0502020202020204" pitchFamily="34" charset="0"/>
              </a:rPr>
              <a:t>r</a:t>
            </a:r>
            <a:endParaRPr lang="en-GB" sz="2800" b="1" dirty="0">
              <a:solidFill>
                <a:schemeClr val="bg1"/>
              </a:solidFill>
              <a:latin typeface="Century Gothic" panose="020B0502020202020204" pitchFamily="34" charset="0"/>
            </a:endParaRPr>
          </a:p>
        </p:txBody>
      </p:sp>
      <p:sp>
        <p:nvSpPr>
          <p:cNvPr id="10" name="TextBox 9">
            <a:extLst>
              <a:ext uri="{FF2B5EF4-FFF2-40B4-BE49-F238E27FC236}">
                <a16:creationId xmlns="" xmlns:a16="http://schemas.microsoft.com/office/drawing/2014/main" id="{0B66C868-665E-4F58-ADA5-EBD5BE9431ED}"/>
              </a:ext>
            </a:extLst>
          </p:cNvPr>
          <p:cNvSpPr txBox="1"/>
          <p:nvPr/>
        </p:nvSpPr>
        <p:spPr>
          <a:xfrm>
            <a:off x="9336056" y="4345671"/>
            <a:ext cx="2425819" cy="523220"/>
          </a:xfrm>
          <a:prstGeom prst="rect">
            <a:avLst/>
          </a:prstGeom>
          <a:solidFill>
            <a:srgbClr val="E56700"/>
          </a:solidFill>
        </p:spPr>
        <p:txBody>
          <a:bodyPr wrap="square" rtlCol="0">
            <a:spAutoFit/>
          </a:bodyPr>
          <a:lstStyle/>
          <a:p>
            <a:pPr algn="ctr"/>
            <a:r>
              <a:rPr lang="en-GB" sz="2800" b="1" dirty="0">
                <a:solidFill>
                  <a:srgbClr val="002060"/>
                </a:solidFill>
                <a:latin typeface="Century Gothic" panose="020B0502020202020204" pitchFamily="34" charset="0"/>
              </a:rPr>
              <a:t>un sa</a:t>
            </a:r>
            <a:r>
              <a:rPr lang="en-GB" sz="2800" b="1" dirty="0">
                <a:solidFill>
                  <a:schemeClr val="bg1"/>
                </a:solidFill>
                <a:latin typeface="Century Gothic" panose="020B0502020202020204" pitchFamily="34" charset="0"/>
              </a:rPr>
              <a:t>c</a:t>
            </a:r>
          </a:p>
        </p:txBody>
      </p:sp>
      <p:pic>
        <p:nvPicPr>
          <p:cNvPr id="11" name="Picture 2">
            <a:extLst>
              <a:ext uri="{FF2B5EF4-FFF2-40B4-BE49-F238E27FC236}">
                <a16:creationId xmlns="" xmlns:a16="http://schemas.microsoft.com/office/drawing/2014/main" id="{B96D7FEA-44E8-491C-832A-A0A03D08E6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00" t="15400" r="9234" b="9234"/>
          <a:stretch/>
        </p:blipFill>
        <p:spPr bwMode="auto">
          <a:xfrm>
            <a:off x="6577415" y="1635213"/>
            <a:ext cx="2425819" cy="16172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 xmlns:a16="http://schemas.microsoft.com/office/drawing/2014/main" id="{C8757EDE-2D4E-4198-8EE4-444219260E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6288" y="1620927"/>
            <a:ext cx="1631497" cy="16314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 xmlns:a16="http://schemas.microsoft.com/office/drawing/2014/main" id="{AED861AB-FA44-42FF-B8D2-005A408B21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3569" y="3833356"/>
            <a:ext cx="2425819" cy="16165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 xmlns:a16="http://schemas.microsoft.com/office/drawing/2014/main" id="{03C1FC0F-0608-4FE3-BA9A-EF5C6A6DBD9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7" t="14934" r="1"/>
          <a:stretch/>
        </p:blipFill>
        <p:spPr bwMode="auto">
          <a:xfrm>
            <a:off x="6830103" y="3828499"/>
            <a:ext cx="1920445" cy="161912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916E81CC-57C3-47D8-9763-EEB791CA9BF9}"/>
              </a:ext>
            </a:extLst>
          </p:cNvPr>
          <p:cNvSpPr txBox="1"/>
          <p:nvPr/>
        </p:nvSpPr>
        <p:spPr>
          <a:xfrm>
            <a:off x="118532" y="5880869"/>
            <a:ext cx="6544733" cy="438582"/>
          </a:xfrm>
          <a:prstGeom prst="rect">
            <a:avLst/>
          </a:prstGeom>
          <a:noFill/>
        </p:spPr>
        <p:txBody>
          <a:bodyPr wrap="square" numCol="2" rtlCol="0">
            <a:spAutoFit/>
          </a:bodyPr>
          <a:lstStyle/>
          <a:p>
            <a:pPr>
              <a:lnSpc>
                <a:spcPct val="150000"/>
              </a:lnSpc>
            </a:pPr>
            <a:r>
              <a:rPr lang="en-GB" sz="500" dirty="0">
                <a:solidFill>
                  <a:srgbClr val="002060"/>
                </a:solidFill>
                <a:latin typeface="Century Gothic" panose="020B0502020202020204" pitchFamily="34" charset="0"/>
              </a:rPr>
              <a:t>Images from top left:</a:t>
            </a:r>
          </a:p>
          <a:p>
            <a:pPr>
              <a:lnSpc>
                <a:spcPct val="150000"/>
              </a:lnSpc>
            </a:pPr>
            <a:r>
              <a:rPr lang="en-GB" sz="500" dirty="0">
                <a:solidFill>
                  <a:srgbClr val="002060"/>
                </a:solidFill>
                <a:latin typeface="Century Gothic" panose="020B0502020202020204" pitchFamily="34" charset="0"/>
              </a:rPr>
              <a:t>1. “</a:t>
            </a:r>
            <a:r>
              <a:rPr lang="en-GB" sz="500" u="sng" dirty="0" err="1">
                <a:solidFill>
                  <a:srgbClr val="002060"/>
                </a:solidFill>
                <a:latin typeface="Century Gothic" panose="020B0502020202020204" pitchFamily="34" charset="0"/>
                <a:hlinkClick r:id="rId6">
                  <a:extLst>
                    <a:ext uri="{A12FA001-AC4F-418D-AE19-62706E023703}">
                      <ahyp:hlinkClr xmlns="" xmlns:ahyp="http://schemas.microsoft.com/office/drawing/2018/hyperlinkcolor" val="tx"/>
                    </a:ext>
                  </a:extLst>
                </a:hlinkClick>
              </a:rPr>
              <a:t>SMirC-thumbsdown.svg</a:t>
            </a:r>
            <a:r>
              <a:rPr lang="en-GB" sz="500" dirty="0">
                <a:solidFill>
                  <a:srgbClr val="002060"/>
                </a:solidFill>
                <a:latin typeface="Century Gothic" panose="020B0502020202020204" pitchFamily="34" charset="0"/>
              </a:rPr>
              <a:t>” by Cäsium137 (T.) is licensed under </a:t>
            </a:r>
            <a:r>
              <a:rPr lang="en-GB" sz="500" u="sng" dirty="0">
                <a:solidFill>
                  <a:srgbClr val="002060"/>
                </a:solidFill>
                <a:latin typeface="Century Gothic" panose="020B0502020202020204" pitchFamily="34" charset="0"/>
                <a:hlinkClick r:id="rId7">
                  <a:extLst>
                    <a:ext uri="{A12FA001-AC4F-418D-AE19-62706E023703}">
                      <ahyp:hlinkClr xmlns="" xmlns:ahyp="http://schemas.microsoft.com/office/drawing/2018/hyperlinkcolor" val="tx"/>
                    </a:ext>
                  </a:extLst>
                </a:hlinkClick>
              </a:rPr>
              <a:t>CC BY-SA 3.0</a:t>
            </a:r>
            <a:endParaRPr lang="en-GB" sz="500" dirty="0">
              <a:solidFill>
                <a:srgbClr val="002060"/>
              </a:solidFill>
              <a:latin typeface="Century Gothic" panose="020B0502020202020204" pitchFamily="34" charset="0"/>
            </a:endParaRPr>
          </a:p>
          <a:p>
            <a:pPr>
              <a:lnSpc>
                <a:spcPct val="150000"/>
              </a:lnSpc>
            </a:pPr>
            <a:r>
              <a:rPr lang="en-GB" sz="500" dirty="0">
                <a:solidFill>
                  <a:srgbClr val="002060"/>
                </a:solidFill>
                <a:latin typeface="Century Gothic" panose="020B0502020202020204" pitchFamily="34" charset="0"/>
              </a:rPr>
              <a:t>2. “</a:t>
            </a:r>
            <a:r>
              <a:rPr lang="en-GB" sz="500" u="sng" dirty="0">
                <a:solidFill>
                  <a:srgbClr val="002060"/>
                </a:solidFill>
                <a:latin typeface="Century Gothic" panose="020B0502020202020204" pitchFamily="34" charset="0"/>
                <a:hlinkClick r:id="rId8">
                  <a:extLst>
                    <a:ext uri="{A12FA001-AC4F-418D-AE19-62706E023703}">
                      <ahyp:hlinkClr xmlns="" xmlns:ahyp="http://schemas.microsoft.com/office/drawing/2018/hyperlinkcolor" val="tx"/>
                    </a:ext>
                  </a:extLst>
                </a:hlinkClick>
              </a:rPr>
              <a:t>Penkife_Swiss-Army-Knife__51220</a:t>
            </a:r>
            <a:r>
              <a:rPr lang="en-GB" sz="500" dirty="0">
                <a:solidFill>
                  <a:srgbClr val="002060"/>
                </a:solidFill>
                <a:latin typeface="Century Gothic" panose="020B0502020202020204" pitchFamily="34" charset="0"/>
              </a:rPr>
              <a:t>” by </a:t>
            </a:r>
            <a:r>
              <a:rPr lang="en-GB" sz="500" u="sng" dirty="0">
                <a:solidFill>
                  <a:srgbClr val="002060"/>
                </a:solidFill>
                <a:latin typeface="Century Gothic" panose="020B0502020202020204" pitchFamily="34" charset="0"/>
                <a:hlinkClick r:id="rId9">
                  <a:extLst>
                    <a:ext uri="{A12FA001-AC4F-418D-AE19-62706E023703}">
                      <ahyp:hlinkClr xmlns="" xmlns:ahyp="http://schemas.microsoft.com/office/drawing/2018/hyperlinkcolor" val="tx"/>
                    </a:ext>
                  </a:extLst>
                </a:hlinkClick>
              </a:rPr>
              <a:t>Emilian Robert </a:t>
            </a:r>
            <a:r>
              <a:rPr lang="en-GB" sz="500" u="sng" dirty="0" err="1">
                <a:solidFill>
                  <a:srgbClr val="002060"/>
                </a:solidFill>
                <a:latin typeface="Century Gothic" panose="020B0502020202020204" pitchFamily="34" charset="0"/>
                <a:hlinkClick r:id="rId9">
                  <a:extLst>
                    <a:ext uri="{A12FA001-AC4F-418D-AE19-62706E023703}">
                      <ahyp:hlinkClr xmlns="" xmlns:ahyp="http://schemas.microsoft.com/office/drawing/2018/hyperlinkcolor" val="tx"/>
                    </a:ext>
                  </a:extLst>
                </a:hlinkClick>
              </a:rPr>
              <a:t>Vicol</a:t>
            </a:r>
            <a:r>
              <a:rPr lang="en-GB" sz="500" dirty="0">
                <a:solidFill>
                  <a:srgbClr val="002060"/>
                </a:solidFill>
                <a:latin typeface="Century Gothic" panose="020B0502020202020204" pitchFamily="34" charset="0"/>
              </a:rPr>
              <a:t> is licensed under </a:t>
            </a:r>
            <a:r>
              <a:rPr lang="en-GB" sz="500" u="sng" dirty="0">
                <a:solidFill>
                  <a:srgbClr val="002060"/>
                </a:solidFill>
                <a:latin typeface="Century Gothic" panose="020B0502020202020204" pitchFamily="34" charset="0"/>
                <a:hlinkClick r:id="rId10">
                  <a:extLst>
                    <a:ext uri="{A12FA001-AC4F-418D-AE19-62706E023703}">
                      <ahyp:hlinkClr xmlns="" xmlns:ahyp="http://schemas.microsoft.com/office/drawing/2018/hyperlinkcolor" val="tx"/>
                    </a:ext>
                  </a:extLst>
                </a:hlinkClick>
              </a:rPr>
              <a:t>CC BY </a:t>
            </a:r>
            <a:r>
              <a:rPr lang="en-GB" sz="500" u="sng" dirty="0" smtClean="0">
                <a:solidFill>
                  <a:srgbClr val="002060"/>
                </a:solidFill>
                <a:latin typeface="Century Gothic" panose="020B0502020202020204" pitchFamily="34" charset="0"/>
                <a:hlinkClick r:id="rId10">
                  <a:extLst>
                    <a:ext uri="{A12FA001-AC4F-418D-AE19-62706E023703}">
                      <ahyp:hlinkClr xmlns="" xmlns:ahyp="http://schemas.microsoft.com/office/drawing/2018/hyperlinkcolor" val="tx"/>
                    </a:ext>
                  </a:extLst>
                </a:hlinkClick>
              </a:rPr>
              <a:t>2.0</a:t>
            </a:r>
            <a:endParaRPr lang="en-GB" sz="500" dirty="0">
              <a:solidFill>
                <a:srgbClr val="002060"/>
              </a:solidFill>
              <a:latin typeface="Century Gothic" panose="020B0502020202020204" pitchFamily="34" charset="0"/>
            </a:endParaRPr>
          </a:p>
          <a:p>
            <a:pPr>
              <a:lnSpc>
                <a:spcPct val="150000"/>
              </a:lnSpc>
            </a:pPr>
            <a:r>
              <a:rPr lang="en-GB" sz="500" dirty="0">
                <a:solidFill>
                  <a:srgbClr val="002060"/>
                </a:solidFill>
                <a:latin typeface="Century Gothic" panose="020B0502020202020204" pitchFamily="34" charset="0"/>
              </a:rPr>
              <a:t>3. “</a:t>
            </a:r>
            <a:r>
              <a:rPr lang="en-GB" sz="500" u="sng" dirty="0">
                <a:solidFill>
                  <a:srgbClr val="002060"/>
                </a:solidFill>
                <a:latin typeface="Century Gothic" panose="020B0502020202020204" pitchFamily="34" charset="0"/>
                <a:hlinkClick r:id="rId11">
                  <a:extLst>
                    <a:ext uri="{A12FA001-AC4F-418D-AE19-62706E023703}">
                      <ahyp:hlinkClr xmlns="" xmlns:ahyp="http://schemas.microsoft.com/office/drawing/2018/hyperlinkcolor" val="tx"/>
                    </a:ext>
                  </a:extLst>
                </a:hlinkClick>
              </a:rPr>
              <a:t>Wave-sea-spray-foam-motion-boat-2532794</a:t>
            </a:r>
            <a:r>
              <a:rPr lang="en-GB" sz="500" dirty="0">
                <a:solidFill>
                  <a:srgbClr val="002060"/>
                </a:solidFill>
                <a:latin typeface="Century Gothic" panose="020B0502020202020204" pitchFamily="34" charset="0"/>
              </a:rPr>
              <a:t>” by </a:t>
            </a:r>
            <a:r>
              <a:rPr lang="en-GB" sz="500" u="sng" dirty="0">
                <a:solidFill>
                  <a:srgbClr val="002060"/>
                </a:solidFill>
                <a:latin typeface="Century Gothic" panose="020B0502020202020204" pitchFamily="34" charset="0"/>
                <a:hlinkClick r:id="rId12">
                  <a:extLst>
                    <a:ext uri="{A12FA001-AC4F-418D-AE19-62706E023703}">
                      <ahyp:hlinkClr xmlns="" xmlns:ahyp="http://schemas.microsoft.com/office/drawing/2018/hyperlinkcolor" val="tx"/>
                    </a:ext>
                  </a:extLst>
                </a:hlinkClick>
              </a:rPr>
              <a:t>Dimitris </a:t>
            </a:r>
            <a:r>
              <a:rPr lang="en-GB" sz="500" u="sng" dirty="0" err="1">
                <a:solidFill>
                  <a:srgbClr val="002060"/>
                </a:solidFill>
                <a:latin typeface="Century Gothic" panose="020B0502020202020204" pitchFamily="34" charset="0"/>
                <a:hlinkClick r:id="rId12">
                  <a:extLst>
                    <a:ext uri="{A12FA001-AC4F-418D-AE19-62706E023703}">
                      <ahyp:hlinkClr xmlns="" xmlns:ahyp="http://schemas.microsoft.com/office/drawing/2018/hyperlinkcolor" val="tx"/>
                    </a:ext>
                  </a:extLst>
                </a:hlinkClick>
              </a:rPr>
              <a:t>Vetsikas</a:t>
            </a:r>
            <a:r>
              <a:rPr lang="en-GB" sz="500" dirty="0">
                <a:solidFill>
                  <a:srgbClr val="002060"/>
                </a:solidFill>
                <a:latin typeface="Century Gothic" panose="020B0502020202020204" pitchFamily="34" charset="0"/>
              </a:rPr>
              <a:t> is licensed under </a:t>
            </a:r>
            <a:r>
              <a:rPr lang="en-GB" sz="500" u="sng" dirty="0">
                <a:solidFill>
                  <a:srgbClr val="002060"/>
                </a:solidFill>
                <a:latin typeface="Century Gothic" panose="020B0502020202020204" pitchFamily="34" charset="0"/>
                <a:hlinkClick r:id="rId13">
                  <a:extLst>
                    <a:ext uri="{A12FA001-AC4F-418D-AE19-62706E023703}">
                      <ahyp:hlinkClr xmlns="" xmlns:ahyp="http://schemas.microsoft.com/office/drawing/2018/hyperlinkcolor" val="tx"/>
                    </a:ext>
                  </a:extLst>
                </a:hlinkClick>
              </a:rPr>
              <a:t>CC0 1.0</a:t>
            </a:r>
            <a:endParaRPr lang="en-GB" sz="500" dirty="0">
              <a:solidFill>
                <a:srgbClr val="002060"/>
              </a:solidFill>
              <a:latin typeface="Century Gothic" panose="020B0502020202020204" pitchFamily="34" charset="0"/>
            </a:endParaRPr>
          </a:p>
          <a:p>
            <a:pPr>
              <a:lnSpc>
                <a:spcPct val="150000"/>
              </a:lnSpc>
            </a:pPr>
            <a:r>
              <a:rPr lang="en-GB" sz="500" dirty="0">
                <a:solidFill>
                  <a:srgbClr val="002060"/>
                </a:solidFill>
                <a:latin typeface="Century Gothic" panose="020B0502020202020204" pitchFamily="34" charset="0"/>
              </a:rPr>
              <a:t>4. “</a:t>
            </a:r>
            <a:r>
              <a:rPr lang="en-GB" sz="500" u="sng" dirty="0">
                <a:solidFill>
                  <a:srgbClr val="002060"/>
                </a:solidFill>
                <a:latin typeface="Century Gothic" panose="020B0502020202020204" pitchFamily="34" charset="0"/>
                <a:hlinkClick r:id="rId14">
                  <a:extLst>
                    <a:ext uri="{A12FA001-AC4F-418D-AE19-62706E023703}">
                      <ahyp:hlinkClr xmlns="" xmlns:ahyp="http://schemas.microsoft.com/office/drawing/2018/hyperlinkcolor" val="tx"/>
                    </a:ext>
                  </a:extLst>
                </a:hlinkClick>
              </a:rPr>
              <a:t>Das orange Spiegel </a:t>
            </a:r>
            <a:r>
              <a:rPr lang="en-GB" sz="500" u="sng" dirty="0" err="1">
                <a:solidFill>
                  <a:srgbClr val="002060"/>
                </a:solidFill>
                <a:latin typeface="Century Gothic" panose="020B0502020202020204" pitchFamily="34" charset="0"/>
                <a:hlinkClick r:id="rId14">
                  <a:extLst>
                    <a:ext uri="{A12FA001-AC4F-418D-AE19-62706E023703}">
                      <ahyp:hlinkClr xmlns="" xmlns:ahyp="http://schemas.microsoft.com/office/drawing/2018/hyperlinkcolor" val="tx"/>
                    </a:ext>
                  </a:extLst>
                </a:hlinkClick>
              </a:rPr>
              <a:t>Leder</a:t>
            </a:r>
            <a:r>
              <a:rPr lang="en-GB" sz="500" u="sng" dirty="0">
                <a:solidFill>
                  <a:srgbClr val="002060"/>
                </a:solidFill>
                <a:latin typeface="Century Gothic" panose="020B0502020202020204" pitchFamily="34" charset="0"/>
                <a:hlinkClick r:id="rId14">
                  <a:extLst>
                    <a:ext uri="{A12FA001-AC4F-418D-AE19-62706E023703}">
                      <ahyp:hlinkClr xmlns="" xmlns:ahyp="http://schemas.microsoft.com/office/drawing/2018/hyperlinkcolor" val="tx"/>
                    </a:ext>
                  </a:extLst>
                </a:hlinkClick>
              </a:rPr>
              <a:t> Dual-Use-</a:t>
            </a:r>
            <a:r>
              <a:rPr lang="en-GB" sz="500" u="sng" dirty="0" err="1">
                <a:solidFill>
                  <a:srgbClr val="002060"/>
                </a:solidFill>
                <a:latin typeface="Century Gothic" panose="020B0502020202020204" pitchFamily="34" charset="0"/>
                <a:hlinkClick r:id="rId14">
                  <a:extLst>
                    <a:ext uri="{A12FA001-AC4F-418D-AE19-62706E023703}">
                      <ahyp:hlinkClr xmlns="" xmlns:ahyp="http://schemas.microsoft.com/office/drawing/2018/hyperlinkcolor" val="tx"/>
                    </a:ext>
                  </a:extLst>
                </a:hlinkClick>
              </a:rPr>
              <a:t>Paket</a:t>
            </a:r>
            <a:r>
              <a:rPr lang="en-GB" sz="500" dirty="0">
                <a:solidFill>
                  <a:srgbClr val="002060"/>
                </a:solidFill>
                <a:latin typeface="Century Gothic" panose="020B0502020202020204" pitchFamily="34" charset="0"/>
              </a:rPr>
              <a:t>” by </a:t>
            </a:r>
            <a:r>
              <a:rPr lang="en-GB" sz="500" u="sng" dirty="0">
                <a:solidFill>
                  <a:srgbClr val="002060"/>
                </a:solidFill>
                <a:latin typeface="Century Gothic" panose="020B0502020202020204" pitchFamily="34" charset="0"/>
                <a:hlinkClick r:id="rId15">
                  <a:extLst>
                    <a:ext uri="{A12FA001-AC4F-418D-AE19-62706E023703}">
                      <ahyp:hlinkClr xmlns="" xmlns:ahyp="http://schemas.microsoft.com/office/drawing/2018/hyperlinkcolor" val="tx"/>
                    </a:ext>
                  </a:extLst>
                </a:hlinkClick>
              </a:rPr>
              <a:t>Mathilda </a:t>
            </a:r>
            <a:r>
              <a:rPr lang="en-GB" sz="500" u="sng" dirty="0" err="1">
                <a:solidFill>
                  <a:srgbClr val="002060"/>
                </a:solidFill>
                <a:latin typeface="Century Gothic" panose="020B0502020202020204" pitchFamily="34" charset="0"/>
                <a:hlinkClick r:id="rId15">
                  <a:extLst>
                    <a:ext uri="{A12FA001-AC4F-418D-AE19-62706E023703}">
                      <ahyp:hlinkClr xmlns="" xmlns:ahyp="http://schemas.microsoft.com/office/drawing/2018/hyperlinkcolor" val="tx"/>
                    </a:ext>
                  </a:extLst>
                </a:hlinkClick>
              </a:rPr>
              <a:t>Sameulsson</a:t>
            </a:r>
            <a:r>
              <a:rPr lang="en-GB" sz="500" dirty="0">
                <a:solidFill>
                  <a:srgbClr val="002060"/>
                </a:solidFill>
                <a:latin typeface="Century Gothic" panose="020B0502020202020204" pitchFamily="34" charset="0"/>
              </a:rPr>
              <a:t> is licensed under </a:t>
            </a:r>
            <a:r>
              <a:rPr lang="en-GB" sz="500" u="sng" dirty="0">
                <a:solidFill>
                  <a:srgbClr val="002060"/>
                </a:solidFill>
                <a:latin typeface="Century Gothic" panose="020B0502020202020204" pitchFamily="34" charset="0"/>
                <a:hlinkClick r:id="rId16">
                  <a:extLst>
                    <a:ext uri="{A12FA001-AC4F-418D-AE19-62706E023703}">
                      <ahyp:hlinkClr xmlns="" xmlns:ahyp="http://schemas.microsoft.com/office/drawing/2018/hyperlinkcolor" val="tx"/>
                    </a:ext>
                  </a:extLst>
                </a:hlinkClick>
              </a:rPr>
              <a:t>CC BY-SA 2.0</a:t>
            </a:r>
            <a:endParaRPr lang="en-GB" sz="5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028634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8D934A19-2D4B-4749-86D6-6D61A9CB8F97}"/>
              </a:ext>
            </a:extLst>
          </p:cNvPr>
          <p:cNvSpPr/>
          <p:nvPr/>
        </p:nvSpPr>
        <p:spPr>
          <a:xfrm>
            <a:off x="6316134" y="175369"/>
            <a:ext cx="5664199" cy="1210364"/>
          </a:xfrm>
          <a:prstGeom prst="rect">
            <a:avLst/>
          </a:prstGeom>
          <a:solidFill>
            <a:schemeClr val="bg1">
              <a:alpha val="73000"/>
            </a:schemeClr>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8" name="Rectangle 17">
            <a:extLst>
              <a:ext uri="{FF2B5EF4-FFF2-40B4-BE49-F238E27FC236}">
                <a16:creationId xmlns="" xmlns:a16="http://schemas.microsoft.com/office/drawing/2014/main" id="{8D934A19-2D4B-4749-86D6-6D61A9CB8F97}"/>
              </a:ext>
            </a:extLst>
          </p:cNvPr>
          <p:cNvSpPr/>
          <p:nvPr/>
        </p:nvSpPr>
        <p:spPr>
          <a:xfrm>
            <a:off x="211667" y="175369"/>
            <a:ext cx="5666690" cy="1210364"/>
          </a:xfrm>
          <a:prstGeom prst="rect">
            <a:avLst/>
          </a:prstGeom>
          <a:solidFill>
            <a:schemeClr val="bg1">
              <a:alpha val="73000"/>
            </a:schemeClr>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3" name="TextBox 2">
            <a:extLst>
              <a:ext uri="{FF2B5EF4-FFF2-40B4-BE49-F238E27FC236}">
                <a16:creationId xmlns="" xmlns:a16="http://schemas.microsoft.com/office/drawing/2014/main" id="{802AB2EA-F4D2-4E14-B82B-5FFA6333D311}"/>
              </a:ext>
            </a:extLst>
          </p:cNvPr>
          <p:cNvSpPr txBox="1"/>
          <p:nvPr/>
        </p:nvSpPr>
        <p:spPr>
          <a:xfrm>
            <a:off x="436905" y="320627"/>
            <a:ext cx="5216214"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Les </a:t>
            </a:r>
            <a:r>
              <a:rPr lang="en-GB" sz="2400" b="1" dirty="0" err="1">
                <a:solidFill>
                  <a:srgbClr val="002060"/>
                </a:solidFill>
                <a:latin typeface="Century Gothic" panose="020B0502020202020204" pitchFamily="34" charset="0"/>
              </a:rPr>
              <a:t>lettres</a:t>
            </a:r>
            <a:r>
              <a:rPr lang="en-GB" sz="2400" b="1" dirty="0">
                <a:solidFill>
                  <a:srgbClr val="002060"/>
                </a:solidFill>
                <a:latin typeface="Century Gothic" panose="020B0502020202020204" pitchFamily="34" charset="0"/>
              </a:rPr>
              <a:t> et les sons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français</a:t>
            </a:r>
            <a:endParaRPr lang="en-GB" sz="2400" b="1" dirty="0">
              <a:solidFill>
                <a:srgbClr val="002060"/>
              </a:solidFill>
              <a:latin typeface="Century Gothic" panose="020B0502020202020204" pitchFamily="34" charset="0"/>
            </a:endParaRPr>
          </a:p>
        </p:txBody>
      </p:sp>
      <p:sp>
        <p:nvSpPr>
          <p:cNvPr id="4" name="TextBox 3">
            <a:extLst>
              <a:ext uri="{FF2B5EF4-FFF2-40B4-BE49-F238E27FC236}">
                <a16:creationId xmlns="" xmlns:a16="http://schemas.microsoft.com/office/drawing/2014/main" id="{9887396E-5C73-4DB4-984F-22EFB3891B5D}"/>
              </a:ext>
            </a:extLst>
          </p:cNvPr>
          <p:cNvSpPr txBox="1"/>
          <p:nvPr/>
        </p:nvSpPr>
        <p:spPr>
          <a:xfrm>
            <a:off x="6924985" y="320628"/>
            <a:ext cx="4750033"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Letters and sounds in French </a:t>
            </a:r>
            <a:endParaRPr lang="en-GB" sz="2400" dirty="0">
              <a:solidFill>
                <a:srgbClr val="002060"/>
              </a:solidFill>
              <a:latin typeface="Century Gothic" panose="020B0502020202020204" pitchFamily="34" charset="0"/>
            </a:endParaRPr>
          </a:p>
        </p:txBody>
      </p:sp>
      <p:sp>
        <p:nvSpPr>
          <p:cNvPr id="5" name="TextBox 4">
            <a:extLst>
              <a:ext uri="{FF2B5EF4-FFF2-40B4-BE49-F238E27FC236}">
                <a16:creationId xmlns="" xmlns:a16="http://schemas.microsoft.com/office/drawing/2014/main" id="{40B951C3-9275-45DE-A969-FBCB6F69FB3A}"/>
              </a:ext>
            </a:extLst>
          </p:cNvPr>
          <p:cNvSpPr txBox="1"/>
          <p:nvPr/>
        </p:nvSpPr>
        <p:spPr>
          <a:xfrm>
            <a:off x="821765" y="705737"/>
            <a:ext cx="4446494"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z x p d t s : </a:t>
            </a:r>
            <a:r>
              <a:rPr lang="en-GB" sz="2400" dirty="0" err="1">
                <a:solidFill>
                  <a:srgbClr val="002060"/>
                </a:solidFill>
                <a:latin typeface="Century Gothic" panose="020B0502020202020204" pitchFamily="34" charset="0"/>
              </a:rPr>
              <a:t>exemples</a:t>
            </a:r>
            <a:r>
              <a:rPr lang="en-GB" sz="2400" dirty="0">
                <a:solidFill>
                  <a:srgbClr val="002060"/>
                </a:solidFill>
                <a:latin typeface="Century Gothic" panose="020B0502020202020204" pitchFamily="34" charset="0"/>
              </a:rPr>
              <a:t> </a:t>
            </a:r>
          </a:p>
        </p:txBody>
      </p:sp>
      <p:sp>
        <p:nvSpPr>
          <p:cNvPr id="6" name="TextBox 5">
            <a:extLst>
              <a:ext uri="{FF2B5EF4-FFF2-40B4-BE49-F238E27FC236}">
                <a16:creationId xmlns="" xmlns:a16="http://schemas.microsoft.com/office/drawing/2014/main" id="{F5DF5AB5-97D0-47FB-A4A5-F7FE58E8964A}"/>
              </a:ext>
            </a:extLst>
          </p:cNvPr>
          <p:cNvSpPr txBox="1"/>
          <p:nvPr/>
        </p:nvSpPr>
        <p:spPr>
          <a:xfrm>
            <a:off x="7076755" y="705737"/>
            <a:ext cx="4446494"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z x p d t s : </a:t>
            </a:r>
            <a:r>
              <a:rPr lang="en-GB" sz="2400" dirty="0">
                <a:solidFill>
                  <a:srgbClr val="002060"/>
                </a:solidFill>
                <a:latin typeface="Century Gothic" panose="020B0502020202020204" pitchFamily="34" charset="0"/>
              </a:rPr>
              <a:t>examples </a:t>
            </a:r>
          </a:p>
        </p:txBody>
      </p:sp>
      <p:sp>
        <p:nvSpPr>
          <p:cNvPr id="7" name="TextBox 6">
            <a:extLst>
              <a:ext uri="{FF2B5EF4-FFF2-40B4-BE49-F238E27FC236}">
                <a16:creationId xmlns="" xmlns:a16="http://schemas.microsoft.com/office/drawing/2014/main" id="{C6963571-9456-43A4-B83A-25871686ABB3}"/>
              </a:ext>
            </a:extLst>
          </p:cNvPr>
          <p:cNvSpPr txBox="1"/>
          <p:nvPr/>
        </p:nvSpPr>
        <p:spPr>
          <a:xfrm>
            <a:off x="3242943" y="2249292"/>
            <a:ext cx="2635413" cy="584775"/>
          </a:xfrm>
          <a:prstGeom prst="rect">
            <a:avLst/>
          </a:prstGeom>
          <a:solidFill>
            <a:srgbClr val="E56700"/>
          </a:solidFill>
        </p:spPr>
        <p:txBody>
          <a:bodyPr wrap="square" rtlCol="0">
            <a:spAutoFit/>
          </a:bodyPr>
          <a:lstStyle/>
          <a:p>
            <a:pPr algn="ctr"/>
            <a:r>
              <a:rPr lang="en-GB" sz="3200" b="1" dirty="0" err="1">
                <a:solidFill>
                  <a:srgbClr val="002060"/>
                </a:solidFill>
              </a:rPr>
              <a:t>françai</a:t>
            </a:r>
            <a:r>
              <a:rPr lang="en-GB" sz="3200" b="1" dirty="0" err="1">
                <a:solidFill>
                  <a:schemeClr val="bg1"/>
                </a:solidFill>
              </a:rPr>
              <a:t>s</a:t>
            </a:r>
            <a:endParaRPr lang="en-GB" sz="3200" b="1" dirty="0">
              <a:solidFill>
                <a:schemeClr val="bg1"/>
              </a:solidFill>
            </a:endParaRPr>
          </a:p>
        </p:txBody>
      </p:sp>
      <p:sp>
        <p:nvSpPr>
          <p:cNvPr id="8" name="TextBox 7">
            <a:extLst>
              <a:ext uri="{FF2B5EF4-FFF2-40B4-BE49-F238E27FC236}">
                <a16:creationId xmlns="" xmlns:a16="http://schemas.microsoft.com/office/drawing/2014/main" id="{94D930E8-26E7-4052-A7A0-DBFB86D1C592}"/>
              </a:ext>
            </a:extLst>
          </p:cNvPr>
          <p:cNvSpPr txBox="1"/>
          <p:nvPr/>
        </p:nvSpPr>
        <p:spPr>
          <a:xfrm>
            <a:off x="9344920" y="2213725"/>
            <a:ext cx="2635413" cy="584775"/>
          </a:xfrm>
          <a:prstGeom prst="rect">
            <a:avLst/>
          </a:prstGeom>
          <a:solidFill>
            <a:srgbClr val="E56700"/>
          </a:solidFill>
        </p:spPr>
        <p:txBody>
          <a:bodyPr wrap="square" rtlCol="0">
            <a:spAutoFit/>
          </a:bodyPr>
          <a:lstStyle/>
          <a:p>
            <a:pPr algn="ctr"/>
            <a:r>
              <a:rPr lang="en-GB" sz="3200" b="1" dirty="0">
                <a:solidFill>
                  <a:srgbClr val="002060"/>
                </a:solidFill>
              </a:rPr>
              <a:t>le gran</a:t>
            </a:r>
            <a:r>
              <a:rPr lang="en-GB" sz="3200" b="1" dirty="0">
                <a:solidFill>
                  <a:schemeClr val="bg1"/>
                </a:solidFill>
              </a:rPr>
              <a:t>d</a:t>
            </a:r>
            <a:r>
              <a:rPr lang="en-GB" sz="3200" b="1" dirty="0">
                <a:solidFill>
                  <a:srgbClr val="002060"/>
                </a:solidFill>
              </a:rPr>
              <a:t> pri</a:t>
            </a:r>
            <a:r>
              <a:rPr lang="en-GB" sz="3200" b="1" dirty="0">
                <a:solidFill>
                  <a:schemeClr val="bg1"/>
                </a:solidFill>
              </a:rPr>
              <a:t>x</a:t>
            </a:r>
          </a:p>
        </p:txBody>
      </p:sp>
      <p:sp>
        <p:nvSpPr>
          <p:cNvPr id="9" name="TextBox 8">
            <a:extLst>
              <a:ext uri="{FF2B5EF4-FFF2-40B4-BE49-F238E27FC236}">
                <a16:creationId xmlns="" xmlns:a16="http://schemas.microsoft.com/office/drawing/2014/main" id="{1D63A031-909C-4512-B413-AC73736FF19F}"/>
              </a:ext>
            </a:extLst>
          </p:cNvPr>
          <p:cNvSpPr txBox="1"/>
          <p:nvPr/>
        </p:nvSpPr>
        <p:spPr>
          <a:xfrm>
            <a:off x="3242944" y="4421652"/>
            <a:ext cx="2635413" cy="584775"/>
          </a:xfrm>
          <a:prstGeom prst="rect">
            <a:avLst/>
          </a:prstGeom>
          <a:solidFill>
            <a:srgbClr val="E56700"/>
          </a:solidFill>
          <a:ln>
            <a:noFill/>
          </a:ln>
        </p:spPr>
        <p:txBody>
          <a:bodyPr wrap="square" rtlCol="0">
            <a:spAutoFit/>
          </a:bodyPr>
          <a:lstStyle/>
          <a:p>
            <a:pPr algn="ctr"/>
            <a:r>
              <a:rPr lang="en-GB" sz="3200" b="1" dirty="0">
                <a:solidFill>
                  <a:srgbClr val="002060"/>
                </a:solidFill>
              </a:rPr>
              <a:t>un </a:t>
            </a:r>
            <a:r>
              <a:rPr lang="en-GB" sz="3200" b="1" dirty="0" err="1">
                <a:solidFill>
                  <a:srgbClr val="002060"/>
                </a:solidFill>
              </a:rPr>
              <a:t>lou</a:t>
            </a:r>
            <a:r>
              <a:rPr lang="en-GB" sz="3200" b="1" dirty="0" err="1">
                <a:solidFill>
                  <a:schemeClr val="bg1"/>
                </a:solidFill>
              </a:rPr>
              <a:t>p</a:t>
            </a:r>
            <a:endParaRPr lang="en-GB" sz="3200" b="1" dirty="0">
              <a:solidFill>
                <a:schemeClr val="bg1"/>
              </a:solidFill>
            </a:endParaRPr>
          </a:p>
        </p:txBody>
      </p:sp>
      <p:sp>
        <p:nvSpPr>
          <p:cNvPr id="10" name="TextBox 9">
            <a:extLst>
              <a:ext uri="{FF2B5EF4-FFF2-40B4-BE49-F238E27FC236}">
                <a16:creationId xmlns="" xmlns:a16="http://schemas.microsoft.com/office/drawing/2014/main" id="{C6439730-C069-4EB1-8059-7A28269E688D}"/>
              </a:ext>
            </a:extLst>
          </p:cNvPr>
          <p:cNvSpPr txBox="1"/>
          <p:nvPr/>
        </p:nvSpPr>
        <p:spPr>
          <a:xfrm>
            <a:off x="9344920" y="4384991"/>
            <a:ext cx="2646159" cy="584775"/>
          </a:xfrm>
          <a:prstGeom prst="rect">
            <a:avLst/>
          </a:prstGeom>
          <a:solidFill>
            <a:srgbClr val="E56700"/>
          </a:solidFill>
        </p:spPr>
        <p:txBody>
          <a:bodyPr wrap="square" rtlCol="0">
            <a:spAutoFit/>
          </a:bodyPr>
          <a:lstStyle/>
          <a:p>
            <a:pPr algn="ctr"/>
            <a:r>
              <a:rPr lang="en-GB" sz="3200" b="1" dirty="0">
                <a:solidFill>
                  <a:srgbClr val="002060"/>
                </a:solidFill>
              </a:rPr>
              <a:t>le </a:t>
            </a:r>
            <a:r>
              <a:rPr lang="en-GB" sz="3200" b="1" dirty="0" err="1">
                <a:solidFill>
                  <a:srgbClr val="002060"/>
                </a:solidFill>
              </a:rPr>
              <a:t>ne</a:t>
            </a:r>
            <a:r>
              <a:rPr lang="en-GB" sz="3200" b="1" dirty="0" err="1">
                <a:solidFill>
                  <a:schemeClr val="bg1"/>
                </a:solidFill>
              </a:rPr>
              <a:t>z</a:t>
            </a:r>
            <a:r>
              <a:rPr lang="en-GB" sz="3200" b="1" dirty="0">
                <a:solidFill>
                  <a:srgbClr val="002060"/>
                </a:solidFill>
              </a:rPr>
              <a:t> du cha</a:t>
            </a:r>
            <a:r>
              <a:rPr lang="en-GB" sz="3200" b="1" dirty="0">
                <a:solidFill>
                  <a:schemeClr val="bg1"/>
                </a:solidFill>
              </a:rPr>
              <a:t>t</a:t>
            </a:r>
          </a:p>
        </p:txBody>
      </p:sp>
      <p:pic>
        <p:nvPicPr>
          <p:cNvPr id="11" name="Picture 10" descr="French Flag">
            <a:extLst>
              <a:ext uri="{FF2B5EF4-FFF2-40B4-BE49-F238E27FC236}">
                <a16:creationId xmlns="" xmlns:a16="http://schemas.microsoft.com/office/drawing/2014/main" id="{0303BA04-404E-44D1-8EF9-8CCBEADE3B38}"/>
              </a:ext>
            </a:extLst>
          </p:cNvPr>
          <p:cNvPicPr/>
          <p:nvPr/>
        </p:nvPicPr>
        <p:blipFill rotWithShape="1">
          <a:blip r:embed="rId2" cstate="print">
            <a:extLst>
              <a:ext uri="{28A0092B-C50C-407E-A947-70E740481C1C}">
                <a14:useLocalDpi xmlns:a14="http://schemas.microsoft.com/office/drawing/2010/main" val="0"/>
              </a:ext>
            </a:extLst>
          </a:blip>
          <a:srcRect l="17201" t="6583" r="6583" b="17201"/>
          <a:stretch/>
        </p:blipFill>
        <p:spPr bwMode="auto">
          <a:xfrm>
            <a:off x="578038" y="1707206"/>
            <a:ext cx="2258847" cy="1609310"/>
          </a:xfrm>
          <a:prstGeom prst="rect">
            <a:avLst/>
          </a:prstGeom>
          <a:noFill/>
          <a:ln>
            <a:noFill/>
          </a:ln>
        </p:spPr>
      </p:pic>
      <p:pic>
        <p:nvPicPr>
          <p:cNvPr id="12" name="Picture 11" descr="C:\Users\clares\Desktop\Formula 1 Grand Prix _ David Orban _ Flickr_files\4984020646_548f93b23b_b.jpg">
            <a:extLst>
              <a:ext uri="{FF2B5EF4-FFF2-40B4-BE49-F238E27FC236}">
                <a16:creationId xmlns="" xmlns:a16="http://schemas.microsoft.com/office/drawing/2014/main" id="{0FC90198-5B20-4927-BA93-38FD42EBB3A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9319" y="1707206"/>
            <a:ext cx="2586702" cy="1597814"/>
          </a:xfrm>
          <a:prstGeom prst="rect">
            <a:avLst/>
          </a:prstGeom>
          <a:noFill/>
          <a:ln>
            <a:noFill/>
          </a:ln>
        </p:spPr>
      </p:pic>
      <p:pic>
        <p:nvPicPr>
          <p:cNvPr id="13" name="Picture 12" descr="File:Nature-animal-wolf-wilderness (24218499562).jpg">
            <a:extLst>
              <a:ext uri="{FF2B5EF4-FFF2-40B4-BE49-F238E27FC236}">
                <a16:creationId xmlns="" xmlns:a16="http://schemas.microsoft.com/office/drawing/2014/main" id="{35F574CE-12BD-4713-82DB-A31C7CA96EA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79" y="3686889"/>
            <a:ext cx="1814964" cy="1864272"/>
          </a:xfrm>
          <a:prstGeom prst="rect">
            <a:avLst/>
          </a:prstGeom>
          <a:noFill/>
          <a:ln>
            <a:noFill/>
          </a:ln>
        </p:spPr>
      </p:pic>
      <p:pic>
        <p:nvPicPr>
          <p:cNvPr id="14" name="Picture 13" descr="File:Cat-1044750.jpg">
            <a:extLst>
              <a:ext uri="{FF2B5EF4-FFF2-40B4-BE49-F238E27FC236}">
                <a16:creationId xmlns="" xmlns:a16="http://schemas.microsoft.com/office/drawing/2014/main" id="{AB648B83-6E14-4BAF-85B7-860182F15D4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9319" y="3815618"/>
            <a:ext cx="2586702" cy="1720175"/>
          </a:xfrm>
          <a:prstGeom prst="rect">
            <a:avLst/>
          </a:prstGeom>
          <a:noFill/>
          <a:ln>
            <a:noFill/>
          </a:ln>
        </p:spPr>
      </p:pic>
      <p:cxnSp>
        <p:nvCxnSpPr>
          <p:cNvPr id="15" name="Straight Arrow Connector 14">
            <a:extLst>
              <a:ext uri="{FF2B5EF4-FFF2-40B4-BE49-F238E27FC236}">
                <a16:creationId xmlns="" xmlns:a16="http://schemas.microsoft.com/office/drawing/2014/main" id="{FE477B1D-ADD0-42E2-B125-888AE3ADDACC}"/>
              </a:ext>
            </a:extLst>
          </p:cNvPr>
          <p:cNvCxnSpPr>
            <a:cxnSpLocks/>
          </p:cNvCxnSpPr>
          <p:nvPr/>
        </p:nvCxnSpPr>
        <p:spPr>
          <a:xfrm flipH="1">
            <a:off x="7694755" y="4400392"/>
            <a:ext cx="1407364" cy="539556"/>
          </a:xfrm>
          <a:prstGeom prst="straightConnector1">
            <a:avLst/>
          </a:prstGeom>
          <a:ln w="69850">
            <a:solidFill>
              <a:srgbClr val="E567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6C12A8C9-99AF-4724-80C7-988E48536935}"/>
              </a:ext>
            </a:extLst>
          </p:cNvPr>
          <p:cNvSpPr txBox="1"/>
          <p:nvPr/>
        </p:nvSpPr>
        <p:spPr>
          <a:xfrm>
            <a:off x="81682" y="5875381"/>
            <a:ext cx="7157318" cy="438582"/>
          </a:xfrm>
          <a:prstGeom prst="rect">
            <a:avLst/>
          </a:prstGeom>
          <a:noFill/>
        </p:spPr>
        <p:txBody>
          <a:bodyPr wrap="square" numCol="2" rtlCol="0">
            <a:spAutoFit/>
          </a:bodyPr>
          <a:lstStyle/>
          <a:p>
            <a:pPr>
              <a:lnSpc>
                <a:spcPct val="150000"/>
              </a:lnSpc>
            </a:pPr>
            <a:r>
              <a:rPr lang="en-GB" sz="500" dirty="0">
                <a:solidFill>
                  <a:srgbClr val="002060"/>
                </a:solidFill>
                <a:latin typeface="Century Gothic" panose="020B0502020202020204" pitchFamily="34" charset="0"/>
              </a:rPr>
              <a:t>Images from top left:</a:t>
            </a:r>
          </a:p>
          <a:p>
            <a:pPr>
              <a:lnSpc>
                <a:spcPct val="150000"/>
              </a:lnSpc>
            </a:pPr>
            <a:r>
              <a:rPr lang="en-GB" sz="500" dirty="0">
                <a:solidFill>
                  <a:srgbClr val="002060"/>
                </a:solidFill>
                <a:latin typeface="Century Gothic" panose="020B0502020202020204" pitchFamily="34" charset="0"/>
              </a:rPr>
              <a:t>1. “</a:t>
            </a:r>
            <a:r>
              <a:rPr lang="en-GB" sz="500" u="sng" dirty="0">
                <a:solidFill>
                  <a:srgbClr val="002060"/>
                </a:solidFill>
                <a:latin typeface="Century Gothic" panose="020B0502020202020204" pitchFamily="34" charset="0"/>
                <a:hlinkClick r:id="rId6">
                  <a:extLst>
                    <a:ext uri="{A12FA001-AC4F-418D-AE19-62706E023703}">
                      <ahyp:hlinkClr xmlns="" xmlns:ahyp="http://schemas.microsoft.com/office/drawing/2018/hyperlinkcolor" val="tx"/>
                    </a:ext>
                  </a:extLst>
                </a:hlinkClick>
              </a:rPr>
              <a:t>French Flag</a:t>
            </a:r>
            <a:r>
              <a:rPr lang="en-GB" sz="500" dirty="0">
                <a:solidFill>
                  <a:srgbClr val="002060"/>
                </a:solidFill>
                <a:latin typeface="Century Gothic" panose="020B0502020202020204" pitchFamily="34" charset="0"/>
              </a:rPr>
              <a:t>” by </a:t>
            </a:r>
            <a:r>
              <a:rPr lang="en-GB" sz="500" u="sng" dirty="0">
                <a:solidFill>
                  <a:srgbClr val="002060"/>
                </a:solidFill>
                <a:latin typeface="Century Gothic" panose="020B0502020202020204" pitchFamily="34" charset="0"/>
                <a:hlinkClick r:id="rId7">
                  <a:extLst>
                    <a:ext uri="{A12FA001-AC4F-418D-AE19-62706E023703}">
                      <ahyp:hlinkClr xmlns="" xmlns:ahyp="http://schemas.microsoft.com/office/drawing/2018/hyperlinkcolor" val="tx"/>
                    </a:ext>
                  </a:extLst>
                </a:hlinkClick>
              </a:rPr>
              <a:t>Liv G</a:t>
            </a:r>
            <a:r>
              <a:rPr lang="en-GB" sz="500" dirty="0">
                <a:solidFill>
                  <a:srgbClr val="002060"/>
                </a:solidFill>
                <a:latin typeface="Century Gothic" panose="020B0502020202020204" pitchFamily="34" charset="0"/>
              </a:rPr>
              <a:t> is licensed under </a:t>
            </a:r>
            <a:r>
              <a:rPr lang="en-GB" sz="500" u="sng" dirty="0">
                <a:solidFill>
                  <a:srgbClr val="002060"/>
                </a:solidFill>
                <a:latin typeface="Century Gothic" panose="020B0502020202020204" pitchFamily="34" charset="0"/>
                <a:hlinkClick r:id="rId8">
                  <a:extLst>
                    <a:ext uri="{A12FA001-AC4F-418D-AE19-62706E023703}">
                      <ahyp:hlinkClr xmlns="" xmlns:ahyp="http://schemas.microsoft.com/office/drawing/2018/hyperlinkcolor" val="tx"/>
                    </a:ext>
                  </a:extLst>
                </a:hlinkClick>
              </a:rPr>
              <a:t>CC0 1.0</a:t>
            </a:r>
            <a:endParaRPr lang="en-GB" sz="500" dirty="0">
              <a:solidFill>
                <a:srgbClr val="002060"/>
              </a:solidFill>
              <a:latin typeface="Century Gothic" panose="020B0502020202020204" pitchFamily="34" charset="0"/>
            </a:endParaRPr>
          </a:p>
          <a:p>
            <a:pPr>
              <a:lnSpc>
                <a:spcPct val="150000"/>
              </a:lnSpc>
            </a:pPr>
            <a:r>
              <a:rPr lang="en-GB" sz="500" dirty="0">
                <a:solidFill>
                  <a:srgbClr val="002060"/>
                </a:solidFill>
                <a:latin typeface="Century Gothic" panose="020B0502020202020204" pitchFamily="34" charset="0"/>
              </a:rPr>
              <a:t>2. “</a:t>
            </a:r>
            <a:r>
              <a:rPr lang="en-GB" sz="500" u="sng" dirty="0">
                <a:solidFill>
                  <a:srgbClr val="002060"/>
                </a:solidFill>
                <a:latin typeface="Century Gothic" panose="020B0502020202020204" pitchFamily="34" charset="0"/>
                <a:hlinkClick r:id="rId9">
                  <a:extLst>
                    <a:ext uri="{A12FA001-AC4F-418D-AE19-62706E023703}">
                      <ahyp:hlinkClr xmlns="" xmlns:ahyp="http://schemas.microsoft.com/office/drawing/2018/hyperlinkcolor" val="tx"/>
                    </a:ext>
                  </a:extLst>
                </a:hlinkClick>
              </a:rPr>
              <a:t>Formula 1 Grand Prix</a:t>
            </a:r>
            <a:r>
              <a:rPr lang="en-GB" sz="500" dirty="0">
                <a:solidFill>
                  <a:srgbClr val="002060"/>
                </a:solidFill>
                <a:latin typeface="Century Gothic" panose="020B0502020202020204" pitchFamily="34" charset="0"/>
              </a:rPr>
              <a:t>” by </a:t>
            </a:r>
            <a:r>
              <a:rPr lang="en-GB" sz="500" u="sng" dirty="0">
                <a:solidFill>
                  <a:srgbClr val="002060"/>
                </a:solidFill>
                <a:latin typeface="Century Gothic" panose="020B0502020202020204" pitchFamily="34" charset="0"/>
                <a:hlinkClick r:id="rId10">
                  <a:extLst>
                    <a:ext uri="{A12FA001-AC4F-418D-AE19-62706E023703}">
                      <ahyp:hlinkClr xmlns="" xmlns:ahyp="http://schemas.microsoft.com/office/drawing/2018/hyperlinkcolor" val="tx"/>
                    </a:ext>
                  </a:extLst>
                </a:hlinkClick>
              </a:rPr>
              <a:t>David </a:t>
            </a:r>
            <a:r>
              <a:rPr lang="en-GB" sz="500" u="sng" dirty="0" err="1">
                <a:solidFill>
                  <a:srgbClr val="002060"/>
                </a:solidFill>
                <a:latin typeface="Century Gothic" panose="020B0502020202020204" pitchFamily="34" charset="0"/>
                <a:hlinkClick r:id="rId10">
                  <a:extLst>
                    <a:ext uri="{A12FA001-AC4F-418D-AE19-62706E023703}">
                      <ahyp:hlinkClr xmlns="" xmlns:ahyp="http://schemas.microsoft.com/office/drawing/2018/hyperlinkcolor" val="tx"/>
                    </a:ext>
                  </a:extLst>
                </a:hlinkClick>
              </a:rPr>
              <a:t>Orban</a:t>
            </a:r>
            <a:r>
              <a:rPr lang="en-GB" sz="500" dirty="0">
                <a:solidFill>
                  <a:srgbClr val="002060"/>
                </a:solidFill>
                <a:latin typeface="Century Gothic" panose="020B0502020202020204" pitchFamily="34" charset="0"/>
              </a:rPr>
              <a:t> is licensed under </a:t>
            </a:r>
            <a:r>
              <a:rPr lang="en-GB" sz="500" u="sng" dirty="0">
                <a:solidFill>
                  <a:srgbClr val="002060"/>
                </a:solidFill>
                <a:latin typeface="Century Gothic" panose="020B0502020202020204" pitchFamily="34" charset="0"/>
                <a:hlinkClick r:id="rId11">
                  <a:extLst>
                    <a:ext uri="{A12FA001-AC4F-418D-AE19-62706E023703}">
                      <ahyp:hlinkClr xmlns="" xmlns:ahyp="http://schemas.microsoft.com/office/drawing/2018/hyperlinkcolor" val="tx"/>
                    </a:ext>
                  </a:extLst>
                </a:hlinkClick>
              </a:rPr>
              <a:t>CC BY </a:t>
            </a:r>
            <a:r>
              <a:rPr lang="en-GB" sz="500" u="sng" dirty="0" smtClean="0">
                <a:solidFill>
                  <a:srgbClr val="002060"/>
                </a:solidFill>
                <a:latin typeface="Century Gothic" panose="020B0502020202020204" pitchFamily="34" charset="0"/>
                <a:hlinkClick r:id="rId11">
                  <a:extLst>
                    <a:ext uri="{A12FA001-AC4F-418D-AE19-62706E023703}">
                      <ahyp:hlinkClr xmlns="" xmlns:ahyp="http://schemas.microsoft.com/office/drawing/2018/hyperlinkcolor" val="tx"/>
                    </a:ext>
                  </a:extLst>
                </a:hlinkClick>
              </a:rPr>
              <a:t>2.0</a:t>
            </a:r>
            <a:endParaRPr lang="en-GB" sz="500" dirty="0">
              <a:solidFill>
                <a:srgbClr val="002060"/>
              </a:solidFill>
              <a:latin typeface="Century Gothic" panose="020B0502020202020204" pitchFamily="34" charset="0"/>
            </a:endParaRPr>
          </a:p>
          <a:p>
            <a:pPr>
              <a:lnSpc>
                <a:spcPct val="150000"/>
              </a:lnSpc>
            </a:pPr>
            <a:r>
              <a:rPr lang="en-GB" sz="500" dirty="0">
                <a:solidFill>
                  <a:srgbClr val="002060"/>
                </a:solidFill>
                <a:latin typeface="Century Gothic" panose="020B0502020202020204" pitchFamily="34" charset="0"/>
              </a:rPr>
              <a:t>3. “</a:t>
            </a:r>
            <a:r>
              <a:rPr lang="en-GB" sz="500" u="sng" dirty="0">
                <a:solidFill>
                  <a:srgbClr val="002060"/>
                </a:solidFill>
                <a:latin typeface="Century Gothic" panose="020B0502020202020204" pitchFamily="34" charset="0"/>
                <a:hlinkClick r:id="rId12">
                  <a:extLst>
                    <a:ext uri="{A12FA001-AC4F-418D-AE19-62706E023703}">
                      <ahyp:hlinkClr xmlns="" xmlns:ahyp="http://schemas.microsoft.com/office/drawing/2018/hyperlinkcolor" val="tx"/>
                    </a:ext>
                  </a:extLst>
                </a:hlinkClick>
              </a:rPr>
              <a:t>nature-animal-wolf-wilderness</a:t>
            </a:r>
            <a:r>
              <a:rPr lang="en-GB" sz="500" dirty="0">
                <a:solidFill>
                  <a:srgbClr val="002060"/>
                </a:solidFill>
                <a:latin typeface="Century Gothic" panose="020B0502020202020204" pitchFamily="34" charset="0"/>
              </a:rPr>
              <a:t>” by </a:t>
            </a:r>
            <a:r>
              <a:rPr lang="en-GB" sz="500" u="sng" dirty="0">
                <a:solidFill>
                  <a:srgbClr val="002060"/>
                </a:solidFill>
                <a:latin typeface="Century Gothic" panose="020B0502020202020204" pitchFamily="34" charset="0"/>
                <a:hlinkClick r:id="rId13">
                  <a:extLst>
                    <a:ext uri="{A12FA001-AC4F-418D-AE19-62706E023703}">
                      <ahyp:hlinkClr xmlns="" xmlns:ahyp="http://schemas.microsoft.com/office/drawing/2018/hyperlinkcolor" val="tx"/>
                    </a:ext>
                  </a:extLst>
                </a:hlinkClick>
              </a:rPr>
              <a:t>www.Pixel.la Free Stock Photos</a:t>
            </a:r>
            <a:r>
              <a:rPr lang="en-GB" sz="500" dirty="0">
                <a:solidFill>
                  <a:srgbClr val="002060"/>
                </a:solidFill>
                <a:latin typeface="Century Gothic" panose="020B0502020202020204" pitchFamily="34" charset="0"/>
              </a:rPr>
              <a:t> is licensed under </a:t>
            </a:r>
            <a:r>
              <a:rPr lang="en-GB" sz="500" u="sng" dirty="0">
                <a:solidFill>
                  <a:srgbClr val="002060"/>
                </a:solidFill>
                <a:latin typeface="Century Gothic" panose="020B0502020202020204" pitchFamily="34" charset="0"/>
                <a:hlinkClick r:id="rId14">
                  <a:extLst>
                    <a:ext uri="{A12FA001-AC4F-418D-AE19-62706E023703}">
                      <ahyp:hlinkClr xmlns="" xmlns:ahyp="http://schemas.microsoft.com/office/drawing/2018/hyperlinkcolor" val="tx"/>
                    </a:ext>
                  </a:extLst>
                </a:hlinkClick>
              </a:rPr>
              <a:t>CC0 1.0</a:t>
            </a:r>
            <a:r>
              <a:rPr lang="en-GB" sz="500" dirty="0">
                <a:solidFill>
                  <a:srgbClr val="002060"/>
                </a:solidFill>
                <a:latin typeface="Century Gothic" panose="020B0502020202020204" pitchFamily="34" charset="0"/>
              </a:rPr>
              <a:t> </a:t>
            </a:r>
          </a:p>
          <a:p>
            <a:pPr>
              <a:lnSpc>
                <a:spcPct val="150000"/>
              </a:lnSpc>
            </a:pPr>
            <a:r>
              <a:rPr lang="en-GB" sz="500" dirty="0">
                <a:solidFill>
                  <a:srgbClr val="002060"/>
                </a:solidFill>
                <a:latin typeface="Century Gothic" panose="020B0502020202020204" pitchFamily="34" charset="0"/>
              </a:rPr>
              <a:t>4. “</a:t>
            </a:r>
            <a:r>
              <a:rPr lang="en-GB" sz="500" u="sng" dirty="0">
                <a:solidFill>
                  <a:srgbClr val="002060"/>
                </a:solidFill>
                <a:latin typeface="Century Gothic" panose="020B0502020202020204" pitchFamily="34" charset="0"/>
                <a:hlinkClick r:id="rId15">
                  <a:extLst>
                    <a:ext uri="{A12FA001-AC4F-418D-AE19-62706E023703}">
                      <ahyp:hlinkClr xmlns="" xmlns:ahyp="http://schemas.microsoft.com/office/drawing/2018/hyperlinkcolor" val="tx"/>
                    </a:ext>
                  </a:extLst>
                </a:hlinkClick>
              </a:rPr>
              <a:t>A red cat</a:t>
            </a:r>
            <a:r>
              <a:rPr lang="en-GB" sz="500" dirty="0">
                <a:solidFill>
                  <a:srgbClr val="002060"/>
                </a:solidFill>
                <a:latin typeface="Century Gothic" panose="020B0502020202020204" pitchFamily="34" charset="0"/>
              </a:rPr>
              <a:t>” by </a:t>
            </a:r>
            <a:r>
              <a:rPr lang="en-GB" sz="500" u="sng" dirty="0">
                <a:solidFill>
                  <a:srgbClr val="002060"/>
                </a:solidFill>
                <a:latin typeface="Century Gothic" panose="020B0502020202020204" pitchFamily="34" charset="0"/>
                <a:hlinkClick r:id="rId16">
                  <a:extLst>
                    <a:ext uri="{A12FA001-AC4F-418D-AE19-62706E023703}">
                      <ahyp:hlinkClr xmlns="" xmlns:ahyp="http://schemas.microsoft.com/office/drawing/2018/hyperlinkcolor" val="tx"/>
                    </a:ext>
                  </a:extLst>
                </a:hlinkClick>
              </a:rPr>
              <a:t>Alexandra</a:t>
            </a:r>
            <a:r>
              <a:rPr lang="en-GB" sz="500" dirty="0">
                <a:solidFill>
                  <a:srgbClr val="002060"/>
                </a:solidFill>
                <a:latin typeface="Century Gothic" panose="020B0502020202020204" pitchFamily="34" charset="0"/>
              </a:rPr>
              <a:t> is licensed under </a:t>
            </a:r>
            <a:r>
              <a:rPr lang="en-GB" sz="500" u="sng" dirty="0">
                <a:solidFill>
                  <a:srgbClr val="002060"/>
                </a:solidFill>
                <a:latin typeface="Century Gothic" panose="020B0502020202020204" pitchFamily="34" charset="0"/>
                <a:hlinkClick r:id="rId8">
                  <a:extLst>
                    <a:ext uri="{A12FA001-AC4F-418D-AE19-62706E023703}">
                      <ahyp:hlinkClr xmlns="" xmlns:ahyp="http://schemas.microsoft.com/office/drawing/2018/hyperlinkcolor" val="tx"/>
                    </a:ext>
                  </a:extLst>
                </a:hlinkClick>
              </a:rPr>
              <a:t>CC0 1.0</a:t>
            </a:r>
            <a:endParaRPr lang="en-GB" sz="5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950261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30414" y="1307281"/>
            <a:ext cx="114831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GB" altLang="en-US" sz="2000" b="1" u="sng" dirty="0">
                <a:solidFill>
                  <a:srgbClr val="E56700"/>
                </a:solidFill>
                <a:latin typeface="Century Gothic" panose="020B0502020202020204" pitchFamily="34" charset="0"/>
                <a:cs typeface="Calibri" panose="020F0502020204030204" pitchFamily="34" charset="0"/>
              </a:rPr>
              <a:t>Phonological decoding (or ‘recoding’): </a:t>
            </a:r>
            <a:r>
              <a:rPr lang="en-GB" altLang="en-US" sz="2000" dirty="0">
                <a:solidFill>
                  <a:srgbClr val="002060"/>
                </a:solidFill>
                <a:latin typeface="Century Gothic" panose="020B0502020202020204" pitchFamily="34" charset="0"/>
                <a:cs typeface="Calibri" panose="020F0502020204030204" pitchFamily="34" charset="0"/>
              </a:rPr>
              <a:t>“the ability to convert the visual print into its corresponding spoken form” </a:t>
            </a:r>
            <a:r>
              <a:rPr lang="en-GB" altLang="en-US" sz="2000" i="1" dirty="0" err="1" smtClean="0">
                <a:solidFill>
                  <a:srgbClr val="002060"/>
                </a:solidFill>
                <a:latin typeface="Century Gothic" panose="020B0502020202020204" pitchFamily="34" charset="0"/>
                <a:cs typeface="Calibri" panose="020F0502020204030204" pitchFamily="34" charset="0"/>
              </a:rPr>
              <a:t>Nassaji</a:t>
            </a:r>
            <a:r>
              <a:rPr lang="en-GB" altLang="en-US" sz="2000" i="1" dirty="0" smtClean="0">
                <a:solidFill>
                  <a:srgbClr val="002060"/>
                </a:solidFill>
                <a:latin typeface="Century Gothic" panose="020B0502020202020204" pitchFamily="34" charset="0"/>
                <a:cs typeface="Calibri" panose="020F0502020204030204" pitchFamily="34" charset="0"/>
              </a:rPr>
              <a:t> </a:t>
            </a:r>
            <a:r>
              <a:rPr lang="en-GB" altLang="en-US" sz="2000" i="1" dirty="0">
                <a:solidFill>
                  <a:srgbClr val="002060"/>
                </a:solidFill>
                <a:latin typeface="Century Gothic" panose="020B0502020202020204" pitchFamily="34" charset="0"/>
                <a:cs typeface="Calibri" panose="020F0502020204030204" pitchFamily="34" charset="0"/>
              </a:rPr>
              <a:t>(2013)</a:t>
            </a:r>
            <a:endParaRPr lang="en-GB" altLang="en-US" sz="2000" b="1" i="1" dirty="0">
              <a:solidFill>
                <a:srgbClr val="002060"/>
              </a:solidFill>
              <a:latin typeface="Century Gothic" panose="020B0502020202020204" pitchFamily="34" charset="0"/>
              <a:cs typeface="Calibri" panose="020F0502020204030204" pitchFamily="34" charset="0"/>
            </a:endParaRPr>
          </a:p>
        </p:txBody>
      </p:sp>
      <p:sp>
        <p:nvSpPr>
          <p:cNvPr id="6" name="TextBox 5"/>
          <p:cNvSpPr txBox="1"/>
          <p:nvPr/>
        </p:nvSpPr>
        <p:spPr>
          <a:xfrm>
            <a:off x="4547828" y="2311184"/>
            <a:ext cx="3096344" cy="584775"/>
          </a:xfrm>
          <a:prstGeom prst="rect">
            <a:avLst/>
          </a:prstGeom>
          <a:solidFill>
            <a:srgbClr val="E56700"/>
          </a:solidFill>
          <a:ln>
            <a:noFill/>
          </a:ln>
        </p:spPr>
        <p:txBody>
          <a:bodyPr wrap="square" rtlCol="0">
            <a:spAutoFit/>
          </a:bodyPr>
          <a:lstStyle/>
          <a:p>
            <a:pPr algn="ctr"/>
            <a:r>
              <a:rPr lang="en-GB" sz="3200" dirty="0">
                <a:solidFill>
                  <a:schemeClr val="bg1"/>
                </a:solidFill>
                <a:latin typeface="Century Gothic" panose="020B0502020202020204" pitchFamily="34" charset="0"/>
              </a:rPr>
              <a:t>&lt; c a t &gt;</a:t>
            </a:r>
          </a:p>
        </p:txBody>
      </p:sp>
      <p:cxnSp>
        <p:nvCxnSpPr>
          <p:cNvPr id="7" name="Straight Arrow Connector 6"/>
          <p:cNvCxnSpPr/>
          <p:nvPr/>
        </p:nvCxnSpPr>
        <p:spPr>
          <a:xfrm flipH="1">
            <a:off x="4979876" y="2881122"/>
            <a:ext cx="504056" cy="741622"/>
          </a:xfrm>
          <a:prstGeom prst="straightConnector1">
            <a:avLst/>
          </a:prstGeom>
          <a:ln w="4445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52084" y="2881123"/>
            <a:ext cx="616260" cy="777525"/>
          </a:xfrm>
          <a:prstGeom prst="straightConnector1">
            <a:avLst/>
          </a:prstGeom>
          <a:ln w="4445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815" y="3382316"/>
            <a:ext cx="1798805" cy="1194955"/>
          </a:xfrm>
          <a:prstGeom prst="rect">
            <a:avLst/>
          </a:prstGeom>
          <a:ln>
            <a:solidFill>
              <a:srgbClr val="002060"/>
            </a:solidFill>
          </a:ln>
        </p:spPr>
      </p:pic>
      <p:sp>
        <p:nvSpPr>
          <p:cNvPr id="10" name="TextBox 9"/>
          <p:cNvSpPr txBox="1"/>
          <p:nvPr/>
        </p:nvSpPr>
        <p:spPr>
          <a:xfrm>
            <a:off x="7555263" y="4577270"/>
            <a:ext cx="1801906" cy="430887"/>
          </a:xfrm>
          <a:prstGeom prst="rect">
            <a:avLst/>
          </a:prstGeom>
          <a:noFill/>
          <a:ln>
            <a:solidFill>
              <a:srgbClr val="002060"/>
            </a:solidFill>
          </a:ln>
        </p:spPr>
        <p:txBody>
          <a:bodyPr wrap="square" rtlCol="0">
            <a:spAutoFit/>
          </a:bodyPr>
          <a:lstStyle/>
          <a:p>
            <a:r>
              <a:rPr lang="en-GB" sz="1100" dirty="0">
                <a:latin typeface="Century Gothic" panose="020B0502020202020204" pitchFamily="34" charset="0"/>
              </a:rPr>
              <a:t>CC0 license – pixabay.com</a:t>
            </a:r>
            <a:endParaRPr lang="en-GB" sz="1600" dirty="0">
              <a:latin typeface="Century Gothic" panose="020B0502020202020204" pitchFamily="34" charset="0"/>
            </a:endParaRPr>
          </a:p>
        </p:txBody>
      </p:sp>
      <p:cxnSp>
        <p:nvCxnSpPr>
          <p:cNvPr id="11" name="Straight Arrow Connector 10"/>
          <p:cNvCxnSpPr/>
          <p:nvPr/>
        </p:nvCxnSpPr>
        <p:spPr>
          <a:xfrm flipH="1" flipV="1">
            <a:off x="6763615" y="2791285"/>
            <a:ext cx="621511" cy="763582"/>
          </a:xfrm>
          <a:prstGeom prst="straightConnector1">
            <a:avLst/>
          </a:prstGeom>
          <a:ln w="44450">
            <a:solidFill>
              <a:srgbClr val="00206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035018" y="2791285"/>
            <a:ext cx="508868" cy="763582"/>
          </a:xfrm>
          <a:prstGeom prst="straightConnector1">
            <a:avLst/>
          </a:prstGeom>
          <a:ln w="44450">
            <a:solidFill>
              <a:srgbClr val="00206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74920" y="3904757"/>
            <a:ext cx="2576938" cy="1"/>
          </a:xfrm>
          <a:prstGeom prst="straightConnector1">
            <a:avLst/>
          </a:prstGeom>
          <a:ln w="47625">
            <a:solidFill>
              <a:srgbClr val="00206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4" name="Oval Callout 13"/>
          <p:cNvSpPr/>
          <p:nvPr/>
        </p:nvSpPr>
        <p:spPr>
          <a:xfrm>
            <a:off x="2658488" y="3280015"/>
            <a:ext cx="2346666" cy="1042509"/>
          </a:xfrm>
          <a:prstGeom prst="wedgeEllipseCallout">
            <a:avLst>
              <a:gd name="adj1" fmla="val -39246"/>
              <a:gd name="adj2" fmla="val 69247"/>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Century Gothic" panose="020B0502020202020204" pitchFamily="34" charset="0"/>
              </a:rPr>
              <a:t>/ k a t /</a:t>
            </a:r>
          </a:p>
        </p:txBody>
      </p:sp>
      <p:cxnSp>
        <p:nvCxnSpPr>
          <p:cNvPr id="15" name="Straight Arrow Connector 14"/>
          <p:cNvCxnSpPr/>
          <p:nvPr/>
        </p:nvCxnSpPr>
        <p:spPr>
          <a:xfrm>
            <a:off x="4961530" y="3906432"/>
            <a:ext cx="2576938" cy="1"/>
          </a:xfrm>
          <a:prstGeom prst="straightConnector1">
            <a:avLst/>
          </a:prstGeom>
          <a:ln w="47625">
            <a:solidFill>
              <a:srgbClr val="00206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 name="Text Box 2"/>
          <p:cNvSpPr txBox="1">
            <a:spLocks noChangeArrowheads="1"/>
          </p:cNvSpPr>
          <p:nvPr/>
        </p:nvSpPr>
        <p:spPr bwMode="auto">
          <a:xfrm>
            <a:off x="300037" y="5304174"/>
            <a:ext cx="115778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GB" altLang="en-US" sz="2000" b="1" u="sng" dirty="0">
                <a:solidFill>
                  <a:srgbClr val="E56700"/>
                </a:solidFill>
                <a:latin typeface="Century Gothic" panose="020B0502020202020204" pitchFamily="34" charset="0"/>
                <a:cs typeface="Calibri" panose="020F0502020204030204" pitchFamily="34" charset="0"/>
              </a:rPr>
              <a:t>Word recognition / identification (or ‘lexical access’): </a:t>
            </a:r>
            <a:r>
              <a:rPr lang="en-GB" altLang="en-US" sz="2000" dirty="0">
                <a:solidFill>
                  <a:srgbClr val="002060"/>
                </a:solidFill>
                <a:latin typeface="Century Gothic" panose="020B0502020202020204" pitchFamily="34" charset="0"/>
                <a:cs typeface="Calibri" panose="020F0502020204030204" pitchFamily="34" charset="0"/>
              </a:rPr>
              <a:t>“the skill with which readers process the visual symbols in the print in order to recognize and access its meaning in the mental lexicon” </a:t>
            </a:r>
            <a:r>
              <a:rPr lang="en-GB" altLang="en-US" sz="2000" i="1" dirty="0" err="1" smtClean="0">
                <a:solidFill>
                  <a:srgbClr val="002060"/>
                </a:solidFill>
                <a:latin typeface="Century Gothic" panose="020B0502020202020204" pitchFamily="34" charset="0"/>
                <a:cs typeface="Calibri" panose="020F0502020204030204" pitchFamily="34" charset="0"/>
              </a:rPr>
              <a:t>Nassaji</a:t>
            </a:r>
            <a:r>
              <a:rPr lang="en-GB" altLang="en-US" sz="2000" i="1" dirty="0" smtClean="0">
                <a:solidFill>
                  <a:srgbClr val="002060"/>
                </a:solidFill>
                <a:latin typeface="Century Gothic" panose="020B0502020202020204" pitchFamily="34" charset="0"/>
                <a:cs typeface="Calibri" panose="020F0502020204030204" pitchFamily="34" charset="0"/>
              </a:rPr>
              <a:t> </a:t>
            </a:r>
            <a:r>
              <a:rPr lang="en-GB" altLang="en-US" sz="2000" i="1" dirty="0">
                <a:solidFill>
                  <a:srgbClr val="002060"/>
                </a:solidFill>
                <a:latin typeface="Century Gothic" panose="020B0502020202020204" pitchFamily="34" charset="0"/>
                <a:cs typeface="Calibri" panose="020F0502020204030204" pitchFamily="34" charset="0"/>
              </a:rPr>
              <a:t>(2013)</a:t>
            </a:r>
            <a:endParaRPr lang="en-GB" altLang="en-US" sz="2000" b="1" i="1" dirty="0">
              <a:solidFill>
                <a:srgbClr val="002060"/>
              </a:solidFill>
              <a:latin typeface="Century Gothic" panose="020B0502020202020204" pitchFamily="34" charset="0"/>
              <a:cs typeface="Calibri" panose="020F0502020204030204" pitchFamily="34"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6863"/>
            <a:ext cx="4033572" cy="867128"/>
          </a:xfrm>
          <a:prstGeom prst="rect">
            <a:avLst/>
          </a:prstGeom>
        </p:spPr>
      </p:pic>
      <p:sp>
        <p:nvSpPr>
          <p:cNvPr id="18" name="Title 1"/>
          <p:cNvSpPr txBox="1">
            <a:spLocks/>
          </p:cNvSpPr>
          <p:nvPr/>
        </p:nvSpPr>
        <p:spPr>
          <a:xfrm>
            <a:off x="300038" y="370540"/>
            <a:ext cx="3111556"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1. Definitions</a:t>
            </a:r>
            <a:endParaRPr lang="en-GB" sz="3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4354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P spid="14" grpId="0" animBg="1"/>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6963571-9456-43A4-B83A-25871686ABB3}"/>
              </a:ext>
            </a:extLst>
          </p:cNvPr>
          <p:cNvSpPr txBox="1"/>
          <p:nvPr/>
        </p:nvSpPr>
        <p:spPr>
          <a:xfrm>
            <a:off x="3145784" y="2237240"/>
            <a:ext cx="2732573" cy="523220"/>
          </a:xfrm>
          <a:prstGeom prst="rect">
            <a:avLst/>
          </a:prstGeom>
          <a:solidFill>
            <a:srgbClr val="E56700"/>
          </a:solidFill>
        </p:spPr>
        <p:txBody>
          <a:bodyPr wrap="square" rtlCol="0">
            <a:spAutoFit/>
          </a:bodyPr>
          <a:lstStyle/>
          <a:p>
            <a:pPr algn="ctr"/>
            <a:r>
              <a:rPr lang="en-GB" sz="2800" b="1" dirty="0" err="1">
                <a:solidFill>
                  <a:srgbClr val="002060"/>
                </a:solidFill>
                <a:latin typeface="Century Gothic" panose="020B0502020202020204" pitchFamily="34" charset="0"/>
              </a:rPr>
              <a:t>françai</a:t>
            </a:r>
            <a:r>
              <a:rPr lang="en-GB" sz="2800" b="1" strike="sngStrike" dirty="0" err="1">
                <a:solidFill>
                  <a:schemeClr val="bg1"/>
                </a:solidFill>
                <a:latin typeface="Century Gothic" panose="020B0502020202020204" pitchFamily="34" charset="0"/>
              </a:rPr>
              <a:t>s</a:t>
            </a:r>
            <a:endParaRPr lang="en-GB" sz="2800" b="1" strike="sngStrike" dirty="0">
              <a:solidFill>
                <a:schemeClr val="bg1"/>
              </a:solidFill>
              <a:latin typeface="Century Gothic" panose="020B0502020202020204" pitchFamily="34" charset="0"/>
            </a:endParaRPr>
          </a:p>
        </p:txBody>
      </p:sp>
      <p:sp>
        <p:nvSpPr>
          <p:cNvPr id="8" name="TextBox 7">
            <a:extLst>
              <a:ext uri="{FF2B5EF4-FFF2-40B4-BE49-F238E27FC236}">
                <a16:creationId xmlns="" xmlns:a16="http://schemas.microsoft.com/office/drawing/2014/main" id="{94D930E8-26E7-4052-A7A0-DBFB86D1C592}"/>
              </a:ext>
            </a:extLst>
          </p:cNvPr>
          <p:cNvSpPr txBox="1"/>
          <p:nvPr/>
        </p:nvSpPr>
        <p:spPr>
          <a:xfrm>
            <a:off x="9344920" y="2237240"/>
            <a:ext cx="2635413" cy="523220"/>
          </a:xfrm>
          <a:prstGeom prst="rect">
            <a:avLst/>
          </a:prstGeom>
          <a:solidFill>
            <a:srgbClr val="E56700"/>
          </a:solidFill>
        </p:spPr>
        <p:txBody>
          <a:bodyPr wrap="square" rtlCol="0">
            <a:spAutoFit/>
          </a:bodyPr>
          <a:lstStyle/>
          <a:p>
            <a:pPr algn="ctr"/>
            <a:r>
              <a:rPr lang="en-GB" sz="2800" b="1" dirty="0">
                <a:solidFill>
                  <a:srgbClr val="002060"/>
                </a:solidFill>
                <a:latin typeface="Century Gothic" panose="020B0502020202020204" pitchFamily="34" charset="0"/>
              </a:rPr>
              <a:t>le gran</a:t>
            </a:r>
            <a:r>
              <a:rPr lang="en-GB" sz="2800" b="1" strike="sngStrike" dirty="0">
                <a:solidFill>
                  <a:schemeClr val="bg1"/>
                </a:solidFill>
                <a:latin typeface="Century Gothic" panose="020B0502020202020204" pitchFamily="34" charset="0"/>
              </a:rPr>
              <a:t>d</a:t>
            </a:r>
            <a:r>
              <a:rPr lang="en-GB" sz="2800" b="1" dirty="0">
                <a:solidFill>
                  <a:srgbClr val="002060"/>
                </a:solidFill>
                <a:latin typeface="Century Gothic" panose="020B0502020202020204" pitchFamily="34" charset="0"/>
              </a:rPr>
              <a:t> pri</a:t>
            </a:r>
            <a:r>
              <a:rPr lang="en-GB" sz="2800" b="1" strike="sngStrike" dirty="0">
                <a:solidFill>
                  <a:schemeClr val="bg1"/>
                </a:solidFill>
                <a:latin typeface="Century Gothic" panose="020B0502020202020204" pitchFamily="34" charset="0"/>
              </a:rPr>
              <a:t>x</a:t>
            </a:r>
          </a:p>
        </p:txBody>
      </p:sp>
      <p:sp>
        <p:nvSpPr>
          <p:cNvPr id="9" name="TextBox 8">
            <a:extLst>
              <a:ext uri="{FF2B5EF4-FFF2-40B4-BE49-F238E27FC236}">
                <a16:creationId xmlns="" xmlns:a16="http://schemas.microsoft.com/office/drawing/2014/main" id="{1D63A031-909C-4512-B413-AC73736FF19F}"/>
              </a:ext>
            </a:extLst>
          </p:cNvPr>
          <p:cNvSpPr txBox="1"/>
          <p:nvPr/>
        </p:nvSpPr>
        <p:spPr>
          <a:xfrm>
            <a:off x="3145784" y="4485252"/>
            <a:ext cx="2732574" cy="523220"/>
          </a:xfrm>
          <a:prstGeom prst="rect">
            <a:avLst/>
          </a:prstGeom>
          <a:solidFill>
            <a:srgbClr val="E56700"/>
          </a:solidFill>
        </p:spPr>
        <p:txBody>
          <a:bodyPr wrap="square" rtlCol="0">
            <a:spAutoFit/>
          </a:bodyPr>
          <a:lstStyle/>
          <a:p>
            <a:pPr algn="ctr"/>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lou</a:t>
            </a:r>
            <a:r>
              <a:rPr lang="en-GB" sz="2800" b="1" strike="sngStrike" dirty="0" err="1">
                <a:solidFill>
                  <a:schemeClr val="bg1"/>
                </a:solidFill>
                <a:latin typeface="Century Gothic" panose="020B0502020202020204" pitchFamily="34" charset="0"/>
              </a:rPr>
              <a:t>p</a:t>
            </a:r>
            <a:endParaRPr lang="en-GB" sz="2800" b="1" strike="sngStrike" dirty="0">
              <a:solidFill>
                <a:schemeClr val="bg1"/>
              </a:solidFill>
              <a:latin typeface="Century Gothic" panose="020B0502020202020204" pitchFamily="34" charset="0"/>
            </a:endParaRPr>
          </a:p>
        </p:txBody>
      </p:sp>
      <p:sp>
        <p:nvSpPr>
          <p:cNvPr id="10" name="TextBox 9">
            <a:extLst>
              <a:ext uri="{FF2B5EF4-FFF2-40B4-BE49-F238E27FC236}">
                <a16:creationId xmlns="" xmlns:a16="http://schemas.microsoft.com/office/drawing/2014/main" id="{C6439730-C069-4EB1-8059-7A28269E688D}"/>
              </a:ext>
            </a:extLst>
          </p:cNvPr>
          <p:cNvSpPr txBox="1"/>
          <p:nvPr/>
        </p:nvSpPr>
        <p:spPr>
          <a:xfrm>
            <a:off x="9344920" y="4479750"/>
            <a:ext cx="2635413" cy="523220"/>
          </a:xfrm>
          <a:prstGeom prst="rect">
            <a:avLst/>
          </a:prstGeom>
          <a:solidFill>
            <a:srgbClr val="E56700"/>
          </a:solidFill>
        </p:spPr>
        <p:txBody>
          <a:bodyPr wrap="square" rtlCol="0">
            <a:spAutoFit/>
          </a:bodyPr>
          <a:lstStyle/>
          <a:p>
            <a:pPr algn="ctr"/>
            <a:r>
              <a:rPr lang="en-GB" sz="2800" b="1" dirty="0">
                <a:solidFill>
                  <a:srgbClr val="002060"/>
                </a:solidFill>
                <a:latin typeface="Century Gothic" panose="020B0502020202020204" pitchFamily="34" charset="0"/>
              </a:rPr>
              <a:t>le </a:t>
            </a:r>
            <a:r>
              <a:rPr lang="en-GB" sz="2800" b="1" dirty="0" err="1">
                <a:solidFill>
                  <a:srgbClr val="002060"/>
                </a:solidFill>
                <a:latin typeface="Century Gothic" panose="020B0502020202020204" pitchFamily="34" charset="0"/>
              </a:rPr>
              <a:t>ne</a:t>
            </a:r>
            <a:r>
              <a:rPr lang="en-GB" sz="2800" b="1" strike="sngStrike" dirty="0" err="1">
                <a:solidFill>
                  <a:schemeClr val="bg1"/>
                </a:solidFill>
                <a:latin typeface="Century Gothic" panose="020B0502020202020204" pitchFamily="34" charset="0"/>
              </a:rPr>
              <a:t>z</a:t>
            </a:r>
            <a:r>
              <a:rPr lang="en-GB" sz="2800" b="1" dirty="0">
                <a:solidFill>
                  <a:srgbClr val="002060"/>
                </a:solidFill>
                <a:latin typeface="Century Gothic" panose="020B0502020202020204" pitchFamily="34" charset="0"/>
              </a:rPr>
              <a:t> du cha</a:t>
            </a:r>
            <a:r>
              <a:rPr lang="en-GB" sz="2800" b="1" strike="sngStrike" dirty="0">
                <a:solidFill>
                  <a:schemeClr val="bg1"/>
                </a:solidFill>
                <a:latin typeface="Century Gothic" panose="020B0502020202020204" pitchFamily="34" charset="0"/>
              </a:rPr>
              <a:t>t</a:t>
            </a:r>
          </a:p>
        </p:txBody>
      </p:sp>
      <p:sp>
        <p:nvSpPr>
          <p:cNvPr id="17" name="Rectangle 16">
            <a:extLst>
              <a:ext uri="{FF2B5EF4-FFF2-40B4-BE49-F238E27FC236}">
                <a16:creationId xmlns="" xmlns:a16="http://schemas.microsoft.com/office/drawing/2014/main" id="{8D934A19-2D4B-4749-86D6-6D61A9CB8F97}"/>
              </a:ext>
            </a:extLst>
          </p:cNvPr>
          <p:cNvSpPr/>
          <p:nvPr/>
        </p:nvSpPr>
        <p:spPr>
          <a:xfrm>
            <a:off x="6316134" y="175369"/>
            <a:ext cx="5664199" cy="1210364"/>
          </a:xfrm>
          <a:prstGeom prst="rect">
            <a:avLst/>
          </a:prstGeom>
          <a:solidFill>
            <a:schemeClr val="bg1">
              <a:alpha val="73000"/>
            </a:schemeClr>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8" name="Rectangle 17">
            <a:extLst>
              <a:ext uri="{FF2B5EF4-FFF2-40B4-BE49-F238E27FC236}">
                <a16:creationId xmlns="" xmlns:a16="http://schemas.microsoft.com/office/drawing/2014/main" id="{8D934A19-2D4B-4749-86D6-6D61A9CB8F97}"/>
              </a:ext>
            </a:extLst>
          </p:cNvPr>
          <p:cNvSpPr/>
          <p:nvPr/>
        </p:nvSpPr>
        <p:spPr>
          <a:xfrm>
            <a:off x="211667" y="175369"/>
            <a:ext cx="5666690" cy="1210364"/>
          </a:xfrm>
          <a:prstGeom prst="rect">
            <a:avLst/>
          </a:prstGeom>
          <a:solidFill>
            <a:schemeClr val="bg1">
              <a:alpha val="73000"/>
            </a:schemeClr>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9" name="TextBox 18">
            <a:extLst>
              <a:ext uri="{FF2B5EF4-FFF2-40B4-BE49-F238E27FC236}">
                <a16:creationId xmlns="" xmlns:a16="http://schemas.microsoft.com/office/drawing/2014/main" id="{802AB2EA-F4D2-4E14-B82B-5FFA6333D311}"/>
              </a:ext>
            </a:extLst>
          </p:cNvPr>
          <p:cNvSpPr txBox="1"/>
          <p:nvPr/>
        </p:nvSpPr>
        <p:spPr>
          <a:xfrm>
            <a:off x="578038" y="332479"/>
            <a:ext cx="4983879"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Les </a:t>
            </a:r>
            <a:r>
              <a:rPr lang="en-GB" sz="2400" b="1" dirty="0" err="1">
                <a:solidFill>
                  <a:srgbClr val="002060"/>
                </a:solidFill>
                <a:latin typeface="Century Gothic" panose="020B0502020202020204" pitchFamily="34" charset="0"/>
              </a:rPr>
              <a:t>lettres</a:t>
            </a:r>
            <a:r>
              <a:rPr lang="en-GB" sz="2400" b="1" dirty="0">
                <a:solidFill>
                  <a:srgbClr val="002060"/>
                </a:solidFill>
                <a:latin typeface="Century Gothic" panose="020B0502020202020204" pitchFamily="34" charset="0"/>
              </a:rPr>
              <a:t> et les sons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français</a:t>
            </a:r>
            <a:endParaRPr lang="en-GB" sz="2400" b="1" dirty="0">
              <a:solidFill>
                <a:srgbClr val="002060"/>
              </a:solidFill>
              <a:latin typeface="Century Gothic" panose="020B0502020202020204" pitchFamily="34" charset="0"/>
            </a:endParaRPr>
          </a:p>
        </p:txBody>
      </p:sp>
      <p:sp>
        <p:nvSpPr>
          <p:cNvPr id="20" name="TextBox 19">
            <a:extLst>
              <a:ext uri="{FF2B5EF4-FFF2-40B4-BE49-F238E27FC236}">
                <a16:creationId xmlns="" xmlns:a16="http://schemas.microsoft.com/office/drawing/2014/main" id="{9887396E-5C73-4DB4-984F-22EFB3891B5D}"/>
              </a:ext>
            </a:extLst>
          </p:cNvPr>
          <p:cNvSpPr txBox="1"/>
          <p:nvPr/>
        </p:nvSpPr>
        <p:spPr>
          <a:xfrm>
            <a:off x="6826992" y="332479"/>
            <a:ext cx="4814313"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Letters and sounds in French </a:t>
            </a:r>
            <a:endParaRPr lang="en-GB" sz="2400" dirty="0">
              <a:solidFill>
                <a:srgbClr val="002060"/>
              </a:solidFill>
              <a:latin typeface="Century Gothic" panose="020B0502020202020204" pitchFamily="34" charset="0"/>
            </a:endParaRPr>
          </a:p>
        </p:txBody>
      </p:sp>
      <p:sp>
        <p:nvSpPr>
          <p:cNvPr id="21" name="TextBox 20">
            <a:extLst>
              <a:ext uri="{FF2B5EF4-FFF2-40B4-BE49-F238E27FC236}">
                <a16:creationId xmlns="" xmlns:a16="http://schemas.microsoft.com/office/drawing/2014/main" id="{40B951C3-9275-45DE-A969-FBCB6F69FB3A}"/>
              </a:ext>
            </a:extLst>
          </p:cNvPr>
          <p:cNvSpPr txBox="1"/>
          <p:nvPr/>
        </p:nvSpPr>
        <p:spPr>
          <a:xfrm>
            <a:off x="821765" y="665424"/>
            <a:ext cx="4446494"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z x p d t s : </a:t>
            </a:r>
            <a:r>
              <a:rPr lang="en-GB" sz="2400" dirty="0" err="1">
                <a:solidFill>
                  <a:srgbClr val="002060"/>
                </a:solidFill>
                <a:latin typeface="Century Gothic" panose="020B0502020202020204" pitchFamily="34" charset="0"/>
              </a:rPr>
              <a:t>exemples</a:t>
            </a:r>
            <a:r>
              <a:rPr lang="en-GB" sz="2400" dirty="0">
                <a:solidFill>
                  <a:srgbClr val="002060"/>
                </a:solidFill>
                <a:latin typeface="Century Gothic" panose="020B0502020202020204" pitchFamily="34" charset="0"/>
              </a:rPr>
              <a:t> </a:t>
            </a:r>
          </a:p>
        </p:txBody>
      </p:sp>
      <p:sp>
        <p:nvSpPr>
          <p:cNvPr id="22" name="TextBox 21">
            <a:extLst>
              <a:ext uri="{FF2B5EF4-FFF2-40B4-BE49-F238E27FC236}">
                <a16:creationId xmlns="" xmlns:a16="http://schemas.microsoft.com/office/drawing/2014/main" id="{F5DF5AB5-97D0-47FB-A4A5-F7FE58E8964A}"/>
              </a:ext>
            </a:extLst>
          </p:cNvPr>
          <p:cNvSpPr txBox="1"/>
          <p:nvPr/>
        </p:nvSpPr>
        <p:spPr>
          <a:xfrm>
            <a:off x="6924986" y="665424"/>
            <a:ext cx="4446494"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z x p d t s : </a:t>
            </a:r>
            <a:r>
              <a:rPr lang="en-GB" sz="2400" dirty="0">
                <a:solidFill>
                  <a:srgbClr val="002060"/>
                </a:solidFill>
                <a:latin typeface="Century Gothic" panose="020B0502020202020204" pitchFamily="34" charset="0"/>
              </a:rPr>
              <a:t>examples </a:t>
            </a:r>
          </a:p>
        </p:txBody>
      </p:sp>
      <p:pic>
        <p:nvPicPr>
          <p:cNvPr id="23" name="Picture 22" descr="French Flag">
            <a:extLst>
              <a:ext uri="{FF2B5EF4-FFF2-40B4-BE49-F238E27FC236}">
                <a16:creationId xmlns="" xmlns:a16="http://schemas.microsoft.com/office/drawing/2014/main" id="{0303BA04-404E-44D1-8EF9-8CCBEADE3B38}"/>
              </a:ext>
            </a:extLst>
          </p:cNvPr>
          <p:cNvPicPr/>
          <p:nvPr/>
        </p:nvPicPr>
        <p:blipFill rotWithShape="1">
          <a:blip r:embed="rId2" cstate="print">
            <a:extLst>
              <a:ext uri="{28A0092B-C50C-407E-A947-70E740481C1C}">
                <a14:useLocalDpi xmlns:a14="http://schemas.microsoft.com/office/drawing/2010/main" val="0"/>
              </a:ext>
            </a:extLst>
          </a:blip>
          <a:srcRect l="17201" t="6583" r="6583" b="17201"/>
          <a:stretch/>
        </p:blipFill>
        <p:spPr bwMode="auto">
          <a:xfrm>
            <a:off x="578038" y="1707206"/>
            <a:ext cx="2258847" cy="1609310"/>
          </a:xfrm>
          <a:prstGeom prst="rect">
            <a:avLst/>
          </a:prstGeom>
          <a:noFill/>
          <a:ln>
            <a:noFill/>
          </a:ln>
        </p:spPr>
      </p:pic>
      <p:pic>
        <p:nvPicPr>
          <p:cNvPr id="24" name="Picture 23" descr="C:\Users\clares\Desktop\Formula 1 Grand Prix _ David Orban _ Flickr_files\4984020646_548f93b23b_b.jpg">
            <a:extLst>
              <a:ext uri="{FF2B5EF4-FFF2-40B4-BE49-F238E27FC236}">
                <a16:creationId xmlns="" xmlns:a16="http://schemas.microsoft.com/office/drawing/2014/main" id="{0FC90198-5B20-4927-BA93-38FD42EBB3A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9319" y="1707206"/>
            <a:ext cx="2586702" cy="1597814"/>
          </a:xfrm>
          <a:prstGeom prst="rect">
            <a:avLst/>
          </a:prstGeom>
          <a:noFill/>
          <a:ln>
            <a:noFill/>
          </a:ln>
        </p:spPr>
      </p:pic>
      <p:pic>
        <p:nvPicPr>
          <p:cNvPr id="25" name="Picture 24" descr="File:Nature-animal-wolf-wilderness (24218499562).jpg">
            <a:extLst>
              <a:ext uri="{FF2B5EF4-FFF2-40B4-BE49-F238E27FC236}">
                <a16:creationId xmlns="" xmlns:a16="http://schemas.microsoft.com/office/drawing/2014/main" id="{35F574CE-12BD-4713-82DB-A31C7CA96EA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79" y="3686889"/>
            <a:ext cx="1814964" cy="1864272"/>
          </a:xfrm>
          <a:prstGeom prst="rect">
            <a:avLst/>
          </a:prstGeom>
          <a:noFill/>
          <a:ln>
            <a:noFill/>
          </a:ln>
        </p:spPr>
      </p:pic>
      <p:pic>
        <p:nvPicPr>
          <p:cNvPr id="26" name="Picture 25" descr="File:Cat-1044750.jpg">
            <a:extLst>
              <a:ext uri="{FF2B5EF4-FFF2-40B4-BE49-F238E27FC236}">
                <a16:creationId xmlns="" xmlns:a16="http://schemas.microsoft.com/office/drawing/2014/main" id="{AB648B83-6E14-4BAF-85B7-860182F15D4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9319" y="3815618"/>
            <a:ext cx="2586702" cy="1720175"/>
          </a:xfrm>
          <a:prstGeom prst="rect">
            <a:avLst/>
          </a:prstGeom>
          <a:noFill/>
          <a:ln>
            <a:noFill/>
          </a:ln>
        </p:spPr>
      </p:pic>
      <p:cxnSp>
        <p:nvCxnSpPr>
          <p:cNvPr id="27" name="Straight Arrow Connector 26">
            <a:extLst>
              <a:ext uri="{FF2B5EF4-FFF2-40B4-BE49-F238E27FC236}">
                <a16:creationId xmlns="" xmlns:a16="http://schemas.microsoft.com/office/drawing/2014/main" id="{FE477B1D-ADD0-42E2-B125-888AE3ADDACC}"/>
              </a:ext>
            </a:extLst>
          </p:cNvPr>
          <p:cNvCxnSpPr>
            <a:cxnSpLocks/>
          </p:cNvCxnSpPr>
          <p:nvPr/>
        </p:nvCxnSpPr>
        <p:spPr>
          <a:xfrm flipH="1">
            <a:off x="7694755" y="4400392"/>
            <a:ext cx="1407364" cy="539556"/>
          </a:xfrm>
          <a:prstGeom prst="straightConnector1">
            <a:avLst/>
          </a:prstGeom>
          <a:ln w="69850">
            <a:solidFill>
              <a:srgbClr val="E5670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6C12A8C9-99AF-4724-80C7-988E48536935}"/>
              </a:ext>
            </a:extLst>
          </p:cNvPr>
          <p:cNvSpPr txBox="1"/>
          <p:nvPr/>
        </p:nvSpPr>
        <p:spPr>
          <a:xfrm>
            <a:off x="90149" y="5921534"/>
            <a:ext cx="9144000" cy="438582"/>
          </a:xfrm>
          <a:prstGeom prst="rect">
            <a:avLst/>
          </a:prstGeom>
          <a:noFill/>
        </p:spPr>
        <p:txBody>
          <a:bodyPr wrap="square" numCol="2" rtlCol="0">
            <a:spAutoFit/>
          </a:bodyPr>
          <a:lstStyle/>
          <a:p>
            <a:pPr>
              <a:lnSpc>
                <a:spcPct val="150000"/>
              </a:lnSpc>
            </a:pPr>
            <a:r>
              <a:rPr lang="en-GB" sz="500" dirty="0">
                <a:solidFill>
                  <a:srgbClr val="002060"/>
                </a:solidFill>
              </a:rPr>
              <a:t>Images from top left:</a:t>
            </a:r>
          </a:p>
          <a:p>
            <a:pPr>
              <a:lnSpc>
                <a:spcPct val="150000"/>
              </a:lnSpc>
            </a:pPr>
            <a:r>
              <a:rPr lang="en-GB" sz="500" dirty="0">
                <a:solidFill>
                  <a:srgbClr val="002060"/>
                </a:solidFill>
              </a:rPr>
              <a:t>1. “</a:t>
            </a:r>
            <a:r>
              <a:rPr lang="en-GB" sz="500" u="sng" dirty="0">
                <a:solidFill>
                  <a:srgbClr val="002060"/>
                </a:solidFill>
                <a:hlinkClick r:id="rId6">
                  <a:extLst>
                    <a:ext uri="{A12FA001-AC4F-418D-AE19-62706E023703}">
                      <ahyp:hlinkClr xmlns="" xmlns:ahyp="http://schemas.microsoft.com/office/drawing/2018/hyperlinkcolor" val="tx"/>
                    </a:ext>
                  </a:extLst>
                </a:hlinkClick>
              </a:rPr>
              <a:t>French Flag</a:t>
            </a:r>
            <a:r>
              <a:rPr lang="en-GB" sz="500" dirty="0">
                <a:solidFill>
                  <a:srgbClr val="002060"/>
                </a:solidFill>
              </a:rPr>
              <a:t>” by </a:t>
            </a:r>
            <a:r>
              <a:rPr lang="en-GB" sz="500" u="sng" dirty="0">
                <a:solidFill>
                  <a:srgbClr val="002060"/>
                </a:solidFill>
                <a:hlinkClick r:id="rId7">
                  <a:extLst>
                    <a:ext uri="{A12FA001-AC4F-418D-AE19-62706E023703}">
                      <ahyp:hlinkClr xmlns="" xmlns:ahyp="http://schemas.microsoft.com/office/drawing/2018/hyperlinkcolor" val="tx"/>
                    </a:ext>
                  </a:extLst>
                </a:hlinkClick>
              </a:rPr>
              <a:t>Liv G</a:t>
            </a:r>
            <a:r>
              <a:rPr lang="en-GB" sz="500" dirty="0">
                <a:solidFill>
                  <a:srgbClr val="002060"/>
                </a:solidFill>
              </a:rPr>
              <a:t> is licensed under </a:t>
            </a:r>
            <a:r>
              <a:rPr lang="en-GB" sz="500" u="sng" dirty="0">
                <a:solidFill>
                  <a:srgbClr val="002060"/>
                </a:solidFill>
                <a:hlinkClick r:id="rId8">
                  <a:extLst>
                    <a:ext uri="{A12FA001-AC4F-418D-AE19-62706E023703}">
                      <ahyp:hlinkClr xmlns="" xmlns:ahyp="http://schemas.microsoft.com/office/drawing/2018/hyperlinkcolor" val="tx"/>
                    </a:ext>
                  </a:extLst>
                </a:hlinkClick>
              </a:rPr>
              <a:t>CC0 1.0</a:t>
            </a:r>
            <a:endParaRPr lang="en-GB" sz="500" dirty="0">
              <a:solidFill>
                <a:srgbClr val="002060"/>
              </a:solidFill>
            </a:endParaRPr>
          </a:p>
          <a:p>
            <a:pPr>
              <a:lnSpc>
                <a:spcPct val="150000"/>
              </a:lnSpc>
            </a:pPr>
            <a:r>
              <a:rPr lang="en-GB" sz="500" dirty="0">
                <a:solidFill>
                  <a:srgbClr val="002060"/>
                </a:solidFill>
              </a:rPr>
              <a:t>2. “</a:t>
            </a:r>
            <a:r>
              <a:rPr lang="en-GB" sz="500" u="sng" dirty="0">
                <a:solidFill>
                  <a:srgbClr val="002060"/>
                </a:solidFill>
                <a:hlinkClick r:id="rId9">
                  <a:extLst>
                    <a:ext uri="{A12FA001-AC4F-418D-AE19-62706E023703}">
                      <ahyp:hlinkClr xmlns="" xmlns:ahyp="http://schemas.microsoft.com/office/drawing/2018/hyperlinkcolor" val="tx"/>
                    </a:ext>
                  </a:extLst>
                </a:hlinkClick>
              </a:rPr>
              <a:t>Formula 1 Grand Prix</a:t>
            </a:r>
            <a:r>
              <a:rPr lang="en-GB" sz="500" dirty="0">
                <a:solidFill>
                  <a:srgbClr val="002060"/>
                </a:solidFill>
              </a:rPr>
              <a:t>” by </a:t>
            </a:r>
            <a:r>
              <a:rPr lang="en-GB" sz="500" u="sng" dirty="0">
                <a:solidFill>
                  <a:srgbClr val="002060"/>
                </a:solidFill>
                <a:hlinkClick r:id="rId10">
                  <a:extLst>
                    <a:ext uri="{A12FA001-AC4F-418D-AE19-62706E023703}">
                      <ahyp:hlinkClr xmlns="" xmlns:ahyp="http://schemas.microsoft.com/office/drawing/2018/hyperlinkcolor" val="tx"/>
                    </a:ext>
                  </a:extLst>
                </a:hlinkClick>
              </a:rPr>
              <a:t>David </a:t>
            </a:r>
            <a:r>
              <a:rPr lang="en-GB" sz="500" u="sng" dirty="0" err="1">
                <a:solidFill>
                  <a:srgbClr val="002060"/>
                </a:solidFill>
                <a:hlinkClick r:id="rId10">
                  <a:extLst>
                    <a:ext uri="{A12FA001-AC4F-418D-AE19-62706E023703}">
                      <ahyp:hlinkClr xmlns="" xmlns:ahyp="http://schemas.microsoft.com/office/drawing/2018/hyperlinkcolor" val="tx"/>
                    </a:ext>
                  </a:extLst>
                </a:hlinkClick>
              </a:rPr>
              <a:t>Orban</a:t>
            </a:r>
            <a:r>
              <a:rPr lang="en-GB" sz="500" dirty="0">
                <a:solidFill>
                  <a:srgbClr val="002060"/>
                </a:solidFill>
              </a:rPr>
              <a:t> is licensed under </a:t>
            </a:r>
            <a:r>
              <a:rPr lang="en-GB" sz="500" u="sng" dirty="0">
                <a:solidFill>
                  <a:srgbClr val="002060"/>
                </a:solidFill>
                <a:hlinkClick r:id="rId11">
                  <a:extLst>
                    <a:ext uri="{A12FA001-AC4F-418D-AE19-62706E023703}">
                      <ahyp:hlinkClr xmlns="" xmlns:ahyp="http://schemas.microsoft.com/office/drawing/2018/hyperlinkcolor" val="tx"/>
                    </a:ext>
                  </a:extLst>
                </a:hlinkClick>
              </a:rPr>
              <a:t>CC BY </a:t>
            </a:r>
            <a:r>
              <a:rPr lang="en-GB" sz="500" u="sng" dirty="0" smtClean="0">
                <a:solidFill>
                  <a:srgbClr val="002060"/>
                </a:solidFill>
                <a:hlinkClick r:id="rId11">
                  <a:extLst>
                    <a:ext uri="{A12FA001-AC4F-418D-AE19-62706E023703}">
                      <ahyp:hlinkClr xmlns="" xmlns:ahyp="http://schemas.microsoft.com/office/drawing/2018/hyperlinkcolor" val="tx"/>
                    </a:ext>
                  </a:extLst>
                </a:hlinkClick>
              </a:rPr>
              <a:t>2.0</a:t>
            </a:r>
            <a:endParaRPr lang="en-GB" sz="500" dirty="0">
              <a:solidFill>
                <a:srgbClr val="002060"/>
              </a:solidFill>
            </a:endParaRPr>
          </a:p>
          <a:p>
            <a:pPr>
              <a:lnSpc>
                <a:spcPct val="150000"/>
              </a:lnSpc>
            </a:pPr>
            <a:r>
              <a:rPr lang="en-GB" sz="500" dirty="0">
                <a:solidFill>
                  <a:srgbClr val="002060"/>
                </a:solidFill>
              </a:rPr>
              <a:t>3. “</a:t>
            </a:r>
            <a:r>
              <a:rPr lang="en-GB" sz="500" u="sng" dirty="0">
                <a:solidFill>
                  <a:srgbClr val="002060"/>
                </a:solidFill>
                <a:hlinkClick r:id="rId12">
                  <a:extLst>
                    <a:ext uri="{A12FA001-AC4F-418D-AE19-62706E023703}">
                      <ahyp:hlinkClr xmlns="" xmlns:ahyp="http://schemas.microsoft.com/office/drawing/2018/hyperlinkcolor" val="tx"/>
                    </a:ext>
                  </a:extLst>
                </a:hlinkClick>
              </a:rPr>
              <a:t>nature-animal-wolf-wilderness</a:t>
            </a:r>
            <a:r>
              <a:rPr lang="en-GB" sz="500" dirty="0">
                <a:solidFill>
                  <a:srgbClr val="002060"/>
                </a:solidFill>
              </a:rPr>
              <a:t>” by </a:t>
            </a:r>
            <a:r>
              <a:rPr lang="en-GB" sz="500" u="sng" dirty="0">
                <a:solidFill>
                  <a:srgbClr val="002060"/>
                </a:solidFill>
                <a:hlinkClick r:id="rId13">
                  <a:extLst>
                    <a:ext uri="{A12FA001-AC4F-418D-AE19-62706E023703}">
                      <ahyp:hlinkClr xmlns="" xmlns:ahyp="http://schemas.microsoft.com/office/drawing/2018/hyperlinkcolor" val="tx"/>
                    </a:ext>
                  </a:extLst>
                </a:hlinkClick>
              </a:rPr>
              <a:t>www.Pixel.la Free Stock Photos</a:t>
            </a:r>
            <a:r>
              <a:rPr lang="en-GB" sz="500" dirty="0">
                <a:solidFill>
                  <a:srgbClr val="002060"/>
                </a:solidFill>
              </a:rPr>
              <a:t> is licensed under </a:t>
            </a:r>
            <a:r>
              <a:rPr lang="en-GB" sz="500" u="sng" dirty="0">
                <a:solidFill>
                  <a:srgbClr val="002060"/>
                </a:solidFill>
                <a:hlinkClick r:id="rId14">
                  <a:extLst>
                    <a:ext uri="{A12FA001-AC4F-418D-AE19-62706E023703}">
                      <ahyp:hlinkClr xmlns="" xmlns:ahyp="http://schemas.microsoft.com/office/drawing/2018/hyperlinkcolor" val="tx"/>
                    </a:ext>
                  </a:extLst>
                </a:hlinkClick>
              </a:rPr>
              <a:t>CC0 1.0</a:t>
            </a:r>
            <a:r>
              <a:rPr lang="en-GB" sz="500" dirty="0">
                <a:solidFill>
                  <a:srgbClr val="002060"/>
                </a:solidFill>
              </a:rPr>
              <a:t> </a:t>
            </a:r>
          </a:p>
          <a:p>
            <a:pPr>
              <a:lnSpc>
                <a:spcPct val="150000"/>
              </a:lnSpc>
            </a:pPr>
            <a:r>
              <a:rPr lang="en-GB" sz="500" dirty="0">
                <a:solidFill>
                  <a:srgbClr val="002060"/>
                </a:solidFill>
              </a:rPr>
              <a:t>4. “</a:t>
            </a:r>
            <a:r>
              <a:rPr lang="en-GB" sz="500" u="sng" dirty="0">
                <a:solidFill>
                  <a:srgbClr val="002060"/>
                </a:solidFill>
                <a:hlinkClick r:id="rId15">
                  <a:extLst>
                    <a:ext uri="{A12FA001-AC4F-418D-AE19-62706E023703}">
                      <ahyp:hlinkClr xmlns="" xmlns:ahyp="http://schemas.microsoft.com/office/drawing/2018/hyperlinkcolor" val="tx"/>
                    </a:ext>
                  </a:extLst>
                </a:hlinkClick>
              </a:rPr>
              <a:t>A red cat</a:t>
            </a:r>
            <a:r>
              <a:rPr lang="en-GB" sz="500" dirty="0">
                <a:solidFill>
                  <a:srgbClr val="002060"/>
                </a:solidFill>
              </a:rPr>
              <a:t>” by </a:t>
            </a:r>
            <a:r>
              <a:rPr lang="en-GB" sz="500" u="sng" dirty="0">
                <a:solidFill>
                  <a:srgbClr val="002060"/>
                </a:solidFill>
                <a:hlinkClick r:id="rId16">
                  <a:extLst>
                    <a:ext uri="{A12FA001-AC4F-418D-AE19-62706E023703}">
                      <ahyp:hlinkClr xmlns="" xmlns:ahyp="http://schemas.microsoft.com/office/drawing/2018/hyperlinkcolor" val="tx"/>
                    </a:ext>
                  </a:extLst>
                </a:hlinkClick>
              </a:rPr>
              <a:t>Alexandra</a:t>
            </a:r>
            <a:r>
              <a:rPr lang="en-GB" sz="500" dirty="0">
                <a:solidFill>
                  <a:srgbClr val="002060"/>
                </a:solidFill>
              </a:rPr>
              <a:t> is licensed under </a:t>
            </a:r>
            <a:r>
              <a:rPr lang="en-GB" sz="500" u="sng" dirty="0">
                <a:solidFill>
                  <a:srgbClr val="002060"/>
                </a:solidFill>
                <a:hlinkClick r:id="rId8">
                  <a:extLst>
                    <a:ext uri="{A12FA001-AC4F-418D-AE19-62706E023703}">
                      <ahyp:hlinkClr xmlns="" xmlns:ahyp="http://schemas.microsoft.com/office/drawing/2018/hyperlinkcolor" val="tx"/>
                    </a:ext>
                  </a:extLst>
                </a:hlinkClick>
              </a:rPr>
              <a:t>CC0 1.0</a:t>
            </a:r>
            <a:endParaRPr lang="en-GB" sz="500" dirty="0">
              <a:solidFill>
                <a:srgbClr val="002060"/>
              </a:solidFill>
            </a:endParaRPr>
          </a:p>
        </p:txBody>
      </p:sp>
    </p:spTree>
    <p:extLst>
      <p:ext uri="{BB962C8B-B14F-4D97-AF65-F5344CB8AC3E}">
        <p14:creationId xmlns:p14="http://schemas.microsoft.com/office/powerpoint/2010/main" val="24891303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BF41C5B-12F0-4EDD-B6AC-F43DB024FCBA}"/>
              </a:ext>
            </a:extLst>
          </p:cNvPr>
          <p:cNvSpPr/>
          <p:nvPr/>
        </p:nvSpPr>
        <p:spPr>
          <a:xfrm>
            <a:off x="6426450" y="1653965"/>
            <a:ext cx="5444065" cy="3138167"/>
          </a:xfrm>
          <a:prstGeom prst="rect">
            <a:avLst/>
          </a:prstGeom>
          <a:solidFill>
            <a:schemeClr val="bg1">
              <a:alpha val="73000"/>
            </a:schemeClr>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 name="Rectangle 1">
            <a:extLst>
              <a:ext uri="{FF2B5EF4-FFF2-40B4-BE49-F238E27FC236}">
                <a16:creationId xmlns="" xmlns:a16="http://schemas.microsoft.com/office/drawing/2014/main" id="{8BF41C5B-12F0-4EDD-B6AC-F43DB024FCBA}"/>
              </a:ext>
            </a:extLst>
          </p:cNvPr>
          <p:cNvSpPr/>
          <p:nvPr/>
        </p:nvSpPr>
        <p:spPr>
          <a:xfrm>
            <a:off x="338667" y="1653965"/>
            <a:ext cx="5444065" cy="3138167"/>
          </a:xfrm>
          <a:prstGeom prst="rect">
            <a:avLst/>
          </a:prstGeom>
          <a:solidFill>
            <a:schemeClr val="bg1">
              <a:alpha val="73000"/>
            </a:schemeClr>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3" name="TextBox 2">
            <a:extLst>
              <a:ext uri="{FF2B5EF4-FFF2-40B4-BE49-F238E27FC236}">
                <a16:creationId xmlns="" xmlns:a16="http://schemas.microsoft.com/office/drawing/2014/main" id="{6F67D738-B63B-491B-B9D2-DD9596A11318}"/>
              </a:ext>
            </a:extLst>
          </p:cNvPr>
          <p:cNvSpPr txBox="1"/>
          <p:nvPr/>
        </p:nvSpPr>
        <p:spPr>
          <a:xfrm>
            <a:off x="559418" y="2016578"/>
            <a:ext cx="5002562"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Les </a:t>
            </a:r>
            <a:r>
              <a:rPr lang="en-GB" sz="2400" b="1" dirty="0" err="1">
                <a:solidFill>
                  <a:srgbClr val="002060"/>
                </a:solidFill>
                <a:latin typeface="Century Gothic" panose="020B0502020202020204" pitchFamily="34" charset="0"/>
              </a:rPr>
              <a:t>lettres</a:t>
            </a:r>
            <a:r>
              <a:rPr lang="en-GB" sz="2400" b="1" dirty="0">
                <a:solidFill>
                  <a:srgbClr val="002060"/>
                </a:solidFill>
                <a:latin typeface="Century Gothic" panose="020B0502020202020204" pitchFamily="34" charset="0"/>
              </a:rPr>
              <a:t> et les sons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français</a:t>
            </a:r>
            <a:endParaRPr lang="en-GB" sz="2400" b="1" dirty="0">
              <a:solidFill>
                <a:srgbClr val="002060"/>
              </a:solidFill>
              <a:latin typeface="Century Gothic" panose="020B0502020202020204" pitchFamily="34" charset="0"/>
            </a:endParaRPr>
          </a:p>
        </p:txBody>
      </p:sp>
      <p:sp>
        <p:nvSpPr>
          <p:cNvPr id="4" name="TextBox 3">
            <a:extLst>
              <a:ext uri="{FF2B5EF4-FFF2-40B4-BE49-F238E27FC236}">
                <a16:creationId xmlns="" xmlns:a16="http://schemas.microsoft.com/office/drawing/2014/main" id="{374DC487-02DA-4B70-B982-0157D40E0FD2}"/>
              </a:ext>
            </a:extLst>
          </p:cNvPr>
          <p:cNvSpPr txBox="1"/>
          <p:nvPr/>
        </p:nvSpPr>
        <p:spPr>
          <a:xfrm>
            <a:off x="6678462" y="2016579"/>
            <a:ext cx="4940039"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Letters and sounds in French </a:t>
            </a:r>
            <a:endParaRPr lang="en-GB" sz="2400" dirty="0">
              <a:solidFill>
                <a:srgbClr val="002060"/>
              </a:solidFill>
              <a:latin typeface="Century Gothic" panose="020B0502020202020204" pitchFamily="34" charset="0"/>
            </a:endParaRPr>
          </a:p>
        </p:txBody>
      </p:sp>
      <p:sp>
        <p:nvSpPr>
          <p:cNvPr id="5" name="TextBox 4">
            <a:extLst>
              <a:ext uri="{FF2B5EF4-FFF2-40B4-BE49-F238E27FC236}">
                <a16:creationId xmlns="" xmlns:a16="http://schemas.microsoft.com/office/drawing/2014/main" id="{79944B11-C097-4556-BAB0-8FBA2EC40EC9}"/>
              </a:ext>
            </a:extLst>
          </p:cNvPr>
          <p:cNvSpPr txBox="1"/>
          <p:nvPr/>
        </p:nvSpPr>
        <p:spPr>
          <a:xfrm>
            <a:off x="837452" y="2611518"/>
            <a:ext cx="4446494"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z x p d t s</a:t>
            </a:r>
            <a:endParaRPr lang="en-GB" sz="2400" dirty="0">
              <a:solidFill>
                <a:srgbClr val="002060"/>
              </a:solidFill>
              <a:latin typeface="Century Gothic" panose="020B0502020202020204" pitchFamily="34" charset="0"/>
            </a:endParaRPr>
          </a:p>
        </p:txBody>
      </p:sp>
      <p:sp>
        <p:nvSpPr>
          <p:cNvPr id="6" name="TextBox 5">
            <a:extLst>
              <a:ext uri="{FF2B5EF4-FFF2-40B4-BE49-F238E27FC236}">
                <a16:creationId xmlns="" xmlns:a16="http://schemas.microsoft.com/office/drawing/2014/main" id="{AA086EC4-13FD-448F-BD63-C66392563E5C}"/>
              </a:ext>
            </a:extLst>
          </p:cNvPr>
          <p:cNvSpPr txBox="1"/>
          <p:nvPr/>
        </p:nvSpPr>
        <p:spPr>
          <a:xfrm>
            <a:off x="7033191" y="2568923"/>
            <a:ext cx="4446494"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z x p d t s</a:t>
            </a:r>
            <a:endParaRPr lang="en-GB" sz="2400" dirty="0">
              <a:solidFill>
                <a:srgbClr val="002060"/>
              </a:solidFill>
              <a:latin typeface="Century Gothic" panose="020B0502020202020204" pitchFamily="34" charset="0"/>
            </a:endParaRPr>
          </a:p>
        </p:txBody>
      </p:sp>
      <p:sp>
        <p:nvSpPr>
          <p:cNvPr id="7" name="TextBox 6">
            <a:extLst>
              <a:ext uri="{FF2B5EF4-FFF2-40B4-BE49-F238E27FC236}">
                <a16:creationId xmlns="" xmlns:a16="http://schemas.microsoft.com/office/drawing/2014/main" id="{E3DF1EB7-7AA9-4616-9A4A-13326086B0F6}"/>
              </a:ext>
            </a:extLst>
          </p:cNvPr>
          <p:cNvSpPr txBox="1"/>
          <p:nvPr/>
        </p:nvSpPr>
        <p:spPr>
          <a:xfrm>
            <a:off x="837452" y="3373413"/>
            <a:ext cx="4446494" cy="1077218"/>
          </a:xfrm>
          <a:prstGeom prst="rect">
            <a:avLst/>
          </a:prstGeom>
          <a:noFill/>
        </p:spPr>
        <p:txBody>
          <a:bodyPr wrap="square" rtlCol="0">
            <a:spAutoFit/>
          </a:bodyPr>
          <a:lstStyle/>
          <a:p>
            <a:pPr algn="ctr"/>
            <a:r>
              <a:rPr lang="en-GB" sz="3200" dirty="0" err="1">
                <a:solidFill>
                  <a:srgbClr val="002060"/>
                </a:solidFill>
                <a:latin typeface="Century Gothic" panose="020B0502020202020204" pitchFamily="34" charset="0"/>
                <a:cs typeface="Calibri" panose="020F0502020204030204" pitchFamily="34" charset="0"/>
              </a:rPr>
              <a:t>Vous</a:t>
            </a:r>
            <a:r>
              <a:rPr lang="en-GB" sz="3200" dirty="0">
                <a:solidFill>
                  <a:srgbClr val="002060"/>
                </a:solidFill>
                <a:latin typeface="Century Gothic" panose="020B0502020202020204" pitchFamily="34" charset="0"/>
                <a:cs typeface="Calibri" panose="020F0502020204030204" pitchFamily="34" charset="0"/>
              </a:rPr>
              <a:t> </a:t>
            </a:r>
            <a:r>
              <a:rPr lang="en-GB" sz="3200" dirty="0" err="1">
                <a:solidFill>
                  <a:srgbClr val="002060"/>
                </a:solidFill>
                <a:latin typeface="Century Gothic" panose="020B0502020202020204" pitchFamily="34" charset="0"/>
                <a:cs typeface="Calibri" panose="020F0502020204030204" pitchFamily="34" charset="0"/>
              </a:rPr>
              <a:t>pouvez</a:t>
            </a:r>
            <a:r>
              <a:rPr lang="en-GB" sz="3200" dirty="0">
                <a:solidFill>
                  <a:srgbClr val="002060"/>
                </a:solidFill>
                <a:latin typeface="Century Gothic" panose="020B0502020202020204" pitchFamily="34" charset="0"/>
                <a:cs typeface="Calibri" panose="020F0502020204030204" pitchFamily="34" charset="0"/>
              </a:rPr>
              <a:t> </a:t>
            </a:r>
            <a:r>
              <a:rPr lang="en-GB" sz="3200" dirty="0" err="1">
                <a:solidFill>
                  <a:srgbClr val="002060"/>
                </a:solidFill>
                <a:latin typeface="Century Gothic" panose="020B0502020202020204" pitchFamily="34" charset="0"/>
                <a:cs typeface="Calibri" panose="020F0502020204030204" pitchFamily="34" charset="0"/>
              </a:rPr>
              <a:t>trouver</a:t>
            </a:r>
            <a:r>
              <a:rPr lang="en-GB" sz="3200" dirty="0">
                <a:solidFill>
                  <a:srgbClr val="002060"/>
                </a:solidFill>
                <a:latin typeface="Century Gothic" panose="020B0502020202020204" pitchFamily="34" charset="0"/>
                <a:cs typeface="Calibri" panose="020F0502020204030204" pitchFamily="34" charset="0"/>
              </a:rPr>
              <a:t> </a:t>
            </a:r>
            <a:r>
              <a:rPr lang="en-GB" sz="3200" dirty="0" err="1">
                <a:solidFill>
                  <a:srgbClr val="002060"/>
                </a:solidFill>
                <a:latin typeface="Century Gothic" panose="020B0502020202020204" pitchFamily="34" charset="0"/>
                <a:cs typeface="Calibri" panose="020F0502020204030204" pitchFamily="34" charset="0"/>
              </a:rPr>
              <a:t>d’autres</a:t>
            </a:r>
            <a:r>
              <a:rPr lang="en-GB" sz="3200" dirty="0">
                <a:solidFill>
                  <a:srgbClr val="002060"/>
                </a:solidFill>
                <a:latin typeface="Century Gothic" panose="020B0502020202020204" pitchFamily="34" charset="0"/>
                <a:cs typeface="Calibri" panose="020F0502020204030204" pitchFamily="34" charset="0"/>
              </a:rPr>
              <a:t> </a:t>
            </a:r>
            <a:r>
              <a:rPr lang="en-GB" sz="3200" dirty="0" err="1">
                <a:solidFill>
                  <a:srgbClr val="002060"/>
                </a:solidFill>
                <a:latin typeface="Century Gothic" panose="020B0502020202020204" pitchFamily="34" charset="0"/>
                <a:cs typeface="Calibri" panose="020F0502020204030204" pitchFamily="34" charset="0"/>
              </a:rPr>
              <a:t>exemples</a:t>
            </a:r>
            <a:r>
              <a:rPr lang="en-GB" sz="3200" dirty="0">
                <a:solidFill>
                  <a:srgbClr val="002060"/>
                </a:solidFill>
                <a:latin typeface="Century Gothic" panose="020B0502020202020204" pitchFamily="34" charset="0"/>
                <a:cs typeface="Calibri" panose="020F0502020204030204" pitchFamily="34" charset="0"/>
              </a:rPr>
              <a:t>?</a:t>
            </a:r>
            <a:endParaRPr lang="en-GB" sz="3600" dirty="0">
              <a:solidFill>
                <a:srgbClr val="002060"/>
              </a:solidFill>
              <a:latin typeface="Century Gothic" panose="020B0502020202020204" pitchFamily="34" charset="0"/>
              <a:cs typeface="Calibri" panose="020F0502020204030204" pitchFamily="34" charset="0"/>
            </a:endParaRPr>
          </a:p>
        </p:txBody>
      </p:sp>
      <p:sp>
        <p:nvSpPr>
          <p:cNvPr id="8" name="TextBox 7">
            <a:extLst>
              <a:ext uri="{FF2B5EF4-FFF2-40B4-BE49-F238E27FC236}">
                <a16:creationId xmlns="" xmlns:a16="http://schemas.microsoft.com/office/drawing/2014/main" id="{9F418C72-09BD-4269-90CA-2E3B498800F9}"/>
              </a:ext>
            </a:extLst>
          </p:cNvPr>
          <p:cNvSpPr txBox="1"/>
          <p:nvPr/>
        </p:nvSpPr>
        <p:spPr>
          <a:xfrm>
            <a:off x="7033191" y="3373413"/>
            <a:ext cx="4446494" cy="1077218"/>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cs typeface="Calibri" panose="020F0502020204030204" pitchFamily="34" charset="0"/>
              </a:rPr>
              <a:t>Can you find any other examples?</a:t>
            </a:r>
            <a:endParaRPr lang="en-GB" sz="3600" dirty="0">
              <a:solidFill>
                <a:srgbClr val="00206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6207734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F32C13E-E296-487F-B53B-CC5FD844AD35}"/>
              </a:ext>
            </a:extLst>
          </p:cNvPr>
          <p:cNvSpPr txBox="1"/>
          <p:nvPr/>
        </p:nvSpPr>
        <p:spPr>
          <a:xfrm>
            <a:off x="1524000" y="2524692"/>
            <a:ext cx="9144000" cy="584775"/>
          </a:xfrm>
          <a:prstGeom prst="rect">
            <a:avLst/>
          </a:prstGeom>
          <a:noFill/>
        </p:spPr>
        <p:txBody>
          <a:bodyPr wrap="square" rtlCol="0">
            <a:spAutoFit/>
          </a:bodyPr>
          <a:lstStyle/>
          <a:p>
            <a:pPr lvl="0" algn="ctr"/>
            <a:r>
              <a:rPr lang="fr-FR" sz="3200" dirty="0">
                <a:solidFill>
                  <a:srgbClr val="002060"/>
                </a:solidFill>
                <a:latin typeface="Century Gothic" panose="020B0502020202020204" pitchFamily="34" charset="0"/>
              </a:rPr>
              <a:t>1. Bertrand est grand mais Norbert est petit</a:t>
            </a:r>
            <a:endParaRPr lang="en-GB" sz="3200" dirty="0">
              <a:solidFill>
                <a:srgbClr val="002060"/>
              </a:solidFill>
              <a:latin typeface="Century Gothic" panose="020B0502020202020204" pitchFamily="34" charset="0"/>
            </a:endParaRPr>
          </a:p>
        </p:txBody>
      </p:sp>
      <p:sp>
        <p:nvSpPr>
          <p:cNvPr id="3" name="TextBox 2">
            <a:extLst>
              <a:ext uri="{FF2B5EF4-FFF2-40B4-BE49-F238E27FC236}">
                <a16:creationId xmlns="" xmlns:a16="http://schemas.microsoft.com/office/drawing/2014/main" id="{9668364F-2618-4D61-B647-25B89D2FE297}"/>
              </a:ext>
            </a:extLst>
          </p:cNvPr>
          <p:cNvSpPr txBox="1"/>
          <p:nvPr/>
        </p:nvSpPr>
        <p:spPr>
          <a:xfrm>
            <a:off x="1524000" y="3845347"/>
            <a:ext cx="9144000" cy="584775"/>
          </a:xfrm>
          <a:prstGeom prst="rect">
            <a:avLst/>
          </a:prstGeom>
          <a:noFill/>
        </p:spPr>
        <p:txBody>
          <a:bodyPr wrap="square" rtlCol="0">
            <a:spAutoFit/>
          </a:bodyPr>
          <a:lstStyle/>
          <a:p>
            <a:pPr lvl="0" algn="ctr"/>
            <a:r>
              <a:rPr lang="fr-FR" sz="3200" dirty="0">
                <a:solidFill>
                  <a:srgbClr val="002060"/>
                </a:solidFill>
                <a:latin typeface="Century Gothic" panose="020B0502020202020204" pitchFamily="34" charset="0"/>
              </a:rPr>
              <a:t>2. J’ai les yeux bleus et les cheveux frisés</a:t>
            </a:r>
            <a:endParaRPr lang="en-GB" sz="3200" dirty="0">
              <a:solidFill>
                <a:srgbClr val="002060"/>
              </a:solidFill>
              <a:latin typeface="Century Gothic" panose="020B0502020202020204" pitchFamily="34" charset="0"/>
            </a:endParaRPr>
          </a:p>
        </p:txBody>
      </p:sp>
      <p:sp>
        <p:nvSpPr>
          <p:cNvPr id="4" name="TextBox 3">
            <a:extLst>
              <a:ext uri="{FF2B5EF4-FFF2-40B4-BE49-F238E27FC236}">
                <a16:creationId xmlns="" xmlns:a16="http://schemas.microsoft.com/office/drawing/2014/main" id="{BC4C6BE6-F801-4C9B-92D4-FB6E544F8F9F}"/>
              </a:ext>
            </a:extLst>
          </p:cNvPr>
          <p:cNvSpPr txBox="1"/>
          <p:nvPr/>
        </p:nvSpPr>
        <p:spPr>
          <a:xfrm>
            <a:off x="1479177" y="5166003"/>
            <a:ext cx="9144000" cy="584775"/>
          </a:xfrm>
          <a:prstGeom prst="rect">
            <a:avLst/>
          </a:prstGeom>
          <a:noFill/>
        </p:spPr>
        <p:txBody>
          <a:bodyPr wrap="square" rtlCol="0">
            <a:spAutoFit/>
          </a:bodyPr>
          <a:lstStyle/>
          <a:p>
            <a:pPr lvl="0" algn="ctr"/>
            <a:r>
              <a:rPr lang="fr-FR" sz="3200" dirty="0">
                <a:solidFill>
                  <a:srgbClr val="002060"/>
                </a:solidFill>
                <a:latin typeface="Century Gothic" panose="020B0502020202020204" pitchFamily="34" charset="0"/>
              </a:rPr>
              <a:t>3. Il pleut des cordes mais le lac est sec!</a:t>
            </a:r>
            <a:endParaRPr lang="en-GB" sz="3200" dirty="0">
              <a:solidFill>
                <a:srgbClr val="002060"/>
              </a:solidFill>
              <a:latin typeface="Century Gothic" panose="020B0502020202020204" pitchFamily="34" charset="0"/>
            </a:endParaRPr>
          </a:p>
        </p:txBody>
      </p:sp>
      <p:sp>
        <p:nvSpPr>
          <p:cNvPr id="5" name="Rectangle 4">
            <a:extLst>
              <a:ext uri="{FF2B5EF4-FFF2-40B4-BE49-F238E27FC236}">
                <a16:creationId xmlns="" xmlns:a16="http://schemas.microsoft.com/office/drawing/2014/main" id="{404A5C51-201C-4D82-B67F-C51E48600B4B}"/>
              </a:ext>
            </a:extLst>
          </p:cNvPr>
          <p:cNvSpPr/>
          <p:nvPr/>
        </p:nvSpPr>
        <p:spPr>
          <a:xfrm>
            <a:off x="1524000" y="0"/>
            <a:ext cx="4446494" cy="12096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 name="TextBox 5">
            <a:extLst>
              <a:ext uri="{FF2B5EF4-FFF2-40B4-BE49-F238E27FC236}">
                <a16:creationId xmlns="" xmlns:a16="http://schemas.microsoft.com/office/drawing/2014/main" id="{F33FAF8F-CD60-40EB-BEFD-E86C2FD8CE2F}"/>
              </a:ext>
            </a:extLst>
          </p:cNvPr>
          <p:cNvSpPr txBox="1"/>
          <p:nvPr/>
        </p:nvSpPr>
        <p:spPr>
          <a:xfrm>
            <a:off x="475129" y="241311"/>
            <a:ext cx="5145741" cy="400110"/>
          </a:xfrm>
          <a:prstGeom prst="rect">
            <a:avLst/>
          </a:prstGeom>
          <a:noFill/>
          <a:ln>
            <a:noFill/>
          </a:ln>
        </p:spPr>
        <p:txBody>
          <a:bodyPr wrap="square" rtlCol="0">
            <a:spAutoFit/>
          </a:bodyPr>
          <a:lstStyle/>
          <a:p>
            <a:pPr algn="ctr"/>
            <a:r>
              <a:rPr lang="en-GB" sz="2000" b="1" dirty="0">
                <a:solidFill>
                  <a:srgbClr val="002060"/>
                </a:solidFill>
                <a:latin typeface="Century Gothic" panose="020B0502020202020204" pitchFamily="34" charset="0"/>
              </a:rPr>
              <a:t>Les </a:t>
            </a:r>
            <a:r>
              <a:rPr lang="en-GB" sz="2000" b="1" dirty="0" err="1">
                <a:solidFill>
                  <a:srgbClr val="002060"/>
                </a:solidFill>
                <a:latin typeface="Century Gothic" panose="020B0502020202020204" pitchFamily="34" charset="0"/>
              </a:rPr>
              <a:t>lettres</a:t>
            </a:r>
            <a:r>
              <a:rPr lang="en-GB" sz="2000" b="1" dirty="0">
                <a:solidFill>
                  <a:srgbClr val="002060"/>
                </a:solidFill>
                <a:latin typeface="Century Gothic" panose="020B0502020202020204" pitchFamily="34" charset="0"/>
              </a:rPr>
              <a:t> et les sons </a:t>
            </a:r>
            <a:r>
              <a:rPr lang="en-GB" sz="2000" b="1" dirty="0" err="1">
                <a:solidFill>
                  <a:srgbClr val="002060"/>
                </a:solidFill>
                <a:latin typeface="Century Gothic" panose="020B0502020202020204" pitchFamily="34" charset="0"/>
              </a:rPr>
              <a:t>en</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français</a:t>
            </a:r>
            <a:endParaRPr lang="en-GB" sz="2000" b="1" dirty="0">
              <a:solidFill>
                <a:srgbClr val="002060"/>
              </a:solidFill>
              <a:latin typeface="Century Gothic" panose="020B0502020202020204" pitchFamily="34" charset="0"/>
            </a:endParaRPr>
          </a:p>
        </p:txBody>
      </p:sp>
      <p:sp>
        <p:nvSpPr>
          <p:cNvPr id="7" name="TextBox 6">
            <a:extLst>
              <a:ext uri="{FF2B5EF4-FFF2-40B4-BE49-F238E27FC236}">
                <a16:creationId xmlns="" xmlns:a16="http://schemas.microsoft.com/office/drawing/2014/main" id="{6E408417-A691-4487-B6EA-8EA5A7F1427C}"/>
              </a:ext>
            </a:extLst>
          </p:cNvPr>
          <p:cNvSpPr txBox="1"/>
          <p:nvPr/>
        </p:nvSpPr>
        <p:spPr>
          <a:xfrm>
            <a:off x="7113493" y="246753"/>
            <a:ext cx="4061013" cy="400110"/>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Letters and sounds in French </a:t>
            </a:r>
            <a:endParaRPr lang="en-GB" sz="2000" dirty="0">
              <a:solidFill>
                <a:srgbClr val="002060"/>
              </a:solidFill>
              <a:latin typeface="Century Gothic" panose="020B0502020202020204" pitchFamily="34" charset="0"/>
            </a:endParaRPr>
          </a:p>
        </p:txBody>
      </p:sp>
      <p:sp>
        <p:nvSpPr>
          <p:cNvPr id="8" name="TextBox 7">
            <a:extLst>
              <a:ext uri="{FF2B5EF4-FFF2-40B4-BE49-F238E27FC236}">
                <a16:creationId xmlns="" xmlns:a16="http://schemas.microsoft.com/office/drawing/2014/main" id="{AE1A7BC3-7081-49A7-BE31-26D8E0803060}"/>
              </a:ext>
            </a:extLst>
          </p:cNvPr>
          <p:cNvSpPr txBox="1"/>
          <p:nvPr/>
        </p:nvSpPr>
        <p:spPr>
          <a:xfrm>
            <a:off x="118532" y="871809"/>
            <a:ext cx="5851961" cy="954107"/>
          </a:xfrm>
          <a:prstGeom prst="rect">
            <a:avLst/>
          </a:prstGeom>
          <a:solidFill>
            <a:srgbClr val="E56700"/>
          </a:solidFill>
        </p:spPr>
        <p:txBody>
          <a:bodyPr wrap="square" rtlCol="0">
            <a:spAutoFit/>
          </a:bodyPr>
          <a:lstStyle/>
          <a:p>
            <a:pPr algn="ctr"/>
            <a:r>
              <a:rPr lang="en-GB" sz="2800" dirty="0">
                <a:solidFill>
                  <a:schemeClr val="bg1"/>
                </a:solidFill>
                <a:latin typeface="Century Gothic" panose="020B0502020202020204" pitchFamily="34" charset="0"/>
              </a:rPr>
              <a:t>z x p d t s</a:t>
            </a:r>
            <a:br>
              <a:rPr lang="en-GB" sz="2800" dirty="0">
                <a:solidFill>
                  <a:schemeClr val="bg1"/>
                </a:solidFill>
                <a:latin typeface="Century Gothic" panose="020B0502020202020204" pitchFamily="34" charset="0"/>
              </a:rPr>
            </a:br>
            <a:r>
              <a:rPr lang="en-GB" sz="2800" dirty="0" err="1">
                <a:solidFill>
                  <a:schemeClr val="bg1"/>
                </a:solidFill>
                <a:latin typeface="Century Gothic" panose="020B0502020202020204" pitchFamily="34" charset="0"/>
              </a:rPr>
              <a:t>exercices</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 xmlns:a16="http://schemas.microsoft.com/office/drawing/2014/main" id="{FA837886-1433-472C-B94B-CE089498FE0B}"/>
              </a:ext>
            </a:extLst>
          </p:cNvPr>
          <p:cNvSpPr txBox="1"/>
          <p:nvPr/>
        </p:nvSpPr>
        <p:spPr>
          <a:xfrm>
            <a:off x="6231467" y="871809"/>
            <a:ext cx="5799666" cy="954107"/>
          </a:xfrm>
          <a:prstGeom prst="rect">
            <a:avLst/>
          </a:prstGeom>
          <a:solidFill>
            <a:srgbClr val="E56700"/>
          </a:solidFill>
        </p:spPr>
        <p:txBody>
          <a:bodyPr wrap="square" rtlCol="0">
            <a:spAutoFit/>
          </a:bodyPr>
          <a:lstStyle/>
          <a:p>
            <a:pPr algn="ctr"/>
            <a:r>
              <a:rPr lang="en-GB" sz="2800" dirty="0">
                <a:solidFill>
                  <a:schemeClr val="bg1"/>
                </a:solidFill>
                <a:latin typeface="Century Gothic" panose="020B0502020202020204" pitchFamily="34" charset="0"/>
              </a:rPr>
              <a:t>z x p d t s</a:t>
            </a:r>
            <a:br>
              <a:rPr lang="en-GB" sz="2800" dirty="0">
                <a:solidFill>
                  <a:schemeClr val="bg1"/>
                </a:solidFill>
                <a:latin typeface="Century Gothic" panose="020B0502020202020204" pitchFamily="34" charset="0"/>
              </a:rPr>
            </a:br>
            <a:r>
              <a:rPr lang="en-GB" sz="2800" dirty="0">
                <a:solidFill>
                  <a:schemeClr val="bg1"/>
                </a:solidFill>
                <a:latin typeface="Century Gothic" panose="020B0502020202020204" pitchFamily="34" charset="0"/>
              </a:rPr>
              <a:t>exercises</a:t>
            </a:r>
            <a:endParaRPr lang="en-GB"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5749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F32C13E-E296-487F-B53B-CC5FD844AD35}"/>
              </a:ext>
            </a:extLst>
          </p:cNvPr>
          <p:cNvSpPr txBox="1"/>
          <p:nvPr/>
        </p:nvSpPr>
        <p:spPr>
          <a:xfrm>
            <a:off x="1524000" y="2150829"/>
            <a:ext cx="9144000" cy="523220"/>
          </a:xfrm>
          <a:prstGeom prst="rect">
            <a:avLst/>
          </a:prstGeom>
          <a:noFill/>
        </p:spPr>
        <p:txBody>
          <a:bodyPr wrap="square" rtlCol="0">
            <a:spAutoFit/>
          </a:bodyPr>
          <a:lstStyle/>
          <a:p>
            <a:pPr lvl="0" algn="ctr"/>
            <a:r>
              <a:rPr lang="fr-FR" sz="2800" dirty="0">
                <a:solidFill>
                  <a:srgbClr val="002060"/>
                </a:solidFill>
                <a:latin typeface="Century Gothic" panose="020B0502020202020204" pitchFamily="34" charset="0"/>
              </a:rPr>
              <a:t>1. Bertrand est grand mais Norbert est petit</a:t>
            </a:r>
            <a:endParaRPr lang="en-GB" sz="2800" dirty="0">
              <a:solidFill>
                <a:srgbClr val="002060"/>
              </a:solidFill>
              <a:latin typeface="Century Gothic" panose="020B0502020202020204" pitchFamily="34" charset="0"/>
            </a:endParaRPr>
          </a:p>
        </p:txBody>
      </p:sp>
      <p:sp>
        <p:nvSpPr>
          <p:cNvPr id="3" name="TextBox 2">
            <a:extLst>
              <a:ext uri="{FF2B5EF4-FFF2-40B4-BE49-F238E27FC236}">
                <a16:creationId xmlns="" xmlns:a16="http://schemas.microsoft.com/office/drawing/2014/main" id="{9668364F-2618-4D61-B647-25B89D2FE297}"/>
              </a:ext>
            </a:extLst>
          </p:cNvPr>
          <p:cNvSpPr txBox="1"/>
          <p:nvPr/>
        </p:nvSpPr>
        <p:spPr>
          <a:xfrm>
            <a:off x="1524000" y="3534146"/>
            <a:ext cx="9144000" cy="523220"/>
          </a:xfrm>
          <a:prstGeom prst="rect">
            <a:avLst/>
          </a:prstGeom>
          <a:noFill/>
        </p:spPr>
        <p:txBody>
          <a:bodyPr wrap="square" rtlCol="0">
            <a:spAutoFit/>
          </a:bodyPr>
          <a:lstStyle/>
          <a:p>
            <a:pPr lvl="0" algn="ctr"/>
            <a:r>
              <a:rPr lang="fr-FR" sz="2800" dirty="0">
                <a:solidFill>
                  <a:srgbClr val="002060"/>
                </a:solidFill>
                <a:latin typeface="Century Gothic" panose="020B0502020202020204" pitchFamily="34" charset="0"/>
              </a:rPr>
              <a:t>2. J’ai les yeux bleus et les cheveux frisés</a:t>
            </a:r>
            <a:endParaRPr lang="en-GB" sz="2800" dirty="0">
              <a:solidFill>
                <a:srgbClr val="002060"/>
              </a:solidFill>
              <a:latin typeface="Century Gothic" panose="020B0502020202020204" pitchFamily="34" charset="0"/>
            </a:endParaRPr>
          </a:p>
        </p:txBody>
      </p:sp>
      <p:sp>
        <p:nvSpPr>
          <p:cNvPr id="4" name="TextBox 3">
            <a:extLst>
              <a:ext uri="{FF2B5EF4-FFF2-40B4-BE49-F238E27FC236}">
                <a16:creationId xmlns="" xmlns:a16="http://schemas.microsoft.com/office/drawing/2014/main" id="{BC4C6BE6-F801-4C9B-92D4-FB6E544F8F9F}"/>
              </a:ext>
            </a:extLst>
          </p:cNvPr>
          <p:cNvSpPr txBox="1"/>
          <p:nvPr/>
        </p:nvSpPr>
        <p:spPr>
          <a:xfrm>
            <a:off x="1479176" y="4835803"/>
            <a:ext cx="9144000" cy="523220"/>
          </a:xfrm>
          <a:prstGeom prst="rect">
            <a:avLst/>
          </a:prstGeom>
          <a:noFill/>
        </p:spPr>
        <p:txBody>
          <a:bodyPr wrap="square" rtlCol="0">
            <a:spAutoFit/>
          </a:bodyPr>
          <a:lstStyle/>
          <a:p>
            <a:pPr lvl="0" algn="ctr"/>
            <a:r>
              <a:rPr lang="fr-FR" sz="2800" dirty="0">
                <a:solidFill>
                  <a:srgbClr val="002060"/>
                </a:solidFill>
                <a:latin typeface="Century Gothic" panose="020B0502020202020204" pitchFamily="34" charset="0"/>
              </a:rPr>
              <a:t>3. Il pleut des cordes mais le lac est sec!</a:t>
            </a:r>
            <a:endParaRPr lang="en-GB" sz="2800" dirty="0">
              <a:solidFill>
                <a:srgbClr val="002060"/>
              </a:solidFill>
              <a:latin typeface="Century Gothic" panose="020B0502020202020204" pitchFamily="34" charset="0"/>
            </a:endParaRPr>
          </a:p>
        </p:txBody>
      </p:sp>
      <p:sp>
        <p:nvSpPr>
          <p:cNvPr id="5" name="Rectangle 4">
            <a:extLst>
              <a:ext uri="{FF2B5EF4-FFF2-40B4-BE49-F238E27FC236}">
                <a16:creationId xmlns="" xmlns:a16="http://schemas.microsoft.com/office/drawing/2014/main" id="{404A5C51-201C-4D82-B67F-C51E48600B4B}"/>
              </a:ext>
            </a:extLst>
          </p:cNvPr>
          <p:cNvSpPr/>
          <p:nvPr/>
        </p:nvSpPr>
        <p:spPr>
          <a:xfrm>
            <a:off x="1524000" y="0"/>
            <a:ext cx="4446494" cy="12096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0" name="TextBox 9">
            <a:extLst>
              <a:ext uri="{FF2B5EF4-FFF2-40B4-BE49-F238E27FC236}">
                <a16:creationId xmlns="" xmlns:a16="http://schemas.microsoft.com/office/drawing/2014/main" id="{8CAC84C3-AC62-4B1E-8299-D976D497F82A}"/>
              </a:ext>
            </a:extLst>
          </p:cNvPr>
          <p:cNvSpPr txBox="1"/>
          <p:nvPr/>
        </p:nvSpPr>
        <p:spPr>
          <a:xfrm>
            <a:off x="1655735" y="2755037"/>
            <a:ext cx="8880530" cy="523220"/>
          </a:xfrm>
          <a:prstGeom prst="rect">
            <a:avLst/>
          </a:prstGeom>
          <a:solidFill>
            <a:srgbClr val="E56700"/>
          </a:solidFill>
        </p:spPr>
        <p:txBody>
          <a:bodyPr wrap="square" rtlCol="0">
            <a:spAutoFit/>
          </a:bodyPr>
          <a:lstStyle/>
          <a:p>
            <a:pPr lvl="0" algn="ctr"/>
            <a:r>
              <a:rPr lang="fr-FR" sz="2800" dirty="0">
                <a:solidFill>
                  <a:schemeClr val="bg1"/>
                </a:solidFill>
                <a:latin typeface="Century Gothic" panose="020B0502020202020204" pitchFamily="34" charset="0"/>
              </a:rPr>
              <a:t>     Bertrand est grand mais Norbert est petit</a:t>
            </a:r>
            <a:endParaRPr lang="en-GB" sz="2800" dirty="0">
              <a:solidFill>
                <a:schemeClr val="bg1"/>
              </a:solidFill>
              <a:latin typeface="Century Gothic" panose="020B0502020202020204" pitchFamily="34" charset="0"/>
            </a:endParaRPr>
          </a:p>
        </p:txBody>
      </p:sp>
      <p:cxnSp>
        <p:nvCxnSpPr>
          <p:cNvPr id="11" name="Straight Connector 10">
            <a:extLst>
              <a:ext uri="{FF2B5EF4-FFF2-40B4-BE49-F238E27FC236}">
                <a16:creationId xmlns="" xmlns:a16="http://schemas.microsoft.com/office/drawing/2014/main" id="{CD12FC18-98FE-4B18-9D6B-17A60655388A}"/>
              </a:ext>
            </a:extLst>
          </p:cNvPr>
          <p:cNvCxnSpPr/>
          <p:nvPr/>
        </p:nvCxnSpPr>
        <p:spPr>
          <a:xfrm flipH="1">
            <a:off x="4145997" y="2798354"/>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53EA6961-C05E-433E-AE9E-EDE16C93FA58}"/>
              </a:ext>
            </a:extLst>
          </p:cNvPr>
          <p:cNvCxnSpPr/>
          <p:nvPr/>
        </p:nvCxnSpPr>
        <p:spPr>
          <a:xfrm flipH="1">
            <a:off x="4778006" y="2817130"/>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45E3AD7A-D9D0-432F-A576-EA4C44CBA510}"/>
              </a:ext>
            </a:extLst>
          </p:cNvPr>
          <p:cNvCxnSpPr/>
          <p:nvPr/>
        </p:nvCxnSpPr>
        <p:spPr>
          <a:xfrm flipH="1">
            <a:off x="4664204" y="2798354"/>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6D78640C-34E1-4E34-A6B3-248917908D1A}"/>
              </a:ext>
            </a:extLst>
          </p:cNvPr>
          <p:cNvCxnSpPr/>
          <p:nvPr/>
        </p:nvCxnSpPr>
        <p:spPr>
          <a:xfrm flipH="1">
            <a:off x="5879854" y="2798354"/>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8D65A434-EB6D-4067-B621-E293C18E317F}"/>
              </a:ext>
            </a:extLst>
          </p:cNvPr>
          <p:cNvCxnSpPr/>
          <p:nvPr/>
        </p:nvCxnSpPr>
        <p:spPr>
          <a:xfrm flipH="1">
            <a:off x="6818963" y="2802939"/>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BA2D1C06-5AEB-41E0-B4D4-0E459CE46C44}"/>
              </a:ext>
            </a:extLst>
          </p:cNvPr>
          <p:cNvCxnSpPr/>
          <p:nvPr/>
        </p:nvCxnSpPr>
        <p:spPr>
          <a:xfrm flipH="1">
            <a:off x="8209984" y="2807091"/>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E9E551AA-84FD-46F3-8FAB-8A2AE2337964}"/>
              </a:ext>
            </a:extLst>
          </p:cNvPr>
          <p:cNvCxnSpPr/>
          <p:nvPr/>
        </p:nvCxnSpPr>
        <p:spPr>
          <a:xfrm flipH="1">
            <a:off x="8681471" y="2798354"/>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B588F9-66D0-4B7C-BB0A-B57E7EC4A9A4}"/>
              </a:ext>
            </a:extLst>
          </p:cNvPr>
          <p:cNvCxnSpPr/>
          <p:nvPr/>
        </p:nvCxnSpPr>
        <p:spPr>
          <a:xfrm flipH="1">
            <a:off x="8820425" y="2798354"/>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327A74F2-D64F-4823-B90D-8BD8F9AF5868}"/>
              </a:ext>
            </a:extLst>
          </p:cNvPr>
          <p:cNvCxnSpPr/>
          <p:nvPr/>
        </p:nvCxnSpPr>
        <p:spPr>
          <a:xfrm flipH="1">
            <a:off x="9678345" y="2783921"/>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857FF1C6-47AF-4296-BD8B-2B6414D4FC31}"/>
              </a:ext>
            </a:extLst>
          </p:cNvPr>
          <p:cNvSpPr txBox="1"/>
          <p:nvPr/>
        </p:nvSpPr>
        <p:spPr>
          <a:xfrm>
            <a:off x="1705739" y="4053867"/>
            <a:ext cx="8803039" cy="523220"/>
          </a:xfrm>
          <a:prstGeom prst="rect">
            <a:avLst/>
          </a:prstGeom>
          <a:solidFill>
            <a:srgbClr val="E56700"/>
          </a:solidFill>
        </p:spPr>
        <p:txBody>
          <a:bodyPr wrap="square" rtlCol="0">
            <a:spAutoFit/>
          </a:bodyPr>
          <a:lstStyle/>
          <a:p>
            <a:pPr lvl="0" algn="ctr"/>
            <a:r>
              <a:rPr lang="fr-FR" sz="2800" dirty="0">
                <a:solidFill>
                  <a:srgbClr val="002060"/>
                </a:solidFill>
                <a:latin typeface="Century Gothic" panose="020B0502020202020204" pitchFamily="34" charset="0"/>
              </a:rPr>
              <a:t>    </a:t>
            </a:r>
            <a:r>
              <a:rPr lang="fr-FR" sz="2800" dirty="0">
                <a:solidFill>
                  <a:schemeClr val="bg1"/>
                </a:solidFill>
                <a:latin typeface="Century Gothic" panose="020B0502020202020204" pitchFamily="34" charset="0"/>
              </a:rPr>
              <a:t>J’ai les yeux bleus et les cheveux frisés</a:t>
            </a:r>
            <a:endParaRPr lang="en-GB" sz="2800" dirty="0">
              <a:solidFill>
                <a:schemeClr val="bg1"/>
              </a:solidFill>
              <a:latin typeface="Century Gothic" panose="020B0502020202020204" pitchFamily="34" charset="0"/>
            </a:endParaRPr>
          </a:p>
        </p:txBody>
      </p:sp>
      <p:cxnSp>
        <p:nvCxnSpPr>
          <p:cNvPr id="21" name="Straight Connector 20">
            <a:extLst>
              <a:ext uri="{FF2B5EF4-FFF2-40B4-BE49-F238E27FC236}">
                <a16:creationId xmlns="" xmlns:a16="http://schemas.microsoft.com/office/drawing/2014/main" id="{FF23F0E7-7193-4A64-9015-810082B659D6}"/>
              </a:ext>
            </a:extLst>
          </p:cNvPr>
          <p:cNvCxnSpPr/>
          <p:nvPr/>
        </p:nvCxnSpPr>
        <p:spPr>
          <a:xfrm flipH="1">
            <a:off x="4934049" y="4098468"/>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D6C8CB2C-2D74-414B-9264-3DE878E29622}"/>
              </a:ext>
            </a:extLst>
          </p:cNvPr>
          <p:cNvCxnSpPr/>
          <p:nvPr/>
        </p:nvCxnSpPr>
        <p:spPr>
          <a:xfrm flipH="1">
            <a:off x="5940235" y="4098468"/>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B51F1E94-539F-4823-8029-8B8E006FD7BC}"/>
              </a:ext>
            </a:extLst>
          </p:cNvPr>
          <p:cNvCxnSpPr/>
          <p:nvPr/>
        </p:nvCxnSpPr>
        <p:spPr>
          <a:xfrm flipH="1">
            <a:off x="6397995" y="4098467"/>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3545B644-730D-41FF-A85A-054A48232D22}"/>
              </a:ext>
            </a:extLst>
          </p:cNvPr>
          <p:cNvCxnSpPr/>
          <p:nvPr/>
        </p:nvCxnSpPr>
        <p:spPr>
          <a:xfrm flipH="1">
            <a:off x="6968188" y="4089723"/>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CCA49990-57A0-4CEC-A85D-1FFB164E8203}"/>
              </a:ext>
            </a:extLst>
          </p:cNvPr>
          <p:cNvCxnSpPr/>
          <p:nvPr/>
        </p:nvCxnSpPr>
        <p:spPr>
          <a:xfrm flipH="1">
            <a:off x="8544728" y="4089723"/>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31A1DA21-22CE-4218-9250-D59E937B6B63}"/>
              </a:ext>
            </a:extLst>
          </p:cNvPr>
          <p:cNvCxnSpPr/>
          <p:nvPr/>
        </p:nvCxnSpPr>
        <p:spPr>
          <a:xfrm flipH="1">
            <a:off x="9457276" y="4117818"/>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4D62B0E7-4D19-415B-B866-3A1531410AE1}"/>
              </a:ext>
            </a:extLst>
          </p:cNvPr>
          <p:cNvCxnSpPr/>
          <p:nvPr/>
        </p:nvCxnSpPr>
        <p:spPr>
          <a:xfrm>
            <a:off x="4105832" y="4638642"/>
            <a:ext cx="457201" cy="0"/>
          </a:xfrm>
          <a:prstGeom prst="line">
            <a:avLst/>
          </a:prstGeom>
          <a:ln w="79375">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4659FEC6-E41E-4A9A-BB57-0E19CA82B552}"/>
              </a:ext>
            </a:extLst>
          </p:cNvPr>
          <p:cNvSpPr txBox="1"/>
          <p:nvPr/>
        </p:nvSpPr>
        <p:spPr>
          <a:xfrm>
            <a:off x="1655735" y="5468895"/>
            <a:ext cx="8818536" cy="523220"/>
          </a:xfrm>
          <a:prstGeom prst="rect">
            <a:avLst/>
          </a:prstGeom>
          <a:solidFill>
            <a:srgbClr val="E56700"/>
          </a:solidFill>
        </p:spPr>
        <p:txBody>
          <a:bodyPr wrap="square" rtlCol="0">
            <a:spAutoFit/>
          </a:bodyPr>
          <a:lstStyle/>
          <a:p>
            <a:pPr lvl="0" algn="ctr"/>
            <a:r>
              <a:rPr lang="fr-FR" sz="2800" dirty="0">
                <a:solidFill>
                  <a:schemeClr val="bg1"/>
                </a:solidFill>
                <a:latin typeface="Century Gothic" panose="020B0502020202020204" pitchFamily="34" charset="0"/>
              </a:rPr>
              <a:t>     Il pleut des cordes mais le lac est sec!</a:t>
            </a:r>
            <a:endParaRPr lang="en-GB" sz="2800" dirty="0">
              <a:solidFill>
                <a:schemeClr val="bg1"/>
              </a:solidFill>
              <a:latin typeface="Century Gothic" panose="020B0502020202020204" pitchFamily="34" charset="0"/>
            </a:endParaRPr>
          </a:p>
        </p:txBody>
      </p:sp>
      <p:cxnSp>
        <p:nvCxnSpPr>
          <p:cNvPr id="29" name="Straight Connector 28">
            <a:extLst>
              <a:ext uri="{FF2B5EF4-FFF2-40B4-BE49-F238E27FC236}">
                <a16:creationId xmlns="" xmlns:a16="http://schemas.microsoft.com/office/drawing/2014/main" id="{3EBD3834-22C2-4EDC-A072-B43A5228442F}"/>
              </a:ext>
            </a:extLst>
          </p:cNvPr>
          <p:cNvCxnSpPr>
            <a:cxnSpLocks/>
          </p:cNvCxnSpPr>
          <p:nvPr/>
        </p:nvCxnSpPr>
        <p:spPr>
          <a:xfrm flipH="1">
            <a:off x="4100222" y="5500870"/>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DC3B9736-D389-465E-9F9C-FC6D6EAB1D56}"/>
              </a:ext>
            </a:extLst>
          </p:cNvPr>
          <p:cNvCxnSpPr>
            <a:cxnSpLocks/>
          </p:cNvCxnSpPr>
          <p:nvPr/>
        </p:nvCxnSpPr>
        <p:spPr>
          <a:xfrm flipH="1">
            <a:off x="4789104" y="5500870"/>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AA45BA2A-7CBD-4E44-9032-6837DBE3C2BA}"/>
              </a:ext>
            </a:extLst>
          </p:cNvPr>
          <p:cNvCxnSpPr>
            <a:cxnSpLocks/>
          </p:cNvCxnSpPr>
          <p:nvPr/>
        </p:nvCxnSpPr>
        <p:spPr>
          <a:xfrm flipH="1">
            <a:off x="6074616" y="5499865"/>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22F1C16B-E996-4D0C-B9DB-EECD70315437}"/>
              </a:ext>
            </a:extLst>
          </p:cNvPr>
          <p:cNvCxnSpPr>
            <a:cxnSpLocks/>
          </p:cNvCxnSpPr>
          <p:nvPr/>
        </p:nvCxnSpPr>
        <p:spPr>
          <a:xfrm flipH="1">
            <a:off x="6957917" y="5520285"/>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D679CD0D-C936-4A5B-9E13-0D4AD4A466C3}"/>
              </a:ext>
            </a:extLst>
          </p:cNvPr>
          <p:cNvCxnSpPr>
            <a:cxnSpLocks/>
          </p:cNvCxnSpPr>
          <p:nvPr/>
        </p:nvCxnSpPr>
        <p:spPr>
          <a:xfrm flipH="1">
            <a:off x="8474996" y="5510199"/>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E928EEA-AB56-4E50-A4D2-81CEC4233812}"/>
              </a:ext>
            </a:extLst>
          </p:cNvPr>
          <p:cNvCxnSpPr>
            <a:cxnSpLocks/>
          </p:cNvCxnSpPr>
          <p:nvPr/>
        </p:nvCxnSpPr>
        <p:spPr>
          <a:xfrm flipH="1">
            <a:off x="8594921" y="5499864"/>
            <a:ext cx="138954" cy="459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82FDBBE1-88A1-486D-B4AC-476AB2CE32BD}"/>
              </a:ext>
            </a:extLst>
          </p:cNvPr>
          <p:cNvCxnSpPr>
            <a:cxnSpLocks/>
          </p:cNvCxnSpPr>
          <p:nvPr/>
        </p:nvCxnSpPr>
        <p:spPr>
          <a:xfrm flipV="1">
            <a:off x="3208433" y="5941733"/>
            <a:ext cx="0" cy="30522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A509B1FD-5753-49CE-B0F4-0BA8FC65F1F1}"/>
              </a:ext>
            </a:extLst>
          </p:cNvPr>
          <p:cNvCxnSpPr>
            <a:cxnSpLocks/>
          </p:cNvCxnSpPr>
          <p:nvPr/>
        </p:nvCxnSpPr>
        <p:spPr>
          <a:xfrm flipV="1">
            <a:off x="8026665" y="5941735"/>
            <a:ext cx="0" cy="30522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 xmlns:a16="http://schemas.microsoft.com/office/drawing/2014/main" id="{606D744F-CA6F-45A7-B8A7-B3C5498722F8}"/>
              </a:ext>
            </a:extLst>
          </p:cNvPr>
          <p:cNvCxnSpPr>
            <a:cxnSpLocks/>
          </p:cNvCxnSpPr>
          <p:nvPr/>
        </p:nvCxnSpPr>
        <p:spPr>
          <a:xfrm flipV="1">
            <a:off x="9320126" y="5941733"/>
            <a:ext cx="0" cy="30522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6E408417-A691-4487-B6EA-8EA5A7F1427C}"/>
              </a:ext>
            </a:extLst>
          </p:cNvPr>
          <p:cNvSpPr txBox="1"/>
          <p:nvPr/>
        </p:nvSpPr>
        <p:spPr>
          <a:xfrm>
            <a:off x="7037665" y="249986"/>
            <a:ext cx="4061013" cy="400110"/>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Letters and sounds in French </a:t>
            </a:r>
            <a:endParaRPr lang="en-GB" sz="2000" dirty="0">
              <a:solidFill>
                <a:srgbClr val="002060"/>
              </a:solidFill>
              <a:latin typeface="Century Gothic" panose="020B0502020202020204" pitchFamily="34" charset="0"/>
            </a:endParaRPr>
          </a:p>
        </p:txBody>
      </p:sp>
      <p:sp>
        <p:nvSpPr>
          <p:cNvPr id="39" name="TextBox 38">
            <a:extLst>
              <a:ext uri="{FF2B5EF4-FFF2-40B4-BE49-F238E27FC236}">
                <a16:creationId xmlns="" xmlns:a16="http://schemas.microsoft.com/office/drawing/2014/main" id="{AE1A7BC3-7081-49A7-BE31-26D8E0803060}"/>
              </a:ext>
            </a:extLst>
          </p:cNvPr>
          <p:cNvSpPr txBox="1"/>
          <p:nvPr/>
        </p:nvSpPr>
        <p:spPr>
          <a:xfrm>
            <a:off x="118532" y="871809"/>
            <a:ext cx="5851961" cy="954107"/>
          </a:xfrm>
          <a:prstGeom prst="rect">
            <a:avLst/>
          </a:prstGeom>
          <a:solidFill>
            <a:srgbClr val="E56700"/>
          </a:solidFill>
        </p:spPr>
        <p:txBody>
          <a:bodyPr wrap="square" rtlCol="0">
            <a:spAutoFit/>
          </a:bodyPr>
          <a:lstStyle/>
          <a:p>
            <a:pPr algn="ctr"/>
            <a:r>
              <a:rPr lang="en-GB" sz="2800" dirty="0">
                <a:solidFill>
                  <a:schemeClr val="bg1"/>
                </a:solidFill>
                <a:latin typeface="Century Gothic" panose="020B0502020202020204" pitchFamily="34" charset="0"/>
              </a:rPr>
              <a:t>z x p d t s</a:t>
            </a:r>
            <a:br>
              <a:rPr lang="en-GB" sz="2800" dirty="0">
                <a:solidFill>
                  <a:schemeClr val="bg1"/>
                </a:solidFill>
                <a:latin typeface="Century Gothic" panose="020B0502020202020204" pitchFamily="34" charset="0"/>
              </a:rPr>
            </a:br>
            <a:r>
              <a:rPr lang="en-GB" sz="2800" dirty="0" err="1">
                <a:solidFill>
                  <a:schemeClr val="bg1"/>
                </a:solidFill>
                <a:latin typeface="Century Gothic" panose="020B0502020202020204" pitchFamily="34" charset="0"/>
              </a:rPr>
              <a:t>exercices</a:t>
            </a:r>
            <a:endParaRPr lang="en-GB" sz="2000" dirty="0">
              <a:solidFill>
                <a:schemeClr val="bg1"/>
              </a:solidFill>
              <a:latin typeface="Century Gothic" panose="020B0502020202020204" pitchFamily="34" charset="0"/>
            </a:endParaRPr>
          </a:p>
        </p:txBody>
      </p:sp>
      <p:sp>
        <p:nvSpPr>
          <p:cNvPr id="40" name="TextBox 39">
            <a:extLst>
              <a:ext uri="{FF2B5EF4-FFF2-40B4-BE49-F238E27FC236}">
                <a16:creationId xmlns="" xmlns:a16="http://schemas.microsoft.com/office/drawing/2014/main" id="{FA837886-1433-472C-B94B-CE089498FE0B}"/>
              </a:ext>
            </a:extLst>
          </p:cNvPr>
          <p:cNvSpPr txBox="1"/>
          <p:nvPr/>
        </p:nvSpPr>
        <p:spPr>
          <a:xfrm>
            <a:off x="6231467" y="871809"/>
            <a:ext cx="5799666" cy="954107"/>
          </a:xfrm>
          <a:prstGeom prst="rect">
            <a:avLst/>
          </a:prstGeom>
          <a:solidFill>
            <a:srgbClr val="E56700"/>
          </a:solidFill>
        </p:spPr>
        <p:txBody>
          <a:bodyPr wrap="square" rtlCol="0">
            <a:spAutoFit/>
          </a:bodyPr>
          <a:lstStyle/>
          <a:p>
            <a:pPr algn="ctr"/>
            <a:r>
              <a:rPr lang="en-GB" sz="2800" dirty="0">
                <a:solidFill>
                  <a:schemeClr val="bg1"/>
                </a:solidFill>
                <a:latin typeface="Century Gothic" panose="020B0502020202020204" pitchFamily="34" charset="0"/>
              </a:rPr>
              <a:t>z x p d t s</a:t>
            </a:r>
            <a:br>
              <a:rPr lang="en-GB" sz="2800" dirty="0">
                <a:solidFill>
                  <a:schemeClr val="bg1"/>
                </a:solidFill>
                <a:latin typeface="Century Gothic" panose="020B0502020202020204" pitchFamily="34" charset="0"/>
              </a:rPr>
            </a:br>
            <a:r>
              <a:rPr lang="en-GB" sz="2800" dirty="0">
                <a:solidFill>
                  <a:schemeClr val="bg1"/>
                </a:solidFill>
                <a:latin typeface="Century Gothic" panose="020B0502020202020204" pitchFamily="34" charset="0"/>
              </a:rPr>
              <a:t>exercises</a:t>
            </a:r>
            <a:endParaRPr lang="en-GB" sz="2000" dirty="0">
              <a:solidFill>
                <a:schemeClr val="bg1"/>
              </a:solidFill>
              <a:latin typeface="Century Gothic" panose="020B0502020202020204" pitchFamily="34" charset="0"/>
            </a:endParaRPr>
          </a:p>
        </p:txBody>
      </p:sp>
      <p:sp>
        <p:nvSpPr>
          <p:cNvPr id="41" name="TextBox 40">
            <a:extLst>
              <a:ext uri="{FF2B5EF4-FFF2-40B4-BE49-F238E27FC236}">
                <a16:creationId xmlns="" xmlns:a16="http://schemas.microsoft.com/office/drawing/2014/main" id="{F33FAF8F-CD60-40EB-BEFD-E86C2FD8CE2F}"/>
              </a:ext>
            </a:extLst>
          </p:cNvPr>
          <p:cNvSpPr txBox="1"/>
          <p:nvPr/>
        </p:nvSpPr>
        <p:spPr>
          <a:xfrm>
            <a:off x="475129" y="241311"/>
            <a:ext cx="5145741" cy="400110"/>
          </a:xfrm>
          <a:prstGeom prst="rect">
            <a:avLst/>
          </a:prstGeom>
          <a:noFill/>
          <a:ln>
            <a:noFill/>
          </a:ln>
        </p:spPr>
        <p:txBody>
          <a:bodyPr wrap="square" rtlCol="0">
            <a:spAutoFit/>
          </a:bodyPr>
          <a:lstStyle/>
          <a:p>
            <a:pPr algn="ctr"/>
            <a:r>
              <a:rPr lang="en-GB" sz="2000" b="1" dirty="0">
                <a:solidFill>
                  <a:srgbClr val="002060"/>
                </a:solidFill>
                <a:latin typeface="Century Gothic" panose="020B0502020202020204" pitchFamily="34" charset="0"/>
              </a:rPr>
              <a:t>Les </a:t>
            </a:r>
            <a:r>
              <a:rPr lang="en-GB" sz="2000" b="1" dirty="0" err="1">
                <a:solidFill>
                  <a:srgbClr val="002060"/>
                </a:solidFill>
                <a:latin typeface="Century Gothic" panose="020B0502020202020204" pitchFamily="34" charset="0"/>
              </a:rPr>
              <a:t>lettres</a:t>
            </a:r>
            <a:r>
              <a:rPr lang="en-GB" sz="2000" b="1" dirty="0">
                <a:solidFill>
                  <a:srgbClr val="002060"/>
                </a:solidFill>
                <a:latin typeface="Century Gothic" panose="020B0502020202020204" pitchFamily="34" charset="0"/>
              </a:rPr>
              <a:t> et les sons </a:t>
            </a:r>
            <a:r>
              <a:rPr lang="en-GB" sz="2000" b="1" dirty="0" err="1">
                <a:solidFill>
                  <a:srgbClr val="002060"/>
                </a:solidFill>
                <a:latin typeface="Century Gothic" panose="020B0502020202020204" pitchFamily="34" charset="0"/>
              </a:rPr>
              <a:t>en</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français</a:t>
            </a:r>
            <a:endParaRPr lang="en-GB" sz="20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98090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par>
                                <p:cTn id="86" presetID="10" presetClass="entr" presetSubtype="0" fill="hold"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par>
                                <p:cTn id="89" presetID="10" presetClass="entr" presetSubtype="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par>
                                <p:cTn id="92" presetID="10"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par>
                                <p:cTn id="98" presetID="10" presetClass="entr" presetSubtype="0" fill="hold"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par>
                                <p:cTn id="101" presetID="10" presetClass="entr" presetSubtype="0"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animBg="1"/>
      <p:bldP spid="20" grpId="0" animBg="1"/>
      <p:bldP spid="2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0C2570B-987F-4571-A9AA-56D34D313EE4}"/>
              </a:ext>
            </a:extLst>
          </p:cNvPr>
          <p:cNvPicPr>
            <a:picLocks noChangeAspect="1"/>
          </p:cNvPicPr>
          <p:nvPr/>
        </p:nvPicPr>
        <p:blipFill>
          <a:blip r:embed="rId2">
            <a:extLst>
              <a:ext uri="{28A0092B-C50C-407E-A947-70E740481C1C}">
                <a14:useLocalDpi xmlns:a14="http://schemas.microsoft.com/office/drawing/2010/main" val="0"/>
              </a:ext>
            </a:extLst>
          </a:blip>
          <a:srcRect t="2898" r="8865" b="3214"/>
          <a:stretch>
            <a:fillRect/>
          </a:stretch>
        </p:blipFill>
        <p:spPr bwMode="auto">
          <a:xfrm>
            <a:off x="7657899" y="1596720"/>
            <a:ext cx="2882996" cy="197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 xmlns:a16="http://schemas.microsoft.com/office/drawing/2014/main" id="{35D84BFA-8744-4A67-A4B4-B415E4656624}"/>
              </a:ext>
            </a:extLst>
          </p:cNvPr>
          <p:cNvSpPr txBox="1"/>
          <p:nvPr/>
        </p:nvSpPr>
        <p:spPr>
          <a:xfrm>
            <a:off x="570921" y="1212228"/>
            <a:ext cx="4910837" cy="5016758"/>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GB" sz="2000" dirty="0">
                <a:solidFill>
                  <a:srgbClr val="002060"/>
                </a:solidFill>
                <a:latin typeface="Century Gothic" panose="020B0502020202020204" pitchFamily="34" charset="0"/>
              </a:rPr>
              <a:t>Explicit phonics instruction led to significantly greater progress in phonological decoding (after controlling for prior attainment)  </a:t>
            </a:r>
          </a:p>
          <a:p>
            <a:pPr marL="285750" indent="-285750">
              <a:spcAft>
                <a:spcPts val="600"/>
              </a:spcAft>
              <a:buFont typeface="Arial" panose="020B0604020202020204" pitchFamily="34" charset="0"/>
              <a:buChar char="•"/>
              <a:defRPr/>
            </a:pPr>
            <a:r>
              <a:rPr lang="en-GB" sz="2000" dirty="0">
                <a:solidFill>
                  <a:srgbClr val="002060"/>
                </a:solidFill>
                <a:latin typeface="Century Gothic" panose="020B0502020202020204" pitchFamily="34" charset="0"/>
              </a:rPr>
              <a:t>Pen-and-paper decoding test: less sensitive than Reading Aloud Task, so actual gains may have been greater!</a:t>
            </a:r>
          </a:p>
          <a:p>
            <a:pPr marL="285750" indent="-285750">
              <a:spcAft>
                <a:spcPts val="600"/>
              </a:spcAft>
              <a:buFont typeface="Arial" panose="020B0604020202020204" pitchFamily="34" charset="0"/>
              <a:buChar char="•"/>
              <a:defRPr/>
            </a:pPr>
            <a:r>
              <a:rPr lang="en-GB" sz="2000" dirty="0">
                <a:solidFill>
                  <a:srgbClr val="002060"/>
                </a:solidFill>
                <a:latin typeface="Century Gothic" panose="020B0502020202020204" pitchFamily="34" charset="0"/>
              </a:rPr>
              <a:t>No difference between groups in reading comprehension outcomes </a:t>
            </a:r>
          </a:p>
          <a:p>
            <a:pPr marL="285750" indent="-285750">
              <a:spcAft>
                <a:spcPts val="600"/>
              </a:spcAft>
              <a:buFont typeface="Arial" panose="020B0604020202020204" pitchFamily="34" charset="0"/>
              <a:buChar char="•"/>
              <a:defRPr/>
            </a:pPr>
            <a:r>
              <a:rPr lang="en-GB" sz="2000" dirty="0">
                <a:solidFill>
                  <a:srgbClr val="002060"/>
                </a:solidFill>
                <a:latin typeface="Century Gothic" panose="020B0502020202020204" pitchFamily="34" charset="0"/>
              </a:rPr>
              <a:t>Phonics group made significantly more gains in vocabulary knowledge</a:t>
            </a:r>
          </a:p>
          <a:p>
            <a:pPr marL="285750" indent="-285750">
              <a:spcAft>
                <a:spcPts val="600"/>
              </a:spcAft>
              <a:buFont typeface="Arial" panose="020B0604020202020204" pitchFamily="34" charset="0"/>
              <a:buChar char="•"/>
              <a:defRPr/>
            </a:pPr>
            <a:r>
              <a:rPr lang="en-GB" sz="2000" dirty="0">
                <a:solidFill>
                  <a:srgbClr val="002060"/>
                </a:solidFill>
                <a:latin typeface="Century Gothic" panose="020B0502020202020204" pitchFamily="34" charset="0"/>
              </a:rPr>
              <a:t>Vocab knowledge is known to be a key contributor to all language skills!</a:t>
            </a:r>
          </a:p>
        </p:txBody>
      </p:sp>
      <p:sp>
        <p:nvSpPr>
          <p:cNvPr id="5" name="TextBox 4">
            <a:extLst>
              <a:ext uri="{FF2B5EF4-FFF2-40B4-BE49-F238E27FC236}">
                <a16:creationId xmlns="" xmlns:a16="http://schemas.microsoft.com/office/drawing/2014/main" id="{151AE144-3470-4D2E-97FB-39B6135D9010}"/>
              </a:ext>
            </a:extLst>
          </p:cNvPr>
          <p:cNvSpPr txBox="1"/>
          <p:nvPr/>
        </p:nvSpPr>
        <p:spPr>
          <a:xfrm>
            <a:off x="6341202" y="1319721"/>
            <a:ext cx="5516390" cy="276999"/>
          </a:xfrm>
          <a:prstGeom prst="rect">
            <a:avLst/>
          </a:prstGeom>
          <a:noFill/>
        </p:spPr>
        <p:txBody>
          <a:bodyPr wrap="square">
            <a:spAutoFit/>
          </a:bodyPr>
          <a:lstStyle/>
          <a:p>
            <a:pPr algn="ctr">
              <a:defRPr/>
            </a:pPr>
            <a:r>
              <a:rPr lang="en-GB" sz="1200" b="1" dirty="0">
                <a:solidFill>
                  <a:srgbClr val="112F6A"/>
                </a:solidFill>
                <a:latin typeface="Century Gothic" panose="020B0502020202020204" pitchFamily="34" charset="0"/>
              </a:rPr>
              <a:t>Decoding score 6-7 percentage points higher</a:t>
            </a:r>
          </a:p>
        </p:txBody>
      </p:sp>
      <p:pic>
        <p:nvPicPr>
          <p:cNvPr id="6" name="Picture 5">
            <a:extLst>
              <a:ext uri="{FF2B5EF4-FFF2-40B4-BE49-F238E27FC236}">
                <a16:creationId xmlns="" xmlns:a16="http://schemas.microsoft.com/office/drawing/2014/main" id="{AEBA2265-D66E-4ADB-8171-BA944E1681A8}"/>
              </a:ext>
            </a:extLst>
          </p:cNvPr>
          <p:cNvPicPr>
            <a:picLocks noChangeAspect="1"/>
          </p:cNvPicPr>
          <p:nvPr/>
        </p:nvPicPr>
        <p:blipFill rotWithShape="1">
          <a:blip r:embed="rId3">
            <a:extLst>
              <a:ext uri="{28A0092B-C50C-407E-A947-70E740481C1C}">
                <a14:useLocalDpi xmlns:a14="http://schemas.microsoft.com/office/drawing/2010/main" val="0"/>
              </a:ext>
            </a:extLst>
          </a:blip>
          <a:srcRect r="11181"/>
          <a:stretch/>
        </p:blipFill>
        <p:spPr bwMode="auto">
          <a:xfrm>
            <a:off x="7661418" y="4279935"/>
            <a:ext cx="2879476" cy="194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FE0A9091-E91E-4BBF-A58B-7D8CE16FFB42}"/>
              </a:ext>
            </a:extLst>
          </p:cNvPr>
          <p:cNvSpPr txBox="1"/>
          <p:nvPr/>
        </p:nvSpPr>
        <p:spPr>
          <a:xfrm>
            <a:off x="5732406" y="3952661"/>
            <a:ext cx="6610255" cy="276999"/>
          </a:xfrm>
          <a:prstGeom prst="rect">
            <a:avLst/>
          </a:prstGeom>
          <a:noFill/>
        </p:spPr>
        <p:txBody>
          <a:bodyPr wrap="square">
            <a:spAutoFit/>
          </a:bodyPr>
          <a:lstStyle/>
          <a:p>
            <a:pPr algn="ctr">
              <a:defRPr/>
            </a:pPr>
            <a:r>
              <a:rPr lang="en-GB" sz="1200" b="1" dirty="0">
                <a:solidFill>
                  <a:srgbClr val="112F6A"/>
                </a:solidFill>
                <a:latin typeface="Century Gothic" panose="020B0502020202020204" pitchFamily="34" charset="0"/>
              </a:rPr>
              <a:t>Estimated vocabulary knowledge (t2): 2000 most frequent French words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3322"/>
            <a:ext cx="9167207" cy="831161"/>
          </a:xfrm>
          <a:prstGeom prst="rect">
            <a:avLst/>
          </a:prstGeom>
        </p:spPr>
      </p:pic>
      <p:sp>
        <p:nvSpPr>
          <p:cNvPr id="9"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Fleur Study- Findings (pre- / post- tests</a:t>
            </a:r>
            <a:endParaRPr lang="en-GB" sz="3200" b="1" dirty="0">
              <a:solidFill>
                <a:schemeClr val="bg1"/>
              </a:solidFill>
            </a:endParaRPr>
          </a:p>
        </p:txBody>
      </p:sp>
    </p:spTree>
    <p:extLst>
      <p:ext uri="{BB962C8B-B14F-4D97-AF65-F5344CB8AC3E}">
        <p14:creationId xmlns:p14="http://schemas.microsoft.com/office/powerpoint/2010/main" val="40676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421B906-4283-4D24-AB28-47EF34AECE6B}"/>
              </a:ext>
            </a:extLst>
          </p:cNvPr>
          <p:cNvSpPr txBox="1"/>
          <p:nvPr/>
        </p:nvSpPr>
        <p:spPr>
          <a:xfrm>
            <a:off x="499534" y="2600469"/>
            <a:ext cx="10236200" cy="3308598"/>
          </a:xfrm>
          <a:prstGeom prst="rect">
            <a:avLst/>
          </a:prstGeom>
          <a:noFill/>
        </p:spPr>
        <p:txBody>
          <a:bodyPr wrap="square" rtlCol="0">
            <a:spAutoFit/>
          </a:bodyPr>
          <a:lstStyle/>
          <a:p>
            <a:pPr>
              <a:spcAft>
                <a:spcPts val="600"/>
              </a:spcAft>
            </a:pPr>
            <a:r>
              <a:rPr lang="en-GB" sz="2400" b="1" dirty="0">
                <a:solidFill>
                  <a:srgbClr val="002060"/>
                </a:solidFill>
                <a:latin typeface="Century Gothic" panose="020B0502020202020204" pitchFamily="34" charset="0"/>
              </a:rPr>
              <a:t>For all variables:</a:t>
            </a:r>
          </a:p>
          <a:p>
            <a:pPr>
              <a:spcAft>
                <a:spcPts val="600"/>
              </a:spcAft>
            </a:pPr>
            <a:endParaRPr lang="en-GB" sz="1600" b="1" dirty="0">
              <a:solidFill>
                <a:srgbClr val="002060"/>
              </a:solidFill>
              <a:latin typeface="Century Gothic" panose="020B0502020202020204" pitchFamily="34" charset="0"/>
            </a:endParaRPr>
          </a:p>
          <a:p>
            <a:pPr marL="285750" indent="-285750">
              <a:spcAft>
                <a:spcPts val="600"/>
              </a:spcAft>
              <a:buFont typeface="Arial" panose="020B0604020202020204" pitchFamily="34" charset="0"/>
              <a:buChar char="•"/>
            </a:pPr>
            <a:r>
              <a:rPr lang="en-GB" sz="2400" dirty="0">
                <a:solidFill>
                  <a:srgbClr val="002060"/>
                </a:solidFill>
                <a:latin typeface="Century Gothic" panose="020B0502020202020204" pitchFamily="34" charset="0"/>
              </a:rPr>
              <a:t>Levelling off of progress</a:t>
            </a:r>
          </a:p>
          <a:p>
            <a:pPr marL="285750" indent="-285750">
              <a:spcAft>
                <a:spcPts val="600"/>
              </a:spcAft>
              <a:buFont typeface="Arial" panose="020B0604020202020204" pitchFamily="34" charset="0"/>
              <a:buChar char="•"/>
            </a:pPr>
            <a:r>
              <a:rPr lang="en-GB" sz="2400" dirty="0">
                <a:solidFill>
                  <a:srgbClr val="002060"/>
                </a:solidFill>
                <a:latin typeface="Century Gothic" panose="020B0502020202020204" pitchFamily="34" charset="0"/>
              </a:rPr>
              <a:t>No statistically significant advantage for any of the groups over the others </a:t>
            </a:r>
          </a:p>
          <a:p>
            <a:pPr marL="285750" indent="-285750">
              <a:spcAft>
                <a:spcPts val="600"/>
              </a:spcAft>
              <a:buFont typeface="Arial" panose="020B0604020202020204" pitchFamily="34" charset="0"/>
              <a:buChar char="•"/>
            </a:pPr>
            <a:r>
              <a:rPr lang="en-GB" sz="2400" dirty="0">
                <a:solidFill>
                  <a:srgbClr val="002060"/>
                </a:solidFill>
                <a:latin typeface="Century Gothic" panose="020B0502020202020204" pitchFamily="34" charset="0"/>
              </a:rPr>
              <a:t>Summer holidays, plus change of instructional approach (and teacher)</a:t>
            </a:r>
          </a:p>
          <a:p>
            <a:pPr>
              <a:spcAft>
                <a:spcPts val="600"/>
              </a:spcAft>
            </a:pPr>
            <a:r>
              <a:rPr lang="en-GB" sz="2400" dirty="0">
                <a:solidFill>
                  <a:srgbClr val="002060"/>
                </a:solidFill>
                <a:latin typeface="Century Gothic" panose="020B0502020202020204" pitchFamily="34" charset="0"/>
                <a:sym typeface="Wingdings" panose="05000000000000000000" pitchFamily="2" charset="2"/>
              </a:rPr>
              <a:t> </a:t>
            </a:r>
            <a:r>
              <a:rPr lang="en-GB" sz="2400" b="1" dirty="0">
                <a:solidFill>
                  <a:srgbClr val="002060"/>
                </a:solidFill>
                <a:latin typeface="Century Gothic" panose="020B0502020202020204" pitchFamily="34" charset="0"/>
              </a:rPr>
              <a:t>Instruction needs to be maintained!</a:t>
            </a:r>
          </a:p>
        </p:txBody>
      </p:sp>
      <p:sp>
        <p:nvSpPr>
          <p:cNvPr id="4" name="TextBox 3">
            <a:extLst>
              <a:ext uri="{FF2B5EF4-FFF2-40B4-BE49-F238E27FC236}">
                <a16:creationId xmlns="" xmlns:a16="http://schemas.microsoft.com/office/drawing/2014/main" id="{2DE16F55-5955-469E-A838-E958CD2115EE}"/>
              </a:ext>
            </a:extLst>
          </p:cNvPr>
          <p:cNvSpPr txBox="1"/>
          <p:nvPr/>
        </p:nvSpPr>
        <p:spPr>
          <a:xfrm>
            <a:off x="499534" y="1783646"/>
            <a:ext cx="9144000" cy="46166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solidFill>
                  <a:srgbClr val="002060"/>
                </a:solidFill>
                <a:latin typeface="Century Gothic" panose="020B0502020202020204" pitchFamily="34" charset="0"/>
              </a:rPr>
              <a:t>Considerable </a:t>
            </a:r>
            <a:r>
              <a:rPr lang="en-GB" sz="2400" b="1" dirty="0">
                <a:solidFill>
                  <a:srgbClr val="002060"/>
                </a:solidFill>
                <a:latin typeface="Century Gothic" panose="020B0502020202020204" pitchFamily="34" charset="0"/>
              </a:rPr>
              <a:t>attrition </a:t>
            </a:r>
            <a:r>
              <a:rPr lang="en-GB" sz="2400" dirty="0">
                <a:solidFill>
                  <a:srgbClr val="002060"/>
                </a:solidFill>
                <a:latin typeface="Century Gothic" panose="020B0502020202020204" pitchFamily="34" charset="0"/>
              </a:rPr>
              <a:t>(lost 1/3 of sample)</a:t>
            </a:r>
          </a:p>
        </p:txBody>
      </p:sp>
      <p:pic>
        <p:nvPicPr>
          <p:cNvPr id="5" name="Picture 4">
            <a:extLst>
              <a:ext uri="{FF2B5EF4-FFF2-40B4-BE49-F238E27FC236}">
                <a16:creationId xmlns="" xmlns:a16="http://schemas.microsoft.com/office/drawing/2014/main" id="{0350DB79-95D9-4B3B-BFC1-CF45C76484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6536">
            <a:off x="8858428" y="955472"/>
            <a:ext cx="1920403" cy="16563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3322"/>
            <a:ext cx="8356599" cy="831161"/>
          </a:xfrm>
          <a:prstGeom prst="rect">
            <a:avLst/>
          </a:prstGeom>
        </p:spPr>
      </p:pic>
      <p:sp>
        <p:nvSpPr>
          <p:cNvPr id="7"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smtClean="0">
                <a:solidFill>
                  <a:schemeClr val="bg1"/>
                </a:solidFill>
              </a:rPr>
              <a:t>Delayed Post-Tests (December, Year 8</a:t>
            </a:r>
            <a:endParaRPr lang="en-GB" sz="2800" b="1" dirty="0">
              <a:solidFill>
                <a:schemeClr val="bg1"/>
              </a:solidFill>
            </a:endParaRPr>
          </a:p>
        </p:txBody>
      </p:sp>
    </p:spTree>
    <p:extLst>
      <p:ext uri="{BB962C8B-B14F-4D97-AF65-F5344CB8AC3E}">
        <p14:creationId xmlns:p14="http://schemas.microsoft.com/office/powerpoint/2010/main" val="409052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45D942C-29F0-44F5-A321-7DFAC8D6147D}"/>
              </a:ext>
            </a:extLst>
          </p:cNvPr>
          <p:cNvSpPr txBox="1"/>
          <p:nvPr/>
        </p:nvSpPr>
        <p:spPr>
          <a:xfrm>
            <a:off x="225772" y="1248234"/>
            <a:ext cx="11593695" cy="4985980"/>
          </a:xfrm>
          <a:prstGeom prst="rect">
            <a:avLst/>
          </a:prstGeom>
          <a:noFill/>
        </p:spPr>
        <p:txBody>
          <a:bodyPr wrap="square">
            <a:spAutoFit/>
          </a:bodyPr>
          <a:lstStyle/>
          <a:p>
            <a:pPr marL="342900" indent="-342900">
              <a:spcBef>
                <a:spcPts val="600"/>
              </a:spcBef>
              <a:buFont typeface="Arial" panose="020B0604020202020204" pitchFamily="34" charset="0"/>
              <a:buChar char="•"/>
              <a:defRPr/>
            </a:pPr>
            <a:r>
              <a:rPr lang="en-GB" sz="2400" b="1" dirty="0" smtClean="0">
                <a:solidFill>
                  <a:srgbClr val="002060"/>
                </a:solidFill>
                <a:latin typeface="Century Gothic" panose="020B0502020202020204" pitchFamily="34" charset="0"/>
                <a:cs typeface="Calibri" panose="020F0502020204030204" pitchFamily="34" charset="0"/>
              </a:rPr>
              <a:t>Phonics</a:t>
            </a:r>
            <a:r>
              <a:rPr lang="en-GB" sz="2400" dirty="0" smtClean="0">
                <a:solidFill>
                  <a:srgbClr val="002060"/>
                </a:solidFill>
                <a:latin typeface="Century Gothic" panose="020B0502020202020204" pitchFamily="34" charset="0"/>
                <a:cs typeface="Calibri" panose="020F0502020204030204" pitchFamily="34" charset="0"/>
              </a:rPr>
              <a:t> </a:t>
            </a:r>
            <a:r>
              <a:rPr lang="en-GB" sz="2400" dirty="0">
                <a:solidFill>
                  <a:srgbClr val="002060"/>
                </a:solidFill>
                <a:latin typeface="Century Gothic" panose="020B0502020202020204" pitchFamily="34" charset="0"/>
                <a:cs typeface="Calibri" panose="020F0502020204030204" pitchFamily="34" charset="0"/>
              </a:rPr>
              <a:t>can be taught in languages – it helps develop phonological decoding </a:t>
            </a:r>
          </a:p>
          <a:p>
            <a:pPr marL="342900"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Without </a:t>
            </a:r>
            <a:r>
              <a:rPr lang="en-GB" sz="2400" b="1" dirty="0">
                <a:solidFill>
                  <a:srgbClr val="002060"/>
                </a:solidFill>
                <a:latin typeface="Century Gothic" panose="020B0502020202020204" pitchFamily="34" charset="0"/>
                <a:cs typeface="Calibri" panose="020F0502020204030204" pitchFamily="34" charset="0"/>
              </a:rPr>
              <a:t>phonics</a:t>
            </a:r>
            <a:r>
              <a:rPr lang="en-GB" sz="2400" dirty="0">
                <a:solidFill>
                  <a:srgbClr val="002060"/>
                </a:solidFill>
                <a:latin typeface="Century Gothic" panose="020B0502020202020204" pitchFamily="34" charset="0"/>
                <a:cs typeface="Calibri" panose="020F0502020204030204" pitchFamily="34" charset="0"/>
              </a:rPr>
              <a:t>, progress in phonological decoding may be limited</a:t>
            </a:r>
          </a:p>
          <a:p>
            <a:pPr marL="342900"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Teaching needs to be sustained.  SSC in the foreign language need to be mastered and stable – and ultimately, automatized</a:t>
            </a:r>
          </a:p>
          <a:p>
            <a:pPr marL="342900"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There is no apparent detriment to reading comprehension, despite the time spent on explicit phonics teaching.</a:t>
            </a:r>
          </a:p>
          <a:p>
            <a:pPr marL="342900"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In L1, Phonics is all about reading comprehension.  But in L2/3, the benefits appear to be wider.  </a:t>
            </a:r>
          </a:p>
          <a:p>
            <a:pPr marL="342900"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Phonics may benefit learner autonomy and vocabulary learning in particular </a:t>
            </a:r>
          </a:p>
          <a:p>
            <a:pPr marL="342900"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…and vocabulary knowledge is </a:t>
            </a:r>
            <a:r>
              <a:rPr lang="en-GB" sz="2400" b="1" dirty="0">
                <a:solidFill>
                  <a:srgbClr val="002060"/>
                </a:solidFill>
                <a:latin typeface="Century Gothic" panose="020B0502020202020204" pitchFamily="34" charset="0"/>
                <a:cs typeface="Calibri" panose="020F0502020204030204" pitchFamily="34" charset="0"/>
              </a:rPr>
              <a:t>key</a:t>
            </a:r>
            <a:r>
              <a:rPr lang="en-GB" sz="2400" dirty="0">
                <a:solidFill>
                  <a:srgbClr val="002060"/>
                </a:solidFill>
                <a:latin typeface="Century Gothic" panose="020B0502020202020204" pitchFamily="34" charset="0"/>
                <a:cs typeface="Calibri" panose="020F0502020204030204" pitchFamily="34" charset="0"/>
              </a:rPr>
              <a:t> to foreign language learning!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3322"/>
            <a:ext cx="9753599" cy="831161"/>
          </a:xfrm>
          <a:prstGeom prst="rect">
            <a:avLst/>
          </a:prstGeom>
        </p:spPr>
      </p:pic>
      <p:sp>
        <p:nvSpPr>
          <p:cNvPr id="4"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smtClean="0">
                <a:solidFill>
                  <a:schemeClr val="bg1"/>
                </a:solidFill>
              </a:rPr>
              <a:t>Summary of Key Points Arising From Research</a:t>
            </a:r>
            <a:endParaRPr lang="en-GB" sz="2800" b="1" dirty="0">
              <a:solidFill>
                <a:schemeClr val="bg1"/>
              </a:solidFill>
            </a:endParaRPr>
          </a:p>
        </p:txBody>
      </p:sp>
    </p:spTree>
    <p:extLst>
      <p:ext uri="{BB962C8B-B14F-4D97-AF65-F5344CB8AC3E}">
        <p14:creationId xmlns:p14="http://schemas.microsoft.com/office/powerpoint/2010/main" val="399280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B9F3780-D813-489A-B26C-F6A3CF5BD54F}"/>
              </a:ext>
            </a:extLst>
          </p:cNvPr>
          <p:cNvSpPr txBox="1"/>
          <p:nvPr/>
        </p:nvSpPr>
        <p:spPr>
          <a:xfrm>
            <a:off x="225772" y="1248234"/>
            <a:ext cx="11595101" cy="4909036"/>
          </a:xfrm>
          <a:prstGeom prst="rect">
            <a:avLst/>
          </a:prstGeom>
          <a:noFill/>
        </p:spPr>
        <p:txBody>
          <a:bodyPr wrap="square">
            <a:spAutoFit/>
          </a:bodyPr>
          <a:lstStyle/>
          <a:p>
            <a:pPr marL="342900" indent="-342900">
              <a:spcBef>
                <a:spcPts val="600"/>
              </a:spcBef>
              <a:buFont typeface="Arial" panose="020B0604020202020204" pitchFamily="34" charset="0"/>
              <a:buChar char="•"/>
              <a:defRPr/>
            </a:pPr>
            <a:r>
              <a:rPr lang="en-GB" sz="2400" dirty="0" smtClean="0">
                <a:solidFill>
                  <a:srgbClr val="002060"/>
                </a:solidFill>
                <a:latin typeface="Century Gothic" panose="020B0502020202020204" pitchFamily="34" charset="0"/>
                <a:cs typeface="Calibri" panose="020F0502020204030204" pitchFamily="34" charset="0"/>
              </a:rPr>
              <a:t>More </a:t>
            </a:r>
            <a:r>
              <a:rPr lang="en-GB" sz="2400" dirty="0">
                <a:solidFill>
                  <a:srgbClr val="002060"/>
                </a:solidFill>
                <a:latin typeface="Century Gothic" panose="020B0502020202020204" pitchFamily="34" charset="0"/>
                <a:cs typeface="Calibri" panose="020F0502020204030204" pitchFamily="34" charset="0"/>
              </a:rPr>
              <a:t>work is needed to identify the most effective ways of teaching phonics in MFL, but these likely include:</a:t>
            </a:r>
          </a:p>
          <a:p>
            <a:pPr marL="800100" lvl="1"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Awareness raising of differences between L1/L2 writing systems</a:t>
            </a:r>
          </a:p>
          <a:p>
            <a:pPr marL="800100" lvl="1"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Explicit teaching of key symbol-sound correspondences (SSC) (not necessarily only GPC!) focussing on those most different from L1</a:t>
            </a:r>
          </a:p>
          <a:p>
            <a:pPr marL="800100" lvl="1"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Plenty of practice, to reinforce SSC knowledge and develop automaticity </a:t>
            </a:r>
          </a:p>
          <a:p>
            <a:pPr marL="800100" lvl="1"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A rich diet of reading material alongside any focussed phonics practice – to promote motivation </a:t>
            </a:r>
          </a:p>
          <a:p>
            <a:pPr marL="342900"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Phonics may be easier to teach in shallow orthographies (e.g. Spanish, German, Italian) than in French.  In French, more sustained effort may be needed, but there is a payback for the learner.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3322"/>
            <a:ext cx="9753599" cy="831161"/>
          </a:xfrm>
          <a:prstGeom prst="rect">
            <a:avLst/>
          </a:prstGeom>
        </p:spPr>
      </p:pic>
      <p:sp>
        <p:nvSpPr>
          <p:cNvPr id="4"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smtClean="0">
                <a:solidFill>
                  <a:schemeClr val="bg1"/>
                </a:solidFill>
              </a:rPr>
              <a:t>Summary of Key Points Arising From Research</a:t>
            </a:r>
            <a:endParaRPr lang="en-GB" sz="2800" b="1" dirty="0">
              <a:solidFill>
                <a:schemeClr val="bg1"/>
              </a:solidFill>
            </a:endParaRPr>
          </a:p>
        </p:txBody>
      </p:sp>
    </p:spTree>
    <p:extLst>
      <p:ext uri="{BB962C8B-B14F-4D97-AF65-F5344CB8AC3E}">
        <p14:creationId xmlns:p14="http://schemas.microsoft.com/office/powerpoint/2010/main" val="212457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8577" y="1548885"/>
            <a:ext cx="9194846" cy="4906480"/>
          </a:xfrm>
        </p:spPr>
        <p:txBody>
          <a:bodyPr>
            <a:normAutofit/>
          </a:bodyPr>
          <a:lstStyle/>
          <a:p>
            <a:pPr marL="514350" indent="-514350">
              <a:buFont typeface="+mj-lt"/>
              <a:buAutoNum type="arabicPeriod"/>
            </a:pPr>
            <a:r>
              <a:rPr lang="en-GB" sz="2400" dirty="0">
                <a:cs typeface="Calibri" panose="020F0502020204030204" pitchFamily="34" charset="0"/>
              </a:rPr>
              <a:t>What is ‘phonics teaching’?  Definitions of key terms.</a:t>
            </a:r>
          </a:p>
          <a:p>
            <a:pPr marL="514350" indent="-514350">
              <a:buFont typeface="+mj-lt"/>
              <a:buAutoNum type="arabicPeriod"/>
            </a:pPr>
            <a:r>
              <a:rPr lang="en-GB" sz="2400" dirty="0">
                <a:cs typeface="Calibri" panose="020F0502020204030204" pitchFamily="34" charset="0"/>
              </a:rPr>
              <a:t>The role of phonics in learning to read in L1 English</a:t>
            </a:r>
          </a:p>
          <a:p>
            <a:pPr marL="514350" indent="-514350">
              <a:buFont typeface="+mj-lt"/>
              <a:buAutoNum type="arabicPeriod"/>
            </a:pPr>
            <a:r>
              <a:rPr lang="en-GB" sz="2400" dirty="0">
                <a:cs typeface="Calibri" panose="020F0502020204030204" pitchFamily="34" charset="0"/>
              </a:rPr>
              <a:t>Learning to read / decode in different writing systems </a:t>
            </a:r>
          </a:p>
          <a:p>
            <a:pPr marL="457200" indent="-457200">
              <a:spcBef>
                <a:spcPts val="1200"/>
              </a:spcBef>
              <a:spcAft>
                <a:spcPts val="600"/>
              </a:spcAft>
              <a:buFontTx/>
              <a:buAutoNum type="arabicPeriod"/>
              <a:defRPr/>
            </a:pPr>
            <a:r>
              <a:rPr lang="en-GB" sz="2400" dirty="0">
                <a:solidFill>
                  <a:srgbClr val="112F6A"/>
                </a:solidFill>
                <a:cs typeface="Calibri" panose="020F0502020204030204" pitchFamily="34" charset="0"/>
              </a:rPr>
              <a:t>Phonics in language teaching</a:t>
            </a:r>
          </a:p>
          <a:p>
            <a:pPr marL="914400" lvl="1" indent="-457200">
              <a:spcBef>
                <a:spcPts val="1200"/>
              </a:spcBef>
              <a:spcAft>
                <a:spcPts val="600"/>
              </a:spcAft>
              <a:buFont typeface="+mj-lt"/>
              <a:buAutoNum type="alphaLcPeriod"/>
              <a:defRPr/>
            </a:pPr>
            <a:r>
              <a:rPr lang="en-GB" dirty="0">
                <a:solidFill>
                  <a:srgbClr val="002060"/>
                </a:solidFill>
                <a:cs typeface="Calibri" panose="020F0502020204030204" pitchFamily="34" charset="0"/>
              </a:rPr>
              <a:t>Is phonological decoding important in L2?  Why?</a:t>
            </a:r>
          </a:p>
          <a:p>
            <a:pPr marL="914400" lvl="1" indent="-457200">
              <a:spcBef>
                <a:spcPts val="1200"/>
              </a:spcBef>
              <a:spcAft>
                <a:spcPts val="600"/>
              </a:spcAft>
              <a:buFont typeface="+mj-lt"/>
              <a:buAutoNum type="alphaLcPeriod"/>
              <a:defRPr/>
            </a:pPr>
            <a:r>
              <a:rPr lang="en-GB" dirty="0">
                <a:solidFill>
                  <a:srgbClr val="002060"/>
                </a:solidFill>
                <a:cs typeface="Calibri" panose="020F0502020204030204" pitchFamily="34" charset="0"/>
              </a:rPr>
              <a:t>Is phonics instruction effective in L2 learning?</a:t>
            </a:r>
          </a:p>
          <a:p>
            <a:pPr marL="914400" lvl="1" indent="-457200">
              <a:spcBef>
                <a:spcPts val="1200"/>
              </a:spcBef>
              <a:spcAft>
                <a:spcPts val="600"/>
              </a:spcAft>
              <a:buFont typeface="+mj-lt"/>
              <a:buAutoNum type="alphaLcPeriod"/>
              <a:defRPr/>
            </a:pPr>
            <a:r>
              <a:rPr lang="en-GB" dirty="0">
                <a:solidFill>
                  <a:srgbClr val="002060"/>
                </a:solidFill>
                <a:cs typeface="Calibri" panose="020F0502020204030204" pitchFamily="34" charset="0"/>
              </a:rPr>
              <a:t>If so, ‘effective’ in what ways?  What are the outcomes?</a:t>
            </a:r>
          </a:p>
          <a:p>
            <a:pPr marL="514350" indent="-514350">
              <a:buFont typeface="+mj-lt"/>
              <a:buAutoNum type="arabicPeriod"/>
            </a:pPr>
            <a:r>
              <a:rPr lang="en-GB" sz="2400" b="1" dirty="0">
                <a:solidFill>
                  <a:srgbClr val="E56700"/>
                </a:solidFill>
                <a:cs typeface="Calibri" panose="020F0502020204030204" pitchFamily="34" charset="0"/>
              </a:rPr>
              <a:t>Summary and key questions for my own classroom </a:t>
            </a:r>
          </a:p>
          <a:p>
            <a:pPr marL="514350" indent="-514350">
              <a:buFont typeface="+mj-lt"/>
              <a:buAutoNum type="arabicPeriod"/>
            </a:pPr>
            <a:endParaRPr lang="en-GB" dirty="0"/>
          </a:p>
        </p:txBody>
      </p:sp>
      <p:sp>
        <p:nvSpPr>
          <p:cNvPr id="4" name="TextBox 3"/>
          <p:cNvSpPr txBox="1"/>
          <p:nvPr/>
        </p:nvSpPr>
        <p:spPr>
          <a:xfrm>
            <a:off x="10571502" y="1366982"/>
            <a:ext cx="751840" cy="769441"/>
          </a:xfrm>
          <a:prstGeom prst="rect">
            <a:avLst/>
          </a:prstGeom>
          <a:noFill/>
        </p:spPr>
        <p:txBody>
          <a:bodyPr wrap="square" rtlCol="0">
            <a:spAutoFit/>
          </a:bodyPr>
          <a:lstStyle/>
          <a:p>
            <a:r>
              <a:rPr lang="en-GB" sz="4400" b="1" dirty="0">
                <a:solidFill>
                  <a:srgbClr val="008000"/>
                </a:solidFill>
                <a:latin typeface="Century Gothic" panose="020B0502020202020204" pitchFamily="34" charset="0"/>
                <a:sym typeface="Wingdings" panose="05000000000000000000" pitchFamily="2" charset="2"/>
              </a:rPr>
              <a:t></a:t>
            </a:r>
            <a:endParaRPr lang="en-GB" sz="4400" b="1" dirty="0">
              <a:solidFill>
                <a:srgbClr val="008000"/>
              </a:solidFill>
              <a:latin typeface="Century Gothic" panose="020B0502020202020204" pitchFamily="34" charset="0"/>
            </a:endParaRPr>
          </a:p>
        </p:txBody>
      </p:sp>
      <p:sp>
        <p:nvSpPr>
          <p:cNvPr id="5" name="TextBox 4"/>
          <p:cNvSpPr txBox="1"/>
          <p:nvPr/>
        </p:nvSpPr>
        <p:spPr>
          <a:xfrm>
            <a:off x="10571502" y="1841726"/>
            <a:ext cx="751840" cy="769441"/>
          </a:xfrm>
          <a:prstGeom prst="rect">
            <a:avLst/>
          </a:prstGeom>
          <a:noFill/>
        </p:spPr>
        <p:txBody>
          <a:bodyPr wrap="square" rtlCol="0">
            <a:spAutoFit/>
          </a:bodyPr>
          <a:lstStyle/>
          <a:p>
            <a:r>
              <a:rPr lang="en-GB" sz="4400" b="1" dirty="0">
                <a:solidFill>
                  <a:srgbClr val="008000"/>
                </a:solidFill>
                <a:latin typeface="Century Gothic" panose="020B0502020202020204" pitchFamily="34" charset="0"/>
                <a:sym typeface="Wingdings" panose="05000000000000000000" pitchFamily="2" charset="2"/>
              </a:rPr>
              <a:t></a:t>
            </a:r>
            <a:endParaRPr lang="en-GB" sz="4400" b="1" dirty="0">
              <a:solidFill>
                <a:srgbClr val="008000"/>
              </a:solidFill>
              <a:latin typeface="Century Gothic" panose="020B0502020202020204" pitchFamily="34" charset="0"/>
            </a:endParaRPr>
          </a:p>
        </p:txBody>
      </p:sp>
      <p:sp>
        <p:nvSpPr>
          <p:cNvPr id="6" name="TextBox 5"/>
          <p:cNvSpPr txBox="1"/>
          <p:nvPr/>
        </p:nvSpPr>
        <p:spPr>
          <a:xfrm>
            <a:off x="10571502" y="2305236"/>
            <a:ext cx="751840" cy="769441"/>
          </a:xfrm>
          <a:prstGeom prst="rect">
            <a:avLst/>
          </a:prstGeom>
          <a:noFill/>
        </p:spPr>
        <p:txBody>
          <a:bodyPr wrap="square" rtlCol="0">
            <a:spAutoFit/>
          </a:bodyPr>
          <a:lstStyle/>
          <a:p>
            <a:r>
              <a:rPr lang="en-GB" sz="4400" b="1" dirty="0">
                <a:solidFill>
                  <a:srgbClr val="008000"/>
                </a:solidFill>
                <a:latin typeface="Century Gothic" panose="020B0502020202020204" pitchFamily="34" charset="0"/>
                <a:sym typeface="Wingdings" panose="05000000000000000000" pitchFamily="2" charset="2"/>
              </a:rPr>
              <a:t></a:t>
            </a:r>
            <a:endParaRPr lang="en-GB" sz="4400" b="1" dirty="0">
              <a:solidFill>
                <a:srgbClr val="008000"/>
              </a:solidFill>
              <a:latin typeface="Century Gothic" panose="020B0502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23322"/>
            <a:ext cx="4042854" cy="831161"/>
          </a:xfrm>
          <a:prstGeom prst="rect">
            <a:avLst/>
          </a:prstGeom>
        </p:spPr>
      </p:pic>
      <p:sp>
        <p:nvSpPr>
          <p:cNvPr id="10" name="Title 1"/>
          <p:cNvSpPr txBox="1">
            <a:spLocks/>
          </p:cNvSpPr>
          <p:nvPr/>
        </p:nvSpPr>
        <p:spPr>
          <a:xfrm>
            <a:off x="225772" y="-77329"/>
            <a:ext cx="5571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Session Outline</a:t>
            </a:r>
            <a:endParaRPr lang="en-GB" sz="3200" b="1" dirty="0">
              <a:solidFill>
                <a:schemeClr val="bg1"/>
              </a:solidFill>
            </a:endParaRPr>
          </a:p>
        </p:txBody>
      </p:sp>
      <p:sp>
        <p:nvSpPr>
          <p:cNvPr id="8" name="TextBox 7"/>
          <p:cNvSpPr txBox="1"/>
          <p:nvPr/>
        </p:nvSpPr>
        <p:spPr>
          <a:xfrm>
            <a:off x="10528954" y="3327400"/>
            <a:ext cx="751840" cy="769441"/>
          </a:xfrm>
          <a:prstGeom prst="rect">
            <a:avLst/>
          </a:prstGeom>
          <a:noFill/>
        </p:spPr>
        <p:txBody>
          <a:bodyPr wrap="square" rtlCol="0">
            <a:spAutoFit/>
          </a:bodyPr>
          <a:lstStyle/>
          <a:p>
            <a:r>
              <a:rPr lang="en-GB" sz="4400" b="1" dirty="0">
                <a:solidFill>
                  <a:srgbClr val="008000"/>
                </a:solidFill>
                <a:latin typeface="Century Gothic" panose="020B0502020202020204" pitchFamily="34" charset="0"/>
                <a:sym typeface="Wingdings" panose="05000000000000000000" pitchFamily="2" charset="2"/>
              </a:rPr>
              <a:t></a:t>
            </a:r>
            <a:endParaRPr lang="en-GB" sz="4400" b="1" dirty="0">
              <a:solidFill>
                <a:srgbClr val="008000"/>
              </a:solidFill>
              <a:latin typeface="Century Gothic" panose="020B0502020202020204" pitchFamily="34" charset="0"/>
            </a:endParaRPr>
          </a:p>
        </p:txBody>
      </p:sp>
      <p:sp>
        <p:nvSpPr>
          <p:cNvPr id="11" name="TextBox 10"/>
          <p:cNvSpPr txBox="1"/>
          <p:nvPr/>
        </p:nvSpPr>
        <p:spPr>
          <a:xfrm>
            <a:off x="10528954" y="3898547"/>
            <a:ext cx="751840" cy="769441"/>
          </a:xfrm>
          <a:prstGeom prst="rect">
            <a:avLst/>
          </a:prstGeom>
          <a:noFill/>
        </p:spPr>
        <p:txBody>
          <a:bodyPr wrap="square" rtlCol="0">
            <a:spAutoFit/>
          </a:bodyPr>
          <a:lstStyle/>
          <a:p>
            <a:r>
              <a:rPr lang="en-GB" sz="4400" b="1" dirty="0">
                <a:solidFill>
                  <a:srgbClr val="008000"/>
                </a:solidFill>
                <a:latin typeface="Century Gothic" panose="020B0502020202020204" pitchFamily="34" charset="0"/>
                <a:sym typeface="Wingdings" panose="05000000000000000000" pitchFamily="2" charset="2"/>
              </a:rPr>
              <a:t></a:t>
            </a:r>
            <a:endParaRPr lang="en-GB" sz="4400" b="1" dirty="0">
              <a:solidFill>
                <a:srgbClr val="008000"/>
              </a:solidFill>
              <a:latin typeface="Century Gothic" panose="020B0502020202020204" pitchFamily="34" charset="0"/>
            </a:endParaRPr>
          </a:p>
        </p:txBody>
      </p:sp>
      <p:sp>
        <p:nvSpPr>
          <p:cNvPr id="12" name="TextBox 11"/>
          <p:cNvSpPr txBox="1"/>
          <p:nvPr/>
        </p:nvSpPr>
        <p:spPr>
          <a:xfrm>
            <a:off x="10528954" y="4468471"/>
            <a:ext cx="751840" cy="769441"/>
          </a:xfrm>
          <a:prstGeom prst="rect">
            <a:avLst/>
          </a:prstGeom>
          <a:noFill/>
        </p:spPr>
        <p:txBody>
          <a:bodyPr wrap="square" rtlCol="0">
            <a:spAutoFit/>
          </a:bodyPr>
          <a:lstStyle/>
          <a:p>
            <a:r>
              <a:rPr lang="en-GB" sz="4400" b="1" dirty="0">
                <a:solidFill>
                  <a:srgbClr val="008000"/>
                </a:solidFill>
                <a:latin typeface="Century Gothic" panose="020B0502020202020204" pitchFamily="34" charset="0"/>
                <a:sym typeface="Wingdings" panose="05000000000000000000" pitchFamily="2" charset="2"/>
              </a:rPr>
              <a:t></a:t>
            </a:r>
            <a:endParaRPr lang="en-GB" sz="4400" b="1" dirty="0">
              <a:solidFill>
                <a:srgbClr val="008000"/>
              </a:solidFill>
              <a:latin typeface="Century Gothic" panose="020B0502020202020204" pitchFamily="34" charset="0"/>
            </a:endParaRPr>
          </a:p>
        </p:txBody>
      </p:sp>
      <p:sp>
        <p:nvSpPr>
          <p:cNvPr id="13" name="TextBox 12"/>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0255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1"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E344730-0CBF-48EA-A4E0-1B63335B7C77}"/>
              </a:ext>
            </a:extLst>
          </p:cNvPr>
          <p:cNvSpPr>
            <a:spLocks noGrp="1"/>
          </p:cNvSpPr>
          <p:nvPr>
            <p:ph idx="1"/>
          </p:nvPr>
        </p:nvSpPr>
        <p:spPr>
          <a:xfrm>
            <a:off x="491068" y="1745694"/>
            <a:ext cx="11345332" cy="4351338"/>
          </a:xfrm>
        </p:spPr>
        <p:txBody>
          <a:bodyPr>
            <a:normAutofit/>
          </a:bodyPr>
          <a:lstStyle/>
          <a:p>
            <a:r>
              <a:rPr lang="en-GB" sz="2400" dirty="0"/>
              <a:t>Teaching phonics develops phonological decoding</a:t>
            </a:r>
          </a:p>
          <a:p>
            <a:r>
              <a:rPr lang="en-GB" sz="2400" dirty="0"/>
              <a:t>Without explicit phonics teaching, decoding </a:t>
            </a:r>
            <a:r>
              <a:rPr lang="en-GB" sz="2400" dirty="0" smtClean="0"/>
              <a:t>may be limited</a:t>
            </a:r>
            <a:endParaRPr lang="en-GB" sz="2400" dirty="0"/>
          </a:p>
          <a:p>
            <a:r>
              <a:rPr lang="en-GB" sz="2400" dirty="0"/>
              <a:t>The ability to decode is associated positively with motivation</a:t>
            </a:r>
          </a:p>
          <a:p>
            <a:r>
              <a:rPr lang="en-GB" sz="2400" dirty="0"/>
              <a:t>Decoding enables learners to access new language autonomously and accurately</a:t>
            </a:r>
          </a:p>
          <a:p>
            <a:r>
              <a:rPr lang="en-GB" sz="2400" dirty="0"/>
              <a:t>Phonics teaching supports vocabulary learning, which is key to making progress in language learning</a:t>
            </a:r>
          </a:p>
          <a:p>
            <a:r>
              <a:rPr lang="en-GB" sz="2400" dirty="0"/>
              <a:t>The time spent on teaching phonics does not seem to delay progress in other areas, i.e. reading comprehension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3322"/>
            <a:ext cx="5240865" cy="831161"/>
          </a:xfrm>
          <a:prstGeom prst="rect">
            <a:avLst/>
          </a:prstGeom>
        </p:spPr>
      </p:pic>
      <p:sp>
        <p:nvSpPr>
          <p:cNvPr id="6" name="Title 1"/>
          <p:cNvSpPr txBox="1">
            <a:spLocks/>
          </p:cNvSpPr>
          <p:nvPr/>
        </p:nvSpPr>
        <p:spPr>
          <a:xfrm>
            <a:off x="225772" y="-77329"/>
            <a:ext cx="5571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Why Teach Phonics?</a:t>
            </a:r>
            <a:endParaRPr lang="en-GB" sz="3200" b="1" dirty="0">
              <a:solidFill>
                <a:schemeClr val="bg1"/>
              </a:solidFill>
            </a:endParaRPr>
          </a:p>
        </p:txBody>
      </p:sp>
    </p:spTree>
    <p:extLst>
      <p:ext uri="{BB962C8B-B14F-4D97-AF65-F5344CB8AC3E}">
        <p14:creationId xmlns:p14="http://schemas.microsoft.com/office/powerpoint/2010/main" val="3173412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3"/>
          <p:cNvSpPr txBox="1">
            <a:spLocks noChangeArrowheads="1"/>
          </p:cNvSpPr>
          <p:nvPr/>
        </p:nvSpPr>
        <p:spPr>
          <a:xfrm>
            <a:off x="346574" y="1670302"/>
            <a:ext cx="4759212" cy="433388"/>
          </a:xfrm>
          <a:prstGeom prst="rect">
            <a:avLst/>
          </a:prstGeom>
          <a:noFill/>
        </p:spPr>
        <p:txBody>
          <a:bodyPr rtlCol="0">
            <a:no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lgn="ctr">
              <a:spcBef>
                <a:spcPct val="50000"/>
              </a:spcBef>
              <a:defRPr/>
            </a:pPr>
            <a:r>
              <a:rPr lang="en-GB" sz="2800" b="1" u="sng" dirty="0">
                <a:solidFill>
                  <a:srgbClr val="E56700"/>
                </a:solidFill>
                <a:latin typeface="Century Gothic" panose="020B0502020202020204" pitchFamily="34" charset="0"/>
                <a:cs typeface="Calibri" panose="020F0502020204030204" pitchFamily="34" charset="0"/>
              </a:rPr>
              <a:t>Phonological decoding  </a:t>
            </a:r>
          </a:p>
        </p:txBody>
      </p:sp>
      <p:sp>
        <p:nvSpPr>
          <p:cNvPr id="4" name="Text Box 2"/>
          <p:cNvSpPr txBox="1">
            <a:spLocks noChangeArrowheads="1"/>
          </p:cNvSpPr>
          <p:nvPr/>
        </p:nvSpPr>
        <p:spPr bwMode="auto">
          <a:xfrm>
            <a:off x="595423" y="2459624"/>
            <a:ext cx="5393569" cy="3170099"/>
          </a:xfrm>
          <a:prstGeom prst="rect">
            <a:avLst/>
          </a:prstGeom>
          <a:solidFill>
            <a:schemeClr val="bg1">
              <a:alpha val="76077"/>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000" b="1" dirty="0">
                <a:solidFill>
                  <a:srgbClr val="E56700"/>
                </a:solidFill>
                <a:latin typeface="Century Gothic" panose="020B0502020202020204" pitchFamily="34" charset="0"/>
                <a:cs typeface="Calibri" panose="020F0502020204030204" pitchFamily="34" charset="0"/>
              </a:rPr>
              <a:t>Familiar words: </a:t>
            </a:r>
            <a:r>
              <a:rPr lang="en-GB" altLang="en-US" sz="2000" dirty="0">
                <a:solidFill>
                  <a:srgbClr val="002060"/>
                </a:solidFill>
                <a:latin typeface="Century Gothic" panose="020B0502020202020204" pitchFamily="34" charset="0"/>
                <a:cs typeface="Calibri" panose="020F0502020204030204" pitchFamily="34" charset="0"/>
              </a:rPr>
              <a:t>phonological representations already stored in mental lexicon – may be accessed as </a:t>
            </a:r>
            <a:r>
              <a:rPr lang="en-GB" altLang="en-US" sz="2000" dirty="0" smtClean="0">
                <a:solidFill>
                  <a:srgbClr val="002060"/>
                </a:solidFill>
                <a:latin typeface="Century Gothic" panose="020B0502020202020204" pitchFamily="34" charset="0"/>
                <a:cs typeface="Calibri" panose="020F0502020204030204" pitchFamily="34" charset="0"/>
              </a:rPr>
              <a:t>wholes</a:t>
            </a:r>
          </a:p>
          <a:p>
            <a:pPr eaLnBrk="1" hangingPunct="1">
              <a:spcBef>
                <a:spcPct val="50000"/>
              </a:spcBef>
              <a:buFontTx/>
              <a:buNone/>
            </a:pPr>
            <a:endParaRPr lang="en-GB" altLang="en-US" sz="2000" dirty="0">
              <a:solidFill>
                <a:srgbClr val="002060"/>
              </a:solidFill>
              <a:latin typeface="Century Gothic" panose="020B0502020202020204" pitchFamily="34" charset="0"/>
              <a:cs typeface="Calibri" panose="020F0502020204030204" pitchFamily="34" charset="0"/>
            </a:endParaRPr>
          </a:p>
          <a:p>
            <a:pPr eaLnBrk="1" hangingPunct="1">
              <a:spcBef>
                <a:spcPct val="50000"/>
              </a:spcBef>
              <a:buFontTx/>
              <a:buNone/>
            </a:pPr>
            <a:r>
              <a:rPr lang="en-GB" altLang="en-US" sz="2000" b="1" dirty="0">
                <a:solidFill>
                  <a:srgbClr val="E56700"/>
                </a:solidFill>
                <a:latin typeface="Century Gothic" panose="020B0502020202020204" pitchFamily="34" charset="0"/>
                <a:cs typeface="Calibri" panose="020F0502020204030204" pitchFamily="34" charset="0"/>
              </a:rPr>
              <a:t>Unfamiliar words / </a:t>
            </a:r>
            <a:r>
              <a:rPr lang="en-GB" altLang="en-US" sz="2000" b="1" dirty="0" err="1">
                <a:solidFill>
                  <a:srgbClr val="E56700"/>
                </a:solidFill>
                <a:latin typeface="Century Gothic" panose="020B0502020202020204" pitchFamily="34" charset="0"/>
                <a:cs typeface="Calibri" panose="020F0502020204030204" pitchFamily="34" charset="0"/>
              </a:rPr>
              <a:t>pseudowords</a:t>
            </a:r>
            <a:r>
              <a:rPr lang="en-GB" altLang="en-US" sz="2000" b="1" dirty="0">
                <a:solidFill>
                  <a:srgbClr val="E56700"/>
                </a:solidFill>
                <a:latin typeface="Century Gothic" panose="020B0502020202020204" pitchFamily="34" charset="0"/>
                <a:cs typeface="Calibri" panose="020F0502020204030204" pitchFamily="34" charset="0"/>
              </a:rPr>
              <a:t>: </a:t>
            </a:r>
            <a:r>
              <a:rPr lang="en-GB" altLang="en-US" sz="2000" dirty="0">
                <a:solidFill>
                  <a:srgbClr val="002060"/>
                </a:solidFill>
                <a:latin typeface="Century Gothic" panose="020B0502020202020204" pitchFamily="34" charset="0"/>
                <a:cs typeface="Calibri" panose="020F0502020204030204" pitchFamily="34" charset="0"/>
              </a:rPr>
              <a:t>phonological forms must be generated at point of naming, using knowledge of the </a:t>
            </a:r>
            <a:r>
              <a:rPr lang="en-GB" altLang="en-US" sz="2000" dirty="0">
                <a:solidFill>
                  <a:srgbClr val="112F6A"/>
                </a:solidFill>
                <a:latin typeface="Century Gothic" panose="020B0502020202020204" pitchFamily="34" charset="0"/>
                <a:cs typeface="Calibri" panose="020F0502020204030204" pitchFamily="34" charset="0"/>
              </a:rPr>
              <a:t>language’s</a:t>
            </a:r>
            <a:r>
              <a:rPr lang="en-GB" altLang="en-US" sz="2000" dirty="0">
                <a:solidFill>
                  <a:srgbClr val="002060"/>
                </a:solidFill>
                <a:latin typeface="Century Gothic" panose="020B0502020202020204" pitchFamily="34" charset="0"/>
                <a:cs typeface="Calibri" panose="020F0502020204030204" pitchFamily="34" charset="0"/>
              </a:rPr>
              <a:t> symbol-sound correspondences </a:t>
            </a:r>
            <a:endParaRPr lang="en-GB" altLang="en-US" sz="2000" b="1" dirty="0">
              <a:solidFill>
                <a:srgbClr val="002060"/>
              </a:solidFill>
              <a:latin typeface="Century Gothic" panose="020B0502020202020204" pitchFamily="34" charset="0"/>
              <a:cs typeface="Calibri" panose="020F0502020204030204" pitchFamily="34" charset="0"/>
            </a:endParaRPr>
          </a:p>
        </p:txBody>
      </p:sp>
      <p:sp>
        <p:nvSpPr>
          <p:cNvPr id="5" name="Text Box 14"/>
          <p:cNvSpPr txBox="1">
            <a:spLocks noChangeArrowheads="1"/>
          </p:cNvSpPr>
          <p:nvPr/>
        </p:nvSpPr>
        <p:spPr bwMode="auto">
          <a:xfrm>
            <a:off x="9105043" y="1026472"/>
            <a:ext cx="23993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buFontTx/>
              <a:buNone/>
            </a:pPr>
            <a:r>
              <a:rPr lang="en-GB" altLang="en-US" b="1" dirty="0">
                <a:solidFill>
                  <a:schemeClr val="accent2"/>
                </a:solidFill>
                <a:latin typeface="Century Gothic" panose="020B0502020202020204" pitchFamily="34" charset="0"/>
                <a:cs typeface="Calibri" panose="020F0502020204030204" pitchFamily="34" charset="0"/>
              </a:rPr>
              <a:t>un </a:t>
            </a:r>
            <a:r>
              <a:rPr lang="en-GB" altLang="en-US" b="1" dirty="0" err="1">
                <a:solidFill>
                  <a:schemeClr val="accent2"/>
                </a:solidFill>
                <a:latin typeface="Century Gothic" panose="020B0502020202020204" pitchFamily="34" charset="0"/>
                <a:cs typeface="Calibri" panose="020F0502020204030204" pitchFamily="34" charset="0"/>
              </a:rPr>
              <a:t>crinoïde</a:t>
            </a:r>
            <a:endParaRPr lang="en-GB" altLang="en-US" sz="2800" dirty="0">
              <a:solidFill>
                <a:srgbClr val="0066FF"/>
              </a:solidFill>
              <a:latin typeface="Century Gothic" panose="020B0502020202020204" pitchFamily="34" charset="0"/>
              <a:cs typeface="Calibri" panose="020F0502020204030204" pitchFamily="34" charset="0"/>
            </a:endParaRPr>
          </a:p>
        </p:txBody>
      </p:sp>
      <p:sp>
        <p:nvSpPr>
          <p:cNvPr id="6" name="Text Box 14"/>
          <p:cNvSpPr txBox="1">
            <a:spLocks noChangeArrowheads="1"/>
          </p:cNvSpPr>
          <p:nvPr/>
        </p:nvSpPr>
        <p:spPr bwMode="auto">
          <a:xfrm>
            <a:off x="9371494" y="4248048"/>
            <a:ext cx="1998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buFontTx/>
              <a:buNone/>
            </a:pPr>
            <a:r>
              <a:rPr lang="en-GB" altLang="en-US" sz="2800" b="1" dirty="0" err="1">
                <a:solidFill>
                  <a:schemeClr val="accent2"/>
                </a:solidFill>
                <a:latin typeface="Century Gothic" panose="020B0502020202020204" pitchFamily="34" charset="0"/>
                <a:cs typeface="Calibri" panose="020F0502020204030204" pitchFamily="34" charset="0"/>
              </a:rPr>
              <a:t>l’ulmaire</a:t>
            </a:r>
            <a:endParaRPr lang="en-GB" altLang="en-US" sz="2000" dirty="0">
              <a:solidFill>
                <a:srgbClr val="0066FF"/>
              </a:solidFill>
              <a:latin typeface="Century Gothic" panose="020B0502020202020204" pitchFamily="34" charset="0"/>
              <a:cs typeface="Calibri" panose="020F0502020204030204" pitchFamily="34" charset="0"/>
            </a:endParaRPr>
          </a:p>
        </p:txBody>
      </p:sp>
      <p:pic>
        <p:nvPicPr>
          <p:cNvPr id="7" name="Picture 19" descr="meadowsweet"/>
          <p:cNvPicPr>
            <a:picLocks noChangeAspect="1" noChangeArrowheads="1"/>
          </p:cNvPicPr>
          <p:nvPr/>
        </p:nvPicPr>
        <p:blipFill>
          <a:blip r:embed="rId2">
            <a:extLst>
              <a:ext uri="{28A0092B-C50C-407E-A947-70E740481C1C}">
                <a14:useLocalDpi xmlns:a14="http://schemas.microsoft.com/office/drawing/2010/main" val="0"/>
              </a:ext>
            </a:extLst>
          </a:blip>
          <a:srcRect t="3162" r="22212"/>
          <a:stretch>
            <a:fillRect/>
          </a:stretch>
        </p:blipFill>
        <p:spPr bwMode="auto">
          <a:xfrm>
            <a:off x="6972556" y="3577532"/>
            <a:ext cx="1911472" cy="246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http://t0.gstatic.com/images?q=tbn:ANd9GcSIj2gYeNwpeDRbpo0kWS4LDanfGnzkCY0bb7Lf_6OeyaAUDBGlcg"/>
          <p:cNvPicPr>
            <a:picLocks noChangeAspect="1" noChangeArrowheads="1"/>
          </p:cNvPicPr>
          <p:nvPr/>
        </p:nvPicPr>
        <p:blipFill>
          <a:blip r:embed="rId3">
            <a:extLst>
              <a:ext uri="{28A0092B-C50C-407E-A947-70E740481C1C}">
                <a14:useLocalDpi xmlns:a14="http://schemas.microsoft.com/office/drawing/2010/main" val="0"/>
              </a:ext>
            </a:extLst>
          </a:blip>
          <a:srcRect l="18922" t="2948" r="6334"/>
          <a:stretch>
            <a:fillRect/>
          </a:stretch>
        </p:blipFill>
        <p:spPr bwMode="auto">
          <a:xfrm>
            <a:off x="6854348" y="959896"/>
            <a:ext cx="214788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p:cNvSpPr txBox="1">
            <a:spLocks noChangeArrowheads="1"/>
          </p:cNvSpPr>
          <p:nvPr/>
        </p:nvSpPr>
        <p:spPr bwMode="auto">
          <a:xfrm>
            <a:off x="9371493" y="2103690"/>
            <a:ext cx="18941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10000"/>
              </a:spcBef>
              <a:buNone/>
            </a:pPr>
            <a:r>
              <a:rPr lang="en-GB" altLang="en-US" sz="2800" b="1" dirty="0" err="1" smtClean="0">
                <a:solidFill>
                  <a:srgbClr val="112F6A"/>
                </a:solidFill>
                <a:latin typeface="Century Gothic" panose="020B0502020202020204" pitchFamily="34" charset="0"/>
                <a:cs typeface="Calibri" panose="020F0502020204030204" pitchFamily="34" charset="0"/>
              </a:rPr>
              <a:t>jerette</a:t>
            </a:r>
            <a:endParaRPr lang="en-GB" altLang="en-US" sz="2400" dirty="0">
              <a:solidFill>
                <a:srgbClr val="112F6A"/>
              </a:solidFill>
              <a:latin typeface="Century Gothic" panose="020B0502020202020204" pitchFamily="34" charset="0"/>
              <a:cs typeface="Calibri" panose="020F050202020403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6863"/>
            <a:ext cx="4033572" cy="867128"/>
          </a:xfrm>
          <a:prstGeom prst="rect">
            <a:avLst/>
          </a:prstGeom>
        </p:spPr>
      </p:pic>
      <p:sp>
        <p:nvSpPr>
          <p:cNvPr id="15" name="Title 1"/>
          <p:cNvSpPr txBox="1">
            <a:spLocks/>
          </p:cNvSpPr>
          <p:nvPr/>
        </p:nvSpPr>
        <p:spPr>
          <a:xfrm>
            <a:off x="272189" y="376088"/>
            <a:ext cx="3111556" cy="7086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1. Definitions</a:t>
            </a:r>
            <a:endParaRPr lang="en-GB" sz="3600" b="1" dirty="0">
              <a:solidFill>
                <a:schemeClr val="bg1"/>
              </a:solidFill>
              <a:latin typeface="Century Gothic" panose="020B0502020202020204" pitchFamily="34" charset="0"/>
            </a:endParaRPr>
          </a:p>
        </p:txBody>
      </p:sp>
      <p:sp>
        <p:nvSpPr>
          <p:cNvPr id="16" name="Text Box 14"/>
          <p:cNvSpPr txBox="1">
            <a:spLocks noChangeArrowheads="1"/>
          </p:cNvSpPr>
          <p:nvPr/>
        </p:nvSpPr>
        <p:spPr bwMode="auto">
          <a:xfrm>
            <a:off x="9623781" y="4771268"/>
            <a:ext cx="1494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10000"/>
              </a:spcBef>
              <a:buNone/>
            </a:pPr>
            <a:r>
              <a:rPr lang="en-GB" altLang="en-US" sz="2800" b="1" dirty="0" err="1" smtClean="0">
                <a:solidFill>
                  <a:srgbClr val="112F6A"/>
                </a:solidFill>
                <a:latin typeface="Century Gothic" panose="020B0502020202020204" pitchFamily="34" charset="0"/>
                <a:cs typeface="Calibri" panose="020F0502020204030204" pitchFamily="34" charset="0"/>
              </a:rPr>
              <a:t>tirôt</a:t>
            </a:r>
            <a:endParaRPr lang="en-GB" altLang="en-US" sz="2400" dirty="0">
              <a:solidFill>
                <a:srgbClr val="112F6A"/>
              </a:solidFill>
              <a:latin typeface="Century Gothic" panose="020B0502020202020204" pitchFamily="34" charset="0"/>
              <a:cs typeface="Calibri" panose="020F0502020204030204" pitchFamily="34" charset="0"/>
            </a:endParaRPr>
          </a:p>
        </p:txBody>
      </p:sp>
      <p:sp>
        <p:nvSpPr>
          <p:cNvPr id="12" name="TextBox 11"/>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89755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P spid="6" grpId="0" autoUpdateAnimBg="0"/>
      <p:bldP spid="9"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8C22FCA-6C46-4D35-92A6-022800CE3E65}"/>
              </a:ext>
            </a:extLst>
          </p:cNvPr>
          <p:cNvSpPr txBox="1"/>
          <p:nvPr/>
        </p:nvSpPr>
        <p:spPr>
          <a:xfrm>
            <a:off x="355600" y="1276297"/>
            <a:ext cx="11480800" cy="830997"/>
          </a:xfrm>
          <a:prstGeom prst="rect">
            <a:avLst/>
          </a:prstGeom>
          <a:noFill/>
        </p:spPr>
        <p:txBody>
          <a:bodyPr wrap="square">
            <a:spAutoFit/>
          </a:bodyPr>
          <a:lstStyle/>
          <a:p>
            <a:pPr>
              <a:spcBef>
                <a:spcPts val="600"/>
              </a:spcBef>
              <a:defRPr/>
            </a:pPr>
            <a:r>
              <a:rPr lang="en-GB" sz="2400" dirty="0" smtClean="0">
                <a:solidFill>
                  <a:srgbClr val="002060"/>
                </a:solidFill>
                <a:latin typeface="Century Gothic" panose="020B0502020202020204" pitchFamily="34" charset="0"/>
                <a:cs typeface="Calibri" panose="020F0502020204030204" pitchFamily="34" charset="0"/>
              </a:rPr>
              <a:t>What </a:t>
            </a:r>
            <a:r>
              <a:rPr lang="en-GB" sz="2400" dirty="0">
                <a:solidFill>
                  <a:srgbClr val="002060"/>
                </a:solidFill>
                <a:latin typeface="Century Gothic" panose="020B0502020202020204" pitchFamily="34" charset="0"/>
                <a:cs typeface="Calibri" panose="020F0502020204030204" pitchFamily="34" charset="0"/>
              </a:rPr>
              <a:t>do you consider to be the key questions for your own classroom, in respect of phonics teaching?</a:t>
            </a:r>
          </a:p>
        </p:txBody>
      </p:sp>
      <p:sp>
        <p:nvSpPr>
          <p:cNvPr id="3" name="TextBox 2">
            <a:extLst>
              <a:ext uri="{FF2B5EF4-FFF2-40B4-BE49-F238E27FC236}">
                <a16:creationId xmlns="" xmlns:a16="http://schemas.microsoft.com/office/drawing/2014/main" id="{EF92C721-54B7-4ECD-B24C-F67491CC6CFD}"/>
              </a:ext>
            </a:extLst>
          </p:cNvPr>
          <p:cNvSpPr txBox="1"/>
          <p:nvPr/>
        </p:nvSpPr>
        <p:spPr>
          <a:xfrm>
            <a:off x="355600" y="2162927"/>
            <a:ext cx="11480800" cy="4093428"/>
          </a:xfrm>
          <a:prstGeom prst="rect">
            <a:avLst/>
          </a:prstGeom>
          <a:solidFill>
            <a:schemeClr val="bg1">
              <a:alpha val="55000"/>
            </a:schemeClr>
          </a:solidFill>
        </p:spPr>
        <p:txBody>
          <a:bodyPr wrap="square">
            <a:spAutoFit/>
          </a:bodyPr>
          <a:lstStyle/>
          <a:p>
            <a:pPr>
              <a:spcBef>
                <a:spcPts val="600"/>
              </a:spcBef>
              <a:defRPr/>
            </a:pPr>
            <a:r>
              <a:rPr lang="en-GB" sz="2400" dirty="0">
                <a:solidFill>
                  <a:srgbClr val="002060"/>
                </a:solidFill>
                <a:latin typeface="Century Gothic" panose="020B0502020202020204" pitchFamily="34" charset="0"/>
                <a:cs typeface="Calibri" panose="020F0502020204030204" pitchFamily="34" charset="0"/>
              </a:rPr>
              <a:t>Some suggestions:</a:t>
            </a:r>
          </a:p>
          <a:p>
            <a:pPr marL="342900"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(a) How accurate and (b) how fluent are your students at decoding (reading aloud) in the L2?</a:t>
            </a:r>
          </a:p>
          <a:p>
            <a:pPr marL="342900"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Which approaches to teaching phonics (would) work best in my classroom?  How do I need to vary the approach according to the age / stage of learners?</a:t>
            </a:r>
          </a:p>
          <a:p>
            <a:pPr marL="342900"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Which symbol-sound correspondences are the most important ones to teach in the L2?</a:t>
            </a:r>
          </a:p>
          <a:p>
            <a:pPr marL="342900" indent="-342900">
              <a:spcBef>
                <a:spcPts val="600"/>
              </a:spcBef>
              <a:buFont typeface="Arial" panose="020B0604020202020204" pitchFamily="34" charset="0"/>
              <a:buChar char="•"/>
              <a:defRPr/>
            </a:pPr>
            <a:r>
              <a:rPr lang="en-GB" sz="2400" dirty="0">
                <a:solidFill>
                  <a:srgbClr val="002060"/>
                </a:solidFill>
                <a:latin typeface="Century Gothic" panose="020B0502020202020204" pitchFamily="34" charset="0"/>
                <a:cs typeface="Calibri" panose="020F0502020204030204" pitchFamily="34" charset="0"/>
              </a:rPr>
              <a:t>How can I monitor and record progress in decoding and use this information to inform my teaching?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23322"/>
            <a:ext cx="4042854" cy="831161"/>
          </a:xfrm>
          <a:prstGeom prst="rect">
            <a:avLst/>
          </a:prstGeom>
        </p:spPr>
      </p:pic>
      <p:sp>
        <p:nvSpPr>
          <p:cNvPr id="5" name="Title 1"/>
          <p:cNvSpPr txBox="1">
            <a:spLocks/>
          </p:cNvSpPr>
          <p:nvPr/>
        </p:nvSpPr>
        <p:spPr>
          <a:xfrm>
            <a:off x="225772" y="-77329"/>
            <a:ext cx="5571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Session Outline</a:t>
            </a:r>
            <a:endParaRPr lang="en-GB" sz="3200" b="1" dirty="0">
              <a:solidFill>
                <a:schemeClr val="bg1"/>
              </a:solidFill>
            </a:endParaRPr>
          </a:p>
        </p:txBody>
      </p:sp>
    </p:spTree>
    <p:extLst>
      <p:ext uri="{BB962C8B-B14F-4D97-AF65-F5344CB8AC3E}">
        <p14:creationId xmlns:p14="http://schemas.microsoft.com/office/powerpoint/2010/main" val="313488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68804" y="1560885"/>
            <a:ext cx="11316280" cy="4708981"/>
          </a:xfrm>
          <a:prstGeom prst="rect">
            <a:avLst/>
          </a:prstGeom>
          <a:noFill/>
        </p:spPr>
        <p:txBody>
          <a:bodyPr wrap="square" rtlCol="0">
            <a:spAutoFit/>
          </a:bodyPr>
          <a:lstStyle/>
          <a:p>
            <a:r>
              <a:rPr lang="en-GB" sz="1200" dirty="0">
                <a:solidFill>
                  <a:schemeClr val="accent5">
                    <a:lumMod val="50000"/>
                  </a:schemeClr>
                </a:solidFill>
                <a:latin typeface="Century Gothic" panose="020B0502020202020204" pitchFamily="34" charset="0"/>
              </a:rPr>
              <a:t>Cook, V. and </a:t>
            </a:r>
            <a:r>
              <a:rPr lang="en-GB" sz="1200" dirty="0" err="1">
                <a:solidFill>
                  <a:schemeClr val="accent5">
                    <a:lumMod val="50000"/>
                  </a:schemeClr>
                </a:solidFill>
                <a:latin typeface="Century Gothic" panose="020B0502020202020204" pitchFamily="34" charset="0"/>
              </a:rPr>
              <a:t>Bassetti</a:t>
            </a:r>
            <a:r>
              <a:rPr lang="en-GB" sz="1200" dirty="0">
                <a:solidFill>
                  <a:schemeClr val="accent5">
                    <a:lumMod val="50000"/>
                  </a:schemeClr>
                </a:solidFill>
                <a:latin typeface="Century Gothic" panose="020B0502020202020204" pitchFamily="34" charset="0"/>
              </a:rPr>
              <a:t>, B. (2005b) ‘An introduction to researching Second Language Writing systems’, in V. Cook &amp; B. </a:t>
            </a:r>
            <a:r>
              <a:rPr lang="en-GB" sz="1200" dirty="0" err="1">
                <a:solidFill>
                  <a:schemeClr val="accent5">
                    <a:lumMod val="50000"/>
                  </a:schemeClr>
                </a:solidFill>
                <a:latin typeface="Century Gothic" panose="020B0502020202020204" pitchFamily="34" charset="0"/>
              </a:rPr>
              <a:t>Bassetti</a:t>
            </a:r>
            <a:r>
              <a:rPr lang="en-GB" sz="1200" dirty="0">
                <a:solidFill>
                  <a:schemeClr val="accent5">
                    <a:lumMod val="50000"/>
                  </a:schemeClr>
                </a:solidFill>
                <a:latin typeface="Century Gothic" panose="020B0502020202020204" pitchFamily="34" charset="0"/>
              </a:rPr>
              <a:t> (eds.) (2005) Second Language Writing systems.  Clevedon: Multilingual Matters, pp. 1-70.</a:t>
            </a:r>
          </a:p>
          <a:p>
            <a:endParaRPr lang="en-GB" sz="1200" dirty="0">
              <a:solidFill>
                <a:schemeClr val="accent5">
                  <a:lumMod val="50000"/>
                </a:schemeClr>
              </a:solidFill>
              <a:latin typeface="Century Gothic" panose="020B0502020202020204" pitchFamily="34" charset="0"/>
            </a:endParaRPr>
          </a:p>
          <a:p>
            <a:r>
              <a:rPr lang="en-GB" sz="1200" dirty="0" err="1">
                <a:solidFill>
                  <a:schemeClr val="accent5">
                    <a:lumMod val="50000"/>
                  </a:schemeClr>
                </a:solidFill>
                <a:latin typeface="Century Gothic" panose="020B0502020202020204" pitchFamily="34" charset="0"/>
              </a:rPr>
              <a:t>Daller</a:t>
            </a:r>
            <a:r>
              <a:rPr lang="en-GB" sz="1200" dirty="0">
                <a:solidFill>
                  <a:schemeClr val="accent5">
                    <a:lumMod val="50000"/>
                  </a:schemeClr>
                </a:solidFill>
                <a:latin typeface="Century Gothic" panose="020B0502020202020204" pitchFamily="34" charset="0"/>
              </a:rPr>
              <a:t>, H., Milton, J. and </a:t>
            </a:r>
            <a:r>
              <a:rPr lang="en-GB" sz="1200" dirty="0" err="1">
                <a:solidFill>
                  <a:schemeClr val="accent5">
                    <a:lumMod val="50000"/>
                  </a:schemeClr>
                </a:solidFill>
                <a:latin typeface="Century Gothic" panose="020B0502020202020204" pitchFamily="34" charset="0"/>
              </a:rPr>
              <a:t>Treffers-Daller</a:t>
            </a:r>
            <a:r>
              <a:rPr lang="en-GB" sz="1200" dirty="0">
                <a:solidFill>
                  <a:schemeClr val="accent5">
                    <a:lumMod val="50000"/>
                  </a:schemeClr>
                </a:solidFill>
                <a:latin typeface="Century Gothic" panose="020B0502020202020204" pitchFamily="34" charset="0"/>
              </a:rPr>
              <a:t>, J. (2007) ‘Editors’ introduction: conventions, terminology and an overview of the book’. In H. </a:t>
            </a:r>
            <a:r>
              <a:rPr lang="en-GB" sz="1200" dirty="0" err="1">
                <a:solidFill>
                  <a:schemeClr val="accent5">
                    <a:lumMod val="50000"/>
                  </a:schemeClr>
                </a:solidFill>
                <a:latin typeface="Century Gothic" panose="020B0502020202020204" pitchFamily="34" charset="0"/>
              </a:rPr>
              <a:t>Daller</a:t>
            </a:r>
            <a:r>
              <a:rPr lang="en-GB" sz="1200" dirty="0">
                <a:solidFill>
                  <a:schemeClr val="accent5">
                    <a:lumMod val="50000"/>
                  </a:schemeClr>
                </a:solidFill>
                <a:latin typeface="Century Gothic" panose="020B0502020202020204" pitchFamily="34" charset="0"/>
              </a:rPr>
              <a:t>, J. Milton and J. </a:t>
            </a:r>
            <a:r>
              <a:rPr lang="en-GB" sz="1200" dirty="0" err="1">
                <a:solidFill>
                  <a:schemeClr val="accent5">
                    <a:lumMod val="50000"/>
                  </a:schemeClr>
                </a:solidFill>
                <a:latin typeface="Century Gothic" panose="020B0502020202020204" pitchFamily="34" charset="0"/>
              </a:rPr>
              <a:t>Treffers-Daller</a:t>
            </a:r>
            <a:r>
              <a:rPr lang="en-GB" sz="1200" dirty="0">
                <a:solidFill>
                  <a:schemeClr val="accent5">
                    <a:lumMod val="50000"/>
                  </a:schemeClr>
                </a:solidFill>
                <a:latin typeface="Century Gothic" panose="020B0502020202020204" pitchFamily="34" charset="0"/>
              </a:rPr>
              <a:t> (Eds.), Modelling and Assessing Vocabulary Knowledge. Cambridge: Cambridge University Press, pp. 1-32</a:t>
            </a:r>
          </a:p>
          <a:p>
            <a:endParaRPr lang="en-GB" sz="1200" dirty="0">
              <a:solidFill>
                <a:schemeClr val="accent5">
                  <a:lumMod val="50000"/>
                </a:schemeClr>
              </a:solidFill>
              <a:latin typeface="Century Gothic" panose="020B0502020202020204" pitchFamily="34" charset="0"/>
            </a:endParaRPr>
          </a:p>
          <a:p>
            <a:r>
              <a:rPr lang="en-GB" sz="1200" dirty="0" err="1">
                <a:solidFill>
                  <a:schemeClr val="accent5">
                    <a:lumMod val="50000"/>
                  </a:schemeClr>
                </a:solidFill>
                <a:latin typeface="Century Gothic" panose="020B0502020202020204" pitchFamily="34" charset="0"/>
              </a:rPr>
              <a:t>DfE</a:t>
            </a:r>
            <a:r>
              <a:rPr lang="en-GB" sz="1200" dirty="0">
                <a:solidFill>
                  <a:schemeClr val="accent5">
                    <a:lumMod val="50000"/>
                  </a:schemeClr>
                </a:solidFill>
                <a:latin typeface="Century Gothic" panose="020B0502020202020204" pitchFamily="34" charset="0"/>
              </a:rPr>
              <a:t> (2010) The Importance of Teaching: The Schools white paper 2010.  London: Department for Education. </a:t>
            </a:r>
          </a:p>
          <a:p>
            <a:endParaRPr lang="en-GB" sz="1200" dirty="0">
              <a:solidFill>
                <a:schemeClr val="accent5">
                  <a:lumMod val="50000"/>
                </a:schemeClr>
              </a:solidFill>
              <a:latin typeface="Century Gothic" panose="020B0502020202020204" pitchFamily="34" charset="0"/>
            </a:endParaRPr>
          </a:p>
          <a:p>
            <a:r>
              <a:rPr lang="en-GB" sz="1200" dirty="0" err="1">
                <a:solidFill>
                  <a:schemeClr val="accent5">
                    <a:lumMod val="50000"/>
                  </a:schemeClr>
                </a:solidFill>
                <a:latin typeface="Century Gothic" panose="020B0502020202020204" pitchFamily="34" charset="0"/>
              </a:rPr>
              <a:t>Dombey</a:t>
            </a:r>
            <a:r>
              <a:rPr lang="en-GB" sz="1200" dirty="0">
                <a:solidFill>
                  <a:schemeClr val="accent5">
                    <a:lumMod val="50000"/>
                  </a:schemeClr>
                </a:solidFill>
                <a:latin typeface="Century Gothic" panose="020B0502020202020204" pitchFamily="34" charset="0"/>
              </a:rPr>
              <a:t>, H. (2010) Teaching Reading: What the Evidence Says.  Leicester: UKLA.</a:t>
            </a:r>
          </a:p>
          <a:p>
            <a:endParaRPr lang="en-GB" sz="1200" dirty="0">
              <a:solidFill>
                <a:schemeClr val="accent5">
                  <a:lumMod val="50000"/>
                </a:schemeClr>
              </a:solidFill>
              <a:latin typeface="Century Gothic" panose="020B0502020202020204" pitchFamily="34" charset="0"/>
            </a:endParaRPr>
          </a:p>
          <a:p>
            <a:r>
              <a:rPr lang="en-GB" sz="1200" dirty="0" err="1">
                <a:solidFill>
                  <a:schemeClr val="accent5">
                    <a:lumMod val="50000"/>
                  </a:schemeClr>
                </a:solidFill>
                <a:latin typeface="Century Gothic" panose="020B0502020202020204" pitchFamily="34" charset="0"/>
              </a:rPr>
              <a:t>Erler</a:t>
            </a:r>
            <a:r>
              <a:rPr lang="en-GB" sz="1200" dirty="0">
                <a:solidFill>
                  <a:schemeClr val="accent5">
                    <a:lumMod val="50000"/>
                  </a:schemeClr>
                </a:solidFill>
                <a:latin typeface="Century Gothic" panose="020B0502020202020204" pitchFamily="34" charset="0"/>
              </a:rPr>
              <a:t>, L. (2003) Reading in a Foreign Language – Near-Beginner Adolescents’ Experiences of French in English Secondary Schools.  DPhil Thesis, Oxford University.</a:t>
            </a:r>
          </a:p>
          <a:p>
            <a:endParaRPr lang="en-GB" sz="1200" dirty="0">
              <a:solidFill>
                <a:schemeClr val="accent5">
                  <a:lumMod val="50000"/>
                </a:schemeClr>
              </a:solidFill>
              <a:latin typeface="Century Gothic" panose="020B0502020202020204" pitchFamily="34" charset="0"/>
            </a:endParaRPr>
          </a:p>
          <a:p>
            <a:r>
              <a:rPr lang="en-GB" sz="1200" dirty="0" err="1">
                <a:solidFill>
                  <a:schemeClr val="accent5">
                    <a:lumMod val="50000"/>
                  </a:schemeClr>
                </a:solidFill>
                <a:latin typeface="Century Gothic" panose="020B0502020202020204" pitchFamily="34" charset="0"/>
              </a:rPr>
              <a:t>Erler</a:t>
            </a:r>
            <a:r>
              <a:rPr lang="en-GB" sz="1200" dirty="0">
                <a:solidFill>
                  <a:schemeClr val="accent5">
                    <a:lumMod val="50000"/>
                  </a:schemeClr>
                </a:solidFill>
                <a:latin typeface="Century Gothic" panose="020B0502020202020204" pitchFamily="34" charset="0"/>
              </a:rPr>
              <a:t>, L. (2004) ‘Near-Beginner Learners of French Are Reading at a Disability Level’. Francophonie, vol. 30, pp. 9-15.</a:t>
            </a:r>
          </a:p>
          <a:p>
            <a:endParaRPr lang="en-GB" sz="1200" dirty="0">
              <a:solidFill>
                <a:schemeClr val="accent5">
                  <a:lumMod val="50000"/>
                </a:schemeClr>
              </a:solidFill>
              <a:latin typeface="Century Gothic" panose="020B0502020202020204" pitchFamily="34" charset="0"/>
            </a:endParaRPr>
          </a:p>
          <a:p>
            <a:r>
              <a:rPr lang="en-GB" sz="1200" dirty="0" err="1">
                <a:solidFill>
                  <a:schemeClr val="accent5">
                    <a:lumMod val="50000"/>
                  </a:schemeClr>
                </a:solidFill>
                <a:latin typeface="Century Gothic" panose="020B0502020202020204" pitchFamily="34" charset="0"/>
              </a:rPr>
              <a:t>Erler</a:t>
            </a:r>
            <a:r>
              <a:rPr lang="en-GB" sz="1200" dirty="0">
                <a:solidFill>
                  <a:schemeClr val="accent5">
                    <a:lumMod val="50000"/>
                  </a:schemeClr>
                </a:solidFill>
                <a:latin typeface="Century Gothic" panose="020B0502020202020204" pitchFamily="34" charset="0"/>
              </a:rPr>
              <a:t>, L. and </a:t>
            </a:r>
            <a:r>
              <a:rPr lang="en-GB" sz="1200" dirty="0" err="1">
                <a:solidFill>
                  <a:schemeClr val="accent5">
                    <a:lumMod val="50000"/>
                  </a:schemeClr>
                </a:solidFill>
                <a:latin typeface="Century Gothic" panose="020B0502020202020204" pitchFamily="34" charset="0"/>
              </a:rPr>
              <a:t>Macaro</a:t>
            </a:r>
            <a:r>
              <a:rPr lang="en-GB" sz="1200" dirty="0">
                <a:solidFill>
                  <a:schemeClr val="accent5">
                    <a:lumMod val="50000"/>
                  </a:schemeClr>
                </a:solidFill>
                <a:latin typeface="Century Gothic" panose="020B0502020202020204" pitchFamily="34" charset="0"/>
              </a:rPr>
              <a:t>, E. (2012) ‘Decoding Ability in French as a Foreign Language and Language Learning Motivation’. The Modern Language Journal, 95(4): 496-518.</a:t>
            </a:r>
          </a:p>
          <a:p>
            <a:endParaRPr lang="en-GB" sz="1200" dirty="0">
              <a:solidFill>
                <a:schemeClr val="accent5">
                  <a:lumMod val="50000"/>
                </a:schemeClr>
              </a:solidFill>
              <a:latin typeface="Century Gothic" panose="020B0502020202020204" pitchFamily="34" charset="0"/>
            </a:endParaRPr>
          </a:p>
          <a:p>
            <a:r>
              <a:rPr lang="en-GB" sz="1200" dirty="0">
                <a:solidFill>
                  <a:schemeClr val="accent5">
                    <a:lumMod val="50000"/>
                  </a:schemeClr>
                </a:solidFill>
                <a:latin typeface="Century Gothic" panose="020B0502020202020204" pitchFamily="34" charset="0"/>
              </a:rPr>
              <a:t>Gough, P. B. and </a:t>
            </a:r>
            <a:r>
              <a:rPr lang="en-GB" sz="1200" dirty="0" err="1">
                <a:solidFill>
                  <a:schemeClr val="accent5">
                    <a:lumMod val="50000"/>
                  </a:schemeClr>
                </a:solidFill>
                <a:latin typeface="Century Gothic" panose="020B0502020202020204" pitchFamily="34" charset="0"/>
              </a:rPr>
              <a:t>Tunmer</a:t>
            </a:r>
            <a:r>
              <a:rPr lang="en-GB" sz="1200" dirty="0">
                <a:solidFill>
                  <a:schemeClr val="accent5">
                    <a:lumMod val="50000"/>
                  </a:schemeClr>
                </a:solidFill>
                <a:latin typeface="Century Gothic" panose="020B0502020202020204" pitchFamily="34" charset="0"/>
              </a:rPr>
              <a:t>, W. E., 1986. Decoding, reading, and reading disability. Remedial and special education, 7(1), pp.6-10.</a:t>
            </a:r>
          </a:p>
          <a:p>
            <a:endParaRPr lang="en-GB" sz="1200" dirty="0">
              <a:solidFill>
                <a:schemeClr val="accent5">
                  <a:lumMod val="50000"/>
                </a:schemeClr>
              </a:solidFill>
              <a:latin typeface="Century Gothic" panose="020B0502020202020204" pitchFamily="34" charset="0"/>
            </a:endParaRPr>
          </a:p>
          <a:p>
            <a:r>
              <a:rPr lang="en-GB" sz="1200" dirty="0" err="1">
                <a:solidFill>
                  <a:schemeClr val="accent5">
                    <a:lumMod val="50000"/>
                  </a:schemeClr>
                </a:solidFill>
                <a:latin typeface="Century Gothic" panose="020B0502020202020204" pitchFamily="34" charset="0"/>
              </a:rPr>
              <a:t>Grabe</a:t>
            </a:r>
            <a:r>
              <a:rPr lang="en-GB" sz="1200" dirty="0">
                <a:solidFill>
                  <a:schemeClr val="accent5">
                    <a:lumMod val="50000"/>
                  </a:schemeClr>
                </a:solidFill>
                <a:latin typeface="Century Gothic" panose="020B0502020202020204" pitchFamily="34" charset="0"/>
              </a:rPr>
              <a:t>, W. and </a:t>
            </a:r>
            <a:r>
              <a:rPr lang="en-GB" sz="1200" dirty="0" err="1">
                <a:solidFill>
                  <a:schemeClr val="accent5">
                    <a:lumMod val="50000"/>
                  </a:schemeClr>
                </a:solidFill>
                <a:latin typeface="Century Gothic" panose="020B0502020202020204" pitchFamily="34" charset="0"/>
              </a:rPr>
              <a:t>Stoller</a:t>
            </a:r>
            <a:r>
              <a:rPr lang="en-GB" sz="1200" dirty="0">
                <a:solidFill>
                  <a:schemeClr val="accent5">
                    <a:lumMod val="50000"/>
                  </a:schemeClr>
                </a:solidFill>
                <a:latin typeface="Century Gothic" panose="020B0502020202020204" pitchFamily="34" charset="0"/>
              </a:rPr>
              <a:t>, F. L. (2011) Teaching and researching reading.  London: Longman.  </a:t>
            </a:r>
          </a:p>
          <a:p>
            <a:endParaRPr lang="en-GB" sz="1200" dirty="0">
              <a:solidFill>
                <a:schemeClr val="accent5">
                  <a:lumMod val="50000"/>
                </a:schemeClr>
              </a:solidFill>
              <a:latin typeface="Century Gothic" panose="020B0502020202020204" pitchFamily="34" charset="0"/>
            </a:endParaRPr>
          </a:p>
          <a:p>
            <a:r>
              <a:rPr lang="en-GB" sz="1200" dirty="0">
                <a:solidFill>
                  <a:schemeClr val="accent5">
                    <a:lumMod val="50000"/>
                  </a:schemeClr>
                </a:solidFill>
                <a:latin typeface="Century Gothic" panose="020B0502020202020204" pitchFamily="34" charset="0"/>
              </a:rPr>
              <a:t>Hamada, M. and </a:t>
            </a:r>
            <a:r>
              <a:rPr lang="en-GB" sz="1200" dirty="0" err="1">
                <a:solidFill>
                  <a:schemeClr val="accent5">
                    <a:lumMod val="50000"/>
                  </a:schemeClr>
                </a:solidFill>
                <a:latin typeface="Century Gothic" panose="020B0502020202020204" pitchFamily="34" charset="0"/>
              </a:rPr>
              <a:t>Koda</a:t>
            </a:r>
            <a:r>
              <a:rPr lang="en-GB" sz="1200" dirty="0">
                <a:solidFill>
                  <a:schemeClr val="accent5">
                    <a:lumMod val="50000"/>
                  </a:schemeClr>
                </a:solidFill>
                <a:latin typeface="Century Gothic" panose="020B0502020202020204" pitchFamily="34" charset="0"/>
              </a:rPr>
              <a:t>, K. (2008) ‘Influence of First Language Orthographic Experience on Second Language Decoding and Word Learning’. Language Learning, vol. 58, no. 1, pp.1-31.</a:t>
            </a:r>
          </a:p>
          <a:p>
            <a:endParaRPr lang="en-GB" sz="1200" dirty="0">
              <a:solidFill>
                <a:schemeClr val="accent5">
                  <a:lumMod val="50000"/>
                </a:schemeClr>
              </a:solidFill>
              <a:latin typeface="Century Gothic" panose="020B0502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7213"/>
            <a:ext cx="3290911" cy="831161"/>
          </a:xfrm>
          <a:prstGeom prst="rect">
            <a:avLst/>
          </a:prstGeom>
        </p:spPr>
      </p:pic>
      <p:sp>
        <p:nvSpPr>
          <p:cNvPr id="5" name="Title 1"/>
          <p:cNvSpPr txBox="1">
            <a:spLocks/>
          </p:cNvSpPr>
          <p:nvPr/>
        </p:nvSpPr>
        <p:spPr>
          <a:xfrm>
            <a:off x="225772" y="66562"/>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References</a:t>
            </a:r>
            <a:endParaRPr lang="en-GB" sz="3200" b="1" dirty="0">
              <a:solidFill>
                <a:schemeClr val="bg1"/>
              </a:solidFill>
            </a:endParaRPr>
          </a:p>
        </p:txBody>
      </p:sp>
    </p:spTree>
    <p:extLst>
      <p:ext uri="{BB962C8B-B14F-4D97-AF65-F5344CB8AC3E}">
        <p14:creationId xmlns:p14="http://schemas.microsoft.com/office/powerpoint/2010/main" val="7218336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96655" y="1439281"/>
            <a:ext cx="11130614" cy="4708981"/>
          </a:xfrm>
          <a:prstGeom prst="rect">
            <a:avLst/>
          </a:prstGeom>
        </p:spPr>
        <p:txBody>
          <a:bodyPr wrap="square">
            <a:spAutoFit/>
          </a:bodyPr>
          <a:lstStyle/>
          <a:p>
            <a:endParaRPr lang="en-GB" sz="1200" dirty="0">
              <a:solidFill>
                <a:schemeClr val="accent5">
                  <a:lumMod val="50000"/>
                </a:schemeClr>
              </a:solidFill>
              <a:latin typeface="Century Gothic" panose="020B0502020202020204" pitchFamily="34" charset="0"/>
            </a:endParaRPr>
          </a:p>
          <a:p>
            <a:r>
              <a:rPr lang="en-GB" sz="1200" dirty="0">
                <a:solidFill>
                  <a:schemeClr val="accent5">
                    <a:lumMod val="50000"/>
                  </a:schemeClr>
                </a:solidFill>
                <a:latin typeface="Century Gothic" panose="020B0502020202020204" pitchFamily="34" charset="0"/>
              </a:rPr>
              <a:t>Hamada, M. and </a:t>
            </a:r>
            <a:r>
              <a:rPr lang="en-GB" sz="1200" dirty="0" err="1">
                <a:solidFill>
                  <a:schemeClr val="accent5">
                    <a:lumMod val="50000"/>
                  </a:schemeClr>
                </a:solidFill>
                <a:latin typeface="Century Gothic" panose="020B0502020202020204" pitchFamily="34" charset="0"/>
              </a:rPr>
              <a:t>Koda</a:t>
            </a:r>
            <a:r>
              <a:rPr lang="en-GB" sz="1200" dirty="0">
                <a:solidFill>
                  <a:schemeClr val="accent5">
                    <a:lumMod val="50000"/>
                  </a:schemeClr>
                </a:solidFill>
                <a:latin typeface="Century Gothic" panose="020B0502020202020204" pitchFamily="34" charset="0"/>
              </a:rPr>
              <a:t>, K. (2011) ‘The role of the phonological loop in English word learning: A comparison of Chinese ESL learners and native speakers’. Journal of Psycholinguistic Research, 40(2), pp.75-92.</a:t>
            </a:r>
          </a:p>
          <a:p>
            <a:endParaRPr lang="en-GB" sz="1200" dirty="0">
              <a:solidFill>
                <a:schemeClr val="accent5">
                  <a:lumMod val="50000"/>
                </a:schemeClr>
              </a:solidFill>
              <a:latin typeface="Century Gothic" panose="020B0502020202020204" pitchFamily="34" charset="0"/>
            </a:endParaRPr>
          </a:p>
          <a:p>
            <a:r>
              <a:rPr lang="en-GB" sz="1200" dirty="0" err="1">
                <a:solidFill>
                  <a:schemeClr val="accent5">
                    <a:lumMod val="50000"/>
                  </a:schemeClr>
                </a:solidFill>
                <a:latin typeface="Century Gothic" panose="020B0502020202020204" pitchFamily="34" charset="0"/>
              </a:rPr>
              <a:t>Katamba</a:t>
            </a:r>
            <a:r>
              <a:rPr lang="en-GB" sz="1200" dirty="0">
                <a:solidFill>
                  <a:schemeClr val="accent5">
                    <a:lumMod val="50000"/>
                  </a:schemeClr>
                </a:solidFill>
                <a:latin typeface="Century Gothic" panose="020B0502020202020204" pitchFamily="34" charset="0"/>
              </a:rPr>
              <a:t>, F. (1989) An Introduction to Phonology.  </a:t>
            </a:r>
            <a:r>
              <a:rPr lang="en-GB" sz="1200" dirty="0" err="1">
                <a:solidFill>
                  <a:schemeClr val="accent5">
                    <a:lumMod val="50000"/>
                  </a:schemeClr>
                </a:solidFill>
                <a:latin typeface="Century Gothic" panose="020B0502020202020204" pitchFamily="34" charset="0"/>
              </a:rPr>
              <a:t>London:Longman</a:t>
            </a:r>
            <a:r>
              <a:rPr lang="en-GB" sz="1200" dirty="0" smtClean="0">
                <a:solidFill>
                  <a:schemeClr val="accent5">
                    <a:lumMod val="50000"/>
                  </a:schemeClr>
                </a:solidFill>
                <a:latin typeface="Century Gothic" panose="020B0502020202020204" pitchFamily="34" charset="0"/>
              </a:rPr>
              <a:t>.</a:t>
            </a:r>
            <a:endParaRPr lang="en-GB" sz="1200" dirty="0">
              <a:solidFill>
                <a:srgbClr val="4472C4">
                  <a:lumMod val="50000"/>
                </a:srgbClr>
              </a:solidFill>
              <a:latin typeface="Century Gothic" panose="020B0502020202020204" pitchFamily="34" charset="0"/>
            </a:endParaRPr>
          </a:p>
          <a:p>
            <a:endParaRPr lang="en-GB" sz="1200" dirty="0" smtClean="0">
              <a:solidFill>
                <a:schemeClr val="accent5">
                  <a:lumMod val="50000"/>
                </a:schemeClr>
              </a:solidFill>
              <a:latin typeface="Century Gothic" panose="020B0502020202020204" pitchFamily="34" charset="0"/>
            </a:endParaRPr>
          </a:p>
          <a:p>
            <a:r>
              <a:rPr lang="en-GB" sz="1200" dirty="0" err="1" smtClean="0">
                <a:solidFill>
                  <a:schemeClr val="accent5">
                    <a:lumMod val="50000"/>
                  </a:schemeClr>
                </a:solidFill>
                <a:latin typeface="Century Gothic" panose="020B0502020202020204" pitchFamily="34" charset="0"/>
              </a:rPr>
              <a:t>Macaro</a:t>
            </a:r>
            <a:r>
              <a:rPr lang="en-GB" sz="1200" dirty="0">
                <a:solidFill>
                  <a:schemeClr val="accent5">
                    <a:lumMod val="50000"/>
                  </a:schemeClr>
                </a:solidFill>
                <a:latin typeface="Century Gothic" panose="020B0502020202020204" pitchFamily="34" charset="0"/>
              </a:rPr>
              <a:t>, E. (2007) ‘Do beginner learners of French have any writing strategies?’ Language Learning Journal, 35, pp. 23–36. </a:t>
            </a:r>
          </a:p>
          <a:p>
            <a:pPr lvl="0"/>
            <a:r>
              <a:rPr lang="en-GB" sz="1200" dirty="0">
                <a:solidFill>
                  <a:srgbClr val="4472C4">
                    <a:lumMod val="50000"/>
                  </a:srgbClr>
                </a:solidFill>
                <a:latin typeface="Century Gothic" panose="020B0502020202020204" pitchFamily="34" charset="0"/>
              </a:rPr>
              <a:t/>
            </a:r>
            <a:br>
              <a:rPr lang="en-GB" sz="1200" dirty="0">
                <a:solidFill>
                  <a:srgbClr val="4472C4">
                    <a:lumMod val="50000"/>
                  </a:srgbClr>
                </a:solidFill>
                <a:latin typeface="Century Gothic" panose="020B0502020202020204" pitchFamily="34" charset="0"/>
              </a:rPr>
            </a:br>
            <a:r>
              <a:rPr lang="en-GB" sz="1200" dirty="0" err="1">
                <a:solidFill>
                  <a:srgbClr val="4472C4">
                    <a:lumMod val="50000"/>
                  </a:srgbClr>
                </a:solidFill>
                <a:latin typeface="Century Gothic" panose="020B0502020202020204" pitchFamily="34" charset="0"/>
              </a:rPr>
              <a:t>Nassaji</a:t>
            </a:r>
            <a:r>
              <a:rPr lang="en-GB" sz="1200" dirty="0">
                <a:solidFill>
                  <a:srgbClr val="4472C4">
                    <a:lumMod val="50000"/>
                  </a:srgbClr>
                </a:solidFill>
                <a:latin typeface="Century Gothic" panose="020B0502020202020204" pitchFamily="34" charset="0"/>
              </a:rPr>
              <a:t>, H. (2014) ‘The role and importance of lower-level processes in second language reading’.  Language Teaching, 47(1): 1-37.</a:t>
            </a:r>
          </a:p>
          <a:p>
            <a:pPr lvl="0"/>
            <a:endParaRPr lang="en-GB" sz="1200" dirty="0">
              <a:solidFill>
                <a:srgbClr val="4472C4">
                  <a:lumMod val="50000"/>
                </a:srgbClr>
              </a:solidFill>
              <a:latin typeface="Century Gothic" panose="020B0502020202020204" pitchFamily="34" charset="0"/>
            </a:endParaRPr>
          </a:p>
          <a:p>
            <a:pPr lvl="0"/>
            <a:r>
              <a:rPr lang="en-GB" sz="1200" dirty="0" err="1">
                <a:solidFill>
                  <a:srgbClr val="4472C4">
                    <a:lumMod val="50000"/>
                  </a:srgbClr>
                </a:solidFill>
                <a:latin typeface="Century Gothic" panose="020B0502020202020204" pitchFamily="34" charset="0"/>
              </a:rPr>
              <a:t>Odlin</a:t>
            </a:r>
            <a:r>
              <a:rPr lang="en-GB" sz="1200" dirty="0">
                <a:solidFill>
                  <a:srgbClr val="4472C4">
                    <a:lumMod val="50000"/>
                  </a:srgbClr>
                </a:solidFill>
                <a:latin typeface="Century Gothic" panose="020B0502020202020204" pitchFamily="34" charset="0"/>
              </a:rPr>
              <a:t>, T. (1989) Language Transfer: Cross-linguistic influence in language-learning.  Cambridge: Cambridge University Press.</a:t>
            </a:r>
          </a:p>
          <a:p>
            <a:pPr lvl="0"/>
            <a:endParaRPr lang="en-GB" sz="1200" dirty="0">
              <a:solidFill>
                <a:srgbClr val="4472C4">
                  <a:lumMod val="50000"/>
                </a:srgbClr>
              </a:solidFill>
              <a:latin typeface="Century Gothic" panose="020B0502020202020204" pitchFamily="34" charset="0"/>
            </a:endParaRPr>
          </a:p>
          <a:p>
            <a:pPr lvl="0"/>
            <a:r>
              <a:rPr lang="en-GB" sz="1200" dirty="0">
                <a:solidFill>
                  <a:srgbClr val="4472C4">
                    <a:lumMod val="50000"/>
                  </a:srgbClr>
                </a:solidFill>
                <a:latin typeface="Century Gothic" panose="020B0502020202020204" pitchFamily="34" charset="0"/>
              </a:rPr>
              <a:t>Porter, A.M. (2014) An early start to French literacy:  Learning the spoken and written word simultaneously in English primary schools.  PhD thesis, University of Southampton.</a:t>
            </a:r>
          </a:p>
          <a:p>
            <a:pPr lvl="0"/>
            <a:endParaRPr lang="en-GB" sz="1200" dirty="0">
              <a:solidFill>
                <a:srgbClr val="4472C4">
                  <a:lumMod val="50000"/>
                </a:srgbClr>
              </a:solidFill>
              <a:latin typeface="Century Gothic" panose="020B0502020202020204" pitchFamily="34" charset="0"/>
            </a:endParaRPr>
          </a:p>
          <a:p>
            <a:pPr lvl="0"/>
            <a:r>
              <a:rPr lang="en-GB" sz="1200" dirty="0">
                <a:solidFill>
                  <a:srgbClr val="4472C4">
                    <a:lumMod val="50000"/>
                  </a:srgbClr>
                </a:solidFill>
                <a:latin typeface="Century Gothic" panose="020B0502020202020204" pitchFamily="34" charset="0"/>
              </a:rPr>
              <a:t>Rose, J. (2006) Independent review of the Teaching of Early Reading: Final Report.  London: DfES.</a:t>
            </a:r>
          </a:p>
          <a:p>
            <a:pPr lvl="0"/>
            <a:endParaRPr lang="en-GB" sz="1200" dirty="0">
              <a:solidFill>
                <a:srgbClr val="4472C4">
                  <a:lumMod val="50000"/>
                </a:srgbClr>
              </a:solidFill>
              <a:latin typeface="Century Gothic" panose="020B0502020202020204" pitchFamily="34" charset="0"/>
            </a:endParaRPr>
          </a:p>
          <a:p>
            <a:pPr lvl="0"/>
            <a:r>
              <a:rPr lang="en-GB" sz="1200" dirty="0">
                <a:solidFill>
                  <a:srgbClr val="4472C4">
                    <a:lumMod val="50000"/>
                  </a:srgbClr>
                </a:solidFill>
                <a:latin typeface="Century Gothic" panose="020B0502020202020204" pitchFamily="34" charset="0"/>
              </a:rPr>
              <a:t>Seymour, P. H. K., </a:t>
            </a:r>
            <a:r>
              <a:rPr lang="en-GB" sz="1200" dirty="0" err="1">
                <a:solidFill>
                  <a:srgbClr val="4472C4">
                    <a:lumMod val="50000"/>
                  </a:srgbClr>
                </a:solidFill>
                <a:latin typeface="Century Gothic" panose="020B0502020202020204" pitchFamily="34" charset="0"/>
              </a:rPr>
              <a:t>Aro</a:t>
            </a:r>
            <a:r>
              <a:rPr lang="en-GB" sz="1200" dirty="0">
                <a:solidFill>
                  <a:srgbClr val="4472C4">
                    <a:lumMod val="50000"/>
                  </a:srgbClr>
                </a:solidFill>
                <a:latin typeface="Century Gothic" panose="020B0502020202020204" pitchFamily="34" charset="0"/>
              </a:rPr>
              <a:t>, M. and Erskine, J. M. (2003) ‘Foundation Literacy Acquisition in European Orthographies’. British Journal of Psychology, vol. 94, pp. 143–174.</a:t>
            </a:r>
          </a:p>
          <a:p>
            <a:pPr lvl="0"/>
            <a:endParaRPr lang="en-GB" sz="1200" dirty="0">
              <a:solidFill>
                <a:srgbClr val="4472C4">
                  <a:lumMod val="50000"/>
                </a:srgbClr>
              </a:solidFill>
              <a:latin typeface="Century Gothic" panose="020B0502020202020204" pitchFamily="34" charset="0"/>
            </a:endParaRPr>
          </a:p>
          <a:p>
            <a:pPr lvl="0"/>
            <a:r>
              <a:rPr lang="en-GB" sz="1200" dirty="0">
                <a:solidFill>
                  <a:srgbClr val="4472C4">
                    <a:lumMod val="50000"/>
                  </a:srgbClr>
                </a:solidFill>
                <a:latin typeface="Century Gothic" panose="020B0502020202020204" pitchFamily="34" charset="0"/>
              </a:rPr>
              <a:t>Share, D. L. (1995) ‘Phonological recoding and self-teaching: sine qua non of reading acquisition’.  Cognition, vol. 55, pp. 151-208.</a:t>
            </a:r>
          </a:p>
          <a:p>
            <a:pPr lvl="0"/>
            <a:endParaRPr lang="en-GB" sz="1200" dirty="0">
              <a:solidFill>
                <a:srgbClr val="4472C4">
                  <a:lumMod val="50000"/>
                </a:srgbClr>
              </a:solidFill>
              <a:latin typeface="Century Gothic" panose="020B0502020202020204" pitchFamily="34" charset="0"/>
            </a:endParaRPr>
          </a:p>
          <a:p>
            <a:pPr lvl="0"/>
            <a:r>
              <a:rPr lang="en-GB" sz="1200" dirty="0" err="1">
                <a:solidFill>
                  <a:srgbClr val="4472C4">
                    <a:lumMod val="50000"/>
                  </a:srgbClr>
                </a:solidFill>
                <a:latin typeface="Century Gothic" panose="020B0502020202020204" pitchFamily="34" charset="0"/>
              </a:rPr>
              <a:t>Woore</a:t>
            </a:r>
            <a:r>
              <a:rPr lang="en-GB" sz="1200" dirty="0">
                <a:solidFill>
                  <a:srgbClr val="4472C4">
                    <a:lumMod val="50000"/>
                  </a:srgbClr>
                </a:solidFill>
                <a:latin typeface="Century Gothic" panose="020B0502020202020204" pitchFamily="34" charset="0"/>
              </a:rPr>
              <a:t>, R. (2007) ‘“</a:t>
            </a:r>
            <a:r>
              <a:rPr lang="en-GB" sz="1200" dirty="0" err="1">
                <a:solidFill>
                  <a:srgbClr val="4472C4">
                    <a:lumMod val="50000"/>
                  </a:srgbClr>
                </a:solidFill>
                <a:latin typeface="Century Gothic" panose="020B0502020202020204" pitchFamily="34" charset="0"/>
              </a:rPr>
              <a:t>Weisse</a:t>
            </a:r>
            <a:r>
              <a:rPr lang="en-GB" sz="1200" dirty="0">
                <a:solidFill>
                  <a:srgbClr val="4472C4">
                    <a:lumMod val="50000"/>
                  </a:srgbClr>
                </a:solidFill>
                <a:latin typeface="Century Gothic" panose="020B0502020202020204" pitchFamily="34" charset="0"/>
              </a:rPr>
              <a:t> </a:t>
            </a:r>
            <a:r>
              <a:rPr lang="en-GB" sz="1200" dirty="0" err="1">
                <a:solidFill>
                  <a:srgbClr val="4472C4">
                    <a:lumMod val="50000"/>
                  </a:srgbClr>
                </a:solidFill>
                <a:latin typeface="Century Gothic" panose="020B0502020202020204" pitchFamily="34" charset="0"/>
              </a:rPr>
              <a:t>Maus</a:t>
            </a:r>
            <a:r>
              <a:rPr lang="en-GB" sz="1200" dirty="0">
                <a:solidFill>
                  <a:srgbClr val="4472C4">
                    <a:lumMod val="50000"/>
                  </a:srgbClr>
                </a:solidFill>
                <a:latin typeface="Century Gothic" panose="020B0502020202020204" pitchFamily="34" charset="0"/>
              </a:rPr>
              <a:t> in </a:t>
            </a:r>
            <a:r>
              <a:rPr lang="en-GB" sz="1200" dirty="0" err="1">
                <a:solidFill>
                  <a:srgbClr val="4472C4">
                    <a:lumMod val="50000"/>
                  </a:srgbClr>
                </a:solidFill>
                <a:latin typeface="Century Gothic" panose="020B0502020202020204" pitchFamily="34" charset="0"/>
              </a:rPr>
              <a:t>Meinem</a:t>
            </a:r>
            <a:r>
              <a:rPr lang="en-GB" sz="1200" dirty="0">
                <a:solidFill>
                  <a:srgbClr val="4472C4">
                    <a:lumMod val="50000"/>
                  </a:srgbClr>
                </a:solidFill>
                <a:latin typeface="Century Gothic" panose="020B0502020202020204" pitchFamily="34" charset="0"/>
              </a:rPr>
              <a:t> </a:t>
            </a:r>
            <a:r>
              <a:rPr lang="en-GB" sz="1200" dirty="0" err="1">
                <a:solidFill>
                  <a:srgbClr val="4472C4">
                    <a:lumMod val="50000"/>
                  </a:srgbClr>
                </a:solidFill>
                <a:latin typeface="Century Gothic" panose="020B0502020202020204" pitchFamily="34" charset="0"/>
              </a:rPr>
              <a:t>Haus</a:t>
            </a:r>
            <a:r>
              <a:rPr lang="en-GB" sz="1200" dirty="0">
                <a:solidFill>
                  <a:srgbClr val="4472C4">
                    <a:lumMod val="50000"/>
                  </a:srgbClr>
                </a:solidFill>
                <a:latin typeface="Century Gothic" panose="020B0502020202020204" pitchFamily="34" charset="0"/>
              </a:rPr>
              <a:t>”: Using Poems and Learner Strategies to Help Learners Decode the Sounds of the L2’. Language Learning Journal, vol. 35, no. 2, pp. 175-188.</a:t>
            </a:r>
          </a:p>
          <a:p>
            <a:pPr lvl="0"/>
            <a:endParaRPr lang="en-GB" sz="1200" dirty="0">
              <a:solidFill>
                <a:srgbClr val="4472C4">
                  <a:lumMod val="50000"/>
                </a:srgb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7213"/>
            <a:ext cx="3290911" cy="831161"/>
          </a:xfrm>
          <a:prstGeom prst="rect">
            <a:avLst/>
          </a:prstGeom>
        </p:spPr>
      </p:pic>
      <p:sp>
        <p:nvSpPr>
          <p:cNvPr id="4" name="Title 1"/>
          <p:cNvSpPr txBox="1">
            <a:spLocks/>
          </p:cNvSpPr>
          <p:nvPr/>
        </p:nvSpPr>
        <p:spPr>
          <a:xfrm>
            <a:off x="225772" y="66562"/>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References</a:t>
            </a:r>
            <a:endParaRPr lang="en-GB" sz="3200" b="1" dirty="0">
              <a:solidFill>
                <a:schemeClr val="bg1"/>
              </a:solidFill>
            </a:endParaRPr>
          </a:p>
        </p:txBody>
      </p:sp>
    </p:spTree>
    <p:extLst>
      <p:ext uri="{BB962C8B-B14F-4D97-AF65-F5344CB8AC3E}">
        <p14:creationId xmlns:p14="http://schemas.microsoft.com/office/powerpoint/2010/main" val="2865543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96653" y="1537863"/>
            <a:ext cx="11251297" cy="4524315"/>
          </a:xfrm>
          <a:prstGeom prst="rect">
            <a:avLst/>
          </a:prstGeom>
        </p:spPr>
        <p:txBody>
          <a:bodyPr wrap="square">
            <a:spAutoFit/>
          </a:bodyPr>
          <a:lstStyle/>
          <a:p>
            <a:pPr lvl="0"/>
            <a:r>
              <a:rPr lang="en-GB" sz="1200" dirty="0" err="1">
                <a:solidFill>
                  <a:srgbClr val="4472C4">
                    <a:lumMod val="50000"/>
                  </a:srgbClr>
                </a:solidFill>
                <a:latin typeface="Century Gothic" panose="020B0502020202020204" pitchFamily="34" charset="0"/>
              </a:rPr>
              <a:t>Woore</a:t>
            </a:r>
            <a:r>
              <a:rPr lang="en-GB" sz="1200" dirty="0">
                <a:solidFill>
                  <a:srgbClr val="4472C4">
                    <a:lumMod val="50000"/>
                  </a:srgbClr>
                </a:solidFill>
                <a:latin typeface="Century Gothic" panose="020B0502020202020204" pitchFamily="34" charset="0"/>
              </a:rPr>
              <a:t>, R. (2009) ‘Beginners’ progress in decoding L2 French: some longitudinal evidence from English Modern Foreign Languages classrooms’. Language Learning Journal, vol. 37, no. 1, pp. 3-18.</a:t>
            </a:r>
          </a:p>
          <a:p>
            <a:pPr lvl="0"/>
            <a:endParaRPr lang="en-GB" sz="1200" dirty="0">
              <a:solidFill>
                <a:srgbClr val="4472C4">
                  <a:lumMod val="50000"/>
                </a:srgbClr>
              </a:solidFill>
              <a:latin typeface="Century Gothic" panose="020B0502020202020204" pitchFamily="34" charset="0"/>
            </a:endParaRPr>
          </a:p>
          <a:p>
            <a:pPr lvl="0"/>
            <a:r>
              <a:rPr lang="en-GB" sz="1200" dirty="0" err="1">
                <a:solidFill>
                  <a:srgbClr val="4472C4">
                    <a:lumMod val="50000"/>
                  </a:srgbClr>
                </a:solidFill>
                <a:latin typeface="Century Gothic" panose="020B0502020202020204" pitchFamily="34" charset="0"/>
              </a:rPr>
              <a:t>Woore</a:t>
            </a:r>
            <a:r>
              <a:rPr lang="en-GB" sz="1200" dirty="0">
                <a:solidFill>
                  <a:srgbClr val="4472C4">
                    <a:lumMod val="50000"/>
                  </a:srgbClr>
                </a:solidFill>
                <a:latin typeface="Century Gothic" panose="020B0502020202020204" pitchFamily="34" charset="0"/>
              </a:rPr>
              <a:t>, R. (2010) ‘Thinking aloud about L2 decoding: an exploration into the strategies used by beginner learners when pronouncing unfamiliar French words’. Language Learning Journal, vol. 38, no. 1, pp. 3-17.</a:t>
            </a:r>
          </a:p>
          <a:p>
            <a:pPr lvl="0"/>
            <a:endParaRPr lang="en-GB" sz="1200" dirty="0">
              <a:solidFill>
                <a:srgbClr val="4472C4">
                  <a:lumMod val="50000"/>
                </a:srgbClr>
              </a:solidFill>
              <a:latin typeface="Century Gothic" panose="020B0502020202020204" pitchFamily="34" charset="0"/>
            </a:endParaRPr>
          </a:p>
          <a:p>
            <a:pPr lvl="0"/>
            <a:r>
              <a:rPr lang="en-GB" sz="1200" dirty="0" err="1">
                <a:solidFill>
                  <a:srgbClr val="4472C4">
                    <a:lumMod val="50000"/>
                  </a:srgbClr>
                </a:solidFill>
                <a:latin typeface="Century Gothic" panose="020B0502020202020204" pitchFamily="34" charset="0"/>
              </a:rPr>
              <a:t>Woore</a:t>
            </a:r>
            <a:r>
              <a:rPr lang="en-GB" sz="1200" dirty="0">
                <a:solidFill>
                  <a:srgbClr val="4472C4">
                    <a:lumMod val="50000"/>
                  </a:srgbClr>
                </a:solidFill>
                <a:latin typeface="Century Gothic" panose="020B0502020202020204" pitchFamily="34" charset="0"/>
              </a:rPr>
              <a:t>, R. (2011) Investigating and developing beginner learners’ decoding proficiency in second language French: an evaluation of two programmes of instruction. Unpublished PhD thesis, University of Oxford.</a:t>
            </a:r>
          </a:p>
          <a:p>
            <a:pPr lvl="0"/>
            <a:endParaRPr lang="en-GB" sz="1200" dirty="0">
              <a:solidFill>
                <a:srgbClr val="4472C4">
                  <a:lumMod val="50000"/>
                </a:srgbClr>
              </a:solidFill>
              <a:latin typeface="Century Gothic" panose="020B0502020202020204" pitchFamily="34" charset="0"/>
            </a:endParaRPr>
          </a:p>
          <a:p>
            <a:pPr lvl="0"/>
            <a:r>
              <a:rPr lang="en-GB" sz="1200" dirty="0" err="1">
                <a:solidFill>
                  <a:srgbClr val="4472C4">
                    <a:lumMod val="50000"/>
                  </a:srgbClr>
                </a:solidFill>
                <a:latin typeface="Century Gothic" panose="020B0502020202020204" pitchFamily="34" charset="0"/>
              </a:rPr>
              <a:t>Woore</a:t>
            </a:r>
            <a:r>
              <a:rPr lang="en-GB" sz="1200" dirty="0">
                <a:solidFill>
                  <a:srgbClr val="4472C4">
                    <a:lumMod val="50000"/>
                  </a:srgbClr>
                </a:solidFill>
                <a:latin typeface="Century Gothic" panose="020B0502020202020204" pitchFamily="34" charset="0"/>
              </a:rPr>
              <a:t>, R. (2014) ‘Beginner learners’ progress in decoding L2 French: transfer effects in typologically similar L1-L2 writing systems’.  Writing Systems Research, volume 4(2): 167-189.</a:t>
            </a:r>
          </a:p>
          <a:p>
            <a:pPr lvl="0"/>
            <a:endParaRPr lang="en-GB" sz="1200" dirty="0">
              <a:solidFill>
                <a:srgbClr val="4472C4">
                  <a:lumMod val="50000"/>
                </a:srgbClr>
              </a:solidFill>
              <a:latin typeface="Century Gothic" panose="020B0502020202020204" pitchFamily="34" charset="0"/>
            </a:endParaRPr>
          </a:p>
          <a:p>
            <a:pPr lvl="0"/>
            <a:r>
              <a:rPr lang="en-GB" sz="1200" dirty="0" err="1">
                <a:solidFill>
                  <a:srgbClr val="4472C4">
                    <a:lumMod val="50000"/>
                  </a:srgbClr>
                </a:solidFill>
                <a:latin typeface="Century Gothic" panose="020B0502020202020204" pitchFamily="34" charset="0"/>
              </a:rPr>
              <a:t>Woore</a:t>
            </a:r>
            <a:r>
              <a:rPr lang="en-GB" sz="1200" dirty="0">
                <a:solidFill>
                  <a:srgbClr val="4472C4">
                    <a:lumMod val="50000"/>
                  </a:srgbClr>
                </a:solidFill>
                <a:latin typeface="Century Gothic" panose="020B0502020202020204" pitchFamily="34" charset="0"/>
              </a:rPr>
              <a:t>, R (2018) ‘Learners’ pronunciations of familiar and unfamiliar French words: what can they tell us about phonological decoding in an L2?’ The Language Learning Journal, 46(4):456-69. </a:t>
            </a:r>
          </a:p>
          <a:p>
            <a:pPr lvl="0"/>
            <a:endParaRPr lang="en-GB" sz="1200" dirty="0">
              <a:solidFill>
                <a:srgbClr val="4472C4">
                  <a:lumMod val="50000"/>
                </a:srgbClr>
              </a:solidFill>
              <a:latin typeface="Century Gothic" panose="020B0502020202020204" pitchFamily="34" charset="0"/>
            </a:endParaRPr>
          </a:p>
          <a:p>
            <a:pPr lvl="0"/>
            <a:endParaRPr lang="en-GB" sz="1200" dirty="0" smtClean="0">
              <a:solidFill>
                <a:srgbClr val="4472C4">
                  <a:lumMod val="50000"/>
                </a:srgbClr>
              </a:solidFill>
              <a:latin typeface="Century Gothic" panose="020B0502020202020204" pitchFamily="34" charset="0"/>
            </a:endParaRPr>
          </a:p>
          <a:p>
            <a:pPr lvl="0"/>
            <a:r>
              <a:rPr lang="en-GB" sz="1200" dirty="0" err="1" smtClean="0">
                <a:solidFill>
                  <a:srgbClr val="4472C4">
                    <a:lumMod val="50000"/>
                  </a:srgbClr>
                </a:solidFill>
                <a:latin typeface="Century Gothic" panose="020B0502020202020204" pitchFamily="34" charset="0"/>
              </a:rPr>
              <a:t>Woore</a:t>
            </a:r>
            <a:r>
              <a:rPr lang="en-GB" sz="1200" dirty="0">
                <a:solidFill>
                  <a:srgbClr val="4472C4">
                    <a:lumMod val="50000"/>
                  </a:srgbClr>
                </a:solidFill>
                <a:latin typeface="Century Gothic" panose="020B0502020202020204" pitchFamily="34" charset="0"/>
              </a:rPr>
              <a:t>, R., Graham, S., Porter, A., Courtney, L. and </a:t>
            </a:r>
            <a:r>
              <a:rPr lang="en-GB" sz="1200" dirty="0" err="1">
                <a:solidFill>
                  <a:srgbClr val="4472C4">
                    <a:lumMod val="50000"/>
                  </a:srgbClr>
                </a:solidFill>
                <a:latin typeface="Century Gothic" panose="020B0502020202020204" pitchFamily="34" charset="0"/>
              </a:rPr>
              <a:t>Savory</a:t>
            </a:r>
            <a:r>
              <a:rPr lang="en-GB" sz="1200" dirty="0">
                <a:solidFill>
                  <a:srgbClr val="4472C4">
                    <a:lumMod val="50000"/>
                  </a:srgbClr>
                </a:solidFill>
                <a:latin typeface="Century Gothic" panose="020B0502020202020204" pitchFamily="34" charset="0"/>
              </a:rPr>
              <a:t>, C. (2018) Foreign Language Education: Unlocking Reading (FLEUR) - A study into the teaching of reading to beginner learners of French in secondary school.  https://ora.ox.ac.uk/objects/uuid:4b0cb239-72f0-49e4-8f32-3672625884f0</a:t>
            </a:r>
          </a:p>
          <a:p>
            <a:pPr lvl="0"/>
            <a:endParaRPr lang="en-GB" sz="1200" dirty="0">
              <a:solidFill>
                <a:srgbClr val="4472C4">
                  <a:lumMod val="50000"/>
                </a:srgbClr>
              </a:solidFill>
              <a:latin typeface="Century Gothic" panose="020B0502020202020204" pitchFamily="34" charset="0"/>
            </a:endParaRPr>
          </a:p>
          <a:p>
            <a:pPr lvl="0"/>
            <a:r>
              <a:rPr lang="en-GB" sz="1200" dirty="0">
                <a:solidFill>
                  <a:srgbClr val="4472C4">
                    <a:lumMod val="50000"/>
                  </a:srgbClr>
                </a:solidFill>
                <a:latin typeface="Century Gothic" panose="020B0502020202020204" pitchFamily="34" charset="0"/>
              </a:rPr>
              <a:t>Wyse, D. and Styles, M. (2007) ‘Synthetic phonics and the teaching of reading: the debate surrounding England’s “Rose Report”’. Literacy, 41(1), pp. 35-42</a:t>
            </a:r>
          </a:p>
          <a:p>
            <a:pPr lvl="0"/>
            <a:endParaRPr lang="en-GB" sz="1200" dirty="0">
              <a:solidFill>
                <a:srgbClr val="4472C4">
                  <a:lumMod val="50000"/>
                </a:srgbClr>
              </a:solidFill>
              <a:latin typeface="Century Gothic" panose="020B0502020202020204" pitchFamily="34" charset="0"/>
            </a:endParaRPr>
          </a:p>
          <a:p>
            <a:pPr lvl="0"/>
            <a:r>
              <a:rPr lang="en-GB" sz="1200" dirty="0">
                <a:solidFill>
                  <a:srgbClr val="4472C4">
                    <a:lumMod val="50000"/>
                  </a:srgbClr>
                </a:solidFill>
                <a:latin typeface="Century Gothic" panose="020B0502020202020204" pitchFamily="34" charset="0"/>
              </a:rPr>
              <a:t>Ziegler, J. and </a:t>
            </a:r>
            <a:r>
              <a:rPr lang="en-GB" sz="1200" dirty="0" err="1">
                <a:solidFill>
                  <a:srgbClr val="4472C4">
                    <a:lumMod val="50000"/>
                  </a:srgbClr>
                </a:solidFill>
                <a:latin typeface="Century Gothic" panose="020B0502020202020204" pitchFamily="34" charset="0"/>
              </a:rPr>
              <a:t>Goswami</a:t>
            </a:r>
            <a:r>
              <a:rPr lang="en-GB" sz="1200" dirty="0">
                <a:solidFill>
                  <a:srgbClr val="4472C4">
                    <a:lumMod val="50000"/>
                  </a:srgbClr>
                </a:solidFill>
                <a:latin typeface="Century Gothic" panose="020B0502020202020204" pitchFamily="34" charset="0"/>
              </a:rPr>
              <a:t>, U. (2005) ‘Reading Acquisition, Developmental Dyslexia and Skilled Reading Across Languages: A Psycholinguistic Grain Size Theory’. Psychological Bulletin, vol. 131, no. 1, pp. 3-29.</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7213"/>
            <a:ext cx="3290911" cy="831161"/>
          </a:xfrm>
          <a:prstGeom prst="rect">
            <a:avLst/>
          </a:prstGeom>
        </p:spPr>
      </p:pic>
      <p:sp>
        <p:nvSpPr>
          <p:cNvPr id="4" name="Title 1"/>
          <p:cNvSpPr txBox="1">
            <a:spLocks/>
          </p:cNvSpPr>
          <p:nvPr/>
        </p:nvSpPr>
        <p:spPr>
          <a:xfrm>
            <a:off x="225772" y="66562"/>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References</a:t>
            </a:r>
            <a:endParaRPr lang="en-GB" sz="3200" b="1" dirty="0">
              <a:solidFill>
                <a:schemeClr val="bg1"/>
              </a:solidFill>
            </a:endParaRPr>
          </a:p>
        </p:txBody>
      </p:sp>
    </p:spTree>
    <p:extLst>
      <p:ext uri="{BB962C8B-B14F-4D97-AF65-F5344CB8AC3E}">
        <p14:creationId xmlns:p14="http://schemas.microsoft.com/office/powerpoint/2010/main" val="306887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le 16"/>
          <p:cNvSpPr/>
          <p:nvPr/>
        </p:nvSpPr>
        <p:spPr>
          <a:xfrm>
            <a:off x="3235211" y="4204819"/>
            <a:ext cx="8500863" cy="1970152"/>
          </a:xfrm>
          <a:prstGeom prst="roundRect">
            <a:avLst/>
          </a:prstGeom>
          <a:solidFill>
            <a:schemeClr val="bg1">
              <a:alpha val="88000"/>
            </a:schemeClr>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latin typeface="Century Gothic" panose="020B0502020202020204" pitchFamily="34" charset="0"/>
            </a:endParaRPr>
          </a:p>
        </p:txBody>
      </p:sp>
      <p:sp>
        <p:nvSpPr>
          <p:cNvPr id="6" name="Rounded Rectangle 5"/>
          <p:cNvSpPr/>
          <p:nvPr/>
        </p:nvSpPr>
        <p:spPr>
          <a:xfrm>
            <a:off x="3235211" y="2149871"/>
            <a:ext cx="8500863" cy="1970152"/>
          </a:xfrm>
          <a:prstGeom prst="roundRect">
            <a:avLst/>
          </a:prstGeom>
          <a:solidFill>
            <a:schemeClr val="bg1">
              <a:alpha val="88000"/>
            </a:schemeClr>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latin typeface="Century Gothic" panose="020B0502020202020204" pitchFamily="34" charset="0"/>
            </a:endParaRPr>
          </a:p>
        </p:txBody>
      </p:sp>
      <p:sp>
        <p:nvSpPr>
          <p:cNvPr id="7" name="TextBox 6"/>
          <p:cNvSpPr txBox="1">
            <a:spLocks noChangeArrowheads="1"/>
          </p:cNvSpPr>
          <p:nvPr/>
        </p:nvSpPr>
        <p:spPr bwMode="auto">
          <a:xfrm>
            <a:off x="475495" y="1248234"/>
            <a:ext cx="112605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dirty="0">
                <a:solidFill>
                  <a:srgbClr val="002060"/>
                </a:solidFill>
                <a:latin typeface="Century Gothic" panose="020B0502020202020204" pitchFamily="34" charset="0"/>
                <a:cs typeface="Calibri" panose="020F0502020204030204" pitchFamily="34" charset="0"/>
              </a:rPr>
              <a:t>“The case for systematic phonic work is overwhelming and much strengthened by a synthetic approach” (Rose, 2006:20)</a:t>
            </a:r>
            <a:endParaRPr lang="en-GB" altLang="en-US" sz="2000" i="1" dirty="0">
              <a:solidFill>
                <a:srgbClr val="002060"/>
              </a:solidFill>
              <a:latin typeface="Century Gothic" panose="020B0502020202020204" pitchFamily="34" charset="0"/>
              <a:cs typeface="Calibri" panose="020F0502020204030204" pitchFamily="34" charset="0"/>
            </a:endParaRPr>
          </a:p>
        </p:txBody>
      </p:sp>
      <p:pic>
        <p:nvPicPr>
          <p:cNvPr id="8" name="Picture 7"/>
          <p:cNvPicPr>
            <a:picLocks noChangeAspect="1"/>
          </p:cNvPicPr>
          <p:nvPr/>
        </p:nvPicPr>
        <p:blipFill rotWithShape="1">
          <a:blip r:embed="rId3"/>
          <a:srcRect l="27098" r="2734" b="420"/>
          <a:stretch/>
        </p:blipFill>
        <p:spPr>
          <a:xfrm>
            <a:off x="9343590" y="2351735"/>
            <a:ext cx="1970989" cy="1566424"/>
          </a:xfrm>
          <a:prstGeom prst="rect">
            <a:avLst/>
          </a:prstGeom>
        </p:spPr>
      </p:pic>
      <p:sp>
        <p:nvSpPr>
          <p:cNvPr id="9" name="Text Box 4"/>
          <p:cNvSpPr txBox="1">
            <a:spLocks noChangeArrowheads="1"/>
          </p:cNvSpPr>
          <p:nvPr/>
        </p:nvSpPr>
        <p:spPr bwMode="auto">
          <a:xfrm>
            <a:off x="3352005" y="2473227"/>
            <a:ext cx="587889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000" dirty="0">
                <a:solidFill>
                  <a:srgbClr val="002060"/>
                </a:solidFill>
                <a:latin typeface="Century Gothic" panose="020B0502020202020204" pitchFamily="34" charset="0"/>
                <a:cs typeface="Calibri" panose="020F0502020204030204" pitchFamily="34" charset="0"/>
              </a:rPr>
              <a:t>“We will improve early numeracy and literacy, promoting systematic synthetic phonics and assessing reading at age six to make sure that all children are on track” (</a:t>
            </a:r>
            <a:r>
              <a:rPr lang="en-GB" altLang="en-US" sz="2000" dirty="0" err="1">
                <a:solidFill>
                  <a:srgbClr val="002060"/>
                </a:solidFill>
                <a:latin typeface="Century Gothic" panose="020B0502020202020204" pitchFamily="34" charset="0"/>
                <a:cs typeface="Calibri" panose="020F0502020204030204" pitchFamily="34" charset="0"/>
              </a:rPr>
              <a:t>DfE</a:t>
            </a:r>
            <a:r>
              <a:rPr lang="en-GB" altLang="en-US" sz="2000" dirty="0">
                <a:solidFill>
                  <a:srgbClr val="002060"/>
                </a:solidFill>
                <a:latin typeface="Century Gothic" panose="020B0502020202020204" pitchFamily="34" charset="0"/>
                <a:cs typeface="Calibri" panose="020F0502020204030204" pitchFamily="34" charset="0"/>
              </a:rPr>
              <a:t>, 2010:43)</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rcRect l="8263" t="16402" r="42519" b="28300"/>
          <a:stretch>
            <a:fillRect/>
          </a:stretch>
        </p:blipFill>
        <p:spPr bwMode="auto">
          <a:xfrm>
            <a:off x="3536236" y="4369113"/>
            <a:ext cx="2613916" cy="165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6150152" y="4835952"/>
            <a:ext cx="53657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000" dirty="0">
                <a:solidFill>
                  <a:srgbClr val="002060"/>
                </a:solidFill>
                <a:latin typeface="Century Gothic" panose="020B0502020202020204" pitchFamily="34" charset="0"/>
                <a:cs typeface="Calibri" panose="020F0502020204030204" pitchFamily="34" charset="0"/>
              </a:rPr>
              <a:t>Year 1 ‘Phonics Screening Check’ in England</a:t>
            </a:r>
            <a:endParaRPr lang="en-GB" altLang="en-US" sz="2000" i="1" dirty="0">
              <a:solidFill>
                <a:srgbClr val="002060"/>
              </a:solidFill>
              <a:latin typeface="Century Gothic" panose="020B0502020202020204" pitchFamily="34" charset="0"/>
              <a:cs typeface="Calibri" panose="020F0502020204030204" pitchFamily="34"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223322"/>
            <a:ext cx="10276034" cy="831161"/>
          </a:xfrm>
          <a:prstGeom prst="rect">
            <a:avLst/>
          </a:prstGeom>
        </p:spPr>
      </p:pic>
      <p:sp>
        <p:nvSpPr>
          <p:cNvPr id="15"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b="1" dirty="0" smtClean="0">
                <a:solidFill>
                  <a:schemeClr val="bg1"/>
                </a:solidFill>
              </a:rPr>
              <a:t>2. The Role of Phonics to Read in L1 English</a:t>
            </a:r>
            <a:endParaRPr lang="en-GB" sz="3200" b="1" dirty="0">
              <a:solidFill>
                <a:schemeClr val="bg1"/>
              </a:solidFill>
            </a:endParaRPr>
          </a:p>
        </p:txBody>
      </p:sp>
      <p:pic>
        <p:nvPicPr>
          <p:cNvPr id="5" name="Picture 4"/>
          <p:cNvPicPr>
            <a:picLocks noChangeAspect="1"/>
          </p:cNvPicPr>
          <p:nvPr/>
        </p:nvPicPr>
        <p:blipFill>
          <a:blip r:embed="rId7"/>
          <a:stretch>
            <a:fillRect/>
          </a:stretch>
        </p:blipFill>
        <p:spPr>
          <a:xfrm rot="21355148">
            <a:off x="514334" y="2549563"/>
            <a:ext cx="2258324" cy="3171240"/>
          </a:xfrm>
          <a:prstGeom prst="rect">
            <a:avLst/>
          </a:prstGeom>
          <a:ln w="41275">
            <a:solidFill>
              <a:schemeClr val="accent1">
                <a:shade val="50000"/>
              </a:schemeClr>
            </a:solidFill>
          </a:ln>
        </p:spPr>
      </p:pic>
    </p:spTree>
    <p:extLst>
      <p:ext uri="{BB962C8B-B14F-4D97-AF65-F5344CB8AC3E}">
        <p14:creationId xmlns:p14="http://schemas.microsoft.com/office/powerpoint/2010/main" val="62737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047551" y="1355134"/>
            <a:ext cx="3868340" cy="823912"/>
          </a:xfrm>
        </p:spPr>
        <p:txBody>
          <a:bodyPr>
            <a:normAutofit/>
          </a:bodyPr>
          <a:lstStyle/>
          <a:p>
            <a:r>
              <a:rPr lang="en-GB" sz="2800" dirty="0">
                <a:solidFill>
                  <a:srgbClr val="E56700"/>
                </a:solidFill>
              </a:rPr>
              <a:t>Synthetic phonics</a:t>
            </a:r>
          </a:p>
        </p:txBody>
      </p:sp>
      <p:sp>
        <p:nvSpPr>
          <p:cNvPr id="6" name="Content Placeholder 5"/>
          <p:cNvSpPr>
            <a:spLocks noGrp="1"/>
          </p:cNvSpPr>
          <p:nvPr>
            <p:ph sz="half" idx="2"/>
          </p:nvPr>
        </p:nvSpPr>
        <p:spPr>
          <a:xfrm>
            <a:off x="1047551" y="2342288"/>
            <a:ext cx="3868340" cy="1435470"/>
          </a:xfrm>
        </p:spPr>
        <p:txBody>
          <a:bodyPr>
            <a:normAutofit/>
          </a:bodyPr>
          <a:lstStyle/>
          <a:p>
            <a:pPr marL="342900" indent="-342900">
              <a:spcBef>
                <a:spcPts val="600"/>
              </a:spcBef>
            </a:pPr>
            <a:r>
              <a:rPr lang="en-GB" altLang="en-US" sz="2000" dirty="0">
                <a:cs typeface="Calibri" panose="020F0502020204030204" pitchFamily="34" charset="0"/>
              </a:rPr>
              <a:t>c –a – t </a:t>
            </a:r>
            <a:r>
              <a:rPr lang="en-GB" altLang="en-US" sz="2000" dirty="0">
                <a:cs typeface="Calibri" panose="020F0502020204030204" pitchFamily="34" charset="0"/>
                <a:sym typeface="Wingdings" panose="05000000000000000000" pitchFamily="2" charset="2"/>
              </a:rPr>
              <a:t> cat</a:t>
            </a:r>
          </a:p>
          <a:p>
            <a:pPr marL="342900" indent="-342900">
              <a:spcBef>
                <a:spcPts val="600"/>
              </a:spcBef>
            </a:pPr>
            <a:r>
              <a:rPr lang="en-GB" altLang="en-US" sz="2000" dirty="0">
                <a:cs typeface="Calibri" panose="020F0502020204030204" pitchFamily="34" charset="0"/>
                <a:sym typeface="Wingdings" panose="05000000000000000000" pitchFamily="2" charset="2"/>
              </a:rPr>
              <a:t>Common exception words also taught – e.g. ‘of’, ‘the’</a:t>
            </a:r>
          </a:p>
        </p:txBody>
      </p:sp>
      <p:sp>
        <p:nvSpPr>
          <p:cNvPr id="7" name="Text Placeholder 6"/>
          <p:cNvSpPr>
            <a:spLocks noGrp="1"/>
          </p:cNvSpPr>
          <p:nvPr>
            <p:ph type="body" sz="quarter" idx="3"/>
          </p:nvPr>
        </p:nvSpPr>
        <p:spPr>
          <a:xfrm>
            <a:off x="6430198" y="1355134"/>
            <a:ext cx="3722372" cy="823912"/>
          </a:xfrm>
        </p:spPr>
        <p:txBody>
          <a:bodyPr>
            <a:normAutofit/>
          </a:bodyPr>
          <a:lstStyle/>
          <a:p>
            <a:r>
              <a:rPr lang="en-GB" sz="2800" dirty="0">
                <a:solidFill>
                  <a:srgbClr val="E56700"/>
                </a:solidFill>
              </a:rPr>
              <a:t>Analytic phonics</a:t>
            </a:r>
          </a:p>
        </p:txBody>
      </p:sp>
      <p:sp>
        <p:nvSpPr>
          <p:cNvPr id="8" name="Content Placeholder 7"/>
          <p:cNvSpPr>
            <a:spLocks noGrp="1"/>
          </p:cNvSpPr>
          <p:nvPr>
            <p:ph sz="quarter" idx="4"/>
          </p:nvPr>
        </p:nvSpPr>
        <p:spPr>
          <a:xfrm>
            <a:off x="6430198" y="2239140"/>
            <a:ext cx="5471122" cy="2439390"/>
          </a:xfrm>
        </p:spPr>
        <p:txBody>
          <a:bodyPr>
            <a:normAutofit/>
          </a:bodyPr>
          <a:lstStyle/>
          <a:p>
            <a:pPr marL="342900" indent="-342900">
              <a:spcBef>
                <a:spcPts val="600"/>
              </a:spcBef>
            </a:pPr>
            <a:r>
              <a:rPr lang="en-GB" altLang="en-US" sz="2000" dirty="0">
                <a:cs typeface="Calibri" panose="020F0502020204030204" pitchFamily="34" charset="0"/>
              </a:rPr>
              <a:t>Children taught to recognize whole words first</a:t>
            </a:r>
          </a:p>
          <a:p>
            <a:pPr marL="342900" indent="-342900">
              <a:spcBef>
                <a:spcPts val="600"/>
              </a:spcBef>
            </a:pPr>
            <a:r>
              <a:rPr lang="en-GB" altLang="en-US" sz="2000" dirty="0">
                <a:cs typeface="Calibri" panose="020F0502020204030204" pitchFamily="34" charset="0"/>
              </a:rPr>
              <a:t>Then recognize patterns – e.g. </a:t>
            </a:r>
          </a:p>
          <a:p>
            <a:pPr marL="1085850" lvl="1" indent="-342900">
              <a:spcBef>
                <a:spcPts val="600"/>
              </a:spcBef>
            </a:pPr>
            <a:r>
              <a:rPr lang="en-GB" altLang="en-US" sz="2000" i="1" dirty="0">
                <a:cs typeface="Calibri" panose="020F0502020204030204" pitchFamily="34" charset="0"/>
              </a:rPr>
              <a:t>cat, cake, car, cup </a:t>
            </a:r>
            <a:r>
              <a:rPr lang="en-GB" altLang="en-US" sz="2000" dirty="0">
                <a:cs typeface="Calibri" panose="020F0502020204030204" pitchFamily="34" charset="0"/>
              </a:rPr>
              <a:t>all start with &lt;c&gt;</a:t>
            </a:r>
          </a:p>
          <a:p>
            <a:pPr marL="1085850" lvl="1" indent="-342900">
              <a:spcBef>
                <a:spcPts val="600"/>
              </a:spcBef>
            </a:pPr>
            <a:r>
              <a:rPr lang="en-GB" altLang="en-US" sz="2000" dirty="0">
                <a:cs typeface="Calibri" panose="020F0502020204030204" pitchFamily="34" charset="0"/>
              </a:rPr>
              <a:t>cap, rip, flap all end in &lt;p&gt;</a:t>
            </a:r>
          </a:p>
          <a:p>
            <a:endParaRPr lang="en-GB" sz="2400" dirty="0"/>
          </a:p>
        </p:txBody>
      </p:sp>
      <p:sp>
        <p:nvSpPr>
          <p:cNvPr id="9" name="TextBox 8"/>
          <p:cNvSpPr txBox="1"/>
          <p:nvPr/>
        </p:nvSpPr>
        <p:spPr>
          <a:xfrm>
            <a:off x="428576" y="4871812"/>
            <a:ext cx="11334847" cy="1323439"/>
          </a:xfrm>
          <a:prstGeom prst="rect">
            <a:avLst/>
          </a:prstGeom>
          <a:noFill/>
        </p:spPr>
        <p:txBody>
          <a:bodyPr wrap="square">
            <a:spAutoFit/>
          </a:bodyPr>
          <a:lstStyle/>
          <a:p>
            <a:pPr marL="342900" indent="-342900">
              <a:buFont typeface="Arial" panose="020B0604020202020204" pitchFamily="34" charset="0"/>
              <a:buChar char="•"/>
              <a:defRPr/>
            </a:pPr>
            <a:r>
              <a:rPr lang="en-GB" sz="2000" dirty="0">
                <a:solidFill>
                  <a:srgbClr val="002060"/>
                </a:solidFill>
                <a:latin typeface="Century Gothic" panose="020B0502020202020204" pitchFamily="34" charset="0"/>
                <a:cs typeface="Calibri" panose="020F0502020204030204" pitchFamily="34" charset="0"/>
              </a:rPr>
              <a:t>Emphasis on synthetic phonics is controversial </a:t>
            </a:r>
          </a:p>
          <a:p>
            <a:pPr marL="342900" indent="-342900">
              <a:buFont typeface="Arial" panose="020B0604020202020204" pitchFamily="34" charset="0"/>
              <a:buChar char="•"/>
              <a:defRPr/>
            </a:pPr>
            <a:r>
              <a:rPr lang="en-GB" sz="2000" dirty="0">
                <a:solidFill>
                  <a:srgbClr val="E56700"/>
                </a:solidFill>
                <a:latin typeface="Century Gothic" panose="020B0502020202020204" pitchFamily="34" charset="0"/>
                <a:cs typeface="Calibri" panose="020F0502020204030204" pitchFamily="34" charset="0"/>
              </a:rPr>
              <a:t>“The available research evidence supports systematic tuition in phonics at a variety of levels (e.g. phoneme, onset-rime) combined with meaningful experiences with print” </a:t>
            </a:r>
            <a:r>
              <a:rPr lang="en-GB" sz="2000" dirty="0">
                <a:solidFill>
                  <a:srgbClr val="002060"/>
                </a:solidFill>
                <a:latin typeface="Century Gothic" panose="020B0502020202020204" pitchFamily="34" charset="0"/>
                <a:cs typeface="Calibri" panose="020F0502020204030204" pitchFamily="34" charset="0"/>
              </a:rPr>
              <a:t>(Wyse &amp; Styles 2007:40)</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3322"/>
            <a:ext cx="7403390" cy="831161"/>
          </a:xfrm>
          <a:prstGeom prst="rect">
            <a:avLst/>
          </a:prstGeom>
        </p:spPr>
      </p:pic>
      <p:sp>
        <p:nvSpPr>
          <p:cNvPr id="11" name="Title 1"/>
          <p:cNvSpPr txBox="1">
            <a:spLocks/>
          </p:cNvSpPr>
          <p:nvPr/>
        </p:nvSpPr>
        <p:spPr>
          <a:xfrm>
            <a:off x="225772" y="-77329"/>
            <a:ext cx="10918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smtClean="0">
                <a:solidFill>
                  <a:schemeClr val="bg1"/>
                </a:solidFill>
              </a:rPr>
              <a:t>Types of Phonics Teaching</a:t>
            </a:r>
            <a:endParaRPr lang="en-GB" sz="3600" b="1" dirty="0">
              <a:solidFill>
                <a:schemeClr val="bg1"/>
              </a:solidFill>
            </a:endParaRPr>
          </a:p>
        </p:txBody>
      </p:sp>
    </p:spTree>
    <p:extLst>
      <p:ext uri="{BB962C8B-B14F-4D97-AF65-F5344CB8AC3E}">
        <p14:creationId xmlns:p14="http://schemas.microsoft.com/office/powerpoint/2010/main" val="384955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500"/>
                                        <p:tgtEl>
                                          <p:spTgt spid="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621318" y="633978"/>
            <a:ext cx="5352454" cy="1323439"/>
          </a:xfrm>
          <a:prstGeom prst="rect">
            <a:avLst/>
          </a:prstGeom>
          <a:noFill/>
        </p:spPr>
        <p:txBody>
          <a:bodyPr wrap="square">
            <a:spAutoFit/>
          </a:bodyPr>
          <a:lstStyle/>
          <a:p>
            <a:pPr marL="342900" indent="-342900">
              <a:buFont typeface="Arial" panose="020B0604020202020204" pitchFamily="34" charset="0"/>
              <a:buChar char="•"/>
              <a:defRPr/>
            </a:pPr>
            <a:r>
              <a:rPr lang="en-GB" sz="2000" dirty="0">
                <a:solidFill>
                  <a:srgbClr val="002060"/>
                </a:solidFill>
                <a:latin typeface="Century Gothic" panose="020B0502020202020204" pitchFamily="34" charset="0"/>
                <a:cs typeface="Calibri" panose="020F0502020204030204" pitchFamily="34" charset="0"/>
              </a:rPr>
              <a:t>Evidence for the benefits of phonics is more established </a:t>
            </a:r>
          </a:p>
          <a:p>
            <a:pPr marL="342900" indent="-342900">
              <a:buFont typeface="Arial" panose="020B0604020202020204" pitchFamily="34" charset="0"/>
              <a:buChar char="•"/>
              <a:defRPr/>
            </a:pPr>
            <a:r>
              <a:rPr lang="en-GB" sz="2000" dirty="0">
                <a:solidFill>
                  <a:srgbClr val="002060"/>
                </a:solidFill>
                <a:latin typeface="Century Gothic" panose="020B0502020202020204" pitchFamily="34" charset="0"/>
                <a:cs typeface="Calibri" panose="020F0502020204030204" pitchFamily="34" charset="0"/>
              </a:rPr>
              <a:t>…but </a:t>
            </a:r>
            <a:r>
              <a:rPr lang="en-GB" sz="2000" b="1" dirty="0">
                <a:solidFill>
                  <a:srgbClr val="002060"/>
                </a:solidFill>
                <a:latin typeface="Century Gothic" panose="020B0502020202020204" pitchFamily="34" charset="0"/>
                <a:cs typeface="Calibri" panose="020F0502020204030204" pitchFamily="34" charset="0"/>
              </a:rPr>
              <a:t>over-emphasis </a:t>
            </a:r>
            <a:r>
              <a:rPr lang="en-GB" sz="2000" dirty="0">
                <a:solidFill>
                  <a:srgbClr val="002060"/>
                </a:solidFill>
                <a:latin typeface="Century Gothic" panose="020B0502020202020204" pitchFamily="34" charset="0"/>
                <a:cs typeface="Calibri" panose="020F0502020204030204" pitchFamily="34" charset="0"/>
              </a:rPr>
              <a:t>on phonics is controversial! </a:t>
            </a:r>
          </a:p>
        </p:txBody>
      </p:sp>
      <p:sp>
        <p:nvSpPr>
          <p:cNvPr id="9" name="Text Box 8"/>
          <p:cNvSpPr txBox="1">
            <a:spLocks noChangeArrowheads="1"/>
          </p:cNvSpPr>
          <p:nvPr/>
        </p:nvSpPr>
        <p:spPr bwMode="auto">
          <a:xfrm>
            <a:off x="7143459" y="633978"/>
            <a:ext cx="4268269" cy="5324535"/>
          </a:xfrm>
          <a:prstGeom prst="rect">
            <a:avLst/>
          </a:prstGeom>
          <a:solidFill>
            <a:srgbClr val="FFFFFF">
              <a:alpha val="52940"/>
            </a:srgb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dirty="0">
                <a:latin typeface="Century Gothic" panose="020B0502020202020204" pitchFamily="34" charset="0"/>
                <a:cs typeface="Calibri" panose="020F0502020204030204" pitchFamily="34" charset="0"/>
              </a:rPr>
              <a:t>“</a:t>
            </a:r>
            <a:r>
              <a:rPr lang="en-GB" altLang="en-US" sz="2000" dirty="0">
                <a:solidFill>
                  <a:srgbClr val="FF552D"/>
                </a:solidFill>
                <a:latin typeface="Century Gothic" panose="020B0502020202020204" pitchFamily="34" charset="0"/>
                <a:cs typeface="Calibri" panose="020F0502020204030204" pitchFamily="34" charset="0"/>
              </a:rPr>
              <a:t>If we want England’s children to get better at reading and to do more of it, we have to give them a diet that is attractive, nutritious and satisfying.  </a:t>
            </a:r>
            <a:r>
              <a:rPr lang="en-GB" altLang="en-US" sz="2000" dirty="0">
                <a:solidFill>
                  <a:srgbClr val="002060"/>
                </a:solidFill>
                <a:latin typeface="Century Gothic" panose="020B0502020202020204" pitchFamily="34" charset="0"/>
                <a:cs typeface="Calibri" panose="020F0502020204030204" pitchFamily="34" charset="0"/>
              </a:rPr>
              <a:t>Restricting them to an unbalanced diet, the thin gruel of a phonics-dominated approach, is a recipe for lowering standards and turning children against the written word. (…)  </a:t>
            </a:r>
            <a:r>
              <a:rPr lang="en-GB" altLang="en-US" sz="2000" dirty="0">
                <a:solidFill>
                  <a:srgbClr val="FF552D"/>
                </a:solidFill>
                <a:latin typeface="Century Gothic" panose="020B0502020202020204" pitchFamily="34" charset="0"/>
                <a:cs typeface="Calibri" panose="020F0502020204030204" pitchFamily="34" charset="0"/>
              </a:rPr>
              <a:t>Children certainly need instruction in the techniques, but they only become effective and committed readers through reading texts that interest them</a:t>
            </a:r>
            <a:r>
              <a:rPr lang="en-GB" altLang="en-US" sz="2000" dirty="0">
                <a:solidFill>
                  <a:srgbClr val="002060"/>
                </a:solidFill>
                <a:latin typeface="Century Gothic" panose="020B0502020202020204" pitchFamily="34" charset="0"/>
                <a:cs typeface="Calibri" panose="020F0502020204030204" pitchFamily="34" charset="0"/>
              </a:rPr>
              <a:t>” (</a:t>
            </a:r>
            <a:r>
              <a:rPr lang="en-GB" altLang="en-US" sz="2000" dirty="0" err="1">
                <a:solidFill>
                  <a:srgbClr val="002060"/>
                </a:solidFill>
                <a:latin typeface="Century Gothic" panose="020B0502020202020204" pitchFamily="34" charset="0"/>
                <a:cs typeface="Calibri" panose="020F0502020204030204" pitchFamily="34" charset="0"/>
              </a:rPr>
              <a:t>Dombey</a:t>
            </a:r>
            <a:r>
              <a:rPr lang="en-GB" altLang="en-US" sz="2000" dirty="0">
                <a:solidFill>
                  <a:srgbClr val="002060"/>
                </a:solidFill>
                <a:latin typeface="Century Gothic" panose="020B0502020202020204" pitchFamily="34" charset="0"/>
                <a:cs typeface="Calibri" panose="020F0502020204030204" pitchFamily="34" charset="0"/>
              </a:rPr>
              <a:t>, 2010:13)</a:t>
            </a:r>
          </a:p>
        </p:txBody>
      </p:sp>
      <p:pic>
        <p:nvPicPr>
          <p:cNvPr id="10" name="Picture 2" descr="https://encrypted-tbn0.gstatic.com/images?q=tbn:ANd9GcQGiR8blu1e1TLmWvsytwTm8bevQ1BDRsNGsC1Qf0-U4HveU_Kl"/>
          <p:cNvPicPr>
            <a:picLocks noChangeAspect="1" noChangeArrowheads="1"/>
          </p:cNvPicPr>
          <p:nvPr/>
        </p:nvPicPr>
        <p:blipFill rotWithShape="1">
          <a:blip r:embed="rId2">
            <a:extLst>
              <a:ext uri="{28A0092B-C50C-407E-A947-70E740481C1C}">
                <a14:useLocalDpi xmlns:a14="http://schemas.microsoft.com/office/drawing/2010/main" val="0"/>
              </a:ext>
            </a:extLst>
          </a:blip>
          <a:srcRect l="10170" t="4829" r="183" b="5776"/>
          <a:stretch/>
        </p:blipFill>
        <p:spPr bwMode="auto">
          <a:xfrm>
            <a:off x="654441" y="2581974"/>
            <a:ext cx="5356463" cy="334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1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autoUpdateAnimBg="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BF7371-5902-4F9C-BAA7-E75A0C44A463}" vid="{0D667BCF-868D-4612-898D-77201AA926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NCELP Resources RW</Template>
  <TotalTime>687</TotalTime>
  <Words>5837</Words>
  <Application>Microsoft Office PowerPoint</Application>
  <PresentationFormat>Widescreen</PresentationFormat>
  <Paragraphs>782</Paragraphs>
  <Slides>63</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华文仿宋</vt:lpstr>
      <vt:lpstr>Arial</vt:lpstr>
      <vt:lpstr>Calibri</vt:lpstr>
      <vt:lpstr>Century Gothic</vt:lpstr>
      <vt:lpstr>Tw Cen MT</vt:lpstr>
      <vt:lpstr>Wingdings</vt:lpstr>
      <vt:lpstr>Office Theme</vt:lpstr>
      <vt:lpstr>PowerPoint Presentation</vt:lpstr>
      <vt:lpstr>Discuss</vt:lpstr>
      <vt:lpstr>Session Outline</vt:lpstr>
      <vt:lpstr>1.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Study</dc:creator>
  <cp:lastModifiedBy>Rachel Hawkes</cp:lastModifiedBy>
  <cp:revision>54</cp:revision>
  <dcterms:created xsi:type="dcterms:W3CDTF">2019-02-27T16:06:43Z</dcterms:created>
  <dcterms:modified xsi:type="dcterms:W3CDTF">2019-09-09T11:50:22Z</dcterms:modified>
</cp:coreProperties>
</file>