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57" r:id="rId3"/>
    <p:sldId id="268" r:id="rId4"/>
    <p:sldId id="269" r:id="rId5"/>
    <p:sldId id="270" r:id="rId6"/>
    <p:sldId id="271" r:id="rId7"/>
    <p:sldId id="261" r:id="rId8"/>
    <p:sldId id="265" r:id="rId9"/>
    <p:sldId id="267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5076"/>
    <a:srgbClr val="FA6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65278" autoAdjust="0"/>
  </p:normalViewPr>
  <p:slideViewPr>
    <p:cSldViewPr snapToGrid="0" showGuides="1">
      <p:cViewPr varScale="1">
        <p:scale>
          <a:sx n="72" d="100"/>
          <a:sy n="72" d="100"/>
        </p:scale>
        <p:origin x="192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510BC-F43F-4A85-92B6-819E4D3D6D43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DA1E7-6A8E-43FB-9679-2FE7B9D6D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428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All pictures selected are available</a:t>
            </a:r>
            <a:r>
              <a:rPr lang="en-GB" baseline="0" dirty="0" smtClean="0"/>
              <a:t> under a Creative Common license, no attribution required.</a:t>
            </a:r>
            <a:br>
              <a:rPr lang="en-GB" baseline="0" dirty="0" smtClean="0"/>
            </a:br>
            <a:r>
              <a:rPr lang="en-GB" baseline="0" dirty="0" smtClean="0"/>
              <a:t>This is the 2</a:t>
            </a:r>
            <a:r>
              <a:rPr lang="en-GB" baseline="30000" dirty="0" smtClean="0"/>
              <a:t>nd</a:t>
            </a:r>
            <a:r>
              <a:rPr lang="en-GB" baseline="0" dirty="0" smtClean="0"/>
              <a:t> 10-minute phonics sequence for the sound ‘au’ and it assumes students have learnt ‘</a:t>
            </a:r>
            <a:r>
              <a:rPr lang="en-GB" baseline="0" dirty="0" err="1" smtClean="0"/>
              <a:t>eu</a:t>
            </a:r>
            <a:r>
              <a:rPr lang="en-GB" baseline="0" dirty="0" smtClean="0"/>
              <a:t>’ previously.</a:t>
            </a:r>
            <a:br>
              <a:rPr lang="en-GB" baseline="0" dirty="0" smtClean="0"/>
            </a:br>
            <a:r>
              <a:rPr lang="en-GB" baseline="0" dirty="0" smtClean="0"/>
              <a:t>This sequence revises ‘au’ and ‘</a:t>
            </a:r>
            <a:r>
              <a:rPr lang="en-GB" baseline="0" dirty="0" err="1" smtClean="0"/>
              <a:t>eu</a:t>
            </a:r>
            <a:r>
              <a:rPr lang="en-GB" baseline="0" dirty="0" smtClean="0"/>
              <a:t> source and cluster words and focuses on differentiating between them.</a:t>
            </a:r>
            <a:br>
              <a:rPr lang="en-GB" baseline="0" dirty="0" smtClean="0"/>
            </a:br>
            <a:r>
              <a:rPr lang="en-GB" baseline="0" dirty="0" smtClean="0"/>
              <a:t>This is a useful pairing since the graphemes ‘</a:t>
            </a:r>
            <a:r>
              <a:rPr lang="en-GB" baseline="0" dirty="0" err="1" smtClean="0"/>
              <a:t>eu</a:t>
            </a:r>
            <a:r>
              <a:rPr lang="en-GB" baseline="0" dirty="0" smtClean="0"/>
              <a:t>’ and ‘au’ look similar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09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Introduce</a:t>
            </a:r>
            <a:r>
              <a:rPr lang="en-GB" baseline="0" dirty="0" smtClean="0"/>
              <a:t> and elicit the pronunciation of the individual </a:t>
            </a:r>
            <a:r>
              <a:rPr lang="en-GB" b="1" baseline="0" dirty="0" smtClean="0"/>
              <a:t>SSC ‘AU’ </a:t>
            </a:r>
            <a:r>
              <a:rPr lang="en-GB" baseline="0" dirty="0" smtClean="0"/>
              <a:t>and then present and practise the pronunciation of the </a:t>
            </a:r>
            <a:r>
              <a:rPr lang="en-GB" b="1" baseline="0" dirty="0" smtClean="0"/>
              <a:t>source word ‘gauche’.</a:t>
            </a: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dirty="0" smtClean="0"/>
              <a:t>A possible gesture for this </a:t>
            </a:r>
            <a:r>
              <a:rPr lang="en-GB" b="1" dirty="0" smtClean="0"/>
              <a:t>source</a:t>
            </a:r>
            <a:r>
              <a:rPr lang="en-GB" dirty="0" smtClean="0"/>
              <a:t> word</a:t>
            </a:r>
            <a:r>
              <a:rPr lang="en-GB" baseline="0" dirty="0" smtClean="0"/>
              <a:t> </a:t>
            </a:r>
            <a:r>
              <a:rPr lang="en-GB" dirty="0" smtClean="0"/>
              <a:t>would be to point to</a:t>
            </a:r>
            <a:r>
              <a:rPr lang="en-GB" baseline="0" dirty="0" smtClean="0"/>
              <a:t> the students’ left (teacher’s right!) to indicate this direction.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92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Focus again on the SSC and source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31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Introduce</a:t>
            </a:r>
            <a:r>
              <a:rPr lang="en-GB" baseline="0" dirty="0" smtClean="0"/>
              <a:t> and elicit the pronunciation of the individual </a:t>
            </a:r>
            <a:r>
              <a:rPr lang="en-GB" b="1" baseline="0" dirty="0" smtClean="0"/>
              <a:t>SSC ‘EU’ </a:t>
            </a:r>
            <a:r>
              <a:rPr lang="en-GB" baseline="0" dirty="0" smtClean="0"/>
              <a:t>and then present and practise the pronunciation of the </a:t>
            </a:r>
            <a:r>
              <a:rPr lang="en-GB" b="1" baseline="0" dirty="0" smtClean="0"/>
              <a:t>source word ‘</a:t>
            </a:r>
            <a:r>
              <a:rPr lang="en-GB" b="1" baseline="0" dirty="0" err="1" smtClean="0"/>
              <a:t>deux</a:t>
            </a:r>
            <a:r>
              <a:rPr lang="en-GB" b="1" baseline="0" dirty="0" smtClean="0"/>
              <a:t>’.</a:t>
            </a: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dirty="0" smtClean="0"/>
              <a:t>A possible gesture for this</a:t>
            </a:r>
            <a:r>
              <a:rPr lang="en-GB" b="1" dirty="0" smtClean="0"/>
              <a:t> source </a:t>
            </a:r>
            <a:r>
              <a:rPr lang="en-GB" dirty="0" smtClean="0"/>
              <a:t>word</a:t>
            </a:r>
            <a:r>
              <a:rPr lang="en-GB" baseline="0" dirty="0" smtClean="0"/>
              <a:t> </a:t>
            </a:r>
            <a:r>
              <a:rPr lang="en-GB" dirty="0" smtClean="0"/>
              <a:t>would be to hold up two fingers (N.B. palm</a:t>
            </a:r>
            <a:r>
              <a:rPr lang="en-GB" baseline="0" dirty="0" smtClean="0"/>
              <a:t> of the hand facing the class!)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62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Focus again on the SSC and source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80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Pair tennis</a:t>
            </a:r>
            <a:b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pupils say the words alternately out loud with a partner, building up speed, over 1 minute’s intensive practice.  </a:t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NB: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needs to call out words with alternate SSCs each time so that the key sound varies. E.g. un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peu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aussi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deux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-- faux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can circulate to listen into their SSC knowledge.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Word frequency rankings (1 is the most common word in French): </a:t>
            </a:r>
            <a:br>
              <a:rPr lang="en-GB" baseline="0" dirty="0" smtClean="0"/>
            </a:br>
            <a:r>
              <a:rPr lang="en-GB" b="1" baseline="0" dirty="0" err="1" smtClean="0"/>
              <a:t>deux</a:t>
            </a:r>
            <a:r>
              <a:rPr lang="en-GB" b="1" baseline="0" dirty="0" smtClean="0"/>
              <a:t> </a:t>
            </a:r>
            <a:r>
              <a:rPr lang="en-GB" baseline="0" dirty="0" smtClean="0"/>
              <a:t>[41]; </a:t>
            </a:r>
            <a:r>
              <a:rPr lang="en-GB" b="1" baseline="0" dirty="0" err="1" smtClean="0"/>
              <a:t>jeudi</a:t>
            </a:r>
            <a:r>
              <a:rPr lang="en-GB" baseline="0" dirty="0" smtClean="0"/>
              <a:t> [1112]; </a:t>
            </a:r>
            <a:r>
              <a:rPr lang="en-GB" b="1" baseline="0" dirty="0" smtClean="0"/>
              <a:t>un </a:t>
            </a:r>
            <a:r>
              <a:rPr lang="en-GB" b="1" baseline="0" dirty="0" err="1" smtClean="0"/>
              <a:t>peu</a:t>
            </a:r>
            <a:r>
              <a:rPr lang="en-GB" b="1" baseline="0" dirty="0" smtClean="0"/>
              <a:t> </a:t>
            </a:r>
            <a:r>
              <a:rPr lang="en-GB" b="0" baseline="0" dirty="0" smtClean="0"/>
              <a:t>[138/91]</a:t>
            </a:r>
            <a:r>
              <a:rPr lang="en-GB" baseline="0" dirty="0" smtClean="0"/>
              <a:t> </a:t>
            </a:r>
            <a:r>
              <a:rPr lang="en-GB" b="1" baseline="0" dirty="0" smtClean="0"/>
              <a:t>lieu</a:t>
            </a:r>
            <a:r>
              <a:rPr lang="en-GB" baseline="0" dirty="0" smtClean="0"/>
              <a:t> [117]; </a:t>
            </a:r>
            <a:r>
              <a:rPr lang="en-GB" b="1" baseline="0" dirty="0" smtClean="0"/>
              <a:t>feu</a:t>
            </a:r>
            <a:r>
              <a:rPr lang="en-GB" baseline="0" dirty="0" smtClean="0"/>
              <a:t> [786]; </a:t>
            </a:r>
            <a:r>
              <a:rPr lang="en-GB" b="1" baseline="0" dirty="0" err="1" smtClean="0"/>
              <a:t>jeu</a:t>
            </a:r>
            <a:r>
              <a:rPr lang="en-GB" baseline="0" dirty="0" smtClean="0"/>
              <a:t> [291]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 smtClean="0"/>
              <a:t>gauche </a:t>
            </a:r>
            <a:r>
              <a:rPr lang="en-GB" baseline="0" dirty="0" smtClean="0"/>
              <a:t>[607]; </a:t>
            </a:r>
            <a:r>
              <a:rPr lang="en-GB" b="1" baseline="0" dirty="0" err="1" smtClean="0"/>
              <a:t>aussi</a:t>
            </a:r>
            <a:r>
              <a:rPr lang="en-GB" baseline="0" dirty="0" smtClean="0"/>
              <a:t> [44]; </a:t>
            </a:r>
            <a:r>
              <a:rPr lang="en-GB" b="1" baseline="0" dirty="0" smtClean="0"/>
              <a:t>faux</a:t>
            </a:r>
            <a:r>
              <a:rPr lang="en-GB" b="0" baseline="0" dirty="0" smtClean="0"/>
              <a:t>[555]</a:t>
            </a:r>
            <a:r>
              <a:rPr lang="en-GB" baseline="0" dirty="0" smtClean="0"/>
              <a:t> </a:t>
            </a:r>
            <a:r>
              <a:rPr lang="en-GB" b="1" baseline="0" dirty="0" smtClean="0"/>
              <a:t>photo</a:t>
            </a:r>
            <a:r>
              <a:rPr lang="en-GB" baseline="0" dirty="0" smtClean="0"/>
              <a:t> [1412]; </a:t>
            </a:r>
            <a:r>
              <a:rPr lang="en-GB" b="1" baseline="0" dirty="0" smtClean="0"/>
              <a:t>beau</a:t>
            </a:r>
            <a:r>
              <a:rPr lang="en-GB" baseline="0" dirty="0" smtClean="0"/>
              <a:t> [393]; </a:t>
            </a:r>
            <a:r>
              <a:rPr lang="en-GB" b="1" baseline="0" dirty="0" smtClean="0"/>
              <a:t>eau</a:t>
            </a:r>
            <a:r>
              <a:rPr lang="en-GB" baseline="0" dirty="0" smtClean="0"/>
              <a:t> [475]</a:t>
            </a:r>
            <a:br>
              <a:rPr lang="en-GB" baseline="0" dirty="0" smtClean="0"/>
            </a:b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Londsale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D., &amp; Le Bras, Y.  (2009).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London: Routledge.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418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Transcript</a:t>
            </a:r>
            <a:r>
              <a:rPr kumimoji="0" lang="fr-FR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eau / 2: gauche / 3: feu / 4: beau / 4: jeudi</a:t>
            </a:r>
            <a:b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kumimoji="0" lang="fr-F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challenge </a:t>
            </a:r>
            <a:r>
              <a:rPr kumimoji="0" lang="fr-F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kumimoji="0" lang="fr-F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kumimoji="0" lang="fr-F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kumimoji="0" lang="fr-F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words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hear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 the time </a:t>
            </a:r>
            <a:r>
              <a:rPr kumimoji="0" lang="fr-F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given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fr-F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Transcript</a:t>
            </a:r>
            <a:r>
              <a:rPr kumimoji="0" lang="fr-FR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eau / 2: gauche / 3: feu / 4: beau / 4: jeudi</a:t>
            </a:r>
            <a:b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kumimoji="0" lang="fr-F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challenge </a:t>
            </a:r>
            <a:r>
              <a:rPr kumimoji="0" lang="fr-F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kumimoji="0" lang="fr-F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kumimoji="0" lang="fr-F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kumimoji="0" lang="fr-F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words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hear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 the time </a:t>
            </a:r>
            <a:r>
              <a:rPr kumimoji="0" lang="fr-F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given</a:t>
            </a:r>
            <a:r>
              <a:rPr kumimoji="0" lang="fr-F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fr-F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940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 A reads three words aloud. Partner B (</a:t>
            </a:r>
            <a:r>
              <a:rPr lang="en-GB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facing away from the board and without seeing the words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identifies the odd one out</a:t>
            </a:r>
            <a:r>
              <a:rPr lang="en-GB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saying it.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numbers 1-3, then</a:t>
            </a:r>
            <a:r>
              <a:rPr lang="en-GB" dirty="0" smtClean="0"/>
              <a:t> students swap</a:t>
            </a:r>
            <a:r>
              <a:rPr lang="en-GB" baseline="0" dirty="0" smtClean="0"/>
              <a:t> roles</a:t>
            </a:r>
            <a:r>
              <a:rPr lang="en-GB" baseline="0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No audio on </a:t>
            </a:r>
            <a:r>
              <a:rPr lang="en-GB" baseline="0" smtClean="0"/>
              <a:t>this slide.</a:t>
            </a: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/>
            </a:r>
            <a:br>
              <a:rPr lang="en-GB" baseline="0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851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6099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18/06/2019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32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18/06/2019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46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16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53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751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436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844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141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06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18/06/2019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60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8284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18/06/2019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55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18/06/2019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246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18/06/2019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8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019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1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94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71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18/06/2019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18/06/2019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14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18/06/2019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6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0" y="-61459"/>
            <a:ext cx="1627856" cy="563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75200" cy="41783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9088583" y="6572243"/>
            <a:ext cx="84346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Material</a:t>
            </a:r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licensed as </a:t>
            </a:r>
            <a:r>
              <a:rPr lang="en-GB" sz="1100" b="1" u="sng" dirty="0">
                <a:solidFill>
                  <a:srgbClr val="FFFFFF"/>
                </a:solidFill>
                <a:latin typeface="Century Gothic" panose="020B0502020202020204" pitchFamily="34" charset="0"/>
                <a:hlinkClick r:id="rId16"/>
              </a:rPr>
              <a:t>CC BY-NC-SA 4.0</a:t>
            </a:r>
            <a: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sz="11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6572241"/>
            <a:ext cx="84346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Rachel Hawkes</a:t>
            </a:r>
            <a:endParaRPr lang="en-GB" sz="10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17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27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5.wav"/><Relationship Id="rId7" Type="http://schemas.openxmlformats.org/officeDocument/2006/relationships/audio" Target="../media/audio8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image" Target="../media/image9.png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5.wav"/><Relationship Id="rId4" Type="http://schemas.openxmlformats.org/officeDocument/2006/relationships/image" Target="../media/image10.png"/><Relationship Id="rId9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6445" y="0"/>
            <a:ext cx="12192000" cy="6858000"/>
            <a:chOff x="-56445" y="0"/>
            <a:chExt cx="12192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-56445" y="0"/>
              <a:ext cx="12192000" cy="6858000"/>
              <a:chOff x="0" y="0"/>
              <a:chExt cx="12192000" cy="6858000"/>
            </a:xfrm>
            <a:solidFill>
              <a:srgbClr val="E3EAFD"/>
            </a:solidFill>
          </p:grpSpPr>
          <p:sp>
            <p:nvSpPr>
              <p:cNvPr id="9" name="Isosceles Triangle 8"/>
              <p:cNvSpPr/>
              <p:nvPr/>
            </p:nvSpPr>
            <p:spPr>
              <a:xfrm rot="5400000">
                <a:off x="4992512" y="-341488"/>
                <a:ext cx="6857998" cy="7540978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465102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Isosceles Triangle 3"/>
            <p:cNvSpPr/>
            <p:nvPr/>
          </p:nvSpPr>
          <p:spPr>
            <a:xfrm rot="5400000">
              <a:off x="4636029" y="-341488"/>
              <a:ext cx="6857998" cy="7540978"/>
            </a:xfrm>
            <a:prstGeom prst="triangle">
              <a:avLst>
                <a:gd name="adj" fmla="val 0"/>
              </a:avLst>
            </a:prstGeom>
            <a:solidFill>
              <a:srgbClr val="115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56445" y="0"/>
              <a:ext cx="4350984" cy="6858000"/>
            </a:xfrm>
            <a:prstGeom prst="rect">
              <a:avLst/>
            </a:prstGeom>
            <a:solidFill>
              <a:srgbClr val="115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95111" y="2105561"/>
            <a:ext cx="6886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French SSC </a:t>
            </a:r>
            <a:br>
              <a:rPr lang="en-GB" sz="40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en-GB" sz="4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teaching sequence</a:t>
            </a: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395111" y="3301204"/>
            <a:ext cx="6606822" cy="84931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au/eau/o + </a:t>
            </a:r>
            <a:r>
              <a:rPr lang="en-GB" sz="32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eu</a:t>
            </a:r>
            <a:endParaRPr lang="en-GB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61" y="6458444"/>
            <a:ext cx="3077513" cy="2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9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</a:rPr>
              <a:t>Stephen Owen / Rachel Hawkes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5814" y="-1167232"/>
            <a:ext cx="42348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0" b="1" dirty="0" smtClean="0">
                <a:solidFill>
                  <a:srgbClr val="115076"/>
                </a:solidFill>
                <a:cs typeface="Calibri" panose="020F0502020204030204" pitchFamily="34" charset="0"/>
              </a:rPr>
              <a:t>au</a:t>
            </a:r>
            <a:endParaRPr lang="en-GB" sz="24000" b="1" dirty="0">
              <a:solidFill>
                <a:srgbClr val="115076"/>
              </a:solidFill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5065" y="4263529"/>
            <a:ext cx="91218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 smtClean="0">
                <a:solidFill>
                  <a:srgbClr val="115076"/>
                </a:solidFill>
                <a:cs typeface="Calibri" panose="020F0502020204030204" pitchFamily="34" charset="0"/>
              </a:rPr>
              <a:t>g</a:t>
            </a:r>
            <a:r>
              <a:rPr lang="en-GB" sz="12000" b="1" dirty="0" smtClean="0">
                <a:solidFill>
                  <a:srgbClr val="FA6500"/>
                </a:solidFill>
                <a:cs typeface="Calibri" panose="020F0502020204030204" pitchFamily="34" charset="0"/>
              </a:rPr>
              <a:t>au</a:t>
            </a:r>
            <a:r>
              <a:rPr lang="en-GB" sz="12000" dirty="0" smtClean="0">
                <a:solidFill>
                  <a:srgbClr val="115076"/>
                </a:solidFill>
                <a:cs typeface="Calibri" panose="020F0502020204030204" pitchFamily="34" charset="0"/>
              </a:rPr>
              <a:t>che</a:t>
            </a:r>
            <a:endParaRPr lang="en-GB" sz="120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215" y="1945849"/>
            <a:ext cx="375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1F4E79"/>
                </a:solidFill>
              </a:rPr>
              <a:t>[au / eau / o]</a:t>
            </a:r>
            <a:endParaRPr lang="en-GB" sz="3200" dirty="0">
              <a:solidFill>
                <a:srgbClr val="1F4E79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667550" y="1597513"/>
            <a:ext cx="2856900" cy="2905322"/>
            <a:chOff x="5064823" y="1196357"/>
            <a:chExt cx="2856900" cy="290532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4823" y="1196357"/>
              <a:ext cx="2856900" cy="2905322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flipH="1" flipV="1">
              <a:off x="5782215" y="2051010"/>
              <a:ext cx="627569" cy="850436"/>
            </a:xfrm>
            <a:prstGeom prst="straightConnector1">
              <a:avLst/>
            </a:prstGeom>
            <a:ln w="76200">
              <a:solidFill>
                <a:srgbClr val="FA65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6401108" y="2881870"/>
              <a:ext cx="8676" cy="857516"/>
            </a:xfrm>
            <a:prstGeom prst="line">
              <a:avLst/>
            </a:prstGeom>
            <a:ln w="76200">
              <a:solidFill>
                <a:srgbClr val="FA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196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uc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uc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</a:rPr>
              <a:t>Stephen Owen / Rachel Hawkes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5814" y="-1167232"/>
            <a:ext cx="42348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0" b="1" dirty="0" smtClean="0">
                <a:solidFill>
                  <a:srgbClr val="115076"/>
                </a:solidFill>
                <a:cs typeface="Calibri" panose="020F0502020204030204" pitchFamily="34" charset="0"/>
              </a:rPr>
              <a:t>au</a:t>
            </a:r>
            <a:endParaRPr lang="en-GB" sz="24000" b="1" dirty="0">
              <a:solidFill>
                <a:srgbClr val="115076"/>
              </a:solidFill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5065" y="1945849"/>
            <a:ext cx="91218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 smtClean="0">
                <a:solidFill>
                  <a:srgbClr val="115076"/>
                </a:solidFill>
                <a:cs typeface="Calibri" panose="020F0502020204030204" pitchFamily="34" charset="0"/>
              </a:rPr>
              <a:t>g</a:t>
            </a:r>
            <a:r>
              <a:rPr lang="en-GB" sz="12000" b="1" dirty="0" smtClean="0">
                <a:solidFill>
                  <a:srgbClr val="FA6500"/>
                </a:solidFill>
                <a:cs typeface="Calibri" panose="020F0502020204030204" pitchFamily="34" charset="0"/>
              </a:rPr>
              <a:t>au</a:t>
            </a:r>
            <a:r>
              <a:rPr lang="en-GB" sz="12000" dirty="0" smtClean="0">
                <a:solidFill>
                  <a:srgbClr val="115076"/>
                </a:solidFill>
                <a:cs typeface="Calibri" panose="020F0502020204030204" pitchFamily="34" charset="0"/>
              </a:rPr>
              <a:t>che</a:t>
            </a:r>
            <a:endParaRPr lang="en-GB" sz="120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215" y="1945849"/>
            <a:ext cx="375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1F4E79"/>
                </a:solidFill>
              </a:rPr>
              <a:t>[au / eau / o]</a:t>
            </a:r>
            <a:endParaRPr lang="en-GB" sz="3200" dirty="0">
              <a:solidFill>
                <a:srgbClr val="1F4E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58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uc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491" y="-1182287"/>
            <a:ext cx="40108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0" b="1" dirty="0" err="1">
                <a:solidFill>
                  <a:srgbClr val="1F4E79"/>
                </a:solidFill>
                <a:cs typeface="Calibri" panose="020F0502020204030204" pitchFamily="34" charset="0"/>
              </a:rPr>
              <a:t>eu</a:t>
            </a:r>
            <a:endParaRPr lang="en-GB" sz="24000" b="1" dirty="0">
              <a:solidFill>
                <a:srgbClr val="1F4E79"/>
              </a:solidFill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7381" y="4398146"/>
            <a:ext cx="39148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0" dirty="0" err="1">
                <a:solidFill>
                  <a:srgbClr val="1F4E79"/>
                </a:solidFill>
                <a:cs typeface="Calibri" panose="020F0502020204030204" pitchFamily="34" charset="0"/>
              </a:rPr>
              <a:t>d</a:t>
            </a:r>
            <a:r>
              <a:rPr lang="en-GB" sz="12000" b="1" dirty="0" err="1">
                <a:solidFill>
                  <a:srgbClr val="FA6500"/>
                </a:solidFill>
                <a:cs typeface="Calibri" panose="020F0502020204030204" pitchFamily="34" charset="0"/>
              </a:rPr>
              <a:t>eu</a:t>
            </a:r>
            <a:r>
              <a:rPr lang="en-GB" sz="12000" dirty="0" err="1">
                <a:solidFill>
                  <a:srgbClr val="1F4E79"/>
                </a:solidFill>
                <a:cs typeface="Calibri" panose="020F0502020204030204" pitchFamily="34" charset="0"/>
              </a:rPr>
              <a:t>x</a:t>
            </a:r>
            <a:endParaRPr lang="en-GB" sz="12000" dirty="0">
              <a:solidFill>
                <a:srgbClr val="1F4E79"/>
              </a:solidFill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71" y="1317489"/>
            <a:ext cx="3080657" cy="30806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15479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u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u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491" y="-1182287"/>
            <a:ext cx="40108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0" b="1" dirty="0" err="1">
                <a:solidFill>
                  <a:srgbClr val="1F4E79"/>
                </a:solidFill>
                <a:cs typeface="Calibri" panose="020F0502020204030204" pitchFamily="34" charset="0"/>
              </a:rPr>
              <a:t>eu</a:t>
            </a:r>
            <a:endParaRPr lang="en-GB" sz="24000" b="1" dirty="0">
              <a:solidFill>
                <a:srgbClr val="1F4E79"/>
              </a:solidFill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8573" y="1867888"/>
            <a:ext cx="39148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0" dirty="0" err="1">
                <a:solidFill>
                  <a:srgbClr val="1F4E79"/>
                </a:solidFill>
                <a:cs typeface="Calibri" panose="020F0502020204030204" pitchFamily="34" charset="0"/>
              </a:rPr>
              <a:t>d</a:t>
            </a:r>
            <a:r>
              <a:rPr lang="en-GB" sz="12000" b="1" dirty="0" err="1">
                <a:solidFill>
                  <a:srgbClr val="FA6500"/>
                </a:solidFill>
                <a:cs typeface="Calibri" panose="020F0502020204030204" pitchFamily="34" charset="0"/>
              </a:rPr>
              <a:t>eu</a:t>
            </a:r>
            <a:r>
              <a:rPr lang="en-GB" sz="12000" dirty="0" err="1">
                <a:solidFill>
                  <a:srgbClr val="1F4E79"/>
                </a:solidFill>
                <a:cs typeface="Calibri" panose="020F0502020204030204" pitchFamily="34" charset="0"/>
              </a:rPr>
              <a:t>x</a:t>
            </a:r>
            <a:endParaRPr lang="en-GB" sz="12000" dirty="0">
              <a:solidFill>
                <a:srgbClr val="1F4E79"/>
              </a:solidFill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412239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u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0172036" y="924924"/>
            <a:ext cx="502131" cy="4156257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 prstMaterial="clear">
            <a:bevelT w="152400" h="50800" prst="softRound"/>
            <a:bevelB/>
            <a:extrusionClr>
              <a:schemeClr val="bg1"/>
            </a:extrusionClr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169670" y="924922"/>
            <a:ext cx="503528" cy="4156259"/>
          </a:xfrm>
          <a:prstGeom prst="rect">
            <a:avLst/>
          </a:prstGeom>
          <a:ln>
            <a:solidFill>
              <a:srgbClr val="02456F"/>
            </a:solidFill>
            <a:headEnd/>
            <a:tailEnd/>
          </a:ln>
          <a:effectLst>
            <a:outerShdw blurRad="57150" dist="19050" dir="5400000" algn="ctr" rotWithShape="0">
              <a:schemeClr val="bg1">
                <a:alpha val="63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10855409" y="913496"/>
            <a:ext cx="0" cy="4156259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10880097" y="913496"/>
            <a:ext cx="216791" cy="0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10855409" y="5069755"/>
            <a:ext cx="216791" cy="0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0855409" y="2897398"/>
            <a:ext cx="1439862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Secondes</a:t>
            </a:r>
            <a:endParaRPr lang="en-GB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1096888" y="755645"/>
            <a:ext cx="4318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60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1072200" y="4889227"/>
            <a:ext cx="734174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018442" y="5081181"/>
            <a:ext cx="745068" cy="7658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908772" y="5300175"/>
            <a:ext cx="1058732" cy="382082"/>
          </a:xfrm>
          <a:prstGeom prst="actionButtonBlank">
            <a:avLst/>
          </a:prstGeom>
          <a:solidFill>
            <a:srgbClr val="1F4E79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prstClr val="white"/>
                </a:solidFill>
                <a:latin typeface="Century Gothic" panose="020B0502020202020204" pitchFamily="34" charset="0"/>
              </a:rPr>
              <a:t>DÉBUT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6504" y="4698577"/>
            <a:ext cx="3462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</a:t>
            </a:r>
            <a:r>
              <a:rPr lang="en-GB" sz="6000" dirty="0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au</a:t>
            </a:r>
            <a:r>
              <a:rPr lang="en-GB" sz="60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che</a:t>
            </a:r>
            <a:endParaRPr lang="en-GB" sz="6000" b="1" dirty="0">
              <a:solidFill>
                <a:srgbClr val="7030A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45244" y="326326"/>
            <a:ext cx="3007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</a:t>
            </a:r>
            <a:r>
              <a:rPr lang="en-GB" sz="6000" dirty="0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au</a:t>
            </a:r>
            <a:r>
              <a:rPr lang="en-GB" sz="60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x</a:t>
            </a:r>
            <a:endParaRPr lang="en-GB" sz="6000" dirty="0">
              <a:solidFill>
                <a:srgbClr val="11507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2092" y="4965639"/>
            <a:ext cx="3007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au</a:t>
            </a:r>
            <a:r>
              <a:rPr lang="en-GB" sz="60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ssi</a:t>
            </a:r>
            <a:endParaRPr lang="en-GB" sz="6000" dirty="0">
              <a:solidFill>
                <a:srgbClr val="11507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49406" y="3184778"/>
            <a:ext cx="4301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</a:t>
            </a:r>
            <a:r>
              <a:rPr lang="en-GB" sz="6000" dirty="0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eau</a:t>
            </a:r>
            <a:endParaRPr lang="en-GB" sz="6000" dirty="0">
              <a:solidFill>
                <a:srgbClr val="FA65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34977" y="1188799"/>
            <a:ext cx="3007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ph</a:t>
            </a:r>
            <a:r>
              <a:rPr lang="en-GB" sz="6000" dirty="0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</a:t>
            </a:r>
            <a:r>
              <a:rPr lang="en-GB" sz="60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</a:t>
            </a:r>
            <a:r>
              <a:rPr lang="en-GB" sz="6000" dirty="0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</a:t>
            </a:r>
            <a:endParaRPr lang="en-GB" sz="6000" dirty="0">
              <a:solidFill>
                <a:srgbClr val="11507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88775" y="2118249"/>
            <a:ext cx="4301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eau</a:t>
            </a:r>
            <a:endParaRPr lang="en-GB" sz="6000" dirty="0">
              <a:solidFill>
                <a:srgbClr val="FA65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38" y="162088"/>
            <a:ext cx="896536" cy="67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474" y="299061"/>
            <a:ext cx="551646" cy="535097"/>
          </a:xfrm>
          <a:prstGeom prst="rect">
            <a:avLst/>
          </a:prstGeom>
        </p:spPr>
      </p:pic>
      <p:sp>
        <p:nvSpPr>
          <p:cNvPr id="33" name="TextBox 19"/>
          <p:cNvSpPr txBox="1"/>
          <p:nvPr/>
        </p:nvSpPr>
        <p:spPr>
          <a:xfrm>
            <a:off x="175826" y="3187819"/>
            <a:ext cx="3963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</a:t>
            </a:r>
            <a:r>
              <a:rPr lang="en-GB" sz="6000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eu</a:t>
            </a:r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34" name="TextBox 20"/>
          <p:cNvSpPr txBox="1"/>
          <p:nvPr/>
        </p:nvSpPr>
        <p:spPr>
          <a:xfrm flipH="1">
            <a:off x="3972276" y="3610396"/>
            <a:ext cx="2685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li</a:t>
            </a:r>
            <a:r>
              <a:rPr lang="en-GB" sz="6000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eu</a:t>
            </a:r>
          </a:p>
        </p:txBody>
      </p:sp>
      <p:sp>
        <p:nvSpPr>
          <p:cNvPr id="35" name="TextBox 21"/>
          <p:cNvSpPr txBox="1"/>
          <p:nvPr/>
        </p:nvSpPr>
        <p:spPr>
          <a:xfrm>
            <a:off x="-153280" y="1599355"/>
            <a:ext cx="4413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un</a:t>
            </a:r>
            <a:r>
              <a:rPr lang="en-GB" sz="60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6000" dirty="0" err="1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</a:t>
            </a:r>
            <a:r>
              <a:rPr lang="en-GB" sz="6000" dirty="0" err="1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eu</a:t>
            </a:r>
            <a:endParaRPr lang="en-GB" sz="6000" dirty="0">
              <a:solidFill>
                <a:srgbClr val="FA65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22"/>
          <p:cNvSpPr txBox="1"/>
          <p:nvPr/>
        </p:nvSpPr>
        <p:spPr>
          <a:xfrm>
            <a:off x="7144177" y="4367403"/>
            <a:ext cx="2175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000" dirty="0" err="1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j</a:t>
            </a:r>
            <a:r>
              <a:rPr lang="en-GB" sz="6000" dirty="0" err="1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eu</a:t>
            </a:r>
            <a:endParaRPr lang="en-GB" sz="6000" dirty="0">
              <a:solidFill>
                <a:srgbClr val="FA65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20"/>
          <p:cNvSpPr txBox="1"/>
          <p:nvPr/>
        </p:nvSpPr>
        <p:spPr>
          <a:xfrm flipH="1">
            <a:off x="6206503" y="162088"/>
            <a:ext cx="2685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0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j</a:t>
            </a:r>
            <a:r>
              <a:rPr lang="en-GB" sz="6000" dirty="0" err="1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eu</a:t>
            </a:r>
            <a:r>
              <a:rPr lang="en-GB" sz="60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di</a:t>
            </a:r>
            <a:endParaRPr lang="en-GB" sz="6000" dirty="0">
              <a:solidFill>
                <a:srgbClr val="FA65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20"/>
          <p:cNvSpPr txBox="1"/>
          <p:nvPr/>
        </p:nvSpPr>
        <p:spPr>
          <a:xfrm flipH="1">
            <a:off x="7532001" y="1152392"/>
            <a:ext cx="2685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</a:t>
            </a:r>
            <a:r>
              <a:rPr lang="en-GB" sz="6000" dirty="0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eu</a:t>
            </a:r>
            <a:endParaRPr lang="en-GB" sz="6000" dirty="0">
              <a:solidFill>
                <a:srgbClr val="FA65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95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9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107356"/>
              </p:ext>
            </p:extLst>
          </p:nvPr>
        </p:nvGraphicFramePr>
        <p:xfrm>
          <a:off x="2894169" y="1024190"/>
          <a:ext cx="4532243" cy="51854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69017">
                  <a:extLst>
                    <a:ext uri="{9D8B030D-6E8A-4147-A177-3AD203B41FA5}">
                      <a16:colId xmlns:a16="http://schemas.microsoft.com/office/drawing/2014/main" xmlns="" val="1262708659"/>
                    </a:ext>
                  </a:extLst>
                </a:gridCol>
                <a:gridCol w="2263226">
                  <a:extLst>
                    <a:ext uri="{9D8B030D-6E8A-4147-A177-3AD203B41FA5}">
                      <a16:colId xmlns:a16="http://schemas.microsoft.com/office/drawing/2014/main" xmlns="" val="235387269"/>
                    </a:ext>
                  </a:extLst>
                </a:gridCol>
              </a:tblGrid>
              <a:tr h="4884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4800" b="1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</a:rPr>
                        <a:t>eu</a:t>
                      </a:r>
                      <a:endParaRPr lang="en-GB" sz="4800" b="1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4800" b="1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</a:rPr>
                        <a:t>au </a:t>
                      </a:r>
                      <a:r>
                        <a:rPr lang="fr-FR" sz="2400" b="1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</a:rPr>
                        <a:t>(eau/o)</a:t>
                      </a:r>
                      <a:endParaRPr lang="en-GB" sz="2400" b="1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0982178"/>
                  </a:ext>
                </a:extLst>
              </a:tr>
              <a:tr h="4884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5400">
                          <a:effectLst/>
                        </a:rPr>
                        <a:t> </a:t>
                      </a:r>
                      <a:endParaRPr lang="en-GB" sz="5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5400" dirty="0">
                          <a:effectLst/>
                        </a:rPr>
                        <a:t> </a:t>
                      </a:r>
                      <a:endParaRPr lang="en-GB" sz="5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9956048"/>
                  </a:ext>
                </a:extLst>
              </a:tr>
              <a:tr h="4884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5400">
                          <a:effectLst/>
                        </a:rPr>
                        <a:t> </a:t>
                      </a:r>
                      <a:endParaRPr lang="en-GB" sz="5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5400" dirty="0">
                          <a:effectLst/>
                        </a:rPr>
                        <a:t> </a:t>
                      </a:r>
                      <a:endParaRPr lang="en-GB" sz="5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6963004"/>
                  </a:ext>
                </a:extLst>
              </a:tr>
              <a:tr h="4884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5400">
                          <a:effectLst/>
                        </a:rPr>
                        <a:t> </a:t>
                      </a:r>
                      <a:endParaRPr lang="en-GB" sz="5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5400" dirty="0">
                          <a:effectLst/>
                        </a:rPr>
                        <a:t> </a:t>
                      </a:r>
                      <a:endParaRPr lang="en-GB" sz="5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11939131"/>
                  </a:ext>
                </a:extLst>
              </a:tr>
              <a:tr h="4884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5400">
                          <a:effectLst/>
                        </a:rPr>
                        <a:t> </a:t>
                      </a:r>
                      <a:endParaRPr lang="en-GB" sz="5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5400" dirty="0">
                          <a:effectLst/>
                        </a:rPr>
                        <a:t> </a:t>
                      </a:r>
                      <a:endParaRPr lang="en-GB" sz="5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04126141"/>
                  </a:ext>
                </a:extLst>
              </a:tr>
              <a:tr h="4884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5400">
                          <a:effectLst/>
                        </a:rPr>
                        <a:t> </a:t>
                      </a:r>
                      <a:endParaRPr lang="en-GB" sz="5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5400" dirty="0">
                          <a:effectLst/>
                        </a:rPr>
                        <a:t> </a:t>
                      </a:r>
                      <a:endParaRPr lang="en-GB" sz="5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2392960"/>
                  </a:ext>
                </a:extLst>
              </a:tr>
            </a:tbl>
          </a:graphicData>
        </a:graphic>
      </p:graphicFrame>
      <p:sp>
        <p:nvSpPr>
          <p:cNvPr id="4" name="Action Button: Custom 3">
            <a:hlinkClick r:id="" action="ppaction://noaction" highlightClick="1">
              <a:snd r:embed="rId3" name="eau.wav"/>
            </a:hlinkClick>
          </p:cNvPr>
          <p:cNvSpPr/>
          <p:nvPr/>
        </p:nvSpPr>
        <p:spPr>
          <a:xfrm>
            <a:off x="1816237" y="1877660"/>
            <a:ext cx="834666" cy="737082"/>
          </a:xfrm>
          <a:prstGeom prst="actionButtonBlank">
            <a:avLst/>
          </a:prstGeom>
          <a:solidFill>
            <a:srgbClr val="E87D1E"/>
          </a:solidFill>
          <a:ln>
            <a:solidFill>
              <a:srgbClr val="E87D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5" name="Action Button: Custom 4">
            <a:hlinkClick r:id="" action="ppaction://noaction" highlightClick="1">
              <a:snd r:embed="rId4" name="gauche.wav"/>
            </a:hlinkClick>
          </p:cNvPr>
          <p:cNvSpPr/>
          <p:nvPr/>
        </p:nvSpPr>
        <p:spPr>
          <a:xfrm>
            <a:off x="1816215" y="2706525"/>
            <a:ext cx="834666" cy="748888"/>
          </a:xfrm>
          <a:prstGeom prst="actionButtonBlank">
            <a:avLst/>
          </a:prstGeom>
          <a:solidFill>
            <a:srgbClr val="E87D1E"/>
          </a:solidFill>
          <a:ln>
            <a:solidFill>
              <a:srgbClr val="E87D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6" name="Action Button: Custom 5">
            <a:hlinkClick r:id="" action="ppaction://noaction" highlightClick="1">
              <a:snd r:embed="rId5" name="feu.wav"/>
            </a:hlinkClick>
          </p:cNvPr>
          <p:cNvSpPr/>
          <p:nvPr/>
        </p:nvSpPr>
        <p:spPr>
          <a:xfrm>
            <a:off x="1815217" y="3547325"/>
            <a:ext cx="835664" cy="753054"/>
          </a:xfrm>
          <a:prstGeom prst="actionButtonBlank">
            <a:avLst/>
          </a:prstGeom>
          <a:solidFill>
            <a:srgbClr val="E87D1E"/>
          </a:solidFill>
          <a:ln>
            <a:solidFill>
              <a:srgbClr val="E87D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7" name="Action Button: Custom 6">
            <a:hlinkClick r:id="" action="ppaction://noaction" highlightClick="1">
              <a:snd r:embed="rId6" name="beau.wav"/>
            </a:hlinkClick>
          </p:cNvPr>
          <p:cNvSpPr/>
          <p:nvPr/>
        </p:nvSpPr>
        <p:spPr>
          <a:xfrm>
            <a:off x="1815217" y="4370902"/>
            <a:ext cx="830567" cy="774258"/>
          </a:xfrm>
          <a:prstGeom prst="actionButtonBlank">
            <a:avLst/>
          </a:prstGeom>
          <a:solidFill>
            <a:srgbClr val="E87D1E"/>
          </a:solidFill>
          <a:ln>
            <a:solidFill>
              <a:srgbClr val="E87D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8" name="Action Button: Custom 7">
            <a:hlinkClick r:id="" action="ppaction://noaction" highlightClick="1">
              <a:snd r:embed="rId7" name="jeudi.wav"/>
            </a:hlinkClick>
          </p:cNvPr>
          <p:cNvSpPr/>
          <p:nvPr/>
        </p:nvSpPr>
        <p:spPr>
          <a:xfrm>
            <a:off x="1815217" y="5227407"/>
            <a:ext cx="830567" cy="774258"/>
          </a:xfrm>
          <a:prstGeom prst="actionButtonBlank">
            <a:avLst/>
          </a:prstGeom>
          <a:solidFill>
            <a:srgbClr val="E87D1E"/>
          </a:solidFill>
          <a:ln>
            <a:solidFill>
              <a:srgbClr val="E87D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764243" y="125000"/>
            <a:ext cx="2186609" cy="496957"/>
          </a:xfrm>
          <a:prstGeom prst="roundRect">
            <a:avLst/>
          </a:prstGeom>
          <a:solidFill>
            <a:srgbClr val="FE7F00"/>
          </a:solidFill>
          <a:ln>
            <a:solidFill>
              <a:srgbClr val="11507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écouter</a:t>
            </a:r>
            <a:endParaRPr lang="en-GB" sz="24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1" y="50314"/>
            <a:ext cx="8909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Écoute</a:t>
            </a:r>
            <a:r>
              <a:rPr lang="en-GB" sz="2800" dirty="0">
                <a:solidFill>
                  <a:srgbClr val="115076"/>
                </a:solidFill>
                <a:latin typeface="Century Gothic" panose="020B0502020202020204" pitchFamily="34" charset="0"/>
              </a:rPr>
              <a:t>. </a:t>
            </a:r>
            <a:r>
              <a:rPr lang="en-GB" sz="2800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C’est</a:t>
            </a:r>
            <a:r>
              <a:rPr lang="en-GB" sz="2800" dirty="0">
                <a:solidFill>
                  <a:srgbClr val="115076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smtClean="0">
                <a:solidFill>
                  <a:srgbClr val="115076"/>
                </a:solidFill>
                <a:latin typeface="Century Gothic" panose="020B0502020202020204" pitchFamily="34" charset="0"/>
              </a:rPr>
              <a:t>‘</a:t>
            </a:r>
            <a:r>
              <a:rPr lang="en-GB" sz="2800" b="1" dirty="0" err="1" smtClean="0">
                <a:solidFill>
                  <a:srgbClr val="115076"/>
                </a:solidFill>
                <a:latin typeface="Century Gothic" panose="020B0502020202020204" pitchFamily="34" charset="0"/>
              </a:rPr>
              <a:t>eu</a:t>
            </a:r>
            <a:r>
              <a:rPr lang="en-GB" sz="2800" b="1" dirty="0" smtClean="0">
                <a:solidFill>
                  <a:srgbClr val="115076"/>
                </a:solidFill>
                <a:latin typeface="Century Gothic" panose="020B0502020202020204" pitchFamily="34" charset="0"/>
              </a:rPr>
              <a:t>’ </a:t>
            </a:r>
            <a:r>
              <a:rPr lang="en-GB" sz="2800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ou</a:t>
            </a:r>
            <a:r>
              <a:rPr lang="en-GB" sz="2800" b="1" dirty="0">
                <a:solidFill>
                  <a:srgbClr val="115076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smtClean="0">
                <a:solidFill>
                  <a:srgbClr val="115076"/>
                </a:solidFill>
                <a:latin typeface="Century Gothic" panose="020B0502020202020204" pitchFamily="34" charset="0"/>
              </a:rPr>
              <a:t>‘au’ </a:t>
            </a:r>
            <a:r>
              <a:rPr lang="en-GB" sz="2800" b="1" dirty="0">
                <a:solidFill>
                  <a:srgbClr val="115076"/>
                </a:solidFill>
                <a:latin typeface="Century Gothic" panose="020B0502020202020204" pitchFamily="34" charset="0"/>
              </a:rPr>
              <a:t>? </a:t>
            </a:r>
            <a:r>
              <a:rPr lang="en-GB" sz="2800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Coche</a:t>
            </a:r>
            <a:r>
              <a:rPr lang="en-GB" sz="2800" b="1" dirty="0">
                <a:solidFill>
                  <a:srgbClr val="115076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rgbClr val="115076"/>
                </a:solidFill>
                <a:latin typeface="Bookshelf Symbol 7" panose="05010101010101010101" pitchFamily="2" charset="2"/>
              </a:rPr>
              <a:t>p</a:t>
            </a:r>
            <a:r>
              <a:rPr lang="en-GB" sz="2800" b="1" dirty="0">
                <a:solidFill>
                  <a:srgbClr val="115076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7655139" y="857952"/>
            <a:ext cx="3453911" cy="875262"/>
          </a:xfrm>
          <a:prstGeom prst="wedgeRoundRectCallout">
            <a:avLst/>
          </a:prstGeom>
          <a:solidFill>
            <a:srgbClr val="11507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 smtClean="0"/>
              <a:t>Écris</a:t>
            </a:r>
            <a:r>
              <a:rPr lang="en-GB" sz="3600" b="1" dirty="0" smtClean="0"/>
              <a:t> les mots !</a:t>
            </a:r>
            <a:endParaRPr lang="en-GB" sz="36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548" y="753710"/>
            <a:ext cx="960458" cy="97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2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107356"/>
              </p:ext>
            </p:extLst>
          </p:nvPr>
        </p:nvGraphicFramePr>
        <p:xfrm>
          <a:off x="2894169" y="1024190"/>
          <a:ext cx="4532243" cy="51854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69017">
                  <a:extLst>
                    <a:ext uri="{9D8B030D-6E8A-4147-A177-3AD203B41FA5}">
                      <a16:colId xmlns:a16="http://schemas.microsoft.com/office/drawing/2014/main" xmlns="" val="1262708659"/>
                    </a:ext>
                  </a:extLst>
                </a:gridCol>
                <a:gridCol w="2263226">
                  <a:extLst>
                    <a:ext uri="{9D8B030D-6E8A-4147-A177-3AD203B41FA5}">
                      <a16:colId xmlns:a16="http://schemas.microsoft.com/office/drawing/2014/main" xmlns="" val="235387269"/>
                    </a:ext>
                  </a:extLst>
                </a:gridCol>
              </a:tblGrid>
              <a:tr h="4884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4800" b="1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</a:rPr>
                        <a:t>eu</a:t>
                      </a:r>
                      <a:endParaRPr lang="en-GB" sz="4800" b="1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4800" b="1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</a:rPr>
                        <a:t>au </a:t>
                      </a:r>
                      <a:r>
                        <a:rPr lang="fr-FR" sz="2400" b="1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</a:rPr>
                        <a:t>(eau/o)</a:t>
                      </a:r>
                      <a:endParaRPr lang="en-GB" sz="2400" b="1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0982178"/>
                  </a:ext>
                </a:extLst>
              </a:tr>
              <a:tr h="4884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5400">
                          <a:effectLst/>
                        </a:rPr>
                        <a:t> </a:t>
                      </a:r>
                      <a:endParaRPr lang="en-GB" sz="5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5400" dirty="0">
                          <a:effectLst/>
                        </a:rPr>
                        <a:t> </a:t>
                      </a:r>
                      <a:endParaRPr lang="en-GB" sz="5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9956048"/>
                  </a:ext>
                </a:extLst>
              </a:tr>
              <a:tr h="4884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5400">
                          <a:effectLst/>
                        </a:rPr>
                        <a:t> </a:t>
                      </a:r>
                      <a:endParaRPr lang="en-GB" sz="5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5400" dirty="0">
                          <a:effectLst/>
                        </a:rPr>
                        <a:t> </a:t>
                      </a:r>
                      <a:endParaRPr lang="en-GB" sz="5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6963004"/>
                  </a:ext>
                </a:extLst>
              </a:tr>
              <a:tr h="4884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5400">
                          <a:effectLst/>
                        </a:rPr>
                        <a:t> </a:t>
                      </a:r>
                      <a:endParaRPr lang="en-GB" sz="5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5400" dirty="0">
                          <a:effectLst/>
                        </a:rPr>
                        <a:t> </a:t>
                      </a:r>
                      <a:endParaRPr lang="en-GB" sz="5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11939131"/>
                  </a:ext>
                </a:extLst>
              </a:tr>
              <a:tr h="4884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5400">
                          <a:effectLst/>
                        </a:rPr>
                        <a:t> </a:t>
                      </a:r>
                      <a:endParaRPr lang="en-GB" sz="5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5400" dirty="0">
                          <a:effectLst/>
                        </a:rPr>
                        <a:t> </a:t>
                      </a:r>
                      <a:endParaRPr lang="en-GB" sz="5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04126141"/>
                  </a:ext>
                </a:extLst>
              </a:tr>
              <a:tr h="4884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5400">
                          <a:effectLst/>
                        </a:rPr>
                        <a:t> </a:t>
                      </a:r>
                      <a:endParaRPr lang="en-GB" sz="5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5400" dirty="0">
                          <a:effectLst/>
                        </a:rPr>
                        <a:t> </a:t>
                      </a:r>
                      <a:endParaRPr lang="en-GB" sz="5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2392960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9764243" y="125000"/>
            <a:ext cx="2186609" cy="496957"/>
          </a:xfrm>
          <a:prstGeom prst="roundRect">
            <a:avLst/>
          </a:prstGeom>
          <a:solidFill>
            <a:srgbClr val="FE7F00"/>
          </a:solidFill>
          <a:ln>
            <a:solidFill>
              <a:srgbClr val="11507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écouter</a:t>
            </a:r>
            <a:endParaRPr lang="en-GB" sz="24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1" y="50314"/>
            <a:ext cx="8909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Écoute</a:t>
            </a:r>
            <a:r>
              <a:rPr lang="en-GB" sz="2800" dirty="0">
                <a:solidFill>
                  <a:srgbClr val="115076"/>
                </a:solidFill>
                <a:latin typeface="Century Gothic" panose="020B0502020202020204" pitchFamily="34" charset="0"/>
              </a:rPr>
              <a:t>. </a:t>
            </a:r>
            <a:r>
              <a:rPr lang="en-GB" sz="2800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C’est</a:t>
            </a:r>
            <a:r>
              <a:rPr lang="en-GB" sz="2800" dirty="0">
                <a:solidFill>
                  <a:srgbClr val="115076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smtClean="0">
                <a:solidFill>
                  <a:srgbClr val="115076"/>
                </a:solidFill>
                <a:latin typeface="Century Gothic" panose="020B0502020202020204" pitchFamily="34" charset="0"/>
              </a:rPr>
              <a:t>‘</a:t>
            </a:r>
            <a:r>
              <a:rPr lang="en-GB" sz="2800" b="1" dirty="0" err="1" smtClean="0">
                <a:solidFill>
                  <a:srgbClr val="115076"/>
                </a:solidFill>
                <a:latin typeface="Century Gothic" panose="020B0502020202020204" pitchFamily="34" charset="0"/>
              </a:rPr>
              <a:t>eu</a:t>
            </a:r>
            <a:r>
              <a:rPr lang="en-GB" sz="2800" b="1" dirty="0" smtClean="0">
                <a:solidFill>
                  <a:srgbClr val="115076"/>
                </a:solidFill>
                <a:latin typeface="Century Gothic" panose="020B0502020202020204" pitchFamily="34" charset="0"/>
              </a:rPr>
              <a:t>’ </a:t>
            </a:r>
            <a:r>
              <a:rPr lang="en-GB" sz="2800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ou</a:t>
            </a:r>
            <a:r>
              <a:rPr lang="en-GB" sz="2800" b="1" dirty="0">
                <a:solidFill>
                  <a:srgbClr val="115076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smtClean="0">
                <a:solidFill>
                  <a:srgbClr val="115076"/>
                </a:solidFill>
                <a:latin typeface="Century Gothic" panose="020B0502020202020204" pitchFamily="34" charset="0"/>
              </a:rPr>
              <a:t>‘au’ </a:t>
            </a:r>
            <a:r>
              <a:rPr lang="en-GB" sz="2800" b="1" dirty="0">
                <a:solidFill>
                  <a:srgbClr val="115076"/>
                </a:solidFill>
                <a:latin typeface="Century Gothic" panose="020B0502020202020204" pitchFamily="34" charset="0"/>
              </a:rPr>
              <a:t>? </a:t>
            </a:r>
            <a:r>
              <a:rPr lang="en-GB" sz="2800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Coche</a:t>
            </a:r>
            <a:r>
              <a:rPr lang="en-GB" sz="2800" b="1" dirty="0">
                <a:solidFill>
                  <a:srgbClr val="115076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rgbClr val="115076"/>
                </a:solidFill>
                <a:latin typeface="Bookshelf Symbol 7" panose="05010101010101010101" pitchFamily="2" charset="2"/>
              </a:rPr>
              <a:t>p</a:t>
            </a:r>
            <a:r>
              <a:rPr lang="en-GB" sz="2800" b="1" dirty="0">
                <a:solidFill>
                  <a:srgbClr val="115076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7655139" y="857952"/>
            <a:ext cx="3453911" cy="875262"/>
          </a:xfrm>
          <a:prstGeom prst="wedgeRoundRectCallout">
            <a:avLst/>
          </a:prstGeom>
          <a:solidFill>
            <a:srgbClr val="11507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 smtClean="0"/>
              <a:t>Écris</a:t>
            </a:r>
            <a:r>
              <a:rPr lang="en-GB" sz="3600" b="1" dirty="0" smtClean="0"/>
              <a:t> les mots !</a:t>
            </a:r>
            <a:endParaRPr lang="en-GB" sz="36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548" y="753710"/>
            <a:ext cx="960458" cy="9795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151" y="1825730"/>
            <a:ext cx="757452" cy="7890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26412" y="1733214"/>
            <a:ext cx="4301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eau</a:t>
            </a:r>
            <a:endParaRPr lang="en-GB" sz="6000" dirty="0">
              <a:solidFill>
                <a:srgbClr val="FA65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830" y="2706525"/>
            <a:ext cx="757452" cy="78901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97424" y="2479874"/>
            <a:ext cx="3462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</a:t>
            </a:r>
            <a:r>
              <a:rPr lang="en-GB" sz="6000" dirty="0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au</a:t>
            </a:r>
            <a:r>
              <a:rPr lang="en-GB" sz="60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che</a:t>
            </a:r>
            <a:endParaRPr lang="en-GB" sz="6000" b="1" dirty="0">
              <a:solidFill>
                <a:srgbClr val="7030A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282" y="3573731"/>
            <a:ext cx="757452" cy="789012"/>
          </a:xfrm>
          <a:prstGeom prst="rect">
            <a:avLst/>
          </a:prstGeom>
        </p:spPr>
      </p:pic>
      <p:sp>
        <p:nvSpPr>
          <p:cNvPr id="18" name="TextBox 20"/>
          <p:cNvSpPr txBox="1"/>
          <p:nvPr/>
        </p:nvSpPr>
        <p:spPr>
          <a:xfrm flipH="1">
            <a:off x="7426412" y="3547325"/>
            <a:ext cx="2685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</a:t>
            </a:r>
            <a:r>
              <a:rPr lang="en-GB" sz="6000" dirty="0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eu</a:t>
            </a:r>
            <a:endParaRPr lang="en-GB" sz="6000" dirty="0">
              <a:solidFill>
                <a:srgbClr val="FA65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824" y="4458095"/>
            <a:ext cx="757452" cy="78901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426412" y="4383858"/>
            <a:ext cx="4301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</a:t>
            </a:r>
            <a:r>
              <a:rPr lang="en-GB" sz="6000" dirty="0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eau</a:t>
            </a:r>
            <a:endParaRPr lang="en-GB" sz="6000" dirty="0">
              <a:solidFill>
                <a:srgbClr val="FA65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7078741" y="5219897"/>
            <a:ext cx="2685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0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j</a:t>
            </a:r>
            <a:r>
              <a:rPr lang="en-GB" sz="6000" dirty="0" err="1" smtClean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eu</a:t>
            </a:r>
            <a:r>
              <a:rPr lang="en-GB" sz="60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di</a:t>
            </a:r>
            <a:endParaRPr lang="en-GB" sz="6000" dirty="0">
              <a:solidFill>
                <a:srgbClr val="FA65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02" y="5333222"/>
            <a:ext cx="757452" cy="789012"/>
          </a:xfrm>
          <a:prstGeom prst="rect">
            <a:avLst/>
          </a:prstGeom>
        </p:spPr>
      </p:pic>
      <p:sp>
        <p:nvSpPr>
          <p:cNvPr id="23" name="Action Button: Custom 22">
            <a:hlinkClick r:id="" action="ppaction://noaction" highlightClick="1">
              <a:snd r:embed="rId5" name="eau.wav"/>
            </a:hlinkClick>
          </p:cNvPr>
          <p:cNvSpPr/>
          <p:nvPr/>
        </p:nvSpPr>
        <p:spPr>
          <a:xfrm>
            <a:off x="1829756" y="1877660"/>
            <a:ext cx="834666" cy="737082"/>
          </a:xfrm>
          <a:prstGeom prst="actionButtonBlank">
            <a:avLst/>
          </a:prstGeom>
          <a:solidFill>
            <a:srgbClr val="E87D1E"/>
          </a:solidFill>
          <a:ln>
            <a:solidFill>
              <a:srgbClr val="E87D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4" name="Action Button: Custom 23">
            <a:hlinkClick r:id="" action="ppaction://noaction" highlightClick="1">
              <a:snd r:embed="rId6" name="gauche.wav"/>
            </a:hlinkClick>
          </p:cNvPr>
          <p:cNvSpPr/>
          <p:nvPr/>
        </p:nvSpPr>
        <p:spPr>
          <a:xfrm>
            <a:off x="1829756" y="2724497"/>
            <a:ext cx="834666" cy="748888"/>
          </a:xfrm>
          <a:prstGeom prst="actionButtonBlank">
            <a:avLst/>
          </a:prstGeom>
          <a:solidFill>
            <a:srgbClr val="E87D1E"/>
          </a:solidFill>
          <a:ln>
            <a:solidFill>
              <a:srgbClr val="E87D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5" name="Action Button: Custom 24">
            <a:hlinkClick r:id="" action="ppaction://noaction" highlightClick="1">
              <a:snd r:embed="rId7" name="feu.wav"/>
            </a:hlinkClick>
          </p:cNvPr>
          <p:cNvSpPr/>
          <p:nvPr/>
        </p:nvSpPr>
        <p:spPr>
          <a:xfrm>
            <a:off x="1829756" y="3587890"/>
            <a:ext cx="835664" cy="753054"/>
          </a:xfrm>
          <a:prstGeom prst="actionButtonBlank">
            <a:avLst/>
          </a:prstGeom>
          <a:solidFill>
            <a:srgbClr val="E87D1E"/>
          </a:solidFill>
          <a:ln>
            <a:solidFill>
              <a:srgbClr val="E87D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6" name="Action Button: Custom 25">
            <a:hlinkClick r:id="" action="ppaction://noaction" highlightClick="1">
              <a:snd r:embed="rId8" name="beau.wav"/>
            </a:hlinkClick>
          </p:cNvPr>
          <p:cNvSpPr/>
          <p:nvPr/>
        </p:nvSpPr>
        <p:spPr>
          <a:xfrm>
            <a:off x="1829756" y="4472849"/>
            <a:ext cx="830567" cy="774258"/>
          </a:xfrm>
          <a:prstGeom prst="actionButtonBlank">
            <a:avLst/>
          </a:prstGeom>
          <a:solidFill>
            <a:srgbClr val="E87D1E"/>
          </a:solidFill>
          <a:ln>
            <a:solidFill>
              <a:srgbClr val="E87D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7" name="Action Button: Custom 26">
            <a:hlinkClick r:id="" action="ppaction://noaction" highlightClick="1">
              <a:snd r:embed="rId9" name="jeudi.wav"/>
            </a:hlinkClick>
          </p:cNvPr>
          <p:cNvSpPr/>
          <p:nvPr/>
        </p:nvSpPr>
        <p:spPr>
          <a:xfrm>
            <a:off x="1829756" y="5347976"/>
            <a:ext cx="830567" cy="774258"/>
          </a:xfrm>
          <a:prstGeom prst="actionButtonBlank">
            <a:avLst/>
          </a:prstGeom>
          <a:solidFill>
            <a:srgbClr val="E87D1E"/>
          </a:solidFill>
          <a:ln>
            <a:solidFill>
              <a:srgbClr val="E87D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5891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6" grpId="0"/>
      <p:bldP spid="18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89" y="139189"/>
            <a:ext cx="890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Trouve</a:t>
            </a:r>
            <a:r>
              <a:rPr lang="en-GB" sz="3200" dirty="0">
                <a:solidFill>
                  <a:srgbClr val="115076"/>
                </a:solidFill>
                <a:latin typeface="Century Gothic" panose="020B0502020202020204" pitchFamily="34" charset="0"/>
              </a:rPr>
              <a:t> </a:t>
            </a:r>
            <a:r>
              <a:rPr lang="en-GB" sz="3200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l’intrus</a:t>
            </a:r>
            <a:r>
              <a:rPr lang="en-GB" sz="3200" dirty="0">
                <a:solidFill>
                  <a:srgbClr val="115076"/>
                </a:solidFill>
                <a:latin typeface="Century Gothic" panose="020B0502020202020204" pitchFamily="34" charset="0"/>
              </a:rPr>
              <a:t>.</a:t>
            </a:r>
            <a:endParaRPr lang="en-GB" sz="3200" b="1" dirty="0">
              <a:solidFill>
                <a:srgbClr val="11507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53" y="139189"/>
            <a:ext cx="3587262" cy="596943"/>
          </a:xfrm>
          <a:prstGeom prst="rect">
            <a:avLst/>
          </a:prstGeom>
        </p:spPr>
      </p:pic>
      <p:sp>
        <p:nvSpPr>
          <p:cNvPr id="4" name="Action Button: Custom 3">
            <a:hlinkClick r:id="" action="ppaction://noaction" highlightClick="1"/>
          </p:cNvPr>
          <p:cNvSpPr/>
          <p:nvPr/>
        </p:nvSpPr>
        <p:spPr>
          <a:xfrm>
            <a:off x="1052252" y="961655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1063542" y="1972011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1063542" y="3024799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1063542" y="4131309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1052251" y="5257874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5</a:t>
            </a: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07" y="95541"/>
            <a:ext cx="896536" cy="67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92923" y="1020089"/>
            <a:ext cx="1934308" cy="515310"/>
          </a:xfrm>
          <a:prstGeom prst="rect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lieu</a:t>
            </a:r>
            <a:endParaRPr lang="en-GB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37538" y="1020089"/>
            <a:ext cx="1934308" cy="515310"/>
          </a:xfrm>
          <a:prstGeom prst="rect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beau</a:t>
            </a:r>
            <a:endParaRPr lang="en-GB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82153" y="1007126"/>
            <a:ext cx="1934308" cy="515310"/>
          </a:xfrm>
          <a:prstGeom prst="rect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un </a:t>
            </a:r>
            <a:r>
              <a:rPr lang="en-GB" sz="32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peu</a:t>
            </a:r>
            <a:endParaRPr lang="en-GB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92923" y="2022724"/>
            <a:ext cx="1934308" cy="515310"/>
          </a:xfrm>
          <a:prstGeom prst="rect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jeudi</a:t>
            </a:r>
            <a:endParaRPr lang="en-GB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37538" y="2022724"/>
            <a:ext cx="1934308" cy="515310"/>
          </a:xfrm>
          <a:prstGeom prst="rect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mieux</a:t>
            </a:r>
            <a:endParaRPr lang="en-GB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82153" y="2009761"/>
            <a:ext cx="1934308" cy="515310"/>
          </a:xfrm>
          <a:prstGeom prst="rect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beau</a:t>
            </a:r>
            <a:endParaRPr lang="en-GB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92923" y="3063789"/>
            <a:ext cx="1934308" cy="515310"/>
          </a:xfrm>
          <a:prstGeom prst="rect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faux</a:t>
            </a:r>
            <a:endParaRPr lang="en-GB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37538" y="3063789"/>
            <a:ext cx="1934308" cy="515310"/>
          </a:xfrm>
          <a:prstGeom prst="rect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photo</a:t>
            </a:r>
            <a:endParaRPr lang="en-GB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82153" y="3050826"/>
            <a:ext cx="1934308" cy="515310"/>
          </a:xfrm>
          <a:prstGeom prst="rect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jeu</a:t>
            </a:r>
            <a:endParaRPr lang="en-GB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92923" y="4172432"/>
            <a:ext cx="1934308" cy="515310"/>
          </a:xfrm>
          <a:prstGeom prst="rect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feu</a:t>
            </a:r>
            <a:endParaRPr lang="en-GB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37538" y="4172432"/>
            <a:ext cx="1934308" cy="515310"/>
          </a:xfrm>
          <a:prstGeom prst="rect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eau</a:t>
            </a:r>
            <a:endParaRPr lang="en-GB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82153" y="4159469"/>
            <a:ext cx="1934308" cy="515310"/>
          </a:xfrm>
          <a:prstGeom prst="rect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vieux</a:t>
            </a:r>
            <a:endParaRPr lang="en-GB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92923" y="5268112"/>
            <a:ext cx="1934308" cy="515310"/>
          </a:xfrm>
          <a:prstGeom prst="rect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gauche</a:t>
            </a:r>
            <a:endParaRPr lang="en-GB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37538" y="5268112"/>
            <a:ext cx="1934308" cy="515310"/>
          </a:xfrm>
          <a:prstGeom prst="rect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jeudi</a:t>
            </a:r>
            <a:endParaRPr lang="en-GB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82153" y="5255149"/>
            <a:ext cx="1934308" cy="515310"/>
          </a:xfrm>
          <a:prstGeom prst="rect">
            <a:avLst/>
          </a:prstGeom>
          <a:solidFill>
            <a:srgbClr val="11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aussi</a:t>
            </a:r>
            <a:endParaRPr lang="en-GB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50984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rman SSCs Presentation" id="{D7EAE5A2-D63E-41EC-90F5-265942C6CAF1}" vid="{1E1D1D12-6C51-42D5-AE20-3CDAAE0CA8D6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ELP_Resources" id="{11A74820-D49C-4102-A547-EA352E383B78}" vid="{F925F16B-5C62-4A9E-8DE9-3F9C4922FCE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333</Words>
  <Application>Microsoft Office PowerPoint</Application>
  <PresentationFormat>Widescreen</PresentationFormat>
  <Paragraphs>128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Bookshelf Symbol 7</vt:lpstr>
      <vt:lpstr>Calibri</vt:lpstr>
      <vt:lpstr>Century Gothic</vt:lpstr>
      <vt:lpstr>Times New Roman</vt:lpstr>
      <vt:lpstr>Tw Cen MT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Study</cp:lastModifiedBy>
  <cp:revision>21</cp:revision>
  <dcterms:created xsi:type="dcterms:W3CDTF">2019-05-15T10:19:30Z</dcterms:created>
  <dcterms:modified xsi:type="dcterms:W3CDTF">2019-06-18T18:02:21Z</dcterms:modified>
</cp:coreProperties>
</file>