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63" r:id="rId4"/>
    <p:sldId id="261" r:id="rId5"/>
    <p:sldId id="265" r:id="rId6"/>
    <p:sldId id="267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5076"/>
    <a:srgbClr val="FA6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65278" autoAdjust="0"/>
  </p:normalViewPr>
  <p:slideViewPr>
    <p:cSldViewPr snapToGrid="0" showGuides="1">
      <p:cViewPr>
        <p:scale>
          <a:sx n="50" d="100"/>
          <a:sy n="50" d="100"/>
        </p:scale>
        <p:origin x="2208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510BC-F43F-4A85-92B6-819E4D3D6D43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DA1E7-6A8E-43FB-9679-2FE7B9D6D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42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pictures selected are available</a:t>
            </a:r>
            <a:r>
              <a:rPr lang="en-GB" baseline="0" dirty="0" smtClean="0"/>
              <a:t> under a Creative Common license, no attribution required.</a:t>
            </a:r>
            <a:br>
              <a:rPr lang="en-GB" baseline="0" dirty="0" smtClean="0"/>
            </a:br>
            <a:r>
              <a:rPr lang="en-GB" baseline="0" dirty="0" smtClean="0"/>
              <a:t>This is the </a:t>
            </a:r>
            <a:r>
              <a:rPr lang="en-GB" baseline="0" dirty="0" smtClean="0"/>
              <a:t>2</a:t>
            </a:r>
            <a:r>
              <a:rPr lang="en-GB" baseline="30000" dirty="0" smtClean="0"/>
              <a:t>nd</a:t>
            </a:r>
            <a:r>
              <a:rPr lang="en-GB" baseline="0" dirty="0" smtClean="0"/>
              <a:t> 10-minute </a:t>
            </a:r>
            <a:r>
              <a:rPr lang="en-GB" baseline="0" dirty="0" smtClean="0"/>
              <a:t>phonics sequence for the </a:t>
            </a:r>
            <a:r>
              <a:rPr lang="en-GB" baseline="0" dirty="0" smtClean="0"/>
              <a:t>sound ‘au’ and it assumes students have learnt ‘</a:t>
            </a:r>
            <a:r>
              <a:rPr lang="en-GB" baseline="0" dirty="0" err="1" smtClean="0"/>
              <a:t>eu</a:t>
            </a:r>
            <a:r>
              <a:rPr lang="en-GB" baseline="0" dirty="0" smtClean="0"/>
              <a:t>’ previously.</a:t>
            </a:r>
            <a:br>
              <a:rPr lang="en-GB" baseline="0" dirty="0" smtClean="0"/>
            </a:br>
            <a:r>
              <a:rPr lang="en-GB" baseline="0" dirty="0" smtClean="0"/>
              <a:t>This sequence revises ‘au’ and ‘</a:t>
            </a:r>
            <a:r>
              <a:rPr lang="en-GB" baseline="0" dirty="0" err="1" smtClean="0"/>
              <a:t>eu</a:t>
            </a:r>
            <a:r>
              <a:rPr lang="en-GB" baseline="0" dirty="0" smtClean="0"/>
              <a:t> source and cluster words and focuses on differentiating between them.</a:t>
            </a:r>
            <a:br>
              <a:rPr lang="en-GB" baseline="0" dirty="0" smtClean="0"/>
            </a:br>
            <a:r>
              <a:rPr lang="en-GB" baseline="0" dirty="0" smtClean="0"/>
              <a:t>This is a useful pairing since the graphemes ‘</a:t>
            </a:r>
            <a:r>
              <a:rPr lang="en-GB" baseline="0" dirty="0" err="1" smtClean="0"/>
              <a:t>eu</a:t>
            </a:r>
            <a:r>
              <a:rPr lang="en-GB" baseline="0" dirty="0" smtClean="0"/>
              <a:t>’ and ‘au’ look similar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09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Recap the </a:t>
            </a:r>
            <a:r>
              <a:rPr lang="en-GB" baseline="0" dirty="0" smtClean="0"/>
              <a:t>pronunciation </a:t>
            </a:r>
            <a:r>
              <a:rPr lang="en-GB" baseline="0" dirty="0" smtClean="0"/>
              <a:t>of the individual </a:t>
            </a:r>
            <a:r>
              <a:rPr lang="en-GB" b="1" baseline="0" dirty="0" smtClean="0"/>
              <a:t>SSC </a:t>
            </a:r>
            <a:r>
              <a:rPr lang="en-GB" b="1" baseline="0" dirty="0" smtClean="0"/>
              <a:t>‘AU’ </a:t>
            </a:r>
            <a:r>
              <a:rPr lang="en-GB" baseline="0" dirty="0" smtClean="0"/>
              <a:t>and then </a:t>
            </a:r>
            <a:r>
              <a:rPr lang="en-GB" baseline="0" dirty="0" smtClean="0"/>
              <a:t>the </a:t>
            </a:r>
            <a:r>
              <a:rPr lang="en-GB" b="1" baseline="0" dirty="0" smtClean="0"/>
              <a:t>source word </a:t>
            </a:r>
            <a:r>
              <a:rPr lang="en-GB" b="1" baseline="0" dirty="0" smtClean="0"/>
              <a:t>‘gauche’.</a:t>
            </a: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dirty="0" smtClean="0"/>
              <a:t>A possible gesture for this source word</a:t>
            </a:r>
            <a:r>
              <a:rPr lang="en-GB" baseline="0" dirty="0" smtClean="0"/>
              <a:t> </a:t>
            </a:r>
            <a:r>
              <a:rPr lang="en-GB" dirty="0" smtClean="0"/>
              <a:t>would be to point to</a:t>
            </a:r>
            <a:r>
              <a:rPr lang="en-GB" baseline="0" dirty="0" smtClean="0"/>
              <a:t> the students’ left (teacher’s right!) to indicate this direction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24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Recap the </a:t>
            </a:r>
            <a:r>
              <a:rPr lang="en-GB" baseline="0" dirty="0" smtClean="0"/>
              <a:t>pronunciation </a:t>
            </a:r>
            <a:r>
              <a:rPr lang="en-GB" baseline="0" dirty="0" smtClean="0"/>
              <a:t>of the individual </a:t>
            </a:r>
            <a:r>
              <a:rPr lang="en-GB" b="1" baseline="0" dirty="0" smtClean="0"/>
              <a:t>SSC </a:t>
            </a:r>
            <a:r>
              <a:rPr lang="en-GB" b="1" baseline="0" dirty="0" smtClean="0"/>
              <a:t>‘EU’ </a:t>
            </a:r>
            <a:r>
              <a:rPr lang="en-GB" baseline="0" dirty="0" smtClean="0"/>
              <a:t>and then </a:t>
            </a:r>
            <a:r>
              <a:rPr lang="en-GB" baseline="0" dirty="0" smtClean="0"/>
              <a:t>the </a:t>
            </a:r>
            <a:r>
              <a:rPr lang="en-GB" b="1" baseline="0" dirty="0" smtClean="0"/>
              <a:t>source word </a:t>
            </a:r>
            <a:r>
              <a:rPr lang="en-GB" b="1" baseline="0" dirty="0" smtClean="0"/>
              <a:t>‘</a:t>
            </a:r>
            <a:r>
              <a:rPr lang="en-GB" b="1" baseline="0" dirty="0" err="1" smtClean="0"/>
              <a:t>deux</a:t>
            </a:r>
            <a:r>
              <a:rPr lang="en-GB" b="1" baseline="0" dirty="0" smtClean="0"/>
              <a:t>’.</a:t>
            </a: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dirty="0" smtClean="0"/>
              <a:t>A possible gesture for this</a:t>
            </a:r>
            <a:r>
              <a:rPr lang="en-GB" b="1" dirty="0" smtClean="0"/>
              <a:t> source </a:t>
            </a:r>
            <a:r>
              <a:rPr lang="en-GB" dirty="0" smtClean="0"/>
              <a:t>word</a:t>
            </a:r>
            <a:r>
              <a:rPr lang="en-GB" baseline="0" dirty="0" smtClean="0"/>
              <a:t> </a:t>
            </a:r>
            <a:r>
              <a:rPr lang="en-GB" dirty="0" smtClean="0"/>
              <a:t>would be to hold up two fingers (N.B. palm</a:t>
            </a:r>
            <a:r>
              <a:rPr lang="en-GB" baseline="0" dirty="0" smtClean="0"/>
              <a:t> of the hand facing the class!)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20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Pair tennis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pupils say the words alternately out loud with a partner, building up speed, over 1 minute’s intensive practice.  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NB: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needs to call out words with alternate SSCs each time so that the key sound varies. E.g. un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aussi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deux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-- faux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can circulate to listen into their SSC knowledge.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Word frequency rankings (1 is the most common word in French): </a:t>
            </a:r>
            <a:br>
              <a:rPr lang="en-GB" baseline="0" dirty="0" smtClean="0"/>
            </a:br>
            <a:r>
              <a:rPr lang="en-GB" b="1" baseline="0" dirty="0" err="1" smtClean="0"/>
              <a:t>deux</a:t>
            </a:r>
            <a:r>
              <a:rPr lang="en-GB" b="1" baseline="0" dirty="0" smtClean="0"/>
              <a:t> </a:t>
            </a:r>
            <a:r>
              <a:rPr lang="en-GB" baseline="0" dirty="0" smtClean="0"/>
              <a:t>[41]; </a:t>
            </a:r>
            <a:r>
              <a:rPr lang="en-GB" b="1" baseline="0" dirty="0" err="1" smtClean="0"/>
              <a:t>jeudi</a:t>
            </a:r>
            <a:r>
              <a:rPr lang="en-GB" baseline="0" dirty="0" smtClean="0"/>
              <a:t> [1112]; </a:t>
            </a:r>
            <a:r>
              <a:rPr lang="en-GB" b="1" baseline="0" dirty="0" smtClean="0"/>
              <a:t>un </a:t>
            </a:r>
            <a:r>
              <a:rPr lang="en-GB" b="1" baseline="0" dirty="0" err="1" smtClean="0"/>
              <a:t>peu</a:t>
            </a:r>
            <a:r>
              <a:rPr lang="en-GB" b="1" baseline="0" dirty="0" smtClean="0"/>
              <a:t> </a:t>
            </a:r>
            <a:r>
              <a:rPr lang="en-GB" b="0" baseline="0" dirty="0" smtClean="0"/>
              <a:t>[138/91]</a:t>
            </a:r>
            <a:r>
              <a:rPr lang="en-GB" baseline="0" dirty="0" smtClean="0"/>
              <a:t> </a:t>
            </a:r>
            <a:r>
              <a:rPr lang="en-GB" b="1" baseline="0" dirty="0" smtClean="0"/>
              <a:t>lieu</a:t>
            </a:r>
            <a:r>
              <a:rPr lang="en-GB" baseline="0" dirty="0" smtClean="0"/>
              <a:t> [117]; </a:t>
            </a:r>
            <a:r>
              <a:rPr lang="en-GB" b="1" baseline="0" dirty="0" smtClean="0"/>
              <a:t>feu</a:t>
            </a:r>
            <a:r>
              <a:rPr lang="en-GB" baseline="0" dirty="0" smtClean="0"/>
              <a:t> [786]; </a:t>
            </a:r>
            <a:r>
              <a:rPr lang="en-GB" b="1" baseline="0" dirty="0" err="1" smtClean="0"/>
              <a:t>jeu</a:t>
            </a:r>
            <a:r>
              <a:rPr lang="en-GB" baseline="0" dirty="0" smtClean="0"/>
              <a:t> [291]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smtClean="0"/>
              <a:t>gauche </a:t>
            </a:r>
            <a:r>
              <a:rPr lang="en-GB" baseline="0" dirty="0" smtClean="0"/>
              <a:t>[607]; </a:t>
            </a:r>
            <a:r>
              <a:rPr lang="en-GB" b="1" baseline="0" dirty="0" err="1" smtClean="0"/>
              <a:t>aussi</a:t>
            </a:r>
            <a:r>
              <a:rPr lang="en-GB" baseline="0" dirty="0" smtClean="0"/>
              <a:t> [44]; </a:t>
            </a:r>
            <a:r>
              <a:rPr lang="en-GB" b="1" baseline="0" dirty="0" smtClean="0"/>
              <a:t>faux</a:t>
            </a:r>
            <a:r>
              <a:rPr lang="en-GB" b="0" baseline="0" dirty="0" smtClean="0"/>
              <a:t>[555]</a:t>
            </a:r>
            <a:r>
              <a:rPr lang="en-GB" baseline="0" dirty="0" smtClean="0"/>
              <a:t> </a:t>
            </a:r>
            <a:r>
              <a:rPr lang="en-GB" b="1" baseline="0" dirty="0" smtClean="0"/>
              <a:t>photo</a:t>
            </a:r>
            <a:r>
              <a:rPr lang="en-GB" baseline="0" dirty="0" smtClean="0"/>
              <a:t> [1412]; </a:t>
            </a:r>
            <a:r>
              <a:rPr lang="en-GB" b="1" baseline="0" dirty="0" smtClean="0"/>
              <a:t>beau</a:t>
            </a:r>
            <a:r>
              <a:rPr lang="en-GB" baseline="0" dirty="0" smtClean="0"/>
              <a:t> [393]; </a:t>
            </a:r>
            <a:r>
              <a:rPr lang="en-GB" b="1" baseline="0" dirty="0" smtClean="0"/>
              <a:t>eau</a:t>
            </a:r>
            <a:r>
              <a:rPr lang="en-GB" baseline="0" dirty="0" smtClean="0"/>
              <a:t> [475]</a:t>
            </a:r>
            <a:br>
              <a:rPr lang="en-GB" baseline="0" dirty="0" smtClean="0"/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Londsale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&amp; Le Bras, Y.  (2009).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London: Routledge.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18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Transcript</a:t>
            </a:r>
            <a:r>
              <a:rPr kumimoji="0" lang="fr-FR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eau 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2: 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gauche 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3: 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feu 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4: 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beau 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4: 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jeudi</a:t>
            </a:r>
            <a:b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challenge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words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 the time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given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fr-F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Transcript</a:t>
            </a:r>
            <a:r>
              <a:rPr kumimoji="0" lang="fr-FR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eau 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2: 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gauche 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3: 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feu 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4: 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beau 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4: 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jeudi</a:t>
            </a:r>
            <a:b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challenge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words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 the time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given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fr-F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40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A reads three words aloud. Partner B (</a:t>
            </a:r>
            <a:r>
              <a:rPr lang="en-GB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facing away from the board and without seeing the words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identifies the odd one out</a:t>
            </a:r>
            <a:r>
              <a:rPr lang="en-GB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saying it.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numbers 1-3, then</a:t>
            </a:r>
            <a:r>
              <a:rPr lang="en-GB" dirty="0" smtClean="0"/>
              <a:t> students swap</a:t>
            </a:r>
            <a:r>
              <a:rPr lang="en-GB" baseline="0" dirty="0" smtClean="0"/>
              <a:t> roles.</a:t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5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609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15/05/2019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3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15/05/2019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4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28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019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1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94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71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15/05/2019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15/05/2019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4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15/05/2019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6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572241"/>
            <a:ext cx="84346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17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E3EAFD"/>
            </a:solidFill>
          </p:grpSpPr>
          <p:sp>
            <p:nvSpPr>
              <p:cNvPr id="9" name="Isosceles Triangle 8"/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Isosceles Triangle 3"/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115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56445" y="0"/>
              <a:ext cx="4350984" cy="6858000"/>
            </a:xfrm>
            <a:prstGeom prst="rect">
              <a:avLst/>
            </a:prstGeom>
            <a:solidFill>
              <a:srgbClr val="115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95111" y="2105561"/>
            <a:ext cx="6886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French SSC </a:t>
            </a:r>
            <a:br>
              <a:rPr lang="en-GB" sz="40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en-GB" sz="4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teaching sequence</a:t>
            </a:r>
            <a:endParaRPr lang="en-GB" sz="4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395111" y="3301204"/>
            <a:ext cx="6606822" cy="84931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au/eau/o + </a:t>
            </a:r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eu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9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814" y="-1167232"/>
            <a:ext cx="42348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0" b="1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au</a:t>
            </a:r>
            <a:endParaRPr lang="en-GB" sz="24000" b="1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0989" y="3310628"/>
            <a:ext cx="912187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3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</a:t>
            </a:r>
            <a:r>
              <a:rPr lang="en-GB" sz="17300" dirty="0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au</a:t>
            </a:r>
            <a:r>
              <a:rPr lang="en-GB" sz="173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che</a:t>
            </a:r>
            <a:endParaRPr lang="en-GB" sz="17300" b="1" dirty="0">
              <a:solidFill>
                <a:srgbClr val="7030A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215" y="1945849"/>
            <a:ext cx="375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[au / eau / o]</a:t>
            </a:r>
            <a:endParaRPr lang="en-GB" sz="3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64823" y="1196357"/>
            <a:ext cx="2856900" cy="2905322"/>
            <a:chOff x="5064823" y="1196357"/>
            <a:chExt cx="2856900" cy="29053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823" y="1196357"/>
              <a:ext cx="2856900" cy="2905322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H="1" flipV="1">
              <a:off x="5782215" y="2051010"/>
              <a:ext cx="627569" cy="850436"/>
            </a:xfrm>
            <a:prstGeom prst="straightConnector1">
              <a:avLst/>
            </a:prstGeom>
            <a:ln w="76200">
              <a:solidFill>
                <a:srgbClr val="FA65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401108" y="2881870"/>
              <a:ext cx="8676" cy="857516"/>
            </a:xfrm>
            <a:prstGeom prst="line">
              <a:avLst/>
            </a:prstGeom>
            <a:ln w="76200">
              <a:solidFill>
                <a:srgbClr val="FA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682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814" y="-1167232"/>
            <a:ext cx="42348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0" b="1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eu</a:t>
            </a:r>
            <a:endParaRPr lang="en-GB" sz="24000" b="1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5487" y="3460530"/>
            <a:ext cx="697632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3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</a:t>
            </a:r>
            <a:r>
              <a:rPr lang="en-GB" sz="17300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eu</a:t>
            </a:r>
            <a:r>
              <a:rPr lang="en-GB" sz="173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x</a:t>
            </a:r>
            <a:endParaRPr lang="en-GB" sz="17300" b="1" dirty="0">
              <a:solidFill>
                <a:srgbClr val="7030A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816" y="1078091"/>
            <a:ext cx="3080657" cy="30806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865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Hawkes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0172036" y="924924"/>
            <a:ext cx="502131" cy="4156257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prstMaterial="clear">
            <a:bevelT w="152400" h="50800" prst="softRound"/>
            <a:bevelB/>
            <a:extrusionClr>
              <a:schemeClr val="bg1"/>
            </a:extrusion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169670" y="924922"/>
            <a:ext cx="503528" cy="4156259"/>
          </a:xfrm>
          <a:prstGeom prst="rect">
            <a:avLst/>
          </a:prstGeom>
          <a:ln>
            <a:solidFill>
              <a:srgbClr val="02456F"/>
            </a:solidFill>
            <a:headEnd/>
            <a:tailEnd/>
          </a:ln>
          <a:effectLst>
            <a:outerShdw blurRad="57150" dist="19050" dir="5400000" algn="ctr" rotWithShape="0">
              <a:schemeClr val="bg1">
                <a:alpha val="63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10855409" y="913496"/>
            <a:ext cx="0" cy="4156259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10880097" y="913496"/>
            <a:ext cx="216791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10855409" y="5069755"/>
            <a:ext cx="216791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0855409" y="2897398"/>
            <a:ext cx="1439862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Secondes</a:t>
            </a:r>
            <a:endParaRPr lang="en-GB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1096888" y="755645"/>
            <a:ext cx="4318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60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1072200" y="4889227"/>
            <a:ext cx="73417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018442" y="5081181"/>
            <a:ext cx="745068" cy="765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908772" y="5300175"/>
            <a:ext cx="1058732" cy="382082"/>
          </a:xfrm>
          <a:prstGeom prst="actionButtonBlank">
            <a:avLst/>
          </a:prstGeom>
          <a:solidFill>
            <a:srgbClr val="1F4E79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white"/>
                </a:solidFill>
                <a:latin typeface="Century Gothic" panose="020B0502020202020204" pitchFamily="34" charset="0"/>
              </a:rPr>
              <a:t>DÉBUT</a:t>
            </a:r>
            <a:endParaRPr lang="en-GB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6504" y="4698577"/>
            <a:ext cx="3462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</a:t>
            </a:r>
            <a:r>
              <a:rPr lang="en-GB" sz="6000" dirty="0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au</a:t>
            </a:r>
            <a:r>
              <a:rPr lang="en-GB" sz="6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che</a:t>
            </a:r>
            <a:endParaRPr lang="en-GB" sz="6000" b="1" dirty="0">
              <a:solidFill>
                <a:srgbClr val="7030A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5244" y="326326"/>
            <a:ext cx="3007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</a:t>
            </a:r>
            <a:r>
              <a:rPr lang="en-GB" sz="6000" dirty="0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au</a:t>
            </a:r>
            <a:r>
              <a:rPr lang="en-GB" sz="6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x</a:t>
            </a:r>
            <a:endParaRPr lang="en-GB" sz="60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2092" y="4965639"/>
            <a:ext cx="3007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au</a:t>
            </a:r>
            <a:r>
              <a:rPr lang="en-GB" sz="60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ssi</a:t>
            </a:r>
            <a:endParaRPr lang="en-GB" sz="60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9406" y="3184778"/>
            <a:ext cx="4301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</a:t>
            </a:r>
            <a:r>
              <a:rPr lang="en-GB" sz="6000" dirty="0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eau</a:t>
            </a:r>
            <a:endParaRPr lang="en-GB" sz="6000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34977" y="1188799"/>
            <a:ext cx="3007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ph</a:t>
            </a:r>
            <a:r>
              <a:rPr lang="en-GB" sz="6000" dirty="0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r>
              <a:rPr lang="en-GB" sz="6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  <a:r>
              <a:rPr lang="en-GB" sz="6000" dirty="0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endParaRPr lang="en-GB" sz="60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88775" y="2118249"/>
            <a:ext cx="4301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eau</a:t>
            </a:r>
            <a:endParaRPr lang="en-GB" sz="6000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8" y="162088"/>
            <a:ext cx="896536" cy="67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74" y="299061"/>
            <a:ext cx="551646" cy="535097"/>
          </a:xfrm>
          <a:prstGeom prst="rect">
            <a:avLst/>
          </a:prstGeom>
        </p:spPr>
      </p:pic>
      <p:sp>
        <p:nvSpPr>
          <p:cNvPr id="33" name="TextBox 19"/>
          <p:cNvSpPr txBox="1"/>
          <p:nvPr/>
        </p:nvSpPr>
        <p:spPr>
          <a:xfrm>
            <a:off x="175826" y="3187819"/>
            <a:ext cx="3963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</a:t>
            </a:r>
            <a:r>
              <a:rPr lang="en-GB" sz="6000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eu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34" name="TextBox 20"/>
          <p:cNvSpPr txBox="1"/>
          <p:nvPr/>
        </p:nvSpPr>
        <p:spPr>
          <a:xfrm flipH="1">
            <a:off x="3972276" y="3610396"/>
            <a:ext cx="2685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li</a:t>
            </a:r>
            <a:r>
              <a:rPr lang="en-GB" sz="6000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eu</a:t>
            </a:r>
          </a:p>
        </p:txBody>
      </p:sp>
      <p:sp>
        <p:nvSpPr>
          <p:cNvPr id="35" name="TextBox 21"/>
          <p:cNvSpPr txBox="1"/>
          <p:nvPr/>
        </p:nvSpPr>
        <p:spPr>
          <a:xfrm>
            <a:off x="-153280" y="1599355"/>
            <a:ext cx="4413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un</a:t>
            </a:r>
            <a:r>
              <a:rPr lang="en-GB" sz="6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</a:t>
            </a:r>
            <a:r>
              <a:rPr lang="en-GB" sz="6000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eu</a:t>
            </a:r>
            <a:endParaRPr lang="en-GB" sz="6000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22"/>
          <p:cNvSpPr txBox="1"/>
          <p:nvPr/>
        </p:nvSpPr>
        <p:spPr>
          <a:xfrm>
            <a:off x="7144177" y="4367403"/>
            <a:ext cx="2175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j</a:t>
            </a:r>
            <a:r>
              <a:rPr lang="en-GB" sz="6000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eu</a:t>
            </a:r>
            <a:endParaRPr lang="en-GB" sz="6000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20"/>
          <p:cNvSpPr txBox="1"/>
          <p:nvPr/>
        </p:nvSpPr>
        <p:spPr>
          <a:xfrm flipH="1">
            <a:off x="6206503" y="162088"/>
            <a:ext cx="2685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j</a:t>
            </a:r>
            <a:r>
              <a:rPr lang="en-GB" sz="6000" dirty="0" err="1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eu</a:t>
            </a:r>
            <a:r>
              <a:rPr lang="en-GB" sz="60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di</a:t>
            </a:r>
            <a:endParaRPr lang="en-GB" sz="6000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20"/>
          <p:cNvSpPr txBox="1"/>
          <p:nvPr/>
        </p:nvSpPr>
        <p:spPr>
          <a:xfrm flipH="1">
            <a:off x="7532001" y="1152392"/>
            <a:ext cx="2685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</a:t>
            </a:r>
            <a:r>
              <a:rPr lang="en-GB" sz="6000" dirty="0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eu</a:t>
            </a:r>
            <a:endParaRPr lang="en-GB" sz="6000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95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107356"/>
              </p:ext>
            </p:extLst>
          </p:nvPr>
        </p:nvGraphicFramePr>
        <p:xfrm>
          <a:off x="2894169" y="1024190"/>
          <a:ext cx="4532243" cy="51226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69017">
                  <a:extLst>
                    <a:ext uri="{9D8B030D-6E8A-4147-A177-3AD203B41FA5}">
                      <a16:colId xmlns="" xmlns:a16="http://schemas.microsoft.com/office/drawing/2014/main" val="1262708659"/>
                    </a:ext>
                  </a:extLst>
                </a:gridCol>
                <a:gridCol w="2263226">
                  <a:extLst>
                    <a:ext uri="{9D8B030D-6E8A-4147-A177-3AD203B41FA5}">
                      <a16:colId xmlns="" xmlns:a16="http://schemas.microsoft.com/office/drawing/2014/main" val="235387269"/>
                    </a:ext>
                  </a:extLst>
                </a:gridCol>
              </a:tblGrid>
              <a:tr h="488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800" b="1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</a:rPr>
                        <a:t>eu</a:t>
                      </a:r>
                      <a:endParaRPr lang="en-GB" sz="4800" b="1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800" b="1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</a:rPr>
                        <a:t>au </a:t>
                      </a:r>
                      <a:r>
                        <a:rPr lang="fr-FR" sz="2400" b="1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</a:rPr>
                        <a:t>(eau/o)</a:t>
                      </a:r>
                      <a:endParaRPr lang="en-GB" sz="2400" b="1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0982178"/>
                  </a:ext>
                </a:extLst>
              </a:tr>
              <a:tr h="4884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>
                          <a:effectLst/>
                        </a:rPr>
                        <a:t> </a:t>
                      </a:r>
                      <a:endParaRPr lang="en-GB" sz="5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 dirty="0">
                          <a:effectLst/>
                        </a:rPr>
                        <a:t> </a:t>
                      </a:r>
                      <a:endParaRPr lang="en-GB" sz="5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79956048"/>
                  </a:ext>
                </a:extLst>
              </a:tr>
              <a:tr h="4884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>
                          <a:effectLst/>
                        </a:rPr>
                        <a:t> </a:t>
                      </a:r>
                      <a:endParaRPr lang="en-GB" sz="5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 dirty="0">
                          <a:effectLst/>
                        </a:rPr>
                        <a:t> </a:t>
                      </a:r>
                      <a:endParaRPr lang="en-GB" sz="5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26963004"/>
                  </a:ext>
                </a:extLst>
              </a:tr>
              <a:tr h="4884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>
                          <a:effectLst/>
                        </a:rPr>
                        <a:t> </a:t>
                      </a:r>
                      <a:endParaRPr lang="en-GB" sz="5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 dirty="0">
                          <a:effectLst/>
                        </a:rPr>
                        <a:t> </a:t>
                      </a:r>
                      <a:endParaRPr lang="en-GB" sz="5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11939131"/>
                  </a:ext>
                </a:extLst>
              </a:tr>
              <a:tr h="4884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>
                          <a:effectLst/>
                        </a:rPr>
                        <a:t> </a:t>
                      </a:r>
                      <a:endParaRPr lang="en-GB" sz="5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 dirty="0">
                          <a:effectLst/>
                        </a:rPr>
                        <a:t> </a:t>
                      </a:r>
                      <a:endParaRPr lang="en-GB" sz="5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04126141"/>
                  </a:ext>
                </a:extLst>
              </a:tr>
              <a:tr h="4884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>
                          <a:effectLst/>
                        </a:rPr>
                        <a:t> </a:t>
                      </a:r>
                      <a:endParaRPr lang="en-GB" sz="5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 dirty="0">
                          <a:effectLst/>
                        </a:rPr>
                        <a:t> </a:t>
                      </a:r>
                      <a:endParaRPr lang="en-GB" sz="5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52392960"/>
                  </a:ext>
                </a:extLst>
              </a:tr>
            </a:tbl>
          </a:graphicData>
        </a:graphic>
      </p:graphicFrame>
      <p:sp>
        <p:nvSpPr>
          <p:cNvPr id="4" name="Action Button: Custom 3">
            <a:hlinkClick r:id="" action="ppaction://noaction" highlightClick="1">
              <a:snd r:embed="rId3" name="1a_1_Salut.wav"/>
            </a:hlinkClick>
          </p:cNvPr>
          <p:cNvSpPr/>
          <p:nvPr/>
        </p:nvSpPr>
        <p:spPr>
          <a:xfrm>
            <a:off x="1816237" y="1877660"/>
            <a:ext cx="834666" cy="737082"/>
          </a:xfrm>
          <a:prstGeom prst="actionButtonBlank">
            <a:avLst/>
          </a:prstGeom>
          <a:solidFill>
            <a:srgbClr val="E87D1E"/>
          </a:solidFill>
          <a:ln>
            <a:solidFill>
              <a:srgbClr val="E87D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5" name="Action Button: Custom 4">
            <a:hlinkClick r:id="" action="ppaction://noaction" highlightClick="1">
              <a:snd r:embed="rId4" name="1a_2_Bonjour.wav"/>
            </a:hlinkClick>
          </p:cNvPr>
          <p:cNvSpPr/>
          <p:nvPr/>
        </p:nvSpPr>
        <p:spPr>
          <a:xfrm>
            <a:off x="1816215" y="2706525"/>
            <a:ext cx="834666" cy="748888"/>
          </a:xfrm>
          <a:prstGeom prst="actionButtonBlank">
            <a:avLst/>
          </a:prstGeom>
          <a:solidFill>
            <a:srgbClr val="E87D1E"/>
          </a:solidFill>
          <a:ln>
            <a:solidFill>
              <a:srgbClr val="E87D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6" name="Action Button: Custom 5">
            <a:hlinkClick r:id="" action="ppaction://noaction" highlightClick="1">
              <a:snd r:embed="rId5" name="1a_3_Nous.wav"/>
            </a:hlinkClick>
          </p:cNvPr>
          <p:cNvSpPr/>
          <p:nvPr/>
        </p:nvSpPr>
        <p:spPr>
          <a:xfrm>
            <a:off x="1815217" y="3547325"/>
            <a:ext cx="835664" cy="753054"/>
          </a:xfrm>
          <a:prstGeom prst="actionButtonBlank">
            <a:avLst/>
          </a:prstGeom>
          <a:solidFill>
            <a:srgbClr val="E87D1E"/>
          </a:solidFill>
          <a:ln>
            <a:solidFill>
              <a:srgbClr val="E87D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7" name="Action Button: Custom 6">
            <a:hlinkClick r:id="" action="ppaction://noaction" highlightClick="1">
              <a:snd r:embed="rId6" name="1a_4_sur.wav"/>
            </a:hlinkClick>
          </p:cNvPr>
          <p:cNvSpPr/>
          <p:nvPr/>
        </p:nvSpPr>
        <p:spPr>
          <a:xfrm>
            <a:off x="1815217" y="4370902"/>
            <a:ext cx="830567" cy="774258"/>
          </a:xfrm>
          <a:prstGeom prst="actionButtonBlank">
            <a:avLst/>
          </a:prstGeom>
          <a:solidFill>
            <a:srgbClr val="E87D1E"/>
          </a:solidFill>
          <a:ln>
            <a:solidFill>
              <a:srgbClr val="E87D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8" name="Action Button: Custom 7">
            <a:hlinkClick r:id="" action="ppaction://noaction" highlightClick="1">
              <a:snd r:embed="rId7" name="1a_5_utiliser.wav"/>
            </a:hlinkClick>
          </p:cNvPr>
          <p:cNvSpPr/>
          <p:nvPr/>
        </p:nvSpPr>
        <p:spPr>
          <a:xfrm>
            <a:off x="1815217" y="5227407"/>
            <a:ext cx="830567" cy="774258"/>
          </a:xfrm>
          <a:prstGeom prst="actionButtonBlank">
            <a:avLst/>
          </a:prstGeom>
          <a:solidFill>
            <a:srgbClr val="E87D1E"/>
          </a:solidFill>
          <a:ln>
            <a:solidFill>
              <a:srgbClr val="E87D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764243" y="125000"/>
            <a:ext cx="2186609" cy="496957"/>
          </a:xfrm>
          <a:prstGeom prst="roundRect">
            <a:avLst/>
          </a:prstGeom>
          <a:solidFill>
            <a:srgbClr val="FE7F00"/>
          </a:solidFill>
          <a:ln>
            <a:solidFill>
              <a:srgbClr val="11507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écouter</a:t>
            </a:r>
            <a:endParaRPr lang="en-GB" sz="24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1" y="50314"/>
            <a:ext cx="8909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Écoute</a:t>
            </a:r>
            <a:r>
              <a:rPr lang="en-GB" sz="2800" dirty="0">
                <a:solidFill>
                  <a:srgbClr val="115076"/>
                </a:solidFill>
                <a:latin typeface="Century Gothic" panose="020B0502020202020204" pitchFamily="34" charset="0"/>
              </a:rPr>
              <a:t>. </a:t>
            </a:r>
            <a:r>
              <a:rPr lang="en-GB" sz="28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C’est</a:t>
            </a:r>
            <a:r>
              <a:rPr lang="en-GB" sz="2800" dirty="0">
                <a:solidFill>
                  <a:srgbClr val="115076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smtClean="0">
                <a:solidFill>
                  <a:srgbClr val="115076"/>
                </a:solidFill>
                <a:latin typeface="Century Gothic" panose="020B0502020202020204" pitchFamily="34" charset="0"/>
              </a:rPr>
              <a:t>‘</a:t>
            </a:r>
            <a:r>
              <a:rPr lang="en-GB" sz="2800" b="1" dirty="0" err="1" smtClean="0">
                <a:solidFill>
                  <a:srgbClr val="115076"/>
                </a:solidFill>
                <a:latin typeface="Century Gothic" panose="020B0502020202020204" pitchFamily="34" charset="0"/>
              </a:rPr>
              <a:t>eu</a:t>
            </a:r>
            <a:r>
              <a:rPr lang="en-GB" sz="2800" b="1" dirty="0" smtClean="0">
                <a:solidFill>
                  <a:srgbClr val="115076"/>
                </a:solidFill>
                <a:latin typeface="Century Gothic" panose="020B0502020202020204" pitchFamily="34" charset="0"/>
              </a:rPr>
              <a:t>’ </a:t>
            </a:r>
            <a:r>
              <a:rPr lang="en-GB" sz="28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ou</a:t>
            </a:r>
            <a:r>
              <a:rPr lang="en-GB" sz="28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smtClean="0">
                <a:solidFill>
                  <a:srgbClr val="115076"/>
                </a:solidFill>
                <a:latin typeface="Century Gothic" panose="020B0502020202020204" pitchFamily="34" charset="0"/>
              </a:rPr>
              <a:t>‘au’ </a:t>
            </a:r>
            <a:r>
              <a:rPr lang="en-GB" sz="28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? </a:t>
            </a:r>
            <a:r>
              <a:rPr lang="en-GB" sz="28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Coche</a:t>
            </a:r>
            <a:r>
              <a:rPr lang="en-GB" sz="28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115076"/>
                </a:solidFill>
                <a:latin typeface="Bookshelf Symbol 7" panose="05010101010101010101" pitchFamily="2" charset="2"/>
              </a:rPr>
              <a:t>p</a:t>
            </a:r>
            <a:r>
              <a:rPr lang="en-GB" sz="28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.</a:t>
            </a:r>
            <a:endParaRPr lang="en-GB" sz="2800" b="1" dirty="0">
              <a:solidFill>
                <a:srgbClr val="115076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655139" y="857952"/>
            <a:ext cx="3453911" cy="875262"/>
          </a:xfrm>
          <a:prstGeom prst="wedgeRoundRectCallout">
            <a:avLst/>
          </a:prstGeom>
          <a:solidFill>
            <a:srgbClr val="11507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 smtClean="0"/>
              <a:t>Écris</a:t>
            </a:r>
            <a:r>
              <a:rPr lang="en-GB" sz="3600" b="1" dirty="0" smtClean="0"/>
              <a:t> les mots !</a:t>
            </a:r>
            <a:endParaRPr lang="en-GB" sz="3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548" y="753710"/>
            <a:ext cx="960458" cy="97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2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107356"/>
              </p:ext>
            </p:extLst>
          </p:nvPr>
        </p:nvGraphicFramePr>
        <p:xfrm>
          <a:off x="2894169" y="1024190"/>
          <a:ext cx="4532243" cy="51854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69017">
                  <a:extLst>
                    <a:ext uri="{9D8B030D-6E8A-4147-A177-3AD203B41FA5}">
                      <a16:colId xmlns="" xmlns:a16="http://schemas.microsoft.com/office/drawing/2014/main" val="1262708659"/>
                    </a:ext>
                  </a:extLst>
                </a:gridCol>
                <a:gridCol w="2263226">
                  <a:extLst>
                    <a:ext uri="{9D8B030D-6E8A-4147-A177-3AD203B41FA5}">
                      <a16:colId xmlns="" xmlns:a16="http://schemas.microsoft.com/office/drawing/2014/main" val="235387269"/>
                    </a:ext>
                  </a:extLst>
                </a:gridCol>
              </a:tblGrid>
              <a:tr h="488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800" b="1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</a:rPr>
                        <a:t>eu</a:t>
                      </a:r>
                      <a:endParaRPr lang="en-GB" sz="4800" b="1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800" b="1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</a:rPr>
                        <a:t>au </a:t>
                      </a:r>
                      <a:r>
                        <a:rPr lang="fr-FR" sz="2400" b="1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</a:rPr>
                        <a:t>(eau/o)</a:t>
                      </a:r>
                      <a:endParaRPr lang="en-GB" sz="2400" b="1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0982178"/>
                  </a:ext>
                </a:extLst>
              </a:tr>
              <a:tr h="4884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>
                          <a:effectLst/>
                        </a:rPr>
                        <a:t> </a:t>
                      </a:r>
                      <a:endParaRPr lang="en-GB" sz="5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 dirty="0">
                          <a:effectLst/>
                        </a:rPr>
                        <a:t> </a:t>
                      </a:r>
                      <a:endParaRPr lang="en-GB" sz="5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79956048"/>
                  </a:ext>
                </a:extLst>
              </a:tr>
              <a:tr h="4884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>
                          <a:effectLst/>
                        </a:rPr>
                        <a:t> </a:t>
                      </a:r>
                      <a:endParaRPr lang="en-GB" sz="5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 dirty="0">
                          <a:effectLst/>
                        </a:rPr>
                        <a:t> </a:t>
                      </a:r>
                      <a:endParaRPr lang="en-GB" sz="5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26963004"/>
                  </a:ext>
                </a:extLst>
              </a:tr>
              <a:tr h="4884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>
                          <a:effectLst/>
                        </a:rPr>
                        <a:t> </a:t>
                      </a:r>
                      <a:endParaRPr lang="en-GB" sz="5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 dirty="0">
                          <a:effectLst/>
                        </a:rPr>
                        <a:t> </a:t>
                      </a:r>
                      <a:endParaRPr lang="en-GB" sz="5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11939131"/>
                  </a:ext>
                </a:extLst>
              </a:tr>
              <a:tr h="4884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>
                          <a:effectLst/>
                        </a:rPr>
                        <a:t> </a:t>
                      </a:r>
                      <a:endParaRPr lang="en-GB" sz="5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 dirty="0">
                          <a:effectLst/>
                        </a:rPr>
                        <a:t> </a:t>
                      </a:r>
                      <a:endParaRPr lang="en-GB" sz="5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04126141"/>
                  </a:ext>
                </a:extLst>
              </a:tr>
              <a:tr h="4884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>
                          <a:effectLst/>
                        </a:rPr>
                        <a:t> </a:t>
                      </a:r>
                      <a:endParaRPr lang="en-GB" sz="5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 dirty="0">
                          <a:effectLst/>
                        </a:rPr>
                        <a:t> </a:t>
                      </a:r>
                      <a:endParaRPr lang="en-GB" sz="5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52392960"/>
                  </a:ext>
                </a:extLst>
              </a:tr>
            </a:tbl>
          </a:graphicData>
        </a:graphic>
      </p:graphicFrame>
      <p:sp>
        <p:nvSpPr>
          <p:cNvPr id="4" name="Action Button: Custom 3">
            <a:hlinkClick r:id="" action="ppaction://noaction" highlightClick="1">
              <a:snd r:embed="rId3" name="1a_1_Salut.wav"/>
            </a:hlinkClick>
          </p:cNvPr>
          <p:cNvSpPr/>
          <p:nvPr/>
        </p:nvSpPr>
        <p:spPr>
          <a:xfrm>
            <a:off x="1816237" y="1877660"/>
            <a:ext cx="834666" cy="737082"/>
          </a:xfrm>
          <a:prstGeom prst="actionButtonBlank">
            <a:avLst/>
          </a:prstGeom>
          <a:solidFill>
            <a:srgbClr val="E87D1E"/>
          </a:solidFill>
          <a:ln>
            <a:solidFill>
              <a:srgbClr val="E87D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5" name="Action Button: Custom 4">
            <a:hlinkClick r:id="" action="ppaction://noaction" highlightClick="1">
              <a:snd r:embed="rId4" name="1a_2_Bonjour.wav"/>
            </a:hlinkClick>
          </p:cNvPr>
          <p:cNvSpPr/>
          <p:nvPr/>
        </p:nvSpPr>
        <p:spPr>
          <a:xfrm>
            <a:off x="1816215" y="2706525"/>
            <a:ext cx="834666" cy="748888"/>
          </a:xfrm>
          <a:prstGeom prst="actionButtonBlank">
            <a:avLst/>
          </a:prstGeom>
          <a:solidFill>
            <a:srgbClr val="E87D1E"/>
          </a:solidFill>
          <a:ln>
            <a:solidFill>
              <a:srgbClr val="E87D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6" name="Action Button: Custom 5">
            <a:hlinkClick r:id="" action="ppaction://noaction" highlightClick="1">
              <a:snd r:embed="rId5" name="1a_3_Nous.wav"/>
            </a:hlinkClick>
          </p:cNvPr>
          <p:cNvSpPr/>
          <p:nvPr/>
        </p:nvSpPr>
        <p:spPr>
          <a:xfrm>
            <a:off x="1815217" y="3547325"/>
            <a:ext cx="835664" cy="753054"/>
          </a:xfrm>
          <a:prstGeom prst="actionButtonBlank">
            <a:avLst/>
          </a:prstGeom>
          <a:solidFill>
            <a:srgbClr val="E87D1E"/>
          </a:solidFill>
          <a:ln>
            <a:solidFill>
              <a:srgbClr val="E87D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7" name="Action Button: Custom 6">
            <a:hlinkClick r:id="" action="ppaction://noaction" highlightClick="1">
              <a:snd r:embed="rId6" name="1a_4_sur.wav"/>
            </a:hlinkClick>
          </p:cNvPr>
          <p:cNvSpPr/>
          <p:nvPr/>
        </p:nvSpPr>
        <p:spPr>
          <a:xfrm>
            <a:off x="1815217" y="4370902"/>
            <a:ext cx="830567" cy="774258"/>
          </a:xfrm>
          <a:prstGeom prst="actionButtonBlank">
            <a:avLst/>
          </a:prstGeom>
          <a:solidFill>
            <a:srgbClr val="E87D1E"/>
          </a:solidFill>
          <a:ln>
            <a:solidFill>
              <a:srgbClr val="E87D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8" name="Action Button: Custom 7">
            <a:hlinkClick r:id="" action="ppaction://noaction" highlightClick="1">
              <a:snd r:embed="rId7" name="1a_5_utiliser.wav"/>
            </a:hlinkClick>
          </p:cNvPr>
          <p:cNvSpPr/>
          <p:nvPr/>
        </p:nvSpPr>
        <p:spPr>
          <a:xfrm>
            <a:off x="1815217" y="5227407"/>
            <a:ext cx="830567" cy="774258"/>
          </a:xfrm>
          <a:prstGeom prst="actionButtonBlank">
            <a:avLst/>
          </a:prstGeom>
          <a:solidFill>
            <a:srgbClr val="E87D1E"/>
          </a:solidFill>
          <a:ln>
            <a:solidFill>
              <a:srgbClr val="E87D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764243" y="125000"/>
            <a:ext cx="2186609" cy="496957"/>
          </a:xfrm>
          <a:prstGeom prst="roundRect">
            <a:avLst/>
          </a:prstGeom>
          <a:solidFill>
            <a:srgbClr val="FE7F00"/>
          </a:solidFill>
          <a:ln>
            <a:solidFill>
              <a:srgbClr val="11507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écouter</a:t>
            </a:r>
            <a:endParaRPr lang="en-GB" sz="24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1" y="50314"/>
            <a:ext cx="8909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Écoute</a:t>
            </a:r>
            <a:r>
              <a:rPr lang="en-GB" sz="2800" dirty="0">
                <a:solidFill>
                  <a:srgbClr val="115076"/>
                </a:solidFill>
                <a:latin typeface="Century Gothic" panose="020B0502020202020204" pitchFamily="34" charset="0"/>
              </a:rPr>
              <a:t>. </a:t>
            </a:r>
            <a:r>
              <a:rPr lang="en-GB" sz="28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C’est</a:t>
            </a:r>
            <a:r>
              <a:rPr lang="en-GB" sz="2800" dirty="0">
                <a:solidFill>
                  <a:srgbClr val="115076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smtClean="0">
                <a:solidFill>
                  <a:srgbClr val="115076"/>
                </a:solidFill>
                <a:latin typeface="Century Gothic" panose="020B0502020202020204" pitchFamily="34" charset="0"/>
              </a:rPr>
              <a:t>‘</a:t>
            </a:r>
            <a:r>
              <a:rPr lang="en-GB" sz="2800" b="1" dirty="0" err="1" smtClean="0">
                <a:solidFill>
                  <a:srgbClr val="115076"/>
                </a:solidFill>
                <a:latin typeface="Century Gothic" panose="020B0502020202020204" pitchFamily="34" charset="0"/>
              </a:rPr>
              <a:t>eu</a:t>
            </a:r>
            <a:r>
              <a:rPr lang="en-GB" sz="2800" b="1" dirty="0" smtClean="0">
                <a:solidFill>
                  <a:srgbClr val="115076"/>
                </a:solidFill>
                <a:latin typeface="Century Gothic" panose="020B0502020202020204" pitchFamily="34" charset="0"/>
              </a:rPr>
              <a:t>’ </a:t>
            </a:r>
            <a:r>
              <a:rPr lang="en-GB" sz="28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ou</a:t>
            </a:r>
            <a:r>
              <a:rPr lang="en-GB" sz="28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smtClean="0">
                <a:solidFill>
                  <a:srgbClr val="115076"/>
                </a:solidFill>
                <a:latin typeface="Century Gothic" panose="020B0502020202020204" pitchFamily="34" charset="0"/>
              </a:rPr>
              <a:t>‘au’ </a:t>
            </a:r>
            <a:r>
              <a:rPr lang="en-GB" sz="28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? </a:t>
            </a:r>
            <a:r>
              <a:rPr lang="en-GB" sz="28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Coche</a:t>
            </a:r>
            <a:r>
              <a:rPr lang="en-GB" sz="28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115076"/>
                </a:solidFill>
                <a:latin typeface="Bookshelf Symbol 7" panose="05010101010101010101" pitchFamily="2" charset="2"/>
              </a:rPr>
              <a:t>p</a:t>
            </a:r>
            <a:r>
              <a:rPr lang="en-GB" sz="28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.</a:t>
            </a:r>
            <a:endParaRPr lang="en-GB" sz="2800" b="1" dirty="0">
              <a:solidFill>
                <a:srgbClr val="115076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655139" y="857952"/>
            <a:ext cx="3453911" cy="875262"/>
          </a:xfrm>
          <a:prstGeom prst="wedgeRoundRectCallout">
            <a:avLst/>
          </a:prstGeom>
          <a:solidFill>
            <a:srgbClr val="11507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 smtClean="0"/>
              <a:t>Écris</a:t>
            </a:r>
            <a:r>
              <a:rPr lang="en-GB" sz="3600" b="1" dirty="0" smtClean="0"/>
              <a:t> les mots !</a:t>
            </a:r>
            <a:endParaRPr lang="en-GB" sz="3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548" y="753710"/>
            <a:ext cx="960458" cy="9795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151" y="1825730"/>
            <a:ext cx="757452" cy="7890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26412" y="1733214"/>
            <a:ext cx="4301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eau</a:t>
            </a:r>
            <a:endParaRPr lang="en-GB" sz="6000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30" y="2706525"/>
            <a:ext cx="757452" cy="7890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97424" y="2479874"/>
            <a:ext cx="3462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</a:t>
            </a:r>
            <a:r>
              <a:rPr lang="en-GB" sz="6000" dirty="0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au</a:t>
            </a:r>
            <a:r>
              <a:rPr lang="en-GB" sz="6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che</a:t>
            </a:r>
            <a:endParaRPr lang="en-GB" sz="6000" b="1" dirty="0">
              <a:solidFill>
                <a:srgbClr val="7030A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282" y="3573731"/>
            <a:ext cx="757452" cy="789012"/>
          </a:xfrm>
          <a:prstGeom prst="rect">
            <a:avLst/>
          </a:prstGeom>
        </p:spPr>
      </p:pic>
      <p:sp>
        <p:nvSpPr>
          <p:cNvPr id="18" name="TextBox 20"/>
          <p:cNvSpPr txBox="1"/>
          <p:nvPr/>
        </p:nvSpPr>
        <p:spPr>
          <a:xfrm flipH="1">
            <a:off x="7426412" y="3547325"/>
            <a:ext cx="2685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</a:t>
            </a:r>
            <a:r>
              <a:rPr lang="en-GB" sz="6000" dirty="0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eu</a:t>
            </a:r>
            <a:endParaRPr lang="en-GB" sz="6000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24" y="4458095"/>
            <a:ext cx="757452" cy="78901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426412" y="4383858"/>
            <a:ext cx="4301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</a:t>
            </a:r>
            <a:r>
              <a:rPr lang="en-GB" sz="6000" dirty="0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eau</a:t>
            </a:r>
            <a:endParaRPr lang="en-GB" sz="6000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7078741" y="5219897"/>
            <a:ext cx="2685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j</a:t>
            </a:r>
            <a:r>
              <a:rPr lang="en-GB" sz="6000" dirty="0" err="1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eu</a:t>
            </a:r>
            <a:r>
              <a:rPr lang="en-GB" sz="60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di</a:t>
            </a:r>
            <a:endParaRPr lang="en-GB" sz="6000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02" y="5333222"/>
            <a:ext cx="757452" cy="7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1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6" grpId="0"/>
      <p:bldP spid="18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89" y="139189"/>
            <a:ext cx="890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Trouve</a:t>
            </a:r>
            <a:r>
              <a:rPr lang="en-GB" sz="3200" dirty="0">
                <a:solidFill>
                  <a:srgbClr val="115076"/>
                </a:solidFill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l’intrus</a:t>
            </a:r>
            <a:r>
              <a:rPr lang="en-GB" sz="3200" dirty="0">
                <a:solidFill>
                  <a:srgbClr val="115076"/>
                </a:solidFill>
                <a:latin typeface="Century Gothic" panose="020B0502020202020204" pitchFamily="34" charset="0"/>
              </a:rPr>
              <a:t>.</a:t>
            </a:r>
            <a:endParaRPr lang="en-GB" sz="3200" b="1" dirty="0">
              <a:solidFill>
                <a:srgbClr val="11507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53" y="139189"/>
            <a:ext cx="3587262" cy="596943"/>
          </a:xfrm>
          <a:prstGeom prst="rect">
            <a:avLst/>
          </a:prstGeom>
        </p:spPr>
      </p:pic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1052252" y="961655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  <a:endParaRPr lang="en-GB" sz="4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1063542" y="1972011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lang="en-GB" sz="4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1063542" y="3024799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  <a:endParaRPr lang="en-GB" sz="4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1063542" y="4131309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endParaRPr lang="en-GB" sz="4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1052251" y="5257874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  <a:endParaRPr lang="en-GB" sz="4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07" y="95541"/>
            <a:ext cx="896536" cy="67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92923" y="1020089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lieu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37538" y="1020089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beau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82153" y="1007126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un </a:t>
            </a:r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peu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92923" y="2022724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jeudi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37538" y="2022724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mieux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82153" y="2009761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beau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92923" y="3063789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faux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37538" y="3063789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photo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82153" y="3050826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jeu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92923" y="4172432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feu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7538" y="4172432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eau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82153" y="4159469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vieux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92923" y="5268112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gauche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37538" y="5268112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jeudi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82153" y="5255149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aussi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Hawkes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4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276</Words>
  <Application>Microsoft Office PowerPoint</Application>
  <PresentationFormat>Widescreen</PresentationFormat>
  <Paragraphs>115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Bookshelf Symbol 7</vt:lpstr>
      <vt:lpstr>Calibri</vt:lpstr>
      <vt:lpstr>Century Gothic</vt:lpstr>
      <vt:lpstr>Times New Roman</vt:lpstr>
      <vt:lpstr>Tw Cen MT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16</cp:revision>
  <dcterms:created xsi:type="dcterms:W3CDTF">2019-05-15T10:19:30Z</dcterms:created>
  <dcterms:modified xsi:type="dcterms:W3CDTF">2019-05-15T12:20:48Z</dcterms:modified>
</cp:coreProperties>
</file>