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560" r:id="rId2"/>
    <p:sldId id="561" r:id="rId3"/>
    <p:sldId id="562" r:id="rId4"/>
    <p:sldId id="563" r:id="rId5"/>
    <p:sldId id="361" r:id="rId6"/>
    <p:sldId id="564" r:id="rId7"/>
    <p:sldId id="403" r:id="rId8"/>
    <p:sldId id="565" r:id="rId9"/>
    <p:sldId id="362" r:id="rId10"/>
    <p:sldId id="566" r:id="rId11"/>
    <p:sldId id="364" r:id="rId12"/>
    <p:sldId id="567" r:id="rId13"/>
    <p:sldId id="568" r:id="rId14"/>
    <p:sldId id="569" r:id="rId15"/>
    <p:sldId id="570" r:id="rId16"/>
    <p:sldId id="571" r:id="rId17"/>
    <p:sldId id="584" r:id="rId18"/>
    <p:sldId id="572" r:id="rId19"/>
    <p:sldId id="573" r:id="rId20"/>
    <p:sldId id="574" r:id="rId21"/>
    <p:sldId id="576" r:id="rId22"/>
    <p:sldId id="575" r:id="rId23"/>
    <p:sldId id="577" r:id="rId24"/>
    <p:sldId id="578" r:id="rId25"/>
    <p:sldId id="580" r:id="rId26"/>
    <p:sldId id="581" r:id="rId27"/>
    <p:sldId id="594" r:id="rId28"/>
    <p:sldId id="595" r:id="rId29"/>
    <p:sldId id="596" r:id="rId30"/>
    <p:sldId id="461" r:id="rId31"/>
    <p:sldId id="363" r:id="rId32"/>
    <p:sldId id="617" r:id="rId33"/>
    <p:sldId id="619" r:id="rId34"/>
    <p:sldId id="635" r:id="rId35"/>
    <p:sldId id="557" r:id="rId36"/>
    <p:sldId id="636" r:id="rId37"/>
    <p:sldId id="618" r:id="rId38"/>
    <p:sldId id="556" r:id="rId39"/>
    <p:sldId id="639" r:id="rId40"/>
    <p:sldId id="640" r:id="rId41"/>
    <p:sldId id="641" r:id="rId42"/>
    <p:sldId id="642" r:id="rId43"/>
    <p:sldId id="643" r:id="rId44"/>
    <p:sldId id="644" r:id="rId45"/>
    <p:sldId id="614" r:id="rId46"/>
    <p:sldId id="615" r:id="rId47"/>
    <p:sldId id="267" r:id="rId48"/>
    <p:sldId id="480" r:id="rId49"/>
    <p:sldId id="625" r:id="rId50"/>
    <p:sldId id="454" r:id="rId51"/>
    <p:sldId id="470" r:id="rId52"/>
    <p:sldId id="622" r:id="rId53"/>
    <p:sldId id="606" r:id="rId54"/>
    <p:sldId id="623" r:id="rId55"/>
    <p:sldId id="483" r:id="rId56"/>
    <p:sldId id="620" r:id="rId57"/>
    <p:sldId id="646" r:id="rId58"/>
    <p:sldId id="647" r:id="rId59"/>
    <p:sldId id="645" r:id="rId60"/>
    <p:sldId id="638" r:id="rId61"/>
    <p:sldId id="626" r:id="rId62"/>
    <p:sldId id="627" r:id="rId63"/>
    <p:sldId id="629" r:id="rId64"/>
    <p:sldId id="630" r:id="rId65"/>
    <p:sldId id="631" r:id="rId66"/>
    <p:sldId id="632" r:id="rId67"/>
    <p:sldId id="633" r:id="rId68"/>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A5"/>
    <a:srgbClr val="E7EAF3"/>
    <a:srgbClr val="CCFF99"/>
    <a:srgbClr val="EF4135"/>
    <a:srgbClr val="FF6600"/>
    <a:srgbClr val="EDD313"/>
    <a:srgbClr val="BADEFF"/>
    <a:srgbClr val="E6E6E6"/>
    <a:srgbClr val="EECF1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50" autoAdjust="0"/>
    <p:restoredTop sz="94737" autoAdjust="0"/>
  </p:normalViewPr>
  <p:slideViewPr>
    <p:cSldViewPr snapToGrid="0">
      <p:cViewPr varScale="1">
        <p:scale>
          <a:sx n="78" d="100"/>
          <a:sy n="78" d="100"/>
        </p:scale>
        <p:origin x="221" y="58"/>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9" d="100"/>
          <a:sy n="59" d="100"/>
        </p:scale>
        <p:origin x="3298" y="6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GB"/>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F79BAE9C-ACF2-4362-814B-1AB50972AD2E}" type="datetimeFigureOut">
              <a:rPr lang="en-GB" smtClean="0"/>
              <a:t>17/10/2022</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GB"/>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parismatch.com/Actu/Sport/Tony-Parker-est-il-le-plus-grand-sportif-francais-de-tous-les-temps-1629850"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fr.wikipedia.org/wiki/Tony_Parker"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parismatch.com/Actu/Sport/Tony-Parker-est-il-le-plus-grand-sportif-francais-de-tous-les-temps-1629850"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fr.wikipedia.org/wiki/Tony_Parker"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fontAlgn="base">
              <a:defRPr/>
            </a:pPr>
            <a:r>
              <a:rPr lang="en-CA" sz="1300" dirty="0"/>
              <a:t>Artwork by Chloé Motard. All additional pictures selected are available under a Creative Commons license, no attribution required.</a:t>
            </a:r>
          </a:p>
          <a:p>
            <a:pPr defTabSz="966064" fontAlgn="base">
              <a:defRPr/>
            </a:pPr>
            <a:r>
              <a:rPr lang="en-CA" sz="1300" dirty="0"/>
              <a:t>Native speaker feedback provided by </a:t>
            </a:r>
            <a:r>
              <a:rPr lang="fr-FR" b="0" i="0" dirty="0">
                <a:solidFill>
                  <a:srgbClr val="000000"/>
                </a:solidFill>
                <a:effectLst/>
                <a:latin typeface="Calibri" panose="020F0502020204030204" pitchFamily="34" charset="0"/>
              </a:rPr>
              <a:t>Stéphanie Schmitt.</a:t>
            </a:r>
            <a:endParaRPr lang="en-CA" sz="1300" dirty="0"/>
          </a:p>
          <a:p>
            <a:pPr defTabSz="966064" fontAlgn="base">
              <a:defRPr/>
            </a:pPr>
            <a:r>
              <a:rPr lang="en-GB" noProof="0" dirty="0">
                <a:solidFill>
                  <a:srgbClr val="000000"/>
                </a:solidFill>
                <a:latin typeface="Calibri" panose="020F0502020204030204" pitchFamily="34" charset="0"/>
              </a:rPr>
              <a:t>With thanks to Rachel Hawkes for her input on lesson material.</a:t>
            </a:r>
            <a:endParaRPr lang="en-GB" noProof="0" dirty="0"/>
          </a:p>
          <a:p>
            <a:pPr defTabSz="966064" fontAlgn="base">
              <a:defRPr/>
            </a:pPr>
            <a:endParaRPr lang="en-GB" b="1" dirty="0"/>
          </a:p>
          <a:p>
            <a:pPr defTabSz="966064" fontAlgn="base">
              <a:defRPr/>
            </a:pPr>
            <a:r>
              <a:rPr lang="en-GB" b="1" dirty="0"/>
              <a:t>Learning outcomes (lesson 1):</a:t>
            </a:r>
            <a:endParaRPr lang="en-GB" b="0" dirty="0"/>
          </a:p>
          <a:p>
            <a:pPr defTabSz="966064" fontAlgn="base">
              <a:defRPr/>
            </a:pPr>
            <a:r>
              <a:rPr lang="en-GB" b="0" u="none" dirty="0"/>
              <a:t>Consolidation of SSCs </a:t>
            </a:r>
            <a:r>
              <a:rPr lang="en-GB" b="1" u="none" dirty="0"/>
              <a:t>[SFE], [SFC], [é/ez/er], [on]</a:t>
            </a:r>
          </a:p>
          <a:p>
            <a:pPr defTabSz="966064">
              <a:defRPr/>
            </a:pPr>
            <a:r>
              <a:rPr lang="en-GB" b="0" u="none" dirty="0"/>
              <a:t>Revision of verbs ending in -ER (present) (verbs like </a:t>
            </a:r>
            <a:r>
              <a:rPr lang="fr-FR" b="0" i="1" u="none" noProof="0" dirty="0"/>
              <a:t>parler</a:t>
            </a:r>
            <a:r>
              <a:rPr lang="en-GB" b="0" u="none" dirty="0"/>
              <a:t>)</a:t>
            </a:r>
          </a:p>
          <a:p>
            <a:pPr defTabSz="966064">
              <a:defRPr/>
            </a:pPr>
            <a:r>
              <a:rPr lang="en-GB" sz="1300" dirty="0">
                <a:solidFill>
                  <a:prstClr val="white"/>
                </a:solidFill>
                <a:latin typeface="Calibri" panose="020F0502020204030204" pitchFamily="34" charset="0"/>
                <a:cs typeface="Calibri" panose="020F0502020204030204" pitchFamily="34" charset="0"/>
              </a:rPr>
              <a:t>Revision of </a:t>
            </a:r>
            <a:r>
              <a:rPr lang="en-GB" sz="1300" i="1" dirty="0">
                <a:solidFill>
                  <a:prstClr val="white"/>
                </a:solidFill>
                <a:latin typeface="Calibri" panose="020F0502020204030204" pitchFamily="34" charset="0"/>
                <a:cs typeface="Calibri" panose="020F0502020204030204" pitchFamily="34" charset="0"/>
              </a:rPr>
              <a:t>aimer </a:t>
            </a:r>
            <a:r>
              <a:rPr lang="en-GB" sz="1300" dirty="0">
                <a:solidFill>
                  <a:prstClr val="white"/>
                </a:solidFill>
                <a:latin typeface="Calibri" panose="020F0502020204030204" pitchFamily="34" charset="0"/>
                <a:cs typeface="Calibri" panose="020F0502020204030204" pitchFamily="34" charset="0"/>
              </a:rPr>
              <a:t>+ infinitive</a:t>
            </a:r>
          </a:p>
          <a:p>
            <a:pPr defTabSz="966064">
              <a:defRPr/>
            </a:pPr>
            <a:r>
              <a:rPr lang="en-GB" sz="1300" dirty="0">
                <a:solidFill>
                  <a:prstClr val="white"/>
                </a:solidFill>
                <a:latin typeface="Calibri" panose="020F0502020204030204" pitchFamily="34" charset="0"/>
                <a:cs typeface="Calibri" panose="020F0502020204030204" pitchFamily="34" charset="0"/>
              </a:rPr>
              <a:t>Revision of subject pronouns</a:t>
            </a:r>
          </a:p>
          <a:p>
            <a:pPr defTabSz="966064">
              <a:defRPr/>
            </a:pPr>
            <a:br>
              <a:rPr lang="en-GB" baseline="0" dirty="0"/>
            </a:br>
            <a:r>
              <a:rPr lang="en-GB" b="1" dirty="0"/>
              <a:t>Word frequency </a:t>
            </a:r>
            <a:r>
              <a:rPr lang="en-GB" b="1" baseline="0" dirty="0"/>
              <a:t>(1 is the most frequent word in French): </a:t>
            </a:r>
            <a:endParaRPr lang="en-GB" sz="1300" b="1" dirty="0">
              <a:ea typeface="Calibri"/>
              <a:cs typeface="Calibri"/>
              <a:sym typeface="Calibri"/>
            </a:endParaRPr>
          </a:p>
          <a:p>
            <a:pPr defTabSz="966064">
              <a:defRPr/>
            </a:pPr>
            <a:r>
              <a:rPr lang="en-GB" sz="1300" b="1" dirty="0">
                <a:ea typeface="Calibri"/>
                <a:cs typeface="Calibri"/>
                <a:sym typeface="Calibri"/>
              </a:rPr>
              <a:t>(vocabulary introduced) </a:t>
            </a:r>
            <a:r>
              <a:rPr lang="fr-FR" dirty="0">
                <a:solidFill>
                  <a:srgbClr val="000000"/>
                </a:solidFill>
                <a:latin typeface="Century Gothic" panose="020B0502020202020204" pitchFamily="34" charset="0"/>
              </a:rPr>
              <a:t>échanger [1452], danser [2934], dessiner [2086], nager [n/a], mail/e-mail [n/a], texto [n/a], produire (H) [367], rendre (H) [85], centaine (H) [1417], véhicule (H) [1959], rare (H) [1233], c’est-à-dire (H) [560]</a:t>
            </a:r>
          </a:p>
          <a:p>
            <a:pPr defTabSz="966064">
              <a:defRPr/>
            </a:pPr>
            <a:r>
              <a:rPr lang="en-GB" sz="1300" b="1" dirty="0">
                <a:ea typeface="Calibri"/>
                <a:cs typeface="Calibri"/>
                <a:sym typeface="Calibri"/>
              </a:rPr>
              <a:t>(revisited function words) </a:t>
            </a:r>
            <a:r>
              <a:rPr lang="fr-FR" sz="1300" dirty="0">
                <a:ea typeface="Calibri"/>
                <a:cs typeface="Calibri"/>
                <a:sym typeface="Calibri"/>
              </a:rPr>
              <a:t>écrire, écris, écris! (aux) écrit (H) [382], entendre [149], jouer (à/de + </a:t>
            </a:r>
            <a:r>
              <a:rPr lang="en-GB" sz="1300" dirty="0">
                <a:ea typeface="Calibri"/>
                <a:cs typeface="Calibri"/>
                <a:sym typeface="Calibri"/>
              </a:rPr>
              <a:t>noun</a:t>
            </a:r>
            <a:r>
              <a:rPr lang="fr-FR" sz="1300" dirty="0">
                <a:ea typeface="Calibri"/>
                <a:cs typeface="Calibri"/>
                <a:sym typeface="Calibri"/>
              </a:rPr>
              <a:t>) [219], parler [106], prendre [43], traduire [1125], elle, elles [38], il, ils [13], je [22], nous [31], on [29], tu [112], vous [50] </a:t>
            </a:r>
          </a:p>
          <a:p>
            <a:pPr defTabSz="966064">
              <a:defRPr/>
            </a:pPr>
            <a:r>
              <a:rPr lang="en-GB" sz="1300" b="1" dirty="0">
                <a:ea typeface="Calibri"/>
                <a:cs typeface="Calibri"/>
                <a:sym typeface="Calibri"/>
              </a:rPr>
              <a:t>(spaced repetition 1) </a:t>
            </a:r>
            <a:r>
              <a:rPr lang="fr-FR" sz="1300" dirty="0">
                <a:ea typeface="Calibri"/>
                <a:cs typeface="Calibri"/>
                <a:sym typeface="Calibri"/>
              </a:rPr>
              <a:t>(se) laver [3503], (s')appeler [157], journée [587], paix [579], fier/fière [1331], officiel/officielle [996], (se) présenter (H) [209], accord (H) [496], membre (H) [390], efficace (H) [1243]</a:t>
            </a:r>
          </a:p>
          <a:p>
            <a:pPr defTabSz="966064">
              <a:defRPr/>
            </a:pPr>
            <a:r>
              <a:rPr lang="en-GB" sz="1300" b="1" dirty="0">
                <a:ea typeface="Calibri"/>
                <a:cs typeface="Calibri"/>
                <a:sym typeface="Calibri"/>
              </a:rPr>
              <a:t>(spaced repetition 2) </a:t>
            </a:r>
            <a:r>
              <a:rPr lang="fr-FR" sz="1300" dirty="0">
                <a:ea typeface="Calibri"/>
                <a:cs typeface="Calibri"/>
                <a:sym typeface="Calibri"/>
              </a:rPr>
              <a:t>oublier [504], payer [537], le2 [1], la2 [1], coût [830], client [917], mode [1137], cent [704], mille [1008], quatre-vingt-dix [&gt;5000], soixante-dix [4887], livrer (H) [613], marque (H) [1344]</a:t>
            </a:r>
          </a:p>
          <a:p>
            <a:pPr defTabSz="966064">
              <a:defRPr/>
            </a:pPr>
            <a:r>
              <a:rPr lang="en-GB" sz="1300" b="1" dirty="0">
                <a:ea typeface="Calibri"/>
                <a:cs typeface="Calibri"/>
                <a:sym typeface="Calibri"/>
              </a:rPr>
              <a:t>(thematic revisited vocabulary)</a:t>
            </a:r>
            <a:r>
              <a:rPr lang="en-GB" sz="1300" dirty="0">
                <a:ea typeface="Calibri"/>
                <a:cs typeface="Calibri"/>
                <a:sym typeface="Calibri"/>
              </a:rPr>
              <a:t> </a:t>
            </a:r>
            <a:r>
              <a:rPr lang="fr-FR" sz="1300" dirty="0">
                <a:ea typeface="Calibri"/>
                <a:cs typeface="Calibri"/>
                <a:sym typeface="Calibri"/>
              </a:rPr>
              <a:t>aimer [242], apprendre (à) [327], [1820], construire [793], écrire, écris, écrit [382], écouter [429],  jouer (à) [119], lire [278], pratiquer (H) [1268], prendre [43], raconter [820], répondre (à) [200], regarder [425], télévision/télé [1179], voyager [2194], club [1860], film [848], football/foot [2602], piscine [n/a], texte [631], parce que [adv]</a:t>
            </a:r>
          </a:p>
          <a:p>
            <a:pPr defTabSz="966064">
              <a:defRPr/>
            </a:pPr>
            <a:r>
              <a:rPr lang="en-GB" sz="1300" dirty="0">
                <a:ea typeface="Calibri"/>
                <a:cs typeface="Calibri"/>
                <a:sym typeface="Calibri"/>
              </a:rPr>
              <a:t>Source: Lonsdale, D., &amp; Le Bras, Y.  (2009). </a:t>
            </a:r>
            <a:r>
              <a:rPr lang="en-GB" sz="1300" i="1" dirty="0">
                <a:ea typeface="Calibri"/>
                <a:cs typeface="Calibri"/>
                <a:sym typeface="Calibri"/>
              </a:rPr>
              <a:t>A Frequency Dictionary of French: Core vocabulary for learners </a:t>
            </a:r>
            <a:r>
              <a:rPr lang="en-GB" sz="1300" dirty="0">
                <a:ea typeface="Calibri"/>
                <a:cs typeface="Calibri"/>
                <a:sym typeface="Calibri"/>
              </a:rPr>
              <a:t>London: Routledge.</a:t>
            </a:r>
          </a:p>
          <a:p>
            <a:pPr defTabSz="966064">
              <a:defRPr/>
            </a:pPr>
            <a:endParaRPr lang="en-GB" sz="1300" dirty="0">
              <a:ea typeface="Calibri"/>
              <a:cs typeface="Calibri"/>
              <a:sym typeface="Calibri"/>
            </a:endParaRPr>
          </a:p>
          <a:p>
            <a:r>
              <a:rPr lang="en-CA" sz="1300" dirty="0"/>
              <a:t>The frequency rankings for words that occur in this PowerPoint which have been</a:t>
            </a:r>
            <a:r>
              <a:rPr lang="en-CA" sz="1300" i="1" dirty="0"/>
              <a:t> previously</a:t>
            </a:r>
            <a:r>
              <a:rPr lang="en-CA" sz="1300" dirty="0"/>
              <a:t> introduced in NCELP resources are given in the NCELP SOW and in the resources that first introduced and formally re-visited those words. </a:t>
            </a:r>
          </a:p>
          <a:p>
            <a:r>
              <a:rPr lang="en-CA" sz="1300" dirty="0"/>
              <a:t>For any </a:t>
            </a:r>
            <a:r>
              <a:rPr lang="en-CA" sz="1300" i="1" dirty="0"/>
              <a:t>other </a:t>
            </a:r>
            <a:r>
              <a:rPr lang="en-CA" sz="1300" dirty="0"/>
              <a:t>words that occur incidentally in this PowerPoint, frequency rankings will be provided in the notes field wherever possible.</a:t>
            </a:r>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1325601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Timing: 30 seconds</a:t>
            </a:r>
          </a:p>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Teachers can choose either or both SSC slides – the first is with audio, the second is without.</a:t>
            </a:r>
          </a:p>
          <a:p>
            <a:pPr defTabSz="966064">
              <a:defRPr/>
            </a:pPr>
            <a:endParaRPr lang="en-GB" b="1" baseline="0" dirty="0"/>
          </a:p>
          <a:p>
            <a:pPr defTabSz="966064">
              <a:defRPr/>
            </a:pPr>
            <a:r>
              <a:rPr lang="en-GB" b="1" baseline="0" dirty="0"/>
              <a:t>Aim: </a:t>
            </a:r>
            <a:r>
              <a:rPr lang="en-GB" b="0" baseline="0" dirty="0"/>
              <a:t>To consolidate SSC </a:t>
            </a:r>
            <a:r>
              <a:rPr lang="en-GB" b="1" baseline="0" dirty="0"/>
              <a:t>[on] </a:t>
            </a:r>
            <a:r>
              <a:rPr lang="en-GB" b="0" baseline="0" dirty="0"/>
              <a:t>in preparation for revising endings of -ER verb forms.</a:t>
            </a:r>
            <a:endParaRPr lang="en-GB" b="1" baseline="0" dirty="0"/>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[on]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non</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dirty="0"/>
              <a:t>to shake ones head</a:t>
            </a:r>
            <a:r>
              <a:rPr lang="en-GB" baseline="0" dirty="0"/>
              <a:t> whilst waggling one’s index finger, to indicate ‘no!’</a:t>
            </a:r>
            <a:br>
              <a:rPr lang="en-GB" baseline="0" dirty="0"/>
            </a:br>
            <a:r>
              <a:rPr lang="en-GB" baseline="0" dirty="0"/>
              <a:t>4. Roll back the animations and work through 1-3 again, but this time, dropping your voice completely to listen carefully to the students saying the </a:t>
            </a:r>
            <a:r>
              <a:rPr lang="en-GB" b="1" dirty="0"/>
              <a:t>[on] </a:t>
            </a:r>
            <a:r>
              <a:rPr lang="en-GB" baseline="0" dirty="0"/>
              <a:t>sound, pronouncing </a:t>
            </a:r>
            <a:r>
              <a:rPr lang="en-GB" b="0" baseline="0" dirty="0"/>
              <a:t>”</a:t>
            </a:r>
            <a:r>
              <a:rPr lang="en-GB" b="1" baseline="0" dirty="0"/>
              <a:t>non</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err="1"/>
              <a:t>onze</a:t>
            </a:r>
            <a:r>
              <a:rPr lang="en-GB" baseline="0" dirty="0"/>
              <a:t> [2447]</a:t>
            </a:r>
          </a:p>
          <a:p>
            <a:pPr defTabSz="966064">
              <a:defRPr/>
            </a:pP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10</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2971849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8180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revise the formation of</a:t>
            </a:r>
            <a:r>
              <a:rPr lang="en-US" b="0" baseline="0" dirty="0"/>
              <a:t> </a:t>
            </a:r>
            <a:r>
              <a:rPr lang="en-GB" b="0" baseline="0" dirty="0"/>
              <a:t>-ER </a:t>
            </a:r>
            <a:r>
              <a:rPr lang="en-US" b="0" dirty="0"/>
              <a:t>verbs in the present tense.</a:t>
            </a:r>
            <a:endParaRPr lang="en-US" b="1" dirty="0"/>
          </a:p>
          <a:p>
            <a:endParaRPr lang="en-US" b="1"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Ask students to identify the verb endings that sound the same. </a:t>
            </a:r>
          </a:p>
          <a:p>
            <a:pPr marL="241516" indent="-241516">
              <a:buAutoNum type="arabicPeriod"/>
            </a:pPr>
            <a:r>
              <a:rPr lang="en-US" b="0" dirty="0"/>
              <a:t>Say</a:t>
            </a:r>
            <a:r>
              <a:rPr lang="en-US" b="0" baseline="0" dirty="0"/>
              <a:t> each word form aloud. Students repeat.</a:t>
            </a:r>
            <a:endParaRPr lang="en-US" b="0" dirty="0"/>
          </a:p>
          <a:p>
            <a:pPr marL="241516" indent="-241516">
              <a:buAutoNum type="arabicPeriod"/>
            </a:pPr>
            <a:r>
              <a:rPr lang="en-US" b="0" dirty="0"/>
              <a:t>Click to reveal answers.</a:t>
            </a:r>
          </a:p>
          <a:p>
            <a:pPr marL="241516" indent="-241516">
              <a:buAutoNum type="arabicPeriod"/>
            </a:pPr>
            <a:r>
              <a:rPr lang="en-US" b="0" dirty="0"/>
              <a:t>Click on the audio button to hear the verb conjugated by a native speaker.</a:t>
            </a:r>
          </a:p>
          <a:p>
            <a:pPr marL="241516" indent="-241516">
              <a:buAutoNum type="arabicPeriod"/>
            </a:pPr>
            <a:r>
              <a:rPr lang="en-US" b="0" dirty="0"/>
              <a:t>Click to reveal the quick verb revision quiz, eliciting verbal translations into English of the eight verbs.</a:t>
            </a:r>
          </a:p>
          <a:p>
            <a:pPr marL="241516" indent="-241516">
              <a:buAutoNum type="arabicPeriod"/>
            </a:pPr>
            <a:r>
              <a:rPr lang="en-US" b="0" dirty="0"/>
              <a:t>Click to reveal the answers.</a:t>
            </a:r>
          </a:p>
          <a:p>
            <a:pPr marL="241516" indent="-241516">
              <a:buAutoNum type="arabicPeriod"/>
            </a:pPr>
            <a:endParaRPr lang="en-US" b="0" dirty="0"/>
          </a:p>
          <a:p>
            <a:r>
              <a:rPr lang="en-US" b="1" dirty="0"/>
              <a:t>Transcript:</a:t>
            </a:r>
          </a:p>
          <a:p>
            <a:r>
              <a:rPr lang="fr-FR" b="0" noProof="0" dirty="0"/>
              <a:t>je parle</a:t>
            </a:r>
          </a:p>
          <a:p>
            <a:r>
              <a:rPr lang="fr-FR" b="0" noProof="0" dirty="0"/>
              <a:t>tu parles</a:t>
            </a:r>
          </a:p>
          <a:p>
            <a:r>
              <a:rPr lang="fr-FR" b="0" noProof="0" dirty="0"/>
              <a:t>il parle, elle parle, on parle</a:t>
            </a:r>
          </a:p>
          <a:p>
            <a:r>
              <a:rPr lang="fr-FR" b="0" noProof="0" dirty="0"/>
              <a:t>nous parlons</a:t>
            </a:r>
          </a:p>
          <a:p>
            <a:r>
              <a:rPr lang="fr-FR" b="0" noProof="0" dirty="0"/>
              <a:t>vous parlez</a:t>
            </a:r>
          </a:p>
          <a:p>
            <a:r>
              <a:rPr lang="fr-FR" b="0" noProof="0" dirty="0"/>
              <a:t>ils parlent, elles parlent</a:t>
            </a:r>
          </a:p>
          <a:p>
            <a:pPr marL="241516" indent="-241516">
              <a:buAutoNum type="arabicPeriod"/>
            </a:pPr>
            <a:endParaRPr lang="en-US" b="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1496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dirty="0"/>
              <a:t>Timing: 3 minutes</a:t>
            </a:r>
          </a:p>
          <a:p>
            <a:pPr defTabSz="966064">
              <a:defRPr/>
            </a:pPr>
            <a:r>
              <a:rPr lang="en-GB" b="1" dirty="0"/>
              <a:t>Slide 1 of 5</a:t>
            </a:r>
          </a:p>
          <a:p>
            <a:endParaRPr lang="en-GB" b="0" dirty="0"/>
          </a:p>
          <a:p>
            <a:r>
              <a:rPr lang="en-GB" b="1" dirty="0"/>
              <a:t>Aim: </a:t>
            </a:r>
            <a:r>
              <a:rPr lang="en-GB" b="0" dirty="0"/>
              <a:t>To practise identifying pronouns by listening to </a:t>
            </a:r>
            <a:r>
              <a:rPr lang="en-GB" b="0" baseline="0" dirty="0"/>
              <a:t>-ER </a:t>
            </a:r>
            <a:r>
              <a:rPr lang="en-GB" b="0" dirty="0"/>
              <a:t>verb endings;</a:t>
            </a:r>
            <a:r>
              <a:rPr lang="en-GB" b="0" baseline="0" dirty="0"/>
              <a:t> connecting SSCs with meaning (sentence subjects)</a:t>
            </a:r>
            <a:endParaRPr lang="en-GB" b="1" dirty="0"/>
          </a:p>
          <a:p>
            <a:endParaRPr lang="en-GB" b="1" dirty="0"/>
          </a:p>
          <a:p>
            <a:r>
              <a:rPr lang="en-GB" b="1" dirty="0"/>
              <a:t>Procedure: </a:t>
            </a:r>
          </a:p>
          <a:p>
            <a:pPr marL="241516" indent="-241516">
              <a:buFont typeface="+mj-lt"/>
              <a:buAutoNum type="arabicPeriod"/>
            </a:pPr>
            <a:r>
              <a:rPr lang="en-GB" b="0" dirty="0"/>
              <a:t>Click on the audio button to hear a sentence with the pronoun removed.</a:t>
            </a:r>
          </a:p>
          <a:p>
            <a:pPr marL="241516" indent="-241516">
              <a:buFont typeface="+mj-lt"/>
              <a:buAutoNum type="arabicPeriod"/>
            </a:pPr>
            <a:r>
              <a:rPr lang="en-GB" b="0" dirty="0"/>
              <a:t>Students pay attention to the verb endings to determine which pronoun is correct.</a:t>
            </a:r>
          </a:p>
          <a:p>
            <a:pPr marL="241516" indent="-241516">
              <a:buFont typeface="+mj-lt"/>
              <a:buAutoNum type="arabicPeriod"/>
            </a:pPr>
            <a:r>
              <a:rPr lang="en-GB" b="0" dirty="0"/>
              <a:t>Click to reveal the answer and full audio.</a:t>
            </a:r>
          </a:p>
          <a:p>
            <a:pPr marL="241516" indent="-241516">
              <a:buFont typeface="+mj-lt"/>
              <a:buAutoNum type="arabicPeriod"/>
            </a:pPr>
            <a:endParaRPr lang="en-GB" b="0" dirty="0"/>
          </a:p>
          <a:p>
            <a:r>
              <a:rPr lang="en-GB" b="1" dirty="0"/>
              <a:t>Audio transcript: </a:t>
            </a:r>
          </a:p>
          <a:p>
            <a:r>
              <a:rPr lang="fr-FR" noProof="0" dirty="0"/>
              <a:t>[</a:t>
            </a:r>
            <a:r>
              <a:rPr lang="en-GB" noProof="0" dirty="0"/>
              <a:t>beep</a:t>
            </a:r>
            <a:r>
              <a:rPr lang="fr-FR" noProof="0" dirty="0"/>
              <a:t>] jouons au basket au collège.</a:t>
            </a:r>
          </a:p>
          <a:p>
            <a:r>
              <a:rPr lang="fr-FR" noProof="0" dirty="0"/>
              <a:t>Nous jouons au basket au collège. </a:t>
            </a:r>
          </a:p>
          <a:p>
            <a:endParaRPr lang="fr-FR" noProof="0" dirty="0"/>
          </a:p>
          <a:p>
            <a:pPr defTabSz="966064">
              <a:defRPr/>
            </a:pPr>
            <a:r>
              <a:rPr lang="en-GB" b="1" baseline="0" dirty="0"/>
              <a:t>Word frequency of cognates used (1 is the most frequent word in French): </a:t>
            </a:r>
            <a:br>
              <a:rPr lang="en-GB" baseline="0" dirty="0"/>
            </a:br>
            <a:r>
              <a:rPr lang="en-GB" baseline="0" dirty="0"/>
              <a:t>basket [&gt;5000]</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endParaRPr lang="fr-FR" noProof="0"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1278444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dirty="0"/>
              <a:t>Slide 2 of 5</a:t>
            </a:r>
            <a:endParaRPr lang="en-GB" dirty="0"/>
          </a:p>
          <a:p>
            <a:endParaRPr lang="en-GB" b="1" dirty="0"/>
          </a:p>
          <a:p>
            <a:r>
              <a:rPr lang="en-GB" b="1" dirty="0"/>
              <a:t>Audio transcript: </a:t>
            </a:r>
          </a:p>
          <a:p>
            <a:r>
              <a:rPr lang="fr-FR" noProof="0" dirty="0"/>
              <a:t>[</a:t>
            </a:r>
            <a:r>
              <a:rPr lang="en-GB" noProof="0" dirty="0"/>
              <a:t>beep</a:t>
            </a:r>
            <a:r>
              <a:rPr lang="fr-FR" noProof="0" dirty="0"/>
              <a:t>] joue au tennis au parc.</a:t>
            </a:r>
          </a:p>
          <a:p>
            <a:r>
              <a:rPr lang="fr-FR" noProof="0" dirty="0"/>
              <a:t>On joue au tennis au parc.</a:t>
            </a:r>
          </a:p>
          <a:p>
            <a:endParaRPr lang="fr-FR" noProof="0" dirty="0"/>
          </a:p>
          <a:p>
            <a:pPr defTabSz="966064">
              <a:defRPr/>
            </a:pPr>
            <a:r>
              <a:rPr lang="en-GB" b="1" baseline="0" dirty="0"/>
              <a:t>Word frequency of cognates used (1 is the most frequent word in French): </a:t>
            </a:r>
            <a:br>
              <a:rPr lang="en-GB" baseline="0" dirty="0"/>
            </a:br>
            <a:r>
              <a:rPr lang="en-GB" baseline="0" dirty="0"/>
              <a:t>tennis [3867]</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endParaRPr lang="fr-FR" noProof="0"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79011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dirty="0"/>
              <a:t>Slide 3 of 5</a:t>
            </a:r>
            <a:endParaRPr lang="en-GB" dirty="0"/>
          </a:p>
          <a:p>
            <a:endParaRPr lang="en-GB" b="1" dirty="0"/>
          </a:p>
          <a:p>
            <a:r>
              <a:rPr lang="en-GB" b="1" dirty="0"/>
              <a:t>Audio transcript: </a:t>
            </a:r>
          </a:p>
          <a:p>
            <a:r>
              <a:rPr lang="fr-FR" noProof="0" dirty="0"/>
              <a:t>[</a:t>
            </a:r>
            <a:r>
              <a:rPr lang="en-GB" noProof="0" dirty="0"/>
              <a:t>beep</a:t>
            </a:r>
            <a:r>
              <a:rPr lang="fr-FR" noProof="0" dirty="0"/>
              <a:t>] aimez dessiner tous les jours.</a:t>
            </a:r>
          </a:p>
          <a:p>
            <a:r>
              <a:rPr lang="fr-FR" noProof="0" dirty="0"/>
              <a:t>Vous aimez dessiner tous les jours.</a:t>
            </a:r>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3433792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dirty="0"/>
              <a:t>Slide 4 of 5</a:t>
            </a:r>
            <a:endParaRPr lang="en-GB" dirty="0"/>
          </a:p>
          <a:p>
            <a:endParaRPr lang="en-GB" b="1" dirty="0"/>
          </a:p>
          <a:p>
            <a:r>
              <a:rPr lang="en-GB" b="1" dirty="0"/>
              <a:t>Audio transcript: </a:t>
            </a:r>
          </a:p>
          <a:p>
            <a:r>
              <a:rPr lang="fr-FR" noProof="0" dirty="0"/>
              <a:t>[</a:t>
            </a:r>
            <a:r>
              <a:rPr lang="en-GB" noProof="0" dirty="0"/>
              <a:t>beep</a:t>
            </a:r>
            <a:r>
              <a:rPr lang="fr-FR" noProof="0" dirty="0"/>
              <a:t>] parle sur un portable.</a:t>
            </a:r>
          </a:p>
          <a:p>
            <a:r>
              <a:rPr lang="fr-FR" noProof="0" dirty="0"/>
              <a:t>Elle parle sur un portable.</a:t>
            </a:r>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61654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dirty="0"/>
              <a:t>Slide 5 of 5</a:t>
            </a:r>
            <a:endParaRPr lang="en-GB" dirty="0"/>
          </a:p>
          <a:p>
            <a:endParaRPr lang="en-GB" b="1" dirty="0"/>
          </a:p>
          <a:p>
            <a:r>
              <a:rPr lang="en-GB" b="1" dirty="0"/>
              <a:t>Audio transcript: </a:t>
            </a:r>
          </a:p>
          <a:p>
            <a:r>
              <a:rPr lang="fr-FR" noProof="0" dirty="0"/>
              <a:t>[</a:t>
            </a:r>
            <a:r>
              <a:rPr lang="en-GB" noProof="0" dirty="0"/>
              <a:t>beep</a:t>
            </a:r>
            <a:r>
              <a:rPr lang="fr-FR" noProof="0" dirty="0"/>
              <a:t>] tombent dans la piscine.</a:t>
            </a:r>
          </a:p>
          <a:p>
            <a:r>
              <a:rPr lang="fr-FR" noProof="0" dirty="0"/>
              <a:t>Elles tombent dans la piscine.</a:t>
            </a:r>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626527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dirty="0"/>
              <a:t>Timing: 3 minutes</a:t>
            </a:r>
          </a:p>
          <a:p>
            <a:endParaRPr lang="en-GB" b="1" dirty="0"/>
          </a:p>
          <a:p>
            <a:pPr defTabSz="966064">
              <a:defRPr/>
            </a:pPr>
            <a:r>
              <a:rPr lang="en-GB" b="1" dirty="0"/>
              <a:t>Aim: </a:t>
            </a:r>
            <a:r>
              <a:rPr lang="en-GB" b="0" dirty="0"/>
              <a:t>To practise identifying </a:t>
            </a:r>
            <a:r>
              <a:rPr lang="en-GB" b="0" baseline="0" dirty="0"/>
              <a:t>-ER </a:t>
            </a:r>
            <a:r>
              <a:rPr lang="en-GB" b="0" dirty="0"/>
              <a:t>verb endings and pronouns through listening to complete sentences.</a:t>
            </a:r>
            <a:endParaRPr lang="en-GB" b="1" dirty="0"/>
          </a:p>
          <a:p>
            <a:endParaRPr lang="en-GB" b="1" dirty="0"/>
          </a:p>
          <a:p>
            <a:r>
              <a:rPr lang="en-GB" b="1" dirty="0"/>
              <a:t>Procedure: </a:t>
            </a:r>
          </a:p>
          <a:p>
            <a:pPr marL="241516" indent="-241516">
              <a:buFont typeface="+mj-lt"/>
              <a:buAutoNum type="arabicPeriod"/>
            </a:pPr>
            <a:r>
              <a:rPr lang="en-GB" b="0" dirty="0"/>
              <a:t>Click on the audio buttons to hear sentences.</a:t>
            </a:r>
          </a:p>
          <a:p>
            <a:pPr marL="241516" indent="-241516">
              <a:buFont typeface="+mj-lt"/>
              <a:buAutoNum type="arabicPeriod"/>
            </a:pPr>
            <a:r>
              <a:rPr lang="en-GB" b="0" dirty="0"/>
              <a:t>Students pay attention to the subject of each sentence to determine whether it is singular or plural. </a:t>
            </a:r>
          </a:p>
          <a:p>
            <a:pPr marL="241516" indent="-241516">
              <a:buFont typeface="+mj-lt"/>
              <a:buAutoNum type="arabicPeriod"/>
            </a:pPr>
            <a:r>
              <a:rPr lang="en-GB" b="0" dirty="0"/>
              <a:t>Students identify the correct verb ending (singular or plural) and the correct pronoun associated with each subject.</a:t>
            </a:r>
          </a:p>
          <a:p>
            <a:pPr marL="241516" indent="-241516">
              <a:buFont typeface="+mj-lt"/>
              <a:buAutoNum type="arabicPeriod"/>
            </a:pPr>
            <a:r>
              <a:rPr lang="en-GB" b="0" dirty="0"/>
              <a:t>Click to reveal answers.</a:t>
            </a:r>
          </a:p>
          <a:p>
            <a:endParaRPr lang="en-GB" b="1" dirty="0"/>
          </a:p>
          <a:p>
            <a:r>
              <a:rPr lang="en-GB" b="1" dirty="0"/>
              <a:t>Audio transcript: </a:t>
            </a:r>
          </a:p>
          <a:p>
            <a:pPr marL="241516" indent="-241516">
              <a:buAutoNum type="arabicPeriod"/>
            </a:pPr>
            <a:r>
              <a:rPr lang="fr-FR" noProof="0" dirty="0"/>
              <a:t>Le garçon dessine bien. </a:t>
            </a:r>
            <a:endParaRPr lang="fr-FR" b="1" noProof="0" dirty="0"/>
          </a:p>
          <a:p>
            <a:pPr marL="241516" indent="-241516">
              <a:buAutoNum type="arabicPeriod"/>
            </a:pPr>
            <a:r>
              <a:rPr lang="fr-FR" noProof="0" dirty="0"/>
              <a:t>Les chiens jouent avec les chats.</a:t>
            </a:r>
          </a:p>
          <a:p>
            <a:pPr marL="241516" indent="-241516">
              <a:buAutoNum type="arabicPeriod"/>
            </a:pPr>
            <a:r>
              <a:rPr lang="fr-FR" noProof="0" dirty="0"/>
              <a:t>Les filles dansent dans le jardin.</a:t>
            </a:r>
          </a:p>
          <a:p>
            <a:pPr marL="241516" indent="-241516">
              <a:buAutoNum type="arabicPeriod"/>
            </a:pPr>
            <a:r>
              <a:rPr lang="fr-FR" noProof="0" dirty="0"/>
              <a:t>La femme regarde un film.</a:t>
            </a:r>
          </a:p>
          <a:p>
            <a:pPr marL="241516" indent="-241516">
              <a:buAutoNum type="arabicPeriod"/>
            </a:pPr>
            <a:r>
              <a:rPr lang="fr-FR" noProof="0" dirty="0"/>
              <a:t>Les parents chantent une chanson.</a:t>
            </a:r>
          </a:p>
          <a:p>
            <a:endParaRPr lang="fr-FR" noProof="0" dirty="0"/>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1974260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revise saying the sounds in </a:t>
            </a:r>
            <a:r>
              <a:rPr lang="en-GB" b="0" baseline="0" dirty="0"/>
              <a:t>-ER </a:t>
            </a:r>
            <a:r>
              <a:rPr lang="en-US" b="0" dirty="0"/>
              <a:t>verb endings</a:t>
            </a:r>
            <a:endParaRPr lang="en-US" b="1" dirty="0"/>
          </a:p>
          <a:p>
            <a:endParaRPr lang="en-US" b="1" dirty="0"/>
          </a:p>
          <a:p>
            <a:r>
              <a:rPr lang="en-US" b="1" dirty="0"/>
              <a:t>Procedure:</a:t>
            </a:r>
          </a:p>
          <a:p>
            <a:pPr marL="241516" indent="-241516">
              <a:buAutoNum type="arabicPeriod"/>
            </a:pPr>
            <a:r>
              <a:rPr lang="en-US" b="0" dirty="0"/>
              <a:t>The verb forms listed can be divided into three groups in which the endings sound the same.</a:t>
            </a:r>
          </a:p>
          <a:p>
            <a:pPr marL="241516" indent="-241516">
              <a:buAutoNum type="arabicPeriod"/>
            </a:pPr>
            <a:r>
              <a:rPr lang="en-US" b="0" dirty="0"/>
              <a:t>In pairs, students say the verb forms on the screen and identify the three sound groups, constructing a quick table</a:t>
            </a:r>
          </a:p>
          <a:p>
            <a:pPr marL="241516" indent="-241516">
              <a:buAutoNum type="arabicPeriod"/>
            </a:pPr>
            <a:r>
              <a:rPr lang="en-US" b="0" dirty="0"/>
              <a:t>The students then work together to identify the pronouns associated with each sound: </a:t>
            </a:r>
          </a:p>
          <a:p>
            <a:pPr marL="664169" lvl="1" indent="-181137">
              <a:buFont typeface="Arial" panose="020B0604020202020204" pitchFamily="34" charset="0"/>
              <a:buChar char="•"/>
            </a:pPr>
            <a:r>
              <a:rPr lang="fr-FR" b="0" i="1" noProof="0" dirty="0"/>
              <a:t>je, tu, il(s), elle(s), on </a:t>
            </a:r>
            <a:r>
              <a:rPr lang="en-US" b="0" i="1" dirty="0"/>
              <a:t>-</a:t>
            </a:r>
            <a:r>
              <a:rPr lang="en-US" b="0" dirty="0"/>
              <a:t> </a:t>
            </a:r>
            <a:r>
              <a:rPr lang="en-US" b="1" dirty="0"/>
              <a:t>SSC: [SFe] </a:t>
            </a:r>
            <a:r>
              <a:rPr lang="en-US" b="0" dirty="0"/>
              <a:t>and </a:t>
            </a:r>
            <a:r>
              <a:rPr lang="en-US" b="1" dirty="0"/>
              <a:t>[SFC]</a:t>
            </a:r>
          </a:p>
          <a:p>
            <a:pPr marL="664169" lvl="1" indent="-181137">
              <a:buFont typeface="Arial" panose="020B0604020202020204" pitchFamily="34" charset="0"/>
              <a:buChar char="•"/>
            </a:pPr>
            <a:r>
              <a:rPr lang="fr-FR" b="0" i="1" noProof="0" dirty="0"/>
              <a:t>vous</a:t>
            </a:r>
            <a:r>
              <a:rPr lang="en-US" b="0" dirty="0"/>
              <a:t>, infinitives - </a:t>
            </a:r>
            <a:r>
              <a:rPr lang="en-US" b="1" dirty="0"/>
              <a:t>SSC [é/er/ez]</a:t>
            </a:r>
          </a:p>
          <a:p>
            <a:pPr marL="664169" lvl="1" indent="-181137">
              <a:buFont typeface="Arial" panose="020B0604020202020204" pitchFamily="34" charset="0"/>
              <a:buChar char="•"/>
            </a:pPr>
            <a:r>
              <a:rPr lang="fr-FR" b="0" i="1" noProof="0" dirty="0"/>
              <a:t>nous</a:t>
            </a:r>
            <a:r>
              <a:rPr lang="en-US" b="0" dirty="0"/>
              <a:t> - </a:t>
            </a:r>
            <a:r>
              <a:rPr lang="en-US" b="1" dirty="0"/>
              <a:t>SSC [on]</a:t>
            </a:r>
          </a:p>
          <a:p>
            <a:pPr marL="241516" indent="-241516">
              <a:buAutoNum type="arabicPeriod"/>
            </a:pPr>
            <a:r>
              <a:rPr lang="en-US" b="0" dirty="0"/>
              <a:t>The teacher elicits answers from the students and clicks to complete the table.</a:t>
            </a:r>
          </a:p>
          <a:p>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3402908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GB" b="1" noProof="0" dirty="0"/>
          </a:p>
          <a:p>
            <a:r>
              <a:rPr lang="en-GB" b="1" noProof="0" dirty="0"/>
              <a:t>Aim: </a:t>
            </a:r>
            <a:r>
              <a:rPr lang="en-GB" sz="1300" noProof="0" dirty="0"/>
              <a:t>To set the scene for the lesson by practising new and some revisited vocabulary relating to activities and interests (Identity, Everyday living themes) in reading.</a:t>
            </a:r>
          </a:p>
          <a:p>
            <a:endParaRPr lang="en-US" b="0" dirty="0"/>
          </a:p>
          <a:p>
            <a:r>
              <a:rPr lang="en-US" b="1" dirty="0"/>
              <a:t>Procedure:</a:t>
            </a:r>
          </a:p>
          <a:p>
            <a:pPr marL="241516" indent="-241516">
              <a:buAutoNum type="arabicPeriod"/>
            </a:pPr>
            <a:r>
              <a:rPr lang="en-US" b="0" dirty="0"/>
              <a:t>Students sketch a table with two columns, one headed </a:t>
            </a:r>
            <a:r>
              <a:rPr lang="fr-FR" b="0" i="1" noProof="0" dirty="0"/>
              <a:t>J’aime</a:t>
            </a:r>
            <a:r>
              <a:rPr lang="en-US" b="0" i="1" dirty="0"/>
              <a:t>… </a:t>
            </a:r>
            <a:r>
              <a:rPr lang="en-US" b="0" dirty="0"/>
              <a:t>and other entitled </a:t>
            </a:r>
            <a:r>
              <a:rPr lang="fr-FR" b="0" i="1" noProof="0" dirty="0"/>
              <a:t>Je n’aime pas</a:t>
            </a:r>
            <a:r>
              <a:rPr lang="fr-FR" b="0" noProof="0" dirty="0"/>
              <a:t>…</a:t>
            </a:r>
          </a:p>
          <a:p>
            <a:pPr marL="241516" indent="-241516">
              <a:buAutoNum type="arabicPeriod"/>
            </a:pPr>
            <a:r>
              <a:rPr lang="en-GB" b="0" noProof="0" dirty="0"/>
              <a:t>The teacher reminds the students of the structure </a:t>
            </a:r>
            <a:r>
              <a:rPr lang="fr-FR" b="0" i="1" noProof="0" dirty="0"/>
              <a:t>aimer </a:t>
            </a:r>
            <a:r>
              <a:rPr lang="fr-FR" b="0" noProof="0" dirty="0"/>
              <a:t>+ infinitive to talk about likes and dislikes.</a:t>
            </a:r>
          </a:p>
          <a:p>
            <a:pPr marL="241516" indent="-241516">
              <a:buAutoNum type="arabicPeriod"/>
            </a:pPr>
            <a:r>
              <a:rPr lang="en-US" b="0" dirty="0"/>
              <a:t>Students complete the table in French according to their personal preferences.</a:t>
            </a:r>
          </a:p>
          <a:p>
            <a:pPr marL="241516" indent="-241516">
              <a:buAutoNum type="arabicPeriod"/>
            </a:pPr>
            <a:r>
              <a:rPr lang="en-US" b="0" dirty="0"/>
              <a:t>The teacher elicits verbal translations of each verb and activity from students. This can be done on mini-whiteboards if time allows.</a:t>
            </a:r>
          </a:p>
          <a:p>
            <a:pPr marL="241516" indent="-241516">
              <a:buAutoNum type="arabicPeriod"/>
            </a:pPr>
            <a:endParaRPr lang="en-US" b="0" dirty="0"/>
          </a:p>
          <a:p>
            <a:pPr marL="0" indent="0">
              <a:buFontTx/>
              <a:buNone/>
            </a:pPr>
            <a:r>
              <a:rPr lang="en-US" b="1" dirty="0"/>
              <a:t>Note:</a:t>
            </a:r>
          </a:p>
          <a:p>
            <a:pPr marL="0" indent="0">
              <a:buFontTx/>
              <a:buNone/>
            </a:pPr>
            <a:r>
              <a:rPr lang="en-US" b="0" dirty="0"/>
              <a:t>On this slide, there are several items of Higher vocabulary (see notes under title slide). Teachers with Foundation only classes could remove these, and those with mixed Foundation/Higher classes, and particularly in classes where the tier of entry will be determined later, will want to work with the full slide.</a:t>
            </a:r>
          </a:p>
          <a:p>
            <a:pPr marL="241516" indent="-241516">
              <a:buAutoNum type="arabicPeriod"/>
            </a:pPr>
            <a:endParaRPr lang="en-US" b="0" dirty="0"/>
          </a:p>
          <a:p>
            <a:pPr defTabSz="966064">
              <a:defRPr/>
            </a:pPr>
            <a:r>
              <a:rPr lang="en-GB" b="1" baseline="0" dirty="0"/>
              <a:t>Word frequency of unknown words used (1 is the most frequent word in French): </a:t>
            </a:r>
            <a:br>
              <a:rPr lang="en-GB" baseline="0" dirty="0"/>
            </a:br>
            <a:r>
              <a:rPr lang="fr-FR" baseline="0" noProof="0" dirty="0"/>
              <a:t>radiocommandé </a:t>
            </a:r>
            <a:r>
              <a:rPr lang="en-GB" baseline="0" dirty="0"/>
              <a:t>[&gt;5000]</a:t>
            </a:r>
            <a:endParaRPr lang="en-GB" b="0" baseline="0" dirty="0"/>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b="0" baseline="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58763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the use of </a:t>
            </a:r>
            <a:r>
              <a:rPr lang="en-US" b="0" i="1" dirty="0"/>
              <a:t>aimer</a:t>
            </a:r>
            <a:r>
              <a:rPr lang="en-US" b="0" dirty="0"/>
              <a:t> + infinitive to talk about likes and dislikes</a:t>
            </a:r>
            <a:endParaRPr lang="en-US" b="1" dirty="0"/>
          </a:p>
          <a:p>
            <a:endParaRPr lang="en-US" b="1" dirty="0"/>
          </a:p>
          <a:p>
            <a:r>
              <a:rPr lang="en-US" b="1" dirty="0"/>
              <a:t>Procedure:</a:t>
            </a:r>
          </a:p>
          <a:p>
            <a:pPr marL="241516" indent="-241516">
              <a:buAutoNum type="arabicPeriod"/>
            </a:pPr>
            <a:r>
              <a:rPr lang="en-US" b="0" dirty="0"/>
              <a:t>Click to reveal information and first sentence in English.</a:t>
            </a:r>
          </a:p>
          <a:p>
            <a:pPr marL="241516" indent="-241516">
              <a:buAutoNum type="arabicPeriod"/>
            </a:pPr>
            <a:r>
              <a:rPr lang="en-US" b="0" dirty="0"/>
              <a:t>Elicit French translations from the students to verify understanding of the construction of </a:t>
            </a:r>
            <a:r>
              <a:rPr lang="en-US" b="0" i="1" dirty="0"/>
              <a:t>aimer</a:t>
            </a:r>
            <a:r>
              <a:rPr lang="en-US" b="0" dirty="0"/>
              <a:t> + infinitive.</a:t>
            </a:r>
          </a:p>
          <a:p>
            <a:pPr marL="241516" indent="-241516">
              <a:buAutoNum type="arabicPeriod"/>
            </a:pPr>
            <a:r>
              <a:rPr lang="en-US" b="0" dirty="0"/>
              <a:t>Click to reveal the answers.</a:t>
            </a:r>
          </a:p>
          <a:p>
            <a:pPr marL="241516" indent="-241516">
              <a:buAutoNum type="arabicPeriod"/>
            </a:pPr>
            <a:endParaRPr lang="en-US" b="0" dirty="0"/>
          </a:p>
          <a:p>
            <a:pPr marL="241516" indent="-241516">
              <a:buAutoNum type="arabicPeriod"/>
            </a:pPr>
            <a:endParaRPr lang="en-US" b="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3197817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12 minutes </a:t>
            </a:r>
          </a:p>
          <a:p>
            <a:r>
              <a:rPr lang="en-US" b="1" dirty="0"/>
              <a:t>Slide 1/4</a:t>
            </a:r>
          </a:p>
          <a:p>
            <a:endParaRPr lang="en-US" b="1" dirty="0"/>
          </a:p>
          <a:p>
            <a:r>
              <a:rPr lang="en-US" b="1" dirty="0"/>
              <a:t>This slide is accompanied by a handout, with a choice of Higher or Foundation. </a:t>
            </a:r>
          </a:p>
          <a:p>
            <a:r>
              <a:rPr lang="en-US" b="1" dirty="0"/>
              <a:t>For Higher students, the pronoun has to be chosen based on the associated verb short form and sentence context.</a:t>
            </a:r>
          </a:p>
          <a:p>
            <a:r>
              <a:rPr lang="en-US" b="1" dirty="0"/>
              <a:t>For Foundation students, the pronoun has to be chosen from two possible options for additional support, but is still based on the associated verb short form and sentence context.</a:t>
            </a:r>
          </a:p>
          <a:p>
            <a:endParaRPr lang="en-US" b="1" dirty="0"/>
          </a:p>
          <a:p>
            <a:r>
              <a:rPr lang="en-US" b="1" dirty="0"/>
              <a:t>Aim: </a:t>
            </a:r>
            <a:r>
              <a:rPr lang="en-US" b="0" dirty="0"/>
              <a:t>Written recognition of -ER verbs forms</a:t>
            </a:r>
            <a:r>
              <a:rPr lang="en-US" b="0" baseline="0" dirty="0"/>
              <a:t> </a:t>
            </a:r>
            <a:r>
              <a:rPr lang="en-US" b="0" dirty="0"/>
              <a:t>in the present tense</a:t>
            </a:r>
            <a:r>
              <a:rPr lang="en-US" b="0" baseline="0" dirty="0"/>
              <a:t> and connecting these with pronouns; verbs with spelling changes</a:t>
            </a:r>
            <a:endParaRPr lang="en-US" b="1" dirty="0"/>
          </a:p>
          <a:p>
            <a:endParaRPr lang="en-US" b="1" dirty="0"/>
          </a:p>
          <a:p>
            <a:r>
              <a:rPr lang="en-GB" b="1" noProof="0" dirty="0"/>
              <a:t>Procedure:</a:t>
            </a:r>
          </a:p>
          <a:p>
            <a:pPr marL="241516" indent="-241516">
              <a:buAutoNum type="arabicPeriod"/>
            </a:pPr>
            <a:r>
              <a:rPr lang="en-GB" b="0" noProof="0" dirty="0"/>
              <a:t>Foundation version: the students read the text on the worksheet and decide which of the two pronoun options is correct, based on the verb endings and other information in the sentence.</a:t>
            </a:r>
          </a:p>
          <a:p>
            <a:pPr marL="241516" indent="-241516">
              <a:buAutoNum type="arabicPeriod"/>
            </a:pPr>
            <a:r>
              <a:rPr lang="en-GB" b="0" noProof="0" dirty="0"/>
              <a:t>Higher version: the students read the text on the worksheet and fill the gaps with the correct pronoun, based on the verb endings and other information in the sentence.</a:t>
            </a:r>
          </a:p>
          <a:p>
            <a:pPr marL="241516" indent="-241516">
              <a:buAutoNum type="arabicPeriod"/>
            </a:pPr>
            <a:r>
              <a:rPr lang="en-GB" b="0" noProof="0" dirty="0"/>
              <a:t>The teacher elicits verbal (or mini-whiteboard) responses.</a:t>
            </a:r>
          </a:p>
          <a:p>
            <a:pPr marL="241516" indent="-241516">
              <a:buAutoNum type="arabicPeriod"/>
            </a:pPr>
            <a:r>
              <a:rPr lang="en-GB" b="0" noProof="0" dirty="0"/>
              <a:t>Click to reveal the answers.</a:t>
            </a:r>
          </a:p>
          <a:p>
            <a:pPr marL="241516" marR="0" lvl="0" indent="-241516" algn="l" defTabSz="914400" rtl="0" eaLnBrk="1" fontAlgn="auto" latinLnBrk="0" hangingPunct="1">
              <a:lnSpc>
                <a:spcPct val="100000"/>
              </a:lnSpc>
              <a:spcBef>
                <a:spcPts val="0"/>
              </a:spcBef>
              <a:spcAft>
                <a:spcPts val="0"/>
              </a:spcAft>
              <a:buClrTx/>
              <a:buSzTx/>
              <a:buFontTx/>
              <a:buAutoNum type="arabicPeriod"/>
              <a:tabLst/>
              <a:defRPr/>
            </a:pPr>
            <a:r>
              <a:rPr lang="en-US" b="0" dirty="0"/>
              <a:t>The worksheets can be collected by the teacher to gain feedback on students’ understanding.</a:t>
            </a:r>
            <a:endParaRPr lang="en-GB" b="0" noProof="0" dirty="0"/>
          </a:p>
          <a:p>
            <a:pPr marL="241516" indent="-241516">
              <a:buAutoNum type="arabicPeriod"/>
            </a:pPr>
            <a:r>
              <a:rPr lang="en-US" b="0" dirty="0"/>
              <a:t>Click to reveal the additional information about exceptions to the spelling of some -ER verbs such as voyager</a:t>
            </a:r>
            <a:r>
              <a:rPr lang="fr-FR" b="0" noProof="0" dirty="0"/>
              <a:t>.</a:t>
            </a:r>
            <a:r>
              <a:rPr lang="en-US" b="0" dirty="0"/>
              <a:t> </a:t>
            </a:r>
          </a:p>
          <a:p>
            <a:pPr marL="241516" indent="-241516">
              <a:buAutoNum type="arabicPeriod"/>
            </a:pPr>
            <a:r>
              <a:rPr lang="en-US" b="0" dirty="0"/>
              <a:t>Ask the students to think about why there is an extra ‘e’ in the nous form, based on their knowledge of phonics.</a:t>
            </a:r>
          </a:p>
          <a:p>
            <a:pPr marL="241516" indent="-241516">
              <a:buAutoNum type="arabicPeriod"/>
            </a:pPr>
            <a:r>
              <a:rPr lang="en-US" b="0" dirty="0"/>
              <a:t>Click to reveal the answer, and if time, ask students to think of other -GER  verbs they have already learned which would follow this pattern. (e.g., </a:t>
            </a:r>
            <a:r>
              <a:rPr lang="fr-FR" b="0" i="1" noProof="0" dirty="0"/>
              <a:t>manger, changer, partager, nager, corriger, encourager, obliger, loger</a:t>
            </a:r>
            <a:r>
              <a:rPr lang="en-US" b="0" dirty="0"/>
              <a:t>)</a:t>
            </a:r>
          </a:p>
          <a:p>
            <a:pPr marL="241516" indent="-241516">
              <a:buAutoNum type="arabicPeriod"/>
            </a:pPr>
            <a:endParaRPr lang="en-US" b="0" dirty="0"/>
          </a:p>
          <a:p>
            <a:pPr defTabSz="966064">
              <a:defRPr/>
            </a:pPr>
            <a:r>
              <a:rPr lang="en-GB" b="1" baseline="0" dirty="0"/>
              <a:t>Word frequency of cognates used (1 is the most frequent word in French): </a:t>
            </a:r>
            <a:br>
              <a:rPr lang="en-GB" baseline="0" dirty="0"/>
            </a:br>
            <a:r>
              <a:rPr lang="fr-FR" sz="1300" dirty="0">
                <a:solidFill>
                  <a:srgbClr val="0055A5"/>
                </a:solidFill>
              </a:rPr>
              <a:t>compétition</a:t>
            </a:r>
            <a:r>
              <a:rPr lang="en-GB" baseline="0" dirty="0"/>
              <a:t> [2651]</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endParaRPr lang="en-US" b="1"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3407155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2/4</a:t>
            </a:r>
          </a:p>
          <a:p>
            <a:endParaRPr lang="en-US" b="1" dirty="0"/>
          </a:p>
          <a:p>
            <a:r>
              <a:rPr lang="en-US" b="1" dirty="0"/>
              <a:t>This slide is available as a handout in two forms: </a:t>
            </a:r>
          </a:p>
          <a:p>
            <a:r>
              <a:rPr lang="en-US" b="1" dirty="0"/>
              <a:t>For Higher students, the verb form is chosen based on the subject of the clause.</a:t>
            </a:r>
          </a:p>
          <a:p>
            <a:r>
              <a:rPr lang="en-US" b="1" dirty="0"/>
              <a:t>For Foundation students, the verb form is chosen based on the subject of the clause, which has been circled for additional support.</a:t>
            </a:r>
          </a:p>
          <a:p>
            <a:endParaRPr lang="en-US" b="1" dirty="0"/>
          </a:p>
          <a:p>
            <a:r>
              <a:rPr lang="en-US" b="1" dirty="0"/>
              <a:t>Aim: </a:t>
            </a:r>
            <a:r>
              <a:rPr lang="en-US" b="0" dirty="0"/>
              <a:t>Written production</a:t>
            </a:r>
            <a:r>
              <a:rPr lang="en-US" b="0" baseline="0" dirty="0"/>
              <a:t> of </a:t>
            </a:r>
            <a:r>
              <a:rPr lang="en-US" b="0" dirty="0"/>
              <a:t>different forms of -ER verbs in the present tense.</a:t>
            </a:r>
            <a:endParaRPr lang="en-US" b="1" dirty="0"/>
          </a:p>
          <a:p>
            <a:endParaRPr lang="en-US" b="1" dirty="0"/>
          </a:p>
          <a:p>
            <a:r>
              <a:rPr lang="en-US" b="1" dirty="0"/>
              <a:t>Procedure:</a:t>
            </a:r>
          </a:p>
          <a:p>
            <a:pPr marL="241516" indent="-241516">
              <a:buAutoNum type="arabicPeriod"/>
            </a:pPr>
            <a:r>
              <a:rPr lang="en-US" b="0" dirty="0"/>
              <a:t>Higher: The students read the text on the worksheet and circle</a:t>
            </a:r>
            <a:r>
              <a:rPr lang="en-US" b="0" baseline="0" dirty="0"/>
              <a:t> the pronouns and sentence subjects, then write the French translations of the –ER verbs in the gaps, using the circled words to inform the verb forms.</a:t>
            </a:r>
          </a:p>
          <a:p>
            <a:pPr marL="241516" indent="-241516">
              <a:buAutoNum type="arabicPeriod"/>
            </a:pPr>
            <a:r>
              <a:rPr lang="en-US" b="0" baseline="0" dirty="0"/>
              <a:t>Foundation: The pronouns and sentence subjects are already circled for extra support, then students write the French translations of the –ER verbs in the gaps, using the circled words to inform the verb forms.</a:t>
            </a:r>
            <a:endParaRPr lang="en-US" b="0" dirty="0"/>
          </a:p>
          <a:p>
            <a:pPr marL="241516" indent="-241516">
              <a:buAutoNum type="arabicPeriod"/>
            </a:pPr>
            <a:r>
              <a:rPr lang="en-US" b="0" dirty="0"/>
              <a:t>The teacher elicits answers from the students (verbal or mini-whiteboards) and clicks to reveal answers.</a:t>
            </a:r>
          </a:p>
          <a:p>
            <a:pPr marL="241516" indent="-241516">
              <a:buAutoNum type="arabicPeriod"/>
            </a:pPr>
            <a:r>
              <a:rPr lang="en-US" b="0" dirty="0"/>
              <a:t>The worksheets can be collected by the teacher to gain feedback on students’ understanding.</a:t>
            </a:r>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4138731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3/4</a:t>
            </a:r>
          </a:p>
          <a:p>
            <a:endParaRPr lang="en-US" b="1" dirty="0"/>
          </a:p>
          <a:p>
            <a:r>
              <a:rPr lang="en-US" b="1" dirty="0"/>
              <a:t>Aim: </a:t>
            </a:r>
            <a:r>
              <a:rPr lang="en-US" b="0" dirty="0"/>
              <a:t>Written comprehension of the texts about free-time activities and written production of –ER</a:t>
            </a:r>
            <a:r>
              <a:rPr lang="en-US" b="0" baseline="0" dirty="0"/>
              <a:t> verb forms in full sentences.</a:t>
            </a:r>
            <a:endParaRPr lang="en-US" b="1" dirty="0"/>
          </a:p>
          <a:p>
            <a:endParaRPr lang="en-US" b="1" dirty="0"/>
          </a:p>
          <a:p>
            <a:r>
              <a:rPr lang="en-US" b="1" dirty="0"/>
              <a:t>Procedure:</a:t>
            </a:r>
          </a:p>
          <a:p>
            <a:pPr marL="241516" indent="-241516">
              <a:buAutoNum type="arabicPeriod"/>
            </a:pPr>
            <a:r>
              <a:rPr lang="en-US" b="0" dirty="0"/>
              <a:t>Students re-read the paragraphs from the previous slides and write answers to the questions in full sentences in French.</a:t>
            </a:r>
          </a:p>
          <a:p>
            <a:pPr marL="241516" indent="-241516">
              <a:buAutoNum type="arabicPeriod"/>
            </a:pPr>
            <a:r>
              <a:rPr lang="en-US" b="0" dirty="0"/>
              <a:t>For an additional level of challenge, students should be encouraged to replace the subjects in their answers with the relevant pronouns where possible.</a:t>
            </a:r>
          </a:p>
          <a:p>
            <a:pPr marL="241516" indent="-241516">
              <a:buAutoNum type="arabicPeriod"/>
            </a:pPr>
            <a:r>
              <a:rPr lang="en-US" b="0" dirty="0"/>
              <a:t>Students should also be encouraged to use the two more open questions 7 and 8 for writing extended answers using vocabulary they have previously learned (dictionaries can be used if needed). For example, students may write about a person other than themselves and discuss their like or dislike of the activities (drawing or football), and include details such as when, where, how often, and with whom the activity is done.</a:t>
            </a:r>
          </a:p>
          <a:p>
            <a:pPr marL="241516" indent="-241516">
              <a:buAutoNum type="arabicPeriod"/>
            </a:pPr>
            <a:r>
              <a:rPr lang="en-US" b="0" dirty="0"/>
              <a:t>The teacher asks students to read out their responses, or this can also be in the form of a teacher-marked written exercise.</a:t>
            </a:r>
          </a:p>
          <a:p>
            <a:pPr marL="241516" indent="-241516">
              <a:buAutoNum type="arabicPeriod"/>
            </a:pPr>
            <a:r>
              <a:rPr lang="en-US" b="0" dirty="0"/>
              <a:t>Suggested answers are on the following slide. </a:t>
            </a:r>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3742374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4/4</a:t>
            </a:r>
          </a:p>
          <a:p>
            <a:endParaRPr lang="en-GB" b="1" dirty="0"/>
          </a:p>
          <a:p>
            <a:r>
              <a:rPr lang="en-GB" b="1" dirty="0"/>
              <a:t>Suggested answers to the previous slide</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927585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Spoken production of yes/no questions and statements</a:t>
            </a:r>
            <a:r>
              <a:rPr lang="en-US" b="0" baseline="0" dirty="0"/>
              <a:t> with –ER verbs to talking </a:t>
            </a:r>
            <a:r>
              <a:rPr lang="en-US" b="0" dirty="0"/>
              <a:t>about liking and disliking</a:t>
            </a:r>
            <a:r>
              <a:rPr lang="en-US" b="0" baseline="0" dirty="0"/>
              <a:t> </a:t>
            </a:r>
            <a:r>
              <a:rPr lang="en-US" b="0" dirty="0"/>
              <a:t>different activities,</a:t>
            </a:r>
            <a:r>
              <a:rPr lang="en-US" b="0" baseline="0" dirty="0"/>
              <a:t> and giving justifications.</a:t>
            </a:r>
            <a:endParaRPr lang="en-US" b="0" dirty="0"/>
          </a:p>
          <a:p>
            <a:endParaRPr lang="en-US" sz="1300" b="1" dirty="0">
              <a:solidFill>
                <a:srgbClr val="0055A5"/>
              </a:solidFill>
            </a:endParaRPr>
          </a:p>
          <a:p>
            <a:r>
              <a:rPr lang="en-US" b="1" dirty="0"/>
              <a:t>Procedure: </a:t>
            </a:r>
          </a:p>
          <a:p>
            <a:pPr marL="241516" indent="-241516">
              <a:buFont typeface="+mj-lt"/>
              <a:buAutoNum type="arabicPeriod"/>
            </a:pPr>
            <a:r>
              <a:rPr lang="en-US" sz="1300" dirty="0">
                <a:solidFill>
                  <a:srgbClr val="0055A5"/>
                </a:solidFill>
              </a:rPr>
              <a:t>Click through the example, hearing the conversation spoken by native speakers.</a:t>
            </a:r>
          </a:p>
          <a:p>
            <a:pPr marL="241516" indent="-241516">
              <a:buFont typeface="+mj-lt"/>
              <a:buAutoNum type="arabicPeriod"/>
            </a:pPr>
            <a:r>
              <a:rPr lang="en-US" sz="1300" dirty="0">
                <a:solidFill>
                  <a:srgbClr val="0055A5"/>
                </a:solidFill>
              </a:rPr>
              <a:t>At foundation level, you may wish to constrain the activity to the practice of yes/no questions and statements only (and remove the third and fourth bubbles in this example slide).</a:t>
            </a:r>
          </a:p>
          <a:p>
            <a:pPr marL="241516" indent="-241516">
              <a:buFont typeface="+mj-lt"/>
              <a:buAutoNum type="arabicPeriod"/>
            </a:pPr>
            <a:r>
              <a:rPr lang="en-US" sz="1300" dirty="0">
                <a:solidFill>
                  <a:srgbClr val="0055A5"/>
                </a:solidFill>
              </a:rPr>
              <a:t>At higher level, the additional prompts in brackets allow students to create longer sentences and practise using additional previously learned vocabulary.</a:t>
            </a:r>
          </a:p>
          <a:p>
            <a:pPr marL="241516" indent="-241516">
              <a:buFont typeface="+mj-lt"/>
              <a:buAutoNum type="arabicPeriod"/>
            </a:pPr>
            <a:r>
              <a:rPr lang="en-US" sz="1300" dirty="0">
                <a:solidFill>
                  <a:srgbClr val="0055A5"/>
                </a:solidFill>
              </a:rPr>
              <a:t>Students work in pairs to talk about likes and dislikes of different leisure activities on the picture board on the following slide.</a:t>
            </a:r>
          </a:p>
          <a:p>
            <a:endParaRPr lang="fr-FR" sz="1300" dirty="0">
              <a:solidFill>
                <a:srgbClr val="0055A5"/>
              </a:solidFill>
            </a:endParaRPr>
          </a:p>
          <a:p>
            <a:pPr defTabSz="966064">
              <a:defRPr/>
            </a:pPr>
            <a:r>
              <a:rPr lang="en-US" b="1" dirty="0"/>
              <a:t>Transcript: </a:t>
            </a:r>
          </a:p>
          <a:p>
            <a:pPr defTabSz="966064">
              <a:defRPr/>
            </a:pPr>
            <a:r>
              <a:rPr lang="fr-FR" b="0" noProof="0" dirty="0"/>
              <a:t>A: Tu aimes danser ?</a:t>
            </a:r>
          </a:p>
          <a:p>
            <a:pPr defTabSz="966064">
              <a:defRPr/>
            </a:pPr>
            <a:r>
              <a:rPr lang="fr-FR" b="0" noProof="0" dirty="0"/>
              <a:t>B: Non, je n’aime pas danser.</a:t>
            </a:r>
          </a:p>
          <a:p>
            <a:pPr defTabSz="966064">
              <a:defRPr/>
            </a:pPr>
            <a:r>
              <a:rPr lang="fr-FR" b="0" noProof="0" dirty="0"/>
              <a:t>A: Pourquoi pas?</a:t>
            </a:r>
          </a:p>
          <a:p>
            <a:pPr defTabSz="966064">
              <a:defRPr/>
            </a:pPr>
            <a:r>
              <a:rPr lang="fr-FR" b="0" noProof="0" dirty="0"/>
              <a:t>B: Parce que je ne danse pas bien ! Tu aimes jouer au foot?</a:t>
            </a:r>
          </a:p>
          <a:p>
            <a:pPr defTabSz="966064">
              <a:defRPr/>
            </a:pPr>
            <a:r>
              <a:rPr lang="fr-FR" b="0" noProof="0" dirty="0"/>
              <a:t>A: Oui. J’aime bien jouer au foot.</a:t>
            </a:r>
          </a:p>
          <a:p>
            <a:pPr defTabSz="966064">
              <a:defRPr/>
            </a:pPr>
            <a:r>
              <a:rPr lang="fr-FR" b="0" noProof="0" dirty="0"/>
              <a:t>B: Moi aussi ! C’est mon sport préféré.</a:t>
            </a:r>
          </a:p>
          <a:p>
            <a:pPr defTabSz="966064">
              <a:defRPr/>
            </a:pPr>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2152065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Picture board to display on screen, and can be printed as a handout</a:t>
            </a:r>
          </a:p>
          <a:p>
            <a:pPr marL="0" indent="0">
              <a:buFontTx/>
              <a:buNone/>
            </a:pPr>
            <a:endParaRPr lang="en-US" b="1" dirty="0"/>
          </a:p>
          <a:p>
            <a:pPr marL="0" indent="0">
              <a:buFontTx/>
              <a:buNone/>
            </a:pPr>
            <a:r>
              <a:rPr lang="en-US" b="1" dirty="0"/>
              <a:t>Note:</a:t>
            </a:r>
          </a:p>
          <a:p>
            <a:pPr marL="0" indent="0">
              <a:buFontTx/>
              <a:buNone/>
            </a:pPr>
            <a:r>
              <a:rPr lang="en-US" b="0" dirty="0"/>
              <a:t>On this slide, there are items of Higher vocabulary (to practise = </a:t>
            </a:r>
            <a:r>
              <a:rPr lang="fr-FR" b="0" i="1" noProof="0" dirty="0"/>
              <a:t>pratiquer</a:t>
            </a:r>
            <a:r>
              <a:rPr lang="en-US" b="0" dirty="0"/>
              <a:t>, to produce = </a:t>
            </a:r>
            <a:r>
              <a:rPr lang="fr-FR" b="0" i="1" noProof="0" dirty="0"/>
              <a:t>produire</a:t>
            </a:r>
            <a:r>
              <a:rPr lang="en-US" b="0" dirty="0"/>
              <a:t>). Teachers with Foundation only classes could remove these, and those with mixed Foundation/Higher classes, and particularly in classes where the tier of entry will be determined later, will want to work with the full slide.</a:t>
            </a:r>
          </a:p>
          <a:p>
            <a:pPr marL="0" indent="0">
              <a:buFontTx/>
              <a:buNone/>
            </a:pPr>
            <a:r>
              <a:rPr lang="en-US" b="0" dirty="0"/>
              <a:t>However, we anticipate that students will self-select questions to put to their partners and will focus on the vocabulary they know.</a:t>
            </a:r>
          </a:p>
        </p:txBody>
      </p:sp>
      <p:sp>
        <p:nvSpPr>
          <p:cNvPr id="4" name="Slide Number Placeholder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884364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fontAlgn="base">
              <a:defRPr/>
            </a:pPr>
            <a:r>
              <a:rPr lang="en-CA" sz="1300" dirty="0"/>
              <a:t>Artwork by Chloé Motard. All additional pictures selected are available under a Creative Commons license, no attribution required.</a:t>
            </a:r>
          </a:p>
          <a:p>
            <a:pPr defTabSz="966064" fontAlgn="base">
              <a:defRPr/>
            </a:pPr>
            <a:r>
              <a:rPr lang="en-CA" sz="1300" dirty="0"/>
              <a:t>Native speaker feedback provided by </a:t>
            </a:r>
            <a:r>
              <a:rPr lang="fr-FR" b="0" i="0" dirty="0">
                <a:solidFill>
                  <a:srgbClr val="000000"/>
                </a:solidFill>
                <a:effectLst/>
                <a:latin typeface="Calibri" panose="020F0502020204030204" pitchFamily="34" charset="0"/>
              </a:rPr>
              <a:t>Stéphanie Schmitt.</a:t>
            </a:r>
            <a:endParaRPr lang="en-CA" sz="1300" dirty="0"/>
          </a:p>
          <a:p>
            <a:pPr defTabSz="966064" fontAlgn="base">
              <a:defRPr/>
            </a:pPr>
            <a:r>
              <a:rPr lang="en-GB" noProof="0" dirty="0">
                <a:solidFill>
                  <a:srgbClr val="000000"/>
                </a:solidFill>
                <a:latin typeface="Calibri" panose="020F0502020204030204" pitchFamily="34" charset="0"/>
              </a:rPr>
              <a:t>With thanks to Rachel Hawkes for her input on lesson material.</a:t>
            </a:r>
            <a:endParaRPr lang="en-GB" noProof="0" dirty="0"/>
          </a:p>
          <a:p>
            <a:pPr defTabSz="966064" fontAlgn="base">
              <a:defRPr/>
            </a:pPr>
            <a:endParaRPr lang="en-GB" b="1" dirty="0"/>
          </a:p>
          <a:p>
            <a:pPr defTabSz="966064" fontAlgn="base">
              <a:defRPr/>
            </a:pPr>
            <a:r>
              <a:rPr lang="en-GB" b="1" dirty="0"/>
              <a:t>Learning outcomes (lesson 1):</a:t>
            </a:r>
            <a:endParaRPr lang="en-GB" b="0" dirty="0"/>
          </a:p>
          <a:p>
            <a:pPr marL="0" marR="0" lvl="0" indent="0" algn="l" defTabSz="966064" rtl="0" eaLnBrk="1" fontAlgn="base" latinLnBrk="0" hangingPunct="1">
              <a:lnSpc>
                <a:spcPct val="100000"/>
              </a:lnSpc>
              <a:spcBef>
                <a:spcPts val="0"/>
              </a:spcBef>
              <a:spcAft>
                <a:spcPts val="0"/>
              </a:spcAft>
              <a:buClrTx/>
              <a:buSzTx/>
              <a:buFontTx/>
              <a:buNone/>
              <a:tabLst/>
              <a:defRPr/>
            </a:pPr>
            <a:r>
              <a:rPr lang="en-GB" b="0" dirty="0"/>
              <a:t>Consolidation of SSCs </a:t>
            </a:r>
            <a:r>
              <a:rPr lang="en-GB" b="1" dirty="0"/>
              <a:t>[e/</a:t>
            </a:r>
            <a:r>
              <a:rPr lang="en-GB" b="1" dirty="0" err="1"/>
              <a:t>er</a:t>
            </a:r>
            <a:r>
              <a:rPr lang="en-GB" b="1" dirty="0"/>
              <a:t>/</a:t>
            </a:r>
            <a:r>
              <a:rPr lang="en-GB" b="1" dirty="0" err="1"/>
              <a:t>ez</a:t>
            </a:r>
            <a:r>
              <a:rPr lang="en-GB" b="1" dirty="0"/>
              <a:t>], [</a:t>
            </a:r>
            <a:r>
              <a:rPr lang="en-GB" b="1" dirty="0" err="1"/>
              <a:t>en</a:t>
            </a:r>
            <a:r>
              <a:rPr lang="en-GB" b="1" dirty="0"/>
              <a:t>/an],</a:t>
            </a:r>
            <a:r>
              <a:rPr lang="en-GB" b="1" baseline="0" dirty="0"/>
              <a:t> </a:t>
            </a:r>
            <a:r>
              <a:rPr lang="en-GB" b="1" dirty="0"/>
              <a:t>[e], [ê/è]</a:t>
            </a:r>
          </a:p>
          <a:p>
            <a:pPr marL="0" marR="0" lvl="0" indent="0" algn="l" defTabSz="966064" rtl="0" eaLnBrk="1" fontAlgn="base" latinLnBrk="0" hangingPunct="1">
              <a:lnSpc>
                <a:spcPct val="100000"/>
              </a:lnSpc>
              <a:spcBef>
                <a:spcPts val="0"/>
              </a:spcBef>
              <a:spcAft>
                <a:spcPts val="0"/>
              </a:spcAft>
              <a:buClrTx/>
              <a:buSzTx/>
              <a:buFontTx/>
              <a:buNone/>
              <a:tabLst/>
              <a:defRPr/>
            </a:pPr>
            <a:r>
              <a:rPr lang="en-GB" b="0" dirty="0"/>
              <a:t>Revision of verbs ending in –RE (present) (verbs like </a:t>
            </a:r>
            <a:r>
              <a:rPr lang="fr-FR" b="0" i="1" noProof="0" dirty="0"/>
              <a:t>entendre </a:t>
            </a:r>
            <a:r>
              <a:rPr lang="fr-FR" b="0" i="0" noProof="0" dirty="0"/>
              <a:t>and </a:t>
            </a:r>
            <a:r>
              <a:rPr lang="fr-FR" b="0" i="1" noProof="0" dirty="0"/>
              <a:t>prendre</a:t>
            </a:r>
            <a:r>
              <a:rPr lang="en-GB" b="0" dirty="0"/>
              <a:t>)</a:t>
            </a:r>
            <a:endParaRPr lang="en-GB" sz="1300" dirty="0">
              <a:solidFill>
                <a:prstClr val="white"/>
              </a:solidFill>
              <a:latin typeface="Calibri" panose="020F0502020204030204" pitchFamily="34" charset="0"/>
              <a:cs typeface="Calibri" panose="020F0502020204030204" pitchFamily="34" charset="0"/>
            </a:endParaRPr>
          </a:p>
          <a:p>
            <a:pPr defTabSz="966064">
              <a:defRPr/>
            </a:pPr>
            <a:r>
              <a:rPr lang="en-GB" sz="1300" dirty="0">
                <a:solidFill>
                  <a:prstClr val="white"/>
                </a:solidFill>
                <a:latin typeface="Calibri" panose="020F0502020204030204" pitchFamily="34" charset="0"/>
                <a:cs typeface="Calibri" panose="020F0502020204030204" pitchFamily="34" charset="0"/>
              </a:rPr>
              <a:t>Talking about regular activities and chores</a:t>
            </a:r>
          </a:p>
          <a:p>
            <a:pPr defTabSz="966064">
              <a:defRPr/>
            </a:pPr>
            <a:br>
              <a:rPr lang="en-GB" baseline="0" dirty="0"/>
            </a:br>
            <a:r>
              <a:rPr lang="en-GB" b="1" dirty="0"/>
              <a:t>Word frequency </a:t>
            </a:r>
            <a:r>
              <a:rPr lang="en-GB" b="1" baseline="0" dirty="0"/>
              <a:t>(1 is the most frequent word in French): </a:t>
            </a:r>
            <a:endParaRPr lang="en-GB" sz="1200" b="1" dirty="0">
              <a:ea typeface="Calibri"/>
              <a:cs typeface="Calibri"/>
              <a:sym typeface="Calibri"/>
            </a:endParaRPr>
          </a:p>
          <a:p>
            <a:pPr defTabSz="966064">
              <a:defRPr/>
            </a:pPr>
            <a:r>
              <a:rPr lang="en-GB" sz="1200" b="1" dirty="0">
                <a:ea typeface="Calibri"/>
                <a:cs typeface="Calibri"/>
                <a:sym typeface="Calibri"/>
              </a:rPr>
              <a:t>(vocabulary introduced) </a:t>
            </a:r>
            <a:r>
              <a:rPr lang="fr-FR" dirty="0">
                <a:solidFill>
                  <a:srgbClr val="000000"/>
                </a:solidFill>
                <a:latin typeface="Century Gothic" panose="020B0502020202020204" pitchFamily="34" charset="0"/>
              </a:rPr>
              <a:t>échanger [1452], danser [2934], dessiner [2086], nager [n/a], mail/e-mail [n/a], texto [n/a], produire (H) [367], rendre (H) [85], centaine (H) [1417], véhicule (H) [1959], rare (H) [1233], c’est-à-dire (H) [560]</a:t>
            </a:r>
          </a:p>
          <a:p>
            <a:pPr defTabSz="966064">
              <a:defRPr/>
            </a:pPr>
            <a:r>
              <a:rPr lang="en-GB" sz="1200" b="1" dirty="0">
                <a:ea typeface="Calibri"/>
                <a:cs typeface="Calibri"/>
                <a:sym typeface="Calibri"/>
              </a:rPr>
              <a:t>(revisited function words) </a:t>
            </a:r>
            <a:r>
              <a:rPr lang="fr-FR" sz="1200" dirty="0">
                <a:ea typeface="Calibri"/>
                <a:cs typeface="Calibri"/>
                <a:sym typeface="Calibri"/>
              </a:rPr>
              <a:t>écrire, écris, écris! (aux) écrit (H) [382], entendre [149], jouer (à/de + </a:t>
            </a:r>
            <a:r>
              <a:rPr lang="en-GB" sz="1200" dirty="0">
                <a:ea typeface="Calibri"/>
                <a:cs typeface="Calibri"/>
                <a:sym typeface="Calibri"/>
              </a:rPr>
              <a:t>noun</a:t>
            </a:r>
            <a:r>
              <a:rPr lang="fr-FR" sz="1200" dirty="0">
                <a:ea typeface="Calibri"/>
                <a:cs typeface="Calibri"/>
                <a:sym typeface="Calibri"/>
              </a:rPr>
              <a:t>) [219], parler [106], prendre [43], traduire [1125], elle, elles [38], il, ils [13], je [22], nous [31], on [29], tu [112], vous [50] </a:t>
            </a:r>
          </a:p>
          <a:p>
            <a:pPr defTabSz="966064">
              <a:defRPr/>
            </a:pPr>
            <a:r>
              <a:rPr lang="en-GB" sz="1200" b="1" dirty="0">
                <a:ea typeface="Calibri"/>
                <a:cs typeface="Calibri"/>
                <a:sym typeface="Calibri"/>
              </a:rPr>
              <a:t>(spaced repetition 1) </a:t>
            </a:r>
            <a:r>
              <a:rPr lang="fr-FR" sz="1200" dirty="0">
                <a:ea typeface="Calibri"/>
                <a:cs typeface="Calibri"/>
                <a:sym typeface="Calibri"/>
              </a:rPr>
              <a:t>(se) laver [3503], (s')appeler [157], journée [587], paix [579], fier/fière [1331], officiel/officielle [996], (se) présenter (H) [209], accord (H) [496], membre (H) [390], efficace (H) [1243]</a:t>
            </a:r>
          </a:p>
          <a:p>
            <a:pPr defTabSz="966064">
              <a:defRPr/>
            </a:pPr>
            <a:r>
              <a:rPr lang="en-GB" sz="1200" b="1" dirty="0">
                <a:ea typeface="Calibri"/>
                <a:cs typeface="Calibri"/>
                <a:sym typeface="Calibri"/>
              </a:rPr>
              <a:t>(spaced repetition 2) </a:t>
            </a:r>
            <a:r>
              <a:rPr lang="fr-FR" sz="1200" dirty="0">
                <a:ea typeface="Calibri"/>
                <a:cs typeface="Calibri"/>
                <a:sym typeface="Calibri"/>
              </a:rPr>
              <a:t>oublier [504], payer [537], le2 [1], la2 [1], coût [830], client [917], mode [1137], cent [704], mille [1008], quatre-vingt-dix [&gt;5000], soixante-dix [4887], livrer (H) [613], marque (H) [1344]</a:t>
            </a:r>
          </a:p>
          <a:p>
            <a:pPr defTabSz="966064">
              <a:defRPr/>
            </a:pPr>
            <a:r>
              <a:rPr lang="en-GB" sz="1200" b="1" dirty="0">
                <a:ea typeface="Calibri"/>
                <a:cs typeface="Calibri"/>
                <a:sym typeface="Calibri"/>
              </a:rPr>
              <a:t>(thematic revisited vocabulary)</a:t>
            </a:r>
            <a:r>
              <a:rPr lang="en-GB" sz="1200" dirty="0">
                <a:ea typeface="Calibri"/>
                <a:cs typeface="Calibri"/>
                <a:sym typeface="Calibri"/>
              </a:rPr>
              <a:t> </a:t>
            </a:r>
            <a:r>
              <a:rPr lang="fr-FR" sz="1200" dirty="0">
                <a:ea typeface="Calibri"/>
                <a:cs typeface="Calibri"/>
                <a:sym typeface="Calibri"/>
              </a:rPr>
              <a:t>aimer [242], apprendre (à) [327], [1820], construire [793], écrire, écris, écrit [382], écouter [429],  jouer (à) [119], lire [278], pratiquer (H) [1268], prendre [43], raconter [820], répondre (à) [200], regarder [425], télévision/télé [1179], voyager [2194], club [1860], film [848], football/foot [2602], piscine [n/a], texte [631], parce que [adv]</a:t>
            </a:r>
          </a:p>
          <a:p>
            <a:pPr defTabSz="966064">
              <a:defRPr/>
            </a:pPr>
            <a:r>
              <a:rPr lang="en-GB" sz="1200" dirty="0">
                <a:ea typeface="Calibri"/>
                <a:cs typeface="Calibri"/>
                <a:sym typeface="Calibri"/>
              </a:rPr>
              <a:t>Source: Lonsdale, D., &amp; Le Bras, Y.  (2009). </a:t>
            </a:r>
            <a:r>
              <a:rPr lang="en-GB" sz="1200" i="1" dirty="0">
                <a:ea typeface="Calibri"/>
                <a:cs typeface="Calibri"/>
                <a:sym typeface="Calibri"/>
              </a:rPr>
              <a:t>A Frequency Dictionary of French: Core vocabulary for learners </a:t>
            </a:r>
            <a:r>
              <a:rPr lang="en-GB" sz="1200" dirty="0">
                <a:ea typeface="Calibri"/>
                <a:cs typeface="Calibri"/>
                <a:sym typeface="Calibri"/>
              </a:rPr>
              <a:t>London: Routledge.</a:t>
            </a:r>
          </a:p>
          <a:p>
            <a:pPr defTabSz="966064">
              <a:defRPr/>
            </a:pPr>
            <a:endParaRPr lang="en-GB" sz="1200" dirty="0">
              <a:ea typeface="Calibri"/>
              <a:cs typeface="Calibri"/>
              <a:sym typeface="Calibri"/>
            </a:endParaRPr>
          </a:p>
          <a:p>
            <a:r>
              <a:rPr lang="en-CA" sz="1200" dirty="0"/>
              <a:t>The frequency rankings for words that occur in this PowerPoint which have been</a:t>
            </a:r>
            <a:r>
              <a:rPr lang="en-CA" sz="1200" i="1" dirty="0"/>
              <a:t> previously</a:t>
            </a:r>
            <a:r>
              <a:rPr lang="en-CA" sz="1200" dirty="0"/>
              <a:t> introduced in NCELP resources are given in the NCELP SOW and in the resources that first introduced and formally re-visited those words. </a:t>
            </a:r>
          </a:p>
          <a:p>
            <a:r>
              <a:rPr lang="en-CA" sz="1200" dirty="0"/>
              <a:t>For any </a:t>
            </a:r>
            <a:r>
              <a:rPr lang="en-CA" sz="1200" i="1" dirty="0"/>
              <a:t>other </a:t>
            </a:r>
            <a:r>
              <a:rPr lang="en-CA" sz="1200" dirty="0"/>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2526532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10</a:t>
            </a:r>
            <a:r>
              <a:rPr lang="en-US" b="1" baseline="0" dirty="0"/>
              <a:t> </a:t>
            </a:r>
            <a:r>
              <a:rPr lang="en-US" b="1" dirty="0"/>
              <a:t>minutes</a:t>
            </a:r>
          </a:p>
          <a:p>
            <a:r>
              <a:rPr lang="en-US" b="1" dirty="0"/>
              <a:t>Higher version</a:t>
            </a:r>
          </a:p>
          <a:p>
            <a:endParaRPr lang="en-US" b="1" dirty="0"/>
          </a:p>
          <a:p>
            <a:r>
              <a:rPr lang="en-US" b="1" dirty="0"/>
              <a:t>Aim: </a:t>
            </a:r>
            <a:r>
              <a:rPr lang="en-US" b="0" dirty="0"/>
              <a:t>Aural comprehension of new vocabulary in the context of someone talking about activities they and their friends like.</a:t>
            </a:r>
          </a:p>
          <a:p>
            <a:endParaRPr lang="en-US" b="1" dirty="0"/>
          </a:p>
          <a:p>
            <a:r>
              <a:rPr lang="en-US" b="1" dirty="0"/>
              <a:t>Procedure:</a:t>
            </a:r>
          </a:p>
          <a:p>
            <a:pPr marL="241516" indent="-241516">
              <a:buFont typeface="+mj-lt"/>
              <a:buAutoNum type="arabicPeriod"/>
            </a:pPr>
            <a:r>
              <a:rPr lang="en-GB" sz="1300" dirty="0">
                <a:solidFill>
                  <a:srgbClr val="0055A5"/>
                </a:solidFill>
              </a:rPr>
              <a:t>Students sketch a table following the example on the screen.</a:t>
            </a:r>
          </a:p>
          <a:p>
            <a:pPr marL="241516" indent="-241516">
              <a:buFont typeface="+mj-lt"/>
              <a:buAutoNum type="arabicPeriod"/>
            </a:pPr>
            <a:r>
              <a:rPr lang="en-GB" sz="1300" dirty="0">
                <a:solidFill>
                  <a:srgbClr val="0055A5"/>
                </a:solidFill>
              </a:rPr>
              <a:t>Click to listen to Sophie talking about the activities she and her friends like to do.</a:t>
            </a:r>
          </a:p>
          <a:p>
            <a:pPr marL="241516" indent="-241516">
              <a:buFont typeface="+mj-lt"/>
              <a:buAutoNum type="arabicPeriod"/>
            </a:pPr>
            <a:r>
              <a:rPr lang="en-GB" sz="1300" dirty="0">
                <a:solidFill>
                  <a:srgbClr val="0055A5"/>
                </a:solidFill>
              </a:rPr>
              <a:t>In the table, students write the English translations of the activities they hear for each person.</a:t>
            </a:r>
          </a:p>
          <a:p>
            <a:pPr marL="241516" indent="-241516">
              <a:buFont typeface="+mj-lt"/>
              <a:buAutoNum type="arabicPeriod"/>
            </a:pPr>
            <a:r>
              <a:rPr lang="en-GB" sz="1300" dirty="0">
                <a:solidFill>
                  <a:srgbClr val="0055A5"/>
                </a:solidFill>
              </a:rPr>
              <a:t>Click to reveal the answers.</a:t>
            </a:r>
          </a:p>
          <a:p>
            <a:pPr marL="241516" indent="-241516">
              <a:buFont typeface="+mj-lt"/>
              <a:buAutoNum type="arabicPeriod"/>
            </a:pPr>
            <a:r>
              <a:rPr lang="en-GB" sz="1300" dirty="0">
                <a:solidFill>
                  <a:srgbClr val="0055A5"/>
                </a:solidFill>
              </a:rPr>
              <a:t>If time allows, the teacher can ask the students to translate their tables back into French.</a:t>
            </a:r>
          </a:p>
          <a:p>
            <a:pPr marL="241516" indent="-241516">
              <a:buFont typeface="+mj-lt"/>
              <a:buAutoNum type="arabicPeriod"/>
            </a:pPr>
            <a:endParaRPr lang="en-GB" sz="1300" dirty="0">
              <a:solidFill>
                <a:srgbClr val="0055A5"/>
              </a:solidFill>
            </a:endParaRPr>
          </a:p>
          <a:p>
            <a:pPr marL="0" indent="0">
              <a:buFontTx/>
              <a:buNone/>
            </a:pPr>
            <a:r>
              <a:rPr lang="en-GB" sz="1300" b="1" dirty="0">
                <a:solidFill>
                  <a:srgbClr val="0055A5"/>
                </a:solidFill>
              </a:rPr>
              <a:t>Note:</a:t>
            </a:r>
          </a:p>
          <a:p>
            <a:pPr marL="0" indent="0">
              <a:buFont typeface="+mj-lt"/>
              <a:buNone/>
            </a:pPr>
            <a:r>
              <a:rPr lang="en-GB" sz="1300" dirty="0">
                <a:solidFill>
                  <a:srgbClr val="0055A5"/>
                </a:solidFill>
              </a:rPr>
              <a:t>In mixed Foundation/Higher classes, it will work in BYOD (Bring Your Own Device) settings for students to simultaneously access the version of the task most appropriate for them. In other classrooms, the teacher will need to select one or the other – perhaps the Higher version, but giving Foundation students the Higher vocabulary glossed on a support sheet or written on a whiteboard in the classroom.</a:t>
            </a:r>
          </a:p>
          <a:p>
            <a:endParaRPr lang="en-US" b="0" dirty="0"/>
          </a:p>
          <a:p>
            <a:pPr defTabSz="966064">
              <a:defRPr/>
            </a:pPr>
            <a:r>
              <a:rPr lang="en-US" b="1" dirty="0"/>
              <a:t>Transcript:</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Bonjour! Je m’appelle Sophie. </a:t>
            </a:r>
            <a:r>
              <a:rPr lang="fr-FR" sz="1800"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J’aime </a:t>
            </a:r>
            <a:r>
              <a:rPr lang="fr-FR" sz="1800" b="1"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apprendre</a:t>
            </a:r>
            <a:r>
              <a:rPr lang="fr-FR" sz="1800"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l’anglais </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et j’aime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dessiner </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des animaux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rares.</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a:t>
            </a:r>
            <a:r>
              <a:rPr lang="fr-FR" sz="1800"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J’aime aussi </a:t>
            </a:r>
            <a:r>
              <a:rPr lang="fr-FR" sz="1800" b="1"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vendre</a:t>
            </a:r>
            <a:r>
              <a:rPr lang="fr-FR" sz="1800"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des vêtements dans un magasin le samedi. </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Mes amis sont sympas. Ils aiment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échanger</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des messages sur leur portable, et ils aiment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envoyer </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des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centaines</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de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textos</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et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emails</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Élodie aime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danser</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et Léa aime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rendre </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service à la communauté,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c’est-à-dire</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qu’elle donne de son temps aux autres personnes. Antoine est un garçon très intéressant. Il n’aime pas le sport, mais il aime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produire </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des films sur son portable. Amir aime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jouer </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au foot et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nager</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à la piscine. </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pPr defTabSz="966064">
              <a:defRPr/>
            </a:pP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1553045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Foundation version</a:t>
            </a:r>
          </a:p>
          <a:p>
            <a:endParaRPr lang="en-US" b="1" dirty="0"/>
          </a:p>
          <a:p>
            <a:r>
              <a:rPr lang="en-US" b="1" dirty="0"/>
              <a:t>Aim: </a:t>
            </a:r>
            <a:r>
              <a:rPr lang="en-US" b="0" dirty="0"/>
              <a:t>Aural comprehension of new vocabulary in the context of someone talking about activities they and their friends like.</a:t>
            </a:r>
          </a:p>
          <a:p>
            <a:endParaRPr lang="en-US" b="1" dirty="0"/>
          </a:p>
          <a:p>
            <a:r>
              <a:rPr lang="en-US" b="1" dirty="0"/>
              <a:t>Procedure:</a:t>
            </a:r>
          </a:p>
          <a:p>
            <a:pPr marL="241516" indent="-241516">
              <a:buFont typeface="+mj-lt"/>
              <a:buAutoNum type="arabicPeriod"/>
            </a:pPr>
            <a:r>
              <a:rPr lang="en-GB" sz="1300" dirty="0">
                <a:solidFill>
                  <a:srgbClr val="0055A5"/>
                </a:solidFill>
              </a:rPr>
              <a:t>Students sketch a table following the example on the screen.</a:t>
            </a:r>
          </a:p>
          <a:p>
            <a:pPr marL="241516" indent="-241516">
              <a:buFont typeface="+mj-lt"/>
              <a:buAutoNum type="arabicPeriod"/>
            </a:pPr>
            <a:r>
              <a:rPr lang="en-GB" sz="1300" dirty="0">
                <a:solidFill>
                  <a:srgbClr val="0055A5"/>
                </a:solidFill>
              </a:rPr>
              <a:t>Click to listen to Sophie talking about the activities she and her friends like to do.</a:t>
            </a:r>
          </a:p>
          <a:p>
            <a:pPr marL="241516" indent="-241516">
              <a:buFont typeface="+mj-lt"/>
              <a:buAutoNum type="arabicPeriod"/>
            </a:pPr>
            <a:r>
              <a:rPr lang="en-GB" sz="1300" dirty="0">
                <a:solidFill>
                  <a:srgbClr val="0055A5"/>
                </a:solidFill>
              </a:rPr>
              <a:t>In the table, students write the English translations of the verb infinitives they hear for each person e.g., to watch, with additional information if they wish, e.g., to watch television.</a:t>
            </a:r>
          </a:p>
          <a:p>
            <a:pPr marL="241516" indent="-241516">
              <a:buFont typeface="+mj-lt"/>
              <a:buAutoNum type="arabicPeriod"/>
            </a:pPr>
            <a:r>
              <a:rPr lang="en-GB" sz="1300" dirty="0">
                <a:solidFill>
                  <a:srgbClr val="0055A5"/>
                </a:solidFill>
              </a:rPr>
              <a:t>Click to reveal the answers.</a:t>
            </a:r>
          </a:p>
          <a:p>
            <a:pPr marL="0" indent="0">
              <a:buFontTx/>
              <a:buNone/>
            </a:pPr>
            <a:endParaRPr lang="en-GB" sz="1300" b="1" dirty="0">
              <a:solidFill>
                <a:srgbClr val="0055A5"/>
              </a:solidFill>
            </a:endParaRPr>
          </a:p>
          <a:p>
            <a:pPr marL="0" indent="0">
              <a:buFontTx/>
              <a:buNone/>
            </a:pPr>
            <a:r>
              <a:rPr lang="en-GB" sz="1300" b="1" dirty="0">
                <a:solidFill>
                  <a:srgbClr val="0055A5"/>
                </a:solidFill>
              </a:rPr>
              <a:t>Note:</a:t>
            </a:r>
          </a:p>
          <a:p>
            <a:pPr marL="0" indent="0">
              <a:buFont typeface="+mj-lt"/>
              <a:buNone/>
            </a:pPr>
            <a:r>
              <a:rPr lang="en-GB" sz="1300" dirty="0">
                <a:solidFill>
                  <a:srgbClr val="0055A5"/>
                </a:solidFill>
              </a:rPr>
              <a:t>In mixed Foundation/Higher classes, it will work in BYOD (Bring Your Own Device) settings for students to simultaneously access the version of the task most appropriate for them. In other classrooms, the teacher will need to select one or the other – perhaps the Higher version, but giving Foundation students the Higher vocabulary glossed on a support sheet or written on a whiteboard in the classroom.</a:t>
            </a:r>
          </a:p>
          <a:p>
            <a:endParaRPr lang="en-US" b="0" dirty="0"/>
          </a:p>
          <a:p>
            <a:pPr defTabSz="966064">
              <a:defRPr/>
            </a:pPr>
            <a:r>
              <a:rPr lang="en-US" b="1" dirty="0"/>
              <a:t>Transcript:</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Bonjour! Je m’appelle Sophie</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a:t>
            </a:r>
            <a:r>
              <a:rPr lang="fr-FR" sz="1800"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J’aime </a:t>
            </a:r>
            <a:r>
              <a:rPr lang="fr-FR" sz="1800" b="1"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apprendre</a:t>
            </a:r>
            <a:r>
              <a:rPr lang="fr-FR" sz="1800"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l’anglais </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et </a:t>
            </a:r>
            <a:r>
              <a:rPr lang="fr-FR" sz="1800" b="1" u="none" dirty="0">
                <a:effectLst/>
                <a:latin typeface="Calibri" panose="020F0502020204030204" pitchFamily="34" charset="0"/>
                <a:ea typeface="Calibri" panose="020F0502020204030204" pitchFamily="34" charset="0"/>
                <a:cs typeface="Times New Roman" panose="02020603050405020304" pitchFamily="18" charset="0"/>
              </a:rPr>
              <a:t>écouter</a:t>
            </a:r>
            <a:r>
              <a:rPr lang="fr-FR" sz="1800" u="none"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de la musique. Mes amis sont sympas. Ils aiment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utiliser</a:t>
            </a:r>
            <a:r>
              <a:rPr lang="fr-FR" sz="1800" dirty="0">
                <a:effectLst/>
                <a:latin typeface="Calibri" panose="020F0502020204030204" pitchFamily="34" charset="0"/>
                <a:ea typeface="Calibri" panose="020F0502020204030204" pitchFamily="34" charset="0"/>
                <a:cs typeface="Times New Roman" panose="02020603050405020304" pitchFamily="18" charset="0"/>
              </a:rPr>
              <a:t> leurs portables, et ils aiment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envoyer </a:t>
            </a:r>
            <a:r>
              <a:rPr lang="fr-FR" sz="1800" dirty="0">
                <a:effectLst/>
                <a:latin typeface="Calibri" panose="020F0502020204030204" pitchFamily="34" charset="0"/>
                <a:ea typeface="Calibri" panose="020F0502020204030204" pitchFamily="34" charset="0"/>
                <a:cs typeface="Times New Roman" panose="02020603050405020304" pitchFamily="18" charset="0"/>
              </a:rPr>
              <a:t>des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textos</a:t>
            </a:r>
            <a:r>
              <a:rPr lang="fr-FR" sz="1800" dirty="0">
                <a:effectLst/>
                <a:latin typeface="Calibri" panose="020F0502020204030204" pitchFamily="34" charset="0"/>
                <a:ea typeface="Calibri" panose="020F0502020204030204" pitchFamily="34" charset="0"/>
                <a:cs typeface="Times New Roman" panose="02020603050405020304" pitchFamily="18" charset="0"/>
              </a:rPr>
              <a:t> et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emails</a:t>
            </a:r>
            <a:r>
              <a:rPr lang="fr-FR" sz="1800" dirty="0">
                <a:effectLst/>
                <a:latin typeface="Calibri" panose="020F0502020204030204" pitchFamily="34" charset="0"/>
                <a:ea typeface="Calibri" panose="020F0502020204030204" pitchFamily="34" charset="0"/>
                <a:cs typeface="Times New Roman" panose="02020603050405020304" pitchFamily="18" charset="0"/>
              </a:rPr>
              <a:t>. Élodie aime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danser</a:t>
            </a:r>
            <a:r>
              <a:rPr lang="fr-FR" sz="1800" dirty="0">
                <a:effectLst/>
                <a:latin typeface="Calibri" panose="020F0502020204030204" pitchFamily="34" charset="0"/>
                <a:ea typeface="Calibri" panose="020F0502020204030204" pitchFamily="34" charset="0"/>
                <a:cs typeface="Times New Roman" panose="02020603050405020304" pitchFamily="18" charset="0"/>
              </a:rPr>
              <a:t>, et Léa aime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regarder</a:t>
            </a:r>
            <a:r>
              <a:rPr lang="fr-FR" sz="1800" dirty="0">
                <a:effectLst/>
                <a:latin typeface="Calibri" panose="020F0502020204030204" pitchFamily="34" charset="0"/>
                <a:ea typeface="Calibri" panose="020F0502020204030204" pitchFamily="34" charset="0"/>
                <a:cs typeface="Times New Roman" panose="02020603050405020304" pitchFamily="18" charset="0"/>
              </a:rPr>
              <a:t> la télévision. Antoine aime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dessiner </a:t>
            </a:r>
            <a:r>
              <a:rPr lang="fr-FR" sz="1800" dirty="0">
                <a:effectLst/>
                <a:latin typeface="Calibri" panose="020F0502020204030204" pitchFamily="34" charset="0"/>
                <a:ea typeface="Calibri" panose="020F0502020204030204" pitchFamily="34" charset="0"/>
                <a:cs typeface="Times New Roman" panose="02020603050405020304" pitchFamily="18" charset="0"/>
              </a:rPr>
              <a:t>et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lire, </a:t>
            </a:r>
            <a:r>
              <a:rPr lang="fr-FR" sz="1800" dirty="0">
                <a:effectLst/>
                <a:latin typeface="Calibri" panose="020F0502020204030204" pitchFamily="34" charset="0"/>
                <a:ea typeface="Calibri" panose="020F0502020204030204" pitchFamily="34" charset="0"/>
                <a:cs typeface="Times New Roman" panose="02020603050405020304" pitchFamily="18" charset="0"/>
              </a:rPr>
              <a:t>mais il n’aime pas le sport. Amir aime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jouer </a:t>
            </a:r>
            <a:r>
              <a:rPr lang="fr-FR" sz="1800" dirty="0">
                <a:effectLst/>
                <a:latin typeface="Calibri" panose="020F0502020204030204" pitchFamily="34" charset="0"/>
                <a:ea typeface="Calibri" panose="020F0502020204030204" pitchFamily="34" charset="0"/>
                <a:cs typeface="Times New Roman" panose="02020603050405020304" pitchFamily="18" charset="0"/>
              </a:rPr>
              <a:t>au foot et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nager</a:t>
            </a:r>
            <a:r>
              <a:rPr lang="fr-FR" sz="1800" dirty="0">
                <a:effectLst/>
                <a:latin typeface="Calibri" panose="020F0502020204030204" pitchFamily="34" charset="0"/>
                <a:ea typeface="Calibri" panose="020F0502020204030204" pitchFamily="34" charset="0"/>
                <a:cs typeface="Times New Roman" panose="02020603050405020304" pitchFamily="18" charset="0"/>
              </a:rPr>
              <a:t> à la piscine.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2006359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revise the subject pronouns.</a:t>
            </a:r>
            <a:r>
              <a:rPr lang="en-GB" dirty="0">
                <a:solidFill>
                  <a:schemeClr val="accent2"/>
                </a:solidFill>
              </a:rPr>
              <a:t> </a:t>
            </a:r>
          </a:p>
          <a:p>
            <a:endParaRPr lang="en-US" b="1" dirty="0"/>
          </a:p>
          <a:p>
            <a:r>
              <a:rPr lang="en-US" b="1" dirty="0"/>
              <a:t>Procedure:</a:t>
            </a:r>
          </a:p>
          <a:p>
            <a:pPr marL="241516" indent="-241516">
              <a:buFont typeface="+mj-lt"/>
              <a:buAutoNum type="arabicPeriod"/>
            </a:pPr>
            <a:r>
              <a:rPr lang="en-GB" dirty="0">
                <a:solidFill>
                  <a:srgbClr val="0055A5"/>
                </a:solidFill>
              </a:rPr>
              <a:t>Click to reveal each image with its associated English meaning. </a:t>
            </a:r>
          </a:p>
          <a:p>
            <a:pPr marL="241516" indent="-241516">
              <a:buFont typeface="+mj-lt"/>
              <a:buAutoNum type="arabicPeriod"/>
            </a:pPr>
            <a:r>
              <a:rPr lang="en-GB" dirty="0">
                <a:solidFill>
                  <a:srgbClr val="0055A5"/>
                </a:solidFill>
              </a:rPr>
              <a:t>Students say the correct French pronoun for each picture. Click to reveal answers.</a:t>
            </a:r>
          </a:p>
          <a:p>
            <a:pPr marL="241516" indent="-241516">
              <a:buFont typeface="+mj-lt"/>
              <a:buAutoNum type="arabicPeriod"/>
            </a:pPr>
            <a:r>
              <a:rPr lang="en-GB" dirty="0">
                <a:solidFill>
                  <a:srgbClr val="0055A5"/>
                </a:solidFill>
              </a:rPr>
              <a:t>Remind the students that </a:t>
            </a:r>
            <a:r>
              <a:rPr lang="fr-FR" i="1" noProof="0" dirty="0">
                <a:solidFill>
                  <a:srgbClr val="0055A5"/>
                </a:solidFill>
              </a:rPr>
              <a:t>il/elle</a:t>
            </a:r>
            <a:r>
              <a:rPr lang="fr-FR" noProof="0" dirty="0">
                <a:solidFill>
                  <a:srgbClr val="0055A5"/>
                </a:solidFill>
              </a:rPr>
              <a:t> </a:t>
            </a:r>
            <a:r>
              <a:rPr lang="en-GB" dirty="0">
                <a:solidFill>
                  <a:srgbClr val="0055A5"/>
                </a:solidFill>
              </a:rPr>
              <a:t>and </a:t>
            </a:r>
            <a:r>
              <a:rPr lang="fr-FR" i="1" noProof="0" dirty="0">
                <a:solidFill>
                  <a:srgbClr val="0055A5"/>
                </a:solidFill>
              </a:rPr>
              <a:t>ils/elles</a:t>
            </a:r>
            <a:r>
              <a:rPr lang="fr-FR" noProof="0" dirty="0">
                <a:solidFill>
                  <a:srgbClr val="0055A5"/>
                </a:solidFill>
              </a:rPr>
              <a:t> </a:t>
            </a:r>
            <a:r>
              <a:rPr lang="en-GB" dirty="0">
                <a:solidFill>
                  <a:srgbClr val="0055A5"/>
                </a:solidFill>
              </a:rPr>
              <a:t>refer to things as well as people.</a:t>
            </a:r>
          </a:p>
          <a:p>
            <a:pPr marL="241516" indent="-241516">
              <a:buFont typeface="+mj-lt"/>
              <a:buAutoNum type="arabicPeriod"/>
            </a:pPr>
            <a:r>
              <a:rPr lang="en-GB" dirty="0">
                <a:solidFill>
                  <a:srgbClr val="0055A5"/>
                </a:solidFill>
              </a:rPr>
              <a:t>Click again to remove the text.</a:t>
            </a:r>
          </a:p>
          <a:p>
            <a:pPr marL="241516" indent="-241516">
              <a:buFont typeface="+mj-lt"/>
              <a:buAutoNum type="arabicPeriod"/>
            </a:pPr>
            <a:r>
              <a:rPr lang="en-GB" dirty="0">
                <a:solidFill>
                  <a:srgbClr val="0055A5"/>
                </a:solidFill>
              </a:rPr>
              <a:t>The teacher then calls out different pronouns in random order, and students must point to themselves or others in the classroom to indicate who each pronoun refers to:</a:t>
            </a:r>
          </a:p>
          <a:p>
            <a:pPr marL="241516" indent="-241516">
              <a:buFont typeface="Arial" panose="020B0604020202020204" pitchFamily="34" charset="0"/>
              <a:buChar char="•"/>
            </a:pPr>
            <a:r>
              <a:rPr lang="en-GB" i="1" dirty="0">
                <a:solidFill>
                  <a:srgbClr val="0055A5"/>
                </a:solidFill>
              </a:rPr>
              <a:t>Je</a:t>
            </a:r>
            <a:r>
              <a:rPr lang="en-GB" dirty="0">
                <a:solidFill>
                  <a:srgbClr val="0055A5"/>
                </a:solidFill>
              </a:rPr>
              <a:t> (point at themselves)</a:t>
            </a:r>
          </a:p>
          <a:p>
            <a:pPr marL="241516" indent="-241516">
              <a:buFont typeface="Arial" panose="020B0604020202020204" pitchFamily="34" charset="0"/>
              <a:buChar char="•"/>
            </a:pPr>
            <a:r>
              <a:rPr lang="fr-FR" i="1" noProof="0" dirty="0">
                <a:solidFill>
                  <a:srgbClr val="0055A5"/>
                </a:solidFill>
              </a:rPr>
              <a:t>tu</a:t>
            </a:r>
            <a:r>
              <a:rPr lang="fr-FR" noProof="0" dirty="0">
                <a:solidFill>
                  <a:srgbClr val="0055A5"/>
                </a:solidFill>
              </a:rPr>
              <a:t> </a:t>
            </a:r>
            <a:r>
              <a:rPr lang="en-GB" dirty="0">
                <a:solidFill>
                  <a:srgbClr val="0055A5"/>
                </a:solidFill>
              </a:rPr>
              <a:t>(point at another students)</a:t>
            </a:r>
          </a:p>
          <a:p>
            <a:pPr marL="241516" indent="-241516">
              <a:buFont typeface="Arial" panose="020B0604020202020204" pitchFamily="34" charset="0"/>
              <a:buChar char="•"/>
            </a:pPr>
            <a:r>
              <a:rPr lang="fr-FR" i="1" noProof="0" dirty="0">
                <a:solidFill>
                  <a:srgbClr val="0055A5"/>
                </a:solidFill>
              </a:rPr>
              <a:t>il/elle </a:t>
            </a:r>
            <a:r>
              <a:rPr lang="en-GB" dirty="0">
                <a:solidFill>
                  <a:srgbClr val="0055A5"/>
                </a:solidFill>
              </a:rPr>
              <a:t>(point at a boy/girl)</a:t>
            </a:r>
          </a:p>
          <a:p>
            <a:pPr marL="241516" indent="-241516">
              <a:buFont typeface="Arial" panose="020B0604020202020204" pitchFamily="34" charset="0"/>
              <a:buChar char="•"/>
            </a:pPr>
            <a:r>
              <a:rPr lang="en-GB" i="1" dirty="0">
                <a:solidFill>
                  <a:srgbClr val="0055A5"/>
                </a:solidFill>
              </a:rPr>
              <a:t>on/nous </a:t>
            </a:r>
            <a:r>
              <a:rPr lang="en-GB" dirty="0">
                <a:solidFill>
                  <a:srgbClr val="0055A5"/>
                </a:solidFill>
              </a:rPr>
              <a:t>(point at themselves and those close by</a:t>
            </a:r>
          </a:p>
          <a:p>
            <a:pPr marL="241516" indent="-241516">
              <a:buFont typeface="Arial" panose="020B0604020202020204" pitchFamily="34" charset="0"/>
              <a:buChar char="•"/>
            </a:pPr>
            <a:r>
              <a:rPr lang="en-GB" i="1" dirty="0">
                <a:solidFill>
                  <a:srgbClr val="0055A5"/>
                </a:solidFill>
              </a:rPr>
              <a:t>vous</a:t>
            </a:r>
            <a:r>
              <a:rPr lang="en-GB" dirty="0">
                <a:solidFill>
                  <a:srgbClr val="0055A5"/>
                </a:solidFill>
              </a:rPr>
              <a:t> (point to a group or the teacher)</a:t>
            </a:r>
          </a:p>
          <a:p>
            <a:pPr marL="241516" indent="-241516" defTabSz="966064">
              <a:buFont typeface="Arial" panose="020B0604020202020204" pitchFamily="34" charset="0"/>
              <a:buChar char="•"/>
              <a:defRPr/>
            </a:pPr>
            <a:r>
              <a:rPr lang="fr-FR" i="1" noProof="0" dirty="0">
                <a:solidFill>
                  <a:srgbClr val="0055A5"/>
                </a:solidFill>
              </a:rPr>
              <a:t>ils/elles </a:t>
            </a:r>
            <a:r>
              <a:rPr lang="en-GB" dirty="0">
                <a:solidFill>
                  <a:srgbClr val="0055A5"/>
                </a:solidFill>
              </a:rPr>
              <a:t>(point at groups of boys/mixed gender/girls). To differentiate between </a:t>
            </a:r>
            <a:r>
              <a:rPr lang="en-GB" i="1" dirty="0">
                <a:solidFill>
                  <a:srgbClr val="0055A5"/>
                </a:solidFill>
              </a:rPr>
              <a:t>il/ils </a:t>
            </a:r>
            <a:r>
              <a:rPr lang="en-GB" dirty="0">
                <a:solidFill>
                  <a:srgbClr val="0055A5"/>
                </a:solidFill>
              </a:rPr>
              <a:t>and </a:t>
            </a:r>
            <a:r>
              <a:rPr lang="fr-FR" i="1" noProof="0" dirty="0">
                <a:solidFill>
                  <a:srgbClr val="0055A5"/>
                </a:solidFill>
              </a:rPr>
              <a:t>elle/elles</a:t>
            </a:r>
            <a:r>
              <a:rPr lang="en-GB" dirty="0">
                <a:solidFill>
                  <a:srgbClr val="0055A5"/>
                </a:solidFill>
              </a:rPr>
              <a:t>, the teacher can say “</a:t>
            </a:r>
            <a:r>
              <a:rPr lang="en-GB" i="1" dirty="0">
                <a:solidFill>
                  <a:srgbClr val="0055A5"/>
                </a:solidFill>
              </a:rPr>
              <a:t>il </a:t>
            </a:r>
            <a:r>
              <a:rPr lang="en-GB" dirty="0">
                <a:solidFill>
                  <a:srgbClr val="0055A5"/>
                </a:solidFill>
              </a:rPr>
              <a:t>with no s” or “</a:t>
            </a:r>
            <a:r>
              <a:rPr lang="en-GB" i="1" dirty="0">
                <a:solidFill>
                  <a:srgbClr val="0055A5"/>
                </a:solidFill>
              </a:rPr>
              <a:t>ils</a:t>
            </a:r>
            <a:r>
              <a:rPr lang="en-GB" dirty="0">
                <a:solidFill>
                  <a:srgbClr val="0055A5"/>
                </a:solidFill>
              </a:rPr>
              <a:t> with an s”</a:t>
            </a:r>
            <a:endParaRPr lang="en-GB" dirty="0">
              <a:solidFill>
                <a:schemeClr val="accent2"/>
              </a:solidFill>
            </a:endParaRPr>
          </a:p>
          <a:p>
            <a:endParaRPr lang="en-US" b="0" dirty="0"/>
          </a:p>
          <a:p>
            <a:pPr defTabSz="966064">
              <a:defRPr/>
            </a:pPr>
            <a:r>
              <a:rPr lang="en-US" b="1" dirty="0"/>
              <a:t>Transcript:</a:t>
            </a:r>
          </a:p>
          <a:p>
            <a:r>
              <a:rPr lang="fr-FR" b="0" noProof="0" dirty="0"/>
              <a:t>je, tu, il, elle, on, nous, vous, ils, elles</a:t>
            </a:r>
          </a:p>
          <a:p>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2321636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Timing: 30 seconds</a:t>
            </a:r>
          </a:p>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Teachers can choose either or both SSC slides – the first is with audio, the second is without.</a:t>
            </a:r>
          </a:p>
          <a:p>
            <a:pPr defTabSz="966064">
              <a:defRPr/>
            </a:pPr>
            <a:endParaRPr lang="en-GB" b="1" baseline="0" dirty="0"/>
          </a:p>
          <a:p>
            <a:pPr defTabSz="966064">
              <a:defRPr/>
            </a:pPr>
            <a:r>
              <a:rPr lang="en-GB" b="1" baseline="0" dirty="0"/>
              <a:t>Aim: </a:t>
            </a:r>
            <a:r>
              <a:rPr lang="en-GB" b="0" baseline="0" dirty="0"/>
              <a:t>To consolidate SSC </a:t>
            </a:r>
            <a:r>
              <a:rPr lang="en-GB" b="1" baseline="0" dirty="0"/>
              <a:t>[en/an] </a:t>
            </a:r>
            <a:r>
              <a:rPr lang="en-GB" b="0" baseline="0" dirty="0"/>
              <a:t>in preparation for revising all forms of verbs like </a:t>
            </a:r>
            <a:r>
              <a:rPr lang="en-GB" b="0" i="1" baseline="0" dirty="0"/>
              <a:t>entendre </a:t>
            </a: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a:t>
            </a:r>
            <a:r>
              <a:rPr lang="en-GB" b="1" dirty="0" err="1"/>
              <a:t>en</a:t>
            </a:r>
            <a:r>
              <a:rPr lang="en-GB" b="1" dirty="0"/>
              <a:t>/an]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enfant</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dirty="0"/>
              <a:t>to mime patting a child on the head/back</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en</a:t>
            </a:r>
            <a:r>
              <a:rPr lang="en-GB" b="1" dirty="0"/>
              <a:t>/an] </a:t>
            </a:r>
            <a:r>
              <a:rPr lang="en-GB" baseline="0" dirty="0"/>
              <a:t>sound, pronouncing </a:t>
            </a:r>
            <a:r>
              <a:rPr lang="en-GB" b="0" baseline="0" dirty="0"/>
              <a:t>”</a:t>
            </a:r>
            <a:r>
              <a:rPr lang="en-GB" b="1" baseline="0" dirty="0"/>
              <a:t>enfant</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a:t>enfant </a:t>
            </a:r>
            <a:r>
              <a:rPr lang="en-GB" baseline="0" dirty="0"/>
              <a:t>[126].</a:t>
            </a:r>
            <a:br>
              <a:rPr lang="en-GB" baseline="0" dirty="0"/>
            </a:b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30</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72245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baseline="0" dirty="0"/>
              <a:t>"</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5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revise the construction in the present tense of -RE verbs like </a:t>
            </a:r>
            <a:r>
              <a:rPr lang="fr-FR" b="0" i="1" noProof="0" dirty="0"/>
              <a:t>entendre.</a:t>
            </a:r>
            <a:endParaRPr lang="fr-FR" b="1" i="1" noProof="0" dirty="0"/>
          </a:p>
          <a:p>
            <a:endParaRPr lang="fr-FR" b="1" noProof="0"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Ask students to identify the verb endings that sound the same. </a:t>
            </a:r>
          </a:p>
          <a:p>
            <a:pPr marL="241516" indent="-241516">
              <a:buAutoNum type="arabicPeriod"/>
            </a:pPr>
            <a:r>
              <a:rPr lang="en-US" b="0" dirty="0"/>
              <a:t>Say</a:t>
            </a:r>
            <a:r>
              <a:rPr lang="en-US" b="0" baseline="0" dirty="0"/>
              <a:t> each word form aloud. Students repeat.</a:t>
            </a:r>
            <a:endParaRPr lang="en-US" b="0" dirty="0"/>
          </a:p>
          <a:p>
            <a:pPr marL="241516" indent="-241516">
              <a:buAutoNum type="arabicPeriod"/>
            </a:pPr>
            <a:r>
              <a:rPr lang="en-US" b="0" dirty="0"/>
              <a:t>Click to reveal answers.</a:t>
            </a:r>
          </a:p>
          <a:p>
            <a:pPr marL="241516" indent="-241516">
              <a:buAutoNum type="arabicPeriod"/>
            </a:pPr>
            <a:r>
              <a:rPr lang="en-US" b="0" dirty="0"/>
              <a:t>Click audio button to hear the whole verb conjugated by a native speaker.</a:t>
            </a:r>
          </a:p>
          <a:p>
            <a:pPr marL="241516" indent="-241516">
              <a:buAutoNum type="arabicPeriod"/>
            </a:pPr>
            <a:r>
              <a:rPr lang="en-US" b="0" dirty="0"/>
              <a:t>Click to reveal the quick verb revision quiz, eliciting verbal translations into English of the four verbs.</a:t>
            </a:r>
          </a:p>
          <a:p>
            <a:pPr marL="241516" indent="-241516">
              <a:buAutoNum type="arabicPeriod"/>
            </a:pPr>
            <a:r>
              <a:rPr lang="en-US" b="0" dirty="0"/>
              <a:t>Click to reveal the answers.</a:t>
            </a:r>
          </a:p>
          <a:p>
            <a:pPr marL="241516" marR="0" lvl="0" indent="-241516"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further information about the difference between the SFCs in the singular forms, versus the SFe in the plural form.</a:t>
            </a:r>
          </a:p>
          <a:p>
            <a:endParaRPr lang="en-US" b="0" dirty="0"/>
          </a:p>
          <a:p>
            <a:r>
              <a:rPr lang="en-US" b="1" dirty="0"/>
              <a:t>Transcript:</a:t>
            </a:r>
          </a:p>
          <a:p>
            <a:r>
              <a:rPr lang="fr-FR" b="0" noProof="0" dirty="0"/>
              <a:t>j’entends</a:t>
            </a:r>
          </a:p>
          <a:p>
            <a:r>
              <a:rPr lang="fr-FR" b="0" noProof="0" dirty="0"/>
              <a:t>tu entends</a:t>
            </a:r>
          </a:p>
          <a:p>
            <a:r>
              <a:rPr lang="fr-FR" b="0" noProof="0" dirty="0"/>
              <a:t>il entend, elle entend, on entend</a:t>
            </a:r>
          </a:p>
          <a:p>
            <a:r>
              <a:rPr lang="fr-FR" b="0" noProof="0" dirty="0"/>
              <a:t>nous entendons</a:t>
            </a:r>
          </a:p>
          <a:p>
            <a:r>
              <a:rPr lang="fr-FR" b="0" noProof="0" dirty="0"/>
              <a:t>vous entendez</a:t>
            </a:r>
          </a:p>
          <a:p>
            <a:r>
              <a:rPr lang="fr-FR" b="0" noProof="0" dirty="0"/>
              <a:t>ils entendent, elles entendent</a:t>
            </a:r>
          </a:p>
        </p:txBody>
      </p:sp>
      <p:sp>
        <p:nvSpPr>
          <p:cNvPr id="4" name="Slide Number Placeholder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2648787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Timing: 30 seconds</a:t>
            </a:r>
          </a:p>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Teachers can choose either or both SSC slides – the first is with audio, the second is without.</a:t>
            </a:r>
          </a:p>
          <a:p>
            <a:pPr defTabSz="966064">
              <a:defRPr/>
            </a:pPr>
            <a:endParaRPr lang="en-GB" b="1" baseline="0" dirty="0"/>
          </a:p>
          <a:p>
            <a:pPr defTabSz="966064">
              <a:defRPr/>
            </a:pPr>
            <a:r>
              <a:rPr lang="en-GB" b="1" baseline="0" dirty="0"/>
              <a:t>Aim: </a:t>
            </a:r>
            <a:r>
              <a:rPr lang="en-GB" b="0" baseline="0" dirty="0"/>
              <a:t>To consolidate SSC </a:t>
            </a:r>
            <a:r>
              <a:rPr lang="en-GB" b="1" baseline="0" dirty="0"/>
              <a:t>[e] </a:t>
            </a:r>
            <a:r>
              <a:rPr lang="en-GB" b="0" baseline="0" dirty="0"/>
              <a:t>in preparation for revising nous and vous forms of verbs like </a:t>
            </a:r>
            <a:r>
              <a:rPr lang="fr-FR" b="0" i="1" baseline="0" noProof="0" dirty="0"/>
              <a:t>prendre </a:t>
            </a:r>
            <a:r>
              <a:rPr lang="fr-FR" b="0" baseline="0" noProof="0" dirty="0"/>
              <a:t>(</a:t>
            </a:r>
            <a:r>
              <a:rPr lang="fr-FR" b="0" i="1" baseline="0" noProof="0" dirty="0"/>
              <a:t>pr</a:t>
            </a:r>
            <a:r>
              <a:rPr lang="fr-FR" b="1" i="1" baseline="0" noProof="0" dirty="0"/>
              <a:t>e</a:t>
            </a:r>
            <a:r>
              <a:rPr lang="fr-FR" b="0" i="1" baseline="0" noProof="0" dirty="0"/>
              <a:t>nons,</a:t>
            </a:r>
            <a:r>
              <a:rPr lang="fr-FR" b="1" i="1" baseline="0" noProof="0" dirty="0"/>
              <a:t> </a:t>
            </a:r>
            <a:r>
              <a:rPr lang="fr-FR" b="0" i="1" baseline="0" noProof="0" dirty="0"/>
              <a:t>pr</a:t>
            </a:r>
            <a:r>
              <a:rPr lang="fr-FR" b="1" i="1" baseline="0" noProof="0" dirty="0"/>
              <a:t>e</a:t>
            </a:r>
            <a:r>
              <a:rPr lang="fr-FR" b="0" i="1" baseline="0" noProof="0" dirty="0"/>
              <a:t>nez</a:t>
            </a:r>
            <a:r>
              <a:rPr lang="en-GB" b="0" baseline="0" dirty="0"/>
              <a:t>)</a:t>
            </a:r>
            <a:endParaRPr lang="en-GB" b="1" baseline="0" dirty="0"/>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je</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point to oneself.</a:t>
            </a:r>
            <a:br>
              <a:rPr lang="en-GB" baseline="0" dirty="0"/>
            </a:b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a:t>je</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a:t>je </a:t>
            </a:r>
            <a:r>
              <a:rPr lang="en-GB" baseline="0" dirty="0"/>
              <a:t>[22].</a:t>
            </a:r>
            <a:br>
              <a:rPr lang="en-GB" baseline="0" dirty="0"/>
            </a:b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33</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4086034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21389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Timing: 30 seconds</a:t>
            </a:r>
          </a:p>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Teachers can choose either or both SSC slides – the first is with audio, the second is without.</a:t>
            </a:r>
          </a:p>
          <a:p>
            <a:pPr defTabSz="966064">
              <a:defRPr/>
            </a:pPr>
            <a:endParaRPr lang="en-GB" b="1" baseline="0" dirty="0"/>
          </a:p>
          <a:p>
            <a:pPr defTabSz="966064">
              <a:defRPr/>
            </a:pPr>
            <a:r>
              <a:rPr lang="en-GB" b="1" baseline="0" dirty="0"/>
              <a:t>Aim: </a:t>
            </a:r>
            <a:r>
              <a:rPr lang="en-GB" b="0" baseline="0" dirty="0"/>
              <a:t>To consolidate SSC </a:t>
            </a:r>
            <a:r>
              <a:rPr lang="en-GB" b="1" baseline="0" dirty="0"/>
              <a:t>[ê/è] </a:t>
            </a:r>
            <a:r>
              <a:rPr lang="en-GB" b="0" baseline="0" dirty="0"/>
              <a:t>in preparation for revising </a:t>
            </a:r>
            <a:r>
              <a:rPr lang="fr-FR" b="0" i="1" baseline="0" noProof="0" dirty="0"/>
              <a:t>ils/elles </a:t>
            </a:r>
            <a:r>
              <a:rPr lang="en-GB" b="0" baseline="0" dirty="0"/>
              <a:t>form of verbs like </a:t>
            </a:r>
            <a:r>
              <a:rPr lang="fr-FR" b="0" i="1" baseline="0" noProof="0" dirty="0"/>
              <a:t>prendre </a:t>
            </a:r>
            <a:r>
              <a:rPr lang="fr-FR" b="0" baseline="0" noProof="0" dirty="0"/>
              <a:t>(</a:t>
            </a:r>
            <a:r>
              <a:rPr lang="fr-FR" b="0" i="1" baseline="0" noProof="0" dirty="0"/>
              <a:t>pr</a:t>
            </a:r>
            <a:r>
              <a:rPr lang="fr-FR" b="1" i="1" baseline="0" noProof="0" dirty="0"/>
              <a:t>e</a:t>
            </a:r>
            <a:r>
              <a:rPr lang="fr-FR" b="0" i="1" baseline="0" noProof="0" dirty="0"/>
              <a:t>nnent</a:t>
            </a:r>
            <a:r>
              <a:rPr lang="en-GB" b="0" baseline="0" dirty="0"/>
              <a:t>)</a:t>
            </a:r>
            <a:endParaRPr lang="en-GB" b="1" baseline="0" dirty="0"/>
          </a:p>
          <a:p>
            <a:pPr defTabSz="966064">
              <a:defRPr/>
            </a:pPr>
            <a:r>
              <a:rPr lang="en-GB" b="1" baseline="0" dirty="0"/>
              <a:t>Procedure:</a:t>
            </a:r>
            <a:br>
              <a:rPr lang="en-GB" b="0" dirty="0"/>
            </a:br>
            <a:r>
              <a:rPr lang="en-GB" b="0" dirty="0"/>
              <a:t>1. Present the letter(s) and say the </a:t>
            </a:r>
            <a:r>
              <a:rPr lang="en-GB" b="1" dirty="0"/>
              <a:t>[</a:t>
            </a:r>
            <a:r>
              <a:rPr lang="en-GB" b="1" baseline="0" dirty="0" err="1"/>
              <a:t>ê</a:t>
            </a:r>
            <a:r>
              <a:rPr lang="en-GB" b="1" baseline="0" dirty="0"/>
              <a:t>/</a:t>
            </a:r>
            <a:r>
              <a:rPr lang="en-GB" b="1" baseline="0" dirty="0" err="1"/>
              <a:t>è</a:t>
            </a:r>
            <a:r>
              <a:rPr lang="en-GB" b="1" dirty="0"/>
              <a:t>]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tête</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dirty="0"/>
              <a:t>to point to one’s head.</a:t>
            </a:r>
          </a:p>
          <a:p>
            <a:pPr defTabSz="966064">
              <a:defRPr/>
            </a:pPr>
            <a:r>
              <a:rPr lang="en-GB" baseline="0" dirty="0"/>
              <a:t>4. Roll back the animations and work through 1-3 again, but this time, dropping your voice completely to listen carefully to the students saying the </a:t>
            </a:r>
            <a:r>
              <a:rPr lang="en-GB" b="1" dirty="0"/>
              <a:t>[</a:t>
            </a:r>
            <a:r>
              <a:rPr lang="en-GB" b="1" baseline="0" dirty="0" err="1"/>
              <a:t>ê</a:t>
            </a:r>
            <a:r>
              <a:rPr lang="en-GB" b="1" baseline="0" dirty="0"/>
              <a:t>/</a:t>
            </a:r>
            <a:r>
              <a:rPr lang="en-GB" b="1" baseline="0" dirty="0" err="1"/>
              <a:t>è</a:t>
            </a:r>
            <a:r>
              <a:rPr lang="en-GB" b="1" dirty="0"/>
              <a:t>] </a:t>
            </a:r>
            <a:r>
              <a:rPr lang="en-GB" baseline="0" dirty="0"/>
              <a:t>sound, pronouncing </a:t>
            </a:r>
            <a:r>
              <a:rPr lang="en-GB" b="0" baseline="0" dirty="0"/>
              <a:t>”</a:t>
            </a:r>
            <a:r>
              <a:rPr lang="en-GB" sz="1300" b="1" dirty="0">
                <a:solidFill>
                  <a:srgbClr val="002060"/>
                </a:solidFill>
                <a:latin typeface="Century Gothic" panose="020B0502020202020204" pitchFamily="34" charset="0"/>
              </a:rPr>
              <a:t> tête</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a:t>tête </a:t>
            </a:r>
            <a:r>
              <a:rPr lang="en-GB" baseline="0" dirty="0"/>
              <a:t>[343].</a:t>
            </a:r>
            <a:br>
              <a:rPr lang="en-GB" baseline="0" dirty="0"/>
            </a:b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pPr defTabSz="966064">
              <a:defRPr/>
            </a:pPr>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35</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227889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7163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revise the construction of –RE verbs like </a:t>
            </a:r>
            <a:r>
              <a:rPr lang="fr-FR" b="0" i="1" noProof="0" dirty="0"/>
              <a:t>prendre</a:t>
            </a:r>
            <a:r>
              <a:rPr lang="fr-FR" b="0" noProof="0" dirty="0"/>
              <a:t> </a:t>
            </a:r>
            <a:r>
              <a:rPr lang="en-US" b="0" dirty="0"/>
              <a:t>in the present tense</a:t>
            </a:r>
            <a:endParaRPr lang="fr-FR" b="1" noProof="0" dirty="0"/>
          </a:p>
          <a:p>
            <a:endParaRPr lang="fr-FR" b="1" noProof="0"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Draw attention to the removal of the last </a:t>
            </a:r>
            <a:r>
              <a:rPr lang="en-US" b="1" dirty="0"/>
              <a:t>three</a:t>
            </a:r>
            <a:r>
              <a:rPr lang="en-US" b="0" dirty="0"/>
              <a:t> letters in </a:t>
            </a:r>
            <a:r>
              <a:rPr lang="en-US" b="0" i="1" dirty="0"/>
              <a:t>the </a:t>
            </a:r>
            <a:r>
              <a:rPr lang="fr-FR" b="0" i="1" noProof="0" dirty="0"/>
              <a:t>nous, vous, ils/elles </a:t>
            </a:r>
            <a:r>
              <a:rPr lang="en-US" b="0" dirty="0"/>
              <a:t>forms of verbs like </a:t>
            </a:r>
            <a:r>
              <a:rPr lang="fr-FR" b="0" i="1" noProof="0" dirty="0"/>
              <a:t>prendre</a:t>
            </a:r>
            <a:r>
              <a:rPr lang="fr-FR" b="0" noProof="0" dirty="0"/>
              <a:t>.</a:t>
            </a:r>
          </a:p>
          <a:p>
            <a:pPr marL="241516" indent="-241516">
              <a:buAutoNum type="arabicPeriod"/>
            </a:pPr>
            <a:r>
              <a:rPr lang="en-US" b="0" dirty="0"/>
              <a:t>Ask students to identify the verb endings that sound the same. </a:t>
            </a:r>
          </a:p>
          <a:p>
            <a:pPr marL="241516" indent="-241516">
              <a:buAutoNum type="arabicPeriod"/>
            </a:pPr>
            <a:r>
              <a:rPr lang="en-US" b="0" dirty="0"/>
              <a:t>Say</a:t>
            </a:r>
            <a:r>
              <a:rPr lang="en-US" b="0" baseline="0" dirty="0"/>
              <a:t> each word form aloud. Students repeat.</a:t>
            </a:r>
            <a:endParaRPr lang="en-US" b="0" dirty="0"/>
          </a:p>
          <a:p>
            <a:pPr marL="241516" indent="-241516">
              <a:buAutoNum type="arabicPeriod"/>
            </a:pPr>
            <a:r>
              <a:rPr lang="en-US" b="0" dirty="0"/>
              <a:t>Click to reveal answers.</a:t>
            </a:r>
          </a:p>
          <a:p>
            <a:pPr marL="241516" marR="0" lvl="0" indent="-241516" algn="l" defTabSz="914400" rtl="0" eaLnBrk="1" fontAlgn="auto" latinLnBrk="0" hangingPunct="1">
              <a:lnSpc>
                <a:spcPct val="100000"/>
              </a:lnSpc>
              <a:spcBef>
                <a:spcPts val="0"/>
              </a:spcBef>
              <a:spcAft>
                <a:spcPts val="0"/>
              </a:spcAft>
              <a:buClrTx/>
              <a:buSzTx/>
              <a:buFontTx/>
              <a:buAutoNum type="arabicPeriod"/>
              <a:tabLst/>
              <a:defRPr/>
            </a:pPr>
            <a:r>
              <a:rPr lang="en-US" b="0" dirty="0"/>
              <a:t>Click audio button to hear the whole verb conjugated by a native speaker.</a:t>
            </a:r>
          </a:p>
          <a:p>
            <a:pPr marL="241516" indent="-241516">
              <a:buAutoNum type="arabicPeriod"/>
            </a:pPr>
            <a:r>
              <a:rPr lang="en-US" b="0" dirty="0"/>
              <a:t>Click to reveal the quick verb revision quiz, eliciting verbal translations into English of the three verbs.</a:t>
            </a:r>
          </a:p>
          <a:p>
            <a:pPr marL="241516" indent="-241516">
              <a:buAutoNum type="arabicPeriod"/>
            </a:pPr>
            <a:r>
              <a:rPr lang="en-US" b="0" dirty="0"/>
              <a:t>Click to reveal the answers.</a:t>
            </a:r>
          </a:p>
          <a:p>
            <a:pPr marL="241516" indent="-241516">
              <a:buAutoNum type="arabicPeriod"/>
            </a:pPr>
            <a:r>
              <a:rPr lang="en-US" b="0" dirty="0"/>
              <a:t>Click to reveal further information about the difference between the SFCs in the singular forms, versus the SFe in the plural form.</a:t>
            </a:r>
          </a:p>
          <a:p>
            <a:endParaRPr lang="en-GB" dirty="0"/>
          </a:p>
          <a:p>
            <a:r>
              <a:rPr lang="en-US" b="1" dirty="0"/>
              <a:t>Transcript:</a:t>
            </a:r>
          </a:p>
          <a:p>
            <a:r>
              <a:rPr lang="fr-FR" b="0" noProof="0" dirty="0"/>
              <a:t>je prends</a:t>
            </a:r>
          </a:p>
          <a:p>
            <a:r>
              <a:rPr lang="fr-FR" b="0" noProof="0" dirty="0"/>
              <a:t>tu prends</a:t>
            </a:r>
          </a:p>
          <a:p>
            <a:r>
              <a:rPr lang="fr-FR" b="0" noProof="0" dirty="0"/>
              <a:t>il prend, elle prend, on prend</a:t>
            </a:r>
          </a:p>
          <a:p>
            <a:r>
              <a:rPr lang="fr-FR" b="0" noProof="0" dirty="0"/>
              <a:t>nous prenons</a:t>
            </a:r>
          </a:p>
          <a:p>
            <a:r>
              <a:rPr lang="fr-FR" b="0" noProof="0" dirty="0"/>
              <a:t>vous prenez</a:t>
            </a:r>
          </a:p>
          <a:p>
            <a:r>
              <a:rPr lang="fr-FR" b="0" noProof="0" dirty="0"/>
              <a:t>ils prennent, elles prennent</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0418439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3 minutes</a:t>
            </a:r>
          </a:p>
          <a:p>
            <a:r>
              <a:rPr lang="en-US" b="1" dirty="0"/>
              <a:t>Slide 1 of 2</a:t>
            </a:r>
          </a:p>
          <a:p>
            <a:endParaRPr lang="en-US" b="1" dirty="0"/>
          </a:p>
          <a:p>
            <a:r>
              <a:rPr lang="en-US" b="1" dirty="0"/>
              <a:t>Aim: </a:t>
            </a:r>
            <a:r>
              <a:rPr lang="en-US" b="0" dirty="0"/>
              <a:t>To aurally differentiate between [e], [è/ê]</a:t>
            </a:r>
            <a:r>
              <a:rPr lang="en-US" b="0" baseline="0" dirty="0"/>
              <a:t> and </a:t>
            </a:r>
            <a:r>
              <a:rPr lang="en-US" b="0" dirty="0"/>
              <a:t>[en]</a:t>
            </a:r>
            <a:r>
              <a:rPr lang="en-US" b="0" baseline="0" dirty="0"/>
              <a:t> </a:t>
            </a:r>
            <a:r>
              <a:rPr lang="en-US" b="0" dirty="0"/>
              <a:t>sounds in verbs ending -RE.</a:t>
            </a:r>
            <a:endParaRPr lang="en-US" b="1" dirty="0"/>
          </a:p>
          <a:p>
            <a:endParaRPr lang="en-US" b="1" dirty="0"/>
          </a:p>
          <a:p>
            <a:r>
              <a:rPr lang="en-US" b="1" dirty="0"/>
              <a:t>Procedure:</a:t>
            </a:r>
          </a:p>
          <a:p>
            <a:pPr marL="241516" indent="-241516">
              <a:buFont typeface="+mj-lt"/>
              <a:buAutoNum type="arabicPeriod"/>
            </a:pPr>
            <a:r>
              <a:rPr lang="en-GB" sz="1300" dirty="0">
                <a:solidFill>
                  <a:schemeClr val="accent2"/>
                </a:solidFill>
              </a:rPr>
              <a:t>Click to hear short forms of a selection of -RE verbs.</a:t>
            </a:r>
          </a:p>
          <a:p>
            <a:pPr marL="241516" indent="-241516">
              <a:buFont typeface="+mj-lt"/>
              <a:buAutoNum type="arabicPeriod"/>
            </a:pPr>
            <a:r>
              <a:rPr lang="en-GB" sz="1300" dirty="0">
                <a:solidFill>
                  <a:schemeClr val="accent2"/>
                </a:solidFill>
              </a:rPr>
              <a:t>Ask students if they hear </a:t>
            </a:r>
            <a:r>
              <a:rPr lang="en-US" b="0" dirty="0"/>
              <a:t>[e], [è/ê], or [en]. This can be done orally, or on mini-whiteboards.</a:t>
            </a:r>
          </a:p>
          <a:p>
            <a:pPr marL="241516" indent="-241516">
              <a:buFont typeface="+mj-lt"/>
              <a:buAutoNum type="arabicPeriod"/>
            </a:pPr>
            <a:r>
              <a:rPr lang="en-US" b="0" dirty="0"/>
              <a:t>For a higher level of challenge, students can be asked to write the whole word they hear on a mini-whiteboard before the teacher clicks to reveal the answers.</a:t>
            </a:r>
          </a:p>
          <a:p>
            <a:pPr marL="241516" indent="-241516">
              <a:buFont typeface="+mj-lt"/>
              <a:buAutoNum type="arabicPeriod"/>
            </a:pPr>
            <a:r>
              <a:rPr lang="en-US" sz="1300" dirty="0">
                <a:solidFill>
                  <a:schemeClr val="accent2"/>
                </a:solidFill>
              </a:rPr>
              <a:t>Click to launch the basketball into the correct hoop and reveal the written form of the verb heard to verify answers.</a:t>
            </a:r>
            <a:endParaRPr lang="en-GB" sz="1300" dirty="0">
              <a:solidFill>
                <a:schemeClr val="accent2"/>
              </a:solidFill>
            </a:endParaRPr>
          </a:p>
          <a:p>
            <a:endParaRPr lang="en-US" b="0" dirty="0"/>
          </a:p>
          <a:p>
            <a:pPr defTabSz="966064">
              <a:defRPr/>
            </a:pPr>
            <a:r>
              <a:rPr lang="en-US" b="1" dirty="0"/>
              <a:t>Transcript:</a:t>
            </a:r>
          </a:p>
          <a:p>
            <a:r>
              <a:rPr lang="fr-FR" b="0" u="none" noProof="0" dirty="0"/>
              <a:t>appr</a:t>
            </a:r>
            <a:r>
              <a:rPr lang="fr-FR" b="1" u="none" noProof="0" dirty="0"/>
              <a:t>e</a:t>
            </a:r>
            <a:r>
              <a:rPr lang="fr-FR" b="0" u="none" noProof="0" dirty="0"/>
              <a:t>nez</a:t>
            </a:r>
          </a:p>
          <a:p>
            <a:r>
              <a:rPr lang="fr-FR" b="0" u="none" noProof="0" dirty="0"/>
              <a:t>appr</a:t>
            </a:r>
            <a:r>
              <a:rPr lang="fr-FR" b="1" u="none" noProof="0" dirty="0"/>
              <a:t>en</a:t>
            </a:r>
            <a:r>
              <a:rPr lang="fr-FR" b="0" u="none" noProof="0" dirty="0"/>
              <a:t>ds</a:t>
            </a:r>
          </a:p>
          <a:p>
            <a:r>
              <a:rPr lang="fr-FR" b="1" u="none" noProof="0" dirty="0"/>
              <a:t>en</a:t>
            </a:r>
            <a:r>
              <a:rPr lang="fr-FR" b="0" u="none" noProof="0" dirty="0"/>
              <a:t>t</a:t>
            </a:r>
            <a:r>
              <a:rPr lang="fr-FR" b="1" u="none" noProof="0" dirty="0"/>
              <a:t>en</a:t>
            </a:r>
            <a:r>
              <a:rPr lang="fr-FR" b="0" u="none" noProof="0" dirty="0"/>
              <a:t>dons</a:t>
            </a:r>
          </a:p>
          <a:p>
            <a:pPr defTabSz="966064">
              <a:defRPr/>
            </a:pPr>
            <a:r>
              <a:rPr lang="fr-FR" b="0" u="none" noProof="0" dirty="0"/>
              <a:t>surpr</a:t>
            </a:r>
            <a:r>
              <a:rPr lang="fr-FR" b="1" u="none" noProof="0" dirty="0"/>
              <a:t>e</a:t>
            </a:r>
            <a:r>
              <a:rPr lang="fr-FR" b="0" u="none" noProof="0" dirty="0"/>
              <a:t>nnent</a:t>
            </a:r>
          </a:p>
          <a:p>
            <a:r>
              <a:rPr lang="fr-FR" b="0" u="none" noProof="0" dirty="0"/>
              <a:t>pr</a:t>
            </a:r>
            <a:r>
              <a:rPr lang="fr-FR" b="1" u="none" noProof="0" dirty="0"/>
              <a:t>e</a:t>
            </a:r>
            <a:r>
              <a:rPr lang="fr-FR" b="0" u="none" noProof="0" dirty="0"/>
              <a:t>nons</a:t>
            </a:r>
          </a:p>
          <a:p>
            <a:r>
              <a:rPr lang="fr-FR" b="0" u="none" noProof="0" dirty="0"/>
              <a:t>pr</a:t>
            </a:r>
            <a:r>
              <a:rPr lang="fr-FR" b="1" u="none" noProof="0" dirty="0"/>
              <a:t>e</a:t>
            </a:r>
            <a:r>
              <a:rPr lang="fr-FR" b="0" u="none" noProof="0" dirty="0"/>
              <a:t>nnent</a:t>
            </a:r>
          </a:p>
          <a:p>
            <a:endParaRPr lang="en-GB" sz="130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3851995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10 minutes</a:t>
            </a:r>
          </a:p>
          <a:p>
            <a:endParaRPr lang="en-US" b="1" dirty="0"/>
          </a:p>
          <a:p>
            <a:r>
              <a:rPr lang="en-US" b="1" dirty="0"/>
              <a:t>Slide 1 of 5</a:t>
            </a:r>
          </a:p>
          <a:p>
            <a:endParaRPr lang="en-US" b="1" dirty="0"/>
          </a:p>
          <a:p>
            <a:r>
              <a:rPr lang="en-US" b="1" dirty="0"/>
              <a:t>Higher version: The texts on this version are longer, with some higher vocabulary, and students enter more detailed information on the planner.</a:t>
            </a:r>
          </a:p>
          <a:p>
            <a:endParaRPr lang="en-US" b="1" dirty="0"/>
          </a:p>
          <a:p>
            <a:r>
              <a:rPr lang="en-US" b="1" dirty="0"/>
              <a:t>Aim: </a:t>
            </a:r>
            <a:r>
              <a:rPr lang="en-US" b="0" dirty="0"/>
              <a:t>Written recognition of a selection of this week’s -ER and -RE verb forms in the present tense in the context of young people talking about daily activities and chores.</a:t>
            </a:r>
            <a:endParaRPr lang="en-US" b="1" dirty="0"/>
          </a:p>
          <a:p>
            <a:endParaRPr lang="en-US" b="1" dirty="0"/>
          </a:p>
          <a:p>
            <a:r>
              <a:rPr lang="en-US" b="1" dirty="0"/>
              <a:t>Procedure:</a:t>
            </a:r>
          </a:p>
          <a:p>
            <a:pPr marL="241516" indent="-241516">
              <a:buFont typeface="+mj-lt"/>
              <a:buAutoNum type="arabicPeriod"/>
            </a:pPr>
            <a:r>
              <a:rPr lang="en-US" b="0" dirty="0"/>
              <a:t>Print the blank daily planner for each student, or the activity can be done in pairs.</a:t>
            </a:r>
          </a:p>
          <a:p>
            <a:pPr marL="241516" indent="-241516">
              <a:buFont typeface="+mj-lt"/>
              <a:buAutoNum type="arabicPeriod"/>
            </a:pPr>
            <a:r>
              <a:rPr lang="en-US" b="0" dirty="0"/>
              <a:t>The teacher reminds students that in French the definite article is used before days of the week to indicate something which is done regularly on that day: </a:t>
            </a:r>
            <a:r>
              <a:rPr lang="fr-FR" b="0" i="1" noProof="0" dirty="0"/>
              <a:t>le lundi </a:t>
            </a:r>
            <a:r>
              <a:rPr lang="en-US" b="0" dirty="0"/>
              <a:t>= on Mondays</a:t>
            </a:r>
          </a:p>
          <a:p>
            <a:pPr marL="241516" indent="-241516">
              <a:buFont typeface="+mj-lt"/>
              <a:buAutoNum type="arabicPeriod"/>
            </a:pPr>
            <a:r>
              <a:rPr lang="en-US" b="0" dirty="0"/>
              <a:t>Students read the statements made by each person and complete the planner in English for each person, giving the person doing the activity, the verb and brief details of each activity, e.g., in the box </a:t>
            </a:r>
            <a:r>
              <a:rPr lang="fr-FR" b="0" i="1" noProof="0" dirty="0"/>
              <a:t>Élodie/mercredi</a:t>
            </a:r>
            <a:r>
              <a:rPr lang="en-US" b="0" i="1" noProof="0" dirty="0"/>
              <a:t>, students write ‘</a:t>
            </a:r>
            <a:r>
              <a:rPr lang="en-US" b="0" i="0" noProof="0" dirty="0"/>
              <a:t>Élodie’s </a:t>
            </a:r>
            <a:r>
              <a:rPr lang="en-US" b="0" dirty="0"/>
              <a:t>brother does housework’.</a:t>
            </a:r>
          </a:p>
          <a:p>
            <a:pPr marL="241516" indent="-241516">
              <a:buFont typeface="+mj-lt"/>
              <a:buAutoNum type="arabicPeriod"/>
            </a:pPr>
            <a:r>
              <a:rPr lang="en-US" b="0" dirty="0"/>
              <a:t>If time allows, students can also be asked to write or say the infinitive form of each verb used.</a:t>
            </a:r>
          </a:p>
          <a:p>
            <a:endParaRPr lang="en-US" b="0" dirty="0"/>
          </a:p>
          <a:p>
            <a:pPr defTabSz="966064">
              <a:defRPr/>
            </a:pPr>
            <a:r>
              <a:rPr lang="en-GB" b="1" baseline="0" dirty="0"/>
              <a:t>Word frequency of cognates used (1 is the most frequent word in French):</a:t>
            </a:r>
          </a:p>
          <a:p>
            <a:pPr defTabSz="966064">
              <a:defRPr/>
            </a:pPr>
            <a:r>
              <a:rPr lang="en-GB" b="0" baseline="0" dirty="0"/>
              <a:t>agenda [3882], tennis [3867]</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marL="241516" indent="-241516">
              <a:buAutoNum type="arabicPeriod"/>
            </a:pPr>
            <a:endParaRPr lang="en-US"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28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Timing: 30 seconds</a:t>
            </a:r>
          </a:p>
          <a:p>
            <a:pPr defTabSz="966064">
              <a:defRPr/>
            </a:pPr>
            <a:r>
              <a:rPr lang="en-GB" b="1" baseline="0" dirty="0"/>
              <a:t>Teachers can choose either or both SSC slides – the first is with audio, the second is without.</a:t>
            </a:r>
          </a:p>
          <a:p>
            <a:pPr defTabSz="966064">
              <a:defRPr/>
            </a:pPr>
            <a:endParaRPr lang="en-GB" b="1" baseline="0" dirty="0"/>
          </a:p>
          <a:p>
            <a:pPr defTabSz="966064">
              <a:defRPr/>
            </a:pPr>
            <a:r>
              <a:rPr lang="en-GB" b="1" baseline="0" dirty="0"/>
              <a:t>Aim: </a:t>
            </a:r>
            <a:r>
              <a:rPr lang="en-GB" b="0" baseline="0" dirty="0"/>
              <a:t>To consolidate SSC </a:t>
            </a:r>
            <a:r>
              <a:rPr lang="en-GB" b="1" baseline="0" dirty="0"/>
              <a:t>[SFE] </a:t>
            </a:r>
            <a:r>
              <a:rPr lang="en-GB" b="0" baseline="0" dirty="0"/>
              <a:t>in preparation for revising endings of -ER verb forms.</a:t>
            </a:r>
            <a:endParaRPr lang="en-GB" b="1" baseline="0" dirty="0"/>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[SFE] </a:t>
            </a:r>
            <a:r>
              <a:rPr lang="en-GB" b="0" dirty="0"/>
              <a:t>sound first, on its own. Students repeat it with you.</a:t>
            </a:r>
            <a:br>
              <a:rPr lang="en-GB" b="0" dirty="0"/>
            </a:br>
            <a:r>
              <a:rPr lang="en-GB" b="0" dirty="0"/>
              <a:t>2. Bring up the word </a:t>
            </a:r>
            <a:r>
              <a:rPr lang="en-GB" b="0" baseline="0" dirty="0"/>
              <a:t>”</a:t>
            </a:r>
            <a:r>
              <a:rPr lang="en-GB" sz="1300" b="1" dirty="0" err="1">
                <a:solidFill>
                  <a:srgbClr val="002060"/>
                </a:solidFill>
                <a:latin typeface="Century Gothic" panose="020B0502020202020204" pitchFamily="34" charset="0"/>
              </a:rPr>
              <a:t>timide</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dirty="0"/>
              <a:t>to cower and</a:t>
            </a:r>
            <a:r>
              <a:rPr lang="en-GB" baseline="0" dirty="0"/>
              <a:t> cover one’s face slightly, simulating shyness</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[SFE] </a:t>
            </a:r>
            <a:r>
              <a:rPr lang="en-GB" baseline="0" dirty="0"/>
              <a:t>sound, pronouncing </a:t>
            </a:r>
            <a:r>
              <a:rPr lang="en-GB" b="0" baseline="0" dirty="0"/>
              <a:t>”</a:t>
            </a:r>
            <a:r>
              <a:rPr lang="en-GB" b="1" baseline="0" dirty="0" err="1"/>
              <a:t>timide</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err="1"/>
              <a:t>timide</a:t>
            </a:r>
            <a:r>
              <a:rPr lang="en-GB" b="1" baseline="0" dirty="0"/>
              <a:t> </a:t>
            </a:r>
            <a:r>
              <a:rPr lang="en-GB" baseline="0" dirty="0"/>
              <a:t>[3835]</a:t>
            </a:r>
          </a:p>
          <a:p>
            <a:pPr defTabSz="966064">
              <a:defRPr/>
            </a:pP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4</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3506877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2 of 5</a:t>
            </a:r>
          </a:p>
          <a:p>
            <a:endParaRPr lang="en-US" b="1" dirty="0"/>
          </a:p>
          <a:p>
            <a:r>
              <a:rPr lang="en-US" b="1" dirty="0"/>
              <a:t>Foundation version: The texts on this version are shorter, with foundation vocabulary.</a:t>
            </a:r>
          </a:p>
          <a:p>
            <a:endParaRPr lang="en-US" b="1" dirty="0"/>
          </a:p>
          <a:p>
            <a:pPr defTabSz="966064">
              <a:defRPr/>
            </a:pPr>
            <a:r>
              <a:rPr lang="en-US" b="1" dirty="0"/>
              <a:t>Aim: </a:t>
            </a:r>
            <a:r>
              <a:rPr lang="en-US" b="0" dirty="0"/>
              <a:t>Written recognition of a selection of this week’s –ER and –RE verb forms in the present tense in the context of young people talking about daily activities and chores.</a:t>
            </a:r>
            <a:endParaRPr lang="en-US" b="1" dirty="0"/>
          </a:p>
          <a:p>
            <a:endParaRPr lang="en-US" b="1" dirty="0"/>
          </a:p>
          <a:p>
            <a:r>
              <a:rPr lang="en-US" b="1" dirty="0"/>
              <a:t>Procedure:</a:t>
            </a:r>
          </a:p>
          <a:p>
            <a:pPr marL="241516" indent="-241516">
              <a:buFont typeface="+mj-lt"/>
              <a:buAutoNum type="arabicPeriod"/>
            </a:pPr>
            <a:r>
              <a:rPr lang="en-US" b="0" dirty="0"/>
              <a:t>Print the blank daily planner for each student, or the activity can be done in pairs.</a:t>
            </a:r>
          </a:p>
          <a:p>
            <a:pPr marL="241516" indent="-241516">
              <a:buFont typeface="+mj-lt"/>
              <a:buAutoNum type="arabicPeriod"/>
            </a:pPr>
            <a:r>
              <a:rPr lang="en-US" b="0" dirty="0"/>
              <a:t>Remind the students that the definite article is used before days of the week to indicate something which is done regularly on that day: </a:t>
            </a:r>
            <a:r>
              <a:rPr lang="fr-FR" b="0" i="1" noProof="0" dirty="0"/>
              <a:t>le lundi </a:t>
            </a:r>
            <a:r>
              <a:rPr lang="en-US" b="0" dirty="0"/>
              <a:t>= on Mondays</a:t>
            </a:r>
          </a:p>
          <a:p>
            <a:pPr marL="241516" indent="-241516">
              <a:buFont typeface="+mj-lt"/>
              <a:buAutoNum type="arabicPeriod"/>
            </a:pPr>
            <a:r>
              <a:rPr lang="en-US" b="0" dirty="0"/>
              <a:t>Students read the statements made by each person and complete the planner in English for each person, giving the person doing the activity, the verb and brief details of each activity, e.g., in the box </a:t>
            </a:r>
            <a:r>
              <a:rPr lang="fr-FR" b="0" i="1" noProof="0" dirty="0"/>
              <a:t>Élodie/mercredi</a:t>
            </a:r>
            <a:r>
              <a:rPr lang="en-US" b="0" i="1" noProof="0" dirty="0"/>
              <a:t>, </a:t>
            </a:r>
            <a:r>
              <a:rPr lang="en-US" b="0" i="0" noProof="0" dirty="0"/>
              <a:t>students write ‘Élodie’s </a:t>
            </a:r>
            <a:r>
              <a:rPr lang="en-US" b="0" dirty="0"/>
              <a:t>brother prepares breakfast’.</a:t>
            </a:r>
          </a:p>
          <a:p>
            <a:endParaRPr lang="en-GB" dirty="0"/>
          </a:p>
          <a:p>
            <a:pPr defTabSz="966064">
              <a:defRPr/>
            </a:pPr>
            <a:r>
              <a:rPr lang="en-GB" b="1" baseline="0" dirty="0"/>
              <a:t>Word frequency of cognates used (1 is the most frequent word in French):</a:t>
            </a:r>
          </a:p>
          <a:p>
            <a:pPr defTabSz="966064">
              <a:defRPr/>
            </a:pPr>
            <a:r>
              <a:rPr lang="en-GB" b="0" baseline="0" dirty="0"/>
              <a:t>agenda [3882]</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a:p>
            <a:pPr defTabSz="966064">
              <a:defRPr/>
            </a:pPr>
            <a:r>
              <a:rPr lang="en-GB" b="1" baseline="0" dirty="0"/>
              <a:t>Word frequency of unknown words used (1 is the most frequent word in French):</a:t>
            </a:r>
          </a:p>
          <a:p>
            <a:pPr defTabSz="966064">
              <a:defRPr/>
            </a:pPr>
            <a:r>
              <a:rPr lang="fr-FR" b="0" baseline="0" noProof="0" dirty="0"/>
              <a:t>pratiquer</a:t>
            </a:r>
            <a:r>
              <a:rPr lang="en-GB" b="0" baseline="0" dirty="0"/>
              <a:t> [1268]</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6516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3 of 5</a:t>
            </a:r>
          </a:p>
          <a:p>
            <a:r>
              <a:rPr lang="en-GB" sz="1300" b="1" dirty="0">
                <a:latin typeface="Century Gothic" panose="020B0502020202020204" pitchFamily="34" charset="0"/>
              </a:rPr>
              <a:t>Blank daily planner for printing</a:t>
            </a:r>
            <a:endParaRPr lang="en-GB" sz="1300" dirty="0">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0521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4 of 5</a:t>
            </a:r>
          </a:p>
          <a:p>
            <a:r>
              <a:rPr lang="en-GB" sz="1300" b="1" dirty="0">
                <a:latin typeface="Century Gothic" panose="020B0502020202020204" pitchFamily="34" charset="0"/>
              </a:rPr>
              <a:t>Answers for Higher version</a:t>
            </a:r>
            <a:endParaRPr lang="en-GB" sz="1300" dirty="0">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914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5 of 5</a:t>
            </a:r>
          </a:p>
          <a:p>
            <a:r>
              <a:rPr lang="en-GB" sz="1300" b="1" dirty="0">
                <a:latin typeface="Century Gothic" panose="020B0502020202020204" pitchFamily="34" charset="0"/>
              </a:rPr>
              <a:t>Answers for Foundation version</a:t>
            </a:r>
            <a:endParaRPr lang="en-GB" sz="1300" dirty="0">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1332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To write a 90-word paragraph about who does what activities and chores in the household.</a:t>
            </a:r>
            <a:endParaRPr lang="en-US" b="1" dirty="0"/>
          </a:p>
          <a:p>
            <a:endParaRPr lang="en-US" b="1" dirty="0"/>
          </a:p>
          <a:p>
            <a:r>
              <a:rPr lang="en-US" b="1" dirty="0"/>
              <a:t>Procedure:</a:t>
            </a:r>
          </a:p>
          <a:p>
            <a:pPr marL="241516" indent="-241516">
              <a:buAutoNum type="arabicPeriod"/>
            </a:pPr>
            <a:r>
              <a:rPr lang="en-US" b="0" dirty="0"/>
              <a:t>Using the same type of sentence construction as in the previous task, students write about who does what activities/chores in their household.</a:t>
            </a:r>
          </a:p>
          <a:p>
            <a:pPr marL="241516" indent="-241516">
              <a:buAutoNum type="arabicPeriod"/>
            </a:pPr>
            <a:r>
              <a:rPr lang="en-US" b="0" dirty="0"/>
              <a:t>The text should contain a verb from each of the four boxes, and all short verb forms except </a:t>
            </a:r>
            <a:r>
              <a:rPr lang="fr-FR" b="0" i="1" noProof="0" dirty="0"/>
              <a:t>tu</a:t>
            </a:r>
            <a:r>
              <a:rPr lang="en-US" b="0" dirty="0"/>
              <a:t> and </a:t>
            </a:r>
            <a:r>
              <a:rPr lang="fr-FR" b="0" i="1" noProof="0" dirty="0"/>
              <a:t>vous</a:t>
            </a:r>
            <a:r>
              <a:rPr lang="en-US" b="0" i="1" dirty="0"/>
              <a:t> </a:t>
            </a:r>
            <a:r>
              <a:rPr lang="en-US" b="0" dirty="0"/>
              <a:t>should be used.</a:t>
            </a:r>
          </a:p>
          <a:p>
            <a:pPr marL="241516" indent="-241516">
              <a:buAutoNum type="arabicPeriod"/>
            </a:pPr>
            <a:r>
              <a:rPr lang="en-US" b="0" dirty="0"/>
              <a:t>Remind students that using sentences such as </a:t>
            </a:r>
            <a:r>
              <a:rPr lang="fr-FR" b="0" i="1" noProof="0" dirty="0"/>
              <a:t>‘moi et mes sœurs’ </a:t>
            </a:r>
            <a:r>
              <a:rPr lang="en-US" b="0" dirty="0"/>
              <a:t>or </a:t>
            </a:r>
            <a:r>
              <a:rPr lang="fr-FR" b="0" i="1" noProof="0" dirty="0"/>
              <a:t>‘ma mère et moi’ </a:t>
            </a:r>
            <a:r>
              <a:rPr lang="en-US" b="0" dirty="0"/>
              <a:t>will allow them to form constructions using </a:t>
            </a:r>
            <a:r>
              <a:rPr lang="en-US" b="0" i="1" dirty="0"/>
              <a:t>‘on’ </a:t>
            </a:r>
            <a:r>
              <a:rPr lang="en-US" b="0" dirty="0"/>
              <a:t>and </a:t>
            </a:r>
            <a:r>
              <a:rPr lang="en-US" b="0" i="1" dirty="0"/>
              <a:t>‘nous’.</a:t>
            </a:r>
          </a:p>
          <a:p>
            <a:pPr marL="241516" indent="-241516">
              <a:buAutoNum type="arabicPeriod"/>
            </a:pPr>
            <a:r>
              <a:rPr lang="en-US" b="0" dirty="0"/>
              <a:t>If required, the previous reading task (either higher or foundation) </a:t>
            </a:r>
            <a:r>
              <a:rPr lang="fr-FR" b="0" i="1" noProof="0" dirty="0"/>
              <a:t>‘L’agenda de la semaine’ </a:t>
            </a:r>
            <a:r>
              <a:rPr lang="en-US" b="0" dirty="0"/>
              <a:t>can be printed out as a guide to support students in their writing.</a:t>
            </a:r>
          </a:p>
          <a:p>
            <a:pPr marL="241516" indent="-241516">
              <a:buAutoNum type="arabicPeriod"/>
            </a:pPr>
            <a:r>
              <a:rPr lang="en-US" b="0" dirty="0"/>
              <a:t>Higher students may be encouraged to enhance their writing by giving justifications and opinions, such as </a:t>
            </a:r>
            <a:r>
              <a:rPr lang="fr-FR" b="0" i="1" noProof="0" dirty="0"/>
              <a:t>aimer</a:t>
            </a:r>
            <a:r>
              <a:rPr lang="en-US" b="0" i="1" dirty="0"/>
              <a:t> </a:t>
            </a:r>
            <a:r>
              <a:rPr lang="en-US" b="0" dirty="0"/>
              <a:t>+ infinitive and using </a:t>
            </a:r>
            <a:r>
              <a:rPr lang="fr-FR" b="0" i="1" noProof="0" dirty="0"/>
              <a:t>parce que</a:t>
            </a:r>
            <a:r>
              <a:rPr lang="fr-FR" b="0" noProof="0" dirty="0"/>
              <a:t>.</a:t>
            </a:r>
          </a:p>
          <a:p>
            <a:pPr marL="241516" indent="-241516">
              <a:buAutoNum type="arabicPeriod"/>
            </a:pPr>
            <a:r>
              <a:rPr lang="en-GB" b="0" noProof="0" dirty="0"/>
              <a:t>Optional</a:t>
            </a:r>
            <a:r>
              <a:rPr lang="en-GB" b="0" baseline="0" noProof="0" dirty="0"/>
              <a:t> extension: if time permits, students can swap texts with a partner, and complete a copy of the blank daily planner using their partner’s text.</a:t>
            </a:r>
          </a:p>
          <a:p>
            <a:pPr marL="241516" indent="-241516">
              <a:buAutoNum type="arabicPeriod"/>
            </a:pPr>
            <a:endParaRPr lang="en-GB" b="0" baseline="0" noProof="0" dirty="0"/>
          </a:p>
          <a:p>
            <a:pPr marL="0" indent="0">
              <a:buFontTx/>
              <a:buNone/>
            </a:pPr>
            <a:r>
              <a:rPr lang="en-US" b="1" dirty="0"/>
              <a:t>Note:</a:t>
            </a:r>
          </a:p>
          <a:p>
            <a:pPr marL="0" indent="0">
              <a:buFontTx/>
              <a:buNone/>
            </a:pPr>
            <a:r>
              <a:rPr lang="en-US" b="0" dirty="0"/>
              <a:t>On this slide, there are some items of Higher vocabulary (see notes under title slide). Teachers with Foundation only classes could remove these, and those with mixed Foundation/Higher classes, and particularly in classes where the tier of entry will be determined later, will want to work with the full slide.</a:t>
            </a:r>
          </a:p>
          <a:p>
            <a:pPr marL="241516" indent="-241516">
              <a:buAutoNum type="arabicPeriod"/>
            </a:pPr>
            <a:endParaRPr lang="en-GB" b="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2776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of 2</a:t>
            </a:r>
          </a:p>
          <a:p>
            <a:r>
              <a:rPr lang="en-US" b="1" dirty="0"/>
              <a:t>Timing: 8 minutes</a:t>
            </a:r>
          </a:p>
          <a:p>
            <a:endParaRPr lang="en-US" b="1" dirty="0"/>
          </a:p>
          <a:p>
            <a:r>
              <a:rPr lang="en-US" b="1" dirty="0"/>
              <a:t>Aim: </a:t>
            </a:r>
            <a:r>
              <a:rPr lang="en-US" b="0" u="none" dirty="0">
                <a:solidFill>
                  <a:srgbClr val="FF0000"/>
                </a:solidFill>
              </a:rPr>
              <a:t>Spoken production of questions and answers with</a:t>
            </a:r>
            <a:r>
              <a:rPr lang="en-US" b="0" u="none" baseline="0" dirty="0">
                <a:solidFill>
                  <a:srgbClr val="FF0000"/>
                </a:solidFill>
              </a:rPr>
              <a:t> –ER and –RE verbs and </a:t>
            </a:r>
            <a:r>
              <a:rPr lang="en-US" b="0" i="1" u="none" baseline="0" dirty="0">
                <a:solidFill>
                  <a:srgbClr val="FF0000"/>
                </a:solidFill>
              </a:rPr>
              <a:t>faire</a:t>
            </a:r>
            <a:r>
              <a:rPr lang="en-US" b="0" i="1" u="none" dirty="0">
                <a:solidFill>
                  <a:srgbClr val="FF0000"/>
                </a:solidFill>
              </a:rPr>
              <a:t> </a:t>
            </a:r>
            <a:r>
              <a:rPr lang="en-US" b="0" u="none" dirty="0">
                <a:solidFill>
                  <a:srgbClr val="FF0000"/>
                </a:solidFill>
              </a:rPr>
              <a:t>relating to household tasks and interests, and giving </a:t>
            </a:r>
            <a:r>
              <a:rPr lang="en-US" b="0" u="none" baseline="0" dirty="0">
                <a:solidFill>
                  <a:srgbClr val="FF0000"/>
                </a:solidFill>
              </a:rPr>
              <a:t>justifications.</a:t>
            </a:r>
            <a:endParaRPr lang="en-US" b="0" u="none" dirty="0">
              <a:solidFill>
                <a:srgbClr val="FF0000"/>
              </a:solidFill>
            </a:endParaRPr>
          </a:p>
          <a:p>
            <a:endParaRPr lang="en-US" sz="1300" b="1" dirty="0">
              <a:solidFill>
                <a:srgbClr val="0055A5"/>
              </a:solidFill>
            </a:endParaRPr>
          </a:p>
          <a:p>
            <a:r>
              <a:rPr lang="en-US" b="1" dirty="0"/>
              <a:t>Procedure: </a:t>
            </a:r>
          </a:p>
          <a:p>
            <a:pPr marL="241516" indent="-241516">
              <a:buFont typeface="+mj-lt"/>
              <a:buAutoNum type="arabicPeriod"/>
            </a:pPr>
            <a:r>
              <a:rPr lang="en-US" sz="1300" dirty="0">
                <a:solidFill>
                  <a:srgbClr val="0055A5"/>
                </a:solidFill>
              </a:rPr>
              <a:t>Click through the example, hearing the conversation spoken by native speakers.</a:t>
            </a:r>
          </a:p>
          <a:p>
            <a:pPr marL="241516" indent="-241516">
              <a:buFont typeface="+mj-lt"/>
              <a:buAutoNum type="arabicPeriod"/>
            </a:pPr>
            <a:r>
              <a:rPr lang="en-US" sz="1300" dirty="0">
                <a:solidFill>
                  <a:srgbClr val="0055A5"/>
                </a:solidFill>
              </a:rPr>
              <a:t>At foundation level, you may wish to constrain the activity to one simple question and answer, using only the first two bubbles in this example slide as a model.</a:t>
            </a:r>
          </a:p>
          <a:p>
            <a:pPr marL="241516" indent="-241516">
              <a:buFont typeface="+mj-lt"/>
              <a:buAutoNum type="arabicPeriod"/>
            </a:pPr>
            <a:r>
              <a:rPr lang="en-US" sz="1300" dirty="0">
                <a:solidFill>
                  <a:srgbClr val="0055A5"/>
                </a:solidFill>
              </a:rPr>
              <a:t>At higher level, students may create longer sentences and practise using additional previously learned vocabulary, using a variety of question words.</a:t>
            </a:r>
          </a:p>
          <a:p>
            <a:pPr marL="241516" indent="-241516">
              <a:buFont typeface="+mj-lt"/>
              <a:buAutoNum type="arabicPeriod"/>
            </a:pPr>
            <a:r>
              <a:rPr lang="en-US" sz="1300" dirty="0">
                <a:solidFill>
                  <a:srgbClr val="0055A5"/>
                </a:solidFill>
              </a:rPr>
              <a:t>Students work in pairs to talk about tasks carried out by themselves and other family members, using prompts from the picture board on the following slide.</a:t>
            </a:r>
          </a:p>
          <a:p>
            <a:pPr marL="241516" indent="-241516">
              <a:buFont typeface="+mj-lt"/>
              <a:buAutoNum type="arabicPeriod"/>
            </a:pPr>
            <a:r>
              <a:rPr lang="en-US" sz="1300" dirty="0">
                <a:solidFill>
                  <a:srgbClr val="0055A5"/>
                </a:solidFill>
              </a:rPr>
              <a:t>For additional support, you may wish to suggest some question starters using the question words provided on screen, e.g., </a:t>
            </a:r>
            <a:r>
              <a:rPr lang="fr-FR" sz="1300" i="1" dirty="0">
                <a:solidFill>
                  <a:srgbClr val="0055A5"/>
                </a:solidFill>
              </a:rPr>
              <a:t>qui fait…, pourquoi travailles-tu…, est-ce que tu aimes…, quelle est ta tâche préférée?, comment fais-tu… quand est-ce que tu… </a:t>
            </a:r>
          </a:p>
          <a:p>
            <a:endParaRPr lang="fr-FR" sz="1300" dirty="0">
              <a:solidFill>
                <a:srgbClr val="0055A5"/>
              </a:solidFill>
            </a:endParaRPr>
          </a:p>
          <a:p>
            <a:pPr defTabSz="966064">
              <a:defRPr/>
            </a:pPr>
            <a:r>
              <a:rPr lang="en-US" b="1" dirty="0"/>
              <a:t>Transcript: </a:t>
            </a:r>
          </a:p>
          <a:p>
            <a:pPr marL="0" marR="0" lvl="0" indent="0" algn="l" defTabSz="966064" rtl="0" eaLnBrk="1" fontAlgn="auto" latinLnBrk="0" hangingPunct="1">
              <a:lnSpc>
                <a:spcPct val="100000"/>
              </a:lnSpc>
              <a:spcBef>
                <a:spcPts val="0"/>
              </a:spcBef>
              <a:spcAft>
                <a:spcPts val="0"/>
              </a:spcAft>
              <a:buClrTx/>
              <a:buSzTx/>
              <a:buFontTx/>
              <a:buNone/>
              <a:tabLst/>
              <a:defRPr/>
            </a:pPr>
            <a:r>
              <a:rPr lang="fr-FR" b="0" u="none" noProof="0" dirty="0"/>
              <a:t>A: Chez toi, qui fait le ménage ? </a:t>
            </a:r>
          </a:p>
          <a:p>
            <a:pPr marL="0" marR="0" lvl="0" indent="0" algn="l" defTabSz="966064" rtl="0" eaLnBrk="1" fontAlgn="auto" latinLnBrk="0" hangingPunct="1">
              <a:lnSpc>
                <a:spcPct val="100000"/>
              </a:lnSpc>
              <a:spcBef>
                <a:spcPts val="0"/>
              </a:spcBef>
              <a:spcAft>
                <a:spcPts val="0"/>
              </a:spcAft>
              <a:buClrTx/>
              <a:buSzTx/>
              <a:buFontTx/>
              <a:buNone/>
              <a:tabLst/>
              <a:defRPr/>
            </a:pPr>
            <a:r>
              <a:rPr lang="fr-FR" b="0" u="none" noProof="0" dirty="0"/>
              <a:t>B: Chez moi, je fais le ménage avec mon frère.</a:t>
            </a:r>
          </a:p>
          <a:p>
            <a:pPr defTabSz="966064">
              <a:defRPr/>
            </a:pPr>
            <a:r>
              <a:rPr lang="fr-FR" b="0" u="none" noProof="0" dirty="0"/>
              <a:t>A: Pourquoi ?</a:t>
            </a:r>
          </a:p>
          <a:p>
            <a:pPr defTabSz="966064">
              <a:defRPr/>
            </a:pPr>
            <a:r>
              <a:rPr lang="fr-FR" b="0" u="none" noProof="0" dirty="0"/>
              <a:t>B: Parce que j’aime aider ma mère. Elle est toujours travailleuse.</a:t>
            </a:r>
          </a:p>
          <a:p>
            <a:pPr defTabSz="966064">
              <a:defRPr/>
            </a:pPr>
            <a:r>
              <a:rPr lang="fr-FR" b="0" u="none" noProof="0" dirty="0"/>
              <a:t>A: Est-ce que tu aimes faire le ménage ?</a:t>
            </a:r>
          </a:p>
          <a:p>
            <a:pPr defTabSz="966064">
              <a:defRPr/>
            </a:pPr>
            <a:r>
              <a:rPr lang="fr-FR" b="0" u="none" noProof="0" dirty="0"/>
              <a:t>B: Non !</a:t>
            </a:r>
          </a:p>
          <a:p>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2968900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2</a:t>
            </a:r>
          </a:p>
          <a:p>
            <a:r>
              <a:rPr lang="en-US" b="1" dirty="0"/>
              <a:t>Picture prompt cards to be printed, or to be displayed on the screen if desired</a:t>
            </a:r>
          </a:p>
        </p:txBody>
      </p:sp>
      <p:sp>
        <p:nvSpPr>
          <p:cNvPr id="4" name="Slide Number Placeholder 3"/>
          <p:cNvSpPr>
            <a:spLocks noGrp="1"/>
          </p:cNvSpPr>
          <p:nvPr>
            <p:ph type="sldNum" sz="quarter" idx="5"/>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27064278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fontAlgn="base">
              <a:defRPr/>
            </a:pPr>
            <a:r>
              <a:rPr lang="en-CA" sz="1300" dirty="0"/>
              <a:t>Artwork by Chloé Motard. All additional pictures selected are available under a Creative Commons license, no attribution required.</a:t>
            </a:r>
          </a:p>
          <a:p>
            <a:pPr defTabSz="966064" fontAlgn="base">
              <a:defRPr/>
            </a:pPr>
            <a:r>
              <a:rPr lang="en-CA" sz="1300" dirty="0"/>
              <a:t>Native speaker feedback provided by </a:t>
            </a:r>
            <a:r>
              <a:rPr lang="en-GB" b="0" i="0" dirty="0">
                <a:solidFill>
                  <a:srgbClr val="000000"/>
                </a:solidFill>
                <a:effectLst/>
                <a:latin typeface="Calibri" panose="020F0502020204030204" pitchFamily="34" charset="0"/>
              </a:rPr>
              <a:t> </a:t>
            </a:r>
            <a:r>
              <a:rPr lang="en-GB" b="1" dirty="0"/>
              <a:t>Word frequency </a:t>
            </a:r>
            <a:r>
              <a:rPr lang="en-GB" b="1" baseline="0" dirty="0"/>
              <a:t>(1 is the most frequent word in French): </a:t>
            </a:r>
            <a:endParaRPr lang="en-GB" sz="1200" b="1" dirty="0">
              <a:ea typeface="Calibri"/>
              <a:cs typeface="Calibri"/>
              <a:sym typeface="Calibri"/>
            </a:endParaRPr>
          </a:p>
          <a:p>
            <a:pPr defTabSz="966064">
              <a:defRPr/>
            </a:pPr>
            <a:r>
              <a:rPr lang="en-GB" sz="1200" b="1" dirty="0">
                <a:ea typeface="Calibri"/>
                <a:cs typeface="Calibri"/>
                <a:sym typeface="Calibri"/>
              </a:rPr>
              <a:t>(vocabulary introduced) </a:t>
            </a:r>
            <a:r>
              <a:rPr lang="fr-FR" dirty="0">
                <a:solidFill>
                  <a:srgbClr val="000000"/>
                </a:solidFill>
                <a:latin typeface="Century Gothic" panose="020B0502020202020204" pitchFamily="34" charset="0"/>
              </a:rPr>
              <a:t>échanger [1452], danser [2934], dessiner [2086], nager [n/a], mail/e-mail [n/a], texto [n/a], produire (H) [367], rendre (H) [85], centaine (H) [1417], véhicule (H) [1959], rare (H) [1233], c’est-à-dire (H) [560]</a:t>
            </a:r>
          </a:p>
          <a:p>
            <a:pPr defTabSz="966064">
              <a:defRPr/>
            </a:pPr>
            <a:r>
              <a:rPr lang="en-GB" sz="1200" b="1" dirty="0">
                <a:ea typeface="Calibri"/>
                <a:cs typeface="Calibri"/>
                <a:sym typeface="Calibri"/>
              </a:rPr>
              <a:t>(revisited function words) </a:t>
            </a:r>
            <a:r>
              <a:rPr lang="fr-FR" sz="1200" dirty="0">
                <a:ea typeface="Calibri"/>
                <a:cs typeface="Calibri"/>
                <a:sym typeface="Calibri"/>
              </a:rPr>
              <a:t>écrire, écris, écris! (aux) écrit (H) [382], entendre [149], jouer (à/de + </a:t>
            </a:r>
            <a:r>
              <a:rPr lang="en-GB" sz="1200" dirty="0">
                <a:ea typeface="Calibri"/>
                <a:cs typeface="Calibri"/>
                <a:sym typeface="Calibri"/>
              </a:rPr>
              <a:t>noun</a:t>
            </a:r>
            <a:r>
              <a:rPr lang="fr-FR" sz="1200" dirty="0">
                <a:ea typeface="Calibri"/>
                <a:cs typeface="Calibri"/>
                <a:sym typeface="Calibri"/>
              </a:rPr>
              <a:t>) [219], parler [106], prendre [43], traduire [1125], elle, elles [38], il, ils [13], je [22], nous [31], on [29], tu [112], vous [50] </a:t>
            </a:r>
          </a:p>
          <a:p>
            <a:pPr defTabSz="966064">
              <a:defRPr/>
            </a:pPr>
            <a:r>
              <a:rPr lang="en-GB" sz="1200" b="1" dirty="0">
                <a:ea typeface="Calibri"/>
                <a:cs typeface="Calibri"/>
                <a:sym typeface="Calibri"/>
              </a:rPr>
              <a:t>(spaced repetition 1) </a:t>
            </a:r>
            <a:r>
              <a:rPr lang="fr-FR" sz="1200" dirty="0">
                <a:ea typeface="Calibri"/>
                <a:cs typeface="Calibri"/>
                <a:sym typeface="Calibri"/>
              </a:rPr>
              <a:t>(se) laver [3503], (s')appeler [157], journée [587], paix [579], fier/fière [1331], officiel/officielle [996], (se) présenter (H) [209], accord (H) [496], membre (H) [390], efficace (H) [1243]</a:t>
            </a:r>
          </a:p>
          <a:p>
            <a:pPr defTabSz="966064">
              <a:defRPr/>
            </a:pPr>
            <a:r>
              <a:rPr lang="en-GB" sz="1200" b="1" dirty="0">
                <a:ea typeface="Calibri"/>
                <a:cs typeface="Calibri"/>
                <a:sym typeface="Calibri"/>
              </a:rPr>
              <a:t>(spaced repetition 2) </a:t>
            </a:r>
            <a:r>
              <a:rPr lang="fr-FR" sz="1200" dirty="0">
                <a:ea typeface="Calibri"/>
                <a:cs typeface="Calibri"/>
                <a:sym typeface="Calibri"/>
              </a:rPr>
              <a:t>oublier [504], payer [537], le2 [1], la2 [1], coût [830], client [917], mode [1137], cent [704], mille [1008], quatre-vingt-dix [&gt;5000], soixante-dix [4887], livrer (H) [613], marque (H) [1344]</a:t>
            </a:r>
          </a:p>
          <a:p>
            <a:pPr defTabSz="966064">
              <a:defRPr/>
            </a:pPr>
            <a:r>
              <a:rPr lang="en-GB" sz="1200" b="1" dirty="0">
                <a:ea typeface="Calibri"/>
                <a:cs typeface="Calibri"/>
                <a:sym typeface="Calibri"/>
              </a:rPr>
              <a:t>(thematic revisited vocabulary)</a:t>
            </a:r>
            <a:r>
              <a:rPr lang="en-GB" sz="1200" dirty="0">
                <a:ea typeface="Calibri"/>
                <a:cs typeface="Calibri"/>
                <a:sym typeface="Calibri"/>
              </a:rPr>
              <a:t> </a:t>
            </a:r>
            <a:r>
              <a:rPr lang="fr-FR" sz="1200" dirty="0">
                <a:ea typeface="Calibri"/>
                <a:cs typeface="Calibri"/>
                <a:sym typeface="Calibri"/>
              </a:rPr>
              <a:t>aimer [242], apprendre (à) [327], [1820], construire [793], écrire, écris, écrit [382], écouter [429],  jouer (à) [119], lire [278], pratiquer (H) [1268], prendre [43], raconter [820], répondre (à) [200], regarder [425], télévision/télé [1179], voyager [2194], club [1860], film [848], football/foot [2602], piscine [n/a], texte [631], parce que [adv]</a:t>
            </a:r>
          </a:p>
          <a:p>
            <a:pPr defTabSz="966064">
              <a:defRPr/>
            </a:pPr>
            <a:r>
              <a:rPr lang="en-GB" sz="1200" dirty="0">
                <a:ea typeface="Calibri"/>
                <a:cs typeface="Calibri"/>
                <a:sym typeface="Calibri"/>
              </a:rPr>
              <a:t>Source: Lonsdale, D., &amp; Le Bras, Y.  (2009). </a:t>
            </a:r>
            <a:r>
              <a:rPr lang="en-GB" sz="1200" i="1" dirty="0">
                <a:ea typeface="Calibri"/>
                <a:cs typeface="Calibri"/>
                <a:sym typeface="Calibri"/>
              </a:rPr>
              <a:t>A Frequency Dictionary of French: Core vocabulary for learners </a:t>
            </a:r>
            <a:r>
              <a:rPr lang="en-GB" sz="1200" dirty="0">
                <a:ea typeface="Calibri"/>
                <a:cs typeface="Calibri"/>
                <a:sym typeface="Calibri"/>
              </a:rPr>
              <a:t>London: Routledge.</a:t>
            </a:r>
          </a:p>
          <a:p>
            <a:pPr defTabSz="966064">
              <a:defRPr/>
            </a:pPr>
            <a:endParaRPr lang="en-GB" sz="1200" dirty="0">
              <a:ea typeface="Calibri"/>
              <a:cs typeface="Calibri"/>
              <a:sym typeface="Calibri"/>
            </a:endParaRPr>
          </a:p>
          <a:p>
            <a:r>
              <a:rPr lang="en-CA" sz="1200" dirty="0"/>
              <a:t>The frequency rankings for words that occur in this PowerPoint which have been</a:t>
            </a:r>
            <a:r>
              <a:rPr lang="en-CA" sz="1200" i="1" dirty="0"/>
              <a:t> previously</a:t>
            </a:r>
            <a:r>
              <a:rPr lang="en-CA" sz="1200" dirty="0"/>
              <a:t> introduced in NCELP resources are given in the NCELP SOW and in the resources that first introduced and formally re-visited those words. </a:t>
            </a:r>
          </a:p>
          <a:p>
            <a:r>
              <a:rPr lang="en-CA" sz="1200" dirty="0"/>
              <a:t>For any </a:t>
            </a:r>
            <a:r>
              <a:rPr lang="en-CA" sz="1200" i="1" dirty="0"/>
              <a:t>other </a:t>
            </a:r>
            <a:r>
              <a:rPr lang="en-CA" sz="1200" dirty="0"/>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2642787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Higher vocabulary</a:t>
            </a:r>
          </a:p>
          <a:p>
            <a:r>
              <a:rPr lang="en-US" b="1" dirty="0"/>
              <a:t>Picture cards to be printed from this slide</a:t>
            </a:r>
          </a:p>
          <a:p>
            <a:r>
              <a:rPr lang="en-US" b="1" dirty="0"/>
              <a:t>Slide not to be on the screen during the game but can be displayed for quick vocabulary revision as a lesson starter.</a:t>
            </a:r>
          </a:p>
          <a:p>
            <a:endParaRPr lang="en-US" b="1" dirty="0"/>
          </a:p>
          <a:p>
            <a:r>
              <a:rPr lang="en-US" b="1" dirty="0"/>
              <a:t>Aim: </a:t>
            </a:r>
            <a:r>
              <a:rPr lang="en-US" b="0" dirty="0"/>
              <a:t>To practise saying and writing the new vocabulary using a picture card game.</a:t>
            </a:r>
            <a:endParaRPr lang="en-US" b="1" dirty="0"/>
          </a:p>
          <a:p>
            <a:endParaRPr lang="en-US" b="1" dirty="0"/>
          </a:p>
          <a:p>
            <a:r>
              <a:rPr lang="en-US" b="1" dirty="0"/>
              <a:t>Procedure:</a:t>
            </a:r>
          </a:p>
          <a:p>
            <a:pPr marL="228600" indent="-228600">
              <a:buFont typeface="+mj-lt"/>
              <a:buAutoNum type="arabicPeriod"/>
            </a:pPr>
            <a:r>
              <a:rPr lang="en-GB" dirty="0">
                <a:solidFill>
                  <a:schemeClr val="accent2"/>
                </a:solidFill>
              </a:rPr>
              <a:t>Students work in pairs using printed picture cards.</a:t>
            </a:r>
          </a:p>
          <a:p>
            <a:pPr marL="228600" indent="-228600">
              <a:buFont typeface="+mj-lt"/>
              <a:buAutoNum type="arabicPeriod"/>
            </a:pPr>
            <a:r>
              <a:rPr lang="en-GB" dirty="0">
                <a:solidFill>
                  <a:schemeClr val="accent2"/>
                </a:solidFill>
              </a:rPr>
              <a:t>Shuffle the cards and place them face-down on the table.</a:t>
            </a:r>
          </a:p>
          <a:p>
            <a:pPr marL="228600" indent="-228600">
              <a:buFont typeface="+mj-lt"/>
              <a:buAutoNum type="arabicPeriod"/>
            </a:pPr>
            <a:r>
              <a:rPr lang="en-GB" dirty="0">
                <a:solidFill>
                  <a:schemeClr val="accent2"/>
                </a:solidFill>
              </a:rPr>
              <a:t>Partner A takes a card and does not show it to partner B. Partner A says the English word on the card, and partner B says the word in French and writes it on a mini-whiteboard or paper.</a:t>
            </a:r>
          </a:p>
          <a:p>
            <a:pPr marL="228600" indent="-228600">
              <a:buFont typeface="+mj-lt"/>
              <a:buAutoNum type="arabicPeriod"/>
            </a:pPr>
            <a:r>
              <a:rPr lang="en-GB" dirty="0">
                <a:solidFill>
                  <a:schemeClr val="accent2"/>
                </a:solidFill>
              </a:rPr>
              <a:t>Partner A verifies the answer. If partner B said the word correctly, they get five points, and if they spell it correctly, they get a further 10 points.</a:t>
            </a:r>
          </a:p>
          <a:p>
            <a:pPr marL="228600" indent="-228600">
              <a:buFont typeface="+mj-lt"/>
              <a:buAutoNum type="arabicPeriod"/>
            </a:pPr>
            <a:r>
              <a:rPr lang="en-GB" dirty="0">
                <a:solidFill>
                  <a:schemeClr val="accent2"/>
                </a:solidFill>
              </a:rPr>
              <a:t>Continue until all the cards have been used, then add the scores to find the winner.</a:t>
            </a:r>
          </a:p>
          <a:p>
            <a:pPr marL="228600" indent="-228600">
              <a:buFont typeface="+mj-lt"/>
              <a:buAutoNum type="arabicPeriod"/>
            </a:pPr>
            <a:r>
              <a:rPr lang="en-GB" dirty="0">
                <a:solidFill>
                  <a:schemeClr val="accent2"/>
                </a:solidFill>
              </a:rPr>
              <a:t>If time allows, re-shuffle the cards and repeat the exercise to give opportunities for students to reinforce the vocabulary and spelling acquisition.</a:t>
            </a:r>
          </a:p>
        </p:txBody>
      </p:sp>
      <p:sp>
        <p:nvSpPr>
          <p:cNvPr id="4" name="Slide Number Placeholder 3"/>
          <p:cNvSpPr>
            <a:spLocks noGrp="1"/>
          </p:cNvSpPr>
          <p:nvPr>
            <p:ph type="sldNum" sz="quarter" idx="5"/>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31996263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Foundation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Picture cards to be printed from this slide</a:t>
            </a:r>
          </a:p>
          <a:p>
            <a:r>
              <a:rPr lang="en-US" b="1" dirty="0"/>
              <a:t>Slide not to be on the screen during the game but can be displayed for quick vocabulary revision as a lesson starter.</a:t>
            </a:r>
          </a:p>
          <a:p>
            <a:endParaRPr lang="en-US" b="1" dirty="0"/>
          </a:p>
          <a:p>
            <a:r>
              <a:rPr lang="en-US" b="1" dirty="0"/>
              <a:t>Aim: </a:t>
            </a:r>
            <a:r>
              <a:rPr lang="en-US" b="0" dirty="0"/>
              <a:t>To practise saying and writing the new vocabulary using a picture card game.</a:t>
            </a:r>
            <a:endParaRPr lang="en-US" b="1" dirty="0"/>
          </a:p>
          <a:p>
            <a:endParaRPr lang="en-US" b="1" dirty="0"/>
          </a:p>
          <a:p>
            <a:r>
              <a:rPr lang="en-US" b="1" dirty="0"/>
              <a:t>Procedure:</a:t>
            </a:r>
          </a:p>
          <a:p>
            <a:pPr marL="228600" indent="-228600">
              <a:buFont typeface="+mj-lt"/>
              <a:buAutoNum type="arabicPeriod"/>
            </a:pPr>
            <a:r>
              <a:rPr lang="en-GB" dirty="0">
                <a:solidFill>
                  <a:schemeClr val="accent2"/>
                </a:solidFill>
              </a:rPr>
              <a:t>Students work in pairs using printed picture cards.</a:t>
            </a:r>
          </a:p>
          <a:p>
            <a:pPr marL="228600" indent="-228600">
              <a:buFont typeface="+mj-lt"/>
              <a:buAutoNum type="arabicPeriod"/>
            </a:pPr>
            <a:r>
              <a:rPr lang="en-GB" dirty="0">
                <a:solidFill>
                  <a:schemeClr val="accent2"/>
                </a:solidFill>
              </a:rPr>
              <a:t>Shuffle the cards and place them face-down on the table.</a:t>
            </a:r>
          </a:p>
          <a:p>
            <a:pPr marL="228600" indent="-228600">
              <a:buFont typeface="+mj-lt"/>
              <a:buAutoNum type="arabicPeriod"/>
            </a:pPr>
            <a:r>
              <a:rPr lang="en-GB" dirty="0">
                <a:solidFill>
                  <a:schemeClr val="accent2"/>
                </a:solidFill>
              </a:rPr>
              <a:t>Partner A takes a card and does not show it to partner B. Partner A says the English word on the card, and partner B says the word in French and writes it on a mini-whiteboard or paper.</a:t>
            </a:r>
          </a:p>
          <a:p>
            <a:pPr marL="228600" indent="-228600">
              <a:buFont typeface="+mj-lt"/>
              <a:buAutoNum type="arabicPeriod"/>
            </a:pPr>
            <a:r>
              <a:rPr lang="en-GB" dirty="0">
                <a:solidFill>
                  <a:schemeClr val="accent2"/>
                </a:solidFill>
              </a:rPr>
              <a:t>Partner A verifies the answer. If partner B said the word correctly, they get five points, and if they spell it correctly, they get a further 10 points.</a:t>
            </a:r>
          </a:p>
          <a:p>
            <a:pPr marL="228600" indent="-228600">
              <a:buFont typeface="+mj-lt"/>
              <a:buAutoNum type="arabicPeriod"/>
            </a:pPr>
            <a:r>
              <a:rPr lang="en-GB" dirty="0">
                <a:solidFill>
                  <a:schemeClr val="accent2"/>
                </a:solidFill>
              </a:rPr>
              <a:t>Continue until all the cards have been used, then add the scores to find the winner.</a:t>
            </a:r>
          </a:p>
          <a:p>
            <a:pPr marL="228600" indent="-228600">
              <a:buFont typeface="+mj-lt"/>
              <a:buAutoNum type="arabicPeriod"/>
            </a:pPr>
            <a:r>
              <a:rPr lang="en-GB" dirty="0">
                <a:solidFill>
                  <a:schemeClr val="accent2"/>
                </a:solidFill>
              </a:rPr>
              <a:t>If time allows, re-shuffle the cards and repeat the exercise to give opportunities for students to reinforce the vocabulary and spelling acquisition.</a:t>
            </a:r>
          </a:p>
        </p:txBody>
      </p:sp>
      <p:sp>
        <p:nvSpPr>
          <p:cNvPr id="4" name="Slide Number Placeholder 3"/>
          <p:cNvSpPr>
            <a:spLocks noGrp="1"/>
          </p:cNvSpPr>
          <p:nvPr>
            <p:ph type="sldNum" sz="quarter" idx="5"/>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1760654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2984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Timing: 30 seconds</a:t>
            </a:r>
          </a:p>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Teachers can choose either or both SSC slides – the first is with audio, the second is without.</a:t>
            </a:r>
          </a:p>
          <a:p>
            <a:pPr defTabSz="966064">
              <a:defRPr/>
            </a:pPr>
            <a:endParaRPr lang="en-GB" b="1" baseline="0" dirty="0"/>
          </a:p>
          <a:p>
            <a:pPr defTabSz="966064">
              <a:defRPr/>
            </a:pPr>
            <a:r>
              <a:rPr lang="en-GB" b="1" baseline="0" dirty="0"/>
              <a:t>Aim: </a:t>
            </a:r>
            <a:r>
              <a:rPr lang="en-GB" b="0" baseline="0" dirty="0"/>
              <a:t>To consolidate SSC </a:t>
            </a:r>
            <a:r>
              <a:rPr lang="en-GB" b="1" baseline="0" dirty="0"/>
              <a:t>[</a:t>
            </a:r>
            <a:r>
              <a:rPr lang="en-GB" sz="1300" b="1" dirty="0">
                <a:solidFill>
                  <a:srgbClr val="1F4E79"/>
                </a:solidFill>
                <a:latin typeface="Century Gothic" panose="020B0502020202020204" pitchFamily="34" charset="0"/>
              </a:rPr>
              <a:t>-s-] </a:t>
            </a:r>
            <a:r>
              <a:rPr lang="en-GB" b="0" baseline="0" dirty="0"/>
              <a:t>in preparation for revising endings of –RE verb forms like </a:t>
            </a:r>
            <a:r>
              <a:rPr lang="fr-FR" b="0" i="1" baseline="0" noProof="0" dirty="0"/>
              <a:t>traduire (tradui</a:t>
            </a:r>
            <a:r>
              <a:rPr lang="fr-FR" b="1" i="1" baseline="0" noProof="0" dirty="0"/>
              <a:t>s</a:t>
            </a:r>
            <a:r>
              <a:rPr lang="fr-FR" b="0" i="1" baseline="0" noProof="0" dirty="0"/>
              <a:t>ons, tradui</a:t>
            </a:r>
            <a:r>
              <a:rPr lang="fr-FR" b="1" i="1" baseline="0" noProof="0" dirty="0"/>
              <a:t>s</a:t>
            </a:r>
            <a:r>
              <a:rPr lang="fr-FR" b="0" i="1" baseline="0" noProof="0" dirty="0"/>
              <a:t>ez, tradui</a:t>
            </a:r>
            <a:r>
              <a:rPr lang="fr-FR" b="1" i="1" baseline="0" noProof="0" dirty="0"/>
              <a:t>s</a:t>
            </a:r>
            <a:r>
              <a:rPr lang="fr-FR" b="0" i="1" baseline="0" noProof="0" dirty="0"/>
              <a:t>ent</a:t>
            </a:r>
            <a:r>
              <a:rPr lang="en-GB" b="0" baseline="0" dirty="0"/>
              <a:t>).</a:t>
            </a:r>
            <a:endParaRPr lang="en-GB" sz="1300" b="1" dirty="0">
              <a:solidFill>
                <a:srgbClr val="1F4E79"/>
              </a:solidFill>
              <a:latin typeface="Century Gothic" panose="020B0502020202020204" pitchFamily="34" charset="0"/>
            </a:endParaRP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a:t>
            </a:r>
            <a:r>
              <a:rPr lang="en-GB" sz="1300" b="1" dirty="0">
                <a:solidFill>
                  <a:srgbClr val="1F4E79"/>
                </a:solidFill>
                <a:latin typeface="Century Gothic" panose="020B0502020202020204" pitchFamily="34" charset="0"/>
              </a:rPr>
              <a:t>-s-] </a:t>
            </a:r>
            <a:r>
              <a:rPr lang="en-GB" b="0" dirty="0"/>
              <a:t>sound first, on its own. Students repeat it with you.</a:t>
            </a:r>
            <a:br>
              <a:rPr lang="en-GB" b="0" dirty="0"/>
            </a:br>
            <a:r>
              <a:rPr lang="en-GB" b="0" dirty="0"/>
              <a:t>2. Bring up the word </a:t>
            </a:r>
            <a:r>
              <a:rPr lang="en-GB" b="0" baseline="0" dirty="0"/>
              <a:t>”</a:t>
            </a:r>
            <a:r>
              <a:rPr lang="en-GB" sz="1300" b="1" dirty="0" err="1">
                <a:solidFill>
                  <a:srgbClr val="002060"/>
                </a:solidFill>
                <a:latin typeface="Century Gothic" panose="020B0502020202020204" pitchFamily="34" charset="0"/>
              </a:rPr>
              <a:t>maison</a:t>
            </a:r>
            <a:r>
              <a:rPr lang="en-GB" sz="1300" dirty="0"/>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b="1" baseline="0" dirty="0"/>
              <a:t>to trace the outline of a house in the air with two fingers.</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300" b="1" dirty="0">
                <a:solidFill>
                  <a:srgbClr val="1F4E79"/>
                </a:solidFill>
                <a:latin typeface="Century Gothic" panose="020B0502020202020204" pitchFamily="34" charset="0"/>
              </a:rPr>
              <a:t>-s- between vowels</a:t>
            </a:r>
            <a:r>
              <a:rPr lang="en-GB" b="1" dirty="0"/>
              <a:t>] </a:t>
            </a:r>
            <a:r>
              <a:rPr lang="en-GB" baseline="0" dirty="0"/>
              <a:t>sound, pronouncing </a:t>
            </a:r>
            <a:r>
              <a:rPr lang="en-GB" b="0" baseline="0" dirty="0"/>
              <a:t>”</a:t>
            </a:r>
            <a:r>
              <a:rPr lang="en-GB" b="1" baseline="0" dirty="0" err="1"/>
              <a:t>maison</a:t>
            </a:r>
            <a:r>
              <a:rPr lang="en-GB" sz="1300" dirty="0"/>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dirty="0" err="1"/>
              <a:t>maison</a:t>
            </a:r>
            <a:r>
              <a:rPr lang="en-GB" b="1" dirty="0"/>
              <a:t> </a:t>
            </a:r>
            <a:r>
              <a:rPr lang="en-GB" b="0" dirty="0"/>
              <a:t>[325]</a:t>
            </a:r>
          </a:p>
          <a:p>
            <a:pPr defTabSz="966064">
              <a:defRPr/>
            </a:pP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latin typeface="Century Gothic" panose="020B0502020202020204" pitchFamily="34" charset="0"/>
              </a:rPr>
              <a:pPr>
                <a:defRPr/>
              </a:pPr>
              <a:t>50</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808801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latin typeface="Century Gothic" panose="020B0502020202020204" pitchFamily="34" charset="0"/>
              </a:rPr>
              <a:pPr>
                <a:defRPr/>
              </a:pPr>
              <a:t>51</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41762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revise the construction in the present tense of –RE verbs like </a:t>
            </a:r>
            <a:r>
              <a:rPr lang="fr-FR" b="0" i="1" noProof="0" dirty="0"/>
              <a:t>traduire.</a:t>
            </a:r>
            <a:endParaRPr lang="fr-FR" b="1" i="1" noProof="0" dirty="0"/>
          </a:p>
          <a:p>
            <a:endParaRPr lang="fr-FR" b="1" noProof="0"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Draw attention to the spelling change in the stem for </a:t>
            </a:r>
            <a:r>
              <a:rPr lang="fr-FR" b="0" i="1" noProof="0" dirty="0"/>
              <a:t>the je, tu, il/elle/on, ils/elles </a:t>
            </a:r>
            <a:r>
              <a:rPr lang="en-US" b="0" dirty="0"/>
              <a:t>forms.</a:t>
            </a:r>
          </a:p>
          <a:p>
            <a:pPr marL="241516" indent="-241516">
              <a:buAutoNum type="arabicPeriod"/>
            </a:pPr>
            <a:r>
              <a:rPr lang="en-US" b="0" dirty="0"/>
              <a:t>Ask students to identify the verb endings that sound the same. </a:t>
            </a:r>
          </a:p>
          <a:p>
            <a:pPr marL="241516" indent="-241516">
              <a:buAutoNum type="arabicPeriod"/>
            </a:pPr>
            <a:r>
              <a:rPr lang="en-US" b="0" dirty="0"/>
              <a:t>Say</a:t>
            </a:r>
            <a:r>
              <a:rPr lang="en-US" b="0" baseline="0" dirty="0"/>
              <a:t> each word form aloud. Students repeat.</a:t>
            </a:r>
            <a:endParaRPr lang="en-US" b="0" dirty="0"/>
          </a:p>
          <a:p>
            <a:pPr marL="241516" indent="-241516">
              <a:buAutoNum type="arabicPeriod"/>
            </a:pPr>
            <a:r>
              <a:rPr lang="en-US" b="0" dirty="0"/>
              <a:t>Click to reveal answers.</a:t>
            </a:r>
          </a:p>
          <a:p>
            <a:pPr marL="241516" marR="0" lvl="0" indent="-241516" algn="l" defTabSz="914400" rtl="0" eaLnBrk="1" fontAlgn="auto" latinLnBrk="0" hangingPunct="1">
              <a:lnSpc>
                <a:spcPct val="100000"/>
              </a:lnSpc>
              <a:spcBef>
                <a:spcPts val="0"/>
              </a:spcBef>
              <a:spcAft>
                <a:spcPts val="0"/>
              </a:spcAft>
              <a:buClrTx/>
              <a:buSzTx/>
              <a:buFontTx/>
              <a:buAutoNum type="arabicPeriod"/>
              <a:tabLst/>
              <a:defRPr/>
            </a:pPr>
            <a:r>
              <a:rPr lang="en-US" b="0" dirty="0"/>
              <a:t>Click audio button to hear the whole verb conjugated by a native speaker.</a:t>
            </a:r>
          </a:p>
          <a:p>
            <a:pPr marL="241516" indent="-241516">
              <a:buAutoNum type="arabicPeriod"/>
            </a:pPr>
            <a:r>
              <a:rPr lang="en-US" b="0" dirty="0"/>
              <a:t>Click to reveal the quick verb revision quiz, eliciting verbal translations into English of the four verbs.</a:t>
            </a:r>
          </a:p>
          <a:p>
            <a:pPr marL="241516" indent="-241516">
              <a:buAutoNum type="arabicPeriod"/>
            </a:pPr>
            <a:r>
              <a:rPr lang="en-US" b="0" dirty="0"/>
              <a:t>Click to reveal the answers.</a:t>
            </a:r>
          </a:p>
          <a:p>
            <a:endParaRPr lang="en-GB" dirty="0"/>
          </a:p>
          <a:p>
            <a:r>
              <a:rPr lang="en-US" b="1" dirty="0"/>
              <a:t>Transcript:</a:t>
            </a:r>
          </a:p>
          <a:p>
            <a:r>
              <a:rPr lang="fr-FR" b="0" noProof="0" dirty="0"/>
              <a:t>je traduis</a:t>
            </a:r>
          </a:p>
          <a:p>
            <a:r>
              <a:rPr lang="fr-FR" b="0" noProof="0" dirty="0"/>
              <a:t>tu traduis</a:t>
            </a:r>
          </a:p>
          <a:p>
            <a:r>
              <a:rPr lang="fr-FR" b="0" noProof="0" dirty="0"/>
              <a:t>il traduit, elle traduit, on traduit</a:t>
            </a:r>
          </a:p>
          <a:p>
            <a:r>
              <a:rPr lang="fr-FR" b="0" noProof="0" dirty="0"/>
              <a:t>nous traduisons</a:t>
            </a:r>
          </a:p>
          <a:p>
            <a:r>
              <a:rPr lang="fr-FR" b="0" noProof="0" dirty="0"/>
              <a:t>vous traduisez</a:t>
            </a:r>
          </a:p>
          <a:p>
            <a:r>
              <a:rPr lang="fr-FR" b="0" noProof="0" dirty="0"/>
              <a:t>ils traduisent, elles traduisent</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42861238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r>
              <a:rPr lang="en-US" b="1" dirty="0"/>
              <a:t>Note: this slide contains one verb from the Higher vocabulary list (</a:t>
            </a:r>
            <a:r>
              <a:rPr lang="fr-FR" b="1" i="1" noProof="0" dirty="0"/>
              <a:t>produire</a:t>
            </a:r>
            <a:r>
              <a:rPr lang="en-US" b="1" dirty="0"/>
              <a:t>), but this does not affect the purpose or understanding of the task, as the focus is on listening to verb endings.</a:t>
            </a:r>
          </a:p>
          <a:p>
            <a:endParaRPr lang="en-US" b="1" dirty="0"/>
          </a:p>
          <a:p>
            <a:r>
              <a:rPr lang="en-US" b="1" dirty="0"/>
              <a:t>Aim: </a:t>
            </a:r>
            <a:r>
              <a:rPr lang="en-US" b="0" dirty="0"/>
              <a:t>Aural</a:t>
            </a:r>
            <a:r>
              <a:rPr lang="en-US" b="0" baseline="0" dirty="0"/>
              <a:t> recognition of </a:t>
            </a:r>
            <a:r>
              <a:rPr lang="en-US" b="0" dirty="0"/>
              <a:t>the forms of -RE verbs like </a:t>
            </a:r>
            <a:r>
              <a:rPr lang="fr-FR" b="0" i="1" noProof="0" dirty="0"/>
              <a:t>traduire </a:t>
            </a:r>
            <a:r>
              <a:rPr lang="en-US" b="0" dirty="0"/>
              <a:t>and connecting them with meaning (subjects)</a:t>
            </a:r>
          </a:p>
          <a:p>
            <a:endParaRPr lang="en-US" b="1" dirty="0"/>
          </a:p>
          <a:p>
            <a:r>
              <a:rPr lang="en-US" b="1" dirty="0"/>
              <a:t>Procedure:</a:t>
            </a:r>
          </a:p>
          <a:p>
            <a:pPr marL="241516" indent="-241516">
              <a:buAutoNum type="arabicPeriod"/>
            </a:pPr>
            <a:r>
              <a:rPr lang="en-US" b="0" dirty="0"/>
              <a:t>Click to hear a short form of verbs like </a:t>
            </a:r>
            <a:r>
              <a:rPr lang="fr-FR" b="0" i="1" dirty="0"/>
              <a:t>traduire</a:t>
            </a:r>
            <a:r>
              <a:rPr lang="en-US" b="0" dirty="0"/>
              <a:t>.</a:t>
            </a:r>
          </a:p>
          <a:p>
            <a:pPr marL="241516" indent="-241516">
              <a:buAutoNum type="arabicPeriod"/>
            </a:pPr>
            <a:r>
              <a:rPr lang="en-US" b="0" dirty="0"/>
              <a:t>Students are asked to say choose the correct associated pronouns, then decide which goal the ball should be sent to. Clockwise from left bottom: </a:t>
            </a:r>
            <a:r>
              <a:rPr lang="fr-FR" b="0" i="1" noProof="0" dirty="0"/>
              <a:t>vous, nous</a:t>
            </a:r>
            <a:r>
              <a:rPr lang="fr-FR" b="0" i="1" dirty="0"/>
              <a:t>, je/tu/il/elle/on, ils/elles</a:t>
            </a:r>
            <a:r>
              <a:rPr lang="en-US" b="0" i="1" dirty="0"/>
              <a:t>.</a:t>
            </a:r>
            <a:endParaRPr lang="fr-FR" b="0" i="1" noProof="0" dirty="0"/>
          </a:p>
          <a:p>
            <a:pPr marL="241516" indent="-241516">
              <a:buAutoNum type="arabicPeriod"/>
            </a:pPr>
            <a:r>
              <a:rPr lang="en-US" b="0" dirty="0"/>
              <a:t>Click to make the ball travel to the correct goal to verify responses.</a:t>
            </a:r>
          </a:p>
          <a:p>
            <a:pPr marL="241516" indent="-241516">
              <a:buAutoNum type="arabicPeriod"/>
            </a:pPr>
            <a:endParaRPr lang="en-US" b="0" dirty="0"/>
          </a:p>
          <a:p>
            <a:r>
              <a:rPr lang="en-GB" b="1" noProof="0" dirty="0"/>
              <a:t>Transcript:</a:t>
            </a:r>
          </a:p>
          <a:p>
            <a:r>
              <a:rPr lang="fr-FR" b="0" noProof="0" dirty="0"/>
              <a:t>lis / lit</a:t>
            </a:r>
          </a:p>
          <a:p>
            <a:r>
              <a:rPr lang="fr-FR" b="0" noProof="0" dirty="0"/>
              <a:t>traduisent</a:t>
            </a:r>
          </a:p>
          <a:p>
            <a:r>
              <a:rPr lang="fr-FR" b="0" noProof="0" dirty="0"/>
              <a:t>produisez</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disons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construis / construit</a:t>
            </a:r>
          </a:p>
          <a:p>
            <a:r>
              <a:rPr lang="fr-FR" b="0" noProof="0" dirty="0"/>
              <a:t>conduisons</a:t>
            </a:r>
          </a:p>
          <a:p>
            <a:r>
              <a:rPr lang="fr-FR" b="0" noProof="0" dirty="0"/>
              <a:t>disent</a:t>
            </a:r>
          </a:p>
          <a:p>
            <a:r>
              <a:rPr lang="fr-FR" b="0" noProof="0" dirty="0"/>
              <a:t>lisez</a:t>
            </a:r>
          </a:p>
          <a:p>
            <a:endParaRPr lang="en-GB" b="1" baseline="0" dirty="0"/>
          </a:p>
          <a:p>
            <a:pPr defTabSz="966064">
              <a:defRPr/>
            </a:pPr>
            <a:r>
              <a:rPr lang="en-GB" b="1" baseline="0" dirty="0"/>
              <a:t>Word frequency of unknown words used (1 is the most frequent word in French): </a:t>
            </a:r>
            <a:br>
              <a:rPr lang="en-GB" baseline="0" dirty="0"/>
            </a:br>
            <a:r>
              <a:rPr lang="fr-FR" baseline="0" noProof="0" dirty="0"/>
              <a:t>but [</a:t>
            </a:r>
            <a:r>
              <a:rPr lang="en-GB" baseline="0" dirty="0"/>
              <a:t>441]</a:t>
            </a:r>
            <a:endParaRPr lang="en-GB" b="0" baseline="0" dirty="0"/>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53</a:t>
            </a:fld>
            <a:endParaRPr lang="en-GB"/>
          </a:p>
        </p:txBody>
      </p:sp>
    </p:spTree>
    <p:extLst>
      <p:ext uri="{BB962C8B-B14F-4D97-AF65-F5344CB8AC3E}">
        <p14:creationId xmlns:p14="http://schemas.microsoft.com/office/powerpoint/2010/main" val="7885209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r>
              <a:rPr lang="en-US" b="1" dirty="0"/>
              <a:t>Higher only</a:t>
            </a:r>
          </a:p>
          <a:p>
            <a:endParaRPr lang="en-US" b="1" dirty="0"/>
          </a:p>
          <a:p>
            <a:r>
              <a:rPr lang="en-US" b="1" dirty="0"/>
              <a:t>Aim: </a:t>
            </a:r>
            <a:r>
              <a:rPr lang="en-US" b="0" dirty="0"/>
              <a:t>To revise the construction in the present tense of -RE verbs like é</a:t>
            </a:r>
            <a:r>
              <a:rPr lang="fr-FR" b="0" i="1" noProof="0" dirty="0"/>
              <a:t>crire.</a:t>
            </a:r>
            <a:endParaRPr lang="fr-FR" b="1" i="1" noProof="0" dirty="0"/>
          </a:p>
          <a:p>
            <a:endParaRPr lang="fr-FR" b="1" noProof="0"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Draw attention to the spelling change in the stem (added v) for </a:t>
            </a:r>
            <a:r>
              <a:rPr lang="fr-FR" b="0" i="1" noProof="0" dirty="0"/>
              <a:t>the nous, vous, ils/elles </a:t>
            </a:r>
            <a:r>
              <a:rPr lang="en-US" b="0" dirty="0"/>
              <a:t>forms.</a:t>
            </a:r>
          </a:p>
          <a:p>
            <a:pPr marL="241516" indent="-241516">
              <a:buAutoNum type="arabicPeriod"/>
            </a:pPr>
            <a:r>
              <a:rPr lang="en-US" b="0" dirty="0"/>
              <a:t>Ask students to identify the verb endings that sound the same. </a:t>
            </a:r>
          </a:p>
          <a:p>
            <a:pPr marL="241516" indent="-241516">
              <a:buAutoNum type="arabicPeriod"/>
            </a:pPr>
            <a:r>
              <a:rPr lang="en-US" b="0" dirty="0"/>
              <a:t>Say</a:t>
            </a:r>
            <a:r>
              <a:rPr lang="en-US" b="0" baseline="0" dirty="0"/>
              <a:t> each word form aloud. Students repeat.</a:t>
            </a:r>
            <a:endParaRPr lang="en-US" b="0" dirty="0"/>
          </a:p>
          <a:p>
            <a:pPr marL="241516" indent="-241516">
              <a:buAutoNum type="arabicPeriod"/>
            </a:pPr>
            <a:r>
              <a:rPr lang="en-US" b="0" dirty="0"/>
              <a:t>Click to reveal answers.</a:t>
            </a:r>
          </a:p>
          <a:p>
            <a:pPr marL="241516" marR="0" lvl="0" indent="-241516" algn="l" defTabSz="914400" rtl="0" eaLnBrk="1" fontAlgn="auto" latinLnBrk="0" hangingPunct="1">
              <a:lnSpc>
                <a:spcPct val="100000"/>
              </a:lnSpc>
              <a:spcBef>
                <a:spcPts val="0"/>
              </a:spcBef>
              <a:spcAft>
                <a:spcPts val="0"/>
              </a:spcAft>
              <a:buClrTx/>
              <a:buSzTx/>
              <a:buFontTx/>
              <a:buAutoNum type="arabicPeriod"/>
              <a:tabLst/>
              <a:defRPr/>
            </a:pPr>
            <a:r>
              <a:rPr lang="en-US" b="0" dirty="0"/>
              <a:t>Click audio button to hear the whole verb conjugated by a native speaker.</a:t>
            </a:r>
          </a:p>
          <a:p>
            <a:pPr marL="241516" indent="-241516">
              <a:buAutoNum type="arabicPeriod"/>
            </a:pPr>
            <a:r>
              <a:rPr lang="en-US" b="0" dirty="0"/>
              <a:t>Click to reveal the quick verb revision quiz, eliciting verbal translations into English of the two verbs.</a:t>
            </a:r>
          </a:p>
          <a:p>
            <a:pPr marL="241516" indent="-241516">
              <a:buAutoNum type="arabicPeriod"/>
            </a:pPr>
            <a:r>
              <a:rPr lang="en-US" b="0" dirty="0"/>
              <a:t>Click to reveal the answers.</a:t>
            </a:r>
          </a:p>
          <a:p>
            <a:endParaRPr lang="en-GB" dirty="0"/>
          </a:p>
          <a:p>
            <a:r>
              <a:rPr lang="en-US" b="1" dirty="0"/>
              <a:t>Transcript:</a:t>
            </a:r>
          </a:p>
          <a:p>
            <a:r>
              <a:rPr lang="fr-FR" sz="1300" dirty="0"/>
              <a:t>j’écris</a:t>
            </a:r>
            <a:endParaRPr lang="en-GB" sz="1300" dirty="0"/>
          </a:p>
          <a:p>
            <a:r>
              <a:rPr lang="fr-FR" sz="1300" dirty="0"/>
              <a:t>tu écris</a:t>
            </a:r>
            <a:endParaRPr lang="en-GB" sz="1300" dirty="0"/>
          </a:p>
          <a:p>
            <a:r>
              <a:rPr lang="fr-FR" sz="1300" dirty="0"/>
              <a:t>il écrit, elle écrit, on écrit</a:t>
            </a:r>
            <a:endParaRPr lang="en-GB" sz="1300" dirty="0"/>
          </a:p>
          <a:p>
            <a:r>
              <a:rPr lang="fr-FR" sz="1300" dirty="0"/>
              <a:t>nous écrivons</a:t>
            </a:r>
            <a:endParaRPr lang="en-GB" sz="1300" dirty="0"/>
          </a:p>
          <a:p>
            <a:r>
              <a:rPr lang="fr-FR" sz="1300" dirty="0"/>
              <a:t>vous écrivez</a:t>
            </a:r>
            <a:endParaRPr lang="en-GB" sz="1300" dirty="0"/>
          </a:p>
          <a:p>
            <a:r>
              <a:rPr lang="fr-FR" sz="1300" dirty="0"/>
              <a:t>ils écrivent, elles écrivent</a:t>
            </a:r>
            <a:endParaRPr lang="en-GB" sz="1300" dirty="0"/>
          </a:p>
          <a:p>
            <a:endParaRPr lang="fr-FR" b="0" noProof="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54</a:t>
            </a:fld>
            <a:endParaRPr lang="en-GB"/>
          </a:p>
        </p:txBody>
      </p:sp>
    </p:spTree>
    <p:extLst>
      <p:ext uri="{BB962C8B-B14F-4D97-AF65-F5344CB8AC3E}">
        <p14:creationId xmlns:p14="http://schemas.microsoft.com/office/powerpoint/2010/main" val="37726898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Timing: 12 minutes</a:t>
            </a:r>
          </a:p>
          <a:p>
            <a:endParaRPr lang="en-GB" sz="1300" b="1" dirty="0">
              <a:solidFill>
                <a:srgbClr val="0055A5"/>
              </a:solidFill>
            </a:endParaRPr>
          </a:p>
          <a:p>
            <a:r>
              <a:rPr lang="en-GB" sz="1300" b="1" dirty="0">
                <a:solidFill>
                  <a:srgbClr val="0055A5"/>
                </a:solidFill>
              </a:rPr>
              <a:t>Higher version</a:t>
            </a:r>
          </a:p>
          <a:p>
            <a:r>
              <a:rPr lang="en-GB" sz="1300" b="1" dirty="0">
                <a:solidFill>
                  <a:srgbClr val="0055A5"/>
                </a:solidFill>
              </a:rPr>
              <a:t>The printable worksheet containing the text, table and comprehension questions can be downloaded from the resource portal for students to work on individually.</a:t>
            </a:r>
            <a:endParaRPr lang="en-GB" dirty="0">
              <a:solidFill>
                <a:schemeClr val="accent2"/>
              </a:solidFill>
            </a:endParaRPr>
          </a:p>
          <a:p>
            <a:endParaRPr lang="en-US" b="1" dirty="0"/>
          </a:p>
          <a:p>
            <a:r>
              <a:rPr lang="en-US" b="1" dirty="0"/>
              <a:t>Aim: </a:t>
            </a:r>
            <a:r>
              <a:rPr lang="en-US" b="0" dirty="0"/>
              <a:t>To practise reading and identifying the -RE verb forms in a longer text, and to answer comprehension questions.</a:t>
            </a:r>
            <a:endParaRPr lang="en-US" b="1" dirty="0"/>
          </a:p>
          <a:p>
            <a:endParaRPr lang="en-US" b="1" dirty="0"/>
          </a:p>
          <a:p>
            <a:r>
              <a:rPr lang="en-US" b="1" dirty="0"/>
              <a:t>Procedure:</a:t>
            </a:r>
          </a:p>
          <a:p>
            <a:pPr marL="241516" indent="-241516">
              <a:buFont typeface="+mj-lt"/>
              <a:buAutoNum type="arabicPeriod"/>
            </a:pPr>
            <a:r>
              <a:rPr lang="en-GB" sz="1300" dirty="0">
                <a:solidFill>
                  <a:srgbClr val="0055A5"/>
                </a:solidFill>
              </a:rPr>
              <a:t>Print the accompanying worksheet from the resource portal for each student.</a:t>
            </a:r>
          </a:p>
          <a:p>
            <a:pPr marL="241516" indent="-241516">
              <a:buFont typeface="+mj-lt"/>
              <a:buAutoNum type="arabicPeriod"/>
            </a:pPr>
            <a:r>
              <a:rPr lang="en-GB" sz="1300" dirty="0">
                <a:solidFill>
                  <a:srgbClr val="0055A5"/>
                </a:solidFill>
              </a:rPr>
              <a:t>The first task is to read through the text and circle the -RE verbs.</a:t>
            </a:r>
          </a:p>
          <a:p>
            <a:pPr marL="241516" indent="-241516">
              <a:buFont typeface="+mj-lt"/>
              <a:buAutoNum type="arabicPeriod"/>
            </a:pPr>
            <a:r>
              <a:rPr lang="en-GB" sz="1300" dirty="0">
                <a:solidFill>
                  <a:srgbClr val="0055A5"/>
                </a:solidFill>
              </a:rPr>
              <a:t>The teacher can, if they wish, draw students’ attention to the use of </a:t>
            </a:r>
            <a:r>
              <a:rPr lang="fr-FR" sz="1300" i="1" noProof="0" dirty="0">
                <a:solidFill>
                  <a:srgbClr val="0055A5"/>
                </a:solidFill>
              </a:rPr>
              <a:t>l’un</a:t>
            </a:r>
            <a:r>
              <a:rPr lang="en-GB" sz="1300" dirty="0">
                <a:solidFill>
                  <a:srgbClr val="0055A5"/>
                </a:solidFill>
              </a:rPr>
              <a:t> de in formal French, when </a:t>
            </a:r>
            <a:r>
              <a:rPr lang="en-GB" sz="1300" i="1" dirty="0">
                <a:solidFill>
                  <a:srgbClr val="0055A5"/>
                </a:solidFill>
              </a:rPr>
              <a:t>un</a:t>
            </a:r>
            <a:r>
              <a:rPr lang="en-GB" sz="1300" dirty="0">
                <a:solidFill>
                  <a:srgbClr val="0055A5"/>
                </a:solidFill>
              </a:rPr>
              <a:t> becomes a pronoun (click to reveal the pop-up).</a:t>
            </a:r>
          </a:p>
          <a:p>
            <a:pPr marL="241516" indent="-241516">
              <a:buFont typeface="+mj-lt"/>
              <a:buAutoNum type="arabicPeriod"/>
            </a:pPr>
            <a:r>
              <a:rPr lang="en-GB" sz="1300" dirty="0">
                <a:solidFill>
                  <a:srgbClr val="0055A5"/>
                </a:solidFill>
              </a:rPr>
              <a:t>On the table below the text, students write the short form of each verb, then the infinitive, and the group of -RE verbs it belongs to (like </a:t>
            </a:r>
            <a:r>
              <a:rPr lang="fr-FR" sz="1300" i="1" dirty="0">
                <a:solidFill>
                  <a:srgbClr val="0055A5"/>
                </a:solidFill>
              </a:rPr>
              <a:t>entendre, prendre, traduire </a:t>
            </a:r>
            <a:r>
              <a:rPr lang="fr-FR" sz="1300" i="0" dirty="0">
                <a:solidFill>
                  <a:srgbClr val="0055A5"/>
                </a:solidFill>
              </a:rPr>
              <a:t>or</a:t>
            </a:r>
            <a:r>
              <a:rPr lang="fr-FR" sz="1300" i="1" dirty="0">
                <a:solidFill>
                  <a:srgbClr val="0055A5"/>
                </a:solidFill>
              </a:rPr>
              <a:t> écrire.).</a:t>
            </a:r>
          </a:p>
          <a:p>
            <a:pPr marL="241516" indent="-241516">
              <a:buFont typeface="+mj-lt"/>
              <a:buAutoNum type="arabicPeriod"/>
            </a:pPr>
            <a:r>
              <a:rPr lang="en-GB" sz="1300" dirty="0">
                <a:solidFill>
                  <a:srgbClr val="0055A5"/>
                </a:solidFill>
              </a:rPr>
              <a:t>The final task is to answer the six comprehension questions on the text in full sentences in French, replacing subjects with the relevant pronouns where possible.</a:t>
            </a:r>
          </a:p>
          <a:p>
            <a:pPr marL="241516" indent="-241516">
              <a:buFont typeface="+mj-lt"/>
              <a:buAutoNum type="arabicPeriod"/>
            </a:pPr>
            <a:r>
              <a:rPr lang="en-GB" sz="1300" dirty="0">
                <a:solidFill>
                  <a:srgbClr val="0055A5"/>
                </a:solidFill>
              </a:rPr>
              <a:t>Suggested answers are on the following slides.</a:t>
            </a:r>
          </a:p>
          <a:p>
            <a:pPr marL="241516" indent="-241516">
              <a:buAutoNum type="arabicPeriod"/>
            </a:pPr>
            <a:endParaRPr lang="en-US" b="0" dirty="0"/>
          </a:p>
          <a:p>
            <a:pPr defTabSz="966064">
              <a:defRPr/>
            </a:pPr>
            <a:r>
              <a:rPr lang="en-US" b="1" dirty="0"/>
              <a:t>Online articles: </a:t>
            </a:r>
          </a:p>
          <a:p>
            <a:r>
              <a:rPr lang="fr-FR" dirty="0">
                <a:hlinkClick r:id="rId3"/>
              </a:rPr>
              <a:t>Tony Parker est-il le plus grand sportif français de tous les temps ? (parismatch.com)</a:t>
            </a:r>
            <a:r>
              <a:rPr lang="fr-FR" dirty="0"/>
              <a:t> </a:t>
            </a:r>
          </a:p>
          <a:p>
            <a:r>
              <a:rPr lang="en-GB" dirty="0">
                <a:hlinkClick r:id="rId4"/>
              </a:rPr>
              <a:t>Tony Parker — </a:t>
            </a:r>
            <a:r>
              <a:rPr lang="en-GB" dirty="0" err="1">
                <a:hlinkClick r:id="rId4"/>
              </a:rPr>
              <a:t>Wikipédia</a:t>
            </a:r>
            <a:r>
              <a:rPr lang="en-GB" dirty="0">
                <a:hlinkClick r:id="rId4"/>
              </a:rPr>
              <a:t> (wikipedia.org)</a:t>
            </a:r>
            <a:endParaRPr lang="fr-FR" dirty="0"/>
          </a:p>
          <a:p>
            <a:endParaRPr lang="en-US" b="1" dirty="0"/>
          </a:p>
          <a:p>
            <a:pPr algn="l"/>
            <a:r>
              <a:rPr lang="en-GB" b="1" baseline="0" dirty="0"/>
              <a:t>Word frequency of unknown words used (1 is the most frequent word in French): </a:t>
            </a:r>
            <a:br>
              <a:rPr lang="en-GB" baseline="0" dirty="0"/>
            </a:br>
            <a:r>
              <a:rPr lang="en-GB" sz="1200" baseline="0" dirty="0"/>
              <a:t>tableau [1456], </a:t>
            </a:r>
            <a:r>
              <a:rPr lang="fr-FR" baseline="0" noProof="0" dirty="0"/>
              <a:t>néerlandais</a:t>
            </a:r>
            <a:r>
              <a:rPr lang="en-GB" baseline="0" dirty="0"/>
              <a:t>(e) [&gt;5000], </a:t>
            </a:r>
            <a:r>
              <a:rPr lang="fr-FR" baseline="0" noProof="0" dirty="0"/>
              <a:t>bilingue</a:t>
            </a:r>
            <a:r>
              <a:rPr lang="en-GB" baseline="0" dirty="0"/>
              <a:t> [&gt;5000], </a:t>
            </a:r>
            <a:r>
              <a:rPr lang="fr-FR" sz="1200" b="0" dirty="0"/>
              <a:t>joueur, joueuse [2003],</a:t>
            </a:r>
            <a:r>
              <a:rPr lang="en-GB" sz="1200" b="0" dirty="0"/>
              <a:t> baskets [&gt;5000], </a:t>
            </a:r>
            <a:r>
              <a:rPr lang="fr-FR" sz="1200" b="0" dirty="0"/>
              <a:t>panier</a:t>
            </a:r>
            <a:r>
              <a:rPr lang="en-GB" sz="1200" b="0" dirty="0"/>
              <a:t> [4461], </a:t>
            </a:r>
            <a:r>
              <a:rPr lang="fr-FR" sz="1200" b="0" dirty="0"/>
              <a:t>jeu</a:t>
            </a:r>
            <a:r>
              <a:rPr lang="en-GB" sz="1200" b="0" dirty="0"/>
              <a:t> [291] </a:t>
            </a:r>
          </a:p>
          <a:p>
            <a:pPr algn="l"/>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966064">
              <a:defRPr/>
            </a:pPr>
            <a:endParaRPr lang="en-GB" b="0" baseline="0" dirty="0"/>
          </a:p>
          <a:p>
            <a:pPr defTabSz="966064">
              <a:defRPr/>
            </a:pPr>
            <a:r>
              <a:rPr lang="en-GB" b="1" baseline="0" dirty="0"/>
              <a:t>Word frequency of cognates used (1 is the most frequent word in French):</a:t>
            </a:r>
          </a:p>
          <a:p>
            <a:pPr marL="0" marR="0" lvl="0" indent="0" algn="l" defTabSz="966064" rtl="0" eaLnBrk="1" fontAlgn="auto" latinLnBrk="0" hangingPunct="1">
              <a:lnSpc>
                <a:spcPct val="100000"/>
              </a:lnSpc>
              <a:spcBef>
                <a:spcPts val="0"/>
              </a:spcBef>
              <a:spcAft>
                <a:spcPts val="0"/>
              </a:spcAft>
              <a:buClrTx/>
              <a:buSzTx/>
              <a:buFontTx/>
              <a:buNone/>
              <a:tabLst/>
              <a:defRPr/>
            </a:pPr>
            <a:r>
              <a:rPr lang="fr-FR" baseline="0" noProof="0" dirty="0"/>
              <a:t>américain</a:t>
            </a:r>
            <a:r>
              <a:rPr lang="en-GB" baseline="0" dirty="0"/>
              <a:t> [374], basket [&gt;5000], </a:t>
            </a:r>
            <a:r>
              <a:rPr lang="fr-FR" baseline="0" noProof="0" dirty="0"/>
              <a:t>journaliste</a:t>
            </a:r>
            <a:r>
              <a:rPr lang="en-GB" baseline="0" dirty="0"/>
              <a:t> [1337], </a:t>
            </a:r>
            <a:r>
              <a:rPr lang="fr-FR" baseline="0" noProof="0" dirty="0"/>
              <a:t>équipement</a:t>
            </a:r>
            <a:r>
              <a:rPr lang="en-GB" baseline="0" dirty="0"/>
              <a:t> [1704], </a:t>
            </a:r>
            <a:r>
              <a:rPr lang="fr-FR" sz="1200" b="0" dirty="0"/>
              <a:t>ballon</a:t>
            </a:r>
            <a:r>
              <a:rPr lang="en-GB" sz="1200" b="0" dirty="0"/>
              <a:t> [3692], </a:t>
            </a:r>
            <a:r>
              <a:rPr lang="fr-FR" sz="1200" b="0" dirty="0"/>
              <a:t>représenter</a:t>
            </a:r>
            <a:r>
              <a:rPr lang="en-GB" sz="1200" b="0" dirty="0"/>
              <a:t> [293], </a:t>
            </a:r>
            <a:r>
              <a:rPr lang="fr-FR" sz="1200" b="0" noProof="0" dirty="0"/>
              <a:t>olympique </a:t>
            </a:r>
            <a:r>
              <a:rPr lang="en-GB" sz="1200" b="0" dirty="0"/>
              <a:t>[3199] </a:t>
            </a:r>
          </a:p>
          <a:p>
            <a:pPr defTabSz="966064">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55</a:t>
            </a:fld>
            <a:endParaRPr lang="en-GB"/>
          </a:p>
        </p:txBody>
      </p:sp>
    </p:spTree>
    <p:extLst>
      <p:ext uri="{BB962C8B-B14F-4D97-AF65-F5344CB8AC3E}">
        <p14:creationId xmlns:p14="http://schemas.microsoft.com/office/powerpoint/2010/main" val="8726893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solidFill>
                  <a:srgbClr val="0055A5"/>
                </a:solidFill>
              </a:rPr>
              <a:t>Foundation version</a:t>
            </a:r>
          </a:p>
          <a:p>
            <a:r>
              <a:rPr lang="en-GB" sz="1300" b="1" dirty="0">
                <a:solidFill>
                  <a:srgbClr val="0055A5"/>
                </a:solidFill>
              </a:rPr>
              <a:t>The printable worksheet containing the text, table and comprehension questions can be downloaded from the resource portal for students to work on individually.</a:t>
            </a:r>
          </a:p>
          <a:p>
            <a:endParaRPr lang="en-US" sz="1400" b="1" dirty="0"/>
          </a:p>
          <a:p>
            <a:r>
              <a:rPr lang="en-US" sz="1400" b="1" dirty="0"/>
              <a:t>Aim: </a:t>
            </a:r>
            <a:r>
              <a:rPr lang="en-US" sz="1400" b="0" dirty="0"/>
              <a:t>To practise reading and identifying the different -RE verb forms in a longer text, and to answer comprehension questions.</a:t>
            </a:r>
            <a:endParaRPr lang="en-US" sz="1400" b="1" dirty="0"/>
          </a:p>
          <a:p>
            <a:endParaRPr lang="en-US" sz="1400" b="1" dirty="0"/>
          </a:p>
          <a:p>
            <a:r>
              <a:rPr lang="en-US" sz="1400" b="1" dirty="0"/>
              <a:t>Procedure:</a:t>
            </a:r>
          </a:p>
          <a:p>
            <a:pPr marL="241516" indent="-241516">
              <a:buFont typeface="+mj-lt"/>
              <a:buAutoNum type="arabicPeriod"/>
            </a:pPr>
            <a:r>
              <a:rPr lang="en-GB" sz="1300" dirty="0">
                <a:solidFill>
                  <a:srgbClr val="0055A5"/>
                </a:solidFill>
              </a:rPr>
              <a:t>Print the accompanying worksheet from the resource portal for each student.</a:t>
            </a:r>
          </a:p>
          <a:p>
            <a:pPr marL="241516" indent="-241516">
              <a:buFont typeface="+mj-lt"/>
              <a:buAutoNum type="arabicPeriod"/>
            </a:pPr>
            <a:r>
              <a:rPr lang="en-GB" sz="1300" dirty="0">
                <a:solidFill>
                  <a:srgbClr val="0055A5"/>
                </a:solidFill>
              </a:rPr>
              <a:t>The first task is to read through the text and circle the -RE verbs.</a:t>
            </a:r>
          </a:p>
          <a:p>
            <a:pPr marL="241516" indent="-241516">
              <a:buFont typeface="+mj-lt"/>
              <a:buAutoNum type="arabicPeriod"/>
            </a:pPr>
            <a:r>
              <a:rPr lang="en-GB" sz="1300" dirty="0">
                <a:solidFill>
                  <a:srgbClr val="0055A5"/>
                </a:solidFill>
              </a:rPr>
              <a:t>The teacher can, if they wish, draw students’ attention to the use of </a:t>
            </a:r>
            <a:r>
              <a:rPr lang="fr-FR" sz="1300" i="1" noProof="0" dirty="0">
                <a:solidFill>
                  <a:srgbClr val="0055A5"/>
                </a:solidFill>
              </a:rPr>
              <a:t>l’un</a:t>
            </a:r>
            <a:r>
              <a:rPr lang="en-GB" sz="1300" dirty="0">
                <a:solidFill>
                  <a:srgbClr val="0055A5"/>
                </a:solidFill>
              </a:rPr>
              <a:t> de in formal French, when </a:t>
            </a:r>
            <a:r>
              <a:rPr lang="en-GB" sz="1300" i="1" dirty="0">
                <a:solidFill>
                  <a:srgbClr val="0055A5"/>
                </a:solidFill>
              </a:rPr>
              <a:t>un</a:t>
            </a:r>
            <a:r>
              <a:rPr lang="en-GB" sz="1300" dirty="0">
                <a:solidFill>
                  <a:srgbClr val="0055A5"/>
                </a:solidFill>
              </a:rPr>
              <a:t> becomes a pronoun (click to reveal the pop-up).</a:t>
            </a:r>
          </a:p>
          <a:p>
            <a:pPr marL="241516" indent="-241516">
              <a:buFont typeface="+mj-lt"/>
              <a:buAutoNum type="arabicPeriod"/>
            </a:pPr>
            <a:r>
              <a:rPr lang="en-GB" sz="1300" dirty="0">
                <a:solidFill>
                  <a:srgbClr val="0055A5"/>
                </a:solidFill>
              </a:rPr>
              <a:t>On the table below the text, students write the short form of each verb, then the infinitive, and the group of -RE verbs it belongs to (like </a:t>
            </a:r>
            <a:r>
              <a:rPr lang="fr-FR" sz="1300" i="1" dirty="0">
                <a:solidFill>
                  <a:srgbClr val="0055A5"/>
                </a:solidFill>
              </a:rPr>
              <a:t>entendre, prendre, traduire </a:t>
            </a:r>
            <a:r>
              <a:rPr lang="fr-FR" sz="1300" i="0" dirty="0">
                <a:solidFill>
                  <a:srgbClr val="0055A5"/>
                </a:solidFill>
              </a:rPr>
              <a:t>or</a:t>
            </a:r>
            <a:r>
              <a:rPr lang="fr-FR" sz="1300" i="1" dirty="0">
                <a:solidFill>
                  <a:srgbClr val="0055A5"/>
                </a:solidFill>
              </a:rPr>
              <a:t> écrire.).</a:t>
            </a:r>
          </a:p>
          <a:p>
            <a:pPr marL="241516" indent="-241516">
              <a:buFont typeface="+mj-lt"/>
              <a:buAutoNum type="arabicPeriod"/>
            </a:pPr>
            <a:r>
              <a:rPr lang="en-GB" sz="1300" dirty="0">
                <a:solidFill>
                  <a:srgbClr val="0055A5"/>
                </a:solidFill>
              </a:rPr>
              <a:t>The final task is to answer the six comprehension questions on the text in full sentences in English. </a:t>
            </a:r>
          </a:p>
          <a:p>
            <a:pPr marL="241516" indent="-241516">
              <a:buFont typeface="+mj-lt"/>
              <a:buAutoNum type="arabicPeriod"/>
            </a:pPr>
            <a:r>
              <a:rPr lang="en-GB" sz="1300" dirty="0">
                <a:solidFill>
                  <a:srgbClr val="0055A5"/>
                </a:solidFill>
              </a:rPr>
              <a:t>For an additional level of challenge, Foundation students who are more confident can answer the questions in French.</a:t>
            </a:r>
          </a:p>
          <a:p>
            <a:pPr marL="241516" indent="-241516">
              <a:buFont typeface="+mj-lt"/>
              <a:buAutoNum type="arabicPeriod"/>
            </a:pPr>
            <a:r>
              <a:rPr lang="en-GB" sz="1300" dirty="0">
                <a:solidFill>
                  <a:srgbClr val="0055A5"/>
                </a:solidFill>
              </a:rPr>
              <a:t>Suggested answers are on the following slides.</a:t>
            </a:r>
          </a:p>
          <a:p>
            <a:pPr marL="241516" indent="-241516">
              <a:buAutoNum type="arabicPeriod"/>
            </a:pPr>
            <a:endParaRPr lang="en-US" sz="1400" b="0" dirty="0"/>
          </a:p>
          <a:p>
            <a:pPr defTabSz="966064">
              <a:defRPr/>
            </a:pPr>
            <a:r>
              <a:rPr lang="en-US" sz="1400" b="1" dirty="0"/>
              <a:t>Online articles: </a:t>
            </a:r>
          </a:p>
          <a:p>
            <a:r>
              <a:rPr lang="fr-FR" sz="1400" dirty="0">
                <a:hlinkClick r:id="rId3"/>
              </a:rPr>
              <a:t>Tony Parker est-il le plus grand sportif français de tous les temps ? (parismatch.com)</a:t>
            </a:r>
            <a:endParaRPr lang="fr-FR"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hlinkClick r:id="rId4"/>
              </a:rPr>
              <a:t>Tony Parker — </a:t>
            </a:r>
            <a:r>
              <a:rPr lang="en-GB" sz="1400" dirty="0" err="1">
                <a:hlinkClick r:id="rId4"/>
              </a:rPr>
              <a:t>Wikipédia</a:t>
            </a:r>
            <a:r>
              <a:rPr lang="en-GB" sz="1400" dirty="0">
                <a:hlinkClick r:id="rId4"/>
              </a:rPr>
              <a:t> (wikipedia.org)</a:t>
            </a:r>
            <a:endParaRPr lang="fr-FR" sz="1400" dirty="0"/>
          </a:p>
          <a:p>
            <a:endParaRPr lang="en-US" sz="1400" b="1" dirty="0"/>
          </a:p>
          <a:p>
            <a:pPr algn="l"/>
            <a:r>
              <a:rPr lang="en-GB" sz="1400" b="1" baseline="0" dirty="0"/>
              <a:t>Word frequency of unknown words used (1 is the most frequent word in French): </a:t>
            </a:r>
            <a:br>
              <a:rPr lang="en-GB" sz="1400" baseline="0" dirty="0"/>
            </a:br>
            <a:r>
              <a:rPr lang="en-GB" sz="1400" baseline="0" dirty="0"/>
              <a:t>tableau [1456], </a:t>
            </a:r>
            <a:r>
              <a:rPr lang="fr-FR" baseline="0" noProof="0" dirty="0"/>
              <a:t>néerlandais</a:t>
            </a:r>
            <a:r>
              <a:rPr lang="en-GB" baseline="0" dirty="0"/>
              <a:t>(e) [&gt;5000], </a:t>
            </a:r>
            <a:r>
              <a:rPr lang="fr-FR" sz="1200" b="0" dirty="0"/>
              <a:t>joueur, joueuse [2003],</a:t>
            </a:r>
            <a:r>
              <a:rPr lang="en-GB" sz="1200" b="0" dirty="0"/>
              <a:t> baskets [&gt;5000], </a:t>
            </a:r>
            <a:r>
              <a:rPr lang="fr-FR" sz="1200" b="0" dirty="0"/>
              <a:t>panier</a:t>
            </a:r>
            <a:r>
              <a:rPr lang="en-GB" sz="1200" b="0" dirty="0"/>
              <a:t> [4461], </a:t>
            </a:r>
            <a:r>
              <a:rPr lang="fr-FR" sz="1200" b="0" dirty="0"/>
              <a:t>jeu</a:t>
            </a:r>
            <a:r>
              <a:rPr lang="en-GB" sz="1200" b="0" dirty="0"/>
              <a:t> [291] </a:t>
            </a:r>
          </a:p>
          <a:p>
            <a:pPr algn="l"/>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966064">
              <a:defRPr/>
            </a:pPr>
            <a:endParaRPr lang="en-GB" sz="1400" b="0" baseline="0" dirty="0"/>
          </a:p>
          <a:p>
            <a:pPr defTabSz="966064">
              <a:defRPr/>
            </a:pPr>
            <a:r>
              <a:rPr lang="en-GB" sz="1400" b="1" baseline="0" dirty="0"/>
              <a:t>Word frequency of cognates used (1 is the most frequent word in French):</a:t>
            </a:r>
          </a:p>
          <a:p>
            <a:pPr marL="0" marR="0" lvl="0" indent="0" algn="l" defTabSz="966064" rtl="0" eaLnBrk="1" fontAlgn="auto" latinLnBrk="0" hangingPunct="1">
              <a:lnSpc>
                <a:spcPct val="100000"/>
              </a:lnSpc>
              <a:spcBef>
                <a:spcPts val="0"/>
              </a:spcBef>
              <a:spcAft>
                <a:spcPts val="0"/>
              </a:spcAft>
              <a:buClrTx/>
              <a:buSzTx/>
              <a:buFontTx/>
              <a:buNone/>
              <a:tabLst/>
              <a:defRPr/>
            </a:pPr>
            <a:r>
              <a:rPr lang="fr-FR" sz="1400" baseline="0" noProof="0" dirty="0"/>
              <a:t>américain</a:t>
            </a:r>
            <a:r>
              <a:rPr lang="en-GB" sz="1400" baseline="0" dirty="0"/>
              <a:t> [374], basket [&gt;5000], </a:t>
            </a:r>
            <a:r>
              <a:rPr lang="fr-FR" sz="1400" baseline="0" noProof="0" dirty="0"/>
              <a:t>journaliste</a:t>
            </a:r>
            <a:r>
              <a:rPr lang="en-GB" sz="1400" baseline="0" dirty="0"/>
              <a:t> [1337], </a:t>
            </a:r>
            <a:r>
              <a:rPr lang="fr-FR" sz="1400" baseline="0" noProof="0" dirty="0"/>
              <a:t>équipement</a:t>
            </a:r>
            <a:r>
              <a:rPr lang="en-GB" sz="1400" baseline="0" dirty="0"/>
              <a:t> [1704], </a:t>
            </a:r>
            <a:r>
              <a:rPr lang="fr-FR" sz="1200" b="0" dirty="0"/>
              <a:t>ballon</a:t>
            </a:r>
            <a:r>
              <a:rPr lang="en-GB" sz="1200" b="0" dirty="0"/>
              <a:t> [3692], </a:t>
            </a:r>
            <a:r>
              <a:rPr lang="fr-FR" sz="1200" b="0" dirty="0"/>
              <a:t>représenter</a:t>
            </a:r>
            <a:r>
              <a:rPr lang="en-GB" sz="1200" b="0" dirty="0"/>
              <a:t> [293], </a:t>
            </a:r>
            <a:r>
              <a:rPr lang="fr-FR" sz="1200" b="0" noProof="0" dirty="0"/>
              <a:t>olympique </a:t>
            </a:r>
            <a:r>
              <a:rPr lang="en-GB" sz="1200" b="0" dirty="0"/>
              <a:t>[3199] </a:t>
            </a:r>
          </a:p>
          <a:p>
            <a:pPr defTabSz="966064">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56</a:t>
            </a:fld>
            <a:endParaRPr lang="en-GB"/>
          </a:p>
        </p:txBody>
      </p:sp>
    </p:spTree>
    <p:extLst>
      <p:ext uri="{BB962C8B-B14F-4D97-AF65-F5344CB8AC3E}">
        <p14:creationId xmlns:p14="http://schemas.microsoft.com/office/powerpoint/2010/main" val="13108644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solidFill>
                  <a:srgbClr val="0055A5"/>
                </a:solidFill>
              </a:rPr>
              <a:t>Answers to the Higher worksheet</a:t>
            </a:r>
            <a:endParaRPr lang="en-GB" b="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57</a:t>
            </a:fld>
            <a:endParaRPr lang="en-GB"/>
          </a:p>
        </p:txBody>
      </p:sp>
    </p:spTree>
    <p:extLst>
      <p:ext uri="{BB962C8B-B14F-4D97-AF65-F5344CB8AC3E}">
        <p14:creationId xmlns:p14="http://schemas.microsoft.com/office/powerpoint/2010/main" val="21686244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solidFill>
                  <a:srgbClr val="0055A5"/>
                </a:solidFill>
              </a:rPr>
              <a:t>Answers to the Foundation worksheet</a:t>
            </a:r>
            <a:endParaRPr lang="en-GB" b="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58</a:t>
            </a:fld>
            <a:endParaRPr lang="en-GB"/>
          </a:p>
        </p:txBody>
      </p:sp>
    </p:spTree>
    <p:extLst>
      <p:ext uri="{BB962C8B-B14F-4D97-AF65-F5344CB8AC3E}">
        <p14:creationId xmlns:p14="http://schemas.microsoft.com/office/powerpoint/2010/main" val="35215474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p>
          <a:p>
            <a:endParaRPr lang="en-GB" dirty="0"/>
          </a:p>
          <a:p>
            <a:r>
              <a:rPr lang="en-GB" dirty="0"/>
              <a:t>Optional additional questions to be answered in French about Tony Parker and basketball in general</a:t>
            </a:r>
          </a:p>
        </p:txBody>
      </p:sp>
      <p:sp>
        <p:nvSpPr>
          <p:cNvPr id="4" name="Slide Number Placeholder 3"/>
          <p:cNvSpPr>
            <a:spLocks noGrp="1"/>
          </p:cNvSpPr>
          <p:nvPr>
            <p:ph type="sldNum" sz="quarter" idx="5"/>
          </p:nvPr>
        </p:nvSpPr>
        <p:spPr/>
        <p:txBody>
          <a:bodyPr/>
          <a:lstStyle/>
          <a:p>
            <a:fld id="{051212F4-EB5A-464B-92EC-DACFCB1CC2CD}" type="slidenum">
              <a:rPr lang="en-GB" smtClean="0"/>
              <a:t>59</a:t>
            </a:fld>
            <a:endParaRPr lang="en-GB"/>
          </a:p>
        </p:txBody>
      </p:sp>
    </p:spTree>
    <p:extLst>
      <p:ext uri="{BB962C8B-B14F-4D97-AF65-F5344CB8AC3E}">
        <p14:creationId xmlns:p14="http://schemas.microsoft.com/office/powerpoint/2010/main" val="2054633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Timing: 30 seconds</a:t>
            </a:r>
          </a:p>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Teachers can choose either or both SSC slides – the first is with audio, the second is without.</a:t>
            </a:r>
          </a:p>
          <a:p>
            <a:pPr defTabSz="966064">
              <a:defRPr/>
            </a:pPr>
            <a:endParaRPr lang="en-GB" b="1" baseline="0" dirty="0"/>
          </a:p>
          <a:p>
            <a:pPr defTabSz="966064">
              <a:defRPr/>
            </a:pPr>
            <a:r>
              <a:rPr lang="en-GB" b="1" baseline="0" dirty="0"/>
              <a:t>Aim: </a:t>
            </a:r>
            <a:r>
              <a:rPr lang="en-GB" b="0" baseline="0" dirty="0"/>
              <a:t>To consolidate SSC </a:t>
            </a:r>
            <a:r>
              <a:rPr lang="en-GB" b="1" baseline="0" dirty="0"/>
              <a:t>[SFC] </a:t>
            </a:r>
            <a:r>
              <a:rPr lang="en-GB" b="0" baseline="0" dirty="0"/>
              <a:t>in preparation for revising endings of -ER verb forms.</a:t>
            </a:r>
            <a:endParaRPr lang="en-GB" b="1" baseline="0" dirty="0"/>
          </a:p>
          <a:p>
            <a:pPr defTabSz="966064">
              <a:defRPr/>
            </a:pPr>
            <a:endParaRPr lang="en-GB" b="1" baseline="0" dirty="0"/>
          </a:p>
          <a:p>
            <a:pPr defTabSz="966064">
              <a:defRPr/>
            </a:pPr>
            <a:r>
              <a:rPr lang="en-CA" sz="1300" b="1" dirty="0">
                <a:latin typeface="Century Gothic" panose="020B0502020202020204" pitchFamily="34" charset="0"/>
              </a:rPr>
              <a:t>Explanation in English, if desired: </a:t>
            </a:r>
            <a:r>
              <a:rPr lang="en-CA" sz="1300" dirty="0">
                <a:latin typeface="Century Gothic" panose="020B0502020202020204" pitchFamily="34" charset="0"/>
              </a:rPr>
              <a:t>Something that makes French sounds very different from English is that some consonants at the ends of words are silent. This means you don’t pronounce/sound them out at all. As in the word ‘dans’ in French. </a:t>
            </a:r>
            <a:endParaRPr lang="en-GB" b="1" baseline="0" dirty="0"/>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[SFC]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dans</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b="0" dirty="0"/>
              <a:t>to</a:t>
            </a:r>
            <a:r>
              <a:rPr lang="en-GB" b="0" baseline="0" dirty="0"/>
              <a:t> hold ones finger to ones lips to indicate ‘</a:t>
            </a:r>
            <a:r>
              <a:rPr lang="en-GB" b="0" baseline="0" dirty="0" err="1"/>
              <a:t>Shhhh</a:t>
            </a:r>
            <a:r>
              <a:rPr lang="en-GB" b="0" baseline="0" dirty="0"/>
              <a:t>!’</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[SFC] </a:t>
            </a:r>
            <a:r>
              <a:rPr lang="en-GB" baseline="0" dirty="0"/>
              <a:t>sound, pronouncing </a:t>
            </a:r>
            <a:r>
              <a:rPr lang="en-GB" b="0" baseline="0" dirty="0"/>
              <a:t>”</a:t>
            </a:r>
            <a:r>
              <a:rPr lang="en-GB" b="1" baseline="0" dirty="0"/>
              <a:t>dans</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p>
          <a:p>
            <a:pPr defTabSz="966064">
              <a:defRPr/>
            </a:pPr>
            <a:r>
              <a:rPr lang="en-GB" b="1" baseline="0" dirty="0"/>
              <a:t>dans</a:t>
            </a:r>
            <a:r>
              <a:rPr lang="en-GB" baseline="0" dirty="0"/>
              <a:t> [11]</a:t>
            </a:r>
            <a:br>
              <a:rPr lang="en-GB" baseline="0" dirty="0"/>
            </a:b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b="1"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6</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6222860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Timing: 6 minutes</a:t>
            </a:r>
          </a:p>
          <a:p>
            <a:endParaRPr lang="en-US" sz="1200" b="1" dirty="0"/>
          </a:p>
          <a:p>
            <a:r>
              <a:rPr lang="en-US" sz="1200" b="1" dirty="0"/>
              <a:t>Aim: </a:t>
            </a:r>
            <a:r>
              <a:rPr lang="en-US" sz="1200" b="0" dirty="0"/>
              <a:t>This is an optional extra listening task to aid preparation for the written task by listening to someone talking about someone they find interesting, and answering comprehension questions.</a:t>
            </a:r>
          </a:p>
          <a:p>
            <a:endParaRPr lang="en-US" sz="1200" b="1" dirty="0"/>
          </a:p>
          <a:p>
            <a:r>
              <a:rPr lang="en-US" sz="1200" b="1" dirty="0"/>
              <a:t>Procedure:</a:t>
            </a:r>
          </a:p>
          <a:p>
            <a:pPr marL="241516" indent="-241516">
              <a:buFont typeface="+mj-lt"/>
              <a:buAutoNum type="arabicPeriod"/>
            </a:pPr>
            <a:r>
              <a:rPr lang="en-GB" sz="1200" dirty="0">
                <a:solidFill>
                  <a:srgbClr val="0055A5"/>
                </a:solidFill>
              </a:rPr>
              <a:t>Click on the audio button to hear Sophie and Amir talking about sports and people they find interesting.</a:t>
            </a:r>
          </a:p>
          <a:p>
            <a:pPr marL="241516" indent="-241516">
              <a:buFont typeface="+mj-lt"/>
              <a:buAutoNum type="arabicPeriod"/>
            </a:pPr>
            <a:r>
              <a:rPr lang="en-GB" sz="1200" dirty="0">
                <a:solidFill>
                  <a:srgbClr val="0055A5"/>
                </a:solidFill>
              </a:rPr>
              <a:t>Students answer the questions either by speaking or writing short sentences in French (this can be done on mini-whiteboards to enable the teacher ascertain the level of comprehension).</a:t>
            </a:r>
          </a:p>
          <a:p>
            <a:pPr marL="241516" indent="-241516">
              <a:buFont typeface="+mj-lt"/>
              <a:buAutoNum type="arabicPeriod"/>
            </a:pPr>
            <a:r>
              <a:rPr lang="en-GB" sz="1200" dirty="0">
                <a:solidFill>
                  <a:srgbClr val="0055A5"/>
                </a:solidFill>
              </a:rPr>
              <a:t>Note that Cameroun is unknown vocabulary, but non-essential to comprehension of the task.</a:t>
            </a:r>
          </a:p>
          <a:p>
            <a:pPr marL="241516" indent="-241516">
              <a:buFont typeface="+mj-lt"/>
              <a:buAutoNum type="arabicPeriod"/>
            </a:pPr>
            <a:r>
              <a:rPr lang="en-GB" sz="1200" dirty="0">
                <a:solidFill>
                  <a:srgbClr val="0055A5"/>
                </a:solidFill>
              </a:rPr>
              <a:t>Click to reveal the answers.</a:t>
            </a:r>
          </a:p>
          <a:p>
            <a:pPr algn="l" fontAlgn="base"/>
            <a:endParaRPr lang="en-GB" b="1" i="0" noProof="0" dirty="0">
              <a:solidFill>
                <a:srgbClr val="000000"/>
              </a:solidFill>
              <a:effectLst/>
              <a:latin typeface="Helvetica" panose="020B0604020202020204" pitchFamily="34" charset="0"/>
            </a:endParaRPr>
          </a:p>
          <a:p>
            <a:pPr algn="l" fontAlgn="base"/>
            <a:r>
              <a:rPr lang="en-GB" b="1" i="0" noProof="0" dirty="0">
                <a:solidFill>
                  <a:srgbClr val="000000"/>
                </a:solidFill>
                <a:effectLst/>
                <a:latin typeface="Helvetica" panose="020B0604020202020204" pitchFamily="34" charset="0"/>
              </a:rPr>
              <a:t>Transcript</a:t>
            </a:r>
            <a:r>
              <a:rPr lang="fr-FR" b="1" i="0" dirty="0">
                <a:solidFill>
                  <a:srgbClr val="000000"/>
                </a:solidFill>
                <a:effectLst/>
                <a:latin typeface="Helvetica" panose="020B0604020202020204" pitchFamily="34" charset="0"/>
              </a:rPr>
              <a:t>:</a:t>
            </a:r>
          </a:p>
          <a:p>
            <a:pPr algn="l" fontAlgn="base"/>
            <a:r>
              <a:rPr lang="fr-FR" b="0" i="0" dirty="0">
                <a:solidFill>
                  <a:srgbClr val="222222"/>
                </a:solidFill>
                <a:effectLst/>
                <a:latin typeface="Arial" panose="020B0604020202020204" pitchFamily="34" charset="0"/>
              </a:rPr>
              <a:t>Sophie: Joues-tu au basket, ou préfères-tu un autre sport ?</a:t>
            </a:r>
            <a:br>
              <a:rPr lang="fr-FR" dirty="0"/>
            </a:br>
            <a:r>
              <a:rPr lang="fr-FR" b="0" i="0" dirty="0">
                <a:solidFill>
                  <a:srgbClr val="222222"/>
                </a:solidFill>
                <a:effectLst/>
                <a:latin typeface="Arial" panose="020B0604020202020204" pitchFamily="34" charset="0"/>
              </a:rPr>
              <a:t>Amir: Je joue parfois au basket parce que j'aime jouer en équipe avec mes amis. Mais mon sport préféré, c'est le foot. Mon équipe préférée, c'est la France. On est les champions du monde! Selon toi, </a:t>
            </a:r>
            <a:r>
              <a:rPr lang="fr-FR" b="0" i="0" u="none" dirty="0">
                <a:effectLst/>
                <a:latin typeface="Arial" panose="020B0604020202020204" pitchFamily="34" charset="0"/>
              </a:rPr>
              <a:t>Tony Parker est une personne intéressante ? </a:t>
            </a:r>
          </a:p>
          <a:p>
            <a:pPr algn="l" fontAlgn="base"/>
            <a:r>
              <a:rPr lang="fr-FR" b="0" i="0" dirty="0">
                <a:effectLst/>
                <a:latin typeface="Arial" panose="020B0604020202020204" pitchFamily="34" charset="0"/>
              </a:rPr>
              <a:t>Sophie: Tony Parker est une personne intéressante pour moi, parce qu’il comprend deux langues.</a:t>
            </a:r>
            <a:r>
              <a:rPr lang="fr-FR" b="0" i="0" dirty="0">
                <a:solidFill>
                  <a:srgbClr val="222222"/>
                </a:solidFill>
                <a:effectLst/>
                <a:latin typeface="Arial" panose="020B0604020202020204" pitchFamily="34" charset="0"/>
              </a:rPr>
              <a:t> Qui est une personne intéressante pour toi ?</a:t>
            </a:r>
            <a:br>
              <a:rPr lang="fr-FR" dirty="0"/>
            </a:br>
            <a:r>
              <a:rPr lang="fr-FR" b="0" i="0" dirty="0">
                <a:solidFill>
                  <a:srgbClr val="222222"/>
                </a:solidFill>
                <a:effectLst/>
                <a:latin typeface="Arial" panose="020B0604020202020204" pitchFamily="34" charset="0"/>
              </a:rPr>
              <a:t>Amir: Kylian Mbappé est pour moi une personne très intéressante. Il joue au foot pour la France, et comme Tony Parker, ses parents ne sont pas français. Sa mère est algérienne, et son père vient du Cameroun.</a:t>
            </a:r>
          </a:p>
          <a:p>
            <a:pPr algn="l" fontAlgn="base"/>
            <a:endParaRPr lang="en-GB" sz="1200" b="0" baseline="0" dirty="0"/>
          </a:p>
          <a:p>
            <a:pPr algn="l"/>
            <a:r>
              <a:rPr lang="en-GB" sz="1200" b="1" baseline="0" dirty="0"/>
              <a:t>Word frequency of unknown words used (1 is the most frequent word in French): </a:t>
            </a:r>
            <a:br>
              <a:rPr lang="en-GB" sz="1200" baseline="0" dirty="0"/>
            </a:br>
            <a:r>
              <a:rPr lang="fr-FR" sz="1100" b="0" baseline="0" noProof="0" dirty="0"/>
              <a:t>Cameroun</a:t>
            </a:r>
            <a:r>
              <a:rPr lang="en-GB" sz="1100" b="0" baseline="0" dirty="0"/>
              <a:t> [&gt;5000]</a:t>
            </a:r>
            <a:endParaRPr lang="en-GB" sz="1100" b="0" dirty="0"/>
          </a:p>
          <a:p>
            <a:pPr algn="l"/>
            <a:r>
              <a:rPr lang="de-DE" sz="1100" dirty="0">
                <a:latin typeface="Century Gothic" panose="020B0502020202020204" pitchFamily="34" charset="0"/>
              </a:rPr>
              <a:t>Source: </a:t>
            </a:r>
            <a:r>
              <a:rPr lang="en-GB" sz="1100" dirty="0">
                <a:latin typeface="Century Gothic" panose="020B0502020202020204" pitchFamily="34" charset="0"/>
              </a:rPr>
              <a:t>Lonsdale, D., &amp; Le Bras, Y.  (2009). </a:t>
            </a:r>
            <a:r>
              <a:rPr lang="en-GB" sz="1100" i="1" dirty="0">
                <a:latin typeface="Century Gothic" panose="020B0502020202020204" pitchFamily="34" charset="0"/>
              </a:rPr>
              <a:t>A Frequency Dictionary of French: Core vocabulary for learners </a:t>
            </a:r>
            <a:r>
              <a:rPr lang="en-GB" sz="1100" dirty="0">
                <a:latin typeface="Century Gothic" panose="020B0502020202020204" pitchFamily="34" charset="0"/>
              </a:rPr>
              <a:t>London: Routledge.</a:t>
            </a:r>
          </a:p>
          <a:p>
            <a:pPr defTabSz="966064">
              <a:defRPr/>
            </a:pPr>
            <a:endParaRPr lang="en-GB" sz="1200" b="0" baseline="0" dirty="0"/>
          </a:p>
          <a:p>
            <a:pPr defTabSz="966064">
              <a:defRPr/>
            </a:pPr>
            <a:r>
              <a:rPr lang="en-GB" sz="1200" b="1" baseline="0" dirty="0"/>
              <a:t>Word frequency of cognates used (1 is the most frequent word in French):</a:t>
            </a:r>
          </a:p>
          <a:p>
            <a:pPr marL="0" marR="0" lvl="0" indent="0" algn="l" defTabSz="966064" rtl="0" eaLnBrk="1" fontAlgn="auto" latinLnBrk="0" hangingPunct="1">
              <a:lnSpc>
                <a:spcPct val="100000"/>
              </a:lnSpc>
              <a:spcBef>
                <a:spcPts val="0"/>
              </a:spcBef>
              <a:spcAft>
                <a:spcPts val="0"/>
              </a:spcAft>
              <a:buClrTx/>
              <a:buSzTx/>
              <a:buFontTx/>
              <a:buNone/>
              <a:tabLst/>
              <a:defRPr/>
            </a:pPr>
            <a:r>
              <a:rPr lang="en-GB" sz="1200" b="0" baseline="0" dirty="0"/>
              <a:t>champion [2443]</a:t>
            </a:r>
          </a:p>
          <a:p>
            <a:pPr marL="0" marR="0" lvl="0" indent="0" algn="l" defTabSz="966064" rtl="0" eaLnBrk="1" fontAlgn="auto" latinLnBrk="0" hangingPunct="1">
              <a:lnSpc>
                <a:spcPct val="100000"/>
              </a:lnSpc>
              <a:spcBef>
                <a:spcPts val="0"/>
              </a:spcBef>
              <a:spcAft>
                <a:spcPts val="0"/>
              </a:spcAft>
              <a:buClrTx/>
              <a:buSzTx/>
              <a:buFontTx/>
              <a:buNone/>
              <a:tabLst/>
              <a:defRPr/>
            </a:pPr>
            <a:r>
              <a:rPr lang="de-DE" sz="1100" dirty="0">
                <a:latin typeface="Century Gothic" panose="020B0502020202020204" pitchFamily="34" charset="0"/>
              </a:rPr>
              <a:t>Source: </a:t>
            </a:r>
            <a:r>
              <a:rPr lang="en-GB" sz="1100" dirty="0">
                <a:latin typeface="Century Gothic" panose="020B0502020202020204" pitchFamily="34" charset="0"/>
              </a:rPr>
              <a:t>Lonsdale, D., &amp; Le Bras, Y.  (2009). </a:t>
            </a:r>
            <a:r>
              <a:rPr lang="en-GB" sz="1100" i="1" dirty="0">
                <a:latin typeface="Century Gothic" panose="020B0502020202020204" pitchFamily="34" charset="0"/>
              </a:rPr>
              <a:t>A Frequency Dictionary of French: Core vocabulary for learners </a:t>
            </a:r>
            <a:r>
              <a:rPr lang="en-GB" sz="1100" dirty="0">
                <a:latin typeface="Century Gothic" panose="020B0502020202020204" pitchFamily="34" charset="0"/>
              </a:rPr>
              <a:t>London: Routledge.</a:t>
            </a:r>
          </a:p>
        </p:txBody>
      </p:sp>
      <p:sp>
        <p:nvSpPr>
          <p:cNvPr id="4" name="Slide Number Placeholder 3"/>
          <p:cNvSpPr>
            <a:spLocks noGrp="1"/>
          </p:cNvSpPr>
          <p:nvPr>
            <p:ph type="sldNum" sz="quarter" idx="5"/>
          </p:nvPr>
        </p:nvSpPr>
        <p:spPr/>
        <p:txBody>
          <a:bodyPr/>
          <a:lstStyle/>
          <a:p>
            <a:fld id="{051212F4-EB5A-464B-92EC-DACFCB1CC2CD}" type="slidenum">
              <a:rPr lang="en-GB" smtClean="0"/>
              <a:t>60</a:t>
            </a:fld>
            <a:endParaRPr lang="en-GB"/>
          </a:p>
        </p:txBody>
      </p:sp>
    </p:spTree>
    <p:extLst>
      <p:ext uri="{BB962C8B-B14F-4D97-AF65-F5344CB8AC3E}">
        <p14:creationId xmlns:p14="http://schemas.microsoft.com/office/powerpoint/2010/main" val="20546335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10 minutes</a:t>
            </a:r>
          </a:p>
          <a:p>
            <a:r>
              <a:rPr lang="en-US" b="1" dirty="0"/>
              <a:t>Higher version</a:t>
            </a:r>
          </a:p>
          <a:p>
            <a:endParaRPr lang="en-US" b="1" dirty="0"/>
          </a:p>
          <a:p>
            <a:r>
              <a:rPr lang="en-US" b="1" dirty="0"/>
              <a:t>Aim: </a:t>
            </a:r>
            <a:r>
              <a:rPr lang="en-US" b="0" dirty="0"/>
              <a:t>Semi-structured writing</a:t>
            </a:r>
            <a:r>
              <a:rPr lang="en-US" b="0" baseline="0" dirty="0"/>
              <a:t> </a:t>
            </a:r>
            <a:r>
              <a:rPr lang="en-US" b="0" dirty="0"/>
              <a:t>about a person you find interesting.</a:t>
            </a:r>
            <a:endParaRPr lang="en-US" b="1" dirty="0"/>
          </a:p>
          <a:p>
            <a:endParaRPr lang="en-US" b="1" dirty="0"/>
          </a:p>
          <a:p>
            <a:r>
              <a:rPr lang="en-US" b="1" dirty="0"/>
              <a:t>Procedure:</a:t>
            </a:r>
          </a:p>
          <a:p>
            <a:pPr marL="241516" indent="-241516">
              <a:buAutoNum type="arabicPeriod"/>
            </a:pPr>
            <a:r>
              <a:rPr lang="en-US" b="0" dirty="0"/>
              <a:t>Using the text on the Tony Parker worksheet as a model, students write approximately 100 words about a person they find interesting, using a dictionary if required.</a:t>
            </a:r>
          </a:p>
          <a:p>
            <a:pPr marL="241516" indent="-241516">
              <a:buAutoNum type="arabicPeriod"/>
            </a:pPr>
            <a:r>
              <a:rPr lang="en-US" b="0" dirty="0"/>
              <a:t>The text should contain at least one verb from each groups. The verb groups have been sub-divided into each verb-like group to assist students with conjugation.</a:t>
            </a:r>
          </a:p>
          <a:p>
            <a:pPr marL="241516" indent="-241516">
              <a:buAutoNum type="arabicPeriod"/>
            </a:pPr>
            <a:r>
              <a:rPr lang="en-US" b="0" dirty="0"/>
              <a:t>Higher students may be encouraged to enhance their writing by giving justifications and opinions, such as </a:t>
            </a:r>
            <a:r>
              <a:rPr lang="fr-FR" b="0" i="1" noProof="0" dirty="0"/>
              <a:t>aimer</a:t>
            </a:r>
            <a:r>
              <a:rPr lang="en-US" b="0" i="1" dirty="0"/>
              <a:t> </a:t>
            </a:r>
            <a:r>
              <a:rPr lang="en-US" b="0" dirty="0"/>
              <a:t>+ infinitive and using </a:t>
            </a:r>
            <a:r>
              <a:rPr lang="fr-FR" b="0" i="1" noProof="0" dirty="0"/>
              <a:t>parce que</a:t>
            </a:r>
            <a:r>
              <a:rPr lang="fr-FR" b="0" noProof="0" dirty="0"/>
              <a:t>.</a:t>
            </a: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61</a:t>
            </a:fld>
            <a:endParaRPr lang="en-GB"/>
          </a:p>
        </p:txBody>
      </p:sp>
    </p:spTree>
    <p:extLst>
      <p:ext uri="{BB962C8B-B14F-4D97-AF65-F5344CB8AC3E}">
        <p14:creationId xmlns:p14="http://schemas.microsoft.com/office/powerpoint/2010/main" val="36706325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Foundation version</a:t>
            </a:r>
          </a:p>
          <a:p>
            <a:endParaRPr lang="en-US" b="1" dirty="0"/>
          </a:p>
          <a:p>
            <a:r>
              <a:rPr lang="en-US" b="1" dirty="0"/>
              <a:t>Aim: </a:t>
            </a:r>
            <a:r>
              <a:rPr lang="en-US" b="0" dirty="0"/>
              <a:t>Semi-structured writing</a:t>
            </a:r>
            <a:r>
              <a:rPr lang="en-US" b="0" baseline="0" dirty="0"/>
              <a:t> </a:t>
            </a:r>
            <a:r>
              <a:rPr lang="en-US" b="0" dirty="0"/>
              <a:t>about a person you find interesting.</a:t>
            </a:r>
            <a:endParaRPr lang="en-US" b="1" dirty="0"/>
          </a:p>
          <a:p>
            <a:endParaRPr lang="en-US" b="1" dirty="0"/>
          </a:p>
          <a:p>
            <a:r>
              <a:rPr lang="en-US" b="1" dirty="0"/>
              <a:t>Procedure:</a:t>
            </a:r>
          </a:p>
          <a:p>
            <a:pPr marL="241516" indent="-241516">
              <a:buAutoNum type="arabicPeriod"/>
            </a:pPr>
            <a:r>
              <a:rPr lang="en-US" b="0" dirty="0"/>
              <a:t>Using the text on the Tony Parker worksheet as a model, students write approximately 100 words about a person they find interesting, using a dictionary if required.</a:t>
            </a:r>
          </a:p>
          <a:p>
            <a:pPr marL="241516" indent="-241516">
              <a:buAutoNum type="arabicPeriod"/>
            </a:pPr>
            <a:r>
              <a:rPr lang="en-US" b="0" dirty="0"/>
              <a:t>The text should contain at least one verb from each group. The verb groups have been sub-divided into each verb-like group to assist students with conjugation.</a:t>
            </a:r>
          </a:p>
        </p:txBody>
      </p:sp>
      <p:sp>
        <p:nvSpPr>
          <p:cNvPr id="4" name="Slide Number Placeholder 3"/>
          <p:cNvSpPr>
            <a:spLocks noGrp="1"/>
          </p:cNvSpPr>
          <p:nvPr>
            <p:ph type="sldNum" sz="quarter" idx="5"/>
          </p:nvPr>
        </p:nvSpPr>
        <p:spPr/>
        <p:txBody>
          <a:bodyPr/>
          <a:lstStyle/>
          <a:p>
            <a:fld id="{051212F4-EB5A-464B-92EC-DACFCB1CC2CD}" type="slidenum">
              <a:rPr lang="en-GB" smtClean="0"/>
              <a:t>62</a:t>
            </a:fld>
            <a:endParaRPr lang="en-GB"/>
          </a:p>
        </p:txBody>
      </p:sp>
    </p:spTree>
    <p:extLst>
      <p:ext uri="{BB962C8B-B14F-4D97-AF65-F5344CB8AC3E}">
        <p14:creationId xmlns:p14="http://schemas.microsoft.com/office/powerpoint/2010/main" val="8488365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r>
              <a:rPr lang="en-US" b="1" dirty="0"/>
              <a:t>A more challenging version is available, with words in English</a:t>
            </a:r>
          </a:p>
          <a:p>
            <a:r>
              <a:rPr lang="en-US" b="1" dirty="0"/>
              <a:t>Aim: </a:t>
            </a:r>
            <a:r>
              <a:rPr lang="en-US" b="0" dirty="0"/>
              <a:t>Spoken production of sentences containing verbs from all –ER and –RE groups covered in this</a:t>
            </a:r>
            <a:r>
              <a:rPr lang="en-US" b="0" baseline="0" dirty="0"/>
              <a:t> </a:t>
            </a:r>
            <a:r>
              <a:rPr lang="en-US" b="0" dirty="0"/>
              <a:t>series of lessons</a:t>
            </a:r>
            <a:r>
              <a:rPr lang="en-US" b="0" baseline="0" dirty="0"/>
              <a:t> through </a:t>
            </a:r>
            <a:r>
              <a:rPr lang="en-US" b="0" dirty="0"/>
              <a:t>a picture card game;</a:t>
            </a:r>
            <a:r>
              <a:rPr lang="en-US" b="0" baseline="0" dirty="0"/>
              <a:t> revisiting vocabulary through spoken recall.</a:t>
            </a:r>
            <a:endParaRPr lang="en-US" b="0" dirty="0"/>
          </a:p>
          <a:p>
            <a:endParaRPr lang="en-US" sz="1300" b="1" dirty="0">
              <a:solidFill>
                <a:srgbClr val="0055A5"/>
              </a:solidFill>
            </a:endParaRPr>
          </a:p>
          <a:p>
            <a:r>
              <a:rPr lang="en-US" b="1" dirty="0"/>
              <a:t>Procedure: </a:t>
            </a:r>
          </a:p>
          <a:p>
            <a:pPr marL="241516" indent="-241516">
              <a:buFont typeface="+mj-lt"/>
              <a:buAutoNum type="arabicPeriod"/>
            </a:pPr>
            <a:r>
              <a:rPr lang="en-US" sz="1300" dirty="0">
                <a:solidFill>
                  <a:srgbClr val="0055A5"/>
                </a:solidFill>
              </a:rPr>
              <a:t>Print and distribute the picture cards to pairs of students. </a:t>
            </a:r>
          </a:p>
          <a:p>
            <a:pPr marL="241516" indent="-241516">
              <a:buFont typeface="+mj-lt"/>
              <a:buAutoNum type="arabicPeriod"/>
            </a:pPr>
            <a:r>
              <a:rPr lang="en-US" sz="1300" dirty="0">
                <a:solidFill>
                  <a:srgbClr val="0055A5"/>
                </a:solidFill>
              </a:rPr>
              <a:t>Make one pile of verbs and one pile of other words (these are a selection of previously learned nouns and numbers).</a:t>
            </a:r>
          </a:p>
          <a:p>
            <a:pPr marL="241516" indent="-241516">
              <a:buFont typeface="+mj-lt"/>
              <a:buAutoNum type="arabicPeriod"/>
            </a:pPr>
            <a:r>
              <a:rPr lang="en-US" sz="1300" dirty="0">
                <a:solidFill>
                  <a:srgbClr val="0055A5"/>
                </a:solidFill>
              </a:rPr>
              <a:t>Partner A chooses a verb, then partner B chooses a noun. </a:t>
            </a:r>
          </a:p>
          <a:p>
            <a:pPr marL="241516" indent="-241516">
              <a:buFont typeface="+mj-lt"/>
              <a:buAutoNum type="arabicPeriod"/>
            </a:pPr>
            <a:r>
              <a:rPr lang="en-US" sz="1300" dirty="0">
                <a:solidFill>
                  <a:srgbClr val="0055A5"/>
                </a:solidFill>
              </a:rPr>
              <a:t>Partner A must make a sentence using the verb and the noun. The sentences can be nonsense, but must be grammatically correct, paying particular attention to verb forms.</a:t>
            </a:r>
          </a:p>
          <a:p>
            <a:pPr marL="241516" indent="-241516">
              <a:buFont typeface="+mj-lt"/>
              <a:buAutoNum type="arabicPeriod"/>
            </a:pPr>
            <a:r>
              <a:rPr lang="en-US" sz="1300" dirty="0">
                <a:solidFill>
                  <a:srgbClr val="0055A5"/>
                </a:solidFill>
              </a:rPr>
              <a:t>The partners take it in turns to pick verbs and nouns and make sentences until all the cards are used.</a:t>
            </a:r>
          </a:p>
          <a:p>
            <a:pPr marL="241516" indent="-241516">
              <a:buFont typeface="+mj-lt"/>
              <a:buAutoNum type="arabicPeriod"/>
            </a:pPr>
            <a:endParaRPr lang="en-US" sz="1300" dirty="0">
              <a:solidFill>
                <a:srgbClr val="0055A5"/>
              </a:solidFill>
            </a:endParaRPr>
          </a:p>
          <a:p>
            <a:pPr marL="0" indent="0">
              <a:buFont typeface="+mj-lt"/>
              <a:buNone/>
            </a:pPr>
            <a:r>
              <a:rPr lang="en-US" sz="1300" b="1" dirty="0">
                <a:solidFill>
                  <a:srgbClr val="0055A5"/>
                </a:solidFill>
              </a:rPr>
              <a:t>Transcript:</a:t>
            </a:r>
          </a:p>
          <a:p>
            <a:pPr marL="0" indent="0">
              <a:buFont typeface="+mj-lt"/>
              <a:buNone/>
            </a:pPr>
            <a:r>
              <a:rPr lang="fr-FR" sz="1300" b="0" noProof="0" dirty="0">
                <a:solidFill>
                  <a:srgbClr val="0055A5"/>
                </a:solidFill>
              </a:rPr>
              <a:t>J’ai le mot construire.</a:t>
            </a:r>
          </a:p>
          <a:p>
            <a:pPr marL="0" indent="0">
              <a:buFont typeface="+mj-lt"/>
              <a:buNone/>
            </a:pPr>
            <a:r>
              <a:rPr lang="fr-FR" sz="1300" b="0" noProof="0" dirty="0">
                <a:solidFill>
                  <a:srgbClr val="0055A5"/>
                </a:solidFill>
              </a:rPr>
              <a:t>J’ai le mot chien.</a:t>
            </a:r>
          </a:p>
          <a:p>
            <a:pPr marL="0" indent="0">
              <a:buFont typeface="+mj-lt"/>
              <a:buNone/>
            </a:pPr>
            <a:r>
              <a:rPr lang="fr-FR" sz="1300" b="0" noProof="0" dirty="0">
                <a:solidFill>
                  <a:srgbClr val="0055A5"/>
                </a:solidFill>
              </a:rPr>
              <a:t>Je construis une piscine pour mon chien!</a:t>
            </a:r>
          </a:p>
          <a:p>
            <a:pPr marL="0" indent="0">
              <a:buFont typeface="+mj-lt"/>
              <a:buNone/>
            </a:pPr>
            <a:r>
              <a:rPr lang="fr-FR" sz="1300" b="0" noProof="0" dirty="0">
                <a:solidFill>
                  <a:srgbClr val="0055A5"/>
                </a:solidFill>
              </a:rPr>
              <a:t>J’ai le mot prendre.</a:t>
            </a:r>
          </a:p>
          <a:p>
            <a:pPr marL="0" indent="0">
              <a:buFont typeface="+mj-lt"/>
              <a:buNone/>
            </a:pPr>
            <a:r>
              <a:rPr lang="fr-FR" sz="1300" b="0" noProof="0" dirty="0">
                <a:solidFill>
                  <a:srgbClr val="0055A5"/>
                </a:solidFill>
              </a:rPr>
              <a:t>J’ai le </a:t>
            </a:r>
            <a:r>
              <a:rPr lang="fr-FR" sz="1300" b="0" noProof="0">
                <a:solidFill>
                  <a:srgbClr val="0055A5"/>
                </a:solidFill>
              </a:rPr>
              <a:t>mot facteur</a:t>
            </a:r>
            <a:r>
              <a:rPr lang="fr-FR" sz="1300" b="0" noProof="0" dirty="0">
                <a:solidFill>
                  <a:srgbClr val="0055A5"/>
                </a:solidFill>
              </a:rPr>
              <a:t>.</a:t>
            </a:r>
          </a:p>
          <a:p>
            <a:pPr marL="0" indent="0">
              <a:buFont typeface="+mj-lt"/>
              <a:buNone/>
            </a:pPr>
            <a:r>
              <a:rPr lang="fr-FR" sz="1300" b="0" noProof="0" dirty="0">
                <a:solidFill>
                  <a:srgbClr val="0055A5"/>
                </a:solidFill>
              </a:rPr>
              <a:t>Tu prends une photo du facteur!</a:t>
            </a:r>
          </a:p>
        </p:txBody>
      </p:sp>
      <p:sp>
        <p:nvSpPr>
          <p:cNvPr id="4" name="Slide Number Placeholder 3"/>
          <p:cNvSpPr>
            <a:spLocks noGrp="1"/>
          </p:cNvSpPr>
          <p:nvPr>
            <p:ph type="sldNum" sz="quarter" idx="5"/>
          </p:nvPr>
        </p:nvSpPr>
        <p:spPr/>
        <p:txBody>
          <a:bodyPr/>
          <a:lstStyle/>
          <a:p>
            <a:fld id="{051212F4-EB5A-464B-92EC-DACFCB1CC2CD}" type="slidenum">
              <a:rPr lang="en-GB" smtClean="0"/>
              <a:t>63</a:t>
            </a:fld>
            <a:endParaRPr lang="en-GB"/>
          </a:p>
        </p:txBody>
      </p:sp>
    </p:spTree>
    <p:extLst>
      <p:ext uri="{BB962C8B-B14F-4D97-AF65-F5344CB8AC3E}">
        <p14:creationId xmlns:p14="http://schemas.microsoft.com/office/powerpoint/2010/main" val="21378103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French version: Verb picture cards to be printed</a:t>
            </a:r>
          </a:p>
        </p:txBody>
      </p:sp>
      <p:sp>
        <p:nvSpPr>
          <p:cNvPr id="4" name="Slide Number Placeholder 3"/>
          <p:cNvSpPr>
            <a:spLocks noGrp="1"/>
          </p:cNvSpPr>
          <p:nvPr>
            <p:ph type="sldNum" sz="quarter" idx="5"/>
          </p:nvPr>
        </p:nvSpPr>
        <p:spPr/>
        <p:txBody>
          <a:bodyPr/>
          <a:lstStyle/>
          <a:p>
            <a:fld id="{051212F4-EB5A-464B-92EC-DACFCB1CC2CD}" type="slidenum">
              <a:rPr lang="en-GB" smtClean="0"/>
              <a:t>64</a:t>
            </a:fld>
            <a:endParaRPr lang="en-GB"/>
          </a:p>
        </p:txBody>
      </p:sp>
    </p:spTree>
    <p:extLst>
      <p:ext uri="{BB962C8B-B14F-4D97-AF65-F5344CB8AC3E}">
        <p14:creationId xmlns:p14="http://schemas.microsoft.com/office/powerpoint/2010/main" val="16257817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French version: Other words picture cards to be printed</a:t>
            </a:r>
          </a:p>
        </p:txBody>
      </p:sp>
      <p:sp>
        <p:nvSpPr>
          <p:cNvPr id="4" name="Slide Number Placeholder 3"/>
          <p:cNvSpPr>
            <a:spLocks noGrp="1"/>
          </p:cNvSpPr>
          <p:nvPr>
            <p:ph type="sldNum" sz="quarter" idx="5"/>
          </p:nvPr>
        </p:nvSpPr>
        <p:spPr/>
        <p:txBody>
          <a:bodyPr/>
          <a:lstStyle/>
          <a:p>
            <a:fld id="{051212F4-EB5A-464B-92EC-DACFCB1CC2CD}" type="slidenum">
              <a:rPr lang="en-GB" smtClean="0"/>
              <a:t>65</a:t>
            </a:fld>
            <a:endParaRPr lang="en-GB"/>
          </a:p>
        </p:txBody>
      </p:sp>
    </p:spTree>
    <p:extLst>
      <p:ext uri="{BB962C8B-B14F-4D97-AF65-F5344CB8AC3E}">
        <p14:creationId xmlns:p14="http://schemas.microsoft.com/office/powerpoint/2010/main" val="42657500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English version: Verb picture cards to be printed</a:t>
            </a:r>
          </a:p>
        </p:txBody>
      </p:sp>
      <p:sp>
        <p:nvSpPr>
          <p:cNvPr id="4" name="Slide Number Placeholder 3"/>
          <p:cNvSpPr>
            <a:spLocks noGrp="1"/>
          </p:cNvSpPr>
          <p:nvPr>
            <p:ph type="sldNum" sz="quarter" idx="5"/>
          </p:nvPr>
        </p:nvSpPr>
        <p:spPr/>
        <p:txBody>
          <a:bodyPr/>
          <a:lstStyle/>
          <a:p>
            <a:fld id="{051212F4-EB5A-464B-92EC-DACFCB1CC2CD}" type="slidenum">
              <a:rPr lang="en-GB" smtClean="0"/>
              <a:t>66</a:t>
            </a:fld>
            <a:endParaRPr lang="en-GB"/>
          </a:p>
        </p:txBody>
      </p:sp>
    </p:spTree>
    <p:extLst>
      <p:ext uri="{BB962C8B-B14F-4D97-AF65-F5344CB8AC3E}">
        <p14:creationId xmlns:p14="http://schemas.microsoft.com/office/powerpoint/2010/main" val="39948235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English version: Other words picture cards to be printed</a:t>
            </a:r>
          </a:p>
        </p:txBody>
      </p:sp>
      <p:sp>
        <p:nvSpPr>
          <p:cNvPr id="4" name="Slide Number Placeholder 3"/>
          <p:cNvSpPr>
            <a:spLocks noGrp="1"/>
          </p:cNvSpPr>
          <p:nvPr>
            <p:ph type="sldNum" sz="quarter" idx="5"/>
          </p:nvPr>
        </p:nvSpPr>
        <p:spPr/>
        <p:txBody>
          <a:bodyPr/>
          <a:lstStyle/>
          <a:p>
            <a:fld id="{051212F4-EB5A-464B-92EC-DACFCB1CC2CD}" type="slidenum">
              <a:rPr lang="en-GB" smtClean="0"/>
              <a:t>67</a:t>
            </a:fld>
            <a:endParaRPr lang="en-GB"/>
          </a:p>
        </p:txBody>
      </p:sp>
    </p:spTree>
    <p:extLst>
      <p:ext uri="{BB962C8B-B14F-4D97-AF65-F5344CB8AC3E}">
        <p14:creationId xmlns:p14="http://schemas.microsoft.com/office/powerpoint/2010/main" val="2794702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232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Timing: 30 seconds</a:t>
            </a:r>
          </a:p>
          <a:p>
            <a:pPr marL="0" marR="0" lvl="0" indent="0" algn="l" defTabSz="966064" rtl="0" eaLnBrk="1" fontAlgn="auto" latinLnBrk="0" hangingPunct="1">
              <a:lnSpc>
                <a:spcPct val="100000"/>
              </a:lnSpc>
              <a:spcBef>
                <a:spcPts val="0"/>
              </a:spcBef>
              <a:spcAft>
                <a:spcPts val="0"/>
              </a:spcAft>
              <a:buClrTx/>
              <a:buSzTx/>
              <a:buFontTx/>
              <a:buNone/>
              <a:tabLst/>
              <a:defRPr/>
            </a:pPr>
            <a:r>
              <a:rPr lang="en-GB" b="1" baseline="0" dirty="0"/>
              <a:t>Teachers can choose either or both SSC slides – the first is with audio, the second is without.</a:t>
            </a:r>
          </a:p>
          <a:p>
            <a:pPr defTabSz="966064">
              <a:defRPr/>
            </a:pPr>
            <a:endParaRPr lang="en-GB" b="1" baseline="0" dirty="0"/>
          </a:p>
          <a:p>
            <a:pPr defTabSz="966064">
              <a:defRPr/>
            </a:pPr>
            <a:r>
              <a:rPr lang="en-GB" b="1" baseline="0" dirty="0"/>
              <a:t>Aim: </a:t>
            </a:r>
            <a:r>
              <a:rPr lang="en-GB" b="0" baseline="0" dirty="0"/>
              <a:t>To consolidate SSC </a:t>
            </a:r>
            <a:r>
              <a:rPr lang="en-GB" b="1" baseline="0" dirty="0"/>
              <a:t>[é] </a:t>
            </a:r>
            <a:r>
              <a:rPr lang="en-GB" b="0" baseline="0" dirty="0"/>
              <a:t>in preparation for revising endings of -ER verb forms.</a:t>
            </a:r>
            <a:endParaRPr lang="en-GB" b="1" baseline="0" dirty="0"/>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a:t>
            </a:r>
            <a:r>
              <a:rPr lang="en-GB" b="1" dirty="0" err="1"/>
              <a:t>é</a:t>
            </a:r>
            <a:r>
              <a:rPr lang="en-GB" b="1" dirty="0"/>
              <a:t>]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écrire</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dirty="0"/>
              <a:t>to mime the act of writing (on</a:t>
            </a:r>
            <a:r>
              <a:rPr lang="en-GB" baseline="0" dirty="0"/>
              <a:t>to the palm of the other hand perhaps</a:t>
            </a:r>
            <a:r>
              <a:rPr lang="en-GB" b="1" baseline="0" dirty="0"/>
              <a: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[é] </a:t>
            </a:r>
            <a:r>
              <a:rPr lang="en-GB" baseline="0" dirty="0"/>
              <a:t>sound, pronouncing </a:t>
            </a:r>
            <a:r>
              <a:rPr lang="en-GB" b="0" baseline="0" dirty="0"/>
              <a:t>”</a:t>
            </a:r>
            <a:r>
              <a:rPr lang="en-GB" b="1" baseline="0" dirty="0"/>
              <a:t>écrire</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a:t>écrire </a:t>
            </a:r>
            <a:r>
              <a:rPr lang="en-GB" baseline="0" dirty="0"/>
              <a:t>[382]</a:t>
            </a:r>
            <a:br>
              <a:rPr lang="en-GB" sz="1300" dirty="0"/>
            </a:br>
            <a:r>
              <a:rPr lang="de-DE" sz="1300" dirty="0">
                <a:latin typeface="Century Gothic" panose="020B0502020202020204" pitchFamily="34" charset="0"/>
              </a:rPr>
              <a:t>Source: </a:t>
            </a:r>
            <a:r>
              <a:rPr lang="en-GB" sz="1300" dirty="0" err="1">
                <a:latin typeface="Century Gothic" panose="020B0502020202020204" pitchFamily="34" charset="0"/>
              </a:rPr>
              <a:t>Londsale</a:t>
            </a:r>
            <a:r>
              <a:rPr lang="en-GB" sz="1300" dirty="0">
                <a:latin typeface="Century Gothic" panose="020B0502020202020204" pitchFamily="34" charset="0"/>
              </a:rPr>
              <a:t>,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defTabSz="966064">
              <a:defRPr/>
            </a:pPr>
            <a:fld id="{44AC4764-0B5C-4A95-8BE3-D72EFF2FC56B}" type="slidenum">
              <a:rPr lang="en-GB">
                <a:solidFill>
                  <a:prstClr val="black"/>
                </a:solidFill>
                <a:latin typeface="Century Gothic" panose="020B0502020202020204" pitchFamily="34" charset="0"/>
              </a:rPr>
              <a:pPr defTabSz="966064">
                <a:defRPr/>
              </a:pPr>
              <a:t>8</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1302184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37070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US"/>
              <a:t>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567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680"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audio" Target="../media/audio14.wav"/></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audio" Target="../media/audio15.wav"/><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16.wav"/><Relationship Id="rId7" Type="http://schemas.openxmlformats.org/officeDocument/2006/relationships/audio" Target="../media/audio17.wav"/><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7.png"/><Relationship Id="rId3" Type="http://schemas.openxmlformats.org/officeDocument/2006/relationships/audio" Target="../media/audio18.wav"/><Relationship Id="rId7" Type="http://schemas.openxmlformats.org/officeDocument/2006/relationships/image" Target="../media/image24.png"/><Relationship Id="rId12"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audio" Target="../media/audio19.wav"/><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0.wav"/><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50.png"/><Relationship Id="rId5" Type="http://schemas.openxmlformats.org/officeDocument/2006/relationships/image" Target="../media/image40.png"/><Relationship Id="rId10" Type="http://schemas.openxmlformats.org/officeDocument/2006/relationships/image" Target="../media/image49.png"/><Relationship Id="rId4" Type="http://schemas.openxmlformats.org/officeDocument/2006/relationships/audio" Target="../media/audio21.wav"/><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2.wav"/><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54.png"/><Relationship Id="rId5" Type="http://schemas.openxmlformats.org/officeDocument/2006/relationships/image" Target="../media/image40.png"/><Relationship Id="rId10" Type="http://schemas.openxmlformats.org/officeDocument/2006/relationships/image" Target="../media/image53.png"/><Relationship Id="rId4" Type="http://schemas.openxmlformats.org/officeDocument/2006/relationships/audio" Target="../media/audio23.wav"/><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4.png"/><Relationship Id="rId3" Type="http://schemas.openxmlformats.org/officeDocument/2006/relationships/audio" Target="../media/audio24.wav"/><Relationship Id="rId7" Type="http://schemas.openxmlformats.org/officeDocument/2006/relationships/image" Target="../media/image55.png"/><Relationship Id="rId12"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59.png"/><Relationship Id="rId5" Type="http://schemas.openxmlformats.org/officeDocument/2006/relationships/image" Target="../media/image40.png"/><Relationship Id="rId10" Type="http://schemas.openxmlformats.org/officeDocument/2006/relationships/image" Target="../media/image58.png"/><Relationship Id="rId4" Type="http://schemas.openxmlformats.org/officeDocument/2006/relationships/audio" Target="../media/audio25.wav"/><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audio" Target="../media/audio26.wav"/><Relationship Id="rId7" Type="http://schemas.openxmlformats.org/officeDocument/2006/relationships/image" Target="../media/image61.png"/><Relationship Id="rId12" Type="http://schemas.openxmlformats.org/officeDocument/2006/relationships/audio" Target="../media/audio30.wav"/><Relationship Id="rId17" Type="http://schemas.openxmlformats.org/officeDocument/2006/relationships/image" Target="../media/image70.png"/><Relationship Id="rId2" Type="http://schemas.openxmlformats.org/officeDocument/2006/relationships/notesSlide" Target="../notesSlides/notesSlide18.xml"/><Relationship Id="rId16"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audio" Target="../media/audio29.wav"/><Relationship Id="rId11" Type="http://schemas.openxmlformats.org/officeDocument/2006/relationships/image" Target="../media/image65.png"/><Relationship Id="rId5" Type="http://schemas.openxmlformats.org/officeDocument/2006/relationships/audio" Target="../media/audio28.wav"/><Relationship Id="rId15" Type="http://schemas.openxmlformats.org/officeDocument/2006/relationships/image" Target="../media/image68.png"/><Relationship Id="rId10" Type="http://schemas.openxmlformats.org/officeDocument/2006/relationships/image" Target="../media/image64.png"/><Relationship Id="rId19" Type="http://schemas.openxmlformats.org/officeDocument/2006/relationships/image" Target="../media/image72.png"/><Relationship Id="rId4" Type="http://schemas.openxmlformats.org/officeDocument/2006/relationships/audio" Target="../media/audio27.wav"/><Relationship Id="rId9" Type="http://schemas.openxmlformats.org/officeDocument/2006/relationships/image" Target="../media/image63.png"/><Relationship Id="rId14" Type="http://schemas.openxmlformats.org/officeDocument/2006/relationships/image" Target="../media/image6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audio" Target="../media/audio31.wav"/><Relationship Id="rId7" Type="http://schemas.openxmlformats.org/officeDocument/2006/relationships/audio" Target="../media/audio35.wav"/><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audio" Target="../media/audio34.wav"/><Relationship Id="rId11" Type="http://schemas.openxmlformats.org/officeDocument/2006/relationships/image" Target="../media/image83.png"/><Relationship Id="rId5" Type="http://schemas.openxmlformats.org/officeDocument/2006/relationships/audio" Target="../media/audio33.wav"/><Relationship Id="rId10" Type="http://schemas.openxmlformats.org/officeDocument/2006/relationships/image" Target="../media/image82.png"/><Relationship Id="rId4" Type="http://schemas.openxmlformats.org/officeDocument/2006/relationships/audio" Target="../media/audio32.wav"/><Relationship Id="rId9" Type="http://schemas.openxmlformats.org/officeDocument/2006/relationships/image" Target="../media/image81.png"/></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92.png"/><Relationship Id="rId18" Type="http://schemas.openxmlformats.org/officeDocument/2006/relationships/image" Target="../media/image97.png"/><Relationship Id="rId26" Type="http://schemas.openxmlformats.org/officeDocument/2006/relationships/image" Target="../media/image17.png"/><Relationship Id="rId3" Type="http://schemas.openxmlformats.org/officeDocument/2006/relationships/image" Target="../media/image84.png"/><Relationship Id="rId21" Type="http://schemas.openxmlformats.org/officeDocument/2006/relationships/image" Target="../media/image100.png"/><Relationship Id="rId7" Type="http://schemas.openxmlformats.org/officeDocument/2006/relationships/image" Target="../media/image87.png"/><Relationship Id="rId12" Type="http://schemas.openxmlformats.org/officeDocument/2006/relationships/image" Target="../media/image91.png"/><Relationship Id="rId17" Type="http://schemas.openxmlformats.org/officeDocument/2006/relationships/image" Target="../media/image96.png"/><Relationship Id="rId25" Type="http://schemas.openxmlformats.org/officeDocument/2006/relationships/image" Target="../media/image104.png"/><Relationship Id="rId2" Type="http://schemas.openxmlformats.org/officeDocument/2006/relationships/notesSlide" Target="../notesSlides/notesSlide26.xml"/><Relationship Id="rId16" Type="http://schemas.openxmlformats.org/officeDocument/2006/relationships/image" Target="../media/image95.png"/><Relationship Id="rId20" Type="http://schemas.openxmlformats.org/officeDocument/2006/relationships/image" Target="../media/image99.png"/><Relationship Id="rId1" Type="http://schemas.openxmlformats.org/officeDocument/2006/relationships/slideLayout" Target="../slideLayouts/slideLayout3.xml"/><Relationship Id="rId6" Type="http://schemas.openxmlformats.org/officeDocument/2006/relationships/image" Target="../media/image86.png"/><Relationship Id="rId11" Type="http://schemas.openxmlformats.org/officeDocument/2006/relationships/image" Target="../media/image90.png"/><Relationship Id="rId24" Type="http://schemas.openxmlformats.org/officeDocument/2006/relationships/image" Target="../media/image103.png"/><Relationship Id="rId5" Type="http://schemas.openxmlformats.org/officeDocument/2006/relationships/image" Target="../media/image85.png"/><Relationship Id="rId15" Type="http://schemas.openxmlformats.org/officeDocument/2006/relationships/image" Target="../media/image94.png"/><Relationship Id="rId23" Type="http://schemas.openxmlformats.org/officeDocument/2006/relationships/image" Target="../media/image102.png"/><Relationship Id="rId10" Type="http://schemas.openxmlformats.org/officeDocument/2006/relationships/image" Target="../media/image89.png"/><Relationship Id="rId19" Type="http://schemas.openxmlformats.org/officeDocument/2006/relationships/image" Target="../media/image98.png"/><Relationship Id="rId4" Type="http://schemas.openxmlformats.org/officeDocument/2006/relationships/image" Target="../media/image7.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101.png"/><Relationship Id="rId27" Type="http://schemas.openxmlformats.org/officeDocument/2006/relationships/image" Target="../media/image10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24.png"/><Relationship Id="rId5" Type="http://schemas.openxmlformats.org/officeDocument/2006/relationships/audio" Target="../media/audio3.wav"/><Relationship Id="rId15" Type="http://schemas.openxmlformats.org/officeDocument/2006/relationships/image" Target="../media/image28.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111.png"/><Relationship Id="rId4" Type="http://schemas.openxmlformats.org/officeDocument/2006/relationships/audio" Target="../media/audio40.wav"/></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audio" Target="../media/audio41.wav"/><Relationship Id="rId5" Type="http://schemas.openxmlformats.org/officeDocument/2006/relationships/image" Target="../media/image112.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image" Target="../media/image113.png"/><Relationship Id="rId4" Type="http://schemas.openxmlformats.org/officeDocument/2006/relationships/audio" Target="../media/audio43.wav"/></Relationships>
</file>

<file path=ppt/slides/_rels/slide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image" Target="../media/image114.png"/><Relationship Id="rId4" Type="http://schemas.openxmlformats.org/officeDocument/2006/relationships/audio" Target="../media/audio45.wav"/></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audio" Target="../media/audio46.wav"/><Relationship Id="rId5" Type="http://schemas.openxmlformats.org/officeDocument/2006/relationships/image" Target="../media/image115.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audio" Target="../media/audio52.wav"/><Relationship Id="rId3" Type="http://schemas.openxmlformats.org/officeDocument/2006/relationships/audio" Target="../media/audio47.wav"/><Relationship Id="rId7" Type="http://schemas.openxmlformats.org/officeDocument/2006/relationships/audio" Target="../media/audio51.wav"/><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audio" Target="../media/audio50.wav"/><Relationship Id="rId11" Type="http://schemas.openxmlformats.org/officeDocument/2006/relationships/image" Target="../media/image118.png"/><Relationship Id="rId5" Type="http://schemas.openxmlformats.org/officeDocument/2006/relationships/audio" Target="../media/audio49.wav"/><Relationship Id="rId10" Type="http://schemas.openxmlformats.org/officeDocument/2006/relationships/image" Target="../media/image117.png"/><Relationship Id="rId4" Type="http://schemas.openxmlformats.org/officeDocument/2006/relationships/audio" Target="../media/audio48.wav"/><Relationship Id="rId9" Type="http://schemas.openxmlformats.org/officeDocument/2006/relationships/image" Target="../media/image116.png"/></Relationships>
</file>

<file path=ppt/slides/_rels/slide3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png"/></Relationships>
</file>

<file path=ppt/slides/_rels/slide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4.png"/></Relationships>
</file>

<file path=ppt/slides/_rels/slide4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4.png"/></Relationships>
</file>

<file path=ppt/slides/_rels/slide4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4.png"/></Relationships>
</file>

<file path=ppt/slides/_rels/slide4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4.png"/></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127.png"/><Relationship Id="rId4" Type="http://schemas.openxmlformats.org/officeDocument/2006/relationships/image" Target="../media/image126.png"/></Relationships>
</file>

<file path=ppt/slides/_rels/slide45.xml.rels><?xml version="1.0" encoding="UTF-8" standalone="yes"?>
<Relationships xmlns="http://schemas.openxmlformats.org/package/2006/relationships"><Relationship Id="rId8" Type="http://schemas.openxmlformats.org/officeDocument/2006/relationships/audio" Target="../media/audio58.wav"/><Relationship Id="rId3" Type="http://schemas.openxmlformats.org/officeDocument/2006/relationships/audio" Target="../media/audio53.wav"/><Relationship Id="rId7" Type="http://schemas.openxmlformats.org/officeDocument/2006/relationships/audio" Target="../media/audio57.wav"/><Relationship Id="rId12" Type="http://schemas.openxmlformats.org/officeDocument/2006/relationships/audio" Target="../media/audio61.wav"/><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audio" Target="../media/audio56.wav"/><Relationship Id="rId11" Type="http://schemas.openxmlformats.org/officeDocument/2006/relationships/audio" Target="../media/audio60.wav"/><Relationship Id="rId5" Type="http://schemas.openxmlformats.org/officeDocument/2006/relationships/audio" Target="../media/audio55.wav"/><Relationship Id="rId10" Type="http://schemas.openxmlformats.org/officeDocument/2006/relationships/audio" Target="../media/audio59.wav"/><Relationship Id="rId4" Type="http://schemas.openxmlformats.org/officeDocument/2006/relationships/audio" Target="../media/audio54.wav"/><Relationship Id="rId9" Type="http://schemas.openxmlformats.org/officeDocument/2006/relationships/image" Target="../media/image81.png"/></Relationships>
</file>

<file path=ppt/slides/_rels/slide4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30.png"/><Relationship Id="rId11" Type="http://schemas.openxmlformats.org/officeDocument/2006/relationships/image" Target="../media/image135.jpeg"/><Relationship Id="rId5" Type="http://schemas.openxmlformats.org/officeDocument/2006/relationships/image" Target="../media/image129.png"/><Relationship Id="rId10" Type="http://schemas.openxmlformats.org/officeDocument/2006/relationships/image" Target="../media/image134.jpeg"/><Relationship Id="rId4" Type="http://schemas.openxmlformats.org/officeDocument/2006/relationships/image" Target="../media/image128.png"/><Relationship Id="rId9" Type="http://schemas.openxmlformats.org/officeDocument/2006/relationships/image" Target="../media/image13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image" Target="../media/image136.png"/><Relationship Id="rId7" Type="http://schemas.openxmlformats.org/officeDocument/2006/relationships/image" Target="../media/image139.png"/><Relationship Id="rId12" Type="http://schemas.openxmlformats.org/officeDocument/2006/relationships/image" Target="../media/image144.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0.png"/><Relationship Id="rId10" Type="http://schemas.openxmlformats.org/officeDocument/2006/relationships/image" Target="../media/image142.png"/><Relationship Id="rId4" Type="http://schemas.openxmlformats.org/officeDocument/2006/relationships/image" Target="../media/image137.png"/><Relationship Id="rId9" Type="http://schemas.openxmlformats.org/officeDocument/2006/relationships/image" Target="../media/image141.png"/><Relationship Id="rId14" Type="http://schemas.openxmlformats.org/officeDocument/2006/relationships/image" Target="../media/image146.png"/></Relationships>
</file>

<file path=ppt/slides/_rels/slide4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6.png"/><Relationship Id="rId7" Type="http://schemas.openxmlformats.org/officeDocument/2006/relationships/image" Target="../media/image139.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142.png"/><Relationship Id="rId5" Type="http://schemas.openxmlformats.org/officeDocument/2006/relationships/image" Target="../media/image138.png"/><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50.xml"/><Relationship Id="rId1" Type="http://schemas.openxmlformats.org/officeDocument/2006/relationships/slideLayout" Target="../slideLayouts/slideLayout15.xml"/><Relationship Id="rId5" Type="http://schemas.openxmlformats.org/officeDocument/2006/relationships/image" Target="../media/image147.png"/><Relationship Id="rId4" Type="http://schemas.openxmlformats.org/officeDocument/2006/relationships/audio" Target="../media/audio63.wav"/></Relationships>
</file>

<file path=ppt/slides/_rels/slide5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audio" Target="../media/audio64.wav"/><Relationship Id="rId5" Type="http://schemas.openxmlformats.org/officeDocument/2006/relationships/image" Target="../media/image148.jpeg"/><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8" Type="http://schemas.openxmlformats.org/officeDocument/2006/relationships/audio" Target="../media/audio70.wav"/><Relationship Id="rId13" Type="http://schemas.openxmlformats.org/officeDocument/2006/relationships/image" Target="../media/image151.png"/><Relationship Id="rId18" Type="http://schemas.openxmlformats.org/officeDocument/2006/relationships/image" Target="../media/image155.png"/><Relationship Id="rId3" Type="http://schemas.openxmlformats.org/officeDocument/2006/relationships/audio" Target="../media/audio65.wav"/><Relationship Id="rId21" Type="http://schemas.openxmlformats.org/officeDocument/2006/relationships/image" Target="../media/image158.png"/><Relationship Id="rId7" Type="http://schemas.openxmlformats.org/officeDocument/2006/relationships/audio" Target="../media/audio69.wav"/><Relationship Id="rId12" Type="http://schemas.openxmlformats.org/officeDocument/2006/relationships/image" Target="../media/image150.png"/><Relationship Id="rId17" Type="http://schemas.openxmlformats.org/officeDocument/2006/relationships/image" Target="../media/image154.png"/><Relationship Id="rId2" Type="http://schemas.openxmlformats.org/officeDocument/2006/relationships/notesSlide" Target="../notesSlides/notesSlide53.xml"/><Relationship Id="rId16" Type="http://schemas.openxmlformats.org/officeDocument/2006/relationships/image" Target="../media/image153.png"/><Relationship Id="rId20" Type="http://schemas.openxmlformats.org/officeDocument/2006/relationships/image" Target="../media/image157.png"/><Relationship Id="rId1" Type="http://schemas.openxmlformats.org/officeDocument/2006/relationships/slideLayout" Target="../slideLayouts/slideLayout3.xml"/><Relationship Id="rId6" Type="http://schemas.openxmlformats.org/officeDocument/2006/relationships/audio" Target="../media/audio68.wav"/><Relationship Id="rId11" Type="http://schemas.openxmlformats.org/officeDocument/2006/relationships/image" Target="../media/image149.png"/><Relationship Id="rId24" Type="http://schemas.openxmlformats.org/officeDocument/2006/relationships/image" Target="../media/image161.png"/><Relationship Id="rId5" Type="http://schemas.openxmlformats.org/officeDocument/2006/relationships/audio" Target="../media/audio67.wav"/><Relationship Id="rId15" Type="http://schemas.openxmlformats.org/officeDocument/2006/relationships/image" Target="../media/image152.png"/><Relationship Id="rId23" Type="http://schemas.openxmlformats.org/officeDocument/2006/relationships/image" Target="../media/image160.png"/><Relationship Id="rId10" Type="http://schemas.openxmlformats.org/officeDocument/2006/relationships/audio" Target="../media/audio72.wav"/><Relationship Id="rId19" Type="http://schemas.openxmlformats.org/officeDocument/2006/relationships/image" Target="../media/image156.png"/><Relationship Id="rId4" Type="http://schemas.openxmlformats.org/officeDocument/2006/relationships/audio" Target="../media/audio66.wav"/><Relationship Id="rId9" Type="http://schemas.openxmlformats.org/officeDocument/2006/relationships/audio" Target="../media/audio71.wav"/><Relationship Id="rId14" Type="http://schemas.openxmlformats.org/officeDocument/2006/relationships/image" Target="../media/image24.png"/><Relationship Id="rId22" Type="http://schemas.openxmlformats.org/officeDocument/2006/relationships/image" Target="../media/image159.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audio" Target="../media/audio73.wav"/><Relationship Id="rId5" Type="http://schemas.openxmlformats.org/officeDocument/2006/relationships/image" Target="../media/image162.jpe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164.png"/></Relationships>
</file>

<file path=ppt/slides/_rels/slide5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164.png"/></Relationships>
</file>

<file path=ppt/slides/_rels/slide5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64.png"/></Relationships>
</file>

<file path=ppt/slides/_rels/slide5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164.png"/></Relationships>
</file>

<file path=ppt/slides/_rels/slide59.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6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3.png"/><Relationship Id="rId7" Type="http://schemas.openxmlformats.org/officeDocument/2006/relationships/image" Target="../media/image169.png"/><Relationship Id="rId12"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168.png"/><Relationship Id="rId11" Type="http://schemas.openxmlformats.org/officeDocument/2006/relationships/audio" Target="../media/audio74.wav"/><Relationship Id="rId5" Type="http://schemas.openxmlformats.org/officeDocument/2006/relationships/image" Target="../media/image167.png"/><Relationship Id="rId10" Type="http://schemas.openxmlformats.org/officeDocument/2006/relationships/image" Target="../media/image171.png"/><Relationship Id="rId4" Type="http://schemas.openxmlformats.org/officeDocument/2006/relationships/image" Target="../media/image166.jpeg"/><Relationship Id="rId9" Type="http://schemas.openxmlformats.org/officeDocument/2006/relationships/image" Target="../media/image119.png"/></Relationships>
</file>

<file path=ppt/slides/_rels/slide6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audio" Target="../media/audio80.wav"/><Relationship Id="rId13" Type="http://schemas.openxmlformats.org/officeDocument/2006/relationships/image" Target="../media/image177.png"/><Relationship Id="rId3" Type="http://schemas.openxmlformats.org/officeDocument/2006/relationships/audio" Target="../media/audio75.wav"/><Relationship Id="rId7" Type="http://schemas.openxmlformats.org/officeDocument/2006/relationships/audio" Target="../media/audio79.wav"/><Relationship Id="rId12" Type="http://schemas.openxmlformats.org/officeDocument/2006/relationships/image" Target="../media/image176.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audio" Target="../media/audio78.wav"/><Relationship Id="rId11" Type="http://schemas.openxmlformats.org/officeDocument/2006/relationships/image" Target="../media/image175.png"/><Relationship Id="rId5" Type="http://schemas.openxmlformats.org/officeDocument/2006/relationships/audio" Target="../media/audio77.wav"/><Relationship Id="rId15" Type="http://schemas.openxmlformats.org/officeDocument/2006/relationships/image" Target="../media/image179.png"/><Relationship Id="rId10" Type="http://schemas.openxmlformats.org/officeDocument/2006/relationships/image" Target="../media/image174.png"/><Relationship Id="rId4" Type="http://schemas.openxmlformats.org/officeDocument/2006/relationships/audio" Target="../media/audio76.wav"/><Relationship Id="rId9" Type="http://schemas.openxmlformats.org/officeDocument/2006/relationships/image" Target="../media/image173.jpeg"/><Relationship Id="rId14" Type="http://schemas.openxmlformats.org/officeDocument/2006/relationships/image" Target="../media/image178.png"/></Relationships>
</file>

<file path=ppt/slides/_rels/slide64.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3.png"/><Relationship Id="rId18" Type="http://schemas.openxmlformats.org/officeDocument/2006/relationships/image" Target="../media/image183.png"/><Relationship Id="rId3" Type="http://schemas.openxmlformats.org/officeDocument/2006/relationships/image" Target="../media/image7.png"/><Relationship Id="rId21" Type="http://schemas.openxmlformats.org/officeDocument/2006/relationships/image" Target="../media/image184.png"/><Relationship Id="rId7" Type="http://schemas.openxmlformats.org/officeDocument/2006/relationships/image" Target="../media/image88.png"/><Relationship Id="rId12" Type="http://schemas.openxmlformats.org/officeDocument/2006/relationships/image" Target="../media/image100.png"/><Relationship Id="rId17" Type="http://schemas.openxmlformats.org/officeDocument/2006/relationships/image" Target="../media/image182.png"/><Relationship Id="rId25" Type="http://schemas.openxmlformats.org/officeDocument/2006/relationships/image" Target="../media/image188.png"/><Relationship Id="rId2" Type="http://schemas.openxmlformats.org/officeDocument/2006/relationships/notesSlide" Target="../notesSlides/notesSlide64.xml"/><Relationship Id="rId16" Type="http://schemas.openxmlformats.org/officeDocument/2006/relationships/image" Target="../media/image181.jpeg"/><Relationship Id="rId20"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99.png"/><Relationship Id="rId24" Type="http://schemas.openxmlformats.org/officeDocument/2006/relationships/image" Target="../media/image187.png"/><Relationship Id="rId5" Type="http://schemas.openxmlformats.org/officeDocument/2006/relationships/image" Target="../media/image87.png"/><Relationship Id="rId15" Type="http://schemas.openxmlformats.org/officeDocument/2006/relationships/image" Target="../media/image180.png"/><Relationship Id="rId23" Type="http://schemas.openxmlformats.org/officeDocument/2006/relationships/image" Target="../media/image186.png"/><Relationship Id="rId10" Type="http://schemas.openxmlformats.org/officeDocument/2006/relationships/image" Target="../media/image98.png"/><Relationship Id="rId19" Type="http://schemas.openxmlformats.org/officeDocument/2006/relationships/image" Target="../media/image23.png"/><Relationship Id="rId4" Type="http://schemas.openxmlformats.org/officeDocument/2006/relationships/image" Target="../media/image86.png"/><Relationship Id="rId9" Type="http://schemas.openxmlformats.org/officeDocument/2006/relationships/image" Target="../media/image97.png"/><Relationship Id="rId14" Type="http://schemas.openxmlformats.org/officeDocument/2006/relationships/image" Target="../media/image104.png"/><Relationship Id="rId22" Type="http://schemas.openxmlformats.org/officeDocument/2006/relationships/image" Target="../media/image185.png"/></Relationships>
</file>

<file path=ppt/slides/_rels/slide65.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99.jpeg"/><Relationship Id="rId18" Type="http://schemas.openxmlformats.org/officeDocument/2006/relationships/image" Target="../media/image204.png"/><Relationship Id="rId3" Type="http://schemas.openxmlformats.org/officeDocument/2006/relationships/image" Target="../media/image189.png"/><Relationship Id="rId21" Type="http://schemas.openxmlformats.org/officeDocument/2006/relationships/image" Target="../media/image207.png"/><Relationship Id="rId7" Type="http://schemas.openxmlformats.org/officeDocument/2006/relationships/image" Target="../media/image193.png"/><Relationship Id="rId12" Type="http://schemas.openxmlformats.org/officeDocument/2006/relationships/image" Target="../media/image198.jpeg"/><Relationship Id="rId17" Type="http://schemas.openxmlformats.org/officeDocument/2006/relationships/image" Target="../media/image203.png"/><Relationship Id="rId2" Type="http://schemas.openxmlformats.org/officeDocument/2006/relationships/notesSlide" Target="../notesSlides/notesSlide65.xml"/><Relationship Id="rId16" Type="http://schemas.openxmlformats.org/officeDocument/2006/relationships/image" Target="../media/image202.png"/><Relationship Id="rId20" Type="http://schemas.openxmlformats.org/officeDocument/2006/relationships/image" Target="../media/image206.png"/><Relationship Id="rId1" Type="http://schemas.openxmlformats.org/officeDocument/2006/relationships/slideLayout" Target="../slideLayouts/slideLayout3.xml"/><Relationship Id="rId6" Type="http://schemas.openxmlformats.org/officeDocument/2006/relationships/image" Target="../media/image192.png"/><Relationship Id="rId11" Type="http://schemas.openxmlformats.org/officeDocument/2006/relationships/image" Target="../media/image197.png"/><Relationship Id="rId5" Type="http://schemas.openxmlformats.org/officeDocument/2006/relationships/image" Target="../media/image191.png"/><Relationship Id="rId15" Type="http://schemas.openxmlformats.org/officeDocument/2006/relationships/image" Target="../media/image201.png"/><Relationship Id="rId23" Type="http://schemas.openxmlformats.org/officeDocument/2006/relationships/image" Target="../media/image174.png"/><Relationship Id="rId10" Type="http://schemas.openxmlformats.org/officeDocument/2006/relationships/image" Target="../media/image196.png"/><Relationship Id="rId19" Type="http://schemas.openxmlformats.org/officeDocument/2006/relationships/image" Target="../media/image205.png"/><Relationship Id="rId4" Type="http://schemas.openxmlformats.org/officeDocument/2006/relationships/image" Target="../media/image190.png"/><Relationship Id="rId9" Type="http://schemas.openxmlformats.org/officeDocument/2006/relationships/image" Target="../media/image195.png"/><Relationship Id="rId14" Type="http://schemas.openxmlformats.org/officeDocument/2006/relationships/image" Target="../media/image200.jpeg"/><Relationship Id="rId22" Type="http://schemas.openxmlformats.org/officeDocument/2006/relationships/image" Target="../media/image177.png"/></Relationships>
</file>

<file path=ppt/slides/_rels/slide6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3.png"/><Relationship Id="rId18" Type="http://schemas.openxmlformats.org/officeDocument/2006/relationships/image" Target="../media/image183.png"/><Relationship Id="rId3" Type="http://schemas.openxmlformats.org/officeDocument/2006/relationships/image" Target="../media/image7.png"/><Relationship Id="rId21" Type="http://schemas.openxmlformats.org/officeDocument/2006/relationships/image" Target="../media/image184.png"/><Relationship Id="rId7" Type="http://schemas.openxmlformats.org/officeDocument/2006/relationships/image" Target="../media/image88.png"/><Relationship Id="rId12" Type="http://schemas.openxmlformats.org/officeDocument/2006/relationships/image" Target="../media/image100.png"/><Relationship Id="rId17" Type="http://schemas.openxmlformats.org/officeDocument/2006/relationships/image" Target="../media/image182.png"/><Relationship Id="rId25" Type="http://schemas.openxmlformats.org/officeDocument/2006/relationships/image" Target="../media/image188.png"/><Relationship Id="rId2" Type="http://schemas.openxmlformats.org/officeDocument/2006/relationships/notesSlide" Target="../notesSlides/notesSlide66.xml"/><Relationship Id="rId16" Type="http://schemas.openxmlformats.org/officeDocument/2006/relationships/image" Target="../media/image181.jpeg"/><Relationship Id="rId20"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99.png"/><Relationship Id="rId24" Type="http://schemas.openxmlformats.org/officeDocument/2006/relationships/image" Target="../media/image187.png"/><Relationship Id="rId5" Type="http://schemas.openxmlformats.org/officeDocument/2006/relationships/image" Target="../media/image87.png"/><Relationship Id="rId15" Type="http://schemas.openxmlformats.org/officeDocument/2006/relationships/image" Target="../media/image180.png"/><Relationship Id="rId23" Type="http://schemas.openxmlformats.org/officeDocument/2006/relationships/image" Target="../media/image186.png"/><Relationship Id="rId10" Type="http://schemas.openxmlformats.org/officeDocument/2006/relationships/image" Target="../media/image98.png"/><Relationship Id="rId19" Type="http://schemas.openxmlformats.org/officeDocument/2006/relationships/image" Target="../media/image23.png"/><Relationship Id="rId4" Type="http://schemas.openxmlformats.org/officeDocument/2006/relationships/image" Target="../media/image86.png"/><Relationship Id="rId9" Type="http://schemas.openxmlformats.org/officeDocument/2006/relationships/image" Target="../media/image97.png"/><Relationship Id="rId14" Type="http://schemas.openxmlformats.org/officeDocument/2006/relationships/image" Target="../media/image104.png"/><Relationship Id="rId22" Type="http://schemas.openxmlformats.org/officeDocument/2006/relationships/image" Target="../media/image185.png"/></Relationships>
</file>

<file path=ppt/slides/_rels/slide67.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99.jpeg"/><Relationship Id="rId18" Type="http://schemas.openxmlformats.org/officeDocument/2006/relationships/image" Target="../media/image204.png"/><Relationship Id="rId3" Type="http://schemas.openxmlformats.org/officeDocument/2006/relationships/image" Target="../media/image189.png"/><Relationship Id="rId21" Type="http://schemas.openxmlformats.org/officeDocument/2006/relationships/image" Target="../media/image207.png"/><Relationship Id="rId7" Type="http://schemas.openxmlformats.org/officeDocument/2006/relationships/image" Target="../media/image193.png"/><Relationship Id="rId12" Type="http://schemas.openxmlformats.org/officeDocument/2006/relationships/image" Target="../media/image198.jpeg"/><Relationship Id="rId17" Type="http://schemas.openxmlformats.org/officeDocument/2006/relationships/image" Target="../media/image203.png"/><Relationship Id="rId2" Type="http://schemas.openxmlformats.org/officeDocument/2006/relationships/notesSlide" Target="../notesSlides/notesSlide67.xml"/><Relationship Id="rId16" Type="http://schemas.openxmlformats.org/officeDocument/2006/relationships/image" Target="../media/image202.png"/><Relationship Id="rId20" Type="http://schemas.openxmlformats.org/officeDocument/2006/relationships/image" Target="../media/image206.png"/><Relationship Id="rId1" Type="http://schemas.openxmlformats.org/officeDocument/2006/relationships/slideLayout" Target="../slideLayouts/slideLayout3.xml"/><Relationship Id="rId6" Type="http://schemas.openxmlformats.org/officeDocument/2006/relationships/image" Target="../media/image192.png"/><Relationship Id="rId11" Type="http://schemas.openxmlformats.org/officeDocument/2006/relationships/image" Target="../media/image197.png"/><Relationship Id="rId5" Type="http://schemas.openxmlformats.org/officeDocument/2006/relationships/image" Target="../media/image191.png"/><Relationship Id="rId15" Type="http://schemas.openxmlformats.org/officeDocument/2006/relationships/image" Target="../media/image201.png"/><Relationship Id="rId23" Type="http://schemas.openxmlformats.org/officeDocument/2006/relationships/image" Target="../media/image174.png"/><Relationship Id="rId10" Type="http://schemas.openxmlformats.org/officeDocument/2006/relationships/image" Target="../media/image196.png"/><Relationship Id="rId19" Type="http://schemas.openxmlformats.org/officeDocument/2006/relationships/image" Target="../media/image205.png"/><Relationship Id="rId4" Type="http://schemas.openxmlformats.org/officeDocument/2006/relationships/image" Target="../media/image190.png"/><Relationship Id="rId9" Type="http://schemas.openxmlformats.org/officeDocument/2006/relationships/image" Target="../media/image195.png"/><Relationship Id="rId14" Type="http://schemas.openxmlformats.org/officeDocument/2006/relationships/image" Target="../media/image200.jpeg"/><Relationship Id="rId22" Type="http://schemas.openxmlformats.org/officeDocument/2006/relationships/image" Target="../media/image177.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audio" Target="../media/audio12.wav"/></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63537" y="4354036"/>
            <a:ext cx="5122863" cy="1154112"/>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Y10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1 - Lesson 1</a:t>
            </a:r>
            <a:endParaRPr lang="en-GB" dirty="0"/>
          </a:p>
        </p:txBody>
      </p:sp>
      <p:sp>
        <p:nvSpPr>
          <p:cNvPr id="3" name="Text Placeholder 2"/>
          <p:cNvSpPr>
            <a:spLocks noGrp="1"/>
          </p:cNvSpPr>
          <p:nvPr>
            <p:ph type="body" sz="quarter" idx="13"/>
          </p:nvPr>
        </p:nvSpPr>
        <p:spPr>
          <a:xfrm>
            <a:off x="363537" y="2378175"/>
            <a:ext cx="7765855" cy="1463300"/>
          </a:xfrm>
        </p:spPr>
        <p:txBody>
          <a:bodyPr>
            <a:normAutofit/>
          </a:bodyPr>
          <a:lstStyle/>
          <a:p>
            <a:r>
              <a:rPr lang="en-GB" dirty="0"/>
              <a:t>Verbs ending in –ER (present) (verbs like </a:t>
            </a:r>
            <a:r>
              <a:rPr lang="fr-FR" dirty="0"/>
              <a:t>parler</a:t>
            </a:r>
            <a:r>
              <a:rPr lang="en-GB" dirty="0"/>
              <a:t>)</a:t>
            </a:r>
          </a:p>
          <a:p>
            <a:r>
              <a:rPr lang="en-GB" i="1" dirty="0"/>
              <a:t>aimer </a:t>
            </a:r>
            <a:r>
              <a:rPr lang="en-GB" dirty="0"/>
              <a:t>+ infinitive</a:t>
            </a:r>
            <a:endParaRPr lang="en-GB" i="1" dirty="0"/>
          </a:p>
          <a:p>
            <a:r>
              <a:rPr lang="en-GB" dirty="0"/>
              <a:t>SSCs [-er/-ez], [SFE], [SFC], [on]</a:t>
            </a:r>
          </a:p>
        </p:txBody>
      </p:sp>
      <p:sp>
        <p:nvSpPr>
          <p:cNvPr id="4" name="Text Placeholder 3"/>
          <p:cNvSpPr>
            <a:spLocks noGrp="1"/>
          </p:cNvSpPr>
          <p:nvPr>
            <p:ph type="body" sz="quarter" idx="14"/>
          </p:nvPr>
        </p:nvSpPr>
        <p:spPr>
          <a:xfrm>
            <a:off x="363536" y="1020726"/>
            <a:ext cx="7143049" cy="1357449"/>
          </a:xfrm>
        </p:spPr>
        <p:txBody>
          <a:bodyPr>
            <a:normAutofit fontScale="47500" lnSpcReduction="20000"/>
          </a:bodyPr>
          <a:lstStyle/>
          <a:p>
            <a:r>
              <a:rPr lang="en-GB" sz="10100" dirty="0"/>
              <a:t>Activities and interests</a:t>
            </a:r>
          </a:p>
          <a:p>
            <a:r>
              <a:rPr lang="en-GB" sz="6700" dirty="0"/>
              <a:t>Lesson 1</a:t>
            </a:r>
          </a:p>
        </p:txBody>
      </p:sp>
      <p:sp>
        <p:nvSpPr>
          <p:cNvPr id="6" name="TextBox 5">
            <a:extLst>
              <a:ext uri="{FF2B5EF4-FFF2-40B4-BE49-F238E27FC236}">
                <a16:creationId xmlns:a16="http://schemas.microsoft.com/office/drawing/2014/main" id="{D55169FE-ECA9-B359-D0B3-4CB412F234AB}"/>
              </a:ext>
            </a:extLst>
          </p:cNvPr>
          <p:cNvSpPr txBox="1"/>
          <p:nvPr/>
        </p:nvSpPr>
        <p:spPr>
          <a:xfrm>
            <a:off x="363537" y="5324375"/>
            <a:ext cx="6094070" cy="1175706"/>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800" dirty="0">
                <a:solidFill>
                  <a:prstClr val="white"/>
                </a:solidFill>
                <a:latin typeface="Century Gothic" panose="020B0502020202020204" pitchFamily="34" charset="0"/>
              </a:rPr>
              <a:t>Louise Bibbey</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800" dirty="0">
                <a:solidFill>
                  <a:prstClr val="white"/>
                </a:solidFill>
                <a:latin typeface="Century Gothic" panose="020B0502020202020204" pitchFamily="34" charset="0"/>
              </a:rPr>
              <a:t>Artwork by: Chloé Motard</a:t>
            </a:r>
          </a:p>
          <a:p>
            <a:pPr>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800" dirty="0">
                <a:solidFill>
                  <a:prstClr val="white"/>
                </a:solidFill>
                <a:latin typeface="Century Gothic" panose="020B0502020202020204" pitchFamily="34" charset="0"/>
              </a:rPr>
              <a:t>Date updated: 17/10/22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224257" y="370716"/>
            <a:ext cx="10515600" cy="1325563"/>
          </a:xfrm>
        </p:spPr>
        <p:txBody>
          <a:bodyPr>
            <a:normAutofit fontScale="90000"/>
          </a:bodyPr>
          <a:lstStyle/>
          <a:p>
            <a:pPr lvl="0">
              <a:lnSpc>
                <a:spcPct val="100000"/>
              </a:lnSpc>
              <a:spcBef>
                <a:spcPts val="0"/>
              </a:spcBef>
            </a:pPr>
            <a:r>
              <a:rPr lang="en-GB" sz="24000" b="1" dirty="0">
                <a:solidFill>
                  <a:srgbClr val="0055A5"/>
                </a:solidFill>
                <a:ea typeface="+mn-ea"/>
                <a:cs typeface="Calibri" panose="020F0502020204030204" pitchFamily="34" charset="0"/>
              </a:rPr>
              <a:t>on</a:t>
            </a:r>
            <a:endParaRPr lang="en-US" dirty="0">
              <a:solidFill>
                <a:srgbClr val="0055A5"/>
              </a:solidFill>
            </a:endParaRPr>
          </a:p>
        </p:txBody>
      </p:sp>
      <p:pic>
        <p:nvPicPr>
          <p:cNvPr id="6146" name="Picture 2" descr="a forbidden sign"/>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02264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subTnLst>
                                    <p:audio>
                                      <p:cMediaNode>
                                        <p:cTn display="0" masterRel="sameClick">
                                          <p:stCondLst>
                                            <p:cond evt="begin" delay="0">
                                              <p:tn val="15"/>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0" y="110870"/>
            <a:ext cx="10515600" cy="1325563"/>
          </a:xfrm>
        </p:spPr>
        <p:txBody>
          <a:bodyPr>
            <a:normAutofit fontScale="90000"/>
          </a:bodyPr>
          <a:lstStyle/>
          <a:p>
            <a:pPr lvl="0">
              <a:lnSpc>
                <a:spcPct val="100000"/>
              </a:lnSpc>
              <a:spcBef>
                <a:spcPts val="0"/>
              </a:spcBef>
            </a:pPr>
            <a:r>
              <a:rPr lang="fr-FR" sz="24000" b="1" dirty="0">
                <a:solidFill>
                  <a:schemeClr val="tx2"/>
                </a:solidFill>
                <a:ea typeface="+mn-ea"/>
                <a:cs typeface="Calibri" panose="020F0502020204030204" pitchFamily="34" charset="0"/>
              </a:rPr>
              <a:t>on</a:t>
            </a:r>
            <a:endParaRPr lang="fr-FR" dirty="0">
              <a:solidFill>
                <a:schemeClr val="tx2"/>
              </a:solidFill>
            </a:endParaRPr>
          </a:p>
        </p:txBody>
      </p:sp>
      <p:pic>
        <p:nvPicPr>
          <p:cNvPr id="6146" name="Picture 2" descr="a forbidden sign"/>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n</a:t>
            </a:r>
            <a:r>
              <a:rPr kumimoji="0" lang="fr-FR" sz="12000" b="1" i="0" u="none" strike="noStrike" kern="1200" cap="none" spc="0" normalizeH="0" baseline="0" dirty="0">
                <a:ln>
                  <a:noFill/>
                </a:ln>
                <a:solidFill>
                  <a:schemeClr val="accent2"/>
                </a:solidFill>
                <a:effectLst/>
                <a:uLnTx/>
                <a:uFillTx/>
                <a:latin typeface="Century Gothic" panose="020B0502020202020204" pitchFamily="34" charset="0"/>
                <a:ea typeface="+mn-ea"/>
                <a:cs typeface="Calibri" panose="020F0502020204030204" pitchFamily="34" charset="0"/>
              </a:rPr>
              <a:t>on</a:t>
            </a:r>
            <a:r>
              <a:rPr kumimoji="0" lang="fr-FR" sz="12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166948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Rounded Corners 104">
            <a:extLst>
              <a:ext uri="{FF2B5EF4-FFF2-40B4-BE49-F238E27FC236}">
                <a16:creationId xmlns:a16="http://schemas.microsoft.com/office/drawing/2014/main" id="{834B9D1E-925B-BEE2-8D27-809981D543CE}"/>
              </a:ext>
            </a:extLst>
          </p:cNvPr>
          <p:cNvSpPr/>
          <p:nvPr/>
        </p:nvSpPr>
        <p:spPr>
          <a:xfrm>
            <a:off x="5140867" y="5509827"/>
            <a:ext cx="1865861" cy="780815"/>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forget, forgetting</a:t>
            </a:r>
          </a:p>
        </p:txBody>
      </p:sp>
      <p:sp>
        <p:nvSpPr>
          <p:cNvPr id="111" name="Rectangle: Rounded Corners 110">
            <a:extLst>
              <a:ext uri="{FF2B5EF4-FFF2-40B4-BE49-F238E27FC236}">
                <a16:creationId xmlns:a16="http://schemas.microsoft.com/office/drawing/2014/main" id="{27C4B8F3-CC1E-E5B9-E9B0-9937D9AE1D7C}"/>
              </a:ext>
            </a:extLst>
          </p:cNvPr>
          <p:cNvSpPr/>
          <p:nvPr/>
        </p:nvSpPr>
        <p:spPr>
          <a:xfrm>
            <a:off x="291525" y="5501989"/>
            <a:ext cx="1895642" cy="780815"/>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like, liking</a:t>
            </a:r>
          </a:p>
        </p:txBody>
      </p:sp>
      <p:sp>
        <p:nvSpPr>
          <p:cNvPr id="113" name="Rectangle: Rounded Corners 112">
            <a:extLst>
              <a:ext uri="{FF2B5EF4-FFF2-40B4-BE49-F238E27FC236}">
                <a16:creationId xmlns:a16="http://schemas.microsoft.com/office/drawing/2014/main" id="{51E2C543-54B9-A860-1933-C9DF04E21928}"/>
              </a:ext>
            </a:extLst>
          </p:cNvPr>
          <p:cNvSpPr/>
          <p:nvPr/>
        </p:nvSpPr>
        <p:spPr>
          <a:xfrm>
            <a:off x="2730926" y="5509939"/>
            <a:ext cx="1865860" cy="780815"/>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sing, singing</a:t>
            </a:r>
          </a:p>
        </p:txBody>
      </p:sp>
      <p:sp>
        <p:nvSpPr>
          <p:cNvPr id="115" name="Rectangle: Rounded Corners 114">
            <a:extLst>
              <a:ext uri="{FF2B5EF4-FFF2-40B4-BE49-F238E27FC236}">
                <a16:creationId xmlns:a16="http://schemas.microsoft.com/office/drawing/2014/main" id="{EC80A783-178F-44FB-9847-7EE621AC6D16}"/>
              </a:ext>
            </a:extLst>
          </p:cNvPr>
          <p:cNvSpPr/>
          <p:nvPr/>
        </p:nvSpPr>
        <p:spPr>
          <a:xfrm>
            <a:off x="7555423" y="5499609"/>
            <a:ext cx="1847547" cy="780815"/>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listen, listening</a:t>
            </a:r>
          </a:p>
        </p:txBody>
      </p:sp>
      <p:sp>
        <p:nvSpPr>
          <p:cNvPr id="119" name="Rectangle: Rounded Corners 118">
            <a:extLst>
              <a:ext uri="{FF2B5EF4-FFF2-40B4-BE49-F238E27FC236}">
                <a16:creationId xmlns:a16="http://schemas.microsoft.com/office/drawing/2014/main" id="{308987E3-6B5E-5435-4A69-FB3D01B1D16D}"/>
              </a:ext>
            </a:extLst>
          </p:cNvPr>
          <p:cNvSpPr/>
          <p:nvPr/>
        </p:nvSpPr>
        <p:spPr>
          <a:xfrm>
            <a:off x="9949113" y="5495517"/>
            <a:ext cx="1847546" cy="780815"/>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play, playing</a:t>
            </a:r>
          </a:p>
        </p:txBody>
      </p:sp>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149147" y="861134"/>
            <a:ext cx="8374743" cy="877258"/>
          </a:xfrm>
        </p:spPr>
        <p:txBody>
          <a:bodyPr>
            <a:normAutofit/>
          </a:bodyPr>
          <a:lstStyle/>
          <a:p>
            <a:r>
              <a:rPr lang="en-GB" dirty="0">
                <a:solidFill>
                  <a:srgbClr val="0055A5"/>
                </a:solidFill>
              </a:rPr>
              <a:t>Remember that to form the present tense of verbs ending with </a:t>
            </a:r>
            <a:r>
              <a:rPr lang="en-GB" b="1" dirty="0">
                <a:solidFill>
                  <a:schemeClr val="accent2"/>
                </a:solidFill>
              </a:rPr>
              <a:t>-er</a:t>
            </a:r>
            <a:r>
              <a:rPr lang="en-GB" dirty="0">
                <a:solidFill>
                  <a:srgbClr val="0055A5"/>
                </a:solidFill>
              </a:rPr>
              <a:t>, we take the following steps:</a:t>
            </a:r>
            <a:endParaRPr lang="en-GB" sz="1600" dirty="0">
              <a:solidFill>
                <a:srgbClr val="0055A5"/>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1" y="213557"/>
            <a:ext cx="5638801" cy="647577"/>
          </a:xfrm>
        </p:spPr>
        <p:txBody>
          <a:bodyPr>
            <a:normAutofit fontScale="90000"/>
          </a:bodyPr>
          <a:lstStyle/>
          <a:p>
            <a:r>
              <a:rPr lang="fr-FR" dirty="0"/>
              <a:t>Révision: les verbes -er</a:t>
            </a:r>
            <a:br>
              <a:rPr lang="fr-FR" dirty="0"/>
            </a:br>
            <a:endParaRPr lang="fr-FR" dirty="0"/>
          </a:p>
        </p:txBody>
      </p:sp>
      <p:sp>
        <p:nvSpPr>
          <p:cNvPr id="9" name="Rounded Rectangle 46">
            <a:extLst>
              <a:ext uri="{FF2B5EF4-FFF2-40B4-BE49-F238E27FC236}">
                <a16:creationId xmlns:a16="http://schemas.microsoft.com/office/drawing/2014/main" id="{388C1FAD-2209-FC88-010D-4F5A21E1F4D2}"/>
              </a:ext>
            </a:extLst>
          </p:cNvPr>
          <p:cNvSpPr/>
          <p:nvPr/>
        </p:nvSpPr>
        <p:spPr>
          <a:xfrm>
            <a:off x="9936468" y="247418"/>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4" name="Callout: Right Arrow 3">
            <a:extLst>
              <a:ext uri="{FF2B5EF4-FFF2-40B4-BE49-F238E27FC236}">
                <a16:creationId xmlns:a16="http://schemas.microsoft.com/office/drawing/2014/main" id="{8BDDD348-C311-1650-BBCC-851AA560D0F0}"/>
              </a:ext>
            </a:extLst>
          </p:cNvPr>
          <p:cNvSpPr/>
          <p:nvPr/>
        </p:nvSpPr>
        <p:spPr>
          <a:xfrm>
            <a:off x="1217256" y="2655092"/>
            <a:ext cx="2576977" cy="2400528"/>
          </a:xfrm>
          <a:prstGeom prst="rightArrowCallout">
            <a:avLst>
              <a:gd name="adj1" fmla="val 25000"/>
              <a:gd name="adj2" fmla="val 21497"/>
              <a:gd name="adj3" fmla="val 28941"/>
              <a:gd name="adj4" fmla="val 66201"/>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parl</a:t>
            </a:r>
            <a:r>
              <a:rPr lang="fr-FR" sz="2400" b="1" dirty="0">
                <a:solidFill>
                  <a:schemeClr val="accent2"/>
                </a:solidFill>
              </a:rPr>
              <a:t>er </a:t>
            </a:r>
          </a:p>
          <a:p>
            <a:pPr algn="ctr"/>
            <a:r>
              <a:rPr lang="en-GB" sz="2400" dirty="0">
                <a:solidFill>
                  <a:schemeClr val="bg2"/>
                </a:solidFill>
              </a:rPr>
              <a:t>[to speak]</a:t>
            </a:r>
          </a:p>
        </p:txBody>
      </p:sp>
      <p:sp>
        <p:nvSpPr>
          <p:cNvPr id="14" name="Callout: Right Arrow 13">
            <a:extLst>
              <a:ext uri="{FF2B5EF4-FFF2-40B4-BE49-F238E27FC236}">
                <a16:creationId xmlns:a16="http://schemas.microsoft.com/office/drawing/2014/main" id="{63DABFB4-121F-61A3-B0DA-96D2C78A07FA}"/>
              </a:ext>
            </a:extLst>
          </p:cNvPr>
          <p:cNvSpPr/>
          <p:nvPr/>
        </p:nvSpPr>
        <p:spPr>
          <a:xfrm>
            <a:off x="3794234" y="2655092"/>
            <a:ext cx="1923394" cy="2400528"/>
          </a:xfrm>
          <a:prstGeom prst="rightArrowCallout">
            <a:avLst>
              <a:gd name="adj1" fmla="val 25000"/>
              <a:gd name="adj2" fmla="val 25000"/>
              <a:gd name="adj3" fmla="val 25000"/>
              <a:gd name="adj4" fmla="val 66070"/>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parl-</a:t>
            </a:r>
          </a:p>
        </p:txBody>
      </p:sp>
      <p:sp>
        <p:nvSpPr>
          <p:cNvPr id="30" name="Rectangle 29">
            <a:extLst>
              <a:ext uri="{FF2B5EF4-FFF2-40B4-BE49-F238E27FC236}">
                <a16:creationId xmlns:a16="http://schemas.microsoft.com/office/drawing/2014/main" id="{4EA593DC-5315-3B71-6B83-91615761409C}"/>
              </a:ext>
            </a:extLst>
          </p:cNvPr>
          <p:cNvSpPr/>
          <p:nvPr/>
        </p:nvSpPr>
        <p:spPr>
          <a:xfrm>
            <a:off x="8870732" y="2655092"/>
            <a:ext cx="2769318" cy="2400528"/>
          </a:xfrm>
          <a:prstGeom prst="rect">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je parl</a:t>
            </a:r>
            <a:r>
              <a:rPr lang="fr-FR" sz="2400" b="1" dirty="0">
                <a:solidFill>
                  <a:schemeClr val="accent2"/>
                </a:solidFill>
              </a:rPr>
              <a:t>e</a:t>
            </a:r>
          </a:p>
          <a:p>
            <a:pPr algn="ctr"/>
            <a:r>
              <a:rPr lang="fr-FR" sz="2400" dirty="0"/>
              <a:t>tu parl</a:t>
            </a:r>
            <a:r>
              <a:rPr lang="fr-FR" sz="2400" b="1" dirty="0">
                <a:solidFill>
                  <a:schemeClr val="accent2"/>
                </a:solidFill>
              </a:rPr>
              <a:t>es</a:t>
            </a:r>
          </a:p>
          <a:p>
            <a:pPr algn="ctr"/>
            <a:r>
              <a:rPr lang="fr-FR" sz="2400" dirty="0"/>
              <a:t>il/elle/on parl</a:t>
            </a:r>
            <a:r>
              <a:rPr lang="fr-FR" sz="2400" b="1" dirty="0">
                <a:solidFill>
                  <a:schemeClr val="accent2"/>
                </a:solidFill>
              </a:rPr>
              <a:t>e</a:t>
            </a:r>
          </a:p>
          <a:p>
            <a:pPr algn="ctr"/>
            <a:r>
              <a:rPr lang="fr-FR" sz="2400" dirty="0"/>
              <a:t>nous parl</a:t>
            </a:r>
            <a:r>
              <a:rPr lang="fr-FR" sz="2400" b="1" dirty="0">
                <a:solidFill>
                  <a:schemeClr val="accent2"/>
                </a:solidFill>
              </a:rPr>
              <a:t>ons</a:t>
            </a:r>
          </a:p>
          <a:p>
            <a:pPr algn="ctr"/>
            <a:r>
              <a:rPr lang="fr-FR" sz="2400" dirty="0"/>
              <a:t>vous parl</a:t>
            </a:r>
            <a:r>
              <a:rPr lang="fr-FR" sz="2400" b="1" dirty="0">
                <a:solidFill>
                  <a:schemeClr val="accent2"/>
                </a:solidFill>
              </a:rPr>
              <a:t>ez</a:t>
            </a:r>
          </a:p>
          <a:p>
            <a:pPr algn="ctr"/>
            <a:r>
              <a:rPr lang="fr-FR" sz="2400" dirty="0"/>
              <a:t>ils/elles parl</a:t>
            </a:r>
            <a:r>
              <a:rPr lang="fr-FR" sz="2400" b="1" dirty="0">
                <a:solidFill>
                  <a:schemeClr val="accent2"/>
                </a:solidFill>
              </a:rPr>
              <a:t>ent</a:t>
            </a:r>
          </a:p>
        </p:txBody>
      </p:sp>
      <p:sp>
        <p:nvSpPr>
          <p:cNvPr id="33" name="Callout: Right Arrow 32">
            <a:extLst>
              <a:ext uri="{FF2B5EF4-FFF2-40B4-BE49-F238E27FC236}">
                <a16:creationId xmlns:a16="http://schemas.microsoft.com/office/drawing/2014/main" id="{D73B9880-3F83-0B25-16BF-BE92B1661836}"/>
              </a:ext>
            </a:extLst>
          </p:cNvPr>
          <p:cNvSpPr/>
          <p:nvPr/>
        </p:nvSpPr>
        <p:spPr>
          <a:xfrm>
            <a:off x="5717628" y="2655092"/>
            <a:ext cx="3153103" cy="2400528"/>
          </a:xfrm>
          <a:prstGeom prst="rightArrowCallout">
            <a:avLst>
              <a:gd name="adj1" fmla="val 25000"/>
              <a:gd name="adj2" fmla="val 25000"/>
              <a:gd name="adj3" fmla="val 24495"/>
              <a:gd name="adj4" fmla="val 71644"/>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je: </a:t>
            </a:r>
            <a:r>
              <a:rPr lang="fr-FR" sz="2400" b="1" dirty="0">
                <a:solidFill>
                  <a:schemeClr val="accent2"/>
                </a:solidFill>
              </a:rPr>
              <a:t>-e</a:t>
            </a:r>
          </a:p>
          <a:p>
            <a:pPr algn="ctr"/>
            <a:r>
              <a:rPr lang="fr-FR" sz="2400" dirty="0"/>
              <a:t>tu: </a:t>
            </a:r>
            <a:r>
              <a:rPr lang="fr-FR" sz="2400" b="1" dirty="0">
                <a:solidFill>
                  <a:schemeClr val="accent2"/>
                </a:solidFill>
              </a:rPr>
              <a:t>-es</a:t>
            </a:r>
          </a:p>
          <a:p>
            <a:pPr algn="ctr"/>
            <a:r>
              <a:rPr lang="fr-FR" sz="2400" dirty="0"/>
              <a:t>il/elle/on: </a:t>
            </a:r>
            <a:r>
              <a:rPr lang="fr-FR" sz="2400" b="1" dirty="0">
                <a:solidFill>
                  <a:schemeClr val="accent2"/>
                </a:solidFill>
              </a:rPr>
              <a:t>-e</a:t>
            </a:r>
          </a:p>
          <a:p>
            <a:pPr algn="ctr"/>
            <a:r>
              <a:rPr lang="fr-FR" sz="2400" dirty="0"/>
              <a:t>nous: </a:t>
            </a:r>
            <a:r>
              <a:rPr lang="fr-FR" sz="2400" b="1" dirty="0">
                <a:solidFill>
                  <a:schemeClr val="accent2"/>
                </a:solidFill>
              </a:rPr>
              <a:t>-ons</a:t>
            </a:r>
          </a:p>
          <a:p>
            <a:pPr algn="ctr"/>
            <a:r>
              <a:rPr lang="fr-FR" sz="2400" dirty="0"/>
              <a:t>vous: </a:t>
            </a:r>
            <a:r>
              <a:rPr lang="fr-FR" sz="2400" b="1" dirty="0">
                <a:solidFill>
                  <a:schemeClr val="accent2"/>
                </a:solidFill>
              </a:rPr>
              <a:t>-ez</a:t>
            </a:r>
          </a:p>
          <a:p>
            <a:pPr algn="ctr"/>
            <a:r>
              <a:rPr lang="fr-FR" sz="2400" dirty="0"/>
              <a:t>ils/elles: </a:t>
            </a:r>
            <a:r>
              <a:rPr lang="fr-FR" sz="2400" b="1" dirty="0">
                <a:solidFill>
                  <a:schemeClr val="accent2"/>
                </a:solidFill>
              </a:rPr>
              <a:t>-ent</a:t>
            </a:r>
          </a:p>
        </p:txBody>
      </p:sp>
      <p:pic>
        <p:nvPicPr>
          <p:cNvPr id="35" name="Picture 34" descr="A picture containing clipart, vector graphics&#10;&#10;Description automatically generated">
            <a:extLst>
              <a:ext uri="{FF2B5EF4-FFF2-40B4-BE49-F238E27FC236}">
                <a16:creationId xmlns:a16="http://schemas.microsoft.com/office/drawing/2014/main" id="{EE1F0CB4-5C4B-61D7-7700-770C795253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8" y="2721024"/>
            <a:ext cx="1442959" cy="2334596"/>
          </a:xfrm>
          <a:prstGeom prst="rect">
            <a:avLst/>
          </a:prstGeom>
        </p:spPr>
      </p:pic>
      <p:sp>
        <p:nvSpPr>
          <p:cNvPr id="36" name="TextBox 35">
            <a:extLst>
              <a:ext uri="{FF2B5EF4-FFF2-40B4-BE49-F238E27FC236}">
                <a16:creationId xmlns:a16="http://schemas.microsoft.com/office/drawing/2014/main" id="{93F9687A-47D6-C5DA-E2BE-F2DDA61B955C}"/>
              </a:ext>
            </a:extLst>
          </p:cNvPr>
          <p:cNvSpPr txBox="1"/>
          <p:nvPr/>
        </p:nvSpPr>
        <p:spPr>
          <a:xfrm>
            <a:off x="1099794" y="1725149"/>
            <a:ext cx="1823797" cy="830997"/>
          </a:xfrm>
          <a:prstGeom prst="rect">
            <a:avLst/>
          </a:prstGeom>
          <a:noFill/>
        </p:spPr>
        <p:txBody>
          <a:bodyPr wrap="square" rtlCol="0">
            <a:spAutoFit/>
          </a:bodyPr>
          <a:lstStyle/>
          <a:p>
            <a:pPr algn="ctr"/>
            <a:r>
              <a:rPr lang="en-GB" sz="2400" dirty="0">
                <a:solidFill>
                  <a:schemeClr val="tx2"/>
                </a:solidFill>
              </a:rPr>
              <a:t>Verb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2898382" y="1725149"/>
            <a:ext cx="2847251" cy="830997"/>
          </a:xfrm>
          <a:prstGeom prst="rect">
            <a:avLst/>
          </a:prstGeom>
          <a:noFill/>
        </p:spPr>
        <p:txBody>
          <a:bodyPr wrap="square" rtlCol="0">
            <a:spAutoFit/>
          </a:bodyPr>
          <a:lstStyle/>
          <a:p>
            <a:pPr algn="ctr"/>
            <a:r>
              <a:rPr lang="en-GB" sz="2400" dirty="0">
                <a:solidFill>
                  <a:schemeClr val="tx2"/>
                </a:solidFill>
              </a:rPr>
              <a:t>Remove </a:t>
            </a:r>
            <a:r>
              <a:rPr lang="en-GB" sz="2400" b="1" dirty="0">
                <a:solidFill>
                  <a:schemeClr val="accent2"/>
                </a:solidFill>
              </a:rPr>
              <a:t>-er </a:t>
            </a:r>
            <a:r>
              <a:rPr lang="en-GB" sz="2400" dirty="0">
                <a:solidFill>
                  <a:schemeClr val="tx2"/>
                </a:solidFill>
              </a:rPr>
              <a:t>to leave the stem</a:t>
            </a:r>
          </a:p>
        </p:txBody>
      </p:sp>
      <p:sp>
        <p:nvSpPr>
          <p:cNvPr id="40" name="TextBox 39">
            <a:extLst>
              <a:ext uri="{FF2B5EF4-FFF2-40B4-BE49-F238E27FC236}">
                <a16:creationId xmlns:a16="http://schemas.microsoft.com/office/drawing/2014/main" id="{1B447061-3E82-D8A1-50C0-3EA784E5E2A4}"/>
              </a:ext>
            </a:extLst>
          </p:cNvPr>
          <p:cNvSpPr txBox="1"/>
          <p:nvPr/>
        </p:nvSpPr>
        <p:spPr>
          <a:xfrm>
            <a:off x="5507421" y="1725149"/>
            <a:ext cx="2713779" cy="830997"/>
          </a:xfrm>
          <a:prstGeom prst="rect">
            <a:avLst/>
          </a:prstGeom>
          <a:noFill/>
        </p:spPr>
        <p:txBody>
          <a:bodyPr wrap="square" rtlCol="0">
            <a:spAutoFit/>
          </a:bodyPr>
          <a:lstStyle/>
          <a:p>
            <a:pPr algn="ctr"/>
            <a:r>
              <a:rPr lang="en-GB" sz="2400" dirty="0">
                <a:solidFill>
                  <a:schemeClr val="tx2"/>
                </a:solidFill>
              </a:rPr>
              <a:t>Add </a:t>
            </a:r>
            <a:r>
              <a:rPr lang="en-GB" sz="2400" b="1" dirty="0">
                <a:solidFill>
                  <a:schemeClr val="accent2"/>
                </a:solidFill>
              </a:rPr>
              <a:t>endings </a:t>
            </a:r>
            <a:r>
              <a:rPr lang="en-GB" sz="2400" dirty="0">
                <a:solidFill>
                  <a:schemeClr val="tx2"/>
                </a:solidFill>
              </a:rPr>
              <a:t>to the stem…</a:t>
            </a:r>
          </a:p>
        </p:txBody>
      </p:sp>
      <p:sp>
        <p:nvSpPr>
          <p:cNvPr id="42" name="TextBox 41">
            <a:extLst>
              <a:ext uri="{FF2B5EF4-FFF2-40B4-BE49-F238E27FC236}">
                <a16:creationId xmlns:a16="http://schemas.microsoft.com/office/drawing/2014/main" id="{2C671683-A7DF-0D4B-69D5-6CA3F027F6F9}"/>
              </a:ext>
            </a:extLst>
          </p:cNvPr>
          <p:cNvSpPr txBox="1"/>
          <p:nvPr/>
        </p:nvSpPr>
        <p:spPr>
          <a:xfrm>
            <a:off x="9332234" y="1909815"/>
            <a:ext cx="1824663" cy="461665"/>
          </a:xfrm>
          <a:prstGeom prst="rect">
            <a:avLst/>
          </a:prstGeom>
          <a:noFill/>
        </p:spPr>
        <p:txBody>
          <a:bodyPr wrap="square" rtlCol="0">
            <a:spAutoFit/>
          </a:bodyPr>
          <a:lstStyle/>
          <a:p>
            <a:pPr algn="ctr"/>
            <a:r>
              <a:rPr lang="fr-FR" sz="2400" dirty="0">
                <a:solidFill>
                  <a:schemeClr val="tx2"/>
                </a:solidFill>
              </a:rPr>
              <a:t>…et voilà !</a:t>
            </a:r>
          </a:p>
        </p:txBody>
      </p:sp>
      <p:sp>
        <p:nvSpPr>
          <p:cNvPr id="51" name="TextBox 50">
            <a:extLst>
              <a:ext uri="{FF2B5EF4-FFF2-40B4-BE49-F238E27FC236}">
                <a16:creationId xmlns:a16="http://schemas.microsoft.com/office/drawing/2014/main" id="{FFD140EE-457F-0AC8-6573-FB2FE6FD94DB}"/>
              </a:ext>
            </a:extLst>
          </p:cNvPr>
          <p:cNvSpPr txBox="1"/>
          <p:nvPr/>
        </p:nvSpPr>
        <p:spPr>
          <a:xfrm>
            <a:off x="54828" y="5121552"/>
            <a:ext cx="9130078" cy="400110"/>
          </a:xfrm>
          <a:prstGeom prst="rect">
            <a:avLst/>
          </a:prstGeom>
          <a:noFill/>
        </p:spPr>
        <p:txBody>
          <a:bodyPr wrap="square" rtlCol="0">
            <a:spAutoFit/>
          </a:bodyPr>
          <a:lstStyle/>
          <a:p>
            <a:r>
              <a:rPr lang="fr-FR" sz="2000" b="1" dirty="0">
                <a:solidFill>
                  <a:srgbClr val="0055A5"/>
                </a:solidFill>
              </a:rPr>
              <a:t>Quiz rapide! </a:t>
            </a:r>
            <a:r>
              <a:rPr lang="fr-FR" sz="2000" dirty="0">
                <a:solidFill>
                  <a:srgbClr val="0055A5"/>
                </a:solidFill>
              </a:rPr>
              <a:t>Voici d’autres verbes comme parler: traduis en anglais </a:t>
            </a:r>
          </a:p>
        </p:txBody>
      </p:sp>
      <p:sp>
        <p:nvSpPr>
          <p:cNvPr id="54" name="Speech Bubble: Rectangle with Corners Rounded 53">
            <a:extLst>
              <a:ext uri="{FF2B5EF4-FFF2-40B4-BE49-F238E27FC236}">
                <a16:creationId xmlns:a16="http://schemas.microsoft.com/office/drawing/2014/main" id="{DE6F458D-6FF1-4E8E-C4A3-A9EE3FF5817D}"/>
              </a:ext>
            </a:extLst>
          </p:cNvPr>
          <p:cNvSpPr/>
          <p:nvPr/>
        </p:nvSpPr>
        <p:spPr>
          <a:xfrm>
            <a:off x="8581539" y="855249"/>
            <a:ext cx="3058511" cy="1516231"/>
          </a:xfrm>
          <a:prstGeom prst="wedgeRoundRectCallout">
            <a:avLst>
              <a:gd name="adj1" fmla="val 21091"/>
              <a:gd name="adj2" fmla="val 62500"/>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Which of these verb forms sound the same?</a:t>
            </a:r>
          </a:p>
        </p:txBody>
      </p:sp>
      <p:pic>
        <p:nvPicPr>
          <p:cNvPr id="58" name="Picture 57" descr="Shape&#10;&#10;Description automatically generated">
            <a:extLst>
              <a:ext uri="{FF2B5EF4-FFF2-40B4-BE49-F238E27FC236}">
                <a16:creationId xmlns:a16="http://schemas.microsoft.com/office/drawing/2014/main" id="{D21D0BD0-E07B-20FB-891D-2F921C786C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0881" y="2795453"/>
            <a:ext cx="436326" cy="326904"/>
          </a:xfrm>
          <a:prstGeom prst="rect">
            <a:avLst/>
          </a:prstGeom>
        </p:spPr>
      </p:pic>
      <p:pic>
        <p:nvPicPr>
          <p:cNvPr id="60" name="Picture 59" descr="Shape&#10;&#10;Description automatically generated">
            <a:extLst>
              <a:ext uri="{FF2B5EF4-FFF2-40B4-BE49-F238E27FC236}">
                <a16:creationId xmlns:a16="http://schemas.microsoft.com/office/drawing/2014/main" id="{CF9C9196-3AF9-83B6-8F78-51132C723A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4249" y="3925315"/>
            <a:ext cx="316262" cy="316262"/>
          </a:xfrm>
          <a:prstGeom prst="rect">
            <a:avLst/>
          </a:prstGeom>
        </p:spPr>
      </p:pic>
      <p:pic>
        <p:nvPicPr>
          <p:cNvPr id="62" name="Picture 61" descr="Shape&#10;&#10;Description automatically generated">
            <a:extLst>
              <a:ext uri="{FF2B5EF4-FFF2-40B4-BE49-F238E27FC236}">
                <a16:creationId xmlns:a16="http://schemas.microsoft.com/office/drawing/2014/main" id="{98AE992D-47BF-1B1F-517C-6A1CDBC211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9451" y="3156266"/>
            <a:ext cx="436326" cy="326904"/>
          </a:xfrm>
          <a:prstGeom prst="rect">
            <a:avLst/>
          </a:prstGeom>
        </p:spPr>
      </p:pic>
      <p:pic>
        <p:nvPicPr>
          <p:cNvPr id="64" name="Picture 63" descr="Shape&#10;&#10;Description automatically generated">
            <a:extLst>
              <a:ext uri="{FF2B5EF4-FFF2-40B4-BE49-F238E27FC236}">
                <a16:creationId xmlns:a16="http://schemas.microsoft.com/office/drawing/2014/main" id="{FB4318E9-8AB3-C79A-95D6-6724B2344A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0908" y="3555048"/>
            <a:ext cx="436326" cy="326904"/>
          </a:xfrm>
          <a:prstGeom prst="rect">
            <a:avLst/>
          </a:prstGeom>
        </p:spPr>
      </p:pic>
      <p:pic>
        <p:nvPicPr>
          <p:cNvPr id="66" name="Picture 65" descr="Shape&#10;&#10;Description automatically generated">
            <a:extLst>
              <a:ext uri="{FF2B5EF4-FFF2-40B4-BE49-F238E27FC236}">
                <a16:creationId xmlns:a16="http://schemas.microsoft.com/office/drawing/2014/main" id="{17F3857A-6E9A-DDCB-B68C-1E15426840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0908" y="4601203"/>
            <a:ext cx="436326" cy="326904"/>
          </a:xfrm>
          <a:prstGeom prst="rect">
            <a:avLst/>
          </a:prstGeom>
        </p:spPr>
      </p:pic>
      <p:pic>
        <p:nvPicPr>
          <p:cNvPr id="68" name="Picture 67" descr="Shape&#10;&#10;Description automatically generated">
            <a:extLst>
              <a:ext uri="{FF2B5EF4-FFF2-40B4-BE49-F238E27FC236}">
                <a16:creationId xmlns:a16="http://schemas.microsoft.com/office/drawing/2014/main" id="{9D42D01E-6566-2FF1-4B22-F3C75B6F05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9899" y="4313713"/>
            <a:ext cx="316262" cy="316262"/>
          </a:xfrm>
          <a:prstGeom prst="rect">
            <a:avLst/>
          </a:prstGeom>
        </p:spPr>
      </p:pic>
      <p:sp>
        <p:nvSpPr>
          <p:cNvPr id="69" name="Rectangle: Rounded Corners 68">
            <a:extLst>
              <a:ext uri="{FF2B5EF4-FFF2-40B4-BE49-F238E27FC236}">
                <a16:creationId xmlns:a16="http://schemas.microsoft.com/office/drawing/2014/main" id="{EE772E72-BF0A-99E1-F071-207F49472A40}"/>
              </a:ext>
            </a:extLst>
          </p:cNvPr>
          <p:cNvSpPr/>
          <p:nvPr/>
        </p:nvSpPr>
        <p:spPr>
          <a:xfrm>
            <a:off x="5136212" y="5495487"/>
            <a:ext cx="1874523" cy="780815"/>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oublier</a:t>
            </a:r>
          </a:p>
        </p:txBody>
      </p:sp>
      <p:sp>
        <p:nvSpPr>
          <p:cNvPr id="75" name="Rectangle: Rounded Corners 74">
            <a:extLst>
              <a:ext uri="{FF2B5EF4-FFF2-40B4-BE49-F238E27FC236}">
                <a16:creationId xmlns:a16="http://schemas.microsoft.com/office/drawing/2014/main" id="{A64E24BC-E786-55FE-0A46-9989B0AA1F5C}"/>
              </a:ext>
            </a:extLst>
          </p:cNvPr>
          <p:cNvSpPr/>
          <p:nvPr/>
        </p:nvSpPr>
        <p:spPr>
          <a:xfrm>
            <a:off x="291525" y="5497997"/>
            <a:ext cx="1899327" cy="780815"/>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aimer</a:t>
            </a:r>
          </a:p>
        </p:txBody>
      </p:sp>
      <p:sp>
        <p:nvSpPr>
          <p:cNvPr id="77" name="Rectangle: Rounded Corners 76">
            <a:extLst>
              <a:ext uri="{FF2B5EF4-FFF2-40B4-BE49-F238E27FC236}">
                <a16:creationId xmlns:a16="http://schemas.microsoft.com/office/drawing/2014/main" id="{BB583933-6C1D-AB1D-425A-B11285E852BF}"/>
              </a:ext>
            </a:extLst>
          </p:cNvPr>
          <p:cNvSpPr/>
          <p:nvPr/>
        </p:nvSpPr>
        <p:spPr>
          <a:xfrm>
            <a:off x="2730602" y="5510999"/>
            <a:ext cx="1865860" cy="780815"/>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chanter</a:t>
            </a:r>
          </a:p>
        </p:txBody>
      </p:sp>
      <p:sp>
        <p:nvSpPr>
          <p:cNvPr id="79" name="Rectangle: Rounded Corners 78">
            <a:extLst>
              <a:ext uri="{FF2B5EF4-FFF2-40B4-BE49-F238E27FC236}">
                <a16:creationId xmlns:a16="http://schemas.microsoft.com/office/drawing/2014/main" id="{D597910D-561A-94A6-E3E4-A09BC4D4C88E}"/>
              </a:ext>
            </a:extLst>
          </p:cNvPr>
          <p:cNvSpPr/>
          <p:nvPr/>
        </p:nvSpPr>
        <p:spPr>
          <a:xfrm>
            <a:off x="7555743" y="5501361"/>
            <a:ext cx="1865860" cy="780815"/>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écouter</a:t>
            </a:r>
          </a:p>
        </p:txBody>
      </p:sp>
      <p:sp>
        <p:nvSpPr>
          <p:cNvPr id="83" name="Rectangle: Rounded Corners 82">
            <a:extLst>
              <a:ext uri="{FF2B5EF4-FFF2-40B4-BE49-F238E27FC236}">
                <a16:creationId xmlns:a16="http://schemas.microsoft.com/office/drawing/2014/main" id="{9CC517B8-52DA-BA0C-EA22-939072A64DBA}"/>
              </a:ext>
            </a:extLst>
          </p:cNvPr>
          <p:cNvSpPr/>
          <p:nvPr/>
        </p:nvSpPr>
        <p:spPr>
          <a:xfrm>
            <a:off x="9930479" y="5501989"/>
            <a:ext cx="1880804" cy="780815"/>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jouer</a:t>
            </a:r>
          </a:p>
        </p:txBody>
      </p:sp>
      <p:pic>
        <p:nvPicPr>
          <p:cNvPr id="5" name="Picture 4" descr="Logo, icon&#10;&#10;Description automatically generated">
            <a:hlinkClick r:id="" action="ppaction://noaction">
              <a:snd r:embed="rId6" name="Conjugation parler.wav"/>
            </a:hlinkClick>
            <a:extLst>
              <a:ext uri="{FF2B5EF4-FFF2-40B4-BE49-F238E27FC236}">
                <a16:creationId xmlns:a16="http://schemas.microsoft.com/office/drawing/2014/main" id="{986788E2-3F2B-E6F3-7522-7EC714A92F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37678" y="862085"/>
            <a:ext cx="779929" cy="779929"/>
          </a:xfrm>
          <a:prstGeom prst="rect">
            <a:avLst/>
          </a:prstGeom>
        </p:spPr>
      </p:pic>
    </p:spTree>
    <p:extLst>
      <p:ext uri="{BB962C8B-B14F-4D97-AF65-F5344CB8AC3E}">
        <p14:creationId xmlns:p14="http://schemas.microsoft.com/office/powerpoint/2010/main" val="361100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1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grpId="1" nodeType="clickEffect">
                                  <p:stCondLst>
                                    <p:cond delay="0"/>
                                  </p:stCondLst>
                                  <p:childTnLst>
                                    <p:anim calcmode="lin" valueType="num">
                                      <p:cBhvr additive="base">
                                        <p:cTn id="92" dur="500"/>
                                        <p:tgtEl>
                                          <p:spTgt spid="75"/>
                                        </p:tgtEl>
                                        <p:attrNameLst>
                                          <p:attrName>ppt_x</p:attrName>
                                        </p:attrNameLst>
                                      </p:cBhvr>
                                      <p:tavLst>
                                        <p:tav tm="0">
                                          <p:val>
                                            <p:strVal val="ppt_x"/>
                                          </p:val>
                                        </p:tav>
                                        <p:tav tm="100000">
                                          <p:val>
                                            <p:strVal val="ppt_x"/>
                                          </p:val>
                                        </p:tav>
                                      </p:tavLst>
                                    </p:anim>
                                    <p:anim calcmode="lin" valueType="num">
                                      <p:cBhvr additive="base">
                                        <p:cTn id="93" dur="500"/>
                                        <p:tgtEl>
                                          <p:spTgt spid="75"/>
                                        </p:tgtEl>
                                        <p:attrNameLst>
                                          <p:attrName>ppt_y</p:attrName>
                                        </p:attrNameLst>
                                      </p:cBhvr>
                                      <p:tavLst>
                                        <p:tav tm="0">
                                          <p:val>
                                            <p:strVal val="ppt_y"/>
                                          </p:val>
                                        </p:tav>
                                        <p:tav tm="100000">
                                          <p:val>
                                            <p:strVal val="1+ppt_h/2"/>
                                          </p:val>
                                        </p:tav>
                                      </p:tavLst>
                                    </p:anim>
                                    <p:set>
                                      <p:cBhvr>
                                        <p:cTn id="94" dur="1" fill="hold">
                                          <p:stCondLst>
                                            <p:cond delay="499"/>
                                          </p:stCondLst>
                                        </p:cTn>
                                        <p:tgtEl>
                                          <p:spTgt spid="7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 presetClass="exit" presetSubtype="4" fill="hold" grpId="1" nodeType="clickEffect">
                                  <p:stCondLst>
                                    <p:cond delay="0"/>
                                  </p:stCondLst>
                                  <p:childTnLst>
                                    <p:anim calcmode="lin" valueType="num">
                                      <p:cBhvr additive="base">
                                        <p:cTn id="98" dur="500"/>
                                        <p:tgtEl>
                                          <p:spTgt spid="77"/>
                                        </p:tgtEl>
                                        <p:attrNameLst>
                                          <p:attrName>ppt_x</p:attrName>
                                        </p:attrNameLst>
                                      </p:cBhvr>
                                      <p:tavLst>
                                        <p:tav tm="0">
                                          <p:val>
                                            <p:strVal val="ppt_x"/>
                                          </p:val>
                                        </p:tav>
                                        <p:tav tm="100000">
                                          <p:val>
                                            <p:strVal val="ppt_x"/>
                                          </p:val>
                                        </p:tav>
                                      </p:tavLst>
                                    </p:anim>
                                    <p:anim calcmode="lin" valueType="num">
                                      <p:cBhvr additive="base">
                                        <p:cTn id="99" dur="500"/>
                                        <p:tgtEl>
                                          <p:spTgt spid="77"/>
                                        </p:tgtEl>
                                        <p:attrNameLst>
                                          <p:attrName>ppt_y</p:attrName>
                                        </p:attrNameLst>
                                      </p:cBhvr>
                                      <p:tavLst>
                                        <p:tav tm="0">
                                          <p:val>
                                            <p:strVal val="ppt_y"/>
                                          </p:val>
                                        </p:tav>
                                        <p:tav tm="100000">
                                          <p:val>
                                            <p:strVal val="1+ppt_h/2"/>
                                          </p:val>
                                        </p:tav>
                                      </p:tavLst>
                                    </p:anim>
                                    <p:set>
                                      <p:cBhvr>
                                        <p:cTn id="100" dur="1" fill="hold">
                                          <p:stCondLst>
                                            <p:cond delay="499"/>
                                          </p:stCondLst>
                                        </p:cTn>
                                        <p:tgtEl>
                                          <p:spTgt spid="77"/>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 presetClass="exit" presetSubtype="4" fill="hold" grpId="1" nodeType="clickEffect">
                                  <p:stCondLst>
                                    <p:cond delay="0"/>
                                  </p:stCondLst>
                                  <p:childTnLst>
                                    <p:anim calcmode="lin" valueType="num">
                                      <p:cBhvr additive="base">
                                        <p:cTn id="104" dur="500"/>
                                        <p:tgtEl>
                                          <p:spTgt spid="69"/>
                                        </p:tgtEl>
                                        <p:attrNameLst>
                                          <p:attrName>ppt_x</p:attrName>
                                        </p:attrNameLst>
                                      </p:cBhvr>
                                      <p:tavLst>
                                        <p:tav tm="0">
                                          <p:val>
                                            <p:strVal val="ppt_x"/>
                                          </p:val>
                                        </p:tav>
                                        <p:tav tm="100000">
                                          <p:val>
                                            <p:strVal val="ppt_x"/>
                                          </p:val>
                                        </p:tav>
                                      </p:tavLst>
                                    </p:anim>
                                    <p:anim calcmode="lin" valueType="num">
                                      <p:cBhvr additive="base">
                                        <p:cTn id="105" dur="500"/>
                                        <p:tgtEl>
                                          <p:spTgt spid="69"/>
                                        </p:tgtEl>
                                        <p:attrNameLst>
                                          <p:attrName>ppt_y</p:attrName>
                                        </p:attrNameLst>
                                      </p:cBhvr>
                                      <p:tavLst>
                                        <p:tav tm="0">
                                          <p:val>
                                            <p:strVal val="ppt_y"/>
                                          </p:val>
                                        </p:tav>
                                        <p:tav tm="100000">
                                          <p:val>
                                            <p:strVal val="1+ppt_h/2"/>
                                          </p:val>
                                        </p:tav>
                                      </p:tavLst>
                                    </p:anim>
                                    <p:set>
                                      <p:cBhvr>
                                        <p:cTn id="106" dur="1" fill="hold">
                                          <p:stCondLst>
                                            <p:cond delay="499"/>
                                          </p:stCondLst>
                                        </p:cTn>
                                        <p:tgtEl>
                                          <p:spTgt spid="69"/>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 presetClass="exit" presetSubtype="4" fill="hold" grpId="1" nodeType="clickEffect">
                                  <p:stCondLst>
                                    <p:cond delay="0"/>
                                  </p:stCondLst>
                                  <p:childTnLst>
                                    <p:anim calcmode="lin" valueType="num">
                                      <p:cBhvr additive="base">
                                        <p:cTn id="110" dur="500"/>
                                        <p:tgtEl>
                                          <p:spTgt spid="79"/>
                                        </p:tgtEl>
                                        <p:attrNameLst>
                                          <p:attrName>ppt_x</p:attrName>
                                        </p:attrNameLst>
                                      </p:cBhvr>
                                      <p:tavLst>
                                        <p:tav tm="0">
                                          <p:val>
                                            <p:strVal val="ppt_x"/>
                                          </p:val>
                                        </p:tav>
                                        <p:tav tm="100000">
                                          <p:val>
                                            <p:strVal val="ppt_x"/>
                                          </p:val>
                                        </p:tav>
                                      </p:tavLst>
                                    </p:anim>
                                    <p:anim calcmode="lin" valueType="num">
                                      <p:cBhvr additive="base">
                                        <p:cTn id="111" dur="500"/>
                                        <p:tgtEl>
                                          <p:spTgt spid="79"/>
                                        </p:tgtEl>
                                        <p:attrNameLst>
                                          <p:attrName>ppt_y</p:attrName>
                                        </p:attrNameLst>
                                      </p:cBhvr>
                                      <p:tavLst>
                                        <p:tav tm="0">
                                          <p:val>
                                            <p:strVal val="ppt_y"/>
                                          </p:val>
                                        </p:tav>
                                        <p:tav tm="100000">
                                          <p:val>
                                            <p:strVal val="1+ppt_h/2"/>
                                          </p:val>
                                        </p:tav>
                                      </p:tavLst>
                                    </p:anim>
                                    <p:set>
                                      <p:cBhvr>
                                        <p:cTn id="112" dur="1" fill="hold">
                                          <p:stCondLst>
                                            <p:cond delay="499"/>
                                          </p:stCondLst>
                                        </p:cTn>
                                        <p:tgtEl>
                                          <p:spTgt spid="7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 presetClass="exit" presetSubtype="4" fill="hold" grpId="1" nodeType="clickEffect">
                                  <p:stCondLst>
                                    <p:cond delay="0"/>
                                  </p:stCondLst>
                                  <p:childTnLst>
                                    <p:anim calcmode="lin" valueType="num">
                                      <p:cBhvr additive="base">
                                        <p:cTn id="116" dur="500"/>
                                        <p:tgtEl>
                                          <p:spTgt spid="83"/>
                                        </p:tgtEl>
                                        <p:attrNameLst>
                                          <p:attrName>ppt_x</p:attrName>
                                        </p:attrNameLst>
                                      </p:cBhvr>
                                      <p:tavLst>
                                        <p:tav tm="0">
                                          <p:val>
                                            <p:strVal val="ppt_x"/>
                                          </p:val>
                                        </p:tav>
                                        <p:tav tm="100000">
                                          <p:val>
                                            <p:strVal val="ppt_x"/>
                                          </p:val>
                                        </p:tav>
                                      </p:tavLst>
                                    </p:anim>
                                    <p:anim calcmode="lin" valueType="num">
                                      <p:cBhvr additive="base">
                                        <p:cTn id="117" dur="500"/>
                                        <p:tgtEl>
                                          <p:spTgt spid="83"/>
                                        </p:tgtEl>
                                        <p:attrNameLst>
                                          <p:attrName>ppt_y</p:attrName>
                                        </p:attrNameLst>
                                      </p:cBhvr>
                                      <p:tavLst>
                                        <p:tav tm="0">
                                          <p:val>
                                            <p:strVal val="ppt_y"/>
                                          </p:val>
                                        </p:tav>
                                        <p:tav tm="100000">
                                          <p:val>
                                            <p:strVal val="1+ppt_h/2"/>
                                          </p:val>
                                        </p:tav>
                                      </p:tavLst>
                                    </p:anim>
                                    <p:set>
                                      <p:cBhvr>
                                        <p:cTn id="118" dur="1" fill="hold">
                                          <p:stCondLst>
                                            <p:cond delay="4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11" grpId="0" animBg="1"/>
      <p:bldP spid="113" grpId="0" animBg="1"/>
      <p:bldP spid="115" grpId="0" animBg="1"/>
      <p:bldP spid="119" grpId="0" animBg="1"/>
      <p:bldP spid="2" grpId="0" build="p"/>
      <p:bldP spid="4" grpId="0" animBg="1"/>
      <p:bldP spid="14" grpId="0" animBg="1"/>
      <p:bldP spid="30" grpId="0" animBg="1"/>
      <p:bldP spid="33" grpId="0" animBg="1"/>
      <p:bldP spid="36" grpId="0"/>
      <p:bldP spid="38" grpId="0"/>
      <p:bldP spid="40" grpId="0"/>
      <p:bldP spid="42" grpId="0"/>
      <p:bldP spid="51" grpId="0"/>
      <p:bldP spid="54" grpId="0" animBg="1"/>
      <p:bldP spid="69" grpId="0" animBg="1"/>
      <p:bldP spid="69" grpId="1" animBg="1"/>
      <p:bldP spid="75" grpId="0" animBg="1"/>
      <p:bldP spid="75" grpId="1" animBg="1"/>
      <p:bldP spid="77" grpId="0" animBg="1"/>
      <p:bldP spid="77" grpId="1" animBg="1"/>
      <p:bldP spid="79" grpId="0" animBg="1"/>
      <p:bldP spid="79" grpId="1" animBg="1"/>
      <p:bldP spid="83" grpId="0" animBg="1"/>
      <p:bldP spid="8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13033-DD65-B184-4D14-71F11A15A4A3}"/>
              </a:ext>
            </a:extLst>
          </p:cNvPr>
          <p:cNvSpPr>
            <a:spLocks noGrp="1"/>
          </p:cNvSpPr>
          <p:nvPr>
            <p:ph type="title"/>
          </p:nvPr>
        </p:nvSpPr>
        <p:spPr/>
        <p:txBody>
          <a:bodyPr/>
          <a:lstStyle/>
          <a:p>
            <a:r>
              <a:rPr lang="fr-FR" dirty="0"/>
              <a:t>Quel pronom?</a:t>
            </a:r>
          </a:p>
        </p:txBody>
      </p:sp>
      <p:sp>
        <p:nvSpPr>
          <p:cNvPr id="7" name="Rounded Rectangle 46">
            <a:extLst>
              <a:ext uri="{FF2B5EF4-FFF2-40B4-BE49-F238E27FC236}">
                <a16:creationId xmlns:a16="http://schemas.microsoft.com/office/drawing/2014/main" id="{6286C13B-7755-EDE0-BD65-A66B580250B0}"/>
              </a:ext>
            </a:extLst>
          </p:cNvPr>
          <p:cNvSpPr/>
          <p:nvPr/>
        </p:nvSpPr>
        <p:spPr>
          <a:xfrm>
            <a:off x="9855199" y="249870"/>
            <a:ext cx="2055600" cy="38513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pic>
        <p:nvPicPr>
          <p:cNvPr id="2" name="Picture 2" descr="C:\Users\wdj\Google Drive\Primary\Y5 SoW\From Tracy\Pronouns\i.png">
            <a:extLst>
              <a:ext uri="{FF2B5EF4-FFF2-40B4-BE49-F238E27FC236}">
                <a16:creationId xmlns:a16="http://schemas.microsoft.com/office/drawing/2014/main" id="{AFA8ADD4-8557-3ED9-9E3B-67068C2A7D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7729" y="1365926"/>
            <a:ext cx="993827" cy="232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oup of children">
            <a:extLst>
              <a:ext uri="{FF2B5EF4-FFF2-40B4-BE49-F238E27FC236}">
                <a16:creationId xmlns:a16="http://schemas.microsoft.com/office/drawing/2014/main" id="{83005233-0CCE-D0E6-AD91-A54D4EDDA8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3575" y="1294107"/>
            <a:ext cx="3358269" cy="237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4C21A3E-9559-8DB3-183A-F2CB7B11A5DE}"/>
              </a:ext>
            </a:extLst>
          </p:cNvPr>
          <p:cNvSpPr txBox="1"/>
          <p:nvPr/>
        </p:nvSpPr>
        <p:spPr>
          <a:xfrm>
            <a:off x="2072593" y="3670143"/>
            <a:ext cx="2595282" cy="1200329"/>
          </a:xfrm>
          <a:prstGeom prst="rect">
            <a:avLst/>
          </a:prstGeom>
          <a:noFill/>
        </p:spPr>
        <p:txBody>
          <a:bodyPr wrap="square" rtlCol="0">
            <a:spAutoFit/>
          </a:bodyPr>
          <a:lstStyle/>
          <a:p>
            <a:pPr algn="ctr"/>
            <a:r>
              <a:rPr lang="en-GB" sz="7200" b="1" dirty="0">
                <a:solidFill>
                  <a:srgbClr val="0055A5"/>
                </a:solidFill>
              </a:rPr>
              <a:t>je</a:t>
            </a:r>
          </a:p>
        </p:txBody>
      </p:sp>
      <p:sp>
        <p:nvSpPr>
          <p:cNvPr id="14" name="TextBox 13">
            <a:extLst>
              <a:ext uri="{FF2B5EF4-FFF2-40B4-BE49-F238E27FC236}">
                <a16:creationId xmlns:a16="http://schemas.microsoft.com/office/drawing/2014/main" id="{338E399B-EF47-DB80-1842-6B12EF4C83C7}"/>
              </a:ext>
            </a:extLst>
          </p:cNvPr>
          <p:cNvSpPr txBox="1"/>
          <p:nvPr/>
        </p:nvSpPr>
        <p:spPr>
          <a:xfrm>
            <a:off x="6625409" y="3670144"/>
            <a:ext cx="2595282" cy="1200329"/>
          </a:xfrm>
          <a:prstGeom prst="rect">
            <a:avLst/>
          </a:prstGeom>
          <a:noFill/>
        </p:spPr>
        <p:txBody>
          <a:bodyPr wrap="square" rtlCol="0">
            <a:spAutoFit/>
          </a:bodyPr>
          <a:lstStyle/>
          <a:p>
            <a:pPr algn="ctr"/>
            <a:r>
              <a:rPr lang="en-GB" sz="7200" b="1" dirty="0">
                <a:solidFill>
                  <a:srgbClr val="0055A5"/>
                </a:solidFill>
              </a:rPr>
              <a:t>nous</a:t>
            </a:r>
          </a:p>
        </p:txBody>
      </p:sp>
      <p:pic>
        <p:nvPicPr>
          <p:cNvPr id="19" name="Picture 18" descr="A picture containing sport, athletic game, basketball&#10;&#10;Description automatically generated">
            <a:extLst>
              <a:ext uri="{FF2B5EF4-FFF2-40B4-BE49-F238E27FC236}">
                <a16:creationId xmlns:a16="http://schemas.microsoft.com/office/drawing/2014/main" id="{66329E6D-5C2F-498F-1BA2-98B93FA96E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2403" y="2099222"/>
            <a:ext cx="861105" cy="861105"/>
          </a:xfrm>
          <a:prstGeom prst="rect">
            <a:avLst/>
          </a:prstGeom>
        </p:spPr>
      </p:pic>
      <p:pic>
        <p:nvPicPr>
          <p:cNvPr id="21" name="Picture 20" descr="A picture containing sport, athletic game, basketball&#10;&#10;Description automatically generated">
            <a:extLst>
              <a:ext uri="{FF2B5EF4-FFF2-40B4-BE49-F238E27FC236}">
                <a16:creationId xmlns:a16="http://schemas.microsoft.com/office/drawing/2014/main" id="{D6F348E1-2E86-66F3-D8C1-5B9EFA5D81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9312" y="2643778"/>
            <a:ext cx="861105" cy="861105"/>
          </a:xfrm>
          <a:prstGeom prst="rect">
            <a:avLst/>
          </a:prstGeom>
        </p:spPr>
      </p:pic>
      <p:pic>
        <p:nvPicPr>
          <p:cNvPr id="25" name="Picture 24" descr="Logo, icon&#10;&#10;Description automatically generated">
            <a:hlinkClick r:id="" action="ppaction://noaction">
              <a:snd r:embed="rId7" name="BEEP jouons au basket au college.wav"/>
            </a:hlinkClick>
            <a:extLst>
              <a:ext uri="{FF2B5EF4-FFF2-40B4-BE49-F238E27FC236}">
                <a16:creationId xmlns:a16="http://schemas.microsoft.com/office/drawing/2014/main" id="{DF088A7C-D66C-1F34-4C7B-015DB2C2DB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597" y="1328410"/>
            <a:ext cx="779929" cy="779929"/>
          </a:xfrm>
          <a:prstGeom prst="rect">
            <a:avLst/>
          </a:prstGeom>
        </p:spPr>
      </p:pic>
      <p:pic>
        <p:nvPicPr>
          <p:cNvPr id="30" name="Picture 29" descr="A green line on a black background&#10;&#10;Description automatically generated with low confidence">
            <a:extLst>
              <a:ext uri="{FF2B5EF4-FFF2-40B4-BE49-F238E27FC236}">
                <a16:creationId xmlns:a16="http://schemas.microsoft.com/office/drawing/2014/main" id="{4A61B966-1F56-40EA-32C8-5723168F5E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06678" y="3050025"/>
            <a:ext cx="1497042" cy="1712434"/>
          </a:xfrm>
          <a:prstGeom prst="rect">
            <a:avLst/>
          </a:prstGeom>
        </p:spPr>
      </p:pic>
      <p:sp>
        <p:nvSpPr>
          <p:cNvPr id="32" name="TextBox 31">
            <a:hlinkClick r:id="" action="ppaction://noaction">
              <a:snd r:embed="rId3" name="nous jouons au basket au college.wav"/>
            </a:hlinkClick>
            <a:extLst>
              <a:ext uri="{FF2B5EF4-FFF2-40B4-BE49-F238E27FC236}">
                <a16:creationId xmlns:a16="http://schemas.microsoft.com/office/drawing/2014/main" id="{0DFE3E7F-DCDE-C35C-E994-660C3CB014DB}"/>
              </a:ext>
            </a:extLst>
          </p:cNvPr>
          <p:cNvSpPr txBox="1"/>
          <p:nvPr/>
        </p:nvSpPr>
        <p:spPr>
          <a:xfrm>
            <a:off x="1257300" y="5016393"/>
            <a:ext cx="9782175" cy="1200329"/>
          </a:xfrm>
          <a:prstGeom prst="rect">
            <a:avLst/>
          </a:prstGeom>
          <a:noFill/>
        </p:spPr>
        <p:txBody>
          <a:bodyPr wrap="square">
            <a:spAutoFit/>
          </a:bodyPr>
          <a:lstStyle/>
          <a:p>
            <a:pPr algn="ctr"/>
            <a:r>
              <a:rPr lang="fr-FR" sz="4000" noProof="0" dirty="0">
                <a:solidFill>
                  <a:schemeClr val="accent2"/>
                </a:solidFill>
              </a:rPr>
              <a:t>Nous</a:t>
            </a:r>
            <a:r>
              <a:rPr lang="fr-FR" sz="4000" noProof="0" dirty="0">
                <a:solidFill>
                  <a:srgbClr val="0055A5"/>
                </a:solidFill>
              </a:rPr>
              <a:t> jou</a:t>
            </a:r>
            <a:r>
              <a:rPr lang="fr-FR" sz="4000" noProof="0" dirty="0">
                <a:solidFill>
                  <a:schemeClr val="accent2"/>
                </a:solidFill>
              </a:rPr>
              <a:t>ons</a:t>
            </a:r>
            <a:r>
              <a:rPr lang="fr-FR" sz="4000" noProof="0" dirty="0">
                <a:solidFill>
                  <a:srgbClr val="0055A5"/>
                </a:solidFill>
              </a:rPr>
              <a:t> au basket au collège.</a:t>
            </a:r>
          </a:p>
          <a:p>
            <a:pPr algn="ctr"/>
            <a:r>
              <a:rPr lang="en-GB" sz="3200" dirty="0">
                <a:solidFill>
                  <a:srgbClr val="0055A5"/>
                </a:solidFill>
              </a:rPr>
              <a:t>[We play basketball at school.]</a:t>
            </a:r>
          </a:p>
        </p:txBody>
      </p:sp>
      <p:sp>
        <p:nvSpPr>
          <p:cNvPr id="33" name="TextBox 32">
            <a:extLst>
              <a:ext uri="{FF2B5EF4-FFF2-40B4-BE49-F238E27FC236}">
                <a16:creationId xmlns:a16="http://schemas.microsoft.com/office/drawing/2014/main" id="{3BC6C873-0530-9778-DC76-0921ADD15FDD}"/>
              </a:ext>
            </a:extLst>
          </p:cNvPr>
          <p:cNvSpPr txBox="1"/>
          <p:nvPr/>
        </p:nvSpPr>
        <p:spPr>
          <a:xfrm>
            <a:off x="4914900" y="219501"/>
            <a:ext cx="3867150" cy="830997"/>
          </a:xfrm>
          <a:prstGeom prst="rect">
            <a:avLst/>
          </a:prstGeom>
          <a:noFill/>
        </p:spPr>
        <p:txBody>
          <a:bodyPr wrap="square" rtlCol="0">
            <a:spAutoFit/>
          </a:bodyPr>
          <a:lstStyle/>
          <a:p>
            <a:pPr algn="ctr"/>
            <a:r>
              <a:rPr lang="fr-FR" sz="2400" dirty="0">
                <a:solidFill>
                  <a:srgbClr val="0055A5"/>
                </a:solidFill>
              </a:rPr>
              <a:t>Écoute le verbe: </a:t>
            </a:r>
          </a:p>
          <a:p>
            <a:pPr algn="ctr"/>
            <a:r>
              <a:rPr lang="fr-FR" sz="2400" dirty="0">
                <a:solidFill>
                  <a:srgbClr val="0055A5"/>
                </a:solidFill>
              </a:rPr>
              <a:t>c’est ‘je’ ou ‘nous’ ?</a:t>
            </a:r>
          </a:p>
        </p:txBody>
      </p:sp>
    </p:spTree>
    <p:extLst>
      <p:ext uri="{BB962C8B-B14F-4D97-AF65-F5344CB8AC3E}">
        <p14:creationId xmlns:p14="http://schemas.microsoft.com/office/powerpoint/2010/main" val="219846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nous jouons au basket au colle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13033-DD65-B184-4D14-71F11A15A4A3}"/>
              </a:ext>
            </a:extLst>
          </p:cNvPr>
          <p:cNvSpPr>
            <a:spLocks noGrp="1"/>
          </p:cNvSpPr>
          <p:nvPr>
            <p:ph type="title"/>
          </p:nvPr>
        </p:nvSpPr>
        <p:spPr/>
        <p:txBody>
          <a:bodyPr/>
          <a:lstStyle/>
          <a:p>
            <a:r>
              <a:rPr lang="fr-FR" dirty="0"/>
              <a:t>Quel pronom?</a:t>
            </a:r>
            <a:endParaRPr lang="en-GB" dirty="0"/>
          </a:p>
        </p:txBody>
      </p:sp>
      <p:sp>
        <p:nvSpPr>
          <p:cNvPr id="7" name="Rounded Rectangle 46">
            <a:extLst>
              <a:ext uri="{FF2B5EF4-FFF2-40B4-BE49-F238E27FC236}">
                <a16:creationId xmlns:a16="http://schemas.microsoft.com/office/drawing/2014/main" id="{6286C13B-7755-EDE0-BD65-A66B580250B0}"/>
              </a:ext>
            </a:extLst>
          </p:cNvPr>
          <p:cNvSpPr/>
          <p:nvPr/>
        </p:nvSpPr>
        <p:spPr>
          <a:xfrm>
            <a:off x="9855199" y="249870"/>
            <a:ext cx="2055600" cy="38513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9" name="TextBox 8">
            <a:extLst>
              <a:ext uri="{FF2B5EF4-FFF2-40B4-BE49-F238E27FC236}">
                <a16:creationId xmlns:a16="http://schemas.microsoft.com/office/drawing/2014/main" id="{B4C21A3E-9559-8DB3-183A-F2CB7B11A5DE}"/>
              </a:ext>
            </a:extLst>
          </p:cNvPr>
          <p:cNvSpPr txBox="1"/>
          <p:nvPr/>
        </p:nvSpPr>
        <p:spPr>
          <a:xfrm>
            <a:off x="6644593" y="3562130"/>
            <a:ext cx="2595282" cy="1200329"/>
          </a:xfrm>
          <a:prstGeom prst="rect">
            <a:avLst/>
          </a:prstGeom>
          <a:noFill/>
        </p:spPr>
        <p:txBody>
          <a:bodyPr wrap="square" rtlCol="0">
            <a:spAutoFit/>
          </a:bodyPr>
          <a:lstStyle/>
          <a:p>
            <a:pPr algn="ctr"/>
            <a:r>
              <a:rPr lang="en-GB" sz="7200" b="1" dirty="0">
                <a:solidFill>
                  <a:srgbClr val="0055A5"/>
                </a:solidFill>
              </a:rPr>
              <a:t>vous</a:t>
            </a:r>
          </a:p>
        </p:txBody>
      </p:sp>
      <p:sp>
        <p:nvSpPr>
          <p:cNvPr id="14" name="TextBox 13">
            <a:extLst>
              <a:ext uri="{FF2B5EF4-FFF2-40B4-BE49-F238E27FC236}">
                <a16:creationId xmlns:a16="http://schemas.microsoft.com/office/drawing/2014/main" id="{338E399B-EF47-DB80-1842-6B12EF4C83C7}"/>
              </a:ext>
            </a:extLst>
          </p:cNvPr>
          <p:cNvSpPr txBox="1"/>
          <p:nvPr/>
        </p:nvSpPr>
        <p:spPr>
          <a:xfrm>
            <a:off x="2213790" y="3562130"/>
            <a:ext cx="2595282" cy="1200329"/>
          </a:xfrm>
          <a:prstGeom prst="rect">
            <a:avLst/>
          </a:prstGeom>
          <a:noFill/>
        </p:spPr>
        <p:txBody>
          <a:bodyPr wrap="square" rtlCol="0">
            <a:spAutoFit/>
          </a:bodyPr>
          <a:lstStyle/>
          <a:p>
            <a:pPr algn="ctr"/>
            <a:r>
              <a:rPr lang="en-GB" sz="7200" b="1" dirty="0">
                <a:solidFill>
                  <a:srgbClr val="0055A5"/>
                </a:solidFill>
              </a:rPr>
              <a:t>on</a:t>
            </a:r>
          </a:p>
        </p:txBody>
      </p:sp>
      <p:pic>
        <p:nvPicPr>
          <p:cNvPr id="25" name="Picture 24" descr="Logo, icon&#10;&#10;Description automatically generated">
            <a:hlinkClick r:id="" action="ppaction://noaction">
              <a:snd r:embed="rId4" name="BEEP joue au tennis au parc.wav"/>
            </a:hlinkClick>
            <a:extLst>
              <a:ext uri="{FF2B5EF4-FFF2-40B4-BE49-F238E27FC236}">
                <a16:creationId xmlns:a16="http://schemas.microsoft.com/office/drawing/2014/main" id="{DF088A7C-D66C-1F34-4C7B-015DB2C2DB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597" y="1328410"/>
            <a:ext cx="779929" cy="779929"/>
          </a:xfrm>
          <a:prstGeom prst="rect">
            <a:avLst/>
          </a:prstGeom>
        </p:spPr>
      </p:pic>
      <p:pic>
        <p:nvPicPr>
          <p:cNvPr id="30" name="Picture 29" descr="A green line on a black background&#10;&#10;Description automatically generated with low confidence">
            <a:extLst>
              <a:ext uri="{FF2B5EF4-FFF2-40B4-BE49-F238E27FC236}">
                <a16:creationId xmlns:a16="http://schemas.microsoft.com/office/drawing/2014/main" id="{4A61B966-1F56-40EA-32C8-5723168F5E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0965" y="3317638"/>
            <a:ext cx="1497042" cy="1712434"/>
          </a:xfrm>
          <a:prstGeom prst="rect">
            <a:avLst/>
          </a:prstGeom>
        </p:spPr>
      </p:pic>
      <p:sp>
        <p:nvSpPr>
          <p:cNvPr id="32" name="TextBox 31">
            <a:hlinkClick r:id="" action="ppaction://noaction">
              <a:snd r:embed="rId3" name="on joue au tennis au parc.wav"/>
            </a:hlinkClick>
            <a:extLst>
              <a:ext uri="{FF2B5EF4-FFF2-40B4-BE49-F238E27FC236}">
                <a16:creationId xmlns:a16="http://schemas.microsoft.com/office/drawing/2014/main" id="{0DFE3E7F-DCDE-C35C-E994-660C3CB014DB}"/>
              </a:ext>
            </a:extLst>
          </p:cNvPr>
          <p:cNvSpPr txBox="1"/>
          <p:nvPr/>
        </p:nvSpPr>
        <p:spPr>
          <a:xfrm>
            <a:off x="2000250" y="5016393"/>
            <a:ext cx="7486650" cy="1200329"/>
          </a:xfrm>
          <a:prstGeom prst="rect">
            <a:avLst/>
          </a:prstGeom>
          <a:noFill/>
        </p:spPr>
        <p:txBody>
          <a:bodyPr wrap="square">
            <a:spAutoFit/>
          </a:bodyPr>
          <a:lstStyle/>
          <a:p>
            <a:pPr algn="ctr"/>
            <a:r>
              <a:rPr lang="fr-FR" sz="4000" noProof="0" dirty="0">
                <a:solidFill>
                  <a:schemeClr val="accent2"/>
                </a:solidFill>
              </a:rPr>
              <a:t>On</a:t>
            </a:r>
            <a:r>
              <a:rPr lang="fr-FR" sz="4000" noProof="0" dirty="0">
                <a:solidFill>
                  <a:srgbClr val="0055A5"/>
                </a:solidFill>
              </a:rPr>
              <a:t> jou</a:t>
            </a:r>
            <a:r>
              <a:rPr lang="fr-FR" sz="4000" noProof="0" dirty="0">
                <a:solidFill>
                  <a:schemeClr val="accent2"/>
                </a:solidFill>
              </a:rPr>
              <a:t>e</a:t>
            </a:r>
            <a:r>
              <a:rPr lang="fr-FR" sz="4000" noProof="0" dirty="0">
                <a:solidFill>
                  <a:srgbClr val="0055A5"/>
                </a:solidFill>
              </a:rPr>
              <a:t> au tennis au parc.</a:t>
            </a:r>
          </a:p>
          <a:p>
            <a:pPr algn="ctr"/>
            <a:r>
              <a:rPr lang="en-GB" sz="3200" dirty="0">
                <a:solidFill>
                  <a:srgbClr val="0055A5"/>
                </a:solidFill>
              </a:rPr>
              <a:t>[We play tennis at the park.]</a:t>
            </a:r>
          </a:p>
        </p:txBody>
      </p:sp>
      <p:pic>
        <p:nvPicPr>
          <p:cNvPr id="6" name="Picture 5" descr="group of children">
            <a:extLst>
              <a:ext uri="{FF2B5EF4-FFF2-40B4-BE49-F238E27FC236}">
                <a16:creationId xmlns:a16="http://schemas.microsoft.com/office/drawing/2014/main" id="{D138FCAD-98AB-F3EC-75DE-881D479729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143385" y="1386981"/>
            <a:ext cx="3102635" cy="210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sers\wdj\Google Drive\Primary\Y5 SoW\From Tracy\Pronouns\he.png">
            <a:extLst>
              <a:ext uri="{FF2B5EF4-FFF2-40B4-BE49-F238E27FC236}">
                <a16:creationId xmlns:a16="http://schemas.microsoft.com/office/drawing/2014/main" id="{CAD61E72-57F9-6242-1CCD-A26AD448AB78}"/>
              </a:ext>
            </a:extLst>
          </p:cNvPr>
          <p:cNvPicPr/>
          <p:nvPr/>
        </p:nvPicPr>
        <p:blipFill rotWithShape="1">
          <a:blip r:embed="rId8" cstate="print">
            <a:extLst>
              <a:ext uri="{28A0092B-C50C-407E-A947-70E740481C1C}">
                <a14:useLocalDpi xmlns:a14="http://schemas.microsoft.com/office/drawing/2010/main" val="0"/>
              </a:ext>
            </a:extLst>
          </a:blip>
          <a:srcRect r="66286"/>
          <a:stretch/>
        </p:blipFill>
        <p:spPr bwMode="auto">
          <a:xfrm>
            <a:off x="6236585" y="1427557"/>
            <a:ext cx="926584" cy="2020227"/>
          </a:xfrm>
          <a:prstGeom prst="rect">
            <a:avLst/>
          </a:prstGeom>
          <a:noFill/>
          <a:ln>
            <a:noFill/>
          </a:ln>
        </p:spPr>
      </p:pic>
      <p:pic>
        <p:nvPicPr>
          <p:cNvPr id="15" name="Picture 14">
            <a:extLst>
              <a:ext uri="{FF2B5EF4-FFF2-40B4-BE49-F238E27FC236}">
                <a16:creationId xmlns:a16="http://schemas.microsoft.com/office/drawing/2014/main" id="{99240AC5-441D-15E3-E33F-7AD30181C0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348554">
            <a:off x="9135427" y="2442391"/>
            <a:ext cx="828842" cy="635230"/>
          </a:xfrm>
          <a:prstGeom prst="rect">
            <a:avLst/>
          </a:prstGeom>
        </p:spPr>
      </p:pic>
      <p:pic>
        <p:nvPicPr>
          <p:cNvPr id="17" name="Picture 16" descr="Icon&#10;&#10;Description automatically generated">
            <a:extLst>
              <a:ext uri="{FF2B5EF4-FFF2-40B4-BE49-F238E27FC236}">
                <a16:creationId xmlns:a16="http://schemas.microsoft.com/office/drawing/2014/main" id="{5971EE25-24F8-D28F-1E9E-32E21285E0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211118">
            <a:off x="7022781" y="2057341"/>
            <a:ext cx="828842" cy="635230"/>
          </a:xfrm>
          <a:prstGeom prst="rect">
            <a:avLst/>
          </a:prstGeom>
        </p:spPr>
      </p:pic>
      <p:pic>
        <p:nvPicPr>
          <p:cNvPr id="20" name="Picture 19" descr="Icon&#10;&#10;Description automatically generated">
            <a:extLst>
              <a:ext uri="{FF2B5EF4-FFF2-40B4-BE49-F238E27FC236}">
                <a16:creationId xmlns:a16="http://schemas.microsoft.com/office/drawing/2014/main" id="{00813D4B-6F68-8C00-CB9E-0B6B3D6813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65041" y="2124776"/>
            <a:ext cx="828842" cy="635230"/>
          </a:xfrm>
          <a:prstGeom prst="rect">
            <a:avLst/>
          </a:prstGeom>
        </p:spPr>
      </p:pic>
      <p:pic>
        <p:nvPicPr>
          <p:cNvPr id="26" name="Picture 25" descr="Icon&#10;&#10;Description automatically generated">
            <a:extLst>
              <a:ext uri="{FF2B5EF4-FFF2-40B4-BE49-F238E27FC236}">
                <a16:creationId xmlns:a16="http://schemas.microsoft.com/office/drawing/2014/main" id="{E3B281CB-3E73-AD0C-2F8E-C260BE6629E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99684" y="2300500"/>
            <a:ext cx="828842" cy="635230"/>
          </a:xfrm>
          <a:prstGeom prst="rect">
            <a:avLst/>
          </a:prstGeom>
        </p:spPr>
      </p:pic>
      <p:pic>
        <p:nvPicPr>
          <p:cNvPr id="28" name="Picture 27" descr="Diagram&#10;&#10;Description automatically generated with low confidence">
            <a:extLst>
              <a:ext uri="{FF2B5EF4-FFF2-40B4-BE49-F238E27FC236}">
                <a16:creationId xmlns:a16="http://schemas.microsoft.com/office/drawing/2014/main" id="{C511A219-8E8F-D574-CCDA-1EB2FF56CC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98269" y="1718374"/>
            <a:ext cx="306098" cy="306098"/>
          </a:xfrm>
          <a:prstGeom prst="rect">
            <a:avLst/>
          </a:prstGeom>
        </p:spPr>
      </p:pic>
      <p:sp>
        <p:nvSpPr>
          <p:cNvPr id="31" name="TextBox 30">
            <a:extLst>
              <a:ext uri="{FF2B5EF4-FFF2-40B4-BE49-F238E27FC236}">
                <a16:creationId xmlns:a16="http://schemas.microsoft.com/office/drawing/2014/main" id="{6A7F9F52-3BDE-57C6-163D-6AE10A2FF235}"/>
              </a:ext>
            </a:extLst>
          </p:cNvPr>
          <p:cNvSpPr txBox="1"/>
          <p:nvPr/>
        </p:nvSpPr>
        <p:spPr>
          <a:xfrm>
            <a:off x="4914900" y="219501"/>
            <a:ext cx="3867150" cy="830997"/>
          </a:xfrm>
          <a:prstGeom prst="rect">
            <a:avLst/>
          </a:prstGeom>
          <a:noFill/>
        </p:spPr>
        <p:txBody>
          <a:bodyPr wrap="square" rtlCol="0">
            <a:spAutoFit/>
          </a:bodyPr>
          <a:lstStyle/>
          <a:p>
            <a:pPr algn="ctr"/>
            <a:r>
              <a:rPr lang="fr-FR" sz="2400" dirty="0">
                <a:solidFill>
                  <a:srgbClr val="0055A5"/>
                </a:solidFill>
              </a:rPr>
              <a:t>Écoute le verbe: </a:t>
            </a:r>
          </a:p>
          <a:p>
            <a:pPr algn="ctr"/>
            <a:r>
              <a:rPr lang="fr-FR" sz="2400" dirty="0">
                <a:solidFill>
                  <a:srgbClr val="0055A5"/>
                </a:solidFill>
              </a:rPr>
              <a:t>c’est ‘on’ ou ‘vous’ ?</a:t>
            </a:r>
          </a:p>
        </p:txBody>
      </p:sp>
      <p:grpSp>
        <p:nvGrpSpPr>
          <p:cNvPr id="29" name="Group 28">
            <a:extLst>
              <a:ext uri="{FF2B5EF4-FFF2-40B4-BE49-F238E27FC236}">
                <a16:creationId xmlns:a16="http://schemas.microsoft.com/office/drawing/2014/main" id="{E2801DA0-60B9-73E7-1A36-1F83B71371FA}"/>
              </a:ext>
            </a:extLst>
          </p:cNvPr>
          <p:cNvGrpSpPr/>
          <p:nvPr/>
        </p:nvGrpSpPr>
        <p:grpSpPr>
          <a:xfrm>
            <a:off x="1886282" y="1206818"/>
            <a:ext cx="3584780" cy="2101378"/>
            <a:chOff x="-1170475" y="2988853"/>
            <a:chExt cx="3584780" cy="2101378"/>
          </a:xfrm>
        </p:grpSpPr>
        <p:pic>
          <p:nvPicPr>
            <p:cNvPr id="5" name="Picture 4" descr="group of children">
              <a:extLst>
                <a:ext uri="{FF2B5EF4-FFF2-40B4-BE49-F238E27FC236}">
                  <a16:creationId xmlns:a16="http://schemas.microsoft.com/office/drawing/2014/main" id="{0CB53FAB-5997-67D1-BF35-A99342EAD1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146677" y="2988853"/>
              <a:ext cx="3102635" cy="210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D8A7631C-D7CC-DB49-86A2-BDC0FDA85B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348554">
              <a:off x="845365" y="4044263"/>
              <a:ext cx="828842" cy="635230"/>
            </a:xfrm>
            <a:prstGeom prst="rect">
              <a:avLst/>
            </a:prstGeom>
          </p:spPr>
        </p:pic>
        <p:pic>
          <p:nvPicPr>
            <p:cNvPr id="16" name="Picture 15" descr="Icon&#10;&#10;Description automatically generated">
              <a:extLst>
                <a:ext uri="{FF2B5EF4-FFF2-40B4-BE49-F238E27FC236}">
                  <a16:creationId xmlns:a16="http://schemas.microsoft.com/office/drawing/2014/main" id="{C64334C0-A066-632E-D2F1-47AE292E57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211118">
              <a:off x="-1267281" y="3659213"/>
              <a:ext cx="828842" cy="635230"/>
            </a:xfrm>
            <a:prstGeom prst="rect">
              <a:avLst/>
            </a:prstGeom>
          </p:spPr>
        </p:pic>
        <p:pic>
          <p:nvPicPr>
            <p:cNvPr id="19" name="Picture 18" descr="Icon&#10;&#10;Description automatically generated">
              <a:extLst>
                <a:ext uri="{FF2B5EF4-FFF2-40B4-BE49-F238E27FC236}">
                  <a16:creationId xmlns:a16="http://schemas.microsoft.com/office/drawing/2014/main" id="{F22B6070-128B-4B61-3371-0E56558826E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74979" y="3726648"/>
              <a:ext cx="828842" cy="635230"/>
            </a:xfrm>
            <a:prstGeom prst="rect">
              <a:avLst/>
            </a:prstGeom>
          </p:spPr>
        </p:pic>
        <p:pic>
          <p:nvPicPr>
            <p:cNvPr id="22" name="Picture 21" descr="Icon&#10;&#10;Description automatically generated">
              <a:extLst>
                <a:ext uri="{FF2B5EF4-FFF2-40B4-BE49-F238E27FC236}">
                  <a16:creationId xmlns:a16="http://schemas.microsoft.com/office/drawing/2014/main" id="{C49B81FD-36FB-5557-80B7-D7C871CCDB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0378" y="3902372"/>
              <a:ext cx="828842" cy="635230"/>
            </a:xfrm>
            <a:prstGeom prst="rect">
              <a:avLst/>
            </a:prstGeom>
          </p:spPr>
        </p:pic>
        <p:pic>
          <p:nvPicPr>
            <p:cNvPr id="27" name="Picture 26" descr="Diagram&#10;&#10;Description automatically generated with low confidence">
              <a:extLst>
                <a:ext uri="{FF2B5EF4-FFF2-40B4-BE49-F238E27FC236}">
                  <a16:creationId xmlns:a16="http://schemas.microsoft.com/office/drawing/2014/main" id="{F2F676C8-08FA-7795-2CD9-281436C1F5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08207" y="3320246"/>
              <a:ext cx="306098" cy="306098"/>
            </a:xfrm>
            <a:prstGeom prst="rect">
              <a:avLst/>
            </a:prstGeom>
          </p:spPr>
        </p:pic>
      </p:grpSp>
    </p:spTree>
    <p:extLst>
      <p:ext uri="{BB962C8B-B14F-4D97-AF65-F5344CB8AC3E}">
        <p14:creationId xmlns:p14="http://schemas.microsoft.com/office/powerpoint/2010/main" val="428740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on joue au tennis au par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13033-DD65-B184-4D14-71F11A15A4A3}"/>
              </a:ext>
            </a:extLst>
          </p:cNvPr>
          <p:cNvSpPr>
            <a:spLocks noGrp="1"/>
          </p:cNvSpPr>
          <p:nvPr>
            <p:ph type="title"/>
          </p:nvPr>
        </p:nvSpPr>
        <p:spPr/>
        <p:txBody>
          <a:bodyPr/>
          <a:lstStyle/>
          <a:p>
            <a:r>
              <a:rPr lang="fr-FR" dirty="0"/>
              <a:t>Quel pronom?</a:t>
            </a:r>
            <a:endParaRPr lang="en-GB" dirty="0"/>
          </a:p>
        </p:txBody>
      </p:sp>
      <p:sp>
        <p:nvSpPr>
          <p:cNvPr id="7" name="Rounded Rectangle 46">
            <a:extLst>
              <a:ext uri="{FF2B5EF4-FFF2-40B4-BE49-F238E27FC236}">
                <a16:creationId xmlns:a16="http://schemas.microsoft.com/office/drawing/2014/main" id="{6286C13B-7755-EDE0-BD65-A66B580250B0}"/>
              </a:ext>
            </a:extLst>
          </p:cNvPr>
          <p:cNvSpPr/>
          <p:nvPr/>
        </p:nvSpPr>
        <p:spPr>
          <a:xfrm>
            <a:off x="9855199" y="249870"/>
            <a:ext cx="2055600" cy="38513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9" name="TextBox 8">
            <a:extLst>
              <a:ext uri="{FF2B5EF4-FFF2-40B4-BE49-F238E27FC236}">
                <a16:creationId xmlns:a16="http://schemas.microsoft.com/office/drawing/2014/main" id="{B4C21A3E-9559-8DB3-183A-F2CB7B11A5DE}"/>
              </a:ext>
            </a:extLst>
          </p:cNvPr>
          <p:cNvSpPr txBox="1"/>
          <p:nvPr/>
        </p:nvSpPr>
        <p:spPr>
          <a:xfrm>
            <a:off x="7337368" y="3575583"/>
            <a:ext cx="2595282" cy="1200329"/>
          </a:xfrm>
          <a:prstGeom prst="rect">
            <a:avLst/>
          </a:prstGeom>
          <a:noFill/>
        </p:spPr>
        <p:txBody>
          <a:bodyPr wrap="square" rtlCol="0">
            <a:spAutoFit/>
          </a:bodyPr>
          <a:lstStyle/>
          <a:p>
            <a:pPr algn="ctr"/>
            <a:r>
              <a:rPr lang="fr-FR" sz="7200" b="1">
                <a:solidFill>
                  <a:srgbClr val="0055A5"/>
                </a:solidFill>
              </a:rPr>
              <a:t>tu</a:t>
            </a:r>
          </a:p>
        </p:txBody>
      </p:sp>
      <p:sp>
        <p:nvSpPr>
          <p:cNvPr id="14" name="TextBox 13">
            <a:extLst>
              <a:ext uri="{FF2B5EF4-FFF2-40B4-BE49-F238E27FC236}">
                <a16:creationId xmlns:a16="http://schemas.microsoft.com/office/drawing/2014/main" id="{338E399B-EF47-DB80-1842-6B12EF4C83C7}"/>
              </a:ext>
            </a:extLst>
          </p:cNvPr>
          <p:cNvSpPr txBox="1"/>
          <p:nvPr/>
        </p:nvSpPr>
        <p:spPr>
          <a:xfrm>
            <a:off x="2762382" y="3562131"/>
            <a:ext cx="2595282" cy="1200329"/>
          </a:xfrm>
          <a:prstGeom prst="rect">
            <a:avLst/>
          </a:prstGeom>
          <a:noFill/>
        </p:spPr>
        <p:txBody>
          <a:bodyPr wrap="square" rtlCol="0">
            <a:spAutoFit/>
          </a:bodyPr>
          <a:lstStyle/>
          <a:p>
            <a:pPr algn="ctr"/>
            <a:r>
              <a:rPr lang="en-GB" sz="7200" b="1" dirty="0">
                <a:solidFill>
                  <a:srgbClr val="0055A5"/>
                </a:solidFill>
              </a:rPr>
              <a:t>vous</a:t>
            </a:r>
          </a:p>
        </p:txBody>
      </p:sp>
      <p:pic>
        <p:nvPicPr>
          <p:cNvPr id="25" name="Picture 24" descr="Logo, icon&#10;&#10;Description automatically generated">
            <a:hlinkClick r:id="" action="ppaction://noaction">
              <a:snd r:embed="rId4" name="BEEP aimez dessiner tous les jours.wav"/>
            </a:hlinkClick>
            <a:extLst>
              <a:ext uri="{FF2B5EF4-FFF2-40B4-BE49-F238E27FC236}">
                <a16:creationId xmlns:a16="http://schemas.microsoft.com/office/drawing/2014/main" id="{DF088A7C-D66C-1F34-4C7B-015DB2C2DB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036" y="1328410"/>
            <a:ext cx="779929" cy="779929"/>
          </a:xfrm>
          <a:prstGeom prst="rect">
            <a:avLst/>
          </a:prstGeom>
        </p:spPr>
      </p:pic>
      <p:pic>
        <p:nvPicPr>
          <p:cNvPr id="30" name="Picture 29" descr="A green line on a black background&#10;&#10;Description automatically generated with low confidence">
            <a:extLst>
              <a:ext uri="{FF2B5EF4-FFF2-40B4-BE49-F238E27FC236}">
                <a16:creationId xmlns:a16="http://schemas.microsoft.com/office/drawing/2014/main" id="{4A61B966-1F56-40EA-32C8-5723168F5E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2851" y="3176993"/>
            <a:ext cx="1497042" cy="1712434"/>
          </a:xfrm>
          <a:prstGeom prst="rect">
            <a:avLst/>
          </a:prstGeom>
        </p:spPr>
      </p:pic>
      <p:sp>
        <p:nvSpPr>
          <p:cNvPr id="32" name="TextBox 31">
            <a:hlinkClick r:id="" action="ppaction://noaction">
              <a:snd r:embed="rId3" name="vous aimez dessiner tous les jours.wav"/>
            </a:hlinkClick>
            <a:extLst>
              <a:ext uri="{FF2B5EF4-FFF2-40B4-BE49-F238E27FC236}">
                <a16:creationId xmlns:a16="http://schemas.microsoft.com/office/drawing/2014/main" id="{0DFE3E7F-DCDE-C35C-E994-660C3CB014DB}"/>
              </a:ext>
            </a:extLst>
          </p:cNvPr>
          <p:cNvSpPr txBox="1"/>
          <p:nvPr/>
        </p:nvSpPr>
        <p:spPr>
          <a:xfrm>
            <a:off x="1576387" y="4930002"/>
            <a:ext cx="9039225" cy="1200329"/>
          </a:xfrm>
          <a:prstGeom prst="rect">
            <a:avLst/>
          </a:prstGeom>
          <a:noFill/>
        </p:spPr>
        <p:txBody>
          <a:bodyPr wrap="square">
            <a:spAutoFit/>
          </a:bodyPr>
          <a:lstStyle/>
          <a:p>
            <a:pPr algn="ctr"/>
            <a:r>
              <a:rPr lang="fr-FR" sz="4000" noProof="0" dirty="0">
                <a:solidFill>
                  <a:schemeClr val="accent2"/>
                </a:solidFill>
              </a:rPr>
              <a:t>Vous</a:t>
            </a:r>
            <a:r>
              <a:rPr lang="fr-FR" sz="4000" noProof="0" dirty="0">
                <a:solidFill>
                  <a:srgbClr val="0055A5"/>
                </a:solidFill>
              </a:rPr>
              <a:t> aim</a:t>
            </a:r>
            <a:r>
              <a:rPr lang="fr-FR" sz="4000" noProof="0" dirty="0">
                <a:solidFill>
                  <a:schemeClr val="accent2"/>
                </a:solidFill>
              </a:rPr>
              <a:t>ez</a:t>
            </a:r>
            <a:r>
              <a:rPr lang="fr-FR" sz="4000" noProof="0" dirty="0">
                <a:solidFill>
                  <a:srgbClr val="0055A5"/>
                </a:solidFill>
              </a:rPr>
              <a:t> dessiner tous les jours.</a:t>
            </a:r>
          </a:p>
          <a:p>
            <a:pPr algn="ctr"/>
            <a:r>
              <a:rPr lang="en-GB" sz="3200" dirty="0">
                <a:solidFill>
                  <a:srgbClr val="0055A5"/>
                </a:solidFill>
              </a:rPr>
              <a:t>[You (plural) like to draw every day]</a:t>
            </a:r>
          </a:p>
        </p:txBody>
      </p:sp>
      <p:pic>
        <p:nvPicPr>
          <p:cNvPr id="6" name="Picture 5" descr="group of children">
            <a:extLst>
              <a:ext uri="{FF2B5EF4-FFF2-40B4-BE49-F238E27FC236}">
                <a16:creationId xmlns:a16="http://schemas.microsoft.com/office/drawing/2014/main" id="{D138FCAD-98AB-F3EC-75DE-881D479729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993365" y="1460753"/>
            <a:ext cx="3102635" cy="210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sers\wdj\Google Drive\Primary\Y5 SoW\From Tracy\Pronouns\he.png">
            <a:extLst>
              <a:ext uri="{FF2B5EF4-FFF2-40B4-BE49-F238E27FC236}">
                <a16:creationId xmlns:a16="http://schemas.microsoft.com/office/drawing/2014/main" id="{CAD61E72-57F9-6242-1CCD-A26AD448AB78}"/>
              </a:ext>
            </a:extLst>
          </p:cNvPr>
          <p:cNvPicPr/>
          <p:nvPr/>
        </p:nvPicPr>
        <p:blipFill rotWithShape="1">
          <a:blip r:embed="rId8" cstate="print">
            <a:extLst>
              <a:ext uri="{28A0092B-C50C-407E-A947-70E740481C1C}">
                <a14:useLocalDpi xmlns:a14="http://schemas.microsoft.com/office/drawing/2010/main" val="0"/>
              </a:ext>
            </a:extLst>
          </a:blip>
          <a:srcRect r="66286"/>
          <a:stretch/>
        </p:blipFill>
        <p:spPr bwMode="auto">
          <a:xfrm>
            <a:off x="2086565" y="1501329"/>
            <a:ext cx="926584" cy="2020227"/>
          </a:xfrm>
          <a:prstGeom prst="rect">
            <a:avLst/>
          </a:prstGeom>
          <a:noFill/>
          <a:ln>
            <a:noFill/>
          </a:ln>
        </p:spPr>
      </p:pic>
      <p:pic>
        <p:nvPicPr>
          <p:cNvPr id="2" name="Picture 1" descr="group of children">
            <a:extLst>
              <a:ext uri="{FF2B5EF4-FFF2-40B4-BE49-F238E27FC236}">
                <a16:creationId xmlns:a16="http://schemas.microsoft.com/office/drawing/2014/main" id="{79735F3F-BC59-905F-A91D-3C68B3C4B53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1996"/>
          <a:stretch/>
        </p:blipFill>
        <p:spPr bwMode="auto">
          <a:xfrm flipH="1">
            <a:off x="8740567" y="1501328"/>
            <a:ext cx="868859" cy="210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wdj\Google Drive\Primary\Y5 SoW\From Tracy\Pronouns\he.png">
            <a:extLst>
              <a:ext uri="{FF2B5EF4-FFF2-40B4-BE49-F238E27FC236}">
                <a16:creationId xmlns:a16="http://schemas.microsoft.com/office/drawing/2014/main" id="{2EC9CF1D-4A92-3035-CE2E-04B0B0C9EC67}"/>
              </a:ext>
            </a:extLst>
          </p:cNvPr>
          <p:cNvPicPr/>
          <p:nvPr/>
        </p:nvPicPr>
        <p:blipFill rotWithShape="1">
          <a:blip r:embed="rId8" cstate="print">
            <a:extLst>
              <a:ext uri="{28A0092B-C50C-407E-A947-70E740481C1C}">
                <a14:useLocalDpi xmlns:a14="http://schemas.microsoft.com/office/drawing/2010/main" val="0"/>
              </a:ext>
            </a:extLst>
          </a:blip>
          <a:srcRect r="66286"/>
          <a:stretch/>
        </p:blipFill>
        <p:spPr bwMode="auto">
          <a:xfrm>
            <a:off x="7813983" y="1541904"/>
            <a:ext cx="926584" cy="2020227"/>
          </a:xfrm>
          <a:prstGeom prst="rect">
            <a:avLst/>
          </a:prstGeom>
          <a:noFill/>
          <a:ln>
            <a:noFill/>
          </a:ln>
        </p:spPr>
      </p:pic>
      <p:sp>
        <p:nvSpPr>
          <p:cNvPr id="11" name="TextBox 10">
            <a:extLst>
              <a:ext uri="{FF2B5EF4-FFF2-40B4-BE49-F238E27FC236}">
                <a16:creationId xmlns:a16="http://schemas.microsoft.com/office/drawing/2014/main" id="{BC79C41F-FB53-29F4-E71E-99271552A6AD}"/>
              </a:ext>
            </a:extLst>
          </p:cNvPr>
          <p:cNvSpPr txBox="1"/>
          <p:nvPr/>
        </p:nvSpPr>
        <p:spPr>
          <a:xfrm>
            <a:off x="4914900" y="219501"/>
            <a:ext cx="3867150" cy="830997"/>
          </a:xfrm>
          <a:prstGeom prst="rect">
            <a:avLst/>
          </a:prstGeom>
          <a:noFill/>
        </p:spPr>
        <p:txBody>
          <a:bodyPr wrap="square" rtlCol="0">
            <a:spAutoFit/>
          </a:bodyPr>
          <a:lstStyle/>
          <a:p>
            <a:pPr algn="ctr"/>
            <a:r>
              <a:rPr lang="fr-FR" sz="2400" dirty="0">
                <a:solidFill>
                  <a:srgbClr val="0055A5"/>
                </a:solidFill>
              </a:rPr>
              <a:t>Écoute le verbe: </a:t>
            </a:r>
          </a:p>
          <a:p>
            <a:pPr algn="ctr"/>
            <a:r>
              <a:rPr lang="fr-FR" sz="2400" dirty="0">
                <a:solidFill>
                  <a:srgbClr val="0055A5"/>
                </a:solidFill>
              </a:rPr>
              <a:t>c’est ‘vous’ ou ‘tu’ ?</a:t>
            </a:r>
          </a:p>
        </p:txBody>
      </p:sp>
      <p:pic>
        <p:nvPicPr>
          <p:cNvPr id="16" name="Picture 15" descr="A picture containing writing implement, stationary&#10;&#10;Description automatically generated">
            <a:extLst>
              <a:ext uri="{FF2B5EF4-FFF2-40B4-BE49-F238E27FC236}">
                <a16:creationId xmlns:a16="http://schemas.microsoft.com/office/drawing/2014/main" id="{6F5662D2-40DC-F71B-0BB7-B856EE1B9FC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8446"/>
          <a:stretch/>
        </p:blipFill>
        <p:spPr>
          <a:xfrm rot="12921149">
            <a:off x="4268949" y="1906133"/>
            <a:ext cx="212797" cy="1471155"/>
          </a:xfrm>
          <a:prstGeom prst="rect">
            <a:avLst/>
          </a:prstGeom>
        </p:spPr>
      </p:pic>
      <p:pic>
        <p:nvPicPr>
          <p:cNvPr id="18" name="Picture 17" descr="A picture containing writing implement, stationary&#10;&#10;Description automatically generated">
            <a:extLst>
              <a:ext uri="{FF2B5EF4-FFF2-40B4-BE49-F238E27FC236}">
                <a16:creationId xmlns:a16="http://schemas.microsoft.com/office/drawing/2014/main" id="{A233E3A5-8620-18AB-451B-EF26CC80BAE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8968" r="21312"/>
          <a:stretch/>
        </p:blipFill>
        <p:spPr>
          <a:xfrm rot="12921149">
            <a:off x="4881910" y="2099636"/>
            <a:ext cx="293422" cy="1471155"/>
          </a:xfrm>
          <a:prstGeom prst="rect">
            <a:avLst/>
          </a:prstGeom>
        </p:spPr>
      </p:pic>
      <p:pic>
        <p:nvPicPr>
          <p:cNvPr id="20" name="Picture 19" descr="A picture containing writing implement, stationary&#10;&#10;Description automatically generated">
            <a:extLst>
              <a:ext uri="{FF2B5EF4-FFF2-40B4-BE49-F238E27FC236}">
                <a16:creationId xmlns:a16="http://schemas.microsoft.com/office/drawing/2014/main" id="{C199053F-DB2B-F6FA-2CF3-36CD61F68EF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274" r="54851"/>
          <a:stretch/>
        </p:blipFill>
        <p:spPr>
          <a:xfrm rot="12921149">
            <a:off x="5916167" y="1936928"/>
            <a:ext cx="225839" cy="1471155"/>
          </a:xfrm>
          <a:prstGeom prst="rect">
            <a:avLst/>
          </a:prstGeom>
        </p:spPr>
      </p:pic>
      <p:pic>
        <p:nvPicPr>
          <p:cNvPr id="22" name="Picture 21" descr="A picture containing writing implement, stationary&#10;&#10;Description automatically generated">
            <a:extLst>
              <a:ext uri="{FF2B5EF4-FFF2-40B4-BE49-F238E27FC236}">
                <a16:creationId xmlns:a16="http://schemas.microsoft.com/office/drawing/2014/main" id="{3B4D00EA-68EC-C4E6-8191-1CDBAC1F0E7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78334"/>
          <a:stretch/>
        </p:blipFill>
        <p:spPr>
          <a:xfrm rot="12921149">
            <a:off x="3398623" y="1898466"/>
            <a:ext cx="213902" cy="1471155"/>
          </a:xfrm>
          <a:prstGeom prst="rect">
            <a:avLst/>
          </a:prstGeom>
        </p:spPr>
      </p:pic>
      <p:pic>
        <p:nvPicPr>
          <p:cNvPr id="24" name="Picture 23" descr="A picture containing writing implement, stationary&#10;&#10;Description automatically generated">
            <a:extLst>
              <a:ext uri="{FF2B5EF4-FFF2-40B4-BE49-F238E27FC236}">
                <a16:creationId xmlns:a16="http://schemas.microsoft.com/office/drawing/2014/main" id="{BE8C70C1-DCED-3D3C-C5B5-1CDEFBE3FFE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77920"/>
          <a:stretch/>
        </p:blipFill>
        <p:spPr>
          <a:xfrm rot="13506960">
            <a:off x="9250874" y="1891091"/>
            <a:ext cx="212981" cy="1437328"/>
          </a:xfrm>
          <a:prstGeom prst="rect">
            <a:avLst/>
          </a:prstGeom>
        </p:spPr>
      </p:pic>
    </p:spTree>
    <p:extLst>
      <p:ext uri="{BB962C8B-B14F-4D97-AF65-F5344CB8AC3E}">
        <p14:creationId xmlns:p14="http://schemas.microsoft.com/office/powerpoint/2010/main" val="279031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vous aimez dessiner tous les jour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13033-DD65-B184-4D14-71F11A15A4A3}"/>
              </a:ext>
            </a:extLst>
          </p:cNvPr>
          <p:cNvSpPr>
            <a:spLocks noGrp="1"/>
          </p:cNvSpPr>
          <p:nvPr>
            <p:ph type="title"/>
          </p:nvPr>
        </p:nvSpPr>
        <p:spPr/>
        <p:txBody>
          <a:bodyPr/>
          <a:lstStyle/>
          <a:p>
            <a:r>
              <a:rPr lang="fr-FR" dirty="0"/>
              <a:t>Quel pronom?</a:t>
            </a:r>
            <a:endParaRPr lang="en-GB" dirty="0"/>
          </a:p>
        </p:txBody>
      </p:sp>
      <p:sp>
        <p:nvSpPr>
          <p:cNvPr id="7" name="Rounded Rectangle 46">
            <a:extLst>
              <a:ext uri="{FF2B5EF4-FFF2-40B4-BE49-F238E27FC236}">
                <a16:creationId xmlns:a16="http://schemas.microsoft.com/office/drawing/2014/main" id="{6286C13B-7755-EDE0-BD65-A66B580250B0}"/>
              </a:ext>
            </a:extLst>
          </p:cNvPr>
          <p:cNvSpPr/>
          <p:nvPr/>
        </p:nvSpPr>
        <p:spPr>
          <a:xfrm>
            <a:off x="9855199" y="249870"/>
            <a:ext cx="2055600" cy="38513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9" name="TextBox 8">
            <a:extLst>
              <a:ext uri="{FF2B5EF4-FFF2-40B4-BE49-F238E27FC236}">
                <a16:creationId xmlns:a16="http://schemas.microsoft.com/office/drawing/2014/main" id="{B4C21A3E-9559-8DB3-183A-F2CB7B11A5DE}"/>
              </a:ext>
            </a:extLst>
          </p:cNvPr>
          <p:cNvSpPr txBox="1"/>
          <p:nvPr/>
        </p:nvSpPr>
        <p:spPr>
          <a:xfrm>
            <a:off x="7337368" y="3575583"/>
            <a:ext cx="2595282" cy="1200329"/>
          </a:xfrm>
          <a:prstGeom prst="rect">
            <a:avLst/>
          </a:prstGeom>
          <a:noFill/>
        </p:spPr>
        <p:txBody>
          <a:bodyPr wrap="square" rtlCol="0">
            <a:spAutoFit/>
          </a:bodyPr>
          <a:lstStyle/>
          <a:p>
            <a:pPr algn="ctr"/>
            <a:r>
              <a:rPr lang="fr-FR" sz="7200" b="1" dirty="0">
                <a:solidFill>
                  <a:srgbClr val="0055A5"/>
                </a:solidFill>
              </a:rPr>
              <a:t>elle</a:t>
            </a:r>
          </a:p>
        </p:txBody>
      </p:sp>
      <p:sp>
        <p:nvSpPr>
          <p:cNvPr id="14" name="TextBox 13">
            <a:extLst>
              <a:ext uri="{FF2B5EF4-FFF2-40B4-BE49-F238E27FC236}">
                <a16:creationId xmlns:a16="http://schemas.microsoft.com/office/drawing/2014/main" id="{338E399B-EF47-DB80-1842-6B12EF4C83C7}"/>
              </a:ext>
            </a:extLst>
          </p:cNvPr>
          <p:cNvSpPr txBox="1"/>
          <p:nvPr/>
        </p:nvSpPr>
        <p:spPr>
          <a:xfrm>
            <a:off x="2762382" y="3562131"/>
            <a:ext cx="2595282" cy="1200329"/>
          </a:xfrm>
          <a:prstGeom prst="rect">
            <a:avLst/>
          </a:prstGeom>
          <a:noFill/>
        </p:spPr>
        <p:txBody>
          <a:bodyPr wrap="square" rtlCol="0">
            <a:spAutoFit/>
          </a:bodyPr>
          <a:lstStyle/>
          <a:p>
            <a:pPr algn="ctr"/>
            <a:r>
              <a:rPr lang="en-GB" sz="7200" b="1" dirty="0">
                <a:solidFill>
                  <a:srgbClr val="0055A5"/>
                </a:solidFill>
              </a:rPr>
              <a:t>nous</a:t>
            </a:r>
          </a:p>
        </p:txBody>
      </p:sp>
      <p:pic>
        <p:nvPicPr>
          <p:cNvPr id="25" name="Picture 24" descr="Logo, icon&#10;&#10;Description automatically generated">
            <a:hlinkClick r:id="" action="ppaction://noaction">
              <a:snd r:embed="rId4" name="BEEP parle sur un portable.wav"/>
            </a:hlinkClick>
            <a:extLst>
              <a:ext uri="{FF2B5EF4-FFF2-40B4-BE49-F238E27FC236}">
                <a16:creationId xmlns:a16="http://schemas.microsoft.com/office/drawing/2014/main" id="{DF088A7C-D66C-1F34-4C7B-015DB2C2DB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036" y="1328410"/>
            <a:ext cx="779929" cy="779929"/>
          </a:xfrm>
          <a:prstGeom prst="rect">
            <a:avLst/>
          </a:prstGeom>
        </p:spPr>
      </p:pic>
      <p:pic>
        <p:nvPicPr>
          <p:cNvPr id="30" name="Picture 29" descr="A green line on a black background&#10;&#10;Description automatically generated with low confidence">
            <a:extLst>
              <a:ext uri="{FF2B5EF4-FFF2-40B4-BE49-F238E27FC236}">
                <a16:creationId xmlns:a16="http://schemas.microsoft.com/office/drawing/2014/main" id="{4A61B966-1F56-40EA-32C8-5723168F5E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1748" y="3060963"/>
            <a:ext cx="1497042" cy="1712434"/>
          </a:xfrm>
          <a:prstGeom prst="rect">
            <a:avLst/>
          </a:prstGeom>
        </p:spPr>
      </p:pic>
      <p:sp>
        <p:nvSpPr>
          <p:cNvPr id="32" name="TextBox 31">
            <a:hlinkClick r:id="" action="ppaction://noaction">
              <a:snd r:embed="rId3" name="elle parle sur un portable.wav"/>
            </a:hlinkClick>
            <a:extLst>
              <a:ext uri="{FF2B5EF4-FFF2-40B4-BE49-F238E27FC236}">
                <a16:creationId xmlns:a16="http://schemas.microsoft.com/office/drawing/2014/main" id="{0DFE3E7F-DCDE-C35C-E994-660C3CB014DB}"/>
              </a:ext>
            </a:extLst>
          </p:cNvPr>
          <p:cNvSpPr txBox="1"/>
          <p:nvPr/>
        </p:nvSpPr>
        <p:spPr>
          <a:xfrm>
            <a:off x="1121229" y="4930002"/>
            <a:ext cx="10199914" cy="1200329"/>
          </a:xfrm>
          <a:prstGeom prst="rect">
            <a:avLst/>
          </a:prstGeom>
          <a:noFill/>
        </p:spPr>
        <p:txBody>
          <a:bodyPr wrap="square">
            <a:spAutoFit/>
          </a:bodyPr>
          <a:lstStyle/>
          <a:p>
            <a:pPr algn="ctr"/>
            <a:r>
              <a:rPr lang="fr-FR" sz="4000" noProof="0" dirty="0">
                <a:solidFill>
                  <a:schemeClr val="accent2"/>
                </a:solidFill>
              </a:rPr>
              <a:t>Elle</a:t>
            </a:r>
            <a:r>
              <a:rPr lang="fr-FR" sz="4000" noProof="0" dirty="0">
                <a:solidFill>
                  <a:srgbClr val="0055A5"/>
                </a:solidFill>
              </a:rPr>
              <a:t> parl</a:t>
            </a:r>
            <a:r>
              <a:rPr lang="fr-FR" sz="4000" noProof="0" dirty="0">
                <a:solidFill>
                  <a:schemeClr val="accent2"/>
                </a:solidFill>
              </a:rPr>
              <a:t>e</a:t>
            </a:r>
            <a:r>
              <a:rPr lang="fr-FR" sz="4000" noProof="0" dirty="0">
                <a:solidFill>
                  <a:srgbClr val="0055A5"/>
                </a:solidFill>
              </a:rPr>
              <a:t> sur un portable.</a:t>
            </a:r>
          </a:p>
          <a:p>
            <a:pPr algn="ctr"/>
            <a:r>
              <a:rPr lang="en-GB" sz="3200" dirty="0">
                <a:solidFill>
                  <a:srgbClr val="0055A5"/>
                </a:solidFill>
              </a:rPr>
              <a:t>[She talks on a mobile phone.]</a:t>
            </a:r>
          </a:p>
        </p:txBody>
      </p:sp>
      <p:sp>
        <p:nvSpPr>
          <p:cNvPr id="11" name="TextBox 10">
            <a:extLst>
              <a:ext uri="{FF2B5EF4-FFF2-40B4-BE49-F238E27FC236}">
                <a16:creationId xmlns:a16="http://schemas.microsoft.com/office/drawing/2014/main" id="{BC79C41F-FB53-29F4-E71E-99271552A6AD}"/>
              </a:ext>
            </a:extLst>
          </p:cNvPr>
          <p:cNvSpPr txBox="1"/>
          <p:nvPr/>
        </p:nvSpPr>
        <p:spPr>
          <a:xfrm>
            <a:off x="4914900" y="219501"/>
            <a:ext cx="3867150" cy="830997"/>
          </a:xfrm>
          <a:prstGeom prst="rect">
            <a:avLst/>
          </a:prstGeom>
          <a:noFill/>
        </p:spPr>
        <p:txBody>
          <a:bodyPr wrap="square" rtlCol="0">
            <a:spAutoFit/>
          </a:bodyPr>
          <a:lstStyle/>
          <a:p>
            <a:pPr algn="ctr"/>
            <a:r>
              <a:rPr lang="fr-FR" sz="2400" dirty="0">
                <a:solidFill>
                  <a:srgbClr val="0055A5"/>
                </a:solidFill>
              </a:rPr>
              <a:t>Écoute le verbe: </a:t>
            </a:r>
          </a:p>
          <a:p>
            <a:pPr algn="ctr"/>
            <a:r>
              <a:rPr lang="fr-FR" sz="2400" dirty="0">
                <a:solidFill>
                  <a:srgbClr val="0055A5"/>
                </a:solidFill>
              </a:rPr>
              <a:t>c’est ‘nous’ ou ‘elle’ ?</a:t>
            </a:r>
          </a:p>
        </p:txBody>
      </p:sp>
      <p:pic>
        <p:nvPicPr>
          <p:cNvPr id="4" name="Picture 2" descr="C:\Users\wdj\Google Drive\Primary\Y5 SoW\From Tracy\Pronouns\she.png">
            <a:extLst>
              <a:ext uri="{FF2B5EF4-FFF2-40B4-BE49-F238E27FC236}">
                <a16:creationId xmlns:a16="http://schemas.microsoft.com/office/drawing/2014/main" id="{D6D87EE3-AFA9-04A2-9B66-AAD11D853C4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5480" y="1303710"/>
            <a:ext cx="2973139" cy="226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group of children">
            <a:extLst>
              <a:ext uri="{FF2B5EF4-FFF2-40B4-BE49-F238E27FC236}">
                <a16:creationId xmlns:a16="http://schemas.microsoft.com/office/drawing/2014/main" id="{CB94CEEA-4E40-6810-7A95-3E9C6EF2DC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0888" y="1218040"/>
            <a:ext cx="3358269" cy="237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Graphical user interface&#10;&#10;Description automatically generated">
            <a:extLst>
              <a:ext uri="{FF2B5EF4-FFF2-40B4-BE49-F238E27FC236}">
                <a16:creationId xmlns:a16="http://schemas.microsoft.com/office/drawing/2014/main" id="{6AE153FA-1629-39DB-8807-B5C4AF7005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57664" y="2036826"/>
            <a:ext cx="660187" cy="673875"/>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1A89798E-D7CA-9FC1-E86E-147B0844AE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032415" y="2373764"/>
            <a:ext cx="696315" cy="687199"/>
          </a:xfrm>
          <a:prstGeom prst="rect">
            <a:avLst/>
          </a:prstGeom>
        </p:spPr>
      </p:pic>
      <p:pic>
        <p:nvPicPr>
          <p:cNvPr id="23" name="Picture 22" descr="Graphical user interface&#10;&#10;Description automatically generated">
            <a:extLst>
              <a:ext uri="{FF2B5EF4-FFF2-40B4-BE49-F238E27FC236}">
                <a16:creationId xmlns:a16="http://schemas.microsoft.com/office/drawing/2014/main" id="{300E2ECB-9A7D-D0EB-B2A0-3EA9B8054A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9089" y="2410810"/>
            <a:ext cx="660187" cy="673875"/>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0E7B061C-ABA2-56AC-53E5-6588B5D6D7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092244" y="2108626"/>
            <a:ext cx="604668" cy="673875"/>
          </a:xfrm>
          <a:prstGeom prst="rect">
            <a:avLst/>
          </a:prstGeom>
        </p:spPr>
      </p:pic>
      <p:pic>
        <p:nvPicPr>
          <p:cNvPr id="29" name="Picture 28" descr="Graphical user interface&#10;&#10;Description automatically generated">
            <a:extLst>
              <a:ext uri="{FF2B5EF4-FFF2-40B4-BE49-F238E27FC236}">
                <a16:creationId xmlns:a16="http://schemas.microsoft.com/office/drawing/2014/main" id="{8351AD98-7C3D-3519-088C-4FE6E9655F2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92121" y="2218135"/>
            <a:ext cx="604668" cy="673875"/>
          </a:xfrm>
          <a:prstGeom prst="rect">
            <a:avLst/>
          </a:prstGeom>
        </p:spPr>
      </p:pic>
    </p:spTree>
    <p:extLst>
      <p:ext uri="{BB962C8B-B14F-4D97-AF65-F5344CB8AC3E}">
        <p14:creationId xmlns:p14="http://schemas.microsoft.com/office/powerpoint/2010/main" val="411715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lle parle sur un portab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13033-DD65-B184-4D14-71F11A15A4A3}"/>
              </a:ext>
            </a:extLst>
          </p:cNvPr>
          <p:cNvSpPr>
            <a:spLocks noGrp="1"/>
          </p:cNvSpPr>
          <p:nvPr>
            <p:ph type="title"/>
          </p:nvPr>
        </p:nvSpPr>
        <p:spPr/>
        <p:txBody>
          <a:bodyPr/>
          <a:lstStyle/>
          <a:p>
            <a:r>
              <a:rPr lang="fr-FR" dirty="0"/>
              <a:t>Quel pronom?</a:t>
            </a:r>
            <a:endParaRPr lang="en-GB" dirty="0"/>
          </a:p>
        </p:txBody>
      </p:sp>
      <p:sp>
        <p:nvSpPr>
          <p:cNvPr id="7" name="Rounded Rectangle 46">
            <a:extLst>
              <a:ext uri="{FF2B5EF4-FFF2-40B4-BE49-F238E27FC236}">
                <a16:creationId xmlns:a16="http://schemas.microsoft.com/office/drawing/2014/main" id="{6286C13B-7755-EDE0-BD65-A66B580250B0}"/>
              </a:ext>
            </a:extLst>
          </p:cNvPr>
          <p:cNvSpPr/>
          <p:nvPr/>
        </p:nvSpPr>
        <p:spPr>
          <a:xfrm>
            <a:off x="9855199" y="249870"/>
            <a:ext cx="2055600" cy="38513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9" name="TextBox 8">
            <a:extLst>
              <a:ext uri="{FF2B5EF4-FFF2-40B4-BE49-F238E27FC236}">
                <a16:creationId xmlns:a16="http://schemas.microsoft.com/office/drawing/2014/main" id="{B4C21A3E-9559-8DB3-183A-F2CB7B11A5DE}"/>
              </a:ext>
            </a:extLst>
          </p:cNvPr>
          <p:cNvSpPr txBox="1"/>
          <p:nvPr/>
        </p:nvSpPr>
        <p:spPr>
          <a:xfrm>
            <a:off x="7337368" y="3575583"/>
            <a:ext cx="2595282" cy="1200329"/>
          </a:xfrm>
          <a:prstGeom prst="rect">
            <a:avLst/>
          </a:prstGeom>
          <a:noFill/>
        </p:spPr>
        <p:txBody>
          <a:bodyPr wrap="square" rtlCol="0">
            <a:spAutoFit/>
          </a:bodyPr>
          <a:lstStyle/>
          <a:p>
            <a:pPr algn="ctr"/>
            <a:r>
              <a:rPr lang="fr-FR" sz="7200" b="1" dirty="0">
                <a:solidFill>
                  <a:srgbClr val="0055A5"/>
                </a:solidFill>
              </a:rPr>
              <a:t>nous</a:t>
            </a:r>
          </a:p>
        </p:txBody>
      </p:sp>
      <p:sp>
        <p:nvSpPr>
          <p:cNvPr id="14" name="TextBox 13">
            <a:extLst>
              <a:ext uri="{FF2B5EF4-FFF2-40B4-BE49-F238E27FC236}">
                <a16:creationId xmlns:a16="http://schemas.microsoft.com/office/drawing/2014/main" id="{338E399B-EF47-DB80-1842-6B12EF4C83C7}"/>
              </a:ext>
            </a:extLst>
          </p:cNvPr>
          <p:cNvSpPr txBox="1"/>
          <p:nvPr/>
        </p:nvSpPr>
        <p:spPr>
          <a:xfrm>
            <a:off x="2445140" y="3591537"/>
            <a:ext cx="2595282" cy="1200329"/>
          </a:xfrm>
          <a:prstGeom prst="rect">
            <a:avLst/>
          </a:prstGeom>
          <a:noFill/>
        </p:spPr>
        <p:txBody>
          <a:bodyPr wrap="square" rtlCol="0">
            <a:spAutoFit/>
          </a:bodyPr>
          <a:lstStyle/>
          <a:p>
            <a:pPr algn="ctr"/>
            <a:r>
              <a:rPr lang="fr-FR" sz="7200" b="1">
                <a:solidFill>
                  <a:srgbClr val="0055A5"/>
                </a:solidFill>
              </a:rPr>
              <a:t>elles</a:t>
            </a:r>
          </a:p>
        </p:txBody>
      </p:sp>
      <p:pic>
        <p:nvPicPr>
          <p:cNvPr id="25" name="Picture 24" descr="Logo, icon&#10;&#10;Description automatically generated">
            <a:hlinkClick r:id="" action="ppaction://noaction">
              <a:snd r:embed="rId4" name="BEEP tombent dans la piscine.wav"/>
            </a:hlinkClick>
            <a:extLst>
              <a:ext uri="{FF2B5EF4-FFF2-40B4-BE49-F238E27FC236}">
                <a16:creationId xmlns:a16="http://schemas.microsoft.com/office/drawing/2014/main" id="{DF088A7C-D66C-1F34-4C7B-015DB2C2DB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036" y="1328410"/>
            <a:ext cx="779929" cy="779929"/>
          </a:xfrm>
          <a:prstGeom prst="rect">
            <a:avLst/>
          </a:prstGeom>
        </p:spPr>
      </p:pic>
      <p:pic>
        <p:nvPicPr>
          <p:cNvPr id="30" name="Picture 29" descr="A green line on a black background&#10;&#10;Description automatically generated with low confidence">
            <a:extLst>
              <a:ext uri="{FF2B5EF4-FFF2-40B4-BE49-F238E27FC236}">
                <a16:creationId xmlns:a16="http://schemas.microsoft.com/office/drawing/2014/main" id="{4A61B966-1F56-40EA-32C8-5723168F5E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1119" y="3406932"/>
            <a:ext cx="1497042" cy="1712434"/>
          </a:xfrm>
          <a:prstGeom prst="rect">
            <a:avLst/>
          </a:prstGeom>
        </p:spPr>
      </p:pic>
      <p:sp>
        <p:nvSpPr>
          <p:cNvPr id="32" name="TextBox 31">
            <a:extLst>
              <a:ext uri="{FF2B5EF4-FFF2-40B4-BE49-F238E27FC236}">
                <a16:creationId xmlns:a16="http://schemas.microsoft.com/office/drawing/2014/main" id="{0DFE3E7F-DCDE-C35C-E994-660C3CB014DB}"/>
              </a:ext>
            </a:extLst>
          </p:cNvPr>
          <p:cNvSpPr txBox="1"/>
          <p:nvPr/>
        </p:nvSpPr>
        <p:spPr>
          <a:xfrm>
            <a:off x="1121229" y="4930002"/>
            <a:ext cx="10199914" cy="1200329"/>
          </a:xfrm>
          <a:prstGeom prst="rect">
            <a:avLst/>
          </a:prstGeom>
          <a:noFill/>
        </p:spPr>
        <p:txBody>
          <a:bodyPr wrap="square">
            <a:spAutoFit/>
          </a:bodyPr>
          <a:lstStyle/>
          <a:p>
            <a:pPr algn="ctr"/>
            <a:r>
              <a:rPr lang="fr-FR" sz="4000" dirty="0">
                <a:solidFill>
                  <a:schemeClr val="accent2"/>
                </a:solidFill>
              </a:rPr>
              <a:t>Elles</a:t>
            </a:r>
            <a:r>
              <a:rPr lang="fr-FR" sz="4000" noProof="0" dirty="0">
                <a:solidFill>
                  <a:srgbClr val="0055A5"/>
                </a:solidFill>
              </a:rPr>
              <a:t> tomb</a:t>
            </a:r>
            <a:r>
              <a:rPr lang="fr-FR" sz="4000" noProof="0" dirty="0">
                <a:solidFill>
                  <a:schemeClr val="accent2"/>
                </a:solidFill>
              </a:rPr>
              <a:t>ent</a:t>
            </a:r>
            <a:r>
              <a:rPr lang="fr-FR" sz="4000" noProof="0" dirty="0">
                <a:solidFill>
                  <a:srgbClr val="0055A5"/>
                </a:solidFill>
              </a:rPr>
              <a:t> dans la piscine.</a:t>
            </a:r>
          </a:p>
          <a:p>
            <a:pPr algn="ctr"/>
            <a:r>
              <a:rPr lang="en-GB" sz="3200" dirty="0">
                <a:solidFill>
                  <a:srgbClr val="0055A5"/>
                </a:solidFill>
              </a:rPr>
              <a:t>[They (</a:t>
            </a:r>
            <a:r>
              <a:rPr lang="fr-FR" sz="3200" dirty="0">
                <a:solidFill>
                  <a:srgbClr val="0055A5"/>
                </a:solidFill>
              </a:rPr>
              <a:t>les glaces, </a:t>
            </a:r>
            <a:r>
              <a:rPr lang="en-GB" sz="3200" dirty="0">
                <a:solidFill>
                  <a:srgbClr val="0055A5"/>
                </a:solidFill>
              </a:rPr>
              <a:t>f.) fall into the swimming pool.]</a:t>
            </a:r>
          </a:p>
        </p:txBody>
      </p:sp>
      <p:sp>
        <p:nvSpPr>
          <p:cNvPr id="11" name="TextBox 10">
            <a:extLst>
              <a:ext uri="{FF2B5EF4-FFF2-40B4-BE49-F238E27FC236}">
                <a16:creationId xmlns:a16="http://schemas.microsoft.com/office/drawing/2014/main" id="{BC79C41F-FB53-29F4-E71E-99271552A6AD}"/>
              </a:ext>
            </a:extLst>
          </p:cNvPr>
          <p:cNvSpPr txBox="1"/>
          <p:nvPr/>
        </p:nvSpPr>
        <p:spPr>
          <a:xfrm>
            <a:off x="4914900" y="219501"/>
            <a:ext cx="3867150" cy="830997"/>
          </a:xfrm>
          <a:prstGeom prst="rect">
            <a:avLst/>
          </a:prstGeom>
          <a:noFill/>
        </p:spPr>
        <p:txBody>
          <a:bodyPr wrap="square" rtlCol="0">
            <a:spAutoFit/>
          </a:bodyPr>
          <a:lstStyle/>
          <a:p>
            <a:pPr algn="ctr"/>
            <a:r>
              <a:rPr lang="fr-FR" sz="2400" dirty="0">
                <a:solidFill>
                  <a:srgbClr val="0055A5"/>
                </a:solidFill>
              </a:rPr>
              <a:t>Écoute le verbe: </a:t>
            </a:r>
          </a:p>
          <a:p>
            <a:pPr algn="ctr"/>
            <a:r>
              <a:rPr lang="fr-FR" sz="2400" dirty="0">
                <a:solidFill>
                  <a:srgbClr val="0055A5"/>
                </a:solidFill>
              </a:rPr>
              <a:t>c’est ‘elles’ ou ‘vous’ ?</a:t>
            </a:r>
          </a:p>
        </p:txBody>
      </p:sp>
      <p:pic>
        <p:nvPicPr>
          <p:cNvPr id="26" name="Picture 25" descr="A picture containing shape&#10;&#10;Description automatically generated">
            <a:extLst>
              <a:ext uri="{FF2B5EF4-FFF2-40B4-BE49-F238E27FC236}">
                <a16:creationId xmlns:a16="http://schemas.microsoft.com/office/drawing/2014/main" id="{190F529B-B35A-6A03-F08B-21D67B8459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07017" flipH="1">
            <a:off x="2861984" y="1032164"/>
            <a:ext cx="5277490" cy="3005421"/>
          </a:xfrm>
          <a:prstGeom prst="rect">
            <a:avLst/>
          </a:prstGeom>
        </p:spPr>
      </p:pic>
      <p:pic>
        <p:nvPicPr>
          <p:cNvPr id="46" name="Picture 45" descr="A picture containing vector graphics&#10;&#10;Description automatically generated">
            <a:extLst>
              <a:ext uri="{FF2B5EF4-FFF2-40B4-BE49-F238E27FC236}">
                <a16:creationId xmlns:a16="http://schemas.microsoft.com/office/drawing/2014/main" id="{792925EA-0204-F586-F4F6-6F1E1329E3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739339">
            <a:off x="6895498" y="2592527"/>
            <a:ext cx="552731" cy="933371"/>
          </a:xfrm>
          <a:prstGeom prst="rect">
            <a:avLst/>
          </a:prstGeom>
        </p:spPr>
      </p:pic>
      <p:pic>
        <p:nvPicPr>
          <p:cNvPr id="48" name="Picture 47" descr="Icon&#10;&#10;Description automatically generated">
            <a:extLst>
              <a:ext uri="{FF2B5EF4-FFF2-40B4-BE49-F238E27FC236}">
                <a16:creationId xmlns:a16="http://schemas.microsoft.com/office/drawing/2014/main" id="{91B7FF38-E8F1-1FAF-3F2D-026244302A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6163915">
            <a:off x="5918548" y="2432400"/>
            <a:ext cx="491518" cy="983036"/>
          </a:xfrm>
          <a:prstGeom prst="rect">
            <a:avLst/>
          </a:prstGeom>
        </p:spPr>
      </p:pic>
      <p:pic>
        <p:nvPicPr>
          <p:cNvPr id="50" name="Picture 49">
            <a:extLst>
              <a:ext uri="{FF2B5EF4-FFF2-40B4-BE49-F238E27FC236}">
                <a16:creationId xmlns:a16="http://schemas.microsoft.com/office/drawing/2014/main" id="{2127F162-153A-673B-40E2-832A0A1D58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192371">
            <a:off x="5879384" y="1646790"/>
            <a:ext cx="602343" cy="1204686"/>
          </a:xfrm>
          <a:prstGeom prst="rect">
            <a:avLst/>
          </a:prstGeom>
        </p:spPr>
      </p:pic>
      <p:pic>
        <p:nvPicPr>
          <p:cNvPr id="52" name="Picture 51" descr="A picture containing silhouette, light&#10;&#10;Description automatically generated">
            <a:extLst>
              <a:ext uri="{FF2B5EF4-FFF2-40B4-BE49-F238E27FC236}">
                <a16:creationId xmlns:a16="http://schemas.microsoft.com/office/drawing/2014/main" id="{4291BABE-F9D2-8EEC-E233-A730B8F443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916837">
            <a:off x="6581799" y="2120391"/>
            <a:ext cx="474079" cy="948157"/>
          </a:xfrm>
          <a:prstGeom prst="rect">
            <a:avLst/>
          </a:prstGeom>
        </p:spPr>
      </p:pic>
      <p:pic>
        <p:nvPicPr>
          <p:cNvPr id="4" name="Picture 3">
            <a:extLst>
              <a:ext uri="{FF2B5EF4-FFF2-40B4-BE49-F238E27FC236}">
                <a16:creationId xmlns:a16="http://schemas.microsoft.com/office/drawing/2014/main" id="{FF4262A5-EF08-1065-2921-D3A15DEB9B0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170640" y="1633175"/>
            <a:ext cx="1521747" cy="1803398"/>
          </a:xfrm>
          <a:prstGeom prst="rect">
            <a:avLst/>
          </a:prstGeom>
        </p:spPr>
      </p:pic>
      <p:pic>
        <p:nvPicPr>
          <p:cNvPr id="16" name="Picture 15" descr="group of children">
            <a:extLst>
              <a:ext uri="{FF2B5EF4-FFF2-40B4-BE49-F238E27FC236}">
                <a16:creationId xmlns:a16="http://schemas.microsoft.com/office/drawing/2014/main" id="{606D813D-A522-48C1-85F0-420B472F3562}"/>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40811"/>
          <a:stretch/>
        </p:blipFill>
        <p:spPr bwMode="auto">
          <a:xfrm>
            <a:off x="3887260" y="1312354"/>
            <a:ext cx="2117618" cy="88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498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lles tombent dans la pisc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13033-DD65-B184-4D14-71F11A15A4A3}"/>
              </a:ext>
            </a:extLst>
          </p:cNvPr>
          <p:cNvSpPr>
            <a:spLocks noGrp="1"/>
          </p:cNvSpPr>
          <p:nvPr>
            <p:ph type="title"/>
          </p:nvPr>
        </p:nvSpPr>
        <p:spPr/>
        <p:txBody>
          <a:bodyPr/>
          <a:lstStyle/>
          <a:p>
            <a:r>
              <a:rPr lang="fr-FR" dirty="0"/>
              <a:t>Quel pronom?</a:t>
            </a:r>
            <a:endParaRPr lang="en-GB" dirty="0"/>
          </a:p>
        </p:txBody>
      </p:sp>
      <p:sp>
        <p:nvSpPr>
          <p:cNvPr id="7" name="Rounded Rectangle 46">
            <a:extLst>
              <a:ext uri="{FF2B5EF4-FFF2-40B4-BE49-F238E27FC236}">
                <a16:creationId xmlns:a16="http://schemas.microsoft.com/office/drawing/2014/main" id="{6286C13B-7755-EDE0-BD65-A66B580250B0}"/>
              </a:ext>
            </a:extLst>
          </p:cNvPr>
          <p:cNvSpPr/>
          <p:nvPr/>
        </p:nvSpPr>
        <p:spPr>
          <a:xfrm>
            <a:off x="9855199" y="249870"/>
            <a:ext cx="2054721" cy="38513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écouter/écrire</a:t>
            </a:r>
          </a:p>
        </p:txBody>
      </p:sp>
      <p:sp>
        <p:nvSpPr>
          <p:cNvPr id="57" name="Rectangle: Rounded Corners 56">
            <a:hlinkClick r:id="" action="ppaction://noaction">
              <a:snd r:embed="rId3" name="le garcon dessine bien.wav"/>
            </a:hlinkClick>
            <a:extLst>
              <a:ext uri="{FF2B5EF4-FFF2-40B4-BE49-F238E27FC236}">
                <a16:creationId xmlns:a16="http://schemas.microsoft.com/office/drawing/2014/main" id="{8BE4DAD1-0A66-23B6-B8DF-147D9E45F44C}"/>
              </a:ext>
            </a:extLst>
          </p:cNvPr>
          <p:cNvSpPr/>
          <p:nvPr/>
        </p:nvSpPr>
        <p:spPr>
          <a:xfrm>
            <a:off x="116771" y="2004808"/>
            <a:ext cx="525294" cy="52529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59" name="Rectangle: Rounded Corners 58">
            <a:hlinkClick r:id="" action="ppaction://noaction">
              <a:snd r:embed="rId4" name="les chiens jouent avec les chats.wav"/>
            </a:hlinkClick>
            <a:extLst>
              <a:ext uri="{FF2B5EF4-FFF2-40B4-BE49-F238E27FC236}">
                <a16:creationId xmlns:a16="http://schemas.microsoft.com/office/drawing/2014/main" id="{F081E5E2-B4E9-3F9B-33D6-B1E9E952F2A8}"/>
              </a:ext>
            </a:extLst>
          </p:cNvPr>
          <p:cNvSpPr/>
          <p:nvPr/>
        </p:nvSpPr>
        <p:spPr>
          <a:xfrm>
            <a:off x="116771" y="2705842"/>
            <a:ext cx="525294" cy="52529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61" name="Rectangle: Rounded Corners 60">
            <a:hlinkClick r:id="" action="ppaction://noaction">
              <a:snd r:embed="rId5" name="les filles dansent dans le jardin.wav"/>
            </a:hlinkClick>
            <a:extLst>
              <a:ext uri="{FF2B5EF4-FFF2-40B4-BE49-F238E27FC236}">
                <a16:creationId xmlns:a16="http://schemas.microsoft.com/office/drawing/2014/main" id="{12C28C97-B522-B52C-FD02-C6795B5F4A69}"/>
              </a:ext>
            </a:extLst>
          </p:cNvPr>
          <p:cNvSpPr/>
          <p:nvPr/>
        </p:nvSpPr>
        <p:spPr>
          <a:xfrm>
            <a:off x="116771" y="3406876"/>
            <a:ext cx="525294" cy="52529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63" name="Rectangle: Rounded Corners 62">
            <a:hlinkClick r:id="" action="ppaction://noaction">
              <a:snd r:embed="rId6" name="la femme regarde un film.wav"/>
            </a:hlinkClick>
            <a:extLst>
              <a:ext uri="{FF2B5EF4-FFF2-40B4-BE49-F238E27FC236}">
                <a16:creationId xmlns:a16="http://schemas.microsoft.com/office/drawing/2014/main" id="{A5519A80-4496-8620-E638-2970FBC86B67}"/>
              </a:ext>
            </a:extLst>
          </p:cNvPr>
          <p:cNvSpPr/>
          <p:nvPr/>
        </p:nvSpPr>
        <p:spPr>
          <a:xfrm>
            <a:off x="116771" y="4107910"/>
            <a:ext cx="525294" cy="52529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graphicFrame>
        <p:nvGraphicFramePr>
          <p:cNvPr id="64" name="Table 64">
            <a:extLst>
              <a:ext uri="{FF2B5EF4-FFF2-40B4-BE49-F238E27FC236}">
                <a16:creationId xmlns:a16="http://schemas.microsoft.com/office/drawing/2014/main" id="{87E578BC-632D-CE2A-2F56-F7E6186B9BED}"/>
              </a:ext>
            </a:extLst>
          </p:cNvPr>
          <p:cNvGraphicFramePr>
            <a:graphicFrameLocks noGrp="1"/>
          </p:cNvGraphicFramePr>
          <p:nvPr>
            <p:extLst>
              <p:ext uri="{D42A27DB-BD31-4B8C-83A1-F6EECF244321}">
                <p14:modId xmlns:p14="http://schemas.microsoft.com/office/powerpoint/2010/main" val="3002574476"/>
              </p:ext>
            </p:extLst>
          </p:nvPr>
        </p:nvGraphicFramePr>
        <p:xfrm>
          <a:off x="775010" y="1158295"/>
          <a:ext cx="11137036" cy="4215321"/>
        </p:xfrm>
        <a:graphic>
          <a:graphicData uri="http://schemas.openxmlformats.org/drawingml/2006/table">
            <a:tbl>
              <a:tblPr firstRow="1" bandRow="1">
                <a:tableStyleId>{5C22544A-7EE6-4342-B048-85BDC9FD1C3A}</a:tableStyleId>
              </a:tblPr>
              <a:tblGrid>
                <a:gridCol w="5400322">
                  <a:extLst>
                    <a:ext uri="{9D8B030D-6E8A-4147-A177-3AD203B41FA5}">
                      <a16:colId xmlns:a16="http://schemas.microsoft.com/office/drawing/2014/main" val="292982820"/>
                    </a:ext>
                  </a:extLst>
                </a:gridCol>
                <a:gridCol w="1853852">
                  <a:extLst>
                    <a:ext uri="{9D8B030D-6E8A-4147-A177-3AD203B41FA5}">
                      <a16:colId xmlns:a16="http://schemas.microsoft.com/office/drawing/2014/main" val="1913153425"/>
                    </a:ext>
                  </a:extLst>
                </a:gridCol>
                <a:gridCol w="2401454">
                  <a:extLst>
                    <a:ext uri="{9D8B030D-6E8A-4147-A177-3AD203B41FA5}">
                      <a16:colId xmlns:a16="http://schemas.microsoft.com/office/drawing/2014/main" val="2112067317"/>
                    </a:ext>
                  </a:extLst>
                </a:gridCol>
                <a:gridCol w="1481408">
                  <a:extLst>
                    <a:ext uri="{9D8B030D-6E8A-4147-A177-3AD203B41FA5}">
                      <a16:colId xmlns:a16="http://schemas.microsoft.com/office/drawing/2014/main" val="1507585897"/>
                    </a:ext>
                  </a:extLst>
                </a:gridCol>
              </a:tblGrid>
              <a:tr h="672951">
                <a:tc>
                  <a:txBody>
                    <a:bodyPr/>
                    <a:lstStyle/>
                    <a:p>
                      <a:r>
                        <a:rPr lang="fr-FR" sz="2400" b="0" noProof="0" dirty="0"/>
                        <a:t>Une chose ou plusieurs choses?</a:t>
                      </a:r>
                    </a:p>
                  </a:txBody>
                  <a:tcPr>
                    <a:solidFill>
                      <a:srgbClr val="0055A5"/>
                    </a:solidFill>
                  </a:tcPr>
                </a:tc>
                <a:tc>
                  <a:txBody>
                    <a:bodyPr/>
                    <a:lstStyle/>
                    <a:p>
                      <a:pPr algn="ctr"/>
                      <a:r>
                        <a:rPr lang="fr-FR" sz="2400" b="0" noProof="0" dirty="0">
                          <a:solidFill>
                            <a:schemeClr val="bg1"/>
                          </a:solidFill>
                        </a:rPr>
                        <a:t>Complete le verbe</a:t>
                      </a:r>
                    </a:p>
                  </a:txBody>
                  <a:tcPr>
                    <a:solidFill>
                      <a:srgbClr val="0055A5"/>
                    </a:solidFill>
                  </a:tcPr>
                </a:tc>
                <a:tc>
                  <a:txBody>
                    <a:bodyPr/>
                    <a:lstStyle/>
                    <a:p>
                      <a:pPr algn="ctr"/>
                      <a:endParaRPr lang="fr-FR" sz="2400" b="0" noProof="0" dirty="0">
                        <a:solidFill>
                          <a:schemeClr val="bg1"/>
                        </a:solidFill>
                      </a:endParaRPr>
                    </a:p>
                  </a:txBody>
                  <a:tcPr>
                    <a:solidFill>
                      <a:srgbClr val="0055A5"/>
                    </a:solidFill>
                  </a:tcPr>
                </a:tc>
                <a:tc>
                  <a:txBody>
                    <a:bodyPr/>
                    <a:lstStyle/>
                    <a:p>
                      <a:pPr algn="ctr"/>
                      <a:r>
                        <a:rPr lang="fr-FR" sz="2400" b="0" noProof="0" dirty="0">
                          <a:solidFill>
                            <a:schemeClr val="bg1"/>
                          </a:solidFill>
                        </a:rPr>
                        <a:t>pronom?</a:t>
                      </a:r>
                    </a:p>
                  </a:txBody>
                  <a:tcPr>
                    <a:solidFill>
                      <a:srgbClr val="0055A5"/>
                    </a:solidFill>
                  </a:tcPr>
                </a:tc>
                <a:extLst>
                  <a:ext uri="{0D108BD9-81ED-4DB2-BD59-A6C34878D82A}">
                    <a16:rowId xmlns:a16="http://schemas.microsoft.com/office/drawing/2014/main" val="3615996823"/>
                  </a:ext>
                </a:extLst>
              </a:tr>
              <a:tr h="672951">
                <a:tc>
                  <a:txBody>
                    <a:bodyPr/>
                    <a:lstStyle/>
                    <a:p>
                      <a:r>
                        <a:rPr lang="fr-FR" sz="2400" b="0" noProof="0" dirty="0">
                          <a:solidFill>
                            <a:srgbClr val="0055A5"/>
                          </a:solidFill>
                        </a:rPr>
                        <a:t>Le garçon</a:t>
                      </a:r>
                    </a:p>
                  </a:txBody>
                  <a:tcPr>
                    <a:solidFill>
                      <a:schemeClr val="accent6"/>
                    </a:solidFill>
                  </a:tcPr>
                </a:tc>
                <a:tc>
                  <a:txBody>
                    <a:bodyPr/>
                    <a:lstStyle/>
                    <a:p>
                      <a:r>
                        <a:rPr lang="fr-FR" sz="2400" b="0" noProof="0" dirty="0">
                          <a:solidFill>
                            <a:srgbClr val="0055A5"/>
                          </a:solidFill>
                        </a:rPr>
                        <a:t>dessin</a:t>
                      </a:r>
                      <a:r>
                        <a:rPr lang="fr-FR" sz="2400" b="1" noProof="0" dirty="0">
                          <a:solidFill>
                            <a:srgbClr val="0055A5"/>
                          </a:solidFill>
                        </a:rPr>
                        <a:t>e</a:t>
                      </a:r>
                    </a:p>
                  </a:txBody>
                  <a:tcPr>
                    <a:solidFill>
                      <a:schemeClr val="accent6"/>
                    </a:solidFill>
                  </a:tcPr>
                </a:tc>
                <a:tc>
                  <a:txBody>
                    <a:bodyPr/>
                    <a:lstStyle/>
                    <a:p>
                      <a:r>
                        <a:rPr lang="fr-FR" sz="2400" b="0" noProof="0" dirty="0">
                          <a:solidFill>
                            <a:srgbClr val="0055A5"/>
                          </a:solidFill>
                        </a:rPr>
                        <a:t>bien.</a:t>
                      </a:r>
                    </a:p>
                  </a:txBody>
                  <a:tcPr>
                    <a:solidFill>
                      <a:schemeClr val="accent6"/>
                    </a:solidFill>
                  </a:tcPr>
                </a:tc>
                <a:tc>
                  <a:txBody>
                    <a:bodyPr/>
                    <a:lstStyle/>
                    <a:p>
                      <a:pPr algn="ctr"/>
                      <a:r>
                        <a:rPr lang="fr-FR" sz="2400" b="1" noProof="0" dirty="0">
                          <a:solidFill>
                            <a:srgbClr val="0055A5"/>
                          </a:solidFill>
                        </a:rPr>
                        <a:t>il</a:t>
                      </a:r>
                    </a:p>
                  </a:txBody>
                  <a:tcPr>
                    <a:solidFill>
                      <a:schemeClr val="accent6"/>
                    </a:solidFill>
                  </a:tcPr>
                </a:tc>
                <a:extLst>
                  <a:ext uri="{0D108BD9-81ED-4DB2-BD59-A6C34878D82A}">
                    <a16:rowId xmlns:a16="http://schemas.microsoft.com/office/drawing/2014/main" val="190786323"/>
                  </a:ext>
                </a:extLst>
              </a:tr>
              <a:tr h="6729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rgbClr val="0055A5"/>
                          </a:solidFill>
                        </a:rPr>
                        <a:t>Les chiens</a:t>
                      </a:r>
                    </a:p>
                  </a:txBody>
                  <a:tcPr>
                    <a:solidFill>
                      <a:srgbClr val="E6E6E6"/>
                    </a:solidFill>
                  </a:tcPr>
                </a:tc>
                <a:tc>
                  <a:txBody>
                    <a:bodyPr/>
                    <a:lstStyle/>
                    <a:p>
                      <a:r>
                        <a:rPr lang="fr-FR" sz="2400" b="0" noProof="0" dirty="0">
                          <a:solidFill>
                            <a:srgbClr val="0055A5"/>
                          </a:solidFill>
                        </a:rPr>
                        <a:t>jou</a:t>
                      </a:r>
                      <a:r>
                        <a:rPr lang="fr-FR" sz="2400" b="1" noProof="0" dirty="0">
                          <a:solidFill>
                            <a:srgbClr val="0055A5"/>
                          </a:solidFill>
                        </a:rPr>
                        <a:t>ent</a:t>
                      </a:r>
                    </a:p>
                  </a:txBody>
                  <a:tcPr>
                    <a:solidFill>
                      <a:srgbClr val="E6E6E6"/>
                    </a:solidFill>
                  </a:tcPr>
                </a:tc>
                <a:tc>
                  <a:txBody>
                    <a:bodyPr/>
                    <a:lstStyle/>
                    <a:p>
                      <a:r>
                        <a:rPr lang="fr-FR" sz="2400" b="0" noProof="0" dirty="0">
                          <a:solidFill>
                            <a:srgbClr val="0055A5"/>
                          </a:solidFill>
                        </a:rPr>
                        <a:t>avec les chats. </a:t>
                      </a:r>
                    </a:p>
                  </a:txBody>
                  <a:tcPr>
                    <a:solidFill>
                      <a:srgbClr val="E6E6E6"/>
                    </a:solidFill>
                  </a:tcPr>
                </a:tc>
                <a:tc>
                  <a:txBody>
                    <a:bodyPr/>
                    <a:lstStyle/>
                    <a:p>
                      <a:pPr algn="ctr"/>
                      <a:r>
                        <a:rPr lang="fr-FR" sz="2400" b="1" noProof="0" dirty="0">
                          <a:solidFill>
                            <a:srgbClr val="0055A5"/>
                          </a:solidFill>
                        </a:rPr>
                        <a:t>ils</a:t>
                      </a:r>
                    </a:p>
                  </a:txBody>
                  <a:tcPr>
                    <a:solidFill>
                      <a:srgbClr val="E6E6E6"/>
                    </a:solidFill>
                  </a:tcPr>
                </a:tc>
                <a:extLst>
                  <a:ext uri="{0D108BD9-81ED-4DB2-BD59-A6C34878D82A}">
                    <a16:rowId xmlns:a16="http://schemas.microsoft.com/office/drawing/2014/main" val="2110684126"/>
                  </a:ext>
                </a:extLst>
              </a:tr>
              <a:tr h="700557">
                <a:tc>
                  <a:txBody>
                    <a:bodyPr/>
                    <a:lstStyle/>
                    <a:p>
                      <a:r>
                        <a:rPr lang="fr-FR" sz="2400" b="0" noProof="0" dirty="0">
                          <a:solidFill>
                            <a:srgbClr val="0055A5"/>
                          </a:solidFill>
                        </a:rPr>
                        <a:t>Les filles</a:t>
                      </a:r>
                    </a:p>
                  </a:txBody>
                  <a:tcPr>
                    <a:solidFill>
                      <a:schemeClr val="accent6"/>
                    </a:solidFill>
                  </a:tcPr>
                </a:tc>
                <a:tc>
                  <a:txBody>
                    <a:bodyPr/>
                    <a:lstStyle/>
                    <a:p>
                      <a:r>
                        <a:rPr lang="fr-FR" sz="2400" b="0" noProof="0" dirty="0">
                          <a:solidFill>
                            <a:srgbClr val="0055A5"/>
                          </a:solidFill>
                        </a:rPr>
                        <a:t>dans</a:t>
                      </a:r>
                      <a:r>
                        <a:rPr lang="fr-FR" sz="2400" b="1" noProof="0" dirty="0">
                          <a:solidFill>
                            <a:srgbClr val="0055A5"/>
                          </a:solidFill>
                        </a:rPr>
                        <a:t>ent</a:t>
                      </a:r>
                    </a:p>
                  </a:txBody>
                  <a:tcPr>
                    <a:solidFill>
                      <a:schemeClr val="accent6"/>
                    </a:solidFill>
                  </a:tcPr>
                </a:tc>
                <a:tc>
                  <a:txBody>
                    <a:bodyPr/>
                    <a:lstStyle/>
                    <a:p>
                      <a:r>
                        <a:rPr lang="fr-FR" sz="2400" b="0" noProof="0" dirty="0">
                          <a:solidFill>
                            <a:srgbClr val="0055A5"/>
                          </a:solidFill>
                        </a:rPr>
                        <a:t>dans le jardin.</a:t>
                      </a:r>
                    </a:p>
                  </a:txBody>
                  <a:tcPr>
                    <a:solidFill>
                      <a:schemeClr val="accent6"/>
                    </a:solidFill>
                  </a:tcPr>
                </a:tc>
                <a:tc>
                  <a:txBody>
                    <a:bodyPr/>
                    <a:lstStyle/>
                    <a:p>
                      <a:pPr algn="ctr"/>
                      <a:r>
                        <a:rPr lang="fr-FR" sz="2400" b="1" noProof="0" dirty="0">
                          <a:solidFill>
                            <a:srgbClr val="0055A5"/>
                          </a:solidFill>
                        </a:rPr>
                        <a:t>elles</a:t>
                      </a:r>
                    </a:p>
                  </a:txBody>
                  <a:tcPr>
                    <a:solidFill>
                      <a:schemeClr val="accent6"/>
                    </a:solidFill>
                  </a:tcPr>
                </a:tc>
                <a:extLst>
                  <a:ext uri="{0D108BD9-81ED-4DB2-BD59-A6C34878D82A}">
                    <a16:rowId xmlns:a16="http://schemas.microsoft.com/office/drawing/2014/main" val="2074482874"/>
                  </a:ext>
                </a:extLst>
              </a:tr>
              <a:tr h="672951">
                <a:tc>
                  <a:txBody>
                    <a:bodyPr/>
                    <a:lstStyle/>
                    <a:p>
                      <a:r>
                        <a:rPr lang="fr-FR" sz="2400" b="0" noProof="0" dirty="0">
                          <a:solidFill>
                            <a:srgbClr val="0055A5"/>
                          </a:solidFill>
                        </a:rPr>
                        <a:t>La femme</a:t>
                      </a:r>
                    </a:p>
                  </a:txBody>
                  <a:tcPr>
                    <a:solidFill>
                      <a:srgbClr val="E6E6E6"/>
                    </a:solidFill>
                  </a:tcPr>
                </a:tc>
                <a:tc>
                  <a:txBody>
                    <a:bodyPr/>
                    <a:lstStyle/>
                    <a:p>
                      <a:r>
                        <a:rPr lang="fr-FR" sz="2400" b="0" noProof="0" dirty="0">
                          <a:solidFill>
                            <a:srgbClr val="0055A5"/>
                          </a:solidFill>
                        </a:rPr>
                        <a:t>regard</a:t>
                      </a:r>
                      <a:r>
                        <a:rPr lang="fr-FR" sz="2400" b="1" noProof="0" dirty="0">
                          <a:solidFill>
                            <a:srgbClr val="0055A5"/>
                          </a:solidFill>
                        </a:rPr>
                        <a:t>e</a:t>
                      </a:r>
                    </a:p>
                  </a:txBody>
                  <a:tcPr>
                    <a:solidFill>
                      <a:srgbClr val="E6E6E6"/>
                    </a:solidFill>
                  </a:tcPr>
                </a:tc>
                <a:tc>
                  <a:txBody>
                    <a:bodyPr/>
                    <a:lstStyle/>
                    <a:p>
                      <a:r>
                        <a:rPr lang="fr-FR" sz="2400" b="0" noProof="0" dirty="0">
                          <a:solidFill>
                            <a:srgbClr val="0055A5"/>
                          </a:solidFill>
                        </a:rPr>
                        <a:t>un film.</a:t>
                      </a:r>
                    </a:p>
                  </a:txBody>
                  <a:tcPr>
                    <a:solidFill>
                      <a:srgbClr val="E6E6E6"/>
                    </a:solidFill>
                  </a:tcPr>
                </a:tc>
                <a:tc>
                  <a:txBody>
                    <a:bodyPr/>
                    <a:lstStyle/>
                    <a:p>
                      <a:pPr algn="ctr"/>
                      <a:r>
                        <a:rPr lang="fr-FR" sz="2400" b="1" noProof="0" dirty="0">
                          <a:solidFill>
                            <a:srgbClr val="0055A5"/>
                          </a:solidFill>
                        </a:rPr>
                        <a:t>elle</a:t>
                      </a:r>
                    </a:p>
                  </a:txBody>
                  <a:tcPr>
                    <a:solidFill>
                      <a:srgbClr val="E6E6E6"/>
                    </a:solidFill>
                  </a:tcPr>
                </a:tc>
                <a:extLst>
                  <a:ext uri="{0D108BD9-81ED-4DB2-BD59-A6C34878D82A}">
                    <a16:rowId xmlns:a16="http://schemas.microsoft.com/office/drawing/2014/main" val="3069495195"/>
                  </a:ext>
                </a:extLst>
              </a:tr>
              <a:tr h="672951">
                <a:tc>
                  <a:txBody>
                    <a:bodyPr/>
                    <a:lstStyle/>
                    <a:p>
                      <a:r>
                        <a:rPr lang="fr-FR" sz="2400" b="0" noProof="0" dirty="0">
                          <a:solidFill>
                            <a:srgbClr val="0055A5"/>
                          </a:solidFill>
                        </a:rPr>
                        <a:t>Les parents</a:t>
                      </a:r>
                    </a:p>
                  </a:txBody>
                  <a:tcPr>
                    <a:solidFill>
                      <a:schemeClr val="accent6"/>
                    </a:solidFill>
                  </a:tcPr>
                </a:tc>
                <a:tc>
                  <a:txBody>
                    <a:bodyPr/>
                    <a:lstStyle/>
                    <a:p>
                      <a:r>
                        <a:rPr lang="fr-FR" sz="2400" b="0" noProof="0" dirty="0">
                          <a:solidFill>
                            <a:srgbClr val="0055A5"/>
                          </a:solidFill>
                        </a:rPr>
                        <a:t>chant</a:t>
                      </a:r>
                      <a:r>
                        <a:rPr lang="fr-FR" sz="2400" b="1" noProof="0" dirty="0">
                          <a:solidFill>
                            <a:srgbClr val="0055A5"/>
                          </a:solidFill>
                        </a:rPr>
                        <a:t>ent</a:t>
                      </a:r>
                    </a:p>
                  </a:txBody>
                  <a:tcPr>
                    <a:solidFill>
                      <a:schemeClr val="accent6"/>
                    </a:solidFill>
                  </a:tcPr>
                </a:tc>
                <a:tc>
                  <a:txBody>
                    <a:bodyPr/>
                    <a:lstStyle/>
                    <a:p>
                      <a:r>
                        <a:rPr lang="fr-FR" sz="2400" b="0" noProof="0" dirty="0">
                          <a:solidFill>
                            <a:srgbClr val="0055A5"/>
                          </a:solidFill>
                        </a:rPr>
                        <a:t>une chanson.</a:t>
                      </a:r>
                    </a:p>
                  </a:txBody>
                  <a:tcPr>
                    <a:solidFill>
                      <a:schemeClr val="accent6"/>
                    </a:solidFill>
                  </a:tcPr>
                </a:tc>
                <a:tc>
                  <a:txBody>
                    <a:bodyPr/>
                    <a:lstStyle/>
                    <a:p>
                      <a:pPr algn="ctr"/>
                      <a:r>
                        <a:rPr lang="fr-FR" sz="2400" b="1" noProof="0" dirty="0">
                          <a:solidFill>
                            <a:srgbClr val="0055A5"/>
                          </a:solidFill>
                        </a:rPr>
                        <a:t>ils</a:t>
                      </a:r>
                    </a:p>
                  </a:txBody>
                  <a:tcPr>
                    <a:solidFill>
                      <a:schemeClr val="accent6"/>
                    </a:solidFill>
                  </a:tcPr>
                </a:tc>
                <a:extLst>
                  <a:ext uri="{0D108BD9-81ED-4DB2-BD59-A6C34878D82A}">
                    <a16:rowId xmlns:a16="http://schemas.microsoft.com/office/drawing/2014/main" val="3840523742"/>
                  </a:ext>
                </a:extLst>
              </a:tr>
            </a:tbl>
          </a:graphicData>
        </a:graphic>
      </p:graphicFrame>
      <p:pic>
        <p:nvPicPr>
          <p:cNvPr id="70" name="Picture 69" descr="Background pattern&#10;&#10;Description automatically generated">
            <a:extLst>
              <a:ext uri="{FF2B5EF4-FFF2-40B4-BE49-F238E27FC236}">
                <a16:creationId xmlns:a16="http://schemas.microsoft.com/office/drawing/2014/main" id="{D9075C23-7D21-FC6E-AAFF-C71036637D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1213" b="47619"/>
          <a:stretch/>
        </p:blipFill>
        <p:spPr>
          <a:xfrm rot="3768238">
            <a:off x="4563723" y="3311066"/>
            <a:ext cx="553693" cy="788404"/>
          </a:xfrm>
          <a:prstGeom prst="rect">
            <a:avLst/>
          </a:prstGeom>
        </p:spPr>
      </p:pic>
      <p:pic>
        <p:nvPicPr>
          <p:cNvPr id="72" name="Picture 71" descr="Background pattern&#10;&#10;Description automatically generated">
            <a:extLst>
              <a:ext uri="{FF2B5EF4-FFF2-40B4-BE49-F238E27FC236}">
                <a16:creationId xmlns:a16="http://schemas.microsoft.com/office/drawing/2014/main" id="{F6D38CD0-4061-309A-841A-121A81FF58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440" t="54546" r="35942" b="3968"/>
          <a:stretch/>
        </p:blipFill>
        <p:spPr>
          <a:xfrm>
            <a:off x="3685233" y="3406876"/>
            <a:ext cx="414175" cy="633039"/>
          </a:xfrm>
          <a:prstGeom prst="rect">
            <a:avLst/>
          </a:prstGeom>
        </p:spPr>
      </p:pic>
      <p:pic>
        <p:nvPicPr>
          <p:cNvPr id="74" name="Picture 73" descr="A picture containing text&#10;&#10;Description automatically generated">
            <a:extLst>
              <a:ext uri="{FF2B5EF4-FFF2-40B4-BE49-F238E27FC236}">
                <a16:creationId xmlns:a16="http://schemas.microsoft.com/office/drawing/2014/main" id="{99ED5115-41C9-FA26-4022-6807010AF7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06151" y="4781212"/>
            <a:ext cx="715743" cy="590488"/>
          </a:xfrm>
          <a:prstGeom prst="rect">
            <a:avLst/>
          </a:prstGeom>
        </p:spPr>
      </p:pic>
      <p:pic>
        <p:nvPicPr>
          <p:cNvPr id="80" name="Picture 79" descr="A picture containing text, vector graphics&#10;&#10;Description automatically generated">
            <a:extLst>
              <a:ext uri="{FF2B5EF4-FFF2-40B4-BE49-F238E27FC236}">
                <a16:creationId xmlns:a16="http://schemas.microsoft.com/office/drawing/2014/main" id="{8B7E9195-D2CB-C3D0-5ECB-92E31FD7F3A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9661"/>
          <a:stretch/>
        </p:blipFill>
        <p:spPr>
          <a:xfrm flipH="1">
            <a:off x="3801606" y="4140949"/>
            <a:ext cx="535382" cy="504948"/>
          </a:xfrm>
          <a:prstGeom prst="rect">
            <a:avLst/>
          </a:prstGeom>
        </p:spPr>
      </p:pic>
      <p:sp>
        <p:nvSpPr>
          <p:cNvPr id="85" name="Rectangle 84">
            <a:extLst>
              <a:ext uri="{FF2B5EF4-FFF2-40B4-BE49-F238E27FC236}">
                <a16:creationId xmlns:a16="http://schemas.microsoft.com/office/drawing/2014/main" id="{D714ECB0-4E0E-457C-259C-8B4C9999885F}"/>
              </a:ext>
            </a:extLst>
          </p:cNvPr>
          <p:cNvSpPr/>
          <p:nvPr/>
        </p:nvSpPr>
        <p:spPr>
          <a:xfrm>
            <a:off x="7150065" y="2023795"/>
            <a:ext cx="494794" cy="5049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93" name="Rectangle 92">
            <a:extLst>
              <a:ext uri="{FF2B5EF4-FFF2-40B4-BE49-F238E27FC236}">
                <a16:creationId xmlns:a16="http://schemas.microsoft.com/office/drawing/2014/main" id="{C71F56AD-BD57-FBB0-11B3-B8ED4E99C7DF}"/>
              </a:ext>
            </a:extLst>
          </p:cNvPr>
          <p:cNvSpPr/>
          <p:nvPr/>
        </p:nvSpPr>
        <p:spPr>
          <a:xfrm>
            <a:off x="10585246" y="2043341"/>
            <a:ext cx="1142896" cy="5049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2" name="Speech Bubble: Rectangle with Corners Rounded 1">
            <a:extLst>
              <a:ext uri="{FF2B5EF4-FFF2-40B4-BE49-F238E27FC236}">
                <a16:creationId xmlns:a16="http://schemas.microsoft.com/office/drawing/2014/main" id="{AF38B6AC-5A11-8509-5BE9-8DAADCE3FEB4}"/>
              </a:ext>
            </a:extLst>
          </p:cNvPr>
          <p:cNvSpPr/>
          <p:nvPr/>
        </p:nvSpPr>
        <p:spPr>
          <a:xfrm>
            <a:off x="247650" y="5610357"/>
            <a:ext cx="11662269" cy="647577"/>
          </a:xfrm>
          <a:prstGeom prst="wedgeRoundRectCallout">
            <a:avLst>
              <a:gd name="adj1" fmla="val -19633"/>
              <a:gd name="adj2" fmla="val -67695"/>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that when a group contains both masculine and feminine people or things, </a:t>
            </a:r>
          </a:p>
          <a:p>
            <a:pPr algn="ctr"/>
            <a:r>
              <a:rPr lang="en-GB" sz="2000" dirty="0"/>
              <a:t>the pronoun </a:t>
            </a:r>
            <a:r>
              <a:rPr lang="en-GB" sz="2000" b="1" dirty="0">
                <a:solidFill>
                  <a:schemeClr val="accent2"/>
                </a:solidFill>
              </a:rPr>
              <a:t>ils </a:t>
            </a:r>
            <a:r>
              <a:rPr lang="en-GB" sz="2000" dirty="0"/>
              <a:t>is used. e.g. Les parents </a:t>
            </a:r>
            <a:r>
              <a:rPr lang="en-GB" sz="2000" dirty="0">
                <a:sym typeface="Wingdings" panose="05000000000000000000" pitchFamily="2" charset="2"/>
              </a:rPr>
              <a:t></a:t>
            </a:r>
            <a:r>
              <a:rPr lang="en-GB" sz="2000" dirty="0"/>
              <a:t> </a:t>
            </a:r>
            <a:r>
              <a:rPr lang="en-GB" sz="2000" b="1" dirty="0">
                <a:solidFill>
                  <a:schemeClr val="accent2"/>
                </a:solidFill>
              </a:rPr>
              <a:t>ils</a:t>
            </a:r>
          </a:p>
        </p:txBody>
      </p:sp>
      <p:sp>
        <p:nvSpPr>
          <p:cNvPr id="10" name="Rectangle 9">
            <a:extLst>
              <a:ext uri="{FF2B5EF4-FFF2-40B4-BE49-F238E27FC236}">
                <a16:creationId xmlns:a16="http://schemas.microsoft.com/office/drawing/2014/main" id="{9367D417-9716-03D8-4161-08E75CFA062D}"/>
              </a:ext>
            </a:extLst>
          </p:cNvPr>
          <p:cNvSpPr/>
          <p:nvPr/>
        </p:nvSpPr>
        <p:spPr>
          <a:xfrm>
            <a:off x="881540" y="1992576"/>
            <a:ext cx="2006033" cy="6316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71DD0580-BD25-CB53-34E6-92863AC876F5}"/>
              </a:ext>
            </a:extLst>
          </p:cNvPr>
          <p:cNvSpPr txBox="1"/>
          <p:nvPr/>
        </p:nvSpPr>
        <p:spPr>
          <a:xfrm>
            <a:off x="4737330" y="183057"/>
            <a:ext cx="4762500" cy="830997"/>
          </a:xfrm>
          <a:prstGeom prst="rect">
            <a:avLst/>
          </a:prstGeom>
          <a:noFill/>
        </p:spPr>
        <p:txBody>
          <a:bodyPr wrap="square" rtlCol="0">
            <a:spAutoFit/>
          </a:bodyPr>
          <a:lstStyle/>
          <a:p>
            <a:pPr algn="ctr"/>
            <a:r>
              <a:rPr lang="fr-FR" sz="2400" dirty="0">
                <a:solidFill>
                  <a:srgbClr val="0055A5"/>
                </a:solidFill>
              </a:rPr>
              <a:t>Écoute et complète le verbe. C’est quel pronom?</a:t>
            </a:r>
          </a:p>
        </p:txBody>
      </p:sp>
      <p:pic>
        <p:nvPicPr>
          <p:cNvPr id="16" name="Picture 15" descr="A picture containing clipart&#10;&#10;Description automatically generated">
            <a:extLst>
              <a:ext uri="{FF2B5EF4-FFF2-40B4-BE49-F238E27FC236}">
                <a16:creationId xmlns:a16="http://schemas.microsoft.com/office/drawing/2014/main" id="{38B25C7A-A039-5FE0-D52A-E9953429355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5630" r="48820" b="63335"/>
          <a:stretch/>
        </p:blipFill>
        <p:spPr>
          <a:xfrm>
            <a:off x="3927662" y="2744132"/>
            <a:ext cx="590838" cy="438510"/>
          </a:xfrm>
          <a:prstGeom prst="rect">
            <a:avLst/>
          </a:prstGeom>
        </p:spPr>
      </p:pic>
      <p:sp>
        <p:nvSpPr>
          <p:cNvPr id="17" name="Rectangle 16">
            <a:extLst>
              <a:ext uri="{FF2B5EF4-FFF2-40B4-BE49-F238E27FC236}">
                <a16:creationId xmlns:a16="http://schemas.microsoft.com/office/drawing/2014/main" id="{4B2F0187-1FEF-20CD-7661-7854A086BA3D}"/>
              </a:ext>
            </a:extLst>
          </p:cNvPr>
          <p:cNvSpPr/>
          <p:nvPr/>
        </p:nvSpPr>
        <p:spPr>
          <a:xfrm>
            <a:off x="881540" y="3382228"/>
            <a:ext cx="2349840" cy="6316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59528449-6F91-5CF8-BFD7-C3A79303478B}"/>
              </a:ext>
            </a:extLst>
          </p:cNvPr>
          <p:cNvSpPr/>
          <p:nvPr/>
        </p:nvSpPr>
        <p:spPr>
          <a:xfrm>
            <a:off x="855795" y="4740093"/>
            <a:ext cx="2349840" cy="6316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E591BF8-590C-F93F-1A7A-DC603C6FEFAE}"/>
              </a:ext>
            </a:extLst>
          </p:cNvPr>
          <p:cNvSpPr/>
          <p:nvPr/>
        </p:nvSpPr>
        <p:spPr>
          <a:xfrm>
            <a:off x="10585246" y="3370980"/>
            <a:ext cx="1142896" cy="5049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20" name="Rectangle 19">
            <a:extLst>
              <a:ext uri="{FF2B5EF4-FFF2-40B4-BE49-F238E27FC236}">
                <a16:creationId xmlns:a16="http://schemas.microsoft.com/office/drawing/2014/main" id="{31E8A84F-1B11-1261-32F1-EF89833BC620}"/>
              </a:ext>
            </a:extLst>
          </p:cNvPr>
          <p:cNvSpPr/>
          <p:nvPr/>
        </p:nvSpPr>
        <p:spPr>
          <a:xfrm>
            <a:off x="10585246" y="4719288"/>
            <a:ext cx="1142896" cy="5049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21" name="Rectangle 20">
            <a:extLst>
              <a:ext uri="{FF2B5EF4-FFF2-40B4-BE49-F238E27FC236}">
                <a16:creationId xmlns:a16="http://schemas.microsoft.com/office/drawing/2014/main" id="{ED92CE9E-9F65-2882-4B5C-EBC70FC8BD82}"/>
              </a:ext>
            </a:extLst>
          </p:cNvPr>
          <p:cNvSpPr/>
          <p:nvPr/>
        </p:nvSpPr>
        <p:spPr>
          <a:xfrm>
            <a:off x="6981825" y="3415748"/>
            <a:ext cx="894210" cy="5049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22" name="Rectangle 21">
            <a:extLst>
              <a:ext uri="{FF2B5EF4-FFF2-40B4-BE49-F238E27FC236}">
                <a16:creationId xmlns:a16="http://schemas.microsoft.com/office/drawing/2014/main" id="{CA6F616E-6323-C3E3-DD04-290CD78D10FA}"/>
              </a:ext>
            </a:extLst>
          </p:cNvPr>
          <p:cNvSpPr/>
          <p:nvPr/>
        </p:nvSpPr>
        <p:spPr>
          <a:xfrm>
            <a:off x="7128909" y="4775904"/>
            <a:ext cx="821463" cy="5049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4" name="Rectangle 3">
            <a:extLst>
              <a:ext uri="{FF2B5EF4-FFF2-40B4-BE49-F238E27FC236}">
                <a16:creationId xmlns:a16="http://schemas.microsoft.com/office/drawing/2014/main" id="{058CA986-C07A-D0CC-20CD-2D7B4558EBDA}"/>
              </a:ext>
            </a:extLst>
          </p:cNvPr>
          <p:cNvSpPr/>
          <p:nvPr/>
        </p:nvSpPr>
        <p:spPr>
          <a:xfrm>
            <a:off x="866553" y="2670710"/>
            <a:ext cx="1585425" cy="63160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0C6314A-F7BC-8FE1-9F41-8169B5ABE5D6}"/>
              </a:ext>
            </a:extLst>
          </p:cNvPr>
          <p:cNvSpPr/>
          <p:nvPr/>
        </p:nvSpPr>
        <p:spPr>
          <a:xfrm>
            <a:off x="838479" y="4062118"/>
            <a:ext cx="1751011" cy="63160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799B9A4-9ED9-78A3-E663-52379B55E8FF}"/>
              </a:ext>
            </a:extLst>
          </p:cNvPr>
          <p:cNvSpPr/>
          <p:nvPr/>
        </p:nvSpPr>
        <p:spPr>
          <a:xfrm>
            <a:off x="6708460" y="2672984"/>
            <a:ext cx="672781" cy="50494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11" name="Rectangle 10">
            <a:extLst>
              <a:ext uri="{FF2B5EF4-FFF2-40B4-BE49-F238E27FC236}">
                <a16:creationId xmlns:a16="http://schemas.microsoft.com/office/drawing/2014/main" id="{EF00561E-8140-4763-AFF8-9BD1AED759F5}"/>
              </a:ext>
            </a:extLst>
          </p:cNvPr>
          <p:cNvSpPr/>
          <p:nvPr/>
        </p:nvSpPr>
        <p:spPr>
          <a:xfrm>
            <a:off x="7268929" y="4077098"/>
            <a:ext cx="735203" cy="50494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12" name="Rectangle 11">
            <a:extLst>
              <a:ext uri="{FF2B5EF4-FFF2-40B4-BE49-F238E27FC236}">
                <a16:creationId xmlns:a16="http://schemas.microsoft.com/office/drawing/2014/main" id="{088B6413-805A-3B4E-E04A-DA6D89FAC2C0}"/>
              </a:ext>
            </a:extLst>
          </p:cNvPr>
          <p:cNvSpPr/>
          <p:nvPr/>
        </p:nvSpPr>
        <p:spPr>
          <a:xfrm>
            <a:off x="10585246" y="2715162"/>
            <a:ext cx="1142896" cy="50494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15" name="Rectangle 14">
            <a:extLst>
              <a:ext uri="{FF2B5EF4-FFF2-40B4-BE49-F238E27FC236}">
                <a16:creationId xmlns:a16="http://schemas.microsoft.com/office/drawing/2014/main" id="{32DE2D49-8215-DCAE-35DE-1F497CE2934E}"/>
              </a:ext>
            </a:extLst>
          </p:cNvPr>
          <p:cNvSpPr/>
          <p:nvPr/>
        </p:nvSpPr>
        <p:spPr>
          <a:xfrm>
            <a:off x="10603937" y="4105156"/>
            <a:ext cx="1142896" cy="50494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55A5"/>
                </a:solidFill>
              </a:rPr>
              <a:t>?</a:t>
            </a:r>
          </a:p>
        </p:txBody>
      </p:sp>
      <p:sp>
        <p:nvSpPr>
          <p:cNvPr id="24" name="Rectangle: Rounded Corners 23">
            <a:hlinkClick r:id="" action="ppaction://noaction">
              <a:snd r:embed="rId12" name="les parents chantent une chanson.wav"/>
            </a:hlinkClick>
            <a:extLst>
              <a:ext uri="{FF2B5EF4-FFF2-40B4-BE49-F238E27FC236}">
                <a16:creationId xmlns:a16="http://schemas.microsoft.com/office/drawing/2014/main" id="{373512F2-D3E5-6C65-F4D0-5B173E121991}"/>
              </a:ext>
            </a:extLst>
          </p:cNvPr>
          <p:cNvSpPr/>
          <p:nvPr/>
        </p:nvSpPr>
        <p:spPr>
          <a:xfrm>
            <a:off x="116771" y="4808944"/>
            <a:ext cx="525294" cy="525294"/>
          </a:xfrm>
          <a:prstGeom prst="roundRect">
            <a:avLst/>
          </a:prstGeom>
          <a:solidFill>
            <a:srgbClr val="0055A5"/>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pic>
        <p:nvPicPr>
          <p:cNvPr id="25" name="Picture 24" descr="A picture containing clipart&#10;&#10;Description automatically generated">
            <a:extLst>
              <a:ext uri="{FF2B5EF4-FFF2-40B4-BE49-F238E27FC236}">
                <a16:creationId xmlns:a16="http://schemas.microsoft.com/office/drawing/2014/main" id="{6DD71FB7-B072-4686-62BE-8E35EC3FD2D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8153" r="27567" b="65644"/>
          <a:stretch/>
        </p:blipFill>
        <p:spPr>
          <a:xfrm>
            <a:off x="4743900" y="2722923"/>
            <a:ext cx="654237" cy="478783"/>
          </a:xfrm>
          <a:prstGeom prst="rect">
            <a:avLst/>
          </a:prstGeom>
        </p:spPr>
      </p:pic>
      <p:sp>
        <p:nvSpPr>
          <p:cNvPr id="26" name="TextBox 25">
            <a:extLst>
              <a:ext uri="{FF2B5EF4-FFF2-40B4-BE49-F238E27FC236}">
                <a16:creationId xmlns:a16="http://schemas.microsoft.com/office/drawing/2014/main" id="{3BE4D875-0284-4C9C-DB2C-DC609B0C73AA}"/>
              </a:ext>
            </a:extLst>
          </p:cNvPr>
          <p:cNvSpPr txBox="1"/>
          <p:nvPr/>
        </p:nvSpPr>
        <p:spPr>
          <a:xfrm>
            <a:off x="4332226" y="2705842"/>
            <a:ext cx="529991" cy="461665"/>
          </a:xfrm>
          <a:prstGeom prst="rect">
            <a:avLst/>
          </a:prstGeom>
          <a:noFill/>
        </p:spPr>
        <p:txBody>
          <a:bodyPr wrap="square" rtlCol="0">
            <a:spAutoFit/>
          </a:bodyPr>
          <a:lstStyle/>
          <a:p>
            <a:pPr algn="ctr"/>
            <a:r>
              <a:rPr lang="en-GB" sz="2400" b="1" dirty="0">
                <a:solidFill>
                  <a:srgbClr val="0055A5"/>
                </a:solidFill>
              </a:rPr>
              <a:t>/</a:t>
            </a:r>
          </a:p>
        </p:txBody>
      </p:sp>
      <p:sp>
        <p:nvSpPr>
          <p:cNvPr id="27" name="TextBox 26">
            <a:extLst>
              <a:ext uri="{FF2B5EF4-FFF2-40B4-BE49-F238E27FC236}">
                <a16:creationId xmlns:a16="http://schemas.microsoft.com/office/drawing/2014/main" id="{380F8802-7166-5958-0B29-8513B2F5AA39}"/>
              </a:ext>
            </a:extLst>
          </p:cNvPr>
          <p:cNvSpPr txBox="1"/>
          <p:nvPr/>
        </p:nvSpPr>
        <p:spPr>
          <a:xfrm>
            <a:off x="4269661" y="2047272"/>
            <a:ext cx="529991" cy="461665"/>
          </a:xfrm>
          <a:prstGeom prst="rect">
            <a:avLst/>
          </a:prstGeom>
          <a:noFill/>
        </p:spPr>
        <p:txBody>
          <a:bodyPr wrap="square" rtlCol="0">
            <a:spAutoFit/>
          </a:bodyPr>
          <a:lstStyle/>
          <a:p>
            <a:pPr algn="ctr"/>
            <a:r>
              <a:rPr lang="en-GB" sz="2400" b="1" dirty="0">
                <a:solidFill>
                  <a:srgbClr val="0055A5"/>
                </a:solidFill>
              </a:rPr>
              <a:t>/</a:t>
            </a:r>
          </a:p>
        </p:txBody>
      </p:sp>
      <p:pic>
        <p:nvPicPr>
          <p:cNvPr id="28" name="Picture 2" descr="C:\Users\wdj\Google Drive\Primary\Y5 SoW\From Tracy\Pronouns\i.png">
            <a:extLst>
              <a:ext uri="{FF2B5EF4-FFF2-40B4-BE49-F238E27FC236}">
                <a16:creationId xmlns:a16="http://schemas.microsoft.com/office/drawing/2014/main" id="{4A364679-977C-075E-0C47-A62C519CE1D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41975" y="1940988"/>
            <a:ext cx="367846" cy="680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Background pattern&#10;&#10;Description automatically generated">
            <a:extLst>
              <a:ext uri="{FF2B5EF4-FFF2-40B4-BE49-F238E27FC236}">
                <a16:creationId xmlns:a16="http://schemas.microsoft.com/office/drawing/2014/main" id="{983811B6-1227-63ED-FE3C-9BB8392369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5511" r="-316" b="40375"/>
          <a:stretch/>
        </p:blipFill>
        <p:spPr>
          <a:xfrm>
            <a:off x="5158843" y="1918811"/>
            <a:ext cx="343717" cy="871138"/>
          </a:xfrm>
          <a:prstGeom prst="rect">
            <a:avLst/>
          </a:prstGeom>
        </p:spPr>
      </p:pic>
      <p:pic>
        <p:nvPicPr>
          <p:cNvPr id="30" name="Picture 29" descr="Background pattern&#10;&#10;Description automatically generated">
            <a:extLst>
              <a:ext uri="{FF2B5EF4-FFF2-40B4-BE49-F238E27FC236}">
                <a16:creationId xmlns:a16="http://schemas.microsoft.com/office/drawing/2014/main" id="{7795CB4E-2660-64F1-FA1F-4FF7DD1253E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53572" r="63478"/>
          <a:stretch/>
        </p:blipFill>
        <p:spPr>
          <a:xfrm>
            <a:off x="5393438" y="1923331"/>
            <a:ext cx="508254" cy="681222"/>
          </a:xfrm>
          <a:prstGeom prst="rect">
            <a:avLst/>
          </a:prstGeom>
        </p:spPr>
      </p:pic>
      <p:pic>
        <p:nvPicPr>
          <p:cNvPr id="31" name="Picture 30" descr="A picture containing clipart&#10;&#10;Description automatically generated">
            <a:extLst>
              <a:ext uri="{FF2B5EF4-FFF2-40B4-BE49-F238E27FC236}">
                <a16:creationId xmlns:a16="http://schemas.microsoft.com/office/drawing/2014/main" id="{781E957E-AEEE-306B-22D2-CAED371209E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5630" r="49498" b="60840"/>
          <a:stretch/>
        </p:blipFill>
        <p:spPr>
          <a:xfrm>
            <a:off x="5246036" y="2724421"/>
            <a:ext cx="670182" cy="545715"/>
          </a:xfrm>
          <a:prstGeom prst="rect">
            <a:avLst/>
          </a:prstGeom>
        </p:spPr>
      </p:pic>
      <p:sp>
        <p:nvSpPr>
          <p:cNvPr id="32" name="TextBox 31">
            <a:extLst>
              <a:ext uri="{FF2B5EF4-FFF2-40B4-BE49-F238E27FC236}">
                <a16:creationId xmlns:a16="http://schemas.microsoft.com/office/drawing/2014/main" id="{4DBC4575-53C2-7229-8F94-7BE1210096B8}"/>
              </a:ext>
            </a:extLst>
          </p:cNvPr>
          <p:cNvSpPr txBox="1"/>
          <p:nvPr/>
        </p:nvSpPr>
        <p:spPr>
          <a:xfrm>
            <a:off x="4042009" y="3440603"/>
            <a:ext cx="529991" cy="461665"/>
          </a:xfrm>
          <a:prstGeom prst="rect">
            <a:avLst/>
          </a:prstGeom>
          <a:noFill/>
        </p:spPr>
        <p:txBody>
          <a:bodyPr wrap="square" rtlCol="0">
            <a:spAutoFit/>
          </a:bodyPr>
          <a:lstStyle/>
          <a:p>
            <a:pPr algn="ctr"/>
            <a:r>
              <a:rPr lang="en-GB" sz="2400" b="1" dirty="0">
                <a:solidFill>
                  <a:srgbClr val="0055A5"/>
                </a:solidFill>
              </a:rPr>
              <a:t>/</a:t>
            </a:r>
          </a:p>
        </p:txBody>
      </p:sp>
      <p:pic>
        <p:nvPicPr>
          <p:cNvPr id="33" name="Picture 32" descr="Background pattern&#10;&#10;Description automatically generated">
            <a:extLst>
              <a:ext uri="{FF2B5EF4-FFF2-40B4-BE49-F238E27FC236}">
                <a16:creationId xmlns:a16="http://schemas.microsoft.com/office/drawing/2014/main" id="{2C978C7A-D7CF-9FB8-6E35-932A447968D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440" t="54546" r="35942" b="3968"/>
          <a:stretch/>
        </p:blipFill>
        <p:spPr>
          <a:xfrm>
            <a:off x="5314354" y="3396165"/>
            <a:ext cx="414175" cy="633039"/>
          </a:xfrm>
          <a:prstGeom prst="rect">
            <a:avLst/>
          </a:prstGeom>
        </p:spPr>
      </p:pic>
      <p:pic>
        <p:nvPicPr>
          <p:cNvPr id="34" name="Picture 33" descr="A picture containing text, vector graphics&#10;&#10;Description automatically generated">
            <a:extLst>
              <a:ext uri="{FF2B5EF4-FFF2-40B4-BE49-F238E27FC236}">
                <a16:creationId xmlns:a16="http://schemas.microsoft.com/office/drawing/2014/main" id="{71CBD9EA-C3CC-DA28-9123-F0AA6BEBAEE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9661"/>
          <a:stretch/>
        </p:blipFill>
        <p:spPr>
          <a:xfrm flipH="1">
            <a:off x="4891152" y="4131674"/>
            <a:ext cx="535382" cy="504948"/>
          </a:xfrm>
          <a:prstGeom prst="rect">
            <a:avLst/>
          </a:prstGeom>
        </p:spPr>
      </p:pic>
      <p:pic>
        <p:nvPicPr>
          <p:cNvPr id="35" name="Picture 34" descr="A picture containing text, vector graphics&#10;&#10;Description automatically generated">
            <a:extLst>
              <a:ext uri="{FF2B5EF4-FFF2-40B4-BE49-F238E27FC236}">
                <a16:creationId xmlns:a16="http://schemas.microsoft.com/office/drawing/2014/main" id="{57201D5B-C309-E54D-B5F2-6B1F433F8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9661"/>
          <a:stretch/>
        </p:blipFill>
        <p:spPr>
          <a:xfrm flipH="1">
            <a:off x="5425110" y="4118083"/>
            <a:ext cx="535382" cy="504948"/>
          </a:xfrm>
          <a:prstGeom prst="rect">
            <a:avLst/>
          </a:prstGeom>
        </p:spPr>
      </p:pic>
      <p:sp>
        <p:nvSpPr>
          <p:cNvPr id="36" name="TextBox 35">
            <a:extLst>
              <a:ext uri="{FF2B5EF4-FFF2-40B4-BE49-F238E27FC236}">
                <a16:creationId xmlns:a16="http://schemas.microsoft.com/office/drawing/2014/main" id="{76BBFB27-4E95-F6FC-0427-02B2192291DF}"/>
              </a:ext>
            </a:extLst>
          </p:cNvPr>
          <p:cNvSpPr txBox="1"/>
          <p:nvPr/>
        </p:nvSpPr>
        <p:spPr>
          <a:xfrm>
            <a:off x="4390682" y="4165222"/>
            <a:ext cx="529991" cy="461665"/>
          </a:xfrm>
          <a:prstGeom prst="rect">
            <a:avLst/>
          </a:prstGeom>
          <a:noFill/>
        </p:spPr>
        <p:txBody>
          <a:bodyPr wrap="square" rtlCol="0">
            <a:spAutoFit/>
          </a:bodyPr>
          <a:lstStyle/>
          <a:p>
            <a:pPr algn="ctr"/>
            <a:r>
              <a:rPr lang="en-GB" sz="2400" b="1" dirty="0">
                <a:solidFill>
                  <a:srgbClr val="0055A5"/>
                </a:solidFill>
              </a:rPr>
              <a:t>/</a:t>
            </a:r>
          </a:p>
        </p:txBody>
      </p:sp>
      <p:sp>
        <p:nvSpPr>
          <p:cNvPr id="37" name="TextBox 36">
            <a:extLst>
              <a:ext uri="{FF2B5EF4-FFF2-40B4-BE49-F238E27FC236}">
                <a16:creationId xmlns:a16="http://schemas.microsoft.com/office/drawing/2014/main" id="{40D2D2DF-A26B-B315-3469-455FA0A79921}"/>
              </a:ext>
            </a:extLst>
          </p:cNvPr>
          <p:cNvSpPr txBox="1"/>
          <p:nvPr/>
        </p:nvSpPr>
        <p:spPr>
          <a:xfrm>
            <a:off x="4494035" y="4761241"/>
            <a:ext cx="529991" cy="461665"/>
          </a:xfrm>
          <a:prstGeom prst="rect">
            <a:avLst/>
          </a:prstGeom>
          <a:noFill/>
        </p:spPr>
        <p:txBody>
          <a:bodyPr wrap="square" rtlCol="0">
            <a:spAutoFit/>
          </a:bodyPr>
          <a:lstStyle/>
          <a:p>
            <a:pPr algn="ctr"/>
            <a:r>
              <a:rPr lang="en-GB" sz="2400" b="1" dirty="0">
                <a:solidFill>
                  <a:srgbClr val="0055A5"/>
                </a:solidFill>
              </a:rPr>
              <a:t>/</a:t>
            </a:r>
          </a:p>
        </p:txBody>
      </p:sp>
      <p:pic>
        <p:nvPicPr>
          <p:cNvPr id="39" name="Picture 38" descr="A person holding a microphone&#10;&#10;Description automatically generated with low confidence">
            <a:extLst>
              <a:ext uri="{FF2B5EF4-FFF2-40B4-BE49-F238E27FC236}">
                <a16:creationId xmlns:a16="http://schemas.microsoft.com/office/drawing/2014/main" id="{C793C30F-9FA2-1C68-002D-C58EAE07614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92403" y="4761241"/>
            <a:ext cx="640421" cy="640421"/>
          </a:xfrm>
          <a:prstGeom prst="rect">
            <a:avLst/>
          </a:prstGeom>
        </p:spPr>
      </p:pic>
      <p:pic>
        <p:nvPicPr>
          <p:cNvPr id="40" name="Picture 39" descr="A green line on a black background&#10;&#10;Description automatically generated with low confidence">
            <a:extLst>
              <a:ext uri="{FF2B5EF4-FFF2-40B4-BE49-F238E27FC236}">
                <a16:creationId xmlns:a16="http://schemas.microsoft.com/office/drawing/2014/main" id="{04115BB6-E790-77AA-882D-3179F1D6DF1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312725" y="2108967"/>
            <a:ext cx="555273" cy="635165"/>
          </a:xfrm>
          <a:prstGeom prst="rect">
            <a:avLst/>
          </a:prstGeom>
        </p:spPr>
      </p:pic>
      <p:pic>
        <p:nvPicPr>
          <p:cNvPr id="41" name="Picture 40" descr="A green line on a black background&#10;&#10;Description automatically generated with low confidence">
            <a:extLst>
              <a:ext uri="{FF2B5EF4-FFF2-40B4-BE49-F238E27FC236}">
                <a16:creationId xmlns:a16="http://schemas.microsoft.com/office/drawing/2014/main" id="{7F6E8988-9AE4-4CCA-4E26-56E84DAD1C3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40891" y="2780817"/>
            <a:ext cx="555273" cy="635165"/>
          </a:xfrm>
          <a:prstGeom prst="rect">
            <a:avLst/>
          </a:prstGeom>
        </p:spPr>
      </p:pic>
      <p:pic>
        <p:nvPicPr>
          <p:cNvPr id="42" name="Picture 41" descr="A green line on a black background&#10;&#10;Description automatically generated with low confidence">
            <a:extLst>
              <a:ext uri="{FF2B5EF4-FFF2-40B4-BE49-F238E27FC236}">
                <a16:creationId xmlns:a16="http://schemas.microsoft.com/office/drawing/2014/main" id="{55FCF365-55D4-7C2E-D7AC-0ABDB4D47A2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27046" y="3393063"/>
            <a:ext cx="555273" cy="635165"/>
          </a:xfrm>
          <a:prstGeom prst="rect">
            <a:avLst/>
          </a:prstGeom>
        </p:spPr>
      </p:pic>
      <p:pic>
        <p:nvPicPr>
          <p:cNvPr id="43" name="Picture 42" descr="A green line on a black background&#10;&#10;Description automatically generated with low confidence">
            <a:extLst>
              <a:ext uri="{FF2B5EF4-FFF2-40B4-BE49-F238E27FC236}">
                <a16:creationId xmlns:a16="http://schemas.microsoft.com/office/drawing/2014/main" id="{3AEE8E45-647A-FE2C-4D95-07377135A70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56626" y="4153051"/>
            <a:ext cx="555273" cy="635165"/>
          </a:xfrm>
          <a:prstGeom prst="rect">
            <a:avLst/>
          </a:prstGeom>
        </p:spPr>
      </p:pic>
      <p:pic>
        <p:nvPicPr>
          <p:cNvPr id="44" name="Picture 43" descr="A green line on a black background&#10;&#10;Description automatically generated with low confidence">
            <a:extLst>
              <a:ext uri="{FF2B5EF4-FFF2-40B4-BE49-F238E27FC236}">
                <a16:creationId xmlns:a16="http://schemas.microsoft.com/office/drawing/2014/main" id="{1FDE78E0-8B03-622A-23D3-7436986BEFE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801147" y="4788216"/>
            <a:ext cx="555273" cy="635165"/>
          </a:xfrm>
          <a:prstGeom prst="rect">
            <a:avLst/>
          </a:prstGeom>
        </p:spPr>
      </p:pic>
      <p:pic>
        <p:nvPicPr>
          <p:cNvPr id="46" name="Picture 45" descr="Background pattern&#10;&#10;Description automatically generated">
            <a:extLst>
              <a:ext uri="{FF2B5EF4-FFF2-40B4-BE49-F238E27FC236}">
                <a16:creationId xmlns:a16="http://schemas.microsoft.com/office/drawing/2014/main" id="{A3495765-736F-E4F3-D6FD-1B81B2B8CB9C}"/>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53572" r="63478"/>
          <a:stretch/>
        </p:blipFill>
        <p:spPr>
          <a:xfrm>
            <a:off x="3927662" y="1968692"/>
            <a:ext cx="480231" cy="643662"/>
          </a:xfrm>
          <a:prstGeom prst="rect">
            <a:avLst/>
          </a:prstGeom>
        </p:spPr>
      </p:pic>
    </p:spTree>
    <p:extLst>
      <p:ext uri="{BB962C8B-B14F-4D97-AF65-F5344CB8AC3E}">
        <p14:creationId xmlns:p14="http://schemas.microsoft.com/office/powerpoint/2010/main" val="131915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93" grpId="0" animBg="1"/>
      <p:bldP spid="2" grpId="0" animBg="1"/>
      <p:bldP spid="10" grpId="0" animBg="1"/>
      <p:bldP spid="17" grpId="0" animBg="1"/>
      <p:bldP spid="18" grpId="0" animBg="1"/>
      <p:bldP spid="19" grpId="0" animBg="1"/>
      <p:bldP spid="20" grpId="0" animBg="1"/>
      <p:bldP spid="21" grpId="0" animBg="1"/>
      <p:bldP spid="22" grpId="0" animBg="1"/>
      <p:bldP spid="4" grpId="0" animBg="1"/>
      <p:bldP spid="6" grpId="0" animBg="1"/>
      <p:bldP spid="8" grpId="0" animBg="1"/>
      <p:bldP spid="11" grpId="0" animBg="1"/>
      <p:bldP spid="12"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0">
            <a:extLst>
              <a:ext uri="{FF2B5EF4-FFF2-40B4-BE49-F238E27FC236}">
                <a16:creationId xmlns:a16="http://schemas.microsoft.com/office/drawing/2014/main" id="{2D20F845-6326-A7C1-8C45-281D73A87F4F}"/>
              </a:ext>
            </a:extLst>
          </p:cNvPr>
          <p:cNvGraphicFramePr>
            <a:graphicFrameLocks noGrp="1"/>
          </p:cNvGraphicFramePr>
          <p:nvPr/>
        </p:nvGraphicFramePr>
        <p:xfrm>
          <a:off x="2487655" y="1397956"/>
          <a:ext cx="7314333" cy="4749255"/>
        </p:xfrm>
        <a:graphic>
          <a:graphicData uri="http://schemas.openxmlformats.org/drawingml/2006/table">
            <a:tbl>
              <a:tblPr firstRow="1" bandRow="1">
                <a:tableStyleId>{5C22544A-7EE6-4342-B048-85BDC9FD1C3A}</a:tableStyleId>
              </a:tblPr>
              <a:tblGrid>
                <a:gridCol w="2438111">
                  <a:extLst>
                    <a:ext uri="{9D8B030D-6E8A-4147-A177-3AD203B41FA5}">
                      <a16:colId xmlns:a16="http://schemas.microsoft.com/office/drawing/2014/main" val="522082908"/>
                    </a:ext>
                  </a:extLst>
                </a:gridCol>
                <a:gridCol w="2438111">
                  <a:extLst>
                    <a:ext uri="{9D8B030D-6E8A-4147-A177-3AD203B41FA5}">
                      <a16:colId xmlns:a16="http://schemas.microsoft.com/office/drawing/2014/main" val="771803123"/>
                    </a:ext>
                  </a:extLst>
                </a:gridCol>
                <a:gridCol w="2438111">
                  <a:extLst>
                    <a:ext uri="{9D8B030D-6E8A-4147-A177-3AD203B41FA5}">
                      <a16:colId xmlns:a16="http://schemas.microsoft.com/office/drawing/2014/main" val="195120228"/>
                    </a:ext>
                  </a:extLst>
                </a:gridCol>
              </a:tblGrid>
              <a:tr h="527695">
                <a:tc>
                  <a:txBody>
                    <a:bodyPr/>
                    <a:lstStyle/>
                    <a:p>
                      <a:endParaRPr lang="en-GB"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3667930"/>
                  </a:ext>
                </a:extLst>
              </a:tr>
              <a:tr h="52769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751237799"/>
                  </a:ext>
                </a:extLst>
              </a:tr>
              <a:tr h="52769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5413816"/>
                  </a:ext>
                </a:extLst>
              </a:tr>
              <a:tr h="52769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654609202"/>
                  </a:ext>
                </a:extLst>
              </a:tr>
              <a:tr h="52769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702662"/>
                  </a:ext>
                </a:extLst>
              </a:tr>
              <a:tr h="52769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195377292"/>
                  </a:ext>
                </a:extLst>
              </a:tr>
              <a:tr h="52769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9285663"/>
                  </a:ext>
                </a:extLst>
              </a:tr>
              <a:tr h="52769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124001256"/>
                  </a:ext>
                </a:extLst>
              </a:tr>
              <a:tr h="52769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6404416"/>
                  </a:ext>
                </a:extLst>
              </a:tr>
            </a:tbl>
          </a:graphicData>
        </a:graphic>
      </p:graphicFrame>
      <p:sp>
        <p:nvSpPr>
          <p:cNvPr id="3" name="Title 2">
            <a:extLst>
              <a:ext uri="{FF2B5EF4-FFF2-40B4-BE49-F238E27FC236}">
                <a16:creationId xmlns:a16="http://schemas.microsoft.com/office/drawing/2014/main" id="{EC613033-DD65-B184-4D14-71F11A15A4A3}"/>
              </a:ext>
            </a:extLst>
          </p:cNvPr>
          <p:cNvSpPr>
            <a:spLocks noGrp="1"/>
          </p:cNvSpPr>
          <p:nvPr>
            <p:ph type="title"/>
          </p:nvPr>
        </p:nvSpPr>
        <p:spPr>
          <a:xfrm>
            <a:off x="-1" y="249870"/>
            <a:ext cx="5159829" cy="647577"/>
          </a:xfrm>
        </p:spPr>
        <p:txBody>
          <a:bodyPr/>
          <a:lstStyle/>
          <a:p>
            <a:r>
              <a:rPr lang="fr-FR" dirty="0"/>
              <a:t>Les verbes -er</a:t>
            </a:r>
          </a:p>
        </p:txBody>
      </p:sp>
      <p:sp>
        <p:nvSpPr>
          <p:cNvPr id="7" name="Rounded Rectangle 46">
            <a:extLst>
              <a:ext uri="{FF2B5EF4-FFF2-40B4-BE49-F238E27FC236}">
                <a16:creationId xmlns:a16="http://schemas.microsoft.com/office/drawing/2014/main" id="{6286C13B-7755-EDE0-BD65-A66B580250B0}"/>
              </a:ext>
            </a:extLst>
          </p:cNvPr>
          <p:cNvSpPr/>
          <p:nvPr/>
        </p:nvSpPr>
        <p:spPr>
          <a:xfrm>
            <a:off x="9855199" y="249870"/>
            <a:ext cx="2054721" cy="38513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8" name="TextBox 7">
            <a:extLst>
              <a:ext uri="{FF2B5EF4-FFF2-40B4-BE49-F238E27FC236}">
                <a16:creationId xmlns:a16="http://schemas.microsoft.com/office/drawing/2014/main" id="{5508CC80-7FFE-C283-F06E-1565E6F8209A}"/>
              </a:ext>
            </a:extLst>
          </p:cNvPr>
          <p:cNvSpPr txBox="1"/>
          <p:nvPr/>
        </p:nvSpPr>
        <p:spPr>
          <a:xfrm>
            <a:off x="9772871" y="4597050"/>
            <a:ext cx="2277636" cy="461665"/>
          </a:xfrm>
          <a:prstGeom prst="rect">
            <a:avLst/>
          </a:prstGeom>
          <a:noFill/>
        </p:spPr>
        <p:txBody>
          <a:bodyPr wrap="square">
            <a:spAutoFit/>
          </a:bodyPr>
          <a:lstStyle/>
          <a:p>
            <a:pPr algn="ctr"/>
            <a:r>
              <a:rPr lang="fr-FR" sz="2400" dirty="0">
                <a:solidFill>
                  <a:srgbClr val="0055A5"/>
                </a:solidFill>
              </a:rPr>
              <a:t>nag</a:t>
            </a:r>
            <a:r>
              <a:rPr lang="fr-FR" sz="2400" b="1" dirty="0">
                <a:solidFill>
                  <a:schemeClr val="accent2"/>
                </a:solidFill>
              </a:rPr>
              <a:t>er</a:t>
            </a:r>
          </a:p>
        </p:txBody>
      </p:sp>
      <p:sp>
        <p:nvSpPr>
          <p:cNvPr id="10" name="TextBox 9">
            <a:extLst>
              <a:ext uri="{FF2B5EF4-FFF2-40B4-BE49-F238E27FC236}">
                <a16:creationId xmlns:a16="http://schemas.microsoft.com/office/drawing/2014/main" id="{58D8EF08-9AF1-66C8-5215-C79EFFE9B4F8}"/>
              </a:ext>
            </a:extLst>
          </p:cNvPr>
          <p:cNvSpPr txBox="1"/>
          <p:nvPr/>
        </p:nvSpPr>
        <p:spPr>
          <a:xfrm>
            <a:off x="9772871" y="1942565"/>
            <a:ext cx="2277636" cy="461665"/>
          </a:xfrm>
          <a:prstGeom prst="rect">
            <a:avLst/>
          </a:prstGeom>
          <a:noFill/>
        </p:spPr>
        <p:txBody>
          <a:bodyPr wrap="square">
            <a:spAutoFit/>
          </a:bodyPr>
          <a:lstStyle/>
          <a:p>
            <a:pPr algn="ctr"/>
            <a:r>
              <a:rPr lang="fr-FR" sz="2400" dirty="0">
                <a:solidFill>
                  <a:srgbClr val="0055A5"/>
                </a:solidFill>
              </a:rPr>
              <a:t>échang</a:t>
            </a:r>
            <a:r>
              <a:rPr lang="fr-FR" sz="2400" b="1" dirty="0">
                <a:solidFill>
                  <a:srgbClr val="EF4135"/>
                </a:solidFill>
              </a:rPr>
              <a:t>ent</a:t>
            </a:r>
          </a:p>
        </p:txBody>
      </p:sp>
      <p:sp>
        <p:nvSpPr>
          <p:cNvPr id="20" name="TextBox 19">
            <a:extLst>
              <a:ext uri="{FF2B5EF4-FFF2-40B4-BE49-F238E27FC236}">
                <a16:creationId xmlns:a16="http://schemas.microsoft.com/office/drawing/2014/main" id="{2D046E36-05B0-4DB9-9719-E5CCDFE919A4}"/>
              </a:ext>
            </a:extLst>
          </p:cNvPr>
          <p:cNvSpPr txBox="1"/>
          <p:nvPr/>
        </p:nvSpPr>
        <p:spPr>
          <a:xfrm>
            <a:off x="66355" y="1944228"/>
            <a:ext cx="2277636" cy="461665"/>
          </a:xfrm>
          <a:prstGeom prst="rect">
            <a:avLst/>
          </a:prstGeom>
          <a:noFill/>
        </p:spPr>
        <p:txBody>
          <a:bodyPr wrap="square">
            <a:spAutoFit/>
          </a:bodyPr>
          <a:lstStyle/>
          <a:p>
            <a:pPr algn="ctr"/>
            <a:r>
              <a:rPr lang="fr-FR" sz="2400" dirty="0">
                <a:solidFill>
                  <a:srgbClr val="0055A5"/>
                </a:solidFill>
              </a:rPr>
              <a:t>nag</a:t>
            </a:r>
            <a:r>
              <a:rPr lang="fr-FR" sz="2400" b="1" dirty="0">
                <a:solidFill>
                  <a:srgbClr val="EF4135"/>
                </a:solidFill>
              </a:rPr>
              <a:t>es</a:t>
            </a:r>
          </a:p>
        </p:txBody>
      </p:sp>
      <p:sp>
        <p:nvSpPr>
          <p:cNvPr id="16" name="TextBox 15">
            <a:extLst>
              <a:ext uri="{FF2B5EF4-FFF2-40B4-BE49-F238E27FC236}">
                <a16:creationId xmlns:a16="http://schemas.microsoft.com/office/drawing/2014/main" id="{6403A118-7617-4352-01D1-50B55E9D4010}"/>
              </a:ext>
            </a:extLst>
          </p:cNvPr>
          <p:cNvSpPr txBox="1"/>
          <p:nvPr/>
        </p:nvSpPr>
        <p:spPr>
          <a:xfrm>
            <a:off x="66355" y="5129592"/>
            <a:ext cx="2277636" cy="461665"/>
          </a:xfrm>
          <a:prstGeom prst="rect">
            <a:avLst/>
          </a:prstGeom>
          <a:noFill/>
        </p:spPr>
        <p:txBody>
          <a:bodyPr wrap="square">
            <a:spAutoFit/>
          </a:bodyPr>
          <a:lstStyle/>
          <a:p>
            <a:pPr algn="ctr"/>
            <a:r>
              <a:rPr lang="fr-FR" sz="2400" dirty="0">
                <a:solidFill>
                  <a:srgbClr val="0055A5"/>
                </a:solidFill>
              </a:rPr>
              <a:t>échang</a:t>
            </a:r>
            <a:r>
              <a:rPr lang="fr-FR" sz="2400" b="1" dirty="0">
                <a:solidFill>
                  <a:srgbClr val="EF4135"/>
                </a:solidFill>
              </a:rPr>
              <a:t>ez</a:t>
            </a:r>
          </a:p>
        </p:txBody>
      </p:sp>
      <p:sp>
        <p:nvSpPr>
          <p:cNvPr id="18" name="TextBox 17">
            <a:extLst>
              <a:ext uri="{FF2B5EF4-FFF2-40B4-BE49-F238E27FC236}">
                <a16:creationId xmlns:a16="http://schemas.microsoft.com/office/drawing/2014/main" id="{59733061-7BAB-0488-C44E-4AEDA21B1468}"/>
              </a:ext>
            </a:extLst>
          </p:cNvPr>
          <p:cNvSpPr txBox="1"/>
          <p:nvPr/>
        </p:nvSpPr>
        <p:spPr>
          <a:xfrm>
            <a:off x="9772871" y="5658847"/>
            <a:ext cx="2277636" cy="461665"/>
          </a:xfrm>
          <a:prstGeom prst="rect">
            <a:avLst/>
          </a:prstGeom>
          <a:noFill/>
        </p:spPr>
        <p:txBody>
          <a:bodyPr wrap="square">
            <a:spAutoFit/>
          </a:bodyPr>
          <a:lstStyle/>
          <a:p>
            <a:pPr algn="ctr"/>
            <a:r>
              <a:rPr lang="fr-FR" sz="2400" dirty="0">
                <a:solidFill>
                  <a:srgbClr val="0055A5"/>
                </a:solidFill>
              </a:rPr>
              <a:t>nag</a:t>
            </a:r>
            <a:r>
              <a:rPr lang="fr-FR" sz="2400" b="1" dirty="0">
                <a:solidFill>
                  <a:schemeClr val="accent2"/>
                </a:solidFill>
              </a:rPr>
              <a:t>e</a:t>
            </a:r>
          </a:p>
        </p:txBody>
      </p:sp>
      <p:sp>
        <p:nvSpPr>
          <p:cNvPr id="9" name="TextBox 8">
            <a:extLst>
              <a:ext uri="{FF2B5EF4-FFF2-40B4-BE49-F238E27FC236}">
                <a16:creationId xmlns:a16="http://schemas.microsoft.com/office/drawing/2014/main" id="{F9DACE67-3791-6767-10CC-7E6D0997AA7A}"/>
              </a:ext>
            </a:extLst>
          </p:cNvPr>
          <p:cNvSpPr txBox="1"/>
          <p:nvPr/>
        </p:nvSpPr>
        <p:spPr>
          <a:xfrm>
            <a:off x="9772871" y="1411668"/>
            <a:ext cx="2277636" cy="461665"/>
          </a:xfrm>
          <a:prstGeom prst="rect">
            <a:avLst/>
          </a:prstGeom>
          <a:noFill/>
        </p:spPr>
        <p:txBody>
          <a:bodyPr wrap="square">
            <a:spAutoFit/>
          </a:bodyPr>
          <a:lstStyle/>
          <a:p>
            <a:pPr algn="ctr"/>
            <a:r>
              <a:rPr lang="fr-FR" sz="2400" dirty="0">
                <a:solidFill>
                  <a:srgbClr val="0055A5"/>
                </a:solidFill>
              </a:rPr>
              <a:t>dessin</a:t>
            </a:r>
            <a:r>
              <a:rPr lang="fr-FR" sz="2400" b="1" dirty="0">
                <a:solidFill>
                  <a:schemeClr val="accent2"/>
                </a:solidFill>
              </a:rPr>
              <a:t>er</a:t>
            </a:r>
          </a:p>
        </p:txBody>
      </p:sp>
      <p:sp>
        <p:nvSpPr>
          <p:cNvPr id="22" name="TextBox 21">
            <a:extLst>
              <a:ext uri="{FF2B5EF4-FFF2-40B4-BE49-F238E27FC236}">
                <a16:creationId xmlns:a16="http://schemas.microsoft.com/office/drawing/2014/main" id="{9056D3FA-7F6F-FD5D-D058-28082037C28F}"/>
              </a:ext>
            </a:extLst>
          </p:cNvPr>
          <p:cNvSpPr txBox="1"/>
          <p:nvPr/>
        </p:nvSpPr>
        <p:spPr>
          <a:xfrm>
            <a:off x="-77309" y="4067804"/>
            <a:ext cx="2564964" cy="461665"/>
          </a:xfrm>
          <a:prstGeom prst="rect">
            <a:avLst/>
          </a:prstGeom>
          <a:noFill/>
        </p:spPr>
        <p:txBody>
          <a:bodyPr wrap="square">
            <a:spAutoFit/>
          </a:bodyPr>
          <a:lstStyle/>
          <a:p>
            <a:pPr algn="ctr"/>
            <a:r>
              <a:rPr lang="fr-FR" sz="2400" dirty="0">
                <a:solidFill>
                  <a:srgbClr val="0055A5"/>
                </a:solidFill>
              </a:rPr>
              <a:t>échange</a:t>
            </a:r>
            <a:r>
              <a:rPr lang="fr-FR" sz="2400" b="1" dirty="0">
                <a:solidFill>
                  <a:srgbClr val="EF4135"/>
                </a:solidFill>
              </a:rPr>
              <a:t>ons</a:t>
            </a:r>
          </a:p>
        </p:txBody>
      </p:sp>
      <p:sp>
        <p:nvSpPr>
          <p:cNvPr id="14" name="TextBox 13">
            <a:extLst>
              <a:ext uri="{FF2B5EF4-FFF2-40B4-BE49-F238E27FC236}">
                <a16:creationId xmlns:a16="http://schemas.microsoft.com/office/drawing/2014/main" id="{47F198F4-1115-9017-CDDD-D9D1C2F4A3D9}"/>
              </a:ext>
            </a:extLst>
          </p:cNvPr>
          <p:cNvSpPr txBox="1"/>
          <p:nvPr/>
        </p:nvSpPr>
        <p:spPr>
          <a:xfrm>
            <a:off x="66355" y="2473461"/>
            <a:ext cx="2277636" cy="461665"/>
          </a:xfrm>
          <a:prstGeom prst="rect">
            <a:avLst/>
          </a:prstGeom>
          <a:noFill/>
        </p:spPr>
        <p:txBody>
          <a:bodyPr wrap="square">
            <a:spAutoFit/>
          </a:bodyPr>
          <a:lstStyle/>
          <a:p>
            <a:pPr algn="ctr"/>
            <a:r>
              <a:rPr lang="fr-FR" sz="2400" dirty="0">
                <a:solidFill>
                  <a:srgbClr val="0055A5"/>
                </a:solidFill>
              </a:rPr>
              <a:t>dessin</a:t>
            </a:r>
            <a:r>
              <a:rPr lang="fr-FR" sz="2400" b="1" dirty="0">
                <a:solidFill>
                  <a:schemeClr val="accent2"/>
                </a:solidFill>
              </a:rPr>
              <a:t>ez</a:t>
            </a:r>
          </a:p>
        </p:txBody>
      </p:sp>
      <p:sp>
        <p:nvSpPr>
          <p:cNvPr id="12" name="TextBox 11">
            <a:extLst>
              <a:ext uri="{FF2B5EF4-FFF2-40B4-BE49-F238E27FC236}">
                <a16:creationId xmlns:a16="http://schemas.microsoft.com/office/drawing/2014/main" id="{73E1BFF3-7C0F-263F-4FF0-D201D676A3B6}"/>
              </a:ext>
            </a:extLst>
          </p:cNvPr>
          <p:cNvSpPr txBox="1"/>
          <p:nvPr/>
        </p:nvSpPr>
        <p:spPr>
          <a:xfrm>
            <a:off x="66355" y="1413334"/>
            <a:ext cx="2277636" cy="461665"/>
          </a:xfrm>
          <a:prstGeom prst="rect">
            <a:avLst/>
          </a:prstGeom>
          <a:noFill/>
        </p:spPr>
        <p:txBody>
          <a:bodyPr wrap="square">
            <a:spAutoFit/>
          </a:bodyPr>
          <a:lstStyle/>
          <a:p>
            <a:pPr algn="ctr"/>
            <a:r>
              <a:rPr lang="fr-FR" sz="2400" dirty="0">
                <a:solidFill>
                  <a:srgbClr val="0055A5"/>
                </a:solidFill>
              </a:rPr>
              <a:t>dessin</a:t>
            </a:r>
            <a:r>
              <a:rPr lang="fr-FR" sz="2400" b="1" dirty="0">
                <a:solidFill>
                  <a:srgbClr val="EF4135"/>
                </a:solidFill>
              </a:rPr>
              <a:t>ent</a:t>
            </a:r>
          </a:p>
        </p:txBody>
      </p:sp>
      <p:sp>
        <p:nvSpPr>
          <p:cNvPr id="17" name="TextBox 16">
            <a:extLst>
              <a:ext uri="{FF2B5EF4-FFF2-40B4-BE49-F238E27FC236}">
                <a16:creationId xmlns:a16="http://schemas.microsoft.com/office/drawing/2014/main" id="{423BACC8-877C-4D09-B2E0-11C9A50A870F}"/>
              </a:ext>
            </a:extLst>
          </p:cNvPr>
          <p:cNvSpPr txBox="1"/>
          <p:nvPr/>
        </p:nvSpPr>
        <p:spPr>
          <a:xfrm>
            <a:off x="66355" y="3006016"/>
            <a:ext cx="2277636" cy="461665"/>
          </a:xfrm>
          <a:prstGeom prst="rect">
            <a:avLst/>
          </a:prstGeom>
          <a:noFill/>
        </p:spPr>
        <p:txBody>
          <a:bodyPr wrap="square">
            <a:spAutoFit/>
          </a:bodyPr>
          <a:lstStyle/>
          <a:p>
            <a:pPr algn="ctr"/>
            <a:r>
              <a:rPr lang="fr-FR" sz="2400" dirty="0">
                <a:solidFill>
                  <a:srgbClr val="0055A5"/>
                </a:solidFill>
              </a:rPr>
              <a:t>dessin</a:t>
            </a:r>
            <a:r>
              <a:rPr lang="fr-FR" sz="2400" b="1" dirty="0">
                <a:solidFill>
                  <a:schemeClr val="accent2"/>
                </a:solidFill>
              </a:rPr>
              <a:t>e</a:t>
            </a:r>
          </a:p>
        </p:txBody>
      </p:sp>
      <p:sp>
        <p:nvSpPr>
          <p:cNvPr id="30" name="TextBox 29">
            <a:extLst>
              <a:ext uri="{FF2B5EF4-FFF2-40B4-BE49-F238E27FC236}">
                <a16:creationId xmlns:a16="http://schemas.microsoft.com/office/drawing/2014/main" id="{F3F7DC25-6761-8877-7A82-6D5938EFD382}"/>
              </a:ext>
            </a:extLst>
          </p:cNvPr>
          <p:cNvSpPr txBox="1"/>
          <p:nvPr/>
        </p:nvSpPr>
        <p:spPr>
          <a:xfrm>
            <a:off x="9772871" y="5127947"/>
            <a:ext cx="2277636" cy="461665"/>
          </a:xfrm>
          <a:prstGeom prst="rect">
            <a:avLst/>
          </a:prstGeom>
          <a:noFill/>
        </p:spPr>
        <p:txBody>
          <a:bodyPr wrap="square">
            <a:spAutoFit/>
          </a:bodyPr>
          <a:lstStyle/>
          <a:p>
            <a:pPr algn="ctr"/>
            <a:r>
              <a:rPr lang="fr-FR" sz="2400" dirty="0">
                <a:solidFill>
                  <a:srgbClr val="0055A5"/>
                </a:solidFill>
              </a:rPr>
              <a:t>dans</a:t>
            </a:r>
            <a:r>
              <a:rPr lang="fr-FR" sz="2400" b="1" dirty="0">
                <a:solidFill>
                  <a:schemeClr val="accent2"/>
                </a:solidFill>
              </a:rPr>
              <a:t>ez</a:t>
            </a:r>
          </a:p>
        </p:txBody>
      </p:sp>
      <p:sp>
        <p:nvSpPr>
          <p:cNvPr id="21" name="TextBox 20">
            <a:extLst>
              <a:ext uri="{FF2B5EF4-FFF2-40B4-BE49-F238E27FC236}">
                <a16:creationId xmlns:a16="http://schemas.microsoft.com/office/drawing/2014/main" id="{B518C8F1-3AD7-D295-7AF7-682EF3EF0783}"/>
              </a:ext>
            </a:extLst>
          </p:cNvPr>
          <p:cNvSpPr txBox="1"/>
          <p:nvPr/>
        </p:nvSpPr>
        <p:spPr>
          <a:xfrm>
            <a:off x="9772871" y="3004359"/>
            <a:ext cx="2277636" cy="461665"/>
          </a:xfrm>
          <a:prstGeom prst="rect">
            <a:avLst/>
          </a:prstGeom>
          <a:noFill/>
        </p:spPr>
        <p:txBody>
          <a:bodyPr wrap="square">
            <a:spAutoFit/>
          </a:bodyPr>
          <a:lstStyle/>
          <a:p>
            <a:pPr algn="ctr"/>
            <a:r>
              <a:rPr lang="fr-FR" sz="2400" dirty="0">
                <a:solidFill>
                  <a:srgbClr val="0055A5"/>
                </a:solidFill>
              </a:rPr>
              <a:t>dessin</a:t>
            </a:r>
            <a:r>
              <a:rPr lang="fr-FR" sz="2400" b="1" dirty="0">
                <a:solidFill>
                  <a:schemeClr val="accent2"/>
                </a:solidFill>
              </a:rPr>
              <a:t>es</a:t>
            </a:r>
          </a:p>
        </p:txBody>
      </p:sp>
      <p:sp>
        <p:nvSpPr>
          <p:cNvPr id="24" name="TextBox 23">
            <a:extLst>
              <a:ext uri="{FF2B5EF4-FFF2-40B4-BE49-F238E27FC236}">
                <a16:creationId xmlns:a16="http://schemas.microsoft.com/office/drawing/2014/main" id="{3040D094-49F9-9C7C-DB70-E2B0F99FB1EE}"/>
              </a:ext>
            </a:extLst>
          </p:cNvPr>
          <p:cNvSpPr txBox="1"/>
          <p:nvPr/>
        </p:nvSpPr>
        <p:spPr>
          <a:xfrm>
            <a:off x="9772871" y="3535256"/>
            <a:ext cx="2277636" cy="461665"/>
          </a:xfrm>
          <a:prstGeom prst="rect">
            <a:avLst/>
          </a:prstGeom>
          <a:noFill/>
        </p:spPr>
        <p:txBody>
          <a:bodyPr wrap="square">
            <a:spAutoFit/>
          </a:bodyPr>
          <a:lstStyle/>
          <a:p>
            <a:pPr algn="ctr"/>
            <a:r>
              <a:rPr lang="fr-FR" sz="2400" dirty="0">
                <a:solidFill>
                  <a:srgbClr val="0055A5"/>
                </a:solidFill>
              </a:rPr>
              <a:t>dessin</a:t>
            </a:r>
            <a:r>
              <a:rPr lang="fr-FR" sz="2400" b="1" dirty="0">
                <a:solidFill>
                  <a:schemeClr val="accent2"/>
                </a:solidFill>
              </a:rPr>
              <a:t>ons</a:t>
            </a:r>
          </a:p>
        </p:txBody>
      </p:sp>
      <p:sp>
        <p:nvSpPr>
          <p:cNvPr id="26" name="TextBox 25">
            <a:extLst>
              <a:ext uri="{FF2B5EF4-FFF2-40B4-BE49-F238E27FC236}">
                <a16:creationId xmlns:a16="http://schemas.microsoft.com/office/drawing/2014/main" id="{4831A965-FC34-EAA3-189B-EEC2343C377D}"/>
              </a:ext>
            </a:extLst>
          </p:cNvPr>
          <p:cNvSpPr txBox="1"/>
          <p:nvPr/>
        </p:nvSpPr>
        <p:spPr>
          <a:xfrm>
            <a:off x="66355" y="5660487"/>
            <a:ext cx="2277636" cy="461665"/>
          </a:xfrm>
          <a:prstGeom prst="rect">
            <a:avLst/>
          </a:prstGeom>
          <a:noFill/>
        </p:spPr>
        <p:txBody>
          <a:bodyPr wrap="square">
            <a:spAutoFit/>
          </a:bodyPr>
          <a:lstStyle/>
          <a:p>
            <a:pPr algn="ctr"/>
            <a:r>
              <a:rPr lang="fr-FR" sz="2400" dirty="0">
                <a:solidFill>
                  <a:srgbClr val="0055A5"/>
                </a:solidFill>
              </a:rPr>
              <a:t>dans</a:t>
            </a:r>
            <a:r>
              <a:rPr lang="fr-FR" sz="2400" b="1" dirty="0">
                <a:solidFill>
                  <a:schemeClr val="accent2"/>
                </a:solidFill>
              </a:rPr>
              <a:t>er</a:t>
            </a:r>
          </a:p>
        </p:txBody>
      </p:sp>
      <p:sp>
        <p:nvSpPr>
          <p:cNvPr id="28" name="TextBox 27">
            <a:extLst>
              <a:ext uri="{FF2B5EF4-FFF2-40B4-BE49-F238E27FC236}">
                <a16:creationId xmlns:a16="http://schemas.microsoft.com/office/drawing/2014/main" id="{3F8A2CB0-DDD9-9C9D-97EE-BCC52D6AE4F9}"/>
              </a:ext>
            </a:extLst>
          </p:cNvPr>
          <p:cNvSpPr txBox="1"/>
          <p:nvPr/>
        </p:nvSpPr>
        <p:spPr>
          <a:xfrm>
            <a:off x="9772871" y="4066153"/>
            <a:ext cx="2277636" cy="461665"/>
          </a:xfrm>
          <a:prstGeom prst="rect">
            <a:avLst/>
          </a:prstGeom>
          <a:noFill/>
        </p:spPr>
        <p:txBody>
          <a:bodyPr wrap="square">
            <a:spAutoFit/>
          </a:bodyPr>
          <a:lstStyle/>
          <a:p>
            <a:pPr algn="ctr"/>
            <a:r>
              <a:rPr lang="fr-FR" sz="2400" dirty="0">
                <a:solidFill>
                  <a:srgbClr val="0055A5"/>
                </a:solidFill>
              </a:rPr>
              <a:t>dans</a:t>
            </a:r>
            <a:r>
              <a:rPr lang="fr-FR" sz="2400" b="1" dirty="0">
                <a:solidFill>
                  <a:schemeClr val="accent2"/>
                </a:solidFill>
              </a:rPr>
              <a:t>ent</a:t>
            </a:r>
          </a:p>
        </p:txBody>
      </p:sp>
      <p:sp>
        <p:nvSpPr>
          <p:cNvPr id="32" name="TextBox 31">
            <a:extLst>
              <a:ext uri="{FF2B5EF4-FFF2-40B4-BE49-F238E27FC236}">
                <a16:creationId xmlns:a16="http://schemas.microsoft.com/office/drawing/2014/main" id="{0B7A0818-E355-F18B-DB27-AD5A3904D0B4}"/>
              </a:ext>
            </a:extLst>
          </p:cNvPr>
          <p:cNvSpPr txBox="1"/>
          <p:nvPr/>
        </p:nvSpPr>
        <p:spPr>
          <a:xfrm>
            <a:off x="9772871" y="2473462"/>
            <a:ext cx="2277636" cy="461665"/>
          </a:xfrm>
          <a:prstGeom prst="rect">
            <a:avLst/>
          </a:prstGeom>
          <a:noFill/>
        </p:spPr>
        <p:txBody>
          <a:bodyPr wrap="square">
            <a:spAutoFit/>
          </a:bodyPr>
          <a:lstStyle/>
          <a:p>
            <a:pPr algn="ctr"/>
            <a:r>
              <a:rPr lang="fr-FR" sz="2400" dirty="0">
                <a:solidFill>
                  <a:srgbClr val="0055A5"/>
                </a:solidFill>
              </a:rPr>
              <a:t>dans</a:t>
            </a:r>
            <a:r>
              <a:rPr lang="fr-FR" sz="2400" b="1" dirty="0">
                <a:solidFill>
                  <a:srgbClr val="EF4135"/>
                </a:solidFill>
              </a:rPr>
              <a:t>e</a:t>
            </a:r>
          </a:p>
        </p:txBody>
      </p:sp>
      <p:sp>
        <p:nvSpPr>
          <p:cNvPr id="34" name="TextBox 33">
            <a:extLst>
              <a:ext uri="{FF2B5EF4-FFF2-40B4-BE49-F238E27FC236}">
                <a16:creationId xmlns:a16="http://schemas.microsoft.com/office/drawing/2014/main" id="{CCE1C02C-9F0B-3522-AC5C-239CF6B2447A}"/>
              </a:ext>
            </a:extLst>
          </p:cNvPr>
          <p:cNvSpPr txBox="1"/>
          <p:nvPr/>
        </p:nvSpPr>
        <p:spPr>
          <a:xfrm>
            <a:off x="66355" y="4598698"/>
            <a:ext cx="2277636" cy="461665"/>
          </a:xfrm>
          <a:prstGeom prst="rect">
            <a:avLst/>
          </a:prstGeom>
          <a:noFill/>
        </p:spPr>
        <p:txBody>
          <a:bodyPr wrap="square">
            <a:spAutoFit/>
          </a:bodyPr>
          <a:lstStyle/>
          <a:p>
            <a:pPr algn="ctr"/>
            <a:r>
              <a:rPr lang="fr-FR" sz="2400" dirty="0">
                <a:solidFill>
                  <a:srgbClr val="0055A5"/>
                </a:solidFill>
              </a:rPr>
              <a:t>dans</a:t>
            </a:r>
            <a:r>
              <a:rPr lang="fr-FR" sz="2400" b="1" dirty="0">
                <a:solidFill>
                  <a:srgbClr val="EF4135"/>
                </a:solidFill>
              </a:rPr>
              <a:t>es</a:t>
            </a:r>
          </a:p>
        </p:txBody>
      </p:sp>
      <p:sp>
        <p:nvSpPr>
          <p:cNvPr id="36" name="TextBox 35">
            <a:extLst>
              <a:ext uri="{FF2B5EF4-FFF2-40B4-BE49-F238E27FC236}">
                <a16:creationId xmlns:a16="http://schemas.microsoft.com/office/drawing/2014/main" id="{9B7ABF85-2909-FB33-124E-BF8670CAC744}"/>
              </a:ext>
            </a:extLst>
          </p:cNvPr>
          <p:cNvSpPr txBox="1"/>
          <p:nvPr/>
        </p:nvSpPr>
        <p:spPr>
          <a:xfrm>
            <a:off x="66355" y="3535255"/>
            <a:ext cx="2277636" cy="461665"/>
          </a:xfrm>
          <a:prstGeom prst="rect">
            <a:avLst/>
          </a:prstGeom>
          <a:noFill/>
        </p:spPr>
        <p:txBody>
          <a:bodyPr wrap="square">
            <a:spAutoFit/>
          </a:bodyPr>
          <a:lstStyle/>
          <a:p>
            <a:pPr algn="ctr"/>
            <a:r>
              <a:rPr lang="fr-FR" sz="2400" dirty="0">
                <a:solidFill>
                  <a:srgbClr val="0055A5"/>
                </a:solidFill>
              </a:rPr>
              <a:t>dans</a:t>
            </a:r>
            <a:r>
              <a:rPr lang="fr-FR" sz="2400" b="1" dirty="0">
                <a:solidFill>
                  <a:schemeClr val="accent2"/>
                </a:solidFill>
              </a:rPr>
              <a:t>ons</a:t>
            </a:r>
          </a:p>
        </p:txBody>
      </p:sp>
      <p:sp>
        <p:nvSpPr>
          <p:cNvPr id="11" name="Speech Bubble: Rectangle with Corners Rounded 10">
            <a:extLst>
              <a:ext uri="{FF2B5EF4-FFF2-40B4-BE49-F238E27FC236}">
                <a16:creationId xmlns:a16="http://schemas.microsoft.com/office/drawing/2014/main" id="{3685C27F-528B-FA1B-E7E3-64FFD532BDB3}"/>
              </a:ext>
            </a:extLst>
          </p:cNvPr>
          <p:cNvSpPr/>
          <p:nvPr/>
        </p:nvSpPr>
        <p:spPr>
          <a:xfrm>
            <a:off x="159042" y="1176925"/>
            <a:ext cx="2139656" cy="4982440"/>
          </a:xfrm>
          <a:prstGeom prst="wedgeRoundRectCallout">
            <a:avLst>
              <a:gd name="adj1" fmla="val 54646"/>
              <a:gd name="adj2" fmla="val -18931"/>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Sound 1</a:t>
            </a:r>
          </a:p>
          <a:p>
            <a:pPr algn="ctr"/>
            <a:r>
              <a:rPr lang="en-GB" sz="2000" b="1" dirty="0">
                <a:solidFill>
                  <a:schemeClr val="bg1"/>
                </a:solidFill>
              </a:rPr>
              <a:t>[SSC: SFe/SFC]</a:t>
            </a:r>
          </a:p>
          <a:p>
            <a:pPr algn="ctr"/>
            <a:endParaRPr lang="en-GB" sz="2000" b="1" dirty="0">
              <a:solidFill>
                <a:schemeClr val="bg1"/>
              </a:solidFill>
            </a:endParaRPr>
          </a:p>
          <a:p>
            <a:pPr algn="ctr"/>
            <a:r>
              <a:rPr lang="en-GB" sz="2000" b="1" dirty="0">
                <a:solidFill>
                  <a:schemeClr val="accent2"/>
                </a:solidFill>
              </a:rPr>
              <a:t>-e </a:t>
            </a:r>
            <a:r>
              <a:rPr lang="en-GB" sz="2000" dirty="0"/>
              <a:t>endings: </a:t>
            </a:r>
          </a:p>
          <a:p>
            <a:pPr algn="ctr"/>
            <a:r>
              <a:rPr lang="en-GB" sz="2000" dirty="0"/>
              <a:t>je [I]</a:t>
            </a:r>
          </a:p>
          <a:p>
            <a:pPr algn="ctr"/>
            <a:r>
              <a:rPr lang="en-GB" sz="2000" dirty="0"/>
              <a:t>il [he/it, m.] </a:t>
            </a:r>
            <a:r>
              <a:rPr lang="fr-FR" sz="2000" dirty="0"/>
              <a:t>elle</a:t>
            </a:r>
            <a:r>
              <a:rPr lang="en-GB" sz="2000" dirty="0"/>
              <a:t> [she/it, f.] </a:t>
            </a:r>
          </a:p>
          <a:p>
            <a:pPr algn="ctr"/>
            <a:r>
              <a:rPr lang="en-GB" sz="2000" dirty="0"/>
              <a:t>on [we]</a:t>
            </a:r>
          </a:p>
          <a:p>
            <a:pPr algn="ctr"/>
            <a:endParaRPr lang="en-GB" sz="2000" b="1" dirty="0">
              <a:solidFill>
                <a:srgbClr val="FF0000"/>
              </a:solidFill>
            </a:endParaRPr>
          </a:p>
          <a:p>
            <a:pPr algn="ctr"/>
            <a:r>
              <a:rPr lang="en-GB" sz="2000" b="1" dirty="0">
                <a:solidFill>
                  <a:schemeClr val="accent2"/>
                </a:solidFill>
              </a:rPr>
              <a:t>-es </a:t>
            </a:r>
            <a:r>
              <a:rPr lang="en-GB" sz="2000" dirty="0">
                <a:solidFill>
                  <a:schemeClr val="bg1"/>
                </a:solidFill>
              </a:rPr>
              <a:t>endings:</a:t>
            </a:r>
          </a:p>
          <a:p>
            <a:pPr algn="ctr"/>
            <a:r>
              <a:rPr lang="fr-FR" sz="2000" dirty="0">
                <a:solidFill>
                  <a:schemeClr val="bg1"/>
                </a:solidFill>
              </a:rPr>
              <a:t>tu</a:t>
            </a:r>
            <a:r>
              <a:rPr lang="en-GB" sz="2000" dirty="0">
                <a:solidFill>
                  <a:schemeClr val="bg1"/>
                </a:solidFill>
              </a:rPr>
              <a:t> [you, sing.]</a:t>
            </a:r>
          </a:p>
          <a:p>
            <a:pPr algn="ctr"/>
            <a:endParaRPr lang="en-GB" sz="2000" b="1" dirty="0">
              <a:solidFill>
                <a:srgbClr val="FF0000"/>
              </a:solidFill>
            </a:endParaRPr>
          </a:p>
          <a:p>
            <a:pPr algn="ctr"/>
            <a:r>
              <a:rPr lang="en-GB" sz="2000" b="1" dirty="0">
                <a:solidFill>
                  <a:schemeClr val="accent2"/>
                </a:solidFill>
              </a:rPr>
              <a:t>-ent </a:t>
            </a:r>
            <a:r>
              <a:rPr lang="en-GB" sz="2000" dirty="0">
                <a:solidFill>
                  <a:schemeClr val="bg1"/>
                </a:solidFill>
              </a:rPr>
              <a:t>endings:</a:t>
            </a:r>
          </a:p>
          <a:p>
            <a:pPr algn="ctr"/>
            <a:r>
              <a:rPr lang="fr-FR" sz="2000" dirty="0">
                <a:solidFill>
                  <a:schemeClr val="bg1"/>
                </a:solidFill>
              </a:rPr>
              <a:t>ils</a:t>
            </a:r>
            <a:r>
              <a:rPr lang="en-GB" sz="2000" dirty="0">
                <a:solidFill>
                  <a:schemeClr val="bg1"/>
                </a:solidFill>
              </a:rPr>
              <a:t> [they, m.]</a:t>
            </a:r>
          </a:p>
          <a:p>
            <a:pPr algn="ctr"/>
            <a:r>
              <a:rPr lang="fr-FR" sz="2000" dirty="0">
                <a:solidFill>
                  <a:schemeClr val="bg1"/>
                </a:solidFill>
              </a:rPr>
              <a:t>elles</a:t>
            </a:r>
            <a:r>
              <a:rPr lang="en-GB" sz="2000" dirty="0">
                <a:solidFill>
                  <a:schemeClr val="bg1"/>
                </a:solidFill>
              </a:rPr>
              <a:t> [they, f.]</a:t>
            </a:r>
          </a:p>
        </p:txBody>
      </p:sp>
      <p:sp>
        <p:nvSpPr>
          <p:cNvPr id="13" name="Speech Bubble: Rectangle with Corners Rounded 12">
            <a:extLst>
              <a:ext uri="{FF2B5EF4-FFF2-40B4-BE49-F238E27FC236}">
                <a16:creationId xmlns:a16="http://schemas.microsoft.com/office/drawing/2014/main" id="{140E4F50-C0CE-99B3-EB4A-AAB84F81ED04}"/>
              </a:ext>
            </a:extLst>
          </p:cNvPr>
          <p:cNvSpPr/>
          <p:nvPr/>
        </p:nvSpPr>
        <p:spPr>
          <a:xfrm>
            <a:off x="9908198" y="757071"/>
            <a:ext cx="2139655" cy="3223454"/>
          </a:xfrm>
          <a:prstGeom prst="wedgeRoundRectCallout">
            <a:avLst>
              <a:gd name="adj1" fmla="val -54229"/>
              <a:gd name="adj2" fmla="val -20404"/>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Sound 2</a:t>
            </a:r>
          </a:p>
          <a:p>
            <a:pPr algn="ctr"/>
            <a:r>
              <a:rPr lang="en-GB" sz="2000" b="1" dirty="0">
                <a:solidFill>
                  <a:schemeClr val="bg1"/>
                </a:solidFill>
              </a:rPr>
              <a:t>[SSC: é/er/ez]</a:t>
            </a:r>
          </a:p>
          <a:p>
            <a:pPr algn="ctr"/>
            <a:endParaRPr lang="en-GB" sz="2000" b="1" dirty="0">
              <a:solidFill>
                <a:schemeClr val="bg1"/>
              </a:solidFill>
            </a:endParaRPr>
          </a:p>
          <a:p>
            <a:pPr algn="ctr"/>
            <a:r>
              <a:rPr lang="en-GB" sz="2000" b="1" dirty="0">
                <a:solidFill>
                  <a:schemeClr val="accent2"/>
                </a:solidFill>
              </a:rPr>
              <a:t>-er </a:t>
            </a:r>
            <a:r>
              <a:rPr lang="en-GB" sz="2000" dirty="0"/>
              <a:t>endings: </a:t>
            </a:r>
          </a:p>
          <a:p>
            <a:pPr algn="ctr"/>
            <a:r>
              <a:rPr lang="en-GB" sz="2000" dirty="0"/>
              <a:t>verb infinitive</a:t>
            </a:r>
          </a:p>
          <a:p>
            <a:pPr algn="ctr"/>
            <a:endParaRPr lang="en-GB" sz="2000" b="1" dirty="0">
              <a:solidFill>
                <a:srgbClr val="FF0000"/>
              </a:solidFill>
            </a:endParaRPr>
          </a:p>
          <a:p>
            <a:pPr algn="ctr"/>
            <a:r>
              <a:rPr lang="en-GB" sz="2000" b="1" dirty="0">
                <a:solidFill>
                  <a:schemeClr val="accent2"/>
                </a:solidFill>
              </a:rPr>
              <a:t>-ez </a:t>
            </a:r>
            <a:r>
              <a:rPr lang="en-GB" sz="2000" dirty="0">
                <a:solidFill>
                  <a:schemeClr val="bg1"/>
                </a:solidFill>
              </a:rPr>
              <a:t>endings:</a:t>
            </a:r>
          </a:p>
          <a:p>
            <a:pPr algn="ctr"/>
            <a:r>
              <a:rPr lang="en-GB" sz="2000" dirty="0">
                <a:solidFill>
                  <a:schemeClr val="bg1"/>
                </a:solidFill>
              </a:rPr>
              <a:t>vous [you, sing. formal; plural]</a:t>
            </a:r>
            <a:endParaRPr lang="en-GB" sz="2000" b="1" dirty="0">
              <a:solidFill>
                <a:srgbClr val="FF0000"/>
              </a:solidFill>
            </a:endParaRPr>
          </a:p>
        </p:txBody>
      </p:sp>
      <p:sp>
        <p:nvSpPr>
          <p:cNvPr id="15" name="TextBox 14">
            <a:extLst>
              <a:ext uri="{FF2B5EF4-FFF2-40B4-BE49-F238E27FC236}">
                <a16:creationId xmlns:a16="http://schemas.microsoft.com/office/drawing/2014/main" id="{E6D71585-DA88-D2EA-C8D8-55EF0C1AF432}"/>
              </a:ext>
            </a:extLst>
          </p:cNvPr>
          <p:cNvSpPr txBox="1"/>
          <p:nvPr/>
        </p:nvSpPr>
        <p:spPr>
          <a:xfrm>
            <a:off x="2381218" y="923139"/>
            <a:ext cx="2556732" cy="400110"/>
          </a:xfrm>
          <a:prstGeom prst="rect">
            <a:avLst/>
          </a:prstGeom>
          <a:noFill/>
        </p:spPr>
        <p:txBody>
          <a:bodyPr wrap="square" rtlCol="0">
            <a:spAutoFit/>
          </a:bodyPr>
          <a:lstStyle/>
          <a:p>
            <a:pPr algn="ctr"/>
            <a:r>
              <a:rPr lang="en-GB" sz="2000" b="1" dirty="0">
                <a:solidFill>
                  <a:srgbClr val="0055A5"/>
                </a:solidFill>
              </a:rPr>
              <a:t>Sound 1: SFe/SFC</a:t>
            </a:r>
          </a:p>
        </p:txBody>
      </p:sp>
      <p:sp>
        <p:nvSpPr>
          <p:cNvPr id="23" name="TextBox 22">
            <a:extLst>
              <a:ext uri="{FF2B5EF4-FFF2-40B4-BE49-F238E27FC236}">
                <a16:creationId xmlns:a16="http://schemas.microsoft.com/office/drawing/2014/main" id="{BAE6A5FE-2B23-4144-8C80-5A4A568AD098}"/>
              </a:ext>
            </a:extLst>
          </p:cNvPr>
          <p:cNvSpPr txBox="1"/>
          <p:nvPr/>
        </p:nvSpPr>
        <p:spPr>
          <a:xfrm>
            <a:off x="4957182" y="885834"/>
            <a:ext cx="2277636" cy="400110"/>
          </a:xfrm>
          <a:prstGeom prst="rect">
            <a:avLst/>
          </a:prstGeom>
          <a:noFill/>
        </p:spPr>
        <p:txBody>
          <a:bodyPr wrap="square" rtlCol="0">
            <a:spAutoFit/>
          </a:bodyPr>
          <a:lstStyle/>
          <a:p>
            <a:pPr algn="ctr"/>
            <a:r>
              <a:rPr lang="en-GB" sz="2000" b="1" dirty="0">
                <a:solidFill>
                  <a:srgbClr val="0055A5"/>
                </a:solidFill>
              </a:rPr>
              <a:t>Sound 2: é/er/ez</a:t>
            </a:r>
          </a:p>
        </p:txBody>
      </p:sp>
      <p:sp>
        <p:nvSpPr>
          <p:cNvPr id="27" name="TextBox 26">
            <a:extLst>
              <a:ext uri="{FF2B5EF4-FFF2-40B4-BE49-F238E27FC236}">
                <a16:creationId xmlns:a16="http://schemas.microsoft.com/office/drawing/2014/main" id="{E7F9A7E6-6432-A6B9-C9F9-F85ACDF8C09F}"/>
              </a:ext>
            </a:extLst>
          </p:cNvPr>
          <p:cNvSpPr txBox="1"/>
          <p:nvPr/>
        </p:nvSpPr>
        <p:spPr>
          <a:xfrm>
            <a:off x="7495235" y="885834"/>
            <a:ext cx="2277636" cy="400110"/>
          </a:xfrm>
          <a:prstGeom prst="rect">
            <a:avLst/>
          </a:prstGeom>
          <a:noFill/>
        </p:spPr>
        <p:txBody>
          <a:bodyPr wrap="square" rtlCol="0">
            <a:spAutoFit/>
          </a:bodyPr>
          <a:lstStyle/>
          <a:p>
            <a:pPr algn="ctr"/>
            <a:r>
              <a:rPr lang="en-GB" sz="2000" b="1" dirty="0">
                <a:solidFill>
                  <a:srgbClr val="0055A5"/>
                </a:solidFill>
              </a:rPr>
              <a:t>Sound 3: on</a:t>
            </a:r>
          </a:p>
        </p:txBody>
      </p:sp>
      <p:sp>
        <p:nvSpPr>
          <p:cNvPr id="29" name="Speech Bubble: Rectangle with Corners Rounded 28">
            <a:extLst>
              <a:ext uri="{FF2B5EF4-FFF2-40B4-BE49-F238E27FC236}">
                <a16:creationId xmlns:a16="http://schemas.microsoft.com/office/drawing/2014/main" id="{16D44773-07DC-0340-6916-B3AE0D9B95EF}"/>
              </a:ext>
            </a:extLst>
          </p:cNvPr>
          <p:cNvSpPr/>
          <p:nvPr/>
        </p:nvSpPr>
        <p:spPr>
          <a:xfrm>
            <a:off x="9913943" y="4082549"/>
            <a:ext cx="2139655" cy="2123591"/>
          </a:xfrm>
          <a:prstGeom prst="wedgeRoundRectCallout">
            <a:avLst>
              <a:gd name="adj1" fmla="val -54738"/>
              <a:gd name="adj2" fmla="val -20404"/>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Sound 3</a:t>
            </a:r>
          </a:p>
          <a:p>
            <a:pPr algn="ctr"/>
            <a:r>
              <a:rPr lang="en-GB" sz="2000" b="1" dirty="0">
                <a:solidFill>
                  <a:schemeClr val="bg1"/>
                </a:solidFill>
              </a:rPr>
              <a:t>[SSC: on]</a:t>
            </a:r>
          </a:p>
          <a:p>
            <a:pPr algn="ctr"/>
            <a:endParaRPr lang="en-GB" sz="2000" b="1" dirty="0">
              <a:solidFill>
                <a:schemeClr val="bg1"/>
              </a:solidFill>
            </a:endParaRPr>
          </a:p>
          <a:p>
            <a:pPr algn="ctr"/>
            <a:r>
              <a:rPr lang="en-GB" sz="2000" b="1" dirty="0">
                <a:solidFill>
                  <a:schemeClr val="accent2"/>
                </a:solidFill>
              </a:rPr>
              <a:t>-ons </a:t>
            </a:r>
            <a:r>
              <a:rPr lang="en-GB" sz="2000" dirty="0"/>
              <a:t>endings: </a:t>
            </a:r>
          </a:p>
          <a:p>
            <a:pPr algn="ctr"/>
            <a:r>
              <a:rPr lang="en-GB" sz="2000" dirty="0"/>
              <a:t>nous [we]</a:t>
            </a:r>
            <a:endParaRPr lang="en-GB" sz="2000" b="1" dirty="0">
              <a:solidFill>
                <a:srgbClr val="FF0000"/>
              </a:solidFill>
            </a:endParaRPr>
          </a:p>
        </p:txBody>
      </p:sp>
      <p:sp>
        <p:nvSpPr>
          <p:cNvPr id="4" name="TextBox 3">
            <a:extLst>
              <a:ext uri="{FF2B5EF4-FFF2-40B4-BE49-F238E27FC236}">
                <a16:creationId xmlns:a16="http://schemas.microsoft.com/office/drawing/2014/main" id="{E6DD74B2-5BDA-9535-59D7-C290A68C3882}"/>
              </a:ext>
            </a:extLst>
          </p:cNvPr>
          <p:cNvSpPr txBox="1"/>
          <p:nvPr/>
        </p:nvSpPr>
        <p:spPr>
          <a:xfrm>
            <a:off x="5332609" y="120463"/>
            <a:ext cx="3552934" cy="830997"/>
          </a:xfrm>
          <a:prstGeom prst="rect">
            <a:avLst/>
          </a:prstGeom>
          <a:noFill/>
        </p:spPr>
        <p:txBody>
          <a:bodyPr wrap="square" rtlCol="0">
            <a:spAutoFit/>
          </a:bodyPr>
          <a:lstStyle/>
          <a:p>
            <a:pPr algn="ctr"/>
            <a:r>
              <a:rPr lang="fr-FR" sz="2400" dirty="0">
                <a:solidFill>
                  <a:srgbClr val="0055A5"/>
                </a:solidFill>
              </a:rPr>
              <a:t>Dis les verbes: c’est quel SSC à la fin ? </a:t>
            </a:r>
          </a:p>
        </p:txBody>
      </p:sp>
      <p:sp>
        <p:nvSpPr>
          <p:cNvPr id="5" name="Rectangle 4">
            <a:extLst>
              <a:ext uri="{FF2B5EF4-FFF2-40B4-BE49-F238E27FC236}">
                <a16:creationId xmlns:a16="http://schemas.microsoft.com/office/drawing/2014/main" id="{A9EF61E2-6883-A2DD-1E39-29EF61EE2290}"/>
              </a:ext>
            </a:extLst>
          </p:cNvPr>
          <p:cNvSpPr/>
          <p:nvPr/>
        </p:nvSpPr>
        <p:spPr>
          <a:xfrm>
            <a:off x="3705507" y="908374"/>
            <a:ext cx="1085646" cy="392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F7288A72-C309-0D5D-2A3B-5FEB72647695}"/>
              </a:ext>
            </a:extLst>
          </p:cNvPr>
          <p:cNvSpPr/>
          <p:nvPr/>
        </p:nvSpPr>
        <p:spPr>
          <a:xfrm>
            <a:off x="6149172" y="936621"/>
            <a:ext cx="1085646" cy="392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C6FDB0AC-E555-9615-4E2A-71795B1E789B}"/>
              </a:ext>
            </a:extLst>
          </p:cNvPr>
          <p:cNvSpPr/>
          <p:nvPr/>
        </p:nvSpPr>
        <p:spPr>
          <a:xfrm>
            <a:off x="8996559" y="976593"/>
            <a:ext cx="779107" cy="392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6508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875E-6 -3.33333E-6 L 0.21041 0.00834 " pathEditMode="relative" rAng="0" ptsTypes="AA">
                                      <p:cBhvr>
                                        <p:cTn id="6" dur="2000" fill="hold"/>
                                        <p:tgtEl>
                                          <p:spTgt spid="12"/>
                                        </p:tgtEl>
                                        <p:attrNameLst>
                                          <p:attrName>ppt_x</p:attrName>
                                          <p:attrName>ppt_y</p:attrName>
                                        </p:attrNameLst>
                                      </p:cBhvr>
                                      <p:rCtr x="10521" y="417"/>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1.875E-6 3.7037E-7 L 0.21041 -0.00185 " pathEditMode="relative" rAng="0" ptsTypes="AA">
                                      <p:cBhvr>
                                        <p:cTn id="10" dur="2000" fill="hold"/>
                                        <p:tgtEl>
                                          <p:spTgt spid="20"/>
                                        </p:tgtEl>
                                        <p:attrNameLst>
                                          <p:attrName>ppt_x</p:attrName>
                                          <p:attrName>ppt_y</p:attrName>
                                        </p:attrNameLst>
                                      </p:cBhvr>
                                      <p:rCtr x="10521" y="-93"/>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0" nodeType="clickEffect">
                                  <p:stCondLst>
                                    <p:cond delay="0"/>
                                  </p:stCondLst>
                                  <p:childTnLst>
                                    <p:animMotion origin="layout" path="M 1.875E-6 -2.96296E-6 L 0.40117 -0.15254 " pathEditMode="relative" rAng="0" ptsTypes="AA">
                                      <p:cBhvr>
                                        <p:cTn id="14" dur="2000" fill="hold"/>
                                        <p:tgtEl>
                                          <p:spTgt spid="14"/>
                                        </p:tgtEl>
                                        <p:attrNameLst>
                                          <p:attrName>ppt_x</p:attrName>
                                          <p:attrName>ppt_y</p:attrName>
                                        </p:attrNameLst>
                                      </p:cBhvr>
                                      <p:rCtr x="20052" y="-7639"/>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0" nodeType="clickEffect">
                                  <p:stCondLst>
                                    <p:cond delay="0"/>
                                  </p:stCondLst>
                                  <p:childTnLst>
                                    <p:animMotion origin="layout" path="M 1.875E-6 -7.40741E-7 L 0.21041 -0.07917 " pathEditMode="relative" rAng="0" ptsTypes="AA">
                                      <p:cBhvr>
                                        <p:cTn id="18" dur="2000" fill="hold"/>
                                        <p:tgtEl>
                                          <p:spTgt spid="17"/>
                                        </p:tgtEl>
                                        <p:attrNameLst>
                                          <p:attrName>ppt_x</p:attrName>
                                          <p:attrName>ppt_y</p:attrName>
                                        </p:attrNameLst>
                                      </p:cBhvr>
                                      <p:rCtr x="10521" y="-3958"/>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grpId="0" nodeType="clickEffect">
                                  <p:stCondLst>
                                    <p:cond delay="0"/>
                                  </p:stCondLst>
                                  <p:childTnLst>
                                    <p:animMotion origin="layout" path="M 1.875E-6 -4.07407E-6 L 0.59987 -0.31435 " pathEditMode="relative" rAng="0" ptsTypes="AA">
                                      <p:cBhvr>
                                        <p:cTn id="22" dur="2000" fill="hold"/>
                                        <p:tgtEl>
                                          <p:spTgt spid="36"/>
                                        </p:tgtEl>
                                        <p:attrNameLst>
                                          <p:attrName>ppt_x</p:attrName>
                                          <p:attrName>ppt_y</p:attrName>
                                        </p:attrNameLst>
                                      </p:cBhvr>
                                      <p:rCtr x="29987" y="-15718"/>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grpId="0" nodeType="clickEffect">
                                  <p:stCondLst>
                                    <p:cond delay="0"/>
                                  </p:stCondLst>
                                  <p:childTnLst>
                                    <p:animMotion origin="layout" path="M 1.875E-6 -3.7037E-7 L 0.61015 -0.31134 " pathEditMode="relative" rAng="0" ptsTypes="AA">
                                      <p:cBhvr>
                                        <p:cTn id="26" dur="2000" fill="hold"/>
                                        <p:tgtEl>
                                          <p:spTgt spid="22"/>
                                        </p:tgtEl>
                                        <p:attrNameLst>
                                          <p:attrName>ppt_x</p:attrName>
                                          <p:attrName>ppt_y</p:attrName>
                                        </p:attrNameLst>
                                      </p:cBhvr>
                                      <p:rCtr x="30508" y="-15579"/>
                                    </p:animMotion>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0" nodeType="clickEffect">
                                  <p:stCondLst>
                                    <p:cond delay="0"/>
                                  </p:stCondLst>
                                  <p:childTnLst>
                                    <p:animMotion origin="layout" path="M 1.875E-6 3.33333E-6 L 0.20651 -0.23403 " pathEditMode="relative" rAng="0" ptsTypes="AA">
                                      <p:cBhvr>
                                        <p:cTn id="30" dur="2000" fill="hold"/>
                                        <p:tgtEl>
                                          <p:spTgt spid="34"/>
                                        </p:tgtEl>
                                        <p:attrNameLst>
                                          <p:attrName>ppt_x</p:attrName>
                                          <p:attrName>ppt_y</p:attrName>
                                        </p:attrNameLst>
                                      </p:cBhvr>
                                      <p:rCtr x="10326" y="-11713"/>
                                    </p:animMotion>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grpId="0" nodeType="clickEffect">
                                  <p:stCondLst>
                                    <p:cond delay="0"/>
                                  </p:stCondLst>
                                  <p:childTnLst>
                                    <p:animMotion origin="layout" path="M 1.875E-6 -1.48148E-6 L 0.41015 -0.4662 " pathEditMode="relative" rAng="0" ptsTypes="AA">
                                      <p:cBhvr>
                                        <p:cTn id="34" dur="2000" fill="hold"/>
                                        <p:tgtEl>
                                          <p:spTgt spid="16"/>
                                        </p:tgtEl>
                                        <p:attrNameLst>
                                          <p:attrName>ppt_x</p:attrName>
                                          <p:attrName>ppt_y</p:attrName>
                                        </p:attrNameLst>
                                      </p:cBhvr>
                                      <p:rCtr x="20508" y="-23310"/>
                                    </p:animMotion>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grpId="0" nodeType="clickEffect">
                                  <p:stCondLst>
                                    <p:cond delay="0"/>
                                  </p:stCondLst>
                                  <p:childTnLst>
                                    <p:animMotion origin="layout" path="M 1.875E-6 2.22222E-6 L 0.40742 -0.46621 " pathEditMode="relative" rAng="0" ptsTypes="AA">
                                      <p:cBhvr>
                                        <p:cTn id="38" dur="2000" fill="hold"/>
                                        <p:tgtEl>
                                          <p:spTgt spid="26"/>
                                        </p:tgtEl>
                                        <p:attrNameLst>
                                          <p:attrName>ppt_x</p:attrName>
                                          <p:attrName>ppt_y</p:attrName>
                                        </p:attrNameLst>
                                      </p:cBhvr>
                                      <p:rCtr x="20365" y="-23310"/>
                                    </p:animMotion>
                                  </p:childTnLst>
                                </p:cTn>
                              </p:par>
                            </p:childTnLst>
                          </p:cTn>
                        </p:par>
                      </p:childTnLst>
                    </p:cTn>
                  </p:par>
                  <p:par>
                    <p:cTn id="39" fill="hold">
                      <p:stCondLst>
                        <p:cond delay="indefinite"/>
                      </p:stCondLst>
                      <p:childTnLst>
                        <p:par>
                          <p:cTn id="40" fill="hold">
                            <p:stCondLst>
                              <p:cond delay="0"/>
                            </p:stCondLst>
                            <p:childTnLst>
                              <p:par>
                                <p:cTn id="41" presetID="35" presetClass="path" presetSubtype="0" accel="50000" decel="50000" fill="hold" grpId="0" nodeType="clickEffect">
                                  <p:stCondLst>
                                    <p:cond delay="0"/>
                                  </p:stCondLst>
                                  <p:childTnLst>
                                    <p:animMotion origin="layout" path="M -1.875E-6 -1.85185E-6 L -0.39492 0.23056 " pathEditMode="relative" rAng="0" ptsTypes="AA">
                                      <p:cBhvr>
                                        <p:cTn id="42" dur="2000" fill="hold"/>
                                        <p:tgtEl>
                                          <p:spTgt spid="9"/>
                                        </p:tgtEl>
                                        <p:attrNameLst>
                                          <p:attrName>ppt_x</p:attrName>
                                          <p:attrName>ppt_y</p:attrName>
                                        </p:attrNameLst>
                                      </p:cBhvr>
                                      <p:rCtr x="-19753" y="11528"/>
                                    </p:animMotion>
                                  </p:childTnLst>
                                </p:cTn>
                              </p:par>
                            </p:childTnLst>
                          </p:cTn>
                        </p:par>
                      </p:childTnLst>
                    </p:cTn>
                  </p:par>
                  <p:par>
                    <p:cTn id="43" fill="hold">
                      <p:stCondLst>
                        <p:cond delay="indefinite"/>
                      </p:stCondLst>
                      <p:childTnLst>
                        <p:par>
                          <p:cTn id="44" fill="hold">
                            <p:stCondLst>
                              <p:cond delay="0"/>
                            </p:stCondLst>
                            <p:childTnLst>
                              <p:par>
                                <p:cTn id="45" presetID="35" presetClass="path" presetSubtype="0" accel="50000" decel="50000" fill="hold" grpId="0" nodeType="clickEffect">
                                  <p:stCondLst>
                                    <p:cond delay="0"/>
                                  </p:stCondLst>
                                  <p:childTnLst>
                                    <p:animMotion origin="layout" path="M -1.875E-6 1.85185E-6 L -0.59049 0.23079 " pathEditMode="relative" rAng="0" ptsTypes="AA">
                                      <p:cBhvr>
                                        <p:cTn id="46" dur="2000" fill="hold"/>
                                        <p:tgtEl>
                                          <p:spTgt spid="10"/>
                                        </p:tgtEl>
                                        <p:attrNameLst>
                                          <p:attrName>ppt_x</p:attrName>
                                          <p:attrName>ppt_y</p:attrName>
                                        </p:attrNameLst>
                                      </p:cBhvr>
                                      <p:rCtr x="-29531" y="11528"/>
                                    </p:animMotion>
                                  </p:childTnLst>
                                </p:cTn>
                              </p:par>
                            </p:childTnLst>
                          </p:cTn>
                        </p:par>
                      </p:childTnLst>
                    </p:cTn>
                  </p:par>
                  <p:par>
                    <p:cTn id="47" fill="hold">
                      <p:stCondLst>
                        <p:cond delay="indefinite"/>
                      </p:stCondLst>
                      <p:childTnLst>
                        <p:par>
                          <p:cTn id="48" fill="hold">
                            <p:stCondLst>
                              <p:cond delay="0"/>
                            </p:stCondLst>
                            <p:childTnLst>
                              <p:par>
                                <p:cTn id="49" presetID="35" presetClass="path" presetSubtype="0" accel="50000" decel="50000" fill="hold" grpId="0" nodeType="clickEffect">
                                  <p:stCondLst>
                                    <p:cond delay="0"/>
                                  </p:stCondLst>
                                  <p:childTnLst>
                                    <p:animMotion origin="layout" path="M -1.875E-6 -2.96296E-6 L -0.58685 0.23287 " pathEditMode="relative" rAng="0" ptsTypes="AA">
                                      <p:cBhvr>
                                        <p:cTn id="50" dur="2000" fill="hold"/>
                                        <p:tgtEl>
                                          <p:spTgt spid="32"/>
                                        </p:tgtEl>
                                        <p:attrNameLst>
                                          <p:attrName>ppt_x</p:attrName>
                                          <p:attrName>ppt_y</p:attrName>
                                        </p:attrNameLst>
                                      </p:cBhvr>
                                      <p:rCtr x="-29349" y="11644"/>
                                    </p:animMotion>
                                  </p:childTnLst>
                                </p:cTn>
                              </p:par>
                            </p:childTnLst>
                          </p:cTn>
                        </p:par>
                      </p:childTnLst>
                    </p:cTn>
                  </p:par>
                  <p:par>
                    <p:cTn id="51" fill="hold">
                      <p:stCondLst>
                        <p:cond delay="indefinite"/>
                      </p:stCondLst>
                      <p:childTnLst>
                        <p:par>
                          <p:cTn id="52" fill="hold">
                            <p:stCondLst>
                              <p:cond delay="0"/>
                            </p:stCondLst>
                            <p:childTnLst>
                              <p:par>
                                <p:cTn id="53" presetID="35" presetClass="path" presetSubtype="0" accel="50000" decel="50000" fill="hold" grpId="0" nodeType="clickEffect">
                                  <p:stCondLst>
                                    <p:cond delay="0"/>
                                  </p:stCondLst>
                                  <p:childTnLst>
                                    <p:animMotion origin="layout" path="M -1.875E-6 7.40741E-7 L -0.58958 0.23148 " pathEditMode="relative" rAng="0" ptsTypes="AA">
                                      <p:cBhvr>
                                        <p:cTn id="54" dur="2000" fill="hold"/>
                                        <p:tgtEl>
                                          <p:spTgt spid="21"/>
                                        </p:tgtEl>
                                        <p:attrNameLst>
                                          <p:attrName>ppt_x</p:attrName>
                                          <p:attrName>ppt_y</p:attrName>
                                        </p:attrNameLst>
                                      </p:cBhvr>
                                      <p:rCtr x="-29479" y="11574"/>
                                    </p:animMotion>
                                  </p:childTnLst>
                                </p:cTn>
                              </p:par>
                            </p:childTnLst>
                          </p:cTn>
                        </p:par>
                      </p:childTnLst>
                    </p:cTn>
                  </p:par>
                  <p:par>
                    <p:cTn id="55" fill="hold">
                      <p:stCondLst>
                        <p:cond delay="indefinite"/>
                      </p:stCondLst>
                      <p:childTnLst>
                        <p:par>
                          <p:cTn id="56" fill="hold">
                            <p:stCondLst>
                              <p:cond delay="0"/>
                            </p:stCondLst>
                            <p:childTnLst>
                              <p:par>
                                <p:cTn id="57" presetID="35" presetClass="path" presetSubtype="0" accel="50000" decel="50000" fill="hold" grpId="0" nodeType="clickEffect">
                                  <p:stCondLst>
                                    <p:cond delay="0"/>
                                  </p:stCondLst>
                                  <p:childTnLst>
                                    <p:animMotion origin="layout" path="M -1.875E-6 -4.07407E-6 L -0.19401 -0.15648 " pathEditMode="relative" rAng="0" ptsTypes="AA">
                                      <p:cBhvr>
                                        <p:cTn id="58" dur="2000" fill="hold"/>
                                        <p:tgtEl>
                                          <p:spTgt spid="24"/>
                                        </p:tgtEl>
                                        <p:attrNameLst>
                                          <p:attrName>ppt_x</p:attrName>
                                          <p:attrName>ppt_y</p:attrName>
                                        </p:attrNameLst>
                                      </p:cBhvr>
                                      <p:rCtr x="-9701" y="-7824"/>
                                    </p:animMotion>
                                  </p:childTnLst>
                                </p:cTn>
                              </p:par>
                            </p:childTnLst>
                          </p:cTn>
                        </p:par>
                      </p:childTnLst>
                    </p:cTn>
                  </p:par>
                  <p:par>
                    <p:cTn id="59" fill="hold">
                      <p:stCondLst>
                        <p:cond delay="indefinite"/>
                      </p:stCondLst>
                      <p:childTnLst>
                        <p:par>
                          <p:cTn id="60" fill="hold">
                            <p:stCondLst>
                              <p:cond delay="0"/>
                            </p:stCondLst>
                            <p:childTnLst>
                              <p:par>
                                <p:cTn id="61" presetID="35" presetClass="path" presetSubtype="0" accel="50000" decel="50000" fill="hold" grpId="0" nodeType="clickEffect">
                                  <p:stCondLst>
                                    <p:cond delay="0"/>
                                  </p:stCondLst>
                                  <p:childTnLst>
                                    <p:animMotion origin="layout" path="M -1.875E-6 1.11111E-6 L -0.58776 0.15301 " pathEditMode="relative" rAng="0" ptsTypes="AA">
                                      <p:cBhvr>
                                        <p:cTn id="62" dur="2000" fill="hold"/>
                                        <p:tgtEl>
                                          <p:spTgt spid="28"/>
                                        </p:tgtEl>
                                        <p:attrNameLst>
                                          <p:attrName>ppt_x</p:attrName>
                                          <p:attrName>ppt_y</p:attrName>
                                        </p:attrNameLst>
                                      </p:cBhvr>
                                      <p:rCtr x="-29388" y="7639"/>
                                    </p:animMotion>
                                  </p:childTnLst>
                                </p:cTn>
                              </p:par>
                            </p:childTnLst>
                          </p:cTn>
                        </p:par>
                      </p:childTnLst>
                    </p:cTn>
                  </p:par>
                  <p:par>
                    <p:cTn id="63" fill="hold">
                      <p:stCondLst>
                        <p:cond delay="indefinite"/>
                      </p:stCondLst>
                      <p:childTnLst>
                        <p:par>
                          <p:cTn id="64" fill="hold">
                            <p:stCondLst>
                              <p:cond delay="0"/>
                            </p:stCondLst>
                            <p:childTnLst>
                              <p:par>
                                <p:cTn id="65" presetID="35" presetClass="path" presetSubtype="0" accel="50000" decel="50000" fill="hold" grpId="0" nodeType="clickEffect">
                                  <p:stCondLst>
                                    <p:cond delay="0"/>
                                  </p:stCondLst>
                                  <p:childTnLst>
                                    <p:animMotion origin="layout" path="M -1.875E-6 4.81481E-6 L -0.39492 -0.15649 " pathEditMode="relative" rAng="0" ptsTypes="AA">
                                      <p:cBhvr>
                                        <p:cTn id="66" dur="2000" fill="hold"/>
                                        <p:tgtEl>
                                          <p:spTgt spid="8"/>
                                        </p:tgtEl>
                                        <p:attrNameLst>
                                          <p:attrName>ppt_x</p:attrName>
                                          <p:attrName>ppt_y</p:attrName>
                                        </p:attrNameLst>
                                      </p:cBhvr>
                                      <p:rCtr x="-19753" y="-7824"/>
                                    </p:animMotion>
                                  </p:childTnLst>
                                </p:cTn>
                              </p:par>
                            </p:childTnLst>
                          </p:cTn>
                        </p:par>
                      </p:childTnLst>
                    </p:cTn>
                  </p:par>
                  <p:par>
                    <p:cTn id="67" fill="hold">
                      <p:stCondLst>
                        <p:cond delay="indefinite"/>
                      </p:stCondLst>
                      <p:childTnLst>
                        <p:par>
                          <p:cTn id="68" fill="hold">
                            <p:stCondLst>
                              <p:cond delay="0"/>
                            </p:stCondLst>
                            <p:childTnLst>
                              <p:par>
                                <p:cTn id="69" presetID="35" presetClass="path" presetSubtype="0" accel="50000" decel="50000" fill="hold" grpId="0" nodeType="clickEffect">
                                  <p:stCondLst>
                                    <p:cond delay="0"/>
                                  </p:stCondLst>
                                  <p:childTnLst>
                                    <p:animMotion origin="layout" path="M -1.875E-6 0 L -0.39492 -0.15648 " pathEditMode="relative" rAng="0" ptsTypes="AA">
                                      <p:cBhvr>
                                        <p:cTn id="70" dur="2000" fill="hold"/>
                                        <p:tgtEl>
                                          <p:spTgt spid="30"/>
                                        </p:tgtEl>
                                        <p:attrNameLst>
                                          <p:attrName>ppt_x</p:attrName>
                                          <p:attrName>ppt_y</p:attrName>
                                        </p:attrNameLst>
                                      </p:cBhvr>
                                      <p:rCtr x="-19753" y="-7824"/>
                                    </p:animMotion>
                                  </p:childTnLst>
                                </p:cTn>
                              </p:par>
                            </p:childTnLst>
                          </p:cTn>
                        </p:par>
                      </p:childTnLst>
                    </p:cTn>
                  </p:par>
                  <p:par>
                    <p:cTn id="71" fill="hold">
                      <p:stCondLst>
                        <p:cond delay="indefinite"/>
                      </p:stCondLst>
                      <p:childTnLst>
                        <p:par>
                          <p:cTn id="72" fill="hold">
                            <p:stCondLst>
                              <p:cond delay="0"/>
                            </p:stCondLst>
                            <p:childTnLst>
                              <p:par>
                                <p:cTn id="73" presetID="35" presetClass="path" presetSubtype="0" accel="50000" decel="50000" fill="hold" grpId="0" nodeType="clickEffect">
                                  <p:stCondLst>
                                    <p:cond delay="0"/>
                                  </p:stCondLst>
                                  <p:childTnLst>
                                    <p:animMotion origin="layout" path="M -1.875E-6 3.7037E-6 L -0.59049 -0.00186 " pathEditMode="relative" rAng="0" ptsTypes="AA">
                                      <p:cBhvr>
                                        <p:cTn id="74" dur="2000" fill="hold"/>
                                        <p:tgtEl>
                                          <p:spTgt spid="18"/>
                                        </p:tgtEl>
                                        <p:attrNameLst>
                                          <p:attrName>ppt_x</p:attrName>
                                          <p:attrName>ppt_y</p:attrName>
                                        </p:attrNameLst>
                                      </p:cBhvr>
                                      <p:rCtr x="-29531" y="-93"/>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par>
                                <p:cTn id="79" presetID="1" presetClass="exit" presetSubtype="0" fill="hold" grpId="0" nodeType="withEffect">
                                  <p:stCondLst>
                                    <p:cond delay="0"/>
                                  </p:stCondLst>
                                  <p:childTnLst>
                                    <p:set>
                                      <p:cBhvr>
                                        <p:cTn id="80" dur="1" fill="hold">
                                          <p:stCondLst>
                                            <p:cond delay="0"/>
                                          </p:stCondLst>
                                        </p:cTn>
                                        <p:tgtEl>
                                          <p:spTgt spid="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par>
                                <p:cTn id="85" presetID="1" presetClass="exit"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par>
                                <p:cTn id="91" presetID="1" presetClass="exit" presetSubtype="0" fill="hold" grpId="0"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0" grpId="0"/>
      <p:bldP spid="16" grpId="0"/>
      <p:bldP spid="18" grpId="0"/>
      <p:bldP spid="9" grpId="0"/>
      <p:bldP spid="22" grpId="0"/>
      <p:bldP spid="14" grpId="0"/>
      <p:bldP spid="12" grpId="0"/>
      <p:bldP spid="17" grpId="0"/>
      <p:bldP spid="30" grpId="0"/>
      <p:bldP spid="21" grpId="0"/>
      <p:bldP spid="24" grpId="0"/>
      <p:bldP spid="26" grpId="0"/>
      <p:bldP spid="28" grpId="0"/>
      <p:bldP spid="32" grpId="0"/>
      <p:bldP spid="34" grpId="0"/>
      <p:bldP spid="36" grpId="0"/>
      <p:bldP spid="11" grpId="0" animBg="1"/>
      <p:bldP spid="13" grpId="0" animBg="1"/>
      <p:bldP spid="29" grpId="0" animBg="1"/>
      <p:bldP spid="5" grpId="0" animBg="1"/>
      <p:bldP spid="19"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0246E5-A1DB-EDE0-E963-C6ED7654A669}"/>
              </a:ext>
            </a:extLst>
          </p:cNvPr>
          <p:cNvSpPr>
            <a:spLocks noGrp="1"/>
          </p:cNvSpPr>
          <p:nvPr>
            <p:ph type="title"/>
          </p:nvPr>
        </p:nvSpPr>
        <p:spPr>
          <a:xfrm>
            <a:off x="0" y="213557"/>
            <a:ext cx="7388942" cy="647577"/>
          </a:xfrm>
        </p:spPr>
        <p:txBody>
          <a:bodyPr>
            <a:normAutofit/>
          </a:bodyPr>
          <a:lstStyle/>
          <a:p>
            <a:r>
              <a:rPr lang="fr-FR" dirty="0"/>
              <a:t>Qu’est-ce que tu aimes faire?</a:t>
            </a:r>
          </a:p>
        </p:txBody>
      </p:sp>
      <p:sp>
        <p:nvSpPr>
          <p:cNvPr id="4" name="TextBox 3">
            <a:extLst>
              <a:ext uri="{FF2B5EF4-FFF2-40B4-BE49-F238E27FC236}">
                <a16:creationId xmlns:a16="http://schemas.microsoft.com/office/drawing/2014/main" id="{3BC96937-E055-DC89-575F-1240A8033B26}"/>
              </a:ext>
            </a:extLst>
          </p:cNvPr>
          <p:cNvSpPr txBox="1"/>
          <p:nvPr/>
        </p:nvSpPr>
        <p:spPr>
          <a:xfrm>
            <a:off x="7481347" y="287744"/>
            <a:ext cx="3098800" cy="461665"/>
          </a:xfrm>
          <a:prstGeom prst="rect">
            <a:avLst/>
          </a:prstGeom>
          <a:noFill/>
        </p:spPr>
        <p:txBody>
          <a:bodyPr wrap="square" rtlCol="0">
            <a:spAutoFit/>
          </a:bodyPr>
          <a:lstStyle/>
          <a:p>
            <a:r>
              <a:rPr lang="fr-FR" sz="2400" dirty="0">
                <a:solidFill>
                  <a:schemeClr val="tx2"/>
                </a:solidFill>
              </a:rPr>
              <a:t>j’aime…</a:t>
            </a:r>
          </a:p>
        </p:txBody>
      </p:sp>
      <p:sp>
        <p:nvSpPr>
          <p:cNvPr id="5" name="TextBox 4">
            <a:extLst>
              <a:ext uri="{FF2B5EF4-FFF2-40B4-BE49-F238E27FC236}">
                <a16:creationId xmlns:a16="http://schemas.microsoft.com/office/drawing/2014/main" id="{E9C657C5-7E53-5D47-B6F2-F9EE660E2C51}"/>
              </a:ext>
            </a:extLst>
          </p:cNvPr>
          <p:cNvSpPr txBox="1"/>
          <p:nvPr/>
        </p:nvSpPr>
        <p:spPr>
          <a:xfrm>
            <a:off x="7569437" y="704458"/>
            <a:ext cx="3098800" cy="461665"/>
          </a:xfrm>
          <a:prstGeom prst="rect">
            <a:avLst/>
          </a:prstGeom>
          <a:noFill/>
        </p:spPr>
        <p:txBody>
          <a:bodyPr wrap="square" rtlCol="0">
            <a:spAutoFit/>
          </a:bodyPr>
          <a:lstStyle/>
          <a:p>
            <a:r>
              <a:rPr lang="fr-FR" sz="2400" dirty="0">
                <a:solidFill>
                  <a:schemeClr val="tx2"/>
                </a:solidFill>
              </a:rPr>
              <a:t>je n’aime pas…</a:t>
            </a:r>
          </a:p>
        </p:txBody>
      </p:sp>
      <p:sp>
        <p:nvSpPr>
          <p:cNvPr id="40" name="Rounded Rectangle 46">
            <a:extLst>
              <a:ext uri="{FF2B5EF4-FFF2-40B4-BE49-F238E27FC236}">
                <a16:creationId xmlns:a16="http://schemas.microsoft.com/office/drawing/2014/main" id="{C950ED25-7850-5651-3EAA-DCBA72B91553}"/>
              </a:ext>
            </a:extLst>
          </p:cNvPr>
          <p:cNvSpPr/>
          <p:nvPr/>
        </p:nvSpPr>
        <p:spPr>
          <a:xfrm>
            <a:off x="9913734" y="250715"/>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pic>
        <p:nvPicPr>
          <p:cNvPr id="2" name="Picture 1" descr="A picture containing text&#10;&#10;Description automatically generated">
            <a:extLst>
              <a:ext uri="{FF2B5EF4-FFF2-40B4-BE49-F238E27FC236}">
                <a16:creationId xmlns:a16="http://schemas.microsoft.com/office/drawing/2014/main" id="{A72DA70E-5F5C-5332-F73D-9737248C95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2826" y="5042090"/>
            <a:ext cx="1162942" cy="1182340"/>
          </a:xfrm>
          <a:prstGeom prst="rect">
            <a:avLst/>
          </a:prstGeom>
        </p:spPr>
      </p:pic>
      <p:pic>
        <p:nvPicPr>
          <p:cNvPr id="7" name="Picture 6">
            <a:extLst>
              <a:ext uri="{FF2B5EF4-FFF2-40B4-BE49-F238E27FC236}">
                <a16:creationId xmlns:a16="http://schemas.microsoft.com/office/drawing/2014/main" id="{3351EAA3-99BB-919D-E8CB-EB5257022D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6662" y="3151429"/>
            <a:ext cx="1001421" cy="2002841"/>
          </a:xfrm>
          <a:prstGeom prst="rect">
            <a:avLst/>
          </a:prstGeom>
        </p:spPr>
      </p:pic>
      <p:sp>
        <p:nvSpPr>
          <p:cNvPr id="10" name="TextBox 9">
            <a:extLst>
              <a:ext uri="{FF2B5EF4-FFF2-40B4-BE49-F238E27FC236}">
                <a16:creationId xmlns:a16="http://schemas.microsoft.com/office/drawing/2014/main" id="{59101A6A-47A6-C283-A8A3-A85960A28133}"/>
              </a:ext>
            </a:extLst>
          </p:cNvPr>
          <p:cNvSpPr txBox="1"/>
          <p:nvPr/>
        </p:nvSpPr>
        <p:spPr>
          <a:xfrm>
            <a:off x="3903007" y="5593941"/>
            <a:ext cx="2092504" cy="707886"/>
          </a:xfrm>
          <a:prstGeom prst="rect">
            <a:avLst/>
          </a:prstGeom>
          <a:noFill/>
        </p:spPr>
        <p:txBody>
          <a:bodyPr wrap="square">
            <a:spAutoFit/>
          </a:bodyPr>
          <a:lstStyle/>
          <a:p>
            <a:pPr algn="ctr"/>
            <a:r>
              <a:rPr lang="fr-FR" sz="2000" dirty="0">
                <a:solidFill>
                  <a:schemeClr val="tx2"/>
                </a:solidFill>
              </a:rPr>
              <a:t>danser dans ma chambre</a:t>
            </a:r>
          </a:p>
        </p:txBody>
      </p:sp>
      <p:sp>
        <p:nvSpPr>
          <p:cNvPr id="12" name="TextBox 11">
            <a:extLst>
              <a:ext uri="{FF2B5EF4-FFF2-40B4-BE49-F238E27FC236}">
                <a16:creationId xmlns:a16="http://schemas.microsoft.com/office/drawing/2014/main" id="{DA3A3C68-B08F-C4F7-0677-BBF1E7B4681C}"/>
              </a:ext>
            </a:extLst>
          </p:cNvPr>
          <p:cNvSpPr txBox="1"/>
          <p:nvPr/>
        </p:nvSpPr>
        <p:spPr>
          <a:xfrm>
            <a:off x="6330059" y="5445656"/>
            <a:ext cx="1538995" cy="707886"/>
          </a:xfrm>
          <a:prstGeom prst="rect">
            <a:avLst/>
          </a:prstGeom>
          <a:noFill/>
        </p:spPr>
        <p:txBody>
          <a:bodyPr wrap="square">
            <a:spAutoFit/>
          </a:bodyPr>
          <a:lstStyle/>
          <a:p>
            <a:pPr algn="ctr"/>
            <a:r>
              <a:rPr lang="fr-FR" sz="2000" dirty="0">
                <a:solidFill>
                  <a:schemeClr val="tx2"/>
                </a:solidFill>
              </a:rPr>
              <a:t>lire des livres</a:t>
            </a:r>
          </a:p>
        </p:txBody>
      </p:sp>
      <p:pic>
        <p:nvPicPr>
          <p:cNvPr id="13" name="Picture 12" descr="Background pattern&#10;&#10;Description automatically generated with medium confidence">
            <a:extLst>
              <a:ext uri="{FF2B5EF4-FFF2-40B4-BE49-F238E27FC236}">
                <a16:creationId xmlns:a16="http://schemas.microsoft.com/office/drawing/2014/main" id="{9AFA865A-A7ED-772C-146F-5086694390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0934" y="1121494"/>
            <a:ext cx="1338943" cy="1004207"/>
          </a:xfrm>
          <a:prstGeom prst="rect">
            <a:avLst/>
          </a:prstGeom>
        </p:spPr>
      </p:pic>
      <p:sp>
        <p:nvSpPr>
          <p:cNvPr id="14" name="TextBox 13">
            <a:extLst>
              <a:ext uri="{FF2B5EF4-FFF2-40B4-BE49-F238E27FC236}">
                <a16:creationId xmlns:a16="http://schemas.microsoft.com/office/drawing/2014/main" id="{3EBF0D14-D9E5-02D4-173D-8F6A1949148E}"/>
              </a:ext>
            </a:extLst>
          </p:cNvPr>
          <p:cNvSpPr txBox="1"/>
          <p:nvPr/>
        </p:nvSpPr>
        <p:spPr>
          <a:xfrm>
            <a:off x="10090716" y="2269785"/>
            <a:ext cx="1774591" cy="707886"/>
          </a:xfrm>
          <a:prstGeom prst="rect">
            <a:avLst/>
          </a:prstGeom>
          <a:noFill/>
        </p:spPr>
        <p:txBody>
          <a:bodyPr wrap="square">
            <a:spAutoFit/>
          </a:bodyPr>
          <a:lstStyle/>
          <a:p>
            <a:pPr algn="ctr"/>
            <a:r>
              <a:rPr lang="fr-FR" sz="2000" dirty="0">
                <a:solidFill>
                  <a:schemeClr val="tx2"/>
                </a:solidFill>
              </a:rPr>
              <a:t>nager dans la piscine</a:t>
            </a:r>
          </a:p>
        </p:txBody>
      </p:sp>
      <p:sp>
        <p:nvSpPr>
          <p:cNvPr id="15" name="TextBox 14">
            <a:extLst>
              <a:ext uri="{FF2B5EF4-FFF2-40B4-BE49-F238E27FC236}">
                <a16:creationId xmlns:a16="http://schemas.microsoft.com/office/drawing/2014/main" id="{B2183AC2-81A2-C7AD-272E-F40DEF6B74D0}"/>
              </a:ext>
            </a:extLst>
          </p:cNvPr>
          <p:cNvSpPr txBox="1"/>
          <p:nvPr/>
        </p:nvSpPr>
        <p:spPr>
          <a:xfrm>
            <a:off x="9980746" y="3745171"/>
            <a:ext cx="1509005" cy="1015663"/>
          </a:xfrm>
          <a:prstGeom prst="rect">
            <a:avLst/>
          </a:prstGeom>
          <a:noFill/>
        </p:spPr>
        <p:txBody>
          <a:bodyPr wrap="square">
            <a:spAutoFit/>
          </a:bodyPr>
          <a:lstStyle/>
          <a:p>
            <a:pPr algn="ctr"/>
            <a:r>
              <a:rPr lang="fr-FR" sz="2000" dirty="0">
                <a:solidFill>
                  <a:schemeClr val="tx2"/>
                </a:solidFill>
              </a:rPr>
              <a:t>écouter de la musique</a:t>
            </a:r>
          </a:p>
        </p:txBody>
      </p:sp>
      <p:pic>
        <p:nvPicPr>
          <p:cNvPr id="17" name="Picture 16" descr="A picture containing text, vector graphics&#10;&#10;Description automatically generated">
            <a:extLst>
              <a:ext uri="{FF2B5EF4-FFF2-40B4-BE49-F238E27FC236}">
                <a16:creationId xmlns:a16="http://schemas.microsoft.com/office/drawing/2014/main" id="{F1FD79FC-9FCE-ABDC-9C21-44E11987E8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9227" y="2880155"/>
            <a:ext cx="1277516" cy="1333785"/>
          </a:xfrm>
          <a:prstGeom prst="rect">
            <a:avLst/>
          </a:prstGeom>
        </p:spPr>
      </p:pic>
      <p:pic>
        <p:nvPicPr>
          <p:cNvPr id="18" name="Picture 17" descr="A picture containing toy, vector graphics&#10;&#10;Description automatically generated">
            <a:extLst>
              <a:ext uri="{FF2B5EF4-FFF2-40B4-BE49-F238E27FC236}">
                <a16:creationId xmlns:a16="http://schemas.microsoft.com/office/drawing/2014/main" id="{062B2793-9CCC-33D8-0D05-DAF1C4CEC7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812" r="21948"/>
          <a:stretch/>
        </p:blipFill>
        <p:spPr>
          <a:xfrm>
            <a:off x="8609260" y="1282874"/>
            <a:ext cx="779678" cy="1551879"/>
          </a:xfrm>
          <a:prstGeom prst="rect">
            <a:avLst/>
          </a:prstGeom>
        </p:spPr>
      </p:pic>
      <p:pic>
        <p:nvPicPr>
          <p:cNvPr id="19" name="Picture 18" descr="A red and white race car&#10;&#10;Description automatically generated with low confidence">
            <a:extLst>
              <a:ext uri="{FF2B5EF4-FFF2-40B4-BE49-F238E27FC236}">
                <a16:creationId xmlns:a16="http://schemas.microsoft.com/office/drawing/2014/main" id="{377A1874-E13D-74AE-FED8-0A3DE3B14E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7985" y="2115939"/>
            <a:ext cx="1158983" cy="579492"/>
          </a:xfrm>
          <a:prstGeom prst="rect">
            <a:avLst/>
          </a:prstGeom>
        </p:spPr>
      </p:pic>
      <p:sp>
        <p:nvSpPr>
          <p:cNvPr id="20" name="TextBox 19">
            <a:extLst>
              <a:ext uri="{FF2B5EF4-FFF2-40B4-BE49-F238E27FC236}">
                <a16:creationId xmlns:a16="http://schemas.microsoft.com/office/drawing/2014/main" id="{9642E2BB-5111-4D5E-3F65-DECE40218EF5}"/>
              </a:ext>
            </a:extLst>
          </p:cNvPr>
          <p:cNvSpPr txBox="1"/>
          <p:nvPr/>
        </p:nvSpPr>
        <p:spPr>
          <a:xfrm>
            <a:off x="6483769" y="4213940"/>
            <a:ext cx="1079057" cy="707886"/>
          </a:xfrm>
          <a:prstGeom prst="rect">
            <a:avLst/>
          </a:prstGeom>
          <a:noFill/>
        </p:spPr>
        <p:txBody>
          <a:bodyPr wrap="square">
            <a:spAutoFit/>
          </a:bodyPr>
          <a:lstStyle/>
          <a:p>
            <a:pPr algn="ctr"/>
            <a:r>
              <a:rPr lang="fr-FR" sz="2000" dirty="0">
                <a:solidFill>
                  <a:schemeClr val="tx2"/>
                </a:solidFill>
              </a:rPr>
              <a:t>jouer au foot</a:t>
            </a:r>
          </a:p>
        </p:txBody>
      </p:sp>
      <p:sp>
        <p:nvSpPr>
          <p:cNvPr id="21" name="TextBox 20">
            <a:extLst>
              <a:ext uri="{FF2B5EF4-FFF2-40B4-BE49-F238E27FC236}">
                <a16:creationId xmlns:a16="http://schemas.microsoft.com/office/drawing/2014/main" id="{8A8AF889-65A5-B631-8947-2E7352260036}"/>
              </a:ext>
            </a:extLst>
          </p:cNvPr>
          <p:cNvSpPr txBox="1"/>
          <p:nvPr/>
        </p:nvSpPr>
        <p:spPr>
          <a:xfrm>
            <a:off x="6072084" y="1226768"/>
            <a:ext cx="2662403" cy="1015663"/>
          </a:xfrm>
          <a:prstGeom prst="rect">
            <a:avLst/>
          </a:prstGeom>
          <a:noFill/>
        </p:spPr>
        <p:txBody>
          <a:bodyPr wrap="square">
            <a:spAutoFit/>
          </a:bodyPr>
          <a:lstStyle/>
          <a:p>
            <a:pPr algn="ctr"/>
            <a:r>
              <a:rPr lang="fr-FR" sz="2000" dirty="0">
                <a:solidFill>
                  <a:schemeClr val="tx2"/>
                </a:solidFill>
              </a:rPr>
              <a:t>construire des véhicules radiocommandés* </a:t>
            </a:r>
          </a:p>
        </p:txBody>
      </p:sp>
      <p:pic>
        <p:nvPicPr>
          <p:cNvPr id="23" name="Picture 22" descr="A green cup with toothbrushes in it&#10;&#10;Description automatically generated with low confidence">
            <a:extLst>
              <a:ext uri="{FF2B5EF4-FFF2-40B4-BE49-F238E27FC236}">
                <a16:creationId xmlns:a16="http://schemas.microsoft.com/office/drawing/2014/main" id="{132FE815-18D8-B4B8-341B-8AB04FDA11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4622" y="2439084"/>
            <a:ext cx="708609" cy="1207749"/>
          </a:xfrm>
          <a:prstGeom prst="rect">
            <a:avLst/>
          </a:prstGeom>
        </p:spPr>
      </p:pic>
      <p:sp>
        <p:nvSpPr>
          <p:cNvPr id="31" name="TextBox 30">
            <a:extLst>
              <a:ext uri="{FF2B5EF4-FFF2-40B4-BE49-F238E27FC236}">
                <a16:creationId xmlns:a16="http://schemas.microsoft.com/office/drawing/2014/main" id="{855BCC39-66EC-3F70-BDAD-AFF3B60D7257}"/>
              </a:ext>
            </a:extLst>
          </p:cNvPr>
          <p:cNvSpPr txBox="1"/>
          <p:nvPr/>
        </p:nvSpPr>
        <p:spPr>
          <a:xfrm>
            <a:off x="168194" y="3599549"/>
            <a:ext cx="2176345" cy="707886"/>
          </a:xfrm>
          <a:prstGeom prst="rect">
            <a:avLst/>
          </a:prstGeom>
          <a:noFill/>
        </p:spPr>
        <p:txBody>
          <a:bodyPr wrap="square">
            <a:spAutoFit/>
          </a:bodyPr>
          <a:lstStyle/>
          <a:p>
            <a:pPr algn="ctr"/>
            <a:r>
              <a:rPr lang="fr-FR" sz="2000" dirty="0">
                <a:solidFill>
                  <a:schemeClr val="tx2"/>
                </a:solidFill>
              </a:rPr>
              <a:t>dessiner des animaux rares</a:t>
            </a:r>
          </a:p>
        </p:txBody>
      </p:sp>
      <p:sp>
        <p:nvSpPr>
          <p:cNvPr id="39" name="TextBox 38">
            <a:extLst>
              <a:ext uri="{FF2B5EF4-FFF2-40B4-BE49-F238E27FC236}">
                <a16:creationId xmlns:a16="http://schemas.microsoft.com/office/drawing/2014/main" id="{BF5EE2B0-20C1-66B7-8D73-23ED5FD2C8F2}"/>
              </a:ext>
            </a:extLst>
          </p:cNvPr>
          <p:cNvSpPr txBox="1"/>
          <p:nvPr/>
        </p:nvSpPr>
        <p:spPr>
          <a:xfrm>
            <a:off x="4833996" y="2576133"/>
            <a:ext cx="1493287" cy="707886"/>
          </a:xfrm>
          <a:prstGeom prst="rect">
            <a:avLst/>
          </a:prstGeom>
          <a:noFill/>
        </p:spPr>
        <p:txBody>
          <a:bodyPr wrap="square">
            <a:spAutoFit/>
          </a:bodyPr>
          <a:lstStyle/>
          <a:p>
            <a:pPr algn="ctr"/>
            <a:r>
              <a:rPr lang="fr-FR" sz="2000" dirty="0">
                <a:solidFill>
                  <a:schemeClr val="tx2"/>
                </a:solidFill>
              </a:rPr>
              <a:t>pratiquer un sport </a:t>
            </a:r>
          </a:p>
        </p:txBody>
      </p:sp>
      <p:grpSp>
        <p:nvGrpSpPr>
          <p:cNvPr id="41" name="Group 40">
            <a:extLst>
              <a:ext uri="{FF2B5EF4-FFF2-40B4-BE49-F238E27FC236}">
                <a16:creationId xmlns:a16="http://schemas.microsoft.com/office/drawing/2014/main" id="{CE407E08-11EA-DF5D-6F6D-6D4C3FAD6EAF}"/>
              </a:ext>
            </a:extLst>
          </p:cNvPr>
          <p:cNvGrpSpPr/>
          <p:nvPr/>
        </p:nvGrpSpPr>
        <p:grpSpPr>
          <a:xfrm>
            <a:off x="4184354" y="4473196"/>
            <a:ext cx="1529168" cy="1076391"/>
            <a:chOff x="3369041" y="4625945"/>
            <a:chExt cx="1529168" cy="1076391"/>
          </a:xfrm>
        </p:grpSpPr>
        <p:pic>
          <p:nvPicPr>
            <p:cNvPr id="42" name="Picture 41" descr="Diagram&#10;&#10;Description automatically generated">
              <a:extLst>
                <a:ext uri="{FF2B5EF4-FFF2-40B4-BE49-F238E27FC236}">
                  <a16:creationId xmlns:a16="http://schemas.microsoft.com/office/drawing/2014/main" id="{CEB5D95F-4E10-F771-15C8-43E6C1F33E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69041" y="4625945"/>
              <a:ext cx="1529168" cy="1076391"/>
            </a:xfrm>
            <a:prstGeom prst="rect">
              <a:avLst/>
            </a:prstGeom>
          </p:spPr>
        </p:pic>
        <p:pic>
          <p:nvPicPr>
            <p:cNvPr id="43" name="Picture 42" descr="A picture containing vector graphics&#10;&#10;Description automatically generated">
              <a:extLst>
                <a:ext uri="{FF2B5EF4-FFF2-40B4-BE49-F238E27FC236}">
                  <a16:creationId xmlns:a16="http://schemas.microsoft.com/office/drawing/2014/main" id="{4EB4B7D1-07C4-68F7-9FE0-4AB569484A6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93417" y="4815921"/>
              <a:ext cx="765226" cy="886415"/>
            </a:xfrm>
            <a:prstGeom prst="rect">
              <a:avLst/>
            </a:prstGeom>
          </p:spPr>
        </p:pic>
      </p:grpSp>
      <p:pic>
        <p:nvPicPr>
          <p:cNvPr id="44" name="Picture 43" descr="A picture containing text&#10;&#10;Description automatically generated">
            <a:extLst>
              <a:ext uri="{FF2B5EF4-FFF2-40B4-BE49-F238E27FC236}">
                <a16:creationId xmlns:a16="http://schemas.microsoft.com/office/drawing/2014/main" id="{AC09DE87-CB1E-499E-C54E-30444899B29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0996" y="4507087"/>
            <a:ext cx="888835" cy="997990"/>
          </a:xfrm>
          <a:prstGeom prst="rect">
            <a:avLst/>
          </a:prstGeom>
        </p:spPr>
      </p:pic>
      <p:sp>
        <p:nvSpPr>
          <p:cNvPr id="45" name="TextBox 44">
            <a:extLst>
              <a:ext uri="{FF2B5EF4-FFF2-40B4-BE49-F238E27FC236}">
                <a16:creationId xmlns:a16="http://schemas.microsoft.com/office/drawing/2014/main" id="{2527ACB3-8669-5C7F-C18A-3C3BBFA59DBE}"/>
              </a:ext>
            </a:extLst>
          </p:cNvPr>
          <p:cNvSpPr txBox="1"/>
          <p:nvPr/>
        </p:nvSpPr>
        <p:spPr>
          <a:xfrm>
            <a:off x="1466991" y="4461323"/>
            <a:ext cx="2351290" cy="1015663"/>
          </a:xfrm>
          <a:prstGeom prst="rect">
            <a:avLst/>
          </a:prstGeom>
          <a:noFill/>
        </p:spPr>
        <p:txBody>
          <a:bodyPr wrap="square">
            <a:spAutoFit/>
          </a:bodyPr>
          <a:lstStyle/>
          <a:p>
            <a:pPr algn="ctr"/>
            <a:r>
              <a:rPr lang="fr-FR" sz="2000" dirty="0">
                <a:solidFill>
                  <a:schemeClr val="tx2"/>
                </a:solidFill>
              </a:rPr>
              <a:t>écrire des centaines de textos et emails</a:t>
            </a:r>
          </a:p>
        </p:txBody>
      </p:sp>
      <p:pic>
        <p:nvPicPr>
          <p:cNvPr id="46" name="Picture 45" descr="A picture containing icon&#10;&#10;Description automatically generated">
            <a:extLst>
              <a:ext uri="{FF2B5EF4-FFF2-40B4-BE49-F238E27FC236}">
                <a16:creationId xmlns:a16="http://schemas.microsoft.com/office/drawing/2014/main" id="{6A307400-1A0A-5006-9407-B9C55B6E2F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9172" y="1104347"/>
            <a:ext cx="1116324" cy="1261160"/>
          </a:xfrm>
          <a:prstGeom prst="rect">
            <a:avLst/>
          </a:prstGeom>
        </p:spPr>
      </p:pic>
      <p:sp>
        <p:nvSpPr>
          <p:cNvPr id="47" name="TextBox 46">
            <a:extLst>
              <a:ext uri="{FF2B5EF4-FFF2-40B4-BE49-F238E27FC236}">
                <a16:creationId xmlns:a16="http://schemas.microsoft.com/office/drawing/2014/main" id="{D9BCD6DB-BD92-5DA8-8093-29A449202D38}"/>
              </a:ext>
            </a:extLst>
          </p:cNvPr>
          <p:cNvSpPr txBox="1"/>
          <p:nvPr/>
        </p:nvSpPr>
        <p:spPr>
          <a:xfrm>
            <a:off x="3405143" y="891070"/>
            <a:ext cx="1463941" cy="1015663"/>
          </a:xfrm>
          <a:prstGeom prst="rect">
            <a:avLst/>
          </a:prstGeom>
          <a:noFill/>
        </p:spPr>
        <p:txBody>
          <a:bodyPr wrap="square">
            <a:spAutoFit/>
          </a:bodyPr>
          <a:lstStyle/>
          <a:p>
            <a:pPr algn="ctr"/>
            <a:r>
              <a:rPr lang="fr-FR" sz="2000" dirty="0">
                <a:solidFill>
                  <a:srgbClr val="0055A4"/>
                </a:solidFill>
              </a:rPr>
              <a:t>chanter des chansons</a:t>
            </a:r>
          </a:p>
        </p:txBody>
      </p:sp>
      <p:sp>
        <p:nvSpPr>
          <p:cNvPr id="48" name="TextBox 47">
            <a:extLst>
              <a:ext uri="{FF2B5EF4-FFF2-40B4-BE49-F238E27FC236}">
                <a16:creationId xmlns:a16="http://schemas.microsoft.com/office/drawing/2014/main" id="{538F63C1-FAFD-8E7A-197F-BDADC02F8621}"/>
              </a:ext>
            </a:extLst>
          </p:cNvPr>
          <p:cNvSpPr txBox="1"/>
          <p:nvPr/>
        </p:nvSpPr>
        <p:spPr>
          <a:xfrm>
            <a:off x="1172985" y="990527"/>
            <a:ext cx="2071933" cy="707886"/>
          </a:xfrm>
          <a:prstGeom prst="rect">
            <a:avLst/>
          </a:prstGeom>
          <a:noFill/>
        </p:spPr>
        <p:txBody>
          <a:bodyPr wrap="square">
            <a:spAutoFit/>
          </a:bodyPr>
          <a:lstStyle/>
          <a:p>
            <a:pPr algn="ctr"/>
            <a:r>
              <a:rPr lang="fr-FR" sz="2000" dirty="0">
                <a:solidFill>
                  <a:schemeClr val="tx2"/>
                </a:solidFill>
              </a:rPr>
              <a:t>voyager à l’étranger</a:t>
            </a:r>
          </a:p>
        </p:txBody>
      </p:sp>
      <p:pic>
        <p:nvPicPr>
          <p:cNvPr id="50" name="Picture 49" descr="A picture containing map&#10;&#10;Description automatically generated">
            <a:extLst>
              <a:ext uri="{FF2B5EF4-FFF2-40B4-BE49-F238E27FC236}">
                <a16:creationId xmlns:a16="http://schemas.microsoft.com/office/drawing/2014/main" id="{87FE0EB4-772D-47F9-6AC8-A64494D53B6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64343" y="990302"/>
            <a:ext cx="1126177" cy="1261161"/>
          </a:xfrm>
          <a:prstGeom prst="rect">
            <a:avLst/>
          </a:prstGeom>
        </p:spPr>
      </p:pic>
      <p:sp>
        <p:nvSpPr>
          <p:cNvPr id="24" name="Speech Bubble: Rectangle with Corners Rounded 23">
            <a:extLst>
              <a:ext uri="{FF2B5EF4-FFF2-40B4-BE49-F238E27FC236}">
                <a16:creationId xmlns:a16="http://schemas.microsoft.com/office/drawing/2014/main" id="{55183550-F857-B5FD-9AC7-3519711CC8BA}"/>
              </a:ext>
            </a:extLst>
          </p:cNvPr>
          <p:cNvSpPr/>
          <p:nvPr/>
        </p:nvSpPr>
        <p:spPr>
          <a:xfrm>
            <a:off x="29817" y="5593941"/>
            <a:ext cx="3769297" cy="707886"/>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véhicule radiocommandé </a:t>
            </a:r>
            <a:r>
              <a:rPr lang="en-GB" sz="2000" b="1" dirty="0"/>
              <a:t>= </a:t>
            </a:r>
          </a:p>
          <a:p>
            <a:pPr algn="ctr"/>
            <a:r>
              <a:rPr lang="en-GB" sz="2000" dirty="0"/>
              <a:t>radio-controlled vehicle </a:t>
            </a:r>
            <a:endParaRPr lang="en-GB" sz="2000" dirty="0">
              <a:solidFill>
                <a:srgbClr val="FF0000"/>
              </a:solidFill>
            </a:endParaRPr>
          </a:p>
        </p:txBody>
      </p:sp>
      <p:sp>
        <p:nvSpPr>
          <p:cNvPr id="26" name="TextBox 25">
            <a:extLst>
              <a:ext uri="{FF2B5EF4-FFF2-40B4-BE49-F238E27FC236}">
                <a16:creationId xmlns:a16="http://schemas.microsoft.com/office/drawing/2014/main" id="{83634E00-E349-BCA6-360B-16E757D8B0C4}"/>
              </a:ext>
            </a:extLst>
          </p:cNvPr>
          <p:cNvSpPr txBox="1"/>
          <p:nvPr/>
        </p:nvSpPr>
        <p:spPr>
          <a:xfrm>
            <a:off x="10105904" y="5593941"/>
            <a:ext cx="1509005" cy="707886"/>
          </a:xfrm>
          <a:prstGeom prst="rect">
            <a:avLst/>
          </a:prstGeom>
          <a:noFill/>
        </p:spPr>
        <p:txBody>
          <a:bodyPr wrap="square">
            <a:spAutoFit/>
          </a:bodyPr>
          <a:lstStyle/>
          <a:p>
            <a:pPr algn="ctr"/>
            <a:r>
              <a:rPr lang="fr-FR" sz="2000" dirty="0">
                <a:solidFill>
                  <a:schemeClr val="tx2"/>
                </a:solidFill>
              </a:rPr>
              <a:t>produire des films</a:t>
            </a:r>
          </a:p>
        </p:txBody>
      </p:sp>
      <p:pic>
        <p:nvPicPr>
          <p:cNvPr id="28" name="Picture 27">
            <a:extLst>
              <a:ext uri="{FF2B5EF4-FFF2-40B4-BE49-F238E27FC236}">
                <a16:creationId xmlns:a16="http://schemas.microsoft.com/office/drawing/2014/main" id="{8DEEE50E-DDB9-B1DC-8D9E-9A3B84C7DC7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5796" t="8110" r="15471" b="8110"/>
          <a:stretch/>
        </p:blipFill>
        <p:spPr>
          <a:xfrm>
            <a:off x="8913057" y="5228438"/>
            <a:ext cx="1226154" cy="995992"/>
          </a:xfrm>
          <a:prstGeom prst="rect">
            <a:avLst/>
          </a:prstGeom>
        </p:spPr>
      </p:pic>
      <p:pic>
        <p:nvPicPr>
          <p:cNvPr id="33" name="Picture 32">
            <a:extLst>
              <a:ext uri="{FF2B5EF4-FFF2-40B4-BE49-F238E27FC236}">
                <a16:creationId xmlns:a16="http://schemas.microsoft.com/office/drawing/2014/main" id="{7EC8D783-50CF-D77B-019F-323044B764A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5588" y="2365507"/>
            <a:ext cx="703491" cy="1261161"/>
          </a:xfrm>
          <a:prstGeom prst="rect">
            <a:avLst/>
          </a:prstGeom>
        </p:spPr>
      </p:pic>
      <p:pic>
        <p:nvPicPr>
          <p:cNvPr id="35" name="Picture 34">
            <a:extLst>
              <a:ext uri="{FF2B5EF4-FFF2-40B4-BE49-F238E27FC236}">
                <a16:creationId xmlns:a16="http://schemas.microsoft.com/office/drawing/2014/main" id="{A300D988-B477-CB69-A8C8-9B200681FC9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V="1">
            <a:off x="4793251" y="3646833"/>
            <a:ext cx="399459" cy="399459"/>
          </a:xfrm>
          <a:prstGeom prst="rect">
            <a:avLst/>
          </a:prstGeom>
        </p:spPr>
      </p:pic>
      <p:pic>
        <p:nvPicPr>
          <p:cNvPr id="37" name="Picture 36">
            <a:extLst>
              <a:ext uri="{FF2B5EF4-FFF2-40B4-BE49-F238E27FC236}">
                <a16:creationId xmlns:a16="http://schemas.microsoft.com/office/drawing/2014/main" id="{8BA8F6C0-533A-8083-4A02-D215DF6003F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V="1">
            <a:off x="5023289" y="3453640"/>
            <a:ext cx="592692" cy="592692"/>
          </a:xfrm>
          <a:prstGeom prst="rect">
            <a:avLst/>
          </a:prstGeom>
        </p:spPr>
      </p:pic>
      <p:pic>
        <p:nvPicPr>
          <p:cNvPr id="49" name="Picture 48">
            <a:extLst>
              <a:ext uri="{FF2B5EF4-FFF2-40B4-BE49-F238E27FC236}">
                <a16:creationId xmlns:a16="http://schemas.microsoft.com/office/drawing/2014/main" id="{8C99E50F-CC64-AC2B-9C06-A92263714B1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V="1">
            <a:off x="5618058" y="3369752"/>
            <a:ext cx="732410" cy="718677"/>
          </a:xfrm>
          <a:prstGeom prst="rect">
            <a:avLst/>
          </a:prstGeom>
        </p:spPr>
      </p:pic>
      <p:sp>
        <p:nvSpPr>
          <p:cNvPr id="52" name="TextBox 51">
            <a:extLst>
              <a:ext uri="{FF2B5EF4-FFF2-40B4-BE49-F238E27FC236}">
                <a16:creationId xmlns:a16="http://schemas.microsoft.com/office/drawing/2014/main" id="{0A9B3332-4988-CE1B-5B10-7DC52E38CB52}"/>
              </a:ext>
            </a:extLst>
          </p:cNvPr>
          <p:cNvSpPr txBox="1"/>
          <p:nvPr/>
        </p:nvSpPr>
        <p:spPr>
          <a:xfrm>
            <a:off x="2259420" y="2135834"/>
            <a:ext cx="2317548" cy="707886"/>
          </a:xfrm>
          <a:prstGeom prst="rect">
            <a:avLst/>
          </a:prstGeom>
          <a:noFill/>
        </p:spPr>
        <p:txBody>
          <a:bodyPr wrap="square">
            <a:spAutoFit/>
          </a:bodyPr>
          <a:lstStyle/>
          <a:p>
            <a:pPr algn="ctr"/>
            <a:r>
              <a:rPr lang="fr-FR" sz="2000" dirty="0">
                <a:solidFill>
                  <a:srgbClr val="0055A4"/>
                </a:solidFill>
              </a:rPr>
              <a:t>rendre service à la communauté</a:t>
            </a:r>
          </a:p>
        </p:txBody>
      </p:sp>
      <p:pic>
        <p:nvPicPr>
          <p:cNvPr id="54" name="Picture 53">
            <a:extLst>
              <a:ext uri="{FF2B5EF4-FFF2-40B4-BE49-F238E27FC236}">
                <a16:creationId xmlns:a16="http://schemas.microsoft.com/office/drawing/2014/main" id="{36DF5B83-DBF2-14A2-64B3-E80F3D3A7B4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847875" y="2820057"/>
            <a:ext cx="1550704" cy="1015663"/>
          </a:xfrm>
          <a:prstGeom prst="rect">
            <a:avLst/>
          </a:prstGeom>
        </p:spPr>
      </p:pic>
      <p:sp>
        <p:nvSpPr>
          <p:cNvPr id="6" name="TextBox 5">
            <a:extLst>
              <a:ext uri="{FF2B5EF4-FFF2-40B4-BE49-F238E27FC236}">
                <a16:creationId xmlns:a16="http://schemas.microsoft.com/office/drawing/2014/main" id="{96C2167D-ACB2-E254-FB51-59581CCBA18C}"/>
              </a:ext>
            </a:extLst>
          </p:cNvPr>
          <p:cNvSpPr txBox="1"/>
          <p:nvPr/>
        </p:nvSpPr>
        <p:spPr>
          <a:xfrm>
            <a:off x="8112982" y="4173212"/>
            <a:ext cx="2034023" cy="707886"/>
          </a:xfrm>
          <a:prstGeom prst="rect">
            <a:avLst/>
          </a:prstGeom>
          <a:noFill/>
        </p:spPr>
        <p:txBody>
          <a:bodyPr wrap="square">
            <a:spAutoFit/>
          </a:bodyPr>
          <a:lstStyle/>
          <a:p>
            <a:pPr algn="ctr"/>
            <a:r>
              <a:rPr lang="fr-FR" sz="2000" dirty="0">
                <a:solidFill>
                  <a:schemeClr val="tx2"/>
                </a:solidFill>
              </a:rPr>
              <a:t>échanger des messages</a:t>
            </a:r>
          </a:p>
        </p:txBody>
      </p:sp>
      <p:pic>
        <p:nvPicPr>
          <p:cNvPr id="25" name="Picture 24" descr="Icon&#10;&#10;Description automatically generated">
            <a:extLst>
              <a:ext uri="{FF2B5EF4-FFF2-40B4-BE49-F238E27FC236}">
                <a16:creationId xmlns:a16="http://schemas.microsoft.com/office/drawing/2014/main" id="{16B320DA-BE69-A78A-A3E0-1D1256ED490C}"/>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15001"/>
          <a:stretch/>
        </p:blipFill>
        <p:spPr>
          <a:xfrm>
            <a:off x="8744048" y="2910462"/>
            <a:ext cx="1026438" cy="1121983"/>
          </a:xfrm>
          <a:prstGeom prst="rect">
            <a:avLst/>
          </a:prstGeom>
        </p:spPr>
      </p:pic>
    </p:spTree>
    <p:extLst>
      <p:ext uri="{BB962C8B-B14F-4D97-AF65-F5344CB8AC3E}">
        <p14:creationId xmlns:p14="http://schemas.microsoft.com/office/powerpoint/2010/main" val="1280321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4C31C8-AD10-306D-F249-A1E946BDC7F4}"/>
              </a:ext>
            </a:extLst>
          </p:cNvPr>
          <p:cNvSpPr>
            <a:spLocks noGrp="1"/>
          </p:cNvSpPr>
          <p:nvPr>
            <p:ph type="body" sz="quarter" idx="10"/>
          </p:nvPr>
        </p:nvSpPr>
        <p:spPr>
          <a:xfrm>
            <a:off x="338931" y="1078103"/>
            <a:ext cx="11514137" cy="773419"/>
          </a:xfrm>
        </p:spPr>
        <p:txBody>
          <a:bodyPr/>
          <a:lstStyle/>
          <a:p>
            <a:r>
              <a:rPr lang="en-GB" dirty="0">
                <a:solidFill>
                  <a:srgbClr val="0055A5"/>
                </a:solidFill>
              </a:rPr>
              <a:t>Remember that when we talk about activities we like to do in French, we use the verb </a:t>
            </a:r>
            <a:r>
              <a:rPr lang="en-GB" b="1" dirty="0">
                <a:solidFill>
                  <a:srgbClr val="0055A5"/>
                </a:solidFill>
              </a:rPr>
              <a:t>aimer</a:t>
            </a:r>
            <a:r>
              <a:rPr lang="en-GB" dirty="0">
                <a:solidFill>
                  <a:srgbClr val="0055A5"/>
                </a:solidFill>
              </a:rPr>
              <a:t> [to like] followed by the </a:t>
            </a:r>
            <a:r>
              <a:rPr lang="en-GB" b="1" dirty="0">
                <a:solidFill>
                  <a:schemeClr val="accent2"/>
                </a:solidFill>
              </a:rPr>
              <a:t>infinitive</a:t>
            </a:r>
            <a:r>
              <a:rPr lang="en-GB" dirty="0">
                <a:solidFill>
                  <a:srgbClr val="0055A5"/>
                </a:solidFill>
              </a:rPr>
              <a:t> of the activity verb.</a:t>
            </a:r>
          </a:p>
        </p:txBody>
      </p:sp>
      <p:sp>
        <p:nvSpPr>
          <p:cNvPr id="3" name="Title 2">
            <a:extLst>
              <a:ext uri="{FF2B5EF4-FFF2-40B4-BE49-F238E27FC236}">
                <a16:creationId xmlns:a16="http://schemas.microsoft.com/office/drawing/2014/main" id="{1A1844A8-5A62-DEE7-7CCA-BD79A2551987}"/>
              </a:ext>
            </a:extLst>
          </p:cNvPr>
          <p:cNvSpPr>
            <a:spLocks noGrp="1"/>
          </p:cNvSpPr>
          <p:nvPr>
            <p:ph type="title"/>
          </p:nvPr>
        </p:nvSpPr>
        <p:spPr>
          <a:xfrm>
            <a:off x="-1" y="213557"/>
            <a:ext cx="6505903" cy="647577"/>
          </a:xfrm>
        </p:spPr>
        <p:txBody>
          <a:bodyPr>
            <a:normAutofit fontScale="90000"/>
          </a:bodyPr>
          <a:lstStyle/>
          <a:p>
            <a:r>
              <a:rPr lang="fr-FR" sz="3200" dirty="0"/>
              <a:t>Aimer + infinitive</a:t>
            </a:r>
            <a:br>
              <a:rPr lang="fr-FR" sz="3200" dirty="0"/>
            </a:br>
            <a:endParaRPr lang="en-GB" dirty="0"/>
          </a:p>
        </p:txBody>
      </p:sp>
      <p:sp>
        <p:nvSpPr>
          <p:cNvPr id="5" name="Rounded Rectangle 46">
            <a:extLst>
              <a:ext uri="{FF2B5EF4-FFF2-40B4-BE49-F238E27FC236}">
                <a16:creationId xmlns:a16="http://schemas.microsoft.com/office/drawing/2014/main" id="{0B88EA9A-6AB0-FB9E-CB1A-AB0503B8F32D}"/>
              </a:ext>
            </a:extLst>
          </p:cNvPr>
          <p:cNvSpPr/>
          <p:nvPr/>
        </p:nvSpPr>
        <p:spPr>
          <a:xfrm>
            <a:off x="9888689" y="249870"/>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grammaire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sp>
        <p:nvSpPr>
          <p:cNvPr id="4" name="Text Placeholder 1">
            <a:extLst>
              <a:ext uri="{FF2B5EF4-FFF2-40B4-BE49-F238E27FC236}">
                <a16:creationId xmlns:a16="http://schemas.microsoft.com/office/drawing/2014/main" id="{A2655D54-5340-BC16-9A36-785E094A0985}"/>
              </a:ext>
            </a:extLst>
          </p:cNvPr>
          <p:cNvSpPr txBox="1">
            <a:spLocks/>
          </p:cNvSpPr>
          <p:nvPr/>
        </p:nvSpPr>
        <p:spPr>
          <a:xfrm>
            <a:off x="2423643" y="2252542"/>
            <a:ext cx="7344710" cy="5122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solidFill>
                  <a:srgbClr val="0055A5"/>
                </a:solidFill>
              </a:rPr>
              <a:t>She </a:t>
            </a:r>
            <a:r>
              <a:rPr lang="en-GB" b="1" dirty="0">
                <a:solidFill>
                  <a:srgbClr val="0055A5"/>
                </a:solidFill>
              </a:rPr>
              <a:t>likes</a:t>
            </a:r>
            <a:r>
              <a:rPr lang="en-GB" dirty="0">
                <a:solidFill>
                  <a:srgbClr val="0055A5"/>
                </a:solidFill>
              </a:rPr>
              <a:t> </a:t>
            </a:r>
            <a:r>
              <a:rPr lang="en-GB" b="1" dirty="0">
                <a:solidFill>
                  <a:schemeClr val="accent2"/>
                </a:solidFill>
              </a:rPr>
              <a:t>to send </a:t>
            </a:r>
            <a:r>
              <a:rPr lang="en-GB" dirty="0">
                <a:solidFill>
                  <a:srgbClr val="0055A5"/>
                </a:solidFill>
              </a:rPr>
              <a:t>text messages to her friends.</a:t>
            </a:r>
          </a:p>
        </p:txBody>
      </p:sp>
      <p:sp>
        <p:nvSpPr>
          <p:cNvPr id="7" name="Text Placeholder 1">
            <a:extLst>
              <a:ext uri="{FF2B5EF4-FFF2-40B4-BE49-F238E27FC236}">
                <a16:creationId xmlns:a16="http://schemas.microsoft.com/office/drawing/2014/main" id="{C0713A63-7C5B-5C93-306F-9FCF8C005C07}"/>
              </a:ext>
            </a:extLst>
          </p:cNvPr>
          <p:cNvSpPr txBox="1">
            <a:spLocks/>
          </p:cNvSpPr>
          <p:nvPr/>
        </p:nvSpPr>
        <p:spPr>
          <a:xfrm>
            <a:off x="2947076" y="2815553"/>
            <a:ext cx="6297843" cy="5122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dirty="0">
                <a:solidFill>
                  <a:srgbClr val="0055A5"/>
                </a:solidFill>
              </a:rPr>
              <a:t>Elle </a:t>
            </a:r>
            <a:r>
              <a:rPr lang="fr-FR" b="1" dirty="0">
                <a:solidFill>
                  <a:srgbClr val="0055A5"/>
                </a:solidFill>
              </a:rPr>
              <a:t>aime</a:t>
            </a:r>
            <a:r>
              <a:rPr lang="fr-FR" dirty="0">
                <a:solidFill>
                  <a:srgbClr val="0055A5"/>
                </a:solidFill>
              </a:rPr>
              <a:t> </a:t>
            </a:r>
            <a:r>
              <a:rPr lang="fr-FR" b="1" dirty="0">
                <a:solidFill>
                  <a:srgbClr val="EF4135"/>
                </a:solidFill>
              </a:rPr>
              <a:t>envoyer</a:t>
            </a:r>
            <a:r>
              <a:rPr lang="fr-FR" dirty="0">
                <a:solidFill>
                  <a:srgbClr val="0055A5"/>
                </a:solidFill>
              </a:rPr>
              <a:t> des textos à ses amis.</a:t>
            </a:r>
          </a:p>
        </p:txBody>
      </p:sp>
      <p:sp>
        <p:nvSpPr>
          <p:cNvPr id="10" name="Text Placeholder 1">
            <a:extLst>
              <a:ext uri="{FF2B5EF4-FFF2-40B4-BE49-F238E27FC236}">
                <a16:creationId xmlns:a16="http://schemas.microsoft.com/office/drawing/2014/main" id="{FA65487C-0884-4F80-0002-2A0B6105051E}"/>
              </a:ext>
            </a:extLst>
          </p:cNvPr>
          <p:cNvSpPr txBox="1">
            <a:spLocks/>
          </p:cNvSpPr>
          <p:nvPr/>
        </p:nvSpPr>
        <p:spPr>
          <a:xfrm>
            <a:off x="338930" y="3677975"/>
            <a:ext cx="11514137" cy="77341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dirty="0">
                <a:solidFill>
                  <a:srgbClr val="0055A5"/>
                </a:solidFill>
              </a:rPr>
              <a:t>To talk about activities we don’t like to do, remember to put the </a:t>
            </a:r>
            <a:r>
              <a:rPr lang="en-GB" b="1" dirty="0">
                <a:solidFill>
                  <a:srgbClr val="00B050"/>
                </a:solidFill>
              </a:rPr>
              <a:t>ne…pas</a:t>
            </a:r>
            <a:r>
              <a:rPr lang="en-GB" dirty="0">
                <a:solidFill>
                  <a:srgbClr val="00B050"/>
                </a:solidFill>
              </a:rPr>
              <a:t> </a:t>
            </a:r>
            <a:r>
              <a:rPr lang="en-GB" dirty="0">
                <a:solidFill>
                  <a:srgbClr val="0055A5"/>
                </a:solidFill>
              </a:rPr>
              <a:t>either side of the short form of </a:t>
            </a:r>
            <a:r>
              <a:rPr lang="en-GB" b="1" dirty="0">
                <a:solidFill>
                  <a:srgbClr val="0055A5"/>
                </a:solidFill>
              </a:rPr>
              <a:t>aimer</a:t>
            </a:r>
            <a:r>
              <a:rPr lang="en-GB" dirty="0">
                <a:solidFill>
                  <a:srgbClr val="0055A5"/>
                </a:solidFill>
              </a:rPr>
              <a:t>, followed by the </a:t>
            </a:r>
            <a:r>
              <a:rPr lang="en-GB" b="1" dirty="0">
                <a:solidFill>
                  <a:schemeClr val="accent2"/>
                </a:solidFill>
              </a:rPr>
              <a:t>infinitive</a:t>
            </a:r>
            <a:r>
              <a:rPr lang="en-GB" b="1" dirty="0">
                <a:solidFill>
                  <a:srgbClr val="0055A5"/>
                </a:solidFill>
              </a:rPr>
              <a:t>.</a:t>
            </a:r>
            <a:endParaRPr lang="en-GB" dirty="0">
              <a:solidFill>
                <a:srgbClr val="0055A5"/>
              </a:solidFill>
            </a:endParaRPr>
          </a:p>
        </p:txBody>
      </p:sp>
      <p:pic>
        <p:nvPicPr>
          <p:cNvPr id="12" name="Picture 11" descr="A football ball on a field&#10;&#10;Description automatically generated with medium confidence">
            <a:extLst>
              <a:ext uri="{FF2B5EF4-FFF2-40B4-BE49-F238E27FC236}">
                <a16:creationId xmlns:a16="http://schemas.microsoft.com/office/drawing/2014/main" id="{EA6CF1BB-A068-C1A5-CF8B-688D8FF670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8689" y="4646059"/>
            <a:ext cx="1842874" cy="1234788"/>
          </a:xfrm>
          <a:prstGeom prst="rect">
            <a:avLst/>
          </a:prstGeom>
        </p:spPr>
      </p:pic>
      <p:pic>
        <p:nvPicPr>
          <p:cNvPr id="14" name="Picture 13" descr="A picture containing person, indoor&#10;&#10;Description automatically generated">
            <a:extLst>
              <a:ext uri="{FF2B5EF4-FFF2-40B4-BE49-F238E27FC236}">
                <a16:creationId xmlns:a16="http://schemas.microsoft.com/office/drawing/2014/main" id="{AE191DE1-D2D0-A8F0-2340-A2CF94FC16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337" y="4646059"/>
            <a:ext cx="1842874" cy="1234789"/>
          </a:xfrm>
          <a:prstGeom prst="rect">
            <a:avLst/>
          </a:prstGeom>
        </p:spPr>
      </p:pic>
      <p:pic>
        <p:nvPicPr>
          <p:cNvPr id="16" name="Picture 15" descr="A hand holding a cell phone&#10;&#10;Description automatically generated with medium confidence">
            <a:extLst>
              <a:ext uri="{FF2B5EF4-FFF2-40B4-BE49-F238E27FC236}">
                <a16:creationId xmlns:a16="http://schemas.microsoft.com/office/drawing/2014/main" id="{25451583-E958-2652-0130-41149D108F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8689" y="2175852"/>
            <a:ext cx="1842874" cy="1228103"/>
          </a:xfrm>
          <a:prstGeom prst="rect">
            <a:avLst/>
          </a:prstGeom>
        </p:spPr>
      </p:pic>
      <p:pic>
        <p:nvPicPr>
          <p:cNvPr id="18" name="Picture 17" descr="A picture containing grass, outdoor, plant, green&#10;&#10;Description automatically generated">
            <a:extLst>
              <a:ext uri="{FF2B5EF4-FFF2-40B4-BE49-F238E27FC236}">
                <a16:creationId xmlns:a16="http://schemas.microsoft.com/office/drawing/2014/main" id="{02949269-55FD-EB93-49ED-7C862664F6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337" y="2175852"/>
            <a:ext cx="1842874" cy="1228103"/>
          </a:xfrm>
          <a:prstGeom prst="rect">
            <a:avLst/>
          </a:prstGeom>
        </p:spPr>
      </p:pic>
      <p:sp>
        <p:nvSpPr>
          <p:cNvPr id="20" name="Text Placeholder 1">
            <a:extLst>
              <a:ext uri="{FF2B5EF4-FFF2-40B4-BE49-F238E27FC236}">
                <a16:creationId xmlns:a16="http://schemas.microsoft.com/office/drawing/2014/main" id="{7F0669EC-0D77-C1B6-1C13-DA97C0D27705}"/>
              </a:ext>
            </a:extLst>
          </p:cNvPr>
          <p:cNvSpPr txBox="1">
            <a:spLocks/>
          </p:cNvSpPr>
          <p:nvPr/>
        </p:nvSpPr>
        <p:spPr>
          <a:xfrm>
            <a:off x="2743197" y="4668363"/>
            <a:ext cx="6705600" cy="5122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solidFill>
                  <a:srgbClr val="0055A5"/>
                </a:solidFill>
              </a:rPr>
              <a:t>He </a:t>
            </a:r>
            <a:r>
              <a:rPr lang="en-GB" b="1" dirty="0">
                <a:solidFill>
                  <a:srgbClr val="00B050"/>
                </a:solidFill>
              </a:rPr>
              <a:t>doesn’t </a:t>
            </a:r>
            <a:r>
              <a:rPr lang="en-GB" b="1" dirty="0">
                <a:solidFill>
                  <a:srgbClr val="0055A5"/>
                </a:solidFill>
              </a:rPr>
              <a:t>like</a:t>
            </a:r>
            <a:r>
              <a:rPr lang="en-GB" dirty="0">
                <a:solidFill>
                  <a:srgbClr val="0055A5"/>
                </a:solidFill>
              </a:rPr>
              <a:t> </a:t>
            </a:r>
            <a:r>
              <a:rPr lang="en-GB" b="1" dirty="0">
                <a:solidFill>
                  <a:schemeClr val="accent2"/>
                </a:solidFill>
              </a:rPr>
              <a:t>playing</a:t>
            </a:r>
            <a:r>
              <a:rPr lang="en-GB" dirty="0">
                <a:solidFill>
                  <a:srgbClr val="0055A5"/>
                </a:solidFill>
              </a:rPr>
              <a:t> football.</a:t>
            </a:r>
          </a:p>
        </p:txBody>
      </p:sp>
      <p:sp>
        <p:nvSpPr>
          <p:cNvPr id="22" name="Text Placeholder 1">
            <a:extLst>
              <a:ext uri="{FF2B5EF4-FFF2-40B4-BE49-F238E27FC236}">
                <a16:creationId xmlns:a16="http://schemas.microsoft.com/office/drawing/2014/main" id="{06A29B16-E3E3-BC95-F293-B8A26931018D}"/>
              </a:ext>
            </a:extLst>
          </p:cNvPr>
          <p:cNvSpPr txBox="1">
            <a:spLocks/>
          </p:cNvSpPr>
          <p:nvPr/>
        </p:nvSpPr>
        <p:spPr>
          <a:xfrm>
            <a:off x="3816045" y="5267690"/>
            <a:ext cx="4559904" cy="5122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dirty="0">
                <a:solidFill>
                  <a:srgbClr val="0055A5"/>
                </a:solidFill>
              </a:rPr>
              <a:t>Il </a:t>
            </a:r>
            <a:r>
              <a:rPr lang="fr-FR" b="1" dirty="0">
                <a:solidFill>
                  <a:srgbClr val="00B050"/>
                </a:solidFill>
              </a:rPr>
              <a:t>n’</a:t>
            </a:r>
            <a:r>
              <a:rPr lang="fr-FR" b="1" dirty="0">
                <a:solidFill>
                  <a:srgbClr val="0055A5"/>
                </a:solidFill>
              </a:rPr>
              <a:t>aime</a:t>
            </a:r>
            <a:r>
              <a:rPr lang="fr-FR" dirty="0">
                <a:solidFill>
                  <a:srgbClr val="0055A5"/>
                </a:solidFill>
              </a:rPr>
              <a:t> </a:t>
            </a:r>
            <a:r>
              <a:rPr lang="fr-FR" b="1" dirty="0">
                <a:solidFill>
                  <a:srgbClr val="00B050"/>
                </a:solidFill>
              </a:rPr>
              <a:t>pas</a:t>
            </a:r>
            <a:r>
              <a:rPr lang="fr-FR" dirty="0">
                <a:solidFill>
                  <a:srgbClr val="0055A5"/>
                </a:solidFill>
              </a:rPr>
              <a:t> </a:t>
            </a:r>
            <a:r>
              <a:rPr lang="fr-FR" b="1" dirty="0">
                <a:solidFill>
                  <a:schemeClr val="accent2"/>
                </a:solidFill>
              </a:rPr>
              <a:t>jouer</a:t>
            </a:r>
            <a:r>
              <a:rPr lang="fr-FR" dirty="0">
                <a:solidFill>
                  <a:srgbClr val="0055A5"/>
                </a:solidFill>
              </a:rPr>
              <a:t> au foot.</a:t>
            </a:r>
          </a:p>
        </p:txBody>
      </p:sp>
    </p:spTree>
    <p:extLst>
      <p:ext uri="{BB962C8B-B14F-4D97-AF65-F5344CB8AC3E}">
        <p14:creationId xmlns:p14="http://schemas.microsoft.com/office/powerpoint/2010/main" val="321475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7" grpId="0"/>
      <p:bldP spid="10" grpId="0"/>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F25A0-79A6-4DAE-14B3-F17D3CE98535}"/>
              </a:ext>
            </a:extLst>
          </p:cNvPr>
          <p:cNvSpPr>
            <a:spLocks noGrp="1"/>
          </p:cNvSpPr>
          <p:nvPr>
            <p:ph type="title"/>
          </p:nvPr>
        </p:nvSpPr>
        <p:spPr>
          <a:xfrm>
            <a:off x="0" y="213557"/>
            <a:ext cx="5965902" cy="647577"/>
          </a:xfrm>
        </p:spPr>
        <p:txBody>
          <a:bodyPr/>
          <a:lstStyle/>
          <a:p>
            <a:r>
              <a:rPr lang="fr-FR" dirty="0"/>
              <a:t>Océane: mon temps libre</a:t>
            </a:r>
          </a:p>
        </p:txBody>
      </p:sp>
      <p:sp>
        <p:nvSpPr>
          <p:cNvPr id="5" name="Rounded Rectangle 46">
            <a:extLst>
              <a:ext uri="{FF2B5EF4-FFF2-40B4-BE49-F238E27FC236}">
                <a16:creationId xmlns:a16="http://schemas.microsoft.com/office/drawing/2014/main" id="{5882A60A-78E5-7E46-AB09-C95D23595BB3}"/>
              </a:ext>
            </a:extLst>
          </p:cNvPr>
          <p:cNvSpPr/>
          <p:nvPr/>
        </p:nvSpPr>
        <p:spPr>
          <a:xfrm>
            <a:off x="9930957" y="237379"/>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l</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ire</a:t>
            </a:r>
          </a:p>
        </p:txBody>
      </p:sp>
      <p:pic>
        <p:nvPicPr>
          <p:cNvPr id="4" name="Picture 3" descr="A picture containing text&#10;&#10;Description automatically generated">
            <a:extLst>
              <a:ext uri="{FF2B5EF4-FFF2-40B4-BE49-F238E27FC236}">
                <a16:creationId xmlns:a16="http://schemas.microsoft.com/office/drawing/2014/main" id="{14904268-A84B-7829-E0C4-994EBB716D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73"/>
          <a:stretch/>
        </p:blipFill>
        <p:spPr>
          <a:xfrm>
            <a:off x="0" y="3937997"/>
            <a:ext cx="2065364" cy="2430145"/>
          </a:xfrm>
          <a:prstGeom prst="rect">
            <a:avLst/>
          </a:prstGeom>
        </p:spPr>
      </p:pic>
      <p:sp>
        <p:nvSpPr>
          <p:cNvPr id="15" name="Speech Bubble: Rectangle with Corners Rounded 14">
            <a:extLst>
              <a:ext uri="{FF2B5EF4-FFF2-40B4-BE49-F238E27FC236}">
                <a16:creationId xmlns:a16="http://schemas.microsoft.com/office/drawing/2014/main" id="{716E6DBE-BECD-61A6-9763-B63693D61709}"/>
              </a:ext>
            </a:extLst>
          </p:cNvPr>
          <p:cNvSpPr/>
          <p:nvPr/>
        </p:nvSpPr>
        <p:spPr>
          <a:xfrm>
            <a:off x="1747518" y="947452"/>
            <a:ext cx="10087129" cy="4534102"/>
          </a:xfrm>
          <a:prstGeom prst="wedgeRoundRectCallout">
            <a:avLst>
              <a:gd name="adj1" fmla="val -52311"/>
              <a:gd name="adj2" fmla="val 22554"/>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400" dirty="0">
                <a:solidFill>
                  <a:srgbClr val="0055A5"/>
                </a:solidFill>
              </a:rPr>
              <a:t>Alors, moi  </a:t>
            </a:r>
            <a:r>
              <a:rPr lang="fr-FR" sz="2400" b="1" dirty="0">
                <a:solidFill>
                  <a:schemeClr val="accent2"/>
                </a:solidFill>
              </a:rPr>
              <a:t>  je   </a:t>
            </a:r>
            <a:r>
              <a:rPr lang="fr-FR" sz="2400" dirty="0">
                <a:solidFill>
                  <a:srgbClr val="0055A5"/>
                </a:solidFill>
              </a:rPr>
              <a:t>dessine des animaux, et</a:t>
            </a:r>
          </a:p>
          <a:p>
            <a:pPr algn="ctr">
              <a:lnSpc>
                <a:spcPct val="150000"/>
              </a:lnSpc>
            </a:pPr>
            <a:r>
              <a:rPr lang="fr-FR" sz="2400" b="1" dirty="0">
                <a:solidFill>
                  <a:schemeClr val="accent2"/>
                </a:solidFill>
              </a:rPr>
              <a:t>  je  </a:t>
            </a:r>
            <a:r>
              <a:rPr lang="fr-FR" sz="2400" dirty="0">
                <a:solidFill>
                  <a:srgbClr val="0055A5"/>
                </a:solidFill>
              </a:rPr>
              <a:t>regarde parfois des films à la télé. Je suis membre d’un club de tennis, comme mon frère, et</a:t>
            </a:r>
            <a:r>
              <a:rPr lang="fr-FR" sz="2400" b="1" dirty="0">
                <a:solidFill>
                  <a:schemeClr val="accent2"/>
                </a:solidFill>
              </a:rPr>
              <a:t>   on   </a:t>
            </a:r>
            <a:r>
              <a:rPr lang="fr-FR" sz="2400" dirty="0">
                <a:solidFill>
                  <a:srgbClr val="0055A5"/>
                </a:solidFill>
              </a:rPr>
              <a:t>joue souvent ensemble dans des compétitions. J’ai deux sœurs.  </a:t>
            </a:r>
            <a:r>
              <a:rPr lang="fr-FR" sz="2400" b="1" dirty="0">
                <a:solidFill>
                  <a:schemeClr val="accent2"/>
                </a:solidFill>
              </a:rPr>
              <a:t>Elles   </a:t>
            </a:r>
            <a:r>
              <a:rPr lang="fr-FR" sz="2400" dirty="0">
                <a:solidFill>
                  <a:srgbClr val="0055A5"/>
                </a:solidFill>
              </a:rPr>
              <a:t>dansent et chantent dans un groupe avec moi. Ma mère,</a:t>
            </a:r>
            <a:r>
              <a:rPr lang="fr-FR" sz="2400" b="1" dirty="0">
                <a:solidFill>
                  <a:schemeClr val="accent2"/>
                </a:solidFill>
              </a:rPr>
              <a:t>   elle   </a:t>
            </a:r>
            <a:r>
              <a:rPr lang="fr-FR" sz="2400" dirty="0">
                <a:solidFill>
                  <a:srgbClr val="0055A5"/>
                </a:solidFill>
              </a:rPr>
              <a:t>parle avec ses amis tout le temps ! </a:t>
            </a:r>
            <a:r>
              <a:rPr lang="fr-FR" sz="2400" dirty="0">
                <a:solidFill>
                  <a:schemeClr val="tx2"/>
                </a:solidFill>
              </a:rPr>
              <a:t>En famille,  </a:t>
            </a:r>
            <a:r>
              <a:rPr lang="fr-FR" sz="2400" b="1" dirty="0">
                <a:solidFill>
                  <a:schemeClr val="accent2"/>
                </a:solidFill>
              </a:rPr>
              <a:t>nous </a:t>
            </a:r>
            <a:r>
              <a:rPr lang="fr-FR" sz="2400" dirty="0">
                <a:solidFill>
                  <a:srgbClr val="0055A5"/>
                </a:solidFill>
              </a:rPr>
              <a:t>voyageons chaque été à l’étranger, et </a:t>
            </a:r>
            <a:r>
              <a:rPr lang="fr-FR" sz="2400" b="1" dirty="0">
                <a:solidFill>
                  <a:schemeClr val="accent2"/>
                </a:solidFill>
              </a:rPr>
              <a:t>  on   </a:t>
            </a:r>
            <a:r>
              <a:rPr lang="fr-FR" sz="2400" dirty="0">
                <a:solidFill>
                  <a:srgbClr val="0055A5"/>
                </a:solidFill>
              </a:rPr>
              <a:t>nage dans la mer. </a:t>
            </a:r>
          </a:p>
        </p:txBody>
      </p:sp>
      <p:sp>
        <p:nvSpPr>
          <p:cNvPr id="6" name="TextBox 5">
            <a:extLst>
              <a:ext uri="{FF2B5EF4-FFF2-40B4-BE49-F238E27FC236}">
                <a16:creationId xmlns:a16="http://schemas.microsoft.com/office/drawing/2014/main" id="{C9D67947-6CEC-65B6-8D68-86BA47EC5324}"/>
              </a:ext>
            </a:extLst>
          </p:cNvPr>
          <p:cNvSpPr txBox="1"/>
          <p:nvPr/>
        </p:nvSpPr>
        <p:spPr>
          <a:xfrm>
            <a:off x="5821010" y="299873"/>
            <a:ext cx="4256440" cy="461665"/>
          </a:xfrm>
          <a:prstGeom prst="rect">
            <a:avLst/>
          </a:prstGeom>
          <a:noFill/>
        </p:spPr>
        <p:txBody>
          <a:bodyPr wrap="square" rtlCol="0">
            <a:spAutoFit/>
          </a:bodyPr>
          <a:lstStyle/>
          <a:p>
            <a:pPr algn="ctr"/>
            <a:r>
              <a:rPr lang="fr-FR" sz="2400" dirty="0">
                <a:solidFill>
                  <a:srgbClr val="0055A5"/>
                </a:solidFill>
              </a:rPr>
              <a:t>Écris les bons pronoms.</a:t>
            </a:r>
          </a:p>
        </p:txBody>
      </p:sp>
      <p:sp>
        <p:nvSpPr>
          <p:cNvPr id="11" name="Rectangle 10">
            <a:extLst>
              <a:ext uri="{FF2B5EF4-FFF2-40B4-BE49-F238E27FC236}">
                <a16:creationId xmlns:a16="http://schemas.microsoft.com/office/drawing/2014/main" id="{FD150C75-3F18-6490-FFA1-C96C2B4D4EAE}"/>
              </a:ext>
            </a:extLst>
          </p:cNvPr>
          <p:cNvSpPr/>
          <p:nvPr/>
        </p:nvSpPr>
        <p:spPr>
          <a:xfrm>
            <a:off x="7044917" y="2514701"/>
            <a:ext cx="743247"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a:t>
            </a:r>
          </a:p>
        </p:txBody>
      </p:sp>
      <p:sp>
        <p:nvSpPr>
          <p:cNvPr id="2" name="Rectangle 1">
            <a:extLst>
              <a:ext uri="{FF2B5EF4-FFF2-40B4-BE49-F238E27FC236}">
                <a16:creationId xmlns:a16="http://schemas.microsoft.com/office/drawing/2014/main" id="{AD1E63ED-13E2-E174-FADE-6A6A5ABE21C9}"/>
              </a:ext>
            </a:extLst>
          </p:cNvPr>
          <p:cNvSpPr/>
          <p:nvPr/>
        </p:nvSpPr>
        <p:spPr>
          <a:xfrm>
            <a:off x="5325613" y="1370572"/>
            <a:ext cx="800197"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a:t>
            </a:r>
          </a:p>
        </p:txBody>
      </p:sp>
      <p:sp>
        <p:nvSpPr>
          <p:cNvPr id="7" name="Rectangle 6">
            <a:extLst>
              <a:ext uri="{FF2B5EF4-FFF2-40B4-BE49-F238E27FC236}">
                <a16:creationId xmlns:a16="http://schemas.microsoft.com/office/drawing/2014/main" id="{51E5678D-02D5-7BCA-6AFC-FA4BE7CA7331}"/>
              </a:ext>
            </a:extLst>
          </p:cNvPr>
          <p:cNvSpPr/>
          <p:nvPr/>
        </p:nvSpPr>
        <p:spPr>
          <a:xfrm>
            <a:off x="1866984" y="1937900"/>
            <a:ext cx="817497"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a:t>
            </a:r>
          </a:p>
        </p:txBody>
      </p:sp>
      <p:sp>
        <p:nvSpPr>
          <p:cNvPr id="8" name="Rectangle 7">
            <a:extLst>
              <a:ext uri="{FF2B5EF4-FFF2-40B4-BE49-F238E27FC236}">
                <a16:creationId xmlns:a16="http://schemas.microsoft.com/office/drawing/2014/main" id="{C0C36E73-3FF7-BCD2-B21B-F5A4ABDB0B69}"/>
              </a:ext>
            </a:extLst>
          </p:cNvPr>
          <p:cNvSpPr/>
          <p:nvPr/>
        </p:nvSpPr>
        <p:spPr>
          <a:xfrm>
            <a:off x="8537328" y="3094311"/>
            <a:ext cx="906401"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a:t>
            </a:r>
          </a:p>
        </p:txBody>
      </p:sp>
      <p:sp>
        <p:nvSpPr>
          <p:cNvPr id="10" name="Rectangle 9">
            <a:extLst>
              <a:ext uri="{FF2B5EF4-FFF2-40B4-BE49-F238E27FC236}">
                <a16:creationId xmlns:a16="http://schemas.microsoft.com/office/drawing/2014/main" id="{DCCB7294-97AC-AD8A-5720-B1ECEE16EB4D}"/>
              </a:ext>
            </a:extLst>
          </p:cNvPr>
          <p:cNvSpPr/>
          <p:nvPr/>
        </p:nvSpPr>
        <p:spPr>
          <a:xfrm>
            <a:off x="9402656" y="3613198"/>
            <a:ext cx="906401"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a:t>
            </a:r>
          </a:p>
        </p:txBody>
      </p:sp>
      <p:sp>
        <p:nvSpPr>
          <p:cNvPr id="12" name="Rectangle 11">
            <a:extLst>
              <a:ext uri="{FF2B5EF4-FFF2-40B4-BE49-F238E27FC236}">
                <a16:creationId xmlns:a16="http://schemas.microsoft.com/office/drawing/2014/main" id="{9A1E4CF9-09CD-CFA0-767B-7B5C47A24EF5}"/>
              </a:ext>
            </a:extLst>
          </p:cNvPr>
          <p:cNvSpPr/>
          <p:nvPr/>
        </p:nvSpPr>
        <p:spPr>
          <a:xfrm>
            <a:off x="8439594" y="4161181"/>
            <a:ext cx="906401"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a:t>
            </a:r>
          </a:p>
        </p:txBody>
      </p:sp>
      <p:sp>
        <p:nvSpPr>
          <p:cNvPr id="14" name="Rectangle 13">
            <a:extLst>
              <a:ext uri="{FF2B5EF4-FFF2-40B4-BE49-F238E27FC236}">
                <a16:creationId xmlns:a16="http://schemas.microsoft.com/office/drawing/2014/main" id="{37941B90-7CB2-7FB6-0793-EF5FF60E98F2}"/>
              </a:ext>
            </a:extLst>
          </p:cNvPr>
          <p:cNvSpPr/>
          <p:nvPr/>
        </p:nvSpPr>
        <p:spPr>
          <a:xfrm>
            <a:off x="7069735" y="4691404"/>
            <a:ext cx="804171"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a:t>
            </a:r>
          </a:p>
        </p:txBody>
      </p:sp>
      <p:sp>
        <p:nvSpPr>
          <p:cNvPr id="16" name="Speech Bubble: Rectangle with Corners Rounded 15">
            <a:extLst>
              <a:ext uri="{FF2B5EF4-FFF2-40B4-BE49-F238E27FC236}">
                <a16:creationId xmlns:a16="http://schemas.microsoft.com/office/drawing/2014/main" id="{4AFBAA66-9B5B-9D16-E7C5-46F20F7A21D1}"/>
              </a:ext>
            </a:extLst>
          </p:cNvPr>
          <p:cNvSpPr/>
          <p:nvPr/>
        </p:nvSpPr>
        <p:spPr>
          <a:xfrm>
            <a:off x="62538" y="942175"/>
            <a:ext cx="4082278" cy="2995822"/>
          </a:xfrm>
          <a:prstGeom prst="wedgeRoundRectCallout">
            <a:avLst>
              <a:gd name="adj1" fmla="val -22836"/>
              <a:gd name="adj2" fmla="val 6057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voya</a:t>
            </a:r>
            <a:r>
              <a:rPr lang="fr-FR" sz="2400" b="1" dirty="0">
                <a:solidFill>
                  <a:schemeClr val="accent2"/>
                </a:solidFill>
              </a:rPr>
              <a:t>g</a:t>
            </a:r>
            <a:r>
              <a:rPr lang="fr-FR" sz="2400" b="1" dirty="0">
                <a:solidFill>
                  <a:schemeClr val="bg1"/>
                </a:solidFill>
              </a:rPr>
              <a:t>er</a:t>
            </a:r>
          </a:p>
          <a:p>
            <a:pPr algn="ctr"/>
            <a:r>
              <a:rPr lang="en-GB" sz="2400" dirty="0">
                <a:solidFill>
                  <a:schemeClr val="bg1"/>
                </a:solidFill>
              </a:rPr>
              <a:t>[to travel]</a:t>
            </a:r>
          </a:p>
          <a:p>
            <a:pPr algn="ctr"/>
            <a:r>
              <a:rPr lang="en-GB" sz="2400" dirty="0">
                <a:solidFill>
                  <a:schemeClr val="bg1"/>
                </a:solidFill>
              </a:rPr>
              <a:t>Verbs ending with </a:t>
            </a:r>
            <a:r>
              <a:rPr lang="en-GB" sz="2400" b="1" dirty="0">
                <a:solidFill>
                  <a:schemeClr val="accent2"/>
                </a:solidFill>
              </a:rPr>
              <a:t>-ger </a:t>
            </a:r>
            <a:r>
              <a:rPr lang="en-GB" sz="2400" dirty="0">
                <a:solidFill>
                  <a:schemeClr val="bg1"/>
                </a:solidFill>
              </a:rPr>
              <a:t>have a spelling change in the nous form: </a:t>
            </a:r>
            <a:r>
              <a:rPr lang="fr-FR" sz="2400" b="1" dirty="0">
                <a:solidFill>
                  <a:schemeClr val="bg1"/>
                </a:solidFill>
              </a:rPr>
              <a:t>nous voyag</a:t>
            </a:r>
            <a:r>
              <a:rPr lang="fr-FR" sz="2400" b="1" dirty="0">
                <a:solidFill>
                  <a:schemeClr val="accent2"/>
                </a:solidFill>
              </a:rPr>
              <a:t>e</a:t>
            </a:r>
            <a:r>
              <a:rPr lang="fr-FR" sz="2400" b="1" dirty="0">
                <a:solidFill>
                  <a:schemeClr val="bg1"/>
                </a:solidFill>
              </a:rPr>
              <a:t>ons</a:t>
            </a:r>
            <a:r>
              <a:rPr lang="en-GB" sz="2400" b="1" dirty="0">
                <a:solidFill>
                  <a:schemeClr val="bg1"/>
                </a:solidFill>
              </a:rPr>
              <a:t>. </a:t>
            </a:r>
            <a:r>
              <a:rPr lang="en-GB" sz="2400" dirty="0">
                <a:solidFill>
                  <a:schemeClr val="bg1"/>
                </a:solidFill>
              </a:rPr>
              <a:t>Why do you think this is done?</a:t>
            </a:r>
          </a:p>
        </p:txBody>
      </p:sp>
      <p:cxnSp>
        <p:nvCxnSpPr>
          <p:cNvPr id="17" name="Straight Connector 16">
            <a:extLst>
              <a:ext uri="{FF2B5EF4-FFF2-40B4-BE49-F238E27FC236}">
                <a16:creationId xmlns:a16="http://schemas.microsoft.com/office/drawing/2014/main" id="{AA5BE0F2-0F31-5718-F4D7-217E987E8591}"/>
              </a:ext>
            </a:extLst>
          </p:cNvPr>
          <p:cNvCxnSpPr>
            <a:cxnSpLocks/>
          </p:cNvCxnSpPr>
          <p:nvPr/>
        </p:nvCxnSpPr>
        <p:spPr>
          <a:xfrm>
            <a:off x="9345995" y="4613066"/>
            <a:ext cx="1643273" cy="0"/>
          </a:xfrm>
          <a:prstGeom prst="line">
            <a:avLst/>
          </a:prstGeom>
          <a:ln/>
        </p:spPr>
        <p:style>
          <a:lnRef idx="3">
            <a:schemeClr val="accent2"/>
          </a:lnRef>
          <a:fillRef idx="0">
            <a:schemeClr val="accent2"/>
          </a:fillRef>
          <a:effectRef idx="2">
            <a:schemeClr val="accent2"/>
          </a:effectRef>
          <a:fontRef idx="minor">
            <a:schemeClr val="tx1"/>
          </a:fontRef>
        </p:style>
      </p:cxnSp>
      <p:sp>
        <p:nvSpPr>
          <p:cNvPr id="19" name="Speech Bubble: Rectangle with Corners Rounded 18">
            <a:extLst>
              <a:ext uri="{FF2B5EF4-FFF2-40B4-BE49-F238E27FC236}">
                <a16:creationId xmlns:a16="http://schemas.microsoft.com/office/drawing/2014/main" id="{5F0F476E-96DE-47E4-0C9A-B6101FF39F03}"/>
              </a:ext>
            </a:extLst>
          </p:cNvPr>
          <p:cNvSpPr/>
          <p:nvPr/>
        </p:nvSpPr>
        <p:spPr>
          <a:xfrm>
            <a:off x="1875817" y="4084752"/>
            <a:ext cx="4537999" cy="2166018"/>
          </a:xfrm>
          <a:prstGeom prst="wedgeRoundRectCallout">
            <a:avLst>
              <a:gd name="adj1" fmla="val -64270"/>
              <a:gd name="adj2" fmla="val -16175"/>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The </a:t>
            </a:r>
            <a:r>
              <a:rPr lang="en-GB" sz="2400" b="1" dirty="0">
                <a:solidFill>
                  <a:schemeClr val="accent2"/>
                </a:solidFill>
              </a:rPr>
              <a:t>g</a:t>
            </a:r>
            <a:r>
              <a:rPr lang="en-GB" sz="2400" dirty="0">
                <a:solidFill>
                  <a:schemeClr val="bg1"/>
                </a:solidFill>
              </a:rPr>
              <a:t> in </a:t>
            </a:r>
            <a:r>
              <a:rPr lang="fr-FR" sz="2400" dirty="0">
                <a:solidFill>
                  <a:schemeClr val="bg1"/>
                </a:solidFill>
              </a:rPr>
              <a:t>voyager </a:t>
            </a:r>
            <a:r>
              <a:rPr lang="en-GB" sz="2400" dirty="0">
                <a:solidFill>
                  <a:schemeClr val="bg1"/>
                </a:solidFill>
              </a:rPr>
              <a:t>is the </a:t>
            </a:r>
            <a:r>
              <a:rPr lang="en-GB" sz="2400" b="1" dirty="0">
                <a:solidFill>
                  <a:schemeClr val="bg1"/>
                </a:solidFill>
              </a:rPr>
              <a:t>SSC [j/soft g]</a:t>
            </a:r>
            <a:r>
              <a:rPr lang="en-GB" sz="2400" dirty="0">
                <a:solidFill>
                  <a:schemeClr val="bg1"/>
                </a:solidFill>
              </a:rPr>
              <a:t>.</a:t>
            </a:r>
            <a:r>
              <a:rPr lang="en-GB" sz="2400" b="1" dirty="0">
                <a:solidFill>
                  <a:schemeClr val="bg1"/>
                </a:solidFill>
              </a:rPr>
              <a:t> </a:t>
            </a:r>
            <a:r>
              <a:rPr lang="en-GB" sz="2400" dirty="0">
                <a:solidFill>
                  <a:schemeClr val="bg1"/>
                </a:solidFill>
              </a:rPr>
              <a:t>In French, </a:t>
            </a:r>
            <a:r>
              <a:rPr lang="en-GB" sz="2400" b="1" dirty="0">
                <a:solidFill>
                  <a:schemeClr val="accent2"/>
                </a:solidFill>
              </a:rPr>
              <a:t>g</a:t>
            </a:r>
            <a:r>
              <a:rPr lang="en-GB" sz="2400" dirty="0">
                <a:solidFill>
                  <a:schemeClr val="bg1"/>
                </a:solidFill>
              </a:rPr>
              <a:t> before </a:t>
            </a:r>
            <a:r>
              <a:rPr lang="en-GB" sz="2400" b="1" dirty="0">
                <a:solidFill>
                  <a:schemeClr val="accent2"/>
                </a:solidFill>
              </a:rPr>
              <a:t>o</a:t>
            </a:r>
            <a:r>
              <a:rPr lang="en-GB" sz="2400" dirty="0">
                <a:solidFill>
                  <a:schemeClr val="bg1"/>
                </a:solidFill>
              </a:rPr>
              <a:t> is the </a:t>
            </a:r>
            <a:r>
              <a:rPr lang="en-GB" sz="2400" b="1" dirty="0">
                <a:solidFill>
                  <a:schemeClr val="bg1"/>
                </a:solidFill>
              </a:rPr>
              <a:t>SSC [hard g]</a:t>
            </a:r>
            <a:r>
              <a:rPr lang="en-GB" sz="2400" dirty="0">
                <a:solidFill>
                  <a:schemeClr val="bg1"/>
                </a:solidFill>
              </a:rPr>
              <a:t>,</a:t>
            </a:r>
            <a:r>
              <a:rPr lang="en-GB" sz="2400" b="1" dirty="0">
                <a:solidFill>
                  <a:schemeClr val="bg1"/>
                </a:solidFill>
              </a:rPr>
              <a:t> </a:t>
            </a:r>
            <a:r>
              <a:rPr lang="en-GB" sz="2400" dirty="0">
                <a:solidFill>
                  <a:schemeClr val="bg1"/>
                </a:solidFill>
              </a:rPr>
              <a:t>so the </a:t>
            </a:r>
            <a:r>
              <a:rPr lang="en-GB" sz="2400" b="1" dirty="0">
                <a:solidFill>
                  <a:schemeClr val="accent2"/>
                </a:solidFill>
              </a:rPr>
              <a:t>e</a:t>
            </a:r>
            <a:r>
              <a:rPr lang="en-GB" sz="2400" dirty="0">
                <a:solidFill>
                  <a:schemeClr val="bg1"/>
                </a:solidFill>
              </a:rPr>
              <a:t> is inserted in the nous form to soften the </a:t>
            </a:r>
            <a:r>
              <a:rPr lang="en-GB" sz="2400" b="1" dirty="0">
                <a:solidFill>
                  <a:schemeClr val="accent2"/>
                </a:solidFill>
              </a:rPr>
              <a:t>g</a:t>
            </a:r>
            <a:r>
              <a:rPr lang="en-GB" sz="2400" dirty="0">
                <a:solidFill>
                  <a:schemeClr val="bg1"/>
                </a:solidFill>
              </a:rPr>
              <a:t>.</a:t>
            </a:r>
          </a:p>
        </p:txBody>
      </p:sp>
    </p:spTree>
    <p:extLst>
      <p:ext uri="{BB962C8B-B14F-4D97-AF65-F5344CB8AC3E}">
        <p14:creationId xmlns:p14="http://schemas.microsoft.com/office/powerpoint/2010/main" val="214778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7" grpId="0" animBg="1"/>
      <p:bldP spid="8" grpId="0" animBg="1"/>
      <p:bldP spid="10" grpId="0" animBg="1"/>
      <p:bldP spid="12" grpId="0" animBg="1"/>
      <p:bldP spid="14" grpId="0" animBg="1"/>
      <p:bldP spid="16"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4E779B00-311E-846F-E62A-0B925011CFE2}"/>
              </a:ext>
            </a:extLst>
          </p:cNvPr>
          <p:cNvSpPr/>
          <p:nvPr/>
        </p:nvSpPr>
        <p:spPr>
          <a:xfrm>
            <a:off x="1860218" y="940032"/>
            <a:ext cx="8975422" cy="5243256"/>
          </a:xfrm>
          <a:prstGeom prst="wedgeRoundRectCallout">
            <a:avLst>
              <a:gd name="adj1" fmla="val -52873"/>
              <a:gd name="adj2" fmla="val 24156"/>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400" dirty="0">
                <a:solidFill>
                  <a:srgbClr val="0055A5"/>
                </a:solidFill>
              </a:rPr>
              <a:t>Alors moi, qu’est-ce que j’</a:t>
            </a:r>
            <a:r>
              <a:rPr lang="fr-FR" sz="2400" b="1" dirty="0">
                <a:solidFill>
                  <a:schemeClr val="accent2"/>
                </a:solidFill>
              </a:rPr>
              <a:t>aime</a:t>
            </a:r>
            <a:r>
              <a:rPr lang="fr-FR" sz="2400" dirty="0">
                <a:solidFill>
                  <a:srgbClr val="0055A5"/>
                </a:solidFill>
              </a:rPr>
              <a:t> faire dans mon temps libre ? J’aime bien le sport. Moi et ma sœur, nous  </a:t>
            </a:r>
            <a:r>
              <a:rPr lang="fr-FR" sz="2400" b="1" dirty="0">
                <a:solidFill>
                  <a:schemeClr val="accent2"/>
                </a:solidFill>
              </a:rPr>
              <a:t>jouons</a:t>
            </a:r>
            <a:r>
              <a:rPr lang="fr-FR" sz="2400" dirty="0">
                <a:solidFill>
                  <a:srgbClr val="0055A5"/>
                </a:solidFill>
              </a:rPr>
              <a:t>  au foot, et je vais souvent à la piscine près de la maison parce que j’</a:t>
            </a:r>
            <a:r>
              <a:rPr lang="fr-FR" sz="2400" b="1" dirty="0">
                <a:solidFill>
                  <a:schemeClr val="accent2"/>
                </a:solidFill>
              </a:rPr>
              <a:t>aime</a:t>
            </a:r>
            <a:r>
              <a:rPr lang="fr-FR" sz="2400" dirty="0">
                <a:solidFill>
                  <a:srgbClr val="0055A5"/>
                </a:solidFill>
              </a:rPr>
              <a:t>   </a:t>
            </a:r>
            <a:r>
              <a:rPr lang="fr-FR" sz="2400" b="1" dirty="0">
                <a:solidFill>
                  <a:schemeClr val="accent2"/>
                </a:solidFill>
              </a:rPr>
              <a:t>nager</a:t>
            </a:r>
            <a:r>
              <a:rPr lang="fr-FR" sz="2400" dirty="0">
                <a:solidFill>
                  <a:srgbClr val="0055A5"/>
                </a:solidFill>
              </a:rPr>
              <a:t>.   J’ai beaucoup d’amis au collège. Mon ami Baptiste </a:t>
            </a:r>
            <a:r>
              <a:rPr lang="fr-FR" sz="2400" b="1" dirty="0">
                <a:solidFill>
                  <a:schemeClr val="accent2"/>
                </a:solidFill>
              </a:rPr>
              <a:t>écoute</a:t>
            </a:r>
            <a:r>
              <a:rPr lang="fr-FR" sz="2400" dirty="0">
                <a:solidFill>
                  <a:srgbClr val="0055A5"/>
                </a:solidFill>
              </a:rPr>
              <a:t> de la musique tous les jours, et mon amie Océane </a:t>
            </a:r>
            <a:r>
              <a:rPr lang="fr-FR" sz="2400" b="1" dirty="0">
                <a:solidFill>
                  <a:schemeClr val="accent2"/>
                </a:solidFill>
              </a:rPr>
              <a:t>chante</a:t>
            </a:r>
            <a:r>
              <a:rPr lang="fr-FR" sz="2400" dirty="0">
                <a:solidFill>
                  <a:srgbClr val="0055A5"/>
                </a:solidFill>
              </a:rPr>
              <a:t> dans un groupe avec ses sœurs. Elles </a:t>
            </a:r>
            <a:r>
              <a:rPr lang="fr-FR" sz="2400" b="1" dirty="0">
                <a:solidFill>
                  <a:schemeClr val="accent2"/>
                </a:solidFill>
              </a:rPr>
              <a:t>dansent</a:t>
            </a:r>
            <a:r>
              <a:rPr lang="fr-FR" sz="2400" dirty="0">
                <a:solidFill>
                  <a:srgbClr val="0055A5"/>
                </a:solidFill>
              </a:rPr>
              <a:t> aussi. Et toi, qu’est-ce que tu </a:t>
            </a:r>
            <a:r>
              <a:rPr lang="fr-FR" sz="2400" b="1" dirty="0">
                <a:solidFill>
                  <a:schemeClr val="accent2"/>
                </a:solidFill>
              </a:rPr>
              <a:t>aimes  </a:t>
            </a:r>
            <a:r>
              <a:rPr lang="fr-FR" sz="2400" dirty="0">
                <a:solidFill>
                  <a:srgbClr val="0055A5"/>
                </a:solidFill>
              </a:rPr>
              <a:t>faire dans ton temps libre ?</a:t>
            </a:r>
          </a:p>
        </p:txBody>
      </p:sp>
      <p:sp>
        <p:nvSpPr>
          <p:cNvPr id="3" name="Title 2">
            <a:extLst>
              <a:ext uri="{FF2B5EF4-FFF2-40B4-BE49-F238E27FC236}">
                <a16:creationId xmlns:a16="http://schemas.microsoft.com/office/drawing/2014/main" id="{4E1F25A0-79A6-4DAE-14B3-F17D3CE98535}"/>
              </a:ext>
            </a:extLst>
          </p:cNvPr>
          <p:cNvSpPr>
            <a:spLocks noGrp="1"/>
          </p:cNvSpPr>
          <p:nvPr>
            <p:ph type="title"/>
          </p:nvPr>
        </p:nvSpPr>
        <p:spPr>
          <a:xfrm>
            <a:off x="0" y="213557"/>
            <a:ext cx="5965902" cy="647577"/>
          </a:xfrm>
        </p:spPr>
        <p:txBody>
          <a:bodyPr/>
          <a:lstStyle/>
          <a:p>
            <a:r>
              <a:rPr lang="fr-FR"/>
              <a:t>Amir: mon temps libre</a:t>
            </a:r>
          </a:p>
        </p:txBody>
      </p:sp>
      <p:sp>
        <p:nvSpPr>
          <p:cNvPr id="5" name="Rounded Rectangle 46">
            <a:extLst>
              <a:ext uri="{FF2B5EF4-FFF2-40B4-BE49-F238E27FC236}">
                <a16:creationId xmlns:a16="http://schemas.microsoft.com/office/drawing/2014/main" id="{5882A60A-78E5-7E46-AB09-C95D23595BB3}"/>
              </a:ext>
            </a:extLst>
          </p:cNvPr>
          <p:cNvSpPr/>
          <p:nvPr/>
        </p:nvSpPr>
        <p:spPr>
          <a:xfrm>
            <a:off x="9960298" y="275112"/>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11" name="TextBox 10">
            <a:extLst>
              <a:ext uri="{FF2B5EF4-FFF2-40B4-BE49-F238E27FC236}">
                <a16:creationId xmlns:a16="http://schemas.microsoft.com/office/drawing/2014/main" id="{81F1D07B-4FD4-543C-7461-EAE5694FA755}"/>
              </a:ext>
            </a:extLst>
          </p:cNvPr>
          <p:cNvSpPr txBox="1"/>
          <p:nvPr/>
        </p:nvSpPr>
        <p:spPr>
          <a:xfrm>
            <a:off x="5710180" y="280949"/>
            <a:ext cx="4256440" cy="461665"/>
          </a:xfrm>
          <a:prstGeom prst="rect">
            <a:avLst/>
          </a:prstGeom>
          <a:noFill/>
        </p:spPr>
        <p:txBody>
          <a:bodyPr wrap="square" rtlCol="0">
            <a:spAutoFit/>
          </a:bodyPr>
          <a:lstStyle/>
          <a:p>
            <a:pPr algn="ctr"/>
            <a:r>
              <a:rPr lang="fr-FR" sz="2400" dirty="0">
                <a:solidFill>
                  <a:srgbClr val="0055A5"/>
                </a:solidFill>
              </a:rPr>
              <a:t>Écris les verbes en français.</a:t>
            </a:r>
          </a:p>
        </p:txBody>
      </p:sp>
      <p:pic>
        <p:nvPicPr>
          <p:cNvPr id="4" name="Picture 3">
            <a:extLst>
              <a:ext uri="{FF2B5EF4-FFF2-40B4-BE49-F238E27FC236}">
                <a16:creationId xmlns:a16="http://schemas.microsoft.com/office/drawing/2014/main" id="{DB774196-7E64-7FEB-3F3B-03F679393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86088"/>
            <a:ext cx="2075694" cy="2075694"/>
          </a:xfrm>
          <a:prstGeom prst="rect">
            <a:avLst/>
          </a:prstGeom>
        </p:spPr>
      </p:pic>
      <p:sp>
        <p:nvSpPr>
          <p:cNvPr id="7" name="Rectangle 6">
            <a:extLst>
              <a:ext uri="{FF2B5EF4-FFF2-40B4-BE49-F238E27FC236}">
                <a16:creationId xmlns:a16="http://schemas.microsoft.com/office/drawing/2014/main" id="{A8FB7B27-36DD-921D-4602-052ADA0C828E}"/>
              </a:ext>
            </a:extLst>
          </p:cNvPr>
          <p:cNvSpPr/>
          <p:nvPr/>
        </p:nvSpPr>
        <p:spPr>
          <a:xfrm>
            <a:off x="6249330" y="1473556"/>
            <a:ext cx="799702"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like</a:t>
            </a:r>
          </a:p>
        </p:txBody>
      </p:sp>
      <p:sp>
        <p:nvSpPr>
          <p:cNvPr id="14" name="Rectangle 13">
            <a:extLst>
              <a:ext uri="{FF2B5EF4-FFF2-40B4-BE49-F238E27FC236}">
                <a16:creationId xmlns:a16="http://schemas.microsoft.com/office/drawing/2014/main" id="{92EF962B-8EEC-B57F-B791-DFC4EAE16C40}"/>
              </a:ext>
            </a:extLst>
          </p:cNvPr>
          <p:cNvSpPr/>
          <p:nvPr/>
        </p:nvSpPr>
        <p:spPr>
          <a:xfrm>
            <a:off x="2205990" y="2542809"/>
            <a:ext cx="1155224"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play</a:t>
            </a:r>
          </a:p>
        </p:txBody>
      </p:sp>
      <p:sp>
        <p:nvSpPr>
          <p:cNvPr id="17" name="Rectangle 16">
            <a:extLst>
              <a:ext uri="{FF2B5EF4-FFF2-40B4-BE49-F238E27FC236}">
                <a16:creationId xmlns:a16="http://schemas.microsoft.com/office/drawing/2014/main" id="{0CABA095-F58A-8481-0158-F596B6EAF16F}"/>
              </a:ext>
            </a:extLst>
          </p:cNvPr>
          <p:cNvSpPr/>
          <p:nvPr/>
        </p:nvSpPr>
        <p:spPr>
          <a:xfrm>
            <a:off x="5623394" y="3108007"/>
            <a:ext cx="802851"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like</a:t>
            </a:r>
          </a:p>
        </p:txBody>
      </p:sp>
      <p:sp>
        <p:nvSpPr>
          <p:cNvPr id="21" name="Rectangle 20">
            <a:extLst>
              <a:ext uri="{FF2B5EF4-FFF2-40B4-BE49-F238E27FC236}">
                <a16:creationId xmlns:a16="http://schemas.microsoft.com/office/drawing/2014/main" id="{36E370A6-2CC4-ED69-0465-460F8FA675F0}"/>
              </a:ext>
            </a:extLst>
          </p:cNvPr>
          <p:cNvSpPr/>
          <p:nvPr/>
        </p:nvSpPr>
        <p:spPr>
          <a:xfrm>
            <a:off x="6471365" y="3102108"/>
            <a:ext cx="1367035"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 swim</a:t>
            </a:r>
          </a:p>
        </p:txBody>
      </p:sp>
      <p:sp>
        <p:nvSpPr>
          <p:cNvPr id="25" name="Rectangle 24">
            <a:extLst>
              <a:ext uri="{FF2B5EF4-FFF2-40B4-BE49-F238E27FC236}">
                <a16:creationId xmlns:a16="http://schemas.microsoft.com/office/drawing/2014/main" id="{A3FD884B-BF61-91FF-B6E2-D35A1D8C673A}"/>
              </a:ext>
            </a:extLst>
          </p:cNvPr>
          <p:cNvSpPr/>
          <p:nvPr/>
        </p:nvSpPr>
        <p:spPr>
          <a:xfrm>
            <a:off x="8126282" y="3680269"/>
            <a:ext cx="1133368"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listens</a:t>
            </a:r>
          </a:p>
        </p:txBody>
      </p:sp>
      <p:sp>
        <p:nvSpPr>
          <p:cNvPr id="27" name="Rectangle 26">
            <a:extLst>
              <a:ext uri="{FF2B5EF4-FFF2-40B4-BE49-F238E27FC236}">
                <a16:creationId xmlns:a16="http://schemas.microsoft.com/office/drawing/2014/main" id="{AF941029-F058-45B9-2E6B-D9BC44A5CCC8}"/>
              </a:ext>
            </a:extLst>
          </p:cNvPr>
          <p:cNvSpPr/>
          <p:nvPr/>
        </p:nvSpPr>
        <p:spPr>
          <a:xfrm>
            <a:off x="9079505" y="4254129"/>
            <a:ext cx="1097440"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sings</a:t>
            </a:r>
          </a:p>
        </p:txBody>
      </p:sp>
      <p:sp>
        <p:nvSpPr>
          <p:cNvPr id="29" name="Rectangle 28">
            <a:extLst>
              <a:ext uri="{FF2B5EF4-FFF2-40B4-BE49-F238E27FC236}">
                <a16:creationId xmlns:a16="http://schemas.microsoft.com/office/drawing/2014/main" id="{F81B5628-D149-0B1B-FE32-8A7F0EE896FE}"/>
              </a:ext>
            </a:extLst>
          </p:cNvPr>
          <p:cNvSpPr/>
          <p:nvPr/>
        </p:nvSpPr>
        <p:spPr>
          <a:xfrm>
            <a:off x="5364668" y="5342521"/>
            <a:ext cx="983261"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like</a:t>
            </a:r>
          </a:p>
        </p:txBody>
      </p:sp>
      <p:sp>
        <p:nvSpPr>
          <p:cNvPr id="31" name="Rectangle 30">
            <a:extLst>
              <a:ext uri="{FF2B5EF4-FFF2-40B4-BE49-F238E27FC236}">
                <a16:creationId xmlns:a16="http://schemas.microsoft.com/office/drawing/2014/main" id="{C5295952-05CF-B749-A169-76B2D27EEB99}"/>
              </a:ext>
            </a:extLst>
          </p:cNvPr>
          <p:cNvSpPr/>
          <p:nvPr/>
        </p:nvSpPr>
        <p:spPr>
          <a:xfrm>
            <a:off x="7878988" y="4787791"/>
            <a:ext cx="1303907" cy="461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dance</a:t>
            </a:r>
          </a:p>
        </p:txBody>
      </p:sp>
    </p:spTree>
    <p:extLst>
      <p:ext uri="{BB962C8B-B14F-4D97-AF65-F5344CB8AC3E}">
        <p14:creationId xmlns:p14="http://schemas.microsoft.com/office/powerpoint/2010/main" val="193645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7" grpId="0" animBg="1"/>
      <p:bldP spid="21" grpId="0" animBg="1"/>
      <p:bldP spid="25" grpId="0" animBg="1"/>
      <p:bldP spid="27" grpId="0" animBg="1"/>
      <p:bldP spid="29"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F25A0-79A6-4DAE-14B3-F17D3CE98535}"/>
              </a:ext>
            </a:extLst>
          </p:cNvPr>
          <p:cNvSpPr>
            <a:spLocks noGrp="1"/>
          </p:cNvSpPr>
          <p:nvPr>
            <p:ph type="title"/>
          </p:nvPr>
        </p:nvSpPr>
        <p:spPr>
          <a:xfrm>
            <a:off x="0" y="213557"/>
            <a:ext cx="4648200" cy="647577"/>
          </a:xfrm>
        </p:spPr>
        <p:txBody>
          <a:bodyPr>
            <a:normAutofit/>
          </a:bodyPr>
          <a:lstStyle/>
          <a:p>
            <a:r>
              <a:rPr lang="en-GB" sz="2800" dirty="0"/>
              <a:t>Le temps libre</a:t>
            </a:r>
          </a:p>
        </p:txBody>
      </p:sp>
      <p:sp>
        <p:nvSpPr>
          <p:cNvPr id="5" name="Rounded Rectangle 46">
            <a:extLst>
              <a:ext uri="{FF2B5EF4-FFF2-40B4-BE49-F238E27FC236}">
                <a16:creationId xmlns:a16="http://schemas.microsoft.com/office/drawing/2014/main" id="{5882A60A-78E5-7E46-AB09-C95D23595BB3}"/>
              </a:ext>
            </a:extLst>
          </p:cNvPr>
          <p:cNvSpPr/>
          <p:nvPr/>
        </p:nvSpPr>
        <p:spPr>
          <a:xfrm>
            <a:off x="9876529"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l</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4" name="TextBox 3">
            <a:extLst>
              <a:ext uri="{FF2B5EF4-FFF2-40B4-BE49-F238E27FC236}">
                <a16:creationId xmlns:a16="http://schemas.microsoft.com/office/drawing/2014/main" id="{2D9F3EC6-71CF-85E7-6253-EEC0EE6B6DCE}"/>
              </a:ext>
            </a:extLst>
          </p:cNvPr>
          <p:cNvSpPr txBox="1"/>
          <p:nvPr/>
        </p:nvSpPr>
        <p:spPr>
          <a:xfrm>
            <a:off x="239486" y="4939439"/>
            <a:ext cx="5606142" cy="1323439"/>
          </a:xfrm>
          <a:prstGeom prst="rect">
            <a:avLst/>
          </a:prstGeom>
          <a:noFill/>
        </p:spPr>
        <p:txBody>
          <a:bodyPr wrap="square" rtlCol="0">
            <a:spAutoFit/>
          </a:bodyPr>
          <a:lstStyle/>
          <a:p>
            <a:pPr marL="342900" indent="-342900">
              <a:buFont typeface="+mj-lt"/>
              <a:buAutoNum type="arabicPeriod"/>
            </a:pPr>
            <a:r>
              <a:rPr lang="fr-FR" sz="2000" dirty="0">
                <a:solidFill>
                  <a:schemeClr val="tx2"/>
                </a:solidFill>
              </a:rPr>
              <a:t>Océane joue à quel sport, et avec qui ?</a:t>
            </a:r>
          </a:p>
          <a:p>
            <a:pPr marL="342900" indent="-342900">
              <a:buFont typeface="+mj-lt"/>
              <a:buAutoNum type="arabicPeriod"/>
            </a:pPr>
            <a:r>
              <a:rPr lang="fr-FR" sz="2000" dirty="0">
                <a:solidFill>
                  <a:schemeClr val="tx2"/>
                </a:solidFill>
              </a:rPr>
              <a:t>Qui aime écouter de la musique ?</a:t>
            </a:r>
          </a:p>
          <a:p>
            <a:pPr marL="342900" indent="-342900">
              <a:buFont typeface="+mj-lt"/>
              <a:buAutoNum type="arabicPeriod"/>
            </a:pPr>
            <a:r>
              <a:rPr lang="fr-FR" sz="2000" dirty="0">
                <a:solidFill>
                  <a:schemeClr val="tx2"/>
                </a:solidFill>
              </a:rPr>
              <a:t>Océane a combien de sœurs ?</a:t>
            </a:r>
          </a:p>
          <a:p>
            <a:pPr marL="342900" indent="-342900">
              <a:buFont typeface="+mj-lt"/>
              <a:buAutoNum type="arabicPeriod"/>
            </a:pPr>
            <a:r>
              <a:rPr lang="fr-FR" sz="2000" dirty="0">
                <a:solidFill>
                  <a:schemeClr val="tx2"/>
                </a:solidFill>
              </a:rPr>
              <a:t>Amir nage où ?</a:t>
            </a:r>
          </a:p>
        </p:txBody>
      </p:sp>
      <p:sp>
        <p:nvSpPr>
          <p:cNvPr id="21" name="Rectangle: Rounded Corners 20">
            <a:extLst>
              <a:ext uri="{FF2B5EF4-FFF2-40B4-BE49-F238E27FC236}">
                <a16:creationId xmlns:a16="http://schemas.microsoft.com/office/drawing/2014/main" id="{6B6BF5F7-A003-F25D-F3F7-E83D022431CC}"/>
              </a:ext>
            </a:extLst>
          </p:cNvPr>
          <p:cNvSpPr/>
          <p:nvPr/>
        </p:nvSpPr>
        <p:spPr>
          <a:xfrm>
            <a:off x="794657" y="1041326"/>
            <a:ext cx="11266714" cy="1912251"/>
          </a:xfrm>
          <a:prstGeom prst="roundRect">
            <a:avLst/>
          </a:prstGeom>
          <a:solidFill>
            <a:schemeClr val="accent6"/>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2"/>
                </a:solidFill>
              </a:rPr>
              <a:t>Alors moi, qu’est-ce que j’aime faire dans mon temps libre ? J’aime bien le sport. Moi et ma sœur, nous jouons au foot, et je vais souvent à la piscine près de la maison parce que j’aime nager. J’ai beaucoup d’amis au collège. Mon ami Baptiste écoute de la musique tous les jours, et mon amie Océane chante dans un groupe avec ses sœurs. Elles dansent aussi. Et toi, qu’est-ce que tu aimes faire dans ton temps libre ?</a:t>
            </a:r>
          </a:p>
        </p:txBody>
      </p:sp>
      <p:sp>
        <p:nvSpPr>
          <p:cNvPr id="23" name="Rectangle: Rounded Corners 22">
            <a:extLst>
              <a:ext uri="{FF2B5EF4-FFF2-40B4-BE49-F238E27FC236}">
                <a16:creationId xmlns:a16="http://schemas.microsoft.com/office/drawing/2014/main" id="{7FDF3E6A-6A11-2245-A918-97D2D1FC6997}"/>
              </a:ext>
            </a:extLst>
          </p:cNvPr>
          <p:cNvSpPr/>
          <p:nvPr/>
        </p:nvSpPr>
        <p:spPr>
          <a:xfrm>
            <a:off x="794657" y="3042717"/>
            <a:ext cx="11266714" cy="1816911"/>
          </a:xfrm>
          <a:prstGeom prst="roundRect">
            <a:avLst/>
          </a:prstGeom>
          <a:solidFill>
            <a:schemeClr val="accent6"/>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tx2"/>
                </a:solidFill>
              </a:rPr>
              <a:t>Alors, moi je dessine des animaux, et je regarde parfois des films à la télé. Je suis membre d’un club de tennis, comme mon frère, et on joue souvent ensemble dans des compétitions. J’ai deux sœurs. Elles dansent et chantent dans un groupe avec moi. Ma mère, elle parle avec ses amis tout le temps ! En famille, nous voyageons chaque été à l’étranger, et on nage dans la mer. </a:t>
            </a:r>
          </a:p>
        </p:txBody>
      </p:sp>
      <p:pic>
        <p:nvPicPr>
          <p:cNvPr id="18" name="Picture 17">
            <a:extLst>
              <a:ext uri="{FF2B5EF4-FFF2-40B4-BE49-F238E27FC236}">
                <a16:creationId xmlns:a16="http://schemas.microsoft.com/office/drawing/2014/main" id="{FFA05204-893E-7518-40C2-815BD30C2D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44" y="2001927"/>
            <a:ext cx="873007" cy="95165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73F5F8FA-CF6D-18ED-FB46-7C57F7B8A6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19" r="13415"/>
          <a:stretch/>
        </p:blipFill>
        <p:spPr>
          <a:xfrm>
            <a:off x="97111" y="3812361"/>
            <a:ext cx="839921" cy="1047267"/>
          </a:xfrm>
          <a:prstGeom prst="rect">
            <a:avLst/>
          </a:prstGeom>
        </p:spPr>
      </p:pic>
      <p:sp>
        <p:nvSpPr>
          <p:cNvPr id="25" name="TextBox 24">
            <a:extLst>
              <a:ext uri="{FF2B5EF4-FFF2-40B4-BE49-F238E27FC236}">
                <a16:creationId xmlns:a16="http://schemas.microsoft.com/office/drawing/2014/main" id="{F3549798-A8A8-C4CF-B71F-544CEF4F046D}"/>
              </a:ext>
            </a:extLst>
          </p:cNvPr>
          <p:cNvSpPr txBox="1"/>
          <p:nvPr/>
        </p:nvSpPr>
        <p:spPr>
          <a:xfrm>
            <a:off x="5649686" y="4939438"/>
            <a:ext cx="6542313" cy="1631216"/>
          </a:xfrm>
          <a:prstGeom prst="rect">
            <a:avLst/>
          </a:prstGeom>
          <a:noFill/>
        </p:spPr>
        <p:txBody>
          <a:bodyPr wrap="square">
            <a:spAutoFit/>
          </a:bodyPr>
          <a:lstStyle/>
          <a:p>
            <a:pPr marL="457200" indent="-457200">
              <a:buFont typeface="+mj-lt"/>
              <a:buAutoNum type="arabicPeriod" startAt="5"/>
            </a:pPr>
            <a:r>
              <a:rPr lang="fr-FR" sz="2000" dirty="0">
                <a:solidFill>
                  <a:schemeClr val="tx2"/>
                </a:solidFill>
              </a:rPr>
              <a:t>La famille d’Océane voyage où et quand ? </a:t>
            </a:r>
          </a:p>
          <a:p>
            <a:pPr marL="457200" indent="-457200">
              <a:buFont typeface="+mj-lt"/>
              <a:buAutoNum type="arabicPeriod" startAt="5"/>
            </a:pPr>
            <a:r>
              <a:rPr lang="fr-FR" sz="2000" dirty="0">
                <a:solidFill>
                  <a:schemeClr val="tx2"/>
                </a:solidFill>
              </a:rPr>
              <a:t>Qui aime beaucoup parler ?</a:t>
            </a:r>
          </a:p>
          <a:p>
            <a:pPr marL="457200" indent="-457200">
              <a:buFont typeface="+mj-lt"/>
              <a:buAutoNum type="arabicPeriod" startAt="5"/>
            </a:pPr>
            <a:r>
              <a:rPr lang="fr-FR" sz="2000" dirty="0">
                <a:solidFill>
                  <a:schemeClr val="tx2"/>
                </a:solidFill>
              </a:rPr>
              <a:t>Et toi ? Est-ce que tu aimes dessiner? Pourquoi? </a:t>
            </a:r>
          </a:p>
          <a:p>
            <a:pPr marL="457200" indent="-457200">
              <a:buFont typeface="+mj-lt"/>
              <a:buAutoNum type="arabicPeriod" startAt="5"/>
            </a:pPr>
            <a:r>
              <a:rPr lang="fr-FR" sz="2000" dirty="0">
                <a:solidFill>
                  <a:schemeClr val="tx2"/>
                </a:solidFill>
              </a:rPr>
              <a:t>Que penses-tu du foot?</a:t>
            </a:r>
          </a:p>
          <a:p>
            <a:pPr marL="457200" indent="-457200">
              <a:buFont typeface="+mj-lt"/>
              <a:buAutoNum type="arabicPeriod" startAt="5"/>
            </a:pPr>
            <a:endParaRPr lang="fr-FR" sz="2000" dirty="0">
              <a:solidFill>
                <a:schemeClr val="tx2"/>
              </a:solidFill>
            </a:endParaRPr>
          </a:p>
        </p:txBody>
      </p:sp>
      <p:sp>
        <p:nvSpPr>
          <p:cNvPr id="27" name="TextBox 26">
            <a:extLst>
              <a:ext uri="{FF2B5EF4-FFF2-40B4-BE49-F238E27FC236}">
                <a16:creationId xmlns:a16="http://schemas.microsoft.com/office/drawing/2014/main" id="{5BD2A963-F3A4-19D4-D2ED-6CE9098F9C58}"/>
              </a:ext>
            </a:extLst>
          </p:cNvPr>
          <p:cNvSpPr txBox="1"/>
          <p:nvPr/>
        </p:nvSpPr>
        <p:spPr>
          <a:xfrm>
            <a:off x="5050970" y="183402"/>
            <a:ext cx="3973286" cy="707886"/>
          </a:xfrm>
          <a:prstGeom prst="rect">
            <a:avLst/>
          </a:prstGeom>
          <a:noFill/>
        </p:spPr>
        <p:txBody>
          <a:bodyPr wrap="square" rtlCol="0">
            <a:spAutoFit/>
          </a:bodyPr>
          <a:lstStyle/>
          <a:p>
            <a:pPr algn="ctr"/>
            <a:r>
              <a:rPr lang="fr-FR" sz="2000" dirty="0">
                <a:solidFill>
                  <a:schemeClr val="tx2"/>
                </a:solidFill>
              </a:rPr>
              <a:t>Réponds aux questions avec des phrases complètes.</a:t>
            </a:r>
          </a:p>
        </p:txBody>
      </p:sp>
    </p:spTree>
    <p:extLst>
      <p:ext uri="{BB962C8B-B14F-4D97-AF65-F5344CB8AC3E}">
        <p14:creationId xmlns:p14="http://schemas.microsoft.com/office/powerpoint/2010/main" val="585666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F25A0-79A6-4DAE-14B3-F17D3CE98535}"/>
              </a:ext>
            </a:extLst>
          </p:cNvPr>
          <p:cNvSpPr>
            <a:spLocks noGrp="1"/>
          </p:cNvSpPr>
          <p:nvPr>
            <p:ph type="title"/>
          </p:nvPr>
        </p:nvSpPr>
        <p:spPr>
          <a:xfrm>
            <a:off x="0" y="213557"/>
            <a:ext cx="4648200" cy="647577"/>
          </a:xfrm>
        </p:spPr>
        <p:txBody>
          <a:bodyPr>
            <a:normAutofit/>
          </a:bodyPr>
          <a:lstStyle/>
          <a:p>
            <a:r>
              <a:rPr lang="en-GB" sz="2800" dirty="0"/>
              <a:t>Le temps libre</a:t>
            </a:r>
          </a:p>
        </p:txBody>
      </p:sp>
      <p:sp>
        <p:nvSpPr>
          <p:cNvPr id="5" name="Rounded Rectangle 46">
            <a:extLst>
              <a:ext uri="{FF2B5EF4-FFF2-40B4-BE49-F238E27FC236}">
                <a16:creationId xmlns:a16="http://schemas.microsoft.com/office/drawing/2014/main" id="{5882A60A-78E5-7E46-AB09-C95D23595BB3}"/>
              </a:ext>
            </a:extLst>
          </p:cNvPr>
          <p:cNvSpPr/>
          <p:nvPr/>
        </p:nvSpPr>
        <p:spPr>
          <a:xfrm>
            <a:off x="9881131" y="216705"/>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l</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4" name="TextBox 3">
            <a:extLst>
              <a:ext uri="{FF2B5EF4-FFF2-40B4-BE49-F238E27FC236}">
                <a16:creationId xmlns:a16="http://schemas.microsoft.com/office/drawing/2014/main" id="{2D9F3EC6-71CF-85E7-6253-EEC0EE6B6DCE}"/>
              </a:ext>
            </a:extLst>
          </p:cNvPr>
          <p:cNvSpPr txBox="1"/>
          <p:nvPr/>
        </p:nvSpPr>
        <p:spPr>
          <a:xfrm>
            <a:off x="135143" y="917801"/>
            <a:ext cx="5606142" cy="400110"/>
          </a:xfrm>
          <a:prstGeom prst="rect">
            <a:avLst/>
          </a:prstGeom>
          <a:noFill/>
        </p:spPr>
        <p:txBody>
          <a:bodyPr wrap="square" rtlCol="0">
            <a:spAutoFit/>
          </a:bodyPr>
          <a:lstStyle/>
          <a:p>
            <a:r>
              <a:rPr lang="fr-FR" sz="2000" dirty="0">
                <a:solidFill>
                  <a:schemeClr val="tx2"/>
                </a:solidFill>
              </a:rPr>
              <a:t>1. Océane joue à quel sport, et avec qui ?</a:t>
            </a:r>
          </a:p>
        </p:txBody>
      </p:sp>
      <p:pic>
        <p:nvPicPr>
          <p:cNvPr id="18" name="Picture 17">
            <a:extLst>
              <a:ext uri="{FF2B5EF4-FFF2-40B4-BE49-F238E27FC236}">
                <a16:creationId xmlns:a16="http://schemas.microsoft.com/office/drawing/2014/main" id="{FFA05204-893E-7518-40C2-815BD30C2D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805" y="95617"/>
            <a:ext cx="873007" cy="95165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73F5F8FA-CF6D-18ED-FB46-7C57F7B8A6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19" r="13415"/>
          <a:stretch/>
        </p:blipFill>
        <p:spPr>
          <a:xfrm>
            <a:off x="8413865" y="0"/>
            <a:ext cx="839921" cy="1047267"/>
          </a:xfrm>
          <a:prstGeom prst="rect">
            <a:avLst/>
          </a:prstGeom>
        </p:spPr>
      </p:pic>
      <p:sp>
        <p:nvSpPr>
          <p:cNvPr id="25" name="TextBox 24">
            <a:extLst>
              <a:ext uri="{FF2B5EF4-FFF2-40B4-BE49-F238E27FC236}">
                <a16:creationId xmlns:a16="http://schemas.microsoft.com/office/drawing/2014/main" id="{F3549798-A8A8-C4CF-B71F-544CEF4F046D}"/>
              </a:ext>
            </a:extLst>
          </p:cNvPr>
          <p:cNvSpPr txBox="1"/>
          <p:nvPr/>
        </p:nvSpPr>
        <p:spPr>
          <a:xfrm>
            <a:off x="135143" y="5232169"/>
            <a:ext cx="6124143" cy="400110"/>
          </a:xfrm>
          <a:prstGeom prst="rect">
            <a:avLst/>
          </a:prstGeom>
          <a:noFill/>
        </p:spPr>
        <p:txBody>
          <a:bodyPr wrap="square">
            <a:spAutoFit/>
          </a:bodyPr>
          <a:lstStyle/>
          <a:p>
            <a:r>
              <a:rPr lang="fr-FR" sz="2000" dirty="0">
                <a:solidFill>
                  <a:schemeClr val="tx2"/>
                </a:solidFill>
              </a:rPr>
              <a:t>5. La famille d’Océane voyage où et quand ? </a:t>
            </a:r>
          </a:p>
        </p:txBody>
      </p:sp>
      <p:sp>
        <p:nvSpPr>
          <p:cNvPr id="6" name="TextBox 5">
            <a:extLst>
              <a:ext uri="{FF2B5EF4-FFF2-40B4-BE49-F238E27FC236}">
                <a16:creationId xmlns:a16="http://schemas.microsoft.com/office/drawing/2014/main" id="{55E2B7F4-AAE0-94C5-6308-BB521EB962A3}"/>
              </a:ext>
            </a:extLst>
          </p:cNvPr>
          <p:cNvSpPr txBox="1"/>
          <p:nvPr/>
        </p:nvSpPr>
        <p:spPr>
          <a:xfrm>
            <a:off x="135143" y="3228873"/>
            <a:ext cx="5606142" cy="400110"/>
          </a:xfrm>
          <a:prstGeom prst="rect">
            <a:avLst/>
          </a:prstGeom>
          <a:noFill/>
        </p:spPr>
        <p:txBody>
          <a:bodyPr wrap="square" rtlCol="0">
            <a:spAutoFit/>
          </a:bodyPr>
          <a:lstStyle/>
          <a:p>
            <a:r>
              <a:rPr lang="fr-FR" sz="2000" dirty="0">
                <a:solidFill>
                  <a:schemeClr val="tx2"/>
                </a:solidFill>
              </a:rPr>
              <a:t>3. Océane a combien de sœurs ?</a:t>
            </a:r>
          </a:p>
        </p:txBody>
      </p:sp>
      <p:sp>
        <p:nvSpPr>
          <p:cNvPr id="8" name="TextBox 7">
            <a:extLst>
              <a:ext uri="{FF2B5EF4-FFF2-40B4-BE49-F238E27FC236}">
                <a16:creationId xmlns:a16="http://schemas.microsoft.com/office/drawing/2014/main" id="{AE0565A3-CD9C-5CAF-ED49-9FE8FE232788}"/>
              </a:ext>
            </a:extLst>
          </p:cNvPr>
          <p:cNvSpPr txBox="1"/>
          <p:nvPr/>
        </p:nvSpPr>
        <p:spPr>
          <a:xfrm>
            <a:off x="135143" y="4230521"/>
            <a:ext cx="5606142" cy="400110"/>
          </a:xfrm>
          <a:prstGeom prst="rect">
            <a:avLst/>
          </a:prstGeom>
          <a:noFill/>
        </p:spPr>
        <p:txBody>
          <a:bodyPr wrap="square" rtlCol="0">
            <a:spAutoFit/>
          </a:bodyPr>
          <a:lstStyle/>
          <a:p>
            <a:r>
              <a:rPr lang="fr-FR" sz="2000" dirty="0">
                <a:solidFill>
                  <a:schemeClr val="tx2"/>
                </a:solidFill>
              </a:rPr>
              <a:t>4. Amir nage où ?</a:t>
            </a:r>
          </a:p>
        </p:txBody>
      </p:sp>
      <p:sp>
        <p:nvSpPr>
          <p:cNvPr id="10" name="TextBox 9">
            <a:extLst>
              <a:ext uri="{FF2B5EF4-FFF2-40B4-BE49-F238E27FC236}">
                <a16:creationId xmlns:a16="http://schemas.microsoft.com/office/drawing/2014/main" id="{6C754B95-96F3-D81F-92C9-C6A91DE6BA28}"/>
              </a:ext>
            </a:extLst>
          </p:cNvPr>
          <p:cNvSpPr txBox="1"/>
          <p:nvPr/>
        </p:nvSpPr>
        <p:spPr>
          <a:xfrm>
            <a:off x="135143" y="1919449"/>
            <a:ext cx="5606142" cy="400110"/>
          </a:xfrm>
          <a:prstGeom prst="rect">
            <a:avLst/>
          </a:prstGeom>
          <a:noFill/>
        </p:spPr>
        <p:txBody>
          <a:bodyPr wrap="square" rtlCol="0">
            <a:spAutoFit/>
          </a:bodyPr>
          <a:lstStyle/>
          <a:p>
            <a:r>
              <a:rPr lang="fr-FR" sz="2000" dirty="0">
                <a:solidFill>
                  <a:schemeClr val="tx2"/>
                </a:solidFill>
              </a:rPr>
              <a:t>2. Qui aime écouter de la musique ?</a:t>
            </a:r>
          </a:p>
        </p:txBody>
      </p:sp>
      <p:sp>
        <p:nvSpPr>
          <p:cNvPr id="12" name="TextBox 11">
            <a:extLst>
              <a:ext uri="{FF2B5EF4-FFF2-40B4-BE49-F238E27FC236}">
                <a16:creationId xmlns:a16="http://schemas.microsoft.com/office/drawing/2014/main" id="{8BF0B369-C1A4-E833-55FA-B4CA6B83BA89}"/>
              </a:ext>
            </a:extLst>
          </p:cNvPr>
          <p:cNvSpPr txBox="1"/>
          <p:nvPr/>
        </p:nvSpPr>
        <p:spPr>
          <a:xfrm>
            <a:off x="7103461" y="4312683"/>
            <a:ext cx="4833270" cy="400110"/>
          </a:xfrm>
          <a:prstGeom prst="rect">
            <a:avLst/>
          </a:prstGeom>
          <a:noFill/>
        </p:spPr>
        <p:txBody>
          <a:bodyPr wrap="square">
            <a:spAutoFit/>
          </a:bodyPr>
          <a:lstStyle/>
          <a:p>
            <a:r>
              <a:rPr lang="fr-FR" sz="2000" dirty="0">
                <a:solidFill>
                  <a:schemeClr val="tx2"/>
                </a:solidFill>
              </a:rPr>
              <a:t>8. Que penses-tu du foot?</a:t>
            </a:r>
          </a:p>
        </p:txBody>
      </p:sp>
      <p:sp>
        <p:nvSpPr>
          <p:cNvPr id="14" name="TextBox 13">
            <a:extLst>
              <a:ext uri="{FF2B5EF4-FFF2-40B4-BE49-F238E27FC236}">
                <a16:creationId xmlns:a16="http://schemas.microsoft.com/office/drawing/2014/main" id="{77E23C7D-AA88-ED37-DC65-0022F6BBB5A0}"/>
              </a:ext>
            </a:extLst>
          </p:cNvPr>
          <p:cNvSpPr txBox="1"/>
          <p:nvPr/>
        </p:nvSpPr>
        <p:spPr>
          <a:xfrm>
            <a:off x="7103461" y="2845199"/>
            <a:ext cx="5275849" cy="707886"/>
          </a:xfrm>
          <a:prstGeom prst="rect">
            <a:avLst/>
          </a:prstGeom>
          <a:noFill/>
        </p:spPr>
        <p:txBody>
          <a:bodyPr wrap="square">
            <a:spAutoFit/>
          </a:bodyPr>
          <a:lstStyle/>
          <a:p>
            <a:r>
              <a:rPr lang="fr-FR" sz="2000" dirty="0">
                <a:solidFill>
                  <a:schemeClr val="tx2"/>
                </a:solidFill>
              </a:rPr>
              <a:t>7. Et toi? Est-ce que tu aimes dessiner ?  Pourquoi? </a:t>
            </a:r>
          </a:p>
        </p:txBody>
      </p:sp>
      <p:sp>
        <p:nvSpPr>
          <p:cNvPr id="16" name="TextBox 15">
            <a:extLst>
              <a:ext uri="{FF2B5EF4-FFF2-40B4-BE49-F238E27FC236}">
                <a16:creationId xmlns:a16="http://schemas.microsoft.com/office/drawing/2014/main" id="{7B678525-4AEE-6F28-D301-74717630B004}"/>
              </a:ext>
            </a:extLst>
          </p:cNvPr>
          <p:cNvSpPr txBox="1"/>
          <p:nvPr/>
        </p:nvSpPr>
        <p:spPr>
          <a:xfrm>
            <a:off x="7103461" y="1430797"/>
            <a:ext cx="4300649" cy="400110"/>
          </a:xfrm>
          <a:prstGeom prst="rect">
            <a:avLst/>
          </a:prstGeom>
          <a:noFill/>
        </p:spPr>
        <p:txBody>
          <a:bodyPr wrap="square">
            <a:spAutoFit/>
          </a:bodyPr>
          <a:lstStyle/>
          <a:p>
            <a:r>
              <a:rPr lang="fr-FR" sz="2000" dirty="0">
                <a:solidFill>
                  <a:schemeClr val="tx2"/>
                </a:solidFill>
              </a:rPr>
              <a:t>6. Qui aime beaucoup parler ?</a:t>
            </a:r>
          </a:p>
        </p:txBody>
      </p:sp>
      <p:sp>
        <p:nvSpPr>
          <p:cNvPr id="19" name="TextBox 18">
            <a:extLst>
              <a:ext uri="{FF2B5EF4-FFF2-40B4-BE49-F238E27FC236}">
                <a16:creationId xmlns:a16="http://schemas.microsoft.com/office/drawing/2014/main" id="{B0390439-6406-CF81-BAC5-B9B4CEB44893}"/>
              </a:ext>
            </a:extLst>
          </p:cNvPr>
          <p:cNvSpPr txBox="1"/>
          <p:nvPr/>
        </p:nvSpPr>
        <p:spPr>
          <a:xfrm>
            <a:off x="4937990" y="322808"/>
            <a:ext cx="2692691" cy="400110"/>
          </a:xfrm>
          <a:prstGeom prst="rect">
            <a:avLst/>
          </a:prstGeom>
          <a:noFill/>
        </p:spPr>
        <p:txBody>
          <a:bodyPr wrap="square" rtlCol="0">
            <a:spAutoFit/>
          </a:bodyPr>
          <a:lstStyle/>
          <a:p>
            <a:r>
              <a:rPr lang="en-GB" sz="2000" dirty="0">
                <a:solidFill>
                  <a:schemeClr val="tx2"/>
                </a:solidFill>
              </a:rPr>
              <a:t>Suggested answers</a:t>
            </a:r>
          </a:p>
        </p:txBody>
      </p:sp>
      <p:sp>
        <p:nvSpPr>
          <p:cNvPr id="24" name="TextBox 23">
            <a:extLst>
              <a:ext uri="{FF2B5EF4-FFF2-40B4-BE49-F238E27FC236}">
                <a16:creationId xmlns:a16="http://schemas.microsoft.com/office/drawing/2014/main" id="{7A5E8FC6-FDFF-8704-FE4D-0A8E9722B334}"/>
              </a:ext>
            </a:extLst>
          </p:cNvPr>
          <p:cNvSpPr txBox="1"/>
          <p:nvPr/>
        </p:nvSpPr>
        <p:spPr>
          <a:xfrm>
            <a:off x="430917" y="1418625"/>
            <a:ext cx="6019799" cy="400110"/>
          </a:xfrm>
          <a:prstGeom prst="rect">
            <a:avLst/>
          </a:prstGeom>
          <a:noFill/>
        </p:spPr>
        <p:txBody>
          <a:bodyPr wrap="square" rtlCol="0">
            <a:spAutoFit/>
          </a:bodyPr>
          <a:lstStyle/>
          <a:p>
            <a:r>
              <a:rPr lang="fr-FR" sz="2000" b="1" dirty="0">
                <a:solidFill>
                  <a:schemeClr val="accent2"/>
                </a:solidFill>
              </a:rPr>
              <a:t>Océane/Elle </a:t>
            </a:r>
            <a:r>
              <a:rPr lang="fr-FR" sz="2000" b="1" dirty="0">
                <a:solidFill>
                  <a:srgbClr val="0055A5"/>
                </a:solidFill>
              </a:rPr>
              <a:t>joue au tennis avec son frère.</a:t>
            </a:r>
          </a:p>
        </p:txBody>
      </p:sp>
      <p:sp>
        <p:nvSpPr>
          <p:cNvPr id="28" name="TextBox 27">
            <a:extLst>
              <a:ext uri="{FF2B5EF4-FFF2-40B4-BE49-F238E27FC236}">
                <a16:creationId xmlns:a16="http://schemas.microsoft.com/office/drawing/2014/main" id="{52ADECCC-080F-D1A7-9B96-B2D8EF208E46}"/>
              </a:ext>
            </a:extLst>
          </p:cNvPr>
          <p:cNvSpPr txBox="1"/>
          <p:nvPr/>
        </p:nvSpPr>
        <p:spPr>
          <a:xfrm>
            <a:off x="430915" y="5732997"/>
            <a:ext cx="7678941" cy="400110"/>
          </a:xfrm>
          <a:prstGeom prst="rect">
            <a:avLst/>
          </a:prstGeom>
          <a:noFill/>
        </p:spPr>
        <p:txBody>
          <a:bodyPr wrap="square">
            <a:spAutoFit/>
          </a:bodyPr>
          <a:lstStyle/>
          <a:p>
            <a:r>
              <a:rPr lang="fr-FR" sz="2000" b="1" dirty="0">
                <a:solidFill>
                  <a:schemeClr val="accent2"/>
                </a:solidFill>
              </a:rPr>
              <a:t>La famille d’Océane/Elle </a:t>
            </a:r>
            <a:r>
              <a:rPr lang="fr-FR" sz="2000" b="1" dirty="0">
                <a:solidFill>
                  <a:srgbClr val="0055A5"/>
                </a:solidFill>
              </a:rPr>
              <a:t>voyage à l’étranger chaque été.</a:t>
            </a:r>
          </a:p>
        </p:txBody>
      </p:sp>
      <p:sp>
        <p:nvSpPr>
          <p:cNvPr id="30" name="TextBox 29">
            <a:extLst>
              <a:ext uri="{FF2B5EF4-FFF2-40B4-BE49-F238E27FC236}">
                <a16:creationId xmlns:a16="http://schemas.microsoft.com/office/drawing/2014/main" id="{849D42A0-2B07-FE08-6310-4FF1C1180EF5}"/>
              </a:ext>
            </a:extLst>
          </p:cNvPr>
          <p:cNvSpPr txBox="1"/>
          <p:nvPr/>
        </p:nvSpPr>
        <p:spPr>
          <a:xfrm>
            <a:off x="430917" y="3729697"/>
            <a:ext cx="6019799" cy="400110"/>
          </a:xfrm>
          <a:prstGeom prst="rect">
            <a:avLst/>
          </a:prstGeom>
          <a:noFill/>
        </p:spPr>
        <p:txBody>
          <a:bodyPr wrap="square" rtlCol="0">
            <a:spAutoFit/>
          </a:bodyPr>
          <a:lstStyle/>
          <a:p>
            <a:r>
              <a:rPr lang="fr-FR" sz="2000" b="1" dirty="0">
                <a:solidFill>
                  <a:schemeClr val="accent2"/>
                </a:solidFill>
              </a:rPr>
              <a:t>Océane/Elle </a:t>
            </a:r>
            <a:r>
              <a:rPr lang="fr-FR" sz="2000" b="1" dirty="0">
                <a:solidFill>
                  <a:srgbClr val="0055A5"/>
                </a:solidFill>
              </a:rPr>
              <a:t>a deux sœurs. </a:t>
            </a:r>
          </a:p>
        </p:txBody>
      </p:sp>
      <p:sp>
        <p:nvSpPr>
          <p:cNvPr id="32" name="TextBox 31">
            <a:extLst>
              <a:ext uri="{FF2B5EF4-FFF2-40B4-BE49-F238E27FC236}">
                <a16:creationId xmlns:a16="http://schemas.microsoft.com/office/drawing/2014/main" id="{C59E8641-B050-7767-8D76-982DFECE2A4B}"/>
              </a:ext>
            </a:extLst>
          </p:cNvPr>
          <p:cNvSpPr txBox="1"/>
          <p:nvPr/>
        </p:nvSpPr>
        <p:spPr>
          <a:xfrm>
            <a:off x="430917" y="4731345"/>
            <a:ext cx="6019799" cy="400110"/>
          </a:xfrm>
          <a:prstGeom prst="rect">
            <a:avLst/>
          </a:prstGeom>
          <a:noFill/>
        </p:spPr>
        <p:txBody>
          <a:bodyPr wrap="square" rtlCol="0">
            <a:spAutoFit/>
          </a:bodyPr>
          <a:lstStyle/>
          <a:p>
            <a:r>
              <a:rPr lang="fr-FR" sz="2000" b="1" dirty="0">
                <a:solidFill>
                  <a:schemeClr val="accent2"/>
                </a:solidFill>
              </a:rPr>
              <a:t>Amir/Il </a:t>
            </a:r>
            <a:r>
              <a:rPr lang="fr-FR" sz="2000" b="1" dirty="0">
                <a:solidFill>
                  <a:srgbClr val="0055A5"/>
                </a:solidFill>
              </a:rPr>
              <a:t>nage à la piscine près de sa maison.</a:t>
            </a:r>
          </a:p>
        </p:txBody>
      </p:sp>
      <p:sp>
        <p:nvSpPr>
          <p:cNvPr id="34" name="TextBox 33">
            <a:extLst>
              <a:ext uri="{FF2B5EF4-FFF2-40B4-BE49-F238E27FC236}">
                <a16:creationId xmlns:a16="http://schemas.microsoft.com/office/drawing/2014/main" id="{EE280425-7FD9-8E86-C338-1465305484F2}"/>
              </a:ext>
            </a:extLst>
          </p:cNvPr>
          <p:cNvSpPr txBox="1"/>
          <p:nvPr/>
        </p:nvSpPr>
        <p:spPr>
          <a:xfrm>
            <a:off x="430917" y="2420273"/>
            <a:ext cx="5447369" cy="707886"/>
          </a:xfrm>
          <a:prstGeom prst="rect">
            <a:avLst/>
          </a:prstGeom>
          <a:noFill/>
        </p:spPr>
        <p:txBody>
          <a:bodyPr wrap="square" rtlCol="0">
            <a:spAutoFit/>
          </a:bodyPr>
          <a:lstStyle/>
          <a:p>
            <a:r>
              <a:rPr lang="fr-FR" sz="2000" b="1" dirty="0">
                <a:solidFill>
                  <a:srgbClr val="0055A5"/>
                </a:solidFill>
              </a:rPr>
              <a:t>Baptiste, l’ami d’Amir, aime écouter de la musique.</a:t>
            </a:r>
          </a:p>
        </p:txBody>
      </p:sp>
      <p:sp>
        <p:nvSpPr>
          <p:cNvPr id="36" name="TextBox 35">
            <a:extLst>
              <a:ext uri="{FF2B5EF4-FFF2-40B4-BE49-F238E27FC236}">
                <a16:creationId xmlns:a16="http://schemas.microsoft.com/office/drawing/2014/main" id="{ED26DF93-3AD0-35A1-658A-427D69D7853F}"/>
              </a:ext>
            </a:extLst>
          </p:cNvPr>
          <p:cNvSpPr txBox="1"/>
          <p:nvPr/>
        </p:nvSpPr>
        <p:spPr>
          <a:xfrm>
            <a:off x="7255365" y="3535992"/>
            <a:ext cx="4529462" cy="707886"/>
          </a:xfrm>
          <a:prstGeom prst="rect">
            <a:avLst/>
          </a:prstGeom>
          <a:noFill/>
        </p:spPr>
        <p:txBody>
          <a:bodyPr wrap="square">
            <a:spAutoFit/>
          </a:bodyPr>
          <a:lstStyle/>
          <a:p>
            <a:r>
              <a:rPr lang="fr-FR" sz="2000" b="1" dirty="0">
                <a:solidFill>
                  <a:srgbClr val="0055A5"/>
                </a:solidFill>
              </a:rPr>
              <a:t>Je n’aime pas dessiner, parce que c’est difficile. </a:t>
            </a:r>
          </a:p>
        </p:txBody>
      </p:sp>
      <p:sp>
        <p:nvSpPr>
          <p:cNvPr id="38" name="TextBox 37">
            <a:extLst>
              <a:ext uri="{FF2B5EF4-FFF2-40B4-BE49-F238E27FC236}">
                <a16:creationId xmlns:a16="http://schemas.microsoft.com/office/drawing/2014/main" id="{5238D6C2-07D3-1186-F10C-FFFC355E9F9C}"/>
              </a:ext>
            </a:extLst>
          </p:cNvPr>
          <p:cNvSpPr txBox="1"/>
          <p:nvPr/>
        </p:nvSpPr>
        <p:spPr>
          <a:xfrm>
            <a:off x="7324215" y="4781598"/>
            <a:ext cx="4632527" cy="400110"/>
          </a:xfrm>
          <a:prstGeom prst="rect">
            <a:avLst/>
          </a:prstGeom>
          <a:noFill/>
        </p:spPr>
        <p:txBody>
          <a:bodyPr wrap="square">
            <a:spAutoFit/>
          </a:bodyPr>
          <a:lstStyle/>
          <a:p>
            <a:r>
              <a:rPr lang="fr-FR" sz="2000" b="1" dirty="0">
                <a:solidFill>
                  <a:srgbClr val="0055A5"/>
                </a:solidFill>
              </a:rPr>
              <a:t>Je pense que le foot c’est amusant. </a:t>
            </a:r>
          </a:p>
        </p:txBody>
      </p:sp>
      <p:sp>
        <p:nvSpPr>
          <p:cNvPr id="40" name="TextBox 39">
            <a:extLst>
              <a:ext uri="{FF2B5EF4-FFF2-40B4-BE49-F238E27FC236}">
                <a16:creationId xmlns:a16="http://schemas.microsoft.com/office/drawing/2014/main" id="{7EC5A830-48B8-83BF-520A-5037DD64F578}"/>
              </a:ext>
            </a:extLst>
          </p:cNvPr>
          <p:cNvSpPr txBox="1"/>
          <p:nvPr/>
        </p:nvSpPr>
        <p:spPr>
          <a:xfrm>
            <a:off x="7407269" y="1932802"/>
            <a:ext cx="4067748" cy="707886"/>
          </a:xfrm>
          <a:prstGeom prst="rect">
            <a:avLst/>
          </a:prstGeom>
          <a:noFill/>
        </p:spPr>
        <p:txBody>
          <a:bodyPr wrap="square">
            <a:spAutoFit/>
          </a:bodyPr>
          <a:lstStyle/>
          <a:p>
            <a:r>
              <a:rPr lang="fr-FR" sz="2000" b="1" dirty="0">
                <a:solidFill>
                  <a:schemeClr val="accent2"/>
                </a:solidFill>
              </a:rPr>
              <a:t>La mère d’Océane/Elle </a:t>
            </a:r>
            <a:r>
              <a:rPr lang="fr-FR" sz="2000" b="1" dirty="0">
                <a:solidFill>
                  <a:srgbClr val="0055A5"/>
                </a:solidFill>
              </a:rPr>
              <a:t>aime beaucoup parler.</a:t>
            </a:r>
          </a:p>
        </p:txBody>
      </p:sp>
    </p:spTree>
    <p:extLst>
      <p:ext uri="{BB962C8B-B14F-4D97-AF65-F5344CB8AC3E}">
        <p14:creationId xmlns:p14="http://schemas.microsoft.com/office/powerpoint/2010/main" val="202167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6" grpId="0"/>
      <p:bldP spid="8" grpId="0"/>
      <p:bldP spid="10" grpId="0"/>
      <p:bldP spid="12" grpId="0"/>
      <p:bldP spid="14" grpId="0"/>
      <p:bldP spid="16" grpId="0"/>
      <p:bldP spid="24" grpId="0"/>
      <p:bldP spid="28" grpId="0"/>
      <p:bldP spid="30" grpId="0"/>
      <p:bldP spid="32" grpId="0"/>
      <p:bldP spid="34" grpId="0"/>
      <p:bldP spid="36" grpId="0"/>
      <p:bldP spid="38"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40FE6-FC99-10CF-9E3C-ED584D774DB4}"/>
              </a:ext>
            </a:extLst>
          </p:cNvPr>
          <p:cNvSpPr>
            <a:spLocks noGrp="1"/>
          </p:cNvSpPr>
          <p:nvPr>
            <p:ph type="title"/>
          </p:nvPr>
        </p:nvSpPr>
        <p:spPr>
          <a:xfrm>
            <a:off x="-1" y="213557"/>
            <a:ext cx="6971071" cy="647577"/>
          </a:xfrm>
        </p:spPr>
        <p:txBody>
          <a:bodyPr>
            <a:normAutofit/>
          </a:bodyPr>
          <a:lstStyle/>
          <a:p>
            <a:r>
              <a:rPr lang="fr-FR" dirty="0"/>
              <a:t>Qu’est-ce que tu aimes faire?</a:t>
            </a:r>
          </a:p>
        </p:txBody>
      </p:sp>
      <p:sp>
        <p:nvSpPr>
          <p:cNvPr id="37" name="Rounded Rectangle 46">
            <a:extLst>
              <a:ext uri="{FF2B5EF4-FFF2-40B4-BE49-F238E27FC236}">
                <a16:creationId xmlns:a16="http://schemas.microsoft.com/office/drawing/2014/main" id="{EC837C86-49F5-ACBB-44FD-334BE656ED73}"/>
              </a:ext>
            </a:extLst>
          </p:cNvPr>
          <p:cNvSpPr/>
          <p:nvPr/>
        </p:nvSpPr>
        <p:spPr>
          <a:xfrm>
            <a:off x="9908307" y="237636"/>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pic>
        <p:nvPicPr>
          <p:cNvPr id="26" name="Picture 25" descr="Shape&#10;&#10;Description automatically generated with low confidence">
            <a:extLst>
              <a:ext uri="{FF2B5EF4-FFF2-40B4-BE49-F238E27FC236}">
                <a16:creationId xmlns:a16="http://schemas.microsoft.com/office/drawing/2014/main" id="{AE0E1F40-22AB-ED1C-AC70-66E1D6F831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8456" y="3033570"/>
            <a:ext cx="3732880" cy="3375285"/>
          </a:xfrm>
          <a:prstGeom prst="rect">
            <a:avLst/>
          </a:prstGeom>
        </p:spPr>
      </p:pic>
      <p:sp>
        <p:nvSpPr>
          <p:cNvPr id="27" name="Speech Bubble: Rectangle with Corners Rounded 26">
            <a:hlinkClick r:id="" action="ppaction://noaction">
              <a:snd r:embed="rId3" name="tu aimes danser.wav"/>
            </a:hlinkClick>
            <a:extLst>
              <a:ext uri="{FF2B5EF4-FFF2-40B4-BE49-F238E27FC236}">
                <a16:creationId xmlns:a16="http://schemas.microsoft.com/office/drawing/2014/main" id="{D203ADE5-9F33-AFD7-F1D2-CD2C41D3CBD6}"/>
              </a:ext>
            </a:extLst>
          </p:cNvPr>
          <p:cNvSpPr/>
          <p:nvPr/>
        </p:nvSpPr>
        <p:spPr>
          <a:xfrm>
            <a:off x="3103832" y="1148744"/>
            <a:ext cx="2388542" cy="1085795"/>
          </a:xfrm>
          <a:prstGeom prst="wedgeRoundRectCallout">
            <a:avLst>
              <a:gd name="adj1" fmla="val 35230"/>
              <a:gd name="adj2" fmla="val 101016"/>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Tu aimes danser ?</a:t>
            </a:r>
          </a:p>
        </p:txBody>
      </p:sp>
      <p:grpSp>
        <p:nvGrpSpPr>
          <p:cNvPr id="30" name="Group 29">
            <a:extLst>
              <a:ext uri="{FF2B5EF4-FFF2-40B4-BE49-F238E27FC236}">
                <a16:creationId xmlns:a16="http://schemas.microsoft.com/office/drawing/2014/main" id="{0E9ABAC3-4281-0E81-70C4-D95931BD2B60}"/>
              </a:ext>
            </a:extLst>
          </p:cNvPr>
          <p:cNvGrpSpPr/>
          <p:nvPr/>
        </p:nvGrpSpPr>
        <p:grpSpPr>
          <a:xfrm>
            <a:off x="435129" y="1109903"/>
            <a:ext cx="1687966" cy="1717473"/>
            <a:chOff x="638007" y="1308206"/>
            <a:chExt cx="1687966" cy="1717473"/>
          </a:xfrm>
        </p:grpSpPr>
        <p:sp>
          <p:nvSpPr>
            <p:cNvPr id="31" name="Rectangle 30">
              <a:extLst>
                <a:ext uri="{FF2B5EF4-FFF2-40B4-BE49-F238E27FC236}">
                  <a16:creationId xmlns:a16="http://schemas.microsoft.com/office/drawing/2014/main" id="{2B39A39B-56E0-C891-34B2-5A8856E73F93}"/>
                </a:ext>
              </a:extLst>
            </p:cNvPr>
            <p:cNvSpPr/>
            <p:nvPr/>
          </p:nvSpPr>
          <p:spPr>
            <a:xfrm>
              <a:off x="642138" y="1341844"/>
              <a:ext cx="168383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Picture 32" descr="A picture containing vector graphics&#10;&#10;Description automatically generated">
              <a:extLst>
                <a:ext uri="{FF2B5EF4-FFF2-40B4-BE49-F238E27FC236}">
                  <a16:creationId xmlns:a16="http://schemas.microsoft.com/office/drawing/2014/main" id="{2728724E-D847-F8D0-30FF-3DA5031123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3203" y="1717899"/>
              <a:ext cx="1084909" cy="1256727"/>
            </a:xfrm>
            <a:prstGeom prst="rect">
              <a:avLst/>
            </a:prstGeom>
          </p:spPr>
        </p:pic>
        <p:sp>
          <p:nvSpPr>
            <p:cNvPr id="34" name="TextBox 33">
              <a:extLst>
                <a:ext uri="{FF2B5EF4-FFF2-40B4-BE49-F238E27FC236}">
                  <a16:creationId xmlns:a16="http://schemas.microsoft.com/office/drawing/2014/main" id="{E3C31300-A919-6979-1E18-00CF6FA03A2F}"/>
                </a:ext>
              </a:extLst>
            </p:cNvPr>
            <p:cNvSpPr txBox="1"/>
            <p:nvPr/>
          </p:nvSpPr>
          <p:spPr>
            <a:xfrm>
              <a:off x="638007" y="1308206"/>
              <a:ext cx="1630407" cy="400110"/>
            </a:xfrm>
            <a:prstGeom prst="rect">
              <a:avLst/>
            </a:prstGeom>
            <a:noFill/>
          </p:spPr>
          <p:txBody>
            <a:bodyPr wrap="square" rtlCol="0">
              <a:spAutoFit/>
            </a:bodyPr>
            <a:lstStyle/>
            <a:p>
              <a:pPr algn="ctr"/>
              <a:r>
                <a:rPr lang="fr-FR" sz="2000" b="1" dirty="0">
                  <a:solidFill>
                    <a:srgbClr val="0055A5"/>
                  </a:solidFill>
                </a:rPr>
                <a:t>to dance</a:t>
              </a:r>
            </a:p>
          </p:txBody>
        </p:sp>
      </p:grpSp>
      <p:sp>
        <p:nvSpPr>
          <p:cNvPr id="38" name="Speech Bubble: Rectangle with Corners Rounded 37">
            <a:extLst>
              <a:ext uri="{FF2B5EF4-FFF2-40B4-BE49-F238E27FC236}">
                <a16:creationId xmlns:a16="http://schemas.microsoft.com/office/drawing/2014/main" id="{4BAA3123-C805-410D-6B36-C4E5BB9B5F18}"/>
              </a:ext>
            </a:extLst>
          </p:cNvPr>
          <p:cNvSpPr/>
          <p:nvPr/>
        </p:nvSpPr>
        <p:spPr>
          <a:xfrm>
            <a:off x="6804133" y="1398697"/>
            <a:ext cx="2554406" cy="1180400"/>
          </a:xfrm>
          <a:prstGeom prst="wedgeRoundRectCallout">
            <a:avLst>
              <a:gd name="adj1" fmla="val -36204"/>
              <a:gd name="adj2" fmla="val 73347"/>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Non, je n’aime pas danser.</a:t>
            </a:r>
          </a:p>
        </p:txBody>
      </p:sp>
      <p:sp>
        <p:nvSpPr>
          <p:cNvPr id="40" name="Speech Bubble: Rectangle with Corners Rounded 39">
            <a:hlinkClick r:id="" action="ppaction://noaction">
              <a:snd r:embed="rId5" name="pourquoi pas.wav"/>
            </a:hlinkClick>
            <a:extLst>
              <a:ext uri="{FF2B5EF4-FFF2-40B4-BE49-F238E27FC236}">
                <a16:creationId xmlns:a16="http://schemas.microsoft.com/office/drawing/2014/main" id="{145B9122-8E65-43ED-4EF7-21F7A00096A8}"/>
              </a:ext>
            </a:extLst>
          </p:cNvPr>
          <p:cNvSpPr/>
          <p:nvPr/>
        </p:nvSpPr>
        <p:spPr>
          <a:xfrm>
            <a:off x="2396525" y="3091391"/>
            <a:ext cx="1901578" cy="827692"/>
          </a:xfrm>
          <a:prstGeom prst="wedgeRoundRectCallout">
            <a:avLst>
              <a:gd name="adj1" fmla="val 68481"/>
              <a:gd name="adj2" fmla="val -23338"/>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Pourquoi pas ?</a:t>
            </a:r>
          </a:p>
        </p:txBody>
      </p:sp>
      <p:sp>
        <p:nvSpPr>
          <p:cNvPr id="42" name="Speech Bubble: Rectangle with Corners Rounded 41">
            <a:extLst>
              <a:ext uri="{FF2B5EF4-FFF2-40B4-BE49-F238E27FC236}">
                <a16:creationId xmlns:a16="http://schemas.microsoft.com/office/drawing/2014/main" id="{D2F354B4-E6AB-00DB-BF4C-1A717A070B69}"/>
              </a:ext>
            </a:extLst>
          </p:cNvPr>
          <p:cNvSpPr/>
          <p:nvPr/>
        </p:nvSpPr>
        <p:spPr>
          <a:xfrm>
            <a:off x="8215096" y="3267729"/>
            <a:ext cx="3257031" cy="1583716"/>
          </a:xfrm>
          <a:prstGeom prst="wedgeRoundRectCallout">
            <a:avLst>
              <a:gd name="adj1" fmla="val -74015"/>
              <a:gd name="adj2" fmla="val -32513"/>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Parce que je ne danse pas bien ! </a:t>
            </a:r>
          </a:p>
          <a:p>
            <a:pPr algn="ctr"/>
            <a:r>
              <a:rPr lang="fr-FR" sz="2400" dirty="0">
                <a:solidFill>
                  <a:schemeClr val="bg1"/>
                </a:solidFill>
              </a:rPr>
              <a:t>Tu aimes jouer au foot?</a:t>
            </a:r>
          </a:p>
        </p:txBody>
      </p:sp>
      <p:grpSp>
        <p:nvGrpSpPr>
          <p:cNvPr id="44" name="Group 43">
            <a:extLst>
              <a:ext uri="{FF2B5EF4-FFF2-40B4-BE49-F238E27FC236}">
                <a16:creationId xmlns:a16="http://schemas.microsoft.com/office/drawing/2014/main" id="{934ECABB-D09E-0874-DC0F-38DEC01E71DB}"/>
              </a:ext>
            </a:extLst>
          </p:cNvPr>
          <p:cNvGrpSpPr/>
          <p:nvPr/>
        </p:nvGrpSpPr>
        <p:grpSpPr>
          <a:xfrm>
            <a:off x="10068905" y="1109903"/>
            <a:ext cx="1683835" cy="1717473"/>
            <a:chOff x="10109006" y="4285323"/>
            <a:chExt cx="1683835" cy="1717473"/>
          </a:xfrm>
        </p:grpSpPr>
        <p:sp>
          <p:nvSpPr>
            <p:cNvPr id="16" name="Rectangle 15">
              <a:extLst>
                <a:ext uri="{FF2B5EF4-FFF2-40B4-BE49-F238E27FC236}">
                  <a16:creationId xmlns:a16="http://schemas.microsoft.com/office/drawing/2014/main" id="{F9C09090-8341-0344-022B-3A9A95668ED0}"/>
                </a:ext>
              </a:extLst>
            </p:cNvPr>
            <p:cNvSpPr/>
            <p:nvPr/>
          </p:nvSpPr>
          <p:spPr>
            <a:xfrm>
              <a:off x="10109006" y="4318961"/>
              <a:ext cx="168383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Picture 42" descr="A close-up of a computer mouse&#10;&#10;Description automatically generated with medium confidence">
              <a:extLst>
                <a:ext uri="{FF2B5EF4-FFF2-40B4-BE49-F238E27FC236}">
                  <a16:creationId xmlns:a16="http://schemas.microsoft.com/office/drawing/2014/main" id="{EE0722CE-B73C-F6D1-2461-F4497AAC92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33326" y="4982688"/>
              <a:ext cx="974771" cy="956494"/>
            </a:xfrm>
            <a:prstGeom prst="rect">
              <a:avLst/>
            </a:prstGeom>
          </p:spPr>
        </p:pic>
        <p:sp>
          <p:nvSpPr>
            <p:cNvPr id="101" name="TextBox 100">
              <a:extLst>
                <a:ext uri="{FF2B5EF4-FFF2-40B4-BE49-F238E27FC236}">
                  <a16:creationId xmlns:a16="http://schemas.microsoft.com/office/drawing/2014/main" id="{8A81B79B-13BD-2A73-8454-404BE4D9F332}"/>
                </a:ext>
              </a:extLst>
            </p:cNvPr>
            <p:cNvSpPr txBox="1"/>
            <p:nvPr/>
          </p:nvSpPr>
          <p:spPr>
            <a:xfrm>
              <a:off x="10161005" y="4285323"/>
              <a:ext cx="1630407" cy="677108"/>
            </a:xfrm>
            <a:prstGeom prst="rect">
              <a:avLst/>
            </a:prstGeom>
            <a:noFill/>
          </p:spPr>
          <p:txBody>
            <a:bodyPr wrap="square" rtlCol="0">
              <a:spAutoFit/>
            </a:bodyPr>
            <a:lstStyle/>
            <a:p>
              <a:pPr algn="ctr"/>
              <a:r>
                <a:rPr lang="en-GB" sz="2000" b="1" dirty="0">
                  <a:solidFill>
                    <a:srgbClr val="0055A5"/>
                  </a:solidFill>
                </a:rPr>
                <a:t>to play</a:t>
              </a:r>
            </a:p>
            <a:p>
              <a:pPr algn="ctr"/>
              <a:r>
                <a:rPr lang="fr-FR" dirty="0">
                  <a:solidFill>
                    <a:srgbClr val="0055A5"/>
                  </a:solidFill>
                </a:rPr>
                <a:t>[football]</a:t>
              </a:r>
            </a:p>
          </p:txBody>
        </p:sp>
      </p:grpSp>
      <p:sp>
        <p:nvSpPr>
          <p:cNvPr id="47" name="Speech Bubble: Rectangle with Corners Rounded 46">
            <a:hlinkClick r:id="" action="ppaction://noaction">
              <a:snd r:embed="rId7" name="jaime bien jouer au foot.wav"/>
            </a:hlinkClick>
            <a:extLst>
              <a:ext uri="{FF2B5EF4-FFF2-40B4-BE49-F238E27FC236}">
                <a16:creationId xmlns:a16="http://schemas.microsoft.com/office/drawing/2014/main" id="{866B2260-4F52-8B77-68E8-9DBD26F8D92B}"/>
              </a:ext>
            </a:extLst>
          </p:cNvPr>
          <p:cNvSpPr/>
          <p:nvPr/>
        </p:nvSpPr>
        <p:spPr>
          <a:xfrm>
            <a:off x="1451988" y="4487453"/>
            <a:ext cx="2222830" cy="1503620"/>
          </a:xfrm>
          <a:prstGeom prst="wedgeRoundRectCallout">
            <a:avLst>
              <a:gd name="adj1" fmla="val 73789"/>
              <a:gd name="adj2" fmla="val -33800"/>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Oui. J’aime bien jouer au foot.</a:t>
            </a:r>
          </a:p>
        </p:txBody>
      </p:sp>
      <p:sp>
        <p:nvSpPr>
          <p:cNvPr id="48" name="Speech Bubble: Rectangle with Corners Rounded 47">
            <a:extLst>
              <a:ext uri="{FF2B5EF4-FFF2-40B4-BE49-F238E27FC236}">
                <a16:creationId xmlns:a16="http://schemas.microsoft.com/office/drawing/2014/main" id="{C21C4E62-A221-34C9-E4DA-FF014DDCB060}"/>
              </a:ext>
            </a:extLst>
          </p:cNvPr>
          <p:cNvSpPr/>
          <p:nvPr/>
        </p:nvSpPr>
        <p:spPr>
          <a:xfrm>
            <a:off x="8668125" y="5167441"/>
            <a:ext cx="3087317" cy="986335"/>
          </a:xfrm>
          <a:prstGeom prst="wedgeRoundRectCallout">
            <a:avLst>
              <a:gd name="adj1" fmla="val -64988"/>
              <a:gd name="adj2" fmla="val -40555"/>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Moi aussi ! C’est mon sport préféré.</a:t>
            </a:r>
          </a:p>
        </p:txBody>
      </p:sp>
    </p:spTree>
    <p:extLst>
      <p:ext uri="{BB962C8B-B14F-4D97-AF65-F5344CB8AC3E}">
        <p14:creationId xmlns:p14="http://schemas.microsoft.com/office/powerpoint/2010/main" val="79047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u aimes danse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non je naime pas danse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pourquoi pas.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parce que je ne danse pas bien.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jaime bien jouer au foot.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moi aussi cest mon sport prefere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8" grpId="0" animBg="1"/>
      <p:bldP spid="40" grpId="0" animBg="1"/>
      <p:bldP spid="42" grpId="0" animBg="1"/>
      <p:bldP spid="47" grpId="0" animBg="1"/>
      <p:bldP spid="4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40FE6-FC99-10CF-9E3C-ED584D774DB4}"/>
              </a:ext>
            </a:extLst>
          </p:cNvPr>
          <p:cNvSpPr>
            <a:spLocks noGrp="1"/>
          </p:cNvSpPr>
          <p:nvPr>
            <p:ph type="title"/>
          </p:nvPr>
        </p:nvSpPr>
        <p:spPr>
          <a:xfrm>
            <a:off x="-1" y="213557"/>
            <a:ext cx="6912077" cy="647577"/>
          </a:xfrm>
        </p:spPr>
        <p:txBody>
          <a:bodyPr>
            <a:normAutofit/>
          </a:bodyPr>
          <a:lstStyle/>
          <a:p>
            <a:r>
              <a:rPr lang="fr-FR" dirty="0"/>
              <a:t>Qu’est-ce que tu aimes faire?</a:t>
            </a:r>
          </a:p>
        </p:txBody>
      </p:sp>
      <p:sp>
        <p:nvSpPr>
          <p:cNvPr id="7" name="Rectangle 6">
            <a:extLst>
              <a:ext uri="{FF2B5EF4-FFF2-40B4-BE49-F238E27FC236}">
                <a16:creationId xmlns:a16="http://schemas.microsoft.com/office/drawing/2014/main" id="{74B6C507-3B2C-2006-2F54-5E642E5E42CF}"/>
              </a:ext>
            </a:extLst>
          </p:cNvPr>
          <p:cNvSpPr/>
          <p:nvPr/>
        </p:nvSpPr>
        <p:spPr>
          <a:xfrm>
            <a:off x="5759936" y="1039857"/>
            <a:ext cx="1831034" cy="169225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55B7B72-3618-0CB4-24EA-D3BF3CAC2D85}"/>
              </a:ext>
            </a:extLst>
          </p:cNvPr>
          <p:cNvSpPr/>
          <p:nvPr/>
        </p:nvSpPr>
        <p:spPr>
          <a:xfrm>
            <a:off x="7591444" y="4437364"/>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5C923F5B-2425-155A-90C3-8AD0FC95435A}"/>
              </a:ext>
            </a:extLst>
          </p:cNvPr>
          <p:cNvSpPr/>
          <p:nvPr/>
        </p:nvSpPr>
        <p:spPr>
          <a:xfrm>
            <a:off x="9406231" y="4437364"/>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E8CB920-CE94-66B1-2FC3-866A73BC8744}"/>
              </a:ext>
            </a:extLst>
          </p:cNvPr>
          <p:cNvSpPr/>
          <p:nvPr/>
        </p:nvSpPr>
        <p:spPr>
          <a:xfrm>
            <a:off x="9406231" y="2745342"/>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2AEC15E3-8AB1-25F7-95EC-7478F26F03F1}"/>
              </a:ext>
            </a:extLst>
          </p:cNvPr>
          <p:cNvSpPr/>
          <p:nvPr/>
        </p:nvSpPr>
        <p:spPr>
          <a:xfrm>
            <a:off x="5762333" y="4429029"/>
            <a:ext cx="1829109" cy="1678940"/>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CA10211-E003-380F-C0DB-967D8DD8363A}"/>
              </a:ext>
            </a:extLst>
          </p:cNvPr>
          <p:cNvSpPr/>
          <p:nvPr/>
        </p:nvSpPr>
        <p:spPr>
          <a:xfrm>
            <a:off x="9406231" y="1036495"/>
            <a:ext cx="1869717" cy="169706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B7676E0A-9A49-0CC0-57F1-FFF27D715131}"/>
              </a:ext>
            </a:extLst>
          </p:cNvPr>
          <p:cNvSpPr/>
          <p:nvPr/>
        </p:nvSpPr>
        <p:spPr>
          <a:xfrm>
            <a:off x="7591444" y="2745342"/>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EA0CF419-A0E1-CE8E-F8BB-11C9B0106FC5}"/>
              </a:ext>
            </a:extLst>
          </p:cNvPr>
          <p:cNvSpPr/>
          <p:nvPr/>
        </p:nvSpPr>
        <p:spPr>
          <a:xfrm>
            <a:off x="5762333" y="2726871"/>
            <a:ext cx="1828335" cy="1689076"/>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7F221293-3BAF-CD27-BD83-72230FA64A8F}"/>
              </a:ext>
            </a:extLst>
          </p:cNvPr>
          <p:cNvSpPr/>
          <p:nvPr/>
        </p:nvSpPr>
        <p:spPr>
          <a:xfrm>
            <a:off x="7591444" y="1036495"/>
            <a:ext cx="1814786" cy="169706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ounded Rectangle 46">
            <a:extLst>
              <a:ext uri="{FF2B5EF4-FFF2-40B4-BE49-F238E27FC236}">
                <a16:creationId xmlns:a16="http://schemas.microsoft.com/office/drawing/2014/main" id="{EC837C86-49F5-ACBB-44FD-334BE656ED73}"/>
              </a:ext>
            </a:extLst>
          </p:cNvPr>
          <p:cNvSpPr/>
          <p:nvPr/>
        </p:nvSpPr>
        <p:spPr>
          <a:xfrm>
            <a:off x="9952504" y="237931"/>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4" name="Rectangle 3">
            <a:extLst>
              <a:ext uri="{FF2B5EF4-FFF2-40B4-BE49-F238E27FC236}">
                <a16:creationId xmlns:a16="http://schemas.microsoft.com/office/drawing/2014/main" id="{E9ECDA2E-5F6F-7AE0-D566-303DFFEA0503}"/>
              </a:ext>
            </a:extLst>
          </p:cNvPr>
          <p:cNvSpPr/>
          <p:nvPr/>
        </p:nvSpPr>
        <p:spPr>
          <a:xfrm>
            <a:off x="363307" y="1039857"/>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A819A6B-D0AB-07F5-190C-43F9447C903E}"/>
              </a:ext>
            </a:extLst>
          </p:cNvPr>
          <p:cNvSpPr/>
          <p:nvPr/>
        </p:nvSpPr>
        <p:spPr>
          <a:xfrm>
            <a:off x="2223627" y="4427496"/>
            <a:ext cx="1765148"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123CBDD-C36F-EDB5-981B-38D75D4E3B97}"/>
              </a:ext>
            </a:extLst>
          </p:cNvPr>
          <p:cNvSpPr/>
          <p:nvPr/>
        </p:nvSpPr>
        <p:spPr>
          <a:xfrm>
            <a:off x="3991328" y="4430675"/>
            <a:ext cx="176408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F9C09090-8341-0344-022B-3A9A95668ED0}"/>
              </a:ext>
            </a:extLst>
          </p:cNvPr>
          <p:cNvSpPr/>
          <p:nvPr/>
        </p:nvSpPr>
        <p:spPr>
          <a:xfrm>
            <a:off x="3991328" y="2709825"/>
            <a:ext cx="1764085" cy="1712663"/>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3C692DA7-B741-2934-A497-459FF5B83497}"/>
              </a:ext>
            </a:extLst>
          </p:cNvPr>
          <p:cNvSpPr/>
          <p:nvPr/>
        </p:nvSpPr>
        <p:spPr>
          <a:xfrm>
            <a:off x="363307" y="4427496"/>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4400C621-61AD-A6C2-C349-41874A125048}"/>
              </a:ext>
            </a:extLst>
          </p:cNvPr>
          <p:cNvSpPr/>
          <p:nvPr/>
        </p:nvSpPr>
        <p:spPr>
          <a:xfrm>
            <a:off x="3991328" y="1043036"/>
            <a:ext cx="176408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23804511-BADC-871F-52A8-9FC25E8BB6B8}"/>
              </a:ext>
            </a:extLst>
          </p:cNvPr>
          <p:cNvSpPr/>
          <p:nvPr/>
        </p:nvSpPr>
        <p:spPr>
          <a:xfrm>
            <a:off x="2223627" y="2733378"/>
            <a:ext cx="1765148" cy="1685932"/>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FABC0D77-8B48-29B5-D838-E4AE2594407E}"/>
              </a:ext>
            </a:extLst>
          </p:cNvPr>
          <p:cNvSpPr/>
          <p:nvPr/>
        </p:nvSpPr>
        <p:spPr>
          <a:xfrm>
            <a:off x="363307" y="2735474"/>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CD48D2D7-8732-3A44-5D25-ACC9C080DCDF}"/>
              </a:ext>
            </a:extLst>
          </p:cNvPr>
          <p:cNvSpPr/>
          <p:nvPr/>
        </p:nvSpPr>
        <p:spPr>
          <a:xfrm>
            <a:off x="2223627" y="1039857"/>
            <a:ext cx="1765148"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pic>
        <p:nvPicPr>
          <p:cNvPr id="43" name="Picture 42" descr="A close-up of a computer mouse&#10;&#10;Description automatically generated with medium confidence">
            <a:extLst>
              <a:ext uri="{FF2B5EF4-FFF2-40B4-BE49-F238E27FC236}">
                <a16:creationId xmlns:a16="http://schemas.microsoft.com/office/drawing/2014/main" id="{EE0722CE-B73C-F6D1-2461-F4497AAC92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147" y="3425106"/>
            <a:ext cx="883037" cy="866479"/>
          </a:xfrm>
          <a:prstGeom prst="rect">
            <a:avLst/>
          </a:prstGeom>
        </p:spPr>
      </p:pic>
      <p:pic>
        <p:nvPicPr>
          <p:cNvPr id="59" name="Picture 58" descr="Background pattern&#10;&#10;Description automatically generated with medium confidence">
            <a:extLst>
              <a:ext uri="{FF2B5EF4-FFF2-40B4-BE49-F238E27FC236}">
                <a16:creationId xmlns:a16="http://schemas.microsoft.com/office/drawing/2014/main" id="{75D68838-CA14-B424-AD4E-1F93C652D7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2463" y="4996436"/>
            <a:ext cx="1338943" cy="1027804"/>
          </a:xfrm>
          <a:prstGeom prst="rect">
            <a:avLst/>
          </a:prstGeom>
        </p:spPr>
      </p:pic>
      <p:pic>
        <p:nvPicPr>
          <p:cNvPr id="61" name="Picture 60" descr="Icon&#10;&#10;Description automatically generated with low confidence">
            <a:extLst>
              <a:ext uri="{FF2B5EF4-FFF2-40B4-BE49-F238E27FC236}">
                <a16:creationId xmlns:a16="http://schemas.microsoft.com/office/drawing/2014/main" id="{0070BB6F-795D-00D5-CB10-A6460D674A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1823" y="1493852"/>
            <a:ext cx="1439435" cy="1109608"/>
          </a:xfrm>
          <a:prstGeom prst="rect">
            <a:avLst/>
          </a:prstGeom>
        </p:spPr>
      </p:pic>
      <p:pic>
        <p:nvPicPr>
          <p:cNvPr id="63" name="Picture 62" descr="A green cup with toothbrushes in it&#10;&#10;Description automatically generated with low confidence">
            <a:extLst>
              <a:ext uri="{FF2B5EF4-FFF2-40B4-BE49-F238E27FC236}">
                <a16:creationId xmlns:a16="http://schemas.microsoft.com/office/drawing/2014/main" id="{3F5C6ACF-3D51-CBBE-9BED-C2923DBF3B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939" y="5137703"/>
            <a:ext cx="511920" cy="872513"/>
          </a:xfrm>
          <a:prstGeom prst="rect">
            <a:avLst/>
          </a:prstGeom>
        </p:spPr>
      </p:pic>
      <p:pic>
        <p:nvPicPr>
          <p:cNvPr id="67" name="Picture 66" descr="A picture containing map&#10;&#10;Description automatically generated">
            <a:extLst>
              <a:ext uri="{FF2B5EF4-FFF2-40B4-BE49-F238E27FC236}">
                <a16:creationId xmlns:a16="http://schemas.microsoft.com/office/drawing/2014/main" id="{80645094-B79C-48D6-BC57-0213167DEA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95600" y="1720782"/>
            <a:ext cx="826665" cy="925750"/>
          </a:xfrm>
          <a:prstGeom prst="rect">
            <a:avLst/>
          </a:prstGeom>
        </p:spPr>
      </p:pic>
      <p:pic>
        <p:nvPicPr>
          <p:cNvPr id="73" name="Picture 72" descr="A picture containing icon&#10;&#10;Description automatically generated">
            <a:extLst>
              <a:ext uri="{FF2B5EF4-FFF2-40B4-BE49-F238E27FC236}">
                <a16:creationId xmlns:a16="http://schemas.microsoft.com/office/drawing/2014/main" id="{BBE317C4-0BF6-AE1A-B2BF-2E546511D0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5436" y="1627628"/>
            <a:ext cx="1086307" cy="994398"/>
          </a:xfrm>
          <a:prstGeom prst="rect">
            <a:avLst/>
          </a:prstGeom>
        </p:spPr>
      </p:pic>
      <p:pic>
        <p:nvPicPr>
          <p:cNvPr id="75" name="Picture 74" descr="A picture containing vector graphics&#10;&#10;Description automatically generated">
            <a:extLst>
              <a:ext uri="{FF2B5EF4-FFF2-40B4-BE49-F238E27FC236}">
                <a16:creationId xmlns:a16="http://schemas.microsoft.com/office/drawing/2014/main" id="{CD4AE4F3-0FE6-D83D-3BEC-AB2A95BEDC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34692" y="3446389"/>
            <a:ext cx="795831" cy="921867"/>
          </a:xfrm>
          <a:prstGeom prst="rect">
            <a:avLst/>
          </a:prstGeom>
        </p:spPr>
      </p:pic>
      <p:sp>
        <p:nvSpPr>
          <p:cNvPr id="95" name="TextBox 94">
            <a:extLst>
              <a:ext uri="{FF2B5EF4-FFF2-40B4-BE49-F238E27FC236}">
                <a16:creationId xmlns:a16="http://schemas.microsoft.com/office/drawing/2014/main" id="{B8D3B851-B3C7-96AF-B0C4-3209F36961EB}"/>
              </a:ext>
            </a:extLst>
          </p:cNvPr>
          <p:cNvSpPr txBox="1"/>
          <p:nvPr/>
        </p:nvSpPr>
        <p:spPr>
          <a:xfrm>
            <a:off x="2101430" y="999964"/>
            <a:ext cx="1957690" cy="677108"/>
          </a:xfrm>
          <a:prstGeom prst="rect">
            <a:avLst/>
          </a:prstGeom>
          <a:noFill/>
        </p:spPr>
        <p:txBody>
          <a:bodyPr wrap="square" rtlCol="0">
            <a:spAutoFit/>
          </a:bodyPr>
          <a:lstStyle/>
          <a:p>
            <a:pPr algn="ctr"/>
            <a:r>
              <a:rPr lang="en-GB" sz="2000" b="1" dirty="0">
                <a:solidFill>
                  <a:srgbClr val="0055A5"/>
                </a:solidFill>
              </a:rPr>
              <a:t>to speak</a:t>
            </a:r>
          </a:p>
          <a:p>
            <a:pPr algn="ctr"/>
            <a:r>
              <a:rPr lang="fr-FR" dirty="0">
                <a:solidFill>
                  <a:srgbClr val="0055A5"/>
                </a:solidFill>
              </a:rPr>
              <a:t>[French]</a:t>
            </a:r>
          </a:p>
        </p:txBody>
      </p:sp>
      <p:sp>
        <p:nvSpPr>
          <p:cNvPr id="97" name="TextBox 96">
            <a:extLst>
              <a:ext uri="{FF2B5EF4-FFF2-40B4-BE49-F238E27FC236}">
                <a16:creationId xmlns:a16="http://schemas.microsoft.com/office/drawing/2014/main" id="{4D694D54-B6CE-EEA8-51CB-476079D1D151}"/>
              </a:ext>
            </a:extLst>
          </p:cNvPr>
          <p:cNvSpPr txBox="1"/>
          <p:nvPr/>
        </p:nvSpPr>
        <p:spPr>
          <a:xfrm>
            <a:off x="375432" y="1002625"/>
            <a:ext cx="1873043" cy="677108"/>
          </a:xfrm>
          <a:prstGeom prst="rect">
            <a:avLst/>
          </a:prstGeom>
          <a:noFill/>
        </p:spPr>
        <p:txBody>
          <a:bodyPr wrap="square" rtlCol="0">
            <a:spAutoFit/>
          </a:bodyPr>
          <a:lstStyle/>
          <a:p>
            <a:pPr algn="ctr"/>
            <a:r>
              <a:rPr lang="en-GB" sz="2000" b="1" dirty="0">
                <a:solidFill>
                  <a:srgbClr val="0055A5"/>
                </a:solidFill>
              </a:rPr>
              <a:t>to listen</a:t>
            </a:r>
          </a:p>
          <a:p>
            <a:pPr algn="ctr"/>
            <a:r>
              <a:rPr lang="fr-FR" dirty="0">
                <a:solidFill>
                  <a:srgbClr val="0055A5"/>
                </a:solidFill>
              </a:rPr>
              <a:t>[to music]</a:t>
            </a:r>
          </a:p>
        </p:txBody>
      </p:sp>
      <p:sp>
        <p:nvSpPr>
          <p:cNvPr id="99" name="TextBox 98">
            <a:extLst>
              <a:ext uri="{FF2B5EF4-FFF2-40B4-BE49-F238E27FC236}">
                <a16:creationId xmlns:a16="http://schemas.microsoft.com/office/drawing/2014/main" id="{6D6A788C-7368-05E5-EB9D-0F5DCFD46575}"/>
              </a:ext>
            </a:extLst>
          </p:cNvPr>
          <p:cNvSpPr txBox="1"/>
          <p:nvPr/>
        </p:nvSpPr>
        <p:spPr>
          <a:xfrm>
            <a:off x="7430084" y="1037795"/>
            <a:ext cx="1927093" cy="677108"/>
          </a:xfrm>
          <a:prstGeom prst="rect">
            <a:avLst/>
          </a:prstGeom>
          <a:noFill/>
        </p:spPr>
        <p:txBody>
          <a:bodyPr wrap="square" rtlCol="0">
            <a:spAutoFit/>
          </a:bodyPr>
          <a:lstStyle/>
          <a:p>
            <a:pPr algn="ctr"/>
            <a:r>
              <a:rPr lang="en-GB" sz="2000" b="1" dirty="0">
                <a:solidFill>
                  <a:srgbClr val="0055A5"/>
                </a:solidFill>
              </a:rPr>
              <a:t>to read </a:t>
            </a:r>
          </a:p>
          <a:p>
            <a:pPr algn="ctr"/>
            <a:r>
              <a:rPr lang="fr-FR" dirty="0">
                <a:solidFill>
                  <a:srgbClr val="0055A5"/>
                </a:solidFill>
              </a:rPr>
              <a:t>[</a:t>
            </a:r>
            <a:r>
              <a:rPr lang="en-GB" dirty="0">
                <a:solidFill>
                  <a:srgbClr val="0055A5"/>
                </a:solidFill>
              </a:rPr>
              <a:t>a book</a:t>
            </a:r>
            <a:r>
              <a:rPr lang="fr-FR" dirty="0">
                <a:solidFill>
                  <a:srgbClr val="0055A5"/>
                </a:solidFill>
              </a:rPr>
              <a:t>]</a:t>
            </a:r>
          </a:p>
        </p:txBody>
      </p:sp>
      <p:sp>
        <p:nvSpPr>
          <p:cNvPr id="101" name="TextBox 100">
            <a:extLst>
              <a:ext uri="{FF2B5EF4-FFF2-40B4-BE49-F238E27FC236}">
                <a16:creationId xmlns:a16="http://schemas.microsoft.com/office/drawing/2014/main" id="{8A81B79B-13BD-2A73-8454-404BE4D9F332}"/>
              </a:ext>
            </a:extLst>
          </p:cNvPr>
          <p:cNvSpPr txBox="1"/>
          <p:nvPr/>
        </p:nvSpPr>
        <p:spPr>
          <a:xfrm>
            <a:off x="3936971" y="2685012"/>
            <a:ext cx="1807204" cy="677108"/>
          </a:xfrm>
          <a:prstGeom prst="rect">
            <a:avLst/>
          </a:prstGeom>
          <a:noFill/>
        </p:spPr>
        <p:txBody>
          <a:bodyPr wrap="square" rtlCol="0">
            <a:spAutoFit/>
          </a:bodyPr>
          <a:lstStyle/>
          <a:p>
            <a:pPr algn="ctr"/>
            <a:r>
              <a:rPr lang="en-GB" sz="2000" b="1" dirty="0">
                <a:solidFill>
                  <a:srgbClr val="0055A5"/>
                </a:solidFill>
              </a:rPr>
              <a:t>to play</a:t>
            </a:r>
          </a:p>
          <a:p>
            <a:pPr algn="ctr"/>
            <a:r>
              <a:rPr lang="fr-FR" dirty="0">
                <a:solidFill>
                  <a:srgbClr val="0055A5"/>
                </a:solidFill>
              </a:rPr>
              <a:t>[(au) football]</a:t>
            </a:r>
          </a:p>
        </p:txBody>
      </p:sp>
      <p:sp>
        <p:nvSpPr>
          <p:cNvPr id="103" name="TextBox 102">
            <a:extLst>
              <a:ext uri="{FF2B5EF4-FFF2-40B4-BE49-F238E27FC236}">
                <a16:creationId xmlns:a16="http://schemas.microsoft.com/office/drawing/2014/main" id="{1275AB79-DADE-8D7E-B90E-A66D67746767}"/>
              </a:ext>
            </a:extLst>
          </p:cNvPr>
          <p:cNvSpPr txBox="1"/>
          <p:nvPr/>
        </p:nvSpPr>
        <p:spPr>
          <a:xfrm>
            <a:off x="7591444" y="4376062"/>
            <a:ext cx="1630407" cy="677108"/>
          </a:xfrm>
          <a:prstGeom prst="rect">
            <a:avLst/>
          </a:prstGeom>
          <a:noFill/>
        </p:spPr>
        <p:txBody>
          <a:bodyPr wrap="square" rtlCol="0">
            <a:spAutoFit/>
          </a:bodyPr>
          <a:lstStyle/>
          <a:p>
            <a:pPr algn="ctr"/>
            <a:r>
              <a:rPr lang="en-GB" sz="2000" b="1" dirty="0">
                <a:solidFill>
                  <a:srgbClr val="0055A5"/>
                </a:solidFill>
              </a:rPr>
              <a:t>to write</a:t>
            </a:r>
          </a:p>
          <a:p>
            <a:pPr algn="ctr"/>
            <a:r>
              <a:rPr lang="fr-FR" dirty="0">
                <a:solidFill>
                  <a:srgbClr val="0055A5"/>
                </a:solidFill>
              </a:rPr>
              <a:t>[a story]</a:t>
            </a:r>
          </a:p>
        </p:txBody>
      </p:sp>
      <p:sp>
        <p:nvSpPr>
          <p:cNvPr id="105" name="TextBox 104">
            <a:extLst>
              <a:ext uri="{FF2B5EF4-FFF2-40B4-BE49-F238E27FC236}">
                <a16:creationId xmlns:a16="http://schemas.microsoft.com/office/drawing/2014/main" id="{3AB8B425-9FC5-9C3C-ED1C-C48272CF981A}"/>
              </a:ext>
            </a:extLst>
          </p:cNvPr>
          <p:cNvSpPr txBox="1"/>
          <p:nvPr/>
        </p:nvSpPr>
        <p:spPr>
          <a:xfrm>
            <a:off x="341965" y="2695330"/>
            <a:ext cx="1890041" cy="677108"/>
          </a:xfrm>
          <a:prstGeom prst="rect">
            <a:avLst/>
          </a:prstGeom>
          <a:noFill/>
        </p:spPr>
        <p:txBody>
          <a:bodyPr wrap="square" rtlCol="0">
            <a:spAutoFit/>
          </a:bodyPr>
          <a:lstStyle/>
          <a:p>
            <a:pPr algn="ctr"/>
            <a:r>
              <a:rPr lang="en-GB" sz="2000" b="1" dirty="0">
                <a:solidFill>
                  <a:srgbClr val="0055A5"/>
                </a:solidFill>
              </a:rPr>
              <a:t>to take</a:t>
            </a:r>
          </a:p>
          <a:p>
            <a:pPr algn="ctr"/>
            <a:r>
              <a:rPr lang="fr-FR" dirty="0">
                <a:solidFill>
                  <a:srgbClr val="0055A5"/>
                </a:solidFill>
              </a:rPr>
              <a:t>[</a:t>
            </a:r>
            <a:r>
              <a:rPr lang="en-GB" dirty="0">
                <a:solidFill>
                  <a:srgbClr val="0055A5"/>
                </a:solidFill>
              </a:rPr>
              <a:t>photos</a:t>
            </a:r>
            <a:r>
              <a:rPr lang="fr-FR" dirty="0">
                <a:solidFill>
                  <a:srgbClr val="0055A5"/>
                </a:solidFill>
              </a:rPr>
              <a:t>]</a:t>
            </a:r>
          </a:p>
        </p:txBody>
      </p:sp>
      <p:sp>
        <p:nvSpPr>
          <p:cNvPr id="107" name="TextBox 106">
            <a:extLst>
              <a:ext uri="{FF2B5EF4-FFF2-40B4-BE49-F238E27FC236}">
                <a16:creationId xmlns:a16="http://schemas.microsoft.com/office/drawing/2014/main" id="{E2584A36-9DD7-C895-61F3-E143ADA8BC7E}"/>
              </a:ext>
            </a:extLst>
          </p:cNvPr>
          <p:cNvSpPr txBox="1"/>
          <p:nvPr/>
        </p:nvSpPr>
        <p:spPr>
          <a:xfrm>
            <a:off x="9514944" y="4384161"/>
            <a:ext cx="1630407" cy="677108"/>
          </a:xfrm>
          <a:prstGeom prst="rect">
            <a:avLst/>
          </a:prstGeom>
          <a:noFill/>
        </p:spPr>
        <p:txBody>
          <a:bodyPr wrap="square" rtlCol="0">
            <a:spAutoFit/>
          </a:bodyPr>
          <a:lstStyle/>
          <a:p>
            <a:pPr algn="ctr"/>
            <a:r>
              <a:rPr lang="en-GB" sz="2000" b="1" dirty="0">
                <a:solidFill>
                  <a:srgbClr val="0055A5"/>
                </a:solidFill>
              </a:rPr>
              <a:t>to produce</a:t>
            </a:r>
          </a:p>
          <a:p>
            <a:pPr algn="ctr"/>
            <a:r>
              <a:rPr lang="fr-FR" dirty="0">
                <a:solidFill>
                  <a:srgbClr val="0055A5"/>
                </a:solidFill>
              </a:rPr>
              <a:t>[films]</a:t>
            </a:r>
          </a:p>
        </p:txBody>
      </p:sp>
      <p:sp>
        <p:nvSpPr>
          <p:cNvPr id="109" name="TextBox 108">
            <a:extLst>
              <a:ext uri="{FF2B5EF4-FFF2-40B4-BE49-F238E27FC236}">
                <a16:creationId xmlns:a16="http://schemas.microsoft.com/office/drawing/2014/main" id="{C1B1C970-374C-79F3-E580-C4D561973CCA}"/>
              </a:ext>
            </a:extLst>
          </p:cNvPr>
          <p:cNvSpPr txBox="1"/>
          <p:nvPr/>
        </p:nvSpPr>
        <p:spPr>
          <a:xfrm>
            <a:off x="5910097" y="4367596"/>
            <a:ext cx="1630407" cy="677108"/>
          </a:xfrm>
          <a:prstGeom prst="rect">
            <a:avLst/>
          </a:prstGeom>
          <a:noFill/>
        </p:spPr>
        <p:txBody>
          <a:bodyPr wrap="square" rtlCol="0">
            <a:spAutoFit/>
          </a:bodyPr>
          <a:lstStyle/>
          <a:p>
            <a:pPr algn="ctr"/>
            <a:r>
              <a:rPr lang="en-GB" sz="2000" b="1" dirty="0">
                <a:solidFill>
                  <a:srgbClr val="0055A5"/>
                </a:solidFill>
              </a:rPr>
              <a:t>to wash</a:t>
            </a:r>
          </a:p>
          <a:p>
            <a:pPr algn="ctr"/>
            <a:r>
              <a:rPr lang="en-GB" dirty="0">
                <a:solidFill>
                  <a:srgbClr val="0055A5"/>
                </a:solidFill>
              </a:rPr>
              <a:t>[the car]</a:t>
            </a:r>
          </a:p>
        </p:txBody>
      </p:sp>
      <p:sp>
        <p:nvSpPr>
          <p:cNvPr id="111" name="TextBox 110">
            <a:extLst>
              <a:ext uri="{FF2B5EF4-FFF2-40B4-BE49-F238E27FC236}">
                <a16:creationId xmlns:a16="http://schemas.microsoft.com/office/drawing/2014/main" id="{D2E7B021-7077-F873-CB05-96A4869AAF92}"/>
              </a:ext>
            </a:extLst>
          </p:cNvPr>
          <p:cNvSpPr txBox="1"/>
          <p:nvPr/>
        </p:nvSpPr>
        <p:spPr>
          <a:xfrm>
            <a:off x="7533493" y="2694694"/>
            <a:ext cx="1927093" cy="677108"/>
          </a:xfrm>
          <a:prstGeom prst="rect">
            <a:avLst/>
          </a:prstGeom>
          <a:noFill/>
        </p:spPr>
        <p:txBody>
          <a:bodyPr wrap="square" rtlCol="0">
            <a:spAutoFit/>
          </a:bodyPr>
          <a:lstStyle/>
          <a:p>
            <a:pPr algn="ctr"/>
            <a:r>
              <a:rPr lang="en-GB" sz="2000" b="1" dirty="0">
                <a:solidFill>
                  <a:srgbClr val="0055A5"/>
                </a:solidFill>
              </a:rPr>
              <a:t>to go</a:t>
            </a:r>
          </a:p>
          <a:p>
            <a:pPr algn="ctr"/>
            <a:r>
              <a:rPr lang="fr-FR" dirty="0">
                <a:solidFill>
                  <a:srgbClr val="0055A5"/>
                </a:solidFill>
              </a:rPr>
              <a:t>[to the </a:t>
            </a:r>
            <a:r>
              <a:rPr lang="en-GB" dirty="0">
                <a:solidFill>
                  <a:srgbClr val="0055A5"/>
                </a:solidFill>
              </a:rPr>
              <a:t>cinema</a:t>
            </a:r>
            <a:r>
              <a:rPr lang="fr-FR" dirty="0">
                <a:solidFill>
                  <a:srgbClr val="0055A5"/>
                </a:solidFill>
              </a:rPr>
              <a:t>]</a:t>
            </a:r>
          </a:p>
        </p:txBody>
      </p:sp>
      <p:sp>
        <p:nvSpPr>
          <p:cNvPr id="113" name="TextBox 112">
            <a:extLst>
              <a:ext uri="{FF2B5EF4-FFF2-40B4-BE49-F238E27FC236}">
                <a16:creationId xmlns:a16="http://schemas.microsoft.com/office/drawing/2014/main" id="{89E1ACAF-C902-4521-7A08-5D2278A37A10}"/>
              </a:ext>
            </a:extLst>
          </p:cNvPr>
          <p:cNvSpPr txBox="1"/>
          <p:nvPr/>
        </p:nvSpPr>
        <p:spPr>
          <a:xfrm>
            <a:off x="512036" y="4369937"/>
            <a:ext cx="1630407" cy="677108"/>
          </a:xfrm>
          <a:prstGeom prst="rect">
            <a:avLst/>
          </a:prstGeom>
          <a:noFill/>
        </p:spPr>
        <p:txBody>
          <a:bodyPr wrap="square" rtlCol="0">
            <a:spAutoFit/>
          </a:bodyPr>
          <a:lstStyle/>
          <a:p>
            <a:pPr algn="ctr"/>
            <a:r>
              <a:rPr lang="en-GB" sz="2000" b="1" dirty="0">
                <a:solidFill>
                  <a:srgbClr val="0055A5"/>
                </a:solidFill>
              </a:rPr>
              <a:t>to draw</a:t>
            </a:r>
          </a:p>
          <a:p>
            <a:pPr algn="ctr"/>
            <a:r>
              <a:rPr lang="en-GB" dirty="0">
                <a:solidFill>
                  <a:srgbClr val="0055A5"/>
                </a:solidFill>
              </a:rPr>
              <a:t>[a cat]</a:t>
            </a:r>
          </a:p>
        </p:txBody>
      </p:sp>
      <p:sp>
        <p:nvSpPr>
          <p:cNvPr id="115" name="TextBox 114">
            <a:extLst>
              <a:ext uri="{FF2B5EF4-FFF2-40B4-BE49-F238E27FC236}">
                <a16:creationId xmlns:a16="http://schemas.microsoft.com/office/drawing/2014/main" id="{D017EEA3-EE4A-4966-E42A-6A8E2C332CE7}"/>
              </a:ext>
            </a:extLst>
          </p:cNvPr>
          <p:cNvSpPr txBox="1"/>
          <p:nvPr/>
        </p:nvSpPr>
        <p:spPr>
          <a:xfrm>
            <a:off x="2219496" y="2701836"/>
            <a:ext cx="1630407" cy="677108"/>
          </a:xfrm>
          <a:prstGeom prst="rect">
            <a:avLst/>
          </a:prstGeom>
          <a:noFill/>
        </p:spPr>
        <p:txBody>
          <a:bodyPr wrap="square" rtlCol="0">
            <a:spAutoFit/>
          </a:bodyPr>
          <a:lstStyle/>
          <a:p>
            <a:pPr algn="ctr"/>
            <a:r>
              <a:rPr lang="fr-FR" sz="2000" b="1" dirty="0">
                <a:solidFill>
                  <a:srgbClr val="0055A5"/>
                </a:solidFill>
              </a:rPr>
              <a:t>to dance</a:t>
            </a:r>
          </a:p>
          <a:p>
            <a:pPr algn="ctr"/>
            <a:r>
              <a:rPr lang="fr-FR" dirty="0">
                <a:solidFill>
                  <a:srgbClr val="0055A5"/>
                </a:solidFill>
              </a:rPr>
              <a:t>[at a party]</a:t>
            </a:r>
          </a:p>
        </p:txBody>
      </p:sp>
      <p:sp>
        <p:nvSpPr>
          <p:cNvPr id="117" name="TextBox 116">
            <a:extLst>
              <a:ext uri="{FF2B5EF4-FFF2-40B4-BE49-F238E27FC236}">
                <a16:creationId xmlns:a16="http://schemas.microsoft.com/office/drawing/2014/main" id="{4F67336F-DE4F-0CEF-69B8-5666A54C2E1F}"/>
              </a:ext>
            </a:extLst>
          </p:cNvPr>
          <p:cNvSpPr txBox="1"/>
          <p:nvPr/>
        </p:nvSpPr>
        <p:spPr>
          <a:xfrm>
            <a:off x="9371032" y="1004709"/>
            <a:ext cx="2055600" cy="677108"/>
          </a:xfrm>
          <a:prstGeom prst="rect">
            <a:avLst/>
          </a:prstGeom>
          <a:noFill/>
        </p:spPr>
        <p:txBody>
          <a:bodyPr wrap="square" rtlCol="0">
            <a:spAutoFit/>
          </a:bodyPr>
          <a:lstStyle/>
          <a:p>
            <a:pPr algn="ctr"/>
            <a:r>
              <a:rPr lang="en-GB" sz="2000" b="1" dirty="0">
                <a:solidFill>
                  <a:srgbClr val="0055A5"/>
                </a:solidFill>
              </a:rPr>
              <a:t>to sing</a:t>
            </a:r>
          </a:p>
          <a:p>
            <a:pPr algn="ctr"/>
            <a:r>
              <a:rPr lang="en-GB" dirty="0">
                <a:solidFill>
                  <a:srgbClr val="0055A5"/>
                </a:solidFill>
              </a:rPr>
              <a:t>[a funny song]</a:t>
            </a:r>
            <a:endParaRPr lang="en-GB" sz="2000" dirty="0">
              <a:solidFill>
                <a:srgbClr val="0055A5"/>
              </a:solidFill>
            </a:endParaRPr>
          </a:p>
        </p:txBody>
      </p:sp>
      <p:sp>
        <p:nvSpPr>
          <p:cNvPr id="119" name="TextBox 118">
            <a:extLst>
              <a:ext uri="{FF2B5EF4-FFF2-40B4-BE49-F238E27FC236}">
                <a16:creationId xmlns:a16="http://schemas.microsoft.com/office/drawing/2014/main" id="{F0639920-1650-DC2B-2F9F-4A1E71C26314}"/>
              </a:ext>
            </a:extLst>
          </p:cNvPr>
          <p:cNvSpPr txBox="1"/>
          <p:nvPr/>
        </p:nvSpPr>
        <p:spPr>
          <a:xfrm>
            <a:off x="5811591" y="988144"/>
            <a:ext cx="1630407" cy="677108"/>
          </a:xfrm>
          <a:prstGeom prst="rect">
            <a:avLst/>
          </a:prstGeom>
          <a:noFill/>
        </p:spPr>
        <p:txBody>
          <a:bodyPr wrap="square" rtlCol="0">
            <a:spAutoFit/>
          </a:bodyPr>
          <a:lstStyle/>
          <a:p>
            <a:pPr algn="ctr"/>
            <a:r>
              <a:rPr lang="en-GB" sz="2000" b="1" dirty="0">
                <a:solidFill>
                  <a:srgbClr val="0055A5"/>
                </a:solidFill>
              </a:rPr>
              <a:t>to watch </a:t>
            </a:r>
          </a:p>
          <a:p>
            <a:pPr algn="ctr"/>
            <a:r>
              <a:rPr lang="en-GB" dirty="0">
                <a:solidFill>
                  <a:srgbClr val="0055A5"/>
                </a:solidFill>
              </a:rPr>
              <a:t>[a film on TV]</a:t>
            </a:r>
          </a:p>
        </p:txBody>
      </p:sp>
      <p:sp>
        <p:nvSpPr>
          <p:cNvPr id="121" name="TextBox 120">
            <a:extLst>
              <a:ext uri="{FF2B5EF4-FFF2-40B4-BE49-F238E27FC236}">
                <a16:creationId xmlns:a16="http://schemas.microsoft.com/office/drawing/2014/main" id="{29A61ABE-8EB1-B8F0-BF42-27BDE4DF109C}"/>
              </a:ext>
            </a:extLst>
          </p:cNvPr>
          <p:cNvSpPr txBox="1"/>
          <p:nvPr/>
        </p:nvSpPr>
        <p:spPr>
          <a:xfrm>
            <a:off x="4108094" y="973514"/>
            <a:ext cx="1630407" cy="677108"/>
          </a:xfrm>
          <a:prstGeom prst="rect">
            <a:avLst/>
          </a:prstGeom>
          <a:noFill/>
        </p:spPr>
        <p:txBody>
          <a:bodyPr wrap="square" rtlCol="0">
            <a:spAutoFit/>
          </a:bodyPr>
          <a:lstStyle/>
          <a:p>
            <a:pPr algn="ctr"/>
            <a:r>
              <a:rPr lang="en-GB" sz="2000" b="1" dirty="0">
                <a:solidFill>
                  <a:srgbClr val="0055A5"/>
                </a:solidFill>
              </a:rPr>
              <a:t>to travel</a:t>
            </a:r>
          </a:p>
          <a:p>
            <a:pPr algn="ctr"/>
            <a:r>
              <a:rPr lang="en-GB" dirty="0">
                <a:solidFill>
                  <a:srgbClr val="0055A5"/>
                </a:solidFill>
              </a:rPr>
              <a:t>[to France]</a:t>
            </a:r>
          </a:p>
        </p:txBody>
      </p:sp>
      <p:sp>
        <p:nvSpPr>
          <p:cNvPr id="123" name="TextBox 122">
            <a:extLst>
              <a:ext uri="{FF2B5EF4-FFF2-40B4-BE49-F238E27FC236}">
                <a16:creationId xmlns:a16="http://schemas.microsoft.com/office/drawing/2014/main" id="{18B89BBE-1516-FE44-3252-7C70ACE5B8BF}"/>
              </a:ext>
            </a:extLst>
          </p:cNvPr>
          <p:cNvSpPr txBox="1"/>
          <p:nvPr/>
        </p:nvSpPr>
        <p:spPr>
          <a:xfrm>
            <a:off x="5686127" y="2686077"/>
            <a:ext cx="1927093" cy="677108"/>
          </a:xfrm>
          <a:prstGeom prst="rect">
            <a:avLst/>
          </a:prstGeom>
          <a:noFill/>
        </p:spPr>
        <p:txBody>
          <a:bodyPr wrap="square" rtlCol="0">
            <a:spAutoFit/>
          </a:bodyPr>
          <a:lstStyle/>
          <a:p>
            <a:pPr algn="ctr"/>
            <a:r>
              <a:rPr lang="en-GB" sz="2000" b="1" dirty="0">
                <a:solidFill>
                  <a:srgbClr val="0055A5"/>
                </a:solidFill>
              </a:rPr>
              <a:t>to exchange</a:t>
            </a:r>
          </a:p>
          <a:p>
            <a:pPr algn="ctr"/>
            <a:r>
              <a:rPr lang="fr-FR" dirty="0">
                <a:solidFill>
                  <a:srgbClr val="0055A5"/>
                </a:solidFill>
              </a:rPr>
              <a:t>[</a:t>
            </a:r>
            <a:r>
              <a:rPr lang="en-GB" dirty="0">
                <a:solidFill>
                  <a:srgbClr val="0055A5"/>
                </a:solidFill>
              </a:rPr>
              <a:t>photos</a:t>
            </a:r>
            <a:r>
              <a:rPr lang="fr-FR" dirty="0">
                <a:solidFill>
                  <a:srgbClr val="0055A5"/>
                </a:solidFill>
              </a:rPr>
              <a:t>]</a:t>
            </a:r>
          </a:p>
        </p:txBody>
      </p:sp>
      <p:sp>
        <p:nvSpPr>
          <p:cNvPr id="125" name="TextBox 124">
            <a:extLst>
              <a:ext uri="{FF2B5EF4-FFF2-40B4-BE49-F238E27FC236}">
                <a16:creationId xmlns:a16="http://schemas.microsoft.com/office/drawing/2014/main" id="{5C97092F-B048-896F-7377-77766856B3E3}"/>
              </a:ext>
            </a:extLst>
          </p:cNvPr>
          <p:cNvSpPr txBox="1"/>
          <p:nvPr/>
        </p:nvSpPr>
        <p:spPr>
          <a:xfrm>
            <a:off x="4031469" y="4352966"/>
            <a:ext cx="1630407" cy="677108"/>
          </a:xfrm>
          <a:prstGeom prst="rect">
            <a:avLst/>
          </a:prstGeom>
          <a:noFill/>
        </p:spPr>
        <p:txBody>
          <a:bodyPr wrap="square" rtlCol="0">
            <a:spAutoFit/>
          </a:bodyPr>
          <a:lstStyle/>
          <a:p>
            <a:pPr algn="ctr"/>
            <a:r>
              <a:rPr lang="en-GB" sz="2000" b="1" dirty="0">
                <a:solidFill>
                  <a:srgbClr val="0055A5"/>
                </a:solidFill>
              </a:rPr>
              <a:t>to swim</a:t>
            </a:r>
          </a:p>
          <a:p>
            <a:pPr algn="ctr"/>
            <a:r>
              <a:rPr lang="en-GB" dirty="0">
                <a:solidFill>
                  <a:srgbClr val="0055A5"/>
                </a:solidFill>
              </a:rPr>
              <a:t>[at the pool]</a:t>
            </a:r>
          </a:p>
        </p:txBody>
      </p:sp>
      <p:sp>
        <p:nvSpPr>
          <p:cNvPr id="127" name="TextBox 126">
            <a:extLst>
              <a:ext uri="{FF2B5EF4-FFF2-40B4-BE49-F238E27FC236}">
                <a16:creationId xmlns:a16="http://schemas.microsoft.com/office/drawing/2014/main" id="{C5208712-E000-5890-8B2D-4F431747ED51}"/>
              </a:ext>
            </a:extLst>
          </p:cNvPr>
          <p:cNvSpPr txBox="1"/>
          <p:nvPr/>
        </p:nvSpPr>
        <p:spPr>
          <a:xfrm>
            <a:off x="2248687" y="4368256"/>
            <a:ext cx="1630407" cy="677108"/>
          </a:xfrm>
          <a:prstGeom prst="rect">
            <a:avLst/>
          </a:prstGeom>
          <a:noFill/>
        </p:spPr>
        <p:txBody>
          <a:bodyPr wrap="square" rtlCol="0">
            <a:spAutoFit/>
          </a:bodyPr>
          <a:lstStyle/>
          <a:p>
            <a:pPr algn="ctr"/>
            <a:r>
              <a:rPr lang="en-GB" sz="2000" b="1" dirty="0">
                <a:solidFill>
                  <a:srgbClr val="0055A5"/>
                </a:solidFill>
              </a:rPr>
              <a:t>to practise</a:t>
            </a:r>
          </a:p>
          <a:p>
            <a:pPr algn="ctr"/>
            <a:r>
              <a:rPr lang="en-GB" dirty="0">
                <a:solidFill>
                  <a:srgbClr val="0055A5"/>
                </a:solidFill>
              </a:rPr>
              <a:t>[a sport]</a:t>
            </a:r>
          </a:p>
        </p:txBody>
      </p:sp>
      <p:sp>
        <p:nvSpPr>
          <p:cNvPr id="129" name="TextBox 128">
            <a:extLst>
              <a:ext uri="{FF2B5EF4-FFF2-40B4-BE49-F238E27FC236}">
                <a16:creationId xmlns:a16="http://schemas.microsoft.com/office/drawing/2014/main" id="{43786DA8-D1E3-C6C9-F27D-E3FB1771B52E}"/>
              </a:ext>
            </a:extLst>
          </p:cNvPr>
          <p:cNvSpPr txBox="1"/>
          <p:nvPr/>
        </p:nvSpPr>
        <p:spPr>
          <a:xfrm>
            <a:off x="9514943" y="2717741"/>
            <a:ext cx="1630407" cy="677108"/>
          </a:xfrm>
          <a:prstGeom prst="rect">
            <a:avLst/>
          </a:prstGeom>
          <a:noFill/>
        </p:spPr>
        <p:txBody>
          <a:bodyPr wrap="square" rtlCol="0">
            <a:spAutoFit/>
          </a:bodyPr>
          <a:lstStyle/>
          <a:p>
            <a:pPr algn="ctr"/>
            <a:r>
              <a:rPr lang="en-GB" sz="2000" b="1" dirty="0">
                <a:solidFill>
                  <a:srgbClr val="0055A5"/>
                </a:solidFill>
              </a:rPr>
              <a:t>to visit</a:t>
            </a:r>
          </a:p>
          <a:p>
            <a:pPr algn="ctr"/>
            <a:r>
              <a:rPr lang="en-GB" dirty="0">
                <a:solidFill>
                  <a:srgbClr val="0055A5"/>
                </a:solidFill>
              </a:rPr>
              <a:t>[museums]</a:t>
            </a:r>
            <a:endParaRPr lang="en-GB" sz="2000" dirty="0">
              <a:solidFill>
                <a:srgbClr val="0055A5"/>
              </a:solidFill>
            </a:endParaRPr>
          </a:p>
        </p:txBody>
      </p:sp>
      <p:pic>
        <p:nvPicPr>
          <p:cNvPr id="133" name="Picture 132" descr="Logo&#10;&#10;Description automatically generated with medium confidence">
            <a:extLst>
              <a:ext uri="{FF2B5EF4-FFF2-40B4-BE49-F238E27FC236}">
                <a16:creationId xmlns:a16="http://schemas.microsoft.com/office/drawing/2014/main" id="{2EFF4A56-17D4-B7B3-E54E-98BD9A5DA1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80857" y="3386542"/>
            <a:ext cx="1314884" cy="912201"/>
          </a:xfrm>
          <a:prstGeom prst="rect">
            <a:avLst/>
          </a:prstGeom>
        </p:spPr>
      </p:pic>
      <p:pic>
        <p:nvPicPr>
          <p:cNvPr id="5" name="Picture 4" descr="Icon&#10;&#10;Description automatically generated">
            <a:extLst>
              <a:ext uri="{FF2B5EF4-FFF2-40B4-BE49-F238E27FC236}">
                <a16:creationId xmlns:a16="http://schemas.microsoft.com/office/drawing/2014/main" id="{3EB779FB-A04E-BFD9-2362-F98AA446D4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0802" y="1616658"/>
            <a:ext cx="875423" cy="106414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866028C0-2D68-E32A-E60B-2A15D14763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39496" y="3446389"/>
            <a:ext cx="1268455" cy="946387"/>
          </a:xfrm>
          <a:prstGeom prst="rect">
            <a:avLst/>
          </a:prstGeom>
        </p:spPr>
      </p:pic>
      <p:pic>
        <p:nvPicPr>
          <p:cNvPr id="38" name="Picture 37" descr="Icon&#10;&#10;Description automatically generated">
            <a:extLst>
              <a:ext uri="{FF2B5EF4-FFF2-40B4-BE49-F238E27FC236}">
                <a16:creationId xmlns:a16="http://schemas.microsoft.com/office/drawing/2014/main" id="{EDB36699-87B9-675B-C30B-D3A7AFDAFB0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2121" t="5303" r="11300" b="5303"/>
          <a:stretch/>
        </p:blipFill>
        <p:spPr>
          <a:xfrm>
            <a:off x="2690096" y="1727179"/>
            <a:ext cx="791206" cy="923604"/>
          </a:xfrm>
          <a:prstGeom prst="rect">
            <a:avLst/>
          </a:prstGeom>
        </p:spPr>
      </p:pic>
      <p:pic>
        <p:nvPicPr>
          <p:cNvPr id="42" name="Picture 41" descr="Icon&#10;&#10;Description automatically generated">
            <a:extLst>
              <a:ext uri="{FF2B5EF4-FFF2-40B4-BE49-F238E27FC236}">
                <a16:creationId xmlns:a16="http://schemas.microsoft.com/office/drawing/2014/main" id="{EE09AFE9-06FC-A855-A272-F921E3EAC3C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3474" r="77847" b="35296"/>
          <a:stretch/>
        </p:blipFill>
        <p:spPr>
          <a:xfrm>
            <a:off x="2750428" y="1746714"/>
            <a:ext cx="532981" cy="409070"/>
          </a:xfrm>
          <a:prstGeom prst="rect">
            <a:avLst/>
          </a:prstGeom>
        </p:spPr>
      </p:pic>
      <p:pic>
        <p:nvPicPr>
          <p:cNvPr id="46" name="Picture 45" descr="Logo&#10;&#10;Description automatically generated">
            <a:extLst>
              <a:ext uri="{FF2B5EF4-FFF2-40B4-BE49-F238E27FC236}">
                <a16:creationId xmlns:a16="http://schemas.microsoft.com/office/drawing/2014/main" id="{DF81E0CF-A895-A498-FAB3-B0046EE180F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09441" y="5664292"/>
            <a:ext cx="297707" cy="364307"/>
          </a:xfrm>
          <a:prstGeom prst="rect">
            <a:avLst/>
          </a:prstGeom>
        </p:spPr>
      </p:pic>
      <p:pic>
        <p:nvPicPr>
          <p:cNvPr id="48" name="Picture 47" descr="A picture containing text, green, transport, car&#10;&#10;Description automatically generated">
            <a:extLst>
              <a:ext uri="{FF2B5EF4-FFF2-40B4-BE49-F238E27FC236}">
                <a16:creationId xmlns:a16="http://schemas.microsoft.com/office/drawing/2014/main" id="{B0FA9CA0-49F9-FF06-1A54-8F33EB4A65B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18165" y="5052891"/>
            <a:ext cx="1470405" cy="735203"/>
          </a:xfrm>
          <a:prstGeom prst="rect">
            <a:avLst/>
          </a:prstGeom>
        </p:spPr>
      </p:pic>
      <p:pic>
        <p:nvPicPr>
          <p:cNvPr id="50" name="Picture 49" descr="Shape, background pattern&#10;&#10;Description automatically generated">
            <a:extLst>
              <a:ext uri="{FF2B5EF4-FFF2-40B4-BE49-F238E27FC236}">
                <a16:creationId xmlns:a16="http://schemas.microsoft.com/office/drawing/2014/main" id="{7FC9AD54-A2B1-66C6-A241-7DA127B40114}"/>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73705" b="73519"/>
          <a:stretch/>
        </p:blipFill>
        <p:spPr>
          <a:xfrm>
            <a:off x="2360513" y="5490631"/>
            <a:ext cx="602659" cy="544814"/>
          </a:xfrm>
          <a:prstGeom prst="rect">
            <a:avLst/>
          </a:prstGeom>
        </p:spPr>
      </p:pic>
      <p:pic>
        <p:nvPicPr>
          <p:cNvPr id="52" name="Picture 51" descr="Shape, background pattern&#10;&#10;Description automatically generated">
            <a:extLst>
              <a:ext uri="{FF2B5EF4-FFF2-40B4-BE49-F238E27FC236}">
                <a16:creationId xmlns:a16="http://schemas.microsoft.com/office/drawing/2014/main" id="{DF3B2446-A034-8A04-B39C-FFBB1EE9D4D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 t="38763" r="75809" b="31579"/>
          <a:stretch/>
        </p:blipFill>
        <p:spPr>
          <a:xfrm>
            <a:off x="2932508" y="4996436"/>
            <a:ext cx="659031" cy="725271"/>
          </a:xfrm>
          <a:prstGeom prst="rect">
            <a:avLst/>
          </a:prstGeom>
        </p:spPr>
      </p:pic>
      <p:pic>
        <p:nvPicPr>
          <p:cNvPr id="54" name="Picture 53" descr="Shape, background pattern&#10;&#10;Description automatically generated">
            <a:extLst>
              <a:ext uri="{FF2B5EF4-FFF2-40B4-BE49-F238E27FC236}">
                <a16:creationId xmlns:a16="http://schemas.microsoft.com/office/drawing/2014/main" id="{0BA59587-115B-6409-670A-5B873307774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73425" r="73148"/>
          <a:stretch/>
        </p:blipFill>
        <p:spPr>
          <a:xfrm>
            <a:off x="2822515" y="5540898"/>
            <a:ext cx="407049" cy="361617"/>
          </a:xfrm>
          <a:prstGeom prst="rect">
            <a:avLst/>
          </a:prstGeom>
        </p:spPr>
      </p:pic>
      <p:pic>
        <p:nvPicPr>
          <p:cNvPr id="56" name="Picture 55" descr="A close-up of a computer mouse&#10;&#10;Description automatically generated with medium confidence">
            <a:extLst>
              <a:ext uri="{FF2B5EF4-FFF2-40B4-BE49-F238E27FC236}">
                <a16:creationId xmlns:a16="http://schemas.microsoft.com/office/drawing/2014/main" id="{FAEA7446-406C-3B2B-1C08-1350BED1456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538827" y="5021148"/>
            <a:ext cx="546872" cy="536618"/>
          </a:xfrm>
          <a:prstGeom prst="rect">
            <a:avLst/>
          </a:prstGeom>
        </p:spPr>
      </p:pic>
      <p:pic>
        <p:nvPicPr>
          <p:cNvPr id="58" name="Picture 57" descr="A picture containing sport, athletic game, basketball&#10;&#10;Description automatically generated">
            <a:extLst>
              <a:ext uri="{FF2B5EF4-FFF2-40B4-BE49-F238E27FC236}">
                <a16:creationId xmlns:a16="http://schemas.microsoft.com/office/drawing/2014/main" id="{A97D97A9-C46D-2E51-9098-F50B34B3F2F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173012" y="5494298"/>
            <a:ext cx="487558" cy="487558"/>
          </a:xfrm>
          <a:prstGeom prst="rect">
            <a:avLst/>
          </a:prstGeom>
        </p:spPr>
      </p:pic>
      <p:pic>
        <p:nvPicPr>
          <p:cNvPr id="22" name="Picture 21" descr="A picture containing text, picture frame&#10;&#10;Description automatically generated">
            <a:extLst>
              <a:ext uri="{FF2B5EF4-FFF2-40B4-BE49-F238E27FC236}">
                <a16:creationId xmlns:a16="http://schemas.microsoft.com/office/drawing/2014/main" id="{857E3EB6-4094-F40B-F457-CDDF8324E269}"/>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6264" t="10743" r="15330" b="14563"/>
          <a:stretch/>
        </p:blipFill>
        <p:spPr>
          <a:xfrm>
            <a:off x="6285921" y="3362120"/>
            <a:ext cx="874848" cy="955263"/>
          </a:xfrm>
          <a:prstGeom prst="rect">
            <a:avLst/>
          </a:prstGeom>
        </p:spPr>
      </p:pic>
      <p:pic>
        <p:nvPicPr>
          <p:cNvPr id="27" name="Picture 26" descr="A cat with blue eyes&#10;&#10;Description automatically generated with low confidence">
            <a:extLst>
              <a:ext uri="{FF2B5EF4-FFF2-40B4-BE49-F238E27FC236}">
                <a16:creationId xmlns:a16="http://schemas.microsoft.com/office/drawing/2014/main" id="{0606DA76-1E14-D61D-FAF0-532A9C973E6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22607" y="5055232"/>
            <a:ext cx="830990" cy="1006308"/>
          </a:xfrm>
          <a:prstGeom prst="rect">
            <a:avLst/>
          </a:prstGeom>
        </p:spPr>
      </p:pic>
      <p:pic>
        <p:nvPicPr>
          <p:cNvPr id="33" name="Picture 32" descr="Logo&#10;&#10;Description automatically generated">
            <a:extLst>
              <a:ext uri="{FF2B5EF4-FFF2-40B4-BE49-F238E27FC236}">
                <a16:creationId xmlns:a16="http://schemas.microsoft.com/office/drawing/2014/main" id="{7B024277-5109-7902-F657-97540796080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057435" y="1726685"/>
            <a:ext cx="728747" cy="946041"/>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0A9D32B1-1C15-3432-11A1-F742F71CD177}"/>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6516" t="20454" r="33589" b="6515"/>
          <a:stretch/>
        </p:blipFill>
        <p:spPr>
          <a:xfrm>
            <a:off x="7989470" y="5097102"/>
            <a:ext cx="968509" cy="903203"/>
          </a:xfrm>
          <a:prstGeom prst="rect">
            <a:avLst/>
          </a:prstGeom>
        </p:spPr>
      </p:pic>
      <p:pic>
        <p:nvPicPr>
          <p:cNvPr id="14" name="Picture 13">
            <a:extLst>
              <a:ext uri="{FF2B5EF4-FFF2-40B4-BE49-F238E27FC236}">
                <a16:creationId xmlns:a16="http://schemas.microsoft.com/office/drawing/2014/main" id="{E34A0D83-A31E-A723-37B2-C56016233F5B}"/>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15796" t="8110" r="15471" b="8110"/>
          <a:stretch/>
        </p:blipFill>
        <p:spPr>
          <a:xfrm>
            <a:off x="9804256" y="5097717"/>
            <a:ext cx="1173060" cy="952864"/>
          </a:xfrm>
          <a:prstGeom prst="rect">
            <a:avLst/>
          </a:prstGeom>
        </p:spPr>
      </p:pic>
      <p:pic>
        <p:nvPicPr>
          <p:cNvPr id="25" name="Picture 24">
            <a:extLst>
              <a:ext uri="{FF2B5EF4-FFF2-40B4-BE49-F238E27FC236}">
                <a16:creationId xmlns:a16="http://schemas.microsoft.com/office/drawing/2014/main" id="{DC70B77A-8D2A-85B9-59AE-4BC0D714C7FF}"/>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4888" t="7671" r="12483"/>
          <a:stretch/>
        </p:blipFill>
        <p:spPr>
          <a:xfrm>
            <a:off x="742330" y="3371089"/>
            <a:ext cx="1215372" cy="908190"/>
          </a:xfrm>
          <a:prstGeom prst="rect">
            <a:avLst/>
          </a:prstGeom>
        </p:spPr>
      </p:pic>
    </p:spTree>
    <p:extLst>
      <p:ext uri="{BB962C8B-B14F-4D97-AF65-F5344CB8AC3E}">
        <p14:creationId xmlns:p14="http://schemas.microsoft.com/office/powerpoint/2010/main" val="1770700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3538" y="2239991"/>
            <a:ext cx="7332662" cy="1697476"/>
          </a:xfrm>
        </p:spPr>
        <p:txBody>
          <a:bodyPr>
            <a:normAutofit/>
          </a:bodyPr>
          <a:lstStyle/>
          <a:p>
            <a:r>
              <a:rPr lang="en-GB" dirty="0"/>
              <a:t>Verbs ending in –RE (present)</a:t>
            </a:r>
          </a:p>
          <a:p>
            <a:r>
              <a:rPr lang="en-GB" dirty="0"/>
              <a:t>(Verbs like </a:t>
            </a:r>
            <a:r>
              <a:rPr lang="fr-FR" dirty="0"/>
              <a:t>entendre and prendre)</a:t>
            </a:r>
          </a:p>
          <a:p>
            <a:r>
              <a:rPr lang="en-GB" dirty="0"/>
              <a:t>SSCs [e/er/ez] [en/an], [e], [ê/è]</a:t>
            </a:r>
          </a:p>
        </p:txBody>
      </p:sp>
      <p:sp>
        <p:nvSpPr>
          <p:cNvPr id="4" name="Text Placeholder 3"/>
          <p:cNvSpPr>
            <a:spLocks noGrp="1"/>
          </p:cNvSpPr>
          <p:nvPr>
            <p:ph type="body" sz="quarter" idx="14"/>
          </p:nvPr>
        </p:nvSpPr>
        <p:spPr>
          <a:xfrm>
            <a:off x="363537" y="899382"/>
            <a:ext cx="7419495" cy="1341319"/>
          </a:xfrm>
        </p:spPr>
        <p:txBody>
          <a:bodyPr>
            <a:normAutofit fontScale="47500" lnSpcReduction="20000"/>
          </a:bodyPr>
          <a:lstStyle/>
          <a:p>
            <a:r>
              <a:rPr lang="en-GB" sz="10100" dirty="0"/>
              <a:t>Activities and interests</a:t>
            </a:r>
          </a:p>
          <a:p>
            <a:r>
              <a:rPr lang="en-GB" sz="6700" dirty="0"/>
              <a:t>Lesson 2</a:t>
            </a:r>
          </a:p>
        </p:txBody>
      </p:sp>
      <p:sp>
        <p:nvSpPr>
          <p:cNvPr id="5" name="Text Placeholder 1">
            <a:extLst>
              <a:ext uri="{FF2B5EF4-FFF2-40B4-BE49-F238E27FC236}">
                <a16:creationId xmlns:a16="http://schemas.microsoft.com/office/drawing/2014/main" id="{744A1BAC-76C6-4AB3-8835-E0CAE57942C7}"/>
              </a:ext>
            </a:extLst>
          </p:cNvPr>
          <p:cNvSpPr txBox="1">
            <a:spLocks/>
          </p:cNvSpPr>
          <p:nvPr/>
        </p:nvSpPr>
        <p:spPr>
          <a:xfrm>
            <a:off x="363538" y="4307737"/>
            <a:ext cx="5122863" cy="11541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Tx/>
              <a:buNone/>
              <a:defRPr/>
            </a:pPr>
            <a:r>
              <a:rPr lang="en-GB" b="1" dirty="0">
                <a:solidFill>
                  <a:prstClr val="white"/>
                </a:solidFill>
                <a:ea typeface="+mj-ea"/>
                <a:cs typeface="+mj-cs"/>
              </a:rPr>
              <a:t>Y10 French</a:t>
            </a:r>
          </a:p>
          <a:p>
            <a:pPr>
              <a:spcBef>
                <a:spcPct val="0"/>
              </a:spcBef>
              <a:buFontTx/>
              <a:buNone/>
              <a:defRPr/>
            </a:pPr>
            <a:r>
              <a:rPr lang="en-GB" dirty="0">
                <a:solidFill>
                  <a:prstClr val="white"/>
                </a:solidFill>
                <a:ea typeface="+mj-ea"/>
                <a:cs typeface="+mj-cs"/>
              </a:rPr>
              <a:t>Term 1.1 - Week 1 - Lesson 2</a:t>
            </a:r>
            <a:endParaRPr lang="en-GB" dirty="0"/>
          </a:p>
        </p:txBody>
      </p:sp>
      <p:sp>
        <p:nvSpPr>
          <p:cNvPr id="6" name="TextBox 5">
            <a:extLst>
              <a:ext uri="{FF2B5EF4-FFF2-40B4-BE49-F238E27FC236}">
                <a16:creationId xmlns:a16="http://schemas.microsoft.com/office/drawing/2014/main" id="{3A48D22E-DC50-50F0-F5B2-B24D8F778CEA}"/>
              </a:ext>
            </a:extLst>
          </p:cNvPr>
          <p:cNvSpPr txBox="1"/>
          <p:nvPr/>
        </p:nvSpPr>
        <p:spPr>
          <a:xfrm>
            <a:off x="363538" y="5278076"/>
            <a:ext cx="6094070" cy="1175706"/>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800" dirty="0">
                <a:solidFill>
                  <a:prstClr val="white"/>
                </a:solidFill>
                <a:latin typeface="Century Gothic" panose="020B0502020202020204" pitchFamily="34" charset="0"/>
              </a:rPr>
              <a:t>Louise Bibbey</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800" dirty="0">
                <a:solidFill>
                  <a:prstClr val="white"/>
                </a:solidFill>
                <a:latin typeface="Century Gothic" panose="020B0502020202020204" pitchFamily="34" charset="0"/>
              </a:rPr>
              <a:t>Artwork by: Chloé Motard</a:t>
            </a:r>
          </a:p>
          <a:p>
            <a:pPr>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800" dirty="0">
                <a:solidFill>
                  <a:prstClr val="white"/>
                </a:solidFill>
                <a:latin typeface="Century Gothic" panose="020B0502020202020204" pitchFamily="34" charset="0"/>
              </a:rPr>
              <a:t>Date updated: </a:t>
            </a:r>
            <a:r>
              <a:rPr lang="en-GB" dirty="0">
                <a:solidFill>
                  <a:prstClr val="white"/>
                </a:solidFill>
                <a:latin typeface="Century Gothic" panose="020B0502020202020204" pitchFamily="34" charset="0"/>
              </a:rPr>
              <a:t>17</a:t>
            </a:r>
            <a:r>
              <a:rPr lang="en-GB" sz="1800" dirty="0">
                <a:solidFill>
                  <a:prstClr val="white"/>
                </a:solidFill>
                <a:latin typeface="Century Gothic" panose="020B0502020202020204" pitchFamily="34" charset="0"/>
              </a:rPr>
              <a:t>/10/22</a:t>
            </a:r>
          </a:p>
        </p:txBody>
      </p:sp>
    </p:spTree>
    <p:extLst>
      <p:ext uri="{BB962C8B-B14F-4D97-AF65-F5344CB8AC3E}">
        <p14:creationId xmlns:p14="http://schemas.microsoft.com/office/powerpoint/2010/main" val="3552033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5F4B3A-7269-3DA3-7BB9-B1FE21729048}"/>
              </a:ext>
            </a:extLst>
          </p:cNvPr>
          <p:cNvSpPr>
            <a:spLocks noGrp="1"/>
          </p:cNvSpPr>
          <p:nvPr>
            <p:ph type="title"/>
          </p:nvPr>
        </p:nvSpPr>
        <p:spPr>
          <a:xfrm>
            <a:off x="-1" y="213557"/>
            <a:ext cx="4991101" cy="647577"/>
          </a:xfrm>
        </p:spPr>
        <p:txBody>
          <a:bodyPr/>
          <a:lstStyle/>
          <a:p>
            <a:r>
              <a:rPr lang="fr-FR"/>
              <a:t>Qui aime faire quoi?</a:t>
            </a:r>
          </a:p>
        </p:txBody>
      </p:sp>
      <p:pic>
        <p:nvPicPr>
          <p:cNvPr id="10" name="Picture 9">
            <a:extLst>
              <a:ext uri="{FF2B5EF4-FFF2-40B4-BE49-F238E27FC236}">
                <a16:creationId xmlns:a16="http://schemas.microsoft.com/office/drawing/2014/main" id="{71B3B9AE-4B3A-B85B-412A-3D52996764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09" t="14737" r="16400"/>
          <a:stretch/>
        </p:blipFill>
        <p:spPr>
          <a:xfrm>
            <a:off x="351764" y="4715773"/>
            <a:ext cx="1444424" cy="1675782"/>
          </a:xfrm>
          <a:prstGeom prst="rect">
            <a:avLst/>
          </a:prstGeom>
        </p:spPr>
      </p:pic>
      <p:graphicFrame>
        <p:nvGraphicFramePr>
          <p:cNvPr id="11" name="Table 11">
            <a:extLst>
              <a:ext uri="{FF2B5EF4-FFF2-40B4-BE49-F238E27FC236}">
                <a16:creationId xmlns:a16="http://schemas.microsoft.com/office/drawing/2014/main" id="{AF936F17-C1D3-2DB6-A62E-252CDE25670A}"/>
              </a:ext>
            </a:extLst>
          </p:cNvPr>
          <p:cNvGraphicFramePr>
            <a:graphicFrameLocks noGrp="1"/>
          </p:cNvGraphicFramePr>
          <p:nvPr>
            <p:extLst>
              <p:ext uri="{D42A27DB-BD31-4B8C-83A1-F6EECF244321}">
                <p14:modId xmlns:p14="http://schemas.microsoft.com/office/powerpoint/2010/main" val="94294028"/>
              </p:ext>
            </p:extLst>
          </p:nvPr>
        </p:nvGraphicFramePr>
        <p:xfrm>
          <a:off x="2395108" y="1143529"/>
          <a:ext cx="9601902" cy="2789716"/>
        </p:xfrm>
        <a:graphic>
          <a:graphicData uri="http://schemas.openxmlformats.org/drawingml/2006/table">
            <a:tbl>
              <a:tblPr firstRow="1" bandRow="1">
                <a:tableStyleId>{5C22544A-7EE6-4342-B048-85BDC9FD1C3A}</a:tableStyleId>
              </a:tblPr>
              <a:tblGrid>
                <a:gridCol w="1600317">
                  <a:extLst>
                    <a:ext uri="{9D8B030D-6E8A-4147-A177-3AD203B41FA5}">
                      <a16:colId xmlns:a16="http://schemas.microsoft.com/office/drawing/2014/main" val="2012371266"/>
                    </a:ext>
                  </a:extLst>
                </a:gridCol>
                <a:gridCol w="1600317">
                  <a:extLst>
                    <a:ext uri="{9D8B030D-6E8A-4147-A177-3AD203B41FA5}">
                      <a16:colId xmlns:a16="http://schemas.microsoft.com/office/drawing/2014/main" val="1275696753"/>
                    </a:ext>
                  </a:extLst>
                </a:gridCol>
                <a:gridCol w="1600317">
                  <a:extLst>
                    <a:ext uri="{9D8B030D-6E8A-4147-A177-3AD203B41FA5}">
                      <a16:colId xmlns:a16="http://schemas.microsoft.com/office/drawing/2014/main" val="3591735001"/>
                    </a:ext>
                  </a:extLst>
                </a:gridCol>
                <a:gridCol w="1600317">
                  <a:extLst>
                    <a:ext uri="{9D8B030D-6E8A-4147-A177-3AD203B41FA5}">
                      <a16:colId xmlns:a16="http://schemas.microsoft.com/office/drawing/2014/main" val="1629546662"/>
                    </a:ext>
                  </a:extLst>
                </a:gridCol>
                <a:gridCol w="1600317">
                  <a:extLst>
                    <a:ext uri="{9D8B030D-6E8A-4147-A177-3AD203B41FA5}">
                      <a16:colId xmlns:a16="http://schemas.microsoft.com/office/drawing/2014/main" val="2650810538"/>
                    </a:ext>
                  </a:extLst>
                </a:gridCol>
                <a:gridCol w="1600317">
                  <a:extLst>
                    <a:ext uri="{9D8B030D-6E8A-4147-A177-3AD203B41FA5}">
                      <a16:colId xmlns:a16="http://schemas.microsoft.com/office/drawing/2014/main" val="3201884547"/>
                    </a:ext>
                  </a:extLst>
                </a:gridCol>
              </a:tblGrid>
              <a:tr h="778036">
                <a:tc>
                  <a:txBody>
                    <a:bodyPr/>
                    <a:lstStyle/>
                    <a:p>
                      <a:pPr algn="ctr"/>
                      <a:r>
                        <a:rPr lang="fr-FR" noProof="0" dirty="0"/>
                        <a:t>Sophie</a:t>
                      </a:r>
                    </a:p>
                  </a:txBody>
                  <a:tcPr>
                    <a:solidFill>
                      <a:srgbClr val="0055A5"/>
                    </a:solidFill>
                  </a:tcPr>
                </a:tc>
                <a:tc>
                  <a:txBody>
                    <a:bodyPr/>
                    <a:lstStyle/>
                    <a:p>
                      <a:pPr algn="ctr"/>
                      <a:r>
                        <a:rPr lang="fr-FR" noProof="0" dirty="0"/>
                        <a:t>Léa</a:t>
                      </a:r>
                    </a:p>
                  </a:txBody>
                  <a:tcPr>
                    <a:solidFill>
                      <a:srgbClr val="0055A5"/>
                    </a:solidFill>
                  </a:tcPr>
                </a:tc>
                <a:tc>
                  <a:txBody>
                    <a:bodyPr/>
                    <a:lstStyle/>
                    <a:p>
                      <a:pPr algn="ctr"/>
                      <a:r>
                        <a:rPr lang="fr-FR" noProof="0"/>
                        <a:t>Amir</a:t>
                      </a:r>
                    </a:p>
                  </a:txBody>
                  <a:tcPr>
                    <a:solidFill>
                      <a:srgbClr val="0055A5"/>
                    </a:solidFill>
                  </a:tcPr>
                </a:tc>
                <a:tc>
                  <a:txBody>
                    <a:bodyPr/>
                    <a:lstStyle/>
                    <a:p>
                      <a:pPr algn="ctr"/>
                      <a:r>
                        <a:rPr lang="fr-FR" noProof="0" dirty="0"/>
                        <a:t>Antoine</a:t>
                      </a:r>
                    </a:p>
                  </a:txBody>
                  <a:tcPr>
                    <a:solidFill>
                      <a:srgbClr val="0055A5"/>
                    </a:solidFill>
                  </a:tcPr>
                </a:tc>
                <a:tc>
                  <a:txBody>
                    <a:bodyPr/>
                    <a:lstStyle/>
                    <a:p>
                      <a:pPr algn="ctr"/>
                      <a:r>
                        <a:rPr lang="fr-FR" noProof="0" dirty="0"/>
                        <a:t>Élodie</a:t>
                      </a:r>
                    </a:p>
                  </a:txBody>
                  <a:tcPr>
                    <a:solidFill>
                      <a:srgbClr val="0055A5"/>
                    </a:solidFill>
                  </a:tcPr>
                </a:tc>
                <a:tc>
                  <a:txBody>
                    <a:bodyPr/>
                    <a:lstStyle/>
                    <a:p>
                      <a:pPr algn="ctr"/>
                      <a:r>
                        <a:rPr lang="en-GB" dirty="0"/>
                        <a:t>Group of friends</a:t>
                      </a:r>
                    </a:p>
                  </a:txBody>
                  <a:tcPr>
                    <a:solidFill>
                      <a:srgbClr val="0055A5"/>
                    </a:solidFill>
                  </a:tcPr>
                </a:tc>
                <a:extLst>
                  <a:ext uri="{0D108BD9-81ED-4DB2-BD59-A6C34878D82A}">
                    <a16:rowId xmlns:a16="http://schemas.microsoft.com/office/drawing/2014/main" val="1745404290"/>
                  </a:ext>
                </a:extLst>
              </a:tr>
              <a:tr h="1069509">
                <a:tc>
                  <a:txBody>
                    <a:bodyPr/>
                    <a:lstStyle/>
                    <a:p>
                      <a:pPr algn="ctr"/>
                      <a:r>
                        <a:rPr lang="en-GB" dirty="0">
                          <a:solidFill>
                            <a:srgbClr val="0055A5"/>
                          </a:solidFill>
                        </a:rPr>
                        <a:t>learning English, drawing rare animals, selling clothes in a shop</a:t>
                      </a:r>
                    </a:p>
                  </a:txBody>
                  <a:tcPr>
                    <a:solidFill>
                      <a:schemeClr val="accent6"/>
                    </a:solidFill>
                  </a:tcPr>
                </a:tc>
                <a:tc>
                  <a:txBody>
                    <a:bodyPr/>
                    <a:lstStyle/>
                    <a:p>
                      <a:pPr algn="ctr"/>
                      <a:r>
                        <a:rPr lang="en-GB" dirty="0">
                          <a:solidFill>
                            <a:srgbClr val="0055A5"/>
                          </a:solidFill>
                        </a:rPr>
                        <a:t>giving back to the community</a:t>
                      </a:r>
                    </a:p>
                  </a:txBody>
                  <a:tcPr>
                    <a:solidFill>
                      <a:schemeClr val="accent6"/>
                    </a:solidFill>
                  </a:tcPr>
                </a:tc>
                <a:tc>
                  <a:txBody>
                    <a:bodyPr/>
                    <a:lstStyle/>
                    <a:p>
                      <a:pPr algn="ctr"/>
                      <a:r>
                        <a:rPr lang="en-GB" dirty="0">
                          <a:solidFill>
                            <a:srgbClr val="0055A5"/>
                          </a:solidFill>
                        </a:rPr>
                        <a:t>playing football, swimming at the pool</a:t>
                      </a:r>
                    </a:p>
                  </a:txBody>
                  <a:tcPr>
                    <a:solidFill>
                      <a:schemeClr val="accent6"/>
                    </a:solidFill>
                  </a:tcPr>
                </a:tc>
                <a:tc>
                  <a:txBody>
                    <a:bodyPr/>
                    <a:lstStyle/>
                    <a:p>
                      <a:pPr algn="ctr"/>
                      <a:r>
                        <a:rPr lang="en-GB" dirty="0">
                          <a:solidFill>
                            <a:srgbClr val="0055A5"/>
                          </a:solidFill>
                        </a:rPr>
                        <a:t>producing films on mobile</a:t>
                      </a:r>
                    </a:p>
                  </a:txBody>
                  <a:tcP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0055A5"/>
                          </a:solidFill>
                        </a:rPr>
                        <a:t>dancing</a:t>
                      </a:r>
                    </a:p>
                    <a:p>
                      <a:pPr algn="ctr"/>
                      <a:endParaRPr lang="en-GB" dirty="0">
                        <a:solidFill>
                          <a:srgbClr val="0055A5"/>
                        </a:solidFill>
                      </a:endParaRPr>
                    </a:p>
                  </a:txBody>
                  <a:tcPr>
                    <a:solidFill>
                      <a:schemeClr val="accent6"/>
                    </a:solidFill>
                  </a:tcPr>
                </a:tc>
                <a:tc>
                  <a:txBody>
                    <a:bodyPr/>
                    <a:lstStyle/>
                    <a:p>
                      <a:pPr algn="ctr"/>
                      <a:r>
                        <a:rPr lang="en-GB" dirty="0">
                          <a:solidFill>
                            <a:srgbClr val="0055A5"/>
                          </a:solidFill>
                        </a:rPr>
                        <a:t>exchanging messages on phones, sending hundreds of texts and emails</a:t>
                      </a:r>
                    </a:p>
                  </a:txBody>
                  <a:tcPr>
                    <a:solidFill>
                      <a:schemeClr val="accent6"/>
                    </a:solidFill>
                  </a:tcPr>
                </a:tc>
                <a:extLst>
                  <a:ext uri="{0D108BD9-81ED-4DB2-BD59-A6C34878D82A}">
                    <a16:rowId xmlns:a16="http://schemas.microsoft.com/office/drawing/2014/main" val="1462627398"/>
                  </a:ext>
                </a:extLst>
              </a:tr>
            </a:tbl>
          </a:graphicData>
        </a:graphic>
      </p:graphicFrame>
      <p:sp>
        <p:nvSpPr>
          <p:cNvPr id="5" name="Rounded Rectangle 46">
            <a:extLst>
              <a:ext uri="{FF2B5EF4-FFF2-40B4-BE49-F238E27FC236}">
                <a16:creationId xmlns:a16="http://schemas.microsoft.com/office/drawing/2014/main" id="{63C202F3-CB6F-4148-EED4-24BDEB59D7A8}"/>
              </a:ext>
            </a:extLst>
          </p:cNvPr>
          <p:cNvSpPr/>
          <p:nvPr/>
        </p:nvSpPr>
        <p:spPr>
          <a:xfrm>
            <a:off x="9857484" y="227650"/>
            <a:ext cx="2055600" cy="400919"/>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7" name="Speech Bubble: Rectangle with Corners Rounded 6">
            <a:extLst>
              <a:ext uri="{FF2B5EF4-FFF2-40B4-BE49-F238E27FC236}">
                <a16:creationId xmlns:a16="http://schemas.microsoft.com/office/drawing/2014/main" id="{9650032E-35CD-C9CB-DB58-E809C53C8C85}"/>
              </a:ext>
            </a:extLst>
          </p:cNvPr>
          <p:cNvSpPr/>
          <p:nvPr/>
        </p:nvSpPr>
        <p:spPr>
          <a:xfrm>
            <a:off x="156351" y="1587003"/>
            <a:ext cx="2106944" cy="3157166"/>
          </a:xfrm>
          <a:prstGeom prst="wedgeRoundRectCallout">
            <a:avLst>
              <a:gd name="adj1" fmla="val -27568"/>
              <a:gd name="adj2" fmla="val 60318"/>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Je me présente. Je suis Sophie et je vais parler de mes activités préférées et des activités favorites de mes amis.</a:t>
            </a:r>
          </a:p>
        </p:txBody>
      </p:sp>
      <p:pic>
        <p:nvPicPr>
          <p:cNvPr id="14" name="Picture 13" descr="A picture containing toy, doll&#10;&#10;Description automatically generated">
            <a:extLst>
              <a:ext uri="{FF2B5EF4-FFF2-40B4-BE49-F238E27FC236}">
                <a16:creationId xmlns:a16="http://schemas.microsoft.com/office/drawing/2014/main" id="{8767FF26-F387-4529-3B8B-C18B3F4DD0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16" t="25833" r="15694"/>
          <a:stretch/>
        </p:blipFill>
        <p:spPr>
          <a:xfrm>
            <a:off x="2935680" y="4884919"/>
            <a:ext cx="1297851" cy="1506635"/>
          </a:xfrm>
          <a:prstGeom prst="rect">
            <a:avLst/>
          </a:prstGeom>
        </p:spPr>
      </p:pic>
      <p:pic>
        <p:nvPicPr>
          <p:cNvPr id="18" name="Picture 17">
            <a:extLst>
              <a:ext uri="{FF2B5EF4-FFF2-40B4-BE49-F238E27FC236}">
                <a16:creationId xmlns:a16="http://schemas.microsoft.com/office/drawing/2014/main" id="{7398F774-E145-51A3-1231-9603C5CA05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1633" y="4744168"/>
            <a:ext cx="1527220" cy="1647388"/>
          </a:xfrm>
          <a:prstGeom prst="rect">
            <a:avLst/>
          </a:prstGeom>
        </p:spPr>
      </p:pic>
      <p:pic>
        <p:nvPicPr>
          <p:cNvPr id="20" name="Picture 19" descr="A picture containing toy, vector graphics&#10;&#10;Description automatically generated">
            <a:extLst>
              <a:ext uri="{FF2B5EF4-FFF2-40B4-BE49-F238E27FC236}">
                <a16:creationId xmlns:a16="http://schemas.microsoft.com/office/drawing/2014/main" id="{EBA4C647-0231-896A-2580-3199052CF6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47" t="21351" r="18750"/>
          <a:stretch/>
        </p:blipFill>
        <p:spPr>
          <a:xfrm>
            <a:off x="8118345" y="4940847"/>
            <a:ext cx="1297851" cy="1450707"/>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CC5DAE3B-CE5B-D294-D8E3-8240AD6BDDE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17" t="20139" r="15810"/>
          <a:stretch/>
        </p:blipFill>
        <p:spPr>
          <a:xfrm>
            <a:off x="10473541" y="4937313"/>
            <a:ext cx="1297850" cy="1454241"/>
          </a:xfrm>
          <a:prstGeom prst="rect">
            <a:avLst/>
          </a:prstGeom>
        </p:spPr>
      </p:pic>
      <p:sp>
        <p:nvSpPr>
          <p:cNvPr id="24" name="Speech Bubble: Rectangle with Corners Rounded 23">
            <a:extLst>
              <a:ext uri="{FF2B5EF4-FFF2-40B4-BE49-F238E27FC236}">
                <a16:creationId xmlns:a16="http://schemas.microsoft.com/office/drawing/2014/main" id="{3FB09C5A-F7BD-5565-D1F8-BCDEF5B50909}"/>
              </a:ext>
            </a:extLst>
          </p:cNvPr>
          <p:cNvSpPr/>
          <p:nvPr/>
        </p:nvSpPr>
        <p:spPr>
          <a:xfrm>
            <a:off x="2717759" y="3996693"/>
            <a:ext cx="2077295" cy="888226"/>
          </a:xfrm>
          <a:prstGeom prst="wedgeRoundRectCallout">
            <a:avLst>
              <a:gd name="adj1" fmla="val 11273"/>
              <a:gd name="adj2" fmla="val 77049"/>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Je m’appelle Léa. </a:t>
            </a:r>
          </a:p>
        </p:txBody>
      </p:sp>
      <p:sp>
        <p:nvSpPr>
          <p:cNvPr id="26" name="Speech Bubble: Rectangle with Corners Rounded 25">
            <a:extLst>
              <a:ext uri="{FF2B5EF4-FFF2-40B4-BE49-F238E27FC236}">
                <a16:creationId xmlns:a16="http://schemas.microsoft.com/office/drawing/2014/main" id="{AB1D6D94-A7FE-9CB8-94F6-96FE27403F65}"/>
              </a:ext>
            </a:extLst>
          </p:cNvPr>
          <p:cNvSpPr/>
          <p:nvPr/>
        </p:nvSpPr>
        <p:spPr>
          <a:xfrm>
            <a:off x="5140550" y="3996693"/>
            <a:ext cx="2077295" cy="888226"/>
          </a:xfrm>
          <a:prstGeom prst="wedgeRoundRectCallout">
            <a:avLst>
              <a:gd name="adj1" fmla="val -15913"/>
              <a:gd name="adj2" fmla="val 78561"/>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a:t>
            </a:r>
          </a:p>
          <a:p>
            <a:pPr algn="ctr"/>
            <a:r>
              <a:rPr lang="fr-FR" sz="2000" dirty="0">
                <a:solidFill>
                  <a:srgbClr val="0055A5"/>
                </a:solidFill>
              </a:rPr>
              <a:t>Je m’appelle Amir. </a:t>
            </a:r>
          </a:p>
        </p:txBody>
      </p:sp>
      <p:sp>
        <p:nvSpPr>
          <p:cNvPr id="28" name="Speech Bubble: Rectangle with Corners Rounded 27">
            <a:extLst>
              <a:ext uri="{FF2B5EF4-FFF2-40B4-BE49-F238E27FC236}">
                <a16:creationId xmlns:a16="http://schemas.microsoft.com/office/drawing/2014/main" id="{274F0889-9B23-F29B-97A8-3BCEDAC81735}"/>
              </a:ext>
            </a:extLst>
          </p:cNvPr>
          <p:cNvSpPr/>
          <p:nvPr/>
        </p:nvSpPr>
        <p:spPr>
          <a:xfrm>
            <a:off x="7563341" y="3996693"/>
            <a:ext cx="2077296" cy="888226"/>
          </a:xfrm>
          <a:prstGeom prst="wedgeRoundRectCallout">
            <a:avLst>
              <a:gd name="adj1" fmla="val -7554"/>
              <a:gd name="adj2" fmla="val 84011"/>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a:t>
            </a:r>
          </a:p>
          <a:p>
            <a:pPr algn="ctr"/>
            <a:r>
              <a:rPr lang="fr-FR" sz="2000" dirty="0">
                <a:solidFill>
                  <a:srgbClr val="0055A5"/>
                </a:solidFill>
              </a:rPr>
              <a:t>Je m’appelle Antoine. </a:t>
            </a:r>
          </a:p>
        </p:txBody>
      </p:sp>
      <p:sp>
        <p:nvSpPr>
          <p:cNvPr id="30" name="Speech Bubble: Rectangle with Corners Rounded 29">
            <a:extLst>
              <a:ext uri="{FF2B5EF4-FFF2-40B4-BE49-F238E27FC236}">
                <a16:creationId xmlns:a16="http://schemas.microsoft.com/office/drawing/2014/main" id="{B9C944E9-02AC-554A-9D76-DBE74AC5B1BF}"/>
              </a:ext>
            </a:extLst>
          </p:cNvPr>
          <p:cNvSpPr/>
          <p:nvPr/>
        </p:nvSpPr>
        <p:spPr>
          <a:xfrm>
            <a:off x="9986134" y="3996693"/>
            <a:ext cx="2077296" cy="888226"/>
          </a:xfrm>
          <a:prstGeom prst="wedgeRoundRectCallout">
            <a:avLst>
              <a:gd name="adj1" fmla="val -9762"/>
              <a:gd name="adj2" fmla="val 74136"/>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a:t>
            </a:r>
          </a:p>
          <a:p>
            <a:pPr algn="ctr"/>
            <a:r>
              <a:rPr lang="fr-FR" sz="2000" dirty="0">
                <a:solidFill>
                  <a:srgbClr val="0055A5"/>
                </a:solidFill>
              </a:rPr>
              <a:t>Je m’appelle Élodie. </a:t>
            </a:r>
          </a:p>
        </p:txBody>
      </p:sp>
      <p:pic>
        <p:nvPicPr>
          <p:cNvPr id="32" name="Picture 31" descr="Logo, icon&#10;&#10;Description automatically generated">
            <a:hlinkClick r:id="" action="ppaction://noaction">
              <a:snd r:embed="rId8" name="Sophie and friends HIGHER.wav"/>
            </a:hlinkClick>
            <a:extLst>
              <a:ext uri="{FF2B5EF4-FFF2-40B4-BE49-F238E27FC236}">
                <a16:creationId xmlns:a16="http://schemas.microsoft.com/office/drawing/2014/main" id="{2D639EF8-24C8-AAA2-D8BC-A4C7D1B61E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7470" y="4915899"/>
            <a:ext cx="779929" cy="779929"/>
          </a:xfrm>
          <a:prstGeom prst="rect">
            <a:avLst/>
          </a:prstGeom>
        </p:spPr>
      </p:pic>
      <p:sp>
        <p:nvSpPr>
          <p:cNvPr id="33" name="Rectangle 32">
            <a:extLst>
              <a:ext uri="{FF2B5EF4-FFF2-40B4-BE49-F238E27FC236}">
                <a16:creationId xmlns:a16="http://schemas.microsoft.com/office/drawing/2014/main" id="{A3B46270-E1D7-736F-D496-376F91657377}"/>
              </a:ext>
            </a:extLst>
          </p:cNvPr>
          <p:cNvSpPr/>
          <p:nvPr/>
        </p:nvSpPr>
        <p:spPr>
          <a:xfrm>
            <a:off x="2477398" y="1966782"/>
            <a:ext cx="1461963" cy="19521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E8F9D17E-5F48-E4BE-1997-988954DAD6F7}"/>
              </a:ext>
            </a:extLst>
          </p:cNvPr>
          <p:cNvSpPr/>
          <p:nvPr/>
        </p:nvSpPr>
        <p:spPr>
          <a:xfrm>
            <a:off x="4130997" y="1950978"/>
            <a:ext cx="1388764" cy="17190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8F3E9EDA-5E1B-C788-C8AD-556F61B0B2CF}"/>
              </a:ext>
            </a:extLst>
          </p:cNvPr>
          <p:cNvSpPr/>
          <p:nvPr/>
        </p:nvSpPr>
        <p:spPr>
          <a:xfrm>
            <a:off x="7345883" y="1957240"/>
            <a:ext cx="1388764" cy="19521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9B6B9101-AB4A-57D7-7D81-019372F5285C}"/>
              </a:ext>
            </a:extLst>
          </p:cNvPr>
          <p:cNvSpPr/>
          <p:nvPr/>
        </p:nvSpPr>
        <p:spPr>
          <a:xfrm>
            <a:off x="5669817" y="1951552"/>
            <a:ext cx="1448383" cy="16848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EDBEF889-CCC2-54E9-44CB-6EFEF119CEA9}"/>
              </a:ext>
            </a:extLst>
          </p:cNvPr>
          <p:cNvSpPr/>
          <p:nvPr/>
        </p:nvSpPr>
        <p:spPr>
          <a:xfrm>
            <a:off x="8890237" y="1950978"/>
            <a:ext cx="1334736" cy="11619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003C5270-0605-79E5-C6FC-9AACCAEDB12F}"/>
              </a:ext>
            </a:extLst>
          </p:cNvPr>
          <p:cNvSpPr/>
          <p:nvPr/>
        </p:nvSpPr>
        <p:spPr>
          <a:xfrm>
            <a:off x="10512696" y="1966782"/>
            <a:ext cx="1405093" cy="19369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E41C625F-7C05-9274-A719-046BA1C14C49}"/>
              </a:ext>
            </a:extLst>
          </p:cNvPr>
          <p:cNvSpPr txBox="1"/>
          <p:nvPr/>
        </p:nvSpPr>
        <p:spPr>
          <a:xfrm>
            <a:off x="5298983" y="227650"/>
            <a:ext cx="3947757" cy="707886"/>
          </a:xfrm>
          <a:prstGeom prst="rect">
            <a:avLst/>
          </a:prstGeom>
          <a:noFill/>
        </p:spPr>
        <p:txBody>
          <a:bodyPr wrap="square" rtlCol="0">
            <a:spAutoFit/>
          </a:bodyPr>
          <a:lstStyle/>
          <a:p>
            <a:r>
              <a:rPr lang="fr-FR" sz="2000" dirty="0">
                <a:solidFill>
                  <a:schemeClr val="tx2"/>
                </a:solidFill>
              </a:rPr>
              <a:t>Écoute: Sophie et ses amis aiment faire quelles activités?</a:t>
            </a:r>
          </a:p>
        </p:txBody>
      </p:sp>
    </p:spTree>
    <p:extLst>
      <p:ext uri="{BB962C8B-B14F-4D97-AF65-F5344CB8AC3E}">
        <p14:creationId xmlns:p14="http://schemas.microsoft.com/office/powerpoint/2010/main" val="389041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7" grpId="0" animBg="1"/>
      <p:bldP spid="39" grpId="0" animBg="1"/>
      <p:bldP spid="41"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5F4B3A-7269-3DA3-7BB9-B1FE21729048}"/>
              </a:ext>
            </a:extLst>
          </p:cNvPr>
          <p:cNvSpPr>
            <a:spLocks noGrp="1"/>
          </p:cNvSpPr>
          <p:nvPr>
            <p:ph type="title"/>
          </p:nvPr>
        </p:nvSpPr>
        <p:spPr>
          <a:xfrm>
            <a:off x="-1" y="213557"/>
            <a:ext cx="4991101" cy="647577"/>
          </a:xfrm>
        </p:spPr>
        <p:txBody>
          <a:bodyPr/>
          <a:lstStyle/>
          <a:p>
            <a:r>
              <a:rPr lang="fr-FR"/>
              <a:t>Qui aime faire quoi?</a:t>
            </a:r>
          </a:p>
        </p:txBody>
      </p:sp>
      <p:pic>
        <p:nvPicPr>
          <p:cNvPr id="10" name="Picture 9">
            <a:extLst>
              <a:ext uri="{FF2B5EF4-FFF2-40B4-BE49-F238E27FC236}">
                <a16:creationId xmlns:a16="http://schemas.microsoft.com/office/drawing/2014/main" id="{71B3B9AE-4B3A-B85B-412A-3D52996764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09" t="14737" r="16400"/>
          <a:stretch/>
        </p:blipFill>
        <p:spPr>
          <a:xfrm>
            <a:off x="351764" y="4715773"/>
            <a:ext cx="1444424" cy="1675782"/>
          </a:xfrm>
          <a:prstGeom prst="rect">
            <a:avLst/>
          </a:prstGeom>
        </p:spPr>
      </p:pic>
      <p:graphicFrame>
        <p:nvGraphicFramePr>
          <p:cNvPr id="11" name="Table 11">
            <a:extLst>
              <a:ext uri="{FF2B5EF4-FFF2-40B4-BE49-F238E27FC236}">
                <a16:creationId xmlns:a16="http://schemas.microsoft.com/office/drawing/2014/main" id="{AF936F17-C1D3-2DB6-A62E-252CDE25670A}"/>
              </a:ext>
            </a:extLst>
          </p:cNvPr>
          <p:cNvGraphicFramePr>
            <a:graphicFrameLocks noGrp="1"/>
          </p:cNvGraphicFramePr>
          <p:nvPr>
            <p:extLst>
              <p:ext uri="{D42A27DB-BD31-4B8C-83A1-F6EECF244321}">
                <p14:modId xmlns:p14="http://schemas.microsoft.com/office/powerpoint/2010/main" val="1953880113"/>
              </p:ext>
            </p:extLst>
          </p:nvPr>
        </p:nvGraphicFramePr>
        <p:xfrm>
          <a:off x="2404266" y="1143529"/>
          <a:ext cx="9505656" cy="2789716"/>
        </p:xfrm>
        <a:graphic>
          <a:graphicData uri="http://schemas.openxmlformats.org/drawingml/2006/table">
            <a:tbl>
              <a:tblPr firstRow="1" bandRow="1">
                <a:tableStyleId>{5C22544A-7EE6-4342-B048-85BDC9FD1C3A}</a:tableStyleId>
              </a:tblPr>
              <a:tblGrid>
                <a:gridCol w="1584276">
                  <a:extLst>
                    <a:ext uri="{9D8B030D-6E8A-4147-A177-3AD203B41FA5}">
                      <a16:colId xmlns:a16="http://schemas.microsoft.com/office/drawing/2014/main" val="2012371266"/>
                    </a:ext>
                  </a:extLst>
                </a:gridCol>
                <a:gridCol w="1584276">
                  <a:extLst>
                    <a:ext uri="{9D8B030D-6E8A-4147-A177-3AD203B41FA5}">
                      <a16:colId xmlns:a16="http://schemas.microsoft.com/office/drawing/2014/main" val="1275696753"/>
                    </a:ext>
                  </a:extLst>
                </a:gridCol>
                <a:gridCol w="1584276">
                  <a:extLst>
                    <a:ext uri="{9D8B030D-6E8A-4147-A177-3AD203B41FA5}">
                      <a16:colId xmlns:a16="http://schemas.microsoft.com/office/drawing/2014/main" val="3591735001"/>
                    </a:ext>
                  </a:extLst>
                </a:gridCol>
                <a:gridCol w="1584276">
                  <a:extLst>
                    <a:ext uri="{9D8B030D-6E8A-4147-A177-3AD203B41FA5}">
                      <a16:colId xmlns:a16="http://schemas.microsoft.com/office/drawing/2014/main" val="1629546662"/>
                    </a:ext>
                  </a:extLst>
                </a:gridCol>
                <a:gridCol w="1584276">
                  <a:extLst>
                    <a:ext uri="{9D8B030D-6E8A-4147-A177-3AD203B41FA5}">
                      <a16:colId xmlns:a16="http://schemas.microsoft.com/office/drawing/2014/main" val="2650810538"/>
                    </a:ext>
                  </a:extLst>
                </a:gridCol>
                <a:gridCol w="1584276">
                  <a:extLst>
                    <a:ext uri="{9D8B030D-6E8A-4147-A177-3AD203B41FA5}">
                      <a16:colId xmlns:a16="http://schemas.microsoft.com/office/drawing/2014/main" val="3201884547"/>
                    </a:ext>
                  </a:extLst>
                </a:gridCol>
              </a:tblGrid>
              <a:tr h="778036">
                <a:tc>
                  <a:txBody>
                    <a:bodyPr/>
                    <a:lstStyle/>
                    <a:p>
                      <a:pPr algn="ctr"/>
                      <a:r>
                        <a:rPr lang="fr-FR" noProof="0" dirty="0"/>
                        <a:t>Sophie</a:t>
                      </a:r>
                    </a:p>
                  </a:txBody>
                  <a:tcPr>
                    <a:solidFill>
                      <a:srgbClr val="0055A5"/>
                    </a:solidFill>
                  </a:tcPr>
                </a:tc>
                <a:tc>
                  <a:txBody>
                    <a:bodyPr/>
                    <a:lstStyle/>
                    <a:p>
                      <a:pPr algn="ctr"/>
                      <a:r>
                        <a:rPr lang="fr-FR" noProof="0" dirty="0"/>
                        <a:t>Léa</a:t>
                      </a:r>
                    </a:p>
                  </a:txBody>
                  <a:tcPr>
                    <a:solidFill>
                      <a:srgbClr val="0055A5"/>
                    </a:solidFill>
                  </a:tcPr>
                </a:tc>
                <a:tc>
                  <a:txBody>
                    <a:bodyPr/>
                    <a:lstStyle/>
                    <a:p>
                      <a:pPr algn="ctr"/>
                      <a:r>
                        <a:rPr lang="fr-FR" noProof="0"/>
                        <a:t>Amir</a:t>
                      </a:r>
                    </a:p>
                  </a:txBody>
                  <a:tcPr>
                    <a:solidFill>
                      <a:srgbClr val="0055A5"/>
                    </a:solidFill>
                  </a:tcPr>
                </a:tc>
                <a:tc>
                  <a:txBody>
                    <a:bodyPr/>
                    <a:lstStyle/>
                    <a:p>
                      <a:pPr algn="ctr"/>
                      <a:r>
                        <a:rPr lang="fr-FR" noProof="0" dirty="0"/>
                        <a:t>Antoine</a:t>
                      </a:r>
                    </a:p>
                  </a:txBody>
                  <a:tcPr>
                    <a:solidFill>
                      <a:srgbClr val="0055A5"/>
                    </a:solidFill>
                  </a:tcPr>
                </a:tc>
                <a:tc>
                  <a:txBody>
                    <a:bodyPr/>
                    <a:lstStyle/>
                    <a:p>
                      <a:pPr algn="ctr"/>
                      <a:r>
                        <a:rPr lang="fr-FR" noProof="0" dirty="0"/>
                        <a:t>Élodie</a:t>
                      </a:r>
                    </a:p>
                  </a:txBody>
                  <a:tcPr>
                    <a:solidFill>
                      <a:srgbClr val="0055A5"/>
                    </a:solidFill>
                  </a:tcPr>
                </a:tc>
                <a:tc>
                  <a:txBody>
                    <a:bodyPr/>
                    <a:lstStyle/>
                    <a:p>
                      <a:pPr algn="ctr"/>
                      <a:r>
                        <a:rPr lang="en-GB" dirty="0"/>
                        <a:t>Group of friends</a:t>
                      </a:r>
                    </a:p>
                  </a:txBody>
                  <a:tcPr>
                    <a:solidFill>
                      <a:srgbClr val="0055A5"/>
                    </a:solidFill>
                  </a:tcPr>
                </a:tc>
                <a:extLst>
                  <a:ext uri="{0D108BD9-81ED-4DB2-BD59-A6C34878D82A}">
                    <a16:rowId xmlns:a16="http://schemas.microsoft.com/office/drawing/2014/main" val="1745404290"/>
                  </a:ext>
                </a:extLst>
              </a:tr>
              <a:tr h="1069509">
                <a:tc>
                  <a:txBody>
                    <a:bodyPr/>
                    <a:lstStyle/>
                    <a:p>
                      <a:pPr algn="ctr"/>
                      <a:r>
                        <a:rPr lang="en-GB" dirty="0">
                          <a:solidFill>
                            <a:srgbClr val="0055A5"/>
                          </a:solidFill>
                        </a:rPr>
                        <a:t>learning English, listening to music</a:t>
                      </a:r>
                    </a:p>
                    <a:p>
                      <a:pPr algn="ctr"/>
                      <a:endParaRPr lang="en-GB" dirty="0">
                        <a:solidFill>
                          <a:srgbClr val="0055A5"/>
                        </a:solidFill>
                      </a:endParaRPr>
                    </a:p>
                  </a:txBody>
                  <a:tcPr>
                    <a:solidFill>
                      <a:schemeClr val="accent6"/>
                    </a:solidFill>
                  </a:tcPr>
                </a:tc>
                <a:tc>
                  <a:txBody>
                    <a:bodyPr/>
                    <a:lstStyle/>
                    <a:p>
                      <a:pPr algn="ctr"/>
                      <a:r>
                        <a:rPr lang="en-GB" dirty="0">
                          <a:solidFill>
                            <a:srgbClr val="0055A5"/>
                          </a:solidFill>
                        </a:rPr>
                        <a:t>watching TV</a:t>
                      </a:r>
                    </a:p>
                  </a:txBody>
                  <a:tcPr>
                    <a:solidFill>
                      <a:schemeClr val="accent6"/>
                    </a:solidFill>
                  </a:tcPr>
                </a:tc>
                <a:tc>
                  <a:txBody>
                    <a:bodyPr/>
                    <a:lstStyle/>
                    <a:p>
                      <a:pPr algn="ctr"/>
                      <a:r>
                        <a:rPr lang="en-GB" dirty="0">
                          <a:solidFill>
                            <a:srgbClr val="0055A5"/>
                          </a:solidFill>
                        </a:rPr>
                        <a:t>playing football, swimming</a:t>
                      </a:r>
                    </a:p>
                  </a:txBody>
                  <a:tcPr>
                    <a:solidFill>
                      <a:schemeClr val="accent6"/>
                    </a:solidFill>
                  </a:tcPr>
                </a:tc>
                <a:tc>
                  <a:txBody>
                    <a:bodyPr/>
                    <a:lstStyle/>
                    <a:p>
                      <a:pPr algn="ctr"/>
                      <a:r>
                        <a:rPr lang="en-GB" dirty="0">
                          <a:solidFill>
                            <a:srgbClr val="0055A5"/>
                          </a:solidFill>
                        </a:rPr>
                        <a:t>drawing, reading</a:t>
                      </a:r>
                    </a:p>
                  </a:txBody>
                  <a:tcP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0055A5"/>
                          </a:solidFill>
                        </a:rPr>
                        <a:t>dancing</a:t>
                      </a:r>
                    </a:p>
                    <a:p>
                      <a:pPr algn="ctr"/>
                      <a:endParaRPr lang="en-GB" dirty="0">
                        <a:solidFill>
                          <a:srgbClr val="0055A5"/>
                        </a:solidFill>
                      </a:endParaRPr>
                    </a:p>
                  </a:txBody>
                  <a:tcPr>
                    <a:solidFill>
                      <a:schemeClr val="accent6"/>
                    </a:solidFill>
                  </a:tcPr>
                </a:tc>
                <a:tc>
                  <a:txBody>
                    <a:bodyPr/>
                    <a:lstStyle/>
                    <a:p>
                      <a:pPr algn="ctr"/>
                      <a:r>
                        <a:rPr lang="en-GB" dirty="0">
                          <a:solidFill>
                            <a:srgbClr val="0055A5"/>
                          </a:solidFill>
                        </a:rPr>
                        <a:t>using mobile phones, sending texts and emails</a:t>
                      </a:r>
                    </a:p>
                    <a:p>
                      <a:pPr algn="ctr"/>
                      <a:endParaRPr lang="en-GB" dirty="0">
                        <a:solidFill>
                          <a:srgbClr val="0055A5"/>
                        </a:solidFill>
                      </a:endParaRPr>
                    </a:p>
                    <a:p>
                      <a:pPr algn="ctr"/>
                      <a:endParaRPr lang="en-GB" dirty="0">
                        <a:solidFill>
                          <a:srgbClr val="0055A5"/>
                        </a:solidFill>
                      </a:endParaRPr>
                    </a:p>
                  </a:txBody>
                  <a:tcPr>
                    <a:solidFill>
                      <a:schemeClr val="accent6"/>
                    </a:solidFill>
                  </a:tcPr>
                </a:tc>
                <a:extLst>
                  <a:ext uri="{0D108BD9-81ED-4DB2-BD59-A6C34878D82A}">
                    <a16:rowId xmlns:a16="http://schemas.microsoft.com/office/drawing/2014/main" val="1462627398"/>
                  </a:ext>
                </a:extLst>
              </a:tr>
            </a:tbl>
          </a:graphicData>
        </a:graphic>
      </p:graphicFrame>
      <p:sp>
        <p:nvSpPr>
          <p:cNvPr id="5" name="Rounded Rectangle 46">
            <a:extLst>
              <a:ext uri="{FF2B5EF4-FFF2-40B4-BE49-F238E27FC236}">
                <a16:creationId xmlns:a16="http://schemas.microsoft.com/office/drawing/2014/main" id="{63C202F3-CB6F-4148-EED4-24BDEB59D7A8}"/>
              </a:ext>
            </a:extLst>
          </p:cNvPr>
          <p:cNvSpPr/>
          <p:nvPr/>
        </p:nvSpPr>
        <p:spPr>
          <a:xfrm>
            <a:off x="9854322" y="265986"/>
            <a:ext cx="2055600" cy="400919"/>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7" name="Speech Bubble: Rectangle with Corners Rounded 6">
            <a:extLst>
              <a:ext uri="{FF2B5EF4-FFF2-40B4-BE49-F238E27FC236}">
                <a16:creationId xmlns:a16="http://schemas.microsoft.com/office/drawing/2014/main" id="{9650032E-35CD-C9CB-DB58-E809C53C8C85}"/>
              </a:ext>
            </a:extLst>
          </p:cNvPr>
          <p:cNvSpPr/>
          <p:nvPr/>
        </p:nvSpPr>
        <p:spPr>
          <a:xfrm>
            <a:off x="145926" y="1119656"/>
            <a:ext cx="2106944" cy="3071344"/>
          </a:xfrm>
          <a:prstGeom prst="wedgeRoundRectCallout">
            <a:avLst>
              <a:gd name="adj1" fmla="val -21774"/>
              <a:gd name="adj2" fmla="val 66644"/>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Je me présente. Je suis Sophie et je vais parler de mes activités préférées et des activités favorites de mes amis.</a:t>
            </a:r>
          </a:p>
        </p:txBody>
      </p:sp>
      <p:pic>
        <p:nvPicPr>
          <p:cNvPr id="14" name="Picture 13" descr="A picture containing toy, doll&#10;&#10;Description automatically generated">
            <a:extLst>
              <a:ext uri="{FF2B5EF4-FFF2-40B4-BE49-F238E27FC236}">
                <a16:creationId xmlns:a16="http://schemas.microsoft.com/office/drawing/2014/main" id="{8767FF26-F387-4529-3B8B-C18B3F4DD0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16" t="25833" r="15694"/>
          <a:stretch/>
        </p:blipFill>
        <p:spPr>
          <a:xfrm>
            <a:off x="2935680" y="4884919"/>
            <a:ext cx="1297851" cy="1506635"/>
          </a:xfrm>
          <a:prstGeom prst="rect">
            <a:avLst/>
          </a:prstGeom>
        </p:spPr>
      </p:pic>
      <p:pic>
        <p:nvPicPr>
          <p:cNvPr id="18" name="Picture 17">
            <a:extLst>
              <a:ext uri="{FF2B5EF4-FFF2-40B4-BE49-F238E27FC236}">
                <a16:creationId xmlns:a16="http://schemas.microsoft.com/office/drawing/2014/main" id="{7398F774-E145-51A3-1231-9603C5CA05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1633" y="4744168"/>
            <a:ext cx="1527220" cy="1647388"/>
          </a:xfrm>
          <a:prstGeom prst="rect">
            <a:avLst/>
          </a:prstGeom>
        </p:spPr>
      </p:pic>
      <p:pic>
        <p:nvPicPr>
          <p:cNvPr id="20" name="Picture 19" descr="A picture containing toy, vector graphics&#10;&#10;Description automatically generated">
            <a:extLst>
              <a:ext uri="{FF2B5EF4-FFF2-40B4-BE49-F238E27FC236}">
                <a16:creationId xmlns:a16="http://schemas.microsoft.com/office/drawing/2014/main" id="{EBA4C647-0231-896A-2580-3199052CF6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47" t="21351" r="18750"/>
          <a:stretch/>
        </p:blipFill>
        <p:spPr>
          <a:xfrm>
            <a:off x="8118345" y="4940847"/>
            <a:ext cx="1297851" cy="1450707"/>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CC5DAE3B-CE5B-D294-D8E3-8240AD6BDDE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17" t="20139" r="15810"/>
          <a:stretch/>
        </p:blipFill>
        <p:spPr>
          <a:xfrm>
            <a:off x="10473541" y="4937313"/>
            <a:ext cx="1297850" cy="1454241"/>
          </a:xfrm>
          <a:prstGeom prst="rect">
            <a:avLst/>
          </a:prstGeom>
        </p:spPr>
      </p:pic>
      <p:pic>
        <p:nvPicPr>
          <p:cNvPr id="32" name="Picture 31" descr="Logo, icon&#10;&#10;Description automatically generated">
            <a:hlinkClick r:id="" action="ppaction://noaction">
              <a:snd r:embed="rId8" name="Sophie and friends FOUNDATION.wav"/>
            </a:hlinkClick>
            <a:extLst>
              <a:ext uri="{FF2B5EF4-FFF2-40B4-BE49-F238E27FC236}">
                <a16:creationId xmlns:a16="http://schemas.microsoft.com/office/drawing/2014/main" id="{2D639EF8-24C8-AAA2-D8BC-A4C7D1B61E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43441" y="4547348"/>
            <a:ext cx="779929" cy="779929"/>
          </a:xfrm>
          <a:prstGeom prst="rect">
            <a:avLst/>
          </a:prstGeom>
        </p:spPr>
      </p:pic>
      <p:sp>
        <p:nvSpPr>
          <p:cNvPr id="33" name="Rectangle 32">
            <a:extLst>
              <a:ext uri="{FF2B5EF4-FFF2-40B4-BE49-F238E27FC236}">
                <a16:creationId xmlns:a16="http://schemas.microsoft.com/office/drawing/2014/main" id="{A3B46270-E1D7-736F-D496-376F91657377}"/>
              </a:ext>
            </a:extLst>
          </p:cNvPr>
          <p:cNvSpPr/>
          <p:nvPr/>
        </p:nvSpPr>
        <p:spPr>
          <a:xfrm>
            <a:off x="2572802" y="2002655"/>
            <a:ext cx="1334736" cy="16212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E8F9D17E-5F48-E4BE-1997-988954DAD6F7}"/>
              </a:ext>
            </a:extLst>
          </p:cNvPr>
          <p:cNvSpPr/>
          <p:nvPr/>
        </p:nvSpPr>
        <p:spPr>
          <a:xfrm>
            <a:off x="4076073" y="1989361"/>
            <a:ext cx="1388764" cy="16212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8F3E9EDA-5E1B-C788-C8AD-556F61B0B2CF}"/>
              </a:ext>
            </a:extLst>
          </p:cNvPr>
          <p:cNvSpPr/>
          <p:nvPr/>
        </p:nvSpPr>
        <p:spPr>
          <a:xfrm>
            <a:off x="7283287" y="1965268"/>
            <a:ext cx="1388764" cy="168483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9B6B9101-AB4A-57D7-7D81-019372F5285C}"/>
              </a:ext>
            </a:extLst>
          </p:cNvPr>
          <p:cNvSpPr/>
          <p:nvPr/>
        </p:nvSpPr>
        <p:spPr>
          <a:xfrm>
            <a:off x="5644389" y="1957556"/>
            <a:ext cx="1487502" cy="16848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EDBEF889-CCC2-54E9-44CB-6EFEF119CEA9}"/>
              </a:ext>
            </a:extLst>
          </p:cNvPr>
          <p:cNvSpPr/>
          <p:nvPr/>
        </p:nvSpPr>
        <p:spPr>
          <a:xfrm>
            <a:off x="8830615" y="2002655"/>
            <a:ext cx="1334736" cy="11619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003C5270-0605-79E5-C6FC-9AACCAEDB12F}"/>
              </a:ext>
            </a:extLst>
          </p:cNvPr>
          <p:cNvSpPr/>
          <p:nvPr/>
        </p:nvSpPr>
        <p:spPr>
          <a:xfrm>
            <a:off x="10419919" y="1970291"/>
            <a:ext cx="1405093" cy="16885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A75C3802-DBAA-D88C-B077-777EFF30005E}"/>
              </a:ext>
            </a:extLst>
          </p:cNvPr>
          <p:cNvSpPr txBox="1"/>
          <p:nvPr/>
        </p:nvSpPr>
        <p:spPr>
          <a:xfrm>
            <a:off x="5298983" y="227650"/>
            <a:ext cx="3947757" cy="707886"/>
          </a:xfrm>
          <a:prstGeom prst="rect">
            <a:avLst/>
          </a:prstGeom>
          <a:noFill/>
        </p:spPr>
        <p:txBody>
          <a:bodyPr wrap="square" rtlCol="0">
            <a:spAutoFit/>
          </a:bodyPr>
          <a:lstStyle/>
          <a:p>
            <a:r>
              <a:rPr lang="fr-FR" sz="2000" dirty="0">
                <a:solidFill>
                  <a:schemeClr val="tx2"/>
                </a:solidFill>
              </a:rPr>
              <a:t>Écoute: Sophie et ses amis aiment faire quelles activités?</a:t>
            </a:r>
          </a:p>
        </p:txBody>
      </p:sp>
      <p:sp>
        <p:nvSpPr>
          <p:cNvPr id="2" name="Speech Bubble: Rectangle with Corners Rounded 1">
            <a:extLst>
              <a:ext uri="{FF2B5EF4-FFF2-40B4-BE49-F238E27FC236}">
                <a16:creationId xmlns:a16="http://schemas.microsoft.com/office/drawing/2014/main" id="{E66C689A-6259-BE5E-789A-931395A4E169}"/>
              </a:ext>
            </a:extLst>
          </p:cNvPr>
          <p:cNvSpPr/>
          <p:nvPr/>
        </p:nvSpPr>
        <p:spPr>
          <a:xfrm>
            <a:off x="2630671" y="3996693"/>
            <a:ext cx="2077295" cy="888226"/>
          </a:xfrm>
          <a:prstGeom prst="wedgeRoundRectCallout">
            <a:avLst>
              <a:gd name="adj1" fmla="val 11273"/>
              <a:gd name="adj2" fmla="val 77049"/>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Je m’appelle Léa. </a:t>
            </a:r>
          </a:p>
        </p:txBody>
      </p:sp>
      <p:sp>
        <p:nvSpPr>
          <p:cNvPr id="6" name="Speech Bubble: Rectangle with Corners Rounded 5">
            <a:extLst>
              <a:ext uri="{FF2B5EF4-FFF2-40B4-BE49-F238E27FC236}">
                <a16:creationId xmlns:a16="http://schemas.microsoft.com/office/drawing/2014/main" id="{ADA6E2EF-C867-4878-8CAA-364D842CF277}"/>
              </a:ext>
            </a:extLst>
          </p:cNvPr>
          <p:cNvSpPr/>
          <p:nvPr/>
        </p:nvSpPr>
        <p:spPr>
          <a:xfrm>
            <a:off x="5053462" y="3996693"/>
            <a:ext cx="2077295" cy="888226"/>
          </a:xfrm>
          <a:prstGeom prst="wedgeRoundRectCallout">
            <a:avLst>
              <a:gd name="adj1" fmla="val -15913"/>
              <a:gd name="adj2" fmla="val 78561"/>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a:t>
            </a:r>
          </a:p>
          <a:p>
            <a:pPr algn="ctr"/>
            <a:r>
              <a:rPr lang="fr-FR" sz="2000" dirty="0">
                <a:solidFill>
                  <a:srgbClr val="0055A5"/>
                </a:solidFill>
              </a:rPr>
              <a:t>Je m’appelle Amir. </a:t>
            </a:r>
          </a:p>
        </p:txBody>
      </p:sp>
      <p:sp>
        <p:nvSpPr>
          <p:cNvPr id="8" name="Speech Bubble: Rectangle with Corners Rounded 7">
            <a:extLst>
              <a:ext uri="{FF2B5EF4-FFF2-40B4-BE49-F238E27FC236}">
                <a16:creationId xmlns:a16="http://schemas.microsoft.com/office/drawing/2014/main" id="{E47CE497-F028-2FA5-7237-947013E43C6D}"/>
              </a:ext>
            </a:extLst>
          </p:cNvPr>
          <p:cNvSpPr/>
          <p:nvPr/>
        </p:nvSpPr>
        <p:spPr>
          <a:xfrm>
            <a:off x="7476253" y="3996693"/>
            <a:ext cx="2077296" cy="888226"/>
          </a:xfrm>
          <a:prstGeom prst="wedgeRoundRectCallout">
            <a:avLst>
              <a:gd name="adj1" fmla="val -7554"/>
              <a:gd name="adj2" fmla="val 84011"/>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a:t>
            </a:r>
          </a:p>
          <a:p>
            <a:pPr algn="ctr"/>
            <a:r>
              <a:rPr lang="fr-FR" sz="2000" dirty="0">
                <a:solidFill>
                  <a:srgbClr val="0055A5"/>
                </a:solidFill>
              </a:rPr>
              <a:t>Je m’appelle Antoine. </a:t>
            </a:r>
          </a:p>
        </p:txBody>
      </p:sp>
      <p:sp>
        <p:nvSpPr>
          <p:cNvPr id="9" name="Speech Bubble: Rectangle with Corners Rounded 8">
            <a:extLst>
              <a:ext uri="{FF2B5EF4-FFF2-40B4-BE49-F238E27FC236}">
                <a16:creationId xmlns:a16="http://schemas.microsoft.com/office/drawing/2014/main" id="{42DC70E9-5B96-3B88-7D1A-573C45034BF3}"/>
              </a:ext>
            </a:extLst>
          </p:cNvPr>
          <p:cNvSpPr/>
          <p:nvPr/>
        </p:nvSpPr>
        <p:spPr>
          <a:xfrm>
            <a:off x="9899046" y="3996693"/>
            <a:ext cx="2077296" cy="888226"/>
          </a:xfrm>
          <a:prstGeom prst="wedgeRoundRectCallout">
            <a:avLst>
              <a:gd name="adj1" fmla="val -9762"/>
              <a:gd name="adj2" fmla="val 74136"/>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Bonjour ! </a:t>
            </a:r>
          </a:p>
          <a:p>
            <a:pPr algn="ctr"/>
            <a:r>
              <a:rPr lang="fr-FR" sz="2000" dirty="0">
                <a:solidFill>
                  <a:srgbClr val="0055A5"/>
                </a:solidFill>
              </a:rPr>
              <a:t>Je m’appelle Élodie. </a:t>
            </a:r>
          </a:p>
        </p:txBody>
      </p:sp>
    </p:spTree>
    <p:extLst>
      <p:ext uri="{BB962C8B-B14F-4D97-AF65-F5344CB8AC3E}">
        <p14:creationId xmlns:p14="http://schemas.microsoft.com/office/powerpoint/2010/main" val="425111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7" grpId="0" animBg="1"/>
      <p:bldP spid="39" grpId="0" animBg="1"/>
      <p:bldP spid="41"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4FE2C2-45E5-1BBC-7836-4A8BB8B6127C}"/>
              </a:ext>
            </a:extLst>
          </p:cNvPr>
          <p:cNvSpPr>
            <a:spLocks noGrp="1"/>
          </p:cNvSpPr>
          <p:nvPr>
            <p:ph type="title"/>
          </p:nvPr>
        </p:nvSpPr>
        <p:spPr>
          <a:xfrm>
            <a:off x="0" y="213557"/>
            <a:ext cx="6313714" cy="647577"/>
          </a:xfrm>
        </p:spPr>
        <p:txBody>
          <a:bodyPr>
            <a:normAutofit/>
          </a:bodyPr>
          <a:lstStyle/>
          <a:p>
            <a:r>
              <a:rPr lang="fr-FR" dirty="0"/>
              <a:t>Révision: les pronoms</a:t>
            </a:r>
          </a:p>
        </p:txBody>
      </p:sp>
      <p:pic>
        <p:nvPicPr>
          <p:cNvPr id="11" name="Picture 10" descr="group of children">
            <a:extLst>
              <a:ext uri="{FF2B5EF4-FFF2-40B4-BE49-F238E27FC236}">
                <a16:creationId xmlns:a16="http://schemas.microsoft.com/office/drawing/2014/main" id="{D12C6938-35D3-7C31-9A22-1C70765C87C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5501" y="4269153"/>
            <a:ext cx="2156940" cy="152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wdj\Google Drive\Primary\Y5 SoW\From Tracy\Pronouns\i.png">
            <a:extLst>
              <a:ext uri="{FF2B5EF4-FFF2-40B4-BE49-F238E27FC236}">
                <a16:creationId xmlns:a16="http://schemas.microsoft.com/office/drawing/2014/main" id="{6E966047-268C-49BD-273F-E579EEAB7DE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7090" y="1534520"/>
            <a:ext cx="630642" cy="139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Users\wdj\Google Drive\Primary\Y5 SoW\From Tracy\Pronouns\he.png">
            <a:extLst>
              <a:ext uri="{FF2B5EF4-FFF2-40B4-BE49-F238E27FC236}">
                <a16:creationId xmlns:a16="http://schemas.microsoft.com/office/drawing/2014/main" id="{528903CD-9419-7130-4F85-D48ABF9CAA2E}"/>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24899" y="1493096"/>
            <a:ext cx="1819901" cy="1337711"/>
          </a:xfrm>
          <a:prstGeom prst="rect">
            <a:avLst/>
          </a:prstGeom>
          <a:noFill/>
          <a:ln>
            <a:noFill/>
          </a:ln>
        </p:spPr>
      </p:pic>
      <p:sp>
        <p:nvSpPr>
          <p:cNvPr id="12" name="TextBox 11">
            <a:extLst>
              <a:ext uri="{FF2B5EF4-FFF2-40B4-BE49-F238E27FC236}">
                <a16:creationId xmlns:a16="http://schemas.microsoft.com/office/drawing/2014/main" id="{0113A717-8686-F99F-1CFD-56E1A528F902}"/>
              </a:ext>
            </a:extLst>
          </p:cNvPr>
          <p:cNvSpPr txBox="1"/>
          <p:nvPr/>
        </p:nvSpPr>
        <p:spPr>
          <a:xfrm>
            <a:off x="10152454" y="2850664"/>
            <a:ext cx="1148945" cy="584775"/>
          </a:xfrm>
          <a:prstGeom prst="rect">
            <a:avLst/>
          </a:prstGeom>
          <a:noFill/>
        </p:spPr>
        <p:txBody>
          <a:bodyPr wrap="square">
            <a:spAutoFit/>
          </a:bodyPr>
          <a:lstStyle/>
          <a:p>
            <a:pPr algn="ctr"/>
            <a:r>
              <a:rPr lang="fr-FR" sz="3200" b="1" dirty="0">
                <a:solidFill>
                  <a:srgbClr val="0055A5"/>
                </a:solidFill>
              </a:rPr>
              <a:t>elle</a:t>
            </a:r>
          </a:p>
        </p:txBody>
      </p:sp>
      <p:sp>
        <p:nvSpPr>
          <p:cNvPr id="13" name="TextBox 12">
            <a:extLst>
              <a:ext uri="{FF2B5EF4-FFF2-40B4-BE49-F238E27FC236}">
                <a16:creationId xmlns:a16="http://schemas.microsoft.com/office/drawing/2014/main" id="{F5FD4175-B950-6DC5-A95B-48D6C3DECAFD}"/>
              </a:ext>
            </a:extLst>
          </p:cNvPr>
          <p:cNvSpPr txBox="1"/>
          <p:nvPr/>
        </p:nvSpPr>
        <p:spPr>
          <a:xfrm>
            <a:off x="391814" y="5792455"/>
            <a:ext cx="1899848" cy="584775"/>
          </a:xfrm>
          <a:prstGeom prst="rect">
            <a:avLst/>
          </a:prstGeom>
          <a:noFill/>
        </p:spPr>
        <p:txBody>
          <a:bodyPr wrap="square">
            <a:spAutoFit/>
          </a:bodyPr>
          <a:lstStyle/>
          <a:p>
            <a:pPr algn="ctr"/>
            <a:r>
              <a:rPr lang="en-GB" sz="3200" b="1" dirty="0">
                <a:solidFill>
                  <a:srgbClr val="0055A5"/>
                </a:solidFill>
              </a:rPr>
              <a:t>on/nous</a:t>
            </a:r>
          </a:p>
        </p:txBody>
      </p:sp>
      <p:sp>
        <p:nvSpPr>
          <p:cNvPr id="14" name="TextBox 13">
            <a:extLst>
              <a:ext uri="{FF2B5EF4-FFF2-40B4-BE49-F238E27FC236}">
                <a16:creationId xmlns:a16="http://schemas.microsoft.com/office/drawing/2014/main" id="{062C675A-9179-D7C6-76F0-81EA4B0E1139}"/>
              </a:ext>
            </a:extLst>
          </p:cNvPr>
          <p:cNvSpPr txBox="1"/>
          <p:nvPr/>
        </p:nvSpPr>
        <p:spPr>
          <a:xfrm>
            <a:off x="1008602" y="2850664"/>
            <a:ext cx="732717" cy="584775"/>
          </a:xfrm>
          <a:prstGeom prst="rect">
            <a:avLst/>
          </a:prstGeom>
          <a:noFill/>
        </p:spPr>
        <p:txBody>
          <a:bodyPr wrap="square">
            <a:spAutoFit/>
          </a:bodyPr>
          <a:lstStyle/>
          <a:p>
            <a:pPr algn="ctr"/>
            <a:r>
              <a:rPr lang="en-GB" sz="3200" b="1" dirty="0">
                <a:solidFill>
                  <a:srgbClr val="0055A5"/>
                </a:solidFill>
              </a:rPr>
              <a:t>je</a:t>
            </a:r>
          </a:p>
        </p:txBody>
      </p:sp>
      <p:sp>
        <p:nvSpPr>
          <p:cNvPr id="15" name="TextBox 14">
            <a:extLst>
              <a:ext uri="{FF2B5EF4-FFF2-40B4-BE49-F238E27FC236}">
                <a16:creationId xmlns:a16="http://schemas.microsoft.com/office/drawing/2014/main" id="{2162189F-2A02-BFA1-567C-BD721AC2E9F7}"/>
              </a:ext>
            </a:extLst>
          </p:cNvPr>
          <p:cNvSpPr txBox="1"/>
          <p:nvPr/>
        </p:nvSpPr>
        <p:spPr>
          <a:xfrm>
            <a:off x="7235675" y="2850664"/>
            <a:ext cx="398351" cy="584775"/>
          </a:xfrm>
          <a:prstGeom prst="rect">
            <a:avLst/>
          </a:prstGeom>
          <a:noFill/>
        </p:spPr>
        <p:txBody>
          <a:bodyPr wrap="square">
            <a:spAutoFit/>
          </a:bodyPr>
          <a:lstStyle/>
          <a:p>
            <a:pPr algn="ctr"/>
            <a:r>
              <a:rPr lang="en-GB" sz="3200" b="1" dirty="0">
                <a:solidFill>
                  <a:srgbClr val="0055A5"/>
                </a:solidFill>
              </a:rPr>
              <a:t>il </a:t>
            </a:r>
          </a:p>
        </p:txBody>
      </p:sp>
      <p:sp>
        <p:nvSpPr>
          <p:cNvPr id="16" name="TextBox 15">
            <a:extLst>
              <a:ext uri="{FF2B5EF4-FFF2-40B4-BE49-F238E27FC236}">
                <a16:creationId xmlns:a16="http://schemas.microsoft.com/office/drawing/2014/main" id="{A238221B-B5D9-9501-EC68-0CE0A56DE868}"/>
              </a:ext>
            </a:extLst>
          </p:cNvPr>
          <p:cNvSpPr txBox="1"/>
          <p:nvPr/>
        </p:nvSpPr>
        <p:spPr>
          <a:xfrm>
            <a:off x="4043172" y="2850664"/>
            <a:ext cx="687097" cy="584775"/>
          </a:xfrm>
          <a:prstGeom prst="rect">
            <a:avLst/>
          </a:prstGeom>
          <a:noFill/>
        </p:spPr>
        <p:txBody>
          <a:bodyPr wrap="square">
            <a:spAutoFit/>
          </a:bodyPr>
          <a:lstStyle/>
          <a:p>
            <a:pPr algn="ctr"/>
            <a:r>
              <a:rPr lang="fr-FR" sz="3200" b="1" dirty="0">
                <a:solidFill>
                  <a:srgbClr val="0055A5"/>
                </a:solidFill>
              </a:rPr>
              <a:t>tu </a:t>
            </a:r>
          </a:p>
        </p:txBody>
      </p:sp>
      <p:sp>
        <p:nvSpPr>
          <p:cNvPr id="17" name="TextBox 16">
            <a:extLst>
              <a:ext uri="{FF2B5EF4-FFF2-40B4-BE49-F238E27FC236}">
                <a16:creationId xmlns:a16="http://schemas.microsoft.com/office/drawing/2014/main" id="{0DE75C8E-0645-C64A-F5E6-D8DEE6F66323}"/>
              </a:ext>
            </a:extLst>
          </p:cNvPr>
          <p:cNvSpPr txBox="1"/>
          <p:nvPr/>
        </p:nvSpPr>
        <p:spPr>
          <a:xfrm>
            <a:off x="3569189" y="5792455"/>
            <a:ext cx="1549525" cy="584775"/>
          </a:xfrm>
          <a:prstGeom prst="rect">
            <a:avLst/>
          </a:prstGeom>
          <a:noFill/>
        </p:spPr>
        <p:txBody>
          <a:bodyPr wrap="square">
            <a:spAutoFit/>
          </a:bodyPr>
          <a:lstStyle/>
          <a:p>
            <a:pPr algn="ctr"/>
            <a:r>
              <a:rPr lang="en-GB" sz="3200" b="1" dirty="0">
                <a:solidFill>
                  <a:srgbClr val="0055A5"/>
                </a:solidFill>
              </a:rPr>
              <a:t>vous</a:t>
            </a:r>
            <a:endParaRPr lang="en-GB" sz="3200" b="1" dirty="0"/>
          </a:p>
        </p:txBody>
      </p:sp>
      <p:grpSp>
        <p:nvGrpSpPr>
          <p:cNvPr id="40" name="Group 39">
            <a:extLst>
              <a:ext uri="{FF2B5EF4-FFF2-40B4-BE49-F238E27FC236}">
                <a16:creationId xmlns:a16="http://schemas.microsoft.com/office/drawing/2014/main" id="{FC24CDF9-4487-15C5-A060-0985D4C1BF89}"/>
              </a:ext>
            </a:extLst>
          </p:cNvPr>
          <p:cNvGrpSpPr/>
          <p:nvPr/>
        </p:nvGrpSpPr>
        <p:grpSpPr>
          <a:xfrm>
            <a:off x="3006264" y="4395068"/>
            <a:ext cx="2734575" cy="1434056"/>
            <a:chOff x="3161255" y="3565461"/>
            <a:chExt cx="2734575" cy="1434056"/>
          </a:xfrm>
        </p:grpSpPr>
        <p:pic>
          <p:nvPicPr>
            <p:cNvPr id="18" name="Picture 2" descr="C:\Users\wdj\Google Drive\Primary\Y5 SoW\From Tracy\Pronouns\you.png">
              <a:extLst>
                <a:ext uri="{FF2B5EF4-FFF2-40B4-BE49-F238E27FC236}">
                  <a16:creationId xmlns:a16="http://schemas.microsoft.com/office/drawing/2014/main" id="{61F3C7FC-68C0-3958-6C06-94DCE285C8E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51458"/>
            <a:stretch/>
          </p:blipFill>
          <p:spPr bwMode="auto">
            <a:xfrm>
              <a:off x="3161255" y="3575632"/>
              <a:ext cx="785157" cy="142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group of children">
              <a:extLst>
                <a:ext uri="{FF2B5EF4-FFF2-40B4-BE49-F238E27FC236}">
                  <a16:creationId xmlns:a16="http://schemas.microsoft.com/office/drawing/2014/main" id="{1BF3DD24-50E5-94A1-A7BF-42F36895384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3778480" y="3565461"/>
              <a:ext cx="2117350" cy="143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Rounded Rectangle 46">
            <a:extLst>
              <a:ext uri="{FF2B5EF4-FFF2-40B4-BE49-F238E27FC236}">
                <a16:creationId xmlns:a16="http://schemas.microsoft.com/office/drawing/2014/main" id="{26CB5C76-9A72-389A-371B-4D733D6E2ED8}"/>
              </a:ext>
            </a:extLst>
          </p:cNvPr>
          <p:cNvSpPr/>
          <p:nvPr/>
        </p:nvSpPr>
        <p:spPr>
          <a:xfrm>
            <a:off x="9899606" y="249870"/>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panose="020B0502020202020204" pitchFamily="34" charset="0"/>
              </a:rPr>
              <a:t>grammaire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pic>
        <p:nvPicPr>
          <p:cNvPr id="25" name="Picture 24" descr="Background pattern&#10;&#10;Description automatically generated">
            <a:extLst>
              <a:ext uri="{FF2B5EF4-FFF2-40B4-BE49-F238E27FC236}">
                <a16:creationId xmlns:a16="http://schemas.microsoft.com/office/drawing/2014/main" id="{57464765-82C0-D3F8-A921-141568F8C20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5511" r="-316" b="40375"/>
          <a:stretch/>
        </p:blipFill>
        <p:spPr>
          <a:xfrm>
            <a:off x="7242649" y="4437629"/>
            <a:ext cx="670535" cy="1699446"/>
          </a:xfrm>
          <a:prstGeom prst="rect">
            <a:avLst/>
          </a:prstGeom>
        </p:spPr>
      </p:pic>
      <p:pic>
        <p:nvPicPr>
          <p:cNvPr id="29" name="Picture 28" descr="Background pattern&#10;&#10;Description automatically generated">
            <a:extLst>
              <a:ext uri="{FF2B5EF4-FFF2-40B4-BE49-F238E27FC236}">
                <a16:creationId xmlns:a16="http://schemas.microsoft.com/office/drawing/2014/main" id="{113CB459-0B2F-0553-E018-256A05AB9AC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53572" r="63478"/>
          <a:stretch/>
        </p:blipFill>
        <p:spPr>
          <a:xfrm>
            <a:off x="7733345" y="4491464"/>
            <a:ext cx="991520" cy="1328951"/>
          </a:xfrm>
          <a:prstGeom prst="rect">
            <a:avLst/>
          </a:prstGeom>
        </p:spPr>
      </p:pic>
      <p:pic>
        <p:nvPicPr>
          <p:cNvPr id="33" name="Picture 32" descr="C:\Users\wdj\Google Drive\Primary\Y5 SoW\From Tracy\Pronouns\he.png">
            <a:extLst>
              <a:ext uri="{FF2B5EF4-FFF2-40B4-BE49-F238E27FC236}">
                <a16:creationId xmlns:a16="http://schemas.microsoft.com/office/drawing/2014/main" id="{21F8E735-3750-C38B-EEF0-D199F2893197}"/>
              </a:ext>
            </a:extLst>
          </p:cNvPr>
          <p:cNvPicPr/>
          <p:nvPr/>
        </p:nvPicPr>
        <p:blipFill rotWithShape="1">
          <a:blip r:embed="rId13" cstate="print">
            <a:extLst>
              <a:ext uri="{28A0092B-C50C-407E-A947-70E740481C1C}">
                <a14:useLocalDpi xmlns:a14="http://schemas.microsoft.com/office/drawing/2010/main" val="0"/>
              </a:ext>
            </a:extLst>
          </a:blip>
          <a:srcRect r="66286"/>
          <a:stretch/>
        </p:blipFill>
        <p:spPr bwMode="auto">
          <a:xfrm>
            <a:off x="6542589" y="4396323"/>
            <a:ext cx="687097" cy="1421043"/>
          </a:xfrm>
          <a:prstGeom prst="rect">
            <a:avLst/>
          </a:prstGeom>
          <a:noFill/>
          <a:ln>
            <a:noFill/>
          </a:ln>
        </p:spPr>
      </p:pic>
      <p:pic>
        <p:nvPicPr>
          <p:cNvPr id="24" name="Picture 2" descr="C:\Users\wdj\Google Drive\Primary\Y5 SoW\From Tracy\Pronouns\she.png">
            <a:extLst>
              <a:ext uri="{FF2B5EF4-FFF2-40B4-BE49-F238E27FC236}">
                <a16:creationId xmlns:a16="http://schemas.microsoft.com/office/drawing/2014/main" id="{D58DEB85-9A97-4F44-EB72-B420CE8F853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753751" y="1483403"/>
            <a:ext cx="1819900" cy="138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 45">
            <a:extLst>
              <a:ext uri="{FF2B5EF4-FFF2-40B4-BE49-F238E27FC236}">
                <a16:creationId xmlns:a16="http://schemas.microsoft.com/office/drawing/2014/main" id="{BFAF37D5-49BE-2570-B26B-03696441F95A}"/>
              </a:ext>
            </a:extLst>
          </p:cNvPr>
          <p:cNvGrpSpPr/>
          <p:nvPr/>
        </p:nvGrpSpPr>
        <p:grpSpPr>
          <a:xfrm>
            <a:off x="9443181" y="4405239"/>
            <a:ext cx="2266508" cy="1547499"/>
            <a:chOff x="9415947" y="3588430"/>
            <a:chExt cx="2266508" cy="1547499"/>
          </a:xfrm>
        </p:grpSpPr>
        <p:pic>
          <p:nvPicPr>
            <p:cNvPr id="27" name="Picture 26" descr="Background pattern&#10;&#10;Description automatically generated">
              <a:extLst>
                <a:ext uri="{FF2B5EF4-FFF2-40B4-BE49-F238E27FC236}">
                  <a16:creationId xmlns:a16="http://schemas.microsoft.com/office/drawing/2014/main" id="{FE6343AE-3611-2EEC-3104-77DCDF9F90A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25459" b="48254"/>
            <a:stretch/>
          </p:blipFill>
          <p:spPr>
            <a:xfrm>
              <a:off x="9899606" y="3831002"/>
              <a:ext cx="1782849" cy="1304927"/>
            </a:xfrm>
            <a:prstGeom prst="rect">
              <a:avLst/>
            </a:prstGeom>
          </p:spPr>
        </p:pic>
        <p:pic>
          <p:nvPicPr>
            <p:cNvPr id="35" name="Picture 34" descr="C:\Users\wdj\Google Drive\Primary\Y5 SoW\From Tracy\Pronouns\he.png">
              <a:extLst>
                <a:ext uri="{FF2B5EF4-FFF2-40B4-BE49-F238E27FC236}">
                  <a16:creationId xmlns:a16="http://schemas.microsoft.com/office/drawing/2014/main" id="{18D627C3-BE08-12FD-E459-B2982FF547AE}"/>
                </a:ext>
              </a:extLst>
            </p:cNvPr>
            <p:cNvPicPr/>
            <p:nvPr/>
          </p:nvPicPr>
          <p:blipFill rotWithShape="1">
            <a:blip r:embed="rId13" cstate="print">
              <a:extLst>
                <a:ext uri="{28A0092B-C50C-407E-A947-70E740481C1C}">
                  <a14:useLocalDpi xmlns:a14="http://schemas.microsoft.com/office/drawing/2010/main" val="0"/>
                </a:ext>
              </a:extLst>
            </a:blip>
            <a:srcRect r="66286"/>
            <a:stretch/>
          </p:blipFill>
          <p:spPr bwMode="auto">
            <a:xfrm>
              <a:off x="9415947" y="3588430"/>
              <a:ext cx="687097" cy="1421043"/>
            </a:xfrm>
            <a:prstGeom prst="rect">
              <a:avLst/>
            </a:prstGeom>
            <a:noFill/>
            <a:ln>
              <a:noFill/>
            </a:ln>
          </p:spPr>
        </p:pic>
      </p:grpSp>
      <p:sp>
        <p:nvSpPr>
          <p:cNvPr id="37" name="TextBox 36">
            <a:extLst>
              <a:ext uri="{FF2B5EF4-FFF2-40B4-BE49-F238E27FC236}">
                <a16:creationId xmlns:a16="http://schemas.microsoft.com/office/drawing/2014/main" id="{264AE33A-690D-7977-B0A3-8771793DE093}"/>
              </a:ext>
            </a:extLst>
          </p:cNvPr>
          <p:cNvSpPr txBox="1"/>
          <p:nvPr/>
        </p:nvSpPr>
        <p:spPr>
          <a:xfrm>
            <a:off x="7039630" y="5792455"/>
            <a:ext cx="860195" cy="584775"/>
          </a:xfrm>
          <a:prstGeom prst="rect">
            <a:avLst/>
          </a:prstGeom>
          <a:noFill/>
        </p:spPr>
        <p:txBody>
          <a:bodyPr wrap="square">
            <a:spAutoFit/>
          </a:bodyPr>
          <a:lstStyle/>
          <a:p>
            <a:pPr algn="ctr"/>
            <a:r>
              <a:rPr lang="en-GB" sz="3200" b="1" dirty="0">
                <a:solidFill>
                  <a:srgbClr val="0055A5"/>
                </a:solidFill>
              </a:rPr>
              <a:t>ils</a:t>
            </a:r>
            <a:endParaRPr lang="en-GB" sz="3200" b="1" dirty="0"/>
          </a:p>
        </p:txBody>
      </p:sp>
      <p:sp>
        <p:nvSpPr>
          <p:cNvPr id="39" name="TextBox 38">
            <a:extLst>
              <a:ext uri="{FF2B5EF4-FFF2-40B4-BE49-F238E27FC236}">
                <a16:creationId xmlns:a16="http://schemas.microsoft.com/office/drawing/2014/main" id="{8FF6B418-E6E1-A275-BFE9-A6003F1C56FF}"/>
              </a:ext>
            </a:extLst>
          </p:cNvPr>
          <p:cNvSpPr txBox="1"/>
          <p:nvPr/>
        </p:nvSpPr>
        <p:spPr>
          <a:xfrm>
            <a:off x="10092201" y="5792455"/>
            <a:ext cx="1145973" cy="584775"/>
          </a:xfrm>
          <a:prstGeom prst="rect">
            <a:avLst/>
          </a:prstGeom>
          <a:noFill/>
        </p:spPr>
        <p:txBody>
          <a:bodyPr wrap="square">
            <a:spAutoFit/>
          </a:bodyPr>
          <a:lstStyle/>
          <a:p>
            <a:pPr algn="ctr"/>
            <a:r>
              <a:rPr lang="fr-FR" sz="3200" b="1" dirty="0">
                <a:solidFill>
                  <a:srgbClr val="0055A5"/>
                </a:solidFill>
              </a:rPr>
              <a:t>elles</a:t>
            </a:r>
            <a:endParaRPr lang="en-GB" sz="3200" b="1" dirty="0"/>
          </a:p>
        </p:txBody>
      </p:sp>
      <p:grpSp>
        <p:nvGrpSpPr>
          <p:cNvPr id="47" name="Group 46">
            <a:extLst>
              <a:ext uri="{FF2B5EF4-FFF2-40B4-BE49-F238E27FC236}">
                <a16:creationId xmlns:a16="http://schemas.microsoft.com/office/drawing/2014/main" id="{FC9BDBD8-7C65-53D6-8E8B-D8BBA7247862}"/>
              </a:ext>
            </a:extLst>
          </p:cNvPr>
          <p:cNvGrpSpPr/>
          <p:nvPr/>
        </p:nvGrpSpPr>
        <p:grpSpPr>
          <a:xfrm>
            <a:off x="3607816" y="1493386"/>
            <a:ext cx="1575752" cy="1536105"/>
            <a:chOff x="3660277" y="948991"/>
            <a:chExt cx="1575752" cy="1536105"/>
          </a:xfrm>
        </p:grpSpPr>
        <p:pic>
          <p:nvPicPr>
            <p:cNvPr id="10" name="Picture 9" descr="C:\Users\wdj\Google Drive\Primary\Y5 SoW\From Tracy\Pronouns\he.png">
              <a:extLst>
                <a:ext uri="{FF2B5EF4-FFF2-40B4-BE49-F238E27FC236}">
                  <a16:creationId xmlns:a16="http://schemas.microsoft.com/office/drawing/2014/main" id="{E68D8FBB-B23F-ED80-869D-77B78EDDF1C2}"/>
                </a:ext>
              </a:extLst>
            </p:cNvPr>
            <p:cNvPicPr/>
            <p:nvPr/>
          </p:nvPicPr>
          <p:blipFill rotWithShape="1">
            <a:blip r:embed="rId13" cstate="print">
              <a:extLst>
                <a:ext uri="{28A0092B-C50C-407E-A947-70E740481C1C}">
                  <a14:useLocalDpi xmlns:a14="http://schemas.microsoft.com/office/drawing/2010/main" val="0"/>
                </a:ext>
              </a:extLst>
            </a:blip>
            <a:srcRect r="66286"/>
            <a:stretch/>
          </p:blipFill>
          <p:spPr bwMode="auto">
            <a:xfrm>
              <a:off x="3660277" y="948991"/>
              <a:ext cx="687097" cy="1421043"/>
            </a:xfrm>
            <a:prstGeom prst="rect">
              <a:avLst/>
            </a:prstGeom>
            <a:noFill/>
            <a:ln>
              <a:noFill/>
            </a:ln>
          </p:spPr>
        </p:pic>
        <p:pic>
          <p:nvPicPr>
            <p:cNvPr id="45" name="Picture 44" descr="Background pattern&#10;&#10;Description automatically generated">
              <a:extLst>
                <a:ext uri="{FF2B5EF4-FFF2-40B4-BE49-F238E27FC236}">
                  <a16:creationId xmlns:a16="http://schemas.microsoft.com/office/drawing/2014/main" id="{60C5424E-3012-0DA6-6F85-E19089A3E5AD}"/>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36310" r="25459" b="48254"/>
            <a:stretch/>
          </p:blipFill>
          <p:spPr>
            <a:xfrm>
              <a:off x="4347374" y="1016253"/>
              <a:ext cx="888655" cy="1468843"/>
            </a:xfrm>
            <a:prstGeom prst="rect">
              <a:avLst/>
            </a:prstGeom>
          </p:spPr>
        </p:pic>
      </p:grpSp>
      <p:sp>
        <p:nvSpPr>
          <p:cNvPr id="2" name="TextBox 1">
            <a:extLst>
              <a:ext uri="{FF2B5EF4-FFF2-40B4-BE49-F238E27FC236}">
                <a16:creationId xmlns:a16="http://schemas.microsoft.com/office/drawing/2014/main" id="{F872EEEE-0269-F21E-9691-61C2E54E818F}"/>
              </a:ext>
            </a:extLst>
          </p:cNvPr>
          <p:cNvSpPr txBox="1"/>
          <p:nvPr/>
        </p:nvSpPr>
        <p:spPr>
          <a:xfrm>
            <a:off x="9436835" y="1036979"/>
            <a:ext cx="2272854" cy="461665"/>
          </a:xfrm>
          <a:prstGeom prst="rect">
            <a:avLst/>
          </a:prstGeom>
          <a:noFill/>
        </p:spPr>
        <p:txBody>
          <a:bodyPr wrap="square">
            <a:spAutoFit/>
          </a:bodyPr>
          <a:lstStyle/>
          <a:p>
            <a:pPr algn="ctr"/>
            <a:r>
              <a:rPr lang="en-GB" sz="2400" dirty="0">
                <a:solidFill>
                  <a:srgbClr val="0055A5"/>
                </a:solidFill>
              </a:rPr>
              <a:t>she/it, f.</a:t>
            </a:r>
            <a:endParaRPr lang="en-GB" sz="2400" dirty="0"/>
          </a:p>
        </p:txBody>
      </p:sp>
      <p:sp>
        <p:nvSpPr>
          <p:cNvPr id="4" name="TextBox 3">
            <a:extLst>
              <a:ext uri="{FF2B5EF4-FFF2-40B4-BE49-F238E27FC236}">
                <a16:creationId xmlns:a16="http://schemas.microsoft.com/office/drawing/2014/main" id="{7E1AD562-6841-E644-FC51-CFDC7AB1379D}"/>
              </a:ext>
            </a:extLst>
          </p:cNvPr>
          <p:cNvSpPr txBox="1"/>
          <p:nvPr/>
        </p:nvSpPr>
        <p:spPr>
          <a:xfrm>
            <a:off x="880341" y="3762263"/>
            <a:ext cx="821913" cy="461665"/>
          </a:xfrm>
          <a:prstGeom prst="rect">
            <a:avLst/>
          </a:prstGeom>
          <a:noFill/>
        </p:spPr>
        <p:txBody>
          <a:bodyPr wrap="square">
            <a:spAutoFit/>
          </a:bodyPr>
          <a:lstStyle/>
          <a:p>
            <a:pPr algn="ctr"/>
            <a:r>
              <a:rPr lang="en-GB" sz="2400" dirty="0">
                <a:solidFill>
                  <a:srgbClr val="0055A5"/>
                </a:solidFill>
              </a:rPr>
              <a:t>we</a:t>
            </a:r>
            <a:endParaRPr lang="en-GB" sz="2400" dirty="0"/>
          </a:p>
        </p:txBody>
      </p:sp>
      <p:sp>
        <p:nvSpPr>
          <p:cNvPr id="5" name="TextBox 4">
            <a:extLst>
              <a:ext uri="{FF2B5EF4-FFF2-40B4-BE49-F238E27FC236}">
                <a16:creationId xmlns:a16="http://schemas.microsoft.com/office/drawing/2014/main" id="{09104F12-0301-A9D1-CD10-7304A6C48A84}"/>
              </a:ext>
            </a:extLst>
          </p:cNvPr>
          <p:cNvSpPr txBox="1"/>
          <p:nvPr/>
        </p:nvSpPr>
        <p:spPr>
          <a:xfrm>
            <a:off x="822224" y="1036979"/>
            <a:ext cx="979021" cy="461665"/>
          </a:xfrm>
          <a:prstGeom prst="rect">
            <a:avLst/>
          </a:prstGeom>
          <a:noFill/>
        </p:spPr>
        <p:txBody>
          <a:bodyPr wrap="square">
            <a:spAutoFit/>
          </a:bodyPr>
          <a:lstStyle/>
          <a:p>
            <a:pPr algn="ctr"/>
            <a:r>
              <a:rPr lang="en-GB" sz="2400" dirty="0">
                <a:solidFill>
                  <a:srgbClr val="0055A5"/>
                </a:solidFill>
              </a:rPr>
              <a:t>I</a:t>
            </a:r>
            <a:endParaRPr lang="en-GB" sz="2400" dirty="0"/>
          </a:p>
        </p:txBody>
      </p:sp>
      <p:sp>
        <p:nvSpPr>
          <p:cNvPr id="7" name="TextBox 6">
            <a:extLst>
              <a:ext uri="{FF2B5EF4-FFF2-40B4-BE49-F238E27FC236}">
                <a16:creationId xmlns:a16="http://schemas.microsoft.com/office/drawing/2014/main" id="{3B1A0C44-0125-77F5-9F55-8EC3817CBF2A}"/>
              </a:ext>
            </a:extLst>
          </p:cNvPr>
          <p:cNvSpPr txBox="1"/>
          <p:nvPr/>
        </p:nvSpPr>
        <p:spPr>
          <a:xfrm>
            <a:off x="6183445" y="1036979"/>
            <a:ext cx="2539250" cy="461665"/>
          </a:xfrm>
          <a:prstGeom prst="rect">
            <a:avLst/>
          </a:prstGeom>
          <a:noFill/>
        </p:spPr>
        <p:txBody>
          <a:bodyPr wrap="square">
            <a:spAutoFit/>
          </a:bodyPr>
          <a:lstStyle/>
          <a:p>
            <a:pPr algn="ctr"/>
            <a:r>
              <a:rPr lang="en-GB" sz="2400" dirty="0">
                <a:solidFill>
                  <a:srgbClr val="0055A5"/>
                </a:solidFill>
              </a:rPr>
              <a:t>he/it, m.</a:t>
            </a:r>
            <a:endParaRPr lang="en-GB" sz="2400" dirty="0"/>
          </a:p>
        </p:txBody>
      </p:sp>
      <p:sp>
        <p:nvSpPr>
          <p:cNvPr id="8" name="TextBox 7">
            <a:extLst>
              <a:ext uri="{FF2B5EF4-FFF2-40B4-BE49-F238E27FC236}">
                <a16:creationId xmlns:a16="http://schemas.microsoft.com/office/drawing/2014/main" id="{9E0EF1F3-7117-6D6F-BB63-64BC2176E2FF}"/>
              </a:ext>
            </a:extLst>
          </p:cNvPr>
          <p:cNvSpPr txBox="1"/>
          <p:nvPr/>
        </p:nvSpPr>
        <p:spPr>
          <a:xfrm>
            <a:off x="2497746" y="1036979"/>
            <a:ext cx="3704799" cy="461665"/>
          </a:xfrm>
          <a:prstGeom prst="rect">
            <a:avLst/>
          </a:prstGeom>
          <a:noFill/>
        </p:spPr>
        <p:txBody>
          <a:bodyPr wrap="square">
            <a:spAutoFit/>
          </a:bodyPr>
          <a:lstStyle/>
          <a:p>
            <a:pPr algn="ctr"/>
            <a:r>
              <a:rPr lang="en-GB" sz="2400" dirty="0">
                <a:solidFill>
                  <a:srgbClr val="0055A5"/>
                </a:solidFill>
              </a:rPr>
              <a:t>you, sing. informal</a:t>
            </a:r>
            <a:endParaRPr lang="en-GB" sz="2400" dirty="0"/>
          </a:p>
        </p:txBody>
      </p:sp>
      <p:sp>
        <p:nvSpPr>
          <p:cNvPr id="20" name="TextBox 19">
            <a:extLst>
              <a:ext uri="{FF2B5EF4-FFF2-40B4-BE49-F238E27FC236}">
                <a16:creationId xmlns:a16="http://schemas.microsoft.com/office/drawing/2014/main" id="{DF952F9D-C367-6E57-170A-414E628AD5CF}"/>
              </a:ext>
            </a:extLst>
          </p:cNvPr>
          <p:cNvSpPr txBox="1"/>
          <p:nvPr/>
        </p:nvSpPr>
        <p:spPr>
          <a:xfrm>
            <a:off x="2688774" y="3577597"/>
            <a:ext cx="3161013" cy="830997"/>
          </a:xfrm>
          <a:prstGeom prst="rect">
            <a:avLst/>
          </a:prstGeom>
          <a:noFill/>
        </p:spPr>
        <p:txBody>
          <a:bodyPr wrap="square">
            <a:spAutoFit/>
          </a:bodyPr>
          <a:lstStyle/>
          <a:p>
            <a:pPr algn="ctr"/>
            <a:r>
              <a:rPr lang="en-GB" sz="2400" dirty="0">
                <a:solidFill>
                  <a:srgbClr val="0055A5"/>
                </a:solidFill>
              </a:rPr>
              <a:t>you, sing. formal</a:t>
            </a:r>
          </a:p>
          <a:p>
            <a:pPr algn="ctr"/>
            <a:r>
              <a:rPr lang="en-GB" sz="2400" dirty="0">
                <a:solidFill>
                  <a:srgbClr val="0055A5"/>
                </a:solidFill>
              </a:rPr>
              <a:t>you, pl.</a:t>
            </a:r>
            <a:endParaRPr lang="en-GB" sz="2400" dirty="0"/>
          </a:p>
        </p:txBody>
      </p:sp>
      <p:sp>
        <p:nvSpPr>
          <p:cNvPr id="21" name="TextBox 20">
            <a:extLst>
              <a:ext uri="{FF2B5EF4-FFF2-40B4-BE49-F238E27FC236}">
                <a16:creationId xmlns:a16="http://schemas.microsoft.com/office/drawing/2014/main" id="{5680C5B6-228F-4FDE-7D37-37560CD79ADC}"/>
              </a:ext>
            </a:extLst>
          </p:cNvPr>
          <p:cNvSpPr txBox="1"/>
          <p:nvPr/>
        </p:nvSpPr>
        <p:spPr>
          <a:xfrm>
            <a:off x="5717518" y="3577597"/>
            <a:ext cx="3573399" cy="830997"/>
          </a:xfrm>
          <a:prstGeom prst="rect">
            <a:avLst/>
          </a:prstGeom>
          <a:noFill/>
        </p:spPr>
        <p:txBody>
          <a:bodyPr wrap="square">
            <a:spAutoFit/>
          </a:bodyPr>
          <a:lstStyle/>
          <a:p>
            <a:pPr algn="ctr"/>
            <a:r>
              <a:rPr lang="en-GB" sz="2400" dirty="0">
                <a:solidFill>
                  <a:srgbClr val="0055A5"/>
                </a:solidFill>
              </a:rPr>
              <a:t>they, m. or mixed m/f</a:t>
            </a:r>
          </a:p>
          <a:p>
            <a:pPr algn="ctr"/>
            <a:r>
              <a:rPr lang="en-GB" sz="2400" dirty="0">
                <a:solidFill>
                  <a:srgbClr val="0055A5"/>
                </a:solidFill>
              </a:rPr>
              <a:t>(people or things)</a:t>
            </a:r>
            <a:endParaRPr lang="en-GB" sz="2400" dirty="0"/>
          </a:p>
        </p:txBody>
      </p:sp>
      <p:sp>
        <p:nvSpPr>
          <p:cNvPr id="23" name="TextBox 22">
            <a:extLst>
              <a:ext uri="{FF2B5EF4-FFF2-40B4-BE49-F238E27FC236}">
                <a16:creationId xmlns:a16="http://schemas.microsoft.com/office/drawing/2014/main" id="{D5CE6B7C-0ADE-9E92-DDC5-C3CB571E9CAE}"/>
              </a:ext>
            </a:extLst>
          </p:cNvPr>
          <p:cNvSpPr txBox="1"/>
          <p:nvPr/>
        </p:nvSpPr>
        <p:spPr>
          <a:xfrm>
            <a:off x="8878531" y="3577597"/>
            <a:ext cx="3261455" cy="830997"/>
          </a:xfrm>
          <a:prstGeom prst="rect">
            <a:avLst/>
          </a:prstGeom>
          <a:noFill/>
        </p:spPr>
        <p:txBody>
          <a:bodyPr wrap="square">
            <a:spAutoFit/>
          </a:bodyPr>
          <a:lstStyle/>
          <a:p>
            <a:pPr algn="ctr"/>
            <a:r>
              <a:rPr lang="en-GB" sz="2400" dirty="0">
                <a:solidFill>
                  <a:srgbClr val="0055A5"/>
                </a:solidFill>
              </a:rPr>
              <a:t>they, f. </a:t>
            </a:r>
          </a:p>
          <a:p>
            <a:pPr algn="ctr"/>
            <a:r>
              <a:rPr lang="en-GB" sz="2400" dirty="0">
                <a:solidFill>
                  <a:srgbClr val="0055A5"/>
                </a:solidFill>
              </a:rPr>
              <a:t>(people or things)</a:t>
            </a:r>
            <a:endParaRPr lang="en-GB" sz="2400" dirty="0"/>
          </a:p>
        </p:txBody>
      </p:sp>
    </p:spTree>
    <p:extLst>
      <p:ext uri="{BB962C8B-B14F-4D97-AF65-F5344CB8AC3E}">
        <p14:creationId xmlns:p14="http://schemas.microsoft.com/office/powerpoint/2010/main" val="33187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je.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u.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il.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elle.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on nous.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8" name="vous.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9" name="ils.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10" name="elles.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1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6"/>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5"/>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2"/>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3"/>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7"/>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P spid="14" grpId="1"/>
      <p:bldP spid="15" grpId="0"/>
      <p:bldP spid="15" grpId="1"/>
      <p:bldP spid="16" grpId="0"/>
      <p:bldP spid="16" grpId="1"/>
      <p:bldP spid="17" grpId="0"/>
      <p:bldP spid="17" grpId="1"/>
      <p:bldP spid="37" grpId="0"/>
      <p:bldP spid="37" grpId="1"/>
      <p:bldP spid="39" grpId="0"/>
      <p:bldP spid="39" grpId="1"/>
      <p:bldP spid="2" grpId="0"/>
      <p:bldP spid="4" grpId="0"/>
      <p:bldP spid="5" grpId="0"/>
      <p:bldP spid="7" grpId="0"/>
      <p:bldP spid="8" grpId="0"/>
      <p:bldP spid="20" grpId="0"/>
      <p:bldP spid="21"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236464"/>
            <a:ext cx="10515600" cy="1325563"/>
          </a:xfrm>
        </p:spPr>
        <p:txBody>
          <a:bodyPr>
            <a:normAutofit fontScale="90000"/>
          </a:bodyPr>
          <a:lstStyle/>
          <a:p>
            <a:pPr lvl="0">
              <a:lnSpc>
                <a:spcPct val="100000"/>
              </a:lnSpc>
              <a:spcBef>
                <a:spcPts val="0"/>
              </a:spcBef>
            </a:pPr>
            <a:r>
              <a:rPr lang="en-GB" sz="12000" b="1" dirty="0" err="1">
                <a:solidFill>
                  <a:srgbClr val="0055A5"/>
                </a:solidFill>
                <a:latin typeface="Century Gothic" panose="020B0502020202020204" pitchFamily="34" charset="0"/>
                <a:ea typeface="+mn-ea"/>
                <a:cs typeface="Calibri" panose="020F0502020204030204" pitchFamily="34" charset="0"/>
              </a:rPr>
              <a:t>en</a:t>
            </a:r>
            <a:r>
              <a:rPr lang="en-GB" sz="12000" b="1" dirty="0">
                <a:solidFill>
                  <a:srgbClr val="0055A5"/>
                </a:solidFill>
                <a:ea typeface="+mn-ea"/>
                <a:cs typeface="Calibri" panose="020F0502020204030204" pitchFamily="34" charset="0"/>
              </a:rPr>
              <a:t>/an</a:t>
            </a:r>
            <a:endParaRPr lang="en-US" dirty="0">
              <a:solidFill>
                <a:srgbClr val="0055A5"/>
              </a:solidFill>
            </a:endParaRPr>
          </a:p>
        </p:txBody>
      </p:sp>
      <p:pic>
        <p:nvPicPr>
          <p:cNvPr id="4" name="Picture 3" descr="a small chil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427089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fan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29788" y="81197"/>
            <a:ext cx="10515600" cy="1325563"/>
          </a:xfrm>
        </p:spPr>
        <p:txBody>
          <a:bodyPr>
            <a:normAutofit fontScale="90000"/>
          </a:bodyPr>
          <a:lstStyle/>
          <a:p>
            <a:pPr lvl="0">
              <a:lnSpc>
                <a:spcPct val="100000"/>
              </a:lnSpc>
              <a:spcBef>
                <a:spcPts val="0"/>
              </a:spcBef>
            </a:pPr>
            <a:r>
              <a:rPr lang="fr-FR" sz="12000" b="1" dirty="0">
                <a:solidFill>
                  <a:schemeClr val="tx2"/>
                </a:solidFill>
                <a:ea typeface="+mn-ea"/>
                <a:cs typeface="Calibri" panose="020F0502020204030204" pitchFamily="34" charset="0"/>
              </a:rPr>
              <a:t>en/an</a:t>
            </a:r>
            <a:endParaRPr lang="fr-FR" dirty="0">
              <a:solidFill>
                <a:schemeClr val="tx2"/>
              </a:solidFill>
            </a:endParaRPr>
          </a:p>
        </p:txBody>
      </p:sp>
      <p:pic>
        <p:nvPicPr>
          <p:cNvPr id="4" name="Picture 3" descr="a small chil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fr-FR" sz="12000" b="1" i="0" u="none" strike="noStrike" kern="1200" cap="none" spc="0" normalizeH="0" baseline="0" dirty="0">
                <a:ln>
                  <a:noFill/>
                </a:ln>
                <a:solidFill>
                  <a:schemeClr val="accent2"/>
                </a:solidFill>
                <a:effectLst/>
                <a:uLnTx/>
                <a:uFillTx/>
                <a:latin typeface="Century Gothic" panose="020B0502020202020204" pitchFamily="34" charset="0"/>
                <a:ea typeface="+mn-ea"/>
                <a:cs typeface="Calibri" panose="020F0502020204030204" pitchFamily="34" charset="0"/>
              </a:rPr>
              <a:t>en</a:t>
            </a:r>
            <a:r>
              <a:rPr kumimoji="0" lang="fr-FR" sz="12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f</a:t>
            </a:r>
            <a:r>
              <a:rPr kumimoji="0" lang="fr-FR" sz="12000" b="1" i="0" u="none" strike="noStrike" kern="1200" cap="none" spc="0" normalizeH="0" baseline="0" dirty="0">
                <a:ln>
                  <a:noFill/>
                </a:ln>
                <a:solidFill>
                  <a:schemeClr val="accent2"/>
                </a:solidFill>
                <a:effectLst/>
                <a:uLnTx/>
                <a:uFillTx/>
                <a:latin typeface="Century Gothic" panose="020B0502020202020204" pitchFamily="34" charset="0"/>
                <a:ea typeface="+mn-ea"/>
                <a:cs typeface="Calibri" panose="020F0502020204030204" pitchFamily="34" charset="0"/>
              </a:rPr>
              <a:t>an</a:t>
            </a:r>
            <a:r>
              <a:rPr kumimoji="0" lang="fr-FR" sz="12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330603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134830" y="922710"/>
            <a:ext cx="8059431" cy="731046"/>
          </a:xfrm>
        </p:spPr>
        <p:txBody>
          <a:bodyPr>
            <a:normAutofit lnSpcReduction="10000"/>
          </a:bodyPr>
          <a:lstStyle/>
          <a:p>
            <a:r>
              <a:rPr lang="en-GB" dirty="0">
                <a:solidFill>
                  <a:srgbClr val="0055A5"/>
                </a:solidFill>
              </a:rPr>
              <a:t>Remember that to form the present tense of verbs like </a:t>
            </a:r>
            <a:r>
              <a:rPr lang="fr-FR" b="1" dirty="0">
                <a:solidFill>
                  <a:schemeClr val="accent2"/>
                </a:solidFill>
              </a:rPr>
              <a:t>entendre</a:t>
            </a:r>
            <a:r>
              <a:rPr lang="en-GB" dirty="0">
                <a:solidFill>
                  <a:srgbClr val="0055A5"/>
                </a:solidFill>
              </a:rPr>
              <a:t>, we take the following steps:</a:t>
            </a:r>
            <a:endParaRPr lang="en-GB" sz="1600" dirty="0">
              <a:solidFill>
                <a:srgbClr val="0055A5"/>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0" y="213557"/>
            <a:ext cx="7083972" cy="647577"/>
          </a:xfrm>
        </p:spPr>
        <p:txBody>
          <a:bodyPr>
            <a:normAutofit/>
          </a:bodyPr>
          <a:lstStyle/>
          <a:p>
            <a:r>
              <a:rPr lang="fr-FR" dirty="0"/>
              <a:t>Les verbes comme entendre</a:t>
            </a:r>
          </a:p>
        </p:txBody>
      </p:sp>
      <p:sp>
        <p:nvSpPr>
          <p:cNvPr id="9" name="Rounded Rectangle 46">
            <a:extLst>
              <a:ext uri="{FF2B5EF4-FFF2-40B4-BE49-F238E27FC236}">
                <a16:creationId xmlns:a16="http://schemas.microsoft.com/office/drawing/2014/main" id="{388C1FAD-2209-FC88-010D-4F5A21E1F4D2}"/>
              </a:ext>
            </a:extLst>
          </p:cNvPr>
          <p:cNvSpPr/>
          <p:nvPr/>
        </p:nvSpPr>
        <p:spPr>
          <a:xfrm>
            <a:off x="9839712" y="251481"/>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4" name="Callout: Right Arrow 3">
            <a:extLst>
              <a:ext uri="{FF2B5EF4-FFF2-40B4-BE49-F238E27FC236}">
                <a16:creationId xmlns:a16="http://schemas.microsoft.com/office/drawing/2014/main" id="{8BDDD348-C311-1650-BBCC-851AA560D0F0}"/>
              </a:ext>
            </a:extLst>
          </p:cNvPr>
          <p:cNvSpPr/>
          <p:nvPr/>
        </p:nvSpPr>
        <p:spPr>
          <a:xfrm>
            <a:off x="1501837" y="2568671"/>
            <a:ext cx="2177424" cy="2400528"/>
          </a:xfrm>
          <a:prstGeom prst="rightArrowCallout">
            <a:avLst>
              <a:gd name="adj1" fmla="val 25000"/>
              <a:gd name="adj2" fmla="val 25000"/>
              <a:gd name="adj3" fmla="val 17750"/>
              <a:gd name="adj4" fmla="val 7666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entend</a:t>
            </a:r>
            <a:r>
              <a:rPr lang="fr-FR" sz="2400" b="1" dirty="0">
                <a:solidFill>
                  <a:srgbClr val="0055A5"/>
                </a:solidFill>
              </a:rPr>
              <a:t>re</a:t>
            </a:r>
          </a:p>
        </p:txBody>
      </p:sp>
      <p:sp>
        <p:nvSpPr>
          <p:cNvPr id="14" name="Callout: Right Arrow 13">
            <a:extLst>
              <a:ext uri="{FF2B5EF4-FFF2-40B4-BE49-F238E27FC236}">
                <a16:creationId xmlns:a16="http://schemas.microsoft.com/office/drawing/2014/main" id="{63DABFB4-121F-61A3-B0DA-96D2C78A07FA}"/>
              </a:ext>
            </a:extLst>
          </p:cNvPr>
          <p:cNvSpPr/>
          <p:nvPr/>
        </p:nvSpPr>
        <p:spPr>
          <a:xfrm>
            <a:off x="3689865" y="2568671"/>
            <a:ext cx="1906258" cy="2400528"/>
          </a:xfrm>
          <a:prstGeom prst="rightArrowCallout">
            <a:avLst>
              <a:gd name="adj1" fmla="val 25000"/>
              <a:gd name="adj2" fmla="val 26695"/>
              <a:gd name="adj3" fmla="val 15498"/>
              <a:gd name="adj4" fmla="val 770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entend-</a:t>
            </a:r>
          </a:p>
        </p:txBody>
      </p:sp>
      <p:sp>
        <p:nvSpPr>
          <p:cNvPr id="30" name="Rectangle 29">
            <a:extLst>
              <a:ext uri="{FF2B5EF4-FFF2-40B4-BE49-F238E27FC236}">
                <a16:creationId xmlns:a16="http://schemas.microsoft.com/office/drawing/2014/main" id="{4EA593DC-5315-3B71-6B83-91615761409C}"/>
              </a:ext>
            </a:extLst>
          </p:cNvPr>
          <p:cNvSpPr/>
          <p:nvPr/>
        </p:nvSpPr>
        <p:spPr>
          <a:xfrm>
            <a:off x="8665239" y="2568671"/>
            <a:ext cx="3039189" cy="24005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j’entend</a:t>
            </a:r>
            <a:r>
              <a:rPr lang="fr-FR" sz="2400" b="1" dirty="0">
                <a:solidFill>
                  <a:schemeClr val="tx2"/>
                </a:solidFill>
              </a:rPr>
              <a:t>s</a:t>
            </a:r>
          </a:p>
          <a:p>
            <a:pPr algn="ctr"/>
            <a:r>
              <a:rPr lang="fr-FR" sz="2400" dirty="0"/>
              <a:t>tu entend</a:t>
            </a:r>
            <a:r>
              <a:rPr lang="fr-FR" sz="2400" b="1" dirty="0">
                <a:solidFill>
                  <a:schemeClr val="tx2"/>
                </a:solidFill>
              </a:rPr>
              <a:t>s</a:t>
            </a:r>
          </a:p>
          <a:p>
            <a:pPr algn="ctr"/>
            <a:r>
              <a:rPr lang="fr-FR" sz="2400" dirty="0"/>
              <a:t>il/elle/on entend</a:t>
            </a:r>
            <a:endParaRPr lang="fr-FR" sz="2400" b="1" dirty="0">
              <a:solidFill>
                <a:schemeClr val="tx2"/>
              </a:solidFill>
            </a:endParaRPr>
          </a:p>
          <a:p>
            <a:pPr algn="ctr"/>
            <a:r>
              <a:rPr lang="fr-FR" sz="2400" dirty="0"/>
              <a:t>nous entend</a:t>
            </a:r>
            <a:r>
              <a:rPr lang="fr-FR" sz="2400" b="1" dirty="0">
                <a:solidFill>
                  <a:schemeClr val="tx2"/>
                </a:solidFill>
              </a:rPr>
              <a:t>ons</a:t>
            </a:r>
          </a:p>
          <a:p>
            <a:pPr algn="ctr"/>
            <a:r>
              <a:rPr lang="fr-FR" sz="2400" dirty="0"/>
              <a:t>vous entend</a:t>
            </a:r>
            <a:r>
              <a:rPr lang="fr-FR" sz="2400" b="1" dirty="0">
                <a:solidFill>
                  <a:schemeClr val="tx2"/>
                </a:solidFill>
              </a:rPr>
              <a:t>ez</a:t>
            </a:r>
          </a:p>
          <a:p>
            <a:pPr algn="ctr"/>
            <a:r>
              <a:rPr lang="fr-FR" sz="2400" dirty="0"/>
              <a:t>ils/elles entend</a:t>
            </a:r>
            <a:r>
              <a:rPr lang="fr-FR" sz="2400" b="1" dirty="0">
                <a:solidFill>
                  <a:schemeClr val="tx2"/>
                </a:solidFill>
              </a:rPr>
              <a:t>ent</a:t>
            </a:r>
          </a:p>
        </p:txBody>
      </p:sp>
      <p:sp>
        <p:nvSpPr>
          <p:cNvPr id="33" name="Callout: Right Arrow 32">
            <a:extLst>
              <a:ext uri="{FF2B5EF4-FFF2-40B4-BE49-F238E27FC236}">
                <a16:creationId xmlns:a16="http://schemas.microsoft.com/office/drawing/2014/main" id="{D73B9880-3F83-0B25-16BF-BE92B1661836}"/>
              </a:ext>
            </a:extLst>
          </p:cNvPr>
          <p:cNvSpPr/>
          <p:nvPr/>
        </p:nvSpPr>
        <p:spPr>
          <a:xfrm>
            <a:off x="5606727" y="2568671"/>
            <a:ext cx="3058511" cy="2400528"/>
          </a:xfrm>
          <a:prstGeom prst="rightArrowCallout">
            <a:avLst>
              <a:gd name="adj1" fmla="val 25000"/>
              <a:gd name="adj2" fmla="val 25000"/>
              <a:gd name="adj3" fmla="val 24495"/>
              <a:gd name="adj4" fmla="val 747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je: </a:t>
            </a:r>
            <a:r>
              <a:rPr lang="fr-FR" sz="2400" b="1" dirty="0">
                <a:solidFill>
                  <a:schemeClr val="tx2"/>
                </a:solidFill>
              </a:rPr>
              <a:t>-s</a:t>
            </a:r>
          </a:p>
          <a:p>
            <a:pPr algn="ctr"/>
            <a:r>
              <a:rPr lang="fr-FR" sz="2400" dirty="0"/>
              <a:t>tu: </a:t>
            </a:r>
            <a:r>
              <a:rPr lang="fr-FR" sz="2400" b="1" dirty="0">
                <a:solidFill>
                  <a:schemeClr val="tx2"/>
                </a:solidFill>
              </a:rPr>
              <a:t>-s</a:t>
            </a:r>
          </a:p>
          <a:p>
            <a:pPr algn="ctr"/>
            <a:r>
              <a:rPr lang="fr-FR" sz="2400" dirty="0"/>
              <a:t>il/elle/on: </a:t>
            </a:r>
            <a:r>
              <a:rPr lang="fr-FR" sz="2400" b="1" dirty="0">
                <a:solidFill>
                  <a:schemeClr val="tx2"/>
                </a:solidFill>
              </a:rPr>
              <a:t>-</a:t>
            </a:r>
          </a:p>
          <a:p>
            <a:pPr algn="ctr"/>
            <a:r>
              <a:rPr lang="fr-FR" sz="2400" dirty="0"/>
              <a:t>nous: </a:t>
            </a:r>
            <a:r>
              <a:rPr lang="fr-FR" sz="2400" b="1" dirty="0">
                <a:solidFill>
                  <a:schemeClr val="tx2"/>
                </a:solidFill>
              </a:rPr>
              <a:t>-ons</a:t>
            </a:r>
          </a:p>
          <a:p>
            <a:pPr algn="ctr"/>
            <a:r>
              <a:rPr lang="fr-FR" sz="2400" dirty="0"/>
              <a:t>vous: </a:t>
            </a:r>
            <a:r>
              <a:rPr lang="fr-FR" sz="2400" b="1" dirty="0">
                <a:solidFill>
                  <a:schemeClr val="tx2"/>
                </a:solidFill>
              </a:rPr>
              <a:t>-ez</a:t>
            </a:r>
          </a:p>
          <a:p>
            <a:pPr algn="ctr"/>
            <a:r>
              <a:rPr lang="fr-FR" sz="2400" dirty="0"/>
              <a:t>ils/elles: </a:t>
            </a:r>
            <a:r>
              <a:rPr lang="fr-FR" sz="2400" b="1" dirty="0">
                <a:solidFill>
                  <a:schemeClr val="tx2"/>
                </a:solidFill>
              </a:rPr>
              <a:t>-ent</a:t>
            </a:r>
          </a:p>
        </p:txBody>
      </p:sp>
      <p:sp>
        <p:nvSpPr>
          <p:cNvPr id="36" name="TextBox 35">
            <a:extLst>
              <a:ext uri="{FF2B5EF4-FFF2-40B4-BE49-F238E27FC236}">
                <a16:creationId xmlns:a16="http://schemas.microsoft.com/office/drawing/2014/main" id="{93F9687A-47D6-C5DA-E2BE-F2DDA61B955C}"/>
              </a:ext>
            </a:extLst>
          </p:cNvPr>
          <p:cNvSpPr txBox="1"/>
          <p:nvPr/>
        </p:nvSpPr>
        <p:spPr>
          <a:xfrm>
            <a:off x="1417300" y="1638727"/>
            <a:ext cx="1823797" cy="830997"/>
          </a:xfrm>
          <a:prstGeom prst="rect">
            <a:avLst/>
          </a:prstGeom>
          <a:noFill/>
        </p:spPr>
        <p:txBody>
          <a:bodyPr wrap="square" rtlCol="0">
            <a:spAutoFit/>
          </a:bodyPr>
          <a:lstStyle/>
          <a:p>
            <a:pPr algn="ctr"/>
            <a:r>
              <a:rPr lang="en-GB" sz="2400" dirty="0">
                <a:solidFill>
                  <a:schemeClr val="tx2"/>
                </a:solidFill>
              </a:rPr>
              <a:t>Verb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2970929" y="1625620"/>
            <a:ext cx="2847251" cy="830997"/>
          </a:xfrm>
          <a:prstGeom prst="rect">
            <a:avLst/>
          </a:prstGeom>
          <a:noFill/>
        </p:spPr>
        <p:txBody>
          <a:bodyPr wrap="square" rtlCol="0">
            <a:spAutoFit/>
          </a:bodyPr>
          <a:lstStyle/>
          <a:p>
            <a:pPr algn="ctr"/>
            <a:r>
              <a:rPr lang="en-GB" sz="2400" dirty="0">
                <a:solidFill>
                  <a:schemeClr val="tx2"/>
                </a:solidFill>
              </a:rPr>
              <a:t>Remove </a:t>
            </a:r>
            <a:r>
              <a:rPr lang="en-GB" sz="2400" b="1" dirty="0">
                <a:solidFill>
                  <a:schemeClr val="accent2"/>
                </a:solidFill>
              </a:rPr>
              <a:t>-re </a:t>
            </a:r>
            <a:r>
              <a:rPr lang="en-GB" sz="2400" dirty="0">
                <a:solidFill>
                  <a:schemeClr val="tx2"/>
                </a:solidFill>
              </a:rPr>
              <a:t>to leave the stem</a:t>
            </a:r>
          </a:p>
        </p:txBody>
      </p:sp>
      <p:sp>
        <p:nvSpPr>
          <p:cNvPr id="40" name="TextBox 39">
            <a:extLst>
              <a:ext uri="{FF2B5EF4-FFF2-40B4-BE49-F238E27FC236}">
                <a16:creationId xmlns:a16="http://schemas.microsoft.com/office/drawing/2014/main" id="{1B447061-3E82-D8A1-50C0-3EA784E5E2A4}"/>
              </a:ext>
            </a:extLst>
          </p:cNvPr>
          <p:cNvSpPr txBox="1"/>
          <p:nvPr/>
        </p:nvSpPr>
        <p:spPr>
          <a:xfrm>
            <a:off x="5594531" y="1625620"/>
            <a:ext cx="2713779" cy="830997"/>
          </a:xfrm>
          <a:prstGeom prst="rect">
            <a:avLst/>
          </a:prstGeom>
          <a:noFill/>
        </p:spPr>
        <p:txBody>
          <a:bodyPr wrap="square" rtlCol="0">
            <a:spAutoFit/>
          </a:bodyPr>
          <a:lstStyle/>
          <a:p>
            <a:pPr algn="ctr"/>
            <a:r>
              <a:rPr lang="en-GB" sz="2400" dirty="0">
                <a:solidFill>
                  <a:schemeClr val="tx2"/>
                </a:solidFill>
              </a:rPr>
              <a:t>Add </a:t>
            </a:r>
            <a:r>
              <a:rPr lang="en-GB" sz="2400" b="1" dirty="0">
                <a:solidFill>
                  <a:schemeClr val="accent2"/>
                </a:solidFill>
              </a:rPr>
              <a:t>endings </a:t>
            </a:r>
            <a:r>
              <a:rPr lang="en-GB" sz="2400" dirty="0">
                <a:solidFill>
                  <a:schemeClr val="tx2"/>
                </a:solidFill>
              </a:rPr>
              <a:t>to the stem…</a:t>
            </a:r>
          </a:p>
        </p:txBody>
      </p:sp>
      <p:sp>
        <p:nvSpPr>
          <p:cNvPr id="42" name="TextBox 41">
            <a:extLst>
              <a:ext uri="{FF2B5EF4-FFF2-40B4-BE49-F238E27FC236}">
                <a16:creationId xmlns:a16="http://schemas.microsoft.com/office/drawing/2014/main" id="{2C671683-A7DF-0D4B-69D5-6CA3F027F6F9}"/>
              </a:ext>
            </a:extLst>
          </p:cNvPr>
          <p:cNvSpPr txBox="1"/>
          <p:nvPr/>
        </p:nvSpPr>
        <p:spPr>
          <a:xfrm>
            <a:off x="9403082" y="1823394"/>
            <a:ext cx="1824663" cy="461665"/>
          </a:xfrm>
          <a:prstGeom prst="rect">
            <a:avLst/>
          </a:prstGeom>
          <a:noFill/>
        </p:spPr>
        <p:txBody>
          <a:bodyPr wrap="square" rtlCol="0">
            <a:spAutoFit/>
          </a:bodyPr>
          <a:lstStyle/>
          <a:p>
            <a:pPr algn="ctr"/>
            <a:r>
              <a:rPr lang="fr-FR" sz="2400" dirty="0">
                <a:solidFill>
                  <a:schemeClr val="tx2"/>
                </a:solidFill>
              </a:rPr>
              <a:t>…et voilà !</a:t>
            </a:r>
          </a:p>
        </p:txBody>
      </p:sp>
      <p:sp>
        <p:nvSpPr>
          <p:cNvPr id="16" name="Rectangle: Rounded Corners 15">
            <a:extLst>
              <a:ext uri="{FF2B5EF4-FFF2-40B4-BE49-F238E27FC236}">
                <a16:creationId xmlns:a16="http://schemas.microsoft.com/office/drawing/2014/main" id="{1318A345-1539-3014-3245-0BF379A877BE}"/>
              </a:ext>
            </a:extLst>
          </p:cNvPr>
          <p:cNvSpPr/>
          <p:nvPr/>
        </p:nvSpPr>
        <p:spPr>
          <a:xfrm>
            <a:off x="3076167" y="5403350"/>
            <a:ext cx="2997548" cy="862342"/>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55A5"/>
                </a:solidFill>
              </a:rPr>
              <a:t>to answer, reply to (+ noun); answering, replying to (+ noun)</a:t>
            </a:r>
            <a:endParaRPr lang="en-GB" sz="2000" dirty="0">
              <a:solidFill>
                <a:srgbClr val="0055A5"/>
              </a:solidFill>
            </a:endParaRPr>
          </a:p>
        </p:txBody>
      </p:sp>
      <p:sp>
        <p:nvSpPr>
          <p:cNvPr id="17" name="Rectangle: Rounded Corners 16">
            <a:extLst>
              <a:ext uri="{FF2B5EF4-FFF2-40B4-BE49-F238E27FC236}">
                <a16:creationId xmlns:a16="http://schemas.microsoft.com/office/drawing/2014/main" id="{CD076A47-FFFC-408A-0664-9777B402FD00}"/>
              </a:ext>
            </a:extLst>
          </p:cNvPr>
          <p:cNvSpPr/>
          <p:nvPr/>
        </p:nvSpPr>
        <p:spPr>
          <a:xfrm>
            <a:off x="191736" y="5407996"/>
            <a:ext cx="2712887" cy="868816"/>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55A5"/>
                </a:solidFill>
              </a:rPr>
              <a:t>to wait (for), expect; waiting (for), expecting</a:t>
            </a:r>
            <a:endParaRPr lang="en-GB" sz="2000" dirty="0">
              <a:solidFill>
                <a:srgbClr val="0055A5"/>
              </a:solidFill>
            </a:endParaRPr>
          </a:p>
        </p:txBody>
      </p:sp>
      <p:sp>
        <p:nvSpPr>
          <p:cNvPr id="20" name="Rectangle: Rounded Corners 19">
            <a:extLst>
              <a:ext uri="{FF2B5EF4-FFF2-40B4-BE49-F238E27FC236}">
                <a16:creationId xmlns:a16="http://schemas.microsoft.com/office/drawing/2014/main" id="{4BCF61DE-8897-2B52-8B8C-7053B7340CC3}"/>
              </a:ext>
            </a:extLst>
          </p:cNvPr>
          <p:cNvSpPr/>
          <p:nvPr/>
        </p:nvSpPr>
        <p:spPr>
          <a:xfrm>
            <a:off x="6244866" y="5402743"/>
            <a:ext cx="2739255" cy="862342"/>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lose, losing</a:t>
            </a:r>
          </a:p>
        </p:txBody>
      </p:sp>
      <p:sp>
        <p:nvSpPr>
          <p:cNvPr id="22" name="Rectangle: Rounded Corners 21">
            <a:extLst>
              <a:ext uri="{FF2B5EF4-FFF2-40B4-BE49-F238E27FC236}">
                <a16:creationId xmlns:a16="http://schemas.microsoft.com/office/drawing/2014/main" id="{1EF2B9BC-33C8-E475-4538-A92BD81C5DFA}"/>
              </a:ext>
            </a:extLst>
          </p:cNvPr>
          <p:cNvSpPr/>
          <p:nvPr/>
        </p:nvSpPr>
        <p:spPr>
          <a:xfrm>
            <a:off x="9155665" y="5402743"/>
            <a:ext cx="2739255" cy="862342"/>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sell, selling</a:t>
            </a:r>
          </a:p>
        </p:txBody>
      </p:sp>
      <p:sp>
        <p:nvSpPr>
          <p:cNvPr id="23" name="TextBox 22">
            <a:extLst>
              <a:ext uri="{FF2B5EF4-FFF2-40B4-BE49-F238E27FC236}">
                <a16:creationId xmlns:a16="http://schemas.microsoft.com/office/drawing/2014/main" id="{9059840E-C728-D9DB-DD42-70E57789FEE2}"/>
              </a:ext>
            </a:extLst>
          </p:cNvPr>
          <p:cNvSpPr txBox="1"/>
          <p:nvPr/>
        </p:nvSpPr>
        <p:spPr>
          <a:xfrm>
            <a:off x="0" y="5010777"/>
            <a:ext cx="10692200" cy="400110"/>
          </a:xfrm>
          <a:prstGeom prst="rect">
            <a:avLst/>
          </a:prstGeom>
          <a:noFill/>
        </p:spPr>
        <p:txBody>
          <a:bodyPr wrap="square" rtlCol="0">
            <a:spAutoFit/>
          </a:bodyPr>
          <a:lstStyle/>
          <a:p>
            <a:r>
              <a:rPr lang="fr-FR" sz="2000" b="1" dirty="0">
                <a:solidFill>
                  <a:srgbClr val="0055A5"/>
                </a:solidFill>
              </a:rPr>
              <a:t>Quiz rapide! </a:t>
            </a:r>
            <a:r>
              <a:rPr lang="fr-FR" sz="2000" dirty="0">
                <a:solidFill>
                  <a:srgbClr val="0055A5"/>
                </a:solidFill>
              </a:rPr>
              <a:t>Voici d’autres verbes comme </a:t>
            </a:r>
            <a:r>
              <a:rPr lang="fr-FR" sz="2000" b="1" dirty="0">
                <a:solidFill>
                  <a:srgbClr val="0055A5"/>
                </a:solidFill>
              </a:rPr>
              <a:t>entendre</a:t>
            </a:r>
            <a:r>
              <a:rPr lang="fr-FR" sz="2000" dirty="0">
                <a:solidFill>
                  <a:srgbClr val="0055A5"/>
                </a:solidFill>
              </a:rPr>
              <a:t>: traduis en anglais </a:t>
            </a:r>
          </a:p>
        </p:txBody>
      </p:sp>
      <p:sp>
        <p:nvSpPr>
          <p:cNvPr id="26" name="Rectangle: Rounded Corners 25">
            <a:extLst>
              <a:ext uri="{FF2B5EF4-FFF2-40B4-BE49-F238E27FC236}">
                <a16:creationId xmlns:a16="http://schemas.microsoft.com/office/drawing/2014/main" id="{9669C6CE-F810-795D-2404-369667F66C22}"/>
              </a:ext>
            </a:extLst>
          </p:cNvPr>
          <p:cNvSpPr/>
          <p:nvPr/>
        </p:nvSpPr>
        <p:spPr>
          <a:xfrm>
            <a:off x="3069733" y="5403350"/>
            <a:ext cx="3003982" cy="862342"/>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répondre (à + </a:t>
            </a:r>
            <a:r>
              <a:rPr lang="en-GB" sz="2000" dirty="0"/>
              <a:t>noun</a:t>
            </a:r>
            <a:r>
              <a:rPr lang="fr-FR" sz="2000" dirty="0"/>
              <a:t>)</a:t>
            </a:r>
          </a:p>
        </p:txBody>
      </p:sp>
      <p:sp>
        <p:nvSpPr>
          <p:cNvPr id="27" name="Rectangle: Rounded Corners 26">
            <a:extLst>
              <a:ext uri="{FF2B5EF4-FFF2-40B4-BE49-F238E27FC236}">
                <a16:creationId xmlns:a16="http://schemas.microsoft.com/office/drawing/2014/main" id="{00674F04-8ED6-0DED-FD26-39A109BF5FE0}"/>
              </a:ext>
            </a:extLst>
          </p:cNvPr>
          <p:cNvSpPr/>
          <p:nvPr/>
        </p:nvSpPr>
        <p:spPr>
          <a:xfrm>
            <a:off x="165370" y="5402743"/>
            <a:ext cx="2739254" cy="862342"/>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attendre</a:t>
            </a:r>
          </a:p>
        </p:txBody>
      </p:sp>
      <p:sp>
        <p:nvSpPr>
          <p:cNvPr id="31" name="Rectangle: Rounded Corners 30">
            <a:extLst>
              <a:ext uri="{FF2B5EF4-FFF2-40B4-BE49-F238E27FC236}">
                <a16:creationId xmlns:a16="http://schemas.microsoft.com/office/drawing/2014/main" id="{578337D5-1DFF-0730-575E-22C3F11DB1FD}"/>
              </a:ext>
            </a:extLst>
          </p:cNvPr>
          <p:cNvSpPr/>
          <p:nvPr/>
        </p:nvSpPr>
        <p:spPr>
          <a:xfrm>
            <a:off x="6244867" y="5402743"/>
            <a:ext cx="2739255" cy="862342"/>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perdre</a:t>
            </a:r>
          </a:p>
        </p:txBody>
      </p:sp>
      <p:sp>
        <p:nvSpPr>
          <p:cNvPr id="34" name="Rectangle: Rounded Corners 33">
            <a:extLst>
              <a:ext uri="{FF2B5EF4-FFF2-40B4-BE49-F238E27FC236}">
                <a16:creationId xmlns:a16="http://schemas.microsoft.com/office/drawing/2014/main" id="{289CD5DF-5394-D39C-3833-9BB521942EB1}"/>
              </a:ext>
            </a:extLst>
          </p:cNvPr>
          <p:cNvSpPr/>
          <p:nvPr/>
        </p:nvSpPr>
        <p:spPr>
          <a:xfrm>
            <a:off x="9156058" y="5403350"/>
            <a:ext cx="2739254" cy="862342"/>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vendre</a:t>
            </a:r>
          </a:p>
        </p:txBody>
      </p:sp>
      <p:sp>
        <p:nvSpPr>
          <p:cNvPr id="37" name="Speech Bubble: Rectangle with Corners Rounded 36">
            <a:extLst>
              <a:ext uri="{FF2B5EF4-FFF2-40B4-BE49-F238E27FC236}">
                <a16:creationId xmlns:a16="http://schemas.microsoft.com/office/drawing/2014/main" id="{9EF0D1B1-4DC3-F326-5C99-6BCE36F6892E}"/>
              </a:ext>
            </a:extLst>
          </p:cNvPr>
          <p:cNvSpPr/>
          <p:nvPr/>
        </p:nvSpPr>
        <p:spPr>
          <a:xfrm>
            <a:off x="8645917" y="833905"/>
            <a:ext cx="3058511" cy="1516231"/>
          </a:xfrm>
          <a:prstGeom prst="wedgeRoundRectCallout">
            <a:avLst>
              <a:gd name="adj1" fmla="val 21091"/>
              <a:gd name="adj2" fmla="val 62500"/>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Which of these verb forms sound the same?</a:t>
            </a:r>
          </a:p>
        </p:txBody>
      </p:sp>
      <p:pic>
        <p:nvPicPr>
          <p:cNvPr id="39" name="Picture 38" descr="Shape&#10;&#10;Description automatically generated">
            <a:extLst>
              <a:ext uri="{FF2B5EF4-FFF2-40B4-BE49-F238E27FC236}">
                <a16:creationId xmlns:a16="http://schemas.microsoft.com/office/drawing/2014/main" id="{897F120F-BFE9-296D-CA34-087EF7A16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9527" y="2719190"/>
            <a:ext cx="436326" cy="326904"/>
          </a:xfrm>
          <a:prstGeom prst="rect">
            <a:avLst/>
          </a:prstGeom>
        </p:spPr>
      </p:pic>
      <p:pic>
        <p:nvPicPr>
          <p:cNvPr id="41" name="Picture 40" descr="Shape&#10;&#10;Description automatically generated">
            <a:extLst>
              <a:ext uri="{FF2B5EF4-FFF2-40B4-BE49-F238E27FC236}">
                <a16:creationId xmlns:a16="http://schemas.microsoft.com/office/drawing/2014/main" id="{261A64CE-7275-193A-22F5-903BD2FCFF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7766" y="3829905"/>
            <a:ext cx="316262" cy="316262"/>
          </a:xfrm>
          <a:prstGeom prst="rect">
            <a:avLst/>
          </a:prstGeom>
        </p:spPr>
      </p:pic>
      <p:pic>
        <p:nvPicPr>
          <p:cNvPr id="43" name="Picture 42" descr="Shape&#10;&#10;Description automatically generated">
            <a:extLst>
              <a:ext uri="{FF2B5EF4-FFF2-40B4-BE49-F238E27FC236}">
                <a16:creationId xmlns:a16="http://schemas.microsoft.com/office/drawing/2014/main" id="{6384331F-5347-608C-03D6-782B53F8F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4271" y="3033161"/>
            <a:ext cx="436326" cy="326904"/>
          </a:xfrm>
          <a:prstGeom prst="rect">
            <a:avLst/>
          </a:prstGeom>
        </p:spPr>
      </p:pic>
      <p:pic>
        <p:nvPicPr>
          <p:cNvPr id="44" name="Picture 43" descr="Shape&#10;&#10;Description automatically generated">
            <a:extLst>
              <a:ext uri="{FF2B5EF4-FFF2-40B4-BE49-F238E27FC236}">
                <a16:creationId xmlns:a16="http://schemas.microsoft.com/office/drawing/2014/main" id="{FCCC4130-5C34-66C3-3130-EB71C16A55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7702" y="3442031"/>
            <a:ext cx="436326" cy="326904"/>
          </a:xfrm>
          <a:prstGeom prst="rect">
            <a:avLst/>
          </a:prstGeom>
        </p:spPr>
      </p:pic>
      <p:pic>
        <p:nvPicPr>
          <p:cNvPr id="45" name="Picture 44" descr="Shape&#10;&#10;Description automatically generated">
            <a:extLst>
              <a:ext uri="{FF2B5EF4-FFF2-40B4-BE49-F238E27FC236}">
                <a16:creationId xmlns:a16="http://schemas.microsoft.com/office/drawing/2014/main" id="{DE45F499-9962-4217-127C-70464784F7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20527" y="4193792"/>
            <a:ext cx="316262" cy="316262"/>
          </a:xfrm>
          <a:prstGeom prst="rect">
            <a:avLst/>
          </a:prstGeom>
        </p:spPr>
      </p:pic>
      <p:pic>
        <p:nvPicPr>
          <p:cNvPr id="46" name="Picture 45" descr="Shape&#10;&#10;Description automatically generated">
            <a:extLst>
              <a:ext uri="{FF2B5EF4-FFF2-40B4-BE49-F238E27FC236}">
                <a16:creationId xmlns:a16="http://schemas.microsoft.com/office/drawing/2014/main" id="{F60288D8-8222-0E18-3F79-7FD2CF3830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8658" y="4584369"/>
            <a:ext cx="316262" cy="316262"/>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41C3F493-DB7D-43C5-9AA2-EEEBF091C4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191" r="8547"/>
          <a:stretch/>
        </p:blipFill>
        <p:spPr>
          <a:xfrm>
            <a:off x="87858" y="2870644"/>
            <a:ext cx="1403376" cy="2004262"/>
          </a:xfrm>
          <a:prstGeom prst="rect">
            <a:avLst/>
          </a:prstGeom>
        </p:spPr>
      </p:pic>
      <p:pic>
        <p:nvPicPr>
          <p:cNvPr id="5" name="Picture 4" descr="Logo, icon&#10;&#10;Description automatically generated">
            <a:hlinkClick r:id="" action="ppaction://noaction">
              <a:snd r:embed="rId6" name="Conjugation entendre.wav"/>
            </a:hlinkClick>
            <a:extLst>
              <a:ext uri="{FF2B5EF4-FFF2-40B4-BE49-F238E27FC236}">
                <a16:creationId xmlns:a16="http://schemas.microsoft.com/office/drawing/2014/main" id="{A7D1FDC8-CC8E-0246-076C-39B88F5727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1939" y="873827"/>
            <a:ext cx="779929" cy="779929"/>
          </a:xfrm>
          <a:prstGeom prst="rect">
            <a:avLst/>
          </a:prstGeom>
        </p:spPr>
      </p:pic>
      <p:sp>
        <p:nvSpPr>
          <p:cNvPr id="12" name="Speech Bubble: Rectangle with Corners Rounded 11">
            <a:extLst>
              <a:ext uri="{FF2B5EF4-FFF2-40B4-BE49-F238E27FC236}">
                <a16:creationId xmlns:a16="http://schemas.microsoft.com/office/drawing/2014/main" id="{D659F6B2-AF7A-68E8-1A0B-2A3FBF594279}"/>
              </a:ext>
            </a:extLst>
          </p:cNvPr>
          <p:cNvSpPr/>
          <p:nvPr/>
        </p:nvSpPr>
        <p:spPr>
          <a:xfrm>
            <a:off x="1143501" y="1735051"/>
            <a:ext cx="7502416" cy="3360485"/>
          </a:xfrm>
          <a:prstGeom prst="wedgeRoundRectCallout">
            <a:avLst>
              <a:gd name="adj1" fmla="val -49538"/>
              <a:gd name="adj2" fmla="val -22751"/>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Did you notice that the singular forms </a:t>
            </a:r>
            <a:r>
              <a:rPr lang="fr-FR" sz="2800" dirty="0">
                <a:solidFill>
                  <a:schemeClr val="bg1"/>
                </a:solidFill>
              </a:rPr>
              <a:t>enten</a:t>
            </a:r>
            <a:r>
              <a:rPr lang="fr-FR" sz="2800" b="1" dirty="0">
                <a:solidFill>
                  <a:schemeClr val="accent2"/>
                </a:solidFill>
              </a:rPr>
              <a:t>ds</a:t>
            </a:r>
            <a:r>
              <a:rPr lang="fr-FR" sz="2800" dirty="0">
                <a:solidFill>
                  <a:schemeClr val="bg1"/>
                </a:solidFill>
              </a:rPr>
              <a:t>/enten</a:t>
            </a:r>
            <a:r>
              <a:rPr lang="fr-FR" sz="2800" b="1" dirty="0">
                <a:solidFill>
                  <a:schemeClr val="accent2"/>
                </a:solidFill>
              </a:rPr>
              <a:t>d</a:t>
            </a:r>
            <a:r>
              <a:rPr lang="fr-FR" sz="2800" dirty="0">
                <a:solidFill>
                  <a:schemeClr val="bg1"/>
                </a:solidFill>
              </a:rPr>
              <a:t> </a:t>
            </a:r>
            <a:r>
              <a:rPr lang="en-GB" sz="2800" dirty="0">
                <a:solidFill>
                  <a:schemeClr val="bg1"/>
                </a:solidFill>
              </a:rPr>
              <a:t>sound different from the plural </a:t>
            </a:r>
            <a:r>
              <a:rPr lang="fr-FR" sz="2800" dirty="0">
                <a:solidFill>
                  <a:schemeClr val="bg1"/>
                </a:solidFill>
              </a:rPr>
              <a:t>enten</a:t>
            </a:r>
            <a:r>
              <a:rPr lang="fr-FR" sz="2800" b="1" dirty="0">
                <a:solidFill>
                  <a:schemeClr val="accent2"/>
                </a:solidFill>
              </a:rPr>
              <a:t>dent</a:t>
            </a:r>
            <a:r>
              <a:rPr lang="fr-FR" sz="2800" i="1" dirty="0">
                <a:solidFill>
                  <a:schemeClr val="bg1"/>
                </a:solidFill>
              </a:rPr>
              <a:t> </a:t>
            </a:r>
            <a:r>
              <a:rPr lang="fr-FR" sz="2800" dirty="0">
                <a:solidFill>
                  <a:schemeClr val="bg1"/>
                </a:solidFill>
              </a:rPr>
              <a:t>? </a:t>
            </a:r>
          </a:p>
          <a:p>
            <a:pPr algn="ctr"/>
            <a:r>
              <a:rPr lang="en-GB" sz="2800" dirty="0">
                <a:solidFill>
                  <a:schemeClr val="bg1"/>
                </a:solidFill>
              </a:rPr>
              <a:t>In the singular forms, the </a:t>
            </a:r>
            <a:r>
              <a:rPr lang="en-GB" sz="2800" b="1" dirty="0">
                <a:solidFill>
                  <a:schemeClr val="accent2"/>
                </a:solidFill>
              </a:rPr>
              <a:t>d</a:t>
            </a:r>
            <a:r>
              <a:rPr lang="en-GB" sz="2800" dirty="0">
                <a:solidFill>
                  <a:schemeClr val="bg1"/>
                </a:solidFill>
              </a:rPr>
              <a:t> and </a:t>
            </a:r>
            <a:r>
              <a:rPr lang="en-GB" sz="2800" b="1" dirty="0">
                <a:solidFill>
                  <a:schemeClr val="accent2"/>
                </a:solidFill>
              </a:rPr>
              <a:t>s</a:t>
            </a:r>
            <a:r>
              <a:rPr lang="en-GB" sz="2800" dirty="0">
                <a:solidFill>
                  <a:schemeClr val="bg1"/>
                </a:solidFill>
              </a:rPr>
              <a:t> are SFCs, but in the plural form, the </a:t>
            </a:r>
            <a:r>
              <a:rPr lang="en-GB" sz="2800" b="1" dirty="0">
                <a:solidFill>
                  <a:schemeClr val="accent2"/>
                </a:solidFill>
              </a:rPr>
              <a:t>-ent </a:t>
            </a:r>
            <a:r>
              <a:rPr lang="en-GB" sz="2800" dirty="0">
                <a:solidFill>
                  <a:schemeClr val="bg1"/>
                </a:solidFill>
              </a:rPr>
              <a:t>is silent (SFe), so the preceding </a:t>
            </a:r>
            <a:r>
              <a:rPr lang="en-GB" sz="2800" b="1" dirty="0">
                <a:solidFill>
                  <a:schemeClr val="accent2"/>
                </a:solidFill>
              </a:rPr>
              <a:t>d</a:t>
            </a:r>
            <a:r>
              <a:rPr lang="en-GB" sz="2800" dirty="0">
                <a:solidFill>
                  <a:schemeClr val="bg1"/>
                </a:solidFill>
              </a:rPr>
              <a:t> is pronounced.</a:t>
            </a:r>
          </a:p>
        </p:txBody>
      </p:sp>
    </p:spTree>
    <p:extLst>
      <p:ext uri="{BB962C8B-B14F-4D97-AF65-F5344CB8AC3E}">
        <p14:creationId xmlns:p14="http://schemas.microsoft.com/office/powerpoint/2010/main" val="251032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grpId="1" nodeType="clickEffect">
                                  <p:stCondLst>
                                    <p:cond delay="0"/>
                                  </p:stCondLst>
                                  <p:childTnLst>
                                    <p:anim calcmode="lin" valueType="num">
                                      <p:cBhvr additive="base">
                                        <p:cTn id="88" dur="500"/>
                                        <p:tgtEl>
                                          <p:spTgt spid="27"/>
                                        </p:tgtEl>
                                        <p:attrNameLst>
                                          <p:attrName>ppt_x</p:attrName>
                                        </p:attrNameLst>
                                      </p:cBhvr>
                                      <p:tavLst>
                                        <p:tav tm="0">
                                          <p:val>
                                            <p:strVal val="ppt_x"/>
                                          </p:val>
                                        </p:tav>
                                        <p:tav tm="100000">
                                          <p:val>
                                            <p:strVal val="ppt_x"/>
                                          </p:val>
                                        </p:tav>
                                      </p:tavLst>
                                    </p:anim>
                                    <p:anim calcmode="lin" valueType="num">
                                      <p:cBhvr additive="base">
                                        <p:cTn id="89" dur="500"/>
                                        <p:tgtEl>
                                          <p:spTgt spid="27"/>
                                        </p:tgtEl>
                                        <p:attrNameLst>
                                          <p:attrName>ppt_y</p:attrName>
                                        </p:attrNameLst>
                                      </p:cBhvr>
                                      <p:tavLst>
                                        <p:tav tm="0">
                                          <p:val>
                                            <p:strVal val="ppt_y"/>
                                          </p:val>
                                        </p:tav>
                                        <p:tav tm="100000">
                                          <p:val>
                                            <p:strVal val="1+ppt_h/2"/>
                                          </p:val>
                                        </p:tav>
                                      </p:tavLst>
                                    </p:anim>
                                    <p:set>
                                      <p:cBhvr>
                                        <p:cTn id="90" dur="1" fill="hold">
                                          <p:stCondLst>
                                            <p:cond delay="499"/>
                                          </p:stCondLst>
                                        </p:cTn>
                                        <p:tgtEl>
                                          <p:spTgt spid="2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 nodeType="clickEffect">
                                  <p:stCondLst>
                                    <p:cond delay="0"/>
                                  </p:stCondLst>
                                  <p:childTnLst>
                                    <p:anim calcmode="lin" valueType="num">
                                      <p:cBhvr additive="base">
                                        <p:cTn id="94" dur="500"/>
                                        <p:tgtEl>
                                          <p:spTgt spid="26"/>
                                        </p:tgtEl>
                                        <p:attrNameLst>
                                          <p:attrName>ppt_x</p:attrName>
                                        </p:attrNameLst>
                                      </p:cBhvr>
                                      <p:tavLst>
                                        <p:tav tm="0">
                                          <p:val>
                                            <p:strVal val="ppt_x"/>
                                          </p:val>
                                        </p:tav>
                                        <p:tav tm="100000">
                                          <p:val>
                                            <p:strVal val="ppt_x"/>
                                          </p:val>
                                        </p:tav>
                                      </p:tavLst>
                                    </p:anim>
                                    <p:anim calcmode="lin" valueType="num">
                                      <p:cBhvr additive="base">
                                        <p:cTn id="95" dur="500"/>
                                        <p:tgtEl>
                                          <p:spTgt spid="26"/>
                                        </p:tgtEl>
                                        <p:attrNameLst>
                                          <p:attrName>ppt_y</p:attrName>
                                        </p:attrNameLst>
                                      </p:cBhvr>
                                      <p:tavLst>
                                        <p:tav tm="0">
                                          <p:val>
                                            <p:strVal val="ppt_y"/>
                                          </p:val>
                                        </p:tav>
                                        <p:tav tm="100000">
                                          <p:val>
                                            <p:strVal val="1+ppt_h/2"/>
                                          </p:val>
                                        </p:tav>
                                      </p:tavLst>
                                    </p:anim>
                                    <p:set>
                                      <p:cBhvr>
                                        <p:cTn id="96" dur="1" fill="hold">
                                          <p:stCondLst>
                                            <p:cond delay="499"/>
                                          </p:stCondLst>
                                        </p:cTn>
                                        <p:tgtEl>
                                          <p:spTgt spid="26"/>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grpId="1" nodeType="clickEffect">
                                  <p:stCondLst>
                                    <p:cond delay="0"/>
                                  </p:stCondLst>
                                  <p:childTnLst>
                                    <p:anim calcmode="lin" valueType="num">
                                      <p:cBhvr additive="base">
                                        <p:cTn id="100" dur="500"/>
                                        <p:tgtEl>
                                          <p:spTgt spid="31"/>
                                        </p:tgtEl>
                                        <p:attrNameLst>
                                          <p:attrName>ppt_x</p:attrName>
                                        </p:attrNameLst>
                                      </p:cBhvr>
                                      <p:tavLst>
                                        <p:tav tm="0">
                                          <p:val>
                                            <p:strVal val="ppt_x"/>
                                          </p:val>
                                        </p:tav>
                                        <p:tav tm="100000">
                                          <p:val>
                                            <p:strVal val="ppt_x"/>
                                          </p:val>
                                        </p:tav>
                                      </p:tavLst>
                                    </p:anim>
                                    <p:anim calcmode="lin" valueType="num">
                                      <p:cBhvr additive="base">
                                        <p:cTn id="101" dur="500"/>
                                        <p:tgtEl>
                                          <p:spTgt spid="31"/>
                                        </p:tgtEl>
                                        <p:attrNameLst>
                                          <p:attrName>ppt_y</p:attrName>
                                        </p:attrNameLst>
                                      </p:cBhvr>
                                      <p:tavLst>
                                        <p:tav tm="0">
                                          <p:val>
                                            <p:strVal val="ppt_y"/>
                                          </p:val>
                                        </p:tav>
                                        <p:tav tm="100000">
                                          <p:val>
                                            <p:strVal val="1+ppt_h/2"/>
                                          </p:val>
                                        </p:tav>
                                      </p:tavLst>
                                    </p:anim>
                                    <p:set>
                                      <p:cBhvr>
                                        <p:cTn id="102" dur="1" fill="hold">
                                          <p:stCondLst>
                                            <p:cond delay="499"/>
                                          </p:stCondLst>
                                        </p:cTn>
                                        <p:tgtEl>
                                          <p:spTgt spid="3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 presetClass="exit" presetSubtype="4" fill="hold" grpId="1" nodeType="clickEffect">
                                  <p:stCondLst>
                                    <p:cond delay="0"/>
                                  </p:stCondLst>
                                  <p:childTnLst>
                                    <p:anim calcmode="lin" valueType="num">
                                      <p:cBhvr additive="base">
                                        <p:cTn id="106" dur="500"/>
                                        <p:tgtEl>
                                          <p:spTgt spid="34"/>
                                        </p:tgtEl>
                                        <p:attrNameLst>
                                          <p:attrName>ppt_x</p:attrName>
                                        </p:attrNameLst>
                                      </p:cBhvr>
                                      <p:tavLst>
                                        <p:tav tm="0">
                                          <p:val>
                                            <p:strVal val="ppt_x"/>
                                          </p:val>
                                        </p:tav>
                                        <p:tav tm="100000">
                                          <p:val>
                                            <p:strVal val="ppt_x"/>
                                          </p:val>
                                        </p:tav>
                                      </p:tavLst>
                                    </p:anim>
                                    <p:anim calcmode="lin" valueType="num">
                                      <p:cBhvr additive="base">
                                        <p:cTn id="107" dur="500"/>
                                        <p:tgtEl>
                                          <p:spTgt spid="34"/>
                                        </p:tgtEl>
                                        <p:attrNameLst>
                                          <p:attrName>ppt_y</p:attrName>
                                        </p:attrNameLst>
                                      </p:cBhvr>
                                      <p:tavLst>
                                        <p:tav tm="0">
                                          <p:val>
                                            <p:strVal val="ppt_y"/>
                                          </p:val>
                                        </p:tav>
                                        <p:tav tm="100000">
                                          <p:val>
                                            <p:strVal val="1+ppt_h/2"/>
                                          </p:val>
                                        </p:tav>
                                      </p:tavLst>
                                    </p:anim>
                                    <p:set>
                                      <p:cBhvr>
                                        <p:cTn id="108" dur="1" fill="hold">
                                          <p:stCondLst>
                                            <p:cond delay="499"/>
                                          </p:stCondLst>
                                        </p:cTn>
                                        <p:tgtEl>
                                          <p:spTgt spid="3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14" grpId="0" animBg="1"/>
      <p:bldP spid="30" grpId="0" animBg="1"/>
      <p:bldP spid="33" grpId="0" animBg="1"/>
      <p:bldP spid="36" grpId="0"/>
      <p:bldP spid="38" grpId="0"/>
      <p:bldP spid="40" grpId="0"/>
      <p:bldP spid="42" grpId="0"/>
      <p:bldP spid="16" grpId="0" animBg="1"/>
      <p:bldP spid="17" grpId="0" animBg="1"/>
      <p:bldP spid="20" grpId="0" animBg="1"/>
      <p:bldP spid="22" grpId="0" animBg="1"/>
      <p:bldP spid="23" grpId="0"/>
      <p:bldP spid="26" grpId="0" animBg="1"/>
      <p:bldP spid="26" grpId="1" animBg="1"/>
      <p:bldP spid="27" grpId="0" animBg="1"/>
      <p:bldP spid="27" grpId="1" animBg="1"/>
      <p:bldP spid="31" grpId="0" animBg="1"/>
      <p:bldP spid="31" grpId="1" animBg="1"/>
      <p:bldP spid="34" grpId="0" animBg="1"/>
      <p:bldP spid="34" grpId="1" animBg="1"/>
      <p:bldP spid="37"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0055A5"/>
                </a:solidFill>
                <a:ea typeface="+mn-ea"/>
                <a:cs typeface="Calibri" panose="020F0502020204030204" pitchFamily="34" charset="0"/>
              </a:rPr>
              <a:t>e</a:t>
            </a:r>
            <a:endParaRPr lang="en-US" dirty="0">
              <a:solidFill>
                <a:srgbClr val="0055A5"/>
              </a:solidFill>
            </a:endParaRPr>
          </a:p>
        </p:txBody>
      </p:sp>
      <p:pic>
        <p:nvPicPr>
          <p:cNvPr id="7" name="Picture 2" descr="boy with a hand on his ch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168577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0055A4"/>
                </a:solidFill>
                <a:ea typeface="+mn-ea"/>
                <a:cs typeface="Calibri" panose="020F0502020204030204" pitchFamily="34" charset="0"/>
              </a:rPr>
              <a:t>e</a:t>
            </a:r>
            <a:endParaRPr lang="en-US" dirty="0">
              <a:solidFill>
                <a:srgbClr val="0055A4"/>
              </a:solidFill>
            </a:endParaRPr>
          </a:p>
        </p:txBody>
      </p:sp>
      <p:pic>
        <p:nvPicPr>
          <p:cNvPr id="7" name="Picture 2" descr="boy with a hand on his ch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0055A4"/>
                </a:solidFill>
                <a:effectLst/>
                <a:uLnTx/>
                <a:uFillTx/>
                <a:latin typeface="Century Gothic" panose="020B0502020202020204" pitchFamily="34" charset="0"/>
                <a:ea typeface="+mn-ea"/>
                <a:cs typeface="Calibri" panose="020F0502020204030204" pitchFamily="34" charset="0"/>
              </a:rPr>
              <a:t>j</a:t>
            </a:r>
            <a:r>
              <a:rPr kumimoji="0" lang="fr-FR" sz="12000" b="1" i="0" u="none" strike="noStrike" kern="1200" cap="none" spc="0" normalizeH="0" baseline="0" dirty="0">
                <a:ln>
                  <a:noFill/>
                </a:ln>
                <a:solidFill>
                  <a:schemeClr val="accent2"/>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37846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268422" y="507379"/>
            <a:ext cx="10515600" cy="1325563"/>
          </a:xfrm>
        </p:spPr>
        <p:txBody>
          <a:bodyPr>
            <a:normAutofit fontScale="90000"/>
          </a:bodyPr>
          <a:lstStyle/>
          <a:p>
            <a:pPr lvl="0">
              <a:lnSpc>
                <a:spcPct val="100000"/>
              </a:lnSpc>
              <a:spcBef>
                <a:spcPts val="0"/>
              </a:spcBef>
            </a:pPr>
            <a:r>
              <a:rPr lang="en-GB" sz="18000" b="1" dirty="0" err="1">
                <a:solidFill>
                  <a:srgbClr val="0055A5"/>
                </a:solidFill>
                <a:latin typeface="Century Gothic" panose="020B0502020202020204" pitchFamily="34" charset="0"/>
                <a:ea typeface="+mn-ea"/>
                <a:cs typeface="Calibri" panose="020F0502020204030204" pitchFamily="34" charset="0"/>
              </a:rPr>
              <a:t>ê</a:t>
            </a:r>
            <a:r>
              <a:rPr lang="en-GB" sz="18000" b="1" dirty="0">
                <a:solidFill>
                  <a:srgbClr val="0055A5"/>
                </a:solidFill>
                <a:latin typeface="Century Gothic" panose="020B0502020202020204" pitchFamily="34" charset="0"/>
                <a:ea typeface="+mn-ea"/>
                <a:cs typeface="Calibri" panose="020F0502020204030204" pitchFamily="34" charset="0"/>
              </a:rPr>
              <a:t>/</a:t>
            </a:r>
            <a:r>
              <a:rPr lang="en-GB" sz="18000" b="1" dirty="0" err="1">
                <a:solidFill>
                  <a:srgbClr val="0055A5"/>
                </a:solidFill>
                <a:ea typeface="+mn-ea"/>
                <a:cs typeface="Calibri" panose="020F0502020204030204" pitchFamily="34" charset="0"/>
              </a:rPr>
              <a:t>è</a:t>
            </a:r>
            <a:endParaRPr lang="en-US" dirty="0">
              <a:solidFill>
                <a:srgbClr val="0055A5"/>
              </a:solidFill>
            </a:endParaRPr>
          </a:p>
        </p:txBody>
      </p:sp>
      <p:pic>
        <p:nvPicPr>
          <p:cNvPr id="4" name="Picture 3" descr="the head of a bo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5" name="TextBox 4">
            <a:extLst>
              <a:ext uri="{FF2B5EF4-FFF2-40B4-BE49-F238E27FC236}">
                <a16:creationId xmlns:a16="http://schemas.microsoft.com/office/drawing/2014/main" id="{AE781CC5-208E-44E5-A78D-2A4B648F7765}"/>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55A5"/>
                </a:solidFill>
                <a:effectLst/>
                <a:uLnTx/>
                <a:uFillTx/>
                <a:latin typeface="Century Gothic" panose="020B0502020202020204" pitchFamily="34" charset="0"/>
              </a:rPr>
              <a:t>[</a:t>
            </a:r>
            <a:r>
              <a:rPr lang="en-GB" sz="3600" dirty="0">
                <a:solidFill>
                  <a:srgbClr val="0055A5"/>
                </a:solidFill>
                <a:latin typeface="Century Gothic" panose="020B0502020202020204" pitchFamily="34" charset="0"/>
              </a:rPr>
              <a:t>head</a:t>
            </a:r>
            <a:r>
              <a:rPr kumimoji="0" lang="en-GB" sz="3600" b="0" i="0" u="none" strike="noStrike" kern="1200" cap="none" spc="0" normalizeH="0" baseline="0" noProof="0" dirty="0">
                <a:ln>
                  <a:noFill/>
                </a:ln>
                <a:solidFill>
                  <a:srgbClr val="0055A5"/>
                </a:solidFill>
                <a:effectLst/>
                <a:uLnTx/>
                <a:uFillTx/>
                <a:latin typeface="Century Gothic" panose="020B0502020202020204" pitchFamily="34" charset="0"/>
              </a:rPr>
              <a:t>]</a:t>
            </a:r>
          </a:p>
        </p:txBody>
      </p:sp>
      <p:sp>
        <p:nvSpPr>
          <p:cNvPr id="3" name="TextBox 2"/>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106846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e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tete.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45518" y="459038"/>
            <a:ext cx="10515600" cy="1325563"/>
          </a:xfrm>
        </p:spPr>
        <p:txBody>
          <a:bodyPr>
            <a:normAutofit fontScale="90000"/>
          </a:bodyPr>
          <a:lstStyle/>
          <a:p>
            <a:pPr lvl="0">
              <a:lnSpc>
                <a:spcPct val="100000"/>
              </a:lnSpc>
              <a:spcBef>
                <a:spcPts val="0"/>
              </a:spcBef>
            </a:pPr>
            <a:r>
              <a:rPr lang="fr-FR" sz="18000" b="1" dirty="0">
                <a:solidFill>
                  <a:schemeClr val="tx2"/>
                </a:solidFill>
                <a:ea typeface="+mn-ea"/>
                <a:cs typeface="Calibri" panose="020F0502020204030204" pitchFamily="34" charset="0"/>
              </a:rPr>
              <a:t>ê/è</a:t>
            </a:r>
            <a:endParaRPr lang="fr-FR" dirty="0">
              <a:solidFill>
                <a:schemeClr val="tx2"/>
              </a:solidFill>
            </a:endParaRPr>
          </a:p>
        </p:txBody>
      </p:sp>
      <p:pic>
        <p:nvPicPr>
          <p:cNvPr id="7" name="Picture 6" descr="the head of a boy">
            <a:extLst>
              <a:ext uri="{FF2B5EF4-FFF2-40B4-BE49-F238E27FC236}">
                <a16:creationId xmlns:a16="http://schemas.microsoft.com/office/drawing/2014/main" id="{4D64B71D-61A9-429C-B731-D89800A0C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8" name="TextBox 7">
            <a:extLst>
              <a:ext uri="{FF2B5EF4-FFF2-40B4-BE49-F238E27FC236}">
                <a16:creationId xmlns:a16="http://schemas.microsoft.com/office/drawing/2014/main" id="{628E9CA1-A85E-4B90-BB12-7B64F2A9E0E6}"/>
              </a:ext>
            </a:extLst>
          </p:cNvPr>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t</a:t>
            </a:r>
            <a:r>
              <a:rPr kumimoji="0" lang="fr-FR" sz="12000" b="1" i="0" u="none" strike="noStrike" kern="1200" cap="none" spc="0" normalizeH="0" baseline="0" dirty="0">
                <a:ln>
                  <a:noFill/>
                </a:ln>
                <a:solidFill>
                  <a:schemeClr val="accent2"/>
                </a:solidFill>
                <a:effectLst/>
                <a:uLnTx/>
                <a:uFillTx/>
                <a:latin typeface="Century Gothic" panose="020B0502020202020204" pitchFamily="34" charset="0"/>
                <a:ea typeface="+mn-ea"/>
                <a:cs typeface="Calibri" panose="020F0502020204030204" pitchFamily="34" charset="0"/>
              </a:rPr>
              <a:t>ê</a:t>
            </a:r>
            <a:r>
              <a:rPr kumimoji="0" lang="fr-FR" sz="12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te</a:t>
            </a:r>
          </a:p>
        </p:txBody>
      </p:sp>
      <p:sp>
        <p:nvSpPr>
          <p:cNvPr id="9" name="TextBox 8">
            <a:extLst>
              <a:ext uri="{FF2B5EF4-FFF2-40B4-BE49-F238E27FC236}">
                <a16:creationId xmlns:a16="http://schemas.microsoft.com/office/drawing/2014/main" id="{A99D97EC-6AB3-4490-A2AE-768774A3D5D6}"/>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dirty="0">
                <a:ln>
                  <a:noFill/>
                </a:ln>
                <a:solidFill>
                  <a:schemeClr val="tx2"/>
                </a:solidFill>
                <a:effectLst/>
                <a:uLnTx/>
                <a:uFillTx/>
                <a:latin typeface="Century Gothic" panose="020B0502020202020204" pitchFamily="34" charset="0"/>
              </a:rPr>
              <a:t>[</a:t>
            </a:r>
            <a:r>
              <a:rPr lang="en-GB" sz="3600" dirty="0">
                <a:solidFill>
                  <a:schemeClr val="tx2"/>
                </a:solidFill>
                <a:latin typeface="Century Gothic" panose="020B0502020202020204" pitchFamily="34" charset="0"/>
              </a:rPr>
              <a:t>head</a:t>
            </a:r>
            <a:r>
              <a:rPr kumimoji="0" lang="fr-FR" sz="3600" b="0" i="0" u="none" strike="noStrike" kern="1200" cap="none" spc="0" normalizeH="0" baseline="0" dirty="0">
                <a:ln>
                  <a:noFill/>
                </a:ln>
                <a:solidFill>
                  <a:schemeClr val="tx2"/>
                </a:solidFill>
                <a:effectLst/>
                <a:uLnTx/>
                <a:uFillTx/>
                <a:latin typeface="Century Gothic" panose="020B0502020202020204" pitchFamily="34" charset="0"/>
              </a:rPr>
              <a:t>]</a:t>
            </a:r>
          </a:p>
        </p:txBody>
      </p:sp>
    </p:spTree>
    <p:extLst>
      <p:ext uri="{BB962C8B-B14F-4D97-AF65-F5344CB8AC3E}">
        <p14:creationId xmlns:p14="http://schemas.microsoft.com/office/powerpoint/2010/main" val="394663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141229" y="925837"/>
            <a:ext cx="7925086" cy="877258"/>
          </a:xfrm>
        </p:spPr>
        <p:txBody>
          <a:bodyPr>
            <a:normAutofit/>
          </a:bodyPr>
          <a:lstStyle/>
          <a:p>
            <a:r>
              <a:rPr lang="en-GB" dirty="0">
                <a:solidFill>
                  <a:srgbClr val="0055A5"/>
                </a:solidFill>
              </a:rPr>
              <a:t>Remember that to form the present tense of verbs like </a:t>
            </a:r>
            <a:r>
              <a:rPr lang="fr-FR" b="1" dirty="0">
                <a:solidFill>
                  <a:schemeClr val="accent2"/>
                </a:solidFill>
              </a:rPr>
              <a:t>prendre</a:t>
            </a:r>
            <a:r>
              <a:rPr lang="en-GB" dirty="0">
                <a:solidFill>
                  <a:srgbClr val="0055A5"/>
                </a:solidFill>
              </a:rPr>
              <a:t>, we take the following steps:</a:t>
            </a:r>
            <a:endParaRPr lang="en-GB" sz="1600" dirty="0">
              <a:solidFill>
                <a:srgbClr val="0055A5"/>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0" y="213557"/>
            <a:ext cx="7083972" cy="647577"/>
          </a:xfrm>
        </p:spPr>
        <p:txBody>
          <a:bodyPr>
            <a:normAutofit/>
          </a:bodyPr>
          <a:lstStyle/>
          <a:p>
            <a:r>
              <a:rPr lang="fr-FR" dirty="0"/>
              <a:t>Les verbes comme prendre</a:t>
            </a:r>
          </a:p>
        </p:txBody>
      </p:sp>
      <p:sp>
        <p:nvSpPr>
          <p:cNvPr id="9" name="Rounded Rectangle 46">
            <a:extLst>
              <a:ext uri="{FF2B5EF4-FFF2-40B4-BE49-F238E27FC236}">
                <a16:creationId xmlns:a16="http://schemas.microsoft.com/office/drawing/2014/main" id="{388C1FAD-2209-FC88-010D-4F5A21E1F4D2}"/>
              </a:ext>
            </a:extLst>
          </p:cNvPr>
          <p:cNvSpPr/>
          <p:nvPr/>
        </p:nvSpPr>
        <p:spPr>
          <a:xfrm>
            <a:off x="9888252" y="251614"/>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4" name="Callout: Right Arrow 3">
            <a:extLst>
              <a:ext uri="{FF2B5EF4-FFF2-40B4-BE49-F238E27FC236}">
                <a16:creationId xmlns:a16="http://schemas.microsoft.com/office/drawing/2014/main" id="{8BDDD348-C311-1650-BBCC-851AA560D0F0}"/>
              </a:ext>
            </a:extLst>
          </p:cNvPr>
          <p:cNvSpPr/>
          <p:nvPr/>
        </p:nvSpPr>
        <p:spPr>
          <a:xfrm>
            <a:off x="1409173" y="2658599"/>
            <a:ext cx="2017597" cy="2400528"/>
          </a:xfrm>
          <a:prstGeom prst="rightArrowCallout">
            <a:avLst>
              <a:gd name="adj1" fmla="val 25000"/>
              <a:gd name="adj2" fmla="val 25000"/>
              <a:gd name="adj3" fmla="val 25000"/>
              <a:gd name="adj4" fmla="val 68754"/>
            </a:avLst>
          </a:prstGeom>
          <a:solidFill>
            <a:schemeClr val="accent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2"/>
                </a:solidFill>
              </a:rPr>
              <a:t>pren</a:t>
            </a:r>
            <a:r>
              <a:rPr lang="fr-FR" sz="2400" b="1" dirty="0">
                <a:solidFill>
                  <a:srgbClr val="00B050"/>
                </a:solidFill>
              </a:rPr>
              <a:t>d</a:t>
            </a:r>
            <a:r>
              <a:rPr lang="fr-FR" sz="2400" b="1" dirty="0">
                <a:solidFill>
                  <a:schemeClr val="accent2"/>
                </a:solidFill>
              </a:rPr>
              <a:t>re</a:t>
            </a:r>
            <a:endParaRPr lang="fr-FR" sz="2400" b="1" dirty="0">
              <a:solidFill>
                <a:srgbClr val="FF0000"/>
              </a:solidFill>
            </a:endParaRPr>
          </a:p>
        </p:txBody>
      </p:sp>
      <p:sp>
        <p:nvSpPr>
          <p:cNvPr id="14" name="Callout: Right Arrow 13">
            <a:extLst>
              <a:ext uri="{FF2B5EF4-FFF2-40B4-BE49-F238E27FC236}">
                <a16:creationId xmlns:a16="http://schemas.microsoft.com/office/drawing/2014/main" id="{63DABFB4-121F-61A3-B0DA-96D2C78A07FA}"/>
              </a:ext>
            </a:extLst>
          </p:cNvPr>
          <p:cNvSpPr/>
          <p:nvPr/>
        </p:nvSpPr>
        <p:spPr>
          <a:xfrm>
            <a:off x="3441184" y="3853451"/>
            <a:ext cx="2695919" cy="1198388"/>
          </a:xfrm>
          <a:prstGeom prst="rightArrowCallout">
            <a:avLst>
              <a:gd name="adj1" fmla="val 25000"/>
              <a:gd name="adj2" fmla="val 25000"/>
              <a:gd name="adj3" fmla="val 25000"/>
              <a:gd name="adj4" fmla="val 83769"/>
            </a:avLst>
          </a:prstGeom>
          <a:solidFill>
            <a:schemeClr val="accent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2"/>
                </a:solidFill>
              </a:rPr>
              <a:t>nous/vous/</a:t>
            </a:r>
          </a:p>
          <a:p>
            <a:pPr algn="ctr"/>
            <a:r>
              <a:rPr lang="fr-FR" sz="2000" b="1" dirty="0">
                <a:solidFill>
                  <a:schemeClr val="tx2"/>
                </a:solidFill>
              </a:rPr>
              <a:t>ils/elles</a:t>
            </a:r>
            <a:r>
              <a:rPr lang="fr-FR" sz="2000" dirty="0">
                <a:solidFill>
                  <a:schemeClr val="tx2"/>
                </a:solidFill>
              </a:rPr>
              <a:t>: </a:t>
            </a:r>
          </a:p>
          <a:p>
            <a:pPr algn="ctr"/>
            <a:r>
              <a:rPr lang="en-GB" sz="2000" dirty="0">
                <a:solidFill>
                  <a:schemeClr val="tx2"/>
                </a:solidFill>
              </a:rPr>
              <a:t>remove </a:t>
            </a:r>
            <a:r>
              <a:rPr lang="en-GB" sz="2000" b="1" dirty="0">
                <a:solidFill>
                  <a:schemeClr val="accent2"/>
                </a:solidFill>
              </a:rPr>
              <a:t>-</a:t>
            </a:r>
            <a:r>
              <a:rPr lang="en-GB" sz="2000" b="1" dirty="0" err="1">
                <a:solidFill>
                  <a:srgbClr val="00B050"/>
                </a:solidFill>
              </a:rPr>
              <a:t>d</a:t>
            </a:r>
            <a:r>
              <a:rPr lang="en-GB" sz="2000" b="1" dirty="0" err="1">
                <a:solidFill>
                  <a:schemeClr val="accent2"/>
                </a:solidFill>
              </a:rPr>
              <a:t>re</a:t>
            </a:r>
            <a:endParaRPr lang="en-GB" sz="2000" b="1" dirty="0">
              <a:solidFill>
                <a:schemeClr val="accent2"/>
              </a:solidFill>
            </a:endParaRPr>
          </a:p>
        </p:txBody>
      </p:sp>
      <p:sp>
        <p:nvSpPr>
          <p:cNvPr id="30" name="Rectangle 29">
            <a:extLst>
              <a:ext uri="{FF2B5EF4-FFF2-40B4-BE49-F238E27FC236}">
                <a16:creationId xmlns:a16="http://schemas.microsoft.com/office/drawing/2014/main" id="{4EA593DC-5315-3B71-6B83-91615761409C}"/>
              </a:ext>
            </a:extLst>
          </p:cNvPr>
          <p:cNvSpPr/>
          <p:nvPr/>
        </p:nvSpPr>
        <p:spPr>
          <a:xfrm>
            <a:off x="8989966" y="2612040"/>
            <a:ext cx="2695919" cy="2447087"/>
          </a:xfrm>
          <a:prstGeom prst="rect">
            <a:avLst/>
          </a:prstGeom>
          <a:solidFill>
            <a:schemeClr val="accent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2"/>
                </a:solidFill>
              </a:rPr>
              <a:t>je prend</a:t>
            </a:r>
            <a:r>
              <a:rPr lang="fr-FR" sz="2400" b="1" dirty="0">
                <a:solidFill>
                  <a:srgbClr val="FF0000"/>
                </a:solidFill>
              </a:rPr>
              <a:t>s</a:t>
            </a:r>
          </a:p>
          <a:p>
            <a:pPr algn="ctr"/>
            <a:r>
              <a:rPr lang="fr-FR" sz="2400" dirty="0">
                <a:solidFill>
                  <a:schemeClr val="tx2"/>
                </a:solidFill>
              </a:rPr>
              <a:t>tu prend</a:t>
            </a:r>
            <a:r>
              <a:rPr lang="fr-FR" sz="2400" b="1" dirty="0">
                <a:solidFill>
                  <a:srgbClr val="FF0000"/>
                </a:solidFill>
              </a:rPr>
              <a:t>s</a:t>
            </a:r>
          </a:p>
          <a:p>
            <a:pPr algn="ctr"/>
            <a:r>
              <a:rPr lang="fr-FR" sz="2400" dirty="0">
                <a:solidFill>
                  <a:schemeClr val="tx2"/>
                </a:solidFill>
              </a:rPr>
              <a:t>il/elle/on prend</a:t>
            </a:r>
            <a:endParaRPr lang="fr-FR" sz="2400" b="1" dirty="0">
              <a:solidFill>
                <a:srgbClr val="FF0000"/>
              </a:solidFill>
            </a:endParaRPr>
          </a:p>
          <a:p>
            <a:pPr algn="ctr"/>
            <a:r>
              <a:rPr lang="fr-FR" sz="2400" dirty="0">
                <a:solidFill>
                  <a:schemeClr val="tx2"/>
                </a:solidFill>
              </a:rPr>
              <a:t>nous pren</a:t>
            </a:r>
            <a:r>
              <a:rPr lang="fr-FR" sz="2400" b="1" dirty="0">
                <a:solidFill>
                  <a:srgbClr val="FF0000"/>
                </a:solidFill>
              </a:rPr>
              <a:t>ons</a:t>
            </a:r>
          </a:p>
          <a:p>
            <a:pPr algn="ctr"/>
            <a:r>
              <a:rPr lang="fr-FR" sz="2400" dirty="0">
                <a:solidFill>
                  <a:schemeClr val="tx2"/>
                </a:solidFill>
              </a:rPr>
              <a:t>vous pren</a:t>
            </a:r>
            <a:r>
              <a:rPr lang="fr-FR" sz="2400" b="1" dirty="0">
                <a:solidFill>
                  <a:srgbClr val="FF0000"/>
                </a:solidFill>
              </a:rPr>
              <a:t>ez</a:t>
            </a:r>
          </a:p>
          <a:p>
            <a:pPr algn="ctr"/>
            <a:r>
              <a:rPr lang="fr-FR" sz="2400" dirty="0">
                <a:solidFill>
                  <a:schemeClr val="tx2"/>
                </a:solidFill>
              </a:rPr>
              <a:t>ils/elles pren</a:t>
            </a:r>
            <a:r>
              <a:rPr lang="fr-FR" sz="2400" b="1" dirty="0">
                <a:solidFill>
                  <a:srgbClr val="00B050"/>
                </a:solidFill>
              </a:rPr>
              <a:t>n</a:t>
            </a:r>
            <a:r>
              <a:rPr lang="fr-FR" sz="2400" b="1" dirty="0">
                <a:solidFill>
                  <a:srgbClr val="FF0000"/>
                </a:solidFill>
              </a:rPr>
              <a:t>ent</a:t>
            </a:r>
          </a:p>
        </p:txBody>
      </p:sp>
      <p:sp>
        <p:nvSpPr>
          <p:cNvPr id="36" name="TextBox 35">
            <a:extLst>
              <a:ext uri="{FF2B5EF4-FFF2-40B4-BE49-F238E27FC236}">
                <a16:creationId xmlns:a16="http://schemas.microsoft.com/office/drawing/2014/main" id="{93F9687A-47D6-C5DA-E2BE-F2DDA61B955C}"/>
              </a:ext>
            </a:extLst>
          </p:cNvPr>
          <p:cNvSpPr txBox="1"/>
          <p:nvPr/>
        </p:nvSpPr>
        <p:spPr>
          <a:xfrm>
            <a:off x="1384807" y="1691355"/>
            <a:ext cx="1513479" cy="830997"/>
          </a:xfrm>
          <a:prstGeom prst="rect">
            <a:avLst/>
          </a:prstGeom>
          <a:noFill/>
        </p:spPr>
        <p:txBody>
          <a:bodyPr wrap="square" rtlCol="0">
            <a:spAutoFit/>
          </a:bodyPr>
          <a:lstStyle/>
          <a:p>
            <a:pPr algn="ctr"/>
            <a:r>
              <a:rPr lang="en-GB" sz="2400" dirty="0">
                <a:solidFill>
                  <a:schemeClr val="tx2"/>
                </a:solidFill>
              </a:rPr>
              <a:t>Verb infinitive</a:t>
            </a:r>
          </a:p>
        </p:txBody>
      </p:sp>
      <p:sp>
        <p:nvSpPr>
          <p:cNvPr id="40" name="TextBox 39">
            <a:extLst>
              <a:ext uri="{FF2B5EF4-FFF2-40B4-BE49-F238E27FC236}">
                <a16:creationId xmlns:a16="http://schemas.microsoft.com/office/drawing/2014/main" id="{1B447061-3E82-D8A1-50C0-3EA784E5E2A4}"/>
              </a:ext>
            </a:extLst>
          </p:cNvPr>
          <p:cNvSpPr txBox="1"/>
          <p:nvPr/>
        </p:nvSpPr>
        <p:spPr>
          <a:xfrm>
            <a:off x="5875755" y="1691355"/>
            <a:ext cx="2713779" cy="830997"/>
          </a:xfrm>
          <a:prstGeom prst="rect">
            <a:avLst/>
          </a:prstGeom>
          <a:noFill/>
        </p:spPr>
        <p:txBody>
          <a:bodyPr wrap="square" rtlCol="0">
            <a:spAutoFit/>
          </a:bodyPr>
          <a:lstStyle/>
          <a:p>
            <a:pPr algn="ctr"/>
            <a:r>
              <a:rPr lang="en-GB" sz="2400" dirty="0">
                <a:solidFill>
                  <a:schemeClr val="tx2"/>
                </a:solidFill>
              </a:rPr>
              <a:t>Add </a:t>
            </a:r>
            <a:r>
              <a:rPr lang="en-GB" sz="2400" b="1" dirty="0">
                <a:solidFill>
                  <a:schemeClr val="accent2"/>
                </a:solidFill>
              </a:rPr>
              <a:t>endings </a:t>
            </a:r>
            <a:r>
              <a:rPr lang="en-GB" sz="2400" dirty="0">
                <a:solidFill>
                  <a:schemeClr val="tx2"/>
                </a:solidFill>
              </a:rPr>
              <a:t>to the stems…</a:t>
            </a:r>
          </a:p>
        </p:txBody>
      </p:sp>
      <p:sp>
        <p:nvSpPr>
          <p:cNvPr id="42" name="TextBox 41">
            <a:extLst>
              <a:ext uri="{FF2B5EF4-FFF2-40B4-BE49-F238E27FC236}">
                <a16:creationId xmlns:a16="http://schemas.microsoft.com/office/drawing/2014/main" id="{2C671683-A7DF-0D4B-69D5-6CA3F027F6F9}"/>
              </a:ext>
            </a:extLst>
          </p:cNvPr>
          <p:cNvSpPr txBox="1"/>
          <p:nvPr/>
        </p:nvSpPr>
        <p:spPr>
          <a:xfrm>
            <a:off x="9420788" y="1876021"/>
            <a:ext cx="1824663" cy="461665"/>
          </a:xfrm>
          <a:prstGeom prst="rect">
            <a:avLst/>
          </a:prstGeom>
          <a:noFill/>
        </p:spPr>
        <p:txBody>
          <a:bodyPr wrap="square" rtlCol="0">
            <a:spAutoFit/>
          </a:bodyPr>
          <a:lstStyle/>
          <a:p>
            <a:pPr algn="ctr"/>
            <a:r>
              <a:rPr lang="fr-FR" sz="2400" dirty="0">
                <a:solidFill>
                  <a:schemeClr val="tx2"/>
                </a:solidFill>
              </a:rPr>
              <a:t>…et voilà !</a:t>
            </a:r>
          </a:p>
        </p:txBody>
      </p:sp>
      <p:sp>
        <p:nvSpPr>
          <p:cNvPr id="25" name="Rectangle: Rounded Corners 24">
            <a:extLst>
              <a:ext uri="{FF2B5EF4-FFF2-40B4-BE49-F238E27FC236}">
                <a16:creationId xmlns:a16="http://schemas.microsoft.com/office/drawing/2014/main" id="{A5AAE954-2BBD-7D4C-3D25-A03330E62E36}"/>
              </a:ext>
            </a:extLst>
          </p:cNvPr>
          <p:cNvSpPr/>
          <p:nvPr/>
        </p:nvSpPr>
        <p:spPr>
          <a:xfrm>
            <a:off x="8437021" y="5640022"/>
            <a:ext cx="3502729" cy="623329"/>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surprise (someone), surprising (someone)</a:t>
            </a:r>
          </a:p>
        </p:txBody>
      </p:sp>
      <p:sp>
        <p:nvSpPr>
          <p:cNvPr id="26" name="Rectangle: Rounded Corners 25">
            <a:extLst>
              <a:ext uri="{FF2B5EF4-FFF2-40B4-BE49-F238E27FC236}">
                <a16:creationId xmlns:a16="http://schemas.microsoft.com/office/drawing/2014/main" id="{BB7F76F1-775F-5AEB-4143-336087914176}"/>
              </a:ext>
            </a:extLst>
          </p:cNvPr>
          <p:cNvSpPr/>
          <p:nvPr/>
        </p:nvSpPr>
        <p:spPr>
          <a:xfrm>
            <a:off x="258558" y="5647310"/>
            <a:ext cx="3502729" cy="623329"/>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understand, understanding</a:t>
            </a:r>
          </a:p>
        </p:txBody>
      </p:sp>
      <p:sp>
        <p:nvSpPr>
          <p:cNvPr id="27" name="Rectangle: Rounded Corners 26">
            <a:extLst>
              <a:ext uri="{FF2B5EF4-FFF2-40B4-BE49-F238E27FC236}">
                <a16:creationId xmlns:a16="http://schemas.microsoft.com/office/drawing/2014/main" id="{D5E61633-F64A-3AE6-818D-AEDC6A05E88E}"/>
              </a:ext>
            </a:extLst>
          </p:cNvPr>
          <p:cNvSpPr/>
          <p:nvPr/>
        </p:nvSpPr>
        <p:spPr>
          <a:xfrm>
            <a:off x="4347790" y="5647311"/>
            <a:ext cx="3502729" cy="623329"/>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learn, teach; learning, teaching</a:t>
            </a:r>
          </a:p>
        </p:txBody>
      </p:sp>
      <p:sp>
        <p:nvSpPr>
          <p:cNvPr id="34" name="TextBox 33">
            <a:extLst>
              <a:ext uri="{FF2B5EF4-FFF2-40B4-BE49-F238E27FC236}">
                <a16:creationId xmlns:a16="http://schemas.microsoft.com/office/drawing/2014/main" id="{80298F53-84DB-95CD-EEFF-78EB5A2BBDDA}"/>
              </a:ext>
            </a:extLst>
          </p:cNvPr>
          <p:cNvSpPr txBox="1"/>
          <p:nvPr/>
        </p:nvSpPr>
        <p:spPr>
          <a:xfrm>
            <a:off x="141229" y="5183357"/>
            <a:ext cx="8820167" cy="400110"/>
          </a:xfrm>
          <a:prstGeom prst="rect">
            <a:avLst/>
          </a:prstGeom>
          <a:noFill/>
        </p:spPr>
        <p:txBody>
          <a:bodyPr wrap="square" rtlCol="0">
            <a:spAutoFit/>
          </a:bodyPr>
          <a:lstStyle/>
          <a:p>
            <a:r>
              <a:rPr lang="fr-FR" sz="2000" b="1" dirty="0">
                <a:solidFill>
                  <a:srgbClr val="0055A5"/>
                </a:solidFill>
              </a:rPr>
              <a:t>Quiz rapide! </a:t>
            </a:r>
            <a:r>
              <a:rPr lang="fr-FR" sz="2000" dirty="0">
                <a:solidFill>
                  <a:srgbClr val="0055A5"/>
                </a:solidFill>
              </a:rPr>
              <a:t>Voici d’autres verbes comme </a:t>
            </a:r>
            <a:r>
              <a:rPr lang="fr-FR" sz="2000" b="1" dirty="0">
                <a:solidFill>
                  <a:srgbClr val="0055A5"/>
                </a:solidFill>
              </a:rPr>
              <a:t>prendre</a:t>
            </a:r>
            <a:r>
              <a:rPr lang="fr-FR" sz="2000" dirty="0">
                <a:solidFill>
                  <a:srgbClr val="0055A5"/>
                </a:solidFill>
              </a:rPr>
              <a:t>: traduis en anglais </a:t>
            </a:r>
          </a:p>
        </p:txBody>
      </p:sp>
      <p:sp>
        <p:nvSpPr>
          <p:cNvPr id="41" name="Rectangle: Rounded Corners 40">
            <a:extLst>
              <a:ext uri="{FF2B5EF4-FFF2-40B4-BE49-F238E27FC236}">
                <a16:creationId xmlns:a16="http://schemas.microsoft.com/office/drawing/2014/main" id="{13EC9FC0-9001-B572-382D-D4AD04592033}"/>
              </a:ext>
            </a:extLst>
          </p:cNvPr>
          <p:cNvSpPr/>
          <p:nvPr/>
        </p:nvSpPr>
        <p:spPr>
          <a:xfrm>
            <a:off x="8448308" y="5640022"/>
            <a:ext cx="3502729" cy="623329"/>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surprendre</a:t>
            </a:r>
          </a:p>
        </p:txBody>
      </p:sp>
      <p:sp>
        <p:nvSpPr>
          <p:cNvPr id="43" name="Rectangle: Rounded Corners 42">
            <a:extLst>
              <a:ext uri="{FF2B5EF4-FFF2-40B4-BE49-F238E27FC236}">
                <a16:creationId xmlns:a16="http://schemas.microsoft.com/office/drawing/2014/main" id="{A71BBD89-5587-615E-C13B-F1FCBA6ED9BC}"/>
              </a:ext>
            </a:extLst>
          </p:cNvPr>
          <p:cNvSpPr/>
          <p:nvPr/>
        </p:nvSpPr>
        <p:spPr>
          <a:xfrm>
            <a:off x="269845" y="5640022"/>
            <a:ext cx="3502729" cy="623329"/>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comprendre</a:t>
            </a:r>
          </a:p>
        </p:txBody>
      </p:sp>
      <p:sp>
        <p:nvSpPr>
          <p:cNvPr id="44" name="Rectangle: Rounded Corners 43">
            <a:extLst>
              <a:ext uri="{FF2B5EF4-FFF2-40B4-BE49-F238E27FC236}">
                <a16:creationId xmlns:a16="http://schemas.microsoft.com/office/drawing/2014/main" id="{F2368EA0-ACB9-A0FD-EBB3-4775DFF19CCC}"/>
              </a:ext>
            </a:extLst>
          </p:cNvPr>
          <p:cNvSpPr/>
          <p:nvPr/>
        </p:nvSpPr>
        <p:spPr>
          <a:xfrm>
            <a:off x="4359076" y="5640022"/>
            <a:ext cx="3502729" cy="623329"/>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apprendre</a:t>
            </a:r>
          </a:p>
        </p:txBody>
      </p:sp>
      <p:sp>
        <p:nvSpPr>
          <p:cNvPr id="49" name="Speech Bubble: Rectangle with Corners Rounded 48">
            <a:extLst>
              <a:ext uri="{FF2B5EF4-FFF2-40B4-BE49-F238E27FC236}">
                <a16:creationId xmlns:a16="http://schemas.microsoft.com/office/drawing/2014/main" id="{A7189EC9-8B46-2248-9D81-E9BB07468644}"/>
              </a:ext>
            </a:extLst>
          </p:cNvPr>
          <p:cNvSpPr/>
          <p:nvPr/>
        </p:nvSpPr>
        <p:spPr>
          <a:xfrm>
            <a:off x="8875625" y="886395"/>
            <a:ext cx="3058511" cy="1516231"/>
          </a:xfrm>
          <a:prstGeom prst="wedgeRoundRectCallout">
            <a:avLst>
              <a:gd name="adj1" fmla="val 21091"/>
              <a:gd name="adj2" fmla="val 62500"/>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Which of these verb forms sound the same?</a:t>
            </a:r>
          </a:p>
        </p:txBody>
      </p:sp>
      <p:pic>
        <p:nvPicPr>
          <p:cNvPr id="50" name="Picture 49" descr="Shape&#10;&#10;Description automatically generated">
            <a:extLst>
              <a:ext uri="{FF2B5EF4-FFF2-40B4-BE49-F238E27FC236}">
                <a16:creationId xmlns:a16="http://schemas.microsoft.com/office/drawing/2014/main" id="{40BFFF6A-0F49-3A4C-93CD-66B0FEE91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5508" y="2765288"/>
            <a:ext cx="436326" cy="326904"/>
          </a:xfrm>
          <a:prstGeom prst="rect">
            <a:avLst/>
          </a:prstGeom>
        </p:spPr>
      </p:pic>
      <p:pic>
        <p:nvPicPr>
          <p:cNvPr id="51" name="Picture 50" descr="Shape&#10;&#10;Description automatically generated">
            <a:extLst>
              <a:ext uri="{FF2B5EF4-FFF2-40B4-BE49-F238E27FC236}">
                <a16:creationId xmlns:a16="http://schemas.microsoft.com/office/drawing/2014/main" id="{E6DD33D2-308D-E0ED-9641-CEA0DB4881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7590" y="4643168"/>
            <a:ext cx="316262" cy="316262"/>
          </a:xfrm>
          <a:prstGeom prst="rect">
            <a:avLst/>
          </a:prstGeom>
        </p:spPr>
      </p:pic>
      <p:pic>
        <p:nvPicPr>
          <p:cNvPr id="52" name="Picture 51" descr="Shape&#10;&#10;Description automatically generated">
            <a:extLst>
              <a:ext uri="{FF2B5EF4-FFF2-40B4-BE49-F238E27FC236}">
                <a16:creationId xmlns:a16="http://schemas.microsoft.com/office/drawing/2014/main" id="{786E2526-480D-9028-DBF8-67CE26E0CE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9299" y="3145533"/>
            <a:ext cx="436326" cy="326904"/>
          </a:xfrm>
          <a:prstGeom prst="rect">
            <a:avLst/>
          </a:prstGeom>
        </p:spPr>
      </p:pic>
      <p:pic>
        <p:nvPicPr>
          <p:cNvPr id="53" name="Picture 52" descr="Shape&#10;&#10;Description automatically generated">
            <a:extLst>
              <a:ext uri="{FF2B5EF4-FFF2-40B4-BE49-F238E27FC236}">
                <a16:creationId xmlns:a16="http://schemas.microsoft.com/office/drawing/2014/main" id="{E3D56ECC-A6DB-CD63-2C8D-6F60F9808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5593" y="3525778"/>
            <a:ext cx="436326" cy="326904"/>
          </a:xfrm>
          <a:prstGeom prst="rect">
            <a:avLst/>
          </a:prstGeom>
        </p:spPr>
      </p:pic>
      <p:pic>
        <p:nvPicPr>
          <p:cNvPr id="54" name="Picture 53" descr="Shape&#10;&#10;Description automatically generated">
            <a:extLst>
              <a:ext uri="{FF2B5EF4-FFF2-40B4-BE49-F238E27FC236}">
                <a16:creationId xmlns:a16="http://schemas.microsoft.com/office/drawing/2014/main" id="{0BC54568-951F-784B-7FE3-FCCB86D8F0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5845" y="4227209"/>
            <a:ext cx="316262" cy="316262"/>
          </a:xfrm>
          <a:prstGeom prst="rect">
            <a:avLst/>
          </a:prstGeom>
        </p:spPr>
      </p:pic>
      <p:pic>
        <p:nvPicPr>
          <p:cNvPr id="55" name="Picture 54" descr="Shape&#10;&#10;Description automatically generated">
            <a:extLst>
              <a:ext uri="{FF2B5EF4-FFF2-40B4-BE49-F238E27FC236}">
                <a16:creationId xmlns:a16="http://schemas.microsoft.com/office/drawing/2014/main" id="{603EBB8D-1C84-28A4-1A70-0830383743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7494" y="3890007"/>
            <a:ext cx="316262" cy="316262"/>
          </a:xfrm>
          <a:prstGeom prst="rect">
            <a:avLst/>
          </a:prstGeom>
        </p:spPr>
      </p:pic>
      <p:sp>
        <p:nvSpPr>
          <p:cNvPr id="65" name="Callout: Right Arrow 64">
            <a:extLst>
              <a:ext uri="{FF2B5EF4-FFF2-40B4-BE49-F238E27FC236}">
                <a16:creationId xmlns:a16="http://schemas.microsoft.com/office/drawing/2014/main" id="{F272BFD4-E848-8CD1-F8E6-A66355BB93C7}"/>
              </a:ext>
            </a:extLst>
          </p:cNvPr>
          <p:cNvSpPr/>
          <p:nvPr/>
        </p:nvSpPr>
        <p:spPr>
          <a:xfrm>
            <a:off x="3444573" y="2612041"/>
            <a:ext cx="2713779" cy="1228048"/>
          </a:xfrm>
          <a:prstGeom prst="rightArrowCallout">
            <a:avLst>
              <a:gd name="adj1" fmla="val 25000"/>
              <a:gd name="adj2" fmla="val 25000"/>
              <a:gd name="adj3" fmla="val 25000"/>
              <a:gd name="adj4" fmla="val 83182"/>
            </a:avLst>
          </a:prstGeom>
          <a:solidFill>
            <a:schemeClr val="accent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2"/>
                </a:solidFill>
              </a:rPr>
              <a:t>je/tu/il/elle/on</a:t>
            </a:r>
            <a:r>
              <a:rPr lang="en-GB" sz="2000" dirty="0">
                <a:solidFill>
                  <a:schemeClr val="tx2"/>
                </a:solidFill>
              </a:rPr>
              <a:t>: </a:t>
            </a:r>
          </a:p>
          <a:p>
            <a:pPr algn="ctr"/>
            <a:r>
              <a:rPr lang="en-GB" sz="2000" dirty="0">
                <a:solidFill>
                  <a:schemeClr val="tx2"/>
                </a:solidFill>
              </a:rPr>
              <a:t>remove</a:t>
            </a:r>
          </a:p>
          <a:p>
            <a:pPr algn="ctr"/>
            <a:r>
              <a:rPr lang="en-GB" sz="2000" b="1" dirty="0">
                <a:solidFill>
                  <a:schemeClr val="accent2"/>
                </a:solidFill>
              </a:rPr>
              <a:t>-re</a:t>
            </a:r>
          </a:p>
          <a:p>
            <a:pPr algn="ctr"/>
            <a:r>
              <a:rPr lang="en-GB" sz="2000" dirty="0">
                <a:solidFill>
                  <a:schemeClr val="tx2"/>
                </a:solidFill>
              </a:rPr>
              <a:t>prend-</a:t>
            </a:r>
          </a:p>
        </p:txBody>
      </p:sp>
      <p:sp>
        <p:nvSpPr>
          <p:cNvPr id="66" name="TextBox 65">
            <a:extLst>
              <a:ext uri="{FF2B5EF4-FFF2-40B4-BE49-F238E27FC236}">
                <a16:creationId xmlns:a16="http://schemas.microsoft.com/office/drawing/2014/main" id="{05EB8FCF-3595-4545-33A9-C7B970EE807F}"/>
              </a:ext>
            </a:extLst>
          </p:cNvPr>
          <p:cNvSpPr txBox="1"/>
          <p:nvPr/>
        </p:nvSpPr>
        <p:spPr>
          <a:xfrm>
            <a:off x="3014449" y="1876021"/>
            <a:ext cx="2861306" cy="461665"/>
          </a:xfrm>
          <a:prstGeom prst="rect">
            <a:avLst/>
          </a:prstGeom>
          <a:noFill/>
        </p:spPr>
        <p:txBody>
          <a:bodyPr wrap="square" rtlCol="0">
            <a:spAutoFit/>
          </a:bodyPr>
          <a:lstStyle/>
          <a:p>
            <a:pPr algn="ctr"/>
            <a:r>
              <a:rPr lang="en-GB" sz="2400" dirty="0">
                <a:solidFill>
                  <a:schemeClr val="tx2"/>
                </a:solidFill>
              </a:rPr>
              <a:t>Form the stems</a:t>
            </a:r>
          </a:p>
        </p:txBody>
      </p:sp>
      <p:sp>
        <p:nvSpPr>
          <p:cNvPr id="5" name="Callout: Right Arrow 4">
            <a:extLst>
              <a:ext uri="{FF2B5EF4-FFF2-40B4-BE49-F238E27FC236}">
                <a16:creationId xmlns:a16="http://schemas.microsoft.com/office/drawing/2014/main" id="{4F287D78-4D55-D657-209D-D051DC847313}"/>
              </a:ext>
            </a:extLst>
          </p:cNvPr>
          <p:cNvSpPr/>
          <p:nvPr/>
        </p:nvSpPr>
        <p:spPr>
          <a:xfrm>
            <a:off x="6131262" y="2612040"/>
            <a:ext cx="2848883" cy="1228048"/>
          </a:xfrm>
          <a:prstGeom prst="rightArrowCallout">
            <a:avLst>
              <a:gd name="adj1" fmla="val 25000"/>
              <a:gd name="adj2" fmla="val 25000"/>
              <a:gd name="adj3" fmla="val 25000"/>
              <a:gd name="adj4" fmla="val 83182"/>
            </a:avLst>
          </a:prstGeom>
          <a:solidFill>
            <a:schemeClr val="accent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2"/>
                </a:solidFill>
              </a:rPr>
              <a:t>je: </a:t>
            </a:r>
            <a:r>
              <a:rPr lang="fr-FR" sz="2400" b="1" dirty="0">
                <a:solidFill>
                  <a:srgbClr val="FF0000"/>
                </a:solidFill>
              </a:rPr>
              <a:t>-s</a:t>
            </a:r>
          </a:p>
          <a:p>
            <a:pPr algn="ctr"/>
            <a:r>
              <a:rPr lang="fr-FR" sz="2400" dirty="0">
                <a:solidFill>
                  <a:schemeClr val="tx2"/>
                </a:solidFill>
              </a:rPr>
              <a:t>tu: </a:t>
            </a:r>
            <a:r>
              <a:rPr lang="fr-FR" sz="2400" b="1" dirty="0">
                <a:solidFill>
                  <a:srgbClr val="FF0000"/>
                </a:solidFill>
              </a:rPr>
              <a:t>-s</a:t>
            </a:r>
          </a:p>
          <a:p>
            <a:pPr algn="ctr"/>
            <a:r>
              <a:rPr lang="fr-FR" sz="2400" dirty="0">
                <a:solidFill>
                  <a:schemeClr val="tx2"/>
                </a:solidFill>
              </a:rPr>
              <a:t>il/elle/on: </a:t>
            </a:r>
            <a:r>
              <a:rPr lang="fr-FR" sz="2400" b="1" dirty="0">
                <a:solidFill>
                  <a:srgbClr val="FF0000"/>
                </a:solidFill>
              </a:rPr>
              <a:t>-</a:t>
            </a:r>
          </a:p>
        </p:txBody>
      </p:sp>
      <p:sp>
        <p:nvSpPr>
          <p:cNvPr id="6" name="Callout: Right Arrow 5">
            <a:extLst>
              <a:ext uri="{FF2B5EF4-FFF2-40B4-BE49-F238E27FC236}">
                <a16:creationId xmlns:a16="http://schemas.microsoft.com/office/drawing/2014/main" id="{25695E15-F04E-8133-6BAE-5CCAD485679C}"/>
              </a:ext>
            </a:extLst>
          </p:cNvPr>
          <p:cNvSpPr/>
          <p:nvPr/>
        </p:nvSpPr>
        <p:spPr>
          <a:xfrm>
            <a:off x="6131263" y="3853450"/>
            <a:ext cx="2830134" cy="1198389"/>
          </a:xfrm>
          <a:prstGeom prst="rightArrowCallout">
            <a:avLst>
              <a:gd name="adj1" fmla="val 25000"/>
              <a:gd name="adj2" fmla="val 25000"/>
              <a:gd name="adj3" fmla="val 25000"/>
              <a:gd name="adj4" fmla="val 83769"/>
            </a:avLst>
          </a:prstGeom>
          <a:solidFill>
            <a:schemeClr val="accent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2"/>
                </a:solidFill>
              </a:rPr>
              <a:t>nous: </a:t>
            </a:r>
            <a:r>
              <a:rPr lang="fr-FR" sz="2400" b="1" dirty="0">
                <a:solidFill>
                  <a:srgbClr val="FF0000"/>
                </a:solidFill>
              </a:rPr>
              <a:t>-ons</a:t>
            </a:r>
          </a:p>
          <a:p>
            <a:pPr algn="ctr"/>
            <a:r>
              <a:rPr lang="fr-FR" sz="2400" dirty="0">
                <a:solidFill>
                  <a:schemeClr val="tx2"/>
                </a:solidFill>
              </a:rPr>
              <a:t>vous: </a:t>
            </a:r>
            <a:r>
              <a:rPr lang="fr-FR" sz="2400" b="1" dirty="0">
                <a:solidFill>
                  <a:srgbClr val="FF0000"/>
                </a:solidFill>
              </a:rPr>
              <a:t>-ez</a:t>
            </a:r>
          </a:p>
          <a:p>
            <a:pPr algn="ctr"/>
            <a:r>
              <a:rPr lang="fr-FR" sz="2400" dirty="0">
                <a:solidFill>
                  <a:schemeClr val="tx2"/>
                </a:solidFill>
              </a:rPr>
              <a:t>ils/elles: </a:t>
            </a:r>
            <a:r>
              <a:rPr lang="fr-FR" sz="2400" b="1" dirty="0">
                <a:solidFill>
                  <a:srgbClr val="FF0000"/>
                </a:solidFill>
              </a:rPr>
              <a:t>-</a:t>
            </a:r>
            <a:r>
              <a:rPr lang="fr-FR" sz="2400" b="1" dirty="0" err="1">
                <a:solidFill>
                  <a:srgbClr val="00B050"/>
                </a:solidFill>
              </a:rPr>
              <a:t>n</a:t>
            </a:r>
            <a:r>
              <a:rPr lang="fr-FR" sz="2400" b="1" dirty="0" err="1">
                <a:solidFill>
                  <a:srgbClr val="FF0000"/>
                </a:solidFill>
              </a:rPr>
              <a:t>ent</a:t>
            </a:r>
            <a:endParaRPr lang="fr-FR" sz="2400" b="1" dirty="0">
              <a:solidFill>
                <a:srgbClr val="FF0000"/>
              </a:solidFill>
            </a:endParaRPr>
          </a:p>
        </p:txBody>
      </p:sp>
      <p:pic>
        <p:nvPicPr>
          <p:cNvPr id="12" name="Picture 11" descr="A picture containing text, linedrawing&#10;&#10;Description automatically generated">
            <a:extLst>
              <a:ext uri="{FF2B5EF4-FFF2-40B4-BE49-F238E27FC236}">
                <a16:creationId xmlns:a16="http://schemas.microsoft.com/office/drawing/2014/main" id="{03B44795-15F4-8A3B-6FEA-EE034D77D3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48" r="15581"/>
          <a:stretch/>
        </p:blipFill>
        <p:spPr>
          <a:xfrm>
            <a:off x="141228" y="2765287"/>
            <a:ext cx="1253533" cy="2301129"/>
          </a:xfrm>
          <a:prstGeom prst="rect">
            <a:avLst/>
          </a:prstGeom>
        </p:spPr>
      </p:pic>
      <p:pic>
        <p:nvPicPr>
          <p:cNvPr id="7" name="Picture 6" descr="Logo, icon&#10;&#10;Description automatically generated">
            <a:hlinkClick r:id="" action="ppaction://noaction">
              <a:snd r:embed="rId6" name="Conjugation prendre.wav"/>
            </a:hlinkClick>
            <a:extLst>
              <a:ext uri="{FF2B5EF4-FFF2-40B4-BE49-F238E27FC236}">
                <a16:creationId xmlns:a16="http://schemas.microsoft.com/office/drawing/2014/main" id="{4712D9C0-7A6C-9D2B-967B-7B391AFABC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9605" y="869282"/>
            <a:ext cx="779929" cy="779929"/>
          </a:xfrm>
          <a:prstGeom prst="rect">
            <a:avLst/>
          </a:prstGeom>
        </p:spPr>
      </p:pic>
      <p:sp>
        <p:nvSpPr>
          <p:cNvPr id="10" name="Speech Bubble: Rectangle with Corners Rounded 9">
            <a:extLst>
              <a:ext uri="{FF2B5EF4-FFF2-40B4-BE49-F238E27FC236}">
                <a16:creationId xmlns:a16="http://schemas.microsoft.com/office/drawing/2014/main" id="{6858CC3A-1DA0-B150-9460-401E18D3C14F}"/>
              </a:ext>
            </a:extLst>
          </p:cNvPr>
          <p:cNvSpPr/>
          <p:nvPr/>
        </p:nvSpPr>
        <p:spPr>
          <a:xfrm>
            <a:off x="1143501" y="1735051"/>
            <a:ext cx="7502416" cy="3360485"/>
          </a:xfrm>
          <a:prstGeom prst="wedgeRoundRectCallout">
            <a:avLst>
              <a:gd name="adj1" fmla="val -49538"/>
              <a:gd name="adj2" fmla="val -22751"/>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Did you notice that the singular forms </a:t>
            </a:r>
            <a:r>
              <a:rPr lang="fr-FR" sz="2800" dirty="0">
                <a:solidFill>
                  <a:schemeClr val="bg1"/>
                </a:solidFill>
              </a:rPr>
              <a:t>pren</a:t>
            </a:r>
            <a:r>
              <a:rPr lang="fr-FR" sz="2800" b="1" dirty="0">
                <a:solidFill>
                  <a:schemeClr val="accent2"/>
                </a:solidFill>
              </a:rPr>
              <a:t>ds</a:t>
            </a:r>
            <a:r>
              <a:rPr lang="fr-FR" sz="2800" dirty="0">
                <a:solidFill>
                  <a:schemeClr val="bg1"/>
                </a:solidFill>
              </a:rPr>
              <a:t>/pren</a:t>
            </a:r>
            <a:r>
              <a:rPr lang="fr-FR" sz="2800" b="1" dirty="0">
                <a:solidFill>
                  <a:schemeClr val="accent2"/>
                </a:solidFill>
              </a:rPr>
              <a:t>d</a:t>
            </a:r>
            <a:r>
              <a:rPr lang="fr-FR" sz="2800" dirty="0">
                <a:solidFill>
                  <a:schemeClr val="bg1"/>
                </a:solidFill>
              </a:rPr>
              <a:t> </a:t>
            </a:r>
            <a:r>
              <a:rPr lang="en-GB" sz="2800" dirty="0">
                <a:solidFill>
                  <a:schemeClr val="bg1"/>
                </a:solidFill>
              </a:rPr>
              <a:t>sound different from the plural </a:t>
            </a:r>
            <a:r>
              <a:rPr lang="fr-FR" sz="2800" dirty="0">
                <a:solidFill>
                  <a:schemeClr val="bg1"/>
                </a:solidFill>
              </a:rPr>
              <a:t>pren</a:t>
            </a:r>
            <a:r>
              <a:rPr lang="fr-FR" sz="2800" b="1" dirty="0">
                <a:solidFill>
                  <a:srgbClr val="00B050"/>
                </a:solidFill>
              </a:rPr>
              <a:t>n</a:t>
            </a:r>
            <a:r>
              <a:rPr lang="fr-FR" sz="2800" b="1" dirty="0">
                <a:solidFill>
                  <a:schemeClr val="accent2"/>
                </a:solidFill>
              </a:rPr>
              <a:t>ent</a:t>
            </a:r>
            <a:r>
              <a:rPr lang="fr-FR" sz="2800" i="1" dirty="0">
                <a:solidFill>
                  <a:schemeClr val="bg1"/>
                </a:solidFill>
              </a:rPr>
              <a:t> </a:t>
            </a:r>
            <a:r>
              <a:rPr lang="fr-FR" sz="2800" dirty="0">
                <a:solidFill>
                  <a:schemeClr val="bg1"/>
                </a:solidFill>
              </a:rPr>
              <a:t>? </a:t>
            </a:r>
          </a:p>
          <a:p>
            <a:pPr algn="ctr"/>
            <a:r>
              <a:rPr lang="en-GB" sz="2800" dirty="0">
                <a:solidFill>
                  <a:schemeClr val="bg1"/>
                </a:solidFill>
              </a:rPr>
              <a:t>In the singular forms, the </a:t>
            </a:r>
            <a:r>
              <a:rPr lang="en-GB" sz="2800" b="1" dirty="0">
                <a:solidFill>
                  <a:schemeClr val="accent2"/>
                </a:solidFill>
              </a:rPr>
              <a:t>d</a:t>
            </a:r>
            <a:r>
              <a:rPr lang="en-GB" sz="2800" dirty="0">
                <a:solidFill>
                  <a:schemeClr val="bg1"/>
                </a:solidFill>
              </a:rPr>
              <a:t> and </a:t>
            </a:r>
            <a:r>
              <a:rPr lang="en-GB" sz="2800" b="1" dirty="0">
                <a:solidFill>
                  <a:schemeClr val="accent2"/>
                </a:solidFill>
              </a:rPr>
              <a:t>s</a:t>
            </a:r>
            <a:r>
              <a:rPr lang="en-GB" sz="2800" dirty="0">
                <a:solidFill>
                  <a:schemeClr val="bg1"/>
                </a:solidFill>
              </a:rPr>
              <a:t> are SFCs, but in the plural form, the </a:t>
            </a:r>
            <a:r>
              <a:rPr lang="en-GB" sz="2800" b="1" dirty="0">
                <a:solidFill>
                  <a:schemeClr val="accent2"/>
                </a:solidFill>
              </a:rPr>
              <a:t>-ent </a:t>
            </a:r>
            <a:r>
              <a:rPr lang="en-GB" sz="2800" dirty="0">
                <a:solidFill>
                  <a:schemeClr val="bg1"/>
                </a:solidFill>
              </a:rPr>
              <a:t>is silent (SFe), and the extra </a:t>
            </a:r>
            <a:r>
              <a:rPr lang="en-GB" sz="2800" b="1" dirty="0">
                <a:solidFill>
                  <a:srgbClr val="00B050"/>
                </a:solidFill>
              </a:rPr>
              <a:t>n</a:t>
            </a:r>
            <a:r>
              <a:rPr lang="en-GB" sz="2800" dirty="0">
                <a:solidFill>
                  <a:schemeClr val="bg1"/>
                </a:solidFill>
              </a:rPr>
              <a:t> lengthens the </a:t>
            </a:r>
            <a:r>
              <a:rPr lang="en-GB" sz="2800" b="1" dirty="0">
                <a:solidFill>
                  <a:schemeClr val="accent2"/>
                </a:solidFill>
              </a:rPr>
              <a:t>e</a:t>
            </a:r>
            <a:r>
              <a:rPr lang="en-GB" sz="2800" dirty="0">
                <a:solidFill>
                  <a:schemeClr val="bg1"/>
                </a:solidFill>
              </a:rPr>
              <a:t>.</a:t>
            </a:r>
          </a:p>
        </p:txBody>
      </p:sp>
    </p:spTree>
    <p:extLst>
      <p:ext uri="{BB962C8B-B14F-4D97-AF65-F5344CB8AC3E}">
        <p14:creationId xmlns:p14="http://schemas.microsoft.com/office/powerpoint/2010/main" val="394864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grpId="1" nodeType="clickEffect">
                                  <p:stCondLst>
                                    <p:cond delay="0"/>
                                  </p:stCondLst>
                                  <p:childTnLst>
                                    <p:anim calcmode="lin" valueType="num">
                                      <p:cBhvr additive="base">
                                        <p:cTn id="88" dur="500"/>
                                        <p:tgtEl>
                                          <p:spTgt spid="43"/>
                                        </p:tgtEl>
                                        <p:attrNameLst>
                                          <p:attrName>ppt_x</p:attrName>
                                        </p:attrNameLst>
                                      </p:cBhvr>
                                      <p:tavLst>
                                        <p:tav tm="0">
                                          <p:val>
                                            <p:strVal val="ppt_x"/>
                                          </p:val>
                                        </p:tav>
                                        <p:tav tm="100000">
                                          <p:val>
                                            <p:strVal val="ppt_x"/>
                                          </p:val>
                                        </p:tav>
                                      </p:tavLst>
                                    </p:anim>
                                    <p:anim calcmode="lin" valueType="num">
                                      <p:cBhvr additive="base">
                                        <p:cTn id="89" dur="500"/>
                                        <p:tgtEl>
                                          <p:spTgt spid="43"/>
                                        </p:tgtEl>
                                        <p:attrNameLst>
                                          <p:attrName>ppt_y</p:attrName>
                                        </p:attrNameLst>
                                      </p:cBhvr>
                                      <p:tavLst>
                                        <p:tav tm="0">
                                          <p:val>
                                            <p:strVal val="ppt_y"/>
                                          </p:val>
                                        </p:tav>
                                        <p:tav tm="100000">
                                          <p:val>
                                            <p:strVal val="1+ppt_h/2"/>
                                          </p:val>
                                        </p:tav>
                                      </p:tavLst>
                                    </p:anim>
                                    <p:set>
                                      <p:cBhvr>
                                        <p:cTn id="90" dur="1" fill="hold">
                                          <p:stCondLst>
                                            <p:cond delay="499"/>
                                          </p:stCondLst>
                                        </p:cTn>
                                        <p:tgtEl>
                                          <p:spTgt spid="4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 nodeType="clickEffect">
                                  <p:stCondLst>
                                    <p:cond delay="0"/>
                                  </p:stCondLst>
                                  <p:childTnLst>
                                    <p:anim calcmode="lin" valueType="num">
                                      <p:cBhvr additive="base">
                                        <p:cTn id="94" dur="500"/>
                                        <p:tgtEl>
                                          <p:spTgt spid="44"/>
                                        </p:tgtEl>
                                        <p:attrNameLst>
                                          <p:attrName>ppt_x</p:attrName>
                                        </p:attrNameLst>
                                      </p:cBhvr>
                                      <p:tavLst>
                                        <p:tav tm="0">
                                          <p:val>
                                            <p:strVal val="ppt_x"/>
                                          </p:val>
                                        </p:tav>
                                        <p:tav tm="100000">
                                          <p:val>
                                            <p:strVal val="ppt_x"/>
                                          </p:val>
                                        </p:tav>
                                      </p:tavLst>
                                    </p:anim>
                                    <p:anim calcmode="lin" valueType="num">
                                      <p:cBhvr additive="base">
                                        <p:cTn id="95" dur="500"/>
                                        <p:tgtEl>
                                          <p:spTgt spid="44"/>
                                        </p:tgtEl>
                                        <p:attrNameLst>
                                          <p:attrName>ppt_y</p:attrName>
                                        </p:attrNameLst>
                                      </p:cBhvr>
                                      <p:tavLst>
                                        <p:tav tm="0">
                                          <p:val>
                                            <p:strVal val="ppt_y"/>
                                          </p:val>
                                        </p:tav>
                                        <p:tav tm="100000">
                                          <p:val>
                                            <p:strVal val="1+ppt_h/2"/>
                                          </p:val>
                                        </p:tav>
                                      </p:tavLst>
                                    </p:anim>
                                    <p:set>
                                      <p:cBhvr>
                                        <p:cTn id="96" dur="1" fill="hold">
                                          <p:stCondLst>
                                            <p:cond delay="499"/>
                                          </p:stCondLst>
                                        </p:cTn>
                                        <p:tgtEl>
                                          <p:spTgt spid="44"/>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grpId="1" nodeType="clickEffect">
                                  <p:stCondLst>
                                    <p:cond delay="0"/>
                                  </p:stCondLst>
                                  <p:childTnLst>
                                    <p:anim calcmode="lin" valueType="num">
                                      <p:cBhvr additive="base">
                                        <p:cTn id="100" dur="500"/>
                                        <p:tgtEl>
                                          <p:spTgt spid="41"/>
                                        </p:tgtEl>
                                        <p:attrNameLst>
                                          <p:attrName>ppt_x</p:attrName>
                                        </p:attrNameLst>
                                      </p:cBhvr>
                                      <p:tavLst>
                                        <p:tav tm="0">
                                          <p:val>
                                            <p:strVal val="ppt_x"/>
                                          </p:val>
                                        </p:tav>
                                        <p:tav tm="100000">
                                          <p:val>
                                            <p:strVal val="ppt_x"/>
                                          </p:val>
                                        </p:tav>
                                      </p:tavLst>
                                    </p:anim>
                                    <p:anim calcmode="lin" valueType="num">
                                      <p:cBhvr additive="base">
                                        <p:cTn id="101" dur="500"/>
                                        <p:tgtEl>
                                          <p:spTgt spid="41"/>
                                        </p:tgtEl>
                                        <p:attrNameLst>
                                          <p:attrName>ppt_y</p:attrName>
                                        </p:attrNameLst>
                                      </p:cBhvr>
                                      <p:tavLst>
                                        <p:tav tm="0">
                                          <p:val>
                                            <p:strVal val="ppt_y"/>
                                          </p:val>
                                        </p:tav>
                                        <p:tav tm="100000">
                                          <p:val>
                                            <p:strVal val="1+ppt_h/2"/>
                                          </p:val>
                                        </p:tav>
                                      </p:tavLst>
                                    </p:anim>
                                    <p:set>
                                      <p:cBhvr>
                                        <p:cTn id="102" dur="1" fill="hold">
                                          <p:stCondLst>
                                            <p:cond delay="499"/>
                                          </p:stCondLst>
                                        </p:cTn>
                                        <p:tgtEl>
                                          <p:spTgt spid="4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14" grpId="0" animBg="1"/>
      <p:bldP spid="30" grpId="0" animBg="1"/>
      <p:bldP spid="36" grpId="0"/>
      <p:bldP spid="40" grpId="0"/>
      <p:bldP spid="42" grpId="0"/>
      <p:bldP spid="25" grpId="0" animBg="1"/>
      <p:bldP spid="26" grpId="0" animBg="1"/>
      <p:bldP spid="27" grpId="0" animBg="1"/>
      <p:bldP spid="34" grpId="0"/>
      <p:bldP spid="41" grpId="0" animBg="1"/>
      <p:bldP spid="41" grpId="1" animBg="1"/>
      <p:bldP spid="43" grpId="0" animBg="1"/>
      <p:bldP spid="43" grpId="1" animBg="1"/>
      <p:bldP spid="44" grpId="0" animBg="1"/>
      <p:bldP spid="44" grpId="1" animBg="1"/>
      <p:bldP spid="49" grpId="0" animBg="1"/>
      <p:bldP spid="65" grpId="0" animBg="1"/>
      <p:bldP spid="66" grpId="0"/>
      <p:bldP spid="5" grpId="0" animBg="1"/>
      <p:bldP spid="6"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EB400F-CFBC-A045-C88E-6178676D9C56}"/>
              </a:ext>
            </a:extLst>
          </p:cNvPr>
          <p:cNvSpPr>
            <a:spLocks noGrp="1"/>
          </p:cNvSpPr>
          <p:nvPr>
            <p:ph type="title"/>
          </p:nvPr>
        </p:nvSpPr>
        <p:spPr>
          <a:xfrm>
            <a:off x="-1" y="213557"/>
            <a:ext cx="4924135" cy="704412"/>
          </a:xfrm>
        </p:spPr>
        <p:txBody>
          <a:bodyPr/>
          <a:lstStyle/>
          <a:p>
            <a:r>
              <a:rPr lang="fr-FR" dirty="0"/>
              <a:t>SSC </a:t>
            </a:r>
            <a:r>
              <a:rPr lang="en-GB" dirty="0"/>
              <a:t>slam dunk </a:t>
            </a:r>
            <a:r>
              <a:rPr lang="fr-FR" dirty="0"/>
              <a:t>!</a:t>
            </a:r>
            <a:endParaRPr lang="en-GB" dirty="0"/>
          </a:p>
        </p:txBody>
      </p:sp>
      <p:sp>
        <p:nvSpPr>
          <p:cNvPr id="5" name="Rounded Rectangle 46">
            <a:extLst>
              <a:ext uri="{FF2B5EF4-FFF2-40B4-BE49-F238E27FC236}">
                <a16:creationId xmlns:a16="http://schemas.microsoft.com/office/drawing/2014/main" id="{23F8EE16-ED98-0369-0779-33A7F6AC5A1A}"/>
              </a:ext>
            </a:extLst>
          </p:cNvPr>
          <p:cNvSpPr/>
          <p:nvPr/>
        </p:nvSpPr>
        <p:spPr>
          <a:xfrm>
            <a:off x="9888174" y="249870"/>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11" name="Picture 10">
            <a:extLst>
              <a:ext uri="{FF2B5EF4-FFF2-40B4-BE49-F238E27FC236}">
                <a16:creationId xmlns:a16="http://schemas.microsoft.com/office/drawing/2014/main" id="{730E3882-396C-A0EC-68A7-5FC420BEBF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41728" flipH="1">
            <a:off x="3961467" y="1101908"/>
            <a:ext cx="3031854" cy="3477395"/>
          </a:xfrm>
          <a:prstGeom prst="rect">
            <a:avLst/>
          </a:prstGeom>
        </p:spPr>
      </p:pic>
      <p:sp>
        <p:nvSpPr>
          <p:cNvPr id="97" name="TextBox 96">
            <a:extLst>
              <a:ext uri="{FF2B5EF4-FFF2-40B4-BE49-F238E27FC236}">
                <a16:creationId xmlns:a16="http://schemas.microsoft.com/office/drawing/2014/main" id="{965CFEA7-1111-0099-3168-878DF8E1D767}"/>
              </a:ext>
            </a:extLst>
          </p:cNvPr>
          <p:cNvSpPr txBox="1"/>
          <p:nvPr/>
        </p:nvSpPr>
        <p:spPr>
          <a:xfrm>
            <a:off x="4017240" y="1845547"/>
            <a:ext cx="1196601" cy="923330"/>
          </a:xfrm>
          <a:prstGeom prst="rect">
            <a:avLst/>
          </a:prstGeom>
          <a:noFill/>
        </p:spPr>
        <p:txBody>
          <a:bodyPr wrap="square">
            <a:spAutoFit/>
          </a:bodyPr>
          <a:lstStyle/>
          <a:p>
            <a:pPr algn="ctr"/>
            <a:r>
              <a:rPr lang="fr-FR" sz="5400" b="1" dirty="0">
                <a:solidFill>
                  <a:srgbClr val="0055A5"/>
                </a:solidFill>
              </a:rPr>
              <a:t>e</a:t>
            </a:r>
          </a:p>
        </p:txBody>
      </p:sp>
      <p:pic>
        <p:nvPicPr>
          <p:cNvPr id="8" name="Picture 7">
            <a:extLst>
              <a:ext uri="{FF2B5EF4-FFF2-40B4-BE49-F238E27FC236}">
                <a16:creationId xmlns:a16="http://schemas.microsoft.com/office/drawing/2014/main" id="{29CC08A8-F4BB-2491-09BC-CE09239B0A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41728" flipH="1">
            <a:off x="373566" y="2563184"/>
            <a:ext cx="3378348" cy="3437234"/>
          </a:xfrm>
          <a:prstGeom prst="rect">
            <a:avLst/>
          </a:prstGeom>
        </p:spPr>
      </p:pic>
      <p:sp>
        <p:nvSpPr>
          <p:cNvPr id="15" name="TextBox 14">
            <a:extLst>
              <a:ext uri="{FF2B5EF4-FFF2-40B4-BE49-F238E27FC236}">
                <a16:creationId xmlns:a16="http://schemas.microsoft.com/office/drawing/2014/main" id="{CDA81583-029E-87FF-4758-3C0C85EF7433}"/>
              </a:ext>
            </a:extLst>
          </p:cNvPr>
          <p:cNvSpPr txBox="1"/>
          <p:nvPr/>
        </p:nvSpPr>
        <p:spPr>
          <a:xfrm>
            <a:off x="426740" y="3273249"/>
            <a:ext cx="1445171" cy="923330"/>
          </a:xfrm>
          <a:prstGeom prst="rect">
            <a:avLst/>
          </a:prstGeom>
          <a:noFill/>
        </p:spPr>
        <p:txBody>
          <a:bodyPr wrap="square">
            <a:spAutoFit/>
          </a:bodyPr>
          <a:lstStyle/>
          <a:p>
            <a:pPr algn="ctr"/>
            <a:r>
              <a:rPr lang="fr-FR" sz="5400" b="1" dirty="0">
                <a:solidFill>
                  <a:srgbClr val="0055A5"/>
                </a:solidFill>
              </a:rPr>
              <a:t>en</a:t>
            </a:r>
          </a:p>
        </p:txBody>
      </p:sp>
      <p:pic>
        <p:nvPicPr>
          <p:cNvPr id="9" name="Picture 8">
            <a:extLst>
              <a:ext uri="{FF2B5EF4-FFF2-40B4-BE49-F238E27FC236}">
                <a16:creationId xmlns:a16="http://schemas.microsoft.com/office/drawing/2014/main" id="{2BCC780B-1B1B-7DDD-0A6D-78BB49E5DA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58272">
            <a:off x="8640863" y="2497931"/>
            <a:ext cx="3155959" cy="3379112"/>
          </a:xfrm>
          <a:prstGeom prst="rect">
            <a:avLst/>
          </a:prstGeom>
        </p:spPr>
      </p:pic>
      <p:sp>
        <p:nvSpPr>
          <p:cNvPr id="69" name="TextBox 68">
            <a:extLst>
              <a:ext uri="{FF2B5EF4-FFF2-40B4-BE49-F238E27FC236}">
                <a16:creationId xmlns:a16="http://schemas.microsoft.com/office/drawing/2014/main" id="{B566027A-4F5D-E384-F7B8-3EC9E284331B}"/>
              </a:ext>
            </a:extLst>
          </p:cNvPr>
          <p:cNvSpPr txBox="1"/>
          <p:nvPr/>
        </p:nvSpPr>
        <p:spPr>
          <a:xfrm flipH="1">
            <a:off x="10030497" y="3273249"/>
            <a:ext cx="1848584" cy="923330"/>
          </a:xfrm>
          <a:prstGeom prst="rect">
            <a:avLst/>
          </a:prstGeom>
          <a:noFill/>
        </p:spPr>
        <p:txBody>
          <a:bodyPr wrap="square">
            <a:spAutoFit/>
          </a:bodyPr>
          <a:lstStyle/>
          <a:p>
            <a:pPr algn="ctr"/>
            <a:r>
              <a:rPr lang="en-GB" sz="5400" b="1" dirty="0">
                <a:solidFill>
                  <a:srgbClr val="0055A5"/>
                </a:solidFill>
              </a:rPr>
              <a:t>ê/è</a:t>
            </a:r>
          </a:p>
        </p:txBody>
      </p:sp>
      <p:sp>
        <p:nvSpPr>
          <p:cNvPr id="2" name="TextBox 1">
            <a:extLst>
              <a:ext uri="{FF2B5EF4-FFF2-40B4-BE49-F238E27FC236}">
                <a16:creationId xmlns:a16="http://schemas.microsoft.com/office/drawing/2014/main" id="{2B3E3FB4-9345-1F69-153E-515FEA58F4C3}"/>
              </a:ext>
            </a:extLst>
          </p:cNvPr>
          <p:cNvSpPr txBox="1"/>
          <p:nvPr/>
        </p:nvSpPr>
        <p:spPr>
          <a:xfrm>
            <a:off x="5217259" y="828892"/>
            <a:ext cx="2281455" cy="584775"/>
          </a:xfrm>
          <a:prstGeom prst="rect">
            <a:avLst/>
          </a:prstGeom>
          <a:noFill/>
        </p:spPr>
        <p:txBody>
          <a:bodyPr wrap="square" rtlCol="0">
            <a:spAutoFit/>
          </a:bodyPr>
          <a:lstStyle/>
          <a:p>
            <a:pPr algn="ctr"/>
            <a:r>
              <a:rPr lang="fr-FR" sz="3200" dirty="0">
                <a:solidFill>
                  <a:srgbClr val="0055A5"/>
                </a:solidFill>
              </a:rPr>
              <a:t>appr</a:t>
            </a:r>
            <a:r>
              <a:rPr lang="fr-FR" sz="3200" b="1" dirty="0">
                <a:solidFill>
                  <a:srgbClr val="0055A5"/>
                </a:solidFill>
              </a:rPr>
              <a:t>e</a:t>
            </a:r>
            <a:r>
              <a:rPr lang="fr-FR" sz="3200" dirty="0">
                <a:solidFill>
                  <a:srgbClr val="0055A5"/>
                </a:solidFill>
              </a:rPr>
              <a:t>nez</a:t>
            </a:r>
          </a:p>
        </p:txBody>
      </p:sp>
      <p:sp>
        <p:nvSpPr>
          <p:cNvPr id="13" name="TextBox 12">
            <a:extLst>
              <a:ext uri="{FF2B5EF4-FFF2-40B4-BE49-F238E27FC236}">
                <a16:creationId xmlns:a16="http://schemas.microsoft.com/office/drawing/2014/main" id="{C15CD5D9-D1AB-8BB6-C425-2585961CA4FD}"/>
              </a:ext>
            </a:extLst>
          </p:cNvPr>
          <p:cNvSpPr txBox="1"/>
          <p:nvPr/>
        </p:nvSpPr>
        <p:spPr>
          <a:xfrm>
            <a:off x="5217259" y="1331858"/>
            <a:ext cx="2281455" cy="584775"/>
          </a:xfrm>
          <a:prstGeom prst="rect">
            <a:avLst/>
          </a:prstGeom>
          <a:noFill/>
        </p:spPr>
        <p:txBody>
          <a:bodyPr wrap="square" rtlCol="0">
            <a:spAutoFit/>
          </a:bodyPr>
          <a:lstStyle/>
          <a:p>
            <a:pPr algn="ctr"/>
            <a:r>
              <a:rPr lang="fr-FR" sz="3200" dirty="0">
                <a:solidFill>
                  <a:srgbClr val="0055A5"/>
                </a:solidFill>
              </a:rPr>
              <a:t>pr</a:t>
            </a:r>
            <a:r>
              <a:rPr lang="fr-FR" sz="3200" b="1" dirty="0">
                <a:solidFill>
                  <a:srgbClr val="0055A5"/>
                </a:solidFill>
              </a:rPr>
              <a:t>e</a:t>
            </a:r>
            <a:r>
              <a:rPr lang="fr-FR" sz="3200" dirty="0">
                <a:solidFill>
                  <a:srgbClr val="0055A5"/>
                </a:solidFill>
              </a:rPr>
              <a:t>nons</a:t>
            </a:r>
          </a:p>
        </p:txBody>
      </p:sp>
      <p:sp>
        <p:nvSpPr>
          <p:cNvPr id="14" name="TextBox 13">
            <a:extLst>
              <a:ext uri="{FF2B5EF4-FFF2-40B4-BE49-F238E27FC236}">
                <a16:creationId xmlns:a16="http://schemas.microsoft.com/office/drawing/2014/main" id="{C396EDE7-90FB-53B2-D76D-D5E82431035A}"/>
              </a:ext>
            </a:extLst>
          </p:cNvPr>
          <p:cNvSpPr txBox="1"/>
          <p:nvPr/>
        </p:nvSpPr>
        <p:spPr>
          <a:xfrm>
            <a:off x="651759" y="1413667"/>
            <a:ext cx="2281455" cy="584775"/>
          </a:xfrm>
          <a:prstGeom prst="rect">
            <a:avLst/>
          </a:prstGeom>
          <a:noFill/>
        </p:spPr>
        <p:txBody>
          <a:bodyPr wrap="square" rtlCol="0">
            <a:spAutoFit/>
          </a:bodyPr>
          <a:lstStyle/>
          <a:p>
            <a:pPr algn="ctr"/>
            <a:r>
              <a:rPr lang="fr-FR" sz="3200" dirty="0">
                <a:solidFill>
                  <a:srgbClr val="0055A5"/>
                </a:solidFill>
              </a:rPr>
              <a:t>appr</a:t>
            </a:r>
            <a:r>
              <a:rPr lang="fr-FR" sz="3200" b="1" dirty="0">
                <a:solidFill>
                  <a:srgbClr val="0055A5"/>
                </a:solidFill>
              </a:rPr>
              <a:t>en</a:t>
            </a:r>
            <a:r>
              <a:rPr lang="fr-FR" sz="3200" dirty="0">
                <a:solidFill>
                  <a:srgbClr val="0055A5"/>
                </a:solidFill>
              </a:rPr>
              <a:t>ds</a:t>
            </a:r>
          </a:p>
        </p:txBody>
      </p:sp>
      <p:sp>
        <p:nvSpPr>
          <p:cNvPr id="25" name="TextBox 24">
            <a:extLst>
              <a:ext uri="{FF2B5EF4-FFF2-40B4-BE49-F238E27FC236}">
                <a16:creationId xmlns:a16="http://schemas.microsoft.com/office/drawing/2014/main" id="{11FD5498-9106-3707-BA7B-858D156D9F90}"/>
              </a:ext>
            </a:extLst>
          </p:cNvPr>
          <p:cNvSpPr txBox="1"/>
          <p:nvPr/>
        </p:nvSpPr>
        <p:spPr>
          <a:xfrm>
            <a:off x="566752" y="1909365"/>
            <a:ext cx="2451469" cy="584775"/>
          </a:xfrm>
          <a:prstGeom prst="rect">
            <a:avLst/>
          </a:prstGeom>
          <a:noFill/>
        </p:spPr>
        <p:txBody>
          <a:bodyPr wrap="square" rtlCol="0">
            <a:spAutoFit/>
          </a:bodyPr>
          <a:lstStyle/>
          <a:p>
            <a:pPr algn="ctr"/>
            <a:r>
              <a:rPr lang="fr-FR" sz="3200" b="1" dirty="0">
                <a:solidFill>
                  <a:srgbClr val="0055A5"/>
                </a:solidFill>
              </a:rPr>
              <a:t>en</a:t>
            </a:r>
            <a:r>
              <a:rPr lang="fr-FR" sz="3200" dirty="0">
                <a:solidFill>
                  <a:srgbClr val="0055A5"/>
                </a:solidFill>
              </a:rPr>
              <a:t>t</a:t>
            </a:r>
            <a:r>
              <a:rPr lang="fr-FR" sz="3200" b="1" dirty="0">
                <a:solidFill>
                  <a:srgbClr val="0055A5"/>
                </a:solidFill>
              </a:rPr>
              <a:t>en</a:t>
            </a:r>
            <a:r>
              <a:rPr lang="fr-FR" sz="3200" dirty="0">
                <a:solidFill>
                  <a:srgbClr val="0055A5"/>
                </a:solidFill>
              </a:rPr>
              <a:t>dons</a:t>
            </a:r>
          </a:p>
        </p:txBody>
      </p:sp>
      <p:sp>
        <p:nvSpPr>
          <p:cNvPr id="26" name="TextBox 25">
            <a:extLst>
              <a:ext uri="{FF2B5EF4-FFF2-40B4-BE49-F238E27FC236}">
                <a16:creationId xmlns:a16="http://schemas.microsoft.com/office/drawing/2014/main" id="{612B6CED-8C1B-E429-9A17-539155C7B924}"/>
              </a:ext>
            </a:extLst>
          </p:cNvPr>
          <p:cNvSpPr txBox="1"/>
          <p:nvPr/>
        </p:nvSpPr>
        <p:spPr>
          <a:xfrm>
            <a:off x="9003350" y="1769146"/>
            <a:ext cx="2281455" cy="584775"/>
          </a:xfrm>
          <a:prstGeom prst="rect">
            <a:avLst/>
          </a:prstGeom>
          <a:noFill/>
        </p:spPr>
        <p:txBody>
          <a:bodyPr wrap="square" rtlCol="0">
            <a:spAutoFit/>
          </a:bodyPr>
          <a:lstStyle/>
          <a:p>
            <a:pPr algn="ctr"/>
            <a:r>
              <a:rPr lang="fr-FR" sz="3200" dirty="0">
                <a:solidFill>
                  <a:srgbClr val="0055A5"/>
                </a:solidFill>
              </a:rPr>
              <a:t>pr</a:t>
            </a:r>
            <a:r>
              <a:rPr lang="fr-FR" sz="3200" b="1" dirty="0">
                <a:solidFill>
                  <a:srgbClr val="0055A5"/>
                </a:solidFill>
              </a:rPr>
              <a:t>e</a:t>
            </a:r>
            <a:r>
              <a:rPr lang="fr-FR" sz="3200" dirty="0">
                <a:solidFill>
                  <a:srgbClr val="0055A5"/>
                </a:solidFill>
              </a:rPr>
              <a:t>nnent</a:t>
            </a:r>
          </a:p>
        </p:txBody>
      </p:sp>
      <p:sp>
        <p:nvSpPr>
          <p:cNvPr id="29" name="TextBox 28">
            <a:extLst>
              <a:ext uri="{FF2B5EF4-FFF2-40B4-BE49-F238E27FC236}">
                <a16:creationId xmlns:a16="http://schemas.microsoft.com/office/drawing/2014/main" id="{F60D95E3-8727-1754-8637-9CAC03299A06}"/>
              </a:ext>
            </a:extLst>
          </p:cNvPr>
          <p:cNvSpPr txBox="1"/>
          <p:nvPr/>
        </p:nvSpPr>
        <p:spPr>
          <a:xfrm>
            <a:off x="8344380" y="1260772"/>
            <a:ext cx="3599394" cy="584775"/>
          </a:xfrm>
          <a:prstGeom prst="rect">
            <a:avLst/>
          </a:prstGeom>
          <a:noFill/>
        </p:spPr>
        <p:txBody>
          <a:bodyPr wrap="square" rtlCol="0">
            <a:spAutoFit/>
          </a:bodyPr>
          <a:lstStyle/>
          <a:p>
            <a:pPr algn="ctr"/>
            <a:r>
              <a:rPr lang="fr-FR" sz="3200" dirty="0">
                <a:solidFill>
                  <a:srgbClr val="0055A5"/>
                </a:solidFill>
              </a:rPr>
              <a:t>surpr</a:t>
            </a:r>
            <a:r>
              <a:rPr lang="fr-FR" sz="3200" b="1" dirty="0">
                <a:solidFill>
                  <a:srgbClr val="0055A5"/>
                </a:solidFill>
              </a:rPr>
              <a:t>e</a:t>
            </a:r>
            <a:r>
              <a:rPr lang="fr-FR" sz="3200" dirty="0">
                <a:solidFill>
                  <a:srgbClr val="0055A5"/>
                </a:solidFill>
              </a:rPr>
              <a:t>nnent</a:t>
            </a:r>
          </a:p>
        </p:txBody>
      </p:sp>
      <p:sp>
        <p:nvSpPr>
          <p:cNvPr id="4" name="TextBox 3">
            <a:extLst>
              <a:ext uri="{FF2B5EF4-FFF2-40B4-BE49-F238E27FC236}">
                <a16:creationId xmlns:a16="http://schemas.microsoft.com/office/drawing/2014/main" id="{9E332A09-2BCE-0842-260C-A2D03EA81282}"/>
              </a:ext>
            </a:extLst>
          </p:cNvPr>
          <p:cNvSpPr txBox="1"/>
          <p:nvPr/>
        </p:nvSpPr>
        <p:spPr>
          <a:xfrm>
            <a:off x="5045368" y="300141"/>
            <a:ext cx="4721571" cy="461665"/>
          </a:xfrm>
          <a:prstGeom prst="rect">
            <a:avLst/>
          </a:prstGeom>
          <a:noFill/>
        </p:spPr>
        <p:txBody>
          <a:bodyPr wrap="square" rtlCol="0">
            <a:spAutoFit/>
          </a:bodyPr>
          <a:lstStyle/>
          <a:p>
            <a:r>
              <a:rPr lang="fr-FR" sz="2400" dirty="0">
                <a:solidFill>
                  <a:srgbClr val="0055A5"/>
                </a:solidFill>
              </a:rPr>
              <a:t>Écoute: tu entends quel SSC ?</a:t>
            </a:r>
          </a:p>
        </p:txBody>
      </p:sp>
      <p:pic>
        <p:nvPicPr>
          <p:cNvPr id="17" name="Picture 16">
            <a:extLst>
              <a:ext uri="{FF2B5EF4-FFF2-40B4-BE49-F238E27FC236}">
                <a16:creationId xmlns:a16="http://schemas.microsoft.com/office/drawing/2014/main" id="{2CE347AD-7A70-2EB8-0508-96CC495B72B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447819" y="4629225"/>
            <a:ext cx="1500014" cy="1500014"/>
          </a:xfrm>
          <a:prstGeom prst="rect">
            <a:avLst/>
          </a:prstGeom>
        </p:spPr>
      </p:pic>
      <p:pic>
        <p:nvPicPr>
          <p:cNvPr id="21" name="Picture 20">
            <a:extLst>
              <a:ext uri="{FF2B5EF4-FFF2-40B4-BE49-F238E27FC236}">
                <a16:creationId xmlns:a16="http://schemas.microsoft.com/office/drawing/2014/main" id="{65419517-11D6-1485-5C8B-0CD1611059F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447819" y="4629225"/>
            <a:ext cx="1500014" cy="1500014"/>
          </a:xfrm>
          <a:prstGeom prst="rect">
            <a:avLst/>
          </a:prstGeom>
        </p:spPr>
      </p:pic>
      <p:pic>
        <p:nvPicPr>
          <p:cNvPr id="22" name="Picture 21">
            <a:extLst>
              <a:ext uri="{FF2B5EF4-FFF2-40B4-BE49-F238E27FC236}">
                <a16:creationId xmlns:a16="http://schemas.microsoft.com/office/drawing/2014/main" id="{0B445C7F-569F-0BFC-2414-81D301F410B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447819" y="4629225"/>
            <a:ext cx="1500014" cy="1500014"/>
          </a:xfrm>
          <a:prstGeom prst="rect">
            <a:avLst/>
          </a:prstGeom>
        </p:spPr>
      </p:pic>
      <p:pic>
        <p:nvPicPr>
          <p:cNvPr id="23" name="Picture 22">
            <a:extLst>
              <a:ext uri="{FF2B5EF4-FFF2-40B4-BE49-F238E27FC236}">
                <a16:creationId xmlns:a16="http://schemas.microsoft.com/office/drawing/2014/main" id="{1EB2A09D-FE68-0449-5379-60B66D81C3B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439046" y="4629225"/>
            <a:ext cx="1500014" cy="1500014"/>
          </a:xfrm>
          <a:prstGeom prst="rect">
            <a:avLst/>
          </a:prstGeom>
        </p:spPr>
      </p:pic>
      <p:pic>
        <p:nvPicPr>
          <p:cNvPr id="24" name="Picture 23">
            <a:extLst>
              <a:ext uri="{FF2B5EF4-FFF2-40B4-BE49-F238E27FC236}">
                <a16:creationId xmlns:a16="http://schemas.microsoft.com/office/drawing/2014/main" id="{A3EE2220-28FD-6704-AB97-AA66EF9F4AA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477394" y="4621644"/>
            <a:ext cx="1500014" cy="1500014"/>
          </a:xfrm>
          <a:prstGeom prst="rect">
            <a:avLst/>
          </a:prstGeom>
        </p:spPr>
      </p:pic>
      <p:pic>
        <p:nvPicPr>
          <p:cNvPr id="27" name="Picture 26">
            <a:extLst>
              <a:ext uri="{FF2B5EF4-FFF2-40B4-BE49-F238E27FC236}">
                <a16:creationId xmlns:a16="http://schemas.microsoft.com/office/drawing/2014/main" id="{AE8439AB-80A6-52E4-66FF-BA10DD2CA0B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456592" y="4614063"/>
            <a:ext cx="1500014" cy="1500014"/>
          </a:xfrm>
          <a:prstGeom prst="rect">
            <a:avLst/>
          </a:prstGeom>
        </p:spPr>
      </p:pic>
      <p:pic>
        <p:nvPicPr>
          <p:cNvPr id="30" name="Picture 29">
            <a:extLst>
              <a:ext uri="{FF2B5EF4-FFF2-40B4-BE49-F238E27FC236}">
                <a16:creationId xmlns:a16="http://schemas.microsoft.com/office/drawing/2014/main" id="{168FFF2F-6F17-7B4C-5257-C38143C071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73651" y="3363932"/>
            <a:ext cx="1500015" cy="2976774"/>
          </a:xfrm>
          <a:prstGeom prst="rect">
            <a:avLst/>
          </a:prstGeom>
        </p:spPr>
      </p:pic>
    </p:spTree>
    <p:extLst>
      <p:ext uri="{BB962C8B-B14F-4D97-AF65-F5344CB8AC3E}">
        <p14:creationId xmlns:p14="http://schemas.microsoft.com/office/powerpoint/2010/main" val="130447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apprenez.wav"/>
                                        </p:tgtEl>
                                      </p:cMediaNode>
                                    </p:audio>
                                  </p:sub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3.33333E-6 7.40741E-7 L 0.00235 -0.3287 " pathEditMode="relative" rAng="0" ptsTypes="AA">
                                      <p:cBhvr>
                                        <p:cTn id="11" dur="2000" fill="hold"/>
                                        <p:tgtEl>
                                          <p:spTgt spid="17"/>
                                        </p:tgtEl>
                                        <p:attrNameLst>
                                          <p:attrName>ppt_x</p:attrName>
                                          <p:attrName>ppt_y</p:attrName>
                                        </p:attrNameLst>
                                      </p:cBhvr>
                                      <p:rCtr x="117" y="-16435"/>
                                    </p:animMotion>
                                  </p:childTnLst>
                                </p:cTn>
                              </p:par>
                            </p:childTnLst>
                          </p:cTn>
                        </p:par>
                        <p:par>
                          <p:cTn id="12" fill="hold">
                            <p:stCondLst>
                              <p:cond delay="2000"/>
                            </p:stCondLst>
                            <p:childTnLst>
                              <p:par>
                                <p:cTn id="13" presetID="2" presetClass="exit" presetSubtype="4" fill="hold" nodeType="afterEffect">
                                  <p:stCondLst>
                                    <p:cond delay="500"/>
                                  </p:stCondLst>
                                  <p:childTnLst>
                                    <p:anim calcmode="lin" valueType="num">
                                      <p:cBhvr additive="base">
                                        <p:cTn id="14" dur="500"/>
                                        <p:tgtEl>
                                          <p:spTgt spid="17"/>
                                        </p:tgtEl>
                                        <p:attrNameLst>
                                          <p:attrName>ppt_x</p:attrName>
                                        </p:attrNameLst>
                                      </p:cBhvr>
                                      <p:tavLst>
                                        <p:tav tm="0">
                                          <p:val>
                                            <p:strVal val="ppt_x"/>
                                          </p:val>
                                        </p:tav>
                                        <p:tav tm="100000">
                                          <p:val>
                                            <p:strVal val="ppt_x"/>
                                          </p:val>
                                        </p:tav>
                                      </p:tavLst>
                                    </p:anim>
                                    <p:anim calcmode="lin" valueType="num">
                                      <p:cBhvr additive="base">
                                        <p:cTn id="15" dur="500"/>
                                        <p:tgtEl>
                                          <p:spTgt spid="17"/>
                                        </p:tgtEl>
                                        <p:attrNameLst>
                                          <p:attrName>ppt_y</p:attrName>
                                        </p:attrNameLst>
                                      </p:cBhvr>
                                      <p:tavLst>
                                        <p:tav tm="0">
                                          <p:val>
                                            <p:strVal val="ppt_y"/>
                                          </p:val>
                                        </p:tav>
                                        <p:tav tm="100000">
                                          <p:val>
                                            <p:strVal val="1+ppt_h/2"/>
                                          </p:val>
                                        </p:tav>
                                      </p:tavLst>
                                    </p:anim>
                                    <p:set>
                                      <p:cBhvr>
                                        <p:cTn id="16" dur="1" fill="hold">
                                          <p:stCondLst>
                                            <p:cond delay="499"/>
                                          </p:stCondLst>
                                        </p:cTn>
                                        <p:tgtEl>
                                          <p:spTgt spid="17"/>
                                        </p:tgtEl>
                                        <p:attrNameLst>
                                          <p:attrName>style.visibility</p:attrName>
                                        </p:attrNameLst>
                                      </p:cBhvr>
                                      <p:to>
                                        <p:strVal val="hidden"/>
                                      </p:to>
                                    </p:set>
                                  </p:childTnLst>
                                </p:cTn>
                              </p:par>
                            </p:childTnLst>
                          </p:cTn>
                        </p:par>
                        <p:par>
                          <p:cTn id="17" fill="hold">
                            <p:stCondLst>
                              <p:cond delay="3000"/>
                            </p:stCondLst>
                            <p:childTnLst>
                              <p:par>
                                <p:cTn id="18" presetID="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subTnLst>
                                    <p:audio>
                                      <p:cMediaNode>
                                        <p:cTn display="0" masterRel="sameClick">
                                          <p:stCondLst>
                                            <p:cond evt="begin" delay="0">
                                              <p:tn val="22"/>
                                            </p:cond>
                                          </p:stCondLst>
                                          <p:endCondLst>
                                            <p:cond evt="onStopAudio" delay="0">
                                              <p:tgtEl>
                                                <p:sldTgt/>
                                              </p:tgtEl>
                                            </p:cond>
                                          </p:endCondLst>
                                        </p:cTn>
                                        <p:tgtEl>
                                          <p:sndTgt r:embed="rId4" name="apprends.wav"/>
                                        </p:tgtEl>
                                      </p:cMediaNode>
                                    </p:audio>
                                  </p:subTnLst>
                                </p:cTn>
                              </p:par>
                            </p:childTnLst>
                          </p:cTn>
                        </p:par>
                      </p:childTnLst>
                    </p:cTn>
                  </p:par>
                  <p:par>
                    <p:cTn id="25" fill="hold">
                      <p:stCondLst>
                        <p:cond delay="indefinite"/>
                      </p:stCondLst>
                      <p:childTnLst>
                        <p:par>
                          <p:cTn id="26" fill="hold">
                            <p:stCondLst>
                              <p:cond delay="0"/>
                            </p:stCondLst>
                            <p:childTnLst>
                              <p:par>
                                <p:cTn id="27" presetID="64" presetClass="path" presetSubtype="0" accel="50000" decel="50000" fill="hold" nodeType="clickEffect">
                                  <p:stCondLst>
                                    <p:cond delay="0"/>
                                  </p:stCondLst>
                                  <p:childTnLst>
                                    <p:animMotion origin="layout" path="M -3.33333E-6 7.40741E-7 L -0.2677 -0.10926 " pathEditMode="relative" rAng="0" ptsTypes="AA">
                                      <p:cBhvr>
                                        <p:cTn id="28" dur="2000" fill="hold"/>
                                        <p:tgtEl>
                                          <p:spTgt spid="21"/>
                                        </p:tgtEl>
                                        <p:attrNameLst>
                                          <p:attrName>ppt_x</p:attrName>
                                          <p:attrName>ppt_y</p:attrName>
                                        </p:attrNameLst>
                                      </p:cBhvr>
                                      <p:rCtr x="-13385" y="-5463"/>
                                    </p:animMotion>
                                  </p:childTnLst>
                                </p:cTn>
                              </p:par>
                            </p:childTnLst>
                          </p:cTn>
                        </p:par>
                        <p:par>
                          <p:cTn id="29" fill="hold">
                            <p:stCondLst>
                              <p:cond delay="2000"/>
                            </p:stCondLst>
                            <p:childTnLst>
                              <p:par>
                                <p:cTn id="30" presetID="2" presetClass="exit" presetSubtype="4" fill="hold" nodeType="afterEffect">
                                  <p:stCondLst>
                                    <p:cond delay="500"/>
                                  </p:stCondLst>
                                  <p:childTnLst>
                                    <p:anim calcmode="lin" valueType="num">
                                      <p:cBhvr additive="base">
                                        <p:cTn id="31" dur="500"/>
                                        <p:tgtEl>
                                          <p:spTgt spid="21"/>
                                        </p:tgtEl>
                                        <p:attrNameLst>
                                          <p:attrName>ppt_x</p:attrName>
                                        </p:attrNameLst>
                                      </p:cBhvr>
                                      <p:tavLst>
                                        <p:tav tm="0">
                                          <p:val>
                                            <p:strVal val="ppt_x"/>
                                          </p:val>
                                        </p:tav>
                                        <p:tav tm="100000">
                                          <p:val>
                                            <p:strVal val="ppt_x"/>
                                          </p:val>
                                        </p:tav>
                                      </p:tavLst>
                                    </p:anim>
                                    <p:anim calcmode="lin" valueType="num">
                                      <p:cBhvr additive="base">
                                        <p:cTn id="32" dur="500"/>
                                        <p:tgtEl>
                                          <p:spTgt spid="21"/>
                                        </p:tgtEl>
                                        <p:attrNameLst>
                                          <p:attrName>ppt_y</p:attrName>
                                        </p:attrNameLst>
                                      </p:cBhvr>
                                      <p:tavLst>
                                        <p:tav tm="0">
                                          <p:val>
                                            <p:strVal val="ppt_y"/>
                                          </p:val>
                                        </p:tav>
                                        <p:tav tm="100000">
                                          <p:val>
                                            <p:strVal val="1+ppt_h/2"/>
                                          </p:val>
                                        </p:tav>
                                      </p:tavLst>
                                    </p:anim>
                                    <p:set>
                                      <p:cBhvr>
                                        <p:cTn id="33" dur="1" fill="hold">
                                          <p:stCondLst>
                                            <p:cond delay="499"/>
                                          </p:stCondLst>
                                        </p:cTn>
                                        <p:tgtEl>
                                          <p:spTgt spid="21"/>
                                        </p:tgtEl>
                                        <p:attrNameLst>
                                          <p:attrName>style.visibility</p:attrName>
                                        </p:attrNameLst>
                                      </p:cBhvr>
                                      <p:to>
                                        <p:strVal val="hidden"/>
                                      </p:to>
                                    </p:set>
                                  </p:child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subTnLst>
                                    <p:audio>
                                      <p:cMediaNode>
                                        <p:cTn display="0" masterRel="sameClick">
                                          <p:stCondLst>
                                            <p:cond evt="begin" delay="0">
                                              <p:tn val="39"/>
                                            </p:cond>
                                          </p:stCondLst>
                                          <p:endCondLst>
                                            <p:cond evt="onStopAudio" delay="0">
                                              <p:tgtEl>
                                                <p:sldTgt/>
                                              </p:tgtEl>
                                            </p:cond>
                                          </p:endCondLst>
                                        </p:cTn>
                                        <p:tgtEl>
                                          <p:sndTgt r:embed="rId5" name="entendons.wav"/>
                                        </p:tgtEl>
                                      </p:cMediaNode>
                                    </p:audio>
                                  </p:subTnLst>
                                </p:cTn>
                              </p:par>
                            </p:childTnLst>
                          </p:cTn>
                        </p:par>
                      </p:childTnLst>
                    </p:cTn>
                  </p:par>
                  <p:par>
                    <p:cTn id="42" fill="hold">
                      <p:stCondLst>
                        <p:cond delay="indefinite"/>
                      </p:stCondLst>
                      <p:childTnLst>
                        <p:par>
                          <p:cTn id="43" fill="hold">
                            <p:stCondLst>
                              <p:cond delay="0"/>
                            </p:stCondLst>
                            <p:childTnLst>
                              <p:par>
                                <p:cTn id="44" presetID="64" presetClass="path" presetSubtype="0" accel="50000" decel="50000" fill="hold" nodeType="clickEffect">
                                  <p:stCondLst>
                                    <p:cond delay="0"/>
                                  </p:stCondLst>
                                  <p:childTnLst>
                                    <p:animMotion origin="layout" path="M -3.33333E-6 7.40741E-7 L -0.2608 -0.10926 " pathEditMode="relative" rAng="0" ptsTypes="AA">
                                      <p:cBhvr>
                                        <p:cTn id="45" dur="2000" fill="hold"/>
                                        <p:tgtEl>
                                          <p:spTgt spid="22"/>
                                        </p:tgtEl>
                                        <p:attrNameLst>
                                          <p:attrName>ppt_x</p:attrName>
                                          <p:attrName>ppt_y</p:attrName>
                                        </p:attrNameLst>
                                      </p:cBhvr>
                                      <p:rCtr x="-13047" y="-5463"/>
                                    </p:animMotion>
                                  </p:childTnLst>
                                </p:cTn>
                              </p:par>
                            </p:childTnLst>
                          </p:cTn>
                        </p:par>
                        <p:par>
                          <p:cTn id="46" fill="hold">
                            <p:stCondLst>
                              <p:cond delay="2000"/>
                            </p:stCondLst>
                            <p:childTnLst>
                              <p:par>
                                <p:cTn id="47" presetID="2" presetClass="exit" presetSubtype="4" fill="hold" nodeType="afterEffect">
                                  <p:stCondLst>
                                    <p:cond delay="500"/>
                                  </p:stCondLst>
                                  <p:childTnLst>
                                    <p:anim calcmode="lin" valueType="num">
                                      <p:cBhvr additive="base">
                                        <p:cTn id="48" dur="500"/>
                                        <p:tgtEl>
                                          <p:spTgt spid="22"/>
                                        </p:tgtEl>
                                        <p:attrNameLst>
                                          <p:attrName>ppt_x</p:attrName>
                                        </p:attrNameLst>
                                      </p:cBhvr>
                                      <p:tavLst>
                                        <p:tav tm="0">
                                          <p:val>
                                            <p:strVal val="ppt_x"/>
                                          </p:val>
                                        </p:tav>
                                        <p:tav tm="100000">
                                          <p:val>
                                            <p:strVal val="ppt_x"/>
                                          </p:val>
                                        </p:tav>
                                      </p:tavLst>
                                    </p:anim>
                                    <p:anim calcmode="lin" valueType="num">
                                      <p:cBhvr additive="base">
                                        <p:cTn id="49" dur="500"/>
                                        <p:tgtEl>
                                          <p:spTgt spid="22"/>
                                        </p:tgtEl>
                                        <p:attrNameLst>
                                          <p:attrName>ppt_y</p:attrName>
                                        </p:attrNameLst>
                                      </p:cBhvr>
                                      <p:tavLst>
                                        <p:tav tm="0">
                                          <p:val>
                                            <p:strVal val="ppt_y"/>
                                          </p:val>
                                        </p:tav>
                                        <p:tav tm="100000">
                                          <p:val>
                                            <p:strVal val="1+ppt_h/2"/>
                                          </p:val>
                                        </p:tav>
                                      </p:tavLst>
                                    </p:anim>
                                    <p:set>
                                      <p:cBhvr>
                                        <p:cTn id="50" dur="1" fill="hold">
                                          <p:stCondLst>
                                            <p:cond delay="499"/>
                                          </p:stCondLst>
                                        </p:cTn>
                                        <p:tgtEl>
                                          <p:spTgt spid="22"/>
                                        </p:tgtEl>
                                        <p:attrNameLst>
                                          <p:attrName>style.visibility</p:attrName>
                                        </p:attrNameLst>
                                      </p:cBhvr>
                                      <p:to>
                                        <p:strVal val="hidden"/>
                                      </p:to>
                                    </p:set>
                                  </p:child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6" name="surprennent.wav"/>
                                        </p:tgtEl>
                                      </p:cMediaNode>
                                    </p:audio>
                                  </p:subTnLst>
                                </p:cTn>
                              </p:par>
                            </p:childTnLst>
                          </p:cTn>
                        </p:par>
                      </p:childTnLst>
                    </p:cTn>
                  </p:par>
                  <p:par>
                    <p:cTn id="59" fill="hold">
                      <p:stCondLst>
                        <p:cond delay="indefinite"/>
                      </p:stCondLst>
                      <p:childTnLst>
                        <p:par>
                          <p:cTn id="60" fill="hold">
                            <p:stCondLst>
                              <p:cond delay="0"/>
                            </p:stCondLst>
                            <p:childTnLst>
                              <p:par>
                                <p:cTn id="61" presetID="64" presetClass="path" presetSubtype="0" accel="50000" decel="50000" fill="hold" nodeType="clickEffect">
                                  <p:stCondLst>
                                    <p:cond delay="0"/>
                                  </p:stCondLst>
                                  <p:childTnLst>
                                    <p:animMotion origin="layout" path="M -2.08333E-6 7.40741E-7 L 0.25768 -0.11968 " pathEditMode="relative" rAng="0" ptsTypes="AA">
                                      <p:cBhvr>
                                        <p:cTn id="62" dur="2000" fill="hold"/>
                                        <p:tgtEl>
                                          <p:spTgt spid="23"/>
                                        </p:tgtEl>
                                        <p:attrNameLst>
                                          <p:attrName>ppt_x</p:attrName>
                                          <p:attrName>ppt_y</p:attrName>
                                        </p:attrNameLst>
                                      </p:cBhvr>
                                      <p:rCtr x="12878" y="-5995"/>
                                    </p:animMotion>
                                  </p:childTnLst>
                                </p:cTn>
                              </p:par>
                            </p:childTnLst>
                          </p:cTn>
                        </p:par>
                        <p:par>
                          <p:cTn id="63" fill="hold">
                            <p:stCondLst>
                              <p:cond delay="2000"/>
                            </p:stCondLst>
                            <p:childTnLst>
                              <p:par>
                                <p:cTn id="64" presetID="2" presetClass="exit" presetSubtype="4" fill="hold" nodeType="afterEffect">
                                  <p:stCondLst>
                                    <p:cond delay="500"/>
                                  </p:stCondLst>
                                  <p:childTnLst>
                                    <p:anim calcmode="lin" valueType="num">
                                      <p:cBhvr additive="base">
                                        <p:cTn id="65" dur="500"/>
                                        <p:tgtEl>
                                          <p:spTgt spid="23"/>
                                        </p:tgtEl>
                                        <p:attrNameLst>
                                          <p:attrName>ppt_x</p:attrName>
                                        </p:attrNameLst>
                                      </p:cBhvr>
                                      <p:tavLst>
                                        <p:tav tm="0">
                                          <p:val>
                                            <p:strVal val="ppt_x"/>
                                          </p:val>
                                        </p:tav>
                                        <p:tav tm="100000">
                                          <p:val>
                                            <p:strVal val="ppt_x"/>
                                          </p:val>
                                        </p:tav>
                                      </p:tavLst>
                                    </p:anim>
                                    <p:anim calcmode="lin" valueType="num">
                                      <p:cBhvr additive="base">
                                        <p:cTn id="66" dur="500"/>
                                        <p:tgtEl>
                                          <p:spTgt spid="23"/>
                                        </p:tgtEl>
                                        <p:attrNameLst>
                                          <p:attrName>ppt_y</p:attrName>
                                        </p:attrNameLst>
                                      </p:cBhvr>
                                      <p:tavLst>
                                        <p:tav tm="0">
                                          <p:val>
                                            <p:strVal val="ppt_y"/>
                                          </p:val>
                                        </p:tav>
                                        <p:tav tm="100000">
                                          <p:val>
                                            <p:strVal val="1+ppt_h/2"/>
                                          </p:val>
                                        </p:tav>
                                      </p:tavLst>
                                    </p:anim>
                                    <p:set>
                                      <p:cBhvr>
                                        <p:cTn id="67" dur="1" fill="hold">
                                          <p:stCondLst>
                                            <p:cond delay="499"/>
                                          </p:stCondLst>
                                        </p:cTn>
                                        <p:tgtEl>
                                          <p:spTgt spid="23"/>
                                        </p:tgtEl>
                                        <p:attrNameLst>
                                          <p:attrName>style.visibility</p:attrName>
                                        </p:attrNameLst>
                                      </p:cBhvr>
                                      <p:to>
                                        <p:strVal val="hidden"/>
                                      </p:to>
                                    </p:set>
                                  </p:childTnLst>
                                </p:cTn>
                              </p:par>
                            </p:childTnLst>
                          </p:cTn>
                        </p:par>
                        <p:par>
                          <p:cTn id="68" fill="hold">
                            <p:stCondLst>
                              <p:cond delay="3000"/>
                            </p:stCondLst>
                            <p:childTnLst>
                              <p:par>
                                <p:cTn id="69" presetID="1" presetClass="entr" presetSubtype="0"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subTnLst>
                                    <p:audio>
                                      <p:cMediaNode>
                                        <p:cTn display="0" masterRel="sameClick">
                                          <p:stCondLst>
                                            <p:cond evt="begin" delay="0">
                                              <p:tn val="73"/>
                                            </p:cond>
                                          </p:stCondLst>
                                          <p:endCondLst>
                                            <p:cond evt="onStopAudio" delay="0">
                                              <p:tgtEl>
                                                <p:sldTgt/>
                                              </p:tgtEl>
                                            </p:cond>
                                          </p:endCondLst>
                                        </p:cTn>
                                        <p:tgtEl>
                                          <p:sndTgt r:embed="rId7" name="prenons.wav"/>
                                        </p:tgtEl>
                                      </p:cMediaNode>
                                    </p:audio>
                                  </p:subTnLst>
                                </p:cTn>
                              </p:par>
                            </p:childTnLst>
                          </p:cTn>
                        </p:par>
                      </p:childTnLst>
                    </p:cTn>
                  </p:par>
                  <p:par>
                    <p:cTn id="76" fill="hold">
                      <p:stCondLst>
                        <p:cond delay="indefinite"/>
                      </p:stCondLst>
                      <p:childTnLst>
                        <p:par>
                          <p:cTn id="77" fill="hold">
                            <p:stCondLst>
                              <p:cond delay="0"/>
                            </p:stCondLst>
                            <p:childTnLst>
                              <p:par>
                                <p:cTn id="78" presetID="64" presetClass="path" presetSubtype="0" accel="50000" decel="50000" fill="hold" nodeType="clickEffect">
                                  <p:stCondLst>
                                    <p:cond delay="0"/>
                                  </p:stCondLst>
                                  <p:childTnLst>
                                    <p:animMotion origin="layout" path="M 2.91667E-6 -1.85185E-6 L 0.00182 -0.32754 " pathEditMode="relative" rAng="0" ptsTypes="AA">
                                      <p:cBhvr>
                                        <p:cTn id="79" dur="2000" fill="hold"/>
                                        <p:tgtEl>
                                          <p:spTgt spid="24"/>
                                        </p:tgtEl>
                                        <p:attrNameLst>
                                          <p:attrName>ppt_x</p:attrName>
                                          <p:attrName>ppt_y</p:attrName>
                                        </p:attrNameLst>
                                      </p:cBhvr>
                                      <p:rCtr x="91" y="-16389"/>
                                    </p:animMotion>
                                  </p:childTnLst>
                                </p:cTn>
                              </p:par>
                            </p:childTnLst>
                          </p:cTn>
                        </p:par>
                        <p:par>
                          <p:cTn id="80" fill="hold">
                            <p:stCondLst>
                              <p:cond delay="2000"/>
                            </p:stCondLst>
                            <p:childTnLst>
                              <p:par>
                                <p:cTn id="81" presetID="2" presetClass="exit" presetSubtype="4" fill="hold" nodeType="afterEffect">
                                  <p:stCondLst>
                                    <p:cond delay="500"/>
                                  </p:stCondLst>
                                  <p:childTnLst>
                                    <p:anim calcmode="lin" valueType="num">
                                      <p:cBhvr additive="base">
                                        <p:cTn id="82" dur="500"/>
                                        <p:tgtEl>
                                          <p:spTgt spid="24"/>
                                        </p:tgtEl>
                                        <p:attrNameLst>
                                          <p:attrName>ppt_x</p:attrName>
                                        </p:attrNameLst>
                                      </p:cBhvr>
                                      <p:tavLst>
                                        <p:tav tm="0">
                                          <p:val>
                                            <p:strVal val="ppt_x"/>
                                          </p:val>
                                        </p:tav>
                                        <p:tav tm="100000">
                                          <p:val>
                                            <p:strVal val="ppt_x"/>
                                          </p:val>
                                        </p:tav>
                                      </p:tavLst>
                                    </p:anim>
                                    <p:anim calcmode="lin" valueType="num">
                                      <p:cBhvr additive="base">
                                        <p:cTn id="83" dur="500"/>
                                        <p:tgtEl>
                                          <p:spTgt spid="24"/>
                                        </p:tgtEl>
                                        <p:attrNameLst>
                                          <p:attrName>ppt_y</p:attrName>
                                        </p:attrNameLst>
                                      </p:cBhvr>
                                      <p:tavLst>
                                        <p:tav tm="0">
                                          <p:val>
                                            <p:strVal val="ppt_y"/>
                                          </p:val>
                                        </p:tav>
                                        <p:tav tm="100000">
                                          <p:val>
                                            <p:strVal val="1+ppt_h/2"/>
                                          </p:val>
                                        </p:tav>
                                      </p:tavLst>
                                    </p:anim>
                                    <p:set>
                                      <p:cBhvr>
                                        <p:cTn id="84" dur="1" fill="hold">
                                          <p:stCondLst>
                                            <p:cond delay="499"/>
                                          </p:stCondLst>
                                        </p:cTn>
                                        <p:tgtEl>
                                          <p:spTgt spid="24"/>
                                        </p:tgtEl>
                                        <p:attrNameLst>
                                          <p:attrName>style.visibility</p:attrName>
                                        </p:attrNameLst>
                                      </p:cBhvr>
                                      <p:to>
                                        <p:strVal val="hidden"/>
                                      </p:to>
                                    </p:set>
                                  </p:childTnLst>
                                </p:cTn>
                              </p:par>
                            </p:childTnLst>
                          </p:cTn>
                        </p:par>
                        <p:par>
                          <p:cTn id="85" fill="hold">
                            <p:stCondLst>
                              <p:cond delay="3000"/>
                            </p:stCondLst>
                            <p:childTnLst>
                              <p:par>
                                <p:cTn id="86" presetID="1" presetClass="entr" presetSubtype="0" fill="hold" grpId="0" nodeType="afterEffect">
                                  <p:stCondLst>
                                    <p:cond delay="0"/>
                                  </p:stCondLst>
                                  <p:childTnLst>
                                    <p:set>
                                      <p:cBhvr>
                                        <p:cTn id="87" dur="1" fill="hold">
                                          <p:stCondLst>
                                            <p:cond delay="0"/>
                                          </p:stCondLst>
                                        </p:cTn>
                                        <p:tgtEl>
                                          <p:spTgt spid="1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subTnLst>
                                    <p:audio>
                                      <p:cMediaNode>
                                        <p:cTn display="0" masterRel="sameClick">
                                          <p:stCondLst>
                                            <p:cond evt="begin" delay="0">
                                              <p:tn val="90"/>
                                            </p:cond>
                                          </p:stCondLst>
                                          <p:endCondLst>
                                            <p:cond evt="onStopAudio" delay="0">
                                              <p:tgtEl>
                                                <p:sldTgt/>
                                              </p:tgtEl>
                                            </p:cond>
                                          </p:endCondLst>
                                        </p:cTn>
                                        <p:tgtEl>
                                          <p:sndTgt r:embed="rId8" name="prennent.wav"/>
                                        </p:tgtEl>
                                      </p:cMediaNode>
                                    </p:audio>
                                  </p:subTnLst>
                                </p:cTn>
                              </p:par>
                            </p:childTnLst>
                          </p:cTn>
                        </p:par>
                      </p:childTnLst>
                    </p:cTn>
                  </p:par>
                  <p:par>
                    <p:cTn id="93" fill="hold">
                      <p:stCondLst>
                        <p:cond delay="indefinite"/>
                      </p:stCondLst>
                      <p:childTnLst>
                        <p:par>
                          <p:cTn id="94" fill="hold">
                            <p:stCondLst>
                              <p:cond delay="0"/>
                            </p:stCondLst>
                            <p:childTnLst>
                              <p:par>
                                <p:cTn id="95" presetID="64" presetClass="path" presetSubtype="0" accel="50000" decel="50000" fill="hold" nodeType="clickEffect">
                                  <p:stCondLst>
                                    <p:cond delay="0"/>
                                  </p:stCondLst>
                                  <p:childTnLst>
                                    <p:animMotion origin="layout" path="M -4.375E-6 -4.44444E-6 L 0.25261 -0.11736 " pathEditMode="relative" rAng="0" ptsTypes="AA">
                                      <p:cBhvr>
                                        <p:cTn id="96" dur="2000" fill="hold"/>
                                        <p:tgtEl>
                                          <p:spTgt spid="27"/>
                                        </p:tgtEl>
                                        <p:attrNameLst>
                                          <p:attrName>ppt_x</p:attrName>
                                          <p:attrName>ppt_y</p:attrName>
                                        </p:attrNameLst>
                                      </p:cBhvr>
                                      <p:rCtr x="12630" y="-5880"/>
                                    </p:animMotion>
                                  </p:childTnLst>
                                </p:cTn>
                              </p:par>
                            </p:childTnLst>
                          </p:cTn>
                        </p:par>
                        <p:par>
                          <p:cTn id="97" fill="hold">
                            <p:stCondLst>
                              <p:cond delay="2000"/>
                            </p:stCondLst>
                            <p:childTnLst>
                              <p:par>
                                <p:cTn id="98" presetID="2" presetClass="exit" presetSubtype="4" fill="hold" nodeType="afterEffect">
                                  <p:stCondLst>
                                    <p:cond delay="500"/>
                                  </p:stCondLst>
                                  <p:childTnLst>
                                    <p:anim calcmode="lin" valueType="num">
                                      <p:cBhvr additive="base">
                                        <p:cTn id="99" dur="500"/>
                                        <p:tgtEl>
                                          <p:spTgt spid="27"/>
                                        </p:tgtEl>
                                        <p:attrNameLst>
                                          <p:attrName>ppt_x</p:attrName>
                                        </p:attrNameLst>
                                      </p:cBhvr>
                                      <p:tavLst>
                                        <p:tav tm="0">
                                          <p:val>
                                            <p:strVal val="ppt_x"/>
                                          </p:val>
                                        </p:tav>
                                        <p:tav tm="100000">
                                          <p:val>
                                            <p:strVal val="ppt_x"/>
                                          </p:val>
                                        </p:tav>
                                      </p:tavLst>
                                    </p:anim>
                                    <p:anim calcmode="lin" valueType="num">
                                      <p:cBhvr additive="base">
                                        <p:cTn id="100" dur="500"/>
                                        <p:tgtEl>
                                          <p:spTgt spid="27"/>
                                        </p:tgtEl>
                                        <p:attrNameLst>
                                          <p:attrName>ppt_y</p:attrName>
                                        </p:attrNameLst>
                                      </p:cBhvr>
                                      <p:tavLst>
                                        <p:tav tm="0">
                                          <p:val>
                                            <p:strVal val="ppt_y"/>
                                          </p:val>
                                        </p:tav>
                                        <p:tav tm="100000">
                                          <p:val>
                                            <p:strVal val="1+ppt_h/2"/>
                                          </p:val>
                                        </p:tav>
                                      </p:tavLst>
                                    </p:anim>
                                    <p:set>
                                      <p:cBhvr>
                                        <p:cTn id="101" dur="1" fill="hold">
                                          <p:stCondLst>
                                            <p:cond delay="499"/>
                                          </p:stCondLst>
                                        </p:cTn>
                                        <p:tgtEl>
                                          <p:spTgt spid="27"/>
                                        </p:tgtEl>
                                        <p:attrNameLst>
                                          <p:attrName>style.visibility</p:attrName>
                                        </p:attrNameLst>
                                      </p:cBhvr>
                                      <p:to>
                                        <p:strVal val="hidden"/>
                                      </p:to>
                                    </p:set>
                                  </p:childTnLst>
                                </p:cTn>
                              </p:par>
                            </p:childTnLst>
                          </p:cTn>
                        </p:par>
                        <p:par>
                          <p:cTn id="102" fill="hold">
                            <p:stCondLst>
                              <p:cond delay="3000"/>
                            </p:stCondLst>
                            <p:childTnLst>
                              <p:par>
                                <p:cTn id="103" presetID="1" presetClass="entr" presetSubtype="0" fill="hold" grpId="0" nodeType="afterEffect">
                                  <p:stCondLst>
                                    <p:cond delay="0"/>
                                  </p:stCondLst>
                                  <p:childTnLst>
                                    <p:set>
                                      <p:cBhvr>
                                        <p:cTn id="10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25" grpId="0"/>
      <p:bldP spid="26" grpId="0"/>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D967C5-D6EE-31B8-0B55-0CD2487C3B80}"/>
              </a:ext>
            </a:extLst>
          </p:cNvPr>
          <p:cNvSpPr>
            <a:spLocks noGrp="1"/>
          </p:cNvSpPr>
          <p:nvPr>
            <p:ph type="title"/>
          </p:nvPr>
        </p:nvSpPr>
        <p:spPr>
          <a:xfrm>
            <a:off x="0" y="213557"/>
            <a:ext cx="5948855" cy="647577"/>
          </a:xfrm>
        </p:spPr>
        <p:txBody>
          <a:bodyPr>
            <a:normAutofit/>
          </a:bodyPr>
          <a:lstStyle/>
          <a:p>
            <a:r>
              <a:rPr lang="fr-FR" dirty="0"/>
              <a:t>L’agenda de la semaine</a:t>
            </a:r>
          </a:p>
        </p:txBody>
      </p:sp>
      <p:sp>
        <p:nvSpPr>
          <p:cNvPr id="5" name="Rounded Rectangle 46">
            <a:extLst>
              <a:ext uri="{FF2B5EF4-FFF2-40B4-BE49-F238E27FC236}">
                <a16:creationId xmlns:a16="http://schemas.microsoft.com/office/drawing/2014/main" id="{632BC18D-9E5A-8C09-A1E7-0EBC0BF172C5}"/>
              </a:ext>
            </a:extLst>
          </p:cNvPr>
          <p:cNvSpPr/>
          <p:nvPr/>
        </p:nvSpPr>
        <p:spPr>
          <a:xfrm>
            <a:off x="9870744" y="258982"/>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98" name="Picture 97">
            <a:extLst>
              <a:ext uri="{FF2B5EF4-FFF2-40B4-BE49-F238E27FC236}">
                <a16:creationId xmlns:a16="http://schemas.microsoft.com/office/drawing/2014/main" id="{7EE9FF18-6A01-E3B4-8823-D074C08D3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09" t="14737" r="16400"/>
          <a:stretch/>
        </p:blipFill>
        <p:spPr>
          <a:xfrm>
            <a:off x="9063781" y="4879863"/>
            <a:ext cx="849367" cy="985413"/>
          </a:xfrm>
          <a:prstGeom prst="rect">
            <a:avLst/>
          </a:prstGeom>
        </p:spPr>
      </p:pic>
      <p:pic>
        <p:nvPicPr>
          <p:cNvPr id="100" name="Picture 99" descr="A picture containing toy, doll&#10;&#10;Description automatically generated">
            <a:extLst>
              <a:ext uri="{FF2B5EF4-FFF2-40B4-BE49-F238E27FC236}">
                <a16:creationId xmlns:a16="http://schemas.microsoft.com/office/drawing/2014/main" id="{6A2CBEFE-862E-B19D-6D49-A965AD481C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16" t="25833" r="15694"/>
          <a:stretch/>
        </p:blipFill>
        <p:spPr>
          <a:xfrm>
            <a:off x="181840" y="1138584"/>
            <a:ext cx="776332" cy="869881"/>
          </a:xfrm>
          <a:prstGeom prst="rect">
            <a:avLst/>
          </a:prstGeom>
        </p:spPr>
      </p:pic>
      <p:pic>
        <p:nvPicPr>
          <p:cNvPr id="102" name="Picture 101">
            <a:extLst>
              <a:ext uri="{FF2B5EF4-FFF2-40B4-BE49-F238E27FC236}">
                <a16:creationId xmlns:a16="http://schemas.microsoft.com/office/drawing/2014/main" id="{D9D8FA85-E1DE-A2B5-3B8D-1A01CE2D6C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51" y="2906726"/>
            <a:ext cx="913533" cy="985413"/>
          </a:xfrm>
          <a:prstGeom prst="rect">
            <a:avLst/>
          </a:prstGeom>
        </p:spPr>
      </p:pic>
      <p:pic>
        <p:nvPicPr>
          <p:cNvPr id="104" name="Picture 103" descr="A picture containing toy, vector graphics&#10;&#10;Description automatically generated">
            <a:extLst>
              <a:ext uri="{FF2B5EF4-FFF2-40B4-BE49-F238E27FC236}">
                <a16:creationId xmlns:a16="http://schemas.microsoft.com/office/drawing/2014/main" id="{D92B7427-3F64-291E-2799-8198466820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47" t="21351" r="18750"/>
          <a:stretch/>
        </p:blipFill>
        <p:spPr>
          <a:xfrm>
            <a:off x="167209" y="4581120"/>
            <a:ext cx="797574" cy="891510"/>
          </a:xfrm>
          <a:prstGeom prst="rect">
            <a:avLst/>
          </a:prstGeom>
        </p:spPr>
      </p:pic>
      <p:pic>
        <p:nvPicPr>
          <p:cNvPr id="106" name="Picture 105" descr="A picture containing text&#10;&#10;Description automatically generated">
            <a:extLst>
              <a:ext uri="{FF2B5EF4-FFF2-40B4-BE49-F238E27FC236}">
                <a16:creationId xmlns:a16="http://schemas.microsoft.com/office/drawing/2014/main" id="{5F714DE2-36A8-62CE-65CD-332D6B38FB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17" t="20139" r="15810"/>
          <a:stretch/>
        </p:blipFill>
        <p:spPr>
          <a:xfrm>
            <a:off x="11038795" y="1183138"/>
            <a:ext cx="776332" cy="869879"/>
          </a:xfrm>
          <a:prstGeom prst="rect">
            <a:avLst/>
          </a:prstGeom>
        </p:spPr>
      </p:pic>
      <p:pic>
        <p:nvPicPr>
          <p:cNvPr id="110" name="Picture 109" descr="A picture containing dark&#10;&#10;Description automatically generated">
            <a:extLst>
              <a:ext uri="{FF2B5EF4-FFF2-40B4-BE49-F238E27FC236}">
                <a16:creationId xmlns:a16="http://schemas.microsoft.com/office/drawing/2014/main" id="{626874BA-CCD5-4C12-DBA3-2BC75CFB70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7463" y="2588113"/>
            <a:ext cx="1037482" cy="1037482"/>
          </a:xfrm>
          <a:prstGeom prst="rect">
            <a:avLst/>
          </a:prstGeom>
        </p:spPr>
      </p:pic>
      <p:sp>
        <p:nvSpPr>
          <p:cNvPr id="115" name="TextBox 114">
            <a:extLst>
              <a:ext uri="{FF2B5EF4-FFF2-40B4-BE49-F238E27FC236}">
                <a16:creationId xmlns:a16="http://schemas.microsoft.com/office/drawing/2014/main" id="{CBADB497-6F5F-5D14-469B-06DBD04ED4BA}"/>
              </a:ext>
            </a:extLst>
          </p:cNvPr>
          <p:cNvSpPr txBox="1"/>
          <p:nvPr/>
        </p:nvSpPr>
        <p:spPr>
          <a:xfrm>
            <a:off x="10956796" y="2006149"/>
            <a:ext cx="11308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Élodie</a:t>
            </a:r>
          </a:p>
        </p:txBody>
      </p:sp>
      <p:sp>
        <p:nvSpPr>
          <p:cNvPr id="117" name="TextBox 116">
            <a:extLst>
              <a:ext uri="{FF2B5EF4-FFF2-40B4-BE49-F238E27FC236}">
                <a16:creationId xmlns:a16="http://schemas.microsoft.com/office/drawing/2014/main" id="{66763E10-CCC8-9E65-7733-A3CDF09DB187}"/>
              </a:ext>
            </a:extLst>
          </p:cNvPr>
          <p:cNvSpPr txBox="1"/>
          <p:nvPr/>
        </p:nvSpPr>
        <p:spPr>
          <a:xfrm>
            <a:off x="164247" y="2010105"/>
            <a:ext cx="7449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Léa </a:t>
            </a:r>
          </a:p>
        </p:txBody>
      </p:sp>
      <p:sp>
        <p:nvSpPr>
          <p:cNvPr id="119" name="TextBox 118">
            <a:extLst>
              <a:ext uri="{FF2B5EF4-FFF2-40B4-BE49-F238E27FC236}">
                <a16:creationId xmlns:a16="http://schemas.microsoft.com/office/drawing/2014/main" id="{45542F94-37DC-04F9-4F13-12795A9395D4}"/>
              </a:ext>
            </a:extLst>
          </p:cNvPr>
          <p:cNvSpPr txBox="1"/>
          <p:nvPr/>
        </p:nvSpPr>
        <p:spPr>
          <a:xfrm>
            <a:off x="4361907" y="3661260"/>
            <a:ext cx="15869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Stéphanie</a:t>
            </a:r>
          </a:p>
        </p:txBody>
      </p:sp>
      <p:sp>
        <p:nvSpPr>
          <p:cNvPr id="121" name="TextBox 120">
            <a:extLst>
              <a:ext uri="{FF2B5EF4-FFF2-40B4-BE49-F238E27FC236}">
                <a16:creationId xmlns:a16="http://schemas.microsoft.com/office/drawing/2014/main" id="{1FC728A3-A0C3-A73D-027B-99392E2F87C8}"/>
              </a:ext>
            </a:extLst>
          </p:cNvPr>
          <p:cNvSpPr txBox="1"/>
          <p:nvPr/>
        </p:nvSpPr>
        <p:spPr>
          <a:xfrm>
            <a:off x="69893" y="3892139"/>
            <a:ext cx="8392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Amir</a:t>
            </a:r>
          </a:p>
        </p:txBody>
      </p:sp>
      <p:sp>
        <p:nvSpPr>
          <p:cNvPr id="123" name="TextBox 122">
            <a:extLst>
              <a:ext uri="{FF2B5EF4-FFF2-40B4-BE49-F238E27FC236}">
                <a16:creationId xmlns:a16="http://schemas.microsoft.com/office/drawing/2014/main" id="{98F94C95-2326-7F97-30F0-BA57E0F4E371}"/>
              </a:ext>
            </a:extLst>
          </p:cNvPr>
          <p:cNvSpPr txBox="1"/>
          <p:nvPr/>
        </p:nvSpPr>
        <p:spPr>
          <a:xfrm>
            <a:off x="10073061" y="5957031"/>
            <a:ext cx="1418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Océane</a:t>
            </a:r>
          </a:p>
        </p:txBody>
      </p:sp>
      <p:sp>
        <p:nvSpPr>
          <p:cNvPr id="125" name="TextBox 124">
            <a:extLst>
              <a:ext uri="{FF2B5EF4-FFF2-40B4-BE49-F238E27FC236}">
                <a16:creationId xmlns:a16="http://schemas.microsoft.com/office/drawing/2014/main" id="{6B9CBEE1-9093-06F0-361B-A6B94359B82C}"/>
              </a:ext>
            </a:extLst>
          </p:cNvPr>
          <p:cNvSpPr txBox="1"/>
          <p:nvPr/>
        </p:nvSpPr>
        <p:spPr>
          <a:xfrm>
            <a:off x="9002089" y="5839539"/>
            <a:ext cx="11321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Sophie </a:t>
            </a:r>
          </a:p>
        </p:txBody>
      </p:sp>
      <p:sp>
        <p:nvSpPr>
          <p:cNvPr id="127" name="TextBox 126">
            <a:extLst>
              <a:ext uri="{FF2B5EF4-FFF2-40B4-BE49-F238E27FC236}">
                <a16:creationId xmlns:a16="http://schemas.microsoft.com/office/drawing/2014/main" id="{2A2B8A5B-06E5-40A7-7BDE-D49C21C02FA9}"/>
              </a:ext>
            </a:extLst>
          </p:cNvPr>
          <p:cNvSpPr txBox="1"/>
          <p:nvPr/>
        </p:nvSpPr>
        <p:spPr>
          <a:xfrm>
            <a:off x="-106522" y="5536890"/>
            <a:ext cx="12486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Antoine</a:t>
            </a:r>
          </a:p>
        </p:txBody>
      </p:sp>
      <p:sp>
        <p:nvSpPr>
          <p:cNvPr id="2" name="Speech Bubble: Rectangle with Corners Rounded 1">
            <a:extLst>
              <a:ext uri="{FF2B5EF4-FFF2-40B4-BE49-F238E27FC236}">
                <a16:creationId xmlns:a16="http://schemas.microsoft.com/office/drawing/2014/main" id="{207E0481-4485-8094-6CB0-B3EDB0685F0E}"/>
              </a:ext>
            </a:extLst>
          </p:cNvPr>
          <p:cNvSpPr/>
          <p:nvPr/>
        </p:nvSpPr>
        <p:spPr>
          <a:xfrm>
            <a:off x="5701522" y="1264833"/>
            <a:ext cx="5115321" cy="992918"/>
          </a:xfrm>
          <a:prstGeom prst="wedgeRoundRectCallout">
            <a:avLst>
              <a:gd name="adj1" fmla="val 53134"/>
              <a:gd name="adj2" fmla="val 19807"/>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Mon frère fait le</a:t>
            </a:r>
            <a:r>
              <a:rPr kumimoji="0" lang="fr-FR" sz="2000" b="0" i="0" u="none" strike="noStrike" kern="1200" cap="none" spc="0" normalizeH="0" noProof="0" dirty="0">
                <a:ln>
                  <a:noFill/>
                </a:ln>
                <a:solidFill>
                  <a:srgbClr val="0055A5"/>
                </a:solidFill>
                <a:effectLst/>
                <a:uLnTx/>
                <a:uFillTx/>
                <a:latin typeface="Century Gothic"/>
                <a:ea typeface="+mn-ea"/>
                <a:cs typeface="+mn-cs"/>
              </a:rPr>
              <a:t> ménage </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mercredi. Le samedi, moi et ma mère, nous vendons</a:t>
            </a:r>
            <a:r>
              <a:rPr kumimoji="0" lang="fr-FR" sz="2000" b="0" i="0" u="none" strike="noStrike" kern="1200" cap="none" spc="0" normalizeH="0" noProof="0" dirty="0">
                <a:ln>
                  <a:noFill/>
                </a:ln>
                <a:solidFill>
                  <a:srgbClr val="0055A5"/>
                </a:solidFill>
                <a:effectLst/>
                <a:uLnTx/>
                <a:uFillTx/>
                <a:latin typeface="Century Gothic"/>
                <a:ea typeface="+mn-ea"/>
                <a:cs typeface="+mn-cs"/>
              </a:rPr>
              <a:t> des vêtements au marché.</a:t>
            </a: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4" name="Speech Bubble: Rectangle with Corners Rounded 3">
            <a:extLst>
              <a:ext uri="{FF2B5EF4-FFF2-40B4-BE49-F238E27FC236}">
                <a16:creationId xmlns:a16="http://schemas.microsoft.com/office/drawing/2014/main" id="{FCCE3481-6CF7-54C2-FC9F-0EC6856E49FA}"/>
              </a:ext>
            </a:extLst>
          </p:cNvPr>
          <p:cNvSpPr/>
          <p:nvPr/>
        </p:nvSpPr>
        <p:spPr>
          <a:xfrm>
            <a:off x="1062098" y="1264833"/>
            <a:ext cx="4499471" cy="1346278"/>
          </a:xfrm>
          <a:prstGeom prst="wedgeRoundRectCallout">
            <a:avLst>
              <a:gd name="adj1" fmla="val -55596"/>
              <a:gd name="adj2" fmla="val -17789"/>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dimanche, je lave la voiture pour mes parents. Le lundi, je joue au foot avec les autres membres de mon club. </a:t>
            </a:r>
          </a:p>
        </p:txBody>
      </p:sp>
      <p:sp>
        <p:nvSpPr>
          <p:cNvPr id="6" name="Speech Bubble: Rectangle with Corners Rounded 5">
            <a:extLst>
              <a:ext uri="{FF2B5EF4-FFF2-40B4-BE49-F238E27FC236}">
                <a16:creationId xmlns:a16="http://schemas.microsoft.com/office/drawing/2014/main" id="{CCA0EB28-7A61-4AD2-29AA-D3036947F560}"/>
              </a:ext>
            </a:extLst>
          </p:cNvPr>
          <p:cNvSpPr/>
          <p:nvPr/>
        </p:nvSpPr>
        <p:spPr>
          <a:xfrm>
            <a:off x="5701522" y="2412342"/>
            <a:ext cx="4029268" cy="1400313"/>
          </a:xfrm>
          <a:prstGeom prst="wedgeRoundRectCallout">
            <a:avLst>
              <a:gd name="adj1" fmla="val -54765"/>
              <a:gd name="adj2" fmla="val -15886"/>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mardi et le jeudi, je fais la cuisine pour ma famille. Le samedi, je fais mes devoirs.</a:t>
            </a:r>
          </a:p>
        </p:txBody>
      </p:sp>
      <p:sp>
        <p:nvSpPr>
          <p:cNvPr id="7" name="Speech Bubble: Rectangle with Corners Rounded 6">
            <a:extLst>
              <a:ext uri="{FF2B5EF4-FFF2-40B4-BE49-F238E27FC236}">
                <a16:creationId xmlns:a16="http://schemas.microsoft.com/office/drawing/2014/main" id="{1BA3C83A-4637-D766-5A4F-D570F4B8326E}"/>
              </a:ext>
            </a:extLst>
          </p:cNvPr>
          <p:cNvSpPr/>
          <p:nvPr/>
        </p:nvSpPr>
        <p:spPr>
          <a:xfrm>
            <a:off x="1036302" y="2708432"/>
            <a:ext cx="3437704" cy="1864219"/>
          </a:xfrm>
          <a:prstGeom prst="wedgeRoundRectCallout">
            <a:avLst>
              <a:gd name="adj1" fmla="val -55834"/>
              <a:gd name="adj2" fmla="val -13192"/>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mardi soir, mon père fait les courses avec moi. Le samedi, je pratique plusieurs sports. Le dimanche, je nage. </a:t>
            </a:r>
          </a:p>
        </p:txBody>
      </p:sp>
      <p:sp>
        <p:nvSpPr>
          <p:cNvPr id="8" name="Speech Bubble: Rectangle with Corners Rounded 7">
            <a:extLst>
              <a:ext uri="{FF2B5EF4-FFF2-40B4-BE49-F238E27FC236}">
                <a16:creationId xmlns:a16="http://schemas.microsoft.com/office/drawing/2014/main" id="{F57FD9B1-85E8-4B5D-45EB-446CCCF6AF8A}"/>
              </a:ext>
            </a:extLst>
          </p:cNvPr>
          <p:cNvSpPr/>
          <p:nvPr/>
        </p:nvSpPr>
        <p:spPr>
          <a:xfrm>
            <a:off x="9870743" y="2410215"/>
            <a:ext cx="2223195" cy="3062415"/>
          </a:xfrm>
          <a:prstGeom prst="wedgeRoundRectCallout">
            <a:avLst>
              <a:gd name="adj1" fmla="val 19644"/>
              <a:gd name="adj2" fmla="val 53986"/>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 Le dimanche, mes sœurs et moi, on lave les vêtements. Le vendredi, on danse. Le jeudi, je prépare le petit-déjeuner</a:t>
            </a:r>
            <a:r>
              <a:rPr kumimoji="0" lang="fr-FR" sz="2000" b="0" i="0" u="none" strike="noStrike" kern="1200" cap="none" spc="0" normalizeH="0" noProof="0" dirty="0">
                <a:ln>
                  <a:noFill/>
                </a:ln>
                <a:solidFill>
                  <a:srgbClr val="0055A5"/>
                </a:solidFill>
                <a:effectLst/>
                <a:uLnTx/>
                <a:uFillTx/>
                <a:latin typeface="Century Gothic"/>
                <a:ea typeface="+mn-ea"/>
                <a:cs typeface="+mn-cs"/>
              </a:rPr>
              <a:t>.</a:t>
            </a: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9" name="Speech Bubble: Rectangle with Corners Rounded 8">
            <a:extLst>
              <a:ext uri="{FF2B5EF4-FFF2-40B4-BE49-F238E27FC236}">
                <a16:creationId xmlns:a16="http://schemas.microsoft.com/office/drawing/2014/main" id="{AEA5BFB5-17AA-2569-F0F4-287E0116ACAD}"/>
              </a:ext>
            </a:extLst>
          </p:cNvPr>
          <p:cNvSpPr/>
          <p:nvPr/>
        </p:nvSpPr>
        <p:spPr>
          <a:xfrm>
            <a:off x="5906532" y="3892139"/>
            <a:ext cx="3193252" cy="1933395"/>
          </a:xfrm>
          <a:prstGeom prst="wedgeRoundRectCallout">
            <a:avLst>
              <a:gd name="adj1" fmla="val 52857"/>
              <a:gd name="adj2" fmla="val 26485"/>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samedi, mes deux frères travaillent à la piscine. Le mercredi, j’apprends l’anglais, et le lundi, je joue au tennis.</a:t>
            </a:r>
          </a:p>
        </p:txBody>
      </p:sp>
      <p:sp>
        <p:nvSpPr>
          <p:cNvPr id="10" name="Speech Bubble: Rectangle with Corners Rounded 9">
            <a:extLst>
              <a:ext uri="{FF2B5EF4-FFF2-40B4-BE49-F238E27FC236}">
                <a16:creationId xmlns:a16="http://schemas.microsoft.com/office/drawing/2014/main" id="{576E39D4-965F-EE37-61BA-2843A9D9A560}"/>
              </a:ext>
            </a:extLst>
          </p:cNvPr>
          <p:cNvSpPr/>
          <p:nvPr/>
        </p:nvSpPr>
        <p:spPr>
          <a:xfrm>
            <a:off x="1072099" y="4669971"/>
            <a:ext cx="4629423" cy="1634707"/>
          </a:xfrm>
          <a:prstGeom prst="wedgeRoundRectCallout">
            <a:avLst>
              <a:gd name="adj1" fmla="val -55869"/>
              <a:gd name="adj2" fmla="val -18904"/>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vendredi, ma grande sœur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livre des journaux aux maisons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près de chez nous. Le samedi, j’aide mon père à faire le ménage. Le dimanche, je dessine. </a:t>
            </a:r>
          </a:p>
        </p:txBody>
      </p:sp>
      <p:sp>
        <p:nvSpPr>
          <p:cNvPr id="12" name="TextBox 11">
            <a:extLst>
              <a:ext uri="{FF2B5EF4-FFF2-40B4-BE49-F238E27FC236}">
                <a16:creationId xmlns:a16="http://schemas.microsoft.com/office/drawing/2014/main" id="{080699A5-2AFC-37E8-4B37-2F5A8D55EEBE}"/>
              </a:ext>
            </a:extLst>
          </p:cNvPr>
          <p:cNvSpPr txBox="1"/>
          <p:nvPr/>
        </p:nvSpPr>
        <p:spPr>
          <a:xfrm>
            <a:off x="5907643" y="102028"/>
            <a:ext cx="38231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Lis les textes et remplis l’agenda en anglais. </a:t>
            </a:r>
          </a:p>
        </p:txBody>
      </p:sp>
      <p:sp>
        <p:nvSpPr>
          <p:cNvPr id="11" name="Speech Bubble: Rectangle with Corners Rounded 10">
            <a:extLst>
              <a:ext uri="{FF2B5EF4-FFF2-40B4-BE49-F238E27FC236}">
                <a16:creationId xmlns:a16="http://schemas.microsoft.com/office/drawing/2014/main" id="{FDDF8A45-6A1B-1FE3-3677-24F72CCDC739}"/>
              </a:ext>
            </a:extLst>
          </p:cNvPr>
          <p:cNvSpPr/>
          <p:nvPr/>
        </p:nvSpPr>
        <p:spPr>
          <a:xfrm>
            <a:off x="5808838" y="5861761"/>
            <a:ext cx="3193251" cy="464638"/>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rPr>
              <a:t>agenda </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planner/diary</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292997DA-9BA7-66CB-53D4-2761728D288E}"/>
              </a:ext>
            </a:extLst>
          </p:cNvPr>
          <p:cNvSpPr txBox="1"/>
          <p:nvPr/>
        </p:nvSpPr>
        <p:spPr>
          <a:xfrm>
            <a:off x="4541478" y="816944"/>
            <a:ext cx="76832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Exemple: mercredi/Élodie, ‘Élodie's</a:t>
            </a:r>
            <a:r>
              <a:rPr kumimoji="0" lang="en-GB" sz="2000" b="0" i="0" u="none" strike="noStrike" kern="1200" cap="none" spc="0" normalizeH="0" baseline="0" noProof="0" dirty="0">
                <a:ln>
                  <a:noFill/>
                </a:ln>
                <a:solidFill>
                  <a:srgbClr val="0055A5"/>
                </a:solidFill>
                <a:effectLst/>
                <a:uLnTx/>
                <a:uFillTx/>
                <a:latin typeface="Century Gothic"/>
                <a:ea typeface="+mn-ea"/>
                <a:cs typeface="+mn-cs"/>
              </a:rPr>
              <a:t> brother does housework</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a:t>
            </a:r>
          </a:p>
        </p:txBody>
      </p:sp>
      <p:pic>
        <p:nvPicPr>
          <p:cNvPr id="108" name="Picture 107" descr="A picture containing text&#10;&#10;Description automatically generated">
            <a:extLst>
              <a:ext uri="{FF2B5EF4-FFF2-40B4-BE49-F238E27FC236}">
                <a16:creationId xmlns:a16="http://schemas.microsoft.com/office/drawing/2014/main" id="{4CF5E0C8-282F-8114-4735-5D9116C0140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473"/>
          <a:stretch/>
        </p:blipFill>
        <p:spPr>
          <a:xfrm>
            <a:off x="11426961" y="5365586"/>
            <a:ext cx="849367" cy="999379"/>
          </a:xfrm>
          <a:prstGeom prst="rect">
            <a:avLst/>
          </a:prstGeom>
        </p:spPr>
      </p:pic>
    </p:spTree>
    <p:extLst>
      <p:ext uri="{BB962C8B-B14F-4D97-AF65-F5344CB8AC3E}">
        <p14:creationId xmlns:p14="http://schemas.microsoft.com/office/powerpoint/2010/main" val="281250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5646"/>
            <a:ext cx="2661715" cy="1575868"/>
          </a:xfrm>
        </p:spPr>
        <p:txBody>
          <a:bodyPr>
            <a:normAutofit fontScale="90000"/>
          </a:bodyPr>
          <a:lstStyle/>
          <a:p>
            <a:pPr lvl="0">
              <a:lnSpc>
                <a:spcPct val="100000"/>
              </a:lnSpc>
              <a:spcBef>
                <a:spcPts val="0"/>
              </a:spcBef>
            </a:pPr>
            <a:r>
              <a:rPr lang="en-GB" sz="11600" b="1" dirty="0">
                <a:solidFill>
                  <a:srgbClr val="0055A5"/>
                </a:solidFill>
                <a:ea typeface="+mn-ea"/>
                <a:cs typeface="Calibri" panose="020F0502020204030204" pitchFamily="34" charset="0"/>
              </a:rPr>
              <a:t>SFE</a:t>
            </a:r>
            <a:endParaRPr lang="en-US" dirty="0">
              <a:solidFill>
                <a:srgbClr val="0055A5"/>
              </a:solidFill>
            </a:endParaRPr>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dirty="0">
                <a:ln>
                  <a:noFill/>
                </a:ln>
                <a:solidFill>
                  <a:srgbClr val="0055A5"/>
                </a:solidFill>
                <a:effectLst/>
                <a:uLnTx/>
                <a:uFillTx/>
                <a:latin typeface="Century Gothic" panose="020B0502020202020204" pitchFamily="34" charset="0"/>
                <a:ea typeface="+mn-ea"/>
                <a:cs typeface="Calibri" panose="020F0502020204030204" pitchFamily="34" charset="0"/>
              </a:rPr>
              <a:t>timide</a:t>
            </a:r>
          </a:p>
        </p:txBody>
      </p:sp>
      <p:sp>
        <p:nvSpPr>
          <p:cNvPr id="8" name="Multiply 7" descr="an orange x"/>
          <p:cNvSpPr/>
          <p:nvPr/>
        </p:nvSpPr>
        <p:spPr>
          <a:xfrm>
            <a:off x="7631798" y="3785275"/>
            <a:ext cx="1723123" cy="2367203"/>
          </a:xfrm>
          <a:prstGeom prst="mathMultiply">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29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imi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timide.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D967C5-D6EE-31B8-0B55-0CD2487C3B80}"/>
              </a:ext>
            </a:extLst>
          </p:cNvPr>
          <p:cNvSpPr>
            <a:spLocks noGrp="1"/>
          </p:cNvSpPr>
          <p:nvPr>
            <p:ph type="title"/>
          </p:nvPr>
        </p:nvSpPr>
        <p:spPr>
          <a:xfrm>
            <a:off x="0" y="213557"/>
            <a:ext cx="5948855" cy="647577"/>
          </a:xfrm>
        </p:spPr>
        <p:txBody>
          <a:bodyPr>
            <a:normAutofit/>
          </a:bodyPr>
          <a:lstStyle/>
          <a:p>
            <a:r>
              <a:rPr lang="fr-FR"/>
              <a:t>L’agenda de la semaine</a:t>
            </a:r>
            <a:endParaRPr lang="fr-FR" dirty="0"/>
          </a:p>
        </p:txBody>
      </p:sp>
      <p:sp>
        <p:nvSpPr>
          <p:cNvPr id="5" name="Rounded Rectangle 46">
            <a:extLst>
              <a:ext uri="{FF2B5EF4-FFF2-40B4-BE49-F238E27FC236}">
                <a16:creationId xmlns:a16="http://schemas.microsoft.com/office/drawing/2014/main" id="{632BC18D-9E5A-8C09-A1E7-0EBC0BF172C5}"/>
              </a:ext>
            </a:extLst>
          </p:cNvPr>
          <p:cNvSpPr/>
          <p:nvPr/>
        </p:nvSpPr>
        <p:spPr>
          <a:xfrm>
            <a:off x="9870744" y="258982"/>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2" name="TextBox 11">
            <a:extLst>
              <a:ext uri="{FF2B5EF4-FFF2-40B4-BE49-F238E27FC236}">
                <a16:creationId xmlns:a16="http://schemas.microsoft.com/office/drawing/2014/main" id="{080699A5-2AFC-37E8-4B37-2F5A8D55EEBE}"/>
              </a:ext>
            </a:extLst>
          </p:cNvPr>
          <p:cNvSpPr txBox="1"/>
          <p:nvPr/>
        </p:nvSpPr>
        <p:spPr>
          <a:xfrm>
            <a:off x="5714042" y="128571"/>
            <a:ext cx="30769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Lis le texte et remplis l’agenda en anglais. </a:t>
            </a:r>
          </a:p>
        </p:txBody>
      </p:sp>
      <p:pic>
        <p:nvPicPr>
          <p:cNvPr id="11" name="Picture 10">
            <a:extLst>
              <a:ext uri="{FF2B5EF4-FFF2-40B4-BE49-F238E27FC236}">
                <a16:creationId xmlns:a16="http://schemas.microsoft.com/office/drawing/2014/main" id="{0F9D2EFC-09B9-1090-59E3-AAC8716B8B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09" t="14737" r="16400"/>
          <a:stretch/>
        </p:blipFill>
        <p:spPr>
          <a:xfrm>
            <a:off x="8854396" y="4359323"/>
            <a:ext cx="849367" cy="985413"/>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58FDBEC5-2FFE-6FCB-4B2D-AEBE15FAD6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16" t="25833" r="15694"/>
          <a:stretch/>
        </p:blipFill>
        <p:spPr>
          <a:xfrm>
            <a:off x="161330" y="887874"/>
            <a:ext cx="776332" cy="869881"/>
          </a:xfrm>
          <a:prstGeom prst="rect">
            <a:avLst/>
          </a:prstGeom>
        </p:spPr>
      </p:pic>
      <p:pic>
        <p:nvPicPr>
          <p:cNvPr id="14" name="Picture 13">
            <a:extLst>
              <a:ext uri="{FF2B5EF4-FFF2-40B4-BE49-F238E27FC236}">
                <a16:creationId xmlns:a16="http://schemas.microsoft.com/office/drawing/2014/main" id="{0BA5E3BE-CFB3-CACB-7200-51601DB6EF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29" y="2662050"/>
            <a:ext cx="913533" cy="985413"/>
          </a:xfrm>
          <a:prstGeom prst="rect">
            <a:avLst/>
          </a:prstGeom>
        </p:spPr>
      </p:pic>
      <p:pic>
        <p:nvPicPr>
          <p:cNvPr id="15" name="Picture 14" descr="A picture containing toy, vector graphics&#10;&#10;Description automatically generated">
            <a:extLst>
              <a:ext uri="{FF2B5EF4-FFF2-40B4-BE49-F238E27FC236}">
                <a16:creationId xmlns:a16="http://schemas.microsoft.com/office/drawing/2014/main" id="{2B9FC83D-0E16-E7D7-8269-9651177B94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47" t="21351" r="18750"/>
          <a:stretch/>
        </p:blipFill>
        <p:spPr>
          <a:xfrm>
            <a:off x="167209" y="4581120"/>
            <a:ext cx="797574" cy="89151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F1446BA9-2753-1458-9FAD-C287B2FAECF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17" t="20139" r="15810"/>
          <a:stretch/>
        </p:blipFill>
        <p:spPr>
          <a:xfrm>
            <a:off x="11150012" y="813899"/>
            <a:ext cx="776332" cy="86987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4A608F54-4CE5-0518-AD35-847370EA98D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473"/>
          <a:stretch/>
        </p:blipFill>
        <p:spPr>
          <a:xfrm>
            <a:off x="10473860" y="5346294"/>
            <a:ext cx="849367" cy="999379"/>
          </a:xfrm>
          <a:prstGeom prst="rect">
            <a:avLst/>
          </a:prstGeom>
        </p:spPr>
      </p:pic>
      <p:pic>
        <p:nvPicPr>
          <p:cNvPr id="18" name="Picture 17" descr="A picture containing dark&#10;&#10;Description automatically generated">
            <a:extLst>
              <a:ext uri="{FF2B5EF4-FFF2-40B4-BE49-F238E27FC236}">
                <a16:creationId xmlns:a16="http://schemas.microsoft.com/office/drawing/2014/main" id="{59B0AE7D-FCFC-E966-0731-EA3D5A2F69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60662" y="2407995"/>
            <a:ext cx="1037482" cy="1037482"/>
          </a:xfrm>
          <a:prstGeom prst="rect">
            <a:avLst/>
          </a:prstGeom>
        </p:spPr>
      </p:pic>
      <p:sp>
        <p:nvSpPr>
          <p:cNvPr id="19" name="TextBox 18">
            <a:extLst>
              <a:ext uri="{FF2B5EF4-FFF2-40B4-BE49-F238E27FC236}">
                <a16:creationId xmlns:a16="http://schemas.microsoft.com/office/drawing/2014/main" id="{CBF4F154-D5A9-E12A-8DDE-985B022341FF}"/>
              </a:ext>
            </a:extLst>
          </p:cNvPr>
          <p:cNvSpPr txBox="1"/>
          <p:nvPr/>
        </p:nvSpPr>
        <p:spPr>
          <a:xfrm>
            <a:off x="11048115" y="1757755"/>
            <a:ext cx="11308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Élodie</a:t>
            </a:r>
          </a:p>
        </p:txBody>
      </p:sp>
      <p:sp>
        <p:nvSpPr>
          <p:cNvPr id="20" name="TextBox 19">
            <a:extLst>
              <a:ext uri="{FF2B5EF4-FFF2-40B4-BE49-F238E27FC236}">
                <a16:creationId xmlns:a16="http://schemas.microsoft.com/office/drawing/2014/main" id="{4AA2A22E-707C-A665-4A4C-5BBB8B7B2A58}"/>
              </a:ext>
            </a:extLst>
          </p:cNvPr>
          <p:cNvSpPr txBox="1"/>
          <p:nvPr/>
        </p:nvSpPr>
        <p:spPr>
          <a:xfrm>
            <a:off x="164247" y="1867939"/>
            <a:ext cx="7449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Léa </a:t>
            </a:r>
          </a:p>
        </p:txBody>
      </p:sp>
      <p:sp>
        <p:nvSpPr>
          <p:cNvPr id="21" name="TextBox 20">
            <a:extLst>
              <a:ext uri="{FF2B5EF4-FFF2-40B4-BE49-F238E27FC236}">
                <a16:creationId xmlns:a16="http://schemas.microsoft.com/office/drawing/2014/main" id="{2AEC4700-BDBA-EF54-FB3D-D8A8D81EDF09}"/>
              </a:ext>
            </a:extLst>
          </p:cNvPr>
          <p:cNvSpPr txBox="1"/>
          <p:nvPr/>
        </p:nvSpPr>
        <p:spPr>
          <a:xfrm>
            <a:off x="4938551" y="3508305"/>
            <a:ext cx="15869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Stéphanie</a:t>
            </a:r>
          </a:p>
        </p:txBody>
      </p:sp>
      <p:sp>
        <p:nvSpPr>
          <p:cNvPr id="22" name="TextBox 21">
            <a:extLst>
              <a:ext uri="{FF2B5EF4-FFF2-40B4-BE49-F238E27FC236}">
                <a16:creationId xmlns:a16="http://schemas.microsoft.com/office/drawing/2014/main" id="{B9067606-C034-E2C2-024A-2E5A7BD6EC81}"/>
              </a:ext>
            </a:extLst>
          </p:cNvPr>
          <p:cNvSpPr txBox="1"/>
          <p:nvPr/>
        </p:nvSpPr>
        <p:spPr>
          <a:xfrm>
            <a:off x="98061" y="3729597"/>
            <a:ext cx="8392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Amir</a:t>
            </a:r>
          </a:p>
        </p:txBody>
      </p:sp>
      <p:sp>
        <p:nvSpPr>
          <p:cNvPr id="23" name="TextBox 22">
            <a:extLst>
              <a:ext uri="{FF2B5EF4-FFF2-40B4-BE49-F238E27FC236}">
                <a16:creationId xmlns:a16="http://schemas.microsoft.com/office/drawing/2014/main" id="{A10036C6-E35C-90E7-FC8E-7113D841E981}"/>
              </a:ext>
            </a:extLst>
          </p:cNvPr>
          <p:cNvSpPr txBox="1"/>
          <p:nvPr/>
        </p:nvSpPr>
        <p:spPr>
          <a:xfrm>
            <a:off x="10859157" y="5631312"/>
            <a:ext cx="1418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Océane</a:t>
            </a:r>
          </a:p>
        </p:txBody>
      </p:sp>
      <p:sp>
        <p:nvSpPr>
          <p:cNvPr id="24" name="TextBox 23">
            <a:extLst>
              <a:ext uri="{FF2B5EF4-FFF2-40B4-BE49-F238E27FC236}">
                <a16:creationId xmlns:a16="http://schemas.microsoft.com/office/drawing/2014/main" id="{51B92525-B86B-758A-B633-F5BECD619B30}"/>
              </a:ext>
            </a:extLst>
          </p:cNvPr>
          <p:cNvSpPr txBox="1"/>
          <p:nvPr/>
        </p:nvSpPr>
        <p:spPr>
          <a:xfrm>
            <a:off x="8791019" y="5380803"/>
            <a:ext cx="11321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Sophie </a:t>
            </a:r>
          </a:p>
        </p:txBody>
      </p:sp>
      <p:sp>
        <p:nvSpPr>
          <p:cNvPr id="25" name="TextBox 24">
            <a:extLst>
              <a:ext uri="{FF2B5EF4-FFF2-40B4-BE49-F238E27FC236}">
                <a16:creationId xmlns:a16="http://schemas.microsoft.com/office/drawing/2014/main" id="{516A80A8-FC9F-B7DE-C455-C95E4C6D7ABB}"/>
              </a:ext>
            </a:extLst>
          </p:cNvPr>
          <p:cNvSpPr txBox="1"/>
          <p:nvPr/>
        </p:nvSpPr>
        <p:spPr>
          <a:xfrm>
            <a:off x="-65104" y="5537172"/>
            <a:ext cx="12486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Antoine</a:t>
            </a:r>
          </a:p>
        </p:txBody>
      </p:sp>
      <p:sp>
        <p:nvSpPr>
          <p:cNvPr id="26" name="Speech Bubble: Rectangle with Corners Rounded 25">
            <a:extLst>
              <a:ext uri="{FF2B5EF4-FFF2-40B4-BE49-F238E27FC236}">
                <a16:creationId xmlns:a16="http://schemas.microsoft.com/office/drawing/2014/main" id="{7D1CE50C-8760-D445-DF3E-83E207AF2B2E}"/>
              </a:ext>
            </a:extLst>
          </p:cNvPr>
          <p:cNvSpPr/>
          <p:nvPr/>
        </p:nvSpPr>
        <p:spPr>
          <a:xfrm>
            <a:off x="5486401" y="1267661"/>
            <a:ext cx="5347016" cy="1111101"/>
          </a:xfrm>
          <a:prstGeom prst="wedgeRoundRectCallout">
            <a:avLst>
              <a:gd name="adj1" fmla="val 53341"/>
              <a:gd name="adj2" fmla="val -18737"/>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Mon frère prépare</a:t>
            </a:r>
            <a:r>
              <a:rPr kumimoji="0" lang="fr-FR" sz="2000" b="0" i="0" u="none" strike="noStrike" kern="1200" cap="none" spc="0" normalizeH="0" noProof="0" dirty="0">
                <a:ln>
                  <a:noFill/>
                </a:ln>
                <a:solidFill>
                  <a:srgbClr val="0055A5"/>
                </a:solidFill>
                <a:effectLst/>
                <a:uLnTx/>
                <a:uFillTx/>
                <a:latin typeface="Century Gothic"/>
                <a:ea typeface="+mn-ea"/>
                <a:cs typeface="+mn-cs"/>
              </a:rPr>
              <a:t> le petit-déjeuner </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lundi. Le samedi, moi et ma mère, nous vendons</a:t>
            </a:r>
            <a:r>
              <a:rPr kumimoji="0" lang="fr-FR" sz="2000" b="0" i="0" u="none" strike="noStrike" kern="1200" cap="none" spc="0" normalizeH="0" noProof="0" dirty="0">
                <a:ln>
                  <a:noFill/>
                </a:ln>
                <a:solidFill>
                  <a:srgbClr val="0055A5"/>
                </a:solidFill>
                <a:effectLst/>
                <a:uLnTx/>
                <a:uFillTx/>
                <a:latin typeface="Century Gothic"/>
                <a:ea typeface="+mn-ea"/>
                <a:cs typeface="+mn-cs"/>
              </a:rPr>
              <a:t> des vêtements au marché</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27" name="Speech Bubble: Rectangle with Corners Rounded 26">
            <a:extLst>
              <a:ext uri="{FF2B5EF4-FFF2-40B4-BE49-F238E27FC236}">
                <a16:creationId xmlns:a16="http://schemas.microsoft.com/office/drawing/2014/main" id="{10E216D5-FE79-B852-04DE-6062376F93CD}"/>
              </a:ext>
            </a:extLst>
          </p:cNvPr>
          <p:cNvSpPr/>
          <p:nvPr/>
        </p:nvSpPr>
        <p:spPr>
          <a:xfrm>
            <a:off x="1183529" y="1281039"/>
            <a:ext cx="4172242" cy="1126955"/>
          </a:xfrm>
          <a:prstGeom prst="wedgeRoundRectCallout">
            <a:avLst>
              <a:gd name="adj1" fmla="val -55596"/>
              <a:gd name="adj2" fmla="val -17789"/>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dimanche, je lave la voiture. Le lundi, je joue au foot.</a:t>
            </a:r>
          </a:p>
        </p:txBody>
      </p:sp>
      <p:sp>
        <p:nvSpPr>
          <p:cNvPr id="28" name="Speech Bubble: Rectangle with Corners Rounded 27">
            <a:extLst>
              <a:ext uri="{FF2B5EF4-FFF2-40B4-BE49-F238E27FC236}">
                <a16:creationId xmlns:a16="http://schemas.microsoft.com/office/drawing/2014/main" id="{0BF67E3C-DD34-54BA-70CD-3E3445C0D03E}"/>
              </a:ext>
            </a:extLst>
          </p:cNvPr>
          <p:cNvSpPr/>
          <p:nvPr/>
        </p:nvSpPr>
        <p:spPr>
          <a:xfrm>
            <a:off x="6525498" y="2564446"/>
            <a:ext cx="3397683" cy="1325733"/>
          </a:xfrm>
          <a:prstGeom prst="wedgeRoundRectCallout">
            <a:avLst>
              <a:gd name="adj1" fmla="val -56575"/>
              <a:gd name="adj2" fmla="val -23466"/>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mercredi je fais la cuisine avec ma mère. Le samedi, je réponds</a:t>
            </a:r>
            <a:r>
              <a:rPr kumimoji="0" lang="fr-FR" sz="2000" b="0" i="0" u="none" strike="noStrike" kern="1200" cap="none" spc="0" normalizeH="0" noProof="0" dirty="0">
                <a:ln>
                  <a:noFill/>
                </a:ln>
                <a:solidFill>
                  <a:srgbClr val="0055A5"/>
                </a:solidFill>
                <a:effectLst/>
                <a:uLnTx/>
                <a:uFillTx/>
                <a:latin typeface="Century Gothic"/>
                <a:ea typeface="+mn-ea"/>
                <a:cs typeface="+mn-cs"/>
              </a:rPr>
              <a:t> à mes emails.</a:t>
            </a: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29" name="Speech Bubble: Rectangle with Corners Rounded 28">
            <a:extLst>
              <a:ext uri="{FF2B5EF4-FFF2-40B4-BE49-F238E27FC236}">
                <a16:creationId xmlns:a16="http://schemas.microsoft.com/office/drawing/2014/main" id="{D1C4D132-3C21-CEC2-1671-E4434D129FCB}"/>
              </a:ext>
            </a:extLst>
          </p:cNvPr>
          <p:cNvSpPr/>
          <p:nvPr/>
        </p:nvSpPr>
        <p:spPr>
          <a:xfrm>
            <a:off x="1183528" y="2750842"/>
            <a:ext cx="3702695" cy="1378865"/>
          </a:xfrm>
          <a:prstGeom prst="wedgeRoundRectCallout">
            <a:avLst>
              <a:gd name="adj1" fmla="val -57645"/>
              <a:gd name="adj2" fmla="val -13192"/>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mardi soir, mon père fais les courses. Le samedi, je nage. </a:t>
            </a:r>
          </a:p>
        </p:txBody>
      </p:sp>
      <p:sp>
        <p:nvSpPr>
          <p:cNvPr id="30" name="Speech Bubble: Rectangle with Corners Rounded 29">
            <a:extLst>
              <a:ext uri="{FF2B5EF4-FFF2-40B4-BE49-F238E27FC236}">
                <a16:creationId xmlns:a16="http://schemas.microsoft.com/office/drawing/2014/main" id="{9DD372F0-020E-8785-0063-8837146EE548}"/>
              </a:ext>
            </a:extLst>
          </p:cNvPr>
          <p:cNvSpPr/>
          <p:nvPr/>
        </p:nvSpPr>
        <p:spPr>
          <a:xfrm>
            <a:off x="10089051" y="2782950"/>
            <a:ext cx="1935740" cy="2534111"/>
          </a:xfrm>
          <a:prstGeom prst="wedgeRoundRectCallout">
            <a:avLst>
              <a:gd name="adj1" fmla="val 5897"/>
              <a:gd name="adj2" fmla="val 58891"/>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 Le dimanche, mes sœurs et moi, on lave les vêtements. Le jeudi, je dessine.</a:t>
            </a:r>
          </a:p>
        </p:txBody>
      </p:sp>
      <p:sp>
        <p:nvSpPr>
          <p:cNvPr id="31" name="Speech Bubble: Rectangle with Corners Rounded 30">
            <a:extLst>
              <a:ext uri="{FF2B5EF4-FFF2-40B4-BE49-F238E27FC236}">
                <a16:creationId xmlns:a16="http://schemas.microsoft.com/office/drawing/2014/main" id="{987B135D-96B5-E99C-5C92-DAA1D4867ACA}"/>
              </a:ext>
            </a:extLst>
          </p:cNvPr>
          <p:cNvSpPr/>
          <p:nvPr/>
        </p:nvSpPr>
        <p:spPr>
          <a:xfrm>
            <a:off x="5063489" y="4015836"/>
            <a:ext cx="3790907" cy="1141389"/>
          </a:xfrm>
          <a:prstGeom prst="wedgeRoundRectCallout">
            <a:avLst>
              <a:gd name="adj1" fmla="val 58371"/>
              <a:gd name="adj2" fmla="val -13199"/>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mercredi, mes deux frères travaillent à la piscine. Le lundi, je joue au tennis.</a:t>
            </a:r>
          </a:p>
        </p:txBody>
      </p:sp>
      <p:sp>
        <p:nvSpPr>
          <p:cNvPr id="32" name="Speech Bubble: Rectangle with Corners Rounded 31">
            <a:extLst>
              <a:ext uri="{FF2B5EF4-FFF2-40B4-BE49-F238E27FC236}">
                <a16:creationId xmlns:a16="http://schemas.microsoft.com/office/drawing/2014/main" id="{948157F3-7842-C8CF-0916-9A25657EF795}"/>
              </a:ext>
            </a:extLst>
          </p:cNvPr>
          <p:cNvSpPr/>
          <p:nvPr/>
        </p:nvSpPr>
        <p:spPr>
          <a:xfrm>
            <a:off x="1183530" y="4359323"/>
            <a:ext cx="3702696" cy="1864219"/>
          </a:xfrm>
          <a:prstGeom prst="wedgeRoundRectCallout">
            <a:avLst>
              <a:gd name="adj1" fmla="val -55869"/>
              <a:gd name="adj2" fmla="val -18904"/>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Le vendredi, ma grande sœur apprend</a:t>
            </a:r>
            <a:r>
              <a:rPr kumimoji="0" lang="fr-FR" sz="2000" b="0" i="0" u="none" strike="noStrike" kern="1200" cap="none" spc="0" normalizeH="0" noProof="0" dirty="0">
                <a:ln>
                  <a:noFill/>
                </a:ln>
                <a:solidFill>
                  <a:srgbClr val="0055A5"/>
                </a:solidFill>
                <a:effectLst/>
                <a:uLnTx/>
                <a:uFillTx/>
                <a:latin typeface="Century Gothic"/>
                <a:ea typeface="+mn-ea"/>
                <a:cs typeface="+mn-cs"/>
              </a:rPr>
              <a:t> l’anglais.</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Le samedi, je fais le ménage avec mon père. </a:t>
            </a:r>
          </a:p>
        </p:txBody>
      </p:sp>
      <p:sp>
        <p:nvSpPr>
          <p:cNvPr id="2" name="Speech Bubble: Rectangle with Corners Rounded 1">
            <a:extLst>
              <a:ext uri="{FF2B5EF4-FFF2-40B4-BE49-F238E27FC236}">
                <a16:creationId xmlns:a16="http://schemas.microsoft.com/office/drawing/2014/main" id="{79AE0437-1469-F7AF-8A8D-4515A2FE9BEA}"/>
              </a:ext>
            </a:extLst>
          </p:cNvPr>
          <p:cNvSpPr/>
          <p:nvPr/>
        </p:nvSpPr>
        <p:spPr>
          <a:xfrm>
            <a:off x="5092625" y="5472630"/>
            <a:ext cx="3459058" cy="827943"/>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rPr>
              <a:t>agenda </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planner/diary, </a:t>
            </a:r>
            <a:r>
              <a:rPr kumimoji="0" lang="fr-FR" sz="2000" b="1" i="0" u="none" strike="noStrike" kern="1200" cap="none" spc="0" normalizeH="0" baseline="0" noProof="0" dirty="0">
                <a:ln>
                  <a:noFill/>
                </a:ln>
                <a:solidFill>
                  <a:srgbClr val="FFFFFF"/>
                </a:solidFill>
                <a:effectLst/>
                <a:uLnTx/>
                <a:uFillTx/>
                <a:latin typeface="Century Gothic"/>
                <a:ea typeface="+mn-ea"/>
                <a:cs typeface="+mn-cs"/>
              </a:rPr>
              <a:t>pratiquer</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 to practise</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0E3F3352-25A9-CC65-9306-CA21DEEEFD38}"/>
              </a:ext>
            </a:extLst>
          </p:cNvPr>
          <p:cNvSpPr txBox="1"/>
          <p:nvPr/>
        </p:nvSpPr>
        <p:spPr>
          <a:xfrm>
            <a:off x="3679371" y="837731"/>
            <a:ext cx="762909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Exemple: lundi/</a:t>
            </a:r>
            <a:r>
              <a:rPr kumimoji="0" lang="en-GB" sz="2000" b="0" i="0" u="none" strike="noStrike" kern="1200" cap="none" spc="0" normalizeH="0" baseline="0" noProof="0" dirty="0">
                <a:ln>
                  <a:noFill/>
                </a:ln>
                <a:solidFill>
                  <a:srgbClr val="0055A5"/>
                </a:solidFill>
                <a:effectLst/>
                <a:uLnTx/>
                <a:uFillTx/>
                <a:latin typeface="Century Gothic"/>
                <a:ea typeface="+mn-ea"/>
                <a:cs typeface="+mn-cs"/>
              </a:rPr>
              <a:t>É</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lodie: ‘</a:t>
            </a:r>
            <a:r>
              <a:rPr kumimoji="0" lang="en-GB" sz="2000" b="0" i="0" u="none" strike="noStrike" kern="1200" cap="none" spc="0" normalizeH="0" baseline="0" noProof="0" dirty="0">
                <a:ln>
                  <a:noFill/>
                </a:ln>
                <a:solidFill>
                  <a:srgbClr val="0055A5"/>
                </a:solidFill>
                <a:effectLst/>
                <a:uLnTx/>
                <a:uFillTx/>
                <a:latin typeface="Century Gothic"/>
                <a:ea typeface="+mn-ea"/>
                <a:cs typeface="+mn-cs"/>
              </a:rPr>
              <a:t>Élodie’s brother prepares breakfast’</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Tree>
    <p:extLst>
      <p:ext uri="{BB962C8B-B14F-4D97-AF65-F5344CB8AC3E}">
        <p14:creationId xmlns:p14="http://schemas.microsoft.com/office/powerpoint/2010/main" val="147864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D967C5-D6EE-31B8-0B55-0CD2487C3B80}"/>
              </a:ext>
            </a:extLst>
          </p:cNvPr>
          <p:cNvSpPr>
            <a:spLocks noGrp="1"/>
          </p:cNvSpPr>
          <p:nvPr>
            <p:ph type="title"/>
          </p:nvPr>
        </p:nvSpPr>
        <p:spPr>
          <a:xfrm>
            <a:off x="0" y="213557"/>
            <a:ext cx="6575174" cy="647577"/>
          </a:xfrm>
        </p:spPr>
        <p:txBody>
          <a:bodyPr>
            <a:normAutofit/>
          </a:bodyPr>
          <a:lstStyle/>
          <a:p>
            <a:r>
              <a:rPr lang="fr-FR" dirty="0"/>
              <a:t>L’agenda de la semaine</a:t>
            </a:r>
          </a:p>
        </p:txBody>
      </p:sp>
      <p:sp>
        <p:nvSpPr>
          <p:cNvPr id="5" name="Rounded Rectangle 46">
            <a:extLst>
              <a:ext uri="{FF2B5EF4-FFF2-40B4-BE49-F238E27FC236}">
                <a16:creationId xmlns:a16="http://schemas.microsoft.com/office/drawing/2014/main" id="{632BC18D-9E5A-8C09-A1E7-0EBC0BF172C5}"/>
              </a:ext>
            </a:extLst>
          </p:cNvPr>
          <p:cNvSpPr/>
          <p:nvPr/>
        </p:nvSpPr>
        <p:spPr>
          <a:xfrm>
            <a:off x="9870744" y="258982"/>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8" name="Rectangle: Rounded Corners 7">
            <a:extLst>
              <a:ext uri="{FF2B5EF4-FFF2-40B4-BE49-F238E27FC236}">
                <a16:creationId xmlns:a16="http://schemas.microsoft.com/office/drawing/2014/main" id="{EEB154C3-1FAF-C5CA-75F8-0FA8E9AC61AE}"/>
              </a:ext>
            </a:extLst>
          </p:cNvPr>
          <p:cNvSpPr/>
          <p:nvPr/>
        </p:nvSpPr>
        <p:spPr>
          <a:xfrm>
            <a:off x="101103" y="1383891"/>
            <a:ext cx="15924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lundi</a:t>
            </a:r>
          </a:p>
        </p:txBody>
      </p:sp>
      <p:sp>
        <p:nvSpPr>
          <p:cNvPr id="23" name="Rectangle: Rounded Corners 22">
            <a:extLst>
              <a:ext uri="{FF2B5EF4-FFF2-40B4-BE49-F238E27FC236}">
                <a16:creationId xmlns:a16="http://schemas.microsoft.com/office/drawing/2014/main" id="{E4BEE8DE-2583-D541-488C-3CE973E551AA}"/>
              </a:ext>
            </a:extLst>
          </p:cNvPr>
          <p:cNvSpPr/>
          <p:nvPr/>
        </p:nvSpPr>
        <p:spPr>
          <a:xfrm>
            <a:off x="101103" y="2095991"/>
            <a:ext cx="15924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mardi</a:t>
            </a:r>
          </a:p>
        </p:txBody>
      </p:sp>
      <p:sp>
        <p:nvSpPr>
          <p:cNvPr id="25" name="Rectangle: Rounded Corners 24">
            <a:extLst>
              <a:ext uri="{FF2B5EF4-FFF2-40B4-BE49-F238E27FC236}">
                <a16:creationId xmlns:a16="http://schemas.microsoft.com/office/drawing/2014/main" id="{AA60BFC4-AC68-CAC2-7A57-6ADE86D78BB5}"/>
              </a:ext>
            </a:extLst>
          </p:cNvPr>
          <p:cNvSpPr/>
          <p:nvPr/>
        </p:nvSpPr>
        <p:spPr>
          <a:xfrm>
            <a:off x="101103" y="2783245"/>
            <a:ext cx="15924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mercredi</a:t>
            </a:r>
          </a:p>
        </p:txBody>
      </p:sp>
      <p:sp>
        <p:nvSpPr>
          <p:cNvPr id="27" name="Rectangle: Rounded Corners 26">
            <a:extLst>
              <a:ext uri="{FF2B5EF4-FFF2-40B4-BE49-F238E27FC236}">
                <a16:creationId xmlns:a16="http://schemas.microsoft.com/office/drawing/2014/main" id="{C584D2E3-7DF7-EDE9-800B-5056834CE818}"/>
              </a:ext>
            </a:extLst>
          </p:cNvPr>
          <p:cNvSpPr/>
          <p:nvPr/>
        </p:nvSpPr>
        <p:spPr>
          <a:xfrm>
            <a:off x="101103" y="3499777"/>
            <a:ext cx="15924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jeudi</a:t>
            </a:r>
          </a:p>
        </p:txBody>
      </p:sp>
      <p:sp>
        <p:nvSpPr>
          <p:cNvPr id="29" name="Rectangle: Rounded Corners 28">
            <a:extLst>
              <a:ext uri="{FF2B5EF4-FFF2-40B4-BE49-F238E27FC236}">
                <a16:creationId xmlns:a16="http://schemas.microsoft.com/office/drawing/2014/main" id="{82B2D1E8-84F5-40C5-0A61-D67555EDE943}"/>
              </a:ext>
            </a:extLst>
          </p:cNvPr>
          <p:cNvSpPr/>
          <p:nvPr/>
        </p:nvSpPr>
        <p:spPr>
          <a:xfrm>
            <a:off x="101103" y="4211877"/>
            <a:ext cx="15924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vendredi</a:t>
            </a:r>
          </a:p>
        </p:txBody>
      </p:sp>
      <p:sp>
        <p:nvSpPr>
          <p:cNvPr id="31" name="Rectangle: Rounded Corners 30">
            <a:extLst>
              <a:ext uri="{FF2B5EF4-FFF2-40B4-BE49-F238E27FC236}">
                <a16:creationId xmlns:a16="http://schemas.microsoft.com/office/drawing/2014/main" id="{571685AD-F94F-7491-4434-91BCC92B171B}"/>
              </a:ext>
            </a:extLst>
          </p:cNvPr>
          <p:cNvSpPr/>
          <p:nvPr/>
        </p:nvSpPr>
        <p:spPr>
          <a:xfrm>
            <a:off x="101103" y="4923977"/>
            <a:ext cx="15924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samedi</a:t>
            </a:r>
          </a:p>
        </p:txBody>
      </p:sp>
      <p:sp>
        <p:nvSpPr>
          <p:cNvPr id="33" name="Rectangle: Rounded Corners 32">
            <a:extLst>
              <a:ext uri="{FF2B5EF4-FFF2-40B4-BE49-F238E27FC236}">
                <a16:creationId xmlns:a16="http://schemas.microsoft.com/office/drawing/2014/main" id="{52E01E3A-E597-C838-5EB6-A06BE28711ED}"/>
              </a:ext>
            </a:extLst>
          </p:cNvPr>
          <p:cNvSpPr/>
          <p:nvPr/>
        </p:nvSpPr>
        <p:spPr>
          <a:xfrm>
            <a:off x="101103" y="5636078"/>
            <a:ext cx="15924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dimanche</a:t>
            </a:r>
          </a:p>
        </p:txBody>
      </p:sp>
      <p:sp>
        <p:nvSpPr>
          <p:cNvPr id="35" name="Rectangle: Rounded Corners 34">
            <a:extLst>
              <a:ext uri="{FF2B5EF4-FFF2-40B4-BE49-F238E27FC236}">
                <a16:creationId xmlns:a16="http://schemas.microsoft.com/office/drawing/2014/main" id="{E69CBFAC-2D85-F9E5-2376-FBED2FB43FDE}"/>
              </a:ext>
            </a:extLst>
          </p:cNvPr>
          <p:cNvSpPr/>
          <p:nvPr/>
        </p:nvSpPr>
        <p:spPr>
          <a:xfrm>
            <a:off x="1693532" y="928642"/>
            <a:ext cx="1464970"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Élodie</a:t>
            </a:r>
          </a:p>
        </p:txBody>
      </p:sp>
      <p:sp>
        <p:nvSpPr>
          <p:cNvPr id="37" name="Rectangle: Rounded Corners 36">
            <a:extLst>
              <a:ext uri="{FF2B5EF4-FFF2-40B4-BE49-F238E27FC236}">
                <a16:creationId xmlns:a16="http://schemas.microsoft.com/office/drawing/2014/main" id="{59263C39-DEFB-22B1-E508-C9DF2F8F4C10}"/>
              </a:ext>
            </a:extLst>
          </p:cNvPr>
          <p:cNvSpPr/>
          <p:nvPr/>
        </p:nvSpPr>
        <p:spPr>
          <a:xfrm>
            <a:off x="3158502" y="928642"/>
            <a:ext cx="1399234"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Léa</a:t>
            </a:r>
          </a:p>
        </p:txBody>
      </p:sp>
      <p:sp>
        <p:nvSpPr>
          <p:cNvPr id="39" name="Rectangle: Rounded Corners 38">
            <a:extLst>
              <a:ext uri="{FF2B5EF4-FFF2-40B4-BE49-F238E27FC236}">
                <a16:creationId xmlns:a16="http://schemas.microsoft.com/office/drawing/2014/main" id="{417B1869-BFF9-2BD2-30DE-EAEB00E6DE6C}"/>
              </a:ext>
            </a:extLst>
          </p:cNvPr>
          <p:cNvSpPr/>
          <p:nvPr/>
        </p:nvSpPr>
        <p:spPr>
          <a:xfrm>
            <a:off x="6135472" y="928642"/>
            <a:ext cx="1464970"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Amir</a:t>
            </a:r>
          </a:p>
        </p:txBody>
      </p:sp>
      <p:sp>
        <p:nvSpPr>
          <p:cNvPr id="41" name="Rectangle: Rounded Corners 40">
            <a:extLst>
              <a:ext uri="{FF2B5EF4-FFF2-40B4-BE49-F238E27FC236}">
                <a16:creationId xmlns:a16="http://schemas.microsoft.com/office/drawing/2014/main" id="{A0E7B48D-BBFC-95B9-736C-664D76C64435}"/>
              </a:ext>
            </a:extLst>
          </p:cNvPr>
          <p:cNvSpPr/>
          <p:nvPr/>
        </p:nvSpPr>
        <p:spPr>
          <a:xfrm>
            <a:off x="10636766" y="928642"/>
            <a:ext cx="1358587"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Antoine</a:t>
            </a:r>
          </a:p>
        </p:txBody>
      </p:sp>
      <p:sp>
        <p:nvSpPr>
          <p:cNvPr id="43" name="Rectangle: Rounded Corners 42">
            <a:extLst>
              <a:ext uri="{FF2B5EF4-FFF2-40B4-BE49-F238E27FC236}">
                <a16:creationId xmlns:a16="http://schemas.microsoft.com/office/drawing/2014/main" id="{99143206-6657-73F7-A06C-409FAE69C180}"/>
              </a:ext>
            </a:extLst>
          </p:cNvPr>
          <p:cNvSpPr/>
          <p:nvPr/>
        </p:nvSpPr>
        <p:spPr>
          <a:xfrm>
            <a:off x="9065411" y="928642"/>
            <a:ext cx="1571353"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Sophie</a:t>
            </a:r>
          </a:p>
        </p:txBody>
      </p:sp>
      <p:sp>
        <p:nvSpPr>
          <p:cNvPr id="45" name="Rectangle: Rounded Corners 44">
            <a:extLst>
              <a:ext uri="{FF2B5EF4-FFF2-40B4-BE49-F238E27FC236}">
                <a16:creationId xmlns:a16="http://schemas.microsoft.com/office/drawing/2014/main" id="{72E037F1-868F-AD73-247D-FB00DEAB309E}"/>
              </a:ext>
            </a:extLst>
          </p:cNvPr>
          <p:cNvSpPr/>
          <p:nvPr/>
        </p:nvSpPr>
        <p:spPr>
          <a:xfrm>
            <a:off x="7600442" y="928642"/>
            <a:ext cx="1464970"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Océane</a:t>
            </a:r>
          </a:p>
        </p:txBody>
      </p:sp>
      <p:sp>
        <p:nvSpPr>
          <p:cNvPr id="47" name="Rectangle: Rounded Corners 46">
            <a:extLst>
              <a:ext uri="{FF2B5EF4-FFF2-40B4-BE49-F238E27FC236}">
                <a16:creationId xmlns:a16="http://schemas.microsoft.com/office/drawing/2014/main" id="{18815C03-E786-6DEB-66F2-65E9B47D2319}"/>
              </a:ext>
            </a:extLst>
          </p:cNvPr>
          <p:cNvSpPr/>
          <p:nvPr/>
        </p:nvSpPr>
        <p:spPr>
          <a:xfrm>
            <a:off x="4557736" y="928642"/>
            <a:ext cx="1577736"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55A5"/>
                </a:solidFill>
                <a:effectLst/>
                <a:uLnTx/>
                <a:uFillTx/>
                <a:latin typeface="Century Gothic"/>
                <a:ea typeface="+mn-ea"/>
                <a:cs typeface="+mn-cs"/>
              </a:rPr>
              <a:t>Stéphanie</a:t>
            </a:r>
          </a:p>
        </p:txBody>
      </p:sp>
      <p:sp>
        <p:nvSpPr>
          <p:cNvPr id="49" name="Rectangle: Rounded Corners 48">
            <a:extLst>
              <a:ext uri="{FF2B5EF4-FFF2-40B4-BE49-F238E27FC236}">
                <a16:creationId xmlns:a16="http://schemas.microsoft.com/office/drawing/2014/main" id="{DB337DC0-F50E-81B5-F412-5932057CDC4A}"/>
              </a:ext>
            </a:extLst>
          </p:cNvPr>
          <p:cNvSpPr/>
          <p:nvPr/>
        </p:nvSpPr>
        <p:spPr>
          <a:xfrm>
            <a:off x="1693533" y="1383891"/>
            <a:ext cx="1464970"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1" name="Rectangle: Rounded Corners 50">
            <a:extLst>
              <a:ext uri="{FF2B5EF4-FFF2-40B4-BE49-F238E27FC236}">
                <a16:creationId xmlns:a16="http://schemas.microsoft.com/office/drawing/2014/main" id="{A1BAD428-4C63-F3FF-E95E-CA6978FC9AB9}"/>
              </a:ext>
            </a:extLst>
          </p:cNvPr>
          <p:cNvSpPr/>
          <p:nvPr/>
        </p:nvSpPr>
        <p:spPr>
          <a:xfrm>
            <a:off x="3158503" y="1383891"/>
            <a:ext cx="1399234"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3" name="Rectangle: Rounded Corners 52">
            <a:extLst>
              <a:ext uri="{FF2B5EF4-FFF2-40B4-BE49-F238E27FC236}">
                <a16:creationId xmlns:a16="http://schemas.microsoft.com/office/drawing/2014/main" id="{D9650F70-6EAA-F993-7D6F-8F1822576BC9}"/>
              </a:ext>
            </a:extLst>
          </p:cNvPr>
          <p:cNvSpPr/>
          <p:nvPr/>
        </p:nvSpPr>
        <p:spPr>
          <a:xfrm>
            <a:off x="4557736" y="1383891"/>
            <a:ext cx="1577736"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5" name="Rectangle: Rounded Corners 54">
            <a:extLst>
              <a:ext uri="{FF2B5EF4-FFF2-40B4-BE49-F238E27FC236}">
                <a16:creationId xmlns:a16="http://schemas.microsoft.com/office/drawing/2014/main" id="{BFF123F8-792E-5DB0-6959-8ADDB59A9083}"/>
              </a:ext>
            </a:extLst>
          </p:cNvPr>
          <p:cNvSpPr/>
          <p:nvPr/>
        </p:nvSpPr>
        <p:spPr>
          <a:xfrm>
            <a:off x="6135472" y="1383891"/>
            <a:ext cx="1464970"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7" name="Rectangle: Rounded Corners 56">
            <a:extLst>
              <a:ext uri="{FF2B5EF4-FFF2-40B4-BE49-F238E27FC236}">
                <a16:creationId xmlns:a16="http://schemas.microsoft.com/office/drawing/2014/main" id="{B44571E4-BDB9-E029-A0AE-6CC536996B0B}"/>
              </a:ext>
            </a:extLst>
          </p:cNvPr>
          <p:cNvSpPr/>
          <p:nvPr/>
        </p:nvSpPr>
        <p:spPr>
          <a:xfrm>
            <a:off x="7600443" y="1383891"/>
            <a:ext cx="1464970"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9" name="Rectangle: Rounded Corners 58">
            <a:extLst>
              <a:ext uri="{FF2B5EF4-FFF2-40B4-BE49-F238E27FC236}">
                <a16:creationId xmlns:a16="http://schemas.microsoft.com/office/drawing/2014/main" id="{1236A548-3C04-9194-DD39-D7EF2F72898F}"/>
              </a:ext>
            </a:extLst>
          </p:cNvPr>
          <p:cNvSpPr/>
          <p:nvPr/>
        </p:nvSpPr>
        <p:spPr>
          <a:xfrm>
            <a:off x="9065413" y="1383891"/>
            <a:ext cx="1571353"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61" name="Rectangle: Rounded Corners 60">
            <a:extLst>
              <a:ext uri="{FF2B5EF4-FFF2-40B4-BE49-F238E27FC236}">
                <a16:creationId xmlns:a16="http://schemas.microsoft.com/office/drawing/2014/main" id="{6B6CFC39-C1B0-4ACE-613B-291F9EF21288}"/>
              </a:ext>
            </a:extLst>
          </p:cNvPr>
          <p:cNvSpPr/>
          <p:nvPr/>
        </p:nvSpPr>
        <p:spPr>
          <a:xfrm>
            <a:off x="10636769" y="1383891"/>
            <a:ext cx="1358586"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63" name="Rectangle: Rounded Corners 62">
            <a:extLst>
              <a:ext uri="{FF2B5EF4-FFF2-40B4-BE49-F238E27FC236}">
                <a16:creationId xmlns:a16="http://schemas.microsoft.com/office/drawing/2014/main" id="{8CC0CFE8-7E0C-A4FB-72A1-63CF32731F83}"/>
              </a:ext>
            </a:extLst>
          </p:cNvPr>
          <p:cNvSpPr/>
          <p:nvPr/>
        </p:nvSpPr>
        <p:spPr>
          <a:xfrm>
            <a:off x="1693533" y="2095991"/>
            <a:ext cx="1464970"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65" name="Rectangle: Rounded Corners 64">
            <a:extLst>
              <a:ext uri="{FF2B5EF4-FFF2-40B4-BE49-F238E27FC236}">
                <a16:creationId xmlns:a16="http://schemas.microsoft.com/office/drawing/2014/main" id="{BF9F159C-53B4-1B91-D166-9BDC4466785C}"/>
              </a:ext>
            </a:extLst>
          </p:cNvPr>
          <p:cNvSpPr/>
          <p:nvPr/>
        </p:nvSpPr>
        <p:spPr>
          <a:xfrm>
            <a:off x="3158503" y="2095991"/>
            <a:ext cx="1399234"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67" name="Rectangle: Rounded Corners 66">
            <a:extLst>
              <a:ext uri="{FF2B5EF4-FFF2-40B4-BE49-F238E27FC236}">
                <a16:creationId xmlns:a16="http://schemas.microsoft.com/office/drawing/2014/main" id="{E6471F72-9453-D6E0-C4BA-50363E386BDE}"/>
              </a:ext>
            </a:extLst>
          </p:cNvPr>
          <p:cNvSpPr/>
          <p:nvPr/>
        </p:nvSpPr>
        <p:spPr>
          <a:xfrm>
            <a:off x="4557736" y="2095991"/>
            <a:ext cx="1577736"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69" name="Rectangle: Rounded Corners 68">
            <a:extLst>
              <a:ext uri="{FF2B5EF4-FFF2-40B4-BE49-F238E27FC236}">
                <a16:creationId xmlns:a16="http://schemas.microsoft.com/office/drawing/2014/main" id="{2057E386-576C-648D-DCF0-EFAE9399F85F}"/>
              </a:ext>
            </a:extLst>
          </p:cNvPr>
          <p:cNvSpPr/>
          <p:nvPr/>
        </p:nvSpPr>
        <p:spPr>
          <a:xfrm>
            <a:off x="6135472" y="2095991"/>
            <a:ext cx="1464970"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71" name="Rectangle: Rounded Corners 70">
            <a:extLst>
              <a:ext uri="{FF2B5EF4-FFF2-40B4-BE49-F238E27FC236}">
                <a16:creationId xmlns:a16="http://schemas.microsoft.com/office/drawing/2014/main" id="{4DE92B6F-0787-2EC8-5B8B-539EDE9F166D}"/>
              </a:ext>
            </a:extLst>
          </p:cNvPr>
          <p:cNvSpPr/>
          <p:nvPr/>
        </p:nvSpPr>
        <p:spPr>
          <a:xfrm>
            <a:off x="7600443" y="2095991"/>
            <a:ext cx="1464970"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73" name="Rectangle: Rounded Corners 72">
            <a:extLst>
              <a:ext uri="{FF2B5EF4-FFF2-40B4-BE49-F238E27FC236}">
                <a16:creationId xmlns:a16="http://schemas.microsoft.com/office/drawing/2014/main" id="{2A3D73BA-DDD0-ECF8-B877-1F180E191756}"/>
              </a:ext>
            </a:extLst>
          </p:cNvPr>
          <p:cNvSpPr/>
          <p:nvPr/>
        </p:nvSpPr>
        <p:spPr>
          <a:xfrm>
            <a:off x="9065413" y="2095991"/>
            <a:ext cx="1571353"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75" name="Rectangle: Rounded Corners 74">
            <a:extLst>
              <a:ext uri="{FF2B5EF4-FFF2-40B4-BE49-F238E27FC236}">
                <a16:creationId xmlns:a16="http://schemas.microsoft.com/office/drawing/2014/main" id="{14AE4557-B20F-3BE6-6EDC-EDB9CE6A755D}"/>
              </a:ext>
            </a:extLst>
          </p:cNvPr>
          <p:cNvSpPr/>
          <p:nvPr/>
        </p:nvSpPr>
        <p:spPr>
          <a:xfrm>
            <a:off x="10636769" y="2095991"/>
            <a:ext cx="1358586"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91" name="Rectangle: Rounded Corners 90">
            <a:extLst>
              <a:ext uri="{FF2B5EF4-FFF2-40B4-BE49-F238E27FC236}">
                <a16:creationId xmlns:a16="http://schemas.microsoft.com/office/drawing/2014/main" id="{2520EFE9-71F8-2B51-6069-A9D9E182E3A2}"/>
              </a:ext>
            </a:extLst>
          </p:cNvPr>
          <p:cNvSpPr/>
          <p:nvPr/>
        </p:nvSpPr>
        <p:spPr>
          <a:xfrm>
            <a:off x="1693533" y="2783245"/>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93" name="Rectangle: Rounded Corners 92">
            <a:extLst>
              <a:ext uri="{FF2B5EF4-FFF2-40B4-BE49-F238E27FC236}">
                <a16:creationId xmlns:a16="http://schemas.microsoft.com/office/drawing/2014/main" id="{CD1DE908-5ECE-72EE-64A4-5C866A9AA2B0}"/>
              </a:ext>
            </a:extLst>
          </p:cNvPr>
          <p:cNvSpPr/>
          <p:nvPr/>
        </p:nvSpPr>
        <p:spPr>
          <a:xfrm>
            <a:off x="3158503" y="2783245"/>
            <a:ext cx="139923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95" name="Rectangle: Rounded Corners 94">
            <a:extLst>
              <a:ext uri="{FF2B5EF4-FFF2-40B4-BE49-F238E27FC236}">
                <a16:creationId xmlns:a16="http://schemas.microsoft.com/office/drawing/2014/main" id="{72A9F415-BCA4-520E-B2FD-CF6D026AA682}"/>
              </a:ext>
            </a:extLst>
          </p:cNvPr>
          <p:cNvSpPr/>
          <p:nvPr/>
        </p:nvSpPr>
        <p:spPr>
          <a:xfrm>
            <a:off x="4557736" y="2783245"/>
            <a:ext cx="157773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97" name="Rectangle: Rounded Corners 96">
            <a:extLst>
              <a:ext uri="{FF2B5EF4-FFF2-40B4-BE49-F238E27FC236}">
                <a16:creationId xmlns:a16="http://schemas.microsoft.com/office/drawing/2014/main" id="{F97588C9-7FA2-2595-43BC-C870B9F6AD18}"/>
              </a:ext>
            </a:extLst>
          </p:cNvPr>
          <p:cNvSpPr/>
          <p:nvPr/>
        </p:nvSpPr>
        <p:spPr>
          <a:xfrm>
            <a:off x="6135472" y="2783245"/>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99" name="Rectangle: Rounded Corners 98">
            <a:extLst>
              <a:ext uri="{FF2B5EF4-FFF2-40B4-BE49-F238E27FC236}">
                <a16:creationId xmlns:a16="http://schemas.microsoft.com/office/drawing/2014/main" id="{8843E397-17CC-DAB3-FFF2-D4C0FB82C87F}"/>
              </a:ext>
            </a:extLst>
          </p:cNvPr>
          <p:cNvSpPr/>
          <p:nvPr/>
        </p:nvSpPr>
        <p:spPr>
          <a:xfrm>
            <a:off x="7600443" y="2783245"/>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1" name="Rectangle: Rounded Corners 100">
            <a:extLst>
              <a:ext uri="{FF2B5EF4-FFF2-40B4-BE49-F238E27FC236}">
                <a16:creationId xmlns:a16="http://schemas.microsoft.com/office/drawing/2014/main" id="{6A6A3120-8506-AEA9-0CED-DD2984972CC9}"/>
              </a:ext>
            </a:extLst>
          </p:cNvPr>
          <p:cNvSpPr/>
          <p:nvPr/>
        </p:nvSpPr>
        <p:spPr>
          <a:xfrm>
            <a:off x="9065413" y="2783245"/>
            <a:ext cx="157135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3" name="Rectangle: Rounded Corners 102">
            <a:extLst>
              <a:ext uri="{FF2B5EF4-FFF2-40B4-BE49-F238E27FC236}">
                <a16:creationId xmlns:a16="http://schemas.microsoft.com/office/drawing/2014/main" id="{57FE8273-BFF3-EE8E-64C5-867E2B0F8681}"/>
              </a:ext>
            </a:extLst>
          </p:cNvPr>
          <p:cNvSpPr/>
          <p:nvPr/>
        </p:nvSpPr>
        <p:spPr>
          <a:xfrm>
            <a:off x="10636769" y="2783245"/>
            <a:ext cx="135858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5" name="Rectangle: Rounded Corners 104">
            <a:extLst>
              <a:ext uri="{FF2B5EF4-FFF2-40B4-BE49-F238E27FC236}">
                <a16:creationId xmlns:a16="http://schemas.microsoft.com/office/drawing/2014/main" id="{BAD205BF-CF99-F07D-C805-95322F630C21}"/>
              </a:ext>
            </a:extLst>
          </p:cNvPr>
          <p:cNvSpPr/>
          <p:nvPr/>
        </p:nvSpPr>
        <p:spPr>
          <a:xfrm>
            <a:off x="1693533" y="3499777"/>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7" name="Rectangle: Rounded Corners 106">
            <a:extLst>
              <a:ext uri="{FF2B5EF4-FFF2-40B4-BE49-F238E27FC236}">
                <a16:creationId xmlns:a16="http://schemas.microsoft.com/office/drawing/2014/main" id="{70923320-7511-2E7A-03EF-632F3030B581}"/>
              </a:ext>
            </a:extLst>
          </p:cNvPr>
          <p:cNvSpPr/>
          <p:nvPr/>
        </p:nvSpPr>
        <p:spPr>
          <a:xfrm>
            <a:off x="3158503" y="3499777"/>
            <a:ext cx="139923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109" name="Rectangle: Rounded Corners 108">
            <a:extLst>
              <a:ext uri="{FF2B5EF4-FFF2-40B4-BE49-F238E27FC236}">
                <a16:creationId xmlns:a16="http://schemas.microsoft.com/office/drawing/2014/main" id="{D84418B5-A195-2FF0-C0E4-795495CE9664}"/>
              </a:ext>
            </a:extLst>
          </p:cNvPr>
          <p:cNvSpPr/>
          <p:nvPr/>
        </p:nvSpPr>
        <p:spPr>
          <a:xfrm>
            <a:off x="4557736" y="3499777"/>
            <a:ext cx="157773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1" name="Rectangle: Rounded Corners 110">
            <a:extLst>
              <a:ext uri="{FF2B5EF4-FFF2-40B4-BE49-F238E27FC236}">
                <a16:creationId xmlns:a16="http://schemas.microsoft.com/office/drawing/2014/main" id="{1188AB0B-142D-97C6-33C2-8C8AC17F2DF5}"/>
              </a:ext>
            </a:extLst>
          </p:cNvPr>
          <p:cNvSpPr/>
          <p:nvPr/>
        </p:nvSpPr>
        <p:spPr>
          <a:xfrm>
            <a:off x="6135472" y="3499777"/>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3" name="Rectangle: Rounded Corners 112">
            <a:extLst>
              <a:ext uri="{FF2B5EF4-FFF2-40B4-BE49-F238E27FC236}">
                <a16:creationId xmlns:a16="http://schemas.microsoft.com/office/drawing/2014/main" id="{29AA0ED0-C0E1-AE5A-8D14-0B473BE60E89}"/>
              </a:ext>
            </a:extLst>
          </p:cNvPr>
          <p:cNvSpPr/>
          <p:nvPr/>
        </p:nvSpPr>
        <p:spPr>
          <a:xfrm>
            <a:off x="7600443" y="3499777"/>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5" name="Rectangle: Rounded Corners 114">
            <a:extLst>
              <a:ext uri="{FF2B5EF4-FFF2-40B4-BE49-F238E27FC236}">
                <a16:creationId xmlns:a16="http://schemas.microsoft.com/office/drawing/2014/main" id="{56D0DA2E-53B1-16B8-506E-63714F554EB9}"/>
              </a:ext>
            </a:extLst>
          </p:cNvPr>
          <p:cNvSpPr/>
          <p:nvPr/>
        </p:nvSpPr>
        <p:spPr>
          <a:xfrm>
            <a:off x="9065413" y="3499777"/>
            <a:ext cx="157135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7" name="Rectangle: Rounded Corners 116">
            <a:extLst>
              <a:ext uri="{FF2B5EF4-FFF2-40B4-BE49-F238E27FC236}">
                <a16:creationId xmlns:a16="http://schemas.microsoft.com/office/drawing/2014/main" id="{F5659ED2-7EB8-D2A7-06B9-D25FDDBACA5B}"/>
              </a:ext>
            </a:extLst>
          </p:cNvPr>
          <p:cNvSpPr/>
          <p:nvPr/>
        </p:nvSpPr>
        <p:spPr>
          <a:xfrm>
            <a:off x="10636769" y="3499777"/>
            <a:ext cx="135858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9" name="Rectangle: Rounded Corners 118">
            <a:extLst>
              <a:ext uri="{FF2B5EF4-FFF2-40B4-BE49-F238E27FC236}">
                <a16:creationId xmlns:a16="http://schemas.microsoft.com/office/drawing/2014/main" id="{3F3878D0-225A-DDA4-5945-8C9A0F604AD2}"/>
              </a:ext>
            </a:extLst>
          </p:cNvPr>
          <p:cNvSpPr/>
          <p:nvPr/>
        </p:nvSpPr>
        <p:spPr>
          <a:xfrm>
            <a:off x="1693532" y="4211877"/>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1" name="Rectangle: Rounded Corners 120">
            <a:extLst>
              <a:ext uri="{FF2B5EF4-FFF2-40B4-BE49-F238E27FC236}">
                <a16:creationId xmlns:a16="http://schemas.microsoft.com/office/drawing/2014/main" id="{AB00323C-459D-D2B6-5342-159C4DEAA841}"/>
              </a:ext>
            </a:extLst>
          </p:cNvPr>
          <p:cNvSpPr/>
          <p:nvPr/>
        </p:nvSpPr>
        <p:spPr>
          <a:xfrm>
            <a:off x="3158502" y="4211877"/>
            <a:ext cx="139923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3" name="Rectangle: Rounded Corners 122">
            <a:extLst>
              <a:ext uri="{FF2B5EF4-FFF2-40B4-BE49-F238E27FC236}">
                <a16:creationId xmlns:a16="http://schemas.microsoft.com/office/drawing/2014/main" id="{CF09E3B1-3B65-F63B-6FCF-8C16CE35CEA1}"/>
              </a:ext>
            </a:extLst>
          </p:cNvPr>
          <p:cNvSpPr/>
          <p:nvPr/>
        </p:nvSpPr>
        <p:spPr>
          <a:xfrm>
            <a:off x="4557735" y="4211877"/>
            <a:ext cx="157773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5" name="Rectangle: Rounded Corners 124">
            <a:extLst>
              <a:ext uri="{FF2B5EF4-FFF2-40B4-BE49-F238E27FC236}">
                <a16:creationId xmlns:a16="http://schemas.microsoft.com/office/drawing/2014/main" id="{C6075AAE-F183-7307-4ADB-6AC4F10A9542}"/>
              </a:ext>
            </a:extLst>
          </p:cNvPr>
          <p:cNvSpPr/>
          <p:nvPr/>
        </p:nvSpPr>
        <p:spPr>
          <a:xfrm>
            <a:off x="6135471" y="4211877"/>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7" name="Rectangle: Rounded Corners 126">
            <a:extLst>
              <a:ext uri="{FF2B5EF4-FFF2-40B4-BE49-F238E27FC236}">
                <a16:creationId xmlns:a16="http://schemas.microsoft.com/office/drawing/2014/main" id="{58EE622D-89C5-0172-8549-659E059F0FDF}"/>
              </a:ext>
            </a:extLst>
          </p:cNvPr>
          <p:cNvSpPr/>
          <p:nvPr/>
        </p:nvSpPr>
        <p:spPr>
          <a:xfrm>
            <a:off x="7600442" y="4211877"/>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9" name="Rectangle: Rounded Corners 128">
            <a:extLst>
              <a:ext uri="{FF2B5EF4-FFF2-40B4-BE49-F238E27FC236}">
                <a16:creationId xmlns:a16="http://schemas.microsoft.com/office/drawing/2014/main" id="{B350C4F5-4B41-5042-E7E1-27010E8D84D8}"/>
              </a:ext>
            </a:extLst>
          </p:cNvPr>
          <p:cNvSpPr/>
          <p:nvPr/>
        </p:nvSpPr>
        <p:spPr>
          <a:xfrm>
            <a:off x="9065412" y="4211877"/>
            <a:ext cx="157135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31" name="Rectangle: Rounded Corners 130">
            <a:extLst>
              <a:ext uri="{FF2B5EF4-FFF2-40B4-BE49-F238E27FC236}">
                <a16:creationId xmlns:a16="http://schemas.microsoft.com/office/drawing/2014/main" id="{52CE2FCA-9D35-648F-17D1-C3BD403249AC}"/>
              </a:ext>
            </a:extLst>
          </p:cNvPr>
          <p:cNvSpPr/>
          <p:nvPr/>
        </p:nvSpPr>
        <p:spPr>
          <a:xfrm>
            <a:off x="10636768" y="4211877"/>
            <a:ext cx="135858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33" name="Rectangle: Rounded Corners 132">
            <a:extLst>
              <a:ext uri="{FF2B5EF4-FFF2-40B4-BE49-F238E27FC236}">
                <a16:creationId xmlns:a16="http://schemas.microsoft.com/office/drawing/2014/main" id="{9435DF38-98BE-F643-7E3E-EDF6081A3BCC}"/>
              </a:ext>
            </a:extLst>
          </p:cNvPr>
          <p:cNvSpPr/>
          <p:nvPr/>
        </p:nvSpPr>
        <p:spPr>
          <a:xfrm>
            <a:off x="1693531" y="4923977"/>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35" name="Rectangle: Rounded Corners 134">
            <a:extLst>
              <a:ext uri="{FF2B5EF4-FFF2-40B4-BE49-F238E27FC236}">
                <a16:creationId xmlns:a16="http://schemas.microsoft.com/office/drawing/2014/main" id="{0003C783-CBF6-FBAF-2DD5-CC0DA16107F4}"/>
              </a:ext>
            </a:extLst>
          </p:cNvPr>
          <p:cNvSpPr/>
          <p:nvPr/>
        </p:nvSpPr>
        <p:spPr>
          <a:xfrm>
            <a:off x="3158501" y="4923977"/>
            <a:ext cx="139923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137" name="Rectangle: Rounded Corners 136">
            <a:extLst>
              <a:ext uri="{FF2B5EF4-FFF2-40B4-BE49-F238E27FC236}">
                <a16:creationId xmlns:a16="http://schemas.microsoft.com/office/drawing/2014/main" id="{442C42DB-EABE-49E1-44D7-433310CD16F9}"/>
              </a:ext>
            </a:extLst>
          </p:cNvPr>
          <p:cNvSpPr/>
          <p:nvPr/>
        </p:nvSpPr>
        <p:spPr>
          <a:xfrm>
            <a:off x="4557734" y="4923977"/>
            <a:ext cx="157773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39" name="Rectangle: Rounded Corners 138">
            <a:extLst>
              <a:ext uri="{FF2B5EF4-FFF2-40B4-BE49-F238E27FC236}">
                <a16:creationId xmlns:a16="http://schemas.microsoft.com/office/drawing/2014/main" id="{82F685DF-2E2F-C545-7039-4C20A5289544}"/>
              </a:ext>
            </a:extLst>
          </p:cNvPr>
          <p:cNvSpPr/>
          <p:nvPr/>
        </p:nvSpPr>
        <p:spPr>
          <a:xfrm>
            <a:off x="6135470" y="4923977"/>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41" name="Rectangle: Rounded Corners 140">
            <a:extLst>
              <a:ext uri="{FF2B5EF4-FFF2-40B4-BE49-F238E27FC236}">
                <a16:creationId xmlns:a16="http://schemas.microsoft.com/office/drawing/2014/main" id="{88651B08-F0CA-AE53-1628-5F93544722B1}"/>
              </a:ext>
            </a:extLst>
          </p:cNvPr>
          <p:cNvSpPr/>
          <p:nvPr/>
        </p:nvSpPr>
        <p:spPr>
          <a:xfrm>
            <a:off x="7600441" y="4923977"/>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143" name="Rectangle: Rounded Corners 142">
            <a:extLst>
              <a:ext uri="{FF2B5EF4-FFF2-40B4-BE49-F238E27FC236}">
                <a16:creationId xmlns:a16="http://schemas.microsoft.com/office/drawing/2014/main" id="{79B3DBB8-75B9-845E-CC19-61527ACCA10F}"/>
              </a:ext>
            </a:extLst>
          </p:cNvPr>
          <p:cNvSpPr/>
          <p:nvPr/>
        </p:nvSpPr>
        <p:spPr>
          <a:xfrm>
            <a:off x="9065411" y="4923977"/>
            <a:ext cx="157135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45" name="Rectangle: Rounded Corners 144">
            <a:extLst>
              <a:ext uri="{FF2B5EF4-FFF2-40B4-BE49-F238E27FC236}">
                <a16:creationId xmlns:a16="http://schemas.microsoft.com/office/drawing/2014/main" id="{3C3FED87-8C3E-FEC4-9D69-431E14966309}"/>
              </a:ext>
            </a:extLst>
          </p:cNvPr>
          <p:cNvSpPr/>
          <p:nvPr/>
        </p:nvSpPr>
        <p:spPr>
          <a:xfrm>
            <a:off x="10636767" y="4923977"/>
            <a:ext cx="135858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47" name="Rectangle: Rounded Corners 146">
            <a:extLst>
              <a:ext uri="{FF2B5EF4-FFF2-40B4-BE49-F238E27FC236}">
                <a16:creationId xmlns:a16="http://schemas.microsoft.com/office/drawing/2014/main" id="{351F5901-F93E-4DC8-DD61-F6326E7CAB9D}"/>
              </a:ext>
            </a:extLst>
          </p:cNvPr>
          <p:cNvSpPr/>
          <p:nvPr/>
        </p:nvSpPr>
        <p:spPr>
          <a:xfrm>
            <a:off x="1693531" y="5636078"/>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49" name="Rectangle: Rounded Corners 148">
            <a:extLst>
              <a:ext uri="{FF2B5EF4-FFF2-40B4-BE49-F238E27FC236}">
                <a16:creationId xmlns:a16="http://schemas.microsoft.com/office/drawing/2014/main" id="{9A3C7A25-E14F-4F24-CBBD-AB70722CDE1A}"/>
              </a:ext>
            </a:extLst>
          </p:cNvPr>
          <p:cNvSpPr/>
          <p:nvPr/>
        </p:nvSpPr>
        <p:spPr>
          <a:xfrm>
            <a:off x="3158501" y="5636078"/>
            <a:ext cx="139923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1" name="Rectangle: Rounded Corners 150">
            <a:extLst>
              <a:ext uri="{FF2B5EF4-FFF2-40B4-BE49-F238E27FC236}">
                <a16:creationId xmlns:a16="http://schemas.microsoft.com/office/drawing/2014/main" id="{FEBE3E82-15DB-E054-F6B4-34F6CCD8ADFA}"/>
              </a:ext>
            </a:extLst>
          </p:cNvPr>
          <p:cNvSpPr/>
          <p:nvPr/>
        </p:nvSpPr>
        <p:spPr>
          <a:xfrm>
            <a:off x="4557734" y="5636078"/>
            <a:ext cx="157773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3" name="Rectangle: Rounded Corners 152">
            <a:extLst>
              <a:ext uri="{FF2B5EF4-FFF2-40B4-BE49-F238E27FC236}">
                <a16:creationId xmlns:a16="http://schemas.microsoft.com/office/drawing/2014/main" id="{7DC71F2D-530F-4A92-D5C3-47D02B039083}"/>
              </a:ext>
            </a:extLst>
          </p:cNvPr>
          <p:cNvSpPr/>
          <p:nvPr/>
        </p:nvSpPr>
        <p:spPr>
          <a:xfrm>
            <a:off x="6135470" y="5636078"/>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5" name="Rectangle: Rounded Corners 154">
            <a:extLst>
              <a:ext uri="{FF2B5EF4-FFF2-40B4-BE49-F238E27FC236}">
                <a16:creationId xmlns:a16="http://schemas.microsoft.com/office/drawing/2014/main" id="{3FA27746-D000-BA67-8125-FB0BBEBE31CC}"/>
              </a:ext>
            </a:extLst>
          </p:cNvPr>
          <p:cNvSpPr/>
          <p:nvPr/>
        </p:nvSpPr>
        <p:spPr>
          <a:xfrm>
            <a:off x="7600441" y="5636078"/>
            <a:ext cx="146497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7" name="Rectangle: Rounded Corners 156">
            <a:extLst>
              <a:ext uri="{FF2B5EF4-FFF2-40B4-BE49-F238E27FC236}">
                <a16:creationId xmlns:a16="http://schemas.microsoft.com/office/drawing/2014/main" id="{3D2C894B-9883-967D-3A38-CCBCD9612E6D}"/>
              </a:ext>
            </a:extLst>
          </p:cNvPr>
          <p:cNvSpPr/>
          <p:nvPr/>
        </p:nvSpPr>
        <p:spPr>
          <a:xfrm>
            <a:off x="9065411" y="5636078"/>
            <a:ext cx="157135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9" name="Rectangle: Rounded Corners 158">
            <a:extLst>
              <a:ext uri="{FF2B5EF4-FFF2-40B4-BE49-F238E27FC236}">
                <a16:creationId xmlns:a16="http://schemas.microsoft.com/office/drawing/2014/main" id="{70D338F3-0A0A-3D89-F6AA-3A4F332DE9D0}"/>
              </a:ext>
            </a:extLst>
          </p:cNvPr>
          <p:cNvSpPr/>
          <p:nvPr/>
        </p:nvSpPr>
        <p:spPr>
          <a:xfrm>
            <a:off x="10636767" y="5636078"/>
            <a:ext cx="135858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pic>
        <p:nvPicPr>
          <p:cNvPr id="161" name="Picture 160">
            <a:extLst>
              <a:ext uri="{FF2B5EF4-FFF2-40B4-BE49-F238E27FC236}">
                <a16:creationId xmlns:a16="http://schemas.microsoft.com/office/drawing/2014/main" id="{97CD19E2-17EA-A660-7ECD-076A363E5A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09" t="14737" r="16400"/>
          <a:stretch/>
        </p:blipFill>
        <p:spPr>
          <a:xfrm>
            <a:off x="8925625" y="804313"/>
            <a:ext cx="513956" cy="596278"/>
          </a:xfrm>
          <a:prstGeom prst="rect">
            <a:avLst/>
          </a:prstGeom>
        </p:spPr>
      </p:pic>
      <p:pic>
        <p:nvPicPr>
          <p:cNvPr id="163" name="Picture 162" descr="A picture containing toy, doll&#10;&#10;Description automatically generated">
            <a:extLst>
              <a:ext uri="{FF2B5EF4-FFF2-40B4-BE49-F238E27FC236}">
                <a16:creationId xmlns:a16="http://schemas.microsoft.com/office/drawing/2014/main" id="{F8299037-04B4-2416-7E42-023199AD92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16" t="25833" r="15694"/>
          <a:stretch/>
        </p:blipFill>
        <p:spPr>
          <a:xfrm>
            <a:off x="3106436" y="874221"/>
            <a:ext cx="469762" cy="526369"/>
          </a:xfrm>
          <a:prstGeom prst="rect">
            <a:avLst/>
          </a:prstGeom>
        </p:spPr>
      </p:pic>
      <p:pic>
        <p:nvPicPr>
          <p:cNvPr id="165" name="Picture 164">
            <a:extLst>
              <a:ext uri="{FF2B5EF4-FFF2-40B4-BE49-F238E27FC236}">
                <a16:creationId xmlns:a16="http://schemas.microsoft.com/office/drawing/2014/main" id="{C310C659-74AE-F6AE-0B2D-C5F2C6693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8391" y="804313"/>
            <a:ext cx="552783" cy="596278"/>
          </a:xfrm>
          <a:prstGeom prst="rect">
            <a:avLst/>
          </a:prstGeom>
        </p:spPr>
      </p:pic>
      <p:pic>
        <p:nvPicPr>
          <p:cNvPr id="167" name="Picture 166" descr="A picture containing toy, vector graphics&#10;&#10;Description automatically generated">
            <a:extLst>
              <a:ext uri="{FF2B5EF4-FFF2-40B4-BE49-F238E27FC236}">
                <a16:creationId xmlns:a16="http://schemas.microsoft.com/office/drawing/2014/main" id="{CF498458-BAC0-8A4A-B274-5B30174A57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47" t="21351" r="18750"/>
          <a:stretch/>
        </p:blipFill>
        <p:spPr>
          <a:xfrm>
            <a:off x="10450119" y="861134"/>
            <a:ext cx="482616" cy="539457"/>
          </a:xfrm>
          <a:prstGeom prst="rect">
            <a:avLst/>
          </a:prstGeom>
        </p:spPr>
      </p:pic>
      <p:pic>
        <p:nvPicPr>
          <p:cNvPr id="169" name="Picture 168" descr="A picture containing text&#10;&#10;Description automatically generated">
            <a:extLst>
              <a:ext uri="{FF2B5EF4-FFF2-40B4-BE49-F238E27FC236}">
                <a16:creationId xmlns:a16="http://schemas.microsoft.com/office/drawing/2014/main" id="{65E534D4-E956-99D3-E955-A51329B03A5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17" t="20139" r="15810"/>
          <a:stretch/>
        </p:blipFill>
        <p:spPr>
          <a:xfrm>
            <a:off x="1555231" y="874223"/>
            <a:ext cx="469762" cy="526368"/>
          </a:xfrm>
          <a:prstGeom prst="rect">
            <a:avLst/>
          </a:prstGeom>
        </p:spPr>
      </p:pic>
      <p:pic>
        <p:nvPicPr>
          <p:cNvPr id="171" name="Picture 170" descr="A picture containing text&#10;&#10;Description automatically generated">
            <a:extLst>
              <a:ext uri="{FF2B5EF4-FFF2-40B4-BE49-F238E27FC236}">
                <a16:creationId xmlns:a16="http://schemas.microsoft.com/office/drawing/2014/main" id="{617F8FBD-56C6-D077-D8D4-F1123F4706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473"/>
          <a:stretch/>
        </p:blipFill>
        <p:spPr>
          <a:xfrm>
            <a:off x="7401131" y="795862"/>
            <a:ext cx="513956" cy="604729"/>
          </a:xfrm>
          <a:prstGeom prst="rect">
            <a:avLst/>
          </a:prstGeom>
        </p:spPr>
      </p:pic>
      <p:pic>
        <p:nvPicPr>
          <p:cNvPr id="173" name="Picture 172" descr="A picture containing dark&#10;&#10;Description automatically generated">
            <a:extLst>
              <a:ext uri="{FF2B5EF4-FFF2-40B4-BE49-F238E27FC236}">
                <a16:creationId xmlns:a16="http://schemas.microsoft.com/office/drawing/2014/main" id="{DB182F83-FAA8-4A83-5A39-AB089FF44D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12508" y="753014"/>
            <a:ext cx="627785" cy="627785"/>
          </a:xfrm>
          <a:prstGeom prst="rect">
            <a:avLst/>
          </a:prstGeom>
        </p:spPr>
      </p:pic>
      <p:sp>
        <p:nvSpPr>
          <p:cNvPr id="6" name="TextBox 5">
            <a:extLst>
              <a:ext uri="{FF2B5EF4-FFF2-40B4-BE49-F238E27FC236}">
                <a16:creationId xmlns:a16="http://schemas.microsoft.com/office/drawing/2014/main" id="{ED98872B-2CD5-6E90-963D-5FFBC38E13D4}"/>
              </a:ext>
            </a:extLst>
          </p:cNvPr>
          <p:cNvSpPr txBox="1"/>
          <p:nvPr/>
        </p:nvSpPr>
        <p:spPr>
          <a:xfrm>
            <a:off x="6285908" y="233242"/>
            <a:ext cx="3258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55A5"/>
                </a:solidFill>
                <a:effectLst/>
                <a:uLnTx/>
                <a:uFillTx/>
                <a:latin typeface="Century Gothic"/>
                <a:ea typeface="+mn-ea"/>
                <a:cs typeface="+mn-cs"/>
              </a:rPr>
              <a:t>Answers</a:t>
            </a:r>
          </a:p>
        </p:txBody>
      </p:sp>
    </p:spTree>
    <p:extLst>
      <p:ext uri="{BB962C8B-B14F-4D97-AF65-F5344CB8AC3E}">
        <p14:creationId xmlns:p14="http://schemas.microsoft.com/office/powerpoint/2010/main" val="2884440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D967C5-D6EE-31B8-0B55-0CD2487C3B80}"/>
              </a:ext>
            </a:extLst>
          </p:cNvPr>
          <p:cNvSpPr>
            <a:spLocks noGrp="1"/>
          </p:cNvSpPr>
          <p:nvPr>
            <p:ph type="title"/>
          </p:nvPr>
        </p:nvSpPr>
        <p:spPr>
          <a:xfrm>
            <a:off x="0" y="213557"/>
            <a:ext cx="6575174" cy="647577"/>
          </a:xfrm>
        </p:spPr>
        <p:txBody>
          <a:bodyPr>
            <a:normAutofit/>
          </a:bodyPr>
          <a:lstStyle/>
          <a:p>
            <a:r>
              <a:rPr lang="fr-FR" dirty="0"/>
              <a:t>L’agenda de la semaine</a:t>
            </a:r>
          </a:p>
        </p:txBody>
      </p:sp>
      <p:sp>
        <p:nvSpPr>
          <p:cNvPr id="5" name="Rounded Rectangle 46">
            <a:extLst>
              <a:ext uri="{FF2B5EF4-FFF2-40B4-BE49-F238E27FC236}">
                <a16:creationId xmlns:a16="http://schemas.microsoft.com/office/drawing/2014/main" id="{632BC18D-9E5A-8C09-A1E7-0EBC0BF172C5}"/>
              </a:ext>
            </a:extLst>
          </p:cNvPr>
          <p:cNvSpPr/>
          <p:nvPr/>
        </p:nvSpPr>
        <p:spPr>
          <a:xfrm>
            <a:off x="9870744" y="258982"/>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8" name="Rectangle: Rounded Corners 7">
            <a:extLst>
              <a:ext uri="{FF2B5EF4-FFF2-40B4-BE49-F238E27FC236}">
                <a16:creationId xmlns:a16="http://schemas.microsoft.com/office/drawing/2014/main" id="{EEB154C3-1FAF-C5CA-75F8-0FA8E9AC61AE}"/>
              </a:ext>
            </a:extLst>
          </p:cNvPr>
          <p:cNvSpPr/>
          <p:nvPr/>
        </p:nvSpPr>
        <p:spPr>
          <a:xfrm>
            <a:off x="101104" y="1383891"/>
            <a:ext cx="127402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lundi</a:t>
            </a:r>
          </a:p>
        </p:txBody>
      </p:sp>
      <p:sp>
        <p:nvSpPr>
          <p:cNvPr id="23" name="Rectangle: Rounded Corners 22">
            <a:extLst>
              <a:ext uri="{FF2B5EF4-FFF2-40B4-BE49-F238E27FC236}">
                <a16:creationId xmlns:a16="http://schemas.microsoft.com/office/drawing/2014/main" id="{E4BEE8DE-2583-D541-488C-3CE973E551AA}"/>
              </a:ext>
            </a:extLst>
          </p:cNvPr>
          <p:cNvSpPr/>
          <p:nvPr/>
        </p:nvSpPr>
        <p:spPr>
          <a:xfrm>
            <a:off x="101104" y="2095991"/>
            <a:ext cx="127402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mardi</a:t>
            </a:r>
          </a:p>
        </p:txBody>
      </p:sp>
      <p:sp>
        <p:nvSpPr>
          <p:cNvPr id="25" name="Rectangle: Rounded Corners 24">
            <a:extLst>
              <a:ext uri="{FF2B5EF4-FFF2-40B4-BE49-F238E27FC236}">
                <a16:creationId xmlns:a16="http://schemas.microsoft.com/office/drawing/2014/main" id="{AA60BFC4-AC68-CAC2-7A57-6ADE86D78BB5}"/>
              </a:ext>
            </a:extLst>
          </p:cNvPr>
          <p:cNvSpPr/>
          <p:nvPr/>
        </p:nvSpPr>
        <p:spPr>
          <a:xfrm>
            <a:off x="101104" y="2783245"/>
            <a:ext cx="127402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mercredi</a:t>
            </a:r>
          </a:p>
        </p:txBody>
      </p:sp>
      <p:sp>
        <p:nvSpPr>
          <p:cNvPr id="27" name="Rectangle: Rounded Corners 26">
            <a:extLst>
              <a:ext uri="{FF2B5EF4-FFF2-40B4-BE49-F238E27FC236}">
                <a16:creationId xmlns:a16="http://schemas.microsoft.com/office/drawing/2014/main" id="{C584D2E3-7DF7-EDE9-800B-5056834CE818}"/>
              </a:ext>
            </a:extLst>
          </p:cNvPr>
          <p:cNvSpPr/>
          <p:nvPr/>
        </p:nvSpPr>
        <p:spPr>
          <a:xfrm>
            <a:off x="101104" y="3499777"/>
            <a:ext cx="127402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jeudi</a:t>
            </a:r>
          </a:p>
        </p:txBody>
      </p:sp>
      <p:sp>
        <p:nvSpPr>
          <p:cNvPr id="29" name="Rectangle: Rounded Corners 28">
            <a:extLst>
              <a:ext uri="{FF2B5EF4-FFF2-40B4-BE49-F238E27FC236}">
                <a16:creationId xmlns:a16="http://schemas.microsoft.com/office/drawing/2014/main" id="{82B2D1E8-84F5-40C5-0A61-D67555EDE943}"/>
              </a:ext>
            </a:extLst>
          </p:cNvPr>
          <p:cNvSpPr/>
          <p:nvPr/>
        </p:nvSpPr>
        <p:spPr>
          <a:xfrm>
            <a:off x="101104" y="4211877"/>
            <a:ext cx="127402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vendredi</a:t>
            </a:r>
          </a:p>
        </p:txBody>
      </p:sp>
      <p:sp>
        <p:nvSpPr>
          <p:cNvPr id="31" name="Rectangle: Rounded Corners 30">
            <a:extLst>
              <a:ext uri="{FF2B5EF4-FFF2-40B4-BE49-F238E27FC236}">
                <a16:creationId xmlns:a16="http://schemas.microsoft.com/office/drawing/2014/main" id="{571685AD-F94F-7491-4434-91BCC92B171B}"/>
              </a:ext>
            </a:extLst>
          </p:cNvPr>
          <p:cNvSpPr/>
          <p:nvPr/>
        </p:nvSpPr>
        <p:spPr>
          <a:xfrm>
            <a:off x="101104" y="4923977"/>
            <a:ext cx="127402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samedi</a:t>
            </a:r>
          </a:p>
        </p:txBody>
      </p:sp>
      <p:sp>
        <p:nvSpPr>
          <p:cNvPr id="33" name="Rectangle: Rounded Corners 32">
            <a:extLst>
              <a:ext uri="{FF2B5EF4-FFF2-40B4-BE49-F238E27FC236}">
                <a16:creationId xmlns:a16="http://schemas.microsoft.com/office/drawing/2014/main" id="{52E01E3A-E597-C838-5EB6-A06BE28711ED}"/>
              </a:ext>
            </a:extLst>
          </p:cNvPr>
          <p:cNvSpPr/>
          <p:nvPr/>
        </p:nvSpPr>
        <p:spPr>
          <a:xfrm>
            <a:off x="101104" y="5636078"/>
            <a:ext cx="127402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dimanche</a:t>
            </a:r>
          </a:p>
        </p:txBody>
      </p:sp>
      <p:sp>
        <p:nvSpPr>
          <p:cNvPr id="35" name="Rectangle: Rounded Corners 34">
            <a:extLst>
              <a:ext uri="{FF2B5EF4-FFF2-40B4-BE49-F238E27FC236}">
                <a16:creationId xmlns:a16="http://schemas.microsoft.com/office/drawing/2014/main" id="{E69CBFAC-2D85-F9E5-2376-FBED2FB43FDE}"/>
              </a:ext>
            </a:extLst>
          </p:cNvPr>
          <p:cNvSpPr/>
          <p:nvPr/>
        </p:nvSpPr>
        <p:spPr>
          <a:xfrm>
            <a:off x="1375130" y="928642"/>
            <a:ext cx="1640153"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Élodie</a:t>
            </a:r>
          </a:p>
        </p:txBody>
      </p:sp>
      <p:sp>
        <p:nvSpPr>
          <p:cNvPr id="37" name="Rectangle: Rounded Corners 36">
            <a:extLst>
              <a:ext uri="{FF2B5EF4-FFF2-40B4-BE49-F238E27FC236}">
                <a16:creationId xmlns:a16="http://schemas.microsoft.com/office/drawing/2014/main" id="{59263C39-DEFB-22B1-E508-C9DF2F8F4C10}"/>
              </a:ext>
            </a:extLst>
          </p:cNvPr>
          <p:cNvSpPr/>
          <p:nvPr/>
        </p:nvSpPr>
        <p:spPr>
          <a:xfrm>
            <a:off x="3031057" y="928642"/>
            <a:ext cx="1403699"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Léa</a:t>
            </a:r>
          </a:p>
        </p:txBody>
      </p:sp>
      <p:sp>
        <p:nvSpPr>
          <p:cNvPr id="39" name="Rectangle: Rounded Corners 38">
            <a:extLst>
              <a:ext uri="{FF2B5EF4-FFF2-40B4-BE49-F238E27FC236}">
                <a16:creationId xmlns:a16="http://schemas.microsoft.com/office/drawing/2014/main" id="{417B1869-BFF9-2BD2-30DE-EAEB00E6DE6C}"/>
              </a:ext>
            </a:extLst>
          </p:cNvPr>
          <p:cNvSpPr/>
          <p:nvPr/>
        </p:nvSpPr>
        <p:spPr>
          <a:xfrm>
            <a:off x="5635968" y="928642"/>
            <a:ext cx="1568611"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Amir</a:t>
            </a:r>
          </a:p>
        </p:txBody>
      </p:sp>
      <p:sp>
        <p:nvSpPr>
          <p:cNvPr id="41" name="Rectangle: Rounded Corners 40">
            <a:extLst>
              <a:ext uri="{FF2B5EF4-FFF2-40B4-BE49-F238E27FC236}">
                <a16:creationId xmlns:a16="http://schemas.microsoft.com/office/drawing/2014/main" id="{A0E7B48D-BBFC-95B9-736C-664D76C64435}"/>
              </a:ext>
            </a:extLst>
          </p:cNvPr>
          <p:cNvSpPr/>
          <p:nvPr/>
        </p:nvSpPr>
        <p:spPr>
          <a:xfrm>
            <a:off x="10592128" y="933073"/>
            <a:ext cx="1454129"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Antoine</a:t>
            </a:r>
          </a:p>
        </p:txBody>
      </p:sp>
      <p:sp>
        <p:nvSpPr>
          <p:cNvPr id="43" name="Rectangle: Rounded Corners 42">
            <a:extLst>
              <a:ext uri="{FF2B5EF4-FFF2-40B4-BE49-F238E27FC236}">
                <a16:creationId xmlns:a16="http://schemas.microsoft.com/office/drawing/2014/main" id="{99143206-6657-73F7-A06C-409FAE69C180}"/>
              </a:ext>
            </a:extLst>
          </p:cNvPr>
          <p:cNvSpPr/>
          <p:nvPr/>
        </p:nvSpPr>
        <p:spPr>
          <a:xfrm>
            <a:off x="8765669" y="928642"/>
            <a:ext cx="1826460"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Sophie</a:t>
            </a:r>
          </a:p>
        </p:txBody>
      </p:sp>
      <p:sp>
        <p:nvSpPr>
          <p:cNvPr id="45" name="Rectangle: Rounded Corners 44">
            <a:extLst>
              <a:ext uri="{FF2B5EF4-FFF2-40B4-BE49-F238E27FC236}">
                <a16:creationId xmlns:a16="http://schemas.microsoft.com/office/drawing/2014/main" id="{72E037F1-868F-AD73-247D-FB00DEAB309E}"/>
              </a:ext>
            </a:extLst>
          </p:cNvPr>
          <p:cNvSpPr/>
          <p:nvPr/>
        </p:nvSpPr>
        <p:spPr>
          <a:xfrm>
            <a:off x="7204577" y="924210"/>
            <a:ext cx="1573831"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Océane</a:t>
            </a:r>
          </a:p>
        </p:txBody>
      </p:sp>
      <p:sp>
        <p:nvSpPr>
          <p:cNvPr id="47" name="Rectangle: Rounded Corners 46">
            <a:extLst>
              <a:ext uri="{FF2B5EF4-FFF2-40B4-BE49-F238E27FC236}">
                <a16:creationId xmlns:a16="http://schemas.microsoft.com/office/drawing/2014/main" id="{18815C03-E786-6DEB-66F2-65E9B47D2319}"/>
              </a:ext>
            </a:extLst>
          </p:cNvPr>
          <p:cNvSpPr/>
          <p:nvPr/>
        </p:nvSpPr>
        <p:spPr>
          <a:xfrm>
            <a:off x="4419844" y="928642"/>
            <a:ext cx="1222135"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Stéphanie</a:t>
            </a:r>
          </a:p>
        </p:txBody>
      </p:sp>
      <p:sp>
        <p:nvSpPr>
          <p:cNvPr id="49" name="Rectangle: Rounded Corners 48">
            <a:extLst>
              <a:ext uri="{FF2B5EF4-FFF2-40B4-BE49-F238E27FC236}">
                <a16:creationId xmlns:a16="http://schemas.microsoft.com/office/drawing/2014/main" id="{DB337DC0-F50E-81B5-F412-5932057CDC4A}"/>
              </a:ext>
            </a:extLst>
          </p:cNvPr>
          <p:cNvSpPr/>
          <p:nvPr/>
        </p:nvSpPr>
        <p:spPr>
          <a:xfrm>
            <a:off x="1375131" y="1383891"/>
            <a:ext cx="1722245"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1" name="Rectangle: Rounded Corners 50">
            <a:extLst>
              <a:ext uri="{FF2B5EF4-FFF2-40B4-BE49-F238E27FC236}">
                <a16:creationId xmlns:a16="http://schemas.microsoft.com/office/drawing/2014/main" id="{A1BAD428-4C63-F3FF-E95E-CA6978FC9AB9}"/>
              </a:ext>
            </a:extLst>
          </p:cNvPr>
          <p:cNvSpPr/>
          <p:nvPr/>
        </p:nvSpPr>
        <p:spPr>
          <a:xfrm>
            <a:off x="3097381" y="1383891"/>
            <a:ext cx="1322460"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Léa plays football with her club</a:t>
            </a:r>
          </a:p>
        </p:txBody>
      </p:sp>
      <p:sp>
        <p:nvSpPr>
          <p:cNvPr id="53" name="Rectangle: Rounded Corners 52">
            <a:extLst>
              <a:ext uri="{FF2B5EF4-FFF2-40B4-BE49-F238E27FC236}">
                <a16:creationId xmlns:a16="http://schemas.microsoft.com/office/drawing/2014/main" id="{D9650F70-6EAA-F993-7D6F-8F1822576BC9}"/>
              </a:ext>
            </a:extLst>
          </p:cNvPr>
          <p:cNvSpPr/>
          <p:nvPr/>
        </p:nvSpPr>
        <p:spPr>
          <a:xfrm>
            <a:off x="4419844" y="1383891"/>
            <a:ext cx="1222135"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5" name="Rectangle: Rounded Corners 54">
            <a:extLst>
              <a:ext uri="{FF2B5EF4-FFF2-40B4-BE49-F238E27FC236}">
                <a16:creationId xmlns:a16="http://schemas.microsoft.com/office/drawing/2014/main" id="{BFF123F8-792E-5DB0-6959-8ADDB59A9083}"/>
              </a:ext>
            </a:extLst>
          </p:cNvPr>
          <p:cNvSpPr/>
          <p:nvPr/>
        </p:nvSpPr>
        <p:spPr>
          <a:xfrm>
            <a:off x="5635968" y="1383891"/>
            <a:ext cx="1568611"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7" name="Rectangle: Rounded Corners 56">
            <a:extLst>
              <a:ext uri="{FF2B5EF4-FFF2-40B4-BE49-F238E27FC236}">
                <a16:creationId xmlns:a16="http://schemas.microsoft.com/office/drawing/2014/main" id="{B44571E4-BDB9-E029-A0AE-6CC536996B0B}"/>
              </a:ext>
            </a:extLst>
          </p:cNvPr>
          <p:cNvSpPr/>
          <p:nvPr/>
        </p:nvSpPr>
        <p:spPr>
          <a:xfrm>
            <a:off x="7204578" y="1379459"/>
            <a:ext cx="1573831"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9" name="Rectangle: Rounded Corners 58">
            <a:extLst>
              <a:ext uri="{FF2B5EF4-FFF2-40B4-BE49-F238E27FC236}">
                <a16:creationId xmlns:a16="http://schemas.microsoft.com/office/drawing/2014/main" id="{1236A548-3C04-9194-DD39-D7EF2F72898F}"/>
              </a:ext>
            </a:extLst>
          </p:cNvPr>
          <p:cNvSpPr/>
          <p:nvPr/>
        </p:nvSpPr>
        <p:spPr>
          <a:xfrm>
            <a:off x="8765671" y="1383891"/>
            <a:ext cx="1826460"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Sophie plays tennis</a:t>
            </a:r>
          </a:p>
        </p:txBody>
      </p:sp>
      <p:sp>
        <p:nvSpPr>
          <p:cNvPr id="61" name="Rectangle: Rounded Corners 60">
            <a:extLst>
              <a:ext uri="{FF2B5EF4-FFF2-40B4-BE49-F238E27FC236}">
                <a16:creationId xmlns:a16="http://schemas.microsoft.com/office/drawing/2014/main" id="{6B6CFC39-C1B0-4ACE-613B-291F9EF21288}"/>
              </a:ext>
            </a:extLst>
          </p:cNvPr>
          <p:cNvSpPr/>
          <p:nvPr/>
        </p:nvSpPr>
        <p:spPr>
          <a:xfrm>
            <a:off x="10592131" y="1388322"/>
            <a:ext cx="1454128"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63" name="Rectangle: Rounded Corners 62">
            <a:extLst>
              <a:ext uri="{FF2B5EF4-FFF2-40B4-BE49-F238E27FC236}">
                <a16:creationId xmlns:a16="http://schemas.microsoft.com/office/drawing/2014/main" id="{8CC0CFE8-7E0C-A4FB-72A1-63CF32731F83}"/>
              </a:ext>
            </a:extLst>
          </p:cNvPr>
          <p:cNvSpPr/>
          <p:nvPr/>
        </p:nvSpPr>
        <p:spPr>
          <a:xfrm>
            <a:off x="1375131" y="2095991"/>
            <a:ext cx="1722245"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65" name="Rectangle: Rounded Corners 64">
            <a:extLst>
              <a:ext uri="{FF2B5EF4-FFF2-40B4-BE49-F238E27FC236}">
                <a16:creationId xmlns:a16="http://schemas.microsoft.com/office/drawing/2014/main" id="{BF9F159C-53B4-1B91-D166-9BDC4466785C}"/>
              </a:ext>
            </a:extLst>
          </p:cNvPr>
          <p:cNvSpPr/>
          <p:nvPr/>
        </p:nvSpPr>
        <p:spPr>
          <a:xfrm>
            <a:off x="3097381" y="2095991"/>
            <a:ext cx="1322460"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67" name="Rectangle: Rounded Corners 66">
            <a:extLst>
              <a:ext uri="{FF2B5EF4-FFF2-40B4-BE49-F238E27FC236}">
                <a16:creationId xmlns:a16="http://schemas.microsoft.com/office/drawing/2014/main" id="{E6471F72-9453-D6E0-C4BA-50363E386BDE}"/>
              </a:ext>
            </a:extLst>
          </p:cNvPr>
          <p:cNvSpPr/>
          <p:nvPr/>
        </p:nvSpPr>
        <p:spPr>
          <a:xfrm>
            <a:off x="4419844" y="2095991"/>
            <a:ext cx="1222135"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Stephanie cooks for family</a:t>
            </a:r>
          </a:p>
        </p:txBody>
      </p:sp>
      <p:sp>
        <p:nvSpPr>
          <p:cNvPr id="69" name="Rectangle: Rounded Corners 68">
            <a:extLst>
              <a:ext uri="{FF2B5EF4-FFF2-40B4-BE49-F238E27FC236}">
                <a16:creationId xmlns:a16="http://schemas.microsoft.com/office/drawing/2014/main" id="{2057E386-576C-648D-DCF0-EFAE9399F85F}"/>
              </a:ext>
            </a:extLst>
          </p:cNvPr>
          <p:cNvSpPr/>
          <p:nvPr/>
        </p:nvSpPr>
        <p:spPr>
          <a:xfrm>
            <a:off x="5635968" y="2095991"/>
            <a:ext cx="1568611"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Amir does food shopping with dad</a:t>
            </a:r>
          </a:p>
        </p:txBody>
      </p:sp>
      <p:sp>
        <p:nvSpPr>
          <p:cNvPr id="71" name="Rectangle: Rounded Corners 70">
            <a:extLst>
              <a:ext uri="{FF2B5EF4-FFF2-40B4-BE49-F238E27FC236}">
                <a16:creationId xmlns:a16="http://schemas.microsoft.com/office/drawing/2014/main" id="{4DE92B6F-0787-2EC8-5B8B-539EDE9F166D}"/>
              </a:ext>
            </a:extLst>
          </p:cNvPr>
          <p:cNvSpPr/>
          <p:nvPr/>
        </p:nvSpPr>
        <p:spPr>
          <a:xfrm>
            <a:off x="7204578" y="2091559"/>
            <a:ext cx="1573831"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73" name="Rectangle: Rounded Corners 72">
            <a:extLst>
              <a:ext uri="{FF2B5EF4-FFF2-40B4-BE49-F238E27FC236}">
                <a16:creationId xmlns:a16="http://schemas.microsoft.com/office/drawing/2014/main" id="{2A3D73BA-DDD0-ECF8-B877-1F180E191756}"/>
              </a:ext>
            </a:extLst>
          </p:cNvPr>
          <p:cNvSpPr/>
          <p:nvPr/>
        </p:nvSpPr>
        <p:spPr>
          <a:xfrm>
            <a:off x="8765671" y="2095991"/>
            <a:ext cx="1826460"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75" name="Rectangle: Rounded Corners 74">
            <a:extLst>
              <a:ext uri="{FF2B5EF4-FFF2-40B4-BE49-F238E27FC236}">
                <a16:creationId xmlns:a16="http://schemas.microsoft.com/office/drawing/2014/main" id="{14AE4557-B20F-3BE6-6EDC-EDB9CE6A755D}"/>
              </a:ext>
            </a:extLst>
          </p:cNvPr>
          <p:cNvSpPr/>
          <p:nvPr/>
        </p:nvSpPr>
        <p:spPr>
          <a:xfrm>
            <a:off x="10592131" y="2100422"/>
            <a:ext cx="1454128"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91" name="Rectangle: Rounded Corners 90">
            <a:extLst>
              <a:ext uri="{FF2B5EF4-FFF2-40B4-BE49-F238E27FC236}">
                <a16:creationId xmlns:a16="http://schemas.microsoft.com/office/drawing/2014/main" id="{2520EFE9-71F8-2B51-6069-A9D9E182E3A2}"/>
              </a:ext>
            </a:extLst>
          </p:cNvPr>
          <p:cNvSpPr/>
          <p:nvPr/>
        </p:nvSpPr>
        <p:spPr>
          <a:xfrm>
            <a:off x="1375131" y="2783245"/>
            <a:ext cx="172224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Élodie’s brother does housework</a:t>
            </a:r>
          </a:p>
        </p:txBody>
      </p:sp>
      <p:sp>
        <p:nvSpPr>
          <p:cNvPr id="93" name="Rectangle: Rounded Corners 92">
            <a:extLst>
              <a:ext uri="{FF2B5EF4-FFF2-40B4-BE49-F238E27FC236}">
                <a16:creationId xmlns:a16="http://schemas.microsoft.com/office/drawing/2014/main" id="{CD1DE908-5ECE-72EE-64A4-5C866A9AA2B0}"/>
              </a:ext>
            </a:extLst>
          </p:cNvPr>
          <p:cNvSpPr/>
          <p:nvPr/>
        </p:nvSpPr>
        <p:spPr>
          <a:xfrm>
            <a:off x="3097381" y="2783245"/>
            <a:ext cx="1322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95" name="Rectangle: Rounded Corners 94">
            <a:extLst>
              <a:ext uri="{FF2B5EF4-FFF2-40B4-BE49-F238E27FC236}">
                <a16:creationId xmlns:a16="http://schemas.microsoft.com/office/drawing/2014/main" id="{72A9F415-BCA4-520E-B2FD-CF6D026AA682}"/>
              </a:ext>
            </a:extLst>
          </p:cNvPr>
          <p:cNvSpPr/>
          <p:nvPr/>
        </p:nvSpPr>
        <p:spPr>
          <a:xfrm>
            <a:off x="4419844" y="2783245"/>
            <a:ext cx="122213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97" name="Rectangle: Rounded Corners 96">
            <a:extLst>
              <a:ext uri="{FF2B5EF4-FFF2-40B4-BE49-F238E27FC236}">
                <a16:creationId xmlns:a16="http://schemas.microsoft.com/office/drawing/2014/main" id="{F97588C9-7FA2-2595-43BC-C870B9F6AD18}"/>
              </a:ext>
            </a:extLst>
          </p:cNvPr>
          <p:cNvSpPr/>
          <p:nvPr/>
        </p:nvSpPr>
        <p:spPr>
          <a:xfrm>
            <a:off x="5635968" y="2783245"/>
            <a:ext cx="156861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99" name="Rectangle: Rounded Corners 98">
            <a:extLst>
              <a:ext uri="{FF2B5EF4-FFF2-40B4-BE49-F238E27FC236}">
                <a16:creationId xmlns:a16="http://schemas.microsoft.com/office/drawing/2014/main" id="{8843E397-17CC-DAB3-FFF2-D4C0FB82C87F}"/>
              </a:ext>
            </a:extLst>
          </p:cNvPr>
          <p:cNvSpPr/>
          <p:nvPr/>
        </p:nvSpPr>
        <p:spPr>
          <a:xfrm>
            <a:off x="7204578" y="2778813"/>
            <a:ext cx="15738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1" name="Rectangle: Rounded Corners 100">
            <a:extLst>
              <a:ext uri="{FF2B5EF4-FFF2-40B4-BE49-F238E27FC236}">
                <a16:creationId xmlns:a16="http://schemas.microsoft.com/office/drawing/2014/main" id="{6A6A3120-8506-AEA9-0CED-DD2984972CC9}"/>
              </a:ext>
            </a:extLst>
          </p:cNvPr>
          <p:cNvSpPr/>
          <p:nvPr/>
        </p:nvSpPr>
        <p:spPr>
          <a:xfrm>
            <a:off x="8765671" y="2783245"/>
            <a:ext cx="1826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Sophie learns English</a:t>
            </a:r>
          </a:p>
        </p:txBody>
      </p:sp>
      <p:sp>
        <p:nvSpPr>
          <p:cNvPr id="103" name="Rectangle: Rounded Corners 102">
            <a:extLst>
              <a:ext uri="{FF2B5EF4-FFF2-40B4-BE49-F238E27FC236}">
                <a16:creationId xmlns:a16="http://schemas.microsoft.com/office/drawing/2014/main" id="{57FE8273-BFF3-EE8E-64C5-867E2B0F8681}"/>
              </a:ext>
            </a:extLst>
          </p:cNvPr>
          <p:cNvSpPr/>
          <p:nvPr/>
        </p:nvSpPr>
        <p:spPr>
          <a:xfrm>
            <a:off x="10592131" y="2787676"/>
            <a:ext cx="1454128"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5" name="Rectangle: Rounded Corners 104">
            <a:extLst>
              <a:ext uri="{FF2B5EF4-FFF2-40B4-BE49-F238E27FC236}">
                <a16:creationId xmlns:a16="http://schemas.microsoft.com/office/drawing/2014/main" id="{BAD205BF-CF99-F07D-C805-95322F630C21}"/>
              </a:ext>
            </a:extLst>
          </p:cNvPr>
          <p:cNvSpPr/>
          <p:nvPr/>
        </p:nvSpPr>
        <p:spPr>
          <a:xfrm>
            <a:off x="1375131" y="3499777"/>
            <a:ext cx="172224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7" name="Rectangle: Rounded Corners 106">
            <a:extLst>
              <a:ext uri="{FF2B5EF4-FFF2-40B4-BE49-F238E27FC236}">
                <a16:creationId xmlns:a16="http://schemas.microsoft.com/office/drawing/2014/main" id="{70923320-7511-2E7A-03EF-632F3030B581}"/>
              </a:ext>
            </a:extLst>
          </p:cNvPr>
          <p:cNvSpPr/>
          <p:nvPr/>
        </p:nvSpPr>
        <p:spPr>
          <a:xfrm>
            <a:off x="3097381" y="3499777"/>
            <a:ext cx="1322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109" name="Rectangle: Rounded Corners 108">
            <a:extLst>
              <a:ext uri="{FF2B5EF4-FFF2-40B4-BE49-F238E27FC236}">
                <a16:creationId xmlns:a16="http://schemas.microsoft.com/office/drawing/2014/main" id="{D84418B5-A195-2FF0-C0E4-795495CE9664}"/>
              </a:ext>
            </a:extLst>
          </p:cNvPr>
          <p:cNvSpPr/>
          <p:nvPr/>
        </p:nvSpPr>
        <p:spPr>
          <a:xfrm>
            <a:off x="4419844" y="3499777"/>
            <a:ext cx="122213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Stephanie cooks for family</a:t>
            </a:r>
          </a:p>
        </p:txBody>
      </p:sp>
      <p:sp>
        <p:nvSpPr>
          <p:cNvPr id="111" name="Rectangle: Rounded Corners 110">
            <a:extLst>
              <a:ext uri="{FF2B5EF4-FFF2-40B4-BE49-F238E27FC236}">
                <a16:creationId xmlns:a16="http://schemas.microsoft.com/office/drawing/2014/main" id="{1188AB0B-142D-97C6-33C2-8C8AC17F2DF5}"/>
              </a:ext>
            </a:extLst>
          </p:cNvPr>
          <p:cNvSpPr/>
          <p:nvPr/>
        </p:nvSpPr>
        <p:spPr>
          <a:xfrm>
            <a:off x="5635968" y="3499777"/>
            <a:ext cx="156861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3" name="Rectangle: Rounded Corners 112">
            <a:extLst>
              <a:ext uri="{FF2B5EF4-FFF2-40B4-BE49-F238E27FC236}">
                <a16:creationId xmlns:a16="http://schemas.microsoft.com/office/drawing/2014/main" id="{29AA0ED0-C0E1-AE5A-8D14-0B473BE60E89}"/>
              </a:ext>
            </a:extLst>
          </p:cNvPr>
          <p:cNvSpPr/>
          <p:nvPr/>
        </p:nvSpPr>
        <p:spPr>
          <a:xfrm>
            <a:off x="7204578" y="3495345"/>
            <a:ext cx="15738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Océane</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 prepares the  breakfast</a:t>
            </a:r>
          </a:p>
        </p:txBody>
      </p:sp>
      <p:sp>
        <p:nvSpPr>
          <p:cNvPr id="115" name="Rectangle: Rounded Corners 114">
            <a:extLst>
              <a:ext uri="{FF2B5EF4-FFF2-40B4-BE49-F238E27FC236}">
                <a16:creationId xmlns:a16="http://schemas.microsoft.com/office/drawing/2014/main" id="{56D0DA2E-53B1-16B8-506E-63714F554EB9}"/>
              </a:ext>
            </a:extLst>
          </p:cNvPr>
          <p:cNvSpPr/>
          <p:nvPr/>
        </p:nvSpPr>
        <p:spPr>
          <a:xfrm>
            <a:off x="8765671" y="3499777"/>
            <a:ext cx="1826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7" name="Rectangle: Rounded Corners 116">
            <a:extLst>
              <a:ext uri="{FF2B5EF4-FFF2-40B4-BE49-F238E27FC236}">
                <a16:creationId xmlns:a16="http://schemas.microsoft.com/office/drawing/2014/main" id="{F5659ED2-7EB8-D2A7-06B9-D25FDDBACA5B}"/>
              </a:ext>
            </a:extLst>
          </p:cNvPr>
          <p:cNvSpPr/>
          <p:nvPr/>
        </p:nvSpPr>
        <p:spPr>
          <a:xfrm>
            <a:off x="10592131" y="3504208"/>
            <a:ext cx="1454128"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9" name="Rectangle: Rounded Corners 118">
            <a:extLst>
              <a:ext uri="{FF2B5EF4-FFF2-40B4-BE49-F238E27FC236}">
                <a16:creationId xmlns:a16="http://schemas.microsoft.com/office/drawing/2014/main" id="{3F3878D0-225A-DDA4-5945-8C9A0F604AD2}"/>
              </a:ext>
            </a:extLst>
          </p:cNvPr>
          <p:cNvSpPr/>
          <p:nvPr/>
        </p:nvSpPr>
        <p:spPr>
          <a:xfrm>
            <a:off x="1375130" y="4211877"/>
            <a:ext cx="172224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1" name="Rectangle: Rounded Corners 120">
            <a:extLst>
              <a:ext uri="{FF2B5EF4-FFF2-40B4-BE49-F238E27FC236}">
                <a16:creationId xmlns:a16="http://schemas.microsoft.com/office/drawing/2014/main" id="{AB00323C-459D-D2B6-5342-159C4DEAA841}"/>
              </a:ext>
            </a:extLst>
          </p:cNvPr>
          <p:cNvSpPr/>
          <p:nvPr/>
        </p:nvSpPr>
        <p:spPr>
          <a:xfrm>
            <a:off x="3097380" y="4211877"/>
            <a:ext cx="1322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3" name="Rectangle: Rounded Corners 122">
            <a:extLst>
              <a:ext uri="{FF2B5EF4-FFF2-40B4-BE49-F238E27FC236}">
                <a16:creationId xmlns:a16="http://schemas.microsoft.com/office/drawing/2014/main" id="{CF09E3B1-3B65-F63B-6FCF-8C16CE35CEA1}"/>
              </a:ext>
            </a:extLst>
          </p:cNvPr>
          <p:cNvSpPr/>
          <p:nvPr/>
        </p:nvSpPr>
        <p:spPr>
          <a:xfrm>
            <a:off x="4419843" y="4211877"/>
            <a:ext cx="122213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5" name="Rectangle: Rounded Corners 124">
            <a:extLst>
              <a:ext uri="{FF2B5EF4-FFF2-40B4-BE49-F238E27FC236}">
                <a16:creationId xmlns:a16="http://schemas.microsoft.com/office/drawing/2014/main" id="{C6075AAE-F183-7307-4ADB-6AC4F10A9542}"/>
              </a:ext>
            </a:extLst>
          </p:cNvPr>
          <p:cNvSpPr/>
          <p:nvPr/>
        </p:nvSpPr>
        <p:spPr>
          <a:xfrm>
            <a:off x="5635967" y="4211877"/>
            <a:ext cx="156861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7" name="Rectangle: Rounded Corners 126">
            <a:extLst>
              <a:ext uri="{FF2B5EF4-FFF2-40B4-BE49-F238E27FC236}">
                <a16:creationId xmlns:a16="http://schemas.microsoft.com/office/drawing/2014/main" id="{58EE622D-89C5-0172-8549-659E059F0FDF}"/>
              </a:ext>
            </a:extLst>
          </p:cNvPr>
          <p:cNvSpPr/>
          <p:nvPr/>
        </p:nvSpPr>
        <p:spPr>
          <a:xfrm>
            <a:off x="7204577" y="4207445"/>
            <a:ext cx="15738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Océane</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 dances with sisters</a:t>
            </a:r>
          </a:p>
        </p:txBody>
      </p:sp>
      <p:sp>
        <p:nvSpPr>
          <p:cNvPr id="129" name="Rectangle: Rounded Corners 128">
            <a:extLst>
              <a:ext uri="{FF2B5EF4-FFF2-40B4-BE49-F238E27FC236}">
                <a16:creationId xmlns:a16="http://schemas.microsoft.com/office/drawing/2014/main" id="{B350C4F5-4B41-5042-E7E1-27010E8D84D8}"/>
              </a:ext>
            </a:extLst>
          </p:cNvPr>
          <p:cNvSpPr/>
          <p:nvPr/>
        </p:nvSpPr>
        <p:spPr>
          <a:xfrm>
            <a:off x="8765670" y="4211877"/>
            <a:ext cx="1826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31" name="Rectangle: Rounded Corners 130">
            <a:extLst>
              <a:ext uri="{FF2B5EF4-FFF2-40B4-BE49-F238E27FC236}">
                <a16:creationId xmlns:a16="http://schemas.microsoft.com/office/drawing/2014/main" id="{52CE2FCA-9D35-648F-17D1-C3BD403249AC}"/>
              </a:ext>
            </a:extLst>
          </p:cNvPr>
          <p:cNvSpPr/>
          <p:nvPr/>
        </p:nvSpPr>
        <p:spPr>
          <a:xfrm>
            <a:off x="10592130" y="4216308"/>
            <a:ext cx="1454128"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Antoine’s sister delivers newspapers</a:t>
            </a:r>
          </a:p>
        </p:txBody>
      </p:sp>
      <p:sp>
        <p:nvSpPr>
          <p:cNvPr id="133" name="Rectangle: Rounded Corners 132">
            <a:extLst>
              <a:ext uri="{FF2B5EF4-FFF2-40B4-BE49-F238E27FC236}">
                <a16:creationId xmlns:a16="http://schemas.microsoft.com/office/drawing/2014/main" id="{9435DF38-98BE-F643-7E3E-EDF6081A3BCC}"/>
              </a:ext>
            </a:extLst>
          </p:cNvPr>
          <p:cNvSpPr/>
          <p:nvPr/>
        </p:nvSpPr>
        <p:spPr>
          <a:xfrm>
            <a:off x="1375128" y="4923977"/>
            <a:ext cx="172224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Élodie</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 and mum sell clothes at the market</a:t>
            </a:r>
          </a:p>
        </p:txBody>
      </p:sp>
      <p:sp>
        <p:nvSpPr>
          <p:cNvPr id="135" name="Rectangle: Rounded Corners 134">
            <a:extLst>
              <a:ext uri="{FF2B5EF4-FFF2-40B4-BE49-F238E27FC236}">
                <a16:creationId xmlns:a16="http://schemas.microsoft.com/office/drawing/2014/main" id="{0003C783-CBF6-FBAF-2DD5-CC0DA16107F4}"/>
              </a:ext>
            </a:extLst>
          </p:cNvPr>
          <p:cNvSpPr/>
          <p:nvPr/>
        </p:nvSpPr>
        <p:spPr>
          <a:xfrm>
            <a:off x="3097379" y="4923977"/>
            <a:ext cx="1322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137" name="Rectangle: Rounded Corners 136">
            <a:extLst>
              <a:ext uri="{FF2B5EF4-FFF2-40B4-BE49-F238E27FC236}">
                <a16:creationId xmlns:a16="http://schemas.microsoft.com/office/drawing/2014/main" id="{442C42DB-EABE-49E1-44D7-433310CD16F9}"/>
              </a:ext>
            </a:extLst>
          </p:cNvPr>
          <p:cNvSpPr/>
          <p:nvPr/>
        </p:nvSpPr>
        <p:spPr>
          <a:xfrm>
            <a:off x="4419842" y="4923977"/>
            <a:ext cx="122213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Stephanie does homework</a:t>
            </a:r>
          </a:p>
        </p:txBody>
      </p:sp>
      <p:sp>
        <p:nvSpPr>
          <p:cNvPr id="139" name="Rectangle: Rounded Corners 138">
            <a:extLst>
              <a:ext uri="{FF2B5EF4-FFF2-40B4-BE49-F238E27FC236}">
                <a16:creationId xmlns:a16="http://schemas.microsoft.com/office/drawing/2014/main" id="{82F685DF-2E2F-C545-7039-4C20A5289544}"/>
              </a:ext>
            </a:extLst>
          </p:cNvPr>
          <p:cNvSpPr/>
          <p:nvPr/>
        </p:nvSpPr>
        <p:spPr>
          <a:xfrm>
            <a:off x="5635966" y="4923977"/>
            <a:ext cx="156861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Amir practises several sports</a:t>
            </a:r>
          </a:p>
        </p:txBody>
      </p:sp>
      <p:sp>
        <p:nvSpPr>
          <p:cNvPr id="141" name="Rectangle: Rounded Corners 140">
            <a:extLst>
              <a:ext uri="{FF2B5EF4-FFF2-40B4-BE49-F238E27FC236}">
                <a16:creationId xmlns:a16="http://schemas.microsoft.com/office/drawing/2014/main" id="{88651B08-F0CA-AE53-1628-5F93544722B1}"/>
              </a:ext>
            </a:extLst>
          </p:cNvPr>
          <p:cNvSpPr/>
          <p:nvPr/>
        </p:nvSpPr>
        <p:spPr>
          <a:xfrm>
            <a:off x="7204576" y="4919545"/>
            <a:ext cx="15738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143" name="Rectangle: Rounded Corners 142">
            <a:extLst>
              <a:ext uri="{FF2B5EF4-FFF2-40B4-BE49-F238E27FC236}">
                <a16:creationId xmlns:a16="http://schemas.microsoft.com/office/drawing/2014/main" id="{79B3DBB8-75B9-845E-CC19-61527ACCA10F}"/>
              </a:ext>
            </a:extLst>
          </p:cNvPr>
          <p:cNvSpPr/>
          <p:nvPr/>
        </p:nvSpPr>
        <p:spPr>
          <a:xfrm>
            <a:off x="8765669" y="4923977"/>
            <a:ext cx="1826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Sophie’s brothers work at the swimming pool</a:t>
            </a:r>
          </a:p>
        </p:txBody>
      </p:sp>
      <p:sp>
        <p:nvSpPr>
          <p:cNvPr id="145" name="Rectangle: Rounded Corners 144">
            <a:extLst>
              <a:ext uri="{FF2B5EF4-FFF2-40B4-BE49-F238E27FC236}">
                <a16:creationId xmlns:a16="http://schemas.microsoft.com/office/drawing/2014/main" id="{3C3FED87-8C3E-FEC4-9D69-431E14966309}"/>
              </a:ext>
            </a:extLst>
          </p:cNvPr>
          <p:cNvSpPr/>
          <p:nvPr/>
        </p:nvSpPr>
        <p:spPr>
          <a:xfrm>
            <a:off x="10592129" y="4928408"/>
            <a:ext cx="1454128"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Antoine helps dad with housework</a:t>
            </a:r>
          </a:p>
        </p:txBody>
      </p:sp>
      <p:sp>
        <p:nvSpPr>
          <p:cNvPr id="147" name="Rectangle: Rounded Corners 146">
            <a:extLst>
              <a:ext uri="{FF2B5EF4-FFF2-40B4-BE49-F238E27FC236}">
                <a16:creationId xmlns:a16="http://schemas.microsoft.com/office/drawing/2014/main" id="{351F5901-F93E-4DC8-DD61-F6326E7CAB9D}"/>
              </a:ext>
            </a:extLst>
          </p:cNvPr>
          <p:cNvSpPr/>
          <p:nvPr/>
        </p:nvSpPr>
        <p:spPr>
          <a:xfrm>
            <a:off x="1375129" y="5636078"/>
            <a:ext cx="172224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49" name="Rectangle: Rounded Corners 148">
            <a:extLst>
              <a:ext uri="{FF2B5EF4-FFF2-40B4-BE49-F238E27FC236}">
                <a16:creationId xmlns:a16="http://schemas.microsoft.com/office/drawing/2014/main" id="{9A3C7A25-E14F-4F24-CBBD-AB70722CDE1A}"/>
              </a:ext>
            </a:extLst>
          </p:cNvPr>
          <p:cNvSpPr/>
          <p:nvPr/>
        </p:nvSpPr>
        <p:spPr>
          <a:xfrm>
            <a:off x="3097379" y="5636078"/>
            <a:ext cx="1322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Léa washes car for parents</a:t>
            </a:r>
          </a:p>
        </p:txBody>
      </p:sp>
      <p:sp>
        <p:nvSpPr>
          <p:cNvPr id="151" name="Rectangle: Rounded Corners 150">
            <a:extLst>
              <a:ext uri="{FF2B5EF4-FFF2-40B4-BE49-F238E27FC236}">
                <a16:creationId xmlns:a16="http://schemas.microsoft.com/office/drawing/2014/main" id="{FEBE3E82-15DB-E054-F6B4-34F6CCD8ADFA}"/>
              </a:ext>
            </a:extLst>
          </p:cNvPr>
          <p:cNvSpPr/>
          <p:nvPr/>
        </p:nvSpPr>
        <p:spPr>
          <a:xfrm>
            <a:off x="4419842" y="5636078"/>
            <a:ext cx="122213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3" name="Rectangle: Rounded Corners 152">
            <a:extLst>
              <a:ext uri="{FF2B5EF4-FFF2-40B4-BE49-F238E27FC236}">
                <a16:creationId xmlns:a16="http://schemas.microsoft.com/office/drawing/2014/main" id="{7DC71F2D-530F-4A92-D5C3-47D02B039083}"/>
              </a:ext>
            </a:extLst>
          </p:cNvPr>
          <p:cNvSpPr/>
          <p:nvPr/>
        </p:nvSpPr>
        <p:spPr>
          <a:xfrm>
            <a:off x="5635966" y="5636078"/>
            <a:ext cx="156861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Amir swims</a:t>
            </a:r>
          </a:p>
        </p:txBody>
      </p:sp>
      <p:sp>
        <p:nvSpPr>
          <p:cNvPr id="155" name="Rectangle: Rounded Corners 154">
            <a:extLst>
              <a:ext uri="{FF2B5EF4-FFF2-40B4-BE49-F238E27FC236}">
                <a16:creationId xmlns:a16="http://schemas.microsoft.com/office/drawing/2014/main" id="{3FA27746-D000-BA67-8125-FB0BBEBE31CC}"/>
              </a:ext>
            </a:extLst>
          </p:cNvPr>
          <p:cNvSpPr/>
          <p:nvPr/>
        </p:nvSpPr>
        <p:spPr>
          <a:xfrm>
            <a:off x="7204576" y="5631646"/>
            <a:ext cx="157383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Océane</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 washes clothes with sisters</a:t>
            </a:r>
          </a:p>
        </p:txBody>
      </p:sp>
      <p:sp>
        <p:nvSpPr>
          <p:cNvPr id="157" name="Rectangle: Rounded Corners 156">
            <a:extLst>
              <a:ext uri="{FF2B5EF4-FFF2-40B4-BE49-F238E27FC236}">
                <a16:creationId xmlns:a16="http://schemas.microsoft.com/office/drawing/2014/main" id="{3D2C894B-9883-967D-3A38-CCBCD9612E6D}"/>
              </a:ext>
            </a:extLst>
          </p:cNvPr>
          <p:cNvSpPr/>
          <p:nvPr/>
        </p:nvSpPr>
        <p:spPr>
          <a:xfrm>
            <a:off x="8765669" y="5636078"/>
            <a:ext cx="1826460"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9" name="Rectangle: Rounded Corners 158">
            <a:extLst>
              <a:ext uri="{FF2B5EF4-FFF2-40B4-BE49-F238E27FC236}">
                <a16:creationId xmlns:a16="http://schemas.microsoft.com/office/drawing/2014/main" id="{70D338F3-0A0A-3D89-F6AA-3A4F332DE9D0}"/>
              </a:ext>
            </a:extLst>
          </p:cNvPr>
          <p:cNvSpPr/>
          <p:nvPr/>
        </p:nvSpPr>
        <p:spPr>
          <a:xfrm>
            <a:off x="10592129" y="5640509"/>
            <a:ext cx="1454128"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Antoine draws</a:t>
            </a:r>
          </a:p>
        </p:txBody>
      </p:sp>
      <p:pic>
        <p:nvPicPr>
          <p:cNvPr id="161" name="Picture 160">
            <a:extLst>
              <a:ext uri="{FF2B5EF4-FFF2-40B4-BE49-F238E27FC236}">
                <a16:creationId xmlns:a16="http://schemas.microsoft.com/office/drawing/2014/main" id="{97CD19E2-17EA-A660-7ECD-076A363E5A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09" t="14737" r="16400"/>
          <a:stretch/>
        </p:blipFill>
        <p:spPr>
          <a:xfrm>
            <a:off x="8616462" y="804313"/>
            <a:ext cx="513956" cy="596278"/>
          </a:xfrm>
          <a:prstGeom prst="rect">
            <a:avLst/>
          </a:prstGeom>
        </p:spPr>
      </p:pic>
      <p:pic>
        <p:nvPicPr>
          <p:cNvPr id="163" name="Picture 162" descr="A picture containing toy, doll&#10;&#10;Description automatically generated">
            <a:extLst>
              <a:ext uri="{FF2B5EF4-FFF2-40B4-BE49-F238E27FC236}">
                <a16:creationId xmlns:a16="http://schemas.microsoft.com/office/drawing/2014/main" id="{F8299037-04B4-2416-7E42-023199AD92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16" t="25833" r="15694"/>
          <a:stretch/>
        </p:blipFill>
        <p:spPr>
          <a:xfrm>
            <a:off x="2900280" y="873036"/>
            <a:ext cx="469762" cy="526369"/>
          </a:xfrm>
          <a:prstGeom prst="rect">
            <a:avLst/>
          </a:prstGeom>
        </p:spPr>
      </p:pic>
      <p:pic>
        <p:nvPicPr>
          <p:cNvPr id="165" name="Picture 164">
            <a:extLst>
              <a:ext uri="{FF2B5EF4-FFF2-40B4-BE49-F238E27FC236}">
                <a16:creationId xmlns:a16="http://schemas.microsoft.com/office/drawing/2014/main" id="{C310C659-74AE-F6AE-0B2D-C5F2C6693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8486" y="804313"/>
            <a:ext cx="552783" cy="596278"/>
          </a:xfrm>
          <a:prstGeom prst="rect">
            <a:avLst/>
          </a:prstGeom>
        </p:spPr>
      </p:pic>
      <p:pic>
        <p:nvPicPr>
          <p:cNvPr id="167" name="Picture 166" descr="A picture containing toy, vector graphics&#10;&#10;Description automatically generated">
            <a:extLst>
              <a:ext uri="{FF2B5EF4-FFF2-40B4-BE49-F238E27FC236}">
                <a16:creationId xmlns:a16="http://schemas.microsoft.com/office/drawing/2014/main" id="{CF498458-BAC0-8A4A-B274-5B30174A57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47" t="21351" r="18750"/>
          <a:stretch/>
        </p:blipFill>
        <p:spPr>
          <a:xfrm>
            <a:off x="10415928" y="859314"/>
            <a:ext cx="482616" cy="539457"/>
          </a:xfrm>
          <a:prstGeom prst="rect">
            <a:avLst/>
          </a:prstGeom>
        </p:spPr>
      </p:pic>
      <p:pic>
        <p:nvPicPr>
          <p:cNvPr id="169" name="Picture 168" descr="A picture containing text&#10;&#10;Description automatically generated">
            <a:extLst>
              <a:ext uri="{FF2B5EF4-FFF2-40B4-BE49-F238E27FC236}">
                <a16:creationId xmlns:a16="http://schemas.microsoft.com/office/drawing/2014/main" id="{65E534D4-E956-99D3-E955-A51329B03A5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17" t="20139" r="15810"/>
          <a:stretch/>
        </p:blipFill>
        <p:spPr>
          <a:xfrm>
            <a:off x="1245051" y="855307"/>
            <a:ext cx="469762" cy="526368"/>
          </a:xfrm>
          <a:prstGeom prst="rect">
            <a:avLst/>
          </a:prstGeom>
        </p:spPr>
      </p:pic>
      <p:pic>
        <p:nvPicPr>
          <p:cNvPr id="171" name="Picture 170" descr="A picture containing text&#10;&#10;Description automatically generated">
            <a:extLst>
              <a:ext uri="{FF2B5EF4-FFF2-40B4-BE49-F238E27FC236}">
                <a16:creationId xmlns:a16="http://schemas.microsoft.com/office/drawing/2014/main" id="{617F8FBD-56C6-D077-D8D4-F1123F4706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473"/>
          <a:stretch/>
        </p:blipFill>
        <p:spPr>
          <a:xfrm>
            <a:off x="7099775" y="776553"/>
            <a:ext cx="513956" cy="604729"/>
          </a:xfrm>
          <a:prstGeom prst="rect">
            <a:avLst/>
          </a:prstGeom>
        </p:spPr>
      </p:pic>
      <p:pic>
        <p:nvPicPr>
          <p:cNvPr id="173" name="Picture 172" descr="A picture containing dark&#10;&#10;Description automatically generated">
            <a:extLst>
              <a:ext uri="{FF2B5EF4-FFF2-40B4-BE49-F238E27FC236}">
                <a16:creationId xmlns:a16="http://schemas.microsoft.com/office/drawing/2014/main" id="{DB182F83-FAA8-4A83-5A39-AB089FF44D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93685" y="753890"/>
            <a:ext cx="627785" cy="627785"/>
          </a:xfrm>
          <a:prstGeom prst="rect">
            <a:avLst/>
          </a:prstGeom>
        </p:spPr>
      </p:pic>
      <p:sp>
        <p:nvSpPr>
          <p:cNvPr id="6" name="TextBox 5">
            <a:extLst>
              <a:ext uri="{FF2B5EF4-FFF2-40B4-BE49-F238E27FC236}">
                <a16:creationId xmlns:a16="http://schemas.microsoft.com/office/drawing/2014/main" id="{ED98872B-2CD5-6E90-963D-5FFBC38E13D4}"/>
              </a:ext>
            </a:extLst>
          </p:cNvPr>
          <p:cNvSpPr txBox="1"/>
          <p:nvPr/>
        </p:nvSpPr>
        <p:spPr>
          <a:xfrm>
            <a:off x="6285908" y="233242"/>
            <a:ext cx="3258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55A5"/>
                </a:solidFill>
                <a:effectLst/>
                <a:uLnTx/>
                <a:uFillTx/>
                <a:latin typeface="Century Gothic"/>
                <a:ea typeface="+mn-ea"/>
                <a:cs typeface="+mn-cs"/>
              </a:rPr>
              <a:t>Answers</a:t>
            </a:r>
          </a:p>
        </p:txBody>
      </p:sp>
    </p:spTree>
    <p:extLst>
      <p:ext uri="{BB962C8B-B14F-4D97-AF65-F5344CB8AC3E}">
        <p14:creationId xmlns:p14="http://schemas.microsoft.com/office/powerpoint/2010/main" val="420590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D967C5-D6EE-31B8-0B55-0CD2487C3B80}"/>
              </a:ext>
            </a:extLst>
          </p:cNvPr>
          <p:cNvSpPr>
            <a:spLocks noGrp="1"/>
          </p:cNvSpPr>
          <p:nvPr>
            <p:ph type="title"/>
          </p:nvPr>
        </p:nvSpPr>
        <p:spPr>
          <a:xfrm>
            <a:off x="0" y="213557"/>
            <a:ext cx="6575174" cy="647577"/>
          </a:xfrm>
        </p:spPr>
        <p:txBody>
          <a:bodyPr>
            <a:normAutofit/>
          </a:bodyPr>
          <a:lstStyle/>
          <a:p>
            <a:r>
              <a:rPr lang="fr-FR" dirty="0"/>
              <a:t>L’agenda de la semaine</a:t>
            </a:r>
          </a:p>
        </p:txBody>
      </p:sp>
      <p:sp>
        <p:nvSpPr>
          <p:cNvPr id="5" name="Rounded Rectangle 46">
            <a:extLst>
              <a:ext uri="{FF2B5EF4-FFF2-40B4-BE49-F238E27FC236}">
                <a16:creationId xmlns:a16="http://schemas.microsoft.com/office/drawing/2014/main" id="{632BC18D-9E5A-8C09-A1E7-0EBC0BF172C5}"/>
              </a:ext>
            </a:extLst>
          </p:cNvPr>
          <p:cNvSpPr/>
          <p:nvPr/>
        </p:nvSpPr>
        <p:spPr>
          <a:xfrm>
            <a:off x="9870744" y="258982"/>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8" name="Rectangle: Rounded Corners 7">
            <a:extLst>
              <a:ext uri="{FF2B5EF4-FFF2-40B4-BE49-F238E27FC236}">
                <a16:creationId xmlns:a16="http://schemas.microsoft.com/office/drawing/2014/main" id="{EEB154C3-1FAF-C5CA-75F8-0FA8E9AC61AE}"/>
              </a:ext>
            </a:extLst>
          </p:cNvPr>
          <p:cNvSpPr/>
          <p:nvPr/>
        </p:nvSpPr>
        <p:spPr>
          <a:xfrm>
            <a:off x="62074" y="1383891"/>
            <a:ext cx="129950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lundi</a:t>
            </a:r>
          </a:p>
        </p:txBody>
      </p:sp>
      <p:sp>
        <p:nvSpPr>
          <p:cNvPr id="23" name="Rectangle: Rounded Corners 22">
            <a:extLst>
              <a:ext uri="{FF2B5EF4-FFF2-40B4-BE49-F238E27FC236}">
                <a16:creationId xmlns:a16="http://schemas.microsoft.com/office/drawing/2014/main" id="{E4BEE8DE-2583-D541-488C-3CE973E551AA}"/>
              </a:ext>
            </a:extLst>
          </p:cNvPr>
          <p:cNvSpPr/>
          <p:nvPr/>
        </p:nvSpPr>
        <p:spPr>
          <a:xfrm>
            <a:off x="62074" y="2095991"/>
            <a:ext cx="129950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mardi</a:t>
            </a:r>
          </a:p>
        </p:txBody>
      </p:sp>
      <p:sp>
        <p:nvSpPr>
          <p:cNvPr id="25" name="Rectangle: Rounded Corners 24">
            <a:extLst>
              <a:ext uri="{FF2B5EF4-FFF2-40B4-BE49-F238E27FC236}">
                <a16:creationId xmlns:a16="http://schemas.microsoft.com/office/drawing/2014/main" id="{AA60BFC4-AC68-CAC2-7A57-6ADE86D78BB5}"/>
              </a:ext>
            </a:extLst>
          </p:cNvPr>
          <p:cNvSpPr/>
          <p:nvPr/>
        </p:nvSpPr>
        <p:spPr>
          <a:xfrm>
            <a:off x="62074" y="2783245"/>
            <a:ext cx="129950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mercredi</a:t>
            </a:r>
          </a:p>
        </p:txBody>
      </p:sp>
      <p:sp>
        <p:nvSpPr>
          <p:cNvPr id="27" name="Rectangle: Rounded Corners 26">
            <a:extLst>
              <a:ext uri="{FF2B5EF4-FFF2-40B4-BE49-F238E27FC236}">
                <a16:creationId xmlns:a16="http://schemas.microsoft.com/office/drawing/2014/main" id="{C584D2E3-7DF7-EDE9-800B-5056834CE818}"/>
              </a:ext>
            </a:extLst>
          </p:cNvPr>
          <p:cNvSpPr/>
          <p:nvPr/>
        </p:nvSpPr>
        <p:spPr>
          <a:xfrm>
            <a:off x="62074" y="3499777"/>
            <a:ext cx="129950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jeudi</a:t>
            </a:r>
          </a:p>
        </p:txBody>
      </p:sp>
      <p:sp>
        <p:nvSpPr>
          <p:cNvPr id="29" name="Rectangle: Rounded Corners 28">
            <a:extLst>
              <a:ext uri="{FF2B5EF4-FFF2-40B4-BE49-F238E27FC236}">
                <a16:creationId xmlns:a16="http://schemas.microsoft.com/office/drawing/2014/main" id="{82B2D1E8-84F5-40C5-0A61-D67555EDE943}"/>
              </a:ext>
            </a:extLst>
          </p:cNvPr>
          <p:cNvSpPr/>
          <p:nvPr/>
        </p:nvSpPr>
        <p:spPr>
          <a:xfrm>
            <a:off x="62074" y="4211877"/>
            <a:ext cx="129950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vendredi</a:t>
            </a:r>
          </a:p>
        </p:txBody>
      </p:sp>
      <p:sp>
        <p:nvSpPr>
          <p:cNvPr id="31" name="Rectangle: Rounded Corners 30">
            <a:extLst>
              <a:ext uri="{FF2B5EF4-FFF2-40B4-BE49-F238E27FC236}">
                <a16:creationId xmlns:a16="http://schemas.microsoft.com/office/drawing/2014/main" id="{571685AD-F94F-7491-4434-91BCC92B171B}"/>
              </a:ext>
            </a:extLst>
          </p:cNvPr>
          <p:cNvSpPr/>
          <p:nvPr/>
        </p:nvSpPr>
        <p:spPr>
          <a:xfrm>
            <a:off x="62074" y="4923977"/>
            <a:ext cx="129950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samedi</a:t>
            </a:r>
          </a:p>
        </p:txBody>
      </p:sp>
      <p:sp>
        <p:nvSpPr>
          <p:cNvPr id="33" name="Rectangle: Rounded Corners 32">
            <a:extLst>
              <a:ext uri="{FF2B5EF4-FFF2-40B4-BE49-F238E27FC236}">
                <a16:creationId xmlns:a16="http://schemas.microsoft.com/office/drawing/2014/main" id="{52E01E3A-E597-C838-5EB6-A06BE28711ED}"/>
              </a:ext>
            </a:extLst>
          </p:cNvPr>
          <p:cNvSpPr/>
          <p:nvPr/>
        </p:nvSpPr>
        <p:spPr>
          <a:xfrm>
            <a:off x="62074" y="5636078"/>
            <a:ext cx="1299503"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55A5"/>
                </a:solidFill>
                <a:effectLst/>
                <a:uLnTx/>
                <a:uFillTx/>
                <a:latin typeface="Century Gothic"/>
                <a:ea typeface="+mn-ea"/>
                <a:cs typeface="+mn-cs"/>
              </a:rPr>
              <a:t>dimanche</a:t>
            </a:r>
          </a:p>
        </p:txBody>
      </p:sp>
      <p:sp>
        <p:nvSpPr>
          <p:cNvPr id="35" name="Rectangle: Rounded Corners 34">
            <a:extLst>
              <a:ext uri="{FF2B5EF4-FFF2-40B4-BE49-F238E27FC236}">
                <a16:creationId xmlns:a16="http://schemas.microsoft.com/office/drawing/2014/main" id="{E69CBFAC-2D85-F9E5-2376-FBED2FB43FDE}"/>
              </a:ext>
            </a:extLst>
          </p:cNvPr>
          <p:cNvSpPr/>
          <p:nvPr/>
        </p:nvSpPr>
        <p:spPr>
          <a:xfrm>
            <a:off x="1400815" y="928642"/>
            <a:ext cx="1783154"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Élodie</a:t>
            </a:r>
          </a:p>
        </p:txBody>
      </p:sp>
      <p:sp>
        <p:nvSpPr>
          <p:cNvPr id="37" name="Rectangle: Rounded Corners 36">
            <a:extLst>
              <a:ext uri="{FF2B5EF4-FFF2-40B4-BE49-F238E27FC236}">
                <a16:creationId xmlns:a16="http://schemas.microsoft.com/office/drawing/2014/main" id="{59263C39-DEFB-22B1-E508-C9DF2F8F4C10}"/>
              </a:ext>
            </a:extLst>
          </p:cNvPr>
          <p:cNvSpPr/>
          <p:nvPr/>
        </p:nvSpPr>
        <p:spPr>
          <a:xfrm>
            <a:off x="3183968" y="928642"/>
            <a:ext cx="1090061"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Léa</a:t>
            </a:r>
          </a:p>
        </p:txBody>
      </p:sp>
      <p:sp>
        <p:nvSpPr>
          <p:cNvPr id="39" name="Rectangle: Rounded Corners 38">
            <a:extLst>
              <a:ext uri="{FF2B5EF4-FFF2-40B4-BE49-F238E27FC236}">
                <a16:creationId xmlns:a16="http://schemas.microsoft.com/office/drawing/2014/main" id="{417B1869-BFF9-2BD2-30DE-EAEB00E6DE6C}"/>
              </a:ext>
            </a:extLst>
          </p:cNvPr>
          <p:cNvSpPr/>
          <p:nvPr/>
        </p:nvSpPr>
        <p:spPr>
          <a:xfrm>
            <a:off x="5700994" y="928642"/>
            <a:ext cx="1464966"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Amir</a:t>
            </a:r>
          </a:p>
        </p:txBody>
      </p:sp>
      <p:sp>
        <p:nvSpPr>
          <p:cNvPr id="41" name="Rectangle: Rounded Corners 40">
            <a:extLst>
              <a:ext uri="{FF2B5EF4-FFF2-40B4-BE49-F238E27FC236}">
                <a16:creationId xmlns:a16="http://schemas.microsoft.com/office/drawing/2014/main" id="{A0E7B48D-BBFC-95B9-736C-664D76C64435}"/>
              </a:ext>
            </a:extLst>
          </p:cNvPr>
          <p:cNvSpPr/>
          <p:nvPr/>
        </p:nvSpPr>
        <p:spPr>
          <a:xfrm>
            <a:off x="10457788" y="928642"/>
            <a:ext cx="1633106"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Antoine</a:t>
            </a:r>
          </a:p>
        </p:txBody>
      </p:sp>
      <p:sp>
        <p:nvSpPr>
          <p:cNvPr id="43" name="Rectangle: Rounded Corners 42">
            <a:extLst>
              <a:ext uri="{FF2B5EF4-FFF2-40B4-BE49-F238E27FC236}">
                <a16:creationId xmlns:a16="http://schemas.microsoft.com/office/drawing/2014/main" id="{99143206-6657-73F7-A06C-409FAE69C180}"/>
              </a:ext>
            </a:extLst>
          </p:cNvPr>
          <p:cNvSpPr/>
          <p:nvPr/>
        </p:nvSpPr>
        <p:spPr>
          <a:xfrm>
            <a:off x="8722169" y="928642"/>
            <a:ext cx="1735617"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Sophie</a:t>
            </a:r>
          </a:p>
        </p:txBody>
      </p:sp>
      <p:sp>
        <p:nvSpPr>
          <p:cNvPr id="45" name="Rectangle: Rounded Corners 44">
            <a:extLst>
              <a:ext uri="{FF2B5EF4-FFF2-40B4-BE49-F238E27FC236}">
                <a16:creationId xmlns:a16="http://schemas.microsoft.com/office/drawing/2014/main" id="{72E037F1-868F-AD73-247D-FB00DEAB309E}"/>
              </a:ext>
            </a:extLst>
          </p:cNvPr>
          <p:cNvSpPr/>
          <p:nvPr/>
        </p:nvSpPr>
        <p:spPr>
          <a:xfrm>
            <a:off x="7165956" y="928642"/>
            <a:ext cx="1556215"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Océane</a:t>
            </a:r>
          </a:p>
        </p:txBody>
      </p:sp>
      <p:sp>
        <p:nvSpPr>
          <p:cNvPr id="47" name="Rectangle: Rounded Corners 46">
            <a:extLst>
              <a:ext uri="{FF2B5EF4-FFF2-40B4-BE49-F238E27FC236}">
                <a16:creationId xmlns:a16="http://schemas.microsoft.com/office/drawing/2014/main" id="{18815C03-E786-6DEB-66F2-65E9B47D2319}"/>
              </a:ext>
            </a:extLst>
          </p:cNvPr>
          <p:cNvSpPr/>
          <p:nvPr/>
        </p:nvSpPr>
        <p:spPr>
          <a:xfrm>
            <a:off x="4236031" y="928642"/>
            <a:ext cx="1464966" cy="471949"/>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Stéphanie</a:t>
            </a:r>
          </a:p>
        </p:txBody>
      </p:sp>
      <p:sp>
        <p:nvSpPr>
          <p:cNvPr id="49" name="Rectangle: Rounded Corners 48">
            <a:extLst>
              <a:ext uri="{FF2B5EF4-FFF2-40B4-BE49-F238E27FC236}">
                <a16:creationId xmlns:a16="http://schemas.microsoft.com/office/drawing/2014/main" id="{DB337DC0-F50E-81B5-F412-5932057CDC4A}"/>
              </a:ext>
            </a:extLst>
          </p:cNvPr>
          <p:cNvSpPr/>
          <p:nvPr/>
        </p:nvSpPr>
        <p:spPr>
          <a:xfrm>
            <a:off x="1362818" y="1383891"/>
            <a:ext cx="1783154"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Élodie’s brother prepares breakfast</a:t>
            </a:r>
          </a:p>
        </p:txBody>
      </p:sp>
      <p:sp>
        <p:nvSpPr>
          <p:cNvPr id="51" name="Rectangle: Rounded Corners 50">
            <a:extLst>
              <a:ext uri="{FF2B5EF4-FFF2-40B4-BE49-F238E27FC236}">
                <a16:creationId xmlns:a16="http://schemas.microsoft.com/office/drawing/2014/main" id="{A1BAD428-4C63-F3FF-E95E-CA6978FC9AB9}"/>
              </a:ext>
            </a:extLst>
          </p:cNvPr>
          <p:cNvSpPr/>
          <p:nvPr/>
        </p:nvSpPr>
        <p:spPr>
          <a:xfrm>
            <a:off x="3145971" y="1383891"/>
            <a:ext cx="1090061"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Léa plays football</a:t>
            </a:r>
          </a:p>
        </p:txBody>
      </p:sp>
      <p:sp>
        <p:nvSpPr>
          <p:cNvPr id="53" name="Rectangle: Rounded Corners 52">
            <a:extLst>
              <a:ext uri="{FF2B5EF4-FFF2-40B4-BE49-F238E27FC236}">
                <a16:creationId xmlns:a16="http://schemas.microsoft.com/office/drawing/2014/main" id="{D9650F70-6EAA-F993-7D6F-8F1822576BC9}"/>
              </a:ext>
            </a:extLst>
          </p:cNvPr>
          <p:cNvSpPr/>
          <p:nvPr/>
        </p:nvSpPr>
        <p:spPr>
          <a:xfrm>
            <a:off x="4236031" y="1383891"/>
            <a:ext cx="1464966"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5" name="Rectangle: Rounded Corners 54">
            <a:extLst>
              <a:ext uri="{FF2B5EF4-FFF2-40B4-BE49-F238E27FC236}">
                <a16:creationId xmlns:a16="http://schemas.microsoft.com/office/drawing/2014/main" id="{BFF123F8-792E-5DB0-6959-8ADDB59A9083}"/>
              </a:ext>
            </a:extLst>
          </p:cNvPr>
          <p:cNvSpPr/>
          <p:nvPr/>
        </p:nvSpPr>
        <p:spPr>
          <a:xfrm>
            <a:off x="5700994" y="1383891"/>
            <a:ext cx="1464966"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7" name="Rectangle: Rounded Corners 56">
            <a:extLst>
              <a:ext uri="{FF2B5EF4-FFF2-40B4-BE49-F238E27FC236}">
                <a16:creationId xmlns:a16="http://schemas.microsoft.com/office/drawing/2014/main" id="{B44571E4-BDB9-E029-A0AE-6CC536996B0B}"/>
              </a:ext>
            </a:extLst>
          </p:cNvPr>
          <p:cNvSpPr/>
          <p:nvPr/>
        </p:nvSpPr>
        <p:spPr>
          <a:xfrm>
            <a:off x="7165957" y="1383891"/>
            <a:ext cx="1556215"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59" name="Rectangle: Rounded Corners 58">
            <a:extLst>
              <a:ext uri="{FF2B5EF4-FFF2-40B4-BE49-F238E27FC236}">
                <a16:creationId xmlns:a16="http://schemas.microsoft.com/office/drawing/2014/main" id="{1236A548-3C04-9194-DD39-D7EF2F72898F}"/>
              </a:ext>
            </a:extLst>
          </p:cNvPr>
          <p:cNvSpPr/>
          <p:nvPr/>
        </p:nvSpPr>
        <p:spPr>
          <a:xfrm>
            <a:off x="8722171" y="1383891"/>
            <a:ext cx="1735617"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Sophie plays tennis</a:t>
            </a:r>
          </a:p>
        </p:txBody>
      </p:sp>
      <p:sp>
        <p:nvSpPr>
          <p:cNvPr id="61" name="Rectangle: Rounded Corners 60">
            <a:extLst>
              <a:ext uri="{FF2B5EF4-FFF2-40B4-BE49-F238E27FC236}">
                <a16:creationId xmlns:a16="http://schemas.microsoft.com/office/drawing/2014/main" id="{6B6CFC39-C1B0-4ACE-613B-291F9EF21288}"/>
              </a:ext>
            </a:extLst>
          </p:cNvPr>
          <p:cNvSpPr/>
          <p:nvPr/>
        </p:nvSpPr>
        <p:spPr>
          <a:xfrm>
            <a:off x="10457790" y="1383891"/>
            <a:ext cx="1633105" cy="72096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63" name="Rectangle: Rounded Corners 62">
            <a:extLst>
              <a:ext uri="{FF2B5EF4-FFF2-40B4-BE49-F238E27FC236}">
                <a16:creationId xmlns:a16="http://schemas.microsoft.com/office/drawing/2014/main" id="{8CC0CFE8-7E0C-A4FB-72A1-63CF32731F83}"/>
              </a:ext>
            </a:extLst>
          </p:cNvPr>
          <p:cNvSpPr/>
          <p:nvPr/>
        </p:nvSpPr>
        <p:spPr>
          <a:xfrm>
            <a:off x="1362818" y="2095991"/>
            <a:ext cx="1783154"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65" name="Rectangle: Rounded Corners 64">
            <a:extLst>
              <a:ext uri="{FF2B5EF4-FFF2-40B4-BE49-F238E27FC236}">
                <a16:creationId xmlns:a16="http://schemas.microsoft.com/office/drawing/2014/main" id="{BF9F159C-53B4-1B91-D166-9BDC4466785C}"/>
              </a:ext>
            </a:extLst>
          </p:cNvPr>
          <p:cNvSpPr/>
          <p:nvPr/>
        </p:nvSpPr>
        <p:spPr>
          <a:xfrm>
            <a:off x="3145971" y="2095991"/>
            <a:ext cx="1090061"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67" name="Rectangle: Rounded Corners 66">
            <a:extLst>
              <a:ext uri="{FF2B5EF4-FFF2-40B4-BE49-F238E27FC236}">
                <a16:creationId xmlns:a16="http://schemas.microsoft.com/office/drawing/2014/main" id="{E6471F72-9453-D6E0-C4BA-50363E386BDE}"/>
              </a:ext>
            </a:extLst>
          </p:cNvPr>
          <p:cNvSpPr/>
          <p:nvPr/>
        </p:nvSpPr>
        <p:spPr>
          <a:xfrm>
            <a:off x="4236031" y="2095991"/>
            <a:ext cx="1464966"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69" name="Rectangle: Rounded Corners 68">
            <a:extLst>
              <a:ext uri="{FF2B5EF4-FFF2-40B4-BE49-F238E27FC236}">
                <a16:creationId xmlns:a16="http://schemas.microsoft.com/office/drawing/2014/main" id="{2057E386-576C-648D-DCF0-EFAE9399F85F}"/>
              </a:ext>
            </a:extLst>
          </p:cNvPr>
          <p:cNvSpPr/>
          <p:nvPr/>
        </p:nvSpPr>
        <p:spPr>
          <a:xfrm>
            <a:off x="5700994" y="2095991"/>
            <a:ext cx="1464966"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Amir’s dad does the food shopping</a:t>
            </a:r>
          </a:p>
        </p:txBody>
      </p:sp>
      <p:sp>
        <p:nvSpPr>
          <p:cNvPr id="71" name="Rectangle: Rounded Corners 70">
            <a:extLst>
              <a:ext uri="{FF2B5EF4-FFF2-40B4-BE49-F238E27FC236}">
                <a16:creationId xmlns:a16="http://schemas.microsoft.com/office/drawing/2014/main" id="{4DE92B6F-0787-2EC8-5B8B-539EDE9F166D}"/>
              </a:ext>
            </a:extLst>
          </p:cNvPr>
          <p:cNvSpPr/>
          <p:nvPr/>
        </p:nvSpPr>
        <p:spPr>
          <a:xfrm>
            <a:off x="7165957" y="2095991"/>
            <a:ext cx="1556215"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73" name="Rectangle: Rounded Corners 72">
            <a:extLst>
              <a:ext uri="{FF2B5EF4-FFF2-40B4-BE49-F238E27FC236}">
                <a16:creationId xmlns:a16="http://schemas.microsoft.com/office/drawing/2014/main" id="{2A3D73BA-DDD0-ECF8-B877-1F180E191756}"/>
              </a:ext>
            </a:extLst>
          </p:cNvPr>
          <p:cNvSpPr/>
          <p:nvPr/>
        </p:nvSpPr>
        <p:spPr>
          <a:xfrm>
            <a:off x="8722171" y="2095991"/>
            <a:ext cx="1735617"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75" name="Rectangle: Rounded Corners 74">
            <a:extLst>
              <a:ext uri="{FF2B5EF4-FFF2-40B4-BE49-F238E27FC236}">
                <a16:creationId xmlns:a16="http://schemas.microsoft.com/office/drawing/2014/main" id="{14AE4557-B20F-3BE6-6EDC-EDB9CE6A755D}"/>
              </a:ext>
            </a:extLst>
          </p:cNvPr>
          <p:cNvSpPr/>
          <p:nvPr/>
        </p:nvSpPr>
        <p:spPr>
          <a:xfrm>
            <a:off x="10457790" y="2095991"/>
            <a:ext cx="1633105" cy="68725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91" name="Rectangle: Rounded Corners 90">
            <a:extLst>
              <a:ext uri="{FF2B5EF4-FFF2-40B4-BE49-F238E27FC236}">
                <a16:creationId xmlns:a16="http://schemas.microsoft.com/office/drawing/2014/main" id="{2520EFE9-71F8-2B51-6069-A9D9E182E3A2}"/>
              </a:ext>
            </a:extLst>
          </p:cNvPr>
          <p:cNvSpPr/>
          <p:nvPr/>
        </p:nvSpPr>
        <p:spPr>
          <a:xfrm>
            <a:off x="1362818" y="2783245"/>
            <a:ext cx="178315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93" name="Rectangle: Rounded Corners 92">
            <a:extLst>
              <a:ext uri="{FF2B5EF4-FFF2-40B4-BE49-F238E27FC236}">
                <a16:creationId xmlns:a16="http://schemas.microsoft.com/office/drawing/2014/main" id="{CD1DE908-5ECE-72EE-64A4-5C866A9AA2B0}"/>
              </a:ext>
            </a:extLst>
          </p:cNvPr>
          <p:cNvSpPr/>
          <p:nvPr/>
        </p:nvSpPr>
        <p:spPr>
          <a:xfrm>
            <a:off x="3145971" y="2783245"/>
            <a:ext cx="109006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95" name="Rectangle: Rounded Corners 94">
            <a:extLst>
              <a:ext uri="{FF2B5EF4-FFF2-40B4-BE49-F238E27FC236}">
                <a16:creationId xmlns:a16="http://schemas.microsoft.com/office/drawing/2014/main" id="{72A9F415-BCA4-520E-B2FD-CF6D026AA682}"/>
              </a:ext>
            </a:extLst>
          </p:cNvPr>
          <p:cNvSpPr/>
          <p:nvPr/>
        </p:nvSpPr>
        <p:spPr>
          <a:xfrm>
            <a:off x="4236031" y="2783245"/>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Stéphanie</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 does cooking with mum</a:t>
            </a:r>
          </a:p>
        </p:txBody>
      </p:sp>
      <p:sp>
        <p:nvSpPr>
          <p:cNvPr id="97" name="Rectangle: Rounded Corners 96">
            <a:extLst>
              <a:ext uri="{FF2B5EF4-FFF2-40B4-BE49-F238E27FC236}">
                <a16:creationId xmlns:a16="http://schemas.microsoft.com/office/drawing/2014/main" id="{F97588C9-7FA2-2595-43BC-C870B9F6AD18}"/>
              </a:ext>
            </a:extLst>
          </p:cNvPr>
          <p:cNvSpPr/>
          <p:nvPr/>
        </p:nvSpPr>
        <p:spPr>
          <a:xfrm>
            <a:off x="5700994" y="2783245"/>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99" name="Rectangle: Rounded Corners 98">
            <a:extLst>
              <a:ext uri="{FF2B5EF4-FFF2-40B4-BE49-F238E27FC236}">
                <a16:creationId xmlns:a16="http://schemas.microsoft.com/office/drawing/2014/main" id="{8843E397-17CC-DAB3-FFF2-D4C0FB82C87F}"/>
              </a:ext>
            </a:extLst>
          </p:cNvPr>
          <p:cNvSpPr/>
          <p:nvPr/>
        </p:nvSpPr>
        <p:spPr>
          <a:xfrm>
            <a:off x="7165957" y="2783245"/>
            <a:ext cx="155621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1" name="Rectangle: Rounded Corners 100">
            <a:extLst>
              <a:ext uri="{FF2B5EF4-FFF2-40B4-BE49-F238E27FC236}">
                <a16:creationId xmlns:a16="http://schemas.microsoft.com/office/drawing/2014/main" id="{6A6A3120-8506-AEA9-0CED-DD2984972CC9}"/>
              </a:ext>
            </a:extLst>
          </p:cNvPr>
          <p:cNvSpPr/>
          <p:nvPr/>
        </p:nvSpPr>
        <p:spPr>
          <a:xfrm>
            <a:off x="8722171" y="2783245"/>
            <a:ext cx="1735617"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Sophie’s brothers work at the swimming pool</a:t>
            </a:r>
          </a:p>
        </p:txBody>
      </p:sp>
      <p:sp>
        <p:nvSpPr>
          <p:cNvPr id="103" name="Rectangle: Rounded Corners 102">
            <a:extLst>
              <a:ext uri="{FF2B5EF4-FFF2-40B4-BE49-F238E27FC236}">
                <a16:creationId xmlns:a16="http://schemas.microsoft.com/office/drawing/2014/main" id="{57FE8273-BFF3-EE8E-64C5-867E2B0F8681}"/>
              </a:ext>
            </a:extLst>
          </p:cNvPr>
          <p:cNvSpPr/>
          <p:nvPr/>
        </p:nvSpPr>
        <p:spPr>
          <a:xfrm>
            <a:off x="10457790" y="2783245"/>
            <a:ext cx="163310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5" name="Rectangle: Rounded Corners 104">
            <a:extLst>
              <a:ext uri="{FF2B5EF4-FFF2-40B4-BE49-F238E27FC236}">
                <a16:creationId xmlns:a16="http://schemas.microsoft.com/office/drawing/2014/main" id="{BAD205BF-CF99-F07D-C805-95322F630C21}"/>
              </a:ext>
            </a:extLst>
          </p:cNvPr>
          <p:cNvSpPr/>
          <p:nvPr/>
        </p:nvSpPr>
        <p:spPr>
          <a:xfrm>
            <a:off x="1362818" y="3499777"/>
            <a:ext cx="178315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07" name="Rectangle: Rounded Corners 106">
            <a:extLst>
              <a:ext uri="{FF2B5EF4-FFF2-40B4-BE49-F238E27FC236}">
                <a16:creationId xmlns:a16="http://schemas.microsoft.com/office/drawing/2014/main" id="{70923320-7511-2E7A-03EF-632F3030B581}"/>
              </a:ext>
            </a:extLst>
          </p:cNvPr>
          <p:cNvSpPr/>
          <p:nvPr/>
        </p:nvSpPr>
        <p:spPr>
          <a:xfrm>
            <a:off x="3145971" y="3499777"/>
            <a:ext cx="109006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109" name="Rectangle: Rounded Corners 108">
            <a:extLst>
              <a:ext uri="{FF2B5EF4-FFF2-40B4-BE49-F238E27FC236}">
                <a16:creationId xmlns:a16="http://schemas.microsoft.com/office/drawing/2014/main" id="{D84418B5-A195-2FF0-C0E4-795495CE9664}"/>
              </a:ext>
            </a:extLst>
          </p:cNvPr>
          <p:cNvSpPr/>
          <p:nvPr/>
        </p:nvSpPr>
        <p:spPr>
          <a:xfrm>
            <a:off x="4236031" y="3499777"/>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1" name="Rectangle: Rounded Corners 110">
            <a:extLst>
              <a:ext uri="{FF2B5EF4-FFF2-40B4-BE49-F238E27FC236}">
                <a16:creationId xmlns:a16="http://schemas.microsoft.com/office/drawing/2014/main" id="{1188AB0B-142D-97C6-33C2-8C8AC17F2DF5}"/>
              </a:ext>
            </a:extLst>
          </p:cNvPr>
          <p:cNvSpPr/>
          <p:nvPr/>
        </p:nvSpPr>
        <p:spPr>
          <a:xfrm>
            <a:off x="5700994" y="3499777"/>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3" name="Rectangle: Rounded Corners 112">
            <a:extLst>
              <a:ext uri="{FF2B5EF4-FFF2-40B4-BE49-F238E27FC236}">
                <a16:creationId xmlns:a16="http://schemas.microsoft.com/office/drawing/2014/main" id="{29AA0ED0-C0E1-AE5A-8D14-0B473BE60E89}"/>
              </a:ext>
            </a:extLst>
          </p:cNvPr>
          <p:cNvSpPr/>
          <p:nvPr/>
        </p:nvSpPr>
        <p:spPr>
          <a:xfrm>
            <a:off x="7165957" y="3499777"/>
            <a:ext cx="155621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Océane</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 draws</a:t>
            </a:r>
          </a:p>
        </p:txBody>
      </p:sp>
      <p:sp>
        <p:nvSpPr>
          <p:cNvPr id="115" name="Rectangle: Rounded Corners 114">
            <a:extLst>
              <a:ext uri="{FF2B5EF4-FFF2-40B4-BE49-F238E27FC236}">
                <a16:creationId xmlns:a16="http://schemas.microsoft.com/office/drawing/2014/main" id="{56D0DA2E-53B1-16B8-506E-63714F554EB9}"/>
              </a:ext>
            </a:extLst>
          </p:cNvPr>
          <p:cNvSpPr/>
          <p:nvPr/>
        </p:nvSpPr>
        <p:spPr>
          <a:xfrm>
            <a:off x="8722171" y="3499777"/>
            <a:ext cx="1735617"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7" name="Rectangle: Rounded Corners 116">
            <a:extLst>
              <a:ext uri="{FF2B5EF4-FFF2-40B4-BE49-F238E27FC236}">
                <a16:creationId xmlns:a16="http://schemas.microsoft.com/office/drawing/2014/main" id="{F5659ED2-7EB8-D2A7-06B9-D25FDDBACA5B}"/>
              </a:ext>
            </a:extLst>
          </p:cNvPr>
          <p:cNvSpPr/>
          <p:nvPr/>
        </p:nvSpPr>
        <p:spPr>
          <a:xfrm>
            <a:off x="10457790" y="3499777"/>
            <a:ext cx="163310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19" name="Rectangle: Rounded Corners 118">
            <a:extLst>
              <a:ext uri="{FF2B5EF4-FFF2-40B4-BE49-F238E27FC236}">
                <a16:creationId xmlns:a16="http://schemas.microsoft.com/office/drawing/2014/main" id="{3F3878D0-225A-DDA4-5945-8C9A0F604AD2}"/>
              </a:ext>
            </a:extLst>
          </p:cNvPr>
          <p:cNvSpPr/>
          <p:nvPr/>
        </p:nvSpPr>
        <p:spPr>
          <a:xfrm>
            <a:off x="1362817" y="4211877"/>
            <a:ext cx="178315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1" name="Rectangle: Rounded Corners 120">
            <a:extLst>
              <a:ext uri="{FF2B5EF4-FFF2-40B4-BE49-F238E27FC236}">
                <a16:creationId xmlns:a16="http://schemas.microsoft.com/office/drawing/2014/main" id="{AB00323C-459D-D2B6-5342-159C4DEAA841}"/>
              </a:ext>
            </a:extLst>
          </p:cNvPr>
          <p:cNvSpPr/>
          <p:nvPr/>
        </p:nvSpPr>
        <p:spPr>
          <a:xfrm>
            <a:off x="3145970" y="4211877"/>
            <a:ext cx="109006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3" name="Rectangle: Rounded Corners 122">
            <a:extLst>
              <a:ext uri="{FF2B5EF4-FFF2-40B4-BE49-F238E27FC236}">
                <a16:creationId xmlns:a16="http://schemas.microsoft.com/office/drawing/2014/main" id="{CF09E3B1-3B65-F63B-6FCF-8C16CE35CEA1}"/>
              </a:ext>
            </a:extLst>
          </p:cNvPr>
          <p:cNvSpPr/>
          <p:nvPr/>
        </p:nvSpPr>
        <p:spPr>
          <a:xfrm>
            <a:off x="4236030" y="4211877"/>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5" name="Rectangle: Rounded Corners 124">
            <a:extLst>
              <a:ext uri="{FF2B5EF4-FFF2-40B4-BE49-F238E27FC236}">
                <a16:creationId xmlns:a16="http://schemas.microsoft.com/office/drawing/2014/main" id="{C6075AAE-F183-7307-4ADB-6AC4F10A9542}"/>
              </a:ext>
            </a:extLst>
          </p:cNvPr>
          <p:cNvSpPr/>
          <p:nvPr/>
        </p:nvSpPr>
        <p:spPr>
          <a:xfrm>
            <a:off x="5700993" y="4211877"/>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7" name="Rectangle: Rounded Corners 126">
            <a:extLst>
              <a:ext uri="{FF2B5EF4-FFF2-40B4-BE49-F238E27FC236}">
                <a16:creationId xmlns:a16="http://schemas.microsoft.com/office/drawing/2014/main" id="{58EE622D-89C5-0172-8549-659E059F0FDF}"/>
              </a:ext>
            </a:extLst>
          </p:cNvPr>
          <p:cNvSpPr/>
          <p:nvPr/>
        </p:nvSpPr>
        <p:spPr>
          <a:xfrm>
            <a:off x="7165956" y="4211877"/>
            <a:ext cx="155621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29" name="Rectangle: Rounded Corners 128">
            <a:extLst>
              <a:ext uri="{FF2B5EF4-FFF2-40B4-BE49-F238E27FC236}">
                <a16:creationId xmlns:a16="http://schemas.microsoft.com/office/drawing/2014/main" id="{B350C4F5-4B41-5042-E7E1-27010E8D84D8}"/>
              </a:ext>
            </a:extLst>
          </p:cNvPr>
          <p:cNvSpPr/>
          <p:nvPr/>
        </p:nvSpPr>
        <p:spPr>
          <a:xfrm>
            <a:off x="8722170" y="4211877"/>
            <a:ext cx="1735617"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31" name="Rectangle: Rounded Corners 130">
            <a:extLst>
              <a:ext uri="{FF2B5EF4-FFF2-40B4-BE49-F238E27FC236}">
                <a16:creationId xmlns:a16="http://schemas.microsoft.com/office/drawing/2014/main" id="{52CE2FCA-9D35-648F-17D1-C3BD403249AC}"/>
              </a:ext>
            </a:extLst>
          </p:cNvPr>
          <p:cNvSpPr/>
          <p:nvPr/>
        </p:nvSpPr>
        <p:spPr>
          <a:xfrm>
            <a:off x="10457789" y="4211877"/>
            <a:ext cx="163310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Antoine’s sister learns English</a:t>
            </a:r>
          </a:p>
        </p:txBody>
      </p:sp>
      <p:sp>
        <p:nvSpPr>
          <p:cNvPr id="133" name="Rectangle: Rounded Corners 132">
            <a:extLst>
              <a:ext uri="{FF2B5EF4-FFF2-40B4-BE49-F238E27FC236}">
                <a16:creationId xmlns:a16="http://schemas.microsoft.com/office/drawing/2014/main" id="{9435DF38-98BE-F643-7E3E-EDF6081A3BCC}"/>
              </a:ext>
            </a:extLst>
          </p:cNvPr>
          <p:cNvSpPr/>
          <p:nvPr/>
        </p:nvSpPr>
        <p:spPr>
          <a:xfrm>
            <a:off x="1362816" y="4923977"/>
            <a:ext cx="178315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Élodie</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 sells clothes at the market with mum</a:t>
            </a:r>
          </a:p>
        </p:txBody>
      </p:sp>
      <p:sp>
        <p:nvSpPr>
          <p:cNvPr id="135" name="Rectangle: Rounded Corners 134">
            <a:extLst>
              <a:ext uri="{FF2B5EF4-FFF2-40B4-BE49-F238E27FC236}">
                <a16:creationId xmlns:a16="http://schemas.microsoft.com/office/drawing/2014/main" id="{0003C783-CBF6-FBAF-2DD5-CC0DA16107F4}"/>
              </a:ext>
            </a:extLst>
          </p:cNvPr>
          <p:cNvSpPr/>
          <p:nvPr/>
        </p:nvSpPr>
        <p:spPr>
          <a:xfrm>
            <a:off x="3145969" y="4923977"/>
            <a:ext cx="109006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137" name="Rectangle: Rounded Corners 136">
            <a:extLst>
              <a:ext uri="{FF2B5EF4-FFF2-40B4-BE49-F238E27FC236}">
                <a16:creationId xmlns:a16="http://schemas.microsoft.com/office/drawing/2014/main" id="{442C42DB-EABE-49E1-44D7-433310CD16F9}"/>
              </a:ext>
            </a:extLst>
          </p:cNvPr>
          <p:cNvSpPr/>
          <p:nvPr/>
        </p:nvSpPr>
        <p:spPr>
          <a:xfrm>
            <a:off x="4236029" y="4923977"/>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55A5"/>
                </a:solidFill>
                <a:effectLst/>
                <a:uLnTx/>
                <a:uFillTx/>
                <a:latin typeface="Century Gothic"/>
                <a:ea typeface="+mn-ea"/>
                <a:cs typeface="+mn-cs"/>
              </a:rPr>
              <a:t>Stéphanie</a:t>
            </a:r>
            <a:r>
              <a:rPr kumimoji="0" lang="en-GB" sz="1400" b="0" i="0" u="none" strike="noStrike" kern="1200" cap="none" spc="0" normalizeH="0" baseline="0" noProof="0" dirty="0">
                <a:ln>
                  <a:noFill/>
                </a:ln>
                <a:solidFill>
                  <a:srgbClr val="0055A5"/>
                </a:solidFill>
                <a:effectLst/>
                <a:uLnTx/>
                <a:uFillTx/>
                <a:latin typeface="Century Gothic"/>
                <a:ea typeface="+mn-ea"/>
                <a:cs typeface="+mn-cs"/>
              </a:rPr>
              <a:t> replies to emails</a:t>
            </a:r>
          </a:p>
        </p:txBody>
      </p:sp>
      <p:sp>
        <p:nvSpPr>
          <p:cNvPr id="139" name="Rectangle: Rounded Corners 138">
            <a:extLst>
              <a:ext uri="{FF2B5EF4-FFF2-40B4-BE49-F238E27FC236}">
                <a16:creationId xmlns:a16="http://schemas.microsoft.com/office/drawing/2014/main" id="{82F685DF-2E2F-C545-7039-4C20A5289544}"/>
              </a:ext>
            </a:extLst>
          </p:cNvPr>
          <p:cNvSpPr/>
          <p:nvPr/>
        </p:nvSpPr>
        <p:spPr>
          <a:xfrm>
            <a:off x="5700992" y="4923977"/>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Amir swims</a:t>
            </a:r>
          </a:p>
        </p:txBody>
      </p:sp>
      <p:sp>
        <p:nvSpPr>
          <p:cNvPr id="141" name="Rectangle: Rounded Corners 140">
            <a:extLst>
              <a:ext uri="{FF2B5EF4-FFF2-40B4-BE49-F238E27FC236}">
                <a16:creationId xmlns:a16="http://schemas.microsoft.com/office/drawing/2014/main" id="{88651B08-F0CA-AE53-1628-5F93544722B1}"/>
              </a:ext>
            </a:extLst>
          </p:cNvPr>
          <p:cNvSpPr/>
          <p:nvPr/>
        </p:nvSpPr>
        <p:spPr>
          <a:xfrm>
            <a:off x="7165955" y="4923977"/>
            <a:ext cx="155621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55A5"/>
              </a:solidFill>
              <a:effectLst/>
              <a:uLnTx/>
              <a:uFillTx/>
              <a:latin typeface="Century Gothic"/>
              <a:ea typeface="+mn-ea"/>
              <a:cs typeface="+mn-cs"/>
            </a:endParaRPr>
          </a:p>
        </p:txBody>
      </p:sp>
      <p:sp>
        <p:nvSpPr>
          <p:cNvPr id="143" name="Rectangle: Rounded Corners 142">
            <a:extLst>
              <a:ext uri="{FF2B5EF4-FFF2-40B4-BE49-F238E27FC236}">
                <a16:creationId xmlns:a16="http://schemas.microsoft.com/office/drawing/2014/main" id="{79B3DBB8-75B9-845E-CC19-61527ACCA10F}"/>
              </a:ext>
            </a:extLst>
          </p:cNvPr>
          <p:cNvSpPr/>
          <p:nvPr/>
        </p:nvSpPr>
        <p:spPr>
          <a:xfrm>
            <a:off x="8722169" y="4923977"/>
            <a:ext cx="1735617"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45" name="Rectangle: Rounded Corners 144">
            <a:extLst>
              <a:ext uri="{FF2B5EF4-FFF2-40B4-BE49-F238E27FC236}">
                <a16:creationId xmlns:a16="http://schemas.microsoft.com/office/drawing/2014/main" id="{3C3FED87-8C3E-FEC4-9D69-431E14966309}"/>
              </a:ext>
            </a:extLst>
          </p:cNvPr>
          <p:cNvSpPr/>
          <p:nvPr/>
        </p:nvSpPr>
        <p:spPr>
          <a:xfrm>
            <a:off x="10457788" y="4923977"/>
            <a:ext cx="163310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Antoine does the housework with dad</a:t>
            </a:r>
          </a:p>
        </p:txBody>
      </p:sp>
      <p:sp>
        <p:nvSpPr>
          <p:cNvPr id="147" name="Rectangle: Rounded Corners 146">
            <a:extLst>
              <a:ext uri="{FF2B5EF4-FFF2-40B4-BE49-F238E27FC236}">
                <a16:creationId xmlns:a16="http://schemas.microsoft.com/office/drawing/2014/main" id="{351F5901-F93E-4DC8-DD61-F6326E7CAB9D}"/>
              </a:ext>
            </a:extLst>
          </p:cNvPr>
          <p:cNvSpPr/>
          <p:nvPr/>
        </p:nvSpPr>
        <p:spPr>
          <a:xfrm>
            <a:off x="1362816" y="5636078"/>
            <a:ext cx="1783154"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49" name="Rectangle: Rounded Corners 148">
            <a:extLst>
              <a:ext uri="{FF2B5EF4-FFF2-40B4-BE49-F238E27FC236}">
                <a16:creationId xmlns:a16="http://schemas.microsoft.com/office/drawing/2014/main" id="{9A3C7A25-E14F-4F24-CBBD-AB70722CDE1A}"/>
              </a:ext>
            </a:extLst>
          </p:cNvPr>
          <p:cNvSpPr/>
          <p:nvPr/>
        </p:nvSpPr>
        <p:spPr>
          <a:xfrm>
            <a:off x="3145969" y="5636078"/>
            <a:ext cx="1090061"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Léa washes the car</a:t>
            </a:r>
          </a:p>
        </p:txBody>
      </p:sp>
      <p:sp>
        <p:nvSpPr>
          <p:cNvPr id="151" name="Rectangle: Rounded Corners 150">
            <a:extLst>
              <a:ext uri="{FF2B5EF4-FFF2-40B4-BE49-F238E27FC236}">
                <a16:creationId xmlns:a16="http://schemas.microsoft.com/office/drawing/2014/main" id="{FEBE3E82-15DB-E054-F6B4-34F6CCD8ADFA}"/>
              </a:ext>
            </a:extLst>
          </p:cNvPr>
          <p:cNvSpPr/>
          <p:nvPr/>
        </p:nvSpPr>
        <p:spPr>
          <a:xfrm>
            <a:off x="4236029" y="5636078"/>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3" name="Rectangle: Rounded Corners 152">
            <a:extLst>
              <a:ext uri="{FF2B5EF4-FFF2-40B4-BE49-F238E27FC236}">
                <a16:creationId xmlns:a16="http://schemas.microsoft.com/office/drawing/2014/main" id="{7DC71F2D-530F-4A92-D5C3-47D02B039083}"/>
              </a:ext>
            </a:extLst>
          </p:cNvPr>
          <p:cNvSpPr/>
          <p:nvPr/>
        </p:nvSpPr>
        <p:spPr>
          <a:xfrm>
            <a:off x="5700992" y="5636078"/>
            <a:ext cx="1464966"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5" name="Rectangle: Rounded Corners 154">
            <a:extLst>
              <a:ext uri="{FF2B5EF4-FFF2-40B4-BE49-F238E27FC236}">
                <a16:creationId xmlns:a16="http://schemas.microsoft.com/office/drawing/2014/main" id="{3FA27746-D000-BA67-8125-FB0BBEBE31CC}"/>
              </a:ext>
            </a:extLst>
          </p:cNvPr>
          <p:cNvSpPr/>
          <p:nvPr/>
        </p:nvSpPr>
        <p:spPr>
          <a:xfrm>
            <a:off x="7165955" y="5636078"/>
            <a:ext cx="155621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5A5"/>
                </a:solidFill>
                <a:effectLst/>
                <a:uLnTx/>
                <a:uFillTx/>
                <a:latin typeface="Century Gothic"/>
                <a:ea typeface="+mn-ea"/>
                <a:cs typeface="+mn-cs"/>
              </a:rPr>
              <a:t>Océane washes clothes with sisters</a:t>
            </a:r>
          </a:p>
        </p:txBody>
      </p:sp>
      <p:sp>
        <p:nvSpPr>
          <p:cNvPr id="157" name="Rectangle: Rounded Corners 156">
            <a:extLst>
              <a:ext uri="{FF2B5EF4-FFF2-40B4-BE49-F238E27FC236}">
                <a16:creationId xmlns:a16="http://schemas.microsoft.com/office/drawing/2014/main" id="{3D2C894B-9883-967D-3A38-CCBCD9612E6D}"/>
              </a:ext>
            </a:extLst>
          </p:cNvPr>
          <p:cNvSpPr/>
          <p:nvPr/>
        </p:nvSpPr>
        <p:spPr>
          <a:xfrm>
            <a:off x="8722169" y="5636078"/>
            <a:ext cx="1735617"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9" name="Rectangle: Rounded Corners 158">
            <a:extLst>
              <a:ext uri="{FF2B5EF4-FFF2-40B4-BE49-F238E27FC236}">
                <a16:creationId xmlns:a16="http://schemas.microsoft.com/office/drawing/2014/main" id="{70D338F3-0A0A-3D89-F6AA-3A4F332DE9D0}"/>
              </a:ext>
            </a:extLst>
          </p:cNvPr>
          <p:cNvSpPr/>
          <p:nvPr/>
        </p:nvSpPr>
        <p:spPr>
          <a:xfrm>
            <a:off x="10457788" y="5636078"/>
            <a:ext cx="1633105" cy="716532"/>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5A5"/>
              </a:solidFill>
              <a:effectLst/>
              <a:uLnTx/>
              <a:uFillTx/>
              <a:latin typeface="Century Gothic"/>
              <a:ea typeface="+mn-ea"/>
              <a:cs typeface="+mn-cs"/>
            </a:endParaRPr>
          </a:p>
        </p:txBody>
      </p:sp>
      <p:pic>
        <p:nvPicPr>
          <p:cNvPr id="161" name="Picture 160">
            <a:extLst>
              <a:ext uri="{FF2B5EF4-FFF2-40B4-BE49-F238E27FC236}">
                <a16:creationId xmlns:a16="http://schemas.microsoft.com/office/drawing/2014/main" id="{97CD19E2-17EA-A660-7ECD-076A363E5A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09" t="14737" r="16400"/>
          <a:stretch/>
        </p:blipFill>
        <p:spPr>
          <a:xfrm>
            <a:off x="8599803" y="804313"/>
            <a:ext cx="513956" cy="596278"/>
          </a:xfrm>
          <a:prstGeom prst="rect">
            <a:avLst/>
          </a:prstGeom>
        </p:spPr>
      </p:pic>
      <p:pic>
        <p:nvPicPr>
          <p:cNvPr id="163" name="Picture 162" descr="A picture containing toy, doll&#10;&#10;Description automatically generated">
            <a:extLst>
              <a:ext uri="{FF2B5EF4-FFF2-40B4-BE49-F238E27FC236}">
                <a16:creationId xmlns:a16="http://schemas.microsoft.com/office/drawing/2014/main" id="{F8299037-04B4-2416-7E42-023199AD92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16" t="25833" r="15694"/>
          <a:stretch/>
        </p:blipFill>
        <p:spPr>
          <a:xfrm>
            <a:off x="2823881" y="874221"/>
            <a:ext cx="469762" cy="526369"/>
          </a:xfrm>
          <a:prstGeom prst="rect">
            <a:avLst/>
          </a:prstGeom>
        </p:spPr>
      </p:pic>
      <p:pic>
        <p:nvPicPr>
          <p:cNvPr id="165" name="Picture 164">
            <a:extLst>
              <a:ext uri="{FF2B5EF4-FFF2-40B4-BE49-F238E27FC236}">
                <a16:creationId xmlns:a16="http://schemas.microsoft.com/office/drawing/2014/main" id="{C310C659-74AE-F6AE-0B2D-C5F2C6693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2635" y="804313"/>
            <a:ext cx="552783" cy="596278"/>
          </a:xfrm>
          <a:prstGeom prst="rect">
            <a:avLst/>
          </a:prstGeom>
        </p:spPr>
      </p:pic>
      <p:pic>
        <p:nvPicPr>
          <p:cNvPr id="167" name="Picture 166" descr="A picture containing toy, vector graphics&#10;&#10;Description automatically generated">
            <a:extLst>
              <a:ext uri="{FF2B5EF4-FFF2-40B4-BE49-F238E27FC236}">
                <a16:creationId xmlns:a16="http://schemas.microsoft.com/office/drawing/2014/main" id="{CF498458-BAC0-8A4A-B274-5B30174A57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47" t="21351" r="18750"/>
          <a:stretch/>
        </p:blipFill>
        <p:spPr>
          <a:xfrm>
            <a:off x="10310698" y="861134"/>
            <a:ext cx="482616" cy="539457"/>
          </a:xfrm>
          <a:prstGeom prst="rect">
            <a:avLst/>
          </a:prstGeom>
        </p:spPr>
      </p:pic>
      <p:pic>
        <p:nvPicPr>
          <p:cNvPr id="169" name="Picture 168" descr="A picture containing text&#10;&#10;Description automatically generated">
            <a:extLst>
              <a:ext uri="{FF2B5EF4-FFF2-40B4-BE49-F238E27FC236}">
                <a16:creationId xmlns:a16="http://schemas.microsoft.com/office/drawing/2014/main" id="{65E534D4-E956-99D3-E955-A51329B03A5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17" t="20139" r="15810"/>
          <a:stretch/>
        </p:blipFill>
        <p:spPr>
          <a:xfrm>
            <a:off x="1272676" y="874223"/>
            <a:ext cx="469762" cy="526368"/>
          </a:xfrm>
          <a:prstGeom prst="rect">
            <a:avLst/>
          </a:prstGeom>
        </p:spPr>
      </p:pic>
      <p:pic>
        <p:nvPicPr>
          <p:cNvPr id="171" name="Picture 170" descr="A picture containing text&#10;&#10;Description automatically generated">
            <a:extLst>
              <a:ext uri="{FF2B5EF4-FFF2-40B4-BE49-F238E27FC236}">
                <a16:creationId xmlns:a16="http://schemas.microsoft.com/office/drawing/2014/main" id="{617F8FBD-56C6-D077-D8D4-F1123F4706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473"/>
          <a:stretch/>
        </p:blipFill>
        <p:spPr>
          <a:xfrm>
            <a:off x="7038553" y="795861"/>
            <a:ext cx="513956" cy="604729"/>
          </a:xfrm>
          <a:prstGeom prst="rect">
            <a:avLst/>
          </a:prstGeom>
        </p:spPr>
      </p:pic>
      <p:pic>
        <p:nvPicPr>
          <p:cNvPr id="173" name="Picture 172" descr="A picture containing dark&#10;&#10;Description automatically generated">
            <a:extLst>
              <a:ext uri="{FF2B5EF4-FFF2-40B4-BE49-F238E27FC236}">
                <a16:creationId xmlns:a16="http://schemas.microsoft.com/office/drawing/2014/main" id="{DB182F83-FAA8-4A83-5A39-AB089FF44D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45152" y="760537"/>
            <a:ext cx="627785" cy="627785"/>
          </a:xfrm>
          <a:prstGeom prst="rect">
            <a:avLst/>
          </a:prstGeom>
        </p:spPr>
      </p:pic>
      <p:sp>
        <p:nvSpPr>
          <p:cNvPr id="6" name="TextBox 5">
            <a:extLst>
              <a:ext uri="{FF2B5EF4-FFF2-40B4-BE49-F238E27FC236}">
                <a16:creationId xmlns:a16="http://schemas.microsoft.com/office/drawing/2014/main" id="{ED98872B-2CD5-6E90-963D-5FFBC38E13D4}"/>
              </a:ext>
            </a:extLst>
          </p:cNvPr>
          <p:cNvSpPr txBox="1"/>
          <p:nvPr/>
        </p:nvSpPr>
        <p:spPr>
          <a:xfrm>
            <a:off x="6285908" y="233242"/>
            <a:ext cx="3258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55A5"/>
                </a:solidFill>
                <a:effectLst/>
                <a:uLnTx/>
                <a:uFillTx/>
                <a:latin typeface="Century Gothic"/>
                <a:ea typeface="+mn-ea"/>
                <a:cs typeface="+mn-cs"/>
              </a:rPr>
              <a:t>Answers</a:t>
            </a:r>
          </a:p>
        </p:txBody>
      </p:sp>
    </p:spTree>
    <p:extLst>
      <p:ext uri="{BB962C8B-B14F-4D97-AF65-F5344CB8AC3E}">
        <p14:creationId xmlns:p14="http://schemas.microsoft.com/office/powerpoint/2010/main" val="2574238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186A6-A032-5F5F-E488-59999F510250}"/>
              </a:ext>
            </a:extLst>
          </p:cNvPr>
          <p:cNvSpPr>
            <a:spLocks noGrp="1"/>
          </p:cNvSpPr>
          <p:nvPr>
            <p:ph type="title"/>
          </p:nvPr>
        </p:nvSpPr>
        <p:spPr>
          <a:xfrm>
            <a:off x="-1" y="213557"/>
            <a:ext cx="9416144" cy="647577"/>
          </a:xfrm>
        </p:spPr>
        <p:txBody>
          <a:bodyPr>
            <a:normAutofit/>
          </a:bodyPr>
          <a:lstStyle/>
          <a:p>
            <a:r>
              <a:rPr lang="fr-FR" dirty="0"/>
              <a:t>Qui fait quoi dans ta famille ?</a:t>
            </a:r>
          </a:p>
        </p:txBody>
      </p:sp>
      <p:sp>
        <p:nvSpPr>
          <p:cNvPr id="5" name="Rounded Rectangle 46">
            <a:extLst>
              <a:ext uri="{FF2B5EF4-FFF2-40B4-BE49-F238E27FC236}">
                <a16:creationId xmlns:a16="http://schemas.microsoft.com/office/drawing/2014/main" id="{96EE3EB6-B963-B019-6012-B6A835A1E19F}"/>
              </a:ext>
            </a:extLst>
          </p:cNvPr>
          <p:cNvSpPr/>
          <p:nvPr/>
        </p:nvSpPr>
        <p:spPr>
          <a:xfrm>
            <a:off x="9877168"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pic>
        <p:nvPicPr>
          <p:cNvPr id="12" name="Picture 11">
            <a:extLst>
              <a:ext uri="{FF2B5EF4-FFF2-40B4-BE49-F238E27FC236}">
                <a16:creationId xmlns:a16="http://schemas.microsoft.com/office/drawing/2014/main" id="{1CF2A1DD-3FF0-35CC-086E-49A92C7986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09" t="14737" r="16400"/>
          <a:stretch/>
        </p:blipFill>
        <p:spPr>
          <a:xfrm>
            <a:off x="0" y="861134"/>
            <a:ext cx="1175658" cy="1363967"/>
          </a:xfrm>
          <a:prstGeom prst="rect">
            <a:avLst/>
          </a:prstGeom>
        </p:spPr>
      </p:pic>
      <p:sp>
        <p:nvSpPr>
          <p:cNvPr id="13" name="Speech Bubble: Rectangle with Corners Rounded 12">
            <a:extLst>
              <a:ext uri="{FF2B5EF4-FFF2-40B4-BE49-F238E27FC236}">
                <a16:creationId xmlns:a16="http://schemas.microsoft.com/office/drawing/2014/main" id="{8AE569E6-87A4-08BB-909D-2DEF124102DA}"/>
              </a:ext>
            </a:extLst>
          </p:cNvPr>
          <p:cNvSpPr/>
          <p:nvPr/>
        </p:nvSpPr>
        <p:spPr>
          <a:xfrm>
            <a:off x="1175657" y="961986"/>
            <a:ext cx="10757112" cy="1229594"/>
          </a:xfrm>
          <a:prstGeom prst="wedgeRoundRectCallout">
            <a:avLst>
              <a:gd name="adj1" fmla="val -51733"/>
              <a:gd name="adj2" fmla="val -21781"/>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Et toi ? Qui fait quoi dans ta famille chaque jour ? Maintenant, tu vas écrire 90 mots sur les tâches de ménage et les activités que toi et ta famille faites chaque jour.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Mais attention ! Il faut utiliser </a:t>
            </a:r>
            <a:r>
              <a:rPr kumimoji="0" lang="fr-FR" sz="2000" b="1" i="0" u="none" strike="noStrike" kern="1200" cap="none" spc="0" normalizeH="0" baseline="0" noProof="0" dirty="0">
                <a:ln>
                  <a:noFill/>
                </a:ln>
                <a:solidFill>
                  <a:srgbClr val="0055A5"/>
                </a:solidFill>
                <a:effectLst/>
                <a:uLnTx/>
                <a:uFillTx/>
                <a:latin typeface="Century Gothic"/>
                <a:ea typeface="+mn-ea"/>
                <a:cs typeface="+mn-cs"/>
              </a:rPr>
              <a:t>un verbe de chaque groupe</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et plusieurs pronoms: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55A5"/>
                </a:solidFill>
                <a:effectLst/>
                <a:uLnTx/>
                <a:uFillTx/>
                <a:latin typeface="Century Gothic"/>
                <a:ea typeface="+mn-ea"/>
                <a:cs typeface="+mn-cs"/>
              </a:rPr>
              <a:t>je</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a:t>
            </a:r>
            <a:r>
              <a:rPr kumimoji="0" lang="fr-FR" sz="2000" b="1" i="0" u="none" strike="noStrike" kern="1200" cap="none" spc="0" normalizeH="0" baseline="0" noProof="0" dirty="0">
                <a:ln>
                  <a:noFill/>
                </a:ln>
                <a:solidFill>
                  <a:srgbClr val="0055A5"/>
                </a:solidFill>
                <a:effectLst/>
                <a:uLnTx/>
                <a:uFillTx/>
                <a:latin typeface="Century Gothic"/>
                <a:ea typeface="+mn-ea"/>
                <a:cs typeface="+mn-cs"/>
              </a:rPr>
              <a:t>il/elle/on</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a:t>
            </a:r>
            <a:r>
              <a:rPr kumimoji="0" lang="fr-FR" sz="2000" b="1" i="0" u="none" strike="noStrike" kern="1200" cap="none" spc="0" normalizeH="0" baseline="0" noProof="0" dirty="0">
                <a:ln>
                  <a:noFill/>
                </a:ln>
                <a:solidFill>
                  <a:srgbClr val="0055A5"/>
                </a:solidFill>
                <a:effectLst/>
                <a:uLnTx/>
                <a:uFillTx/>
                <a:latin typeface="Century Gothic"/>
                <a:ea typeface="+mn-ea"/>
                <a:cs typeface="+mn-cs"/>
              </a:rPr>
              <a:t>ils/elles,</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a:t>
            </a:r>
            <a:r>
              <a:rPr kumimoji="0" lang="fr-FR" sz="2000" b="1" i="0" u="none" strike="noStrike" kern="1200" cap="none" spc="0" normalizeH="0" baseline="0" noProof="0" dirty="0">
                <a:ln>
                  <a:noFill/>
                </a:ln>
                <a:solidFill>
                  <a:srgbClr val="0055A5"/>
                </a:solidFill>
                <a:effectLst/>
                <a:uLnTx/>
                <a:uFillTx/>
                <a:latin typeface="Century Gothic"/>
                <a:ea typeface="+mn-ea"/>
                <a:cs typeface="+mn-cs"/>
              </a:rPr>
              <a:t>nous</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14" name="Speech Bubble: Rectangle with Corners Rounded 13">
            <a:extLst>
              <a:ext uri="{FF2B5EF4-FFF2-40B4-BE49-F238E27FC236}">
                <a16:creationId xmlns:a16="http://schemas.microsoft.com/office/drawing/2014/main" id="{93881FD2-B82A-83C8-5241-E62560B1C59D}"/>
              </a:ext>
            </a:extLst>
          </p:cNvPr>
          <p:cNvSpPr/>
          <p:nvPr/>
        </p:nvSpPr>
        <p:spPr>
          <a:xfrm>
            <a:off x="133004" y="2987087"/>
            <a:ext cx="2969426" cy="329764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55A5"/>
                </a:solidFill>
                <a:effectLst/>
                <a:uLnTx/>
                <a:uFillTx/>
                <a:latin typeface="Century Gothic"/>
                <a:ea typeface="+mn-ea"/>
                <a:cs typeface="+mn-cs"/>
              </a:rPr>
              <a:t>Groupe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55A5"/>
                </a:solidFill>
                <a:effectLst/>
                <a:uLnTx/>
                <a:uFillTx/>
                <a:latin typeface="Century Gothic"/>
                <a:ea typeface="+mn-ea"/>
                <a:cs typeface="+mn-cs"/>
              </a:rPr>
              <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laver, dessiner,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jouer (à), échanger, écouter, nager, regarder, voyager, </a:t>
            </a:r>
            <a:r>
              <a:rPr lang="fr-FR" sz="2000" dirty="0">
                <a:solidFill>
                  <a:srgbClr val="0055A5"/>
                </a:solidFill>
              </a:rPr>
              <a:t>danser, pratiquer, livrer</a:t>
            </a: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p:txBody>
      </p:sp>
      <p:sp>
        <p:nvSpPr>
          <p:cNvPr id="15" name="Speech Bubble: Rectangle with Corners Rounded 14">
            <a:extLst>
              <a:ext uri="{FF2B5EF4-FFF2-40B4-BE49-F238E27FC236}">
                <a16:creationId xmlns:a16="http://schemas.microsoft.com/office/drawing/2014/main" id="{4C820B89-BB2D-F345-5561-55F71B8CB292}"/>
              </a:ext>
            </a:extLst>
          </p:cNvPr>
          <p:cNvSpPr/>
          <p:nvPr/>
        </p:nvSpPr>
        <p:spPr>
          <a:xfrm>
            <a:off x="3313906" y="2987087"/>
            <a:ext cx="3779812" cy="329764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55A5"/>
                </a:solidFill>
                <a:effectLst/>
                <a:uLnTx/>
                <a:uFillTx/>
                <a:latin typeface="Century Gothic"/>
                <a:ea typeface="+mn-ea"/>
                <a:cs typeface="+mn-cs"/>
              </a:rPr>
              <a:t>Groupe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55A5"/>
                </a:solidFill>
                <a:effectLst/>
                <a:uLnTx/>
                <a:uFillTx/>
                <a:latin typeface="Century Gothic"/>
                <a:ea typeface="+mn-ea"/>
                <a:cs typeface="+mn-cs"/>
              </a:rPr>
              <a:t>faire…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a:ea typeface="+mn-ea"/>
                <a:cs typeface="+mn-cs"/>
              </a:rPr>
              <a:t>the shops (to go shopping)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a:ea typeface="+mn-ea"/>
                <a:cs typeface="+mn-cs"/>
              </a:rPr>
              <a:t>the housework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a:ea typeface="+mn-ea"/>
                <a:cs typeface="+mn-cs"/>
              </a:rPr>
              <a:t>the cooking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a:ea typeface="+mn-ea"/>
                <a:cs typeface="+mn-cs"/>
              </a:rPr>
              <a:t>the shopping (food)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a:ea typeface="+mn-ea"/>
                <a:cs typeface="+mn-cs"/>
              </a:rPr>
              <a:t>the homework</a:t>
            </a:r>
          </a:p>
        </p:txBody>
      </p:sp>
      <p:sp>
        <p:nvSpPr>
          <p:cNvPr id="16" name="Speech Bubble: Rectangle with Corners Rounded 15">
            <a:extLst>
              <a:ext uri="{FF2B5EF4-FFF2-40B4-BE49-F238E27FC236}">
                <a16:creationId xmlns:a16="http://schemas.microsoft.com/office/drawing/2014/main" id="{186E3802-D083-CD18-53D2-D7C42BD8CFB9}"/>
              </a:ext>
            </a:extLst>
          </p:cNvPr>
          <p:cNvSpPr/>
          <p:nvPr/>
        </p:nvSpPr>
        <p:spPr>
          <a:xfrm>
            <a:off x="7305194" y="4691743"/>
            <a:ext cx="4627574" cy="1592991"/>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55A5"/>
                </a:solidFill>
                <a:effectLst/>
                <a:uLnTx/>
                <a:uFillTx/>
                <a:latin typeface="Century Gothic"/>
                <a:ea typeface="+mn-ea"/>
                <a:cs typeface="+mn-cs"/>
              </a:rPr>
              <a:t>Groupe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55A5"/>
                </a:solidFill>
                <a:effectLst/>
                <a:uLnTx/>
                <a:uFillTx/>
                <a:latin typeface="Century Gothic"/>
                <a:ea typeface="+mn-ea"/>
                <a:cs typeface="+mn-cs"/>
              </a:rPr>
              <a:t>verbs like</a:t>
            </a:r>
            <a:r>
              <a:rPr kumimoji="0" lang="fr-FR" sz="2000" b="1" i="0" u="none" strike="noStrike" kern="1200" cap="none" spc="0" normalizeH="0" baseline="0" noProof="0" dirty="0">
                <a:ln>
                  <a:noFill/>
                </a:ln>
                <a:solidFill>
                  <a:srgbClr val="0055A5"/>
                </a:solidFill>
                <a:effectLst/>
                <a:uLnTx/>
                <a:uFillTx/>
                <a:latin typeface="Century Gothic"/>
                <a:ea typeface="+mn-ea"/>
                <a:cs typeface="+mn-cs"/>
              </a:rPr>
              <a:t> prendre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apprendre, comprendre</a:t>
            </a:r>
          </a:p>
        </p:txBody>
      </p:sp>
      <p:sp>
        <p:nvSpPr>
          <p:cNvPr id="17" name="Speech Bubble: Rectangle with Corners Rounded 16">
            <a:extLst>
              <a:ext uri="{FF2B5EF4-FFF2-40B4-BE49-F238E27FC236}">
                <a16:creationId xmlns:a16="http://schemas.microsoft.com/office/drawing/2014/main" id="{1335DD55-1E60-55EE-B575-4F5011FB2FB7}"/>
              </a:ext>
            </a:extLst>
          </p:cNvPr>
          <p:cNvSpPr/>
          <p:nvPr/>
        </p:nvSpPr>
        <p:spPr>
          <a:xfrm>
            <a:off x="7305194" y="2987087"/>
            <a:ext cx="4627574" cy="1592990"/>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55A5"/>
                </a:solidFill>
                <a:effectLst/>
                <a:uLnTx/>
                <a:uFillTx/>
                <a:latin typeface="Century Gothic"/>
                <a:ea typeface="+mn-ea"/>
                <a:cs typeface="+mn-cs"/>
              </a:rPr>
              <a:t>Groupe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55A5"/>
                </a:solidFill>
                <a:effectLst/>
                <a:uLnTx/>
                <a:uFillTx/>
                <a:latin typeface="Century Gothic"/>
                <a:ea typeface="+mn-ea"/>
                <a:cs typeface="+mn-cs"/>
              </a:rPr>
              <a:t>verbs like</a:t>
            </a:r>
            <a:r>
              <a:rPr kumimoji="0" lang="fr-FR" sz="2000" b="1" i="0" u="none" strike="noStrike" kern="1200" cap="none" spc="0" normalizeH="0" baseline="0" noProof="0" dirty="0">
                <a:ln>
                  <a:noFill/>
                </a:ln>
                <a:solidFill>
                  <a:srgbClr val="0055A5"/>
                </a:solidFill>
                <a:effectLst/>
                <a:uLnTx/>
                <a:uFillTx/>
                <a:latin typeface="Century Gothic"/>
                <a:ea typeface="+mn-ea"/>
                <a:cs typeface="+mn-cs"/>
              </a:rPr>
              <a:t> entendre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répondre (à + </a:t>
            </a:r>
            <a:r>
              <a:rPr kumimoji="0" lang="en-GB" sz="2000" b="0" i="0" u="none" strike="noStrike" kern="1200" cap="none" spc="0" normalizeH="0" baseline="0" dirty="0">
                <a:ln>
                  <a:noFill/>
                </a:ln>
                <a:solidFill>
                  <a:srgbClr val="0055A5"/>
                </a:solidFill>
                <a:effectLst/>
                <a:uLnTx/>
                <a:uFillTx/>
                <a:latin typeface="Century Gothic"/>
                <a:ea typeface="+mn-ea"/>
                <a:cs typeface="+mn-cs"/>
              </a:rPr>
              <a:t>noun</a:t>
            </a:r>
            <a:r>
              <a:rPr kumimoji="0" lang="fr-FR" sz="2000" b="0" i="0" u="none" strike="noStrike" kern="1200" cap="none" spc="0" normalizeH="0" baseline="0" noProof="0" dirty="0">
                <a:ln>
                  <a:noFill/>
                </a:ln>
                <a:solidFill>
                  <a:srgbClr val="0055A5"/>
                </a:solidFill>
                <a:effectLst/>
                <a:uLnTx/>
                <a:uFillTx/>
                <a:latin typeface="Century Gothic"/>
                <a:ea typeface="+mn-ea"/>
                <a:cs typeface="+mn-cs"/>
              </a:rPr>
              <a:t>), vendre</a:t>
            </a:r>
          </a:p>
        </p:txBody>
      </p:sp>
      <p:sp>
        <p:nvSpPr>
          <p:cNvPr id="2" name="TextBox 1">
            <a:extLst>
              <a:ext uri="{FF2B5EF4-FFF2-40B4-BE49-F238E27FC236}">
                <a16:creationId xmlns:a16="http://schemas.microsoft.com/office/drawing/2014/main" id="{FFAC586B-F76D-425C-BBBB-210035485D90}"/>
              </a:ext>
            </a:extLst>
          </p:cNvPr>
          <p:cNvSpPr txBox="1"/>
          <p:nvPr/>
        </p:nvSpPr>
        <p:spPr>
          <a:xfrm>
            <a:off x="1112544" y="2225101"/>
            <a:ext cx="108833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Exemple: Le lundi, ma mère fait les courses. Le samedi, mes frères prennent le </a:t>
            </a:r>
            <a:r>
              <a:rPr lang="fr-FR" sz="2000" dirty="0">
                <a:solidFill>
                  <a:srgbClr val="0055A5"/>
                </a:solidFill>
                <a:latin typeface="Century Gothic"/>
              </a:rPr>
              <a:t>train pour aller à la piscine…</a:t>
            </a:r>
            <a:endParaRPr kumimoji="0" lang="fr-FR" sz="2000" b="0" i="0" u="none" strike="noStrike" kern="1200" cap="none" spc="0" normalizeH="0" baseline="0" noProof="0" dirty="0">
              <a:ln>
                <a:noFill/>
              </a:ln>
              <a:solidFill>
                <a:srgbClr val="0055A5"/>
              </a:solidFill>
              <a:effectLst/>
              <a:uLnTx/>
              <a:uFillTx/>
              <a:latin typeface="Century Gothic"/>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id="{04A92E77-7293-E12D-BEDB-6F40923AEF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4480" y="3288770"/>
            <a:ext cx="792094" cy="746920"/>
          </a:xfrm>
          <a:prstGeom prst="rect">
            <a:avLst/>
          </a:prstGeom>
        </p:spPr>
      </p:pic>
      <p:pic>
        <p:nvPicPr>
          <p:cNvPr id="6" name="Picture 5" descr="Icon&#10;&#10;Description automatically generated with low confidence">
            <a:extLst>
              <a:ext uri="{FF2B5EF4-FFF2-40B4-BE49-F238E27FC236}">
                <a16:creationId xmlns:a16="http://schemas.microsoft.com/office/drawing/2014/main" id="{9D729D54-EB12-2689-AE1C-3065E738DA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47"/>
          <a:stretch/>
        </p:blipFill>
        <p:spPr>
          <a:xfrm>
            <a:off x="5919123" y="3163140"/>
            <a:ext cx="1051816" cy="743288"/>
          </a:xfrm>
          <a:prstGeom prst="rect">
            <a:avLst/>
          </a:prstGeom>
        </p:spPr>
      </p:pic>
    </p:spTree>
    <p:extLst>
      <p:ext uri="{BB962C8B-B14F-4D97-AF65-F5344CB8AC3E}">
        <p14:creationId xmlns:p14="http://schemas.microsoft.com/office/powerpoint/2010/main" val="40798307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186A6-A032-5F5F-E488-59999F510250}"/>
              </a:ext>
            </a:extLst>
          </p:cNvPr>
          <p:cNvSpPr>
            <a:spLocks noGrp="1"/>
          </p:cNvSpPr>
          <p:nvPr>
            <p:ph type="title"/>
          </p:nvPr>
        </p:nvSpPr>
        <p:spPr>
          <a:xfrm>
            <a:off x="-1" y="213557"/>
            <a:ext cx="7096540" cy="647577"/>
          </a:xfrm>
        </p:spPr>
        <p:txBody>
          <a:bodyPr/>
          <a:lstStyle/>
          <a:p>
            <a:r>
              <a:rPr lang="fr-FR" dirty="0"/>
              <a:t>Qui fait quoi dans ta famille ?</a:t>
            </a:r>
            <a:endParaRPr lang="en-GB" dirty="0"/>
          </a:p>
        </p:txBody>
      </p:sp>
      <p:sp>
        <p:nvSpPr>
          <p:cNvPr id="5" name="Rounded Rectangle 46">
            <a:extLst>
              <a:ext uri="{FF2B5EF4-FFF2-40B4-BE49-F238E27FC236}">
                <a16:creationId xmlns:a16="http://schemas.microsoft.com/office/drawing/2014/main" id="{96EE3EB6-B963-B019-6012-B6A835A1E19F}"/>
              </a:ext>
            </a:extLst>
          </p:cNvPr>
          <p:cNvSpPr/>
          <p:nvPr/>
        </p:nvSpPr>
        <p:spPr>
          <a:xfrm>
            <a:off x="9855396"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pic>
        <p:nvPicPr>
          <p:cNvPr id="2" name="Picture 1" descr="Shape&#10;&#10;Description automatically generated with low confidence">
            <a:extLst>
              <a:ext uri="{FF2B5EF4-FFF2-40B4-BE49-F238E27FC236}">
                <a16:creationId xmlns:a16="http://schemas.microsoft.com/office/drawing/2014/main" id="{4117219E-1E79-4850-CED9-234FB73594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8456" y="3033570"/>
            <a:ext cx="3732880" cy="3375285"/>
          </a:xfrm>
          <a:prstGeom prst="rect">
            <a:avLst/>
          </a:prstGeom>
        </p:spPr>
      </p:pic>
      <p:sp>
        <p:nvSpPr>
          <p:cNvPr id="6" name="Speech Bubble: Rectangle with Corners Rounded 5">
            <a:hlinkClick r:id="" action="ppaction://noaction">
              <a:snd r:embed="rId10" name="chez toi qui fait le menage.wav"/>
            </a:hlinkClick>
            <a:extLst>
              <a:ext uri="{FF2B5EF4-FFF2-40B4-BE49-F238E27FC236}">
                <a16:creationId xmlns:a16="http://schemas.microsoft.com/office/drawing/2014/main" id="{5FBC2C1E-B445-5189-0D20-7BE6527FFA72}"/>
              </a:ext>
            </a:extLst>
          </p:cNvPr>
          <p:cNvSpPr/>
          <p:nvPr/>
        </p:nvSpPr>
        <p:spPr>
          <a:xfrm>
            <a:off x="3103831" y="1148744"/>
            <a:ext cx="2787813" cy="1374277"/>
          </a:xfrm>
          <a:prstGeom prst="wedgeRoundRectCallout">
            <a:avLst>
              <a:gd name="adj1" fmla="val 32185"/>
              <a:gd name="adj2" fmla="val 7455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Chez toi, qui fait le ménage ?</a:t>
            </a:r>
          </a:p>
        </p:txBody>
      </p:sp>
      <p:sp>
        <p:nvSpPr>
          <p:cNvPr id="7" name="Speech Bubble: Rectangle with Corners Rounded 6">
            <a:extLst>
              <a:ext uri="{FF2B5EF4-FFF2-40B4-BE49-F238E27FC236}">
                <a16:creationId xmlns:a16="http://schemas.microsoft.com/office/drawing/2014/main" id="{1FFAC68C-3DD8-9237-BEE0-F530F4929668}"/>
              </a:ext>
            </a:extLst>
          </p:cNvPr>
          <p:cNvSpPr/>
          <p:nvPr/>
        </p:nvSpPr>
        <p:spPr>
          <a:xfrm>
            <a:off x="6804133" y="1398696"/>
            <a:ext cx="3051263" cy="1318877"/>
          </a:xfrm>
          <a:prstGeom prst="wedgeRoundRectCallout">
            <a:avLst>
              <a:gd name="adj1" fmla="val -36204"/>
              <a:gd name="adj2" fmla="val 73347"/>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Chez moi, je fais le ménage avec mon frère.</a:t>
            </a:r>
          </a:p>
        </p:txBody>
      </p:sp>
      <p:sp>
        <p:nvSpPr>
          <p:cNvPr id="9" name="Speech Bubble: Rectangle with Corners Rounded 8">
            <a:hlinkClick r:id="" action="ppaction://noaction">
              <a:snd r:embed="rId11" name="pourquoi.wav"/>
            </a:hlinkClick>
            <a:extLst>
              <a:ext uri="{FF2B5EF4-FFF2-40B4-BE49-F238E27FC236}">
                <a16:creationId xmlns:a16="http://schemas.microsoft.com/office/drawing/2014/main" id="{1B562704-7B07-0022-411A-BDE69353EB70}"/>
              </a:ext>
            </a:extLst>
          </p:cNvPr>
          <p:cNvSpPr/>
          <p:nvPr/>
        </p:nvSpPr>
        <p:spPr>
          <a:xfrm>
            <a:off x="2307973" y="3091391"/>
            <a:ext cx="1901578" cy="827692"/>
          </a:xfrm>
          <a:prstGeom prst="wedgeRoundRectCallout">
            <a:avLst>
              <a:gd name="adj1" fmla="val 68481"/>
              <a:gd name="adj2" fmla="val -23338"/>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Pourquoi ?</a:t>
            </a:r>
          </a:p>
        </p:txBody>
      </p:sp>
      <p:sp>
        <p:nvSpPr>
          <p:cNvPr id="10" name="Speech Bubble: Rectangle with Corners Rounded 9">
            <a:extLst>
              <a:ext uri="{FF2B5EF4-FFF2-40B4-BE49-F238E27FC236}">
                <a16:creationId xmlns:a16="http://schemas.microsoft.com/office/drawing/2014/main" id="{EBA32E57-5C0D-A047-070F-71016CE2BECA}"/>
              </a:ext>
            </a:extLst>
          </p:cNvPr>
          <p:cNvSpPr/>
          <p:nvPr/>
        </p:nvSpPr>
        <p:spPr>
          <a:xfrm>
            <a:off x="8226880" y="3150649"/>
            <a:ext cx="3257031" cy="1583716"/>
          </a:xfrm>
          <a:prstGeom prst="wedgeRoundRectCallout">
            <a:avLst>
              <a:gd name="adj1" fmla="val -71144"/>
              <a:gd name="adj2" fmla="val -26608"/>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Parce que j’aime aider ma mère. </a:t>
            </a:r>
          </a:p>
          <a:p>
            <a:pPr algn="ctr"/>
            <a:r>
              <a:rPr lang="fr-FR" sz="2400" dirty="0">
                <a:solidFill>
                  <a:schemeClr val="bg1"/>
                </a:solidFill>
              </a:rPr>
              <a:t>Elle est toujours travailleuse.</a:t>
            </a:r>
          </a:p>
        </p:txBody>
      </p:sp>
      <p:sp>
        <p:nvSpPr>
          <p:cNvPr id="12" name="Speech Bubble: Rectangle with Corners Rounded 11">
            <a:hlinkClick r:id="" action="ppaction://noaction">
              <a:snd r:embed="rId12" name="est ce que tu aimes faire le menage.wav"/>
            </a:hlinkClick>
            <a:extLst>
              <a:ext uri="{FF2B5EF4-FFF2-40B4-BE49-F238E27FC236}">
                <a16:creationId xmlns:a16="http://schemas.microsoft.com/office/drawing/2014/main" id="{89ADED38-FC75-D205-C694-7EF416EDF289}"/>
              </a:ext>
            </a:extLst>
          </p:cNvPr>
          <p:cNvSpPr/>
          <p:nvPr/>
        </p:nvSpPr>
        <p:spPr>
          <a:xfrm>
            <a:off x="835896" y="4510525"/>
            <a:ext cx="2712373" cy="1503620"/>
          </a:xfrm>
          <a:prstGeom prst="wedgeRoundRectCallout">
            <a:avLst>
              <a:gd name="adj1" fmla="val 73789"/>
              <a:gd name="adj2" fmla="val -33800"/>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Est-ce que tu aimes faire le ménage ?</a:t>
            </a:r>
          </a:p>
        </p:txBody>
      </p:sp>
      <p:sp>
        <p:nvSpPr>
          <p:cNvPr id="13" name="Speech Bubble: Rectangle with Corners Rounded 12">
            <a:extLst>
              <a:ext uri="{FF2B5EF4-FFF2-40B4-BE49-F238E27FC236}">
                <a16:creationId xmlns:a16="http://schemas.microsoft.com/office/drawing/2014/main" id="{B888DB1F-4C05-5C51-96DE-9905CE9EC06E}"/>
              </a:ext>
            </a:extLst>
          </p:cNvPr>
          <p:cNvSpPr/>
          <p:nvPr/>
        </p:nvSpPr>
        <p:spPr>
          <a:xfrm>
            <a:off x="8668125" y="5167441"/>
            <a:ext cx="2117639" cy="986335"/>
          </a:xfrm>
          <a:prstGeom prst="wedgeRoundRectCallout">
            <a:avLst>
              <a:gd name="adj1" fmla="val -64988"/>
              <a:gd name="adj2" fmla="val -40555"/>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Non !</a:t>
            </a:r>
          </a:p>
        </p:txBody>
      </p:sp>
      <p:sp>
        <p:nvSpPr>
          <p:cNvPr id="11" name="TextBox 10">
            <a:extLst>
              <a:ext uri="{FF2B5EF4-FFF2-40B4-BE49-F238E27FC236}">
                <a16:creationId xmlns:a16="http://schemas.microsoft.com/office/drawing/2014/main" id="{2730C078-CA5F-BEE9-F275-13AACC38D33D}"/>
              </a:ext>
            </a:extLst>
          </p:cNvPr>
          <p:cNvSpPr txBox="1"/>
          <p:nvPr/>
        </p:nvSpPr>
        <p:spPr>
          <a:xfrm>
            <a:off x="332202" y="1100780"/>
            <a:ext cx="1791479" cy="3170099"/>
          </a:xfrm>
          <a:prstGeom prst="rect">
            <a:avLst/>
          </a:prstGeom>
          <a:noFill/>
        </p:spPr>
        <p:txBody>
          <a:bodyPr wrap="square" rtlCol="0">
            <a:spAutoFit/>
          </a:bodyPr>
          <a:lstStyle/>
          <a:p>
            <a:pPr algn="ctr"/>
            <a:r>
              <a:rPr lang="fr-FR" sz="2000" b="1" dirty="0">
                <a:solidFill>
                  <a:srgbClr val="0055A5"/>
                </a:solidFill>
              </a:rPr>
              <a:t>Des mots importants</a:t>
            </a:r>
          </a:p>
          <a:p>
            <a:pPr algn="ctr"/>
            <a:r>
              <a:rPr lang="fr-FR" sz="2000" dirty="0">
                <a:solidFill>
                  <a:srgbClr val="0055A5"/>
                </a:solidFill>
              </a:rPr>
              <a:t>qui ?</a:t>
            </a:r>
          </a:p>
          <a:p>
            <a:pPr algn="ctr"/>
            <a:r>
              <a:rPr lang="fr-FR" sz="2000" dirty="0">
                <a:solidFill>
                  <a:srgbClr val="0055A5"/>
                </a:solidFill>
              </a:rPr>
              <a:t>pourquoi ?</a:t>
            </a:r>
          </a:p>
          <a:p>
            <a:pPr algn="ctr"/>
            <a:r>
              <a:rPr lang="fr-FR" sz="2000" dirty="0">
                <a:solidFill>
                  <a:srgbClr val="0055A5"/>
                </a:solidFill>
              </a:rPr>
              <a:t>est-ce que ?</a:t>
            </a:r>
          </a:p>
          <a:p>
            <a:pPr algn="ctr"/>
            <a:r>
              <a:rPr lang="fr-FR" sz="2000" dirty="0">
                <a:solidFill>
                  <a:srgbClr val="0055A5"/>
                </a:solidFill>
              </a:rPr>
              <a:t>quel(le) ?</a:t>
            </a:r>
          </a:p>
          <a:p>
            <a:pPr algn="ctr"/>
            <a:r>
              <a:rPr lang="fr-FR" sz="2000" dirty="0">
                <a:solidFill>
                  <a:srgbClr val="0055A5"/>
                </a:solidFill>
              </a:rPr>
              <a:t>comment ?</a:t>
            </a:r>
          </a:p>
          <a:p>
            <a:pPr algn="ctr"/>
            <a:r>
              <a:rPr lang="fr-FR" sz="2000" dirty="0">
                <a:solidFill>
                  <a:srgbClr val="0055A5"/>
                </a:solidFill>
              </a:rPr>
              <a:t>quand ?</a:t>
            </a:r>
          </a:p>
          <a:p>
            <a:pPr algn="ctr"/>
            <a:r>
              <a:rPr lang="fr-FR" sz="2000" dirty="0">
                <a:solidFill>
                  <a:srgbClr val="0055A5"/>
                </a:solidFill>
              </a:rPr>
              <a:t>parce que</a:t>
            </a:r>
          </a:p>
          <a:p>
            <a:pPr algn="ctr"/>
            <a:r>
              <a:rPr lang="fr-FR" sz="2000" dirty="0">
                <a:solidFill>
                  <a:srgbClr val="0055A5"/>
                </a:solidFill>
              </a:rPr>
              <a:t>aimer</a:t>
            </a:r>
          </a:p>
        </p:txBody>
      </p:sp>
    </p:spTree>
    <p:extLst>
      <p:ext uri="{BB962C8B-B14F-4D97-AF65-F5344CB8AC3E}">
        <p14:creationId xmlns:p14="http://schemas.microsoft.com/office/powerpoint/2010/main" val="137557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hez toi qui fait le menag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chez moi je fais le menag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pourquoi.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parce que jaime aider ma mere.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est ce que tu aimes faire le menage.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non.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3" grpId="0" animBg="1"/>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93B9B09-0303-6D2D-B693-F7A996FC6C99}"/>
              </a:ext>
            </a:extLst>
          </p:cNvPr>
          <p:cNvSpPr/>
          <p:nvPr/>
        </p:nvSpPr>
        <p:spPr>
          <a:xfrm>
            <a:off x="192642" y="4605221"/>
            <a:ext cx="378952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073B32C8-9697-564A-66FF-C88174995DE2}"/>
              </a:ext>
            </a:extLst>
          </p:cNvPr>
          <p:cNvSpPr/>
          <p:nvPr/>
        </p:nvSpPr>
        <p:spPr>
          <a:xfrm>
            <a:off x="192642" y="2798023"/>
            <a:ext cx="378952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A04F717C-7B9E-9534-530A-EE0646023659}"/>
              </a:ext>
            </a:extLst>
          </p:cNvPr>
          <p:cNvSpPr/>
          <p:nvPr/>
        </p:nvSpPr>
        <p:spPr>
          <a:xfrm>
            <a:off x="192642" y="1001580"/>
            <a:ext cx="378952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7BC97FCE-5DAF-850F-6DC7-C33891674C68}"/>
              </a:ext>
            </a:extLst>
          </p:cNvPr>
          <p:cNvSpPr/>
          <p:nvPr/>
        </p:nvSpPr>
        <p:spPr>
          <a:xfrm>
            <a:off x="4076755" y="4605221"/>
            <a:ext cx="378952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A03C7531-7316-BF34-23F1-B8DD6E81CB0A}"/>
              </a:ext>
            </a:extLst>
          </p:cNvPr>
          <p:cNvSpPr/>
          <p:nvPr/>
        </p:nvSpPr>
        <p:spPr>
          <a:xfrm>
            <a:off x="4076755" y="2798023"/>
            <a:ext cx="378952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1B9849D2-6D91-8DA8-6913-349C8CB570EA}"/>
              </a:ext>
            </a:extLst>
          </p:cNvPr>
          <p:cNvSpPr/>
          <p:nvPr/>
        </p:nvSpPr>
        <p:spPr>
          <a:xfrm>
            <a:off x="4076755" y="1001580"/>
            <a:ext cx="378952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4400C621-61AD-A6C2-C349-41874A125048}"/>
              </a:ext>
            </a:extLst>
          </p:cNvPr>
          <p:cNvSpPr/>
          <p:nvPr/>
        </p:nvSpPr>
        <p:spPr>
          <a:xfrm>
            <a:off x="7960868" y="997541"/>
            <a:ext cx="378952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823A257-9A6E-58C7-7BDE-BADA56E98172}"/>
              </a:ext>
            </a:extLst>
          </p:cNvPr>
          <p:cNvSpPr/>
          <p:nvPr/>
        </p:nvSpPr>
        <p:spPr>
          <a:xfrm>
            <a:off x="7960868" y="4601182"/>
            <a:ext cx="378952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800DE08E-F472-22C3-CE6B-5B59EDEBF56B}"/>
              </a:ext>
            </a:extLst>
          </p:cNvPr>
          <p:cNvSpPr/>
          <p:nvPr/>
        </p:nvSpPr>
        <p:spPr>
          <a:xfrm>
            <a:off x="7960868" y="2793984"/>
            <a:ext cx="378952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le 2">
            <a:extLst>
              <a:ext uri="{FF2B5EF4-FFF2-40B4-BE49-F238E27FC236}">
                <a16:creationId xmlns:a16="http://schemas.microsoft.com/office/drawing/2014/main" id="{F7C40FE6-FC99-10CF-9E3C-ED584D774DB4}"/>
              </a:ext>
            </a:extLst>
          </p:cNvPr>
          <p:cNvSpPr>
            <a:spLocks noGrp="1"/>
          </p:cNvSpPr>
          <p:nvPr>
            <p:ph type="title"/>
          </p:nvPr>
        </p:nvSpPr>
        <p:spPr>
          <a:xfrm>
            <a:off x="-1" y="213557"/>
            <a:ext cx="6912077" cy="647577"/>
          </a:xfrm>
        </p:spPr>
        <p:txBody>
          <a:bodyPr>
            <a:normAutofit/>
          </a:bodyPr>
          <a:lstStyle/>
          <a:p>
            <a:r>
              <a:rPr lang="fr-FR" dirty="0"/>
              <a:t>Qui fait quoi dans ta famille ?</a:t>
            </a:r>
          </a:p>
        </p:txBody>
      </p:sp>
      <p:sp>
        <p:nvSpPr>
          <p:cNvPr id="37" name="Rounded Rectangle 46">
            <a:extLst>
              <a:ext uri="{FF2B5EF4-FFF2-40B4-BE49-F238E27FC236}">
                <a16:creationId xmlns:a16="http://schemas.microsoft.com/office/drawing/2014/main" id="{EC837C86-49F5-ACBB-44FD-334BE656ED73}"/>
              </a:ext>
            </a:extLst>
          </p:cNvPr>
          <p:cNvSpPr/>
          <p:nvPr/>
        </p:nvSpPr>
        <p:spPr>
          <a:xfrm>
            <a:off x="9952504" y="237931"/>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97" name="TextBox 96">
            <a:extLst>
              <a:ext uri="{FF2B5EF4-FFF2-40B4-BE49-F238E27FC236}">
                <a16:creationId xmlns:a16="http://schemas.microsoft.com/office/drawing/2014/main" id="{4D694D54-B6CE-EEA8-51CB-476079D1D151}"/>
              </a:ext>
            </a:extLst>
          </p:cNvPr>
          <p:cNvSpPr txBox="1"/>
          <p:nvPr/>
        </p:nvSpPr>
        <p:spPr>
          <a:xfrm>
            <a:off x="414755" y="1454744"/>
            <a:ext cx="1683835" cy="707886"/>
          </a:xfrm>
          <a:prstGeom prst="rect">
            <a:avLst/>
          </a:prstGeom>
          <a:noFill/>
        </p:spPr>
        <p:txBody>
          <a:bodyPr wrap="square" rtlCol="0">
            <a:spAutoFit/>
          </a:bodyPr>
          <a:lstStyle/>
          <a:p>
            <a:pPr algn="ctr"/>
            <a:r>
              <a:rPr lang="en-GB" sz="2000" dirty="0">
                <a:solidFill>
                  <a:srgbClr val="0055A5"/>
                </a:solidFill>
              </a:rPr>
              <a:t>respond to emails</a:t>
            </a:r>
          </a:p>
        </p:txBody>
      </p:sp>
      <p:sp>
        <p:nvSpPr>
          <p:cNvPr id="5" name="TextBox 4">
            <a:extLst>
              <a:ext uri="{FF2B5EF4-FFF2-40B4-BE49-F238E27FC236}">
                <a16:creationId xmlns:a16="http://schemas.microsoft.com/office/drawing/2014/main" id="{8021708F-3984-AD56-4C4F-485A9A09B4D8}"/>
              </a:ext>
            </a:extLst>
          </p:cNvPr>
          <p:cNvSpPr txBox="1"/>
          <p:nvPr/>
        </p:nvSpPr>
        <p:spPr>
          <a:xfrm>
            <a:off x="4148540" y="1454744"/>
            <a:ext cx="1683835" cy="707886"/>
          </a:xfrm>
          <a:prstGeom prst="rect">
            <a:avLst/>
          </a:prstGeom>
          <a:noFill/>
        </p:spPr>
        <p:txBody>
          <a:bodyPr wrap="square" rtlCol="0">
            <a:spAutoFit/>
          </a:bodyPr>
          <a:lstStyle/>
          <a:p>
            <a:pPr algn="ctr"/>
            <a:r>
              <a:rPr lang="en-GB" sz="2000" dirty="0">
                <a:solidFill>
                  <a:srgbClr val="0055A5"/>
                </a:solidFill>
              </a:rPr>
              <a:t>wash</a:t>
            </a:r>
          </a:p>
          <a:p>
            <a:pPr algn="ctr"/>
            <a:r>
              <a:rPr lang="en-GB" sz="2000" dirty="0">
                <a:solidFill>
                  <a:srgbClr val="0055A5"/>
                </a:solidFill>
              </a:rPr>
              <a:t>the car</a:t>
            </a:r>
          </a:p>
        </p:txBody>
      </p:sp>
      <p:sp>
        <p:nvSpPr>
          <p:cNvPr id="6" name="TextBox 5">
            <a:extLst>
              <a:ext uri="{FF2B5EF4-FFF2-40B4-BE49-F238E27FC236}">
                <a16:creationId xmlns:a16="http://schemas.microsoft.com/office/drawing/2014/main" id="{5609C82A-BB01-A094-7F2F-3F7EBAED5DE9}"/>
              </a:ext>
            </a:extLst>
          </p:cNvPr>
          <p:cNvSpPr txBox="1"/>
          <p:nvPr/>
        </p:nvSpPr>
        <p:spPr>
          <a:xfrm>
            <a:off x="7980603" y="1454744"/>
            <a:ext cx="1683835" cy="707886"/>
          </a:xfrm>
          <a:prstGeom prst="rect">
            <a:avLst/>
          </a:prstGeom>
          <a:noFill/>
        </p:spPr>
        <p:txBody>
          <a:bodyPr wrap="square" rtlCol="0">
            <a:spAutoFit/>
          </a:bodyPr>
          <a:lstStyle/>
          <a:p>
            <a:pPr algn="ctr"/>
            <a:r>
              <a:rPr lang="en-GB" sz="2000" dirty="0">
                <a:solidFill>
                  <a:srgbClr val="0055A5"/>
                </a:solidFill>
              </a:rPr>
              <a:t>make </a:t>
            </a:r>
          </a:p>
          <a:p>
            <a:pPr algn="ctr"/>
            <a:r>
              <a:rPr lang="en-GB" sz="2000" dirty="0">
                <a:solidFill>
                  <a:srgbClr val="0055A5"/>
                </a:solidFill>
              </a:rPr>
              <a:t>the bed</a:t>
            </a:r>
          </a:p>
        </p:txBody>
      </p:sp>
      <p:sp>
        <p:nvSpPr>
          <p:cNvPr id="10" name="TextBox 9">
            <a:extLst>
              <a:ext uri="{FF2B5EF4-FFF2-40B4-BE49-F238E27FC236}">
                <a16:creationId xmlns:a16="http://schemas.microsoft.com/office/drawing/2014/main" id="{50663FB9-CF0F-7834-56CC-FA636BC2D6A0}"/>
              </a:ext>
            </a:extLst>
          </p:cNvPr>
          <p:cNvSpPr txBox="1"/>
          <p:nvPr/>
        </p:nvSpPr>
        <p:spPr>
          <a:xfrm>
            <a:off x="414755" y="3226340"/>
            <a:ext cx="1683835" cy="707886"/>
          </a:xfrm>
          <a:prstGeom prst="rect">
            <a:avLst/>
          </a:prstGeom>
          <a:noFill/>
        </p:spPr>
        <p:txBody>
          <a:bodyPr wrap="square" rtlCol="0">
            <a:spAutoFit/>
          </a:bodyPr>
          <a:lstStyle/>
          <a:p>
            <a:pPr algn="ctr"/>
            <a:r>
              <a:rPr lang="en-GB" sz="2000" dirty="0">
                <a:solidFill>
                  <a:srgbClr val="0055A5"/>
                </a:solidFill>
              </a:rPr>
              <a:t>work in the garden</a:t>
            </a:r>
          </a:p>
        </p:txBody>
      </p:sp>
      <p:sp>
        <p:nvSpPr>
          <p:cNvPr id="14" name="TextBox 13">
            <a:extLst>
              <a:ext uri="{FF2B5EF4-FFF2-40B4-BE49-F238E27FC236}">
                <a16:creationId xmlns:a16="http://schemas.microsoft.com/office/drawing/2014/main" id="{2A67CC9D-8DC1-58D1-5A95-3A3865CE961E}"/>
              </a:ext>
            </a:extLst>
          </p:cNvPr>
          <p:cNvSpPr txBox="1"/>
          <p:nvPr/>
        </p:nvSpPr>
        <p:spPr>
          <a:xfrm>
            <a:off x="4148540" y="3226340"/>
            <a:ext cx="1683835" cy="707886"/>
          </a:xfrm>
          <a:prstGeom prst="rect">
            <a:avLst/>
          </a:prstGeom>
          <a:noFill/>
        </p:spPr>
        <p:txBody>
          <a:bodyPr wrap="square" rtlCol="0">
            <a:spAutoFit/>
          </a:bodyPr>
          <a:lstStyle/>
          <a:p>
            <a:pPr algn="ctr"/>
            <a:r>
              <a:rPr lang="en-GB" sz="2000" dirty="0">
                <a:solidFill>
                  <a:srgbClr val="0055A5"/>
                </a:solidFill>
              </a:rPr>
              <a:t>do the cooking</a:t>
            </a:r>
          </a:p>
        </p:txBody>
      </p:sp>
      <p:sp>
        <p:nvSpPr>
          <p:cNvPr id="18" name="TextBox 17">
            <a:extLst>
              <a:ext uri="{FF2B5EF4-FFF2-40B4-BE49-F238E27FC236}">
                <a16:creationId xmlns:a16="http://schemas.microsoft.com/office/drawing/2014/main" id="{8F99A4A7-C373-629C-31EC-A0CE986DA6AF}"/>
              </a:ext>
            </a:extLst>
          </p:cNvPr>
          <p:cNvSpPr txBox="1"/>
          <p:nvPr/>
        </p:nvSpPr>
        <p:spPr>
          <a:xfrm>
            <a:off x="7980603" y="3226340"/>
            <a:ext cx="1683835" cy="707886"/>
          </a:xfrm>
          <a:prstGeom prst="rect">
            <a:avLst/>
          </a:prstGeom>
          <a:noFill/>
        </p:spPr>
        <p:txBody>
          <a:bodyPr wrap="square" rtlCol="0">
            <a:spAutoFit/>
          </a:bodyPr>
          <a:lstStyle/>
          <a:p>
            <a:pPr algn="ctr"/>
            <a:r>
              <a:rPr lang="en-GB" sz="2000" dirty="0">
                <a:solidFill>
                  <a:srgbClr val="0055A5"/>
                </a:solidFill>
              </a:rPr>
              <a:t>wash the clothes</a:t>
            </a:r>
          </a:p>
        </p:txBody>
      </p:sp>
      <p:sp>
        <p:nvSpPr>
          <p:cNvPr id="22" name="TextBox 21">
            <a:extLst>
              <a:ext uri="{FF2B5EF4-FFF2-40B4-BE49-F238E27FC236}">
                <a16:creationId xmlns:a16="http://schemas.microsoft.com/office/drawing/2014/main" id="{80A13DCD-E4F4-708F-C7CA-323515BC175D}"/>
              </a:ext>
            </a:extLst>
          </p:cNvPr>
          <p:cNvSpPr txBox="1"/>
          <p:nvPr/>
        </p:nvSpPr>
        <p:spPr>
          <a:xfrm>
            <a:off x="414755" y="5084552"/>
            <a:ext cx="1683835" cy="707886"/>
          </a:xfrm>
          <a:prstGeom prst="rect">
            <a:avLst/>
          </a:prstGeom>
          <a:noFill/>
        </p:spPr>
        <p:txBody>
          <a:bodyPr wrap="square" rtlCol="0">
            <a:spAutoFit/>
          </a:bodyPr>
          <a:lstStyle/>
          <a:p>
            <a:pPr algn="ctr"/>
            <a:r>
              <a:rPr lang="en-GB" sz="2000" dirty="0">
                <a:solidFill>
                  <a:srgbClr val="0055A5"/>
                </a:solidFill>
              </a:rPr>
              <a:t>do the housework</a:t>
            </a:r>
          </a:p>
        </p:txBody>
      </p:sp>
      <p:sp>
        <p:nvSpPr>
          <p:cNvPr id="25" name="TextBox 24">
            <a:extLst>
              <a:ext uri="{FF2B5EF4-FFF2-40B4-BE49-F238E27FC236}">
                <a16:creationId xmlns:a16="http://schemas.microsoft.com/office/drawing/2014/main" id="{770EBEAE-4CD0-3B5E-CF25-B261D0C181C5}"/>
              </a:ext>
            </a:extLst>
          </p:cNvPr>
          <p:cNvSpPr txBox="1"/>
          <p:nvPr/>
        </p:nvSpPr>
        <p:spPr>
          <a:xfrm>
            <a:off x="4148540" y="5084552"/>
            <a:ext cx="1683835" cy="707886"/>
          </a:xfrm>
          <a:prstGeom prst="rect">
            <a:avLst/>
          </a:prstGeom>
          <a:noFill/>
        </p:spPr>
        <p:txBody>
          <a:bodyPr wrap="square" rtlCol="0">
            <a:spAutoFit/>
          </a:bodyPr>
          <a:lstStyle/>
          <a:p>
            <a:pPr algn="ctr"/>
            <a:r>
              <a:rPr lang="en-GB" sz="2000" dirty="0">
                <a:solidFill>
                  <a:srgbClr val="0055A5"/>
                </a:solidFill>
              </a:rPr>
              <a:t>prepare the breakfast</a:t>
            </a:r>
          </a:p>
        </p:txBody>
      </p:sp>
      <p:sp>
        <p:nvSpPr>
          <p:cNvPr id="26" name="TextBox 25">
            <a:extLst>
              <a:ext uri="{FF2B5EF4-FFF2-40B4-BE49-F238E27FC236}">
                <a16:creationId xmlns:a16="http://schemas.microsoft.com/office/drawing/2014/main" id="{7DAC3996-4422-926E-CD79-2FEDABB2BE48}"/>
              </a:ext>
            </a:extLst>
          </p:cNvPr>
          <p:cNvSpPr txBox="1"/>
          <p:nvPr/>
        </p:nvSpPr>
        <p:spPr>
          <a:xfrm>
            <a:off x="7980603" y="5084552"/>
            <a:ext cx="1683835" cy="707886"/>
          </a:xfrm>
          <a:prstGeom prst="rect">
            <a:avLst/>
          </a:prstGeom>
          <a:noFill/>
        </p:spPr>
        <p:txBody>
          <a:bodyPr wrap="square" rtlCol="0">
            <a:spAutoFit/>
          </a:bodyPr>
          <a:lstStyle/>
          <a:p>
            <a:pPr algn="ctr"/>
            <a:r>
              <a:rPr lang="en-GB" sz="2000" dirty="0">
                <a:solidFill>
                  <a:srgbClr val="0055A5"/>
                </a:solidFill>
              </a:rPr>
              <a:t>learn a language </a:t>
            </a:r>
          </a:p>
        </p:txBody>
      </p:sp>
      <p:pic>
        <p:nvPicPr>
          <p:cNvPr id="31" name="Picture 30" descr="Icon&#10;&#10;Description automatically generated with low confidence">
            <a:extLst>
              <a:ext uri="{FF2B5EF4-FFF2-40B4-BE49-F238E27FC236}">
                <a16:creationId xmlns:a16="http://schemas.microsoft.com/office/drawing/2014/main" id="{E14F3756-81DF-0A91-53FF-200902ADB8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747"/>
          <a:stretch/>
        </p:blipFill>
        <p:spPr>
          <a:xfrm>
            <a:off x="2032844" y="4786788"/>
            <a:ext cx="1954914" cy="1381482"/>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65136E26-8C8D-C6A6-2E1D-E0BDA5D68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0716" y="1311200"/>
            <a:ext cx="2033599" cy="1147077"/>
          </a:xfrm>
          <a:prstGeom prst="rect">
            <a:avLst/>
          </a:prstGeom>
        </p:spPr>
      </p:pic>
      <p:pic>
        <p:nvPicPr>
          <p:cNvPr id="40" name="Picture 39" descr="Icon&#10;&#10;Description automatically generated">
            <a:extLst>
              <a:ext uri="{FF2B5EF4-FFF2-40B4-BE49-F238E27FC236}">
                <a16:creationId xmlns:a16="http://schemas.microsoft.com/office/drawing/2014/main" id="{1D18FE14-34D5-7DDF-589F-794863BDDE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8522" y="4939501"/>
            <a:ext cx="1759957" cy="1258095"/>
          </a:xfrm>
          <a:prstGeom prst="rect">
            <a:avLst/>
          </a:prstGeom>
        </p:spPr>
      </p:pic>
      <p:pic>
        <p:nvPicPr>
          <p:cNvPr id="42" name="Picture 41" descr="A picture containing toy, orange, light&#10;&#10;Description automatically generated">
            <a:extLst>
              <a:ext uri="{FF2B5EF4-FFF2-40B4-BE49-F238E27FC236}">
                <a16:creationId xmlns:a16="http://schemas.microsoft.com/office/drawing/2014/main" id="{7A921A63-6FDD-DE27-80A2-A8AF5C163E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085" b="1"/>
          <a:stretch/>
        </p:blipFill>
        <p:spPr>
          <a:xfrm>
            <a:off x="5736465" y="3009892"/>
            <a:ext cx="1854401" cy="1355663"/>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3A6CBA3C-3E22-8933-CB4E-D0E4A34973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2073" y="3009892"/>
            <a:ext cx="1882242" cy="1327863"/>
          </a:xfrm>
          <a:prstGeom prst="rect">
            <a:avLst/>
          </a:prstGeom>
        </p:spPr>
      </p:pic>
      <p:pic>
        <p:nvPicPr>
          <p:cNvPr id="34" name="Picture 33" descr="A picture containing toy, doll&#10;&#10;Description automatically generated">
            <a:extLst>
              <a:ext uri="{FF2B5EF4-FFF2-40B4-BE49-F238E27FC236}">
                <a16:creationId xmlns:a16="http://schemas.microsoft.com/office/drawing/2014/main" id="{2FFA2ECB-30F1-E343-27C5-199A6EC9C4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64175" y="2915894"/>
            <a:ext cx="1941081" cy="1560448"/>
          </a:xfrm>
          <a:prstGeom prst="rect">
            <a:avLst/>
          </a:prstGeom>
        </p:spPr>
      </p:pic>
      <p:pic>
        <p:nvPicPr>
          <p:cNvPr id="39" name="Picture 38" descr="A person standing next to a car&#10;&#10;Description automatically generated with medium confidence">
            <a:extLst>
              <a:ext uri="{FF2B5EF4-FFF2-40B4-BE49-F238E27FC236}">
                <a16:creationId xmlns:a16="http://schemas.microsoft.com/office/drawing/2014/main" id="{679650CF-ABD4-99EB-7ED6-6CC5D36A61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6334" y="1011596"/>
            <a:ext cx="2681728" cy="1780835"/>
          </a:xfrm>
          <a:prstGeom prst="rect">
            <a:avLst/>
          </a:prstGeom>
        </p:spPr>
      </p:pic>
      <p:pic>
        <p:nvPicPr>
          <p:cNvPr id="43" name="Picture 42" descr="A picture containing timeline&#10;&#10;Description automatically generated">
            <a:extLst>
              <a:ext uri="{FF2B5EF4-FFF2-40B4-BE49-F238E27FC236}">
                <a16:creationId xmlns:a16="http://schemas.microsoft.com/office/drawing/2014/main" id="{E5B61519-2988-CF46-1BB5-6B31AC073F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38044" y="4767893"/>
            <a:ext cx="1906271" cy="1429703"/>
          </a:xfrm>
          <a:prstGeom prst="rect">
            <a:avLst/>
          </a:prstGeom>
        </p:spPr>
      </p:pic>
      <p:pic>
        <p:nvPicPr>
          <p:cNvPr id="47" name="Picture 46" descr="Shape&#10;&#10;Description automatically generated">
            <a:extLst>
              <a:ext uri="{FF2B5EF4-FFF2-40B4-BE49-F238E27FC236}">
                <a16:creationId xmlns:a16="http://schemas.microsoft.com/office/drawing/2014/main" id="{7222D615-8471-F579-C554-C2A8A6689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4175" y="1289451"/>
            <a:ext cx="1906505" cy="1294414"/>
          </a:xfrm>
          <a:prstGeom prst="rect">
            <a:avLst/>
          </a:prstGeom>
        </p:spPr>
      </p:pic>
    </p:spTree>
    <p:extLst>
      <p:ext uri="{BB962C8B-B14F-4D97-AF65-F5344CB8AC3E}">
        <p14:creationId xmlns:p14="http://schemas.microsoft.com/office/powerpoint/2010/main" val="819978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3536" y="2335667"/>
            <a:ext cx="5479701" cy="2018369"/>
          </a:xfrm>
        </p:spPr>
        <p:txBody>
          <a:bodyPr>
            <a:normAutofit/>
          </a:bodyPr>
          <a:lstStyle/>
          <a:p>
            <a:r>
              <a:rPr lang="en-GB" dirty="0"/>
              <a:t>Verbs ending in –RE (present)</a:t>
            </a:r>
          </a:p>
          <a:p>
            <a:r>
              <a:rPr lang="en-GB" dirty="0"/>
              <a:t>(Verbs like</a:t>
            </a:r>
            <a:r>
              <a:rPr lang="fr-FR" dirty="0"/>
              <a:t> traduire </a:t>
            </a:r>
            <a:r>
              <a:rPr lang="en-GB" dirty="0"/>
              <a:t>and </a:t>
            </a:r>
            <a:r>
              <a:rPr lang="fr-FR" dirty="0"/>
              <a:t>écrire</a:t>
            </a:r>
            <a:r>
              <a:rPr lang="en-GB" dirty="0"/>
              <a:t>)</a:t>
            </a:r>
          </a:p>
          <a:p>
            <a:r>
              <a:rPr lang="en-GB" dirty="0"/>
              <a:t>SSCs  [soft s], [hard s] </a:t>
            </a:r>
          </a:p>
        </p:txBody>
      </p:sp>
      <p:sp>
        <p:nvSpPr>
          <p:cNvPr id="4" name="Text Placeholder 3"/>
          <p:cNvSpPr>
            <a:spLocks noGrp="1"/>
          </p:cNvSpPr>
          <p:nvPr>
            <p:ph type="body" sz="quarter" idx="14"/>
          </p:nvPr>
        </p:nvSpPr>
        <p:spPr>
          <a:xfrm>
            <a:off x="363536" y="903767"/>
            <a:ext cx="7483291" cy="1431900"/>
          </a:xfrm>
        </p:spPr>
        <p:txBody>
          <a:bodyPr>
            <a:normAutofit fontScale="55000" lnSpcReduction="20000"/>
          </a:bodyPr>
          <a:lstStyle/>
          <a:p>
            <a:r>
              <a:rPr lang="en-GB" sz="8700" dirty="0"/>
              <a:t>Activities and interests</a:t>
            </a:r>
          </a:p>
          <a:p>
            <a:r>
              <a:rPr lang="en-GB" sz="5800" dirty="0"/>
              <a:t>Lesson 3</a:t>
            </a:r>
          </a:p>
        </p:txBody>
      </p:sp>
      <p:sp>
        <p:nvSpPr>
          <p:cNvPr id="5" name="Text Placeholder 1">
            <a:extLst>
              <a:ext uri="{FF2B5EF4-FFF2-40B4-BE49-F238E27FC236}">
                <a16:creationId xmlns:a16="http://schemas.microsoft.com/office/drawing/2014/main" id="{FBF25812-730C-DA21-FC3F-B86279A91F7D}"/>
              </a:ext>
            </a:extLst>
          </p:cNvPr>
          <p:cNvSpPr>
            <a:spLocks noGrp="1"/>
          </p:cNvSpPr>
          <p:nvPr>
            <p:ph type="body" sz="quarter" idx="12"/>
          </p:nvPr>
        </p:nvSpPr>
        <p:spPr>
          <a:xfrm>
            <a:off x="363537" y="4354036"/>
            <a:ext cx="5122863" cy="1154112"/>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Y10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1 - Lesson 3</a:t>
            </a:r>
            <a:endParaRPr lang="en-GB" dirty="0"/>
          </a:p>
        </p:txBody>
      </p:sp>
      <p:sp>
        <p:nvSpPr>
          <p:cNvPr id="6" name="TextBox 5">
            <a:extLst>
              <a:ext uri="{FF2B5EF4-FFF2-40B4-BE49-F238E27FC236}">
                <a16:creationId xmlns:a16="http://schemas.microsoft.com/office/drawing/2014/main" id="{5E561458-4A8A-569D-D886-BFDB9F4BB4FA}"/>
              </a:ext>
            </a:extLst>
          </p:cNvPr>
          <p:cNvSpPr txBox="1"/>
          <p:nvPr/>
        </p:nvSpPr>
        <p:spPr>
          <a:xfrm>
            <a:off x="363537" y="5324375"/>
            <a:ext cx="6094070" cy="1175706"/>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800" dirty="0">
                <a:solidFill>
                  <a:prstClr val="white"/>
                </a:solidFill>
                <a:latin typeface="Century Gothic" panose="020B0502020202020204" pitchFamily="34" charset="0"/>
              </a:rPr>
              <a:t>Louise Bibbey</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800" dirty="0">
                <a:solidFill>
                  <a:prstClr val="white"/>
                </a:solidFill>
                <a:latin typeface="Century Gothic" panose="020B0502020202020204" pitchFamily="34" charset="0"/>
              </a:rPr>
              <a:t>Artwork by: Chloé Motard</a:t>
            </a:r>
          </a:p>
          <a:p>
            <a:pPr>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800" dirty="0">
                <a:solidFill>
                  <a:prstClr val="white"/>
                </a:solidFill>
                <a:latin typeface="Century Gothic" panose="020B0502020202020204" pitchFamily="34" charset="0"/>
              </a:rPr>
              <a:t>Date updated</a:t>
            </a:r>
            <a:r>
              <a:rPr lang="en-GB" sz="1800">
                <a:solidFill>
                  <a:prstClr val="white"/>
                </a:solidFill>
                <a:latin typeface="Century Gothic" panose="020B0502020202020204" pitchFamily="34" charset="0"/>
              </a:rPr>
              <a:t>: 17/10/22</a:t>
            </a:r>
            <a:endParaRPr lang="en-GB" sz="18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063584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76A09-EB2B-880D-FF2B-65DE2BCE2908}"/>
              </a:ext>
            </a:extLst>
          </p:cNvPr>
          <p:cNvSpPr>
            <a:spLocks noGrp="1"/>
          </p:cNvSpPr>
          <p:nvPr>
            <p:ph type="title"/>
          </p:nvPr>
        </p:nvSpPr>
        <p:spPr/>
        <p:txBody>
          <a:bodyPr/>
          <a:lstStyle/>
          <a:p>
            <a:r>
              <a:rPr lang="en-GB" dirty="0"/>
              <a:t>Vocabulaire</a:t>
            </a:r>
          </a:p>
        </p:txBody>
      </p:sp>
      <p:sp>
        <p:nvSpPr>
          <p:cNvPr id="5" name="Rounded Rectangle 46">
            <a:extLst>
              <a:ext uri="{FF2B5EF4-FFF2-40B4-BE49-F238E27FC236}">
                <a16:creationId xmlns:a16="http://schemas.microsoft.com/office/drawing/2014/main" id="{611AF711-E7A8-2349-C423-F4E5BC66F710}"/>
              </a:ext>
            </a:extLst>
          </p:cNvPr>
          <p:cNvSpPr/>
          <p:nvPr/>
        </p:nvSpPr>
        <p:spPr>
          <a:xfrm>
            <a:off x="9783822" y="283669"/>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pic>
        <p:nvPicPr>
          <p:cNvPr id="29" name="Picture 28">
            <a:extLst>
              <a:ext uri="{FF2B5EF4-FFF2-40B4-BE49-F238E27FC236}">
                <a16:creationId xmlns:a16="http://schemas.microsoft.com/office/drawing/2014/main" id="{A742EAAD-7E74-A9B8-6588-979232BE2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2570" y="1263782"/>
            <a:ext cx="1021240" cy="1214428"/>
          </a:xfrm>
          <a:prstGeom prst="rect">
            <a:avLst/>
          </a:prstGeom>
        </p:spPr>
      </p:pic>
      <p:pic>
        <p:nvPicPr>
          <p:cNvPr id="31" name="Picture 30">
            <a:extLst>
              <a:ext uri="{FF2B5EF4-FFF2-40B4-BE49-F238E27FC236}">
                <a16:creationId xmlns:a16="http://schemas.microsoft.com/office/drawing/2014/main" id="{73EC22A8-0845-15C3-528C-CB30A9C102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1715" y="1171384"/>
            <a:ext cx="1016241" cy="1545086"/>
          </a:xfrm>
          <a:prstGeom prst="rect">
            <a:avLst/>
          </a:prstGeom>
        </p:spPr>
      </p:pic>
      <p:pic>
        <p:nvPicPr>
          <p:cNvPr id="26" name="Picture 25" descr="A red and white race car&#10;&#10;Description automatically generated with low confidence">
            <a:extLst>
              <a:ext uri="{FF2B5EF4-FFF2-40B4-BE49-F238E27FC236}">
                <a16:creationId xmlns:a16="http://schemas.microsoft.com/office/drawing/2014/main" id="{F142F3A8-FD00-2D9C-7DD9-6E83644CCE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7809" y="4952336"/>
            <a:ext cx="1311138" cy="1054819"/>
          </a:xfrm>
          <a:prstGeom prst="rect">
            <a:avLst/>
          </a:prstGeom>
        </p:spPr>
      </p:pic>
      <p:pic>
        <p:nvPicPr>
          <p:cNvPr id="32" name="Picture 31" descr="A picture containing vector graphics&#10;&#10;Description automatically generated">
            <a:extLst>
              <a:ext uri="{FF2B5EF4-FFF2-40B4-BE49-F238E27FC236}">
                <a16:creationId xmlns:a16="http://schemas.microsoft.com/office/drawing/2014/main" id="{31240535-9BEF-04BC-A162-3A76D3BCC2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1561" y="1200521"/>
            <a:ext cx="1101428" cy="1350183"/>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1311D5E0-0600-5DA1-EE4B-61086B1AE0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4455" y="3132370"/>
            <a:ext cx="1112493" cy="1228273"/>
          </a:xfrm>
          <a:prstGeom prst="rect">
            <a:avLst/>
          </a:prstGeom>
        </p:spPr>
      </p:pic>
      <p:pic>
        <p:nvPicPr>
          <p:cNvPr id="35" name="Picture 34">
            <a:extLst>
              <a:ext uri="{FF2B5EF4-FFF2-40B4-BE49-F238E27FC236}">
                <a16:creationId xmlns:a16="http://schemas.microsoft.com/office/drawing/2014/main" id="{6FB66F08-1599-46F6-11FB-AA6061EDC17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796" t="8110" r="15471" b="8110"/>
          <a:stretch/>
        </p:blipFill>
        <p:spPr>
          <a:xfrm>
            <a:off x="7851715" y="3240555"/>
            <a:ext cx="924092" cy="938835"/>
          </a:xfrm>
          <a:prstGeom prst="rect">
            <a:avLst/>
          </a:prstGeom>
        </p:spPr>
      </p:pic>
      <p:pic>
        <p:nvPicPr>
          <p:cNvPr id="36" name="Picture 35">
            <a:extLst>
              <a:ext uri="{FF2B5EF4-FFF2-40B4-BE49-F238E27FC236}">
                <a16:creationId xmlns:a16="http://schemas.microsoft.com/office/drawing/2014/main" id="{20394AFC-BE81-24A1-964E-2B232F20BE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88981" y="3030558"/>
            <a:ext cx="1421806" cy="1127231"/>
          </a:xfrm>
          <a:prstGeom prst="rect">
            <a:avLst/>
          </a:prstGeom>
        </p:spPr>
      </p:pic>
      <p:pic>
        <p:nvPicPr>
          <p:cNvPr id="38" name="Picture 37">
            <a:extLst>
              <a:ext uri="{FF2B5EF4-FFF2-40B4-BE49-F238E27FC236}">
                <a16:creationId xmlns:a16="http://schemas.microsoft.com/office/drawing/2014/main" id="{DAC70BCE-28E9-0F58-CFA5-A07EA90B61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5865" y="1274547"/>
            <a:ext cx="873531" cy="1255177"/>
          </a:xfrm>
          <a:prstGeom prst="rect">
            <a:avLst/>
          </a:prstGeom>
        </p:spPr>
      </p:pic>
      <p:pic>
        <p:nvPicPr>
          <p:cNvPr id="33" name="Picture 32">
            <a:extLst>
              <a:ext uri="{FF2B5EF4-FFF2-40B4-BE49-F238E27FC236}">
                <a16:creationId xmlns:a16="http://schemas.microsoft.com/office/drawing/2014/main" id="{8EA33F28-656C-9C21-0CE3-0CF14F0DA1A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44" t="7026" r="55492" b="11254"/>
          <a:stretch/>
        </p:blipFill>
        <p:spPr>
          <a:xfrm>
            <a:off x="4678064" y="3045065"/>
            <a:ext cx="1035223" cy="1368764"/>
          </a:xfrm>
          <a:prstGeom prst="rect">
            <a:avLst/>
          </a:prstGeom>
        </p:spPr>
      </p:pic>
      <p:pic>
        <p:nvPicPr>
          <p:cNvPr id="51" name="Picture 50">
            <a:extLst>
              <a:ext uri="{FF2B5EF4-FFF2-40B4-BE49-F238E27FC236}">
                <a16:creationId xmlns:a16="http://schemas.microsoft.com/office/drawing/2014/main" id="{7665510C-673C-8B1B-4B0E-4C5DA880827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22759" y="4915934"/>
            <a:ext cx="1008758" cy="1127622"/>
          </a:xfrm>
          <a:prstGeom prst="rect">
            <a:avLst/>
          </a:prstGeom>
        </p:spPr>
      </p:pic>
      <p:sp>
        <p:nvSpPr>
          <p:cNvPr id="52" name="Arrow: Right 51">
            <a:extLst>
              <a:ext uri="{FF2B5EF4-FFF2-40B4-BE49-F238E27FC236}">
                <a16:creationId xmlns:a16="http://schemas.microsoft.com/office/drawing/2014/main" id="{1792A7C7-FEFE-44AB-4021-C988FE3C44F9}"/>
              </a:ext>
            </a:extLst>
          </p:cNvPr>
          <p:cNvSpPr/>
          <p:nvPr/>
        </p:nvSpPr>
        <p:spPr>
          <a:xfrm rot="2733588">
            <a:off x="4689105" y="4881120"/>
            <a:ext cx="564101" cy="26781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54" name="Picture 53">
            <a:extLst>
              <a:ext uri="{FF2B5EF4-FFF2-40B4-BE49-F238E27FC236}">
                <a16:creationId xmlns:a16="http://schemas.microsoft.com/office/drawing/2014/main" id="{57567F2D-9EB1-BDBB-4D7F-E98215201B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86486" y="4868845"/>
            <a:ext cx="1081909" cy="1221801"/>
          </a:xfrm>
          <a:prstGeom prst="rect">
            <a:avLst/>
          </a:prstGeom>
        </p:spPr>
      </p:pic>
      <p:pic>
        <p:nvPicPr>
          <p:cNvPr id="56" name="Picture 55">
            <a:extLst>
              <a:ext uri="{FF2B5EF4-FFF2-40B4-BE49-F238E27FC236}">
                <a16:creationId xmlns:a16="http://schemas.microsoft.com/office/drawing/2014/main" id="{8E5D2367-9F21-0C32-2C79-C4803F96FA2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42639"/>
          <a:stretch/>
        </p:blipFill>
        <p:spPr>
          <a:xfrm>
            <a:off x="10497972" y="4813583"/>
            <a:ext cx="1292084" cy="1332324"/>
          </a:xfrm>
          <a:prstGeom prst="rect">
            <a:avLst/>
          </a:prstGeom>
        </p:spPr>
      </p:pic>
      <p:sp>
        <p:nvSpPr>
          <p:cNvPr id="9" name="TextBox 8">
            <a:extLst>
              <a:ext uri="{FF2B5EF4-FFF2-40B4-BE49-F238E27FC236}">
                <a16:creationId xmlns:a16="http://schemas.microsoft.com/office/drawing/2014/main" id="{D3EC7FF3-9E37-0B51-C66E-B497C41968F3}"/>
              </a:ext>
            </a:extLst>
          </p:cNvPr>
          <p:cNvSpPr txBox="1"/>
          <p:nvPr/>
        </p:nvSpPr>
        <p:spPr>
          <a:xfrm>
            <a:off x="220672" y="1319995"/>
            <a:ext cx="2091081" cy="1015663"/>
          </a:xfrm>
          <a:prstGeom prst="rect">
            <a:avLst/>
          </a:prstGeom>
          <a:noFill/>
        </p:spPr>
        <p:txBody>
          <a:bodyPr wrap="square">
            <a:spAutoFit/>
          </a:bodyPr>
          <a:lstStyle/>
          <a:p>
            <a:pPr algn="ctr"/>
            <a:r>
              <a:rPr lang="fr-FR" sz="2000" dirty="0">
                <a:solidFill>
                  <a:srgbClr val="0055A5"/>
                </a:solidFill>
              </a:rPr>
              <a:t>échanger</a:t>
            </a:r>
          </a:p>
          <a:p>
            <a:pPr algn="ctr"/>
            <a:r>
              <a:rPr lang="en-GB" sz="2000" dirty="0">
                <a:solidFill>
                  <a:srgbClr val="0055A5"/>
                </a:solidFill>
              </a:rPr>
              <a:t>[to exchange, exchanging]</a:t>
            </a:r>
          </a:p>
        </p:txBody>
      </p:sp>
      <p:sp>
        <p:nvSpPr>
          <p:cNvPr id="13" name="TextBox 12">
            <a:extLst>
              <a:ext uri="{FF2B5EF4-FFF2-40B4-BE49-F238E27FC236}">
                <a16:creationId xmlns:a16="http://schemas.microsoft.com/office/drawing/2014/main" id="{82FF13B2-743A-4343-38A3-EB6971EB1872}"/>
              </a:ext>
            </a:extLst>
          </p:cNvPr>
          <p:cNvSpPr txBox="1"/>
          <p:nvPr/>
        </p:nvSpPr>
        <p:spPr>
          <a:xfrm>
            <a:off x="3211110" y="1319995"/>
            <a:ext cx="1586573" cy="1015663"/>
          </a:xfrm>
          <a:prstGeom prst="rect">
            <a:avLst/>
          </a:prstGeom>
          <a:noFill/>
        </p:spPr>
        <p:txBody>
          <a:bodyPr wrap="square">
            <a:spAutoFit/>
          </a:bodyPr>
          <a:lstStyle/>
          <a:p>
            <a:pPr algn="ctr"/>
            <a:r>
              <a:rPr lang="fr-FR" sz="2000" dirty="0">
                <a:solidFill>
                  <a:srgbClr val="0055A5"/>
                </a:solidFill>
              </a:rPr>
              <a:t>danser</a:t>
            </a:r>
          </a:p>
          <a:p>
            <a:pPr algn="ctr"/>
            <a:r>
              <a:rPr lang="en-GB" sz="2000" dirty="0">
                <a:solidFill>
                  <a:srgbClr val="0055A5"/>
                </a:solidFill>
              </a:rPr>
              <a:t>[to dance, dancing]</a:t>
            </a:r>
          </a:p>
        </p:txBody>
      </p:sp>
      <p:sp>
        <p:nvSpPr>
          <p:cNvPr id="17" name="TextBox 16">
            <a:extLst>
              <a:ext uri="{FF2B5EF4-FFF2-40B4-BE49-F238E27FC236}">
                <a16:creationId xmlns:a16="http://schemas.microsoft.com/office/drawing/2014/main" id="{77CF4B92-D964-E47E-5619-184B70FECD92}"/>
              </a:ext>
            </a:extLst>
          </p:cNvPr>
          <p:cNvSpPr txBox="1"/>
          <p:nvPr/>
        </p:nvSpPr>
        <p:spPr>
          <a:xfrm>
            <a:off x="6159858" y="1319995"/>
            <a:ext cx="1649894" cy="1015663"/>
          </a:xfrm>
          <a:prstGeom prst="rect">
            <a:avLst/>
          </a:prstGeom>
          <a:noFill/>
        </p:spPr>
        <p:txBody>
          <a:bodyPr wrap="square">
            <a:spAutoFit/>
          </a:bodyPr>
          <a:lstStyle/>
          <a:p>
            <a:pPr algn="ctr"/>
            <a:r>
              <a:rPr lang="fr-FR" sz="2000" dirty="0">
                <a:solidFill>
                  <a:srgbClr val="0055A5"/>
                </a:solidFill>
              </a:rPr>
              <a:t>dessiner</a:t>
            </a:r>
          </a:p>
          <a:p>
            <a:pPr algn="ctr"/>
            <a:r>
              <a:rPr lang="en-GB" sz="2000" dirty="0">
                <a:solidFill>
                  <a:srgbClr val="0055A5"/>
                </a:solidFill>
              </a:rPr>
              <a:t>[to draw, drawing]</a:t>
            </a:r>
          </a:p>
        </p:txBody>
      </p:sp>
      <p:sp>
        <p:nvSpPr>
          <p:cNvPr id="21" name="TextBox 20">
            <a:extLst>
              <a:ext uri="{FF2B5EF4-FFF2-40B4-BE49-F238E27FC236}">
                <a16:creationId xmlns:a16="http://schemas.microsoft.com/office/drawing/2014/main" id="{7572CA4B-8F14-9BAB-0B1C-600BF412F7DA}"/>
              </a:ext>
            </a:extLst>
          </p:cNvPr>
          <p:cNvSpPr txBox="1"/>
          <p:nvPr/>
        </p:nvSpPr>
        <p:spPr>
          <a:xfrm>
            <a:off x="9107897" y="1319995"/>
            <a:ext cx="1649894" cy="1015663"/>
          </a:xfrm>
          <a:prstGeom prst="rect">
            <a:avLst/>
          </a:prstGeom>
          <a:noFill/>
        </p:spPr>
        <p:txBody>
          <a:bodyPr wrap="square">
            <a:spAutoFit/>
          </a:bodyPr>
          <a:lstStyle/>
          <a:p>
            <a:pPr algn="ctr"/>
            <a:r>
              <a:rPr lang="fr-FR" sz="2000" dirty="0">
                <a:solidFill>
                  <a:srgbClr val="0055A5"/>
                </a:solidFill>
              </a:rPr>
              <a:t>nager </a:t>
            </a:r>
          </a:p>
          <a:p>
            <a:pPr algn="ctr"/>
            <a:r>
              <a:rPr lang="en-GB" sz="2000" dirty="0">
                <a:solidFill>
                  <a:srgbClr val="0055A5"/>
                </a:solidFill>
              </a:rPr>
              <a:t>[to swim, swimming]</a:t>
            </a:r>
          </a:p>
        </p:txBody>
      </p:sp>
      <p:sp>
        <p:nvSpPr>
          <p:cNvPr id="37" name="TextBox 36">
            <a:extLst>
              <a:ext uri="{FF2B5EF4-FFF2-40B4-BE49-F238E27FC236}">
                <a16:creationId xmlns:a16="http://schemas.microsoft.com/office/drawing/2014/main" id="{61575DC0-2B18-9F51-98E1-E1AF9D7C11EE}"/>
              </a:ext>
            </a:extLst>
          </p:cNvPr>
          <p:cNvSpPr txBox="1"/>
          <p:nvPr/>
        </p:nvSpPr>
        <p:spPr>
          <a:xfrm>
            <a:off x="8858562" y="2846149"/>
            <a:ext cx="1573750" cy="1631216"/>
          </a:xfrm>
          <a:prstGeom prst="rect">
            <a:avLst/>
          </a:prstGeom>
          <a:noFill/>
        </p:spPr>
        <p:txBody>
          <a:bodyPr wrap="square">
            <a:spAutoFit/>
          </a:bodyPr>
          <a:lstStyle/>
          <a:p>
            <a:pPr algn="ctr"/>
            <a:r>
              <a:rPr lang="fr-FR" sz="2000" dirty="0">
                <a:solidFill>
                  <a:srgbClr val="0055A5"/>
                </a:solidFill>
              </a:rPr>
              <a:t>rendre</a:t>
            </a:r>
          </a:p>
          <a:p>
            <a:pPr algn="ctr"/>
            <a:r>
              <a:rPr lang="en-GB" sz="2000" dirty="0">
                <a:solidFill>
                  <a:srgbClr val="0055A5"/>
                </a:solidFill>
              </a:rPr>
              <a:t>[to give back, </a:t>
            </a:r>
          </a:p>
          <a:p>
            <a:pPr algn="ctr"/>
            <a:r>
              <a:rPr lang="en-GB" sz="2000" dirty="0">
                <a:solidFill>
                  <a:srgbClr val="0055A5"/>
                </a:solidFill>
              </a:rPr>
              <a:t>giving back]</a:t>
            </a:r>
            <a:endParaRPr lang="en-GB" sz="2000" dirty="0"/>
          </a:p>
        </p:txBody>
      </p:sp>
      <p:sp>
        <p:nvSpPr>
          <p:cNvPr id="43" name="TextBox 42">
            <a:extLst>
              <a:ext uri="{FF2B5EF4-FFF2-40B4-BE49-F238E27FC236}">
                <a16:creationId xmlns:a16="http://schemas.microsoft.com/office/drawing/2014/main" id="{BB2EB9DF-489F-5B7E-8E17-9579C1C8F0D4}"/>
              </a:ext>
            </a:extLst>
          </p:cNvPr>
          <p:cNvSpPr txBox="1"/>
          <p:nvPr/>
        </p:nvSpPr>
        <p:spPr>
          <a:xfrm>
            <a:off x="6041620" y="2796753"/>
            <a:ext cx="1961439" cy="1631216"/>
          </a:xfrm>
          <a:prstGeom prst="rect">
            <a:avLst/>
          </a:prstGeom>
          <a:noFill/>
        </p:spPr>
        <p:txBody>
          <a:bodyPr wrap="square">
            <a:spAutoFit/>
          </a:bodyPr>
          <a:lstStyle/>
          <a:p>
            <a:pPr algn="ctr"/>
            <a:r>
              <a:rPr lang="fr-FR" sz="2000" dirty="0">
                <a:solidFill>
                  <a:srgbClr val="0055A5"/>
                </a:solidFill>
              </a:rPr>
              <a:t>produire</a:t>
            </a:r>
          </a:p>
          <a:p>
            <a:pPr algn="ctr"/>
            <a:r>
              <a:rPr lang="en-GB" sz="2000" dirty="0">
                <a:solidFill>
                  <a:srgbClr val="0055A5"/>
                </a:solidFill>
              </a:rPr>
              <a:t>[to produce/</a:t>
            </a:r>
          </a:p>
          <a:p>
            <a:pPr algn="ctr"/>
            <a:r>
              <a:rPr lang="en-GB" sz="2000" dirty="0">
                <a:solidFill>
                  <a:srgbClr val="0055A5"/>
                </a:solidFill>
              </a:rPr>
              <a:t>make, producing/</a:t>
            </a:r>
          </a:p>
          <a:p>
            <a:pPr algn="ctr"/>
            <a:r>
              <a:rPr lang="en-GB" sz="2000" dirty="0">
                <a:solidFill>
                  <a:srgbClr val="0055A5"/>
                </a:solidFill>
              </a:rPr>
              <a:t>making]</a:t>
            </a:r>
          </a:p>
        </p:txBody>
      </p:sp>
      <p:sp>
        <p:nvSpPr>
          <p:cNvPr id="53" name="TextBox 52">
            <a:extLst>
              <a:ext uri="{FF2B5EF4-FFF2-40B4-BE49-F238E27FC236}">
                <a16:creationId xmlns:a16="http://schemas.microsoft.com/office/drawing/2014/main" id="{99049C8E-B227-E6A3-8993-5FA087ECA1D4}"/>
              </a:ext>
            </a:extLst>
          </p:cNvPr>
          <p:cNvSpPr txBox="1"/>
          <p:nvPr/>
        </p:nvSpPr>
        <p:spPr>
          <a:xfrm>
            <a:off x="3049628" y="3356030"/>
            <a:ext cx="1586573" cy="707886"/>
          </a:xfrm>
          <a:prstGeom prst="rect">
            <a:avLst/>
          </a:prstGeom>
          <a:noFill/>
        </p:spPr>
        <p:txBody>
          <a:bodyPr wrap="square">
            <a:spAutoFit/>
          </a:bodyPr>
          <a:lstStyle/>
          <a:p>
            <a:pPr algn="ctr"/>
            <a:r>
              <a:rPr lang="fr-FR" sz="2000" dirty="0">
                <a:solidFill>
                  <a:srgbClr val="0055A5"/>
                </a:solidFill>
              </a:rPr>
              <a:t>texto (m)</a:t>
            </a:r>
          </a:p>
          <a:p>
            <a:pPr algn="ctr"/>
            <a:r>
              <a:rPr lang="en-GB" sz="2000" dirty="0">
                <a:solidFill>
                  <a:srgbClr val="0055A5"/>
                </a:solidFill>
              </a:rPr>
              <a:t>[text/SMS]</a:t>
            </a:r>
            <a:endParaRPr lang="en-GB" sz="2000" dirty="0"/>
          </a:p>
        </p:txBody>
      </p:sp>
      <p:sp>
        <p:nvSpPr>
          <p:cNvPr id="57" name="TextBox 56">
            <a:extLst>
              <a:ext uri="{FF2B5EF4-FFF2-40B4-BE49-F238E27FC236}">
                <a16:creationId xmlns:a16="http://schemas.microsoft.com/office/drawing/2014/main" id="{211E239E-35FB-3E1E-15BC-9CB66BF3ECD4}"/>
              </a:ext>
            </a:extLst>
          </p:cNvPr>
          <p:cNvSpPr txBox="1"/>
          <p:nvPr/>
        </p:nvSpPr>
        <p:spPr>
          <a:xfrm>
            <a:off x="216067" y="3317313"/>
            <a:ext cx="1586573" cy="1015663"/>
          </a:xfrm>
          <a:prstGeom prst="rect">
            <a:avLst/>
          </a:prstGeom>
          <a:noFill/>
        </p:spPr>
        <p:txBody>
          <a:bodyPr wrap="square">
            <a:spAutoFit/>
          </a:bodyPr>
          <a:lstStyle/>
          <a:p>
            <a:pPr algn="ctr"/>
            <a:r>
              <a:rPr lang="fr-FR" sz="2000" dirty="0">
                <a:solidFill>
                  <a:srgbClr val="0055A5"/>
                </a:solidFill>
              </a:rPr>
              <a:t>mail, </a:t>
            </a:r>
          </a:p>
          <a:p>
            <a:pPr algn="ctr"/>
            <a:r>
              <a:rPr lang="fr-FR" sz="2000" dirty="0">
                <a:solidFill>
                  <a:srgbClr val="0055A5"/>
                </a:solidFill>
              </a:rPr>
              <a:t>email (m)</a:t>
            </a:r>
          </a:p>
          <a:p>
            <a:pPr algn="ctr"/>
            <a:r>
              <a:rPr lang="en-GB" sz="2000" dirty="0">
                <a:solidFill>
                  <a:srgbClr val="0055A5"/>
                </a:solidFill>
              </a:rPr>
              <a:t>[email]</a:t>
            </a:r>
          </a:p>
        </p:txBody>
      </p:sp>
      <p:sp>
        <p:nvSpPr>
          <p:cNvPr id="59" name="TextBox 58">
            <a:extLst>
              <a:ext uri="{FF2B5EF4-FFF2-40B4-BE49-F238E27FC236}">
                <a16:creationId xmlns:a16="http://schemas.microsoft.com/office/drawing/2014/main" id="{D1D85274-B5D5-6B57-D7DE-1072122192CC}"/>
              </a:ext>
            </a:extLst>
          </p:cNvPr>
          <p:cNvSpPr txBox="1"/>
          <p:nvPr/>
        </p:nvSpPr>
        <p:spPr>
          <a:xfrm>
            <a:off x="6146248" y="5125802"/>
            <a:ext cx="1071069" cy="707886"/>
          </a:xfrm>
          <a:prstGeom prst="rect">
            <a:avLst/>
          </a:prstGeom>
          <a:noFill/>
        </p:spPr>
        <p:txBody>
          <a:bodyPr wrap="square">
            <a:spAutoFit/>
          </a:bodyPr>
          <a:lstStyle/>
          <a:p>
            <a:pPr algn="ctr"/>
            <a:r>
              <a:rPr lang="fr-FR" sz="2000" dirty="0">
                <a:solidFill>
                  <a:srgbClr val="0055A5"/>
                </a:solidFill>
              </a:rPr>
              <a:t>rare</a:t>
            </a:r>
          </a:p>
          <a:p>
            <a:pPr algn="ctr"/>
            <a:r>
              <a:rPr lang="en-GB" sz="2000" dirty="0">
                <a:solidFill>
                  <a:srgbClr val="0055A5"/>
                </a:solidFill>
              </a:rPr>
              <a:t>[rare]</a:t>
            </a:r>
          </a:p>
        </p:txBody>
      </p:sp>
      <p:sp>
        <p:nvSpPr>
          <p:cNvPr id="62" name="TextBox 61">
            <a:extLst>
              <a:ext uri="{FF2B5EF4-FFF2-40B4-BE49-F238E27FC236}">
                <a16:creationId xmlns:a16="http://schemas.microsoft.com/office/drawing/2014/main" id="{714DDC36-C2CD-A9B2-0EBC-DE082980BEC1}"/>
              </a:ext>
            </a:extLst>
          </p:cNvPr>
          <p:cNvSpPr txBox="1"/>
          <p:nvPr/>
        </p:nvSpPr>
        <p:spPr>
          <a:xfrm>
            <a:off x="2984511" y="5125802"/>
            <a:ext cx="1973035" cy="707886"/>
          </a:xfrm>
          <a:prstGeom prst="rect">
            <a:avLst/>
          </a:prstGeom>
          <a:noFill/>
        </p:spPr>
        <p:txBody>
          <a:bodyPr wrap="square">
            <a:spAutoFit/>
          </a:bodyPr>
          <a:lstStyle/>
          <a:p>
            <a:pPr algn="ctr"/>
            <a:r>
              <a:rPr lang="fr-FR" sz="2000" dirty="0">
                <a:solidFill>
                  <a:srgbClr val="0055A5"/>
                </a:solidFill>
              </a:rPr>
              <a:t>centaine (f)</a:t>
            </a:r>
          </a:p>
          <a:p>
            <a:pPr algn="ctr"/>
            <a:r>
              <a:rPr lang="en-GB" sz="2000" dirty="0">
                <a:solidFill>
                  <a:srgbClr val="0055A5"/>
                </a:solidFill>
              </a:rPr>
              <a:t>[about 100]</a:t>
            </a:r>
          </a:p>
        </p:txBody>
      </p:sp>
      <p:sp>
        <p:nvSpPr>
          <p:cNvPr id="64" name="TextBox 63">
            <a:extLst>
              <a:ext uri="{FF2B5EF4-FFF2-40B4-BE49-F238E27FC236}">
                <a16:creationId xmlns:a16="http://schemas.microsoft.com/office/drawing/2014/main" id="{54DA5F4B-003B-ACE8-FE5B-BA16E6A26E96}"/>
              </a:ext>
            </a:extLst>
          </p:cNvPr>
          <p:cNvSpPr txBox="1"/>
          <p:nvPr/>
        </p:nvSpPr>
        <p:spPr>
          <a:xfrm>
            <a:off x="113034" y="4971914"/>
            <a:ext cx="1586573" cy="1015663"/>
          </a:xfrm>
          <a:prstGeom prst="rect">
            <a:avLst/>
          </a:prstGeom>
          <a:noFill/>
        </p:spPr>
        <p:txBody>
          <a:bodyPr wrap="square">
            <a:spAutoFit/>
          </a:bodyPr>
          <a:lstStyle/>
          <a:p>
            <a:pPr algn="ctr"/>
            <a:r>
              <a:rPr lang="fr-FR" sz="2000" dirty="0">
                <a:solidFill>
                  <a:srgbClr val="0055A5"/>
                </a:solidFill>
              </a:rPr>
              <a:t>véhicule (m)</a:t>
            </a:r>
          </a:p>
          <a:p>
            <a:pPr algn="ctr"/>
            <a:r>
              <a:rPr lang="en-GB" sz="2000" dirty="0">
                <a:solidFill>
                  <a:srgbClr val="0055A5"/>
                </a:solidFill>
              </a:rPr>
              <a:t>[vehicle]</a:t>
            </a:r>
          </a:p>
        </p:txBody>
      </p:sp>
      <p:sp>
        <p:nvSpPr>
          <p:cNvPr id="66" name="TextBox 65">
            <a:extLst>
              <a:ext uri="{FF2B5EF4-FFF2-40B4-BE49-F238E27FC236}">
                <a16:creationId xmlns:a16="http://schemas.microsoft.com/office/drawing/2014/main" id="{B908DAEE-0801-CD5E-A7D4-BC5E82B0068E}"/>
              </a:ext>
            </a:extLst>
          </p:cNvPr>
          <p:cNvSpPr txBox="1"/>
          <p:nvPr/>
        </p:nvSpPr>
        <p:spPr>
          <a:xfrm>
            <a:off x="8994917" y="4722261"/>
            <a:ext cx="1706563" cy="1323439"/>
          </a:xfrm>
          <a:prstGeom prst="rect">
            <a:avLst/>
          </a:prstGeom>
          <a:noFill/>
        </p:spPr>
        <p:txBody>
          <a:bodyPr wrap="square">
            <a:spAutoFit/>
          </a:bodyPr>
          <a:lstStyle/>
          <a:p>
            <a:pPr algn="ctr"/>
            <a:r>
              <a:rPr lang="fr-FR" sz="2000" dirty="0">
                <a:solidFill>
                  <a:srgbClr val="0055A5"/>
                </a:solidFill>
              </a:rPr>
              <a:t>c’est-à-dire</a:t>
            </a:r>
          </a:p>
          <a:p>
            <a:pPr algn="ctr"/>
            <a:r>
              <a:rPr lang="en-GB" sz="2000" dirty="0">
                <a:solidFill>
                  <a:srgbClr val="0055A5"/>
                </a:solidFill>
              </a:rPr>
              <a:t>[in other words, that is to say]</a:t>
            </a:r>
          </a:p>
        </p:txBody>
      </p:sp>
      <p:sp>
        <p:nvSpPr>
          <p:cNvPr id="67" name="Rectangle 66">
            <a:extLst>
              <a:ext uri="{FF2B5EF4-FFF2-40B4-BE49-F238E27FC236}">
                <a16:creationId xmlns:a16="http://schemas.microsoft.com/office/drawing/2014/main" id="{CE278D11-BCE3-6297-7527-D01247E2EF05}"/>
              </a:ext>
            </a:extLst>
          </p:cNvPr>
          <p:cNvSpPr/>
          <p:nvPr/>
        </p:nvSpPr>
        <p:spPr>
          <a:xfrm>
            <a:off x="257177" y="1033696"/>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376D3D59-D283-399E-ABF3-C3F826EE07E9}"/>
              </a:ext>
            </a:extLst>
          </p:cNvPr>
          <p:cNvSpPr/>
          <p:nvPr/>
        </p:nvSpPr>
        <p:spPr>
          <a:xfrm>
            <a:off x="3188083" y="1033696"/>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a:extLst>
              <a:ext uri="{FF2B5EF4-FFF2-40B4-BE49-F238E27FC236}">
                <a16:creationId xmlns:a16="http://schemas.microsoft.com/office/drawing/2014/main" id="{9054903D-2E11-9B4F-C493-81439D1B41BB}"/>
              </a:ext>
            </a:extLst>
          </p:cNvPr>
          <p:cNvSpPr/>
          <p:nvPr/>
        </p:nvSpPr>
        <p:spPr>
          <a:xfrm>
            <a:off x="6118989" y="1033696"/>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3D7DD98F-097B-9A8F-4A12-F55EA6F951A9}"/>
              </a:ext>
            </a:extLst>
          </p:cNvPr>
          <p:cNvSpPr/>
          <p:nvPr/>
        </p:nvSpPr>
        <p:spPr>
          <a:xfrm>
            <a:off x="9049895" y="1033696"/>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81A1E6CC-4A18-EA1B-19AE-15C6CC24CB02}"/>
              </a:ext>
            </a:extLst>
          </p:cNvPr>
          <p:cNvSpPr/>
          <p:nvPr/>
        </p:nvSpPr>
        <p:spPr>
          <a:xfrm>
            <a:off x="253514" y="2796753"/>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7258AA20-84EB-D9AF-74C8-BD48B3C8D340}"/>
              </a:ext>
            </a:extLst>
          </p:cNvPr>
          <p:cNvSpPr/>
          <p:nvPr/>
        </p:nvSpPr>
        <p:spPr>
          <a:xfrm>
            <a:off x="3184420" y="2796753"/>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a:extLst>
              <a:ext uri="{FF2B5EF4-FFF2-40B4-BE49-F238E27FC236}">
                <a16:creationId xmlns:a16="http://schemas.microsoft.com/office/drawing/2014/main" id="{B72F1EFE-6C66-2DF0-4C68-4CA5727599BD}"/>
              </a:ext>
            </a:extLst>
          </p:cNvPr>
          <p:cNvSpPr/>
          <p:nvPr/>
        </p:nvSpPr>
        <p:spPr>
          <a:xfrm>
            <a:off x="6115326" y="2796753"/>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AD80D550-2CC7-BF60-B6B3-CC8EFD8E6047}"/>
              </a:ext>
            </a:extLst>
          </p:cNvPr>
          <p:cNvSpPr/>
          <p:nvPr/>
        </p:nvSpPr>
        <p:spPr>
          <a:xfrm>
            <a:off x="9046232" y="2796753"/>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65F67C11-42E7-8E7C-E960-3881DB431A29}"/>
              </a:ext>
            </a:extLst>
          </p:cNvPr>
          <p:cNvSpPr/>
          <p:nvPr/>
        </p:nvSpPr>
        <p:spPr>
          <a:xfrm>
            <a:off x="253514" y="4559810"/>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B84058A7-71D8-EBA7-D395-5BE976246851}"/>
              </a:ext>
            </a:extLst>
          </p:cNvPr>
          <p:cNvSpPr/>
          <p:nvPr/>
        </p:nvSpPr>
        <p:spPr>
          <a:xfrm>
            <a:off x="3184420" y="4559810"/>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7D740829-0F7E-E4B6-6078-7A50EEC30A12}"/>
              </a:ext>
            </a:extLst>
          </p:cNvPr>
          <p:cNvSpPr/>
          <p:nvPr/>
        </p:nvSpPr>
        <p:spPr>
          <a:xfrm>
            <a:off x="6115326" y="4559810"/>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a:extLst>
              <a:ext uri="{FF2B5EF4-FFF2-40B4-BE49-F238E27FC236}">
                <a16:creationId xmlns:a16="http://schemas.microsoft.com/office/drawing/2014/main" id="{51868594-53BE-0F21-4EC3-3C3470A8BB93}"/>
              </a:ext>
            </a:extLst>
          </p:cNvPr>
          <p:cNvSpPr/>
          <p:nvPr/>
        </p:nvSpPr>
        <p:spPr>
          <a:xfrm>
            <a:off x="9046232" y="4559810"/>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55431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76A09-EB2B-880D-FF2B-65DE2BCE2908}"/>
              </a:ext>
            </a:extLst>
          </p:cNvPr>
          <p:cNvSpPr>
            <a:spLocks noGrp="1"/>
          </p:cNvSpPr>
          <p:nvPr>
            <p:ph type="title"/>
          </p:nvPr>
        </p:nvSpPr>
        <p:spPr/>
        <p:txBody>
          <a:bodyPr/>
          <a:lstStyle/>
          <a:p>
            <a:r>
              <a:rPr lang="en-GB" dirty="0"/>
              <a:t>Vocabulaire</a:t>
            </a:r>
          </a:p>
        </p:txBody>
      </p:sp>
      <p:sp>
        <p:nvSpPr>
          <p:cNvPr id="5" name="Rounded Rectangle 46">
            <a:extLst>
              <a:ext uri="{FF2B5EF4-FFF2-40B4-BE49-F238E27FC236}">
                <a16:creationId xmlns:a16="http://schemas.microsoft.com/office/drawing/2014/main" id="{611AF711-E7A8-2349-C423-F4E5BC66F710}"/>
              </a:ext>
            </a:extLst>
          </p:cNvPr>
          <p:cNvSpPr/>
          <p:nvPr/>
        </p:nvSpPr>
        <p:spPr>
          <a:xfrm>
            <a:off x="9783822" y="283669"/>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pic>
        <p:nvPicPr>
          <p:cNvPr id="6" name="Picture 5">
            <a:extLst>
              <a:ext uri="{FF2B5EF4-FFF2-40B4-BE49-F238E27FC236}">
                <a16:creationId xmlns:a16="http://schemas.microsoft.com/office/drawing/2014/main" id="{B7C12C95-FCAC-F4E4-7036-8C19A9597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2627" y="3010048"/>
            <a:ext cx="1021240" cy="1214428"/>
          </a:xfrm>
          <a:prstGeom prst="rect">
            <a:avLst/>
          </a:prstGeom>
        </p:spPr>
      </p:pic>
      <p:pic>
        <p:nvPicPr>
          <p:cNvPr id="7" name="Picture 6">
            <a:extLst>
              <a:ext uri="{FF2B5EF4-FFF2-40B4-BE49-F238E27FC236}">
                <a16:creationId xmlns:a16="http://schemas.microsoft.com/office/drawing/2014/main" id="{BA0FB130-8093-0F5C-FF2E-0667D156EB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5285" y="2922724"/>
            <a:ext cx="1016241" cy="1545086"/>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BA825246-3A19-1A33-4436-91FDEED41B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3605" y="1262952"/>
            <a:ext cx="1101428" cy="1350183"/>
          </a:xfrm>
          <a:prstGeom prst="rect">
            <a:avLst/>
          </a:prstGeom>
        </p:spPr>
      </p:pic>
      <p:pic>
        <p:nvPicPr>
          <p:cNvPr id="9" name="Picture 8">
            <a:extLst>
              <a:ext uri="{FF2B5EF4-FFF2-40B4-BE49-F238E27FC236}">
                <a16:creationId xmlns:a16="http://schemas.microsoft.com/office/drawing/2014/main" id="{99DE1E62-092C-2F79-8E51-B3768AB4EA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422" y="1342052"/>
            <a:ext cx="873531" cy="1255177"/>
          </a:xfrm>
          <a:prstGeom prst="rect">
            <a:avLst/>
          </a:prstGeom>
        </p:spPr>
      </p:pic>
      <p:sp>
        <p:nvSpPr>
          <p:cNvPr id="10" name="TextBox 9">
            <a:extLst>
              <a:ext uri="{FF2B5EF4-FFF2-40B4-BE49-F238E27FC236}">
                <a16:creationId xmlns:a16="http://schemas.microsoft.com/office/drawing/2014/main" id="{80295634-6BDC-0432-2062-CA433491F65A}"/>
              </a:ext>
            </a:extLst>
          </p:cNvPr>
          <p:cNvSpPr txBox="1"/>
          <p:nvPr/>
        </p:nvSpPr>
        <p:spPr>
          <a:xfrm>
            <a:off x="96229" y="1387500"/>
            <a:ext cx="2091081" cy="1015663"/>
          </a:xfrm>
          <a:prstGeom prst="rect">
            <a:avLst/>
          </a:prstGeom>
          <a:noFill/>
        </p:spPr>
        <p:txBody>
          <a:bodyPr wrap="square">
            <a:spAutoFit/>
          </a:bodyPr>
          <a:lstStyle/>
          <a:p>
            <a:pPr algn="ctr"/>
            <a:r>
              <a:rPr lang="fr-FR" sz="2000" dirty="0">
                <a:solidFill>
                  <a:srgbClr val="0055A5"/>
                </a:solidFill>
              </a:rPr>
              <a:t>échanger</a:t>
            </a:r>
          </a:p>
          <a:p>
            <a:pPr algn="ctr"/>
            <a:r>
              <a:rPr lang="en-GB" sz="2000" dirty="0">
                <a:solidFill>
                  <a:srgbClr val="0055A5"/>
                </a:solidFill>
              </a:rPr>
              <a:t>[to exchange, exchanging]</a:t>
            </a:r>
          </a:p>
        </p:txBody>
      </p:sp>
      <p:sp>
        <p:nvSpPr>
          <p:cNvPr id="13" name="TextBox 12">
            <a:extLst>
              <a:ext uri="{FF2B5EF4-FFF2-40B4-BE49-F238E27FC236}">
                <a16:creationId xmlns:a16="http://schemas.microsoft.com/office/drawing/2014/main" id="{2B02DC53-4338-5DF4-55FF-F0A0F9873B1E}"/>
              </a:ext>
            </a:extLst>
          </p:cNvPr>
          <p:cNvSpPr txBox="1"/>
          <p:nvPr/>
        </p:nvSpPr>
        <p:spPr>
          <a:xfrm>
            <a:off x="2933154" y="1382426"/>
            <a:ext cx="1586573" cy="1015663"/>
          </a:xfrm>
          <a:prstGeom prst="rect">
            <a:avLst/>
          </a:prstGeom>
          <a:noFill/>
        </p:spPr>
        <p:txBody>
          <a:bodyPr wrap="square">
            <a:spAutoFit/>
          </a:bodyPr>
          <a:lstStyle/>
          <a:p>
            <a:pPr algn="ctr"/>
            <a:r>
              <a:rPr lang="fr-FR" sz="2000" dirty="0">
                <a:solidFill>
                  <a:srgbClr val="0055A5"/>
                </a:solidFill>
              </a:rPr>
              <a:t>danser</a:t>
            </a:r>
          </a:p>
          <a:p>
            <a:pPr algn="ctr"/>
            <a:r>
              <a:rPr lang="en-GB" sz="2000" dirty="0">
                <a:solidFill>
                  <a:srgbClr val="0055A5"/>
                </a:solidFill>
              </a:rPr>
              <a:t>[to dance, dancing]</a:t>
            </a:r>
          </a:p>
        </p:txBody>
      </p:sp>
      <p:sp>
        <p:nvSpPr>
          <p:cNvPr id="14" name="TextBox 13">
            <a:extLst>
              <a:ext uri="{FF2B5EF4-FFF2-40B4-BE49-F238E27FC236}">
                <a16:creationId xmlns:a16="http://schemas.microsoft.com/office/drawing/2014/main" id="{8401110E-22A1-9839-B3F6-92184FA7535A}"/>
              </a:ext>
            </a:extLst>
          </p:cNvPr>
          <p:cNvSpPr txBox="1"/>
          <p:nvPr/>
        </p:nvSpPr>
        <p:spPr>
          <a:xfrm>
            <a:off x="163428" y="3071335"/>
            <a:ext cx="1649894" cy="1015663"/>
          </a:xfrm>
          <a:prstGeom prst="rect">
            <a:avLst/>
          </a:prstGeom>
          <a:noFill/>
        </p:spPr>
        <p:txBody>
          <a:bodyPr wrap="square">
            <a:spAutoFit/>
          </a:bodyPr>
          <a:lstStyle/>
          <a:p>
            <a:pPr algn="ctr"/>
            <a:r>
              <a:rPr lang="fr-FR" sz="2000" dirty="0">
                <a:solidFill>
                  <a:srgbClr val="0055A5"/>
                </a:solidFill>
              </a:rPr>
              <a:t>dessiner</a:t>
            </a:r>
          </a:p>
          <a:p>
            <a:pPr algn="ctr"/>
            <a:r>
              <a:rPr lang="en-GB" sz="2000" dirty="0">
                <a:solidFill>
                  <a:srgbClr val="0055A5"/>
                </a:solidFill>
              </a:rPr>
              <a:t>[to draw, drawing]</a:t>
            </a:r>
          </a:p>
        </p:txBody>
      </p:sp>
      <p:sp>
        <p:nvSpPr>
          <p:cNvPr id="15" name="TextBox 14">
            <a:extLst>
              <a:ext uri="{FF2B5EF4-FFF2-40B4-BE49-F238E27FC236}">
                <a16:creationId xmlns:a16="http://schemas.microsoft.com/office/drawing/2014/main" id="{67A0EED7-ACC3-6988-3FDE-C807EA40AE86}"/>
              </a:ext>
            </a:extLst>
          </p:cNvPr>
          <p:cNvSpPr txBox="1"/>
          <p:nvPr/>
        </p:nvSpPr>
        <p:spPr>
          <a:xfrm>
            <a:off x="2957954" y="3066261"/>
            <a:ext cx="1649894" cy="1015663"/>
          </a:xfrm>
          <a:prstGeom prst="rect">
            <a:avLst/>
          </a:prstGeom>
          <a:noFill/>
        </p:spPr>
        <p:txBody>
          <a:bodyPr wrap="square">
            <a:spAutoFit/>
          </a:bodyPr>
          <a:lstStyle/>
          <a:p>
            <a:pPr algn="ctr"/>
            <a:r>
              <a:rPr lang="fr-FR" sz="2000" dirty="0">
                <a:solidFill>
                  <a:srgbClr val="0055A5"/>
                </a:solidFill>
              </a:rPr>
              <a:t>nager </a:t>
            </a:r>
          </a:p>
          <a:p>
            <a:pPr algn="ctr"/>
            <a:r>
              <a:rPr lang="en-GB" sz="2000" dirty="0">
                <a:solidFill>
                  <a:srgbClr val="0055A5"/>
                </a:solidFill>
              </a:rPr>
              <a:t>[to swim, swimming]</a:t>
            </a:r>
          </a:p>
        </p:txBody>
      </p:sp>
      <p:sp>
        <p:nvSpPr>
          <p:cNvPr id="16" name="Rectangle 15">
            <a:extLst>
              <a:ext uri="{FF2B5EF4-FFF2-40B4-BE49-F238E27FC236}">
                <a16:creationId xmlns:a16="http://schemas.microsoft.com/office/drawing/2014/main" id="{AF1B0301-14B1-1445-2F3E-6A05D85CED82}"/>
              </a:ext>
            </a:extLst>
          </p:cNvPr>
          <p:cNvSpPr/>
          <p:nvPr/>
        </p:nvSpPr>
        <p:spPr>
          <a:xfrm>
            <a:off x="132735" y="1096127"/>
            <a:ext cx="2767218"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082BE484-0C0F-08A8-028E-6727A623F2A8}"/>
              </a:ext>
            </a:extLst>
          </p:cNvPr>
          <p:cNvSpPr/>
          <p:nvPr/>
        </p:nvSpPr>
        <p:spPr>
          <a:xfrm>
            <a:off x="2899952" y="1096127"/>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4B862A63-7527-57A2-A59B-12550F6306F6}"/>
              </a:ext>
            </a:extLst>
          </p:cNvPr>
          <p:cNvSpPr/>
          <p:nvPr/>
        </p:nvSpPr>
        <p:spPr>
          <a:xfrm>
            <a:off x="122559" y="2779962"/>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0C045D1A-0401-D92E-5814-C3046CB54A47}"/>
              </a:ext>
            </a:extLst>
          </p:cNvPr>
          <p:cNvSpPr/>
          <p:nvPr/>
        </p:nvSpPr>
        <p:spPr>
          <a:xfrm>
            <a:off x="2899952" y="2779962"/>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Picture 20" descr="A picture containing text&#10;&#10;Description automatically generated">
            <a:extLst>
              <a:ext uri="{FF2B5EF4-FFF2-40B4-BE49-F238E27FC236}">
                <a16:creationId xmlns:a16="http://schemas.microsoft.com/office/drawing/2014/main" id="{4D90DDE5-6D83-20EB-ED4C-5487662756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3500" y="4804488"/>
            <a:ext cx="1112493" cy="1228273"/>
          </a:xfrm>
          <a:prstGeom prst="rect">
            <a:avLst/>
          </a:prstGeom>
        </p:spPr>
      </p:pic>
      <p:pic>
        <p:nvPicPr>
          <p:cNvPr id="22" name="Picture 21">
            <a:extLst>
              <a:ext uri="{FF2B5EF4-FFF2-40B4-BE49-F238E27FC236}">
                <a16:creationId xmlns:a16="http://schemas.microsoft.com/office/drawing/2014/main" id="{98DE0119-DD3E-5B9A-C104-5BB31EE0CB6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44" t="7026" r="55492" b="11254"/>
          <a:stretch/>
        </p:blipFill>
        <p:spPr>
          <a:xfrm>
            <a:off x="4393596" y="4712109"/>
            <a:ext cx="1035223" cy="1368764"/>
          </a:xfrm>
          <a:prstGeom prst="rect">
            <a:avLst/>
          </a:prstGeom>
        </p:spPr>
      </p:pic>
      <p:sp>
        <p:nvSpPr>
          <p:cNvPr id="23" name="TextBox 22">
            <a:extLst>
              <a:ext uri="{FF2B5EF4-FFF2-40B4-BE49-F238E27FC236}">
                <a16:creationId xmlns:a16="http://schemas.microsoft.com/office/drawing/2014/main" id="{FA768A0C-84CA-EAA7-3785-078CB60B6EE1}"/>
              </a:ext>
            </a:extLst>
          </p:cNvPr>
          <p:cNvSpPr txBox="1"/>
          <p:nvPr/>
        </p:nvSpPr>
        <p:spPr>
          <a:xfrm>
            <a:off x="2765160" y="5023074"/>
            <a:ext cx="1586573" cy="707886"/>
          </a:xfrm>
          <a:prstGeom prst="rect">
            <a:avLst/>
          </a:prstGeom>
          <a:noFill/>
        </p:spPr>
        <p:txBody>
          <a:bodyPr wrap="square">
            <a:spAutoFit/>
          </a:bodyPr>
          <a:lstStyle/>
          <a:p>
            <a:pPr algn="ctr"/>
            <a:r>
              <a:rPr lang="fr-FR" sz="2000" dirty="0">
                <a:solidFill>
                  <a:srgbClr val="0055A5"/>
                </a:solidFill>
              </a:rPr>
              <a:t>texto (m)</a:t>
            </a:r>
          </a:p>
          <a:p>
            <a:pPr algn="ctr"/>
            <a:r>
              <a:rPr lang="en-GB" sz="2000" dirty="0">
                <a:solidFill>
                  <a:srgbClr val="0055A5"/>
                </a:solidFill>
              </a:rPr>
              <a:t>[text/SMS]</a:t>
            </a:r>
            <a:endParaRPr lang="en-GB" sz="2000" dirty="0"/>
          </a:p>
        </p:txBody>
      </p:sp>
      <p:sp>
        <p:nvSpPr>
          <p:cNvPr id="24" name="TextBox 23">
            <a:extLst>
              <a:ext uri="{FF2B5EF4-FFF2-40B4-BE49-F238E27FC236}">
                <a16:creationId xmlns:a16="http://schemas.microsoft.com/office/drawing/2014/main" id="{56AA5DB5-4AAB-D2F6-E051-0EA6E5D44C30}"/>
              </a:ext>
            </a:extLst>
          </p:cNvPr>
          <p:cNvSpPr txBox="1"/>
          <p:nvPr/>
        </p:nvSpPr>
        <p:spPr>
          <a:xfrm>
            <a:off x="0" y="4998776"/>
            <a:ext cx="1586573" cy="707886"/>
          </a:xfrm>
          <a:prstGeom prst="rect">
            <a:avLst/>
          </a:prstGeom>
          <a:noFill/>
        </p:spPr>
        <p:txBody>
          <a:bodyPr wrap="square">
            <a:spAutoFit/>
          </a:bodyPr>
          <a:lstStyle/>
          <a:p>
            <a:pPr algn="ctr"/>
            <a:r>
              <a:rPr lang="fr-FR" sz="2000" dirty="0">
                <a:solidFill>
                  <a:srgbClr val="0055A5"/>
                </a:solidFill>
              </a:rPr>
              <a:t>email (m)</a:t>
            </a:r>
          </a:p>
          <a:p>
            <a:pPr algn="ctr"/>
            <a:r>
              <a:rPr lang="en-GB" sz="2000" dirty="0">
                <a:solidFill>
                  <a:srgbClr val="0055A5"/>
                </a:solidFill>
              </a:rPr>
              <a:t>[email]</a:t>
            </a:r>
          </a:p>
        </p:txBody>
      </p:sp>
      <p:sp>
        <p:nvSpPr>
          <p:cNvPr id="25" name="Rectangle 24">
            <a:extLst>
              <a:ext uri="{FF2B5EF4-FFF2-40B4-BE49-F238E27FC236}">
                <a16:creationId xmlns:a16="http://schemas.microsoft.com/office/drawing/2014/main" id="{D0489359-DA2A-4F84-C9A7-512A65BD9F7D}"/>
              </a:ext>
            </a:extLst>
          </p:cNvPr>
          <p:cNvSpPr/>
          <p:nvPr/>
        </p:nvSpPr>
        <p:spPr>
          <a:xfrm>
            <a:off x="122559" y="4463797"/>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794042FF-7DAA-7231-FB98-7DDD11EA53BA}"/>
              </a:ext>
            </a:extLst>
          </p:cNvPr>
          <p:cNvSpPr/>
          <p:nvPr/>
        </p:nvSpPr>
        <p:spPr>
          <a:xfrm>
            <a:off x="2899952" y="4463797"/>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 name="Picture 34">
            <a:extLst>
              <a:ext uri="{FF2B5EF4-FFF2-40B4-BE49-F238E27FC236}">
                <a16:creationId xmlns:a16="http://schemas.microsoft.com/office/drawing/2014/main" id="{138678DF-3E24-F006-40E5-891337719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0926" y="3010048"/>
            <a:ext cx="1021240" cy="1214428"/>
          </a:xfrm>
          <a:prstGeom prst="rect">
            <a:avLst/>
          </a:prstGeom>
        </p:spPr>
      </p:pic>
      <p:pic>
        <p:nvPicPr>
          <p:cNvPr id="36" name="Picture 35">
            <a:extLst>
              <a:ext uri="{FF2B5EF4-FFF2-40B4-BE49-F238E27FC236}">
                <a16:creationId xmlns:a16="http://schemas.microsoft.com/office/drawing/2014/main" id="{4C91DE25-3890-2A52-5D3A-1BC6C6B003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3584" y="2922724"/>
            <a:ext cx="1016241" cy="1545086"/>
          </a:xfrm>
          <a:prstGeom prst="rect">
            <a:avLst/>
          </a:prstGeom>
        </p:spPr>
      </p:pic>
      <p:pic>
        <p:nvPicPr>
          <p:cNvPr id="37" name="Picture 36" descr="A picture containing vector graphics&#10;&#10;Description automatically generated">
            <a:extLst>
              <a:ext uri="{FF2B5EF4-FFF2-40B4-BE49-F238E27FC236}">
                <a16:creationId xmlns:a16="http://schemas.microsoft.com/office/drawing/2014/main" id="{872250BA-EFB5-7B30-21D8-4CE9704789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1904" y="1262952"/>
            <a:ext cx="1101428" cy="1350183"/>
          </a:xfrm>
          <a:prstGeom prst="rect">
            <a:avLst/>
          </a:prstGeom>
        </p:spPr>
      </p:pic>
      <p:pic>
        <p:nvPicPr>
          <p:cNvPr id="41" name="Picture 40">
            <a:extLst>
              <a:ext uri="{FF2B5EF4-FFF2-40B4-BE49-F238E27FC236}">
                <a16:creationId xmlns:a16="http://schemas.microsoft.com/office/drawing/2014/main" id="{62AC9364-696B-0600-938D-2325B1C006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9721" y="1342052"/>
            <a:ext cx="873531" cy="1255177"/>
          </a:xfrm>
          <a:prstGeom prst="rect">
            <a:avLst/>
          </a:prstGeom>
        </p:spPr>
      </p:pic>
      <p:sp>
        <p:nvSpPr>
          <p:cNvPr id="44" name="TextBox 43">
            <a:extLst>
              <a:ext uri="{FF2B5EF4-FFF2-40B4-BE49-F238E27FC236}">
                <a16:creationId xmlns:a16="http://schemas.microsoft.com/office/drawing/2014/main" id="{F9432C8D-FBA5-EF3E-6A6D-C285FBB5236F}"/>
              </a:ext>
            </a:extLst>
          </p:cNvPr>
          <p:cNvSpPr txBox="1"/>
          <p:nvPr/>
        </p:nvSpPr>
        <p:spPr>
          <a:xfrm>
            <a:off x="6224528" y="1387500"/>
            <a:ext cx="2091081" cy="1015663"/>
          </a:xfrm>
          <a:prstGeom prst="rect">
            <a:avLst/>
          </a:prstGeom>
          <a:noFill/>
        </p:spPr>
        <p:txBody>
          <a:bodyPr wrap="square">
            <a:spAutoFit/>
          </a:bodyPr>
          <a:lstStyle/>
          <a:p>
            <a:pPr algn="ctr"/>
            <a:r>
              <a:rPr lang="fr-FR" sz="2000" dirty="0">
                <a:solidFill>
                  <a:srgbClr val="0055A5"/>
                </a:solidFill>
              </a:rPr>
              <a:t>échanger</a:t>
            </a:r>
          </a:p>
          <a:p>
            <a:pPr algn="ctr"/>
            <a:r>
              <a:rPr lang="en-GB" sz="2000" dirty="0">
                <a:solidFill>
                  <a:srgbClr val="0055A5"/>
                </a:solidFill>
              </a:rPr>
              <a:t>[to exchange, exchanging]</a:t>
            </a:r>
          </a:p>
        </p:txBody>
      </p:sp>
      <p:sp>
        <p:nvSpPr>
          <p:cNvPr id="45" name="TextBox 44">
            <a:extLst>
              <a:ext uri="{FF2B5EF4-FFF2-40B4-BE49-F238E27FC236}">
                <a16:creationId xmlns:a16="http://schemas.microsoft.com/office/drawing/2014/main" id="{00E82952-7521-16CA-3561-FA3E68CFC4AA}"/>
              </a:ext>
            </a:extLst>
          </p:cNvPr>
          <p:cNvSpPr txBox="1"/>
          <p:nvPr/>
        </p:nvSpPr>
        <p:spPr>
          <a:xfrm>
            <a:off x="9061453" y="1382426"/>
            <a:ext cx="1586573" cy="1015663"/>
          </a:xfrm>
          <a:prstGeom prst="rect">
            <a:avLst/>
          </a:prstGeom>
          <a:noFill/>
        </p:spPr>
        <p:txBody>
          <a:bodyPr wrap="square">
            <a:spAutoFit/>
          </a:bodyPr>
          <a:lstStyle/>
          <a:p>
            <a:pPr algn="ctr"/>
            <a:r>
              <a:rPr lang="fr-FR" sz="2000" dirty="0">
                <a:solidFill>
                  <a:srgbClr val="0055A5"/>
                </a:solidFill>
              </a:rPr>
              <a:t>danser</a:t>
            </a:r>
          </a:p>
          <a:p>
            <a:pPr algn="ctr"/>
            <a:r>
              <a:rPr lang="en-GB" sz="2000" dirty="0">
                <a:solidFill>
                  <a:srgbClr val="0055A5"/>
                </a:solidFill>
              </a:rPr>
              <a:t>[to dance, dancing]</a:t>
            </a:r>
          </a:p>
        </p:txBody>
      </p:sp>
      <p:sp>
        <p:nvSpPr>
          <p:cNvPr id="46" name="TextBox 45">
            <a:extLst>
              <a:ext uri="{FF2B5EF4-FFF2-40B4-BE49-F238E27FC236}">
                <a16:creationId xmlns:a16="http://schemas.microsoft.com/office/drawing/2014/main" id="{E10A487A-D0E3-8424-4BBE-BC2190F0C6B2}"/>
              </a:ext>
            </a:extLst>
          </p:cNvPr>
          <p:cNvSpPr txBox="1"/>
          <p:nvPr/>
        </p:nvSpPr>
        <p:spPr>
          <a:xfrm>
            <a:off x="6291727" y="3071335"/>
            <a:ext cx="1649894" cy="1015663"/>
          </a:xfrm>
          <a:prstGeom prst="rect">
            <a:avLst/>
          </a:prstGeom>
          <a:noFill/>
        </p:spPr>
        <p:txBody>
          <a:bodyPr wrap="square">
            <a:spAutoFit/>
          </a:bodyPr>
          <a:lstStyle/>
          <a:p>
            <a:pPr algn="ctr"/>
            <a:r>
              <a:rPr lang="fr-FR" sz="2000" dirty="0">
                <a:solidFill>
                  <a:srgbClr val="0055A5"/>
                </a:solidFill>
              </a:rPr>
              <a:t>dessiner</a:t>
            </a:r>
          </a:p>
          <a:p>
            <a:pPr algn="ctr"/>
            <a:r>
              <a:rPr lang="en-GB" sz="2000" dirty="0">
                <a:solidFill>
                  <a:srgbClr val="0055A5"/>
                </a:solidFill>
              </a:rPr>
              <a:t>[to draw, drawing]</a:t>
            </a:r>
          </a:p>
        </p:txBody>
      </p:sp>
      <p:sp>
        <p:nvSpPr>
          <p:cNvPr id="49" name="TextBox 48">
            <a:extLst>
              <a:ext uri="{FF2B5EF4-FFF2-40B4-BE49-F238E27FC236}">
                <a16:creationId xmlns:a16="http://schemas.microsoft.com/office/drawing/2014/main" id="{4A91C65B-0CCD-D49D-C79D-2B009EA4C9B6}"/>
              </a:ext>
            </a:extLst>
          </p:cNvPr>
          <p:cNvSpPr txBox="1"/>
          <p:nvPr/>
        </p:nvSpPr>
        <p:spPr>
          <a:xfrm>
            <a:off x="9086253" y="3066261"/>
            <a:ext cx="1649894" cy="1015663"/>
          </a:xfrm>
          <a:prstGeom prst="rect">
            <a:avLst/>
          </a:prstGeom>
          <a:noFill/>
        </p:spPr>
        <p:txBody>
          <a:bodyPr wrap="square">
            <a:spAutoFit/>
          </a:bodyPr>
          <a:lstStyle/>
          <a:p>
            <a:pPr algn="ctr"/>
            <a:r>
              <a:rPr lang="fr-FR" sz="2000" dirty="0">
                <a:solidFill>
                  <a:srgbClr val="0055A5"/>
                </a:solidFill>
              </a:rPr>
              <a:t>nager </a:t>
            </a:r>
          </a:p>
          <a:p>
            <a:pPr algn="ctr"/>
            <a:r>
              <a:rPr lang="en-GB" sz="2000" dirty="0">
                <a:solidFill>
                  <a:srgbClr val="0055A5"/>
                </a:solidFill>
              </a:rPr>
              <a:t>[to swim, swimming]</a:t>
            </a:r>
          </a:p>
        </p:txBody>
      </p:sp>
      <p:sp>
        <p:nvSpPr>
          <p:cNvPr id="50" name="Rectangle 49">
            <a:extLst>
              <a:ext uri="{FF2B5EF4-FFF2-40B4-BE49-F238E27FC236}">
                <a16:creationId xmlns:a16="http://schemas.microsoft.com/office/drawing/2014/main" id="{20CF2645-F2AA-C4D1-C2DB-308474B06439}"/>
              </a:ext>
            </a:extLst>
          </p:cNvPr>
          <p:cNvSpPr/>
          <p:nvPr/>
        </p:nvSpPr>
        <p:spPr>
          <a:xfrm>
            <a:off x="6261034" y="1096127"/>
            <a:ext cx="2767218"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E14DB3A1-F330-0247-8027-ECD28170747E}"/>
              </a:ext>
            </a:extLst>
          </p:cNvPr>
          <p:cNvSpPr/>
          <p:nvPr/>
        </p:nvSpPr>
        <p:spPr>
          <a:xfrm>
            <a:off x="9028251" y="1096127"/>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0890879B-DC4B-8E05-BC60-F264B93D61F7}"/>
              </a:ext>
            </a:extLst>
          </p:cNvPr>
          <p:cNvSpPr/>
          <p:nvPr/>
        </p:nvSpPr>
        <p:spPr>
          <a:xfrm>
            <a:off x="6250858" y="2779962"/>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8BD78FF3-407E-4C5A-C8D3-009682584BDF}"/>
              </a:ext>
            </a:extLst>
          </p:cNvPr>
          <p:cNvSpPr/>
          <p:nvPr/>
        </p:nvSpPr>
        <p:spPr>
          <a:xfrm>
            <a:off x="9028251" y="2779962"/>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4" name="Picture 53" descr="A picture containing text&#10;&#10;Description automatically generated">
            <a:extLst>
              <a:ext uri="{FF2B5EF4-FFF2-40B4-BE49-F238E27FC236}">
                <a16:creationId xmlns:a16="http://schemas.microsoft.com/office/drawing/2014/main" id="{30AE5B70-B65B-2AE5-AE3F-4915B1998D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1799" y="4804488"/>
            <a:ext cx="1112493" cy="1228273"/>
          </a:xfrm>
          <a:prstGeom prst="rect">
            <a:avLst/>
          </a:prstGeom>
        </p:spPr>
      </p:pic>
      <p:pic>
        <p:nvPicPr>
          <p:cNvPr id="55" name="Picture 54">
            <a:extLst>
              <a:ext uri="{FF2B5EF4-FFF2-40B4-BE49-F238E27FC236}">
                <a16:creationId xmlns:a16="http://schemas.microsoft.com/office/drawing/2014/main" id="{284E679B-E4C3-6735-EF22-14A7D13AE67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44" t="7026" r="55492" b="11254"/>
          <a:stretch/>
        </p:blipFill>
        <p:spPr>
          <a:xfrm>
            <a:off x="10521895" y="4712109"/>
            <a:ext cx="1035223" cy="1368764"/>
          </a:xfrm>
          <a:prstGeom prst="rect">
            <a:avLst/>
          </a:prstGeom>
        </p:spPr>
      </p:pic>
      <p:sp>
        <p:nvSpPr>
          <p:cNvPr id="56" name="TextBox 55">
            <a:extLst>
              <a:ext uri="{FF2B5EF4-FFF2-40B4-BE49-F238E27FC236}">
                <a16:creationId xmlns:a16="http://schemas.microsoft.com/office/drawing/2014/main" id="{F534DEBD-48D3-09F5-A203-BE043BBA73D6}"/>
              </a:ext>
            </a:extLst>
          </p:cNvPr>
          <p:cNvSpPr txBox="1"/>
          <p:nvPr/>
        </p:nvSpPr>
        <p:spPr>
          <a:xfrm>
            <a:off x="8893459" y="5023074"/>
            <a:ext cx="1586573" cy="707886"/>
          </a:xfrm>
          <a:prstGeom prst="rect">
            <a:avLst/>
          </a:prstGeom>
          <a:noFill/>
        </p:spPr>
        <p:txBody>
          <a:bodyPr wrap="square">
            <a:spAutoFit/>
          </a:bodyPr>
          <a:lstStyle/>
          <a:p>
            <a:pPr algn="ctr"/>
            <a:r>
              <a:rPr lang="fr-FR" sz="2000" dirty="0">
                <a:solidFill>
                  <a:srgbClr val="0055A5"/>
                </a:solidFill>
              </a:rPr>
              <a:t>texto (m)</a:t>
            </a:r>
          </a:p>
          <a:p>
            <a:pPr algn="ctr"/>
            <a:r>
              <a:rPr lang="en-GB" sz="2000" dirty="0">
                <a:solidFill>
                  <a:srgbClr val="0055A5"/>
                </a:solidFill>
              </a:rPr>
              <a:t>[text/SMS]</a:t>
            </a:r>
            <a:endParaRPr lang="en-GB" sz="2000" dirty="0"/>
          </a:p>
        </p:txBody>
      </p:sp>
      <p:sp>
        <p:nvSpPr>
          <p:cNvPr id="57" name="TextBox 56">
            <a:extLst>
              <a:ext uri="{FF2B5EF4-FFF2-40B4-BE49-F238E27FC236}">
                <a16:creationId xmlns:a16="http://schemas.microsoft.com/office/drawing/2014/main" id="{A8D5CAD4-7AD5-8821-2730-8B8F8F722312}"/>
              </a:ext>
            </a:extLst>
          </p:cNvPr>
          <p:cNvSpPr txBox="1"/>
          <p:nvPr/>
        </p:nvSpPr>
        <p:spPr>
          <a:xfrm>
            <a:off x="6128299" y="4998776"/>
            <a:ext cx="1586573" cy="707886"/>
          </a:xfrm>
          <a:prstGeom prst="rect">
            <a:avLst/>
          </a:prstGeom>
          <a:noFill/>
        </p:spPr>
        <p:txBody>
          <a:bodyPr wrap="square">
            <a:spAutoFit/>
          </a:bodyPr>
          <a:lstStyle/>
          <a:p>
            <a:pPr algn="ctr"/>
            <a:r>
              <a:rPr lang="fr-FR" sz="2000" dirty="0">
                <a:solidFill>
                  <a:srgbClr val="0055A5"/>
                </a:solidFill>
              </a:rPr>
              <a:t>email (m)</a:t>
            </a:r>
          </a:p>
          <a:p>
            <a:pPr algn="ctr"/>
            <a:r>
              <a:rPr lang="en-GB" sz="2000" dirty="0">
                <a:solidFill>
                  <a:srgbClr val="0055A5"/>
                </a:solidFill>
              </a:rPr>
              <a:t>[email]</a:t>
            </a:r>
          </a:p>
        </p:txBody>
      </p:sp>
      <p:sp>
        <p:nvSpPr>
          <p:cNvPr id="58" name="Rectangle 57">
            <a:extLst>
              <a:ext uri="{FF2B5EF4-FFF2-40B4-BE49-F238E27FC236}">
                <a16:creationId xmlns:a16="http://schemas.microsoft.com/office/drawing/2014/main" id="{B47AD6BC-163D-F3A7-5FF7-F30F0691E7D8}"/>
              </a:ext>
            </a:extLst>
          </p:cNvPr>
          <p:cNvSpPr/>
          <p:nvPr/>
        </p:nvSpPr>
        <p:spPr>
          <a:xfrm>
            <a:off x="6250858" y="4463797"/>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5D7A465F-1428-0B24-B007-76436BD83300}"/>
              </a:ext>
            </a:extLst>
          </p:cNvPr>
          <p:cNvSpPr/>
          <p:nvPr/>
        </p:nvSpPr>
        <p:spPr>
          <a:xfrm>
            <a:off x="9028251" y="4463797"/>
            <a:ext cx="2772615" cy="1683835"/>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07200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86521"/>
            <a:ext cx="2661715" cy="1575868"/>
          </a:xfrm>
        </p:spPr>
        <p:txBody>
          <a:bodyPr>
            <a:normAutofit fontScale="90000"/>
          </a:bodyPr>
          <a:lstStyle/>
          <a:p>
            <a:pPr lvl="0">
              <a:lnSpc>
                <a:spcPct val="100000"/>
              </a:lnSpc>
              <a:spcBef>
                <a:spcPts val="0"/>
              </a:spcBef>
            </a:pPr>
            <a:r>
              <a:rPr lang="en-GB" sz="11600" b="1" dirty="0">
                <a:solidFill>
                  <a:schemeClr val="tx2"/>
                </a:solidFill>
                <a:ea typeface="+mn-ea"/>
                <a:cs typeface="Calibri" panose="020F0502020204030204" pitchFamily="34" charset="0"/>
              </a:rPr>
              <a:t>SFE</a:t>
            </a:r>
            <a:endParaRPr lang="en-US" dirty="0">
              <a:solidFill>
                <a:schemeClr val="tx2"/>
              </a:solidFill>
            </a:endParaRPr>
          </a:p>
        </p:txBody>
      </p:sp>
      <p:sp>
        <p:nvSpPr>
          <p:cNvPr id="11" name="TextBox 10"/>
          <p:cNvSpPr txBox="1"/>
          <p:nvPr/>
        </p:nvSpPr>
        <p:spPr>
          <a:xfrm>
            <a:off x="1237155" y="231277"/>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timide</a:t>
            </a:r>
          </a:p>
        </p:txBody>
      </p:sp>
      <p:sp>
        <p:nvSpPr>
          <p:cNvPr id="8" name="Multiply 7" descr="an orange x"/>
          <p:cNvSpPr/>
          <p:nvPr/>
        </p:nvSpPr>
        <p:spPr>
          <a:xfrm>
            <a:off x="7631798" y="3785275"/>
            <a:ext cx="1723123" cy="2367203"/>
          </a:xfrm>
          <a:prstGeom prst="mathMultiply">
            <a:avLst/>
          </a:prstGeom>
          <a:solidFill>
            <a:schemeClr val="accent2"/>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12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01600" y="21219"/>
            <a:ext cx="10515600" cy="1325563"/>
          </a:xfrm>
        </p:spPr>
        <p:txBody>
          <a:bodyPr>
            <a:normAutofit fontScale="90000"/>
          </a:bodyPr>
          <a:lstStyle/>
          <a:p>
            <a:pPr lvl="0">
              <a:lnSpc>
                <a:spcPct val="100000"/>
              </a:lnSpc>
              <a:spcBef>
                <a:spcPts val="0"/>
              </a:spcBef>
            </a:pPr>
            <a:r>
              <a:rPr lang="en-GB" sz="16600" b="1" dirty="0">
                <a:solidFill>
                  <a:srgbClr val="0055A5"/>
                </a:solidFill>
                <a:ea typeface="+mn-ea"/>
              </a:rPr>
              <a:t>-s-</a:t>
            </a:r>
            <a:endParaRPr lang="en-US" sz="3600" dirty="0">
              <a:solidFill>
                <a:srgbClr val="0055A5"/>
              </a:solidFill>
            </a:endParaRPr>
          </a:p>
        </p:txBody>
      </p:sp>
      <p:sp>
        <p:nvSpPr>
          <p:cNvPr id="4" name="TextBox 3"/>
          <p:cNvSpPr txBox="1"/>
          <p:nvPr/>
        </p:nvSpPr>
        <p:spPr>
          <a:xfrm>
            <a:off x="3556101" y="4248000"/>
            <a:ext cx="5609228" cy="1938992"/>
          </a:xfrm>
          <a:prstGeom prst="rect">
            <a:avLst/>
          </a:prstGeom>
          <a:noFill/>
        </p:spPr>
        <p:txBody>
          <a:bodyPr wrap="none" rtlCol="0">
            <a:spAutoFit/>
          </a:bodyPr>
          <a:lstStyle/>
          <a:p>
            <a:pPr>
              <a:defRPr/>
            </a:pPr>
            <a:r>
              <a:rPr lang="fr-FR" sz="12000" dirty="0">
                <a:solidFill>
                  <a:srgbClr val="0055A5"/>
                </a:solidFill>
                <a:cs typeface="Calibri" panose="020F0502020204030204" pitchFamily="34" charset="0"/>
              </a:rPr>
              <a:t>mai</a:t>
            </a:r>
            <a:r>
              <a:rPr lang="fr-FR" sz="12000" b="1" dirty="0">
                <a:solidFill>
                  <a:schemeClr val="accent2"/>
                </a:solidFill>
                <a:cs typeface="Calibri" panose="020F0502020204030204" pitchFamily="34" charset="0"/>
              </a:rPr>
              <a:t>s</a:t>
            </a:r>
            <a:r>
              <a:rPr lang="fr-FR" sz="12000" dirty="0">
                <a:solidFill>
                  <a:srgbClr val="0055A5"/>
                </a:solidFill>
                <a:cs typeface="Calibri" panose="020F0502020204030204" pitchFamily="34" charset="0"/>
              </a:rPr>
              <a:t>on</a:t>
            </a:r>
            <a:endParaRPr lang="fr-FR" sz="12000" b="1" dirty="0">
              <a:solidFill>
                <a:srgbClr val="0055A5"/>
              </a:solidFill>
              <a:cs typeface="Calibri" panose="020F0502020204030204" pitchFamily="34" charset="0"/>
            </a:endParaRPr>
          </a:p>
        </p:txBody>
      </p:sp>
      <p:pic>
        <p:nvPicPr>
          <p:cNvPr id="18434" name="Picture 2" descr="House 12 Clip Art">
            <a:extLst>
              <a:ext uri="{FF2B5EF4-FFF2-40B4-BE49-F238E27FC236}">
                <a16:creationId xmlns:a16="http://schemas.microsoft.com/office/drawing/2014/main" id="{C21F704D-3741-4D0F-92EF-FE254F6C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7149" y="1872000"/>
            <a:ext cx="3177702" cy="25527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696E1F-A059-D843-EC3D-8F8532AC7E69}"/>
              </a:ext>
            </a:extLst>
          </p:cNvPr>
          <p:cNvSpPr txBox="1"/>
          <p:nvPr/>
        </p:nvSpPr>
        <p:spPr>
          <a:xfrm>
            <a:off x="355600" y="1550895"/>
            <a:ext cx="2514600" cy="830997"/>
          </a:xfrm>
          <a:prstGeom prst="rect">
            <a:avLst/>
          </a:prstGeom>
          <a:noFill/>
        </p:spPr>
        <p:txBody>
          <a:bodyPr wrap="square" rtlCol="0">
            <a:spAutoFit/>
          </a:bodyPr>
          <a:lstStyle/>
          <a:p>
            <a:r>
              <a:rPr lang="en-GB" sz="4800" dirty="0">
                <a:solidFill>
                  <a:srgbClr val="0055A5"/>
                </a:solidFill>
              </a:rPr>
              <a:t>[hard]</a:t>
            </a:r>
          </a:p>
        </p:txBody>
      </p:sp>
    </p:spTree>
    <p:extLst>
      <p:ext uri="{BB962C8B-B14F-4D97-AF65-F5344CB8AC3E}">
        <p14:creationId xmlns:p14="http://schemas.microsoft.com/office/powerpoint/2010/main" val="287951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4" name="s maison.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434"/>
                                        </p:tgtEl>
                                        <p:attrNameLst>
                                          <p:attrName>style.visibility</p:attrName>
                                        </p:attrNameLst>
                                      </p:cBhvr>
                                      <p:to>
                                        <p:strVal val="visible"/>
                                      </p:to>
                                    </p:set>
                                    <p:animEffect transition="in" filter="fade">
                                      <p:cBhvr>
                                        <p:cTn id="19" dur="500"/>
                                        <p:tgtEl>
                                          <p:spTgt spid="18434"/>
                                        </p:tgtEl>
                                      </p:cBhvr>
                                    </p:animEffect>
                                  </p:childTnLst>
                                  <p:subTnLst>
                                    <p:audio>
                                      <p:cMediaNode>
                                        <p:cTn display="0" masterRel="sameClick">
                                          <p:stCondLst>
                                            <p:cond evt="begin" delay="0">
                                              <p:tn val="17"/>
                                            </p:cond>
                                          </p:stCondLst>
                                          <p:endCondLst>
                                            <p:cond evt="onStopAudio" delay="0">
                                              <p:tgtEl>
                                                <p:sldTgt/>
                                              </p:tgtEl>
                                            </p:cond>
                                          </p:endCondLst>
                                        </p:cTn>
                                        <p:tgtEl>
                                          <p:sndTgt r:embed="rId4" name="s mais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109762"/>
            <a:ext cx="10515600" cy="1325563"/>
          </a:xfrm>
        </p:spPr>
        <p:txBody>
          <a:bodyPr>
            <a:normAutofit fontScale="90000"/>
          </a:bodyPr>
          <a:lstStyle/>
          <a:p>
            <a:pPr lvl="0">
              <a:lnSpc>
                <a:spcPct val="100000"/>
              </a:lnSpc>
              <a:spcBef>
                <a:spcPts val="0"/>
              </a:spcBef>
            </a:pPr>
            <a:r>
              <a:rPr lang="en-GB" sz="16600" b="1" dirty="0">
                <a:solidFill>
                  <a:schemeClr val="tx2"/>
                </a:solidFill>
                <a:ea typeface="+mn-ea"/>
              </a:rPr>
              <a:t>-s-</a:t>
            </a:r>
            <a:endParaRPr lang="en-US" sz="3600" dirty="0">
              <a:solidFill>
                <a:schemeClr val="tx2"/>
              </a:solidFill>
            </a:endParaRPr>
          </a:p>
        </p:txBody>
      </p:sp>
      <p:sp>
        <p:nvSpPr>
          <p:cNvPr id="4" name="TextBox 3"/>
          <p:cNvSpPr txBox="1"/>
          <p:nvPr/>
        </p:nvSpPr>
        <p:spPr>
          <a:xfrm>
            <a:off x="3556101" y="4248000"/>
            <a:ext cx="5609228" cy="1938992"/>
          </a:xfrm>
          <a:prstGeom prst="rect">
            <a:avLst/>
          </a:prstGeom>
          <a:noFill/>
        </p:spPr>
        <p:txBody>
          <a:bodyPr wrap="none" rtlCol="0">
            <a:spAutoFit/>
          </a:bodyPr>
          <a:lstStyle/>
          <a:p>
            <a:pPr>
              <a:defRPr/>
            </a:pPr>
            <a:r>
              <a:rPr lang="fr-FR" sz="12000" dirty="0">
                <a:solidFill>
                  <a:schemeClr val="tx2"/>
                </a:solidFill>
                <a:cs typeface="Calibri" panose="020F0502020204030204" pitchFamily="34" charset="0"/>
              </a:rPr>
              <a:t>mai</a:t>
            </a:r>
            <a:r>
              <a:rPr lang="fr-FR" sz="12000" b="1" dirty="0">
                <a:solidFill>
                  <a:schemeClr val="accent2"/>
                </a:solidFill>
                <a:cs typeface="Calibri" panose="020F0502020204030204" pitchFamily="34" charset="0"/>
              </a:rPr>
              <a:t>s</a:t>
            </a:r>
            <a:r>
              <a:rPr lang="fr-FR" sz="12000" dirty="0">
                <a:solidFill>
                  <a:schemeClr val="tx2"/>
                </a:solidFill>
                <a:cs typeface="Calibri" panose="020F0502020204030204" pitchFamily="34" charset="0"/>
              </a:rPr>
              <a:t>on</a:t>
            </a:r>
            <a:endParaRPr lang="fr-FR" sz="12000" b="1" dirty="0">
              <a:solidFill>
                <a:schemeClr val="tx2"/>
              </a:solidFill>
              <a:cs typeface="Calibri" panose="020F0502020204030204" pitchFamily="34" charset="0"/>
            </a:endParaRPr>
          </a:p>
        </p:txBody>
      </p:sp>
      <p:pic>
        <p:nvPicPr>
          <p:cNvPr id="5" name="Picture 2" descr="House 12 Clip Art">
            <a:extLst>
              <a:ext uri="{FF2B5EF4-FFF2-40B4-BE49-F238E27FC236}">
                <a16:creationId xmlns:a16="http://schemas.microsoft.com/office/drawing/2014/main" id="{64B1668A-9BF6-4741-9C3F-AC48F5FA4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149" y="1872000"/>
            <a:ext cx="3177702" cy="255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3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11836" y="830280"/>
            <a:ext cx="8032494" cy="877258"/>
          </a:xfrm>
        </p:spPr>
        <p:txBody>
          <a:bodyPr>
            <a:normAutofit/>
          </a:bodyPr>
          <a:lstStyle/>
          <a:p>
            <a:pPr>
              <a:lnSpc>
                <a:spcPct val="100000"/>
              </a:lnSpc>
            </a:pPr>
            <a:r>
              <a:rPr lang="en-GB" dirty="0">
                <a:solidFill>
                  <a:srgbClr val="0055A5"/>
                </a:solidFill>
              </a:rPr>
              <a:t>Remember that to form the present tense of verbs like </a:t>
            </a:r>
            <a:r>
              <a:rPr lang="fr-FR" b="1" dirty="0">
                <a:solidFill>
                  <a:schemeClr val="accent2"/>
                </a:solidFill>
              </a:rPr>
              <a:t>traduire</a:t>
            </a:r>
            <a:r>
              <a:rPr lang="en-GB" dirty="0">
                <a:solidFill>
                  <a:srgbClr val="0055A5"/>
                </a:solidFill>
              </a:rPr>
              <a:t>, we take the following steps:</a:t>
            </a:r>
            <a:endParaRPr lang="en-GB" sz="1600" dirty="0">
              <a:solidFill>
                <a:srgbClr val="0055A5"/>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0" y="213557"/>
            <a:ext cx="7083972" cy="647577"/>
          </a:xfrm>
        </p:spPr>
        <p:txBody>
          <a:bodyPr>
            <a:normAutofit/>
          </a:bodyPr>
          <a:lstStyle/>
          <a:p>
            <a:r>
              <a:rPr lang="fr-FR" dirty="0"/>
              <a:t>Les verbes comme traduire</a:t>
            </a:r>
          </a:p>
        </p:txBody>
      </p:sp>
      <p:sp>
        <p:nvSpPr>
          <p:cNvPr id="9" name="Rounded Rectangle 46">
            <a:extLst>
              <a:ext uri="{FF2B5EF4-FFF2-40B4-BE49-F238E27FC236}">
                <a16:creationId xmlns:a16="http://schemas.microsoft.com/office/drawing/2014/main" id="{388C1FAD-2209-FC88-010D-4F5A21E1F4D2}"/>
              </a:ext>
            </a:extLst>
          </p:cNvPr>
          <p:cNvSpPr/>
          <p:nvPr/>
        </p:nvSpPr>
        <p:spPr>
          <a:xfrm>
            <a:off x="9878454" y="254299"/>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36" name="TextBox 35">
            <a:extLst>
              <a:ext uri="{FF2B5EF4-FFF2-40B4-BE49-F238E27FC236}">
                <a16:creationId xmlns:a16="http://schemas.microsoft.com/office/drawing/2014/main" id="{93F9687A-47D6-C5DA-E2BE-F2DDA61B955C}"/>
              </a:ext>
            </a:extLst>
          </p:cNvPr>
          <p:cNvSpPr txBox="1"/>
          <p:nvPr/>
        </p:nvSpPr>
        <p:spPr>
          <a:xfrm>
            <a:off x="812052" y="1707538"/>
            <a:ext cx="1823797" cy="830997"/>
          </a:xfrm>
          <a:prstGeom prst="rect">
            <a:avLst/>
          </a:prstGeom>
          <a:noFill/>
        </p:spPr>
        <p:txBody>
          <a:bodyPr wrap="square" rtlCol="0">
            <a:spAutoFit/>
          </a:bodyPr>
          <a:lstStyle/>
          <a:p>
            <a:pPr algn="ctr"/>
            <a:r>
              <a:rPr lang="en-GB" sz="2400" dirty="0">
                <a:solidFill>
                  <a:schemeClr val="tx2"/>
                </a:solidFill>
              </a:rPr>
              <a:t>Verb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2684512" y="1867505"/>
            <a:ext cx="2847251" cy="461665"/>
          </a:xfrm>
          <a:prstGeom prst="rect">
            <a:avLst/>
          </a:prstGeom>
          <a:noFill/>
        </p:spPr>
        <p:txBody>
          <a:bodyPr wrap="square" rtlCol="0">
            <a:spAutoFit/>
          </a:bodyPr>
          <a:lstStyle/>
          <a:p>
            <a:pPr algn="ctr"/>
            <a:r>
              <a:rPr lang="en-GB" sz="2400" dirty="0">
                <a:solidFill>
                  <a:schemeClr val="tx2"/>
                </a:solidFill>
              </a:rPr>
              <a:t>Form the stem</a:t>
            </a:r>
          </a:p>
        </p:txBody>
      </p:sp>
      <p:sp>
        <p:nvSpPr>
          <p:cNvPr id="40" name="TextBox 39">
            <a:extLst>
              <a:ext uri="{FF2B5EF4-FFF2-40B4-BE49-F238E27FC236}">
                <a16:creationId xmlns:a16="http://schemas.microsoft.com/office/drawing/2014/main" id="{1B447061-3E82-D8A1-50C0-3EA784E5E2A4}"/>
              </a:ext>
            </a:extLst>
          </p:cNvPr>
          <p:cNvSpPr txBox="1"/>
          <p:nvPr/>
        </p:nvSpPr>
        <p:spPr>
          <a:xfrm>
            <a:off x="5439312" y="1680905"/>
            <a:ext cx="2713779" cy="830997"/>
          </a:xfrm>
          <a:prstGeom prst="rect">
            <a:avLst/>
          </a:prstGeom>
          <a:noFill/>
        </p:spPr>
        <p:txBody>
          <a:bodyPr wrap="square" rtlCol="0">
            <a:spAutoFit/>
          </a:bodyPr>
          <a:lstStyle/>
          <a:p>
            <a:pPr algn="ctr"/>
            <a:r>
              <a:rPr lang="en-GB" sz="2400" dirty="0">
                <a:solidFill>
                  <a:schemeClr val="tx2"/>
                </a:solidFill>
              </a:rPr>
              <a:t>Add </a:t>
            </a:r>
            <a:r>
              <a:rPr lang="en-GB" sz="2400" b="1" dirty="0">
                <a:solidFill>
                  <a:schemeClr val="accent2"/>
                </a:solidFill>
              </a:rPr>
              <a:t>endings </a:t>
            </a:r>
            <a:r>
              <a:rPr lang="en-GB" sz="2400" dirty="0">
                <a:solidFill>
                  <a:schemeClr val="tx2"/>
                </a:solidFill>
              </a:rPr>
              <a:t>to the stems…</a:t>
            </a:r>
          </a:p>
        </p:txBody>
      </p:sp>
      <p:sp>
        <p:nvSpPr>
          <p:cNvPr id="42" name="TextBox 41">
            <a:extLst>
              <a:ext uri="{FF2B5EF4-FFF2-40B4-BE49-F238E27FC236}">
                <a16:creationId xmlns:a16="http://schemas.microsoft.com/office/drawing/2014/main" id="{2C671683-A7DF-0D4B-69D5-6CA3F027F6F9}"/>
              </a:ext>
            </a:extLst>
          </p:cNvPr>
          <p:cNvSpPr txBox="1"/>
          <p:nvPr/>
        </p:nvSpPr>
        <p:spPr>
          <a:xfrm>
            <a:off x="8778217" y="1837216"/>
            <a:ext cx="1824663" cy="461665"/>
          </a:xfrm>
          <a:prstGeom prst="rect">
            <a:avLst/>
          </a:prstGeom>
          <a:noFill/>
        </p:spPr>
        <p:txBody>
          <a:bodyPr wrap="square" rtlCol="0">
            <a:spAutoFit/>
          </a:bodyPr>
          <a:lstStyle/>
          <a:p>
            <a:pPr algn="ctr"/>
            <a:r>
              <a:rPr lang="fr-FR" sz="2400" dirty="0">
                <a:solidFill>
                  <a:schemeClr val="tx2"/>
                </a:solidFill>
              </a:rPr>
              <a:t>…et voilà !</a:t>
            </a:r>
          </a:p>
        </p:txBody>
      </p:sp>
      <p:sp>
        <p:nvSpPr>
          <p:cNvPr id="16" name="Rectangle: Rounded Corners 15">
            <a:extLst>
              <a:ext uri="{FF2B5EF4-FFF2-40B4-BE49-F238E27FC236}">
                <a16:creationId xmlns:a16="http://schemas.microsoft.com/office/drawing/2014/main" id="{44FC9478-2D69-D4C0-9D6B-6B5999B9D075}"/>
              </a:ext>
            </a:extLst>
          </p:cNvPr>
          <p:cNvSpPr/>
          <p:nvPr/>
        </p:nvSpPr>
        <p:spPr>
          <a:xfrm>
            <a:off x="6214495" y="5542828"/>
            <a:ext cx="2661496" cy="708080"/>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build, building</a:t>
            </a:r>
          </a:p>
        </p:txBody>
      </p:sp>
      <p:sp>
        <p:nvSpPr>
          <p:cNvPr id="19" name="Rectangle: Rounded Corners 18">
            <a:extLst>
              <a:ext uri="{FF2B5EF4-FFF2-40B4-BE49-F238E27FC236}">
                <a16:creationId xmlns:a16="http://schemas.microsoft.com/office/drawing/2014/main" id="{B4E03F7D-5815-08CD-654B-D5ECF52DEE1F}"/>
              </a:ext>
            </a:extLst>
          </p:cNvPr>
          <p:cNvSpPr/>
          <p:nvPr/>
        </p:nvSpPr>
        <p:spPr>
          <a:xfrm>
            <a:off x="157845" y="5542828"/>
            <a:ext cx="2663033" cy="708080"/>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say, tell; </a:t>
            </a:r>
          </a:p>
          <a:p>
            <a:pPr algn="ctr"/>
            <a:r>
              <a:rPr lang="en-GB" sz="2000" dirty="0">
                <a:solidFill>
                  <a:srgbClr val="0055A5"/>
                </a:solidFill>
              </a:rPr>
              <a:t>saying, telling</a:t>
            </a:r>
          </a:p>
        </p:txBody>
      </p:sp>
      <p:sp>
        <p:nvSpPr>
          <p:cNvPr id="20" name="Rectangle: Rounded Corners 19">
            <a:extLst>
              <a:ext uri="{FF2B5EF4-FFF2-40B4-BE49-F238E27FC236}">
                <a16:creationId xmlns:a16="http://schemas.microsoft.com/office/drawing/2014/main" id="{0A5DBDE1-3853-07D8-6A8A-6EF16851CC06}"/>
              </a:ext>
            </a:extLst>
          </p:cNvPr>
          <p:cNvSpPr/>
          <p:nvPr/>
        </p:nvSpPr>
        <p:spPr>
          <a:xfrm>
            <a:off x="3109763" y="5542828"/>
            <a:ext cx="2661496" cy="713491"/>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read, reading</a:t>
            </a:r>
          </a:p>
        </p:txBody>
      </p:sp>
      <p:sp>
        <p:nvSpPr>
          <p:cNvPr id="25" name="TextBox 24">
            <a:extLst>
              <a:ext uri="{FF2B5EF4-FFF2-40B4-BE49-F238E27FC236}">
                <a16:creationId xmlns:a16="http://schemas.microsoft.com/office/drawing/2014/main" id="{6E73C62A-0FE0-6C3B-E72A-3DB17B2AB5BC}"/>
              </a:ext>
            </a:extLst>
          </p:cNvPr>
          <p:cNvSpPr txBox="1"/>
          <p:nvPr/>
        </p:nvSpPr>
        <p:spPr>
          <a:xfrm>
            <a:off x="135328" y="5115744"/>
            <a:ext cx="9382322" cy="400110"/>
          </a:xfrm>
          <a:prstGeom prst="rect">
            <a:avLst/>
          </a:prstGeom>
          <a:noFill/>
        </p:spPr>
        <p:txBody>
          <a:bodyPr wrap="square" rtlCol="0">
            <a:spAutoFit/>
          </a:bodyPr>
          <a:lstStyle/>
          <a:p>
            <a:r>
              <a:rPr lang="fr-FR" sz="2000" b="1" dirty="0">
                <a:solidFill>
                  <a:srgbClr val="0055A5"/>
                </a:solidFill>
              </a:rPr>
              <a:t>Quiz rapide! </a:t>
            </a:r>
            <a:r>
              <a:rPr lang="fr-FR" sz="2000" dirty="0">
                <a:solidFill>
                  <a:srgbClr val="0055A5"/>
                </a:solidFill>
              </a:rPr>
              <a:t>Voici d’autres verbes comme </a:t>
            </a:r>
            <a:r>
              <a:rPr lang="fr-FR" sz="2000" b="1" dirty="0">
                <a:solidFill>
                  <a:srgbClr val="0055A5"/>
                </a:solidFill>
              </a:rPr>
              <a:t>traduire</a:t>
            </a:r>
            <a:r>
              <a:rPr lang="fr-FR" sz="2000" dirty="0">
                <a:solidFill>
                  <a:srgbClr val="0055A5"/>
                </a:solidFill>
              </a:rPr>
              <a:t>: traduis en anglais </a:t>
            </a:r>
          </a:p>
        </p:txBody>
      </p:sp>
      <p:sp>
        <p:nvSpPr>
          <p:cNvPr id="26" name="Rectangle: Rounded Corners 25">
            <a:extLst>
              <a:ext uri="{FF2B5EF4-FFF2-40B4-BE49-F238E27FC236}">
                <a16:creationId xmlns:a16="http://schemas.microsoft.com/office/drawing/2014/main" id="{39512B00-36B3-C320-47C8-19A783F20FA8}"/>
              </a:ext>
            </a:extLst>
          </p:cNvPr>
          <p:cNvSpPr/>
          <p:nvPr/>
        </p:nvSpPr>
        <p:spPr>
          <a:xfrm>
            <a:off x="6214047" y="5542828"/>
            <a:ext cx="2661496" cy="692936"/>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construire</a:t>
            </a:r>
          </a:p>
        </p:txBody>
      </p:sp>
      <p:sp>
        <p:nvSpPr>
          <p:cNvPr id="29" name="Rectangle: Rounded Corners 28">
            <a:extLst>
              <a:ext uri="{FF2B5EF4-FFF2-40B4-BE49-F238E27FC236}">
                <a16:creationId xmlns:a16="http://schemas.microsoft.com/office/drawing/2014/main" id="{C62F7F27-542C-DB1C-B540-24E819B4BFE0}"/>
              </a:ext>
            </a:extLst>
          </p:cNvPr>
          <p:cNvSpPr/>
          <p:nvPr/>
        </p:nvSpPr>
        <p:spPr>
          <a:xfrm>
            <a:off x="157844" y="5542828"/>
            <a:ext cx="2663033" cy="708080"/>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dire</a:t>
            </a:r>
          </a:p>
        </p:txBody>
      </p:sp>
      <p:sp>
        <p:nvSpPr>
          <p:cNvPr id="31" name="Rectangle: Rounded Corners 30">
            <a:extLst>
              <a:ext uri="{FF2B5EF4-FFF2-40B4-BE49-F238E27FC236}">
                <a16:creationId xmlns:a16="http://schemas.microsoft.com/office/drawing/2014/main" id="{C51FB517-EC2C-B55A-55E9-C0B0FA026AF1}"/>
              </a:ext>
            </a:extLst>
          </p:cNvPr>
          <p:cNvSpPr/>
          <p:nvPr/>
        </p:nvSpPr>
        <p:spPr>
          <a:xfrm>
            <a:off x="3109314" y="5542828"/>
            <a:ext cx="2661496" cy="708080"/>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lire</a:t>
            </a:r>
          </a:p>
        </p:txBody>
      </p:sp>
      <p:sp>
        <p:nvSpPr>
          <p:cNvPr id="41" name="Speech Bubble: Rectangle with Corners Rounded 40">
            <a:extLst>
              <a:ext uri="{FF2B5EF4-FFF2-40B4-BE49-F238E27FC236}">
                <a16:creationId xmlns:a16="http://schemas.microsoft.com/office/drawing/2014/main" id="{EB1B233A-5358-B4E1-1211-BCC2610F02F6}"/>
              </a:ext>
            </a:extLst>
          </p:cNvPr>
          <p:cNvSpPr/>
          <p:nvPr/>
        </p:nvSpPr>
        <p:spPr>
          <a:xfrm>
            <a:off x="8875543" y="782650"/>
            <a:ext cx="3058511" cy="1516231"/>
          </a:xfrm>
          <a:prstGeom prst="wedgeRoundRectCallout">
            <a:avLst>
              <a:gd name="adj1" fmla="val 21091"/>
              <a:gd name="adj2" fmla="val 62500"/>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Which of these verb forms sound the same?</a:t>
            </a:r>
          </a:p>
        </p:txBody>
      </p:sp>
      <p:sp>
        <p:nvSpPr>
          <p:cNvPr id="45" name="Callout: Right Arrow 44">
            <a:extLst>
              <a:ext uri="{FF2B5EF4-FFF2-40B4-BE49-F238E27FC236}">
                <a16:creationId xmlns:a16="http://schemas.microsoft.com/office/drawing/2014/main" id="{675C8B18-4B57-CF34-DCBD-7E712D8497B5}"/>
              </a:ext>
            </a:extLst>
          </p:cNvPr>
          <p:cNvSpPr/>
          <p:nvPr/>
        </p:nvSpPr>
        <p:spPr>
          <a:xfrm>
            <a:off x="1208367" y="2604797"/>
            <a:ext cx="1823798" cy="2400528"/>
          </a:xfrm>
          <a:prstGeom prst="rightArrowCallout">
            <a:avLst>
              <a:gd name="adj1" fmla="val 25000"/>
              <a:gd name="adj2" fmla="val 25000"/>
              <a:gd name="adj3" fmla="val 15947"/>
              <a:gd name="adj4" fmla="val 77767"/>
            </a:avLst>
          </a:prstGeom>
          <a:solidFill>
            <a:srgbClr val="0055A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tradui</a:t>
            </a:r>
            <a:r>
              <a:rPr lang="fr-FR" sz="2400" b="1" dirty="0">
                <a:solidFill>
                  <a:schemeClr val="accent2"/>
                </a:solidFill>
              </a:rPr>
              <a:t>re</a:t>
            </a:r>
          </a:p>
        </p:txBody>
      </p:sp>
      <p:sp>
        <p:nvSpPr>
          <p:cNvPr id="47" name="Rectangle 46">
            <a:extLst>
              <a:ext uri="{FF2B5EF4-FFF2-40B4-BE49-F238E27FC236}">
                <a16:creationId xmlns:a16="http://schemas.microsoft.com/office/drawing/2014/main" id="{429755E7-F345-2F55-38BF-A3197FF660CF}"/>
              </a:ext>
            </a:extLst>
          </p:cNvPr>
          <p:cNvSpPr/>
          <p:nvPr/>
        </p:nvSpPr>
        <p:spPr>
          <a:xfrm>
            <a:off x="8875543" y="2558238"/>
            <a:ext cx="2955543" cy="2447087"/>
          </a:xfrm>
          <a:prstGeom prst="rect">
            <a:avLst/>
          </a:prstGeom>
          <a:solidFill>
            <a:srgbClr val="0055A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je tradui</a:t>
            </a:r>
            <a:r>
              <a:rPr lang="fr-FR" sz="2400" b="1" dirty="0">
                <a:solidFill>
                  <a:schemeClr val="accent2"/>
                </a:solidFill>
              </a:rPr>
              <a:t>s</a:t>
            </a:r>
          </a:p>
          <a:p>
            <a:pPr algn="ctr"/>
            <a:r>
              <a:rPr lang="fr-FR" sz="2400" dirty="0">
                <a:solidFill>
                  <a:schemeClr val="bg1"/>
                </a:solidFill>
              </a:rPr>
              <a:t>tu tradui</a:t>
            </a:r>
            <a:r>
              <a:rPr lang="fr-FR" sz="2400" b="1" dirty="0">
                <a:solidFill>
                  <a:schemeClr val="accent2"/>
                </a:solidFill>
              </a:rPr>
              <a:t>s</a:t>
            </a:r>
          </a:p>
          <a:p>
            <a:pPr algn="ctr"/>
            <a:r>
              <a:rPr lang="fr-FR" sz="2400" dirty="0">
                <a:solidFill>
                  <a:schemeClr val="bg1"/>
                </a:solidFill>
              </a:rPr>
              <a:t>il/elle/on tradui</a:t>
            </a:r>
            <a:r>
              <a:rPr lang="fr-FR" sz="2400" b="1" dirty="0">
                <a:solidFill>
                  <a:schemeClr val="accent2"/>
                </a:solidFill>
              </a:rPr>
              <a:t>t</a:t>
            </a:r>
          </a:p>
          <a:p>
            <a:pPr algn="ctr"/>
            <a:r>
              <a:rPr lang="fr-FR" sz="2400" dirty="0">
                <a:solidFill>
                  <a:schemeClr val="bg1"/>
                </a:solidFill>
              </a:rPr>
              <a:t>nous tradui</a:t>
            </a:r>
            <a:r>
              <a:rPr lang="fr-FR" sz="2400" b="1" dirty="0">
                <a:solidFill>
                  <a:srgbClr val="00B050"/>
                </a:solidFill>
              </a:rPr>
              <a:t>s</a:t>
            </a:r>
            <a:r>
              <a:rPr lang="fr-FR" sz="2400" b="1" dirty="0">
                <a:solidFill>
                  <a:schemeClr val="accent2"/>
                </a:solidFill>
              </a:rPr>
              <a:t>ons</a:t>
            </a:r>
          </a:p>
          <a:p>
            <a:pPr algn="ctr"/>
            <a:r>
              <a:rPr lang="fr-FR" sz="2400" dirty="0">
                <a:solidFill>
                  <a:schemeClr val="bg1"/>
                </a:solidFill>
              </a:rPr>
              <a:t>vous tradui</a:t>
            </a:r>
            <a:r>
              <a:rPr lang="fr-FR" sz="2400" b="1" dirty="0">
                <a:solidFill>
                  <a:srgbClr val="00B050"/>
                </a:solidFill>
              </a:rPr>
              <a:t>s</a:t>
            </a:r>
            <a:r>
              <a:rPr lang="fr-FR" sz="2400" b="1" dirty="0">
                <a:solidFill>
                  <a:schemeClr val="accent2"/>
                </a:solidFill>
              </a:rPr>
              <a:t>ez</a:t>
            </a:r>
          </a:p>
          <a:p>
            <a:pPr algn="ctr"/>
            <a:r>
              <a:rPr lang="fr-FR" sz="2400" dirty="0">
                <a:solidFill>
                  <a:schemeClr val="bg1"/>
                </a:solidFill>
              </a:rPr>
              <a:t>ils/elles tradui</a:t>
            </a:r>
            <a:r>
              <a:rPr lang="fr-FR" sz="2400" b="1" dirty="0">
                <a:solidFill>
                  <a:srgbClr val="00B050"/>
                </a:solidFill>
              </a:rPr>
              <a:t>s</a:t>
            </a:r>
            <a:r>
              <a:rPr lang="fr-FR" sz="2400" b="1" dirty="0">
                <a:solidFill>
                  <a:schemeClr val="accent2"/>
                </a:solidFill>
              </a:rPr>
              <a:t>ent</a:t>
            </a:r>
          </a:p>
        </p:txBody>
      </p:sp>
      <p:sp>
        <p:nvSpPr>
          <p:cNvPr id="48" name="Callout: Right Arrow 47">
            <a:extLst>
              <a:ext uri="{FF2B5EF4-FFF2-40B4-BE49-F238E27FC236}">
                <a16:creationId xmlns:a16="http://schemas.microsoft.com/office/drawing/2014/main" id="{88D9A821-3F90-7CB1-8436-EF08A88782FC}"/>
              </a:ext>
            </a:extLst>
          </p:cNvPr>
          <p:cNvSpPr/>
          <p:nvPr/>
        </p:nvSpPr>
        <p:spPr>
          <a:xfrm>
            <a:off x="5956440" y="2558238"/>
            <a:ext cx="2935390" cy="2456447"/>
          </a:xfrm>
          <a:prstGeom prst="rightArrowCallout">
            <a:avLst>
              <a:gd name="adj1" fmla="val 25000"/>
              <a:gd name="adj2" fmla="val 27216"/>
              <a:gd name="adj3" fmla="val 24495"/>
              <a:gd name="adj4" fmla="val 77012"/>
            </a:avLst>
          </a:prstGeom>
          <a:solidFill>
            <a:srgbClr val="0055A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je: </a:t>
            </a:r>
            <a:r>
              <a:rPr lang="fr-FR" sz="2400" b="1" dirty="0">
                <a:solidFill>
                  <a:schemeClr val="accent2"/>
                </a:solidFill>
              </a:rPr>
              <a:t>-s</a:t>
            </a:r>
          </a:p>
          <a:p>
            <a:pPr algn="ctr"/>
            <a:r>
              <a:rPr lang="fr-FR" sz="2400" dirty="0">
                <a:solidFill>
                  <a:schemeClr val="bg1"/>
                </a:solidFill>
              </a:rPr>
              <a:t>tu: </a:t>
            </a:r>
            <a:r>
              <a:rPr lang="fr-FR" sz="2400" b="1" dirty="0">
                <a:solidFill>
                  <a:schemeClr val="accent2"/>
                </a:solidFill>
              </a:rPr>
              <a:t>-s</a:t>
            </a:r>
          </a:p>
          <a:p>
            <a:pPr algn="ctr"/>
            <a:r>
              <a:rPr lang="fr-FR" sz="2400" dirty="0">
                <a:solidFill>
                  <a:schemeClr val="bg1"/>
                </a:solidFill>
              </a:rPr>
              <a:t>il/elle/on: </a:t>
            </a:r>
            <a:r>
              <a:rPr lang="fr-FR" sz="2400" b="1" dirty="0">
                <a:solidFill>
                  <a:schemeClr val="accent2"/>
                </a:solidFill>
              </a:rPr>
              <a:t>-t</a:t>
            </a:r>
          </a:p>
          <a:p>
            <a:pPr algn="ctr"/>
            <a:r>
              <a:rPr lang="fr-FR" sz="2400" dirty="0">
                <a:solidFill>
                  <a:schemeClr val="bg1"/>
                </a:solidFill>
              </a:rPr>
              <a:t>nous: </a:t>
            </a:r>
            <a:r>
              <a:rPr lang="fr-FR" sz="2400" b="1" dirty="0">
                <a:solidFill>
                  <a:schemeClr val="accent2"/>
                </a:solidFill>
              </a:rPr>
              <a:t>-</a:t>
            </a:r>
            <a:r>
              <a:rPr lang="fr-FR" sz="2400" b="1" dirty="0">
                <a:solidFill>
                  <a:srgbClr val="00B050"/>
                </a:solidFill>
              </a:rPr>
              <a:t>s</a:t>
            </a:r>
            <a:r>
              <a:rPr lang="fr-FR" sz="2400" b="1" dirty="0">
                <a:solidFill>
                  <a:schemeClr val="accent2"/>
                </a:solidFill>
              </a:rPr>
              <a:t>ons</a:t>
            </a:r>
          </a:p>
          <a:p>
            <a:pPr algn="ctr"/>
            <a:r>
              <a:rPr lang="fr-FR" sz="2400" dirty="0">
                <a:solidFill>
                  <a:schemeClr val="bg1"/>
                </a:solidFill>
              </a:rPr>
              <a:t>vous: </a:t>
            </a:r>
            <a:r>
              <a:rPr lang="fr-FR" sz="2400" b="1" dirty="0">
                <a:solidFill>
                  <a:schemeClr val="accent2"/>
                </a:solidFill>
              </a:rPr>
              <a:t>-</a:t>
            </a:r>
            <a:r>
              <a:rPr lang="fr-FR" sz="2400" b="1" dirty="0">
                <a:solidFill>
                  <a:srgbClr val="00B050"/>
                </a:solidFill>
              </a:rPr>
              <a:t>s</a:t>
            </a:r>
            <a:r>
              <a:rPr lang="fr-FR" sz="2400" b="1" dirty="0">
                <a:solidFill>
                  <a:schemeClr val="accent2"/>
                </a:solidFill>
              </a:rPr>
              <a:t>ez</a:t>
            </a:r>
          </a:p>
          <a:p>
            <a:pPr algn="ctr"/>
            <a:r>
              <a:rPr lang="fr-FR" sz="2400" dirty="0">
                <a:solidFill>
                  <a:schemeClr val="bg1"/>
                </a:solidFill>
              </a:rPr>
              <a:t>ils/elles: </a:t>
            </a:r>
            <a:r>
              <a:rPr lang="fr-FR" sz="2400" b="1" dirty="0">
                <a:solidFill>
                  <a:schemeClr val="accent2"/>
                </a:solidFill>
              </a:rPr>
              <a:t>-</a:t>
            </a:r>
            <a:r>
              <a:rPr lang="fr-FR" sz="2400" b="1" dirty="0">
                <a:solidFill>
                  <a:srgbClr val="00B050"/>
                </a:solidFill>
              </a:rPr>
              <a:t>s</a:t>
            </a:r>
            <a:r>
              <a:rPr lang="fr-FR" sz="2400" b="1" dirty="0">
                <a:solidFill>
                  <a:schemeClr val="accent2"/>
                </a:solidFill>
              </a:rPr>
              <a:t>ent</a:t>
            </a:r>
          </a:p>
        </p:txBody>
      </p:sp>
      <p:sp>
        <p:nvSpPr>
          <p:cNvPr id="49" name="Callout: Right Arrow 48">
            <a:extLst>
              <a:ext uri="{FF2B5EF4-FFF2-40B4-BE49-F238E27FC236}">
                <a16:creationId xmlns:a16="http://schemas.microsoft.com/office/drawing/2014/main" id="{274ED0C2-8CE9-D931-B021-CA5436684365}"/>
              </a:ext>
            </a:extLst>
          </p:cNvPr>
          <p:cNvSpPr/>
          <p:nvPr/>
        </p:nvSpPr>
        <p:spPr>
          <a:xfrm>
            <a:off x="3017184" y="2618509"/>
            <a:ext cx="2935390" cy="2386816"/>
          </a:xfrm>
          <a:prstGeom prst="rightArrowCallout">
            <a:avLst>
              <a:gd name="adj1" fmla="val 25000"/>
              <a:gd name="adj2" fmla="val 25000"/>
              <a:gd name="adj3" fmla="val 15312"/>
              <a:gd name="adj4" fmla="val 79672"/>
            </a:avLst>
          </a:prstGeom>
          <a:solidFill>
            <a:srgbClr val="0055A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remove </a:t>
            </a:r>
            <a:r>
              <a:rPr lang="en-GB" sz="2400" b="1" dirty="0">
                <a:solidFill>
                  <a:schemeClr val="accent2"/>
                </a:solidFill>
              </a:rPr>
              <a:t>-re</a:t>
            </a:r>
          </a:p>
          <a:p>
            <a:pPr algn="ctr"/>
            <a:r>
              <a:rPr lang="en-GB" sz="2400" dirty="0">
                <a:solidFill>
                  <a:schemeClr val="bg1"/>
                </a:solidFill>
              </a:rPr>
              <a:t>tradui-</a:t>
            </a:r>
          </a:p>
          <a:p>
            <a:pPr algn="ctr"/>
            <a:r>
              <a:rPr lang="en-GB" sz="2400" dirty="0">
                <a:solidFill>
                  <a:schemeClr val="bg1"/>
                </a:solidFill>
              </a:rPr>
              <a:t>add </a:t>
            </a:r>
            <a:r>
              <a:rPr lang="en-GB" sz="2400" b="1" dirty="0">
                <a:solidFill>
                  <a:schemeClr val="bg1"/>
                </a:solidFill>
              </a:rPr>
              <a:t>-</a:t>
            </a:r>
            <a:r>
              <a:rPr lang="en-GB" sz="2400" b="1" dirty="0">
                <a:solidFill>
                  <a:srgbClr val="00B050"/>
                </a:solidFill>
              </a:rPr>
              <a:t>s</a:t>
            </a:r>
            <a:r>
              <a:rPr lang="en-GB" sz="2400" b="1" dirty="0">
                <a:solidFill>
                  <a:schemeClr val="bg1"/>
                </a:solidFill>
              </a:rPr>
              <a:t>- </a:t>
            </a:r>
            <a:r>
              <a:rPr lang="en-GB" sz="2400" dirty="0">
                <a:solidFill>
                  <a:schemeClr val="bg1"/>
                </a:solidFill>
              </a:rPr>
              <a:t>to the stem in the </a:t>
            </a:r>
            <a:r>
              <a:rPr lang="fr-FR" sz="2400" dirty="0">
                <a:solidFill>
                  <a:schemeClr val="bg1"/>
                </a:solidFill>
              </a:rPr>
              <a:t>nous/vous/ils/elles </a:t>
            </a:r>
            <a:r>
              <a:rPr lang="en-GB" sz="2400" dirty="0">
                <a:solidFill>
                  <a:schemeClr val="bg1"/>
                </a:solidFill>
              </a:rPr>
              <a:t>forms</a:t>
            </a:r>
          </a:p>
        </p:txBody>
      </p:sp>
      <p:pic>
        <p:nvPicPr>
          <p:cNvPr id="43" name="Picture 42" descr="Shape&#10;&#10;Description automatically generated">
            <a:extLst>
              <a:ext uri="{FF2B5EF4-FFF2-40B4-BE49-F238E27FC236}">
                <a16:creationId xmlns:a16="http://schemas.microsoft.com/office/drawing/2014/main" id="{C4B4BA3B-A27A-59C3-7C97-7287FB3B5F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0142" y="2747498"/>
            <a:ext cx="436326" cy="326904"/>
          </a:xfrm>
          <a:prstGeom prst="rect">
            <a:avLst/>
          </a:prstGeom>
        </p:spPr>
      </p:pic>
      <p:pic>
        <p:nvPicPr>
          <p:cNvPr id="50" name="Picture 49" descr="Shape&#10;&#10;Description automatically generated">
            <a:extLst>
              <a:ext uri="{FF2B5EF4-FFF2-40B4-BE49-F238E27FC236}">
                <a16:creationId xmlns:a16="http://schemas.microsoft.com/office/drawing/2014/main" id="{E58BAEC6-9158-A3E1-0BB7-8872D49E6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6432" y="3080492"/>
            <a:ext cx="436326" cy="326904"/>
          </a:xfrm>
          <a:prstGeom prst="rect">
            <a:avLst/>
          </a:prstGeom>
        </p:spPr>
      </p:pic>
      <p:pic>
        <p:nvPicPr>
          <p:cNvPr id="51" name="Picture 50" descr="Shape&#10;&#10;Description automatically generated">
            <a:extLst>
              <a:ext uri="{FF2B5EF4-FFF2-40B4-BE49-F238E27FC236}">
                <a16:creationId xmlns:a16="http://schemas.microsoft.com/office/drawing/2014/main" id="{505514BC-B6DE-0C29-9AF6-98FA45BF21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7728" y="3449738"/>
            <a:ext cx="436326" cy="326904"/>
          </a:xfrm>
          <a:prstGeom prst="rect">
            <a:avLst/>
          </a:prstGeom>
        </p:spPr>
      </p:pic>
      <p:pic>
        <p:nvPicPr>
          <p:cNvPr id="44" name="Picture 43" descr="Shape&#10;&#10;Description automatically generated">
            <a:extLst>
              <a:ext uri="{FF2B5EF4-FFF2-40B4-BE49-F238E27FC236}">
                <a16:creationId xmlns:a16="http://schemas.microsoft.com/office/drawing/2014/main" id="{6936043B-A111-C1A2-7947-A3FBC1AA5D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8297" y="3832080"/>
            <a:ext cx="316262" cy="316262"/>
          </a:xfrm>
          <a:prstGeom prst="rect">
            <a:avLst/>
          </a:prstGeom>
        </p:spPr>
      </p:pic>
      <p:pic>
        <p:nvPicPr>
          <p:cNvPr id="52" name="Picture 51" descr="Shape&#10;&#10;Description automatically generated">
            <a:extLst>
              <a:ext uri="{FF2B5EF4-FFF2-40B4-BE49-F238E27FC236}">
                <a16:creationId xmlns:a16="http://schemas.microsoft.com/office/drawing/2014/main" id="{11FAD813-99F2-B07E-0816-34A2823832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9661" y="4227244"/>
            <a:ext cx="316262" cy="316262"/>
          </a:xfrm>
          <a:prstGeom prst="rect">
            <a:avLst/>
          </a:prstGeom>
        </p:spPr>
      </p:pic>
      <p:pic>
        <p:nvPicPr>
          <p:cNvPr id="53" name="Picture 52" descr="Shape&#10;&#10;Description automatically generated">
            <a:extLst>
              <a:ext uri="{FF2B5EF4-FFF2-40B4-BE49-F238E27FC236}">
                <a16:creationId xmlns:a16="http://schemas.microsoft.com/office/drawing/2014/main" id="{6C6C572C-42CB-7F04-7F89-89BD5FBE85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2802" y="4598944"/>
            <a:ext cx="316262" cy="316262"/>
          </a:xfrm>
          <a:prstGeom prst="rect">
            <a:avLst/>
          </a:prstGeom>
        </p:spPr>
      </p:pic>
      <p:pic>
        <p:nvPicPr>
          <p:cNvPr id="10" name="Picture 9" descr="A picture containing businesscard&#10;&#10;Description automatically generated">
            <a:extLst>
              <a:ext uri="{FF2B5EF4-FFF2-40B4-BE49-F238E27FC236}">
                <a16:creationId xmlns:a16="http://schemas.microsoft.com/office/drawing/2014/main" id="{953936F5-29B2-73B6-2994-AFA607C1A6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246" r="23062"/>
          <a:stretch/>
        </p:blipFill>
        <p:spPr>
          <a:xfrm>
            <a:off x="135328" y="2599386"/>
            <a:ext cx="1077191" cy="2405937"/>
          </a:xfrm>
          <a:prstGeom prst="rect">
            <a:avLst/>
          </a:prstGeom>
        </p:spPr>
      </p:pic>
      <p:pic>
        <p:nvPicPr>
          <p:cNvPr id="4" name="Picture 3" descr="Logo, icon&#10;&#10;Description automatically generated">
            <a:hlinkClick r:id="" action="ppaction://noaction">
              <a:snd r:embed="rId6" name="Conjugation traduire.wav"/>
            </a:hlinkClick>
            <a:extLst>
              <a:ext uri="{FF2B5EF4-FFF2-40B4-BE49-F238E27FC236}">
                <a16:creationId xmlns:a16="http://schemas.microsoft.com/office/drawing/2014/main" id="{A7DC4F33-72BE-F462-B285-43761E3710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1939" y="873827"/>
            <a:ext cx="779929" cy="779929"/>
          </a:xfrm>
          <a:prstGeom prst="rect">
            <a:avLst/>
          </a:prstGeom>
        </p:spPr>
      </p:pic>
      <p:sp>
        <p:nvSpPr>
          <p:cNvPr id="5" name="Rectangle: Rounded Corners 4">
            <a:extLst>
              <a:ext uri="{FF2B5EF4-FFF2-40B4-BE49-F238E27FC236}">
                <a16:creationId xmlns:a16="http://schemas.microsoft.com/office/drawing/2014/main" id="{AFB16D38-F627-931E-E6EC-22464B7F46BF}"/>
              </a:ext>
            </a:extLst>
          </p:cNvPr>
          <p:cNvSpPr/>
          <p:nvPr/>
        </p:nvSpPr>
        <p:spPr>
          <a:xfrm>
            <a:off x="9371078" y="5542828"/>
            <a:ext cx="2661496" cy="708080"/>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drive, driving</a:t>
            </a:r>
          </a:p>
        </p:txBody>
      </p:sp>
      <p:sp>
        <p:nvSpPr>
          <p:cNvPr id="6" name="Rectangle: Rounded Corners 5">
            <a:extLst>
              <a:ext uri="{FF2B5EF4-FFF2-40B4-BE49-F238E27FC236}">
                <a16:creationId xmlns:a16="http://schemas.microsoft.com/office/drawing/2014/main" id="{13163416-A17F-6590-B0FD-835F4500AA96}"/>
              </a:ext>
            </a:extLst>
          </p:cNvPr>
          <p:cNvSpPr/>
          <p:nvPr/>
        </p:nvSpPr>
        <p:spPr>
          <a:xfrm>
            <a:off x="9370181" y="5542828"/>
            <a:ext cx="2661496" cy="692936"/>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conduire</a:t>
            </a:r>
          </a:p>
        </p:txBody>
      </p:sp>
    </p:spTree>
    <p:extLst>
      <p:ext uri="{BB962C8B-B14F-4D97-AF65-F5344CB8AC3E}">
        <p14:creationId xmlns:p14="http://schemas.microsoft.com/office/powerpoint/2010/main" val="257286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grpId="1" nodeType="clickEffect">
                                  <p:stCondLst>
                                    <p:cond delay="0"/>
                                  </p:stCondLst>
                                  <p:childTnLst>
                                    <p:anim calcmode="lin" valueType="num">
                                      <p:cBhvr additive="base">
                                        <p:cTn id="88" dur="500"/>
                                        <p:tgtEl>
                                          <p:spTgt spid="29"/>
                                        </p:tgtEl>
                                        <p:attrNameLst>
                                          <p:attrName>ppt_x</p:attrName>
                                        </p:attrNameLst>
                                      </p:cBhvr>
                                      <p:tavLst>
                                        <p:tav tm="0">
                                          <p:val>
                                            <p:strVal val="ppt_x"/>
                                          </p:val>
                                        </p:tav>
                                        <p:tav tm="100000">
                                          <p:val>
                                            <p:strVal val="ppt_x"/>
                                          </p:val>
                                        </p:tav>
                                      </p:tavLst>
                                    </p:anim>
                                    <p:anim calcmode="lin" valueType="num">
                                      <p:cBhvr additive="base">
                                        <p:cTn id="89" dur="500"/>
                                        <p:tgtEl>
                                          <p:spTgt spid="29"/>
                                        </p:tgtEl>
                                        <p:attrNameLst>
                                          <p:attrName>ppt_y</p:attrName>
                                        </p:attrNameLst>
                                      </p:cBhvr>
                                      <p:tavLst>
                                        <p:tav tm="0">
                                          <p:val>
                                            <p:strVal val="ppt_y"/>
                                          </p:val>
                                        </p:tav>
                                        <p:tav tm="100000">
                                          <p:val>
                                            <p:strVal val="1+ppt_h/2"/>
                                          </p:val>
                                        </p:tav>
                                      </p:tavLst>
                                    </p:anim>
                                    <p:set>
                                      <p:cBhvr>
                                        <p:cTn id="90" dur="1" fill="hold">
                                          <p:stCondLst>
                                            <p:cond delay="499"/>
                                          </p:stCondLst>
                                        </p:cTn>
                                        <p:tgtEl>
                                          <p:spTgt spid="2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 nodeType="clickEffect">
                                  <p:stCondLst>
                                    <p:cond delay="0"/>
                                  </p:stCondLst>
                                  <p:childTnLst>
                                    <p:anim calcmode="lin" valueType="num">
                                      <p:cBhvr additive="base">
                                        <p:cTn id="94" dur="500"/>
                                        <p:tgtEl>
                                          <p:spTgt spid="31"/>
                                        </p:tgtEl>
                                        <p:attrNameLst>
                                          <p:attrName>ppt_x</p:attrName>
                                        </p:attrNameLst>
                                      </p:cBhvr>
                                      <p:tavLst>
                                        <p:tav tm="0">
                                          <p:val>
                                            <p:strVal val="ppt_x"/>
                                          </p:val>
                                        </p:tav>
                                        <p:tav tm="100000">
                                          <p:val>
                                            <p:strVal val="ppt_x"/>
                                          </p:val>
                                        </p:tav>
                                      </p:tavLst>
                                    </p:anim>
                                    <p:anim calcmode="lin" valueType="num">
                                      <p:cBhvr additive="base">
                                        <p:cTn id="95" dur="500"/>
                                        <p:tgtEl>
                                          <p:spTgt spid="31"/>
                                        </p:tgtEl>
                                        <p:attrNameLst>
                                          <p:attrName>ppt_y</p:attrName>
                                        </p:attrNameLst>
                                      </p:cBhvr>
                                      <p:tavLst>
                                        <p:tav tm="0">
                                          <p:val>
                                            <p:strVal val="ppt_y"/>
                                          </p:val>
                                        </p:tav>
                                        <p:tav tm="100000">
                                          <p:val>
                                            <p:strVal val="1+ppt_h/2"/>
                                          </p:val>
                                        </p:tav>
                                      </p:tavLst>
                                    </p:anim>
                                    <p:set>
                                      <p:cBhvr>
                                        <p:cTn id="96" dur="1" fill="hold">
                                          <p:stCondLst>
                                            <p:cond delay="499"/>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grpId="1" nodeType="clickEffect">
                                  <p:stCondLst>
                                    <p:cond delay="0"/>
                                  </p:stCondLst>
                                  <p:childTnLst>
                                    <p:anim calcmode="lin" valueType="num">
                                      <p:cBhvr additive="base">
                                        <p:cTn id="100" dur="500"/>
                                        <p:tgtEl>
                                          <p:spTgt spid="26"/>
                                        </p:tgtEl>
                                        <p:attrNameLst>
                                          <p:attrName>ppt_x</p:attrName>
                                        </p:attrNameLst>
                                      </p:cBhvr>
                                      <p:tavLst>
                                        <p:tav tm="0">
                                          <p:val>
                                            <p:strVal val="ppt_x"/>
                                          </p:val>
                                        </p:tav>
                                        <p:tav tm="100000">
                                          <p:val>
                                            <p:strVal val="ppt_x"/>
                                          </p:val>
                                        </p:tav>
                                      </p:tavLst>
                                    </p:anim>
                                    <p:anim calcmode="lin" valueType="num">
                                      <p:cBhvr additive="base">
                                        <p:cTn id="101" dur="500"/>
                                        <p:tgtEl>
                                          <p:spTgt spid="26"/>
                                        </p:tgtEl>
                                        <p:attrNameLst>
                                          <p:attrName>ppt_y</p:attrName>
                                        </p:attrNameLst>
                                      </p:cBhvr>
                                      <p:tavLst>
                                        <p:tav tm="0">
                                          <p:val>
                                            <p:strVal val="ppt_y"/>
                                          </p:val>
                                        </p:tav>
                                        <p:tav tm="100000">
                                          <p:val>
                                            <p:strVal val="1+ppt_h/2"/>
                                          </p:val>
                                        </p:tav>
                                      </p:tavLst>
                                    </p:anim>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 presetClass="exit" presetSubtype="4" fill="hold" grpId="1" nodeType="clickEffect">
                                  <p:stCondLst>
                                    <p:cond delay="0"/>
                                  </p:stCondLst>
                                  <p:childTnLst>
                                    <p:anim calcmode="lin" valueType="num">
                                      <p:cBhvr additive="base">
                                        <p:cTn id="106" dur="500"/>
                                        <p:tgtEl>
                                          <p:spTgt spid="6"/>
                                        </p:tgtEl>
                                        <p:attrNameLst>
                                          <p:attrName>ppt_x</p:attrName>
                                        </p:attrNameLst>
                                      </p:cBhvr>
                                      <p:tavLst>
                                        <p:tav tm="0">
                                          <p:val>
                                            <p:strVal val="ppt_x"/>
                                          </p:val>
                                        </p:tav>
                                        <p:tav tm="100000">
                                          <p:val>
                                            <p:strVal val="ppt_x"/>
                                          </p:val>
                                        </p:tav>
                                      </p:tavLst>
                                    </p:anim>
                                    <p:anim calcmode="lin" valueType="num">
                                      <p:cBhvr additive="base">
                                        <p:cTn id="107" dur="500"/>
                                        <p:tgtEl>
                                          <p:spTgt spid="6"/>
                                        </p:tgtEl>
                                        <p:attrNameLst>
                                          <p:attrName>ppt_y</p:attrName>
                                        </p:attrNameLst>
                                      </p:cBhvr>
                                      <p:tavLst>
                                        <p:tav tm="0">
                                          <p:val>
                                            <p:strVal val="ppt_y"/>
                                          </p:val>
                                        </p:tav>
                                        <p:tav tm="100000">
                                          <p:val>
                                            <p:strVal val="1+ppt_h/2"/>
                                          </p:val>
                                        </p:tav>
                                      </p:tavLst>
                                    </p:anim>
                                    <p:set>
                                      <p:cBhvr>
                                        <p:cTn id="10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6" grpId="0"/>
      <p:bldP spid="38" grpId="0"/>
      <p:bldP spid="40" grpId="0"/>
      <p:bldP spid="42" grpId="0"/>
      <p:bldP spid="16" grpId="0" animBg="1"/>
      <p:bldP spid="19" grpId="0" animBg="1"/>
      <p:bldP spid="20" grpId="0" animBg="1"/>
      <p:bldP spid="25" grpId="0"/>
      <p:bldP spid="26" grpId="0" animBg="1"/>
      <p:bldP spid="26" grpId="1" animBg="1"/>
      <p:bldP spid="29" grpId="0" animBg="1"/>
      <p:bldP spid="29" grpId="1" animBg="1"/>
      <p:bldP spid="31" grpId="0" animBg="1"/>
      <p:bldP spid="31" grpId="1" animBg="1"/>
      <p:bldP spid="41" grpId="0" animBg="1"/>
      <p:bldP spid="45" grpId="0" animBg="1"/>
      <p:bldP spid="47" grpId="0" animBg="1"/>
      <p:bldP spid="48" grpId="0" animBg="1"/>
      <p:bldP spid="49" grpId="0" animBg="1"/>
      <p:bldP spid="5" grpId="0" animBg="1"/>
      <p:bldP spid="6" grpId="0" animBg="1"/>
      <p:bldP spid="6"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EB400F-CFBC-A045-C88E-6178676D9C56}"/>
              </a:ext>
            </a:extLst>
          </p:cNvPr>
          <p:cNvSpPr>
            <a:spLocks noGrp="1"/>
          </p:cNvSpPr>
          <p:nvPr>
            <p:ph type="title"/>
          </p:nvPr>
        </p:nvSpPr>
        <p:spPr>
          <a:xfrm>
            <a:off x="0" y="213557"/>
            <a:ext cx="5378245" cy="647577"/>
          </a:xfrm>
        </p:spPr>
        <p:txBody>
          <a:bodyPr/>
          <a:lstStyle/>
          <a:p>
            <a:r>
              <a:rPr lang="fr-FR" dirty="0"/>
              <a:t>On joue au foot !</a:t>
            </a:r>
            <a:endParaRPr lang="en-GB" dirty="0"/>
          </a:p>
        </p:txBody>
      </p:sp>
      <p:sp>
        <p:nvSpPr>
          <p:cNvPr id="5" name="Rounded Rectangle 46">
            <a:extLst>
              <a:ext uri="{FF2B5EF4-FFF2-40B4-BE49-F238E27FC236}">
                <a16:creationId xmlns:a16="http://schemas.microsoft.com/office/drawing/2014/main" id="{23F8EE16-ED98-0369-0779-33A7F6AC5A1A}"/>
              </a:ext>
            </a:extLst>
          </p:cNvPr>
          <p:cNvSpPr/>
          <p:nvPr/>
        </p:nvSpPr>
        <p:spPr>
          <a:xfrm>
            <a:off x="9874513" y="231331"/>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163" name="Picture 162">
            <a:extLst>
              <a:ext uri="{FF2B5EF4-FFF2-40B4-BE49-F238E27FC236}">
                <a16:creationId xmlns:a16="http://schemas.microsoft.com/office/drawing/2014/main" id="{04F63A2B-5ADD-8878-AF88-8CB219C642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04141" y="4061337"/>
            <a:ext cx="1772328" cy="1739097"/>
          </a:xfrm>
          <a:prstGeom prst="rect">
            <a:avLst/>
          </a:prstGeom>
        </p:spPr>
      </p:pic>
      <p:sp>
        <p:nvSpPr>
          <p:cNvPr id="6" name="TextBox 5">
            <a:extLst>
              <a:ext uri="{FF2B5EF4-FFF2-40B4-BE49-F238E27FC236}">
                <a16:creationId xmlns:a16="http://schemas.microsoft.com/office/drawing/2014/main" id="{416550CB-3DC5-4F39-7377-9A6786664800}"/>
              </a:ext>
            </a:extLst>
          </p:cNvPr>
          <p:cNvSpPr txBox="1"/>
          <p:nvPr/>
        </p:nvSpPr>
        <p:spPr>
          <a:xfrm>
            <a:off x="5532552" y="111748"/>
            <a:ext cx="3798239" cy="707886"/>
          </a:xfrm>
          <a:prstGeom prst="rect">
            <a:avLst/>
          </a:prstGeom>
          <a:noFill/>
        </p:spPr>
        <p:txBody>
          <a:bodyPr wrap="square" rtlCol="0">
            <a:spAutoFit/>
          </a:bodyPr>
          <a:lstStyle/>
          <a:p>
            <a:r>
              <a:rPr lang="fr-FR" sz="2000" dirty="0">
                <a:solidFill>
                  <a:schemeClr val="tx2"/>
                </a:solidFill>
              </a:rPr>
              <a:t>Écoute le verbe et mets le ballon au bon but.</a:t>
            </a:r>
          </a:p>
        </p:txBody>
      </p:sp>
      <p:sp>
        <p:nvSpPr>
          <p:cNvPr id="2" name="TextBox 1">
            <a:extLst>
              <a:ext uri="{FF2B5EF4-FFF2-40B4-BE49-F238E27FC236}">
                <a16:creationId xmlns:a16="http://schemas.microsoft.com/office/drawing/2014/main" id="{F288EDEC-339B-123F-13C3-7C331ECEAEAF}"/>
              </a:ext>
            </a:extLst>
          </p:cNvPr>
          <p:cNvSpPr txBox="1"/>
          <p:nvPr/>
        </p:nvSpPr>
        <p:spPr>
          <a:xfrm>
            <a:off x="202792" y="5140741"/>
            <a:ext cx="2306174" cy="1138773"/>
          </a:xfrm>
          <a:prstGeom prst="rect">
            <a:avLst/>
          </a:prstGeom>
          <a:noFill/>
        </p:spPr>
        <p:txBody>
          <a:bodyPr wrap="square" rtlCol="0">
            <a:spAutoFit/>
          </a:bodyPr>
          <a:lstStyle/>
          <a:p>
            <a:r>
              <a:rPr lang="en-GB" sz="2800" b="1" dirty="0">
                <a:solidFill>
                  <a:srgbClr val="0055A5"/>
                </a:solidFill>
              </a:rPr>
              <a:t>you </a:t>
            </a:r>
          </a:p>
          <a:p>
            <a:r>
              <a:rPr lang="en-GB" sz="2000" dirty="0">
                <a:solidFill>
                  <a:srgbClr val="0055A5"/>
                </a:solidFill>
              </a:rPr>
              <a:t>(plural/</a:t>
            </a:r>
          </a:p>
          <a:p>
            <a:r>
              <a:rPr lang="en-GB" sz="2000" dirty="0">
                <a:solidFill>
                  <a:srgbClr val="0055A5"/>
                </a:solidFill>
              </a:rPr>
              <a:t>singular formal)</a:t>
            </a:r>
          </a:p>
        </p:txBody>
      </p:sp>
      <p:sp>
        <p:nvSpPr>
          <p:cNvPr id="4" name="TextBox 3">
            <a:extLst>
              <a:ext uri="{FF2B5EF4-FFF2-40B4-BE49-F238E27FC236}">
                <a16:creationId xmlns:a16="http://schemas.microsoft.com/office/drawing/2014/main" id="{245F3126-F47E-00FA-80D0-C182DE979628}"/>
              </a:ext>
            </a:extLst>
          </p:cNvPr>
          <p:cNvSpPr txBox="1"/>
          <p:nvPr/>
        </p:nvSpPr>
        <p:spPr>
          <a:xfrm>
            <a:off x="419482" y="2580359"/>
            <a:ext cx="1541005" cy="830997"/>
          </a:xfrm>
          <a:prstGeom prst="rect">
            <a:avLst/>
          </a:prstGeom>
          <a:noFill/>
        </p:spPr>
        <p:txBody>
          <a:bodyPr wrap="square" rtlCol="0">
            <a:spAutoFit/>
          </a:bodyPr>
          <a:lstStyle/>
          <a:p>
            <a:r>
              <a:rPr lang="en-GB" sz="2800" b="1" dirty="0">
                <a:solidFill>
                  <a:srgbClr val="0055A5"/>
                </a:solidFill>
              </a:rPr>
              <a:t>we </a:t>
            </a:r>
            <a:r>
              <a:rPr lang="en-GB" sz="2000" dirty="0">
                <a:solidFill>
                  <a:srgbClr val="0055A5"/>
                </a:solidFill>
              </a:rPr>
              <a:t>(personal)</a:t>
            </a:r>
          </a:p>
        </p:txBody>
      </p:sp>
      <p:sp>
        <p:nvSpPr>
          <p:cNvPr id="8" name="TextBox 7">
            <a:extLst>
              <a:ext uri="{FF2B5EF4-FFF2-40B4-BE49-F238E27FC236}">
                <a16:creationId xmlns:a16="http://schemas.microsoft.com/office/drawing/2014/main" id="{99C3A363-019B-3523-FD12-8C0C6FDF94D6}"/>
              </a:ext>
            </a:extLst>
          </p:cNvPr>
          <p:cNvSpPr txBox="1"/>
          <p:nvPr/>
        </p:nvSpPr>
        <p:spPr>
          <a:xfrm>
            <a:off x="5456134" y="1017482"/>
            <a:ext cx="2806659" cy="1384995"/>
          </a:xfrm>
          <a:prstGeom prst="rect">
            <a:avLst/>
          </a:prstGeom>
          <a:noFill/>
        </p:spPr>
        <p:txBody>
          <a:bodyPr wrap="square" rtlCol="0">
            <a:spAutoFit/>
          </a:bodyPr>
          <a:lstStyle/>
          <a:p>
            <a:pPr algn="r"/>
            <a:r>
              <a:rPr lang="en-GB" sz="2800" b="1" dirty="0">
                <a:solidFill>
                  <a:srgbClr val="0055A5"/>
                </a:solidFill>
              </a:rPr>
              <a:t>I</a:t>
            </a:r>
            <a:r>
              <a:rPr lang="en-GB" sz="2000" b="1" dirty="0">
                <a:solidFill>
                  <a:srgbClr val="0055A5"/>
                </a:solidFill>
              </a:rPr>
              <a:t> , </a:t>
            </a:r>
            <a:r>
              <a:rPr lang="en-GB" sz="2800" b="1" dirty="0">
                <a:solidFill>
                  <a:srgbClr val="0055A5"/>
                </a:solidFill>
              </a:rPr>
              <a:t>you</a:t>
            </a:r>
            <a:r>
              <a:rPr lang="en-GB" sz="2000" dirty="0">
                <a:solidFill>
                  <a:srgbClr val="0055A5"/>
                </a:solidFill>
              </a:rPr>
              <a:t> (singular informal),  </a:t>
            </a:r>
            <a:r>
              <a:rPr lang="en-GB" sz="2800" b="1" dirty="0">
                <a:solidFill>
                  <a:srgbClr val="0055A5"/>
                </a:solidFill>
              </a:rPr>
              <a:t>he/she</a:t>
            </a:r>
          </a:p>
          <a:p>
            <a:pPr algn="r"/>
            <a:r>
              <a:rPr lang="en-GB" sz="2800" b="1" dirty="0">
                <a:solidFill>
                  <a:srgbClr val="0055A5"/>
                </a:solidFill>
              </a:rPr>
              <a:t>we</a:t>
            </a:r>
            <a:r>
              <a:rPr lang="en-GB" sz="2000" dirty="0">
                <a:solidFill>
                  <a:srgbClr val="0055A5"/>
                </a:solidFill>
              </a:rPr>
              <a:t> (impersonal)</a:t>
            </a:r>
          </a:p>
        </p:txBody>
      </p:sp>
      <p:sp>
        <p:nvSpPr>
          <p:cNvPr id="11" name="TextBox 10">
            <a:extLst>
              <a:ext uri="{FF2B5EF4-FFF2-40B4-BE49-F238E27FC236}">
                <a16:creationId xmlns:a16="http://schemas.microsoft.com/office/drawing/2014/main" id="{66EDAE72-5AF6-9BF1-09ED-18DDE9DABAB3}"/>
              </a:ext>
            </a:extLst>
          </p:cNvPr>
          <p:cNvSpPr txBox="1"/>
          <p:nvPr/>
        </p:nvSpPr>
        <p:spPr>
          <a:xfrm>
            <a:off x="10641446" y="5393567"/>
            <a:ext cx="1102881" cy="830997"/>
          </a:xfrm>
          <a:prstGeom prst="rect">
            <a:avLst/>
          </a:prstGeom>
          <a:noFill/>
        </p:spPr>
        <p:txBody>
          <a:bodyPr wrap="square" rtlCol="0">
            <a:spAutoFit/>
          </a:bodyPr>
          <a:lstStyle/>
          <a:p>
            <a:pPr algn="r"/>
            <a:r>
              <a:rPr lang="en-GB" sz="2800" b="1" dirty="0">
                <a:solidFill>
                  <a:srgbClr val="0055A5"/>
                </a:solidFill>
              </a:rPr>
              <a:t>they</a:t>
            </a:r>
          </a:p>
          <a:p>
            <a:pPr algn="r"/>
            <a:r>
              <a:rPr lang="en-GB" sz="2000" dirty="0">
                <a:solidFill>
                  <a:srgbClr val="0055A5"/>
                </a:solidFill>
              </a:rPr>
              <a:t>(m/f)</a:t>
            </a:r>
          </a:p>
        </p:txBody>
      </p:sp>
      <p:pic>
        <p:nvPicPr>
          <p:cNvPr id="7" name="Picture 6">
            <a:extLst>
              <a:ext uri="{FF2B5EF4-FFF2-40B4-BE49-F238E27FC236}">
                <a16:creationId xmlns:a16="http://schemas.microsoft.com/office/drawing/2014/main" id="{01F60C74-BDB2-2F41-D920-0240C250326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19014" y="4061337"/>
            <a:ext cx="1772328" cy="1739097"/>
          </a:xfrm>
          <a:prstGeom prst="rect">
            <a:avLst/>
          </a:prstGeom>
        </p:spPr>
      </p:pic>
      <p:pic>
        <p:nvPicPr>
          <p:cNvPr id="9" name="Picture 8">
            <a:extLst>
              <a:ext uri="{FF2B5EF4-FFF2-40B4-BE49-F238E27FC236}">
                <a16:creationId xmlns:a16="http://schemas.microsoft.com/office/drawing/2014/main" id="{55371BA5-1DF3-618E-1F5D-9B2AB12BAAE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48759" y="4134981"/>
            <a:ext cx="1772328" cy="1739097"/>
          </a:xfrm>
          <a:prstGeom prst="rect">
            <a:avLst/>
          </a:prstGeom>
        </p:spPr>
      </p:pic>
      <p:pic>
        <p:nvPicPr>
          <p:cNvPr id="13" name="Picture 12">
            <a:extLst>
              <a:ext uri="{FF2B5EF4-FFF2-40B4-BE49-F238E27FC236}">
                <a16:creationId xmlns:a16="http://schemas.microsoft.com/office/drawing/2014/main" id="{9BC4FD60-AAEA-D1E0-4B8A-BC3389AA59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33886" y="4134981"/>
            <a:ext cx="1772328" cy="1739097"/>
          </a:xfrm>
          <a:prstGeom prst="rect">
            <a:avLst/>
          </a:prstGeom>
        </p:spPr>
      </p:pic>
      <p:pic>
        <p:nvPicPr>
          <p:cNvPr id="15" name="Picture 14">
            <a:extLst>
              <a:ext uri="{FF2B5EF4-FFF2-40B4-BE49-F238E27FC236}">
                <a16:creationId xmlns:a16="http://schemas.microsoft.com/office/drawing/2014/main" id="{16650E28-392B-BFB3-2FEF-4125DE3581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97569" y="4134981"/>
            <a:ext cx="1772328" cy="1739097"/>
          </a:xfrm>
          <a:prstGeom prst="rect">
            <a:avLst/>
          </a:prstGeom>
        </p:spPr>
      </p:pic>
      <p:pic>
        <p:nvPicPr>
          <p:cNvPr id="30" name="Picture 29">
            <a:extLst>
              <a:ext uri="{FF2B5EF4-FFF2-40B4-BE49-F238E27FC236}">
                <a16:creationId xmlns:a16="http://schemas.microsoft.com/office/drawing/2014/main" id="{D3531290-02A5-D999-6EC2-0D83C75A50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48758" y="4098159"/>
            <a:ext cx="1772328" cy="1739097"/>
          </a:xfrm>
          <a:prstGeom prst="rect">
            <a:avLst/>
          </a:prstGeom>
        </p:spPr>
      </p:pic>
      <p:pic>
        <p:nvPicPr>
          <p:cNvPr id="31" name="Picture 30">
            <a:extLst>
              <a:ext uri="{FF2B5EF4-FFF2-40B4-BE49-F238E27FC236}">
                <a16:creationId xmlns:a16="http://schemas.microsoft.com/office/drawing/2014/main" id="{952E63AE-CAFF-E260-4C2A-41E15D224C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70203" y="4134980"/>
            <a:ext cx="1772328" cy="1739097"/>
          </a:xfrm>
          <a:prstGeom prst="rect">
            <a:avLst/>
          </a:prstGeom>
        </p:spPr>
      </p:pic>
      <p:pic>
        <p:nvPicPr>
          <p:cNvPr id="32" name="Picture 31">
            <a:extLst>
              <a:ext uri="{FF2B5EF4-FFF2-40B4-BE49-F238E27FC236}">
                <a16:creationId xmlns:a16="http://schemas.microsoft.com/office/drawing/2014/main" id="{23D2661A-955B-A100-81D5-796D7E76CC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86524" y="4116569"/>
            <a:ext cx="1772328" cy="1739097"/>
          </a:xfrm>
          <a:prstGeom prst="rect">
            <a:avLst/>
          </a:prstGeom>
        </p:spPr>
      </p:pic>
      <p:sp>
        <p:nvSpPr>
          <p:cNvPr id="33" name="TextBox 32">
            <a:extLst>
              <a:ext uri="{FF2B5EF4-FFF2-40B4-BE49-F238E27FC236}">
                <a16:creationId xmlns:a16="http://schemas.microsoft.com/office/drawing/2014/main" id="{105FDAC4-ED00-7DD2-8115-21E040E0A2DA}"/>
              </a:ext>
            </a:extLst>
          </p:cNvPr>
          <p:cNvSpPr txBox="1"/>
          <p:nvPr/>
        </p:nvSpPr>
        <p:spPr>
          <a:xfrm>
            <a:off x="6920961" y="2694337"/>
            <a:ext cx="1548705" cy="461665"/>
          </a:xfrm>
          <a:prstGeom prst="rect">
            <a:avLst/>
          </a:prstGeom>
          <a:noFill/>
        </p:spPr>
        <p:txBody>
          <a:bodyPr wrap="square" rtlCol="0">
            <a:spAutoFit/>
          </a:bodyPr>
          <a:lstStyle/>
          <a:p>
            <a:pPr algn="r"/>
            <a:r>
              <a:rPr lang="fr-FR" sz="2400" b="1" dirty="0">
                <a:solidFill>
                  <a:schemeClr val="accent2"/>
                </a:solidFill>
              </a:rPr>
              <a:t>lis/lit</a:t>
            </a:r>
          </a:p>
        </p:txBody>
      </p:sp>
      <p:sp>
        <p:nvSpPr>
          <p:cNvPr id="34" name="TextBox 33">
            <a:extLst>
              <a:ext uri="{FF2B5EF4-FFF2-40B4-BE49-F238E27FC236}">
                <a16:creationId xmlns:a16="http://schemas.microsoft.com/office/drawing/2014/main" id="{C189BC87-CF99-4AD7-27F6-C5D3471213CD}"/>
              </a:ext>
            </a:extLst>
          </p:cNvPr>
          <p:cNvSpPr txBox="1"/>
          <p:nvPr/>
        </p:nvSpPr>
        <p:spPr>
          <a:xfrm>
            <a:off x="8439056" y="5473732"/>
            <a:ext cx="1814512" cy="461665"/>
          </a:xfrm>
          <a:prstGeom prst="rect">
            <a:avLst/>
          </a:prstGeom>
          <a:noFill/>
        </p:spPr>
        <p:txBody>
          <a:bodyPr wrap="square" rtlCol="0">
            <a:spAutoFit/>
          </a:bodyPr>
          <a:lstStyle/>
          <a:p>
            <a:pPr algn="r"/>
            <a:r>
              <a:rPr lang="fr-FR" sz="2400" b="1" dirty="0">
                <a:solidFill>
                  <a:schemeClr val="accent2"/>
                </a:solidFill>
              </a:rPr>
              <a:t>traduisent</a:t>
            </a:r>
          </a:p>
        </p:txBody>
      </p:sp>
      <p:sp>
        <p:nvSpPr>
          <p:cNvPr id="35" name="TextBox 34">
            <a:extLst>
              <a:ext uri="{FF2B5EF4-FFF2-40B4-BE49-F238E27FC236}">
                <a16:creationId xmlns:a16="http://schemas.microsoft.com/office/drawing/2014/main" id="{29A7B40E-626A-EC77-C824-F5CB4ECA20AE}"/>
              </a:ext>
            </a:extLst>
          </p:cNvPr>
          <p:cNvSpPr txBox="1"/>
          <p:nvPr/>
        </p:nvSpPr>
        <p:spPr>
          <a:xfrm>
            <a:off x="8658568" y="5874078"/>
            <a:ext cx="1595000" cy="461665"/>
          </a:xfrm>
          <a:prstGeom prst="rect">
            <a:avLst/>
          </a:prstGeom>
          <a:noFill/>
        </p:spPr>
        <p:txBody>
          <a:bodyPr wrap="square" rtlCol="0">
            <a:spAutoFit/>
          </a:bodyPr>
          <a:lstStyle/>
          <a:p>
            <a:pPr algn="r"/>
            <a:r>
              <a:rPr lang="fr-FR" sz="2400" b="1" dirty="0">
                <a:solidFill>
                  <a:schemeClr val="accent2"/>
                </a:solidFill>
              </a:rPr>
              <a:t>disent</a:t>
            </a:r>
          </a:p>
        </p:txBody>
      </p:sp>
      <p:sp>
        <p:nvSpPr>
          <p:cNvPr id="36" name="TextBox 35">
            <a:extLst>
              <a:ext uri="{FF2B5EF4-FFF2-40B4-BE49-F238E27FC236}">
                <a16:creationId xmlns:a16="http://schemas.microsoft.com/office/drawing/2014/main" id="{F2AB6637-0FA0-9DF8-5856-D59C15A1FFC7}"/>
              </a:ext>
            </a:extLst>
          </p:cNvPr>
          <p:cNvSpPr txBox="1"/>
          <p:nvPr/>
        </p:nvSpPr>
        <p:spPr>
          <a:xfrm>
            <a:off x="2811383" y="5473732"/>
            <a:ext cx="1814512" cy="461665"/>
          </a:xfrm>
          <a:prstGeom prst="rect">
            <a:avLst/>
          </a:prstGeom>
          <a:noFill/>
        </p:spPr>
        <p:txBody>
          <a:bodyPr wrap="square" rtlCol="0">
            <a:spAutoFit/>
          </a:bodyPr>
          <a:lstStyle/>
          <a:p>
            <a:r>
              <a:rPr lang="fr-FR" sz="2400" b="1" dirty="0">
                <a:solidFill>
                  <a:schemeClr val="accent2"/>
                </a:solidFill>
              </a:rPr>
              <a:t>produisez</a:t>
            </a:r>
          </a:p>
        </p:txBody>
      </p:sp>
      <p:sp>
        <p:nvSpPr>
          <p:cNvPr id="37" name="TextBox 36">
            <a:extLst>
              <a:ext uri="{FF2B5EF4-FFF2-40B4-BE49-F238E27FC236}">
                <a16:creationId xmlns:a16="http://schemas.microsoft.com/office/drawing/2014/main" id="{FCFDECF1-14BC-B6FD-4B37-B1127D736AD4}"/>
              </a:ext>
            </a:extLst>
          </p:cNvPr>
          <p:cNvSpPr txBox="1"/>
          <p:nvPr/>
        </p:nvSpPr>
        <p:spPr>
          <a:xfrm>
            <a:off x="2812388" y="5874078"/>
            <a:ext cx="1595000" cy="461665"/>
          </a:xfrm>
          <a:prstGeom prst="rect">
            <a:avLst/>
          </a:prstGeom>
          <a:noFill/>
        </p:spPr>
        <p:txBody>
          <a:bodyPr wrap="square" rtlCol="0">
            <a:spAutoFit/>
          </a:bodyPr>
          <a:lstStyle/>
          <a:p>
            <a:r>
              <a:rPr lang="fr-FR" sz="2400" b="1" dirty="0">
                <a:solidFill>
                  <a:schemeClr val="accent2"/>
                </a:solidFill>
              </a:rPr>
              <a:t>lisez</a:t>
            </a:r>
          </a:p>
        </p:txBody>
      </p:sp>
      <p:sp>
        <p:nvSpPr>
          <p:cNvPr id="38" name="TextBox 37">
            <a:extLst>
              <a:ext uri="{FF2B5EF4-FFF2-40B4-BE49-F238E27FC236}">
                <a16:creationId xmlns:a16="http://schemas.microsoft.com/office/drawing/2014/main" id="{6FFB08A4-1877-FE8F-94E5-F406C66F86B1}"/>
              </a:ext>
            </a:extLst>
          </p:cNvPr>
          <p:cNvSpPr txBox="1"/>
          <p:nvPr/>
        </p:nvSpPr>
        <p:spPr>
          <a:xfrm>
            <a:off x="3274179" y="2694337"/>
            <a:ext cx="1230897" cy="461665"/>
          </a:xfrm>
          <a:prstGeom prst="rect">
            <a:avLst/>
          </a:prstGeom>
          <a:noFill/>
        </p:spPr>
        <p:txBody>
          <a:bodyPr wrap="square" rtlCol="0">
            <a:spAutoFit/>
          </a:bodyPr>
          <a:lstStyle/>
          <a:p>
            <a:r>
              <a:rPr lang="fr-FR" sz="2400" b="1" dirty="0">
                <a:solidFill>
                  <a:schemeClr val="accent2"/>
                </a:solidFill>
              </a:rPr>
              <a:t>disons</a:t>
            </a:r>
          </a:p>
        </p:txBody>
      </p:sp>
      <p:sp>
        <p:nvSpPr>
          <p:cNvPr id="39" name="TextBox 38">
            <a:extLst>
              <a:ext uri="{FF2B5EF4-FFF2-40B4-BE49-F238E27FC236}">
                <a16:creationId xmlns:a16="http://schemas.microsoft.com/office/drawing/2014/main" id="{B85A5DA1-51BC-7EDD-50A3-54A65D7BC739}"/>
              </a:ext>
            </a:extLst>
          </p:cNvPr>
          <p:cNvSpPr txBox="1"/>
          <p:nvPr/>
        </p:nvSpPr>
        <p:spPr>
          <a:xfrm>
            <a:off x="5605111" y="3147398"/>
            <a:ext cx="2903103" cy="461665"/>
          </a:xfrm>
          <a:prstGeom prst="rect">
            <a:avLst/>
          </a:prstGeom>
          <a:noFill/>
        </p:spPr>
        <p:txBody>
          <a:bodyPr wrap="square" rtlCol="0">
            <a:spAutoFit/>
          </a:bodyPr>
          <a:lstStyle/>
          <a:p>
            <a:pPr algn="r"/>
            <a:r>
              <a:rPr lang="fr-FR" sz="2400" b="1" dirty="0">
                <a:solidFill>
                  <a:schemeClr val="accent2"/>
                </a:solidFill>
              </a:rPr>
              <a:t>construis/construit</a:t>
            </a:r>
          </a:p>
        </p:txBody>
      </p:sp>
      <p:sp>
        <p:nvSpPr>
          <p:cNvPr id="40" name="TextBox 39">
            <a:extLst>
              <a:ext uri="{FF2B5EF4-FFF2-40B4-BE49-F238E27FC236}">
                <a16:creationId xmlns:a16="http://schemas.microsoft.com/office/drawing/2014/main" id="{9039EB85-7D4E-AE14-BE8D-12C4C7E03209}"/>
              </a:ext>
            </a:extLst>
          </p:cNvPr>
          <p:cNvSpPr txBox="1"/>
          <p:nvPr/>
        </p:nvSpPr>
        <p:spPr>
          <a:xfrm>
            <a:off x="3247171" y="3147398"/>
            <a:ext cx="2471369" cy="461665"/>
          </a:xfrm>
          <a:prstGeom prst="rect">
            <a:avLst/>
          </a:prstGeom>
          <a:noFill/>
        </p:spPr>
        <p:txBody>
          <a:bodyPr wrap="square" rtlCol="0">
            <a:spAutoFit/>
          </a:bodyPr>
          <a:lstStyle/>
          <a:p>
            <a:r>
              <a:rPr lang="fr-FR" sz="2400" b="1" dirty="0">
                <a:solidFill>
                  <a:schemeClr val="accent2"/>
                </a:solidFill>
              </a:rPr>
              <a:t>conduisons</a:t>
            </a:r>
          </a:p>
        </p:txBody>
      </p:sp>
      <p:pic>
        <p:nvPicPr>
          <p:cNvPr id="166" name="Picture 165">
            <a:extLst>
              <a:ext uri="{FF2B5EF4-FFF2-40B4-BE49-F238E27FC236}">
                <a16:creationId xmlns:a16="http://schemas.microsoft.com/office/drawing/2014/main" id="{DCFBAC38-1252-BDCE-1A84-2967C8EFDD5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67959" y="2812409"/>
            <a:ext cx="3603027" cy="3422877"/>
          </a:xfrm>
          <a:prstGeom prst="rect">
            <a:avLst/>
          </a:prstGeom>
        </p:spPr>
      </p:pic>
      <p:sp>
        <p:nvSpPr>
          <p:cNvPr id="167" name="Speech Bubble: Rectangle with Corners Rounded 166">
            <a:extLst>
              <a:ext uri="{FF2B5EF4-FFF2-40B4-BE49-F238E27FC236}">
                <a16:creationId xmlns:a16="http://schemas.microsoft.com/office/drawing/2014/main" id="{18EDDF8C-5845-53A8-D0AF-38E5F9BE9993}"/>
              </a:ext>
            </a:extLst>
          </p:cNvPr>
          <p:cNvSpPr/>
          <p:nvPr/>
        </p:nvSpPr>
        <p:spPr>
          <a:xfrm>
            <a:off x="4175159" y="925026"/>
            <a:ext cx="4006671" cy="1524763"/>
          </a:xfrm>
          <a:prstGeom prst="wedgeRoundRectCallout">
            <a:avLst>
              <a:gd name="adj1" fmla="val 14833"/>
              <a:gd name="adj2" fmla="val 63808"/>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bg1"/>
                </a:solidFill>
              </a:rPr>
              <a:t>Bravo ! </a:t>
            </a:r>
          </a:p>
          <a:p>
            <a:pPr algn="ctr"/>
            <a:r>
              <a:rPr lang="fr-FR" sz="2800" dirty="0">
                <a:solidFill>
                  <a:schemeClr val="bg1"/>
                </a:solidFill>
              </a:rPr>
              <a:t>Champions du monde !</a:t>
            </a:r>
          </a:p>
        </p:txBody>
      </p:sp>
      <p:pic>
        <p:nvPicPr>
          <p:cNvPr id="95" name="Picture 94">
            <a:extLst>
              <a:ext uri="{FF2B5EF4-FFF2-40B4-BE49-F238E27FC236}">
                <a16:creationId xmlns:a16="http://schemas.microsoft.com/office/drawing/2014/main" id="{72821DBA-89D5-B711-2EEF-C5CE99AB337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62219" y="1170859"/>
            <a:ext cx="3103141" cy="1542216"/>
          </a:xfrm>
          <a:prstGeom prst="rect">
            <a:avLst/>
          </a:prstGeom>
        </p:spPr>
      </p:pic>
      <p:pic>
        <p:nvPicPr>
          <p:cNvPr id="99" name="Picture 98">
            <a:extLst>
              <a:ext uri="{FF2B5EF4-FFF2-40B4-BE49-F238E27FC236}">
                <a16:creationId xmlns:a16="http://schemas.microsoft.com/office/drawing/2014/main" id="{2DA0419F-9E99-58AA-7FDA-DD15D2F9D8E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32659" y="3752740"/>
            <a:ext cx="3103141" cy="1542216"/>
          </a:xfrm>
          <a:prstGeom prst="rect">
            <a:avLst/>
          </a:prstGeom>
        </p:spPr>
      </p:pic>
      <p:pic>
        <p:nvPicPr>
          <p:cNvPr id="10" name="Picture 9" descr="group of children">
            <a:extLst>
              <a:ext uri="{FF2B5EF4-FFF2-40B4-BE49-F238E27FC236}">
                <a16:creationId xmlns:a16="http://schemas.microsoft.com/office/drawing/2014/main" id="{07C8E602-D281-4158-AED4-3CB9608724D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92955" y="1941967"/>
            <a:ext cx="1328401" cy="93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66DA198C-17C5-6C69-9E62-43014AF39187}"/>
              </a:ext>
            </a:extLst>
          </p:cNvPr>
          <p:cNvGrpSpPr/>
          <p:nvPr/>
        </p:nvGrpSpPr>
        <p:grpSpPr>
          <a:xfrm>
            <a:off x="1583780" y="4485925"/>
            <a:ext cx="1717021" cy="900434"/>
            <a:chOff x="3161255" y="3565461"/>
            <a:chExt cx="2734575" cy="1434056"/>
          </a:xfrm>
        </p:grpSpPr>
        <p:pic>
          <p:nvPicPr>
            <p:cNvPr id="17" name="Picture 2" descr="C:\Users\wdj\Google Drive\Primary\Y5 SoW\From Tracy\Pronouns\you.png">
              <a:extLst>
                <a:ext uri="{FF2B5EF4-FFF2-40B4-BE49-F238E27FC236}">
                  <a16:creationId xmlns:a16="http://schemas.microsoft.com/office/drawing/2014/main" id="{A9CEE809-26C1-F4AE-08A1-DA897C4CF8FA}"/>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51458"/>
            <a:stretch/>
          </p:blipFill>
          <p:spPr bwMode="auto">
            <a:xfrm>
              <a:off x="3161255" y="3575632"/>
              <a:ext cx="785157" cy="142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group of children">
              <a:extLst>
                <a:ext uri="{FF2B5EF4-FFF2-40B4-BE49-F238E27FC236}">
                  <a16:creationId xmlns:a16="http://schemas.microsoft.com/office/drawing/2014/main" id="{D3518EB3-8504-288E-23EB-44651D6ABBF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3778480" y="3565461"/>
              <a:ext cx="2117350" cy="143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 name="Picture 70">
            <a:extLst>
              <a:ext uri="{FF2B5EF4-FFF2-40B4-BE49-F238E27FC236}">
                <a16:creationId xmlns:a16="http://schemas.microsoft.com/office/drawing/2014/main" id="{092EE107-A5DA-AF4A-388C-A8F89C3896F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69666" y="783867"/>
            <a:ext cx="3103142" cy="1542216"/>
          </a:xfrm>
          <a:prstGeom prst="rect">
            <a:avLst/>
          </a:prstGeom>
        </p:spPr>
      </p:pic>
      <p:pic>
        <p:nvPicPr>
          <p:cNvPr id="12" name="Picture 2" descr="C:\Users\wdj\Google Drive\Primary\Y5 SoW\From Tracy\Pronouns\i.png">
            <a:extLst>
              <a:ext uri="{FF2B5EF4-FFF2-40B4-BE49-F238E27FC236}">
                <a16:creationId xmlns:a16="http://schemas.microsoft.com/office/drawing/2014/main" id="{A814B3CC-AD53-7B9C-ED93-253DF57DFE8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15359" y="1358405"/>
            <a:ext cx="399008" cy="88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C:\Users\wdj\Google Drive\Primary\Y5 SoW\From Tracy\Pronouns\he.png">
            <a:extLst>
              <a:ext uri="{FF2B5EF4-FFF2-40B4-BE49-F238E27FC236}">
                <a16:creationId xmlns:a16="http://schemas.microsoft.com/office/drawing/2014/main" id="{CAE60FFA-511D-F2CD-0529-F38F09CC2379}"/>
              </a:ext>
            </a:extLst>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725834" y="2364639"/>
            <a:ext cx="1295403" cy="952181"/>
          </a:xfrm>
          <a:prstGeom prst="rect">
            <a:avLst/>
          </a:prstGeom>
          <a:noFill/>
          <a:ln>
            <a:noFill/>
          </a:ln>
        </p:spPr>
      </p:pic>
      <p:pic>
        <p:nvPicPr>
          <p:cNvPr id="22" name="Picture 2" descr="C:\Users\wdj\Google Drive\Primary\Y5 SoW\From Tracy\Pronouns\she.png">
            <a:extLst>
              <a:ext uri="{FF2B5EF4-FFF2-40B4-BE49-F238E27FC236}">
                <a16:creationId xmlns:a16="http://schemas.microsoft.com/office/drawing/2014/main" id="{402313F2-0758-F928-10DF-EDDF7ABF48D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462404" y="2357942"/>
            <a:ext cx="1295402" cy="98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a:extLst>
              <a:ext uri="{FF2B5EF4-FFF2-40B4-BE49-F238E27FC236}">
                <a16:creationId xmlns:a16="http://schemas.microsoft.com/office/drawing/2014/main" id="{5C30DE1E-F6FB-9FDF-2496-6997366AB040}"/>
              </a:ext>
            </a:extLst>
          </p:cNvPr>
          <p:cNvGrpSpPr/>
          <p:nvPr/>
        </p:nvGrpSpPr>
        <p:grpSpPr>
          <a:xfrm>
            <a:off x="9395748" y="1386046"/>
            <a:ext cx="996981" cy="971896"/>
            <a:chOff x="3660277" y="948991"/>
            <a:chExt cx="1575752" cy="1536105"/>
          </a:xfrm>
        </p:grpSpPr>
        <p:pic>
          <p:nvPicPr>
            <p:cNvPr id="27" name="Picture 26" descr="C:\Users\wdj\Google Drive\Primary\Y5 SoW\From Tracy\Pronouns\he.png">
              <a:extLst>
                <a:ext uri="{FF2B5EF4-FFF2-40B4-BE49-F238E27FC236}">
                  <a16:creationId xmlns:a16="http://schemas.microsoft.com/office/drawing/2014/main" id="{A6BACE3F-60F4-57C7-A3C4-24BDEA02F6B1}"/>
                </a:ext>
              </a:extLst>
            </p:cNvPr>
            <p:cNvPicPr/>
            <p:nvPr/>
          </p:nvPicPr>
          <p:blipFill rotWithShape="1">
            <a:blip r:embed="rId19" cstate="print">
              <a:extLst>
                <a:ext uri="{28A0092B-C50C-407E-A947-70E740481C1C}">
                  <a14:useLocalDpi xmlns:a14="http://schemas.microsoft.com/office/drawing/2010/main" val="0"/>
                </a:ext>
              </a:extLst>
            </a:blip>
            <a:srcRect r="66286"/>
            <a:stretch/>
          </p:blipFill>
          <p:spPr bwMode="auto">
            <a:xfrm>
              <a:off x="3660277" y="948991"/>
              <a:ext cx="687097" cy="1421043"/>
            </a:xfrm>
            <a:prstGeom prst="rect">
              <a:avLst/>
            </a:prstGeom>
            <a:noFill/>
            <a:ln>
              <a:noFill/>
            </a:ln>
          </p:spPr>
        </p:pic>
        <p:pic>
          <p:nvPicPr>
            <p:cNvPr id="28" name="Picture 27" descr="Background pattern&#10;&#10;Description automatically generated">
              <a:extLst>
                <a:ext uri="{FF2B5EF4-FFF2-40B4-BE49-F238E27FC236}">
                  <a16:creationId xmlns:a16="http://schemas.microsoft.com/office/drawing/2014/main" id="{95AA2719-65CD-AD2A-B3FD-E4461F1D8E4A}"/>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36310" r="25459" b="48254"/>
            <a:stretch/>
          </p:blipFill>
          <p:spPr>
            <a:xfrm>
              <a:off x="4347374" y="1016253"/>
              <a:ext cx="888655" cy="1468843"/>
            </a:xfrm>
            <a:prstGeom prst="rect">
              <a:avLst/>
            </a:prstGeom>
          </p:spPr>
        </p:pic>
      </p:grpSp>
      <p:pic>
        <p:nvPicPr>
          <p:cNvPr id="103" name="Picture 102">
            <a:extLst>
              <a:ext uri="{FF2B5EF4-FFF2-40B4-BE49-F238E27FC236}">
                <a16:creationId xmlns:a16="http://schemas.microsoft.com/office/drawing/2014/main" id="{FE055CF6-C025-A2AD-8302-5F98F2836A9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60031" y="3653503"/>
            <a:ext cx="3103142" cy="1542216"/>
          </a:xfrm>
          <a:prstGeom prst="rect">
            <a:avLst/>
          </a:prstGeom>
        </p:spPr>
      </p:pic>
      <p:grpSp>
        <p:nvGrpSpPr>
          <p:cNvPr id="29" name="Group 28">
            <a:extLst>
              <a:ext uri="{FF2B5EF4-FFF2-40B4-BE49-F238E27FC236}">
                <a16:creationId xmlns:a16="http://schemas.microsoft.com/office/drawing/2014/main" id="{11E86205-9612-55BD-BE0F-DE58788CC63C}"/>
              </a:ext>
            </a:extLst>
          </p:cNvPr>
          <p:cNvGrpSpPr/>
          <p:nvPr/>
        </p:nvGrpSpPr>
        <p:grpSpPr>
          <a:xfrm>
            <a:off x="10406853" y="4576425"/>
            <a:ext cx="1406504" cy="1056063"/>
            <a:chOff x="10628303" y="4808767"/>
            <a:chExt cx="1620596" cy="1216812"/>
          </a:xfrm>
        </p:grpSpPr>
        <p:pic>
          <p:nvPicPr>
            <p:cNvPr id="19" name="Picture 18" descr="Background pattern&#10;&#10;Description automatically generated">
              <a:extLst>
                <a:ext uri="{FF2B5EF4-FFF2-40B4-BE49-F238E27FC236}">
                  <a16:creationId xmlns:a16="http://schemas.microsoft.com/office/drawing/2014/main" id="{286249F9-B391-0E66-5EE9-18BD1FC2D84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75511" r="-316" b="40375"/>
            <a:stretch/>
          </p:blipFill>
          <p:spPr>
            <a:xfrm>
              <a:off x="11151650" y="4815916"/>
              <a:ext cx="477286" cy="1209663"/>
            </a:xfrm>
            <a:prstGeom prst="rect">
              <a:avLst/>
            </a:prstGeom>
          </p:spPr>
        </p:pic>
        <p:pic>
          <p:nvPicPr>
            <p:cNvPr id="20" name="Picture 19" descr="Background pattern&#10;&#10;Description automatically generated">
              <a:extLst>
                <a:ext uri="{FF2B5EF4-FFF2-40B4-BE49-F238E27FC236}">
                  <a16:creationId xmlns:a16="http://schemas.microsoft.com/office/drawing/2014/main" id="{AC9F7548-53B1-972E-BEFE-639463F3BCBC}"/>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t="53572" r="63478"/>
            <a:stretch/>
          </p:blipFill>
          <p:spPr>
            <a:xfrm>
              <a:off x="11543137" y="4874318"/>
              <a:ext cx="705762" cy="945945"/>
            </a:xfrm>
            <a:prstGeom prst="rect">
              <a:avLst/>
            </a:prstGeom>
          </p:spPr>
        </p:pic>
        <p:pic>
          <p:nvPicPr>
            <p:cNvPr id="21" name="Picture 20" descr="C:\Users\wdj\Google Drive\Primary\Y5 SoW\From Tracy\Pronouns\he.png">
              <a:extLst>
                <a:ext uri="{FF2B5EF4-FFF2-40B4-BE49-F238E27FC236}">
                  <a16:creationId xmlns:a16="http://schemas.microsoft.com/office/drawing/2014/main" id="{A5C74C40-C846-8C29-9F0A-8F2FB32608D0}"/>
                </a:ext>
              </a:extLst>
            </p:cNvPr>
            <p:cNvPicPr/>
            <p:nvPr/>
          </p:nvPicPr>
          <p:blipFill rotWithShape="1">
            <a:blip r:embed="rId23" cstate="print">
              <a:extLst>
                <a:ext uri="{28A0092B-C50C-407E-A947-70E740481C1C}">
                  <a14:useLocalDpi xmlns:a14="http://schemas.microsoft.com/office/drawing/2010/main" val="0"/>
                </a:ext>
              </a:extLst>
            </a:blip>
            <a:srcRect r="66286"/>
            <a:stretch/>
          </p:blipFill>
          <p:spPr bwMode="auto">
            <a:xfrm>
              <a:off x="10628303" y="4808767"/>
              <a:ext cx="489074" cy="1011496"/>
            </a:xfrm>
            <a:prstGeom prst="rect">
              <a:avLst/>
            </a:prstGeom>
            <a:noFill/>
            <a:ln>
              <a:noFill/>
            </a:ln>
          </p:spPr>
        </p:pic>
      </p:grpSp>
      <p:grpSp>
        <p:nvGrpSpPr>
          <p:cNvPr id="23" name="Group 22">
            <a:extLst>
              <a:ext uri="{FF2B5EF4-FFF2-40B4-BE49-F238E27FC236}">
                <a16:creationId xmlns:a16="http://schemas.microsoft.com/office/drawing/2014/main" id="{BCF645ED-0AE3-D213-3B3E-F0B0A6F3F9CD}"/>
              </a:ext>
            </a:extLst>
          </p:cNvPr>
          <p:cNvGrpSpPr/>
          <p:nvPr/>
        </p:nvGrpSpPr>
        <p:grpSpPr>
          <a:xfrm>
            <a:off x="8566100" y="4498304"/>
            <a:ext cx="1400170" cy="955991"/>
            <a:chOff x="9415947" y="3588430"/>
            <a:chExt cx="2266508" cy="1547499"/>
          </a:xfrm>
        </p:grpSpPr>
        <p:pic>
          <p:nvPicPr>
            <p:cNvPr id="24" name="Picture 23" descr="Background pattern&#10;&#10;Description automatically generated">
              <a:extLst>
                <a:ext uri="{FF2B5EF4-FFF2-40B4-BE49-F238E27FC236}">
                  <a16:creationId xmlns:a16="http://schemas.microsoft.com/office/drawing/2014/main" id="{E3465A8A-F0B7-127D-AAED-5426C35BD172}"/>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r="25459" b="48254"/>
            <a:stretch/>
          </p:blipFill>
          <p:spPr>
            <a:xfrm>
              <a:off x="9899606" y="3831002"/>
              <a:ext cx="1782849" cy="1304927"/>
            </a:xfrm>
            <a:prstGeom prst="rect">
              <a:avLst/>
            </a:prstGeom>
          </p:spPr>
        </p:pic>
        <p:pic>
          <p:nvPicPr>
            <p:cNvPr id="25" name="Picture 24" descr="C:\Users\wdj\Google Drive\Primary\Y5 SoW\From Tracy\Pronouns\he.png">
              <a:extLst>
                <a:ext uri="{FF2B5EF4-FFF2-40B4-BE49-F238E27FC236}">
                  <a16:creationId xmlns:a16="http://schemas.microsoft.com/office/drawing/2014/main" id="{DD94EF6F-41E4-39AF-D6D7-8046170D5533}"/>
                </a:ext>
              </a:extLst>
            </p:cNvPr>
            <p:cNvPicPr/>
            <p:nvPr/>
          </p:nvPicPr>
          <p:blipFill rotWithShape="1">
            <a:blip r:embed="rId23" cstate="print">
              <a:extLst>
                <a:ext uri="{28A0092B-C50C-407E-A947-70E740481C1C}">
                  <a14:useLocalDpi xmlns:a14="http://schemas.microsoft.com/office/drawing/2010/main" val="0"/>
                </a:ext>
              </a:extLst>
            </a:blip>
            <a:srcRect r="66286"/>
            <a:stretch/>
          </p:blipFill>
          <p:spPr bwMode="auto">
            <a:xfrm>
              <a:off x="9415947" y="3588430"/>
              <a:ext cx="687097" cy="1421043"/>
            </a:xfrm>
            <a:prstGeom prst="rect">
              <a:avLst/>
            </a:prstGeom>
            <a:noFill/>
            <a:ln>
              <a:noFill/>
            </a:ln>
          </p:spPr>
        </p:pic>
      </p:grpSp>
    </p:spTree>
    <p:extLst>
      <p:ext uri="{BB962C8B-B14F-4D97-AF65-F5344CB8AC3E}">
        <p14:creationId xmlns:p14="http://schemas.microsoft.com/office/powerpoint/2010/main" val="157267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is.wav"/>
                                        </p:tgtEl>
                                      </p:cMediaNode>
                                    </p:audio>
                                  </p:sub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8.33333E-7 -1.48148E-6 L 0.30299 -0.43426 " pathEditMode="relative" rAng="0" ptsTypes="AA">
                                      <p:cBhvr>
                                        <p:cTn id="10" dur="2000" fill="hold"/>
                                        <p:tgtEl>
                                          <p:spTgt spid="163"/>
                                        </p:tgtEl>
                                        <p:attrNameLst>
                                          <p:attrName>ppt_x</p:attrName>
                                          <p:attrName>ppt_y</p:attrName>
                                        </p:attrNameLst>
                                      </p:cBhvr>
                                      <p:rCtr x="15143" y="-21713"/>
                                    </p:animMotion>
                                  </p:childTnLst>
                                </p:cTn>
                              </p:par>
                            </p:childTnLst>
                          </p:cTn>
                        </p:par>
                        <p:par>
                          <p:cTn id="11" fill="hold">
                            <p:stCondLst>
                              <p:cond delay="2000"/>
                            </p:stCondLst>
                            <p:childTnLst>
                              <p:par>
                                <p:cTn id="12" presetID="1" presetClass="exit" presetSubtype="0" fill="hold" nodeType="afterEffect">
                                  <p:stCondLst>
                                    <p:cond delay="0"/>
                                  </p:stCondLst>
                                  <p:childTnLst>
                                    <p:set>
                                      <p:cBhvr>
                                        <p:cTn id="13" dur="1" fill="hold">
                                          <p:stCondLst>
                                            <p:cond delay="0"/>
                                          </p:stCondLst>
                                        </p:cTn>
                                        <p:tgtEl>
                                          <p:spTgt spid="163"/>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lis.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traduisent.wav"/>
                                        </p:tgtEl>
                                      </p:cMediaNode>
                                    </p:audio>
                                  </p:subTnLst>
                                </p:cTn>
                              </p:par>
                            </p:childTnLst>
                          </p:cTn>
                        </p:par>
                      </p:childTnLst>
                    </p:cTn>
                  </p:par>
                  <p:par>
                    <p:cTn id="20" fill="hold">
                      <p:stCondLst>
                        <p:cond delay="indefinite"/>
                      </p:stCondLst>
                      <p:childTnLst>
                        <p:par>
                          <p:cTn id="21" fill="hold">
                            <p:stCondLst>
                              <p:cond delay="0"/>
                            </p:stCondLst>
                            <p:childTnLst>
                              <p:par>
                                <p:cTn id="22" presetID="56" presetClass="path" presetSubtype="0" accel="50000" decel="50000" fill="hold" nodeType="clickEffect">
                                  <p:stCondLst>
                                    <p:cond delay="0"/>
                                  </p:stCondLst>
                                  <p:childTnLst>
                                    <p:animMotion origin="layout" path="M -1.25E-6 -1.48148E-6 L 0.32292 -0.00787 " pathEditMode="relative" rAng="0" ptsTypes="AA">
                                      <p:cBhvr>
                                        <p:cTn id="23" dur="2000" fill="hold"/>
                                        <p:tgtEl>
                                          <p:spTgt spid="7"/>
                                        </p:tgtEl>
                                        <p:attrNameLst>
                                          <p:attrName>ppt_x</p:attrName>
                                          <p:attrName>ppt_y</p:attrName>
                                        </p:attrNameLst>
                                      </p:cBhvr>
                                      <p:rCtr x="16146" y="-394"/>
                                    </p:animMotion>
                                  </p:childTnLst>
                                </p:cTn>
                              </p:par>
                            </p:childTnLst>
                          </p:cTn>
                        </p:par>
                        <p:par>
                          <p:cTn id="24" fill="hold">
                            <p:stCondLst>
                              <p:cond delay="2000"/>
                            </p:stCondLst>
                            <p:childTnLst>
                              <p:par>
                                <p:cTn id="25" presetID="1" presetClass="exit" presetSubtype="0" fill="hold" nodeType="after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raduisent.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produisez.wav"/>
                                        </p:tgtEl>
                                      </p:cMediaNode>
                                    </p:audio>
                                  </p:subTnLst>
                                </p:cTn>
                              </p:par>
                            </p:childTnLst>
                          </p:cTn>
                        </p:par>
                      </p:childTnLst>
                    </p:cTn>
                  </p:par>
                  <p:par>
                    <p:cTn id="33" fill="hold">
                      <p:stCondLst>
                        <p:cond delay="indefinite"/>
                      </p:stCondLst>
                      <p:childTnLst>
                        <p:par>
                          <p:cTn id="34" fill="hold">
                            <p:stCondLst>
                              <p:cond delay="0"/>
                            </p:stCondLst>
                            <p:childTnLst>
                              <p:par>
                                <p:cTn id="35" presetID="56" presetClass="path" presetSubtype="0" accel="50000" decel="50000" fill="hold" nodeType="clickEffect">
                                  <p:stCondLst>
                                    <p:cond delay="0"/>
                                  </p:stCondLst>
                                  <p:childTnLst>
                                    <p:animMotion origin="layout" path="M 5E-6 3.7037E-7 L -0.328 -0.00625 " pathEditMode="relative" rAng="0" ptsTypes="AA">
                                      <p:cBhvr>
                                        <p:cTn id="36" dur="2000" fill="hold"/>
                                        <p:tgtEl>
                                          <p:spTgt spid="9"/>
                                        </p:tgtEl>
                                        <p:attrNameLst>
                                          <p:attrName>ppt_x</p:attrName>
                                          <p:attrName>ppt_y</p:attrName>
                                        </p:attrNameLst>
                                      </p:cBhvr>
                                      <p:rCtr x="-16406" y="-324"/>
                                    </p:animMotion>
                                  </p:childTnLst>
                                </p:cTn>
                              </p:par>
                            </p:childTnLst>
                          </p:cTn>
                        </p:par>
                        <p:par>
                          <p:cTn id="37" fill="hold">
                            <p:stCondLst>
                              <p:cond delay="2000"/>
                            </p:stCondLst>
                            <p:childTnLst>
                              <p:par>
                                <p:cTn id="38" presetID="1" presetClass="exit" presetSubtype="0" fill="hold" nodeType="afterEffect">
                                  <p:stCondLst>
                                    <p:cond delay="0"/>
                                  </p:stCondLst>
                                  <p:childTnLst>
                                    <p:set>
                                      <p:cBhvr>
                                        <p:cTn id="39" dur="1" fill="hold">
                                          <p:stCondLst>
                                            <p:cond delay="0"/>
                                          </p:stCondLst>
                                        </p:cTn>
                                        <p:tgtEl>
                                          <p:spTgt spid="9"/>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produisez.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disons.wav"/>
                                        </p:tgtEl>
                                      </p:cMediaNode>
                                    </p:audio>
                                  </p:subTnLst>
                                </p:cTn>
                              </p:par>
                            </p:childTnLst>
                          </p:cTn>
                        </p:par>
                      </p:childTnLst>
                    </p:cTn>
                  </p:par>
                  <p:par>
                    <p:cTn id="46" fill="hold">
                      <p:stCondLst>
                        <p:cond delay="indefinite"/>
                      </p:stCondLst>
                      <p:childTnLst>
                        <p:par>
                          <p:cTn id="47" fill="hold">
                            <p:stCondLst>
                              <p:cond delay="0"/>
                            </p:stCondLst>
                            <p:childTnLst>
                              <p:par>
                                <p:cTn id="48" presetID="56" presetClass="path" presetSubtype="0" accel="50000" decel="50000" fill="hold" nodeType="clickEffect">
                                  <p:stCondLst>
                                    <p:cond delay="0"/>
                                  </p:stCondLst>
                                  <p:childTnLst>
                                    <p:animMotion origin="layout" path="M -3.125E-6 3.7037E-7 L -0.30377 -0.39653 " pathEditMode="relative" rAng="0" ptsTypes="AA">
                                      <p:cBhvr>
                                        <p:cTn id="49" dur="2000" fill="hold"/>
                                        <p:tgtEl>
                                          <p:spTgt spid="13"/>
                                        </p:tgtEl>
                                        <p:attrNameLst>
                                          <p:attrName>ppt_x</p:attrName>
                                          <p:attrName>ppt_y</p:attrName>
                                        </p:attrNameLst>
                                      </p:cBhvr>
                                      <p:rCtr x="-15195" y="-19838"/>
                                    </p:animMotion>
                                  </p:childTnLst>
                                </p:cTn>
                              </p:par>
                            </p:childTnLst>
                          </p:cTn>
                        </p:par>
                        <p:par>
                          <p:cTn id="50" fill="hold">
                            <p:stCondLst>
                              <p:cond delay="2000"/>
                            </p:stCondLst>
                            <p:childTnLst>
                              <p:par>
                                <p:cTn id="51" presetID="1" presetClass="exit" presetSubtype="0" fill="hold" nodeType="afterEffect">
                                  <p:stCondLst>
                                    <p:cond delay="0"/>
                                  </p:stCondLst>
                                  <p:childTnLst>
                                    <p:set>
                                      <p:cBhvr>
                                        <p:cTn id="52" dur="1" fill="hold">
                                          <p:stCondLst>
                                            <p:cond delay="0"/>
                                          </p:stCondLst>
                                        </p:cTn>
                                        <p:tgtEl>
                                          <p:spTgt spid="13"/>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disons.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construis.wav"/>
                                        </p:tgtEl>
                                      </p:cMediaNode>
                                    </p:audio>
                                  </p:subTnLst>
                                </p:cTn>
                              </p:par>
                            </p:childTnLst>
                          </p:cTn>
                        </p:par>
                      </p:childTnLst>
                    </p:cTn>
                  </p:par>
                  <p:par>
                    <p:cTn id="59" fill="hold">
                      <p:stCondLst>
                        <p:cond delay="indefinite"/>
                      </p:stCondLst>
                      <p:childTnLst>
                        <p:par>
                          <p:cTn id="60" fill="hold">
                            <p:stCondLst>
                              <p:cond delay="0"/>
                            </p:stCondLst>
                            <p:childTnLst>
                              <p:par>
                                <p:cTn id="61" presetID="56" presetClass="path" presetSubtype="0" accel="50000" decel="50000" fill="hold" nodeType="clickEffect">
                                  <p:stCondLst>
                                    <p:cond delay="0"/>
                                  </p:stCondLst>
                                  <p:childTnLst>
                                    <p:animMotion origin="layout" path="M 1.66667E-6 3.7037E-7 L 0.29687 -0.43241 " pathEditMode="relative" rAng="0" ptsTypes="AA">
                                      <p:cBhvr>
                                        <p:cTn id="62" dur="2000" fill="hold"/>
                                        <p:tgtEl>
                                          <p:spTgt spid="15"/>
                                        </p:tgtEl>
                                        <p:attrNameLst>
                                          <p:attrName>ppt_x</p:attrName>
                                          <p:attrName>ppt_y</p:attrName>
                                        </p:attrNameLst>
                                      </p:cBhvr>
                                      <p:rCtr x="14844" y="-21620"/>
                                    </p:animMotion>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0"/>
                                          </p:stCondLst>
                                        </p:cTn>
                                        <p:tgtEl>
                                          <p:spTgt spid="15"/>
                                        </p:tgtEl>
                                        <p:attrNameLst>
                                          <p:attrName>style.visibility</p:attrName>
                                        </p:attrNameLst>
                                      </p:cBhvr>
                                      <p:to>
                                        <p:strVal val="hidden"/>
                                      </p:to>
                                    </p:set>
                                  </p:childTnLst>
                                </p:cTn>
                              </p:par>
                              <p:par>
                                <p:cTn id="66" presetID="1"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construis.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8" name="conduisons.wav"/>
                                        </p:tgtEl>
                                      </p:cMediaNode>
                                    </p:audio>
                                  </p:subTnLst>
                                </p:cTn>
                              </p:par>
                            </p:childTnLst>
                          </p:cTn>
                        </p:par>
                      </p:childTnLst>
                    </p:cTn>
                  </p:par>
                  <p:par>
                    <p:cTn id="72" fill="hold">
                      <p:stCondLst>
                        <p:cond delay="indefinite"/>
                      </p:stCondLst>
                      <p:childTnLst>
                        <p:par>
                          <p:cTn id="73" fill="hold">
                            <p:stCondLst>
                              <p:cond delay="0"/>
                            </p:stCondLst>
                            <p:childTnLst>
                              <p:par>
                                <p:cTn id="74" presetID="56" presetClass="path" presetSubtype="0" accel="50000" decel="50000" fill="hold" nodeType="clickEffect">
                                  <p:stCondLst>
                                    <p:cond delay="0"/>
                                  </p:stCondLst>
                                  <p:childTnLst>
                                    <p:animMotion origin="layout" path="M 5E-6 4.44444E-6 L -0.29987 -0.38195 " pathEditMode="relative" rAng="0" ptsTypes="AA">
                                      <p:cBhvr>
                                        <p:cTn id="75" dur="2000" fill="hold"/>
                                        <p:tgtEl>
                                          <p:spTgt spid="30"/>
                                        </p:tgtEl>
                                        <p:attrNameLst>
                                          <p:attrName>ppt_x</p:attrName>
                                          <p:attrName>ppt_y</p:attrName>
                                        </p:attrNameLst>
                                      </p:cBhvr>
                                      <p:rCtr x="-15000" y="-19097"/>
                                    </p:animMotion>
                                  </p:childTnLst>
                                </p:cTn>
                              </p:par>
                            </p:childTnLst>
                          </p:cTn>
                        </p:par>
                        <p:par>
                          <p:cTn id="76" fill="hold">
                            <p:stCondLst>
                              <p:cond delay="2000"/>
                            </p:stCondLst>
                            <p:childTnLst>
                              <p:par>
                                <p:cTn id="77" presetID="1" presetClass="exit" presetSubtype="0" fill="hold" nodeType="afterEffect">
                                  <p:stCondLst>
                                    <p:cond delay="0"/>
                                  </p:stCondLst>
                                  <p:childTnLst>
                                    <p:set>
                                      <p:cBhvr>
                                        <p:cTn id="78" dur="1" fill="hold">
                                          <p:stCondLst>
                                            <p:cond delay="0"/>
                                          </p:stCondLst>
                                        </p:cTn>
                                        <p:tgtEl>
                                          <p:spTgt spid="30"/>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8" name="conduisons.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9" name="disent.wav"/>
                                        </p:tgtEl>
                                      </p:cMediaNode>
                                    </p:audio>
                                  </p:subTnLst>
                                </p:cTn>
                              </p:par>
                            </p:childTnLst>
                          </p:cTn>
                        </p:par>
                      </p:childTnLst>
                    </p:cTn>
                  </p:par>
                  <p:par>
                    <p:cTn id="85" fill="hold">
                      <p:stCondLst>
                        <p:cond delay="indefinite"/>
                      </p:stCondLst>
                      <p:childTnLst>
                        <p:par>
                          <p:cTn id="86" fill="hold">
                            <p:stCondLst>
                              <p:cond delay="0"/>
                            </p:stCondLst>
                            <p:childTnLst>
                              <p:par>
                                <p:cTn id="87" presetID="56" presetClass="path" presetSubtype="0" accel="50000" decel="50000" fill="hold" nodeType="clickEffect">
                                  <p:stCondLst>
                                    <p:cond delay="0"/>
                                  </p:stCondLst>
                                  <p:childTnLst>
                                    <p:animMotion origin="layout" path="M 2.08333E-6 3.7037E-7 L 0.33515 -0.01852 " pathEditMode="relative" rAng="0" ptsTypes="AA">
                                      <p:cBhvr>
                                        <p:cTn id="88" dur="2000" fill="hold"/>
                                        <p:tgtEl>
                                          <p:spTgt spid="31"/>
                                        </p:tgtEl>
                                        <p:attrNameLst>
                                          <p:attrName>ppt_x</p:attrName>
                                          <p:attrName>ppt_y</p:attrName>
                                        </p:attrNameLst>
                                      </p:cBhvr>
                                      <p:rCtr x="16758" y="-926"/>
                                    </p:animMotion>
                                  </p:childTnLst>
                                </p:cTn>
                              </p:par>
                            </p:childTnLst>
                          </p:cTn>
                        </p:par>
                        <p:par>
                          <p:cTn id="89" fill="hold">
                            <p:stCondLst>
                              <p:cond delay="2000"/>
                            </p:stCondLst>
                            <p:childTnLst>
                              <p:par>
                                <p:cTn id="90" presetID="1" presetClass="exit" presetSubtype="0" fill="hold" nodeType="afterEffect">
                                  <p:stCondLst>
                                    <p:cond delay="0"/>
                                  </p:stCondLst>
                                  <p:childTnLst>
                                    <p:set>
                                      <p:cBhvr>
                                        <p:cTn id="91" dur="1" fill="hold">
                                          <p:stCondLst>
                                            <p:cond delay="0"/>
                                          </p:stCondLst>
                                        </p:cTn>
                                        <p:tgtEl>
                                          <p:spTgt spid="31"/>
                                        </p:tgtEl>
                                        <p:attrNameLst>
                                          <p:attrName>style.visibility</p:attrName>
                                        </p:attrNameLst>
                                      </p:cBhvr>
                                      <p:to>
                                        <p:strVal val="hidden"/>
                                      </p:to>
                                    </p:set>
                                  </p:childTnLst>
                                </p:cTn>
                              </p:par>
                              <p:par>
                                <p:cTn id="92" presetID="1" presetClass="entr" presetSubtype="0" fill="hold" grpId="0" nodeType="withEffect">
                                  <p:stCondLst>
                                    <p:cond delay="0"/>
                                  </p:stCondLst>
                                  <p:childTnLst>
                                    <p:set>
                                      <p:cBhvr>
                                        <p:cTn id="9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9" name="disent.wav"/>
                                        </p:tgtEl>
                                      </p:cMediaNode>
                                    </p:audio>
                                  </p:sub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10" name="lisez.wav"/>
                                        </p:tgtEl>
                                      </p:cMediaNode>
                                    </p:audio>
                                  </p:subTnLst>
                                </p:cTn>
                              </p:par>
                            </p:childTnLst>
                          </p:cTn>
                        </p:par>
                      </p:childTnLst>
                    </p:cTn>
                  </p:par>
                  <p:par>
                    <p:cTn id="98" fill="hold">
                      <p:stCondLst>
                        <p:cond delay="indefinite"/>
                      </p:stCondLst>
                      <p:childTnLst>
                        <p:par>
                          <p:cTn id="99" fill="hold">
                            <p:stCondLst>
                              <p:cond delay="0"/>
                            </p:stCondLst>
                            <p:childTnLst>
                              <p:par>
                                <p:cTn id="100" presetID="56" presetClass="path" presetSubtype="0" accel="50000" decel="50000" fill="hold" nodeType="clickEffect">
                                  <p:stCondLst>
                                    <p:cond delay="0"/>
                                  </p:stCondLst>
                                  <p:childTnLst>
                                    <p:animMotion origin="layout" path="M 3.125E-6 -3.33333E-6 L -0.31367 -0.02477 " pathEditMode="relative" rAng="0" ptsTypes="AA">
                                      <p:cBhvr>
                                        <p:cTn id="101" dur="2000" fill="hold"/>
                                        <p:tgtEl>
                                          <p:spTgt spid="32"/>
                                        </p:tgtEl>
                                        <p:attrNameLst>
                                          <p:attrName>ppt_x</p:attrName>
                                          <p:attrName>ppt_y</p:attrName>
                                        </p:attrNameLst>
                                      </p:cBhvr>
                                      <p:rCtr x="-15690" y="-1250"/>
                                    </p:animMotion>
                                  </p:childTnLst>
                                </p:cTn>
                              </p:par>
                            </p:childTnLst>
                          </p:cTn>
                        </p:par>
                        <p:par>
                          <p:cTn id="102" fill="hold">
                            <p:stCondLst>
                              <p:cond delay="2000"/>
                            </p:stCondLst>
                            <p:childTnLst>
                              <p:par>
                                <p:cTn id="103" presetID="1" presetClass="exit" presetSubtype="0" fill="hold" nodeType="afterEffect">
                                  <p:stCondLst>
                                    <p:cond delay="0"/>
                                  </p:stCondLst>
                                  <p:childTnLst>
                                    <p:set>
                                      <p:cBhvr>
                                        <p:cTn id="104" dur="1" fill="hold">
                                          <p:stCondLst>
                                            <p:cond delay="0"/>
                                          </p:stCondLst>
                                        </p:cTn>
                                        <p:tgtEl>
                                          <p:spTgt spid="32"/>
                                        </p:tgtEl>
                                        <p:attrNameLst>
                                          <p:attrName>style.visibility</p:attrName>
                                        </p:attrNameLst>
                                      </p:cBhvr>
                                      <p:to>
                                        <p:strVal val="hidden"/>
                                      </p:to>
                                    </p:set>
                                  </p:childTnLst>
                                </p:cTn>
                              </p:par>
                              <p:par>
                                <p:cTn id="105" presetID="1" presetClass="entr" presetSubtype="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10" name="lisez.wav"/>
                                        </p:tgtEl>
                                      </p:cMediaNode>
                                    </p:audio>
                                  </p:sub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6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67"/>
                                        </p:tgtEl>
                                        <p:attrNameLst>
                                          <p:attrName>style.visibility</p:attrName>
                                        </p:attrNameLst>
                                      </p:cBhvr>
                                      <p:to>
                                        <p:strVal val="visible"/>
                                      </p:to>
                                    </p:set>
                                  </p:childTnLst>
                                </p:cTn>
                              </p:par>
                              <p:par>
                                <p:cTn id="113" presetID="2" presetClass="exit" presetSubtype="4" fill="hold" grpId="1" nodeType="withEffect">
                                  <p:stCondLst>
                                    <p:cond delay="0"/>
                                  </p:stCondLst>
                                  <p:childTnLst>
                                    <p:anim calcmode="lin" valueType="num">
                                      <p:cBhvr additive="base">
                                        <p:cTn id="114" dur="500"/>
                                        <p:tgtEl>
                                          <p:spTgt spid="33"/>
                                        </p:tgtEl>
                                        <p:attrNameLst>
                                          <p:attrName>ppt_x</p:attrName>
                                        </p:attrNameLst>
                                      </p:cBhvr>
                                      <p:tavLst>
                                        <p:tav tm="0">
                                          <p:val>
                                            <p:strVal val="ppt_x"/>
                                          </p:val>
                                        </p:tav>
                                        <p:tav tm="100000">
                                          <p:val>
                                            <p:strVal val="ppt_x"/>
                                          </p:val>
                                        </p:tav>
                                      </p:tavLst>
                                    </p:anim>
                                    <p:anim calcmode="lin" valueType="num">
                                      <p:cBhvr additive="base">
                                        <p:cTn id="115" dur="500"/>
                                        <p:tgtEl>
                                          <p:spTgt spid="33"/>
                                        </p:tgtEl>
                                        <p:attrNameLst>
                                          <p:attrName>ppt_y</p:attrName>
                                        </p:attrNameLst>
                                      </p:cBhvr>
                                      <p:tavLst>
                                        <p:tav tm="0">
                                          <p:val>
                                            <p:strVal val="ppt_y"/>
                                          </p:val>
                                        </p:tav>
                                        <p:tav tm="100000">
                                          <p:val>
                                            <p:strVal val="1+ppt_h/2"/>
                                          </p:val>
                                        </p:tav>
                                      </p:tavLst>
                                    </p:anim>
                                    <p:set>
                                      <p:cBhvr>
                                        <p:cTn id="116" dur="1" fill="hold">
                                          <p:stCondLst>
                                            <p:cond delay="499"/>
                                          </p:stCondLst>
                                        </p:cTn>
                                        <p:tgtEl>
                                          <p:spTgt spid="33"/>
                                        </p:tgtEl>
                                        <p:attrNameLst>
                                          <p:attrName>style.visibility</p:attrName>
                                        </p:attrNameLst>
                                      </p:cBhvr>
                                      <p:to>
                                        <p:strVal val="hidden"/>
                                      </p:to>
                                    </p:set>
                                  </p:childTnLst>
                                </p:cTn>
                              </p:par>
                              <p:par>
                                <p:cTn id="117" presetID="2" presetClass="exit" presetSubtype="4" fill="hold" grpId="1" nodeType="withEffect">
                                  <p:stCondLst>
                                    <p:cond delay="0"/>
                                  </p:stCondLst>
                                  <p:childTnLst>
                                    <p:anim calcmode="lin" valueType="num">
                                      <p:cBhvr additive="base">
                                        <p:cTn id="118" dur="500"/>
                                        <p:tgtEl>
                                          <p:spTgt spid="34"/>
                                        </p:tgtEl>
                                        <p:attrNameLst>
                                          <p:attrName>ppt_x</p:attrName>
                                        </p:attrNameLst>
                                      </p:cBhvr>
                                      <p:tavLst>
                                        <p:tav tm="0">
                                          <p:val>
                                            <p:strVal val="ppt_x"/>
                                          </p:val>
                                        </p:tav>
                                        <p:tav tm="100000">
                                          <p:val>
                                            <p:strVal val="ppt_x"/>
                                          </p:val>
                                        </p:tav>
                                      </p:tavLst>
                                    </p:anim>
                                    <p:anim calcmode="lin" valueType="num">
                                      <p:cBhvr additive="base">
                                        <p:cTn id="119" dur="500"/>
                                        <p:tgtEl>
                                          <p:spTgt spid="34"/>
                                        </p:tgtEl>
                                        <p:attrNameLst>
                                          <p:attrName>ppt_y</p:attrName>
                                        </p:attrNameLst>
                                      </p:cBhvr>
                                      <p:tavLst>
                                        <p:tav tm="0">
                                          <p:val>
                                            <p:strVal val="ppt_y"/>
                                          </p:val>
                                        </p:tav>
                                        <p:tav tm="100000">
                                          <p:val>
                                            <p:strVal val="1+ppt_h/2"/>
                                          </p:val>
                                        </p:tav>
                                      </p:tavLst>
                                    </p:anim>
                                    <p:set>
                                      <p:cBhvr>
                                        <p:cTn id="120" dur="1" fill="hold">
                                          <p:stCondLst>
                                            <p:cond delay="499"/>
                                          </p:stCondLst>
                                        </p:cTn>
                                        <p:tgtEl>
                                          <p:spTgt spid="34"/>
                                        </p:tgtEl>
                                        <p:attrNameLst>
                                          <p:attrName>style.visibility</p:attrName>
                                        </p:attrNameLst>
                                      </p:cBhvr>
                                      <p:to>
                                        <p:strVal val="hidden"/>
                                      </p:to>
                                    </p:set>
                                  </p:childTnLst>
                                </p:cTn>
                              </p:par>
                              <p:par>
                                <p:cTn id="121" presetID="2" presetClass="exit" presetSubtype="4" fill="hold" grpId="1" nodeType="withEffect">
                                  <p:stCondLst>
                                    <p:cond delay="0"/>
                                  </p:stCondLst>
                                  <p:childTnLst>
                                    <p:anim calcmode="lin" valueType="num">
                                      <p:cBhvr additive="base">
                                        <p:cTn id="122" dur="500"/>
                                        <p:tgtEl>
                                          <p:spTgt spid="36"/>
                                        </p:tgtEl>
                                        <p:attrNameLst>
                                          <p:attrName>ppt_x</p:attrName>
                                        </p:attrNameLst>
                                      </p:cBhvr>
                                      <p:tavLst>
                                        <p:tav tm="0">
                                          <p:val>
                                            <p:strVal val="ppt_x"/>
                                          </p:val>
                                        </p:tav>
                                        <p:tav tm="100000">
                                          <p:val>
                                            <p:strVal val="ppt_x"/>
                                          </p:val>
                                        </p:tav>
                                      </p:tavLst>
                                    </p:anim>
                                    <p:anim calcmode="lin" valueType="num">
                                      <p:cBhvr additive="base">
                                        <p:cTn id="123" dur="500"/>
                                        <p:tgtEl>
                                          <p:spTgt spid="36"/>
                                        </p:tgtEl>
                                        <p:attrNameLst>
                                          <p:attrName>ppt_y</p:attrName>
                                        </p:attrNameLst>
                                      </p:cBhvr>
                                      <p:tavLst>
                                        <p:tav tm="0">
                                          <p:val>
                                            <p:strVal val="ppt_y"/>
                                          </p:val>
                                        </p:tav>
                                        <p:tav tm="100000">
                                          <p:val>
                                            <p:strVal val="1+ppt_h/2"/>
                                          </p:val>
                                        </p:tav>
                                      </p:tavLst>
                                    </p:anim>
                                    <p:set>
                                      <p:cBhvr>
                                        <p:cTn id="124" dur="1" fill="hold">
                                          <p:stCondLst>
                                            <p:cond delay="499"/>
                                          </p:stCondLst>
                                        </p:cTn>
                                        <p:tgtEl>
                                          <p:spTgt spid="36"/>
                                        </p:tgtEl>
                                        <p:attrNameLst>
                                          <p:attrName>style.visibility</p:attrName>
                                        </p:attrNameLst>
                                      </p:cBhvr>
                                      <p:to>
                                        <p:strVal val="hidden"/>
                                      </p:to>
                                    </p:set>
                                  </p:childTnLst>
                                </p:cTn>
                              </p:par>
                              <p:par>
                                <p:cTn id="125" presetID="2" presetClass="exit" presetSubtype="4" fill="hold" grpId="1" nodeType="withEffect">
                                  <p:stCondLst>
                                    <p:cond delay="0"/>
                                  </p:stCondLst>
                                  <p:childTnLst>
                                    <p:anim calcmode="lin" valueType="num">
                                      <p:cBhvr additive="base">
                                        <p:cTn id="126" dur="500"/>
                                        <p:tgtEl>
                                          <p:spTgt spid="38"/>
                                        </p:tgtEl>
                                        <p:attrNameLst>
                                          <p:attrName>ppt_x</p:attrName>
                                        </p:attrNameLst>
                                      </p:cBhvr>
                                      <p:tavLst>
                                        <p:tav tm="0">
                                          <p:val>
                                            <p:strVal val="ppt_x"/>
                                          </p:val>
                                        </p:tav>
                                        <p:tav tm="100000">
                                          <p:val>
                                            <p:strVal val="ppt_x"/>
                                          </p:val>
                                        </p:tav>
                                      </p:tavLst>
                                    </p:anim>
                                    <p:anim calcmode="lin" valueType="num">
                                      <p:cBhvr additive="base">
                                        <p:cTn id="127" dur="500"/>
                                        <p:tgtEl>
                                          <p:spTgt spid="38"/>
                                        </p:tgtEl>
                                        <p:attrNameLst>
                                          <p:attrName>ppt_y</p:attrName>
                                        </p:attrNameLst>
                                      </p:cBhvr>
                                      <p:tavLst>
                                        <p:tav tm="0">
                                          <p:val>
                                            <p:strVal val="ppt_y"/>
                                          </p:val>
                                        </p:tav>
                                        <p:tav tm="100000">
                                          <p:val>
                                            <p:strVal val="1+ppt_h/2"/>
                                          </p:val>
                                        </p:tav>
                                      </p:tavLst>
                                    </p:anim>
                                    <p:set>
                                      <p:cBhvr>
                                        <p:cTn id="128" dur="1" fill="hold">
                                          <p:stCondLst>
                                            <p:cond delay="499"/>
                                          </p:stCondLst>
                                        </p:cTn>
                                        <p:tgtEl>
                                          <p:spTgt spid="38"/>
                                        </p:tgtEl>
                                        <p:attrNameLst>
                                          <p:attrName>style.visibility</p:attrName>
                                        </p:attrNameLst>
                                      </p:cBhvr>
                                      <p:to>
                                        <p:strVal val="hidden"/>
                                      </p:to>
                                    </p:set>
                                  </p:childTnLst>
                                </p:cTn>
                              </p:par>
                              <p:par>
                                <p:cTn id="129" presetID="2" presetClass="exit" presetSubtype="4" fill="hold" grpId="1" nodeType="withEffect">
                                  <p:stCondLst>
                                    <p:cond delay="0"/>
                                  </p:stCondLst>
                                  <p:childTnLst>
                                    <p:anim calcmode="lin" valueType="num">
                                      <p:cBhvr additive="base">
                                        <p:cTn id="130" dur="500"/>
                                        <p:tgtEl>
                                          <p:spTgt spid="39"/>
                                        </p:tgtEl>
                                        <p:attrNameLst>
                                          <p:attrName>ppt_x</p:attrName>
                                        </p:attrNameLst>
                                      </p:cBhvr>
                                      <p:tavLst>
                                        <p:tav tm="0">
                                          <p:val>
                                            <p:strVal val="ppt_x"/>
                                          </p:val>
                                        </p:tav>
                                        <p:tav tm="100000">
                                          <p:val>
                                            <p:strVal val="ppt_x"/>
                                          </p:val>
                                        </p:tav>
                                      </p:tavLst>
                                    </p:anim>
                                    <p:anim calcmode="lin" valueType="num">
                                      <p:cBhvr additive="base">
                                        <p:cTn id="131" dur="500"/>
                                        <p:tgtEl>
                                          <p:spTgt spid="39"/>
                                        </p:tgtEl>
                                        <p:attrNameLst>
                                          <p:attrName>ppt_y</p:attrName>
                                        </p:attrNameLst>
                                      </p:cBhvr>
                                      <p:tavLst>
                                        <p:tav tm="0">
                                          <p:val>
                                            <p:strVal val="ppt_y"/>
                                          </p:val>
                                        </p:tav>
                                        <p:tav tm="100000">
                                          <p:val>
                                            <p:strVal val="1+ppt_h/2"/>
                                          </p:val>
                                        </p:tav>
                                      </p:tavLst>
                                    </p:anim>
                                    <p:set>
                                      <p:cBhvr>
                                        <p:cTn id="132" dur="1" fill="hold">
                                          <p:stCondLst>
                                            <p:cond delay="499"/>
                                          </p:stCondLst>
                                        </p:cTn>
                                        <p:tgtEl>
                                          <p:spTgt spid="39"/>
                                        </p:tgtEl>
                                        <p:attrNameLst>
                                          <p:attrName>style.visibility</p:attrName>
                                        </p:attrNameLst>
                                      </p:cBhvr>
                                      <p:to>
                                        <p:strVal val="hidden"/>
                                      </p:to>
                                    </p:set>
                                  </p:childTnLst>
                                </p:cTn>
                              </p:par>
                              <p:par>
                                <p:cTn id="133" presetID="2" presetClass="exit" presetSubtype="4" fill="hold" grpId="1" nodeType="withEffect">
                                  <p:stCondLst>
                                    <p:cond delay="0"/>
                                  </p:stCondLst>
                                  <p:childTnLst>
                                    <p:anim calcmode="lin" valueType="num">
                                      <p:cBhvr additive="base">
                                        <p:cTn id="134" dur="500"/>
                                        <p:tgtEl>
                                          <p:spTgt spid="40"/>
                                        </p:tgtEl>
                                        <p:attrNameLst>
                                          <p:attrName>ppt_x</p:attrName>
                                        </p:attrNameLst>
                                      </p:cBhvr>
                                      <p:tavLst>
                                        <p:tav tm="0">
                                          <p:val>
                                            <p:strVal val="ppt_x"/>
                                          </p:val>
                                        </p:tav>
                                        <p:tav tm="100000">
                                          <p:val>
                                            <p:strVal val="ppt_x"/>
                                          </p:val>
                                        </p:tav>
                                      </p:tavLst>
                                    </p:anim>
                                    <p:anim calcmode="lin" valueType="num">
                                      <p:cBhvr additive="base">
                                        <p:cTn id="135" dur="500"/>
                                        <p:tgtEl>
                                          <p:spTgt spid="40"/>
                                        </p:tgtEl>
                                        <p:attrNameLst>
                                          <p:attrName>ppt_y</p:attrName>
                                        </p:attrNameLst>
                                      </p:cBhvr>
                                      <p:tavLst>
                                        <p:tav tm="0">
                                          <p:val>
                                            <p:strVal val="ppt_y"/>
                                          </p:val>
                                        </p:tav>
                                        <p:tav tm="100000">
                                          <p:val>
                                            <p:strVal val="1+ppt_h/2"/>
                                          </p:val>
                                        </p:tav>
                                      </p:tavLst>
                                    </p:anim>
                                    <p:set>
                                      <p:cBhvr>
                                        <p:cTn id="136" dur="1" fill="hold">
                                          <p:stCondLst>
                                            <p:cond delay="499"/>
                                          </p:stCondLst>
                                        </p:cTn>
                                        <p:tgtEl>
                                          <p:spTgt spid="40"/>
                                        </p:tgtEl>
                                        <p:attrNameLst>
                                          <p:attrName>style.visibility</p:attrName>
                                        </p:attrNameLst>
                                      </p:cBhvr>
                                      <p:to>
                                        <p:strVal val="hidden"/>
                                      </p:to>
                                    </p:set>
                                  </p:childTnLst>
                                </p:cTn>
                              </p:par>
                              <p:par>
                                <p:cTn id="137" presetID="2" presetClass="exit" presetSubtype="4" fill="hold" grpId="1" nodeType="withEffect">
                                  <p:stCondLst>
                                    <p:cond delay="0"/>
                                  </p:stCondLst>
                                  <p:childTnLst>
                                    <p:anim calcmode="lin" valueType="num">
                                      <p:cBhvr additive="base">
                                        <p:cTn id="138" dur="500"/>
                                        <p:tgtEl>
                                          <p:spTgt spid="35"/>
                                        </p:tgtEl>
                                        <p:attrNameLst>
                                          <p:attrName>ppt_x</p:attrName>
                                        </p:attrNameLst>
                                      </p:cBhvr>
                                      <p:tavLst>
                                        <p:tav tm="0">
                                          <p:val>
                                            <p:strVal val="ppt_x"/>
                                          </p:val>
                                        </p:tav>
                                        <p:tav tm="100000">
                                          <p:val>
                                            <p:strVal val="ppt_x"/>
                                          </p:val>
                                        </p:tav>
                                      </p:tavLst>
                                    </p:anim>
                                    <p:anim calcmode="lin" valueType="num">
                                      <p:cBhvr additive="base">
                                        <p:cTn id="139" dur="500"/>
                                        <p:tgtEl>
                                          <p:spTgt spid="35"/>
                                        </p:tgtEl>
                                        <p:attrNameLst>
                                          <p:attrName>ppt_y</p:attrName>
                                        </p:attrNameLst>
                                      </p:cBhvr>
                                      <p:tavLst>
                                        <p:tav tm="0">
                                          <p:val>
                                            <p:strVal val="ppt_y"/>
                                          </p:val>
                                        </p:tav>
                                        <p:tav tm="100000">
                                          <p:val>
                                            <p:strVal val="1+ppt_h/2"/>
                                          </p:val>
                                        </p:tav>
                                      </p:tavLst>
                                    </p:anim>
                                    <p:set>
                                      <p:cBhvr>
                                        <p:cTn id="140" dur="1" fill="hold">
                                          <p:stCondLst>
                                            <p:cond delay="499"/>
                                          </p:stCondLst>
                                        </p:cTn>
                                        <p:tgtEl>
                                          <p:spTgt spid="35"/>
                                        </p:tgtEl>
                                        <p:attrNameLst>
                                          <p:attrName>style.visibility</p:attrName>
                                        </p:attrNameLst>
                                      </p:cBhvr>
                                      <p:to>
                                        <p:strVal val="hidden"/>
                                      </p:to>
                                    </p:set>
                                  </p:childTnLst>
                                </p:cTn>
                              </p:par>
                              <p:par>
                                <p:cTn id="141" presetID="2" presetClass="exit" presetSubtype="4" fill="hold" grpId="1" nodeType="withEffect">
                                  <p:stCondLst>
                                    <p:cond delay="0"/>
                                  </p:stCondLst>
                                  <p:childTnLst>
                                    <p:anim calcmode="lin" valueType="num">
                                      <p:cBhvr additive="base">
                                        <p:cTn id="142" dur="500"/>
                                        <p:tgtEl>
                                          <p:spTgt spid="37"/>
                                        </p:tgtEl>
                                        <p:attrNameLst>
                                          <p:attrName>ppt_x</p:attrName>
                                        </p:attrNameLst>
                                      </p:cBhvr>
                                      <p:tavLst>
                                        <p:tav tm="0">
                                          <p:val>
                                            <p:strVal val="ppt_x"/>
                                          </p:val>
                                        </p:tav>
                                        <p:tav tm="100000">
                                          <p:val>
                                            <p:strVal val="ppt_x"/>
                                          </p:val>
                                        </p:tav>
                                      </p:tavLst>
                                    </p:anim>
                                    <p:anim calcmode="lin" valueType="num">
                                      <p:cBhvr additive="base">
                                        <p:cTn id="143" dur="500"/>
                                        <p:tgtEl>
                                          <p:spTgt spid="37"/>
                                        </p:tgtEl>
                                        <p:attrNameLst>
                                          <p:attrName>ppt_y</p:attrName>
                                        </p:attrNameLst>
                                      </p:cBhvr>
                                      <p:tavLst>
                                        <p:tav tm="0">
                                          <p:val>
                                            <p:strVal val="ppt_y"/>
                                          </p:val>
                                        </p:tav>
                                        <p:tav tm="100000">
                                          <p:val>
                                            <p:strVal val="1+ppt_h/2"/>
                                          </p:val>
                                        </p:tav>
                                      </p:tavLst>
                                    </p:anim>
                                    <p:set>
                                      <p:cBhvr>
                                        <p:cTn id="14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16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11836" y="830280"/>
            <a:ext cx="8032494" cy="877258"/>
          </a:xfrm>
        </p:spPr>
        <p:txBody>
          <a:bodyPr>
            <a:normAutofit/>
          </a:bodyPr>
          <a:lstStyle/>
          <a:p>
            <a:pPr>
              <a:lnSpc>
                <a:spcPct val="100000"/>
              </a:lnSpc>
            </a:pPr>
            <a:r>
              <a:rPr lang="en-GB" dirty="0">
                <a:solidFill>
                  <a:srgbClr val="0055A5"/>
                </a:solidFill>
              </a:rPr>
              <a:t>Remember that to form the present tense of verbs like </a:t>
            </a:r>
            <a:r>
              <a:rPr lang="fr-FR" b="1" dirty="0">
                <a:solidFill>
                  <a:schemeClr val="accent2"/>
                </a:solidFill>
              </a:rPr>
              <a:t>écrire</a:t>
            </a:r>
            <a:r>
              <a:rPr lang="en-GB" dirty="0">
                <a:solidFill>
                  <a:srgbClr val="0055A5"/>
                </a:solidFill>
              </a:rPr>
              <a:t>, we take the following steps:</a:t>
            </a:r>
            <a:endParaRPr lang="en-GB" sz="1600" dirty="0">
              <a:solidFill>
                <a:srgbClr val="0055A5"/>
              </a:solidFill>
            </a:endParaRP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0" y="213557"/>
            <a:ext cx="7083972" cy="647577"/>
          </a:xfrm>
        </p:spPr>
        <p:txBody>
          <a:bodyPr>
            <a:normAutofit/>
          </a:bodyPr>
          <a:lstStyle/>
          <a:p>
            <a:r>
              <a:rPr lang="fr-FR" dirty="0"/>
              <a:t>Les verbes comme écrire</a:t>
            </a:r>
          </a:p>
        </p:txBody>
      </p:sp>
      <p:sp>
        <p:nvSpPr>
          <p:cNvPr id="9" name="Rounded Rectangle 46">
            <a:extLst>
              <a:ext uri="{FF2B5EF4-FFF2-40B4-BE49-F238E27FC236}">
                <a16:creationId xmlns:a16="http://schemas.microsoft.com/office/drawing/2014/main" id="{388C1FAD-2209-FC88-010D-4F5A21E1F4D2}"/>
              </a:ext>
            </a:extLst>
          </p:cNvPr>
          <p:cNvSpPr/>
          <p:nvPr/>
        </p:nvSpPr>
        <p:spPr>
          <a:xfrm>
            <a:off x="9878454" y="254299"/>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36" name="TextBox 35">
            <a:extLst>
              <a:ext uri="{FF2B5EF4-FFF2-40B4-BE49-F238E27FC236}">
                <a16:creationId xmlns:a16="http://schemas.microsoft.com/office/drawing/2014/main" id="{93F9687A-47D6-C5DA-E2BE-F2DDA61B955C}"/>
              </a:ext>
            </a:extLst>
          </p:cNvPr>
          <p:cNvSpPr txBox="1"/>
          <p:nvPr/>
        </p:nvSpPr>
        <p:spPr>
          <a:xfrm>
            <a:off x="812052" y="1707538"/>
            <a:ext cx="1823797" cy="830997"/>
          </a:xfrm>
          <a:prstGeom prst="rect">
            <a:avLst/>
          </a:prstGeom>
          <a:noFill/>
        </p:spPr>
        <p:txBody>
          <a:bodyPr wrap="square" rtlCol="0">
            <a:spAutoFit/>
          </a:bodyPr>
          <a:lstStyle/>
          <a:p>
            <a:pPr algn="ctr"/>
            <a:r>
              <a:rPr lang="en-GB" sz="2400" dirty="0">
                <a:solidFill>
                  <a:schemeClr val="tx2"/>
                </a:solidFill>
              </a:rPr>
              <a:t>Verb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2684512" y="1867505"/>
            <a:ext cx="2847251" cy="461665"/>
          </a:xfrm>
          <a:prstGeom prst="rect">
            <a:avLst/>
          </a:prstGeom>
          <a:noFill/>
        </p:spPr>
        <p:txBody>
          <a:bodyPr wrap="square" rtlCol="0">
            <a:spAutoFit/>
          </a:bodyPr>
          <a:lstStyle/>
          <a:p>
            <a:pPr algn="ctr"/>
            <a:r>
              <a:rPr lang="en-GB" sz="2400" dirty="0">
                <a:solidFill>
                  <a:schemeClr val="tx2"/>
                </a:solidFill>
              </a:rPr>
              <a:t>Form the stem</a:t>
            </a:r>
          </a:p>
        </p:txBody>
      </p:sp>
      <p:sp>
        <p:nvSpPr>
          <p:cNvPr id="40" name="TextBox 39">
            <a:extLst>
              <a:ext uri="{FF2B5EF4-FFF2-40B4-BE49-F238E27FC236}">
                <a16:creationId xmlns:a16="http://schemas.microsoft.com/office/drawing/2014/main" id="{1B447061-3E82-D8A1-50C0-3EA784E5E2A4}"/>
              </a:ext>
            </a:extLst>
          </p:cNvPr>
          <p:cNvSpPr txBox="1"/>
          <p:nvPr/>
        </p:nvSpPr>
        <p:spPr>
          <a:xfrm>
            <a:off x="5439312" y="1680905"/>
            <a:ext cx="2713779" cy="830997"/>
          </a:xfrm>
          <a:prstGeom prst="rect">
            <a:avLst/>
          </a:prstGeom>
          <a:noFill/>
        </p:spPr>
        <p:txBody>
          <a:bodyPr wrap="square" rtlCol="0">
            <a:spAutoFit/>
          </a:bodyPr>
          <a:lstStyle/>
          <a:p>
            <a:pPr algn="ctr"/>
            <a:r>
              <a:rPr lang="en-GB" sz="2400" dirty="0">
                <a:solidFill>
                  <a:schemeClr val="tx2"/>
                </a:solidFill>
              </a:rPr>
              <a:t>Add </a:t>
            </a:r>
            <a:r>
              <a:rPr lang="en-GB" sz="2400" b="1" dirty="0">
                <a:solidFill>
                  <a:schemeClr val="accent2"/>
                </a:solidFill>
              </a:rPr>
              <a:t>endings </a:t>
            </a:r>
            <a:r>
              <a:rPr lang="en-GB" sz="2400" dirty="0">
                <a:solidFill>
                  <a:schemeClr val="tx2"/>
                </a:solidFill>
              </a:rPr>
              <a:t>to the stems…</a:t>
            </a:r>
          </a:p>
        </p:txBody>
      </p:sp>
      <p:sp>
        <p:nvSpPr>
          <p:cNvPr id="42" name="TextBox 41">
            <a:extLst>
              <a:ext uri="{FF2B5EF4-FFF2-40B4-BE49-F238E27FC236}">
                <a16:creationId xmlns:a16="http://schemas.microsoft.com/office/drawing/2014/main" id="{2C671683-A7DF-0D4B-69D5-6CA3F027F6F9}"/>
              </a:ext>
            </a:extLst>
          </p:cNvPr>
          <p:cNvSpPr txBox="1"/>
          <p:nvPr/>
        </p:nvSpPr>
        <p:spPr>
          <a:xfrm>
            <a:off x="8778217" y="1837216"/>
            <a:ext cx="1824663" cy="461665"/>
          </a:xfrm>
          <a:prstGeom prst="rect">
            <a:avLst/>
          </a:prstGeom>
          <a:noFill/>
        </p:spPr>
        <p:txBody>
          <a:bodyPr wrap="square" rtlCol="0">
            <a:spAutoFit/>
          </a:bodyPr>
          <a:lstStyle/>
          <a:p>
            <a:pPr algn="ctr"/>
            <a:r>
              <a:rPr lang="fr-FR" sz="2400" dirty="0">
                <a:solidFill>
                  <a:schemeClr val="tx2"/>
                </a:solidFill>
              </a:rPr>
              <a:t>…et voilà !</a:t>
            </a:r>
          </a:p>
        </p:txBody>
      </p:sp>
      <p:sp>
        <p:nvSpPr>
          <p:cNvPr id="19" name="Rectangle: Rounded Corners 18">
            <a:extLst>
              <a:ext uri="{FF2B5EF4-FFF2-40B4-BE49-F238E27FC236}">
                <a16:creationId xmlns:a16="http://schemas.microsoft.com/office/drawing/2014/main" id="{B4E03F7D-5815-08CD-654B-D5ECF52DEE1F}"/>
              </a:ext>
            </a:extLst>
          </p:cNvPr>
          <p:cNvSpPr/>
          <p:nvPr/>
        </p:nvSpPr>
        <p:spPr>
          <a:xfrm>
            <a:off x="4451732" y="5378560"/>
            <a:ext cx="3704509" cy="708080"/>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write down, writing down</a:t>
            </a:r>
          </a:p>
        </p:txBody>
      </p:sp>
      <p:sp>
        <p:nvSpPr>
          <p:cNvPr id="20" name="Rectangle: Rounded Corners 19">
            <a:extLst>
              <a:ext uri="{FF2B5EF4-FFF2-40B4-BE49-F238E27FC236}">
                <a16:creationId xmlns:a16="http://schemas.microsoft.com/office/drawing/2014/main" id="{0A5DBDE1-3853-07D8-6A8A-6EF16851CC06}"/>
              </a:ext>
            </a:extLst>
          </p:cNvPr>
          <p:cNvSpPr/>
          <p:nvPr/>
        </p:nvSpPr>
        <p:spPr>
          <a:xfrm>
            <a:off x="8246100" y="5369810"/>
            <a:ext cx="3704510" cy="713491"/>
          </a:xfrm>
          <a:prstGeom prst="round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5A5"/>
                </a:solidFill>
              </a:rPr>
              <a:t>to describe, describing</a:t>
            </a:r>
          </a:p>
        </p:txBody>
      </p:sp>
      <p:sp>
        <p:nvSpPr>
          <p:cNvPr id="25" name="TextBox 24">
            <a:extLst>
              <a:ext uri="{FF2B5EF4-FFF2-40B4-BE49-F238E27FC236}">
                <a16:creationId xmlns:a16="http://schemas.microsoft.com/office/drawing/2014/main" id="{6E73C62A-0FE0-6C3B-E72A-3DB17B2AB5BC}"/>
              </a:ext>
            </a:extLst>
          </p:cNvPr>
          <p:cNvSpPr txBox="1"/>
          <p:nvPr/>
        </p:nvSpPr>
        <p:spPr>
          <a:xfrm>
            <a:off x="11836" y="5342334"/>
            <a:ext cx="4538272" cy="707886"/>
          </a:xfrm>
          <a:prstGeom prst="rect">
            <a:avLst/>
          </a:prstGeom>
          <a:noFill/>
        </p:spPr>
        <p:txBody>
          <a:bodyPr wrap="square" rtlCol="0">
            <a:spAutoFit/>
          </a:bodyPr>
          <a:lstStyle/>
          <a:p>
            <a:r>
              <a:rPr lang="fr-FR" sz="2000" b="1" dirty="0">
                <a:solidFill>
                  <a:srgbClr val="0055A5"/>
                </a:solidFill>
              </a:rPr>
              <a:t>Quiz rapide! </a:t>
            </a:r>
            <a:r>
              <a:rPr lang="fr-FR" sz="2000" dirty="0">
                <a:solidFill>
                  <a:srgbClr val="0055A5"/>
                </a:solidFill>
              </a:rPr>
              <a:t>Voici d’autres verbes comme </a:t>
            </a:r>
            <a:r>
              <a:rPr lang="fr-FR" sz="2000" b="1" dirty="0">
                <a:solidFill>
                  <a:srgbClr val="0055A5"/>
                </a:solidFill>
              </a:rPr>
              <a:t>écrire</a:t>
            </a:r>
            <a:r>
              <a:rPr lang="fr-FR" sz="2000" dirty="0">
                <a:solidFill>
                  <a:srgbClr val="0055A5"/>
                </a:solidFill>
              </a:rPr>
              <a:t>: traduis en anglais </a:t>
            </a:r>
          </a:p>
        </p:txBody>
      </p:sp>
      <p:sp>
        <p:nvSpPr>
          <p:cNvPr id="29" name="Rectangle: Rounded Corners 28">
            <a:extLst>
              <a:ext uri="{FF2B5EF4-FFF2-40B4-BE49-F238E27FC236}">
                <a16:creationId xmlns:a16="http://schemas.microsoft.com/office/drawing/2014/main" id="{C62F7F27-542C-DB1C-B540-24E819B4BFE0}"/>
              </a:ext>
            </a:extLst>
          </p:cNvPr>
          <p:cNvSpPr/>
          <p:nvPr/>
        </p:nvSpPr>
        <p:spPr>
          <a:xfrm>
            <a:off x="4451733" y="5378560"/>
            <a:ext cx="3704509" cy="708080"/>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inscrire</a:t>
            </a:r>
          </a:p>
        </p:txBody>
      </p:sp>
      <p:sp>
        <p:nvSpPr>
          <p:cNvPr id="31" name="Rectangle: Rounded Corners 30">
            <a:extLst>
              <a:ext uri="{FF2B5EF4-FFF2-40B4-BE49-F238E27FC236}">
                <a16:creationId xmlns:a16="http://schemas.microsoft.com/office/drawing/2014/main" id="{C51FB517-EC2C-B55A-55E9-C0B0FA026AF1}"/>
              </a:ext>
            </a:extLst>
          </p:cNvPr>
          <p:cNvSpPr/>
          <p:nvPr/>
        </p:nvSpPr>
        <p:spPr>
          <a:xfrm>
            <a:off x="8229545" y="5375221"/>
            <a:ext cx="3704509" cy="708080"/>
          </a:xfrm>
          <a:prstGeom prst="roundRect">
            <a:avLst/>
          </a:prstGeom>
          <a:solidFill>
            <a:srgbClr val="0055A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décrire</a:t>
            </a:r>
          </a:p>
        </p:txBody>
      </p:sp>
      <p:sp>
        <p:nvSpPr>
          <p:cNvPr id="41" name="Speech Bubble: Rectangle with Corners Rounded 40">
            <a:extLst>
              <a:ext uri="{FF2B5EF4-FFF2-40B4-BE49-F238E27FC236}">
                <a16:creationId xmlns:a16="http://schemas.microsoft.com/office/drawing/2014/main" id="{EB1B233A-5358-B4E1-1211-BCC2610F02F6}"/>
              </a:ext>
            </a:extLst>
          </p:cNvPr>
          <p:cNvSpPr/>
          <p:nvPr/>
        </p:nvSpPr>
        <p:spPr>
          <a:xfrm>
            <a:off x="8875543" y="782650"/>
            <a:ext cx="3058511" cy="1516231"/>
          </a:xfrm>
          <a:prstGeom prst="wedgeRoundRectCallout">
            <a:avLst>
              <a:gd name="adj1" fmla="val 21091"/>
              <a:gd name="adj2" fmla="val 62500"/>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Which of these verb forms sound the same?</a:t>
            </a:r>
          </a:p>
        </p:txBody>
      </p:sp>
      <p:sp>
        <p:nvSpPr>
          <p:cNvPr id="45" name="Callout: Right Arrow 44">
            <a:extLst>
              <a:ext uri="{FF2B5EF4-FFF2-40B4-BE49-F238E27FC236}">
                <a16:creationId xmlns:a16="http://schemas.microsoft.com/office/drawing/2014/main" id="{675C8B18-4B57-CF34-DCBD-7E712D8497B5}"/>
              </a:ext>
            </a:extLst>
          </p:cNvPr>
          <p:cNvSpPr/>
          <p:nvPr/>
        </p:nvSpPr>
        <p:spPr>
          <a:xfrm>
            <a:off x="1208367" y="2604797"/>
            <a:ext cx="1823798" cy="2400528"/>
          </a:xfrm>
          <a:prstGeom prst="rightArrowCallout">
            <a:avLst>
              <a:gd name="adj1" fmla="val 25000"/>
              <a:gd name="adj2" fmla="val 25000"/>
              <a:gd name="adj3" fmla="val 15947"/>
              <a:gd name="adj4" fmla="val 77767"/>
            </a:avLst>
          </a:prstGeom>
          <a:solidFill>
            <a:srgbClr val="E7EAF3"/>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55A5"/>
                </a:solidFill>
              </a:rPr>
              <a:t>écri</a:t>
            </a:r>
            <a:r>
              <a:rPr lang="fr-FR" sz="2400" b="1" dirty="0">
                <a:solidFill>
                  <a:schemeClr val="accent2"/>
                </a:solidFill>
              </a:rPr>
              <a:t>re</a:t>
            </a:r>
          </a:p>
        </p:txBody>
      </p:sp>
      <p:sp>
        <p:nvSpPr>
          <p:cNvPr id="47" name="Rectangle 46">
            <a:extLst>
              <a:ext uri="{FF2B5EF4-FFF2-40B4-BE49-F238E27FC236}">
                <a16:creationId xmlns:a16="http://schemas.microsoft.com/office/drawing/2014/main" id="{429755E7-F345-2F55-38BF-A3197FF660CF}"/>
              </a:ext>
            </a:extLst>
          </p:cNvPr>
          <p:cNvSpPr/>
          <p:nvPr/>
        </p:nvSpPr>
        <p:spPr>
          <a:xfrm>
            <a:off x="8875543" y="2558238"/>
            <a:ext cx="2955543" cy="2447087"/>
          </a:xfrm>
          <a:prstGeom prst="rect">
            <a:avLst/>
          </a:prstGeom>
          <a:solidFill>
            <a:srgbClr val="E7EAF3"/>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55A5"/>
                </a:solidFill>
              </a:rPr>
              <a:t>j’écri</a:t>
            </a:r>
            <a:r>
              <a:rPr lang="fr-FR" sz="2400" b="1" dirty="0">
                <a:solidFill>
                  <a:schemeClr val="accent2"/>
                </a:solidFill>
              </a:rPr>
              <a:t>s</a:t>
            </a:r>
          </a:p>
          <a:p>
            <a:pPr algn="ctr"/>
            <a:r>
              <a:rPr lang="fr-FR" sz="2400" dirty="0">
                <a:solidFill>
                  <a:srgbClr val="0055A5"/>
                </a:solidFill>
              </a:rPr>
              <a:t>tu écri</a:t>
            </a:r>
            <a:r>
              <a:rPr lang="fr-FR" sz="2400" b="1" dirty="0">
                <a:solidFill>
                  <a:schemeClr val="accent2"/>
                </a:solidFill>
              </a:rPr>
              <a:t>s</a:t>
            </a:r>
          </a:p>
          <a:p>
            <a:pPr algn="ctr"/>
            <a:r>
              <a:rPr lang="fr-FR" sz="2400" dirty="0">
                <a:solidFill>
                  <a:srgbClr val="0055A5"/>
                </a:solidFill>
              </a:rPr>
              <a:t>il/elle/on écri</a:t>
            </a:r>
            <a:r>
              <a:rPr lang="fr-FR" sz="2400" b="1" dirty="0">
                <a:solidFill>
                  <a:schemeClr val="accent2"/>
                </a:solidFill>
              </a:rPr>
              <a:t>t</a:t>
            </a:r>
          </a:p>
          <a:p>
            <a:pPr algn="ctr"/>
            <a:r>
              <a:rPr lang="fr-FR" sz="2400" dirty="0">
                <a:solidFill>
                  <a:srgbClr val="0055A5"/>
                </a:solidFill>
              </a:rPr>
              <a:t>nous écri</a:t>
            </a:r>
            <a:r>
              <a:rPr lang="fr-FR" sz="2400" b="1" dirty="0">
                <a:solidFill>
                  <a:srgbClr val="00B050"/>
                </a:solidFill>
              </a:rPr>
              <a:t>v</a:t>
            </a:r>
            <a:r>
              <a:rPr lang="fr-FR" sz="2400" b="1" dirty="0">
                <a:solidFill>
                  <a:schemeClr val="accent2"/>
                </a:solidFill>
              </a:rPr>
              <a:t>ons</a:t>
            </a:r>
          </a:p>
          <a:p>
            <a:pPr algn="ctr"/>
            <a:r>
              <a:rPr lang="fr-FR" sz="2400" dirty="0">
                <a:solidFill>
                  <a:srgbClr val="0055A5"/>
                </a:solidFill>
              </a:rPr>
              <a:t>vous écri</a:t>
            </a:r>
            <a:r>
              <a:rPr lang="fr-FR" sz="2400" b="1" dirty="0">
                <a:solidFill>
                  <a:srgbClr val="00B050"/>
                </a:solidFill>
              </a:rPr>
              <a:t>v</a:t>
            </a:r>
            <a:r>
              <a:rPr lang="fr-FR" sz="2400" b="1" dirty="0">
                <a:solidFill>
                  <a:schemeClr val="accent2"/>
                </a:solidFill>
              </a:rPr>
              <a:t>ez</a:t>
            </a:r>
          </a:p>
          <a:p>
            <a:pPr algn="ctr"/>
            <a:r>
              <a:rPr lang="fr-FR" sz="2400" dirty="0">
                <a:solidFill>
                  <a:srgbClr val="0055A5"/>
                </a:solidFill>
              </a:rPr>
              <a:t>ils/elles écri</a:t>
            </a:r>
            <a:r>
              <a:rPr lang="fr-FR" sz="2400" b="1" dirty="0">
                <a:solidFill>
                  <a:srgbClr val="00B050"/>
                </a:solidFill>
              </a:rPr>
              <a:t>v</a:t>
            </a:r>
            <a:r>
              <a:rPr lang="fr-FR" sz="2400" b="1" dirty="0">
                <a:solidFill>
                  <a:schemeClr val="accent2"/>
                </a:solidFill>
              </a:rPr>
              <a:t>ent</a:t>
            </a:r>
          </a:p>
        </p:txBody>
      </p:sp>
      <p:sp>
        <p:nvSpPr>
          <p:cNvPr id="48" name="Callout: Right Arrow 47">
            <a:extLst>
              <a:ext uri="{FF2B5EF4-FFF2-40B4-BE49-F238E27FC236}">
                <a16:creationId xmlns:a16="http://schemas.microsoft.com/office/drawing/2014/main" id="{88D9A821-3F90-7CB1-8436-EF08A88782FC}"/>
              </a:ext>
            </a:extLst>
          </p:cNvPr>
          <p:cNvSpPr/>
          <p:nvPr/>
        </p:nvSpPr>
        <p:spPr>
          <a:xfrm>
            <a:off x="5956440" y="2558238"/>
            <a:ext cx="2935390" cy="2456447"/>
          </a:xfrm>
          <a:prstGeom prst="rightArrowCallout">
            <a:avLst>
              <a:gd name="adj1" fmla="val 25000"/>
              <a:gd name="adj2" fmla="val 27216"/>
              <a:gd name="adj3" fmla="val 24495"/>
              <a:gd name="adj4" fmla="val 77012"/>
            </a:avLst>
          </a:prstGeom>
          <a:solidFill>
            <a:srgbClr val="E7EAF3"/>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55A5"/>
                </a:solidFill>
              </a:rPr>
              <a:t>je: </a:t>
            </a:r>
            <a:r>
              <a:rPr lang="fr-FR" sz="2400" b="1" dirty="0">
                <a:solidFill>
                  <a:schemeClr val="accent2"/>
                </a:solidFill>
              </a:rPr>
              <a:t>-s</a:t>
            </a:r>
          </a:p>
          <a:p>
            <a:pPr algn="ctr"/>
            <a:r>
              <a:rPr lang="fr-FR" sz="2400" dirty="0">
                <a:solidFill>
                  <a:srgbClr val="0055A5"/>
                </a:solidFill>
              </a:rPr>
              <a:t>tu: </a:t>
            </a:r>
            <a:r>
              <a:rPr lang="fr-FR" sz="2400" b="1" dirty="0">
                <a:solidFill>
                  <a:schemeClr val="accent2"/>
                </a:solidFill>
              </a:rPr>
              <a:t>-s</a:t>
            </a:r>
          </a:p>
          <a:p>
            <a:pPr algn="ctr"/>
            <a:r>
              <a:rPr lang="fr-FR" sz="2400" dirty="0">
                <a:solidFill>
                  <a:srgbClr val="0055A5"/>
                </a:solidFill>
              </a:rPr>
              <a:t>il/elle/on: </a:t>
            </a:r>
            <a:r>
              <a:rPr lang="fr-FR" sz="2400" b="1" dirty="0">
                <a:solidFill>
                  <a:schemeClr val="accent2"/>
                </a:solidFill>
              </a:rPr>
              <a:t>-t</a:t>
            </a:r>
          </a:p>
          <a:p>
            <a:pPr algn="ctr"/>
            <a:r>
              <a:rPr lang="fr-FR" sz="2400" dirty="0">
                <a:solidFill>
                  <a:srgbClr val="0055A5"/>
                </a:solidFill>
              </a:rPr>
              <a:t>nous: </a:t>
            </a:r>
            <a:r>
              <a:rPr lang="fr-FR" sz="2400" b="1" dirty="0">
                <a:solidFill>
                  <a:schemeClr val="accent2"/>
                </a:solidFill>
              </a:rPr>
              <a:t>-</a:t>
            </a:r>
            <a:r>
              <a:rPr lang="fr-FR" sz="2400" b="1" dirty="0">
                <a:solidFill>
                  <a:srgbClr val="00B050"/>
                </a:solidFill>
              </a:rPr>
              <a:t>v</a:t>
            </a:r>
            <a:r>
              <a:rPr lang="fr-FR" sz="2400" b="1" dirty="0">
                <a:solidFill>
                  <a:schemeClr val="accent2"/>
                </a:solidFill>
              </a:rPr>
              <a:t>ons</a:t>
            </a:r>
          </a:p>
          <a:p>
            <a:pPr algn="ctr"/>
            <a:r>
              <a:rPr lang="fr-FR" sz="2400" dirty="0">
                <a:solidFill>
                  <a:srgbClr val="0055A5"/>
                </a:solidFill>
              </a:rPr>
              <a:t>vous: </a:t>
            </a:r>
            <a:r>
              <a:rPr lang="fr-FR" sz="2400" b="1" dirty="0">
                <a:solidFill>
                  <a:schemeClr val="accent2"/>
                </a:solidFill>
              </a:rPr>
              <a:t>-</a:t>
            </a:r>
            <a:r>
              <a:rPr lang="fr-FR" sz="2400" b="1" dirty="0">
                <a:solidFill>
                  <a:srgbClr val="00B050"/>
                </a:solidFill>
              </a:rPr>
              <a:t>v</a:t>
            </a:r>
            <a:r>
              <a:rPr lang="fr-FR" sz="2400" b="1" dirty="0">
                <a:solidFill>
                  <a:schemeClr val="accent2"/>
                </a:solidFill>
              </a:rPr>
              <a:t>ez</a:t>
            </a:r>
          </a:p>
          <a:p>
            <a:pPr algn="ctr"/>
            <a:r>
              <a:rPr lang="fr-FR" sz="2400" dirty="0">
                <a:solidFill>
                  <a:srgbClr val="0055A5"/>
                </a:solidFill>
              </a:rPr>
              <a:t>ils/elles: </a:t>
            </a:r>
            <a:r>
              <a:rPr lang="fr-FR" sz="2400" b="1" dirty="0">
                <a:solidFill>
                  <a:schemeClr val="accent2"/>
                </a:solidFill>
              </a:rPr>
              <a:t>-</a:t>
            </a:r>
            <a:r>
              <a:rPr lang="fr-FR" sz="2400" b="1" dirty="0">
                <a:solidFill>
                  <a:srgbClr val="00B050"/>
                </a:solidFill>
              </a:rPr>
              <a:t>v</a:t>
            </a:r>
            <a:r>
              <a:rPr lang="fr-FR" sz="2400" b="1" dirty="0">
                <a:solidFill>
                  <a:schemeClr val="accent2"/>
                </a:solidFill>
              </a:rPr>
              <a:t>ent</a:t>
            </a:r>
          </a:p>
        </p:txBody>
      </p:sp>
      <p:sp>
        <p:nvSpPr>
          <p:cNvPr id="49" name="Callout: Right Arrow 48">
            <a:extLst>
              <a:ext uri="{FF2B5EF4-FFF2-40B4-BE49-F238E27FC236}">
                <a16:creationId xmlns:a16="http://schemas.microsoft.com/office/drawing/2014/main" id="{274ED0C2-8CE9-D931-B021-CA5436684365}"/>
              </a:ext>
            </a:extLst>
          </p:cNvPr>
          <p:cNvSpPr/>
          <p:nvPr/>
        </p:nvSpPr>
        <p:spPr>
          <a:xfrm>
            <a:off x="3017184" y="2618509"/>
            <a:ext cx="2935390" cy="2386816"/>
          </a:xfrm>
          <a:prstGeom prst="rightArrowCallout">
            <a:avLst>
              <a:gd name="adj1" fmla="val 25000"/>
              <a:gd name="adj2" fmla="val 25000"/>
              <a:gd name="adj3" fmla="val 15312"/>
              <a:gd name="adj4" fmla="val 79672"/>
            </a:avLst>
          </a:prstGeom>
          <a:solidFill>
            <a:srgbClr val="E7EAF3"/>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55A5"/>
                </a:solidFill>
              </a:rPr>
              <a:t>remove </a:t>
            </a:r>
            <a:r>
              <a:rPr lang="en-GB" sz="2400" b="1" dirty="0">
                <a:solidFill>
                  <a:schemeClr val="accent2"/>
                </a:solidFill>
              </a:rPr>
              <a:t>-re</a:t>
            </a:r>
          </a:p>
          <a:p>
            <a:pPr algn="ctr"/>
            <a:r>
              <a:rPr lang="en-GB" sz="2400" dirty="0">
                <a:solidFill>
                  <a:srgbClr val="0055A5"/>
                </a:solidFill>
              </a:rPr>
              <a:t>écri-</a:t>
            </a:r>
          </a:p>
          <a:p>
            <a:pPr algn="ctr"/>
            <a:r>
              <a:rPr lang="en-GB" sz="2400" dirty="0">
                <a:solidFill>
                  <a:srgbClr val="0055A5"/>
                </a:solidFill>
              </a:rPr>
              <a:t>add </a:t>
            </a:r>
            <a:r>
              <a:rPr lang="en-GB" sz="2400" b="1" dirty="0">
                <a:solidFill>
                  <a:srgbClr val="0055A5"/>
                </a:solidFill>
              </a:rPr>
              <a:t>-</a:t>
            </a:r>
            <a:r>
              <a:rPr lang="en-GB" sz="2400" b="1" dirty="0">
                <a:solidFill>
                  <a:srgbClr val="00B050"/>
                </a:solidFill>
              </a:rPr>
              <a:t>v</a:t>
            </a:r>
            <a:r>
              <a:rPr lang="en-GB" sz="2400" b="1" dirty="0">
                <a:solidFill>
                  <a:srgbClr val="0055A5"/>
                </a:solidFill>
              </a:rPr>
              <a:t>- </a:t>
            </a:r>
            <a:r>
              <a:rPr lang="en-GB" sz="2400" dirty="0">
                <a:solidFill>
                  <a:srgbClr val="0055A5"/>
                </a:solidFill>
              </a:rPr>
              <a:t>to the stem in the </a:t>
            </a:r>
            <a:r>
              <a:rPr lang="fr-FR" sz="2400" dirty="0">
                <a:solidFill>
                  <a:srgbClr val="0055A5"/>
                </a:solidFill>
              </a:rPr>
              <a:t>nous/vous/ils/elles </a:t>
            </a:r>
            <a:r>
              <a:rPr lang="en-GB" sz="2400" dirty="0">
                <a:solidFill>
                  <a:srgbClr val="0055A5"/>
                </a:solidFill>
              </a:rPr>
              <a:t>forms</a:t>
            </a:r>
          </a:p>
        </p:txBody>
      </p:sp>
      <p:pic>
        <p:nvPicPr>
          <p:cNvPr id="43" name="Picture 42" descr="Shape&#10;&#10;Description automatically generated">
            <a:extLst>
              <a:ext uri="{FF2B5EF4-FFF2-40B4-BE49-F238E27FC236}">
                <a16:creationId xmlns:a16="http://schemas.microsoft.com/office/drawing/2014/main" id="{C4B4BA3B-A27A-59C3-7C97-7287FB3B5F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0142" y="2747498"/>
            <a:ext cx="436326" cy="326904"/>
          </a:xfrm>
          <a:prstGeom prst="rect">
            <a:avLst/>
          </a:prstGeom>
        </p:spPr>
      </p:pic>
      <p:pic>
        <p:nvPicPr>
          <p:cNvPr id="50" name="Picture 49" descr="Shape&#10;&#10;Description automatically generated">
            <a:extLst>
              <a:ext uri="{FF2B5EF4-FFF2-40B4-BE49-F238E27FC236}">
                <a16:creationId xmlns:a16="http://schemas.microsoft.com/office/drawing/2014/main" id="{E58BAEC6-9158-A3E1-0BB7-8872D49E6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6432" y="3080492"/>
            <a:ext cx="436326" cy="326904"/>
          </a:xfrm>
          <a:prstGeom prst="rect">
            <a:avLst/>
          </a:prstGeom>
        </p:spPr>
      </p:pic>
      <p:pic>
        <p:nvPicPr>
          <p:cNvPr id="51" name="Picture 50" descr="Shape&#10;&#10;Description automatically generated">
            <a:extLst>
              <a:ext uri="{FF2B5EF4-FFF2-40B4-BE49-F238E27FC236}">
                <a16:creationId xmlns:a16="http://schemas.microsoft.com/office/drawing/2014/main" id="{505514BC-B6DE-0C29-9AF6-98FA45BF21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7728" y="3449738"/>
            <a:ext cx="436326" cy="326904"/>
          </a:xfrm>
          <a:prstGeom prst="rect">
            <a:avLst/>
          </a:prstGeom>
        </p:spPr>
      </p:pic>
      <p:pic>
        <p:nvPicPr>
          <p:cNvPr id="44" name="Picture 43" descr="Shape&#10;&#10;Description automatically generated">
            <a:extLst>
              <a:ext uri="{FF2B5EF4-FFF2-40B4-BE49-F238E27FC236}">
                <a16:creationId xmlns:a16="http://schemas.microsoft.com/office/drawing/2014/main" id="{6936043B-A111-C1A2-7947-A3FBC1AA5D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22138" y="3845039"/>
            <a:ext cx="316262" cy="316262"/>
          </a:xfrm>
          <a:prstGeom prst="rect">
            <a:avLst/>
          </a:prstGeom>
        </p:spPr>
      </p:pic>
      <p:pic>
        <p:nvPicPr>
          <p:cNvPr id="52" name="Picture 51" descr="Shape&#10;&#10;Description automatically generated">
            <a:extLst>
              <a:ext uri="{FF2B5EF4-FFF2-40B4-BE49-F238E27FC236}">
                <a16:creationId xmlns:a16="http://schemas.microsoft.com/office/drawing/2014/main" id="{11FAD813-99F2-B07E-0816-34A2823832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8337" y="4216168"/>
            <a:ext cx="316262" cy="316262"/>
          </a:xfrm>
          <a:prstGeom prst="rect">
            <a:avLst/>
          </a:prstGeom>
        </p:spPr>
      </p:pic>
      <p:pic>
        <p:nvPicPr>
          <p:cNvPr id="53" name="Picture 52" descr="Shape&#10;&#10;Description automatically generated">
            <a:extLst>
              <a:ext uri="{FF2B5EF4-FFF2-40B4-BE49-F238E27FC236}">
                <a16:creationId xmlns:a16="http://schemas.microsoft.com/office/drawing/2014/main" id="{6C6C572C-42CB-7F04-7F89-89BD5FBE85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17792" y="4596490"/>
            <a:ext cx="316262" cy="316262"/>
          </a:xfrm>
          <a:prstGeom prst="rect">
            <a:avLst/>
          </a:prstGeom>
        </p:spPr>
      </p:pic>
      <p:pic>
        <p:nvPicPr>
          <p:cNvPr id="5" name="Picture 4">
            <a:extLst>
              <a:ext uri="{FF2B5EF4-FFF2-40B4-BE49-F238E27FC236}">
                <a16:creationId xmlns:a16="http://schemas.microsoft.com/office/drawing/2014/main" id="{DE1EBC71-FBC3-87DF-DA26-6AE8C3F1A7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142" r="20829"/>
          <a:stretch/>
        </p:blipFill>
        <p:spPr>
          <a:xfrm flipH="1">
            <a:off x="135328" y="2622247"/>
            <a:ext cx="1034538" cy="2400528"/>
          </a:xfrm>
          <a:prstGeom prst="rect">
            <a:avLst/>
          </a:prstGeom>
        </p:spPr>
      </p:pic>
      <p:pic>
        <p:nvPicPr>
          <p:cNvPr id="4" name="Picture 3" descr="Logo, icon&#10;&#10;Description automatically generated">
            <a:hlinkClick r:id="" action="ppaction://noaction">
              <a:snd r:embed="rId6" name="Conjugation ecrire.wav"/>
            </a:hlinkClick>
            <a:extLst>
              <a:ext uri="{FF2B5EF4-FFF2-40B4-BE49-F238E27FC236}">
                <a16:creationId xmlns:a16="http://schemas.microsoft.com/office/drawing/2014/main" id="{DF124145-454D-9446-E76D-DA397B8B9A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1939" y="873827"/>
            <a:ext cx="779929" cy="779929"/>
          </a:xfrm>
          <a:prstGeom prst="rect">
            <a:avLst/>
          </a:prstGeom>
        </p:spPr>
      </p:pic>
    </p:spTree>
    <p:extLst>
      <p:ext uri="{BB962C8B-B14F-4D97-AF65-F5344CB8AC3E}">
        <p14:creationId xmlns:p14="http://schemas.microsoft.com/office/powerpoint/2010/main" val="237696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 presetClass="exit" presetSubtype="4" fill="hold" grpId="1" nodeType="clickEffect">
                                  <p:stCondLst>
                                    <p:cond delay="0"/>
                                  </p:stCondLst>
                                  <p:childTnLst>
                                    <p:anim calcmode="lin" valueType="num">
                                      <p:cBhvr additive="base">
                                        <p:cTn id="80" dur="500"/>
                                        <p:tgtEl>
                                          <p:spTgt spid="29"/>
                                        </p:tgtEl>
                                        <p:attrNameLst>
                                          <p:attrName>ppt_x</p:attrName>
                                        </p:attrNameLst>
                                      </p:cBhvr>
                                      <p:tavLst>
                                        <p:tav tm="0">
                                          <p:val>
                                            <p:strVal val="ppt_x"/>
                                          </p:val>
                                        </p:tav>
                                        <p:tav tm="100000">
                                          <p:val>
                                            <p:strVal val="ppt_x"/>
                                          </p:val>
                                        </p:tav>
                                      </p:tavLst>
                                    </p:anim>
                                    <p:anim calcmode="lin" valueType="num">
                                      <p:cBhvr additive="base">
                                        <p:cTn id="81" dur="500"/>
                                        <p:tgtEl>
                                          <p:spTgt spid="29"/>
                                        </p:tgtEl>
                                        <p:attrNameLst>
                                          <p:attrName>ppt_y</p:attrName>
                                        </p:attrNameLst>
                                      </p:cBhvr>
                                      <p:tavLst>
                                        <p:tav tm="0">
                                          <p:val>
                                            <p:strVal val="ppt_y"/>
                                          </p:val>
                                        </p:tav>
                                        <p:tav tm="100000">
                                          <p:val>
                                            <p:strVal val="1+ppt_h/2"/>
                                          </p:val>
                                        </p:tav>
                                      </p:tavLst>
                                    </p:anim>
                                    <p:set>
                                      <p:cBhvr>
                                        <p:cTn id="82" dur="1" fill="hold">
                                          <p:stCondLst>
                                            <p:cond delay="499"/>
                                          </p:stCondLst>
                                        </p:cTn>
                                        <p:tgtEl>
                                          <p:spTgt spid="2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xit" presetSubtype="4" fill="hold" grpId="1" nodeType="clickEffect">
                                  <p:stCondLst>
                                    <p:cond delay="0"/>
                                  </p:stCondLst>
                                  <p:childTnLst>
                                    <p:anim calcmode="lin" valueType="num">
                                      <p:cBhvr additive="base">
                                        <p:cTn id="86" dur="500"/>
                                        <p:tgtEl>
                                          <p:spTgt spid="31"/>
                                        </p:tgtEl>
                                        <p:attrNameLst>
                                          <p:attrName>ppt_x</p:attrName>
                                        </p:attrNameLst>
                                      </p:cBhvr>
                                      <p:tavLst>
                                        <p:tav tm="0">
                                          <p:val>
                                            <p:strVal val="ppt_x"/>
                                          </p:val>
                                        </p:tav>
                                        <p:tav tm="100000">
                                          <p:val>
                                            <p:strVal val="ppt_x"/>
                                          </p:val>
                                        </p:tav>
                                      </p:tavLst>
                                    </p:anim>
                                    <p:anim calcmode="lin" valueType="num">
                                      <p:cBhvr additive="base">
                                        <p:cTn id="87" dur="500"/>
                                        <p:tgtEl>
                                          <p:spTgt spid="31"/>
                                        </p:tgtEl>
                                        <p:attrNameLst>
                                          <p:attrName>ppt_y</p:attrName>
                                        </p:attrNameLst>
                                      </p:cBhvr>
                                      <p:tavLst>
                                        <p:tav tm="0">
                                          <p:val>
                                            <p:strVal val="ppt_y"/>
                                          </p:val>
                                        </p:tav>
                                        <p:tav tm="100000">
                                          <p:val>
                                            <p:strVal val="1+ppt_h/2"/>
                                          </p:val>
                                        </p:tav>
                                      </p:tavLst>
                                    </p:anim>
                                    <p:set>
                                      <p:cBhvr>
                                        <p:cTn id="88"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6" grpId="0"/>
      <p:bldP spid="38" grpId="0"/>
      <p:bldP spid="40" grpId="0"/>
      <p:bldP spid="42" grpId="0"/>
      <p:bldP spid="19" grpId="0" animBg="1"/>
      <p:bldP spid="20" grpId="0" animBg="1"/>
      <p:bldP spid="25" grpId="0"/>
      <p:bldP spid="29" grpId="0" animBg="1"/>
      <p:bldP spid="29" grpId="1" animBg="1"/>
      <p:bldP spid="31" grpId="0" animBg="1"/>
      <p:bldP spid="31" grpId="1" animBg="1"/>
      <p:bldP spid="41" grpId="0" animBg="1"/>
      <p:bldP spid="45" grpId="0" animBg="1"/>
      <p:bldP spid="47" grpId="0" animBg="1"/>
      <p:bldP spid="48" grpId="0" animBg="1"/>
      <p:bldP spid="4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59DB9D-481E-0747-E2A7-C7F16D4A9FC3}"/>
              </a:ext>
            </a:extLst>
          </p:cNvPr>
          <p:cNvSpPr>
            <a:spLocks noGrp="1"/>
          </p:cNvSpPr>
          <p:nvPr>
            <p:ph type="title"/>
          </p:nvPr>
        </p:nvSpPr>
        <p:spPr>
          <a:xfrm>
            <a:off x="0" y="213557"/>
            <a:ext cx="3914384" cy="647577"/>
          </a:xfrm>
        </p:spPr>
        <p:txBody>
          <a:bodyPr/>
          <a:lstStyle/>
          <a:p>
            <a:r>
              <a:rPr lang="en-GB" dirty="0"/>
              <a:t>Tony Parker</a:t>
            </a:r>
          </a:p>
        </p:txBody>
      </p:sp>
      <p:sp>
        <p:nvSpPr>
          <p:cNvPr id="5" name="Rounded Rectangle 46">
            <a:extLst>
              <a:ext uri="{FF2B5EF4-FFF2-40B4-BE49-F238E27FC236}">
                <a16:creationId xmlns:a16="http://schemas.microsoft.com/office/drawing/2014/main" id="{81045942-BCFB-54CA-6B6F-61A8CBC59528}"/>
              </a:ext>
            </a:extLst>
          </p:cNvPr>
          <p:cNvSpPr/>
          <p:nvPr/>
        </p:nvSpPr>
        <p:spPr>
          <a:xfrm>
            <a:off x="9854320"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2" name="Speech Bubble: Rectangle with Corners Rounded 11">
            <a:extLst>
              <a:ext uri="{FF2B5EF4-FFF2-40B4-BE49-F238E27FC236}">
                <a16:creationId xmlns:a16="http://schemas.microsoft.com/office/drawing/2014/main" id="{7531CBAC-80BC-A725-3454-D4F0C17D870F}"/>
              </a:ext>
            </a:extLst>
          </p:cNvPr>
          <p:cNvSpPr/>
          <p:nvPr/>
        </p:nvSpPr>
        <p:spPr>
          <a:xfrm>
            <a:off x="131556" y="870788"/>
            <a:ext cx="10397491" cy="1946734"/>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rgbClr val="0055A5"/>
                </a:solidFill>
              </a:rPr>
              <a:t>Tony Parker joue au basket aux États-Unis et en France. Son père est américain, et sa mère est néerlandaise*, mais Tony habite en France. Tony comprend et parle le français et l’anglais, c’est-à-dire qu’il est bilingue*. Tony est fier d’être français et américain. Son équipe ne perd pas souvent de matchs parce qu’elle est très efficace. Dans le journal, </a:t>
            </a:r>
            <a:r>
              <a:rPr lang="fr-FR" sz="2000" i="1" dirty="0">
                <a:solidFill>
                  <a:srgbClr val="0055A5"/>
                </a:solidFill>
              </a:rPr>
              <a:t>Paris Match</a:t>
            </a:r>
            <a:r>
              <a:rPr lang="fr-FR" sz="2000" dirty="0">
                <a:solidFill>
                  <a:srgbClr val="0055A5"/>
                </a:solidFill>
              </a:rPr>
              <a:t>, les journalistes décrivent Tony comme l’un des « meilleurs joueurs* européens de l’histoire ». </a:t>
            </a:r>
          </a:p>
        </p:txBody>
      </p:sp>
      <p:sp>
        <p:nvSpPr>
          <p:cNvPr id="14" name="Speech Bubble: Rectangle with Corners Rounded 13">
            <a:extLst>
              <a:ext uri="{FF2B5EF4-FFF2-40B4-BE49-F238E27FC236}">
                <a16:creationId xmlns:a16="http://schemas.microsoft.com/office/drawing/2014/main" id="{4BC805C6-BA52-EA0D-E79D-7229169A3A71}"/>
              </a:ext>
            </a:extLst>
          </p:cNvPr>
          <p:cNvSpPr/>
          <p:nvPr/>
        </p:nvSpPr>
        <p:spPr>
          <a:xfrm>
            <a:off x="131556" y="4202408"/>
            <a:ext cx="11879131" cy="1296196"/>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rgbClr val="0055A5"/>
                </a:solidFill>
              </a:rPr>
              <a:t>On aime bien le basket en France, et il y a des clubs dans toutes les villes. Les enfants apprennent à jouer quand ils sont très jeunes, souvent à l'âge de quatre ou cinq ans. Les clubs produisent des joueurs et joueuses qui représentent* la France aux Jeux Olympiques*, comme Tony en 2012 à Londres. </a:t>
            </a:r>
          </a:p>
        </p:txBody>
      </p:sp>
      <p:sp>
        <p:nvSpPr>
          <p:cNvPr id="15" name="Speech Bubble: Rectangle with Corners Rounded 14">
            <a:extLst>
              <a:ext uri="{FF2B5EF4-FFF2-40B4-BE49-F238E27FC236}">
                <a16:creationId xmlns:a16="http://schemas.microsoft.com/office/drawing/2014/main" id="{5D3BC963-F864-E9A4-6562-AA4D6652C829}"/>
              </a:ext>
            </a:extLst>
          </p:cNvPr>
          <p:cNvSpPr/>
          <p:nvPr/>
        </p:nvSpPr>
        <p:spPr>
          <a:xfrm>
            <a:off x="131556" y="2861867"/>
            <a:ext cx="11879131" cy="1296196"/>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rgbClr val="0055A5"/>
                </a:solidFill>
              </a:rPr>
              <a:t>Partout en France, les magasins vendent de l’équipement pour jouer au basket, comme des ballons*, des vêtements, des baskets* et des paniers*. Dans les collèges et lycées, beaucoup d’enfants portent des vêtements de basket parce que c’est à la mode. Mais attention au coût ! On paie beaucoup plus de cent euros pour les baskets. Les marques sont chères!</a:t>
            </a:r>
          </a:p>
        </p:txBody>
      </p:sp>
      <p:sp>
        <p:nvSpPr>
          <p:cNvPr id="18" name="TextBox 17">
            <a:extLst>
              <a:ext uri="{FF2B5EF4-FFF2-40B4-BE49-F238E27FC236}">
                <a16:creationId xmlns:a16="http://schemas.microsoft.com/office/drawing/2014/main" id="{B748E5DC-2F95-224F-A97A-B700B621D42A}"/>
              </a:ext>
            </a:extLst>
          </p:cNvPr>
          <p:cNvSpPr txBox="1"/>
          <p:nvPr/>
        </p:nvSpPr>
        <p:spPr>
          <a:xfrm>
            <a:off x="3880045" y="133516"/>
            <a:ext cx="4593402" cy="707886"/>
          </a:xfrm>
          <a:prstGeom prst="rect">
            <a:avLst/>
          </a:prstGeom>
          <a:noFill/>
        </p:spPr>
        <p:txBody>
          <a:bodyPr wrap="square" rtlCol="0">
            <a:spAutoFit/>
          </a:bodyPr>
          <a:lstStyle/>
          <a:p>
            <a:r>
              <a:rPr lang="fr-FR" sz="2000" dirty="0">
                <a:solidFill>
                  <a:srgbClr val="0055A5"/>
                </a:solidFill>
              </a:rPr>
              <a:t>Lis le texte, remplis le tableau* et réponds aux questions en français.</a:t>
            </a:r>
          </a:p>
        </p:txBody>
      </p:sp>
      <p:sp>
        <p:nvSpPr>
          <p:cNvPr id="19" name="Speech Bubble: Rectangle with Corners Rounded 18">
            <a:extLst>
              <a:ext uri="{FF2B5EF4-FFF2-40B4-BE49-F238E27FC236}">
                <a16:creationId xmlns:a16="http://schemas.microsoft.com/office/drawing/2014/main" id="{EAAD5280-9993-71CD-0B51-E723E4F7A4AE}"/>
              </a:ext>
            </a:extLst>
          </p:cNvPr>
          <p:cNvSpPr/>
          <p:nvPr/>
        </p:nvSpPr>
        <p:spPr>
          <a:xfrm>
            <a:off x="38100" y="5663423"/>
            <a:ext cx="12115800" cy="647577"/>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néerlandaise </a:t>
            </a:r>
            <a:r>
              <a:rPr lang="fr-FR" sz="2000" dirty="0"/>
              <a:t>= </a:t>
            </a:r>
            <a:r>
              <a:rPr lang="en-GB" sz="2000" dirty="0"/>
              <a:t>Dutch</a:t>
            </a:r>
            <a:r>
              <a:rPr lang="fr-FR" sz="2000" dirty="0"/>
              <a:t>, </a:t>
            </a:r>
            <a:r>
              <a:rPr lang="fr-FR" sz="2000" b="1" dirty="0"/>
              <a:t>bilingue </a:t>
            </a:r>
            <a:r>
              <a:rPr lang="en-GB" sz="2000" dirty="0"/>
              <a:t>= bilingual, </a:t>
            </a:r>
            <a:r>
              <a:rPr lang="fr-FR" sz="2000" b="1" dirty="0"/>
              <a:t>joueur/joueuse </a:t>
            </a:r>
            <a:r>
              <a:rPr lang="en-GB" sz="2000" dirty="0"/>
              <a:t>= player, </a:t>
            </a:r>
            <a:r>
              <a:rPr lang="fr-FR" sz="2000" b="1" dirty="0"/>
              <a:t>ballon</a:t>
            </a:r>
            <a:r>
              <a:rPr lang="en-GB" sz="2000" b="1" dirty="0"/>
              <a:t> </a:t>
            </a:r>
            <a:r>
              <a:rPr lang="en-GB" sz="2000" dirty="0"/>
              <a:t>= ball, </a:t>
            </a:r>
            <a:r>
              <a:rPr lang="fr-FR" sz="2000" b="1" dirty="0"/>
              <a:t>baskets</a:t>
            </a:r>
            <a:r>
              <a:rPr lang="en-GB" sz="2000" b="1" dirty="0"/>
              <a:t> </a:t>
            </a:r>
            <a:r>
              <a:rPr lang="en-GB" sz="2000" dirty="0"/>
              <a:t>= trainers, </a:t>
            </a:r>
            <a:r>
              <a:rPr lang="fr-FR" sz="2000" b="1" dirty="0"/>
              <a:t>panier</a:t>
            </a:r>
            <a:r>
              <a:rPr lang="en-GB" sz="2000" dirty="0"/>
              <a:t> = basket/hoop, </a:t>
            </a:r>
            <a:r>
              <a:rPr lang="fr-FR" sz="2000" b="1" dirty="0"/>
              <a:t>représenter</a:t>
            </a:r>
            <a:r>
              <a:rPr lang="en-GB" sz="2000" b="1" dirty="0"/>
              <a:t> </a:t>
            </a:r>
            <a:r>
              <a:rPr lang="en-GB" sz="2000" dirty="0"/>
              <a:t>= to represent, </a:t>
            </a:r>
            <a:r>
              <a:rPr lang="fr-FR" sz="2000" b="1" dirty="0"/>
              <a:t>Jeux</a:t>
            </a:r>
            <a:r>
              <a:rPr lang="en-GB" sz="2000" b="1" dirty="0"/>
              <a:t> </a:t>
            </a:r>
            <a:r>
              <a:rPr lang="fr-FR" sz="2000" b="1" dirty="0"/>
              <a:t>Olympiques</a:t>
            </a:r>
            <a:r>
              <a:rPr lang="en-GB" sz="2000" b="1" dirty="0"/>
              <a:t> </a:t>
            </a:r>
            <a:r>
              <a:rPr lang="en-GB" sz="2000" dirty="0"/>
              <a:t>= Olympic Games</a:t>
            </a:r>
            <a:endParaRPr lang="en-GB" sz="2000" dirty="0">
              <a:solidFill>
                <a:srgbClr val="FF0000"/>
              </a:solidFill>
            </a:endParaRPr>
          </a:p>
        </p:txBody>
      </p:sp>
      <p:sp>
        <p:nvSpPr>
          <p:cNvPr id="2" name="Speech Bubble: Rectangle with Corners Rounded 1">
            <a:extLst>
              <a:ext uri="{FF2B5EF4-FFF2-40B4-BE49-F238E27FC236}">
                <a16:creationId xmlns:a16="http://schemas.microsoft.com/office/drawing/2014/main" id="{698AD3D7-BD59-0A74-B845-8AF20CC58B57}"/>
              </a:ext>
            </a:extLst>
          </p:cNvPr>
          <p:cNvSpPr/>
          <p:nvPr/>
        </p:nvSpPr>
        <p:spPr>
          <a:xfrm>
            <a:off x="8520002" y="84099"/>
            <a:ext cx="1236518" cy="679386"/>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tableau </a:t>
            </a:r>
            <a:r>
              <a:rPr lang="fr-FR" sz="2000" dirty="0"/>
              <a:t>= </a:t>
            </a:r>
            <a:r>
              <a:rPr lang="en-GB" sz="2000" dirty="0"/>
              <a:t>table</a:t>
            </a:r>
            <a:endParaRPr lang="en-GB" sz="2000" dirty="0">
              <a:solidFill>
                <a:srgbClr val="FF0000"/>
              </a:solidFill>
            </a:endParaRPr>
          </a:p>
        </p:txBody>
      </p:sp>
      <p:pic>
        <p:nvPicPr>
          <p:cNvPr id="6" name="Picture 5">
            <a:extLst>
              <a:ext uri="{FF2B5EF4-FFF2-40B4-BE49-F238E27FC236}">
                <a16:creationId xmlns:a16="http://schemas.microsoft.com/office/drawing/2014/main" id="{BD5BFF30-EB0F-7D7B-FA0F-23C3AF538997}"/>
              </a:ext>
            </a:extLst>
          </p:cNvPr>
          <p:cNvPicPr>
            <a:picLocks noChangeAspect="1"/>
          </p:cNvPicPr>
          <p:nvPr/>
        </p:nvPicPr>
        <p:blipFill rotWithShape="1">
          <a:blip r:embed="rId3"/>
          <a:srcRect l="6847" t="15066" r="6691"/>
          <a:stretch/>
        </p:blipFill>
        <p:spPr>
          <a:xfrm>
            <a:off x="10426205" y="957943"/>
            <a:ext cx="1483715" cy="1788152"/>
          </a:xfrm>
          <a:prstGeom prst="rect">
            <a:avLst/>
          </a:prstGeom>
        </p:spPr>
      </p:pic>
      <p:pic>
        <p:nvPicPr>
          <p:cNvPr id="13" name="Picture 12">
            <a:extLst>
              <a:ext uri="{FF2B5EF4-FFF2-40B4-BE49-F238E27FC236}">
                <a16:creationId xmlns:a16="http://schemas.microsoft.com/office/drawing/2014/main" id="{BEBAE410-A43F-12AF-3A60-E73111E41D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0846" y="2278707"/>
            <a:ext cx="568201" cy="568201"/>
          </a:xfrm>
          <a:prstGeom prst="rect">
            <a:avLst/>
          </a:prstGeom>
        </p:spPr>
      </p:pic>
      <p:sp>
        <p:nvSpPr>
          <p:cNvPr id="4" name="Speech Bubble: Rectangle with Corners Rounded 3">
            <a:extLst>
              <a:ext uri="{FF2B5EF4-FFF2-40B4-BE49-F238E27FC236}">
                <a16:creationId xmlns:a16="http://schemas.microsoft.com/office/drawing/2014/main" id="{9BD41062-F174-D781-D29D-829B9DB79CAC}"/>
              </a:ext>
            </a:extLst>
          </p:cNvPr>
          <p:cNvSpPr/>
          <p:nvPr/>
        </p:nvSpPr>
        <p:spPr>
          <a:xfrm>
            <a:off x="399225" y="3023449"/>
            <a:ext cx="5856327" cy="2269227"/>
          </a:xfrm>
          <a:prstGeom prst="wedgeRoundRectCallout">
            <a:avLst>
              <a:gd name="adj1" fmla="val -23003"/>
              <a:gd name="adj2" fmla="val -61381"/>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Did you notice the use of </a:t>
            </a:r>
            <a:r>
              <a:rPr lang="fr-FR" sz="2400" b="1" dirty="0">
                <a:solidFill>
                  <a:schemeClr val="accent2"/>
                </a:solidFill>
              </a:rPr>
              <a:t>l’un des</a:t>
            </a:r>
            <a:r>
              <a:rPr lang="en-GB" sz="2400" dirty="0">
                <a:solidFill>
                  <a:schemeClr val="bg1"/>
                </a:solidFill>
              </a:rPr>
              <a:t>…?</a:t>
            </a:r>
          </a:p>
          <a:p>
            <a:pPr algn="ctr"/>
            <a:r>
              <a:rPr lang="en-GB" sz="2400" dirty="0">
                <a:solidFill>
                  <a:schemeClr val="bg1"/>
                </a:solidFill>
              </a:rPr>
              <a:t>In formal French, when </a:t>
            </a:r>
            <a:r>
              <a:rPr lang="en-GB" sz="2400" b="1" dirty="0">
                <a:solidFill>
                  <a:schemeClr val="accent2"/>
                </a:solidFill>
              </a:rPr>
              <a:t>un</a:t>
            </a:r>
            <a:r>
              <a:rPr lang="en-GB" sz="2400" dirty="0">
                <a:solidFill>
                  <a:schemeClr val="bg1"/>
                </a:solidFill>
              </a:rPr>
              <a:t> functions as a pronoun, it is replaced by </a:t>
            </a:r>
            <a:r>
              <a:rPr lang="fr-FR" sz="2400" b="1" dirty="0">
                <a:solidFill>
                  <a:schemeClr val="accent2"/>
                </a:solidFill>
              </a:rPr>
              <a:t>l’un</a:t>
            </a:r>
            <a:r>
              <a:rPr lang="en-GB" sz="2400" dirty="0">
                <a:solidFill>
                  <a:schemeClr val="bg1"/>
                </a:solidFill>
              </a:rPr>
              <a:t>.</a:t>
            </a:r>
          </a:p>
          <a:p>
            <a:pPr algn="ctr"/>
            <a:r>
              <a:rPr lang="en-GB" sz="2400" dirty="0">
                <a:solidFill>
                  <a:schemeClr val="bg1"/>
                </a:solidFill>
              </a:rPr>
              <a:t>So here, to say ‘one of the best’, </a:t>
            </a:r>
          </a:p>
          <a:p>
            <a:pPr algn="ctr"/>
            <a:r>
              <a:rPr lang="en-GB" sz="2400" dirty="0">
                <a:solidFill>
                  <a:schemeClr val="bg1"/>
                </a:solidFill>
              </a:rPr>
              <a:t>we use </a:t>
            </a:r>
            <a:r>
              <a:rPr lang="fr-FR" sz="2400" b="1" dirty="0">
                <a:solidFill>
                  <a:schemeClr val="accent2"/>
                </a:solidFill>
              </a:rPr>
              <a:t>l’un des meilleurs </a:t>
            </a:r>
          </a:p>
        </p:txBody>
      </p:sp>
    </p:spTree>
    <p:extLst>
      <p:ext uri="{BB962C8B-B14F-4D97-AF65-F5344CB8AC3E}">
        <p14:creationId xmlns:p14="http://schemas.microsoft.com/office/powerpoint/2010/main" val="346162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59DB9D-481E-0747-E2A7-C7F16D4A9FC3}"/>
              </a:ext>
            </a:extLst>
          </p:cNvPr>
          <p:cNvSpPr>
            <a:spLocks noGrp="1"/>
          </p:cNvSpPr>
          <p:nvPr>
            <p:ph type="title"/>
          </p:nvPr>
        </p:nvSpPr>
        <p:spPr>
          <a:xfrm>
            <a:off x="0" y="213557"/>
            <a:ext cx="3829042" cy="647577"/>
          </a:xfrm>
        </p:spPr>
        <p:txBody>
          <a:bodyPr/>
          <a:lstStyle/>
          <a:p>
            <a:r>
              <a:rPr lang="en-GB" dirty="0"/>
              <a:t>Tony Parker</a:t>
            </a:r>
          </a:p>
        </p:txBody>
      </p:sp>
      <p:sp>
        <p:nvSpPr>
          <p:cNvPr id="5" name="Rounded Rectangle 46">
            <a:extLst>
              <a:ext uri="{FF2B5EF4-FFF2-40B4-BE49-F238E27FC236}">
                <a16:creationId xmlns:a16="http://schemas.microsoft.com/office/drawing/2014/main" id="{81045942-BCFB-54CA-6B6F-61A8CBC59528}"/>
              </a:ext>
            </a:extLst>
          </p:cNvPr>
          <p:cNvSpPr/>
          <p:nvPr/>
        </p:nvSpPr>
        <p:spPr>
          <a:xfrm>
            <a:off x="9854320"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2" name="Speech Bubble: Rectangle with Corners Rounded 11">
            <a:extLst>
              <a:ext uri="{FF2B5EF4-FFF2-40B4-BE49-F238E27FC236}">
                <a16:creationId xmlns:a16="http://schemas.microsoft.com/office/drawing/2014/main" id="{7531CBAC-80BC-A725-3454-D4F0C17D870F}"/>
              </a:ext>
            </a:extLst>
          </p:cNvPr>
          <p:cNvSpPr/>
          <p:nvPr/>
        </p:nvSpPr>
        <p:spPr>
          <a:xfrm>
            <a:off x="131556" y="914507"/>
            <a:ext cx="9828872" cy="1983609"/>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rgbClr val="0055A5"/>
                </a:solidFill>
              </a:rPr>
              <a:t>Tony Parker joue au basket aux États-Unis et en France. Son père est américain, et sa mère est néerlandaise*, mais Tony habite en France. Tony comprend et parle le français et l’anglais, et il est fier d’être français et américain. Son équipe ne perd pas souvent de matchs. Dans le journal, </a:t>
            </a:r>
            <a:r>
              <a:rPr lang="fr-FR" sz="2000" i="1" dirty="0">
                <a:solidFill>
                  <a:srgbClr val="0055A5"/>
                </a:solidFill>
              </a:rPr>
              <a:t>Paris Match</a:t>
            </a:r>
            <a:r>
              <a:rPr lang="fr-FR" sz="2000" dirty="0">
                <a:solidFill>
                  <a:srgbClr val="0055A5"/>
                </a:solidFill>
              </a:rPr>
              <a:t>, les journalistes* disent que Tony est l’un des « meilleurs joueurs* européens de l’histoire ». </a:t>
            </a:r>
          </a:p>
        </p:txBody>
      </p:sp>
      <p:sp>
        <p:nvSpPr>
          <p:cNvPr id="14" name="Speech Bubble: Rectangle with Corners Rounded 13">
            <a:extLst>
              <a:ext uri="{FF2B5EF4-FFF2-40B4-BE49-F238E27FC236}">
                <a16:creationId xmlns:a16="http://schemas.microsoft.com/office/drawing/2014/main" id="{4BC805C6-BA52-EA0D-E79D-7229169A3A71}"/>
              </a:ext>
            </a:extLst>
          </p:cNvPr>
          <p:cNvSpPr/>
          <p:nvPr/>
        </p:nvSpPr>
        <p:spPr>
          <a:xfrm>
            <a:off x="131556" y="4432376"/>
            <a:ext cx="11778364" cy="107842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rgbClr val="0055A5"/>
                </a:solidFill>
              </a:rPr>
              <a:t>On aime bien le basket en France, et il y a des clubs dans toutes les villes. Les enfants apprennent à jouer quand ils sont très jeunes, souvent à l'âge de quatre ou cinq ans. C’est un rêve de participer aux Jeux Olympiques*, comme Tony en 2012 à Londres. </a:t>
            </a:r>
          </a:p>
        </p:txBody>
      </p:sp>
      <p:sp>
        <p:nvSpPr>
          <p:cNvPr id="15" name="Speech Bubble: Rectangle with Corners Rounded 14">
            <a:extLst>
              <a:ext uri="{FF2B5EF4-FFF2-40B4-BE49-F238E27FC236}">
                <a16:creationId xmlns:a16="http://schemas.microsoft.com/office/drawing/2014/main" id="{5D3BC963-F864-E9A4-6562-AA4D6652C829}"/>
              </a:ext>
            </a:extLst>
          </p:cNvPr>
          <p:cNvSpPr/>
          <p:nvPr/>
        </p:nvSpPr>
        <p:spPr>
          <a:xfrm>
            <a:off x="131556" y="2971221"/>
            <a:ext cx="11778364" cy="1395436"/>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rgbClr val="0055A5"/>
                </a:solidFill>
              </a:rPr>
              <a:t>Partout en France, les magasins vendent de l’équipement pour jouer au basket, comme des ballons*, des vêtements, des baskets* et des paniers*. Dans les collèges et lycées, beaucoup d’enfants portent des vêtements de basket parce que c’est à la mode. Mais attention au coût ! Souvent on paie beaucoup plus de cent euros pour les baskets !</a:t>
            </a:r>
          </a:p>
        </p:txBody>
      </p:sp>
      <p:pic>
        <p:nvPicPr>
          <p:cNvPr id="2" name="Picture 1">
            <a:extLst>
              <a:ext uri="{FF2B5EF4-FFF2-40B4-BE49-F238E27FC236}">
                <a16:creationId xmlns:a16="http://schemas.microsoft.com/office/drawing/2014/main" id="{661971A4-C0B3-390F-5099-368B57D4AA55}"/>
              </a:ext>
            </a:extLst>
          </p:cNvPr>
          <p:cNvPicPr>
            <a:picLocks noChangeAspect="1"/>
          </p:cNvPicPr>
          <p:nvPr/>
        </p:nvPicPr>
        <p:blipFill rotWithShape="1">
          <a:blip r:embed="rId3"/>
          <a:srcRect l="6847" t="15066" r="6691"/>
          <a:stretch/>
        </p:blipFill>
        <p:spPr>
          <a:xfrm>
            <a:off x="10120087" y="914507"/>
            <a:ext cx="1645260" cy="1953142"/>
          </a:xfrm>
          <a:prstGeom prst="rect">
            <a:avLst/>
          </a:prstGeom>
        </p:spPr>
      </p:pic>
      <p:pic>
        <p:nvPicPr>
          <p:cNvPr id="4" name="Picture 3">
            <a:extLst>
              <a:ext uri="{FF2B5EF4-FFF2-40B4-BE49-F238E27FC236}">
                <a16:creationId xmlns:a16="http://schemas.microsoft.com/office/drawing/2014/main" id="{0563A11F-E845-F247-44DD-0E64D7EBE8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6327" y="2337301"/>
            <a:ext cx="568201" cy="568201"/>
          </a:xfrm>
          <a:prstGeom prst="rect">
            <a:avLst/>
          </a:prstGeom>
        </p:spPr>
      </p:pic>
      <p:sp>
        <p:nvSpPr>
          <p:cNvPr id="7" name="Speech Bubble: Rectangle with Corners Rounded 6">
            <a:extLst>
              <a:ext uri="{FF2B5EF4-FFF2-40B4-BE49-F238E27FC236}">
                <a16:creationId xmlns:a16="http://schemas.microsoft.com/office/drawing/2014/main" id="{FBEA2DBA-D0D7-C2CD-7FED-B712C89A2D55}"/>
              </a:ext>
            </a:extLst>
          </p:cNvPr>
          <p:cNvSpPr/>
          <p:nvPr/>
        </p:nvSpPr>
        <p:spPr>
          <a:xfrm>
            <a:off x="131556" y="5614376"/>
            <a:ext cx="11879131" cy="647577"/>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néerlandaise </a:t>
            </a:r>
            <a:r>
              <a:rPr lang="fr-FR" sz="2000" dirty="0"/>
              <a:t>= </a:t>
            </a:r>
            <a:r>
              <a:rPr lang="en-GB" sz="2000" dirty="0"/>
              <a:t>Dutch</a:t>
            </a:r>
            <a:r>
              <a:rPr lang="fr-FR" sz="2000" dirty="0"/>
              <a:t>, </a:t>
            </a:r>
            <a:r>
              <a:rPr lang="fr-FR" sz="2000" b="1" dirty="0"/>
              <a:t>joueur/joueuse </a:t>
            </a:r>
            <a:r>
              <a:rPr lang="en-GB" sz="2000" dirty="0"/>
              <a:t>= player, </a:t>
            </a:r>
            <a:r>
              <a:rPr lang="fr-FR" sz="2000" b="1" dirty="0"/>
              <a:t>ballon</a:t>
            </a:r>
            <a:r>
              <a:rPr lang="en-GB" sz="2000" b="1" dirty="0"/>
              <a:t> </a:t>
            </a:r>
            <a:r>
              <a:rPr lang="en-GB" sz="2000" dirty="0"/>
              <a:t>= ball, </a:t>
            </a:r>
            <a:r>
              <a:rPr lang="fr-FR" sz="2000" b="1" dirty="0"/>
              <a:t>baskets</a:t>
            </a:r>
            <a:r>
              <a:rPr lang="en-GB" sz="2000" b="1" dirty="0"/>
              <a:t> </a:t>
            </a:r>
            <a:r>
              <a:rPr lang="en-GB" sz="2000" dirty="0"/>
              <a:t>= trainers, </a:t>
            </a:r>
          </a:p>
          <a:p>
            <a:pPr algn="ctr"/>
            <a:r>
              <a:rPr lang="fr-FR" sz="2000" b="1" dirty="0"/>
              <a:t>panier</a:t>
            </a:r>
            <a:r>
              <a:rPr lang="en-GB" sz="2000" dirty="0"/>
              <a:t> = basket/hoop, </a:t>
            </a:r>
            <a:r>
              <a:rPr lang="fr-FR" sz="2000" b="1" dirty="0"/>
              <a:t>Jeux</a:t>
            </a:r>
            <a:r>
              <a:rPr lang="en-GB" sz="2000" b="1" dirty="0"/>
              <a:t> </a:t>
            </a:r>
            <a:r>
              <a:rPr lang="fr-FR" sz="2000" b="1" dirty="0"/>
              <a:t>Olympiques</a:t>
            </a:r>
            <a:r>
              <a:rPr lang="en-GB" sz="2000" b="1" dirty="0"/>
              <a:t> </a:t>
            </a:r>
            <a:r>
              <a:rPr lang="en-GB" sz="2000" dirty="0"/>
              <a:t>= Olympic Games</a:t>
            </a:r>
            <a:endParaRPr lang="en-GB" sz="2000" dirty="0">
              <a:solidFill>
                <a:srgbClr val="FF0000"/>
              </a:solidFill>
            </a:endParaRPr>
          </a:p>
        </p:txBody>
      </p:sp>
      <p:sp>
        <p:nvSpPr>
          <p:cNvPr id="9" name="Speech Bubble: Rectangle with Corners Rounded 8">
            <a:extLst>
              <a:ext uri="{FF2B5EF4-FFF2-40B4-BE49-F238E27FC236}">
                <a16:creationId xmlns:a16="http://schemas.microsoft.com/office/drawing/2014/main" id="{9A119A24-0EE7-4F41-73C0-3F74EFA54ACC}"/>
              </a:ext>
            </a:extLst>
          </p:cNvPr>
          <p:cNvSpPr/>
          <p:nvPr/>
        </p:nvSpPr>
        <p:spPr>
          <a:xfrm>
            <a:off x="8422444" y="185974"/>
            <a:ext cx="1253883" cy="647577"/>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tableau </a:t>
            </a:r>
            <a:r>
              <a:rPr lang="fr-FR" sz="2000" dirty="0"/>
              <a:t>= </a:t>
            </a:r>
            <a:r>
              <a:rPr lang="en-GB" sz="2000" dirty="0"/>
              <a:t>table</a:t>
            </a:r>
            <a:endParaRPr lang="en-GB" sz="2000" dirty="0">
              <a:solidFill>
                <a:srgbClr val="FF0000"/>
              </a:solidFill>
            </a:endParaRPr>
          </a:p>
        </p:txBody>
      </p:sp>
      <p:sp>
        <p:nvSpPr>
          <p:cNvPr id="6" name="TextBox 5">
            <a:extLst>
              <a:ext uri="{FF2B5EF4-FFF2-40B4-BE49-F238E27FC236}">
                <a16:creationId xmlns:a16="http://schemas.microsoft.com/office/drawing/2014/main" id="{CD4F7329-7995-0FCD-1FE3-CABCE9A8545C}"/>
              </a:ext>
            </a:extLst>
          </p:cNvPr>
          <p:cNvSpPr txBox="1"/>
          <p:nvPr/>
        </p:nvSpPr>
        <p:spPr>
          <a:xfrm>
            <a:off x="3829042" y="173762"/>
            <a:ext cx="4593402" cy="707886"/>
          </a:xfrm>
          <a:prstGeom prst="rect">
            <a:avLst/>
          </a:prstGeom>
          <a:noFill/>
        </p:spPr>
        <p:txBody>
          <a:bodyPr wrap="square" rtlCol="0">
            <a:spAutoFit/>
          </a:bodyPr>
          <a:lstStyle/>
          <a:p>
            <a:r>
              <a:rPr lang="fr-FR" sz="2000" dirty="0">
                <a:solidFill>
                  <a:srgbClr val="0055A5"/>
                </a:solidFill>
              </a:rPr>
              <a:t>Lis le texte, remplis le tableau* et réponds aux questions en anglais.</a:t>
            </a:r>
          </a:p>
        </p:txBody>
      </p:sp>
      <p:sp>
        <p:nvSpPr>
          <p:cNvPr id="10" name="Speech Bubble: Rectangle with Corners Rounded 9">
            <a:extLst>
              <a:ext uri="{FF2B5EF4-FFF2-40B4-BE49-F238E27FC236}">
                <a16:creationId xmlns:a16="http://schemas.microsoft.com/office/drawing/2014/main" id="{9617FA9A-82CB-5B48-5C0D-96546C7DF6C4}"/>
              </a:ext>
            </a:extLst>
          </p:cNvPr>
          <p:cNvSpPr/>
          <p:nvPr/>
        </p:nvSpPr>
        <p:spPr>
          <a:xfrm>
            <a:off x="4263760" y="2825271"/>
            <a:ext cx="5856327" cy="2269227"/>
          </a:xfrm>
          <a:prstGeom prst="wedgeRoundRectCallout">
            <a:avLst>
              <a:gd name="adj1" fmla="val -23003"/>
              <a:gd name="adj2" fmla="val -61381"/>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Did you notice the use of </a:t>
            </a:r>
            <a:r>
              <a:rPr lang="fr-FR" sz="2400" b="1" dirty="0">
                <a:solidFill>
                  <a:schemeClr val="accent2"/>
                </a:solidFill>
              </a:rPr>
              <a:t>l’un des</a:t>
            </a:r>
            <a:r>
              <a:rPr lang="en-GB" sz="2400" dirty="0">
                <a:solidFill>
                  <a:schemeClr val="bg1"/>
                </a:solidFill>
              </a:rPr>
              <a:t>…?</a:t>
            </a:r>
          </a:p>
          <a:p>
            <a:pPr algn="ctr"/>
            <a:r>
              <a:rPr lang="en-GB" sz="2400" dirty="0">
                <a:solidFill>
                  <a:schemeClr val="bg1"/>
                </a:solidFill>
              </a:rPr>
              <a:t>In formal French, when </a:t>
            </a:r>
            <a:r>
              <a:rPr lang="en-GB" sz="2400" b="1" dirty="0">
                <a:solidFill>
                  <a:schemeClr val="accent2"/>
                </a:solidFill>
              </a:rPr>
              <a:t>un</a:t>
            </a:r>
            <a:r>
              <a:rPr lang="en-GB" sz="2400" dirty="0">
                <a:solidFill>
                  <a:schemeClr val="bg1"/>
                </a:solidFill>
              </a:rPr>
              <a:t> functions as a pronoun, it is replaced by </a:t>
            </a:r>
            <a:r>
              <a:rPr lang="fr-FR" sz="2400" b="1" dirty="0">
                <a:solidFill>
                  <a:schemeClr val="accent2"/>
                </a:solidFill>
              </a:rPr>
              <a:t>l’un</a:t>
            </a:r>
            <a:r>
              <a:rPr lang="en-GB" sz="2400" dirty="0">
                <a:solidFill>
                  <a:schemeClr val="bg1"/>
                </a:solidFill>
              </a:rPr>
              <a:t>.</a:t>
            </a:r>
          </a:p>
          <a:p>
            <a:pPr algn="ctr"/>
            <a:r>
              <a:rPr lang="en-GB" sz="2400" dirty="0">
                <a:solidFill>
                  <a:schemeClr val="bg1"/>
                </a:solidFill>
              </a:rPr>
              <a:t>So here, to say ‘one of the best’, </a:t>
            </a:r>
          </a:p>
          <a:p>
            <a:pPr algn="ctr"/>
            <a:r>
              <a:rPr lang="en-GB" sz="2400" dirty="0">
                <a:solidFill>
                  <a:schemeClr val="bg1"/>
                </a:solidFill>
              </a:rPr>
              <a:t>we use </a:t>
            </a:r>
            <a:r>
              <a:rPr lang="fr-FR" sz="2400" b="1" dirty="0">
                <a:solidFill>
                  <a:schemeClr val="accent2"/>
                </a:solidFill>
              </a:rPr>
              <a:t>l’un des meilleurs </a:t>
            </a:r>
          </a:p>
        </p:txBody>
      </p:sp>
    </p:spTree>
    <p:extLst>
      <p:ext uri="{BB962C8B-B14F-4D97-AF65-F5344CB8AC3E}">
        <p14:creationId xmlns:p14="http://schemas.microsoft.com/office/powerpoint/2010/main" val="142683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59DB9D-481E-0747-E2A7-C7F16D4A9FC3}"/>
              </a:ext>
            </a:extLst>
          </p:cNvPr>
          <p:cNvSpPr>
            <a:spLocks noGrp="1"/>
          </p:cNvSpPr>
          <p:nvPr>
            <p:ph type="title"/>
          </p:nvPr>
        </p:nvSpPr>
        <p:spPr>
          <a:xfrm>
            <a:off x="-1" y="213557"/>
            <a:ext cx="3777343" cy="647577"/>
          </a:xfrm>
        </p:spPr>
        <p:txBody>
          <a:bodyPr/>
          <a:lstStyle/>
          <a:p>
            <a:r>
              <a:rPr lang="fr-FR" dirty="0"/>
              <a:t>Les réponses</a:t>
            </a:r>
          </a:p>
        </p:txBody>
      </p:sp>
      <p:sp>
        <p:nvSpPr>
          <p:cNvPr id="5" name="Rounded Rectangle 46">
            <a:extLst>
              <a:ext uri="{FF2B5EF4-FFF2-40B4-BE49-F238E27FC236}">
                <a16:creationId xmlns:a16="http://schemas.microsoft.com/office/drawing/2014/main" id="{81045942-BCFB-54CA-6B6F-61A8CBC59528}"/>
              </a:ext>
            </a:extLst>
          </p:cNvPr>
          <p:cNvSpPr/>
          <p:nvPr/>
        </p:nvSpPr>
        <p:spPr>
          <a:xfrm>
            <a:off x="9854320"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 name="TextBox 3">
            <a:extLst>
              <a:ext uri="{FF2B5EF4-FFF2-40B4-BE49-F238E27FC236}">
                <a16:creationId xmlns:a16="http://schemas.microsoft.com/office/drawing/2014/main" id="{502F72C7-2EF9-9C92-AFBB-56D50E7B46A1}"/>
              </a:ext>
            </a:extLst>
          </p:cNvPr>
          <p:cNvSpPr txBox="1"/>
          <p:nvPr/>
        </p:nvSpPr>
        <p:spPr>
          <a:xfrm>
            <a:off x="24612" y="3097685"/>
            <a:ext cx="6477947" cy="400110"/>
          </a:xfrm>
          <a:prstGeom prst="rect">
            <a:avLst/>
          </a:prstGeom>
          <a:noFill/>
        </p:spPr>
        <p:txBody>
          <a:bodyPr wrap="square" rtlCol="0">
            <a:spAutoFit/>
          </a:bodyPr>
          <a:lstStyle/>
          <a:p>
            <a:pPr marL="457200" indent="-457200">
              <a:buFont typeface="+mj-lt"/>
              <a:buAutoNum type="arabicPeriod"/>
            </a:pPr>
            <a:r>
              <a:rPr lang="fr-FR" sz="2000" dirty="0">
                <a:solidFill>
                  <a:srgbClr val="0055A5"/>
                </a:solidFill>
              </a:rPr>
              <a:t>Quelle est la nationalité du père de Tony ?</a:t>
            </a:r>
          </a:p>
        </p:txBody>
      </p:sp>
      <p:sp>
        <p:nvSpPr>
          <p:cNvPr id="7" name="TextBox 6">
            <a:extLst>
              <a:ext uri="{FF2B5EF4-FFF2-40B4-BE49-F238E27FC236}">
                <a16:creationId xmlns:a16="http://schemas.microsoft.com/office/drawing/2014/main" id="{0EB5EA21-9F87-6ED4-3C5B-6B49F240F415}"/>
              </a:ext>
            </a:extLst>
          </p:cNvPr>
          <p:cNvSpPr txBox="1"/>
          <p:nvPr/>
        </p:nvSpPr>
        <p:spPr>
          <a:xfrm>
            <a:off x="24612" y="5686355"/>
            <a:ext cx="6347582" cy="707886"/>
          </a:xfrm>
          <a:prstGeom prst="rect">
            <a:avLst/>
          </a:prstGeom>
          <a:noFill/>
        </p:spPr>
        <p:txBody>
          <a:bodyPr wrap="square" rtlCol="0">
            <a:spAutoFit/>
          </a:bodyPr>
          <a:lstStyle/>
          <a:p>
            <a:pPr marL="457200" indent="-457200">
              <a:buFont typeface="+mj-lt"/>
              <a:buAutoNum type="arabicPeriod" startAt="6"/>
            </a:pPr>
            <a:r>
              <a:rPr lang="fr-FR" sz="2000" dirty="0">
                <a:solidFill>
                  <a:srgbClr val="0055A5"/>
                </a:solidFill>
              </a:rPr>
              <a:t>Souvent, les enfants apprennent à jouer au basket à quel âge ? </a:t>
            </a:r>
          </a:p>
        </p:txBody>
      </p:sp>
      <p:sp>
        <p:nvSpPr>
          <p:cNvPr id="8" name="TextBox 7">
            <a:extLst>
              <a:ext uri="{FF2B5EF4-FFF2-40B4-BE49-F238E27FC236}">
                <a16:creationId xmlns:a16="http://schemas.microsoft.com/office/drawing/2014/main" id="{1DBDC03E-4B9B-F67B-FF6B-AA750B716020}"/>
              </a:ext>
            </a:extLst>
          </p:cNvPr>
          <p:cNvSpPr txBox="1"/>
          <p:nvPr/>
        </p:nvSpPr>
        <p:spPr>
          <a:xfrm>
            <a:off x="24612" y="4596219"/>
            <a:ext cx="6220324" cy="707886"/>
          </a:xfrm>
          <a:prstGeom prst="rect">
            <a:avLst/>
          </a:prstGeom>
          <a:noFill/>
        </p:spPr>
        <p:txBody>
          <a:bodyPr wrap="square" rtlCol="0">
            <a:spAutoFit/>
          </a:bodyPr>
          <a:lstStyle/>
          <a:p>
            <a:pPr marL="457200" indent="-457200">
              <a:buFont typeface="+mj-lt"/>
              <a:buAutoNum type="arabicPeriod" startAt="4"/>
            </a:pPr>
            <a:r>
              <a:rPr lang="fr-FR" sz="2000" dirty="0">
                <a:solidFill>
                  <a:srgbClr val="0055A5"/>
                </a:solidFill>
              </a:rPr>
              <a:t>Les magasins vendent quel équipement de basket ?</a:t>
            </a:r>
          </a:p>
        </p:txBody>
      </p:sp>
      <p:sp>
        <p:nvSpPr>
          <p:cNvPr id="9" name="TextBox 8">
            <a:extLst>
              <a:ext uri="{FF2B5EF4-FFF2-40B4-BE49-F238E27FC236}">
                <a16:creationId xmlns:a16="http://schemas.microsoft.com/office/drawing/2014/main" id="{4B0164F5-D14A-1E6E-9546-62D9981094F7}"/>
              </a:ext>
            </a:extLst>
          </p:cNvPr>
          <p:cNvSpPr txBox="1"/>
          <p:nvPr/>
        </p:nvSpPr>
        <p:spPr>
          <a:xfrm>
            <a:off x="24612" y="5295174"/>
            <a:ext cx="5886329" cy="400110"/>
          </a:xfrm>
          <a:prstGeom prst="rect">
            <a:avLst/>
          </a:prstGeom>
          <a:noFill/>
        </p:spPr>
        <p:txBody>
          <a:bodyPr wrap="square" rtlCol="0">
            <a:spAutoFit/>
          </a:bodyPr>
          <a:lstStyle/>
          <a:p>
            <a:pPr marL="457200" indent="-457200">
              <a:buFont typeface="+mj-lt"/>
              <a:buAutoNum type="arabicPeriod" startAt="5"/>
            </a:pPr>
            <a:r>
              <a:rPr lang="fr-FR" sz="2000" dirty="0">
                <a:solidFill>
                  <a:srgbClr val="0055A5"/>
                </a:solidFill>
              </a:rPr>
              <a:t>Les baskets coûtent combien d’euros ?</a:t>
            </a:r>
          </a:p>
        </p:txBody>
      </p:sp>
      <p:sp>
        <p:nvSpPr>
          <p:cNvPr id="10" name="TextBox 9">
            <a:extLst>
              <a:ext uri="{FF2B5EF4-FFF2-40B4-BE49-F238E27FC236}">
                <a16:creationId xmlns:a16="http://schemas.microsoft.com/office/drawing/2014/main" id="{451B6B8C-9F88-24DB-DD5E-AC6816F22BC0}"/>
              </a:ext>
            </a:extLst>
          </p:cNvPr>
          <p:cNvSpPr txBox="1"/>
          <p:nvPr/>
        </p:nvSpPr>
        <p:spPr>
          <a:xfrm>
            <a:off x="24612" y="3501610"/>
            <a:ext cx="6356498" cy="707886"/>
          </a:xfrm>
          <a:prstGeom prst="rect">
            <a:avLst/>
          </a:prstGeom>
          <a:noFill/>
        </p:spPr>
        <p:txBody>
          <a:bodyPr wrap="square" rtlCol="0">
            <a:spAutoFit/>
          </a:bodyPr>
          <a:lstStyle/>
          <a:p>
            <a:pPr marL="457200" indent="-457200">
              <a:buFont typeface="+mj-lt"/>
              <a:buAutoNum type="arabicPeriod" startAt="2"/>
            </a:pPr>
            <a:r>
              <a:rPr lang="fr-FR" sz="2000" dirty="0">
                <a:solidFill>
                  <a:srgbClr val="0055A5"/>
                </a:solidFill>
              </a:rPr>
              <a:t>Pourquoi l’équipe de Tony ne perd pas souvent de matchs ?</a:t>
            </a:r>
          </a:p>
        </p:txBody>
      </p:sp>
      <p:sp>
        <p:nvSpPr>
          <p:cNvPr id="11" name="TextBox 10">
            <a:extLst>
              <a:ext uri="{FF2B5EF4-FFF2-40B4-BE49-F238E27FC236}">
                <a16:creationId xmlns:a16="http://schemas.microsoft.com/office/drawing/2014/main" id="{1E639328-320A-58A7-D6A7-56C673991ECE}"/>
              </a:ext>
            </a:extLst>
          </p:cNvPr>
          <p:cNvSpPr txBox="1"/>
          <p:nvPr/>
        </p:nvSpPr>
        <p:spPr>
          <a:xfrm>
            <a:off x="24612" y="4154317"/>
            <a:ext cx="6313720" cy="400110"/>
          </a:xfrm>
          <a:prstGeom prst="rect">
            <a:avLst/>
          </a:prstGeom>
          <a:noFill/>
        </p:spPr>
        <p:txBody>
          <a:bodyPr wrap="square" rtlCol="0">
            <a:spAutoFit/>
          </a:bodyPr>
          <a:lstStyle/>
          <a:p>
            <a:pPr marL="457200" indent="-457200">
              <a:buFont typeface="+mj-lt"/>
              <a:buAutoNum type="arabicPeriod" startAt="3"/>
            </a:pPr>
            <a:r>
              <a:rPr lang="fr-FR" sz="2000" dirty="0">
                <a:solidFill>
                  <a:srgbClr val="0055A5"/>
                </a:solidFill>
              </a:rPr>
              <a:t>Qu’est-ce que les journalistes disent sur Tony ?</a:t>
            </a:r>
          </a:p>
        </p:txBody>
      </p:sp>
      <p:sp>
        <p:nvSpPr>
          <p:cNvPr id="12" name="TextBox 11">
            <a:extLst>
              <a:ext uri="{FF2B5EF4-FFF2-40B4-BE49-F238E27FC236}">
                <a16:creationId xmlns:a16="http://schemas.microsoft.com/office/drawing/2014/main" id="{9980FDA9-E2F8-A750-3FFB-EECA1B99F290}"/>
              </a:ext>
            </a:extLst>
          </p:cNvPr>
          <p:cNvSpPr txBox="1"/>
          <p:nvPr/>
        </p:nvSpPr>
        <p:spPr>
          <a:xfrm>
            <a:off x="6382006" y="3097090"/>
            <a:ext cx="6346685" cy="400110"/>
          </a:xfrm>
          <a:prstGeom prst="rect">
            <a:avLst/>
          </a:prstGeom>
          <a:noFill/>
        </p:spPr>
        <p:txBody>
          <a:bodyPr wrap="square" rtlCol="0">
            <a:spAutoFit/>
          </a:bodyPr>
          <a:lstStyle/>
          <a:p>
            <a:r>
              <a:rPr lang="fr-FR" sz="2000" b="1" dirty="0">
                <a:solidFill>
                  <a:srgbClr val="0055A5"/>
                </a:solidFill>
              </a:rPr>
              <a:t>Son père est américain.</a:t>
            </a:r>
          </a:p>
        </p:txBody>
      </p:sp>
      <p:sp>
        <p:nvSpPr>
          <p:cNvPr id="13" name="TextBox 12">
            <a:extLst>
              <a:ext uri="{FF2B5EF4-FFF2-40B4-BE49-F238E27FC236}">
                <a16:creationId xmlns:a16="http://schemas.microsoft.com/office/drawing/2014/main" id="{F948F2E9-951A-62AB-3926-1C8F4F680A07}"/>
              </a:ext>
            </a:extLst>
          </p:cNvPr>
          <p:cNvSpPr txBox="1"/>
          <p:nvPr/>
        </p:nvSpPr>
        <p:spPr>
          <a:xfrm>
            <a:off x="6372194" y="3655498"/>
            <a:ext cx="5308067" cy="400110"/>
          </a:xfrm>
          <a:prstGeom prst="rect">
            <a:avLst/>
          </a:prstGeom>
          <a:noFill/>
        </p:spPr>
        <p:txBody>
          <a:bodyPr wrap="square" rtlCol="0">
            <a:spAutoFit/>
          </a:bodyPr>
          <a:lstStyle/>
          <a:p>
            <a:r>
              <a:rPr lang="fr-FR" sz="2000" b="1" dirty="0">
                <a:solidFill>
                  <a:srgbClr val="0055A5"/>
                </a:solidFill>
              </a:rPr>
              <a:t>Parce qu’elle est très efficace.</a:t>
            </a:r>
          </a:p>
        </p:txBody>
      </p:sp>
      <p:sp>
        <p:nvSpPr>
          <p:cNvPr id="14" name="TextBox 13">
            <a:extLst>
              <a:ext uri="{FF2B5EF4-FFF2-40B4-BE49-F238E27FC236}">
                <a16:creationId xmlns:a16="http://schemas.microsoft.com/office/drawing/2014/main" id="{63AD016D-0DEC-0D4F-46ED-C7FF48C81A06}"/>
              </a:ext>
            </a:extLst>
          </p:cNvPr>
          <p:cNvSpPr txBox="1"/>
          <p:nvPr/>
        </p:nvSpPr>
        <p:spPr>
          <a:xfrm>
            <a:off x="6372194" y="4154317"/>
            <a:ext cx="5676834" cy="400110"/>
          </a:xfrm>
          <a:prstGeom prst="rect">
            <a:avLst/>
          </a:prstGeom>
          <a:noFill/>
        </p:spPr>
        <p:txBody>
          <a:bodyPr wrap="square" rtlCol="0">
            <a:spAutoFit/>
          </a:bodyPr>
          <a:lstStyle/>
          <a:p>
            <a:r>
              <a:rPr lang="fr-FR" sz="2000" b="1" dirty="0">
                <a:solidFill>
                  <a:srgbClr val="0055A5"/>
                </a:solidFill>
              </a:rPr>
              <a:t>Il est l’un des meilleurs joueurs de l’histoire.</a:t>
            </a:r>
          </a:p>
        </p:txBody>
      </p:sp>
      <p:sp>
        <p:nvSpPr>
          <p:cNvPr id="15" name="TextBox 14">
            <a:extLst>
              <a:ext uri="{FF2B5EF4-FFF2-40B4-BE49-F238E27FC236}">
                <a16:creationId xmlns:a16="http://schemas.microsoft.com/office/drawing/2014/main" id="{7C7901FC-97CA-6FDB-8A3A-56CC8E68D873}"/>
              </a:ext>
            </a:extLst>
          </p:cNvPr>
          <p:cNvSpPr txBox="1"/>
          <p:nvPr/>
        </p:nvSpPr>
        <p:spPr>
          <a:xfrm>
            <a:off x="6372194" y="4596219"/>
            <a:ext cx="5259005" cy="707886"/>
          </a:xfrm>
          <a:prstGeom prst="rect">
            <a:avLst/>
          </a:prstGeom>
          <a:noFill/>
        </p:spPr>
        <p:txBody>
          <a:bodyPr wrap="square" rtlCol="0">
            <a:spAutoFit/>
          </a:bodyPr>
          <a:lstStyle/>
          <a:p>
            <a:r>
              <a:rPr lang="fr-FR" sz="2000" b="1" dirty="0">
                <a:solidFill>
                  <a:srgbClr val="0055A5"/>
                </a:solidFill>
              </a:rPr>
              <a:t>Ils vendent des ballons, des vêtements, des baskets et des paniers.</a:t>
            </a:r>
          </a:p>
        </p:txBody>
      </p:sp>
      <p:sp>
        <p:nvSpPr>
          <p:cNvPr id="16" name="TextBox 15">
            <a:extLst>
              <a:ext uri="{FF2B5EF4-FFF2-40B4-BE49-F238E27FC236}">
                <a16:creationId xmlns:a16="http://schemas.microsoft.com/office/drawing/2014/main" id="{99ABC405-882A-E84A-2382-60591D4C3F42}"/>
              </a:ext>
            </a:extLst>
          </p:cNvPr>
          <p:cNvSpPr txBox="1"/>
          <p:nvPr/>
        </p:nvSpPr>
        <p:spPr>
          <a:xfrm>
            <a:off x="6372194" y="5295174"/>
            <a:ext cx="5037258" cy="400110"/>
          </a:xfrm>
          <a:prstGeom prst="rect">
            <a:avLst/>
          </a:prstGeom>
          <a:noFill/>
        </p:spPr>
        <p:txBody>
          <a:bodyPr wrap="square" rtlCol="0">
            <a:spAutoFit/>
          </a:bodyPr>
          <a:lstStyle/>
          <a:p>
            <a:r>
              <a:rPr lang="fr-FR" sz="2000" b="1" dirty="0">
                <a:solidFill>
                  <a:srgbClr val="0055A5"/>
                </a:solidFill>
              </a:rPr>
              <a:t>Elles coûtent plus de cent euros.</a:t>
            </a:r>
          </a:p>
        </p:txBody>
      </p:sp>
      <p:sp>
        <p:nvSpPr>
          <p:cNvPr id="17" name="TextBox 16">
            <a:extLst>
              <a:ext uri="{FF2B5EF4-FFF2-40B4-BE49-F238E27FC236}">
                <a16:creationId xmlns:a16="http://schemas.microsoft.com/office/drawing/2014/main" id="{36D141E1-9383-BAD8-6D6E-B8C05DE2A5AE}"/>
              </a:ext>
            </a:extLst>
          </p:cNvPr>
          <p:cNvSpPr txBox="1"/>
          <p:nvPr/>
        </p:nvSpPr>
        <p:spPr>
          <a:xfrm>
            <a:off x="6325496" y="5703566"/>
            <a:ext cx="5733938" cy="707886"/>
          </a:xfrm>
          <a:prstGeom prst="rect">
            <a:avLst/>
          </a:prstGeom>
          <a:noFill/>
        </p:spPr>
        <p:txBody>
          <a:bodyPr wrap="square" rtlCol="0">
            <a:spAutoFit/>
          </a:bodyPr>
          <a:lstStyle/>
          <a:p>
            <a:r>
              <a:rPr lang="fr-FR" sz="2000" b="1" dirty="0">
                <a:solidFill>
                  <a:srgbClr val="0055A5"/>
                </a:solidFill>
              </a:rPr>
              <a:t>Ils apprennent à jouer au basket à l'âge de quatre ou cinq ans.</a:t>
            </a:r>
          </a:p>
        </p:txBody>
      </p:sp>
      <p:sp>
        <p:nvSpPr>
          <p:cNvPr id="19" name="Rectangle 18">
            <a:extLst>
              <a:ext uri="{FF2B5EF4-FFF2-40B4-BE49-F238E27FC236}">
                <a16:creationId xmlns:a16="http://schemas.microsoft.com/office/drawing/2014/main" id="{509DF9BE-C589-01E9-07E0-CD831F416B8A}"/>
              </a:ext>
            </a:extLst>
          </p:cNvPr>
          <p:cNvSpPr/>
          <p:nvPr/>
        </p:nvSpPr>
        <p:spPr>
          <a:xfrm>
            <a:off x="6349682" y="3089392"/>
            <a:ext cx="5676834" cy="388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graphicFrame>
        <p:nvGraphicFramePr>
          <p:cNvPr id="25" name="Table 25">
            <a:extLst>
              <a:ext uri="{FF2B5EF4-FFF2-40B4-BE49-F238E27FC236}">
                <a16:creationId xmlns:a16="http://schemas.microsoft.com/office/drawing/2014/main" id="{6010EFA1-7495-7537-6E60-9A9F317EC74C}"/>
              </a:ext>
            </a:extLst>
          </p:cNvPr>
          <p:cNvGraphicFramePr>
            <a:graphicFrameLocks noGrp="1"/>
          </p:cNvGraphicFramePr>
          <p:nvPr/>
        </p:nvGraphicFramePr>
        <p:xfrm>
          <a:off x="3748286" y="246823"/>
          <a:ext cx="5898532" cy="2773680"/>
        </p:xfrm>
        <a:graphic>
          <a:graphicData uri="http://schemas.openxmlformats.org/drawingml/2006/table">
            <a:tbl>
              <a:tblPr firstRow="1" bandRow="1">
                <a:tableStyleId>{5C22544A-7EE6-4342-B048-85BDC9FD1C3A}</a:tableStyleId>
              </a:tblPr>
              <a:tblGrid>
                <a:gridCol w="1838458">
                  <a:extLst>
                    <a:ext uri="{9D8B030D-6E8A-4147-A177-3AD203B41FA5}">
                      <a16:colId xmlns:a16="http://schemas.microsoft.com/office/drawing/2014/main" val="1276882536"/>
                    </a:ext>
                  </a:extLst>
                </a:gridCol>
                <a:gridCol w="1999902">
                  <a:extLst>
                    <a:ext uri="{9D8B030D-6E8A-4147-A177-3AD203B41FA5}">
                      <a16:colId xmlns:a16="http://schemas.microsoft.com/office/drawing/2014/main" val="3907801878"/>
                    </a:ext>
                  </a:extLst>
                </a:gridCol>
                <a:gridCol w="2060172">
                  <a:extLst>
                    <a:ext uri="{9D8B030D-6E8A-4147-A177-3AD203B41FA5}">
                      <a16:colId xmlns:a16="http://schemas.microsoft.com/office/drawing/2014/main" val="2994274514"/>
                    </a:ext>
                  </a:extLst>
                </a:gridCol>
              </a:tblGrid>
              <a:tr h="350188">
                <a:tc>
                  <a:txBody>
                    <a:bodyPr/>
                    <a:lstStyle/>
                    <a:p>
                      <a:r>
                        <a:rPr lang="en-GB" sz="2000" dirty="0"/>
                        <a:t>Short form</a:t>
                      </a:r>
                    </a:p>
                  </a:txBody>
                  <a:tcPr>
                    <a:solidFill>
                      <a:srgbClr val="0055A5"/>
                    </a:solidFill>
                  </a:tcPr>
                </a:tc>
                <a:tc>
                  <a:txBody>
                    <a:bodyPr/>
                    <a:lstStyle/>
                    <a:p>
                      <a:r>
                        <a:rPr lang="en-GB" sz="2000" dirty="0"/>
                        <a:t>Infinitive</a:t>
                      </a:r>
                    </a:p>
                  </a:txBody>
                  <a:tcPr>
                    <a:solidFill>
                      <a:srgbClr val="0055A5"/>
                    </a:solidFill>
                  </a:tcPr>
                </a:tc>
                <a:tc>
                  <a:txBody>
                    <a:bodyPr/>
                    <a:lstStyle/>
                    <a:p>
                      <a:r>
                        <a:rPr lang="en-GB" sz="2000" dirty="0"/>
                        <a:t>Group</a:t>
                      </a:r>
                    </a:p>
                  </a:txBody>
                  <a:tcPr>
                    <a:solidFill>
                      <a:srgbClr val="0055A5"/>
                    </a:solidFill>
                  </a:tcPr>
                </a:tc>
                <a:extLst>
                  <a:ext uri="{0D108BD9-81ED-4DB2-BD59-A6C34878D82A}">
                    <a16:rowId xmlns:a16="http://schemas.microsoft.com/office/drawing/2014/main" val="360487190"/>
                  </a:ext>
                </a:extLst>
              </a:tr>
              <a:tr h="350188">
                <a:tc>
                  <a:txBody>
                    <a:bodyPr/>
                    <a:lstStyle/>
                    <a:p>
                      <a:r>
                        <a:rPr lang="fr-FR" sz="2000" noProof="0" dirty="0">
                          <a:solidFill>
                            <a:srgbClr val="0055A5"/>
                          </a:solidFill>
                        </a:rPr>
                        <a:t>comprend</a:t>
                      </a:r>
                    </a:p>
                  </a:txBody>
                  <a:tcPr>
                    <a:solidFill>
                      <a:srgbClr val="BADEFF"/>
                    </a:solidFill>
                  </a:tcPr>
                </a:tc>
                <a:tc>
                  <a:txBody>
                    <a:bodyPr/>
                    <a:lstStyle/>
                    <a:p>
                      <a:r>
                        <a:rPr lang="fr-FR" sz="2000" noProof="0" dirty="0">
                          <a:solidFill>
                            <a:srgbClr val="0055A5"/>
                          </a:solidFill>
                        </a:rPr>
                        <a:t>comprendre</a:t>
                      </a:r>
                    </a:p>
                  </a:txBody>
                  <a:tcPr>
                    <a:solidFill>
                      <a:srgbClr val="BADEFF"/>
                    </a:solidFill>
                  </a:tcPr>
                </a:tc>
                <a:tc>
                  <a:txBody>
                    <a:bodyPr/>
                    <a:lstStyle/>
                    <a:p>
                      <a:r>
                        <a:rPr lang="fr-FR" sz="2000" noProof="0" dirty="0">
                          <a:solidFill>
                            <a:srgbClr val="0055A5"/>
                          </a:solidFill>
                        </a:rPr>
                        <a:t>like prendre</a:t>
                      </a:r>
                    </a:p>
                  </a:txBody>
                  <a:tcPr>
                    <a:solidFill>
                      <a:srgbClr val="BADEFF"/>
                    </a:solidFill>
                  </a:tcPr>
                </a:tc>
                <a:extLst>
                  <a:ext uri="{0D108BD9-81ED-4DB2-BD59-A6C34878D82A}">
                    <a16:rowId xmlns:a16="http://schemas.microsoft.com/office/drawing/2014/main" val="86718837"/>
                  </a:ext>
                </a:extLst>
              </a:tr>
              <a:tr h="350188">
                <a:tc>
                  <a:txBody>
                    <a:bodyPr/>
                    <a:lstStyle/>
                    <a:p>
                      <a:r>
                        <a:rPr lang="fr-FR" sz="2000" noProof="0" dirty="0">
                          <a:solidFill>
                            <a:srgbClr val="0055A5"/>
                          </a:solidFill>
                        </a:rPr>
                        <a:t>perd</a:t>
                      </a:r>
                    </a:p>
                  </a:txBody>
                  <a:tcPr>
                    <a:solidFill>
                      <a:srgbClr val="E7EAF3"/>
                    </a:solidFill>
                  </a:tcPr>
                </a:tc>
                <a:tc>
                  <a:txBody>
                    <a:bodyPr/>
                    <a:lstStyle/>
                    <a:p>
                      <a:r>
                        <a:rPr lang="fr-FR" sz="2000" noProof="0" dirty="0">
                          <a:solidFill>
                            <a:srgbClr val="0055A5"/>
                          </a:solidFill>
                        </a:rPr>
                        <a:t>perdre</a:t>
                      </a:r>
                    </a:p>
                  </a:txBody>
                  <a:tcPr>
                    <a:solidFill>
                      <a:srgbClr val="E7EAF3"/>
                    </a:solidFill>
                  </a:tcPr>
                </a:tc>
                <a:tc>
                  <a:txBody>
                    <a:bodyPr/>
                    <a:lstStyle/>
                    <a:p>
                      <a:r>
                        <a:rPr lang="fr-FR" sz="2000" noProof="0" dirty="0">
                          <a:solidFill>
                            <a:srgbClr val="0055A5"/>
                          </a:solidFill>
                        </a:rPr>
                        <a:t>like entendre</a:t>
                      </a:r>
                    </a:p>
                  </a:txBody>
                  <a:tcPr>
                    <a:solidFill>
                      <a:srgbClr val="E7EAF3"/>
                    </a:solidFill>
                  </a:tcPr>
                </a:tc>
                <a:extLst>
                  <a:ext uri="{0D108BD9-81ED-4DB2-BD59-A6C34878D82A}">
                    <a16:rowId xmlns:a16="http://schemas.microsoft.com/office/drawing/2014/main" val="2454583276"/>
                  </a:ext>
                </a:extLst>
              </a:tr>
              <a:tr h="350188">
                <a:tc>
                  <a:txBody>
                    <a:bodyPr/>
                    <a:lstStyle/>
                    <a:p>
                      <a:r>
                        <a:rPr lang="fr-FR" sz="2000" noProof="0" dirty="0">
                          <a:solidFill>
                            <a:srgbClr val="0055A5"/>
                          </a:solidFill>
                        </a:rPr>
                        <a:t>décrivent</a:t>
                      </a:r>
                    </a:p>
                  </a:txBody>
                  <a:tcPr>
                    <a:solidFill>
                      <a:srgbClr val="BADEFF"/>
                    </a:solidFill>
                  </a:tcPr>
                </a:tc>
                <a:tc>
                  <a:txBody>
                    <a:bodyPr/>
                    <a:lstStyle/>
                    <a:p>
                      <a:r>
                        <a:rPr lang="fr-FR" sz="2000" noProof="0" dirty="0">
                          <a:solidFill>
                            <a:srgbClr val="0055A5"/>
                          </a:solidFill>
                        </a:rPr>
                        <a:t>décrire</a:t>
                      </a:r>
                    </a:p>
                  </a:txBody>
                  <a:tcPr>
                    <a:solidFill>
                      <a:srgbClr val="BADEFF"/>
                    </a:solidFill>
                  </a:tcPr>
                </a:tc>
                <a:tc>
                  <a:txBody>
                    <a:bodyPr/>
                    <a:lstStyle/>
                    <a:p>
                      <a:r>
                        <a:rPr lang="fr-FR" sz="2000" noProof="0" dirty="0">
                          <a:solidFill>
                            <a:srgbClr val="0055A5"/>
                          </a:solidFill>
                        </a:rPr>
                        <a:t>like écrire</a:t>
                      </a:r>
                    </a:p>
                  </a:txBody>
                  <a:tcPr>
                    <a:solidFill>
                      <a:srgbClr val="BADEFF"/>
                    </a:solidFill>
                  </a:tcPr>
                </a:tc>
                <a:extLst>
                  <a:ext uri="{0D108BD9-81ED-4DB2-BD59-A6C34878D82A}">
                    <a16:rowId xmlns:a16="http://schemas.microsoft.com/office/drawing/2014/main" val="3291096340"/>
                  </a:ext>
                </a:extLst>
              </a:tr>
              <a:tr h="350188">
                <a:tc>
                  <a:txBody>
                    <a:bodyPr/>
                    <a:lstStyle/>
                    <a:p>
                      <a:r>
                        <a:rPr lang="fr-FR" sz="2000" noProof="0" dirty="0">
                          <a:solidFill>
                            <a:srgbClr val="0055A5"/>
                          </a:solidFill>
                        </a:rPr>
                        <a:t>vendent</a:t>
                      </a:r>
                    </a:p>
                  </a:txBody>
                  <a:tcPr>
                    <a:solidFill>
                      <a:srgbClr val="E7EAF3"/>
                    </a:solidFill>
                  </a:tcPr>
                </a:tc>
                <a:tc>
                  <a:txBody>
                    <a:bodyPr/>
                    <a:lstStyle/>
                    <a:p>
                      <a:r>
                        <a:rPr lang="fr-FR" sz="2000" noProof="0" dirty="0">
                          <a:solidFill>
                            <a:srgbClr val="0055A5"/>
                          </a:solidFill>
                        </a:rPr>
                        <a:t>vendre</a:t>
                      </a:r>
                    </a:p>
                  </a:txBody>
                  <a:tcPr>
                    <a:solidFill>
                      <a:srgbClr val="E7EA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55A5"/>
                          </a:solidFill>
                        </a:rPr>
                        <a:t>like entendre</a:t>
                      </a:r>
                    </a:p>
                  </a:txBody>
                  <a:tcPr>
                    <a:solidFill>
                      <a:srgbClr val="E7EAF3"/>
                    </a:solidFill>
                  </a:tcPr>
                </a:tc>
                <a:extLst>
                  <a:ext uri="{0D108BD9-81ED-4DB2-BD59-A6C34878D82A}">
                    <a16:rowId xmlns:a16="http://schemas.microsoft.com/office/drawing/2014/main" val="3182139811"/>
                  </a:ext>
                </a:extLst>
              </a:tr>
              <a:tr h="350188">
                <a:tc>
                  <a:txBody>
                    <a:bodyPr/>
                    <a:lstStyle/>
                    <a:p>
                      <a:r>
                        <a:rPr lang="fr-FR" sz="2000" noProof="0" dirty="0">
                          <a:solidFill>
                            <a:srgbClr val="0055A5"/>
                          </a:solidFill>
                        </a:rPr>
                        <a:t>apprennent</a:t>
                      </a:r>
                    </a:p>
                  </a:txBody>
                  <a:tcPr>
                    <a:solidFill>
                      <a:srgbClr val="BADEFF"/>
                    </a:solidFill>
                  </a:tcPr>
                </a:tc>
                <a:tc>
                  <a:txBody>
                    <a:bodyPr/>
                    <a:lstStyle/>
                    <a:p>
                      <a:r>
                        <a:rPr lang="fr-FR" sz="2000" noProof="0" dirty="0">
                          <a:solidFill>
                            <a:srgbClr val="0055A5"/>
                          </a:solidFill>
                        </a:rPr>
                        <a:t>apprendre</a:t>
                      </a:r>
                    </a:p>
                  </a:txBody>
                  <a:tcPr>
                    <a:solidFill>
                      <a:srgbClr val="BADE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55A5"/>
                          </a:solidFill>
                        </a:rPr>
                        <a:t>like prendre</a:t>
                      </a:r>
                    </a:p>
                  </a:txBody>
                  <a:tcPr>
                    <a:solidFill>
                      <a:srgbClr val="BADEFF"/>
                    </a:solidFill>
                  </a:tcPr>
                </a:tc>
                <a:extLst>
                  <a:ext uri="{0D108BD9-81ED-4DB2-BD59-A6C34878D82A}">
                    <a16:rowId xmlns:a16="http://schemas.microsoft.com/office/drawing/2014/main" val="1391887099"/>
                  </a:ext>
                </a:extLst>
              </a:tr>
              <a:tr h="350188">
                <a:tc>
                  <a:txBody>
                    <a:bodyPr/>
                    <a:lstStyle/>
                    <a:p>
                      <a:r>
                        <a:rPr lang="fr-FR" sz="2000" noProof="0" dirty="0">
                          <a:solidFill>
                            <a:srgbClr val="0055A5"/>
                          </a:solidFill>
                        </a:rPr>
                        <a:t>produisent</a:t>
                      </a:r>
                    </a:p>
                  </a:txBody>
                  <a:tcPr>
                    <a:solidFill>
                      <a:srgbClr val="E7EAF3"/>
                    </a:solidFill>
                  </a:tcPr>
                </a:tc>
                <a:tc>
                  <a:txBody>
                    <a:bodyPr/>
                    <a:lstStyle/>
                    <a:p>
                      <a:r>
                        <a:rPr lang="fr-FR" sz="2000" noProof="0" dirty="0">
                          <a:solidFill>
                            <a:srgbClr val="0055A5"/>
                          </a:solidFill>
                        </a:rPr>
                        <a:t>produire</a:t>
                      </a:r>
                    </a:p>
                  </a:txBody>
                  <a:tcPr>
                    <a:solidFill>
                      <a:srgbClr val="E7EAF3"/>
                    </a:solidFill>
                  </a:tcPr>
                </a:tc>
                <a:tc>
                  <a:txBody>
                    <a:bodyPr/>
                    <a:lstStyle/>
                    <a:p>
                      <a:r>
                        <a:rPr lang="fr-FR" sz="2000" noProof="0" dirty="0">
                          <a:solidFill>
                            <a:srgbClr val="0055A5"/>
                          </a:solidFill>
                        </a:rPr>
                        <a:t>like traduire</a:t>
                      </a:r>
                    </a:p>
                  </a:txBody>
                  <a:tcPr>
                    <a:solidFill>
                      <a:srgbClr val="E7EAF3"/>
                    </a:solidFill>
                  </a:tcPr>
                </a:tc>
                <a:extLst>
                  <a:ext uri="{0D108BD9-81ED-4DB2-BD59-A6C34878D82A}">
                    <a16:rowId xmlns:a16="http://schemas.microsoft.com/office/drawing/2014/main" val="2709735086"/>
                  </a:ext>
                </a:extLst>
              </a:tr>
            </a:tbl>
          </a:graphicData>
        </a:graphic>
      </p:graphicFrame>
      <p:pic>
        <p:nvPicPr>
          <p:cNvPr id="26" name="Picture 25">
            <a:extLst>
              <a:ext uri="{FF2B5EF4-FFF2-40B4-BE49-F238E27FC236}">
                <a16:creationId xmlns:a16="http://schemas.microsoft.com/office/drawing/2014/main" id="{2E9DBF4D-ABE1-62E3-1462-F5E613BD00C1}"/>
              </a:ext>
            </a:extLst>
          </p:cNvPr>
          <p:cNvPicPr>
            <a:picLocks noChangeAspect="1"/>
          </p:cNvPicPr>
          <p:nvPr/>
        </p:nvPicPr>
        <p:blipFill rotWithShape="1">
          <a:blip r:embed="rId3"/>
          <a:srcRect l="6847" t="15066" r="6691"/>
          <a:stretch/>
        </p:blipFill>
        <p:spPr>
          <a:xfrm>
            <a:off x="1124187" y="1007889"/>
            <a:ext cx="1843589" cy="1988225"/>
          </a:xfrm>
          <a:prstGeom prst="rect">
            <a:avLst/>
          </a:prstGeom>
        </p:spPr>
      </p:pic>
      <p:pic>
        <p:nvPicPr>
          <p:cNvPr id="27" name="Picture 26">
            <a:extLst>
              <a:ext uri="{FF2B5EF4-FFF2-40B4-BE49-F238E27FC236}">
                <a16:creationId xmlns:a16="http://schemas.microsoft.com/office/drawing/2014/main" id="{707F085C-8A2C-1781-D544-891EEE72EC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4957" y="1915286"/>
            <a:ext cx="1077258" cy="1077258"/>
          </a:xfrm>
          <a:prstGeom prst="rect">
            <a:avLst/>
          </a:prstGeom>
        </p:spPr>
      </p:pic>
      <p:sp>
        <p:nvSpPr>
          <p:cNvPr id="2" name="Rectangle 1">
            <a:extLst>
              <a:ext uri="{FF2B5EF4-FFF2-40B4-BE49-F238E27FC236}">
                <a16:creationId xmlns:a16="http://schemas.microsoft.com/office/drawing/2014/main" id="{197971A6-E92A-C1DC-0C0D-4CB411FCD6AA}"/>
              </a:ext>
            </a:extLst>
          </p:cNvPr>
          <p:cNvSpPr/>
          <p:nvPr/>
        </p:nvSpPr>
        <p:spPr>
          <a:xfrm>
            <a:off x="5619455" y="721197"/>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81CC06D-D003-D4D3-BFB2-A2B047F3A4F2}"/>
              </a:ext>
            </a:extLst>
          </p:cNvPr>
          <p:cNvSpPr/>
          <p:nvPr/>
        </p:nvSpPr>
        <p:spPr>
          <a:xfrm>
            <a:off x="5619455" y="1466353"/>
            <a:ext cx="1907458" cy="304094"/>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519EEF1-4EDE-A4A8-0A5C-04C90EA8DA28}"/>
              </a:ext>
            </a:extLst>
          </p:cNvPr>
          <p:cNvSpPr/>
          <p:nvPr/>
        </p:nvSpPr>
        <p:spPr>
          <a:xfrm>
            <a:off x="5619455" y="2307687"/>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F5E005F-D897-EC0B-6B1E-11776B2AB0E4}"/>
              </a:ext>
            </a:extLst>
          </p:cNvPr>
          <p:cNvSpPr/>
          <p:nvPr/>
        </p:nvSpPr>
        <p:spPr>
          <a:xfrm>
            <a:off x="7633136" y="722652"/>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40FB0FB-334C-4640-AB6E-73AAAF0B2431}"/>
              </a:ext>
            </a:extLst>
          </p:cNvPr>
          <p:cNvSpPr/>
          <p:nvPr/>
        </p:nvSpPr>
        <p:spPr>
          <a:xfrm>
            <a:off x="7633136" y="1461415"/>
            <a:ext cx="1907458" cy="339211"/>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9D72A5A-3A88-93B2-A1FA-6C0A741F444F}"/>
              </a:ext>
            </a:extLst>
          </p:cNvPr>
          <p:cNvSpPr/>
          <p:nvPr/>
        </p:nvSpPr>
        <p:spPr>
          <a:xfrm>
            <a:off x="7603866" y="2290695"/>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30948AE-035C-EDBF-110C-677A72129306}"/>
              </a:ext>
            </a:extLst>
          </p:cNvPr>
          <p:cNvSpPr/>
          <p:nvPr/>
        </p:nvSpPr>
        <p:spPr>
          <a:xfrm>
            <a:off x="5619455" y="1109280"/>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AEEE28C-1F22-7EA9-0F06-7133B219390D}"/>
              </a:ext>
            </a:extLst>
          </p:cNvPr>
          <p:cNvSpPr/>
          <p:nvPr/>
        </p:nvSpPr>
        <p:spPr>
          <a:xfrm>
            <a:off x="5619455" y="1895721"/>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D70F532B-0F2C-8B09-9B9E-A261ED154B05}"/>
              </a:ext>
            </a:extLst>
          </p:cNvPr>
          <p:cNvSpPr/>
          <p:nvPr/>
        </p:nvSpPr>
        <p:spPr>
          <a:xfrm>
            <a:off x="5619455" y="2683307"/>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0FDC242D-1C41-4F3C-0254-072E095E1924}"/>
              </a:ext>
            </a:extLst>
          </p:cNvPr>
          <p:cNvSpPr/>
          <p:nvPr/>
        </p:nvSpPr>
        <p:spPr>
          <a:xfrm>
            <a:off x="7633136" y="1068803"/>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70B9A0C-3F2F-96C2-EC97-341DFD1612C0}"/>
              </a:ext>
            </a:extLst>
          </p:cNvPr>
          <p:cNvSpPr/>
          <p:nvPr/>
        </p:nvSpPr>
        <p:spPr>
          <a:xfrm>
            <a:off x="7682050" y="1904851"/>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37BB690F-FA5E-AE86-773B-461FD7F69951}"/>
              </a:ext>
            </a:extLst>
          </p:cNvPr>
          <p:cNvSpPr/>
          <p:nvPr/>
        </p:nvSpPr>
        <p:spPr>
          <a:xfrm>
            <a:off x="7690676" y="2683307"/>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AD0C2113-F4E8-7B9E-4373-0A83EF0B350F}"/>
              </a:ext>
            </a:extLst>
          </p:cNvPr>
          <p:cNvSpPr/>
          <p:nvPr/>
        </p:nvSpPr>
        <p:spPr>
          <a:xfrm>
            <a:off x="6372194" y="4234077"/>
            <a:ext cx="5676834" cy="388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39" name="Rectangle 38">
            <a:extLst>
              <a:ext uri="{FF2B5EF4-FFF2-40B4-BE49-F238E27FC236}">
                <a16:creationId xmlns:a16="http://schemas.microsoft.com/office/drawing/2014/main" id="{AC8E5105-9F5F-D767-4669-7AF7C750D0C3}"/>
              </a:ext>
            </a:extLst>
          </p:cNvPr>
          <p:cNvSpPr/>
          <p:nvPr/>
        </p:nvSpPr>
        <p:spPr>
          <a:xfrm>
            <a:off x="6233086" y="5747073"/>
            <a:ext cx="5676834" cy="636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40" name="Rectangle 39">
            <a:extLst>
              <a:ext uri="{FF2B5EF4-FFF2-40B4-BE49-F238E27FC236}">
                <a16:creationId xmlns:a16="http://schemas.microsoft.com/office/drawing/2014/main" id="{85ED99EA-46B3-C5AF-BE6D-616207D9E6D9}"/>
              </a:ext>
            </a:extLst>
          </p:cNvPr>
          <p:cNvSpPr/>
          <p:nvPr/>
        </p:nvSpPr>
        <p:spPr>
          <a:xfrm>
            <a:off x="6325496" y="4666475"/>
            <a:ext cx="5676834" cy="600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41" name="Rectangle 40">
            <a:extLst>
              <a:ext uri="{FF2B5EF4-FFF2-40B4-BE49-F238E27FC236}">
                <a16:creationId xmlns:a16="http://schemas.microsoft.com/office/drawing/2014/main" id="{DABCB243-9F16-2B7C-E310-415FC8783851}"/>
              </a:ext>
            </a:extLst>
          </p:cNvPr>
          <p:cNvSpPr/>
          <p:nvPr/>
        </p:nvSpPr>
        <p:spPr>
          <a:xfrm>
            <a:off x="6362552" y="5273741"/>
            <a:ext cx="5770230" cy="388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8" name="Rectangle 27">
            <a:extLst>
              <a:ext uri="{FF2B5EF4-FFF2-40B4-BE49-F238E27FC236}">
                <a16:creationId xmlns:a16="http://schemas.microsoft.com/office/drawing/2014/main" id="{43CC46A4-BF39-B4A0-1FCD-ED958B6C99A0}"/>
              </a:ext>
            </a:extLst>
          </p:cNvPr>
          <p:cNvSpPr/>
          <p:nvPr/>
        </p:nvSpPr>
        <p:spPr>
          <a:xfrm>
            <a:off x="6192269" y="3608749"/>
            <a:ext cx="5676834" cy="439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Tree>
    <p:extLst>
      <p:ext uri="{BB962C8B-B14F-4D97-AF65-F5344CB8AC3E}">
        <p14:creationId xmlns:p14="http://schemas.microsoft.com/office/powerpoint/2010/main" val="231999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6" grpId="0" animBg="1"/>
      <p:bldP spid="18" grpId="0" animBg="1"/>
      <p:bldP spid="20" grpId="0" animBg="1"/>
      <p:bldP spid="21" grpId="0" animBg="1"/>
      <p:bldP spid="22" grpId="0" animBg="1"/>
      <p:bldP spid="23" grpId="0" animBg="1"/>
      <p:bldP spid="24" grpId="0" animBg="1"/>
      <p:bldP spid="33" grpId="0" animBg="1"/>
      <p:bldP spid="34" grpId="0" animBg="1"/>
      <p:bldP spid="35" grpId="0" animBg="1"/>
      <p:bldP spid="36" grpId="0" animBg="1"/>
      <p:bldP spid="38" grpId="0" animBg="1"/>
      <p:bldP spid="39" grpId="0" animBg="1"/>
      <p:bldP spid="40" grpId="0" animBg="1"/>
      <p:bldP spid="41" grpId="0" animBg="1"/>
      <p:bldP spid="2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59DB9D-481E-0747-E2A7-C7F16D4A9FC3}"/>
              </a:ext>
            </a:extLst>
          </p:cNvPr>
          <p:cNvSpPr>
            <a:spLocks noGrp="1"/>
          </p:cNvSpPr>
          <p:nvPr>
            <p:ph type="title"/>
          </p:nvPr>
        </p:nvSpPr>
        <p:spPr>
          <a:xfrm>
            <a:off x="-1" y="213557"/>
            <a:ext cx="3777343" cy="647577"/>
          </a:xfrm>
        </p:spPr>
        <p:txBody>
          <a:bodyPr/>
          <a:lstStyle/>
          <a:p>
            <a:r>
              <a:rPr lang="fr-FR" dirty="0"/>
              <a:t>Les réponses</a:t>
            </a:r>
          </a:p>
        </p:txBody>
      </p:sp>
      <p:sp>
        <p:nvSpPr>
          <p:cNvPr id="5" name="Rounded Rectangle 46">
            <a:extLst>
              <a:ext uri="{FF2B5EF4-FFF2-40B4-BE49-F238E27FC236}">
                <a16:creationId xmlns:a16="http://schemas.microsoft.com/office/drawing/2014/main" id="{81045942-BCFB-54CA-6B6F-61A8CBC59528}"/>
              </a:ext>
            </a:extLst>
          </p:cNvPr>
          <p:cNvSpPr/>
          <p:nvPr/>
        </p:nvSpPr>
        <p:spPr>
          <a:xfrm>
            <a:off x="9854320"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 name="TextBox 3">
            <a:extLst>
              <a:ext uri="{FF2B5EF4-FFF2-40B4-BE49-F238E27FC236}">
                <a16:creationId xmlns:a16="http://schemas.microsoft.com/office/drawing/2014/main" id="{502F72C7-2EF9-9C92-AFBB-56D50E7B46A1}"/>
              </a:ext>
            </a:extLst>
          </p:cNvPr>
          <p:cNvSpPr txBox="1"/>
          <p:nvPr/>
        </p:nvSpPr>
        <p:spPr>
          <a:xfrm>
            <a:off x="22273" y="2858346"/>
            <a:ext cx="6383278" cy="400110"/>
          </a:xfrm>
          <a:prstGeom prst="rect">
            <a:avLst/>
          </a:prstGeom>
          <a:noFill/>
        </p:spPr>
        <p:txBody>
          <a:bodyPr wrap="square" rtlCol="0">
            <a:spAutoFit/>
          </a:bodyPr>
          <a:lstStyle/>
          <a:p>
            <a:pPr marL="457200" indent="-457200">
              <a:buFont typeface="+mj-lt"/>
              <a:buAutoNum type="arabicPeriod"/>
            </a:pPr>
            <a:r>
              <a:rPr lang="fr-FR" sz="2000" dirty="0">
                <a:solidFill>
                  <a:srgbClr val="0055A5"/>
                </a:solidFill>
              </a:rPr>
              <a:t>Quelle est la nationalité du père de Tony ?</a:t>
            </a:r>
          </a:p>
        </p:txBody>
      </p:sp>
      <p:sp>
        <p:nvSpPr>
          <p:cNvPr id="7" name="TextBox 6">
            <a:extLst>
              <a:ext uri="{FF2B5EF4-FFF2-40B4-BE49-F238E27FC236}">
                <a16:creationId xmlns:a16="http://schemas.microsoft.com/office/drawing/2014/main" id="{0EB5EA21-9F87-6ED4-3C5B-6B49F240F415}"/>
              </a:ext>
            </a:extLst>
          </p:cNvPr>
          <p:cNvSpPr txBox="1"/>
          <p:nvPr/>
        </p:nvSpPr>
        <p:spPr>
          <a:xfrm>
            <a:off x="22273" y="5851574"/>
            <a:ext cx="9190977" cy="400110"/>
          </a:xfrm>
          <a:prstGeom prst="rect">
            <a:avLst/>
          </a:prstGeom>
          <a:noFill/>
        </p:spPr>
        <p:txBody>
          <a:bodyPr wrap="square" rtlCol="0">
            <a:spAutoFit/>
          </a:bodyPr>
          <a:lstStyle/>
          <a:p>
            <a:pPr marL="457200" indent="-457200">
              <a:buFont typeface="+mj-lt"/>
              <a:buAutoNum type="arabicPeriod" startAt="6"/>
            </a:pPr>
            <a:r>
              <a:rPr lang="fr-FR" sz="2000" dirty="0">
                <a:solidFill>
                  <a:srgbClr val="0055A5"/>
                </a:solidFill>
              </a:rPr>
              <a:t>Souvent, les enfants apprennent à jouer au basket à quel âge ? </a:t>
            </a:r>
          </a:p>
        </p:txBody>
      </p:sp>
      <p:sp>
        <p:nvSpPr>
          <p:cNvPr id="8" name="TextBox 7">
            <a:extLst>
              <a:ext uri="{FF2B5EF4-FFF2-40B4-BE49-F238E27FC236}">
                <a16:creationId xmlns:a16="http://schemas.microsoft.com/office/drawing/2014/main" id="{1DBDC03E-4B9B-F67B-FF6B-AA750B716020}"/>
              </a:ext>
            </a:extLst>
          </p:cNvPr>
          <p:cNvSpPr txBox="1"/>
          <p:nvPr/>
        </p:nvSpPr>
        <p:spPr>
          <a:xfrm>
            <a:off x="22273" y="4726803"/>
            <a:ext cx="7336635" cy="400110"/>
          </a:xfrm>
          <a:prstGeom prst="rect">
            <a:avLst/>
          </a:prstGeom>
          <a:noFill/>
        </p:spPr>
        <p:txBody>
          <a:bodyPr wrap="square" rtlCol="0">
            <a:spAutoFit/>
          </a:bodyPr>
          <a:lstStyle/>
          <a:p>
            <a:pPr marL="457200" indent="-457200">
              <a:buFont typeface="+mj-lt"/>
              <a:buAutoNum type="arabicPeriod" startAt="4"/>
            </a:pPr>
            <a:r>
              <a:rPr lang="fr-FR" sz="2000" dirty="0">
                <a:solidFill>
                  <a:srgbClr val="0055A5"/>
                </a:solidFill>
              </a:rPr>
              <a:t>Les magasins vendent quel équipement de basket ?</a:t>
            </a:r>
          </a:p>
        </p:txBody>
      </p:sp>
      <p:sp>
        <p:nvSpPr>
          <p:cNvPr id="9" name="TextBox 8">
            <a:extLst>
              <a:ext uri="{FF2B5EF4-FFF2-40B4-BE49-F238E27FC236}">
                <a16:creationId xmlns:a16="http://schemas.microsoft.com/office/drawing/2014/main" id="{4B0164F5-D14A-1E6E-9546-62D9981094F7}"/>
              </a:ext>
            </a:extLst>
          </p:cNvPr>
          <p:cNvSpPr txBox="1"/>
          <p:nvPr/>
        </p:nvSpPr>
        <p:spPr>
          <a:xfrm>
            <a:off x="22273" y="5314484"/>
            <a:ext cx="5886329" cy="400110"/>
          </a:xfrm>
          <a:prstGeom prst="rect">
            <a:avLst/>
          </a:prstGeom>
          <a:noFill/>
        </p:spPr>
        <p:txBody>
          <a:bodyPr wrap="square" rtlCol="0">
            <a:spAutoFit/>
          </a:bodyPr>
          <a:lstStyle/>
          <a:p>
            <a:pPr marL="457200" indent="-457200">
              <a:buFont typeface="+mj-lt"/>
              <a:buAutoNum type="arabicPeriod" startAt="5"/>
            </a:pPr>
            <a:r>
              <a:rPr lang="fr-FR" sz="2000" dirty="0">
                <a:solidFill>
                  <a:srgbClr val="0055A5"/>
                </a:solidFill>
              </a:rPr>
              <a:t>Les baskets coûtent combien d’euros ?</a:t>
            </a:r>
          </a:p>
        </p:txBody>
      </p:sp>
      <p:sp>
        <p:nvSpPr>
          <p:cNvPr id="10" name="TextBox 9">
            <a:extLst>
              <a:ext uri="{FF2B5EF4-FFF2-40B4-BE49-F238E27FC236}">
                <a16:creationId xmlns:a16="http://schemas.microsoft.com/office/drawing/2014/main" id="{451B6B8C-9F88-24DB-DD5E-AC6816F22BC0}"/>
              </a:ext>
            </a:extLst>
          </p:cNvPr>
          <p:cNvSpPr txBox="1"/>
          <p:nvPr/>
        </p:nvSpPr>
        <p:spPr>
          <a:xfrm>
            <a:off x="22273" y="3485409"/>
            <a:ext cx="6313718" cy="400110"/>
          </a:xfrm>
          <a:prstGeom prst="rect">
            <a:avLst/>
          </a:prstGeom>
          <a:noFill/>
        </p:spPr>
        <p:txBody>
          <a:bodyPr wrap="square" rtlCol="0">
            <a:spAutoFit/>
          </a:bodyPr>
          <a:lstStyle/>
          <a:p>
            <a:pPr marL="457200" indent="-457200">
              <a:buFont typeface="+mj-lt"/>
              <a:buAutoNum type="arabicPeriod" startAt="2"/>
            </a:pPr>
            <a:r>
              <a:rPr lang="fr-FR" sz="2000" dirty="0">
                <a:solidFill>
                  <a:srgbClr val="0055A5"/>
                </a:solidFill>
              </a:rPr>
              <a:t>Qu’est-ce que les journalistes disent sur Tony ?</a:t>
            </a:r>
          </a:p>
        </p:txBody>
      </p:sp>
      <p:sp>
        <p:nvSpPr>
          <p:cNvPr id="11" name="TextBox 10">
            <a:extLst>
              <a:ext uri="{FF2B5EF4-FFF2-40B4-BE49-F238E27FC236}">
                <a16:creationId xmlns:a16="http://schemas.microsoft.com/office/drawing/2014/main" id="{1E639328-320A-58A7-D6A7-56C673991ECE}"/>
              </a:ext>
            </a:extLst>
          </p:cNvPr>
          <p:cNvSpPr txBox="1"/>
          <p:nvPr/>
        </p:nvSpPr>
        <p:spPr>
          <a:xfrm>
            <a:off x="-1" y="4098896"/>
            <a:ext cx="6313720" cy="400110"/>
          </a:xfrm>
          <a:prstGeom prst="rect">
            <a:avLst/>
          </a:prstGeom>
          <a:noFill/>
        </p:spPr>
        <p:txBody>
          <a:bodyPr wrap="square" rtlCol="0">
            <a:spAutoFit/>
          </a:bodyPr>
          <a:lstStyle/>
          <a:p>
            <a:pPr marL="457200" indent="-457200">
              <a:buFont typeface="+mj-lt"/>
              <a:buAutoNum type="arabicPeriod" startAt="3"/>
            </a:pPr>
            <a:r>
              <a:rPr lang="fr-FR" sz="2000" dirty="0">
                <a:solidFill>
                  <a:srgbClr val="0055A5"/>
                </a:solidFill>
              </a:rPr>
              <a:t>Qui porte souvent des vêtements de basket ? </a:t>
            </a:r>
          </a:p>
        </p:txBody>
      </p:sp>
      <p:sp>
        <p:nvSpPr>
          <p:cNvPr id="12" name="TextBox 11">
            <a:extLst>
              <a:ext uri="{FF2B5EF4-FFF2-40B4-BE49-F238E27FC236}">
                <a16:creationId xmlns:a16="http://schemas.microsoft.com/office/drawing/2014/main" id="{9980FDA9-E2F8-A750-3FFB-EECA1B99F290}"/>
              </a:ext>
            </a:extLst>
          </p:cNvPr>
          <p:cNvSpPr txBox="1"/>
          <p:nvPr/>
        </p:nvSpPr>
        <p:spPr>
          <a:xfrm>
            <a:off x="6558753" y="2858346"/>
            <a:ext cx="5509279" cy="400110"/>
          </a:xfrm>
          <a:prstGeom prst="rect">
            <a:avLst/>
          </a:prstGeom>
          <a:noFill/>
        </p:spPr>
        <p:txBody>
          <a:bodyPr wrap="square" rtlCol="0">
            <a:spAutoFit/>
          </a:bodyPr>
          <a:lstStyle/>
          <a:p>
            <a:pPr algn="r"/>
            <a:r>
              <a:rPr lang="en-GB" sz="2000" b="1" dirty="0">
                <a:solidFill>
                  <a:srgbClr val="0055A5"/>
                </a:solidFill>
              </a:rPr>
              <a:t>His father is American.</a:t>
            </a:r>
          </a:p>
        </p:txBody>
      </p:sp>
      <p:sp>
        <p:nvSpPr>
          <p:cNvPr id="13" name="TextBox 12">
            <a:extLst>
              <a:ext uri="{FF2B5EF4-FFF2-40B4-BE49-F238E27FC236}">
                <a16:creationId xmlns:a16="http://schemas.microsoft.com/office/drawing/2014/main" id="{F948F2E9-951A-62AB-3926-1C8F4F680A07}"/>
              </a:ext>
            </a:extLst>
          </p:cNvPr>
          <p:cNvSpPr txBox="1"/>
          <p:nvPr/>
        </p:nvSpPr>
        <p:spPr>
          <a:xfrm>
            <a:off x="6915203" y="3331521"/>
            <a:ext cx="5152829" cy="707886"/>
          </a:xfrm>
          <a:prstGeom prst="rect">
            <a:avLst/>
          </a:prstGeom>
          <a:noFill/>
        </p:spPr>
        <p:txBody>
          <a:bodyPr wrap="square" rtlCol="0">
            <a:spAutoFit/>
          </a:bodyPr>
          <a:lstStyle/>
          <a:p>
            <a:pPr algn="r"/>
            <a:r>
              <a:rPr lang="en-GB" sz="2000" b="1" dirty="0">
                <a:solidFill>
                  <a:srgbClr val="0055A5"/>
                </a:solidFill>
              </a:rPr>
              <a:t>He is one of the best European players in history.</a:t>
            </a:r>
          </a:p>
        </p:txBody>
      </p:sp>
      <p:sp>
        <p:nvSpPr>
          <p:cNvPr id="14" name="TextBox 13">
            <a:extLst>
              <a:ext uri="{FF2B5EF4-FFF2-40B4-BE49-F238E27FC236}">
                <a16:creationId xmlns:a16="http://schemas.microsoft.com/office/drawing/2014/main" id="{63AD016D-0DEC-0D4F-46ED-C7FF48C81A06}"/>
              </a:ext>
            </a:extLst>
          </p:cNvPr>
          <p:cNvSpPr txBox="1"/>
          <p:nvPr/>
        </p:nvSpPr>
        <p:spPr>
          <a:xfrm>
            <a:off x="7027183" y="4011288"/>
            <a:ext cx="5040849" cy="707886"/>
          </a:xfrm>
          <a:prstGeom prst="rect">
            <a:avLst/>
          </a:prstGeom>
          <a:noFill/>
        </p:spPr>
        <p:txBody>
          <a:bodyPr wrap="square" rtlCol="0">
            <a:spAutoFit/>
          </a:bodyPr>
          <a:lstStyle/>
          <a:p>
            <a:pPr algn="r"/>
            <a:r>
              <a:rPr lang="en-GB" sz="2000" b="1" dirty="0">
                <a:solidFill>
                  <a:srgbClr val="0055A5"/>
                </a:solidFill>
              </a:rPr>
              <a:t>Children in French secondary schools and sixth-form colleges.</a:t>
            </a:r>
          </a:p>
        </p:txBody>
      </p:sp>
      <p:sp>
        <p:nvSpPr>
          <p:cNvPr id="15" name="TextBox 14">
            <a:extLst>
              <a:ext uri="{FF2B5EF4-FFF2-40B4-BE49-F238E27FC236}">
                <a16:creationId xmlns:a16="http://schemas.microsoft.com/office/drawing/2014/main" id="{7C7901FC-97CA-6FDB-8A3A-56CC8E68D873}"/>
              </a:ext>
            </a:extLst>
          </p:cNvPr>
          <p:cNvSpPr txBox="1"/>
          <p:nvPr/>
        </p:nvSpPr>
        <p:spPr>
          <a:xfrm>
            <a:off x="7349385" y="4747827"/>
            <a:ext cx="4728171" cy="400110"/>
          </a:xfrm>
          <a:prstGeom prst="rect">
            <a:avLst/>
          </a:prstGeom>
          <a:noFill/>
        </p:spPr>
        <p:txBody>
          <a:bodyPr wrap="square" rtlCol="0">
            <a:spAutoFit/>
          </a:bodyPr>
          <a:lstStyle/>
          <a:p>
            <a:pPr algn="r"/>
            <a:r>
              <a:rPr lang="en-GB" sz="2000" b="1" dirty="0">
                <a:solidFill>
                  <a:srgbClr val="0055A5"/>
                </a:solidFill>
              </a:rPr>
              <a:t>Basketballs, clothes, trainers, hoops.</a:t>
            </a:r>
          </a:p>
        </p:txBody>
      </p:sp>
      <p:sp>
        <p:nvSpPr>
          <p:cNvPr id="16" name="TextBox 15">
            <a:extLst>
              <a:ext uri="{FF2B5EF4-FFF2-40B4-BE49-F238E27FC236}">
                <a16:creationId xmlns:a16="http://schemas.microsoft.com/office/drawing/2014/main" id="{99ABC405-882A-E84A-2382-60591D4C3F42}"/>
              </a:ext>
            </a:extLst>
          </p:cNvPr>
          <p:cNvSpPr txBox="1"/>
          <p:nvPr/>
        </p:nvSpPr>
        <p:spPr>
          <a:xfrm>
            <a:off x="7040298" y="5303590"/>
            <a:ext cx="5037258" cy="400110"/>
          </a:xfrm>
          <a:prstGeom prst="rect">
            <a:avLst/>
          </a:prstGeom>
          <a:noFill/>
        </p:spPr>
        <p:txBody>
          <a:bodyPr wrap="square" rtlCol="0">
            <a:spAutoFit/>
          </a:bodyPr>
          <a:lstStyle/>
          <a:p>
            <a:pPr algn="r"/>
            <a:r>
              <a:rPr lang="en-GB" sz="2000" b="1" dirty="0">
                <a:solidFill>
                  <a:srgbClr val="0055A5"/>
                </a:solidFill>
              </a:rPr>
              <a:t>More than one hundred euros.</a:t>
            </a:r>
          </a:p>
        </p:txBody>
      </p:sp>
      <p:sp>
        <p:nvSpPr>
          <p:cNvPr id="17" name="TextBox 16">
            <a:extLst>
              <a:ext uri="{FF2B5EF4-FFF2-40B4-BE49-F238E27FC236}">
                <a16:creationId xmlns:a16="http://schemas.microsoft.com/office/drawing/2014/main" id="{36D141E1-9383-BAD8-6D6E-B8C05DE2A5AE}"/>
              </a:ext>
            </a:extLst>
          </p:cNvPr>
          <p:cNvSpPr txBox="1"/>
          <p:nvPr/>
        </p:nvSpPr>
        <p:spPr>
          <a:xfrm>
            <a:off x="9067439" y="5851574"/>
            <a:ext cx="3000593" cy="400110"/>
          </a:xfrm>
          <a:prstGeom prst="rect">
            <a:avLst/>
          </a:prstGeom>
          <a:noFill/>
        </p:spPr>
        <p:txBody>
          <a:bodyPr wrap="square" rtlCol="0">
            <a:spAutoFit/>
          </a:bodyPr>
          <a:lstStyle/>
          <a:p>
            <a:pPr algn="r"/>
            <a:r>
              <a:rPr lang="en-GB" sz="2000" b="1" dirty="0">
                <a:solidFill>
                  <a:srgbClr val="0055A5"/>
                </a:solidFill>
              </a:rPr>
              <a:t>Four or five years old.</a:t>
            </a:r>
          </a:p>
        </p:txBody>
      </p:sp>
      <p:graphicFrame>
        <p:nvGraphicFramePr>
          <p:cNvPr id="25" name="Table 25">
            <a:extLst>
              <a:ext uri="{FF2B5EF4-FFF2-40B4-BE49-F238E27FC236}">
                <a16:creationId xmlns:a16="http://schemas.microsoft.com/office/drawing/2014/main" id="{6010EFA1-7495-7537-6E60-9A9F317EC74C}"/>
              </a:ext>
            </a:extLst>
          </p:cNvPr>
          <p:cNvGraphicFramePr>
            <a:graphicFrameLocks noGrp="1"/>
          </p:cNvGraphicFramePr>
          <p:nvPr/>
        </p:nvGraphicFramePr>
        <p:xfrm>
          <a:off x="3777342" y="355137"/>
          <a:ext cx="5898532" cy="2377440"/>
        </p:xfrm>
        <a:graphic>
          <a:graphicData uri="http://schemas.openxmlformats.org/drawingml/2006/table">
            <a:tbl>
              <a:tblPr firstRow="1" bandRow="1">
                <a:tableStyleId>{5C22544A-7EE6-4342-B048-85BDC9FD1C3A}</a:tableStyleId>
              </a:tblPr>
              <a:tblGrid>
                <a:gridCol w="1838458">
                  <a:extLst>
                    <a:ext uri="{9D8B030D-6E8A-4147-A177-3AD203B41FA5}">
                      <a16:colId xmlns:a16="http://schemas.microsoft.com/office/drawing/2014/main" val="1276882536"/>
                    </a:ext>
                  </a:extLst>
                </a:gridCol>
                <a:gridCol w="1999902">
                  <a:extLst>
                    <a:ext uri="{9D8B030D-6E8A-4147-A177-3AD203B41FA5}">
                      <a16:colId xmlns:a16="http://schemas.microsoft.com/office/drawing/2014/main" val="3907801878"/>
                    </a:ext>
                  </a:extLst>
                </a:gridCol>
                <a:gridCol w="2060172">
                  <a:extLst>
                    <a:ext uri="{9D8B030D-6E8A-4147-A177-3AD203B41FA5}">
                      <a16:colId xmlns:a16="http://schemas.microsoft.com/office/drawing/2014/main" val="2994274514"/>
                    </a:ext>
                  </a:extLst>
                </a:gridCol>
              </a:tblGrid>
              <a:tr h="350188">
                <a:tc>
                  <a:txBody>
                    <a:bodyPr/>
                    <a:lstStyle/>
                    <a:p>
                      <a:r>
                        <a:rPr lang="en-GB" sz="2000" dirty="0"/>
                        <a:t>Short form</a:t>
                      </a:r>
                    </a:p>
                  </a:txBody>
                  <a:tcPr>
                    <a:solidFill>
                      <a:srgbClr val="0055A5"/>
                    </a:solidFill>
                  </a:tcPr>
                </a:tc>
                <a:tc>
                  <a:txBody>
                    <a:bodyPr/>
                    <a:lstStyle/>
                    <a:p>
                      <a:r>
                        <a:rPr lang="en-GB" sz="2000" dirty="0"/>
                        <a:t>Infinitive</a:t>
                      </a:r>
                    </a:p>
                  </a:txBody>
                  <a:tcPr>
                    <a:solidFill>
                      <a:srgbClr val="0055A5"/>
                    </a:solidFill>
                  </a:tcPr>
                </a:tc>
                <a:tc>
                  <a:txBody>
                    <a:bodyPr/>
                    <a:lstStyle/>
                    <a:p>
                      <a:r>
                        <a:rPr lang="en-GB" sz="2000" dirty="0"/>
                        <a:t>Group</a:t>
                      </a:r>
                    </a:p>
                  </a:txBody>
                  <a:tcPr>
                    <a:solidFill>
                      <a:srgbClr val="0055A5"/>
                    </a:solidFill>
                  </a:tcPr>
                </a:tc>
                <a:extLst>
                  <a:ext uri="{0D108BD9-81ED-4DB2-BD59-A6C34878D82A}">
                    <a16:rowId xmlns:a16="http://schemas.microsoft.com/office/drawing/2014/main" val="360487190"/>
                  </a:ext>
                </a:extLst>
              </a:tr>
              <a:tr h="350188">
                <a:tc>
                  <a:txBody>
                    <a:bodyPr/>
                    <a:lstStyle/>
                    <a:p>
                      <a:r>
                        <a:rPr lang="fr-FR" sz="2000" noProof="0" dirty="0">
                          <a:solidFill>
                            <a:srgbClr val="0055A5"/>
                          </a:solidFill>
                        </a:rPr>
                        <a:t>comprend</a:t>
                      </a:r>
                    </a:p>
                  </a:txBody>
                  <a:tcPr>
                    <a:solidFill>
                      <a:srgbClr val="BADEFF"/>
                    </a:solidFill>
                  </a:tcPr>
                </a:tc>
                <a:tc>
                  <a:txBody>
                    <a:bodyPr/>
                    <a:lstStyle/>
                    <a:p>
                      <a:r>
                        <a:rPr lang="fr-FR" sz="2000" noProof="0" dirty="0">
                          <a:solidFill>
                            <a:srgbClr val="0055A5"/>
                          </a:solidFill>
                        </a:rPr>
                        <a:t>comprendre</a:t>
                      </a:r>
                    </a:p>
                  </a:txBody>
                  <a:tcPr>
                    <a:solidFill>
                      <a:srgbClr val="BADEFF"/>
                    </a:solidFill>
                  </a:tcPr>
                </a:tc>
                <a:tc>
                  <a:txBody>
                    <a:bodyPr/>
                    <a:lstStyle/>
                    <a:p>
                      <a:r>
                        <a:rPr lang="fr-FR" sz="2000" noProof="0" dirty="0">
                          <a:solidFill>
                            <a:srgbClr val="0055A5"/>
                          </a:solidFill>
                        </a:rPr>
                        <a:t>like prendre</a:t>
                      </a:r>
                    </a:p>
                  </a:txBody>
                  <a:tcPr>
                    <a:solidFill>
                      <a:srgbClr val="BADEFF"/>
                    </a:solidFill>
                  </a:tcPr>
                </a:tc>
                <a:extLst>
                  <a:ext uri="{0D108BD9-81ED-4DB2-BD59-A6C34878D82A}">
                    <a16:rowId xmlns:a16="http://schemas.microsoft.com/office/drawing/2014/main" val="86718837"/>
                  </a:ext>
                </a:extLst>
              </a:tr>
              <a:tr h="350188">
                <a:tc>
                  <a:txBody>
                    <a:bodyPr/>
                    <a:lstStyle/>
                    <a:p>
                      <a:r>
                        <a:rPr lang="fr-FR" sz="2000" noProof="0" dirty="0">
                          <a:solidFill>
                            <a:srgbClr val="0055A5"/>
                          </a:solidFill>
                        </a:rPr>
                        <a:t>perd</a:t>
                      </a:r>
                    </a:p>
                  </a:txBody>
                  <a:tcPr>
                    <a:solidFill>
                      <a:srgbClr val="E7EAF3"/>
                    </a:solidFill>
                  </a:tcPr>
                </a:tc>
                <a:tc>
                  <a:txBody>
                    <a:bodyPr/>
                    <a:lstStyle/>
                    <a:p>
                      <a:r>
                        <a:rPr lang="fr-FR" sz="2000" noProof="0" dirty="0">
                          <a:solidFill>
                            <a:srgbClr val="0055A5"/>
                          </a:solidFill>
                        </a:rPr>
                        <a:t>perdre</a:t>
                      </a:r>
                    </a:p>
                  </a:txBody>
                  <a:tcPr>
                    <a:solidFill>
                      <a:srgbClr val="E7EAF3"/>
                    </a:solidFill>
                  </a:tcPr>
                </a:tc>
                <a:tc>
                  <a:txBody>
                    <a:bodyPr/>
                    <a:lstStyle/>
                    <a:p>
                      <a:r>
                        <a:rPr lang="fr-FR" sz="2000" noProof="0" dirty="0">
                          <a:solidFill>
                            <a:srgbClr val="0055A5"/>
                          </a:solidFill>
                        </a:rPr>
                        <a:t>like entendre</a:t>
                      </a:r>
                    </a:p>
                  </a:txBody>
                  <a:tcPr>
                    <a:solidFill>
                      <a:srgbClr val="E7EAF3"/>
                    </a:solidFill>
                  </a:tcPr>
                </a:tc>
                <a:extLst>
                  <a:ext uri="{0D108BD9-81ED-4DB2-BD59-A6C34878D82A}">
                    <a16:rowId xmlns:a16="http://schemas.microsoft.com/office/drawing/2014/main" val="2454583276"/>
                  </a:ext>
                </a:extLst>
              </a:tr>
              <a:tr h="350188">
                <a:tc>
                  <a:txBody>
                    <a:bodyPr/>
                    <a:lstStyle/>
                    <a:p>
                      <a:r>
                        <a:rPr lang="fr-FR" sz="2000" noProof="0" dirty="0">
                          <a:solidFill>
                            <a:srgbClr val="0055A5"/>
                          </a:solidFill>
                        </a:rPr>
                        <a:t>disent</a:t>
                      </a:r>
                    </a:p>
                  </a:txBody>
                  <a:tcPr>
                    <a:solidFill>
                      <a:srgbClr val="BADEFF"/>
                    </a:solidFill>
                  </a:tcPr>
                </a:tc>
                <a:tc>
                  <a:txBody>
                    <a:bodyPr/>
                    <a:lstStyle/>
                    <a:p>
                      <a:r>
                        <a:rPr lang="fr-FR" sz="2000" noProof="0" dirty="0">
                          <a:solidFill>
                            <a:srgbClr val="0055A5"/>
                          </a:solidFill>
                        </a:rPr>
                        <a:t>dire</a:t>
                      </a:r>
                    </a:p>
                  </a:txBody>
                  <a:tcPr>
                    <a:solidFill>
                      <a:srgbClr val="BADEFF"/>
                    </a:solidFill>
                  </a:tcPr>
                </a:tc>
                <a:tc>
                  <a:txBody>
                    <a:bodyPr/>
                    <a:lstStyle/>
                    <a:p>
                      <a:r>
                        <a:rPr lang="fr-FR" sz="2000" noProof="0" dirty="0">
                          <a:solidFill>
                            <a:srgbClr val="0055A5"/>
                          </a:solidFill>
                        </a:rPr>
                        <a:t>like traduire</a:t>
                      </a:r>
                    </a:p>
                  </a:txBody>
                  <a:tcPr>
                    <a:solidFill>
                      <a:srgbClr val="BADEFF"/>
                    </a:solidFill>
                  </a:tcPr>
                </a:tc>
                <a:extLst>
                  <a:ext uri="{0D108BD9-81ED-4DB2-BD59-A6C34878D82A}">
                    <a16:rowId xmlns:a16="http://schemas.microsoft.com/office/drawing/2014/main" val="3291096340"/>
                  </a:ext>
                </a:extLst>
              </a:tr>
              <a:tr h="350188">
                <a:tc>
                  <a:txBody>
                    <a:bodyPr/>
                    <a:lstStyle/>
                    <a:p>
                      <a:r>
                        <a:rPr lang="fr-FR" sz="2000" noProof="0" dirty="0">
                          <a:solidFill>
                            <a:srgbClr val="0055A5"/>
                          </a:solidFill>
                        </a:rPr>
                        <a:t>vendent</a:t>
                      </a:r>
                    </a:p>
                  </a:txBody>
                  <a:tcPr>
                    <a:solidFill>
                      <a:srgbClr val="E7EAF3"/>
                    </a:solidFill>
                  </a:tcPr>
                </a:tc>
                <a:tc>
                  <a:txBody>
                    <a:bodyPr/>
                    <a:lstStyle/>
                    <a:p>
                      <a:r>
                        <a:rPr lang="fr-FR" sz="2000" noProof="0" dirty="0">
                          <a:solidFill>
                            <a:srgbClr val="0055A5"/>
                          </a:solidFill>
                        </a:rPr>
                        <a:t>vendre</a:t>
                      </a:r>
                    </a:p>
                  </a:txBody>
                  <a:tcPr>
                    <a:solidFill>
                      <a:srgbClr val="E7EA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55A5"/>
                          </a:solidFill>
                        </a:rPr>
                        <a:t>like entendre</a:t>
                      </a:r>
                    </a:p>
                  </a:txBody>
                  <a:tcPr>
                    <a:solidFill>
                      <a:srgbClr val="E7EAF3"/>
                    </a:solidFill>
                  </a:tcPr>
                </a:tc>
                <a:extLst>
                  <a:ext uri="{0D108BD9-81ED-4DB2-BD59-A6C34878D82A}">
                    <a16:rowId xmlns:a16="http://schemas.microsoft.com/office/drawing/2014/main" val="3182139811"/>
                  </a:ext>
                </a:extLst>
              </a:tr>
              <a:tr h="350188">
                <a:tc>
                  <a:txBody>
                    <a:bodyPr/>
                    <a:lstStyle/>
                    <a:p>
                      <a:r>
                        <a:rPr lang="fr-FR" sz="2000" noProof="0" dirty="0">
                          <a:solidFill>
                            <a:srgbClr val="0055A5"/>
                          </a:solidFill>
                        </a:rPr>
                        <a:t>apprennent</a:t>
                      </a:r>
                    </a:p>
                  </a:txBody>
                  <a:tcPr>
                    <a:solidFill>
                      <a:srgbClr val="BADEFF"/>
                    </a:solidFill>
                  </a:tcPr>
                </a:tc>
                <a:tc>
                  <a:txBody>
                    <a:bodyPr/>
                    <a:lstStyle/>
                    <a:p>
                      <a:r>
                        <a:rPr lang="fr-FR" sz="2000" noProof="0" dirty="0">
                          <a:solidFill>
                            <a:srgbClr val="0055A5"/>
                          </a:solidFill>
                        </a:rPr>
                        <a:t>apprendre</a:t>
                      </a:r>
                    </a:p>
                  </a:txBody>
                  <a:tcPr>
                    <a:solidFill>
                      <a:srgbClr val="BADE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rgbClr val="0055A5"/>
                          </a:solidFill>
                        </a:rPr>
                        <a:t>like prendre</a:t>
                      </a:r>
                    </a:p>
                  </a:txBody>
                  <a:tcPr>
                    <a:solidFill>
                      <a:srgbClr val="BADEFF"/>
                    </a:solidFill>
                  </a:tcPr>
                </a:tc>
                <a:extLst>
                  <a:ext uri="{0D108BD9-81ED-4DB2-BD59-A6C34878D82A}">
                    <a16:rowId xmlns:a16="http://schemas.microsoft.com/office/drawing/2014/main" val="1391887099"/>
                  </a:ext>
                </a:extLst>
              </a:tr>
            </a:tbl>
          </a:graphicData>
        </a:graphic>
      </p:graphicFrame>
      <p:pic>
        <p:nvPicPr>
          <p:cNvPr id="26" name="Picture 25">
            <a:extLst>
              <a:ext uri="{FF2B5EF4-FFF2-40B4-BE49-F238E27FC236}">
                <a16:creationId xmlns:a16="http://schemas.microsoft.com/office/drawing/2014/main" id="{2E9DBF4D-ABE1-62E3-1462-F5E613BD00C1}"/>
              </a:ext>
            </a:extLst>
          </p:cNvPr>
          <p:cNvPicPr>
            <a:picLocks noChangeAspect="1"/>
          </p:cNvPicPr>
          <p:nvPr/>
        </p:nvPicPr>
        <p:blipFill rotWithShape="1">
          <a:blip r:embed="rId3"/>
          <a:srcRect l="6847" t="15066" r="6691"/>
          <a:stretch/>
        </p:blipFill>
        <p:spPr>
          <a:xfrm>
            <a:off x="1888670" y="919803"/>
            <a:ext cx="1583621" cy="1707861"/>
          </a:xfrm>
          <a:prstGeom prst="rect">
            <a:avLst/>
          </a:prstGeom>
        </p:spPr>
      </p:pic>
      <p:pic>
        <p:nvPicPr>
          <p:cNvPr id="27" name="Picture 26">
            <a:extLst>
              <a:ext uri="{FF2B5EF4-FFF2-40B4-BE49-F238E27FC236}">
                <a16:creationId xmlns:a16="http://schemas.microsoft.com/office/drawing/2014/main" id="{707F085C-8A2C-1781-D544-891EEE72EC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7128" y="1692255"/>
            <a:ext cx="1077258" cy="1077258"/>
          </a:xfrm>
          <a:prstGeom prst="rect">
            <a:avLst/>
          </a:prstGeom>
        </p:spPr>
      </p:pic>
      <p:sp>
        <p:nvSpPr>
          <p:cNvPr id="29" name="Rectangle 28">
            <a:extLst>
              <a:ext uri="{FF2B5EF4-FFF2-40B4-BE49-F238E27FC236}">
                <a16:creationId xmlns:a16="http://schemas.microsoft.com/office/drawing/2014/main" id="{8DF8BD66-B234-8CBF-6DFA-0E970138067E}"/>
              </a:ext>
            </a:extLst>
          </p:cNvPr>
          <p:cNvSpPr/>
          <p:nvPr/>
        </p:nvSpPr>
        <p:spPr>
          <a:xfrm>
            <a:off x="6580635" y="2920510"/>
            <a:ext cx="5463967" cy="37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 name="Rectangle 1">
            <a:extLst>
              <a:ext uri="{FF2B5EF4-FFF2-40B4-BE49-F238E27FC236}">
                <a16:creationId xmlns:a16="http://schemas.microsoft.com/office/drawing/2014/main" id="{197971A6-E92A-C1DC-0C0D-4CB411FCD6AA}"/>
              </a:ext>
            </a:extLst>
          </p:cNvPr>
          <p:cNvSpPr/>
          <p:nvPr/>
        </p:nvSpPr>
        <p:spPr>
          <a:xfrm>
            <a:off x="5648511" y="829511"/>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81CC06D-D003-D4D3-BFB2-A2B047F3A4F2}"/>
              </a:ext>
            </a:extLst>
          </p:cNvPr>
          <p:cNvSpPr/>
          <p:nvPr/>
        </p:nvSpPr>
        <p:spPr>
          <a:xfrm>
            <a:off x="5682671" y="1602308"/>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519EEF1-4EDE-A4A8-0A5C-04C90EA8DA28}"/>
              </a:ext>
            </a:extLst>
          </p:cNvPr>
          <p:cNvSpPr/>
          <p:nvPr/>
        </p:nvSpPr>
        <p:spPr>
          <a:xfrm>
            <a:off x="5648511" y="2416001"/>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F5E005F-D897-EC0B-6B1E-11776B2AB0E4}"/>
              </a:ext>
            </a:extLst>
          </p:cNvPr>
          <p:cNvSpPr/>
          <p:nvPr/>
        </p:nvSpPr>
        <p:spPr>
          <a:xfrm>
            <a:off x="7662192" y="830966"/>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40FB0FB-334C-4640-AB6E-73AAAF0B2431}"/>
              </a:ext>
            </a:extLst>
          </p:cNvPr>
          <p:cNvSpPr/>
          <p:nvPr/>
        </p:nvSpPr>
        <p:spPr>
          <a:xfrm>
            <a:off x="7693181" y="1576639"/>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9D72A5A-3A88-93B2-A1FA-6C0A741F444F}"/>
              </a:ext>
            </a:extLst>
          </p:cNvPr>
          <p:cNvSpPr/>
          <p:nvPr/>
        </p:nvSpPr>
        <p:spPr>
          <a:xfrm>
            <a:off x="7632922" y="2399009"/>
            <a:ext cx="1907458" cy="286692"/>
          </a:xfrm>
          <a:prstGeom prst="rect">
            <a:avLst/>
          </a:prstGeom>
          <a:solidFill>
            <a:srgbClr val="BA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30948AE-035C-EDBF-110C-677A72129306}"/>
              </a:ext>
            </a:extLst>
          </p:cNvPr>
          <p:cNvSpPr/>
          <p:nvPr/>
        </p:nvSpPr>
        <p:spPr>
          <a:xfrm>
            <a:off x="5648511" y="1217594"/>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AEEE28C-1F22-7EA9-0F06-7133B219390D}"/>
              </a:ext>
            </a:extLst>
          </p:cNvPr>
          <p:cNvSpPr/>
          <p:nvPr/>
        </p:nvSpPr>
        <p:spPr>
          <a:xfrm>
            <a:off x="5648511" y="2004035"/>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0FDC242D-1C41-4F3C-0254-072E095E1924}"/>
              </a:ext>
            </a:extLst>
          </p:cNvPr>
          <p:cNvSpPr/>
          <p:nvPr/>
        </p:nvSpPr>
        <p:spPr>
          <a:xfrm>
            <a:off x="7662192" y="1177117"/>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70B9A0C-3F2F-96C2-EC97-341DFD1612C0}"/>
              </a:ext>
            </a:extLst>
          </p:cNvPr>
          <p:cNvSpPr/>
          <p:nvPr/>
        </p:nvSpPr>
        <p:spPr>
          <a:xfrm>
            <a:off x="7711106" y="2013165"/>
            <a:ext cx="1907458" cy="286692"/>
          </a:xfrm>
          <a:prstGeom prst="rect">
            <a:avLst/>
          </a:prstGeom>
          <a:solidFill>
            <a:srgbClr val="E7E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4FD7B8C3-5473-731A-D8D3-D43CFEDE13E0}"/>
              </a:ext>
            </a:extLst>
          </p:cNvPr>
          <p:cNvSpPr/>
          <p:nvPr/>
        </p:nvSpPr>
        <p:spPr>
          <a:xfrm>
            <a:off x="6558753" y="3393728"/>
            <a:ext cx="5463967" cy="617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37" name="Rectangle 36">
            <a:extLst>
              <a:ext uri="{FF2B5EF4-FFF2-40B4-BE49-F238E27FC236}">
                <a16:creationId xmlns:a16="http://schemas.microsoft.com/office/drawing/2014/main" id="{04D631EA-B59B-EAE8-262E-7F6AF989D055}"/>
              </a:ext>
            </a:extLst>
          </p:cNvPr>
          <p:cNvSpPr/>
          <p:nvPr/>
        </p:nvSpPr>
        <p:spPr>
          <a:xfrm>
            <a:off x="6558752" y="4056443"/>
            <a:ext cx="5463967" cy="649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38" name="Rectangle 37">
            <a:extLst>
              <a:ext uri="{FF2B5EF4-FFF2-40B4-BE49-F238E27FC236}">
                <a16:creationId xmlns:a16="http://schemas.microsoft.com/office/drawing/2014/main" id="{766FC3C4-A333-3446-C679-A0C512FBBC58}"/>
              </a:ext>
            </a:extLst>
          </p:cNvPr>
          <p:cNvSpPr/>
          <p:nvPr/>
        </p:nvSpPr>
        <p:spPr>
          <a:xfrm>
            <a:off x="7219441" y="4781091"/>
            <a:ext cx="4848591" cy="37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39" name="Rectangle 38">
            <a:extLst>
              <a:ext uri="{FF2B5EF4-FFF2-40B4-BE49-F238E27FC236}">
                <a16:creationId xmlns:a16="http://schemas.microsoft.com/office/drawing/2014/main" id="{8019C777-4642-2A88-E86A-405C2AA90C8B}"/>
              </a:ext>
            </a:extLst>
          </p:cNvPr>
          <p:cNvSpPr/>
          <p:nvPr/>
        </p:nvSpPr>
        <p:spPr>
          <a:xfrm>
            <a:off x="7979229" y="5340119"/>
            <a:ext cx="4190498" cy="37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40" name="Rectangle 39">
            <a:extLst>
              <a:ext uri="{FF2B5EF4-FFF2-40B4-BE49-F238E27FC236}">
                <a16:creationId xmlns:a16="http://schemas.microsoft.com/office/drawing/2014/main" id="{40DBB75D-2428-ECD8-D10F-11806A9908A4}"/>
              </a:ext>
            </a:extLst>
          </p:cNvPr>
          <p:cNvSpPr/>
          <p:nvPr/>
        </p:nvSpPr>
        <p:spPr>
          <a:xfrm>
            <a:off x="8741229" y="5939926"/>
            <a:ext cx="3303373" cy="37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Tree>
    <p:extLst>
      <p:ext uri="{BB962C8B-B14F-4D97-AF65-F5344CB8AC3E}">
        <p14:creationId xmlns:p14="http://schemas.microsoft.com/office/powerpoint/2010/main" val="28751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P spid="6" grpId="0" animBg="1"/>
      <p:bldP spid="18" grpId="0" animBg="1"/>
      <p:bldP spid="20" grpId="0" animBg="1"/>
      <p:bldP spid="21" grpId="0" animBg="1"/>
      <p:bldP spid="22" grpId="0" animBg="1"/>
      <p:bldP spid="23" grpId="0" animBg="1"/>
      <p:bldP spid="24" grpId="0" animBg="1"/>
      <p:bldP spid="34" grpId="0" animBg="1"/>
      <p:bldP spid="35" grpId="0" animBg="1"/>
      <p:bldP spid="36" grpId="0" animBg="1"/>
      <p:bldP spid="37" grpId="0" animBg="1"/>
      <p:bldP spid="38" grpId="0" animBg="1"/>
      <p:bldP spid="39" grpId="0" animBg="1"/>
      <p:bldP spid="4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4DBD9D-6007-670D-B556-AF16C71DA092}"/>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375400"/>
          </a:xfrm>
          <a:prstGeom prst="rect">
            <a:avLst/>
          </a:prstGeom>
        </p:spPr>
      </p:pic>
      <p:sp>
        <p:nvSpPr>
          <p:cNvPr id="3" name="Title 2">
            <a:extLst>
              <a:ext uri="{FF2B5EF4-FFF2-40B4-BE49-F238E27FC236}">
                <a16:creationId xmlns:a16="http://schemas.microsoft.com/office/drawing/2014/main" id="{8BD606BB-B822-45AA-4423-172F988662CC}"/>
              </a:ext>
            </a:extLst>
          </p:cNvPr>
          <p:cNvSpPr>
            <a:spLocks noGrp="1"/>
          </p:cNvSpPr>
          <p:nvPr>
            <p:ph type="title"/>
          </p:nvPr>
        </p:nvSpPr>
        <p:spPr>
          <a:xfrm>
            <a:off x="0" y="213557"/>
            <a:ext cx="6832600" cy="647577"/>
          </a:xfrm>
        </p:spPr>
        <p:txBody>
          <a:bodyPr/>
          <a:lstStyle/>
          <a:p>
            <a:r>
              <a:rPr lang="fr-FR" dirty="0"/>
              <a:t>Que penses-tu du sport ?</a:t>
            </a:r>
          </a:p>
        </p:txBody>
      </p:sp>
      <p:sp>
        <p:nvSpPr>
          <p:cNvPr id="4" name="Rounded Rectangle 46">
            <a:extLst>
              <a:ext uri="{FF2B5EF4-FFF2-40B4-BE49-F238E27FC236}">
                <a16:creationId xmlns:a16="http://schemas.microsoft.com/office/drawing/2014/main" id="{240727FF-18BE-F596-7BD6-807F9B3A1060}"/>
              </a:ext>
            </a:extLst>
          </p:cNvPr>
          <p:cNvSpPr/>
          <p:nvPr/>
        </p:nvSpPr>
        <p:spPr>
          <a:xfrm>
            <a:off x="9877168"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9" name="Text Placeholder 1">
            <a:extLst>
              <a:ext uri="{FF2B5EF4-FFF2-40B4-BE49-F238E27FC236}">
                <a16:creationId xmlns:a16="http://schemas.microsoft.com/office/drawing/2014/main" id="{3E0CBDC7-7F2C-505F-CC64-F88AF770E4AE}"/>
              </a:ext>
            </a:extLst>
          </p:cNvPr>
          <p:cNvSpPr txBox="1">
            <a:spLocks/>
          </p:cNvSpPr>
          <p:nvPr/>
        </p:nvSpPr>
        <p:spPr>
          <a:xfrm>
            <a:off x="6321168" y="1340881"/>
            <a:ext cx="4841116" cy="9756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2800" dirty="0">
                <a:solidFill>
                  <a:srgbClr val="0055A5"/>
                </a:solidFill>
              </a:rPr>
              <a:t>Joues-tu au basket, ou préfères-tu un autre sport ?</a:t>
            </a:r>
          </a:p>
        </p:txBody>
      </p:sp>
      <p:sp>
        <p:nvSpPr>
          <p:cNvPr id="10" name="Text Placeholder 1">
            <a:extLst>
              <a:ext uri="{FF2B5EF4-FFF2-40B4-BE49-F238E27FC236}">
                <a16:creationId xmlns:a16="http://schemas.microsoft.com/office/drawing/2014/main" id="{728766F3-48C3-EA53-30B4-B48B038C070F}"/>
              </a:ext>
            </a:extLst>
          </p:cNvPr>
          <p:cNvSpPr txBox="1">
            <a:spLocks/>
          </p:cNvSpPr>
          <p:nvPr/>
        </p:nvSpPr>
        <p:spPr>
          <a:xfrm>
            <a:off x="6443330" y="2826956"/>
            <a:ext cx="5227971" cy="9756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2800" dirty="0">
                <a:solidFill>
                  <a:srgbClr val="0055A5"/>
                </a:solidFill>
              </a:rPr>
              <a:t>Selon toi, Tony Parker est une personne intéressante ?</a:t>
            </a:r>
          </a:p>
        </p:txBody>
      </p:sp>
      <p:sp>
        <p:nvSpPr>
          <p:cNvPr id="13" name="Text Placeholder 1">
            <a:extLst>
              <a:ext uri="{FF2B5EF4-FFF2-40B4-BE49-F238E27FC236}">
                <a16:creationId xmlns:a16="http://schemas.microsoft.com/office/drawing/2014/main" id="{16D02B09-0273-6F93-A88C-7160639284D1}"/>
              </a:ext>
            </a:extLst>
          </p:cNvPr>
          <p:cNvSpPr txBox="1">
            <a:spLocks/>
          </p:cNvSpPr>
          <p:nvPr/>
        </p:nvSpPr>
        <p:spPr>
          <a:xfrm>
            <a:off x="666499" y="3852395"/>
            <a:ext cx="3096768" cy="1066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a:solidFill>
                  <a:srgbClr val="0055A5"/>
                </a:solidFill>
              </a:rPr>
              <a:t>Que penses-tu du basket ? </a:t>
            </a:r>
            <a:br>
              <a:rPr lang="fr-FR" sz="2800" dirty="0">
                <a:solidFill>
                  <a:srgbClr val="0055A5"/>
                </a:solidFill>
              </a:rPr>
            </a:br>
            <a:endParaRPr lang="fr-FR" sz="2800" dirty="0">
              <a:solidFill>
                <a:srgbClr val="0055A5"/>
              </a:solidFill>
            </a:endParaRPr>
          </a:p>
        </p:txBody>
      </p:sp>
    </p:spTree>
    <p:extLst>
      <p:ext uri="{BB962C8B-B14F-4D97-AF65-F5344CB8AC3E}">
        <p14:creationId xmlns:p14="http://schemas.microsoft.com/office/powerpoint/2010/main" val="478401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D9E7-F6C0-B444-B8E8-639F6455243D}"/>
              </a:ext>
            </a:extLst>
          </p:cNvPr>
          <p:cNvSpPr>
            <a:spLocks noGrp="1"/>
          </p:cNvSpPr>
          <p:nvPr>
            <p:ph type="title"/>
          </p:nvPr>
        </p:nvSpPr>
        <p:spPr>
          <a:xfrm>
            <a:off x="122765" y="305125"/>
            <a:ext cx="10515600" cy="1325563"/>
          </a:xfrm>
        </p:spPr>
        <p:txBody>
          <a:bodyPr>
            <a:normAutofit fontScale="90000"/>
          </a:bodyPr>
          <a:lstStyle/>
          <a:p>
            <a:pPr lvl="0">
              <a:lnSpc>
                <a:spcPct val="100000"/>
              </a:lnSpc>
              <a:spcBef>
                <a:spcPts val="0"/>
              </a:spcBef>
            </a:pPr>
            <a:r>
              <a:rPr lang="en-GB" sz="11600" b="1" dirty="0">
                <a:solidFill>
                  <a:srgbClr val="0055A5"/>
                </a:solidFill>
                <a:ea typeface="+mn-ea"/>
                <a:cs typeface="Calibri" panose="020F0502020204030204" pitchFamily="34" charset="0"/>
              </a:rPr>
              <a:t>SFC</a:t>
            </a:r>
            <a:endParaRPr lang="en-US" dirty="0">
              <a:solidFill>
                <a:srgbClr val="0055A5"/>
              </a:solidFill>
            </a:endParaRPr>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dirty="0">
                <a:ln>
                  <a:noFill/>
                </a:ln>
                <a:solidFill>
                  <a:srgbClr val="0055A5"/>
                </a:solidFill>
                <a:effectLst/>
                <a:uLnTx/>
                <a:uFillTx/>
                <a:latin typeface="Century Gothic" panose="020B0502020202020204" pitchFamily="34" charset="0"/>
                <a:ea typeface="+mn-ea"/>
                <a:cs typeface="Calibri" panose="020F0502020204030204" pitchFamily="34" charset="0"/>
              </a:rPr>
              <a:t>dans</a:t>
            </a: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chemeClr val="accent2"/>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ox with an arrow pointing dow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5988" y="4512981"/>
            <a:ext cx="1860024" cy="1568621"/>
          </a:xfrm>
          <a:prstGeom prst="rect">
            <a:avLst/>
          </a:prstGeom>
        </p:spPr>
      </p:pic>
      <p:sp>
        <p:nvSpPr>
          <p:cNvPr id="13" name="Down Arrow 12" descr="orange down arrow pointing into the box"/>
          <p:cNvSpPr/>
          <p:nvPr/>
        </p:nvSpPr>
        <p:spPr>
          <a:xfrm>
            <a:off x="5814545" y="4430941"/>
            <a:ext cx="560716" cy="1005108"/>
          </a:xfrm>
          <a:prstGeom prst="downArrow">
            <a:avLst/>
          </a:prstGeom>
          <a:solidFill>
            <a:schemeClr val="accent2"/>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5196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dan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dans.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D606BB-B822-45AA-4423-172F988662CC}"/>
              </a:ext>
            </a:extLst>
          </p:cNvPr>
          <p:cNvSpPr>
            <a:spLocks noGrp="1"/>
          </p:cNvSpPr>
          <p:nvPr>
            <p:ph type="title"/>
          </p:nvPr>
        </p:nvSpPr>
        <p:spPr>
          <a:xfrm>
            <a:off x="0" y="213557"/>
            <a:ext cx="6448212" cy="647577"/>
          </a:xfrm>
        </p:spPr>
        <p:txBody>
          <a:bodyPr/>
          <a:lstStyle/>
          <a:p>
            <a:r>
              <a:rPr lang="fr-FR" dirty="0"/>
              <a:t>Une personne intéressante?</a:t>
            </a:r>
          </a:p>
        </p:txBody>
      </p:sp>
      <p:sp>
        <p:nvSpPr>
          <p:cNvPr id="4" name="Rounded Rectangle 46">
            <a:extLst>
              <a:ext uri="{FF2B5EF4-FFF2-40B4-BE49-F238E27FC236}">
                <a16:creationId xmlns:a16="http://schemas.microsoft.com/office/drawing/2014/main" id="{240727FF-18BE-F596-7BD6-807F9B3A1060}"/>
              </a:ext>
            </a:extLst>
          </p:cNvPr>
          <p:cNvSpPr/>
          <p:nvPr/>
        </p:nvSpPr>
        <p:spPr>
          <a:xfrm>
            <a:off x="9877168"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2" name="Picture 1">
            <a:extLst>
              <a:ext uri="{FF2B5EF4-FFF2-40B4-BE49-F238E27FC236}">
                <a16:creationId xmlns:a16="http://schemas.microsoft.com/office/drawing/2014/main" id="{68C31563-6836-444C-2762-C68F5D527345}"/>
              </a:ext>
            </a:extLst>
          </p:cNvPr>
          <p:cNvPicPr>
            <a:picLocks noChangeAspect="1"/>
          </p:cNvPicPr>
          <p:nvPr/>
        </p:nvPicPr>
        <p:blipFill rotWithShape="1">
          <a:blip r:embed="rId3"/>
          <a:srcRect l="6847" t="15066" r="6691"/>
          <a:stretch/>
        </p:blipFill>
        <p:spPr>
          <a:xfrm>
            <a:off x="6458504" y="967370"/>
            <a:ext cx="1422635" cy="1500965"/>
          </a:xfrm>
          <a:prstGeom prst="rect">
            <a:avLst/>
          </a:prstGeom>
        </p:spPr>
      </p:pic>
      <p:pic>
        <p:nvPicPr>
          <p:cNvPr id="6" name="Picture 5">
            <a:extLst>
              <a:ext uri="{FF2B5EF4-FFF2-40B4-BE49-F238E27FC236}">
                <a16:creationId xmlns:a16="http://schemas.microsoft.com/office/drawing/2014/main" id="{5425A5ED-7320-910D-36BC-FC1A53D5F9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487" r="14375"/>
          <a:stretch/>
        </p:blipFill>
        <p:spPr>
          <a:xfrm>
            <a:off x="8595321" y="4648605"/>
            <a:ext cx="1460495" cy="1591342"/>
          </a:xfrm>
          <a:prstGeom prst="rect">
            <a:avLst/>
          </a:prstGeom>
        </p:spPr>
      </p:pic>
      <p:pic>
        <p:nvPicPr>
          <p:cNvPr id="11" name="Picture 10">
            <a:extLst>
              <a:ext uri="{FF2B5EF4-FFF2-40B4-BE49-F238E27FC236}">
                <a16:creationId xmlns:a16="http://schemas.microsoft.com/office/drawing/2014/main" id="{DB5C9AA0-9214-4503-CE6D-4934384750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6333" y="5056958"/>
            <a:ext cx="585049" cy="1170098"/>
          </a:xfrm>
          <a:prstGeom prst="rect">
            <a:avLst/>
          </a:prstGeom>
        </p:spPr>
      </p:pic>
      <p:grpSp>
        <p:nvGrpSpPr>
          <p:cNvPr id="30" name="Group 29">
            <a:extLst>
              <a:ext uri="{FF2B5EF4-FFF2-40B4-BE49-F238E27FC236}">
                <a16:creationId xmlns:a16="http://schemas.microsoft.com/office/drawing/2014/main" id="{0C479A3F-246C-F561-72A1-072E9B2A4909}"/>
              </a:ext>
            </a:extLst>
          </p:cNvPr>
          <p:cNvGrpSpPr/>
          <p:nvPr/>
        </p:nvGrpSpPr>
        <p:grpSpPr>
          <a:xfrm>
            <a:off x="8327896" y="887392"/>
            <a:ext cx="3730087" cy="4155299"/>
            <a:chOff x="3679901" y="1334374"/>
            <a:chExt cx="4278587" cy="4766326"/>
          </a:xfrm>
        </p:grpSpPr>
        <p:pic>
          <p:nvPicPr>
            <p:cNvPr id="24" name="Picture 23">
              <a:extLst>
                <a:ext uri="{FF2B5EF4-FFF2-40B4-BE49-F238E27FC236}">
                  <a16:creationId xmlns:a16="http://schemas.microsoft.com/office/drawing/2014/main" id="{2B7C96DD-8C26-43CE-18BC-6EDBFB9FB5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35585">
              <a:off x="4255553" y="1334374"/>
              <a:ext cx="1300978" cy="1229103"/>
            </a:xfrm>
            <a:prstGeom prst="rect">
              <a:avLst/>
            </a:prstGeom>
          </p:spPr>
        </p:pic>
        <p:grpSp>
          <p:nvGrpSpPr>
            <p:cNvPr id="29" name="Group 28">
              <a:extLst>
                <a:ext uri="{FF2B5EF4-FFF2-40B4-BE49-F238E27FC236}">
                  <a16:creationId xmlns:a16="http://schemas.microsoft.com/office/drawing/2014/main" id="{F151A278-72DC-ADD5-6543-D952F3A0DAD8}"/>
                </a:ext>
              </a:extLst>
            </p:cNvPr>
            <p:cNvGrpSpPr/>
            <p:nvPr/>
          </p:nvGrpSpPr>
          <p:grpSpPr>
            <a:xfrm>
              <a:off x="3679901" y="1399763"/>
              <a:ext cx="4278587" cy="4700937"/>
              <a:chOff x="6244333" y="1278555"/>
              <a:chExt cx="4278587" cy="4700937"/>
            </a:xfrm>
          </p:grpSpPr>
          <p:pic>
            <p:nvPicPr>
              <p:cNvPr id="18" name="Picture 17">
                <a:extLst>
                  <a:ext uri="{FF2B5EF4-FFF2-40B4-BE49-F238E27FC236}">
                    <a16:creationId xmlns:a16="http://schemas.microsoft.com/office/drawing/2014/main" id="{4A7E0A8C-0BE4-9C1F-DC7F-E4B5929380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0629" y="2811459"/>
                <a:ext cx="612970" cy="817564"/>
              </a:xfrm>
              <a:prstGeom prst="rect">
                <a:avLst/>
              </a:prstGeom>
            </p:spPr>
          </p:pic>
          <p:pic>
            <p:nvPicPr>
              <p:cNvPr id="27" name="Picture 26">
                <a:extLst>
                  <a:ext uri="{FF2B5EF4-FFF2-40B4-BE49-F238E27FC236}">
                    <a16:creationId xmlns:a16="http://schemas.microsoft.com/office/drawing/2014/main" id="{D807206F-31C7-816A-A236-CF8478F1D0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4333" y="1278555"/>
                <a:ext cx="4278587" cy="4700937"/>
              </a:xfrm>
              <a:prstGeom prst="rect">
                <a:avLst/>
              </a:prstGeom>
            </p:spPr>
          </p:pic>
        </p:grpSp>
      </p:grpSp>
      <p:sp>
        <p:nvSpPr>
          <p:cNvPr id="32" name="TextBox 31">
            <a:extLst>
              <a:ext uri="{FF2B5EF4-FFF2-40B4-BE49-F238E27FC236}">
                <a16:creationId xmlns:a16="http://schemas.microsoft.com/office/drawing/2014/main" id="{C734365E-6BCE-72F8-018C-1BEF94631B8D}"/>
              </a:ext>
            </a:extLst>
          </p:cNvPr>
          <p:cNvSpPr txBox="1"/>
          <p:nvPr/>
        </p:nvSpPr>
        <p:spPr>
          <a:xfrm>
            <a:off x="6391469" y="153248"/>
            <a:ext cx="3349299" cy="707886"/>
          </a:xfrm>
          <a:prstGeom prst="rect">
            <a:avLst/>
          </a:prstGeom>
          <a:noFill/>
        </p:spPr>
        <p:txBody>
          <a:bodyPr wrap="square" rtlCol="0">
            <a:spAutoFit/>
          </a:bodyPr>
          <a:lstStyle/>
          <a:p>
            <a:r>
              <a:rPr lang="fr-FR" sz="2000" dirty="0">
                <a:solidFill>
                  <a:srgbClr val="0055A5"/>
                </a:solidFill>
              </a:rPr>
              <a:t>Écoute Sophie et Amir et réponds aux questions</a:t>
            </a:r>
          </a:p>
        </p:txBody>
      </p:sp>
      <p:pic>
        <p:nvPicPr>
          <p:cNvPr id="33" name="Picture 32">
            <a:extLst>
              <a:ext uri="{FF2B5EF4-FFF2-40B4-BE49-F238E27FC236}">
                <a16:creationId xmlns:a16="http://schemas.microsoft.com/office/drawing/2014/main" id="{4411931A-E2C7-B69B-0327-94F063C88F2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109" t="14737" r="16400"/>
          <a:stretch/>
        </p:blipFill>
        <p:spPr>
          <a:xfrm>
            <a:off x="117341" y="861134"/>
            <a:ext cx="976653" cy="1133087"/>
          </a:xfrm>
          <a:prstGeom prst="rect">
            <a:avLst/>
          </a:prstGeom>
        </p:spPr>
      </p:pic>
      <p:pic>
        <p:nvPicPr>
          <p:cNvPr id="34" name="Picture 33">
            <a:extLst>
              <a:ext uri="{FF2B5EF4-FFF2-40B4-BE49-F238E27FC236}">
                <a16:creationId xmlns:a16="http://schemas.microsoft.com/office/drawing/2014/main" id="{37A29250-1A27-BD3E-EDF0-157813B504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58297" y="861134"/>
            <a:ext cx="1133087" cy="1133087"/>
          </a:xfrm>
          <a:prstGeom prst="rect">
            <a:avLst/>
          </a:prstGeom>
        </p:spPr>
      </p:pic>
      <p:sp>
        <p:nvSpPr>
          <p:cNvPr id="35" name="TextBox 34">
            <a:extLst>
              <a:ext uri="{FF2B5EF4-FFF2-40B4-BE49-F238E27FC236}">
                <a16:creationId xmlns:a16="http://schemas.microsoft.com/office/drawing/2014/main" id="{A205B571-AB37-2D0F-888A-6C3BFC376F50}"/>
              </a:ext>
            </a:extLst>
          </p:cNvPr>
          <p:cNvSpPr txBox="1"/>
          <p:nvPr/>
        </p:nvSpPr>
        <p:spPr>
          <a:xfrm>
            <a:off x="127447" y="2241688"/>
            <a:ext cx="4815915" cy="400110"/>
          </a:xfrm>
          <a:prstGeom prst="rect">
            <a:avLst/>
          </a:prstGeom>
          <a:noFill/>
        </p:spPr>
        <p:txBody>
          <a:bodyPr wrap="square" rtlCol="0">
            <a:spAutoFit/>
          </a:bodyPr>
          <a:lstStyle/>
          <a:p>
            <a:pPr marL="457200" indent="-457200">
              <a:buFont typeface="+mj-lt"/>
              <a:buAutoNum type="arabicPeriod"/>
            </a:pPr>
            <a:r>
              <a:rPr lang="fr-FR" sz="2000" dirty="0">
                <a:solidFill>
                  <a:srgbClr val="0055A5"/>
                </a:solidFill>
              </a:rPr>
              <a:t>Pourquoi Amir aime-t-il le basket ?</a:t>
            </a:r>
          </a:p>
        </p:txBody>
      </p:sp>
      <p:sp>
        <p:nvSpPr>
          <p:cNvPr id="36" name="TextBox 35">
            <a:extLst>
              <a:ext uri="{FF2B5EF4-FFF2-40B4-BE49-F238E27FC236}">
                <a16:creationId xmlns:a16="http://schemas.microsoft.com/office/drawing/2014/main" id="{2EE83458-DDDB-3C59-C0CC-28E66FB68A7A}"/>
              </a:ext>
            </a:extLst>
          </p:cNvPr>
          <p:cNvSpPr txBox="1"/>
          <p:nvPr/>
        </p:nvSpPr>
        <p:spPr>
          <a:xfrm>
            <a:off x="127447" y="5313814"/>
            <a:ext cx="7744344" cy="400110"/>
          </a:xfrm>
          <a:prstGeom prst="rect">
            <a:avLst/>
          </a:prstGeom>
          <a:noFill/>
        </p:spPr>
        <p:txBody>
          <a:bodyPr wrap="square" rtlCol="0">
            <a:spAutoFit/>
          </a:bodyPr>
          <a:lstStyle/>
          <a:p>
            <a:pPr marL="457200" indent="-457200">
              <a:buFont typeface="+mj-lt"/>
              <a:buAutoNum type="arabicPeriod" startAt="4"/>
            </a:pPr>
            <a:r>
              <a:rPr lang="fr-FR" sz="2000" dirty="0">
                <a:solidFill>
                  <a:srgbClr val="0055A5"/>
                </a:solidFill>
              </a:rPr>
              <a:t>Quelle est la nationalité de la mère de Kylian Mbappé ?</a:t>
            </a:r>
          </a:p>
        </p:txBody>
      </p:sp>
      <p:sp>
        <p:nvSpPr>
          <p:cNvPr id="37" name="TextBox 36">
            <a:extLst>
              <a:ext uri="{FF2B5EF4-FFF2-40B4-BE49-F238E27FC236}">
                <a16:creationId xmlns:a16="http://schemas.microsoft.com/office/drawing/2014/main" id="{98245839-F495-ED78-7C38-1E4E753B8084}"/>
              </a:ext>
            </a:extLst>
          </p:cNvPr>
          <p:cNvSpPr txBox="1"/>
          <p:nvPr/>
        </p:nvSpPr>
        <p:spPr>
          <a:xfrm>
            <a:off x="127447" y="3163138"/>
            <a:ext cx="7602834" cy="400110"/>
          </a:xfrm>
          <a:prstGeom prst="rect">
            <a:avLst/>
          </a:prstGeom>
          <a:noFill/>
        </p:spPr>
        <p:txBody>
          <a:bodyPr wrap="square" rtlCol="0">
            <a:spAutoFit/>
          </a:bodyPr>
          <a:lstStyle/>
          <a:p>
            <a:pPr marL="457200" indent="-457200">
              <a:buFont typeface="+mj-lt"/>
              <a:buAutoNum type="arabicPeriod" startAt="2"/>
            </a:pPr>
            <a:r>
              <a:rPr lang="fr-FR" sz="2000" dirty="0">
                <a:solidFill>
                  <a:srgbClr val="0055A5"/>
                </a:solidFill>
              </a:rPr>
              <a:t>Quel est le sport préféré d’Amir et son équipe préférée ?</a:t>
            </a:r>
          </a:p>
        </p:txBody>
      </p:sp>
      <p:sp>
        <p:nvSpPr>
          <p:cNvPr id="38" name="TextBox 37">
            <a:extLst>
              <a:ext uri="{FF2B5EF4-FFF2-40B4-BE49-F238E27FC236}">
                <a16:creationId xmlns:a16="http://schemas.microsoft.com/office/drawing/2014/main" id="{B5307668-0A88-580B-F4DD-4F636AFF7954}"/>
              </a:ext>
            </a:extLst>
          </p:cNvPr>
          <p:cNvSpPr txBox="1"/>
          <p:nvPr/>
        </p:nvSpPr>
        <p:spPr>
          <a:xfrm>
            <a:off x="127446" y="4392364"/>
            <a:ext cx="8396033" cy="400110"/>
          </a:xfrm>
          <a:prstGeom prst="rect">
            <a:avLst/>
          </a:prstGeom>
          <a:noFill/>
        </p:spPr>
        <p:txBody>
          <a:bodyPr wrap="square" rtlCol="0">
            <a:spAutoFit/>
          </a:bodyPr>
          <a:lstStyle/>
          <a:p>
            <a:pPr marL="457200" indent="-457200">
              <a:buFont typeface="+mj-lt"/>
              <a:buAutoNum type="arabicPeriod" startAt="3"/>
            </a:pPr>
            <a:r>
              <a:rPr lang="fr-FR" sz="2000" dirty="0">
                <a:solidFill>
                  <a:srgbClr val="0055A5"/>
                </a:solidFill>
              </a:rPr>
              <a:t>Pourquoi Sophie pense-t-elle que Tony Parker est intéressant ?</a:t>
            </a:r>
          </a:p>
        </p:txBody>
      </p:sp>
      <p:sp>
        <p:nvSpPr>
          <p:cNvPr id="39" name="TextBox 38">
            <a:extLst>
              <a:ext uri="{FF2B5EF4-FFF2-40B4-BE49-F238E27FC236}">
                <a16:creationId xmlns:a16="http://schemas.microsoft.com/office/drawing/2014/main" id="{21E28499-D80D-EDCA-FB5F-1734750AD30B}"/>
              </a:ext>
            </a:extLst>
          </p:cNvPr>
          <p:cNvSpPr txBox="1"/>
          <p:nvPr/>
        </p:nvSpPr>
        <p:spPr>
          <a:xfrm>
            <a:off x="10123246" y="804336"/>
            <a:ext cx="1521590" cy="400110"/>
          </a:xfrm>
          <a:prstGeom prst="rect">
            <a:avLst/>
          </a:prstGeom>
          <a:noFill/>
        </p:spPr>
        <p:txBody>
          <a:bodyPr wrap="square" rtlCol="0">
            <a:spAutoFit/>
          </a:bodyPr>
          <a:lstStyle/>
          <a:p>
            <a:r>
              <a:rPr lang="fr-FR" sz="2000" dirty="0">
                <a:solidFill>
                  <a:srgbClr val="0055A5"/>
                </a:solidFill>
              </a:rPr>
              <a:t>l’Algérie</a:t>
            </a:r>
          </a:p>
        </p:txBody>
      </p:sp>
      <p:sp>
        <p:nvSpPr>
          <p:cNvPr id="40" name="TextBox 39">
            <a:extLst>
              <a:ext uri="{FF2B5EF4-FFF2-40B4-BE49-F238E27FC236}">
                <a16:creationId xmlns:a16="http://schemas.microsoft.com/office/drawing/2014/main" id="{58466658-B626-6FF8-EAAB-C25109F4D2E9}"/>
              </a:ext>
            </a:extLst>
          </p:cNvPr>
          <p:cNvSpPr txBox="1"/>
          <p:nvPr/>
        </p:nvSpPr>
        <p:spPr>
          <a:xfrm>
            <a:off x="9944948" y="5482799"/>
            <a:ext cx="1933909" cy="707886"/>
          </a:xfrm>
          <a:prstGeom prst="rect">
            <a:avLst/>
          </a:prstGeom>
          <a:noFill/>
        </p:spPr>
        <p:txBody>
          <a:bodyPr wrap="square" rtlCol="0">
            <a:spAutoFit/>
          </a:bodyPr>
          <a:lstStyle/>
          <a:p>
            <a:pPr algn="ctr"/>
            <a:r>
              <a:rPr lang="fr-FR" sz="2000" dirty="0">
                <a:solidFill>
                  <a:srgbClr val="0055A5"/>
                </a:solidFill>
              </a:rPr>
              <a:t>Champions du monde!</a:t>
            </a:r>
          </a:p>
        </p:txBody>
      </p:sp>
      <p:sp>
        <p:nvSpPr>
          <p:cNvPr id="41" name="TextBox 40">
            <a:extLst>
              <a:ext uri="{FF2B5EF4-FFF2-40B4-BE49-F238E27FC236}">
                <a16:creationId xmlns:a16="http://schemas.microsoft.com/office/drawing/2014/main" id="{20157F94-90E5-4C9F-AB52-0895A198F7A9}"/>
              </a:ext>
            </a:extLst>
          </p:cNvPr>
          <p:cNvSpPr txBox="1"/>
          <p:nvPr/>
        </p:nvSpPr>
        <p:spPr>
          <a:xfrm>
            <a:off x="590729" y="2702413"/>
            <a:ext cx="4990886" cy="400110"/>
          </a:xfrm>
          <a:prstGeom prst="rect">
            <a:avLst/>
          </a:prstGeom>
          <a:noFill/>
        </p:spPr>
        <p:txBody>
          <a:bodyPr wrap="square" rtlCol="0">
            <a:spAutoFit/>
          </a:bodyPr>
          <a:lstStyle/>
          <a:p>
            <a:r>
              <a:rPr lang="fr-FR" sz="2000" b="1" dirty="0">
                <a:solidFill>
                  <a:srgbClr val="0055A5"/>
                </a:solidFill>
              </a:rPr>
              <a:t>Parce qu’il aime jouer en équipe.</a:t>
            </a:r>
          </a:p>
        </p:txBody>
      </p:sp>
      <p:sp>
        <p:nvSpPr>
          <p:cNvPr id="42" name="Rectangle 41">
            <a:extLst>
              <a:ext uri="{FF2B5EF4-FFF2-40B4-BE49-F238E27FC236}">
                <a16:creationId xmlns:a16="http://schemas.microsoft.com/office/drawing/2014/main" id="{319F11BB-01B2-79B7-3622-B9B99E72D389}"/>
              </a:ext>
            </a:extLst>
          </p:cNvPr>
          <p:cNvSpPr/>
          <p:nvPr/>
        </p:nvSpPr>
        <p:spPr>
          <a:xfrm>
            <a:off x="590728" y="2726497"/>
            <a:ext cx="4464364" cy="49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43" name="TextBox 42">
            <a:extLst>
              <a:ext uri="{FF2B5EF4-FFF2-40B4-BE49-F238E27FC236}">
                <a16:creationId xmlns:a16="http://schemas.microsoft.com/office/drawing/2014/main" id="{DA8F0799-D801-5AAF-A323-8EBF59C6D15F}"/>
              </a:ext>
            </a:extLst>
          </p:cNvPr>
          <p:cNvSpPr txBox="1"/>
          <p:nvPr/>
        </p:nvSpPr>
        <p:spPr>
          <a:xfrm>
            <a:off x="590728" y="3623863"/>
            <a:ext cx="7281063" cy="707886"/>
          </a:xfrm>
          <a:prstGeom prst="rect">
            <a:avLst/>
          </a:prstGeom>
          <a:noFill/>
        </p:spPr>
        <p:txBody>
          <a:bodyPr wrap="square" rtlCol="0">
            <a:spAutoFit/>
          </a:bodyPr>
          <a:lstStyle/>
          <a:p>
            <a:r>
              <a:rPr lang="fr-FR" sz="2000" b="1" dirty="0">
                <a:solidFill>
                  <a:srgbClr val="0055A5"/>
                </a:solidFill>
              </a:rPr>
              <a:t>Le sport préféré d’Amir c’est le foot. Son équipe préférée, c’est la France.</a:t>
            </a:r>
          </a:p>
        </p:txBody>
      </p:sp>
      <p:sp>
        <p:nvSpPr>
          <p:cNvPr id="44" name="Rectangle 43">
            <a:extLst>
              <a:ext uri="{FF2B5EF4-FFF2-40B4-BE49-F238E27FC236}">
                <a16:creationId xmlns:a16="http://schemas.microsoft.com/office/drawing/2014/main" id="{D2F63962-412B-214C-1872-7E7830C0E4BA}"/>
              </a:ext>
            </a:extLst>
          </p:cNvPr>
          <p:cNvSpPr/>
          <p:nvPr/>
        </p:nvSpPr>
        <p:spPr>
          <a:xfrm>
            <a:off x="683678" y="3598456"/>
            <a:ext cx="7076565" cy="72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45" name="TextBox 44">
            <a:extLst>
              <a:ext uri="{FF2B5EF4-FFF2-40B4-BE49-F238E27FC236}">
                <a16:creationId xmlns:a16="http://schemas.microsoft.com/office/drawing/2014/main" id="{53E85006-B640-D669-8DCD-088692824673}"/>
              </a:ext>
            </a:extLst>
          </p:cNvPr>
          <p:cNvSpPr txBox="1"/>
          <p:nvPr/>
        </p:nvSpPr>
        <p:spPr>
          <a:xfrm>
            <a:off x="590729" y="4853089"/>
            <a:ext cx="4990886" cy="400110"/>
          </a:xfrm>
          <a:prstGeom prst="rect">
            <a:avLst/>
          </a:prstGeom>
          <a:noFill/>
        </p:spPr>
        <p:txBody>
          <a:bodyPr wrap="square" rtlCol="0">
            <a:spAutoFit/>
          </a:bodyPr>
          <a:lstStyle/>
          <a:p>
            <a:r>
              <a:rPr lang="fr-FR" sz="2000" b="1" dirty="0">
                <a:solidFill>
                  <a:srgbClr val="0055A5"/>
                </a:solidFill>
              </a:rPr>
              <a:t>Parce qu’il comprend deux langues.</a:t>
            </a:r>
          </a:p>
        </p:txBody>
      </p:sp>
      <p:sp>
        <p:nvSpPr>
          <p:cNvPr id="46" name="Rectangle 45">
            <a:extLst>
              <a:ext uri="{FF2B5EF4-FFF2-40B4-BE49-F238E27FC236}">
                <a16:creationId xmlns:a16="http://schemas.microsoft.com/office/drawing/2014/main" id="{2BFC6650-8600-01F2-6E5A-24D764FE1E6A}"/>
              </a:ext>
            </a:extLst>
          </p:cNvPr>
          <p:cNvSpPr/>
          <p:nvPr/>
        </p:nvSpPr>
        <p:spPr>
          <a:xfrm>
            <a:off x="662571" y="4916108"/>
            <a:ext cx="5560308" cy="49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47" name="TextBox 46">
            <a:extLst>
              <a:ext uri="{FF2B5EF4-FFF2-40B4-BE49-F238E27FC236}">
                <a16:creationId xmlns:a16="http://schemas.microsoft.com/office/drawing/2014/main" id="{B13E3437-BDA3-7B07-8B91-07E33B93A63C}"/>
              </a:ext>
            </a:extLst>
          </p:cNvPr>
          <p:cNvSpPr txBox="1"/>
          <p:nvPr/>
        </p:nvSpPr>
        <p:spPr>
          <a:xfrm>
            <a:off x="590729" y="5774536"/>
            <a:ext cx="4990886" cy="400110"/>
          </a:xfrm>
          <a:prstGeom prst="rect">
            <a:avLst/>
          </a:prstGeom>
          <a:noFill/>
        </p:spPr>
        <p:txBody>
          <a:bodyPr wrap="square" rtlCol="0">
            <a:spAutoFit/>
          </a:bodyPr>
          <a:lstStyle/>
          <a:p>
            <a:r>
              <a:rPr lang="fr-FR" sz="2000" b="1" dirty="0">
                <a:solidFill>
                  <a:srgbClr val="0055A5"/>
                </a:solidFill>
              </a:rPr>
              <a:t>Sa mère est algérienne.</a:t>
            </a:r>
          </a:p>
        </p:txBody>
      </p:sp>
      <p:sp>
        <p:nvSpPr>
          <p:cNvPr id="48" name="Rectangle 47">
            <a:extLst>
              <a:ext uri="{FF2B5EF4-FFF2-40B4-BE49-F238E27FC236}">
                <a16:creationId xmlns:a16="http://schemas.microsoft.com/office/drawing/2014/main" id="{0B54F8CA-C4A0-CD05-0AB8-8322C4FC5F73}"/>
              </a:ext>
            </a:extLst>
          </p:cNvPr>
          <p:cNvSpPr/>
          <p:nvPr/>
        </p:nvSpPr>
        <p:spPr>
          <a:xfrm>
            <a:off x="662571" y="5711772"/>
            <a:ext cx="4464364" cy="49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49" name="TextBox 48">
            <a:extLst>
              <a:ext uri="{FF2B5EF4-FFF2-40B4-BE49-F238E27FC236}">
                <a16:creationId xmlns:a16="http://schemas.microsoft.com/office/drawing/2014/main" id="{A3E1209E-079C-3C42-1016-411AA6B63927}"/>
              </a:ext>
            </a:extLst>
          </p:cNvPr>
          <p:cNvSpPr txBox="1"/>
          <p:nvPr/>
        </p:nvSpPr>
        <p:spPr>
          <a:xfrm>
            <a:off x="7902764" y="2818099"/>
            <a:ext cx="1933909" cy="400110"/>
          </a:xfrm>
          <a:prstGeom prst="rect">
            <a:avLst/>
          </a:prstGeom>
          <a:noFill/>
        </p:spPr>
        <p:txBody>
          <a:bodyPr wrap="square" rtlCol="0">
            <a:spAutoFit/>
          </a:bodyPr>
          <a:lstStyle/>
          <a:p>
            <a:r>
              <a:rPr lang="fr-FR" sz="2000" dirty="0">
                <a:solidFill>
                  <a:srgbClr val="0055A5"/>
                </a:solidFill>
              </a:rPr>
              <a:t>le Cameroun</a:t>
            </a:r>
          </a:p>
        </p:txBody>
      </p:sp>
      <p:sp>
        <p:nvSpPr>
          <p:cNvPr id="50" name="TextBox 49">
            <a:extLst>
              <a:ext uri="{FF2B5EF4-FFF2-40B4-BE49-F238E27FC236}">
                <a16:creationId xmlns:a16="http://schemas.microsoft.com/office/drawing/2014/main" id="{B791B3D7-A89B-9F6F-98AF-2837BFD5E0C5}"/>
              </a:ext>
            </a:extLst>
          </p:cNvPr>
          <p:cNvSpPr txBox="1"/>
          <p:nvPr/>
        </p:nvSpPr>
        <p:spPr>
          <a:xfrm>
            <a:off x="8590531" y="3894698"/>
            <a:ext cx="1528663" cy="707886"/>
          </a:xfrm>
          <a:prstGeom prst="rect">
            <a:avLst/>
          </a:prstGeom>
          <a:noFill/>
        </p:spPr>
        <p:txBody>
          <a:bodyPr wrap="square" rtlCol="0">
            <a:spAutoFit/>
          </a:bodyPr>
          <a:lstStyle/>
          <a:p>
            <a:pPr algn="ctr"/>
            <a:r>
              <a:rPr lang="fr-FR" sz="2000" dirty="0">
                <a:solidFill>
                  <a:srgbClr val="0055A5"/>
                </a:solidFill>
              </a:rPr>
              <a:t>Kylian Mbappé</a:t>
            </a:r>
          </a:p>
        </p:txBody>
      </p:sp>
      <p:sp>
        <p:nvSpPr>
          <p:cNvPr id="51" name="TextBox 50">
            <a:extLst>
              <a:ext uri="{FF2B5EF4-FFF2-40B4-BE49-F238E27FC236}">
                <a16:creationId xmlns:a16="http://schemas.microsoft.com/office/drawing/2014/main" id="{8652C265-A4E5-81E7-5103-B7D8DE9741CE}"/>
              </a:ext>
            </a:extLst>
          </p:cNvPr>
          <p:cNvSpPr txBox="1"/>
          <p:nvPr/>
        </p:nvSpPr>
        <p:spPr>
          <a:xfrm>
            <a:off x="6354879" y="2482783"/>
            <a:ext cx="1670427" cy="400110"/>
          </a:xfrm>
          <a:prstGeom prst="rect">
            <a:avLst/>
          </a:prstGeom>
          <a:noFill/>
        </p:spPr>
        <p:txBody>
          <a:bodyPr wrap="square" rtlCol="0">
            <a:spAutoFit/>
          </a:bodyPr>
          <a:lstStyle/>
          <a:p>
            <a:pPr algn="ctr"/>
            <a:r>
              <a:rPr lang="fr-FR" sz="2000" dirty="0">
                <a:solidFill>
                  <a:srgbClr val="0055A5"/>
                </a:solidFill>
              </a:rPr>
              <a:t>Tony Parker</a:t>
            </a:r>
          </a:p>
        </p:txBody>
      </p:sp>
      <p:pic>
        <p:nvPicPr>
          <p:cNvPr id="52" name="Picture 51" descr="Logo, icon&#10;&#10;Description automatically generated">
            <a:hlinkClick r:id="" action="ppaction://noaction">
              <a:snd r:embed="rId11" name="slide 61 amir and sophie.wav"/>
            </a:hlinkClick>
            <a:extLst>
              <a:ext uri="{FF2B5EF4-FFF2-40B4-BE49-F238E27FC236}">
                <a16:creationId xmlns:a16="http://schemas.microsoft.com/office/drawing/2014/main" id="{D69D2F31-555D-E763-9BB4-EA3FFC04B91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73766" y="1108662"/>
            <a:ext cx="779929" cy="779929"/>
          </a:xfrm>
          <a:prstGeom prst="rect">
            <a:avLst/>
          </a:prstGeom>
        </p:spPr>
      </p:pic>
      <p:sp>
        <p:nvSpPr>
          <p:cNvPr id="5" name="Speech Bubble: Rectangle with Corners Rounded 4">
            <a:extLst>
              <a:ext uri="{FF2B5EF4-FFF2-40B4-BE49-F238E27FC236}">
                <a16:creationId xmlns:a16="http://schemas.microsoft.com/office/drawing/2014/main" id="{2FB5BD4D-DAB7-2A54-AC93-EDB953F1D85C}"/>
              </a:ext>
            </a:extLst>
          </p:cNvPr>
          <p:cNvSpPr/>
          <p:nvPr/>
        </p:nvSpPr>
        <p:spPr>
          <a:xfrm>
            <a:off x="4202677" y="924153"/>
            <a:ext cx="2080702" cy="647577"/>
          </a:xfrm>
          <a:prstGeom prst="wedgeRoundRectCallout">
            <a:avLst>
              <a:gd name="adj1" fmla="val -19357"/>
              <a:gd name="adj2" fmla="val -37442"/>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Cameroun </a:t>
            </a:r>
            <a:r>
              <a:rPr lang="fr-FR" sz="2000" dirty="0"/>
              <a:t>= </a:t>
            </a:r>
            <a:r>
              <a:rPr lang="en-GB" sz="2000" dirty="0"/>
              <a:t>Cameroon</a:t>
            </a:r>
            <a:endParaRPr lang="en-GB" sz="2000" dirty="0">
              <a:solidFill>
                <a:srgbClr val="FF0000"/>
              </a:solidFill>
            </a:endParaRPr>
          </a:p>
        </p:txBody>
      </p:sp>
    </p:spTree>
    <p:extLst>
      <p:ext uri="{BB962C8B-B14F-4D97-AF65-F5344CB8AC3E}">
        <p14:creationId xmlns:p14="http://schemas.microsoft.com/office/powerpoint/2010/main" val="254265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6" grpId="0" animBg="1"/>
      <p:bldP spid="4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186A6-A032-5F5F-E488-59999F510250}"/>
              </a:ext>
            </a:extLst>
          </p:cNvPr>
          <p:cNvSpPr>
            <a:spLocks noGrp="1"/>
          </p:cNvSpPr>
          <p:nvPr>
            <p:ph type="title"/>
          </p:nvPr>
        </p:nvSpPr>
        <p:spPr>
          <a:xfrm>
            <a:off x="-1" y="213557"/>
            <a:ext cx="9416144" cy="647577"/>
          </a:xfrm>
        </p:spPr>
        <p:txBody>
          <a:bodyPr>
            <a:normAutofit/>
          </a:bodyPr>
          <a:lstStyle/>
          <a:p>
            <a:r>
              <a:rPr lang="fr-FR" dirty="0"/>
              <a:t>Une personne intéressante</a:t>
            </a:r>
          </a:p>
        </p:txBody>
      </p:sp>
      <p:sp>
        <p:nvSpPr>
          <p:cNvPr id="5" name="Rounded Rectangle 46">
            <a:extLst>
              <a:ext uri="{FF2B5EF4-FFF2-40B4-BE49-F238E27FC236}">
                <a16:creationId xmlns:a16="http://schemas.microsoft.com/office/drawing/2014/main" id="{96EE3EB6-B963-B019-6012-B6A835A1E19F}"/>
              </a:ext>
            </a:extLst>
          </p:cNvPr>
          <p:cNvSpPr/>
          <p:nvPr/>
        </p:nvSpPr>
        <p:spPr>
          <a:xfrm>
            <a:off x="9877168"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13" name="Speech Bubble: Rectangle with Corners Rounded 12">
            <a:extLst>
              <a:ext uri="{FF2B5EF4-FFF2-40B4-BE49-F238E27FC236}">
                <a16:creationId xmlns:a16="http://schemas.microsoft.com/office/drawing/2014/main" id="{8AE569E6-87A4-08BB-909D-2DEF124102DA}"/>
              </a:ext>
            </a:extLst>
          </p:cNvPr>
          <p:cNvSpPr/>
          <p:nvPr/>
        </p:nvSpPr>
        <p:spPr>
          <a:xfrm>
            <a:off x="1763486" y="961986"/>
            <a:ext cx="10169283" cy="997135"/>
          </a:xfrm>
          <a:prstGeom prst="wedgeRoundRectCallout">
            <a:avLst>
              <a:gd name="adj1" fmla="val -51733"/>
              <a:gd name="adj2" fmla="val -21781"/>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Et toi ? Est-ce que tu peux écrire 100 mots sur une personne intéressante ?</a:t>
            </a:r>
          </a:p>
          <a:p>
            <a:pPr algn="ctr"/>
            <a:r>
              <a:rPr lang="fr-FR" sz="2000" dirty="0">
                <a:solidFill>
                  <a:srgbClr val="0055A5"/>
                </a:solidFill>
              </a:rPr>
              <a:t>Mais attention ! Il faut essayer d’utiliser:</a:t>
            </a:r>
          </a:p>
          <a:p>
            <a:pPr algn="ctr"/>
            <a:r>
              <a:rPr lang="fr-FR" sz="2000" dirty="0">
                <a:solidFill>
                  <a:srgbClr val="0055A5"/>
                </a:solidFill>
              </a:rPr>
              <a:t> </a:t>
            </a:r>
            <a:r>
              <a:rPr lang="fr-FR" sz="2000" b="1" dirty="0">
                <a:solidFill>
                  <a:srgbClr val="0055A5"/>
                </a:solidFill>
              </a:rPr>
              <a:t>deux verbes -ER (Groupe 1) et un verbe -RE de chaque groupe (2, 3, 4, 5)</a:t>
            </a:r>
            <a:endParaRPr lang="fr-FR" sz="2000" dirty="0">
              <a:solidFill>
                <a:srgbClr val="0055A5"/>
              </a:solidFill>
            </a:endParaRPr>
          </a:p>
        </p:txBody>
      </p:sp>
      <p:sp>
        <p:nvSpPr>
          <p:cNvPr id="14" name="Speech Bubble: Rectangle with Corners Rounded 13">
            <a:extLst>
              <a:ext uri="{FF2B5EF4-FFF2-40B4-BE49-F238E27FC236}">
                <a16:creationId xmlns:a16="http://schemas.microsoft.com/office/drawing/2014/main" id="{93881FD2-B82A-83C8-5241-E62560B1C59D}"/>
              </a:ext>
            </a:extLst>
          </p:cNvPr>
          <p:cNvSpPr/>
          <p:nvPr/>
        </p:nvSpPr>
        <p:spPr>
          <a:xfrm>
            <a:off x="133004" y="3143299"/>
            <a:ext cx="11788878" cy="1102130"/>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55A5"/>
                </a:solidFill>
              </a:rPr>
              <a:t>Groupe 1: -ER</a:t>
            </a:r>
          </a:p>
          <a:p>
            <a:pPr algn="ctr"/>
            <a:r>
              <a:rPr lang="fr-FR" sz="2000" dirty="0">
                <a:solidFill>
                  <a:schemeClr val="accent1"/>
                </a:solidFill>
              </a:rPr>
              <a:t>jouer (à), danser, aimer + infinitive, écouter, dessiner, échanger, </a:t>
            </a:r>
          </a:p>
          <a:p>
            <a:pPr algn="ctr"/>
            <a:r>
              <a:rPr lang="fr-FR" sz="2000" dirty="0">
                <a:solidFill>
                  <a:schemeClr val="accent1"/>
                </a:solidFill>
              </a:rPr>
              <a:t>nager, chanter, regarder, pratiquer, voyager </a:t>
            </a:r>
          </a:p>
        </p:txBody>
      </p:sp>
      <p:sp>
        <p:nvSpPr>
          <p:cNvPr id="17" name="Speech Bubble: Rectangle with Corners Rounded 16">
            <a:extLst>
              <a:ext uri="{FF2B5EF4-FFF2-40B4-BE49-F238E27FC236}">
                <a16:creationId xmlns:a16="http://schemas.microsoft.com/office/drawing/2014/main" id="{1335DD55-1E60-55EE-B575-4F5011FB2FB7}"/>
              </a:ext>
            </a:extLst>
          </p:cNvPr>
          <p:cNvSpPr/>
          <p:nvPr/>
        </p:nvSpPr>
        <p:spPr>
          <a:xfrm>
            <a:off x="133004" y="4367346"/>
            <a:ext cx="2875667" cy="191738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55A5"/>
                </a:solidFill>
              </a:rPr>
              <a:t>Groupe 2: </a:t>
            </a:r>
          </a:p>
          <a:p>
            <a:pPr algn="ctr"/>
            <a:r>
              <a:rPr lang="en-GB" sz="2000" b="1" dirty="0">
                <a:solidFill>
                  <a:srgbClr val="0055A5"/>
                </a:solidFill>
              </a:rPr>
              <a:t>verbs like entendre</a:t>
            </a:r>
            <a:endParaRPr lang="fr-FR" sz="2000" b="1" dirty="0">
              <a:solidFill>
                <a:srgbClr val="0055A5"/>
              </a:solidFill>
            </a:endParaRPr>
          </a:p>
          <a:p>
            <a:pPr algn="ctr"/>
            <a:r>
              <a:rPr lang="fr-FR" sz="2000" dirty="0">
                <a:solidFill>
                  <a:schemeClr val="accent1"/>
                </a:solidFill>
              </a:rPr>
              <a:t>vendre, attendre, répondre (à) </a:t>
            </a:r>
          </a:p>
        </p:txBody>
      </p:sp>
      <p:sp>
        <p:nvSpPr>
          <p:cNvPr id="2" name="TextBox 1">
            <a:extLst>
              <a:ext uri="{FF2B5EF4-FFF2-40B4-BE49-F238E27FC236}">
                <a16:creationId xmlns:a16="http://schemas.microsoft.com/office/drawing/2014/main" id="{FFAC586B-F76D-425C-BBBB-210035485D90}"/>
              </a:ext>
            </a:extLst>
          </p:cNvPr>
          <p:cNvSpPr txBox="1"/>
          <p:nvPr/>
        </p:nvSpPr>
        <p:spPr>
          <a:xfrm>
            <a:off x="1763486" y="2043378"/>
            <a:ext cx="9962453" cy="1015663"/>
          </a:xfrm>
          <a:prstGeom prst="rect">
            <a:avLst/>
          </a:prstGeom>
          <a:noFill/>
        </p:spPr>
        <p:txBody>
          <a:bodyPr wrap="square" rtlCol="0">
            <a:spAutoFit/>
          </a:bodyPr>
          <a:lstStyle/>
          <a:p>
            <a:r>
              <a:rPr lang="fr-FR" sz="2000" dirty="0">
                <a:solidFill>
                  <a:srgbClr val="0055A5"/>
                </a:solidFill>
              </a:rPr>
              <a:t>Exemple: </a:t>
            </a:r>
          </a:p>
          <a:p>
            <a:r>
              <a:rPr lang="fr-FR" sz="2000" dirty="0">
                <a:solidFill>
                  <a:srgbClr val="0055A5"/>
                </a:solidFill>
              </a:rPr>
              <a:t>Pour moi, KSI est une personne intéressante. Il </a:t>
            </a:r>
            <a:r>
              <a:rPr lang="fr-FR" sz="2000" b="1" dirty="0">
                <a:solidFill>
                  <a:srgbClr val="0055A5"/>
                </a:solidFill>
              </a:rPr>
              <a:t>produit</a:t>
            </a:r>
            <a:r>
              <a:rPr lang="fr-FR" sz="2000" dirty="0">
                <a:solidFill>
                  <a:srgbClr val="0055A5"/>
                </a:solidFill>
              </a:rPr>
              <a:t> des films sur YouTube et TikTok, il </a:t>
            </a:r>
            <a:r>
              <a:rPr lang="fr-FR" sz="2000" b="1" dirty="0">
                <a:solidFill>
                  <a:srgbClr val="0055A5"/>
                </a:solidFill>
              </a:rPr>
              <a:t>dit </a:t>
            </a:r>
            <a:r>
              <a:rPr lang="fr-FR" sz="2000" dirty="0">
                <a:solidFill>
                  <a:srgbClr val="0055A5"/>
                </a:solidFill>
              </a:rPr>
              <a:t>des choses très drôles et il </a:t>
            </a:r>
            <a:r>
              <a:rPr lang="fr-FR" sz="2000" b="1" dirty="0">
                <a:solidFill>
                  <a:srgbClr val="0055A5"/>
                </a:solidFill>
              </a:rPr>
              <a:t>aime chanter</a:t>
            </a:r>
            <a:r>
              <a:rPr lang="fr-FR" sz="2000" dirty="0">
                <a:solidFill>
                  <a:srgbClr val="0055A5"/>
                </a:solidFill>
              </a:rPr>
              <a:t>…</a:t>
            </a:r>
          </a:p>
        </p:txBody>
      </p:sp>
      <p:pic>
        <p:nvPicPr>
          <p:cNvPr id="4" name="Picture 3" descr="A person holding a basketball&#10;&#10;Description automatically generated with low confidence">
            <a:extLst>
              <a:ext uri="{FF2B5EF4-FFF2-40B4-BE49-F238E27FC236}">
                <a16:creationId xmlns:a16="http://schemas.microsoft.com/office/drawing/2014/main" id="{FED3075B-9B40-42DE-3FF2-B5E003B25B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004" y="1036796"/>
            <a:ext cx="1315672" cy="1930841"/>
          </a:xfrm>
          <a:prstGeom prst="rect">
            <a:avLst/>
          </a:prstGeom>
        </p:spPr>
      </p:pic>
      <p:sp>
        <p:nvSpPr>
          <p:cNvPr id="6" name="Speech Bubble: Rectangle with Corners Rounded 5">
            <a:extLst>
              <a:ext uri="{FF2B5EF4-FFF2-40B4-BE49-F238E27FC236}">
                <a16:creationId xmlns:a16="http://schemas.microsoft.com/office/drawing/2014/main" id="{F6D97CC6-8CBE-2B66-44CC-B25FC47E6910}"/>
              </a:ext>
            </a:extLst>
          </p:cNvPr>
          <p:cNvSpPr/>
          <p:nvPr/>
        </p:nvSpPr>
        <p:spPr>
          <a:xfrm>
            <a:off x="3129120" y="4367346"/>
            <a:ext cx="2875666" cy="191738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55A5"/>
                </a:solidFill>
              </a:rPr>
              <a:t>Groupe 3: </a:t>
            </a:r>
          </a:p>
          <a:p>
            <a:pPr algn="ctr"/>
            <a:r>
              <a:rPr lang="en-GB" sz="2000" b="1" dirty="0">
                <a:solidFill>
                  <a:srgbClr val="0055A5"/>
                </a:solidFill>
              </a:rPr>
              <a:t>verbs like prendre</a:t>
            </a:r>
            <a:endParaRPr lang="fr-FR" sz="2000" b="1" dirty="0">
              <a:solidFill>
                <a:srgbClr val="0055A5"/>
              </a:solidFill>
            </a:endParaRPr>
          </a:p>
          <a:p>
            <a:pPr algn="ctr"/>
            <a:r>
              <a:rPr lang="fr-FR" sz="2000" dirty="0">
                <a:solidFill>
                  <a:schemeClr val="accent1"/>
                </a:solidFill>
              </a:rPr>
              <a:t>comprendre, apprendre, rendre</a:t>
            </a:r>
          </a:p>
        </p:txBody>
      </p:sp>
      <p:sp>
        <p:nvSpPr>
          <p:cNvPr id="7" name="Speech Bubble: Rectangle with Corners Rounded 6">
            <a:extLst>
              <a:ext uri="{FF2B5EF4-FFF2-40B4-BE49-F238E27FC236}">
                <a16:creationId xmlns:a16="http://schemas.microsoft.com/office/drawing/2014/main" id="{A996467C-16CD-02A1-9044-E54DA612802A}"/>
              </a:ext>
            </a:extLst>
          </p:cNvPr>
          <p:cNvSpPr/>
          <p:nvPr/>
        </p:nvSpPr>
        <p:spPr>
          <a:xfrm>
            <a:off x="6125234" y="4367346"/>
            <a:ext cx="2875665" cy="191738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55A5"/>
                </a:solidFill>
              </a:rPr>
              <a:t>Groupe 4: </a:t>
            </a:r>
          </a:p>
          <a:p>
            <a:pPr algn="ctr"/>
            <a:r>
              <a:rPr lang="en-GB" sz="2000" b="1" dirty="0">
                <a:solidFill>
                  <a:srgbClr val="0055A5"/>
                </a:solidFill>
              </a:rPr>
              <a:t>verbs like </a:t>
            </a:r>
            <a:r>
              <a:rPr lang="fr-FR" sz="2000" b="1" dirty="0">
                <a:solidFill>
                  <a:srgbClr val="0055A5"/>
                </a:solidFill>
              </a:rPr>
              <a:t>traduire</a:t>
            </a:r>
          </a:p>
          <a:p>
            <a:pPr algn="ctr"/>
            <a:r>
              <a:rPr lang="fr-FR" sz="2000" dirty="0">
                <a:solidFill>
                  <a:schemeClr val="accent1"/>
                </a:solidFill>
              </a:rPr>
              <a:t>dire, lire, construire, produire, conduire</a:t>
            </a:r>
          </a:p>
        </p:txBody>
      </p:sp>
      <p:sp>
        <p:nvSpPr>
          <p:cNvPr id="8" name="Speech Bubble: Rectangle with Corners Rounded 7">
            <a:extLst>
              <a:ext uri="{FF2B5EF4-FFF2-40B4-BE49-F238E27FC236}">
                <a16:creationId xmlns:a16="http://schemas.microsoft.com/office/drawing/2014/main" id="{82B79D91-376C-8919-AF74-D30FEA10886C}"/>
              </a:ext>
            </a:extLst>
          </p:cNvPr>
          <p:cNvSpPr/>
          <p:nvPr/>
        </p:nvSpPr>
        <p:spPr>
          <a:xfrm>
            <a:off x="9121347" y="4367346"/>
            <a:ext cx="2875665" cy="191738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55A5"/>
                </a:solidFill>
              </a:rPr>
              <a:t>Groupe 5: </a:t>
            </a:r>
          </a:p>
          <a:p>
            <a:pPr algn="ctr"/>
            <a:r>
              <a:rPr lang="en-GB" sz="2000" b="1" dirty="0">
                <a:solidFill>
                  <a:srgbClr val="0055A5"/>
                </a:solidFill>
              </a:rPr>
              <a:t>verbs like </a:t>
            </a:r>
            <a:r>
              <a:rPr lang="fr-FR" sz="2000" b="1" dirty="0">
                <a:solidFill>
                  <a:srgbClr val="0055A5"/>
                </a:solidFill>
              </a:rPr>
              <a:t>écrire</a:t>
            </a:r>
          </a:p>
          <a:p>
            <a:pPr algn="ctr"/>
            <a:r>
              <a:rPr lang="fr-FR" sz="2000" dirty="0">
                <a:solidFill>
                  <a:schemeClr val="accent1"/>
                </a:solidFill>
              </a:rPr>
              <a:t>(s’)inscrire, décrire</a:t>
            </a:r>
            <a:endParaRPr lang="fr-FR" sz="2000" dirty="0">
              <a:solidFill>
                <a:srgbClr val="0055A5"/>
              </a:solidFill>
            </a:endParaRPr>
          </a:p>
        </p:txBody>
      </p:sp>
    </p:spTree>
    <p:extLst>
      <p:ext uri="{BB962C8B-B14F-4D97-AF65-F5344CB8AC3E}">
        <p14:creationId xmlns:p14="http://schemas.microsoft.com/office/powerpoint/2010/main" val="25813598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186A6-A032-5F5F-E488-59999F510250}"/>
              </a:ext>
            </a:extLst>
          </p:cNvPr>
          <p:cNvSpPr>
            <a:spLocks noGrp="1"/>
          </p:cNvSpPr>
          <p:nvPr>
            <p:ph type="title"/>
          </p:nvPr>
        </p:nvSpPr>
        <p:spPr>
          <a:xfrm>
            <a:off x="-1" y="213557"/>
            <a:ext cx="9416144" cy="647577"/>
          </a:xfrm>
        </p:spPr>
        <p:txBody>
          <a:bodyPr>
            <a:normAutofit/>
          </a:bodyPr>
          <a:lstStyle/>
          <a:p>
            <a:r>
              <a:rPr lang="fr-FR" dirty="0"/>
              <a:t>Une personne intéressante</a:t>
            </a:r>
          </a:p>
        </p:txBody>
      </p:sp>
      <p:sp>
        <p:nvSpPr>
          <p:cNvPr id="5" name="Rounded Rectangle 46">
            <a:extLst>
              <a:ext uri="{FF2B5EF4-FFF2-40B4-BE49-F238E27FC236}">
                <a16:creationId xmlns:a16="http://schemas.microsoft.com/office/drawing/2014/main" id="{96EE3EB6-B963-B019-6012-B6A835A1E19F}"/>
              </a:ext>
            </a:extLst>
          </p:cNvPr>
          <p:cNvSpPr/>
          <p:nvPr/>
        </p:nvSpPr>
        <p:spPr>
          <a:xfrm>
            <a:off x="9877168" y="213557"/>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13" name="Speech Bubble: Rectangle with Corners Rounded 12">
            <a:extLst>
              <a:ext uri="{FF2B5EF4-FFF2-40B4-BE49-F238E27FC236}">
                <a16:creationId xmlns:a16="http://schemas.microsoft.com/office/drawing/2014/main" id="{8AE569E6-87A4-08BB-909D-2DEF124102DA}"/>
              </a:ext>
            </a:extLst>
          </p:cNvPr>
          <p:cNvSpPr/>
          <p:nvPr/>
        </p:nvSpPr>
        <p:spPr>
          <a:xfrm>
            <a:off x="1741714" y="961986"/>
            <a:ext cx="10317282" cy="997136"/>
          </a:xfrm>
          <a:prstGeom prst="wedgeRoundRectCallout">
            <a:avLst>
              <a:gd name="adj1" fmla="val -51733"/>
              <a:gd name="adj2" fmla="val -21781"/>
              <a:gd name="adj3" fmla="val 16667"/>
            </a:avLst>
          </a:prstGeom>
          <a:solidFill>
            <a:schemeClr val="bg1"/>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55A5"/>
                </a:solidFill>
              </a:rPr>
              <a:t>Et toi ? Est-ce que tu peux écrire 100 mots sur une personne intéressante ?</a:t>
            </a:r>
          </a:p>
          <a:p>
            <a:pPr algn="ctr"/>
            <a:r>
              <a:rPr lang="fr-FR" sz="2000" dirty="0">
                <a:solidFill>
                  <a:srgbClr val="0055A5"/>
                </a:solidFill>
              </a:rPr>
              <a:t>Mais attention ! Il faut essayer d’utiliser:</a:t>
            </a:r>
          </a:p>
          <a:p>
            <a:pPr algn="ctr"/>
            <a:r>
              <a:rPr lang="fr-FR" sz="2000" b="1" dirty="0">
                <a:solidFill>
                  <a:srgbClr val="0055A5"/>
                </a:solidFill>
              </a:rPr>
              <a:t>deux verbes -ER (Groupe 1) et un verbe -RE de chaque groupe (2, 3, 4).</a:t>
            </a:r>
          </a:p>
        </p:txBody>
      </p:sp>
      <p:sp>
        <p:nvSpPr>
          <p:cNvPr id="14" name="Speech Bubble: Rectangle with Corners Rounded 13">
            <a:extLst>
              <a:ext uri="{FF2B5EF4-FFF2-40B4-BE49-F238E27FC236}">
                <a16:creationId xmlns:a16="http://schemas.microsoft.com/office/drawing/2014/main" id="{93881FD2-B82A-83C8-5241-E62560B1C59D}"/>
              </a:ext>
            </a:extLst>
          </p:cNvPr>
          <p:cNvSpPr/>
          <p:nvPr/>
        </p:nvSpPr>
        <p:spPr>
          <a:xfrm>
            <a:off x="133004" y="3143299"/>
            <a:ext cx="11788878" cy="1102130"/>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55A5"/>
                </a:solidFill>
              </a:rPr>
              <a:t>Groupe 1: -ER</a:t>
            </a:r>
          </a:p>
          <a:p>
            <a:pPr algn="ctr"/>
            <a:r>
              <a:rPr lang="fr-FR" sz="2000" dirty="0">
                <a:solidFill>
                  <a:schemeClr val="accent1"/>
                </a:solidFill>
              </a:rPr>
              <a:t>jouer (à), danser, aimer + infinitive, écouter, dessiner, échanger, </a:t>
            </a:r>
          </a:p>
          <a:p>
            <a:pPr algn="ctr"/>
            <a:r>
              <a:rPr lang="fr-FR" sz="2000" dirty="0">
                <a:solidFill>
                  <a:schemeClr val="accent1"/>
                </a:solidFill>
              </a:rPr>
              <a:t>nager, chanter, regarder, voyager </a:t>
            </a:r>
          </a:p>
        </p:txBody>
      </p:sp>
      <p:sp>
        <p:nvSpPr>
          <p:cNvPr id="2" name="TextBox 1">
            <a:extLst>
              <a:ext uri="{FF2B5EF4-FFF2-40B4-BE49-F238E27FC236}">
                <a16:creationId xmlns:a16="http://schemas.microsoft.com/office/drawing/2014/main" id="{FFAC586B-F76D-425C-BBBB-210035485D90}"/>
              </a:ext>
            </a:extLst>
          </p:cNvPr>
          <p:cNvSpPr txBox="1"/>
          <p:nvPr/>
        </p:nvSpPr>
        <p:spPr>
          <a:xfrm>
            <a:off x="1741714" y="2005718"/>
            <a:ext cx="9962453" cy="1015663"/>
          </a:xfrm>
          <a:prstGeom prst="rect">
            <a:avLst/>
          </a:prstGeom>
          <a:noFill/>
        </p:spPr>
        <p:txBody>
          <a:bodyPr wrap="square" rtlCol="0">
            <a:spAutoFit/>
          </a:bodyPr>
          <a:lstStyle/>
          <a:p>
            <a:r>
              <a:rPr lang="fr-FR" sz="2000" dirty="0">
                <a:solidFill>
                  <a:srgbClr val="0055A5"/>
                </a:solidFill>
              </a:rPr>
              <a:t>Exemple: </a:t>
            </a:r>
          </a:p>
          <a:p>
            <a:r>
              <a:rPr lang="fr-FR" sz="2000" dirty="0">
                <a:solidFill>
                  <a:srgbClr val="0055A5"/>
                </a:solidFill>
              </a:rPr>
              <a:t>Pour moi, KSI est une personne intéressante. Il </a:t>
            </a:r>
            <a:r>
              <a:rPr lang="fr-FR" sz="2000" b="1" dirty="0">
                <a:solidFill>
                  <a:srgbClr val="0055A5"/>
                </a:solidFill>
              </a:rPr>
              <a:t>dit</a:t>
            </a:r>
            <a:r>
              <a:rPr lang="fr-FR" sz="2000" dirty="0">
                <a:solidFill>
                  <a:srgbClr val="0055A5"/>
                </a:solidFill>
              </a:rPr>
              <a:t> des choses drôles dans ses films sur YouTube et TikTok, et il </a:t>
            </a:r>
            <a:r>
              <a:rPr lang="fr-FR" sz="2000" b="1" dirty="0">
                <a:solidFill>
                  <a:srgbClr val="0055A5"/>
                </a:solidFill>
              </a:rPr>
              <a:t>aime</a:t>
            </a:r>
            <a:r>
              <a:rPr lang="fr-FR" sz="2000" dirty="0">
                <a:solidFill>
                  <a:srgbClr val="0055A5"/>
                </a:solidFill>
              </a:rPr>
              <a:t> </a:t>
            </a:r>
            <a:r>
              <a:rPr lang="fr-FR" sz="2000" b="1" dirty="0">
                <a:solidFill>
                  <a:srgbClr val="0055A5"/>
                </a:solidFill>
              </a:rPr>
              <a:t>chanter</a:t>
            </a:r>
            <a:r>
              <a:rPr lang="fr-FR" sz="2000" dirty="0">
                <a:solidFill>
                  <a:srgbClr val="0055A5"/>
                </a:solidFill>
              </a:rPr>
              <a:t>…</a:t>
            </a:r>
          </a:p>
        </p:txBody>
      </p:sp>
      <p:pic>
        <p:nvPicPr>
          <p:cNvPr id="6" name="Picture 5" descr="A person holding a basketball&#10;&#10;Description automatically generated with low confidence">
            <a:extLst>
              <a:ext uri="{FF2B5EF4-FFF2-40B4-BE49-F238E27FC236}">
                <a16:creationId xmlns:a16="http://schemas.microsoft.com/office/drawing/2014/main" id="{A501CEFA-45AD-F961-1FC6-F42675005B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004" y="1036796"/>
            <a:ext cx="1315672" cy="1930841"/>
          </a:xfrm>
          <a:prstGeom prst="rect">
            <a:avLst/>
          </a:prstGeom>
        </p:spPr>
      </p:pic>
      <p:sp>
        <p:nvSpPr>
          <p:cNvPr id="4" name="Speech Bubble: Rectangle with Corners Rounded 3">
            <a:extLst>
              <a:ext uri="{FF2B5EF4-FFF2-40B4-BE49-F238E27FC236}">
                <a16:creationId xmlns:a16="http://schemas.microsoft.com/office/drawing/2014/main" id="{F903E797-AEC7-4312-DE24-F5C45DC99140}"/>
              </a:ext>
            </a:extLst>
          </p:cNvPr>
          <p:cNvSpPr/>
          <p:nvPr/>
        </p:nvSpPr>
        <p:spPr>
          <a:xfrm>
            <a:off x="133003" y="4367346"/>
            <a:ext cx="3790067" cy="191738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55A5"/>
                </a:solidFill>
              </a:rPr>
              <a:t>Groupe 2: </a:t>
            </a:r>
          </a:p>
          <a:p>
            <a:pPr algn="ctr"/>
            <a:r>
              <a:rPr lang="en-GB" sz="2000" b="1" dirty="0">
                <a:solidFill>
                  <a:srgbClr val="0055A5"/>
                </a:solidFill>
              </a:rPr>
              <a:t>verbs like entendre</a:t>
            </a:r>
            <a:endParaRPr lang="fr-FR" sz="2000" b="1" dirty="0">
              <a:solidFill>
                <a:srgbClr val="0055A5"/>
              </a:solidFill>
            </a:endParaRPr>
          </a:p>
          <a:p>
            <a:pPr algn="ctr"/>
            <a:r>
              <a:rPr lang="fr-FR" sz="2000" dirty="0">
                <a:solidFill>
                  <a:schemeClr val="accent1"/>
                </a:solidFill>
              </a:rPr>
              <a:t>vendre, répondre (à), attendre</a:t>
            </a:r>
          </a:p>
        </p:txBody>
      </p:sp>
      <p:sp>
        <p:nvSpPr>
          <p:cNvPr id="7" name="Speech Bubble: Rectangle with Corners Rounded 6">
            <a:extLst>
              <a:ext uri="{FF2B5EF4-FFF2-40B4-BE49-F238E27FC236}">
                <a16:creationId xmlns:a16="http://schemas.microsoft.com/office/drawing/2014/main" id="{21C11508-B3D7-878A-1B77-DF67D5199983}"/>
              </a:ext>
            </a:extLst>
          </p:cNvPr>
          <p:cNvSpPr/>
          <p:nvPr/>
        </p:nvSpPr>
        <p:spPr>
          <a:xfrm>
            <a:off x="4149213" y="4367346"/>
            <a:ext cx="3790067" cy="191738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55A5"/>
                </a:solidFill>
              </a:rPr>
              <a:t>Groupe 3: </a:t>
            </a:r>
          </a:p>
          <a:p>
            <a:pPr algn="ctr"/>
            <a:r>
              <a:rPr lang="en-GB" sz="2000" b="1" dirty="0">
                <a:solidFill>
                  <a:srgbClr val="0055A5"/>
                </a:solidFill>
              </a:rPr>
              <a:t>verbs like prendre</a:t>
            </a:r>
            <a:endParaRPr lang="fr-FR" sz="2000" b="1" dirty="0">
              <a:solidFill>
                <a:srgbClr val="0055A5"/>
              </a:solidFill>
            </a:endParaRPr>
          </a:p>
          <a:p>
            <a:pPr algn="ctr"/>
            <a:r>
              <a:rPr lang="fr-FR" sz="2000" dirty="0">
                <a:solidFill>
                  <a:schemeClr val="accent1"/>
                </a:solidFill>
              </a:rPr>
              <a:t>comprendre, </a:t>
            </a:r>
          </a:p>
          <a:p>
            <a:pPr algn="ctr"/>
            <a:r>
              <a:rPr lang="fr-FR" sz="2000" dirty="0">
                <a:solidFill>
                  <a:schemeClr val="accent1"/>
                </a:solidFill>
              </a:rPr>
              <a:t>apprendre</a:t>
            </a:r>
          </a:p>
        </p:txBody>
      </p:sp>
      <p:sp>
        <p:nvSpPr>
          <p:cNvPr id="8" name="Speech Bubble: Rectangle with Corners Rounded 7">
            <a:extLst>
              <a:ext uri="{FF2B5EF4-FFF2-40B4-BE49-F238E27FC236}">
                <a16:creationId xmlns:a16="http://schemas.microsoft.com/office/drawing/2014/main" id="{54E22C3E-FABB-1CDA-7F5E-6C673477B6DD}"/>
              </a:ext>
            </a:extLst>
          </p:cNvPr>
          <p:cNvSpPr/>
          <p:nvPr/>
        </p:nvSpPr>
        <p:spPr>
          <a:xfrm>
            <a:off x="8131815" y="4367346"/>
            <a:ext cx="3790067" cy="1917388"/>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55A5"/>
                </a:solidFill>
              </a:rPr>
              <a:t>Groupe 4: </a:t>
            </a:r>
          </a:p>
          <a:p>
            <a:pPr algn="ctr"/>
            <a:r>
              <a:rPr lang="en-GB" sz="2000" b="1" dirty="0">
                <a:solidFill>
                  <a:srgbClr val="0055A5"/>
                </a:solidFill>
              </a:rPr>
              <a:t>verbs like </a:t>
            </a:r>
            <a:r>
              <a:rPr lang="fr-FR" sz="2000" b="1" dirty="0">
                <a:solidFill>
                  <a:srgbClr val="0055A5"/>
                </a:solidFill>
              </a:rPr>
              <a:t>traduire</a:t>
            </a:r>
          </a:p>
          <a:p>
            <a:pPr algn="ctr"/>
            <a:r>
              <a:rPr lang="fr-FR" sz="2000" dirty="0">
                <a:solidFill>
                  <a:schemeClr val="accent1"/>
                </a:solidFill>
              </a:rPr>
              <a:t>dire, lire, construire, conduire</a:t>
            </a:r>
          </a:p>
        </p:txBody>
      </p:sp>
    </p:spTree>
    <p:extLst>
      <p:ext uri="{BB962C8B-B14F-4D97-AF65-F5344CB8AC3E}">
        <p14:creationId xmlns:p14="http://schemas.microsoft.com/office/powerpoint/2010/main" val="3003903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40FE6-FC99-10CF-9E3C-ED584D774DB4}"/>
              </a:ext>
            </a:extLst>
          </p:cNvPr>
          <p:cNvSpPr>
            <a:spLocks noGrp="1"/>
          </p:cNvSpPr>
          <p:nvPr>
            <p:ph type="title"/>
          </p:nvPr>
        </p:nvSpPr>
        <p:spPr>
          <a:xfrm>
            <a:off x="-1" y="213557"/>
            <a:ext cx="6478751" cy="647577"/>
          </a:xfrm>
        </p:spPr>
        <p:txBody>
          <a:bodyPr>
            <a:normAutofit/>
          </a:bodyPr>
          <a:lstStyle/>
          <a:p>
            <a:r>
              <a:rPr lang="fr-FR" dirty="0"/>
              <a:t>Le jeu des phrases drôles!</a:t>
            </a:r>
          </a:p>
        </p:txBody>
      </p:sp>
      <p:sp>
        <p:nvSpPr>
          <p:cNvPr id="37" name="Rounded Rectangle 46">
            <a:extLst>
              <a:ext uri="{FF2B5EF4-FFF2-40B4-BE49-F238E27FC236}">
                <a16:creationId xmlns:a16="http://schemas.microsoft.com/office/drawing/2014/main" id="{EC837C86-49F5-ACBB-44FD-334BE656ED73}"/>
              </a:ext>
            </a:extLst>
          </p:cNvPr>
          <p:cNvSpPr/>
          <p:nvPr/>
        </p:nvSpPr>
        <p:spPr>
          <a:xfrm>
            <a:off x="9908307" y="237636"/>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27" name="Speech Bubble: Rectangle with Corners Rounded 26">
            <a:extLst>
              <a:ext uri="{FF2B5EF4-FFF2-40B4-BE49-F238E27FC236}">
                <a16:creationId xmlns:a16="http://schemas.microsoft.com/office/drawing/2014/main" id="{D203ADE5-9F33-AFD7-F1D2-CD2C41D3CBD6}"/>
              </a:ext>
            </a:extLst>
          </p:cNvPr>
          <p:cNvSpPr/>
          <p:nvPr/>
        </p:nvSpPr>
        <p:spPr>
          <a:xfrm>
            <a:off x="4370314" y="1026888"/>
            <a:ext cx="1858006" cy="1067143"/>
          </a:xfrm>
          <a:prstGeom prst="wedgeRoundRectCallout">
            <a:avLst>
              <a:gd name="adj1" fmla="val 25139"/>
              <a:gd name="adj2" fmla="val 91485"/>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J’ai le mot </a:t>
            </a:r>
            <a:r>
              <a:rPr lang="fr-FR" sz="2400" b="1" dirty="0">
                <a:solidFill>
                  <a:schemeClr val="bg1"/>
                </a:solidFill>
              </a:rPr>
              <a:t>construire</a:t>
            </a:r>
          </a:p>
        </p:txBody>
      </p:sp>
      <p:sp>
        <p:nvSpPr>
          <p:cNvPr id="38" name="Speech Bubble: Rectangle with Corners Rounded 37">
            <a:extLst>
              <a:ext uri="{FF2B5EF4-FFF2-40B4-BE49-F238E27FC236}">
                <a16:creationId xmlns:a16="http://schemas.microsoft.com/office/drawing/2014/main" id="{4BAA3123-C805-410D-6B36-C4E5BB9B5F18}"/>
              </a:ext>
            </a:extLst>
          </p:cNvPr>
          <p:cNvSpPr/>
          <p:nvPr/>
        </p:nvSpPr>
        <p:spPr>
          <a:xfrm>
            <a:off x="6485441" y="1738667"/>
            <a:ext cx="1937657" cy="893263"/>
          </a:xfrm>
          <a:prstGeom prst="wedgeRoundRectCallout">
            <a:avLst>
              <a:gd name="adj1" fmla="val -36204"/>
              <a:gd name="adj2" fmla="val 73347"/>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J’ai le mot </a:t>
            </a:r>
            <a:r>
              <a:rPr lang="fr-FR" sz="2400" b="1" dirty="0">
                <a:solidFill>
                  <a:schemeClr val="bg1"/>
                </a:solidFill>
              </a:rPr>
              <a:t> chien</a:t>
            </a:r>
            <a:endParaRPr lang="fr-FR" sz="2400" dirty="0">
              <a:solidFill>
                <a:schemeClr val="bg1"/>
              </a:solidFill>
            </a:endParaRPr>
          </a:p>
        </p:txBody>
      </p:sp>
      <p:pic>
        <p:nvPicPr>
          <p:cNvPr id="4" name="Picture 3" descr="A picture containing indoor, toy, set&#10;&#10;Description automatically generated">
            <a:extLst>
              <a:ext uri="{FF2B5EF4-FFF2-40B4-BE49-F238E27FC236}">
                <a16:creationId xmlns:a16="http://schemas.microsoft.com/office/drawing/2014/main" id="{270641B7-34E8-F52F-52BF-DA371F5017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2019" b="12641"/>
          <a:stretch/>
        </p:blipFill>
        <p:spPr>
          <a:xfrm>
            <a:off x="3563602" y="3418196"/>
            <a:ext cx="4487657" cy="2932264"/>
          </a:xfrm>
          <a:prstGeom prst="rect">
            <a:avLst/>
          </a:prstGeom>
        </p:spPr>
      </p:pic>
      <p:sp>
        <p:nvSpPr>
          <p:cNvPr id="11" name="Speech Bubble: Rectangle with Corners Rounded 10">
            <a:extLst>
              <a:ext uri="{FF2B5EF4-FFF2-40B4-BE49-F238E27FC236}">
                <a16:creationId xmlns:a16="http://schemas.microsoft.com/office/drawing/2014/main" id="{C2CCDC5F-4F61-AE2B-777F-6B077EC609BD}"/>
              </a:ext>
            </a:extLst>
          </p:cNvPr>
          <p:cNvSpPr/>
          <p:nvPr/>
        </p:nvSpPr>
        <p:spPr>
          <a:xfrm>
            <a:off x="2020290" y="2241682"/>
            <a:ext cx="2882328" cy="1187318"/>
          </a:xfrm>
          <a:prstGeom prst="wedgeRoundRectCallout">
            <a:avLst>
              <a:gd name="adj1" fmla="val 35805"/>
              <a:gd name="adj2" fmla="val 60671"/>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Je </a:t>
            </a:r>
            <a:r>
              <a:rPr lang="fr-FR" sz="2400" b="1" dirty="0">
                <a:solidFill>
                  <a:schemeClr val="bg1"/>
                </a:solidFill>
              </a:rPr>
              <a:t>construis</a:t>
            </a:r>
            <a:r>
              <a:rPr lang="fr-FR" sz="2400" dirty="0">
                <a:solidFill>
                  <a:schemeClr val="bg1"/>
                </a:solidFill>
              </a:rPr>
              <a:t> une piscine pour mon </a:t>
            </a:r>
            <a:r>
              <a:rPr lang="fr-FR" sz="2400" b="1" dirty="0">
                <a:solidFill>
                  <a:schemeClr val="bg1"/>
                </a:solidFill>
              </a:rPr>
              <a:t>chien</a:t>
            </a:r>
            <a:r>
              <a:rPr lang="fr-FR" sz="2400" dirty="0">
                <a:solidFill>
                  <a:schemeClr val="bg1"/>
                </a:solidFill>
              </a:rPr>
              <a:t> !</a:t>
            </a:r>
          </a:p>
        </p:txBody>
      </p:sp>
      <p:sp>
        <p:nvSpPr>
          <p:cNvPr id="12" name="Speech Bubble: Rectangle with Corners Rounded 11">
            <a:extLst>
              <a:ext uri="{FF2B5EF4-FFF2-40B4-BE49-F238E27FC236}">
                <a16:creationId xmlns:a16="http://schemas.microsoft.com/office/drawing/2014/main" id="{EC8E4D8B-4F37-A948-FABA-14EDE56F9C5A}"/>
              </a:ext>
            </a:extLst>
          </p:cNvPr>
          <p:cNvSpPr/>
          <p:nvPr/>
        </p:nvSpPr>
        <p:spPr>
          <a:xfrm>
            <a:off x="7608428" y="2921573"/>
            <a:ext cx="1937657" cy="886871"/>
          </a:xfrm>
          <a:prstGeom prst="wedgeRoundRectCallout">
            <a:avLst>
              <a:gd name="adj1" fmla="val -40645"/>
              <a:gd name="adj2" fmla="val 73347"/>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J’ai le mot</a:t>
            </a:r>
          </a:p>
          <a:p>
            <a:pPr algn="ctr"/>
            <a:r>
              <a:rPr lang="fr-FR" sz="2400" b="1" dirty="0">
                <a:solidFill>
                  <a:schemeClr val="bg1"/>
                </a:solidFill>
              </a:rPr>
              <a:t>prendre</a:t>
            </a:r>
          </a:p>
        </p:txBody>
      </p:sp>
      <p:sp>
        <p:nvSpPr>
          <p:cNvPr id="13" name="Speech Bubble: Rectangle with Corners Rounded 12">
            <a:extLst>
              <a:ext uri="{FF2B5EF4-FFF2-40B4-BE49-F238E27FC236}">
                <a16:creationId xmlns:a16="http://schemas.microsoft.com/office/drawing/2014/main" id="{2078DEB1-C048-2D38-3605-FC3C3D577994}"/>
              </a:ext>
            </a:extLst>
          </p:cNvPr>
          <p:cNvSpPr/>
          <p:nvPr/>
        </p:nvSpPr>
        <p:spPr>
          <a:xfrm>
            <a:off x="1966927" y="4043740"/>
            <a:ext cx="1907683" cy="891251"/>
          </a:xfrm>
          <a:prstGeom prst="wedgeRoundRectCallout">
            <a:avLst>
              <a:gd name="adj1" fmla="val 63487"/>
              <a:gd name="adj2" fmla="val -12273"/>
              <a:gd name="adj3" fmla="val 16667"/>
            </a:avLst>
          </a:prstGeom>
          <a:solidFill>
            <a:srgbClr val="0055A5"/>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J’ai le mot</a:t>
            </a:r>
          </a:p>
          <a:p>
            <a:pPr algn="ctr"/>
            <a:r>
              <a:rPr lang="fr-FR" sz="2400" b="1" dirty="0">
                <a:solidFill>
                  <a:schemeClr val="bg1"/>
                </a:solidFill>
              </a:rPr>
              <a:t>facteur</a:t>
            </a:r>
          </a:p>
        </p:txBody>
      </p:sp>
      <p:sp>
        <p:nvSpPr>
          <p:cNvPr id="14" name="Speech Bubble: Rectangle with Corners Rounded 13">
            <a:extLst>
              <a:ext uri="{FF2B5EF4-FFF2-40B4-BE49-F238E27FC236}">
                <a16:creationId xmlns:a16="http://schemas.microsoft.com/office/drawing/2014/main" id="{B093B4FF-4ADF-FF44-A5E8-06CBA8543099}"/>
              </a:ext>
            </a:extLst>
          </p:cNvPr>
          <p:cNvSpPr/>
          <p:nvPr/>
        </p:nvSpPr>
        <p:spPr>
          <a:xfrm>
            <a:off x="8051259" y="4305067"/>
            <a:ext cx="2171272" cy="1889921"/>
          </a:xfrm>
          <a:prstGeom prst="wedgeRoundRectCallout">
            <a:avLst>
              <a:gd name="adj1" fmla="val -65979"/>
              <a:gd name="adj2" fmla="val -34213"/>
              <a:gd name="adj3" fmla="val 16667"/>
            </a:avLst>
          </a:prstGeom>
          <a:solidFill>
            <a:schemeClr val="accent2"/>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Tu </a:t>
            </a:r>
            <a:r>
              <a:rPr lang="fr-FR" sz="2400" b="1" dirty="0">
                <a:solidFill>
                  <a:schemeClr val="bg1"/>
                </a:solidFill>
              </a:rPr>
              <a:t>prends </a:t>
            </a:r>
            <a:r>
              <a:rPr lang="fr-FR" sz="2400" dirty="0">
                <a:solidFill>
                  <a:schemeClr val="bg1"/>
                </a:solidFill>
              </a:rPr>
              <a:t>une photo du </a:t>
            </a:r>
            <a:r>
              <a:rPr lang="fr-FR" sz="2400" b="1" dirty="0">
                <a:solidFill>
                  <a:schemeClr val="bg1"/>
                </a:solidFill>
              </a:rPr>
              <a:t>facteur</a:t>
            </a:r>
            <a:r>
              <a:rPr lang="fr-FR" sz="2400" dirty="0">
                <a:solidFill>
                  <a:schemeClr val="bg1"/>
                </a:solidFill>
              </a:rPr>
              <a:t> !</a:t>
            </a:r>
          </a:p>
        </p:txBody>
      </p:sp>
      <p:grpSp>
        <p:nvGrpSpPr>
          <p:cNvPr id="25" name="Group 24">
            <a:extLst>
              <a:ext uri="{FF2B5EF4-FFF2-40B4-BE49-F238E27FC236}">
                <a16:creationId xmlns:a16="http://schemas.microsoft.com/office/drawing/2014/main" id="{6B4EC7EA-419C-0054-D515-A094B2E7D79C}"/>
              </a:ext>
            </a:extLst>
          </p:cNvPr>
          <p:cNvGrpSpPr/>
          <p:nvPr/>
        </p:nvGrpSpPr>
        <p:grpSpPr>
          <a:xfrm>
            <a:off x="10280072" y="755828"/>
            <a:ext cx="1683835" cy="1717473"/>
            <a:chOff x="10280072" y="755828"/>
            <a:chExt cx="1683835" cy="1717473"/>
          </a:xfrm>
        </p:grpSpPr>
        <p:grpSp>
          <p:nvGrpSpPr>
            <p:cNvPr id="44" name="Group 43">
              <a:extLst>
                <a:ext uri="{FF2B5EF4-FFF2-40B4-BE49-F238E27FC236}">
                  <a16:creationId xmlns:a16="http://schemas.microsoft.com/office/drawing/2014/main" id="{934ECABB-D09E-0874-DC0F-38DEC01E71DB}"/>
                </a:ext>
              </a:extLst>
            </p:cNvPr>
            <p:cNvGrpSpPr/>
            <p:nvPr/>
          </p:nvGrpSpPr>
          <p:grpSpPr>
            <a:xfrm>
              <a:off x="10280072" y="755828"/>
              <a:ext cx="1683835" cy="1717473"/>
              <a:chOff x="10109006" y="4285323"/>
              <a:chExt cx="1683835" cy="1717473"/>
            </a:xfrm>
          </p:grpSpPr>
          <p:sp>
            <p:nvSpPr>
              <p:cNvPr id="16" name="Rectangle 15">
                <a:extLst>
                  <a:ext uri="{FF2B5EF4-FFF2-40B4-BE49-F238E27FC236}">
                    <a16:creationId xmlns:a16="http://schemas.microsoft.com/office/drawing/2014/main" id="{F9C09090-8341-0344-022B-3A9A95668ED0}"/>
                  </a:ext>
                </a:extLst>
              </p:cNvPr>
              <p:cNvSpPr/>
              <p:nvPr/>
            </p:nvSpPr>
            <p:spPr>
              <a:xfrm>
                <a:off x="10109006" y="4318961"/>
                <a:ext cx="168383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TextBox 100">
                <a:extLst>
                  <a:ext uri="{FF2B5EF4-FFF2-40B4-BE49-F238E27FC236}">
                    <a16:creationId xmlns:a16="http://schemas.microsoft.com/office/drawing/2014/main" id="{8A81B79B-13BD-2A73-8454-404BE4D9F332}"/>
                  </a:ext>
                </a:extLst>
              </p:cNvPr>
              <p:cNvSpPr txBox="1"/>
              <p:nvPr/>
            </p:nvSpPr>
            <p:spPr>
              <a:xfrm>
                <a:off x="10161005" y="4285323"/>
                <a:ext cx="1630407" cy="400110"/>
              </a:xfrm>
              <a:prstGeom prst="rect">
                <a:avLst/>
              </a:prstGeom>
              <a:noFill/>
            </p:spPr>
            <p:txBody>
              <a:bodyPr wrap="square" rtlCol="0">
                <a:spAutoFit/>
              </a:bodyPr>
              <a:lstStyle/>
              <a:p>
                <a:pPr algn="ctr"/>
                <a:r>
                  <a:rPr lang="fr-FR" sz="2000" b="1" dirty="0">
                    <a:solidFill>
                      <a:srgbClr val="0055A5"/>
                    </a:solidFill>
                  </a:rPr>
                  <a:t>le chien</a:t>
                </a:r>
              </a:p>
            </p:txBody>
          </p:sp>
        </p:grpSp>
        <p:pic>
          <p:nvPicPr>
            <p:cNvPr id="18" name="Picture 17" descr="A picture containing text, vector graphics&#10;&#10;Description automatically generated">
              <a:extLst>
                <a:ext uri="{FF2B5EF4-FFF2-40B4-BE49-F238E27FC236}">
                  <a16:creationId xmlns:a16="http://schemas.microsoft.com/office/drawing/2014/main" id="{43DFEA6A-DB97-4F20-F569-46788C69D2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35220" y="1189576"/>
              <a:ext cx="1131560" cy="1110343"/>
            </a:xfrm>
            <a:prstGeom prst="rect">
              <a:avLst/>
            </a:prstGeom>
          </p:spPr>
        </p:pic>
      </p:grpSp>
      <p:grpSp>
        <p:nvGrpSpPr>
          <p:cNvPr id="23" name="Group 22">
            <a:extLst>
              <a:ext uri="{FF2B5EF4-FFF2-40B4-BE49-F238E27FC236}">
                <a16:creationId xmlns:a16="http://schemas.microsoft.com/office/drawing/2014/main" id="{BB761CD5-42BA-DA3A-CB0E-B7F14302C890}"/>
              </a:ext>
            </a:extLst>
          </p:cNvPr>
          <p:cNvGrpSpPr/>
          <p:nvPr/>
        </p:nvGrpSpPr>
        <p:grpSpPr>
          <a:xfrm>
            <a:off x="95029" y="893841"/>
            <a:ext cx="1644530" cy="1673278"/>
            <a:chOff x="95029" y="893841"/>
            <a:chExt cx="1644530" cy="1673278"/>
          </a:xfrm>
        </p:grpSpPr>
        <p:grpSp>
          <p:nvGrpSpPr>
            <p:cNvPr id="30" name="Group 29">
              <a:extLst>
                <a:ext uri="{FF2B5EF4-FFF2-40B4-BE49-F238E27FC236}">
                  <a16:creationId xmlns:a16="http://schemas.microsoft.com/office/drawing/2014/main" id="{0E9ABAC3-4281-0E81-70C4-D95931BD2B60}"/>
                </a:ext>
              </a:extLst>
            </p:cNvPr>
            <p:cNvGrpSpPr/>
            <p:nvPr/>
          </p:nvGrpSpPr>
          <p:grpSpPr>
            <a:xfrm>
              <a:off x="95029" y="893841"/>
              <a:ext cx="1644530" cy="1673278"/>
              <a:chOff x="638007" y="1308206"/>
              <a:chExt cx="1687966" cy="1717473"/>
            </a:xfrm>
          </p:grpSpPr>
          <p:sp>
            <p:nvSpPr>
              <p:cNvPr id="31" name="Rectangle 30">
                <a:extLst>
                  <a:ext uri="{FF2B5EF4-FFF2-40B4-BE49-F238E27FC236}">
                    <a16:creationId xmlns:a16="http://schemas.microsoft.com/office/drawing/2014/main" id="{2B39A39B-56E0-C891-34B2-5A8856E73F93}"/>
                  </a:ext>
                </a:extLst>
              </p:cNvPr>
              <p:cNvSpPr/>
              <p:nvPr/>
            </p:nvSpPr>
            <p:spPr>
              <a:xfrm>
                <a:off x="642138" y="1341844"/>
                <a:ext cx="168383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TextBox 33">
                <a:extLst>
                  <a:ext uri="{FF2B5EF4-FFF2-40B4-BE49-F238E27FC236}">
                    <a16:creationId xmlns:a16="http://schemas.microsoft.com/office/drawing/2014/main" id="{E3C31300-A919-6979-1E18-00CF6FA03A2F}"/>
                  </a:ext>
                </a:extLst>
              </p:cNvPr>
              <p:cNvSpPr txBox="1"/>
              <p:nvPr/>
            </p:nvSpPr>
            <p:spPr>
              <a:xfrm>
                <a:off x="638007" y="1308206"/>
                <a:ext cx="1630407" cy="400110"/>
              </a:xfrm>
              <a:prstGeom prst="rect">
                <a:avLst/>
              </a:prstGeom>
              <a:noFill/>
            </p:spPr>
            <p:txBody>
              <a:bodyPr wrap="square" rtlCol="0">
                <a:spAutoFit/>
              </a:bodyPr>
              <a:lstStyle/>
              <a:p>
                <a:pPr algn="ctr"/>
                <a:r>
                  <a:rPr lang="fr-FR" sz="2000" b="1" dirty="0">
                    <a:solidFill>
                      <a:srgbClr val="0055A5"/>
                    </a:solidFill>
                  </a:rPr>
                  <a:t>construire</a:t>
                </a:r>
              </a:p>
            </p:txBody>
          </p:sp>
        </p:grpSp>
        <p:pic>
          <p:nvPicPr>
            <p:cNvPr id="22" name="Picture 21" descr="A picture containing toy, doll&#10;&#10;Description automatically generated">
              <a:extLst>
                <a:ext uri="{FF2B5EF4-FFF2-40B4-BE49-F238E27FC236}">
                  <a16:creationId xmlns:a16="http://schemas.microsoft.com/office/drawing/2014/main" id="{3F0AE9AF-E231-250F-B0E8-BA9D212500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9416" y="1351901"/>
              <a:ext cx="941019" cy="1160409"/>
            </a:xfrm>
            <a:prstGeom prst="rect">
              <a:avLst/>
            </a:prstGeom>
          </p:spPr>
        </p:pic>
      </p:grpSp>
      <p:sp>
        <p:nvSpPr>
          <p:cNvPr id="29" name="TextBox 28">
            <a:extLst>
              <a:ext uri="{FF2B5EF4-FFF2-40B4-BE49-F238E27FC236}">
                <a16:creationId xmlns:a16="http://schemas.microsoft.com/office/drawing/2014/main" id="{F7D0DB44-4422-A07F-AE4B-068E0AEDA68E}"/>
              </a:ext>
            </a:extLst>
          </p:cNvPr>
          <p:cNvSpPr txBox="1"/>
          <p:nvPr/>
        </p:nvSpPr>
        <p:spPr>
          <a:xfrm>
            <a:off x="6640439" y="154411"/>
            <a:ext cx="3106179" cy="707886"/>
          </a:xfrm>
          <a:prstGeom prst="rect">
            <a:avLst/>
          </a:prstGeom>
          <a:noFill/>
        </p:spPr>
        <p:txBody>
          <a:bodyPr wrap="square" rtlCol="0">
            <a:spAutoFit/>
          </a:bodyPr>
          <a:lstStyle/>
          <a:p>
            <a:r>
              <a:rPr lang="fr-FR" sz="2000" dirty="0">
                <a:solidFill>
                  <a:srgbClr val="0055A5"/>
                </a:solidFill>
              </a:rPr>
              <a:t>Fais des phrases drôles avec les cartes.</a:t>
            </a:r>
          </a:p>
        </p:txBody>
      </p:sp>
      <p:pic>
        <p:nvPicPr>
          <p:cNvPr id="41" name="Picture 40" descr="A picture containing tableware, blue, dishware, spectacles&#10;&#10;Description automatically generated">
            <a:extLst>
              <a:ext uri="{FF2B5EF4-FFF2-40B4-BE49-F238E27FC236}">
                <a16:creationId xmlns:a16="http://schemas.microsoft.com/office/drawing/2014/main" id="{FF2022C1-E457-FD19-F969-396D7146D80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7443"/>
          <a:stretch/>
        </p:blipFill>
        <p:spPr>
          <a:xfrm>
            <a:off x="88145" y="2825756"/>
            <a:ext cx="1826151" cy="1640506"/>
          </a:xfrm>
          <a:prstGeom prst="rect">
            <a:avLst/>
          </a:prstGeom>
        </p:spPr>
      </p:pic>
      <p:grpSp>
        <p:nvGrpSpPr>
          <p:cNvPr id="49" name="Group 48">
            <a:extLst>
              <a:ext uri="{FF2B5EF4-FFF2-40B4-BE49-F238E27FC236}">
                <a16:creationId xmlns:a16="http://schemas.microsoft.com/office/drawing/2014/main" id="{5B10991A-EE36-EC42-619D-7E375DA93C4F}"/>
              </a:ext>
            </a:extLst>
          </p:cNvPr>
          <p:cNvGrpSpPr/>
          <p:nvPr/>
        </p:nvGrpSpPr>
        <p:grpSpPr>
          <a:xfrm>
            <a:off x="92468" y="4586009"/>
            <a:ext cx="1644530" cy="1673278"/>
            <a:chOff x="92468" y="4586009"/>
            <a:chExt cx="1644530" cy="1673278"/>
          </a:xfrm>
        </p:grpSpPr>
        <p:grpSp>
          <p:nvGrpSpPr>
            <p:cNvPr id="5" name="Group 4">
              <a:extLst>
                <a:ext uri="{FF2B5EF4-FFF2-40B4-BE49-F238E27FC236}">
                  <a16:creationId xmlns:a16="http://schemas.microsoft.com/office/drawing/2014/main" id="{21EB9AEC-199D-A37D-12DC-23490E30D82F}"/>
                </a:ext>
              </a:extLst>
            </p:cNvPr>
            <p:cNvGrpSpPr/>
            <p:nvPr/>
          </p:nvGrpSpPr>
          <p:grpSpPr>
            <a:xfrm>
              <a:off x="92468" y="4586009"/>
              <a:ext cx="1644530" cy="1673278"/>
              <a:chOff x="638007" y="1308206"/>
              <a:chExt cx="1687966" cy="1717473"/>
            </a:xfrm>
          </p:grpSpPr>
          <p:sp>
            <p:nvSpPr>
              <p:cNvPr id="6" name="Rectangle 5">
                <a:extLst>
                  <a:ext uri="{FF2B5EF4-FFF2-40B4-BE49-F238E27FC236}">
                    <a16:creationId xmlns:a16="http://schemas.microsoft.com/office/drawing/2014/main" id="{7C3F8D2E-083F-E7CA-E1D8-6BB83FB68898}"/>
                  </a:ext>
                </a:extLst>
              </p:cNvPr>
              <p:cNvSpPr/>
              <p:nvPr/>
            </p:nvSpPr>
            <p:spPr>
              <a:xfrm>
                <a:off x="642138" y="1341844"/>
                <a:ext cx="168383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a:extLst>
                  <a:ext uri="{FF2B5EF4-FFF2-40B4-BE49-F238E27FC236}">
                    <a16:creationId xmlns:a16="http://schemas.microsoft.com/office/drawing/2014/main" id="{74630A9D-3101-36D7-A17E-5B8723338FE8}"/>
                  </a:ext>
                </a:extLst>
              </p:cNvPr>
              <p:cNvSpPr txBox="1"/>
              <p:nvPr/>
            </p:nvSpPr>
            <p:spPr>
              <a:xfrm>
                <a:off x="638007" y="1308206"/>
                <a:ext cx="1630407" cy="410678"/>
              </a:xfrm>
              <a:prstGeom prst="rect">
                <a:avLst/>
              </a:prstGeom>
              <a:noFill/>
            </p:spPr>
            <p:txBody>
              <a:bodyPr wrap="square" rtlCol="0">
                <a:spAutoFit/>
              </a:bodyPr>
              <a:lstStyle/>
              <a:p>
                <a:pPr algn="ctr"/>
                <a:r>
                  <a:rPr lang="fr-FR" sz="2000" b="1" dirty="0">
                    <a:solidFill>
                      <a:srgbClr val="0055A5"/>
                    </a:solidFill>
                  </a:rPr>
                  <a:t>le facteur</a:t>
                </a:r>
              </a:p>
            </p:txBody>
          </p:sp>
        </p:grpSp>
        <p:pic>
          <p:nvPicPr>
            <p:cNvPr id="48" name="Picture 47" descr="A picture containing text, clock&#10;&#10;Description automatically generated">
              <a:extLst>
                <a:ext uri="{FF2B5EF4-FFF2-40B4-BE49-F238E27FC236}">
                  <a16:creationId xmlns:a16="http://schemas.microsoft.com/office/drawing/2014/main" id="{FD68FB66-7C39-2E93-4897-1EB89C54BB9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46061"/>
            <a:stretch/>
          </p:blipFill>
          <p:spPr>
            <a:xfrm>
              <a:off x="539537" y="4828535"/>
              <a:ext cx="836317" cy="1338107"/>
            </a:xfrm>
            <a:prstGeom prst="rect">
              <a:avLst/>
            </a:prstGeom>
          </p:spPr>
        </p:pic>
      </p:grpSp>
      <p:grpSp>
        <p:nvGrpSpPr>
          <p:cNvPr id="17" name="Group 16">
            <a:extLst>
              <a:ext uri="{FF2B5EF4-FFF2-40B4-BE49-F238E27FC236}">
                <a16:creationId xmlns:a16="http://schemas.microsoft.com/office/drawing/2014/main" id="{7785DB79-4990-F7F0-577A-8F40ECE65D9D}"/>
              </a:ext>
            </a:extLst>
          </p:cNvPr>
          <p:cNvGrpSpPr/>
          <p:nvPr/>
        </p:nvGrpSpPr>
        <p:grpSpPr>
          <a:xfrm>
            <a:off x="10443419" y="2603779"/>
            <a:ext cx="1370977" cy="1911602"/>
            <a:chOff x="3636764" y="0"/>
            <a:chExt cx="4918472" cy="6858000"/>
          </a:xfrm>
        </p:grpSpPr>
        <p:pic>
          <p:nvPicPr>
            <p:cNvPr id="15" name="Picture 14" descr="A picture containing text&#10;&#10;Description automatically generated">
              <a:extLst>
                <a:ext uri="{FF2B5EF4-FFF2-40B4-BE49-F238E27FC236}">
                  <a16:creationId xmlns:a16="http://schemas.microsoft.com/office/drawing/2014/main" id="{1F91C7D5-0794-8750-78C5-173D68F61D3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6764" y="0"/>
              <a:ext cx="4918472" cy="6858000"/>
            </a:xfrm>
            <a:prstGeom prst="rect">
              <a:avLst/>
            </a:prstGeom>
          </p:spPr>
        </p:pic>
        <p:pic>
          <p:nvPicPr>
            <p:cNvPr id="35" name="Picture 34" descr="A picture containing text, clock&#10;&#10;Description automatically generated">
              <a:extLst>
                <a:ext uri="{FF2B5EF4-FFF2-40B4-BE49-F238E27FC236}">
                  <a16:creationId xmlns:a16="http://schemas.microsoft.com/office/drawing/2014/main" id="{8DDA6A4C-D892-97D5-8746-1882D335050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46061"/>
            <a:stretch/>
          </p:blipFill>
          <p:spPr>
            <a:xfrm>
              <a:off x="4586705" y="527865"/>
              <a:ext cx="2724596" cy="4359353"/>
            </a:xfrm>
            <a:prstGeom prst="rect">
              <a:avLst/>
            </a:prstGeom>
          </p:spPr>
        </p:pic>
      </p:grpSp>
      <p:grpSp>
        <p:nvGrpSpPr>
          <p:cNvPr id="24" name="Group 23">
            <a:extLst>
              <a:ext uri="{FF2B5EF4-FFF2-40B4-BE49-F238E27FC236}">
                <a16:creationId xmlns:a16="http://schemas.microsoft.com/office/drawing/2014/main" id="{BA46E18C-0FB9-B8D3-9489-E965A2E26EE8}"/>
              </a:ext>
            </a:extLst>
          </p:cNvPr>
          <p:cNvGrpSpPr/>
          <p:nvPr/>
        </p:nvGrpSpPr>
        <p:grpSpPr>
          <a:xfrm>
            <a:off x="10411672" y="4541814"/>
            <a:ext cx="1683835" cy="1717473"/>
            <a:chOff x="10411672" y="4541814"/>
            <a:chExt cx="1683835" cy="1717473"/>
          </a:xfrm>
        </p:grpSpPr>
        <p:grpSp>
          <p:nvGrpSpPr>
            <p:cNvPr id="8" name="Group 7">
              <a:extLst>
                <a:ext uri="{FF2B5EF4-FFF2-40B4-BE49-F238E27FC236}">
                  <a16:creationId xmlns:a16="http://schemas.microsoft.com/office/drawing/2014/main" id="{D9A03B8F-B23D-9544-A087-9D890B7853BD}"/>
                </a:ext>
              </a:extLst>
            </p:cNvPr>
            <p:cNvGrpSpPr/>
            <p:nvPr/>
          </p:nvGrpSpPr>
          <p:grpSpPr>
            <a:xfrm>
              <a:off x="10411672" y="4541814"/>
              <a:ext cx="1683835" cy="1717473"/>
              <a:chOff x="10109006" y="4285323"/>
              <a:chExt cx="1683835" cy="1717473"/>
            </a:xfrm>
          </p:grpSpPr>
          <p:sp>
            <p:nvSpPr>
              <p:cNvPr id="9" name="Rectangle 8">
                <a:extLst>
                  <a:ext uri="{FF2B5EF4-FFF2-40B4-BE49-F238E27FC236}">
                    <a16:creationId xmlns:a16="http://schemas.microsoft.com/office/drawing/2014/main" id="{945F453C-D21C-C7CB-B753-E8F39156FDA6}"/>
                  </a:ext>
                </a:extLst>
              </p:cNvPr>
              <p:cNvSpPr/>
              <p:nvPr/>
            </p:nvSpPr>
            <p:spPr>
              <a:xfrm>
                <a:off x="10109006" y="4318961"/>
                <a:ext cx="168383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9">
                <a:extLst>
                  <a:ext uri="{FF2B5EF4-FFF2-40B4-BE49-F238E27FC236}">
                    <a16:creationId xmlns:a16="http://schemas.microsoft.com/office/drawing/2014/main" id="{30E4C08D-7102-6B5D-B363-938BA68727AD}"/>
                  </a:ext>
                </a:extLst>
              </p:cNvPr>
              <p:cNvSpPr txBox="1"/>
              <p:nvPr/>
            </p:nvSpPr>
            <p:spPr>
              <a:xfrm>
                <a:off x="10161005" y="4285323"/>
                <a:ext cx="1630407" cy="400110"/>
              </a:xfrm>
              <a:prstGeom prst="rect">
                <a:avLst/>
              </a:prstGeom>
              <a:noFill/>
            </p:spPr>
            <p:txBody>
              <a:bodyPr wrap="square" rtlCol="0">
                <a:spAutoFit/>
              </a:bodyPr>
              <a:lstStyle/>
              <a:p>
                <a:pPr algn="ctr"/>
                <a:r>
                  <a:rPr lang="fr-FR" sz="2000" b="1" dirty="0">
                    <a:solidFill>
                      <a:srgbClr val="0055A5"/>
                    </a:solidFill>
                  </a:rPr>
                  <a:t>prendre</a:t>
                </a:r>
              </a:p>
            </p:txBody>
          </p:sp>
        </p:grpSp>
        <p:pic>
          <p:nvPicPr>
            <p:cNvPr id="20" name="Picture 19" descr="A picture containing text&#10;&#10;Description automatically generated">
              <a:extLst>
                <a:ext uri="{FF2B5EF4-FFF2-40B4-BE49-F238E27FC236}">
                  <a16:creationId xmlns:a16="http://schemas.microsoft.com/office/drawing/2014/main" id="{EA9F4DCF-EEA7-C20F-9714-689CA9C0B3C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89164" y="5024985"/>
              <a:ext cx="877616" cy="1223692"/>
            </a:xfrm>
            <a:prstGeom prst="rect">
              <a:avLst/>
            </a:prstGeom>
          </p:spPr>
        </p:pic>
      </p:grpSp>
      <p:pic>
        <p:nvPicPr>
          <p:cNvPr id="26" name="Picture 25" descr="A picture containing text, vector graphics&#10;&#10;Description automatically generated">
            <a:extLst>
              <a:ext uri="{FF2B5EF4-FFF2-40B4-BE49-F238E27FC236}">
                <a16:creationId xmlns:a16="http://schemas.microsoft.com/office/drawing/2014/main" id="{CEAA8808-22A6-8482-8BFA-FC2004B814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276" y="2877007"/>
            <a:ext cx="1131560" cy="1110343"/>
          </a:xfrm>
          <a:prstGeom prst="rect">
            <a:avLst/>
          </a:prstGeom>
        </p:spPr>
      </p:pic>
    </p:spTree>
    <p:extLst>
      <p:ext uri="{BB962C8B-B14F-4D97-AF65-F5344CB8AC3E}">
        <p14:creationId xmlns:p14="http://schemas.microsoft.com/office/powerpoint/2010/main" val="11096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ai le mot contruire.wav"/>
                                        </p:tgtEl>
                                      </p:cMediaNode>
                                    </p:audio>
                                  </p:sub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jai le mot chien.wav"/>
                                        </p:tgtEl>
                                      </p:cMediaNode>
                                    </p:audio>
                                  </p:sub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je construis une piscine pour mon chien.wav"/>
                                        </p:tgtEl>
                                      </p:cMediaNode>
                                    </p:audio>
                                  </p:sub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jai le mot prendre.wav"/>
                                        </p:tgtEl>
                                      </p:cMediaNode>
                                    </p:audio>
                                  </p:sub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7" name="jai le mot facteur.wav"/>
                                        </p:tgtEl>
                                      </p:cMediaNode>
                                    </p:audio>
                                  </p:sub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8" name="tu prends une photo du facteur.wav"/>
                                        </p:tgtEl>
                                      </p:cMediaNode>
                                    </p:audio>
                                  </p:sub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8" grpId="0" animBg="1"/>
      <p:bldP spid="11" grpId="0" animBg="1"/>
      <p:bldP spid="12" grpId="0" animBg="1"/>
      <p:bldP spid="13" grpId="0" animBg="1"/>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40FE6-FC99-10CF-9E3C-ED584D774DB4}"/>
              </a:ext>
            </a:extLst>
          </p:cNvPr>
          <p:cNvSpPr>
            <a:spLocks noGrp="1"/>
          </p:cNvSpPr>
          <p:nvPr>
            <p:ph type="title"/>
          </p:nvPr>
        </p:nvSpPr>
        <p:spPr>
          <a:xfrm>
            <a:off x="-1" y="213557"/>
            <a:ext cx="6912077" cy="647577"/>
          </a:xfrm>
        </p:spPr>
        <p:txBody>
          <a:bodyPr>
            <a:normAutofit/>
          </a:bodyPr>
          <a:lstStyle/>
          <a:p>
            <a:r>
              <a:rPr lang="fr-FR" dirty="0"/>
              <a:t>Le jeu des phrases drôles!</a:t>
            </a:r>
          </a:p>
        </p:txBody>
      </p:sp>
      <p:sp>
        <p:nvSpPr>
          <p:cNvPr id="7" name="Rectangle 6">
            <a:extLst>
              <a:ext uri="{FF2B5EF4-FFF2-40B4-BE49-F238E27FC236}">
                <a16:creationId xmlns:a16="http://schemas.microsoft.com/office/drawing/2014/main" id="{74B6C507-3B2C-2006-2F54-5E642E5E42CF}"/>
              </a:ext>
            </a:extLst>
          </p:cNvPr>
          <p:cNvSpPr/>
          <p:nvPr/>
        </p:nvSpPr>
        <p:spPr>
          <a:xfrm>
            <a:off x="5904756" y="1036495"/>
            <a:ext cx="183861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55B7B72-3618-0CB4-24EA-D3BF3CAC2D85}"/>
              </a:ext>
            </a:extLst>
          </p:cNvPr>
          <p:cNvSpPr/>
          <p:nvPr/>
        </p:nvSpPr>
        <p:spPr>
          <a:xfrm>
            <a:off x="7743844" y="4393905"/>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5C923F5B-2425-155A-90C3-8AD0FC95435A}"/>
              </a:ext>
            </a:extLst>
          </p:cNvPr>
          <p:cNvSpPr/>
          <p:nvPr/>
        </p:nvSpPr>
        <p:spPr>
          <a:xfrm>
            <a:off x="9558631" y="4393905"/>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E8CB920-CE94-66B1-2FC3-866A73BC8744}"/>
              </a:ext>
            </a:extLst>
          </p:cNvPr>
          <p:cNvSpPr/>
          <p:nvPr/>
        </p:nvSpPr>
        <p:spPr>
          <a:xfrm>
            <a:off x="9558631" y="2709581"/>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2AEC15E3-8AB1-25F7-95EC-7478F26F03F1}"/>
              </a:ext>
            </a:extLst>
          </p:cNvPr>
          <p:cNvSpPr/>
          <p:nvPr/>
        </p:nvSpPr>
        <p:spPr>
          <a:xfrm>
            <a:off x="5904757" y="4393905"/>
            <a:ext cx="1839086" cy="1678940"/>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CA10211-E003-380F-C0DB-967D8DD8363A}"/>
              </a:ext>
            </a:extLst>
          </p:cNvPr>
          <p:cNvSpPr/>
          <p:nvPr/>
        </p:nvSpPr>
        <p:spPr>
          <a:xfrm>
            <a:off x="9558631" y="1036495"/>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B7676E0A-9A49-0CC0-57F1-FFF27D715131}"/>
              </a:ext>
            </a:extLst>
          </p:cNvPr>
          <p:cNvSpPr/>
          <p:nvPr/>
        </p:nvSpPr>
        <p:spPr>
          <a:xfrm>
            <a:off x="7743844" y="2709581"/>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EA0CF419-A0E1-CE8E-F8BB-11C9B0106FC5}"/>
              </a:ext>
            </a:extLst>
          </p:cNvPr>
          <p:cNvSpPr/>
          <p:nvPr/>
        </p:nvSpPr>
        <p:spPr>
          <a:xfrm>
            <a:off x="5907811" y="2721395"/>
            <a:ext cx="1835457" cy="167226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7F221293-3BAF-CD27-BD83-72230FA64A8F}"/>
              </a:ext>
            </a:extLst>
          </p:cNvPr>
          <p:cNvSpPr/>
          <p:nvPr/>
        </p:nvSpPr>
        <p:spPr>
          <a:xfrm>
            <a:off x="7743844" y="1036495"/>
            <a:ext cx="1814786" cy="1687809"/>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ounded Rectangle 46">
            <a:extLst>
              <a:ext uri="{FF2B5EF4-FFF2-40B4-BE49-F238E27FC236}">
                <a16:creationId xmlns:a16="http://schemas.microsoft.com/office/drawing/2014/main" id="{EC837C86-49F5-ACBB-44FD-334BE656ED73}"/>
              </a:ext>
            </a:extLst>
          </p:cNvPr>
          <p:cNvSpPr/>
          <p:nvPr/>
        </p:nvSpPr>
        <p:spPr>
          <a:xfrm>
            <a:off x="9952504" y="237931"/>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4" name="Rectangle 3">
            <a:extLst>
              <a:ext uri="{FF2B5EF4-FFF2-40B4-BE49-F238E27FC236}">
                <a16:creationId xmlns:a16="http://schemas.microsoft.com/office/drawing/2014/main" id="{E9ECDA2E-5F6F-7AE0-D566-303DFFEA0503}"/>
              </a:ext>
            </a:extLst>
          </p:cNvPr>
          <p:cNvSpPr/>
          <p:nvPr/>
        </p:nvSpPr>
        <p:spPr>
          <a:xfrm>
            <a:off x="515707" y="103649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A819A6B-D0AB-07F5-190C-43F9447C903E}"/>
              </a:ext>
            </a:extLst>
          </p:cNvPr>
          <p:cNvSpPr/>
          <p:nvPr/>
        </p:nvSpPr>
        <p:spPr>
          <a:xfrm>
            <a:off x="2376027" y="4393905"/>
            <a:ext cx="1765148"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123CBDD-C36F-EDB5-981B-38D75D4E3B97}"/>
              </a:ext>
            </a:extLst>
          </p:cNvPr>
          <p:cNvSpPr/>
          <p:nvPr/>
        </p:nvSpPr>
        <p:spPr>
          <a:xfrm>
            <a:off x="4143728" y="4393905"/>
            <a:ext cx="176408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F9C09090-8341-0344-022B-3A9A95668ED0}"/>
              </a:ext>
            </a:extLst>
          </p:cNvPr>
          <p:cNvSpPr/>
          <p:nvPr/>
        </p:nvSpPr>
        <p:spPr>
          <a:xfrm>
            <a:off x="4143728" y="2724304"/>
            <a:ext cx="1764084" cy="1669111"/>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3C692DA7-B741-2934-A497-459FF5B83497}"/>
              </a:ext>
            </a:extLst>
          </p:cNvPr>
          <p:cNvSpPr/>
          <p:nvPr/>
        </p:nvSpPr>
        <p:spPr>
          <a:xfrm>
            <a:off x="515707" y="439390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4400C621-61AD-A6C2-C349-41874A125048}"/>
              </a:ext>
            </a:extLst>
          </p:cNvPr>
          <p:cNvSpPr/>
          <p:nvPr/>
        </p:nvSpPr>
        <p:spPr>
          <a:xfrm>
            <a:off x="4143728" y="1036495"/>
            <a:ext cx="1764085" cy="1687809"/>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23804511-BADC-871F-52A8-9FC25E8BB6B8}"/>
              </a:ext>
            </a:extLst>
          </p:cNvPr>
          <p:cNvSpPr/>
          <p:nvPr/>
        </p:nvSpPr>
        <p:spPr>
          <a:xfrm>
            <a:off x="2376027" y="2709581"/>
            <a:ext cx="1765148" cy="1685932"/>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FABC0D77-8B48-29B5-D838-E4AE2594407E}"/>
              </a:ext>
            </a:extLst>
          </p:cNvPr>
          <p:cNvSpPr/>
          <p:nvPr/>
        </p:nvSpPr>
        <p:spPr>
          <a:xfrm>
            <a:off x="515707" y="2709581"/>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CD48D2D7-8732-3A44-5D25-ACC9C080DCDF}"/>
              </a:ext>
            </a:extLst>
          </p:cNvPr>
          <p:cNvSpPr/>
          <p:nvPr/>
        </p:nvSpPr>
        <p:spPr>
          <a:xfrm>
            <a:off x="2376027" y="1036496"/>
            <a:ext cx="1765148" cy="1683834"/>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pic>
        <p:nvPicPr>
          <p:cNvPr id="59" name="Picture 58" descr="Background pattern&#10;&#10;Description automatically generated with medium confidence">
            <a:extLst>
              <a:ext uri="{FF2B5EF4-FFF2-40B4-BE49-F238E27FC236}">
                <a16:creationId xmlns:a16="http://schemas.microsoft.com/office/drawing/2014/main" id="{75D68838-CA14-B424-AD4E-1F93C652D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9815" y="1534248"/>
            <a:ext cx="1338943" cy="1027804"/>
          </a:xfrm>
          <a:prstGeom prst="rect">
            <a:avLst/>
          </a:prstGeom>
        </p:spPr>
      </p:pic>
      <p:pic>
        <p:nvPicPr>
          <p:cNvPr id="63" name="Picture 62" descr="A green cup with toothbrushes in it&#10;&#10;Description automatically generated with low confidence">
            <a:extLst>
              <a:ext uri="{FF2B5EF4-FFF2-40B4-BE49-F238E27FC236}">
                <a16:creationId xmlns:a16="http://schemas.microsoft.com/office/drawing/2014/main" id="{3F5C6ACF-3D51-CBBE-9BED-C2923DBF3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2119" y="1357133"/>
            <a:ext cx="802145" cy="1367171"/>
          </a:xfrm>
          <a:prstGeom prst="rect">
            <a:avLst/>
          </a:prstGeom>
        </p:spPr>
      </p:pic>
      <p:pic>
        <p:nvPicPr>
          <p:cNvPr id="67" name="Picture 66" descr="A picture containing map&#10;&#10;Description automatically generated">
            <a:extLst>
              <a:ext uri="{FF2B5EF4-FFF2-40B4-BE49-F238E27FC236}">
                <a16:creationId xmlns:a16="http://schemas.microsoft.com/office/drawing/2014/main" id="{80645094-B79C-48D6-BC57-0213167DEA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5132" y="1499851"/>
            <a:ext cx="979227" cy="1096598"/>
          </a:xfrm>
          <a:prstGeom prst="rect">
            <a:avLst/>
          </a:prstGeom>
        </p:spPr>
      </p:pic>
      <p:pic>
        <p:nvPicPr>
          <p:cNvPr id="73" name="Picture 72" descr="A picture containing icon&#10;&#10;Description automatically generated">
            <a:extLst>
              <a:ext uri="{FF2B5EF4-FFF2-40B4-BE49-F238E27FC236}">
                <a16:creationId xmlns:a16="http://schemas.microsoft.com/office/drawing/2014/main" id="{BBE317C4-0BF6-AE1A-B2BF-2E546511D0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0190" y="1490237"/>
            <a:ext cx="1319223" cy="1071815"/>
          </a:xfrm>
          <a:prstGeom prst="rect">
            <a:avLst/>
          </a:prstGeom>
        </p:spPr>
      </p:pic>
      <p:pic>
        <p:nvPicPr>
          <p:cNvPr id="75" name="Picture 74" descr="A picture containing vector graphics&#10;&#10;Description automatically generated">
            <a:extLst>
              <a:ext uri="{FF2B5EF4-FFF2-40B4-BE49-F238E27FC236}">
                <a16:creationId xmlns:a16="http://schemas.microsoft.com/office/drawing/2014/main" id="{CD4AE4F3-0FE6-D83D-3BEC-AB2A95BEDC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9178" y="1431608"/>
            <a:ext cx="978846" cy="1133866"/>
          </a:xfrm>
          <a:prstGeom prst="rect">
            <a:avLst/>
          </a:prstGeom>
        </p:spPr>
      </p:pic>
      <p:sp>
        <p:nvSpPr>
          <p:cNvPr id="95" name="TextBox 94">
            <a:extLst>
              <a:ext uri="{FF2B5EF4-FFF2-40B4-BE49-F238E27FC236}">
                <a16:creationId xmlns:a16="http://schemas.microsoft.com/office/drawing/2014/main" id="{B8D3B851-B3C7-96AF-B0C4-3209F36961EB}"/>
              </a:ext>
            </a:extLst>
          </p:cNvPr>
          <p:cNvSpPr txBox="1"/>
          <p:nvPr/>
        </p:nvSpPr>
        <p:spPr>
          <a:xfrm>
            <a:off x="2274721" y="1005959"/>
            <a:ext cx="1957690" cy="400110"/>
          </a:xfrm>
          <a:prstGeom prst="rect">
            <a:avLst/>
          </a:prstGeom>
          <a:noFill/>
        </p:spPr>
        <p:txBody>
          <a:bodyPr wrap="square" rtlCol="0">
            <a:spAutoFit/>
          </a:bodyPr>
          <a:lstStyle/>
          <a:p>
            <a:pPr algn="ctr"/>
            <a:r>
              <a:rPr lang="fr-FR" sz="2000" b="1">
                <a:solidFill>
                  <a:srgbClr val="0055A5"/>
                </a:solidFill>
              </a:rPr>
              <a:t>danser</a:t>
            </a:r>
          </a:p>
        </p:txBody>
      </p:sp>
      <p:sp>
        <p:nvSpPr>
          <p:cNvPr id="97" name="TextBox 96">
            <a:extLst>
              <a:ext uri="{FF2B5EF4-FFF2-40B4-BE49-F238E27FC236}">
                <a16:creationId xmlns:a16="http://schemas.microsoft.com/office/drawing/2014/main" id="{4D694D54-B6CE-EEA8-51CB-476079D1D151}"/>
              </a:ext>
            </a:extLst>
          </p:cNvPr>
          <p:cNvSpPr txBox="1"/>
          <p:nvPr/>
        </p:nvSpPr>
        <p:spPr>
          <a:xfrm>
            <a:off x="548723" y="1005959"/>
            <a:ext cx="1873043" cy="400110"/>
          </a:xfrm>
          <a:prstGeom prst="rect">
            <a:avLst/>
          </a:prstGeom>
          <a:noFill/>
        </p:spPr>
        <p:txBody>
          <a:bodyPr wrap="square" rtlCol="0">
            <a:spAutoFit/>
          </a:bodyPr>
          <a:lstStyle/>
          <a:p>
            <a:pPr algn="ctr"/>
            <a:r>
              <a:rPr lang="fr-FR" sz="2000" b="1">
                <a:solidFill>
                  <a:srgbClr val="0055A5"/>
                </a:solidFill>
              </a:rPr>
              <a:t>jouer (à)</a:t>
            </a:r>
          </a:p>
        </p:txBody>
      </p:sp>
      <p:sp>
        <p:nvSpPr>
          <p:cNvPr id="99" name="TextBox 98">
            <a:extLst>
              <a:ext uri="{FF2B5EF4-FFF2-40B4-BE49-F238E27FC236}">
                <a16:creationId xmlns:a16="http://schemas.microsoft.com/office/drawing/2014/main" id="{6D6A788C-7368-05E5-EB9D-0F5DCFD46575}"/>
              </a:ext>
            </a:extLst>
          </p:cNvPr>
          <p:cNvSpPr txBox="1"/>
          <p:nvPr/>
        </p:nvSpPr>
        <p:spPr>
          <a:xfrm>
            <a:off x="7603375" y="1005959"/>
            <a:ext cx="1927093" cy="400110"/>
          </a:xfrm>
          <a:prstGeom prst="rect">
            <a:avLst/>
          </a:prstGeom>
          <a:noFill/>
        </p:spPr>
        <p:txBody>
          <a:bodyPr wrap="square" rtlCol="0">
            <a:spAutoFit/>
          </a:bodyPr>
          <a:lstStyle/>
          <a:p>
            <a:pPr algn="ctr"/>
            <a:r>
              <a:rPr lang="fr-FR" sz="2000" b="1">
                <a:solidFill>
                  <a:srgbClr val="0055A5"/>
                </a:solidFill>
              </a:rPr>
              <a:t>chanter</a:t>
            </a:r>
          </a:p>
        </p:txBody>
      </p:sp>
      <p:sp>
        <p:nvSpPr>
          <p:cNvPr id="101" name="TextBox 100">
            <a:extLst>
              <a:ext uri="{FF2B5EF4-FFF2-40B4-BE49-F238E27FC236}">
                <a16:creationId xmlns:a16="http://schemas.microsoft.com/office/drawing/2014/main" id="{8A81B79B-13BD-2A73-8454-404BE4D9F332}"/>
              </a:ext>
            </a:extLst>
          </p:cNvPr>
          <p:cNvSpPr txBox="1"/>
          <p:nvPr/>
        </p:nvSpPr>
        <p:spPr>
          <a:xfrm>
            <a:off x="4089371" y="2685012"/>
            <a:ext cx="1807204" cy="400110"/>
          </a:xfrm>
          <a:prstGeom prst="rect">
            <a:avLst/>
          </a:prstGeom>
          <a:noFill/>
        </p:spPr>
        <p:txBody>
          <a:bodyPr wrap="square" rtlCol="0">
            <a:spAutoFit/>
          </a:bodyPr>
          <a:lstStyle/>
          <a:p>
            <a:pPr algn="ctr"/>
            <a:r>
              <a:rPr lang="fr-FR" sz="2000" b="1" dirty="0">
                <a:solidFill>
                  <a:srgbClr val="0055A5"/>
                </a:solidFill>
              </a:rPr>
              <a:t>regarder</a:t>
            </a:r>
          </a:p>
        </p:txBody>
      </p:sp>
      <p:sp>
        <p:nvSpPr>
          <p:cNvPr id="103" name="TextBox 102">
            <a:extLst>
              <a:ext uri="{FF2B5EF4-FFF2-40B4-BE49-F238E27FC236}">
                <a16:creationId xmlns:a16="http://schemas.microsoft.com/office/drawing/2014/main" id="{1275AB79-DADE-8D7E-B90E-A66D67746767}"/>
              </a:ext>
            </a:extLst>
          </p:cNvPr>
          <p:cNvSpPr txBox="1"/>
          <p:nvPr/>
        </p:nvSpPr>
        <p:spPr>
          <a:xfrm>
            <a:off x="7743844" y="4376062"/>
            <a:ext cx="1630407" cy="400110"/>
          </a:xfrm>
          <a:prstGeom prst="rect">
            <a:avLst/>
          </a:prstGeom>
          <a:noFill/>
        </p:spPr>
        <p:txBody>
          <a:bodyPr wrap="square" rtlCol="0">
            <a:spAutoFit/>
          </a:bodyPr>
          <a:lstStyle/>
          <a:p>
            <a:pPr algn="ctr"/>
            <a:r>
              <a:rPr lang="fr-FR" sz="2000" b="1" dirty="0">
                <a:solidFill>
                  <a:srgbClr val="0055A5"/>
                </a:solidFill>
              </a:rPr>
              <a:t>vendre</a:t>
            </a:r>
          </a:p>
        </p:txBody>
      </p:sp>
      <p:sp>
        <p:nvSpPr>
          <p:cNvPr id="105" name="TextBox 104">
            <a:extLst>
              <a:ext uri="{FF2B5EF4-FFF2-40B4-BE49-F238E27FC236}">
                <a16:creationId xmlns:a16="http://schemas.microsoft.com/office/drawing/2014/main" id="{3AB8B425-9FC5-9C3C-ED1C-C48272CF981A}"/>
              </a:ext>
            </a:extLst>
          </p:cNvPr>
          <p:cNvSpPr txBox="1"/>
          <p:nvPr/>
        </p:nvSpPr>
        <p:spPr>
          <a:xfrm>
            <a:off x="494365" y="2695330"/>
            <a:ext cx="1890041" cy="400110"/>
          </a:xfrm>
          <a:prstGeom prst="rect">
            <a:avLst/>
          </a:prstGeom>
          <a:noFill/>
        </p:spPr>
        <p:txBody>
          <a:bodyPr wrap="square" rtlCol="0">
            <a:spAutoFit/>
          </a:bodyPr>
          <a:lstStyle/>
          <a:p>
            <a:pPr algn="ctr"/>
            <a:r>
              <a:rPr lang="fr-FR" sz="2000" b="1" dirty="0">
                <a:solidFill>
                  <a:srgbClr val="0055A5"/>
                </a:solidFill>
              </a:rPr>
              <a:t>échanger</a:t>
            </a:r>
          </a:p>
        </p:txBody>
      </p:sp>
      <p:sp>
        <p:nvSpPr>
          <p:cNvPr id="107" name="TextBox 106">
            <a:extLst>
              <a:ext uri="{FF2B5EF4-FFF2-40B4-BE49-F238E27FC236}">
                <a16:creationId xmlns:a16="http://schemas.microsoft.com/office/drawing/2014/main" id="{E2584A36-9DD7-C895-61F3-E143ADA8BC7E}"/>
              </a:ext>
            </a:extLst>
          </p:cNvPr>
          <p:cNvSpPr txBox="1"/>
          <p:nvPr/>
        </p:nvSpPr>
        <p:spPr>
          <a:xfrm>
            <a:off x="9667344" y="4384161"/>
            <a:ext cx="1630407" cy="400110"/>
          </a:xfrm>
          <a:prstGeom prst="rect">
            <a:avLst/>
          </a:prstGeom>
          <a:noFill/>
        </p:spPr>
        <p:txBody>
          <a:bodyPr wrap="square" rtlCol="0">
            <a:spAutoFit/>
          </a:bodyPr>
          <a:lstStyle/>
          <a:p>
            <a:pPr algn="ctr"/>
            <a:r>
              <a:rPr lang="fr-FR" sz="2000" b="1" dirty="0">
                <a:solidFill>
                  <a:srgbClr val="0055A5"/>
                </a:solidFill>
              </a:rPr>
              <a:t>écrire</a:t>
            </a:r>
          </a:p>
        </p:txBody>
      </p:sp>
      <p:sp>
        <p:nvSpPr>
          <p:cNvPr id="109" name="TextBox 108">
            <a:extLst>
              <a:ext uri="{FF2B5EF4-FFF2-40B4-BE49-F238E27FC236}">
                <a16:creationId xmlns:a16="http://schemas.microsoft.com/office/drawing/2014/main" id="{C1B1C970-374C-79F3-E580-C4D561973CCA}"/>
              </a:ext>
            </a:extLst>
          </p:cNvPr>
          <p:cNvSpPr txBox="1"/>
          <p:nvPr/>
        </p:nvSpPr>
        <p:spPr>
          <a:xfrm>
            <a:off x="6062497" y="4367596"/>
            <a:ext cx="1630407" cy="400110"/>
          </a:xfrm>
          <a:prstGeom prst="rect">
            <a:avLst/>
          </a:prstGeom>
          <a:noFill/>
        </p:spPr>
        <p:txBody>
          <a:bodyPr wrap="square" rtlCol="0">
            <a:spAutoFit/>
          </a:bodyPr>
          <a:lstStyle/>
          <a:p>
            <a:pPr algn="ctr"/>
            <a:r>
              <a:rPr lang="fr-FR" sz="2000" b="1" dirty="0">
                <a:solidFill>
                  <a:srgbClr val="0055A5"/>
                </a:solidFill>
              </a:rPr>
              <a:t>apprendre</a:t>
            </a:r>
          </a:p>
        </p:txBody>
      </p:sp>
      <p:sp>
        <p:nvSpPr>
          <p:cNvPr id="111" name="TextBox 110">
            <a:extLst>
              <a:ext uri="{FF2B5EF4-FFF2-40B4-BE49-F238E27FC236}">
                <a16:creationId xmlns:a16="http://schemas.microsoft.com/office/drawing/2014/main" id="{D2E7B021-7077-F873-CB05-96A4869AAF92}"/>
              </a:ext>
            </a:extLst>
          </p:cNvPr>
          <p:cNvSpPr txBox="1"/>
          <p:nvPr/>
        </p:nvSpPr>
        <p:spPr>
          <a:xfrm>
            <a:off x="7685893" y="2694694"/>
            <a:ext cx="1927093" cy="400110"/>
          </a:xfrm>
          <a:prstGeom prst="rect">
            <a:avLst/>
          </a:prstGeom>
          <a:noFill/>
        </p:spPr>
        <p:txBody>
          <a:bodyPr wrap="square" rtlCol="0">
            <a:spAutoFit/>
          </a:bodyPr>
          <a:lstStyle/>
          <a:p>
            <a:pPr algn="ctr"/>
            <a:r>
              <a:rPr lang="fr-FR" sz="2000" b="1" dirty="0">
                <a:solidFill>
                  <a:srgbClr val="0055A5"/>
                </a:solidFill>
              </a:rPr>
              <a:t>oublier</a:t>
            </a:r>
          </a:p>
        </p:txBody>
      </p:sp>
      <p:sp>
        <p:nvSpPr>
          <p:cNvPr id="113" name="TextBox 112">
            <a:extLst>
              <a:ext uri="{FF2B5EF4-FFF2-40B4-BE49-F238E27FC236}">
                <a16:creationId xmlns:a16="http://schemas.microsoft.com/office/drawing/2014/main" id="{89E1ACAF-C902-4521-7A08-5D2278A37A10}"/>
              </a:ext>
            </a:extLst>
          </p:cNvPr>
          <p:cNvSpPr txBox="1"/>
          <p:nvPr/>
        </p:nvSpPr>
        <p:spPr>
          <a:xfrm>
            <a:off x="664436" y="4369937"/>
            <a:ext cx="1630407" cy="400110"/>
          </a:xfrm>
          <a:prstGeom prst="rect">
            <a:avLst/>
          </a:prstGeom>
          <a:noFill/>
        </p:spPr>
        <p:txBody>
          <a:bodyPr wrap="square" rtlCol="0">
            <a:spAutoFit/>
          </a:bodyPr>
          <a:lstStyle/>
          <a:p>
            <a:pPr algn="ctr"/>
            <a:r>
              <a:rPr lang="fr-FR" sz="2000" b="1" dirty="0">
                <a:solidFill>
                  <a:srgbClr val="0055A5"/>
                </a:solidFill>
              </a:rPr>
              <a:t>prendre</a:t>
            </a:r>
          </a:p>
        </p:txBody>
      </p:sp>
      <p:sp>
        <p:nvSpPr>
          <p:cNvPr id="115" name="TextBox 114">
            <a:extLst>
              <a:ext uri="{FF2B5EF4-FFF2-40B4-BE49-F238E27FC236}">
                <a16:creationId xmlns:a16="http://schemas.microsoft.com/office/drawing/2014/main" id="{D017EEA3-EE4A-4966-E42A-6A8E2C332CE7}"/>
              </a:ext>
            </a:extLst>
          </p:cNvPr>
          <p:cNvSpPr txBox="1"/>
          <p:nvPr/>
        </p:nvSpPr>
        <p:spPr>
          <a:xfrm>
            <a:off x="2371896" y="2701836"/>
            <a:ext cx="1630407" cy="400110"/>
          </a:xfrm>
          <a:prstGeom prst="rect">
            <a:avLst/>
          </a:prstGeom>
          <a:noFill/>
        </p:spPr>
        <p:txBody>
          <a:bodyPr wrap="square" rtlCol="0">
            <a:spAutoFit/>
          </a:bodyPr>
          <a:lstStyle/>
          <a:p>
            <a:pPr algn="ctr"/>
            <a:r>
              <a:rPr lang="fr-FR" sz="2000" b="1" dirty="0">
                <a:solidFill>
                  <a:srgbClr val="0055A5"/>
                </a:solidFill>
              </a:rPr>
              <a:t>aimer</a:t>
            </a:r>
          </a:p>
        </p:txBody>
      </p:sp>
      <p:sp>
        <p:nvSpPr>
          <p:cNvPr id="117" name="TextBox 116">
            <a:extLst>
              <a:ext uri="{FF2B5EF4-FFF2-40B4-BE49-F238E27FC236}">
                <a16:creationId xmlns:a16="http://schemas.microsoft.com/office/drawing/2014/main" id="{4F67336F-DE4F-0CEF-69B8-5666A54C2E1F}"/>
              </a:ext>
            </a:extLst>
          </p:cNvPr>
          <p:cNvSpPr txBox="1"/>
          <p:nvPr/>
        </p:nvSpPr>
        <p:spPr>
          <a:xfrm>
            <a:off x="9544323" y="1005959"/>
            <a:ext cx="2055600" cy="400110"/>
          </a:xfrm>
          <a:prstGeom prst="rect">
            <a:avLst/>
          </a:prstGeom>
          <a:noFill/>
        </p:spPr>
        <p:txBody>
          <a:bodyPr wrap="square" rtlCol="0">
            <a:spAutoFit/>
          </a:bodyPr>
          <a:lstStyle/>
          <a:p>
            <a:pPr algn="ctr"/>
            <a:r>
              <a:rPr lang="fr-FR" sz="2000" b="1">
                <a:solidFill>
                  <a:srgbClr val="0055A5"/>
                </a:solidFill>
              </a:rPr>
              <a:t>voyager</a:t>
            </a:r>
          </a:p>
        </p:txBody>
      </p:sp>
      <p:sp>
        <p:nvSpPr>
          <p:cNvPr id="119" name="TextBox 118">
            <a:extLst>
              <a:ext uri="{FF2B5EF4-FFF2-40B4-BE49-F238E27FC236}">
                <a16:creationId xmlns:a16="http://schemas.microsoft.com/office/drawing/2014/main" id="{F0639920-1650-DC2B-2F9F-4A1E71C26314}"/>
              </a:ext>
            </a:extLst>
          </p:cNvPr>
          <p:cNvSpPr txBox="1"/>
          <p:nvPr/>
        </p:nvSpPr>
        <p:spPr>
          <a:xfrm>
            <a:off x="5984882" y="1005959"/>
            <a:ext cx="1630407" cy="400110"/>
          </a:xfrm>
          <a:prstGeom prst="rect">
            <a:avLst/>
          </a:prstGeom>
          <a:noFill/>
        </p:spPr>
        <p:txBody>
          <a:bodyPr wrap="square" rtlCol="0">
            <a:spAutoFit/>
          </a:bodyPr>
          <a:lstStyle/>
          <a:p>
            <a:pPr algn="ctr"/>
            <a:r>
              <a:rPr lang="fr-FR" sz="2000" b="1">
                <a:solidFill>
                  <a:srgbClr val="0055A5"/>
                </a:solidFill>
              </a:rPr>
              <a:t>nager</a:t>
            </a:r>
          </a:p>
        </p:txBody>
      </p:sp>
      <p:sp>
        <p:nvSpPr>
          <p:cNvPr id="121" name="TextBox 120">
            <a:extLst>
              <a:ext uri="{FF2B5EF4-FFF2-40B4-BE49-F238E27FC236}">
                <a16:creationId xmlns:a16="http://schemas.microsoft.com/office/drawing/2014/main" id="{29A61ABE-8EB1-B8F0-BF42-27BDE4DF109C}"/>
              </a:ext>
            </a:extLst>
          </p:cNvPr>
          <p:cNvSpPr txBox="1"/>
          <p:nvPr/>
        </p:nvSpPr>
        <p:spPr>
          <a:xfrm>
            <a:off x="4281385" y="1005959"/>
            <a:ext cx="1630407" cy="400110"/>
          </a:xfrm>
          <a:prstGeom prst="rect">
            <a:avLst/>
          </a:prstGeom>
          <a:noFill/>
        </p:spPr>
        <p:txBody>
          <a:bodyPr wrap="square" rtlCol="0">
            <a:spAutoFit/>
          </a:bodyPr>
          <a:lstStyle/>
          <a:p>
            <a:pPr algn="ctr"/>
            <a:r>
              <a:rPr lang="fr-FR" sz="2000" b="1">
                <a:solidFill>
                  <a:srgbClr val="0055A5"/>
                </a:solidFill>
              </a:rPr>
              <a:t>dessiner</a:t>
            </a:r>
          </a:p>
        </p:txBody>
      </p:sp>
      <p:sp>
        <p:nvSpPr>
          <p:cNvPr id="123" name="TextBox 122">
            <a:extLst>
              <a:ext uri="{FF2B5EF4-FFF2-40B4-BE49-F238E27FC236}">
                <a16:creationId xmlns:a16="http://schemas.microsoft.com/office/drawing/2014/main" id="{18B89BBE-1516-FE44-3252-7C70ACE5B8BF}"/>
              </a:ext>
            </a:extLst>
          </p:cNvPr>
          <p:cNvSpPr txBox="1"/>
          <p:nvPr/>
        </p:nvSpPr>
        <p:spPr>
          <a:xfrm>
            <a:off x="5838527" y="2686077"/>
            <a:ext cx="1927093" cy="400110"/>
          </a:xfrm>
          <a:prstGeom prst="rect">
            <a:avLst/>
          </a:prstGeom>
          <a:noFill/>
        </p:spPr>
        <p:txBody>
          <a:bodyPr wrap="square" rtlCol="0">
            <a:spAutoFit/>
          </a:bodyPr>
          <a:lstStyle/>
          <a:p>
            <a:pPr algn="ctr"/>
            <a:r>
              <a:rPr lang="fr-FR" sz="2000" b="1" dirty="0">
                <a:solidFill>
                  <a:srgbClr val="0055A5"/>
                </a:solidFill>
              </a:rPr>
              <a:t>parler</a:t>
            </a:r>
            <a:endParaRPr lang="fr-FR" dirty="0">
              <a:solidFill>
                <a:srgbClr val="0055A5"/>
              </a:solidFill>
            </a:endParaRPr>
          </a:p>
        </p:txBody>
      </p:sp>
      <p:sp>
        <p:nvSpPr>
          <p:cNvPr id="125" name="TextBox 124">
            <a:extLst>
              <a:ext uri="{FF2B5EF4-FFF2-40B4-BE49-F238E27FC236}">
                <a16:creationId xmlns:a16="http://schemas.microsoft.com/office/drawing/2014/main" id="{5C97092F-B048-896F-7377-77766856B3E3}"/>
              </a:ext>
            </a:extLst>
          </p:cNvPr>
          <p:cNvSpPr txBox="1"/>
          <p:nvPr/>
        </p:nvSpPr>
        <p:spPr>
          <a:xfrm>
            <a:off x="4183869" y="4352966"/>
            <a:ext cx="1630407" cy="400110"/>
          </a:xfrm>
          <a:prstGeom prst="rect">
            <a:avLst/>
          </a:prstGeom>
          <a:noFill/>
        </p:spPr>
        <p:txBody>
          <a:bodyPr wrap="square" rtlCol="0">
            <a:spAutoFit/>
          </a:bodyPr>
          <a:lstStyle/>
          <a:p>
            <a:pPr algn="ctr"/>
            <a:r>
              <a:rPr lang="fr-FR" sz="2000" b="1" dirty="0">
                <a:solidFill>
                  <a:srgbClr val="0055A5"/>
                </a:solidFill>
              </a:rPr>
              <a:t>construire</a:t>
            </a:r>
          </a:p>
        </p:txBody>
      </p:sp>
      <p:sp>
        <p:nvSpPr>
          <p:cNvPr id="127" name="TextBox 126">
            <a:extLst>
              <a:ext uri="{FF2B5EF4-FFF2-40B4-BE49-F238E27FC236}">
                <a16:creationId xmlns:a16="http://schemas.microsoft.com/office/drawing/2014/main" id="{C5208712-E000-5890-8B2D-4F431747ED51}"/>
              </a:ext>
            </a:extLst>
          </p:cNvPr>
          <p:cNvSpPr txBox="1"/>
          <p:nvPr/>
        </p:nvSpPr>
        <p:spPr>
          <a:xfrm>
            <a:off x="2401087" y="4368256"/>
            <a:ext cx="1630407" cy="400110"/>
          </a:xfrm>
          <a:prstGeom prst="rect">
            <a:avLst/>
          </a:prstGeom>
          <a:noFill/>
        </p:spPr>
        <p:txBody>
          <a:bodyPr wrap="square" rtlCol="0">
            <a:spAutoFit/>
          </a:bodyPr>
          <a:lstStyle/>
          <a:p>
            <a:pPr algn="ctr"/>
            <a:r>
              <a:rPr lang="fr-FR" sz="2000" b="1" dirty="0">
                <a:solidFill>
                  <a:srgbClr val="0055A5"/>
                </a:solidFill>
              </a:rPr>
              <a:t>lire</a:t>
            </a:r>
          </a:p>
        </p:txBody>
      </p:sp>
      <p:sp>
        <p:nvSpPr>
          <p:cNvPr id="129" name="TextBox 128">
            <a:extLst>
              <a:ext uri="{FF2B5EF4-FFF2-40B4-BE49-F238E27FC236}">
                <a16:creationId xmlns:a16="http://schemas.microsoft.com/office/drawing/2014/main" id="{43786DA8-D1E3-C6C9-F27D-E3FB1771B52E}"/>
              </a:ext>
            </a:extLst>
          </p:cNvPr>
          <p:cNvSpPr txBox="1"/>
          <p:nvPr/>
        </p:nvSpPr>
        <p:spPr>
          <a:xfrm>
            <a:off x="9667343" y="2717741"/>
            <a:ext cx="1630407" cy="400110"/>
          </a:xfrm>
          <a:prstGeom prst="rect">
            <a:avLst/>
          </a:prstGeom>
          <a:noFill/>
        </p:spPr>
        <p:txBody>
          <a:bodyPr wrap="square" rtlCol="0">
            <a:spAutoFit/>
          </a:bodyPr>
          <a:lstStyle/>
          <a:p>
            <a:pPr algn="ctr"/>
            <a:r>
              <a:rPr lang="fr-FR" sz="2000" b="1" dirty="0">
                <a:solidFill>
                  <a:srgbClr val="0055A5"/>
                </a:solidFill>
              </a:rPr>
              <a:t>dire</a:t>
            </a:r>
          </a:p>
        </p:txBody>
      </p:sp>
      <p:pic>
        <p:nvPicPr>
          <p:cNvPr id="50" name="Picture 49" descr="Shape, background pattern&#10;&#10;Description automatically generated">
            <a:extLst>
              <a:ext uri="{FF2B5EF4-FFF2-40B4-BE49-F238E27FC236}">
                <a16:creationId xmlns:a16="http://schemas.microsoft.com/office/drawing/2014/main" id="{7FC9AD54-A2B1-66C6-A241-7DA127B4011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705" b="73519"/>
          <a:stretch/>
        </p:blipFill>
        <p:spPr>
          <a:xfrm>
            <a:off x="835574" y="1932100"/>
            <a:ext cx="602659" cy="544814"/>
          </a:xfrm>
          <a:prstGeom prst="rect">
            <a:avLst/>
          </a:prstGeom>
        </p:spPr>
      </p:pic>
      <p:pic>
        <p:nvPicPr>
          <p:cNvPr id="52" name="Picture 51" descr="Shape, background pattern&#10;&#10;Description automatically generated">
            <a:extLst>
              <a:ext uri="{FF2B5EF4-FFF2-40B4-BE49-F238E27FC236}">
                <a16:creationId xmlns:a16="http://schemas.microsoft.com/office/drawing/2014/main" id="{DF3B2446-A034-8A04-B39C-FFBB1EE9D4D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38763" r="75809" b="31579"/>
          <a:stretch/>
        </p:blipFill>
        <p:spPr>
          <a:xfrm>
            <a:off x="1407569" y="1437905"/>
            <a:ext cx="659031" cy="725271"/>
          </a:xfrm>
          <a:prstGeom prst="rect">
            <a:avLst/>
          </a:prstGeom>
        </p:spPr>
      </p:pic>
      <p:pic>
        <p:nvPicPr>
          <p:cNvPr id="54" name="Picture 53" descr="Shape, background pattern&#10;&#10;Description automatically generated">
            <a:extLst>
              <a:ext uri="{FF2B5EF4-FFF2-40B4-BE49-F238E27FC236}">
                <a16:creationId xmlns:a16="http://schemas.microsoft.com/office/drawing/2014/main" id="{0BA59587-115B-6409-670A-5B87330777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3425" r="73148"/>
          <a:stretch/>
        </p:blipFill>
        <p:spPr>
          <a:xfrm>
            <a:off x="1297576" y="1982367"/>
            <a:ext cx="407049" cy="361617"/>
          </a:xfrm>
          <a:prstGeom prst="rect">
            <a:avLst/>
          </a:prstGeom>
        </p:spPr>
      </p:pic>
      <p:pic>
        <p:nvPicPr>
          <p:cNvPr id="56" name="Picture 55" descr="A close-up of a computer mouse&#10;&#10;Description automatically generated with medium confidence">
            <a:extLst>
              <a:ext uri="{FF2B5EF4-FFF2-40B4-BE49-F238E27FC236}">
                <a16:creationId xmlns:a16="http://schemas.microsoft.com/office/drawing/2014/main" id="{FAEA7446-406C-3B2B-1C08-1350BED145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3888" y="1462617"/>
            <a:ext cx="546872" cy="536618"/>
          </a:xfrm>
          <a:prstGeom prst="rect">
            <a:avLst/>
          </a:prstGeom>
        </p:spPr>
      </p:pic>
      <p:pic>
        <p:nvPicPr>
          <p:cNvPr id="58" name="Picture 57" descr="A picture containing sport, athletic game, basketball&#10;&#10;Description automatically generated">
            <a:extLst>
              <a:ext uri="{FF2B5EF4-FFF2-40B4-BE49-F238E27FC236}">
                <a16:creationId xmlns:a16="http://schemas.microsoft.com/office/drawing/2014/main" id="{A97D97A9-C46D-2E51-9098-F50B34B3F2F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48073" y="1935767"/>
            <a:ext cx="487558" cy="487558"/>
          </a:xfrm>
          <a:prstGeom prst="rect">
            <a:avLst/>
          </a:prstGeom>
        </p:spPr>
      </p:pic>
      <p:pic>
        <p:nvPicPr>
          <p:cNvPr id="33" name="Picture 32" descr="Logo&#10;&#10;Description automatically generated">
            <a:extLst>
              <a:ext uri="{FF2B5EF4-FFF2-40B4-BE49-F238E27FC236}">
                <a16:creationId xmlns:a16="http://schemas.microsoft.com/office/drawing/2014/main" id="{7B024277-5109-7902-F657-9754079608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4389" y="4813385"/>
            <a:ext cx="930437" cy="120787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0A9D32B1-1C15-3432-11A1-F742F71CD17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516" t="20454" r="33589" b="6515"/>
          <a:stretch/>
        </p:blipFill>
        <p:spPr>
          <a:xfrm>
            <a:off x="9860189" y="4840032"/>
            <a:ext cx="1319224" cy="1127426"/>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F6A18006-66ED-A62A-AE31-D5FE4A279B8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7225" r="13488"/>
          <a:stretch/>
        </p:blipFill>
        <p:spPr>
          <a:xfrm>
            <a:off x="8011636" y="4813385"/>
            <a:ext cx="1326661" cy="1184739"/>
          </a:xfrm>
          <a:prstGeom prst="rect">
            <a:avLst/>
          </a:prstGeom>
        </p:spPr>
      </p:pic>
      <p:pic>
        <p:nvPicPr>
          <p:cNvPr id="22" name="Picture 21" descr="A person and person looking at a computer screen&#10;&#10;Description automatically generated with low confidence">
            <a:extLst>
              <a:ext uri="{FF2B5EF4-FFF2-40B4-BE49-F238E27FC236}">
                <a16:creationId xmlns:a16="http://schemas.microsoft.com/office/drawing/2014/main" id="{C3B2101F-D16E-11E2-6FF0-1ECBB86B7CB2}"/>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7529" r="12516"/>
          <a:stretch/>
        </p:blipFill>
        <p:spPr>
          <a:xfrm>
            <a:off x="873229" y="4840032"/>
            <a:ext cx="1327943" cy="1110701"/>
          </a:xfrm>
          <a:prstGeom prst="rect">
            <a:avLst/>
          </a:prstGeom>
        </p:spPr>
      </p:pic>
      <p:pic>
        <p:nvPicPr>
          <p:cNvPr id="31" name="Picture 30" descr="A person pointing at a clock&#10;&#10;Description automatically generated with low confidence">
            <a:extLst>
              <a:ext uri="{FF2B5EF4-FFF2-40B4-BE49-F238E27FC236}">
                <a16:creationId xmlns:a16="http://schemas.microsoft.com/office/drawing/2014/main" id="{3AFE2052-A698-41AB-4A9B-2442D284462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57522" y="4846151"/>
            <a:ext cx="1136613" cy="1244537"/>
          </a:xfrm>
          <a:prstGeom prst="rect">
            <a:avLst/>
          </a:prstGeom>
        </p:spPr>
      </p:pic>
      <p:pic>
        <p:nvPicPr>
          <p:cNvPr id="38" name="Picture 37" descr="Icon&#10;&#10;Description automatically generated">
            <a:extLst>
              <a:ext uri="{FF2B5EF4-FFF2-40B4-BE49-F238E27FC236}">
                <a16:creationId xmlns:a16="http://schemas.microsoft.com/office/drawing/2014/main" id="{9E02627B-BE7B-620E-F08B-B3B81755C4D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62119" y="4755193"/>
            <a:ext cx="1031305" cy="1280378"/>
          </a:xfrm>
          <a:prstGeom prst="rect">
            <a:avLst/>
          </a:prstGeom>
        </p:spPr>
      </p:pic>
      <p:pic>
        <p:nvPicPr>
          <p:cNvPr id="2" name="Picture 1" descr="Icon&#10;&#10;Description automatically generated">
            <a:extLst>
              <a:ext uri="{FF2B5EF4-FFF2-40B4-BE49-F238E27FC236}">
                <a16:creationId xmlns:a16="http://schemas.microsoft.com/office/drawing/2014/main" id="{395DE81F-827A-1D83-F1FF-E373A797C6FA}"/>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5001"/>
          <a:stretch/>
        </p:blipFill>
        <p:spPr>
          <a:xfrm>
            <a:off x="969637" y="3002945"/>
            <a:ext cx="1026438" cy="1121983"/>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A57E9FFD-0339-7A05-55B1-53B10B29C704}"/>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19661"/>
          <a:stretch/>
        </p:blipFill>
        <p:spPr>
          <a:xfrm flipH="1">
            <a:off x="4152410" y="3124415"/>
            <a:ext cx="1161088" cy="1095086"/>
          </a:xfrm>
          <a:prstGeom prst="rect">
            <a:avLst/>
          </a:prstGeom>
        </p:spPr>
      </p:pic>
      <p:pic>
        <p:nvPicPr>
          <p:cNvPr id="14" name="Picture 13" descr="A picture containing chart&#10;&#10;Description automatically generated">
            <a:extLst>
              <a:ext uri="{FF2B5EF4-FFF2-40B4-BE49-F238E27FC236}">
                <a16:creationId xmlns:a16="http://schemas.microsoft.com/office/drawing/2014/main" id="{BA283F6B-28D1-15BB-D293-6CDA6DE5533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769178" y="3124415"/>
            <a:ext cx="992931" cy="1040059"/>
          </a:xfrm>
          <a:prstGeom prst="rect">
            <a:avLst/>
          </a:prstGeom>
        </p:spPr>
      </p:pic>
      <p:pic>
        <p:nvPicPr>
          <p:cNvPr id="27" name="Picture 26" descr="Logo&#10;&#10;Description automatically generated">
            <a:extLst>
              <a:ext uri="{FF2B5EF4-FFF2-40B4-BE49-F238E27FC236}">
                <a16:creationId xmlns:a16="http://schemas.microsoft.com/office/drawing/2014/main" id="{5BAFD20C-2153-950D-FC06-493920CCDE0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40916" y="3026183"/>
            <a:ext cx="720128" cy="1124102"/>
          </a:xfrm>
          <a:prstGeom prst="rect">
            <a:avLst/>
          </a:prstGeom>
        </p:spPr>
      </p:pic>
      <p:pic>
        <p:nvPicPr>
          <p:cNvPr id="39" name="Picture 38" descr="A picture containing text, dining table&#10;&#10;Description automatically generated">
            <a:extLst>
              <a:ext uri="{FF2B5EF4-FFF2-40B4-BE49-F238E27FC236}">
                <a16:creationId xmlns:a16="http://schemas.microsoft.com/office/drawing/2014/main" id="{9B284938-0130-25B4-D3B1-3B2694E459A0}"/>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8667" t="22993" r="11041"/>
          <a:stretch/>
        </p:blipFill>
        <p:spPr>
          <a:xfrm>
            <a:off x="6112195" y="3178259"/>
            <a:ext cx="1503094" cy="1085780"/>
          </a:xfrm>
          <a:prstGeom prst="rect">
            <a:avLst/>
          </a:prstGeom>
        </p:spPr>
      </p:pic>
      <p:pic>
        <p:nvPicPr>
          <p:cNvPr id="42" name="Picture 41" descr="Shape&#10;&#10;Description automatically generated">
            <a:extLst>
              <a:ext uri="{FF2B5EF4-FFF2-40B4-BE49-F238E27FC236}">
                <a16:creationId xmlns:a16="http://schemas.microsoft.com/office/drawing/2014/main" id="{F336DD92-820C-A52B-8222-6A7BC477A2B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082202" y="3145535"/>
            <a:ext cx="875198" cy="1189229"/>
          </a:xfrm>
          <a:prstGeom prst="rect">
            <a:avLst/>
          </a:prstGeom>
        </p:spPr>
      </p:pic>
      <p:pic>
        <p:nvPicPr>
          <p:cNvPr id="43" name="Picture 42" descr="A picture containing map&#10;&#10;Description automatically generated">
            <a:extLst>
              <a:ext uri="{FF2B5EF4-FFF2-40B4-BE49-F238E27FC236}">
                <a16:creationId xmlns:a16="http://schemas.microsoft.com/office/drawing/2014/main" id="{3A90180E-BF32-20AC-7FFD-2E117D94777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131334" y="3018442"/>
            <a:ext cx="1165512" cy="1278004"/>
          </a:xfrm>
          <a:prstGeom prst="rect">
            <a:avLst/>
          </a:prstGeom>
        </p:spPr>
      </p:pic>
    </p:spTree>
    <p:extLst>
      <p:ext uri="{BB962C8B-B14F-4D97-AF65-F5344CB8AC3E}">
        <p14:creationId xmlns:p14="http://schemas.microsoft.com/office/powerpoint/2010/main" val="40254299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40FE6-FC99-10CF-9E3C-ED584D774DB4}"/>
              </a:ext>
            </a:extLst>
          </p:cNvPr>
          <p:cNvSpPr>
            <a:spLocks noGrp="1"/>
          </p:cNvSpPr>
          <p:nvPr>
            <p:ph type="title"/>
          </p:nvPr>
        </p:nvSpPr>
        <p:spPr>
          <a:xfrm>
            <a:off x="-1" y="213557"/>
            <a:ext cx="6912077" cy="647577"/>
          </a:xfrm>
        </p:spPr>
        <p:txBody>
          <a:bodyPr>
            <a:normAutofit/>
          </a:bodyPr>
          <a:lstStyle/>
          <a:p>
            <a:r>
              <a:rPr lang="fr-FR" dirty="0"/>
              <a:t>Le jeu des phrases drôles!</a:t>
            </a:r>
          </a:p>
        </p:txBody>
      </p:sp>
      <p:sp>
        <p:nvSpPr>
          <p:cNvPr id="7" name="Rectangle 6">
            <a:extLst>
              <a:ext uri="{FF2B5EF4-FFF2-40B4-BE49-F238E27FC236}">
                <a16:creationId xmlns:a16="http://schemas.microsoft.com/office/drawing/2014/main" id="{74B6C507-3B2C-2006-2F54-5E642E5E42CF}"/>
              </a:ext>
            </a:extLst>
          </p:cNvPr>
          <p:cNvSpPr/>
          <p:nvPr/>
        </p:nvSpPr>
        <p:spPr>
          <a:xfrm>
            <a:off x="5973128" y="1036495"/>
            <a:ext cx="183555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55B7B72-3618-0CB4-24EA-D3BF3CAC2D85}"/>
              </a:ext>
            </a:extLst>
          </p:cNvPr>
          <p:cNvSpPr/>
          <p:nvPr/>
        </p:nvSpPr>
        <p:spPr>
          <a:xfrm>
            <a:off x="7809158" y="4393905"/>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5C923F5B-2425-155A-90C3-8AD0FC95435A}"/>
              </a:ext>
            </a:extLst>
          </p:cNvPr>
          <p:cNvSpPr/>
          <p:nvPr/>
        </p:nvSpPr>
        <p:spPr>
          <a:xfrm>
            <a:off x="9623945" y="4393905"/>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E8CB920-CE94-66B1-2FC3-866A73BC8744}"/>
              </a:ext>
            </a:extLst>
          </p:cNvPr>
          <p:cNvSpPr/>
          <p:nvPr/>
        </p:nvSpPr>
        <p:spPr>
          <a:xfrm>
            <a:off x="9620534" y="2720329"/>
            <a:ext cx="1873128" cy="1673330"/>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2AEC15E3-8AB1-25F7-95EC-7478F26F03F1}"/>
              </a:ext>
            </a:extLst>
          </p:cNvPr>
          <p:cNvSpPr/>
          <p:nvPr/>
        </p:nvSpPr>
        <p:spPr>
          <a:xfrm>
            <a:off x="5972895" y="4393904"/>
            <a:ext cx="183626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CA10211-E003-380F-C0DB-967D8DD8363A}"/>
              </a:ext>
            </a:extLst>
          </p:cNvPr>
          <p:cNvSpPr/>
          <p:nvPr/>
        </p:nvSpPr>
        <p:spPr>
          <a:xfrm>
            <a:off x="9623945" y="1040469"/>
            <a:ext cx="1869717" cy="1683834"/>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B7676E0A-9A49-0CC0-57F1-FFF27D715131}"/>
              </a:ext>
            </a:extLst>
          </p:cNvPr>
          <p:cNvSpPr/>
          <p:nvPr/>
        </p:nvSpPr>
        <p:spPr>
          <a:xfrm>
            <a:off x="7809158" y="2709825"/>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EA0CF419-A0E1-CE8E-F8BB-11C9B0106FC5}"/>
              </a:ext>
            </a:extLst>
          </p:cNvPr>
          <p:cNvSpPr/>
          <p:nvPr/>
        </p:nvSpPr>
        <p:spPr>
          <a:xfrm>
            <a:off x="5975680" y="2724303"/>
            <a:ext cx="1832702" cy="1669357"/>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7F221293-3BAF-CD27-BD83-72230FA64A8F}"/>
              </a:ext>
            </a:extLst>
          </p:cNvPr>
          <p:cNvSpPr/>
          <p:nvPr/>
        </p:nvSpPr>
        <p:spPr>
          <a:xfrm>
            <a:off x="7809158" y="1036495"/>
            <a:ext cx="1814786" cy="1678996"/>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ounded Rectangle 46">
            <a:extLst>
              <a:ext uri="{FF2B5EF4-FFF2-40B4-BE49-F238E27FC236}">
                <a16:creationId xmlns:a16="http://schemas.microsoft.com/office/drawing/2014/main" id="{EC837C86-49F5-ACBB-44FD-334BE656ED73}"/>
              </a:ext>
            </a:extLst>
          </p:cNvPr>
          <p:cNvSpPr/>
          <p:nvPr/>
        </p:nvSpPr>
        <p:spPr>
          <a:xfrm>
            <a:off x="9952504" y="237931"/>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4" name="Rectangle 3">
            <a:extLst>
              <a:ext uri="{FF2B5EF4-FFF2-40B4-BE49-F238E27FC236}">
                <a16:creationId xmlns:a16="http://schemas.microsoft.com/office/drawing/2014/main" id="{E9ECDA2E-5F6F-7AE0-D566-303DFFEA0503}"/>
              </a:ext>
            </a:extLst>
          </p:cNvPr>
          <p:cNvSpPr/>
          <p:nvPr/>
        </p:nvSpPr>
        <p:spPr>
          <a:xfrm>
            <a:off x="581021" y="103649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A819A6B-D0AB-07F5-190C-43F9447C903E}"/>
              </a:ext>
            </a:extLst>
          </p:cNvPr>
          <p:cNvSpPr/>
          <p:nvPr/>
        </p:nvSpPr>
        <p:spPr>
          <a:xfrm>
            <a:off x="2441341" y="4393905"/>
            <a:ext cx="1765148"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123CBDD-C36F-EDB5-981B-38D75D4E3B97}"/>
              </a:ext>
            </a:extLst>
          </p:cNvPr>
          <p:cNvSpPr/>
          <p:nvPr/>
        </p:nvSpPr>
        <p:spPr>
          <a:xfrm>
            <a:off x="4209042" y="4393905"/>
            <a:ext cx="176408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F9C09090-8341-0344-022B-3A9A95668ED0}"/>
              </a:ext>
            </a:extLst>
          </p:cNvPr>
          <p:cNvSpPr/>
          <p:nvPr/>
        </p:nvSpPr>
        <p:spPr>
          <a:xfrm>
            <a:off x="4209042" y="2720330"/>
            <a:ext cx="1764085" cy="1673330"/>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3C692DA7-B741-2934-A497-459FF5B83497}"/>
              </a:ext>
            </a:extLst>
          </p:cNvPr>
          <p:cNvSpPr/>
          <p:nvPr/>
        </p:nvSpPr>
        <p:spPr>
          <a:xfrm>
            <a:off x="581021" y="439390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4400C621-61AD-A6C2-C349-41874A125048}"/>
              </a:ext>
            </a:extLst>
          </p:cNvPr>
          <p:cNvSpPr/>
          <p:nvPr/>
        </p:nvSpPr>
        <p:spPr>
          <a:xfrm>
            <a:off x="4209042" y="1036496"/>
            <a:ext cx="1764085" cy="1683834"/>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23804511-BADC-871F-52A8-9FC25E8BB6B8}"/>
              </a:ext>
            </a:extLst>
          </p:cNvPr>
          <p:cNvSpPr/>
          <p:nvPr/>
        </p:nvSpPr>
        <p:spPr>
          <a:xfrm>
            <a:off x="2441341" y="2709825"/>
            <a:ext cx="1765148" cy="1685932"/>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FABC0D77-8B48-29B5-D838-E4AE2594407E}"/>
              </a:ext>
            </a:extLst>
          </p:cNvPr>
          <p:cNvSpPr/>
          <p:nvPr/>
        </p:nvSpPr>
        <p:spPr>
          <a:xfrm>
            <a:off x="581021" y="270982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CD48D2D7-8732-3A44-5D25-ACC9C080DCDF}"/>
              </a:ext>
            </a:extLst>
          </p:cNvPr>
          <p:cNvSpPr/>
          <p:nvPr/>
        </p:nvSpPr>
        <p:spPr>
          <a:xfrm>
            <a:off x="2441341" y="1036495"/>
            <a:ext cx="1765148" cy="167308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95" name="TextBox 94">
            <a:extLst>
              <a:ext uri="{FF2B5EF4-FFF2-40B4-BE49-F238E27FC236}">
                <a16:creationId xmlns:a16="http://schemas.microsoft.com/office/drawing/2014/main" id="{B8D3B851-B3C7-96AF-B0C4-3209F36961EB}"/>
              </a:ext>
            </a:extLst>
          </p:cNvPr>
          <p:cNvSpPr txBox="1"/>
          <p:nvPr/>
        </p:nvSpPr>
        <p:spPr>
          <a:xfrm>
            <a:off x="2307019" y="1099808"/>
            <a:ext cx="1957690" cy="400110"/>
          </a:xfrm>
          <a:prstGeom prst="rect">
            <a:avLst/>
          </a:prstGeom>
          <a:noFill/>
        </p:spPr>
        <p:txBody>
          <a:bodyPr wrap="square" rtlCol="0">
            <a:spAutoFit/>
          </a:bodyPr>
          <a:lstStyle/>
          <a:p>
            <a:pPr algn="ctr"/>
            <a:r>
              <a:rPr lang="fr-FR" sz="2000" b="1" dirty="0">
                <a:solidFill>
                  <a:srgbClr val="0055A5"/>
                </a:solidFill>
              </a:rPr>
              <a:t>le médecin</a:t>
            </a:r>
          </a:p>
        </p:txBody>
      </p:sp>
      <p:sp>
        <p:nvSpPr>
          <p:cNvPr id="97" name="TextBox 96">
            <a:extLst>
              <a:ext uri="{FF2B5EF4-FFF2-40B4-BE49-F238E27FC236}">
                <a16:creationId xmlns:a16="http://schemas.microsoft.com/office/drawing/2014/main" id="{4D694D54-B6CE-EEA8-51CB-476079D1D151}"/>
              </a:ext>
            </a:extLst>
          </p:cNvPr>
          <p:cNvSpPr txBox="1"/>
          <p:nvPr/>
        </p:nvSpPr>
        <p:spPr>
          <a:xfrm>
            <a:off x="570351" y="1099808"/>
            <a:ext cx="1873043" cy="400110"/>
          </a:xfrm>
          <a:prstGeom prst="rect">
            <a:avLst/>
          </a:prstGeom>
          <a:noFill/>
        </p:spPr>
        <p:txBody>
          <a:bodyPr wrap="square" rtlCol="0">
            <a:spAutoFit/>
          </a:bodyPr>
          <a:lstStyle/>
          <a:p>
            <a:pPr algn="ctr"/>
            <a:r>
              <a:rPr lang="fr-FR" sz="2000" b="1" dirty="0">
                <a:solidFill>
                  <a:srgbClr val="0055A5"/>
                </a:solidFill>
              </a:rPr>
              <a:t>le facteur</a:t>
            </a:r>
          </a:p>
        </p:txBody>
      </p:sp>
      <p:sp>
        <p:nvSpPr>
          <p:cNvPr id="99" name="TextBox 98">
            <a:extLst>
              <a:ext uri="{FF2B5EF4-FFF2-40B4-BE49-F238E27FC236}">
                <a16:creationId xmlns:a16="http://schemas.microsoft.com/office/drawing/2014/main" id="{6D6A788C-7368-05E5-EB9D-0F5DCFD46575}"/>
              </a:ext>
            </a:extLst>
          </p:cNvPr>
          <p:cNvSpPr txBox="1"/>
          <p:nvPr/>
        </p:nvSpPr>
        <p:spPr>
          <a:xfrm>
            <a:off x="7693441" y="1099808"/>
            <a:ext cx="1927093" cy="400110"/>
          </a:xfrm>
          <a:prstGeom prst="rect">
            <a:avLst/>
          </a:prstGeom>
          <a:noFill/>
        </p:spPr>
        <p:txBody>
          <a:bodyPr wrap="square" rtlCol="0">
            <a:spAutoFit/>
          </a:bodyPr>
          <a:lstStyle/>
          <a:p>
            <a:pPr algn="ctr"/>
            <a:r>
              <a:rPr lang="fr-FR" sz="2000" b="1" dirty="0">
                <a:solidFill>
                  <a:srgbClr val="0055A5"/>
                </a:solidFill>
              </a:rPr>
              <a:t>le poisson</a:t>
            </a:r>
          </a:p>
        </p:txBody>
      </p:sp>
      <p:sp>
        <p:nvSpPr>
          <p:cNvPr id="101" name="TextBox 100">
            <a:extLst>
              <a:ext uri="{FF2B5EF4-FFF2-40B4-BE49-F238E27FC236}">
                <a16:creationId xmlns:a16="http://schemas.microsoft.com/office/drawing/2014/main" id="{8A81B79B-13BD-2A73-8454-404BE4D9F332}"/>
              </a:ext>
            </a:extLst>
          </p:cNvPr>
          <p:cNvSpPr txBox="1"/>
          <p:nvPr/>
        </p:nvSpPr>
        <p:spPr>
          <a:xfrm>
            <a:off x="4154686" y="2764690"/>
            <a:ext cx="1807204" cy="400110"/>
          </a:xfrm>
          <a:prstGeom prst="rect">
            <a:avLst/>
          </a:prstGeom>
          <a:noFill/>
        </p:spPr>
        <p:txBody>
          <a:bodyPr wrap="square" rtlCol="0">
            <a:spAutoFit/>
          </a:bodyPr>
          <a:lstStyle/>
          <a:p>
            <a:pPr algn="ctr"/>
            <a:r>
              <a:rPr lang="fr-FR" sz="2000" b="1" dirty="0">
                <a:solidFill>
                  <a:srgbClr val="0055A5"/>
                </a:solidFill>
              </a:rPr>
              <a:t>la montagne</a:t>
            </a:r>
          </a:p>
        </p:txBody>
      </p:sp>
      <p:sp>
        <p:nvSpPr>
          <p:cNvPr id="103" name="TextBox 102">
            <a:extLst>
              <a:ext uri="{FF2B5EF4-FFF2-40B4-BE49-F238E27FC236}">
                <a16:creationId xmlns:a16="http://schemas.microsoft.com/office/drawing/2014/main" id="{1275AB79-DADE-8D7E-B90E-A66D67746767}"/>
              </a:ext>
            </a:extLst>
          </p:cNvPr>
          <p:cNvSpPr txBox="1"/>
          <p:nvPr/>
        </p:nvSpPr>
        <p:spPr>
          <a:xfrm>
            <a:off x="7841784" y="4412359"/>
            <a:ext cx="1630407" cy="400110"/>
          </a:xfrm>
          <a:prstGeom prst="rect">
            <a:avLst/>
          </a:prstGeom>
          <a:noFill/>
        </p:spPr>
        <p:txBody>
          <a:bodyPr wrap="square" rtlCol="0">
            <a:spAutoFit/>
          </a:bodyPr>
          <a:lstStyle/>
          <a:p>
            <a:pPr algn="ctr"/>
            <a:r>
              <a:rPr lang="fr-FR" sz="2000" b="1" dirty="0">
                <a:solidFill>
                  <a:srgbClr val="0055A5"/>
                </a:solidFill>
              </a:rPr>
              <a:t>la paix</a:t>
            </a:r>
          </a:p>
        </p:txBody>
      </p:sp>
      <p:sp>
        <p:nvSpPr>
          <p:cNvPr id="105" name="TextBox 104">
            <a:extLst>
              <a:ext uri="{FF2B5EF4-FFF2-40B4-BE49-F238E27FC236}">
                <a16:creationId xmlns:a16="http://schemas.microsoft.com/office/drawing/2014/main" id="{3AB8B425-9FC5-9C3C-ED1C-C48272CF981A}"/>
              </a:ext>
            </a:extLst>
          </p:cNvPr>
          <p:cNvSpPr txBox="1"/>
          <p:nvPr/>
        </p:nvSpPr>
        <p:spPr>
          <a:xfrm>
            <a:off x="561852" y="2764690"/>
            <a:ext cx="1890041" cy="400110"/>
          </a:xfrm>
          <a:prstGeom prst="rect">
            <a:avLst/>
          </a:prstGeom>
          <a:noFill/>
        </p:spPr>
        <p:txBody>
          <a:bodyPr wrap="square" rtlCol="0">
            <a:spAutoFit/>
          </a:bodyPr>
          <a:lstStyle/>
          <a:p>
            <a:pPr algn="ctr"/>
            <a:r>
              <a:rPr lang="fr-FR" sz="2000" b="1" dirty="0">
                <a:solidFill>
                  <a:srgbClr val="0055A5"/>
                </a:solidFill>
              </a:rPr>
              <a:t>l’espace (f)</a:t>
            </a:r>
          </a:p>
        </p:txBody>
      </p:sp>
      <p:sp>
        <p:nvSpPr>
          <p:cNvPr id="107" name="TextBox 106">
            <a:extLst>
              <a:ext uri="{FF2B5EF4-FFF2-40B4-BE49-F238E27FC236}">
                <a16:creationId xmlns:a16="http://schemas.microsoft.com/office/drawing/2014/main" id="{E2584A36-9DD7-C895-61F3-E143ADA8BC7E}"/>
              </a:ext>
            </a:extLst>
          </p:cNvPr>
          <p:cNvSpPr txBox="1"/>
          <p:nvPr/>
        </p:nvSpPr>
        <p:spPr>
          <a:xfrm>
            <a:off x="9789218" y="4412359"/>
            <a:ext cx="1630407" cy="400110"/>
          </a:xfrm>
          <a:prstGeom prst="rect">
            <a:avLst/>
          </a:prstGeom>
          <a:noFill/>
        </p:spPr>
        <p:txBody>
          <a:bodyPr wrap="square" rtlCol="0">
            <a:spAutoFit/>
          </a:bodyPr>
          <a:lstStyle/>
          <a:p>
            <a:pPr algn="ctr"/>
            <a:r>
              <a:rPr lang="fr-FR" sz="2000" b="1" dirty="0">
                <a:solidFill>
                  <a:srgbClr val="0055A5"/>
                </a:solidFill>
              </a:rPr>
              <a:t>le chien</a:t>
            </a:r>
          </a:p>
        </p:txBody>
      </p:sp>
      <p:sp>
        <p:nvSpPr>
          <p:cNvPr id="109" name="TextBox 108">
            <a:extLst>
              <a:ext uri="{FF2B5EF4-FFF2-40B4-BE49-F238E27FC236}">
                <a16:creationId xmlns:a16="http://schemas.microsoft.com/office/drawing/2014/main" id="{C1B1C970-374C-79F3-E580-C4D561973CCA}"/>
              </a:ext>
            </a:extLst>
          </p:cNvPr>
          <p:cNvSpPr txBox="1"/>
          <p:nvPr/>
        </p:nvSpPr>
        <p:spPr>
          <a:xfrm>
            <a:off x="6052185" y="4412359"/>
            <a:ext cx="1630407" cy="400110"/>
          </a:xfrm>
          <a:prstGeom prst="rect">
            <a:avLst/>
          </a:prstGeom>
          <a:noFill/>
        </p:spPr>
        <p:txBody>
          <a:bodyPr wrap="square" rtlCol="0">
            <a:spAutoFit/>
          </a:bodyPr>
          <a:lstStyle/>
          <a:p>
            <a:pPr algn="ctr"/>
            <a:r>
              <a:rPr lang="fr-FR" sz="2000" b="1" dirty="0">
                <a:solidFill>
                  <a:srgbClr val="0055A5"/>
                </a:solidFill>
              </a:rPr>
              <a:t>le bateau</a:t>
            </a:r>
          </a:p>
        </p:txBody>
      </p:sp>
      <p:sp>
        <p:nvSpPr>
          <p:cNvPr id="111" name="TextBox 110">
            <a:extLst>
              <a:ext uri="{FF2B5EF4-FFF2-40B4-BE49-F238E27FC236}">
                <a16:creationId xmlns:a16="http://schemas.microsoft.com/office/drawing/2014/main" id="{D2E7B021-7077-F873-CB05-96A4869AAF92}"/>
              </a:ext>
            </a:extLst>
          </p:cNvPr>
          <p:cNvSpPr txBox="1"/>
          <p:nvPr/>
        </p:nvSpPr>
        <p:spPr>
          <a:xfrm>
            <a:off x="7693441" y="2764690"/>
            <a:ext cx="1927093" cy="400110"/>
          </a:xfrm>
          <a:prstGeom prst="rect">
            <a:avLst/>
          </a:prstGeom>
          <a:noFill/>
        </p:spPr>
        <p:txBody>
          <a:bodyPr wrap="square" rtlCol="0">
            <a:spAutoFit/>
          </a:bodyPr>
          <a:lstStyle/>
          <a:p>
            <a:pPr algn="ctr"/>
            <a:r>
              <a:rPr lang="fr-FR" sz="2000" b="1" dirty="0">
                <a:solidFill>
                  <a:srgbClr val="0055A5"/>
                </a:solidFill>
              </a:rPr>
              <a:t>les légumes</a:t>
            </a:r>
          </a:p>
        </p:txBody>
      </p:sp>
      <p:sp>
        <p:nvSpPr>
          <p:cNvPr id="113" name="TextBox 112">
            <a:extLst>
              <a:ext uri="{FF2B5EF4-FFF2-40B4-BE49-F238E27FC236}">
                <a16:creationId xmlns:a16="http://schemas.microsoft.com/office/drawing/2014/main" id="{89E1ACAF-C902-4521-7A08-5D2278A37A10}"/>
              </a:ext>
            </a:extLst>
          </p:cNvPr>
          <p:cNvSpPr txBox="1"/>
          <p:nvPr/>
        </p:nvSpPr>
        <p:spPr>
          <a:xfrm>
            <a:off x="673880" y="4404474"/>
            <a:ext cx="1630407" cy="400110"/>
          </a:xfrm>
          <a:prstGeom prst="rect">
            <a:avLst/>
          </a:prstGeom>
          <a:noFill/>
        </p:spPr>
        <p:txBody>
          <a:bodyPr wrap="square" rtlCol="0">
            <a:spAutoFit/>
          </a:bodyPr>
          <a:lstStyle/>
          <a:p>
            <a:pPr algn="ctr"/>
            <a:r>
              <a:rPr lang="fr-FR" sz="2000" b="1" dirty="0">
                <a:solidFill>
                  <a:srgbClr val="0055A5"/>
                </a:solidFill>
              </a:rPr>
              <a:t>mille</a:t>
            </a:r>
          </a:p>
        </p:txBody>
      </p:sp>
      <p:sp>
        <p:nvSpPr>
          <p:cNvPr id="115" name="TextBox 114">
            <a:extLst>
              <a:ext uri="{FF2B5EF4-FFF2-40B4-BE49-F238E27FC236}">
                <a16:creationId xmlns:a16="http://schemas.microsoft.com/office/drawing/2014/main" id="{D017EEA3-EE4A-4966-E42A-6A8E2C332CE7}"/>
              </a:ext>
            </a:extLst>
          </p:cNvPr>
          <p:cNvSpPr txBox="1"/>
          <p:nvPr/>
        </p:nvSpPr>
        <p:spPr>
          <a:xfrm>
            <a:off x="2470661" y="2764690"/>
            <a:ext cx="1630407" cy="707886"/>
          </a:xfrm>
          <a:prstGeom prst="rect">
            <a:avLst/>
          </a:prstGeom>
          <a:noFill/>
        </p:spPr>
        <p:txBody>
          <a:bodyPr wrap="square" rtlCol="0">
            <a:spAutoFit/>
          </a:bodyPr>
          <a:lstStyle/>
          <a:p>
            <a:pPr algn="ctr"/>
            <a:r>
              <a:rPr lang="fr-FR" sz="2000" b="1" dirty="0">
                <a:solidFill>
                  <a:srgbClr val="0055A5"/>
                </a:solidFill>
              </a:rPr>
              <a:t>le petit-déjeuner</a:t>
            </a:r>
          </a:p>
        </p:txBody>
      </p:sp>
      <p:sp>
        <p:nvSpPr>
          <p:cNvPr id="117" name="TextBox 116">
            <a:extLst>
              <a:ext uri="{FF2B5EF4-FFF2-40B4-BE49-F238E27FC236}">
                <a16:creationId xmlns:a16="http://schemas.microsoft.com/office/drawing/2014/main" id="{4F67336F-DE4F-0CEF-69B8-5666A54C2E1F}"/>
              </a:ext>
            </a:extLst>
          </p:cNvPr>
          <p:cNvSpPr txBox="1"/>
          <p:nvPr/>
        </p:nvSpPr>
        <p:spPr>
          <a:xfrm>
            <a:off x="9576621" y="1099808"/>
            <a:ext cx="2055600" cy="400110"/>
          </a:xfrm>
          <a:prstGeom prst="rect">
            <a:avLst/>
          </a:prstGeom>
          <a:noFill/>
        </p:spPr>
        <p:txBody>
          <a:bodyPr wrap="square" rtlCol="0">
            <a:spAutoFit/>
          </a:bodyPr>
          <a:lstStyle/>
          <a:p>
            <a:pPr algn="ctr"/>
            <a:r>
              <a:rPr lang="fr-FR" sz="2000" b="1" dirty="0">
                <a:solidFill>
                  <a:srgbClr val="0055A5"/>
                </a:solidFill>
              </a:rPr>
              <a:t>soixante-dix</a:t>
            </a:r>
          </a:p>
        </p:txBody>
      </p:sp>
      <p:sp>
        <p:nvSpPr>
          <p:cNvPr id="119" name="TextBox 118">
            <a:extLst>
              <a:ext uri="{FF2B5EF4-FFF2-40B4-BE49-F238E27FC236}">
                <a16:creationId xmlns:a16="http://schemas.microsoft.com/office/drawing/2014/main" id="{F0639920-1650-DC2B-2F9F-4A1E71C26314}"/>
              </a:ext>
            </a:extLst>
          </p:cNvPr>
          <p:cNvSpPr txBox="1"/>
          <p:nvPr/>
        </p:nvSpPr>
        <p:spPr>
          <a:xfrm>
            <a:off x="6052185" y="1099808"/>
            <a:ext cx="1630407" cy="400110"/>
          </a:xfrm>
          <a:prstGeom prst="rect">
            <a:avLst/>
          </a:prstGeom>
          <a:noFill/>
        </p:spPr>
        <p:txBody>
          <a:bodyPr wrap="square" rtlCol="0">
            <a:spAutoFit/>
          </a:bodyPr>
          <a:lstStyle/>
          <a:p>
            <a:pPr algn="ctr"/>
            <a:r>
              <a:rPr lang="fr-FR" sz="2000" b="1" dirty="0">
                <a:solidFill>
                  <a:srgbClr val="0055A5"/>
                </a:solidFill>
              </a:rPr>
              <a:t>le collège</a:t>
            </a:r>
          </a:p>
        </p:txBody>
      </p:sp>
      <p:sp>
        <p:nvSpPr>
          <p:cNvPr id="121" name="TextBox 120">
            <a:extLst>
              <a:ext uri="{FF2B5EF4-FFF2-40B4-BE49-F238E27FC236}">
                <a16:creationId xmlns:a16="http://schemas.microsoft.com/office/drawing/2014/main" id="{29A61ABE-8EB1-B8F0-BF42-27BDE4DF109C}"/>
              </a:ext>
            </a:extLst>
          </p:cNvPr>
          <p:cNvSpPr txBox="1"/>
          <p:nvPr/>
        </p:nvSpPr>
        <p:spPr>
          <a:xfrm>
            <a:off x="4243085" y="1099808"/>
            <a:ext cx="1630407" cy="400110"/>
          </a:xfrm>
          <a:prstGeom prst="rect">
            <a:avLst/>
          </a:prstGeom>
          <a:noFill/>
        </p:spPr>
        <p:txBody>
          <a:bodyPr wrap="square" rtlCol="0">
            <a:spAutoFit/>
          </a:bodyPr>
          <a:lstStyle/>
          <a:p>
            <a:pPr algn="ctr"/>
            <a:r>
              <a:rPr lang="fr-FR" sz="2000" b="1" dirty="0">
                <a:solidFill>
                  <a:srgbClr val="0055A5"/>
                </a:solidFill>
              </a:rPr>
              <a:t>le marché</a:t>
            </a:r>
          </a:p>
        </p:txBody>
      </p:sp>
      <p:sp>
        <p:nvSpPr>
          <p:cNvPr id="123" name="TextBox 122">
            <a:extLst>
              <a:ext uri="{FF2B5EF4-FFF2-40B4-BE49-F238E27FC236}">
                <a16:creationId xmlns:a16="http://schemas.microsoft.com/office/drawing/2014/main" id="{18B89BBE-1516-FE44-3252-7C70ACE5B8BF}"/>
              </a:ext>
            </a:extLst>
          </p:cNvPr>
          <p:cNvSpPr txBox="1"/>
          <p:nvPr/>
        </p:nvSpPr>
        <p:spPr>
          <a:xfrm>
            <a:off x="5903842" y="2764690"/>
            <a:ext cx="1927093" cy="400110"/>
          </a:xfrm>
          <a:prstGeom prst="rect">
            <a:avLst/>
          </a:prstGeom>
          <a:noFill/>
        </p:spPr>
        <p:txBody>
          <a:bodyPr wrap="square" rtlCol="0">
            <a:spAutoFit/>
          </a:bodyPr>
          <a:lstStyle/>
          <a:p>
            <a:pPr algn="ctr"/>
            <a:r>
              <a:rPr lang="fr-FR" sz="2000" b="1" dirty="0">
                <a:solidFill>
                  <a:srgbClr val="0055A5"/>
                </a:solidFill>
              </a:rPr>
              <a:t>quatre-vingts</a:t>
            </a:r>
            <a:endParaRPr lang="fr-FR" dirty="0">
              <a:solidFill>
                <a:srgbClr val="0055A5"/>
              </a:solidFill>
            </a:endParaRPr>
          </a:p>
        </p:txBody>
      </p:sp>
      <p:sp>
        <p:nvSpPr>
          <p:cNvPr id="125" name="TextBox 124">
            <a:extLst>
              <a:ext uri="{FF2B5EF4-FFF2-40B4-BE49-F238E27FC236}">
                <a16:creationId xmlns:a16="http://schemas.microsoft.com/office/drawing/2014/main" id="{5C97092F-B048-896F-7377-77766856B3E3}"/>
              </a:ext>
            </a:extLst>
          </p:cNvPr>
          <p:cNvSpPr txBox="1"/>
          <p:nvPr/>
        </p:nvSpPr>
        <p:spPr>
          <a:xfrm>
            <a:off x="4331483" y="4412359"/>
            <a:ext cx="1630407" cy="707886"/>
          </a:xfrm>
          <a:prstGeom prst="rect">
            <a:avLst/>
          </a:prstGeom>
          <a:noFill/>
        </p:spPr>
        <p:txBody>
          <a:bodyPr wrap="square" rtlCol="0">
            <a:spAutoFit/>
          </a:bodyPr>
          <a:lstStyle/>
          <a:p>
            <a:pPr algn="ctr"/>
            <a:r>
              <a:rPr lang="fr-FR" sz="2000" b="1" dirty="0">
                <a:solidFill>
                  <a:srgbClr val="0055A5"/>
                </a:solidFill>
              </a:rPr>
              <a:t>l’accord (m)</a:t>
            </a:r>
          </a:p>
        </p:txBody>
      </p:sp>
      <p:sp>
        <p:nvSpPr>
          <p:cNvPr id="127" name="TextBox 126">
            <a:extLst>
              <a:ext uri="{FF2B5EF4-FFF2-40B4-BE49-F238E27FC236}">
                <a16:creationId xmlns:a16="http://schemas.microsoft.com/office/drawing/2014/main" id="{C5208712-E000-5890-8B2D-4F431747ED51}"/>
              </a:ext>
            </a:extLst>
          </p:cNvPr>
          <p:cNvSpPr txBox="1"/>
          <p:nvPr/>
        </p:nvSpPr>
        <p:spPr>
          <a:xfrm>
            <a:off x="2436669" y="4412359"/>
            <a:ext cx="1875186" cy="400110"/>
          </a:xfrm>
          <a:prstGeom prst="rect">
            <a:avLst/>
          </a:prstGeom>
          <a:noFill/>
        </p:spPr>
        <p:txBody>
          <a:bodyPr wrap="square" rtlCol="0">
            <a:spAutoFit/>
          </a:bodyPr>
          <a:lstStyle/>
          <a:p>
            <a:pPr algn="ctr"/>
            <a:r>
              <a:rPr lang="fr-FR" sz="2000" b="1" dirty="0">
                <a:solidFill>
                  <a:srgbClr val="0055A5"/>
                </a:solidFill>
              </a:rPr>
              <a:t>le professeur</a:t>
            </a:r>
          </a:p>
        </p:txBody>
      </p:sp>
      <p:sp>
        <p:nvSpPr>
          <p:cNvPr id="129" name="TextBox 128">
            <a:extLst>
              <a:ext uri="{FF2B5EF4-FFF2-40B4-BE49-F238E27FC236}">
                <a16:creationId xmlns:a16="http://schemas.microsoft.com/office/drawing/2014/main" id="{43786DA8-D1E3-C6C9-F27D-E3FB1771B52E}"/>
              </a:ext>
            </a:extLst>
          </p:cNvPr>
          <p:cNvSpPr txBox="1"/>
          <p:nvPr/>
        </p:nvSpPr>
        <p:spPr>
          <a:xfrm>
            <a:off x="9789218" y="2764690"/>
            <a:ext cx="1630407" cy="400110"/>
          </a:xfrm>
          <a:prstGeom prst="rect">
            <a:avLst/>
          </a:prstGeom>
          <a:noFill/>
        </p:spPr>
        <p:txBody>
          <a:bodyPr wrap="square" rtlCol="0">
            <a:spAutoFit/>
          </a:bodyPr>
          <a:lstStyle/>
          <a:p>
            <a:pPr algn="ctr"/>
            <a:r>
              <a:rPr lang="fr-FR" sz="2000" b="1" dirty="0">
                <a:solidFill>
                  <a:srgbClr val="0055A5"/>
                </a:solidFill>
              </a:rPr>
              <a:t>la fête</a:t>
            </a:r>
          </a:p>
        </p:txBody>
      </p:sp>
      <p:pic>
        <p:nvPicPr>
          <p:cNvPr id="22" name="Picture 21" descr="Icon&#10;&#10;Description automatically generated">
            <a:extLst>
              <a:ext uri="{FF2B5EF4-FFF2-40B4-BE49-F238E27FC236}">
                <a16:creationId xmlns:a16="http://schemas.microsoft.com/office/drawing/2014/main" id="{B1E60DCB-6A5D-B810-BFF5-FA1268BB19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8054" y="1743305"/>
            <a:ext cx="1627332" cy="813666"/>
          </a:xfrm>
          <a:prstGeom prst="rect">
            <a:avLst/>
          </a:prstGeom>
        </p:spPr>
      </p:pic>
      <p:pic>
        <p:nvPicPr>
          <p:cNvPr id="31" name="Picture 30" descr="A picture containing text, vector graphics, toy&#10;&#10;Description automatically generated">
            <a:extLst>
              <a:ext uri="{FF2B5EF4-FFF2-40B4-BE49-F238E27FC236}">
                <a16:creationId xmlns:a16="http://schemas.microsoft.com/office/drawing/2014/main" id="{17A20057-AABF-22C1-5135-70BB2546CE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7199" y="1563231"/>
            <a:ext cx="1440377" cy="1098288"/>
          </a:xfrm>
          <a:prstGeom prst="rect">
            <a:avLst/>
          </a:prstGeom>
        </p:spPr>
      </p:pic>
      <p:pic>
        <p:nvPicPr>
          <p:cNvPr id="38" name="Picture 37" descr="Calendar&#10;&#10;Description automatically generated">
            <a:extLst>
              <a:ext uri="{FF2B5EF4-FFF2-40B4-BE49-F238E27FC236}">
                <a16:creationId xmlns:a16="http://schemas.microsoft.com/office/drawing/2014/main" id="{76AB0AA4-E43D-B678-9ADE-732B9C47C6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6718" y="1591011"/>
            <a:ext cx="1145953" cy="970479"/>
          </a:xfrm>
          <a:prstGeom prst="rect">
            <a:avLst/>
          </a:prstGeom>
        </p:spPr>
      </p:pic>
      <p:pic>
        <p:nvPicPr>
          <p:cNvPr id="40" name="Picture 39" descr="A picture containing toy&#10;&#10;Description automatically generated">
            <a:extLst>
              <a:ext uri="{FF2B5EF4-FFF2-40B4-BE49-F238E27FC236}">
                <a16:creationId xmlns:a16="http://schemas.microsoft.com/office/drawing/2014/main" id="{EFD5D93A-7408-F312-59EE-DFAF2720CC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1602" y="1539402"/>
            <a:ext cx="707041" cy="1093287"/>
          </a:xfrm>
          <a:prstGeom prst="rect">
            <a:avLst/>
          </a:prstGeom>
        </p:spPr>
      </p:pic>
      <p:pic>
        <p:nvPicPr>
          <p:cNvPr id="45" name="Picture 44" descr="A picture containing aircraft, transport, balloon&#10;&#10;Description automatically generated">
            <a:extLst>
              <a:ext uri="{FF2B5EF4-FFF2-40B4-BE49-F238E27FC236}">
                <a16:creationId xmlns:a16="http://schemas.microsoft.com/office/drawing/2014/main" id="{F3AF2B68-BA8C-E7EF-A38A-71DF1539F6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53747" y="3183254"/>
            <a:ext cx="1023131" cy="1165131"/>
          </a:xfrm>
          <a:prstGeom prst="rect">
            <a:avLst/>
          </a:prstGeom>
        </p:spPr>
      </p:pic>
      <p:pic>
        <p:nvPicPr>
          <p:cNvPr id="47" name="Picture 46" descr="A picture containing vegetable&#10;&#10;Description automatically generated">
            <a:extLst>
              <a:ext uri="{FF2B5EF4-FFF2-40B4-BE49-F238E27FC236}">
                <a16:creationId xmlns:a16="http://schemas.microsoft.com/office/drawing/2014/main" id="{09BB6C6B-3FAD-319A-2BB0-662CF3A267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0247" y="3173771"/>
            <a:ext cx="1499112" cy="1104424"/>
          </a:xfrm>
          <a:prstGeom prst="rect">
            <a:avLst/>
          </a:prstGeom>
        </p:spPr>
      </p:pic>
      <p:pic>
        <p:nvPicPr>
          <p:cNvPr id="49" name="Picture 48" descr="Logo&#10;&#10;Description automatically generated">
            <a:extLst>
              <a:ext uri="{FF2B5EF4-FFF2-40B4-BE49-F238E27FC236}">
                <a16:creationId xmlns:a16="http://schemas.microsoft.com/office/drawing/2014/main" id="{21836518-06E0-7885-4F98-FF8057E833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3662" y="3282547"/>
            <a:ext cx="648930" cy="996051"/>
          </a:xfrm>
          <a:prstGeom prst="rect">
            <a:avLst/>
          </a:prstGeom>
        </p:spPr>
      </p:pic>
      <p:pic>
        <p:nvPicPr>
          <p:cNvPr id="53" name="Picture 52" descr="Shape, circle&#10;&#10;Description automatically generated">
            <a:extLst>
              <a:ext uri="{FF2B5EF4-FFF2-40B4-BE49-F238E27FC236}">
                <a16:creationId xmlns:a16="http://schemas.microsoft.com/office/drawing/2014/main" id="{4817FE11-2787-533E-CC22-457DADCEF1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13714" y="3242516"/>
            <a:ext cx="648930" cy="1010500"/>
          </a:xfrm>
          <a:prstGeom prst="rect">
            <a:avLst/>
          </a:prstGeom>
        </p:spPr>
      </p:pic>
      <p:pic>
        <p:nvPicPr>
          <p:cNvPr id="57" name="Picture 56" descr="Icon&#10;&#10;Description automatically generated with low confidence">
            <a:extLst>
              <a:ext uri="{FF2B5EF4-FFF2-40B4-BE49-F238E27FC236}">
                <a16:creationId xmlns:a16="http://schemas.microsoft.com/office/drawing/2014/main" id="{A1CBD2D1-B763-148E-2728-E9119D4888F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87111" y="3170004"/>
            <a:ext cx="1167355" cy="1167355"/>
          </a:xfrm>
          <a:prstGeom prst="rect">
            <a:avLst/>
          </a:prstGeom>
        </p:spPr>
      </p:pic>
      <p:pic>
        <p:nvPicPr>
          <p:cNvPr id="61" name="Picture 60" descr="A picture containing text&#10;&#10;Description automatically generated">
            <a:extLst>
              <a:ext uri="{FF2B5EF4-FFF2-40B4-BE49-F238E27FC236}">
                <a16:creationId xmlns:a16="http://schemas.microsoft.com/office/drawing/2014/main" id="{82588A4D-3356-FF44-008E-7BF3D0E602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8114" y="3479575"/>
            <a:ext cx="1166510" cy="814127"/>
          </a:xfrm>
          <a:prstGeom prst="rect">
            <a:avLst/>
          </a:prstGeom>
        </p:spPr>
      </p:pic>
      <p:pic>
        <p:nvPicPr>
          <p:cNvPr id="64" name="Picture 63" descr="A picture containing background pattern&#10;&#10;Description automatically generated">
            <a:extLst>
              <a:ext uri="{FF2B5EF4-FFF2-40B4-BE49-F238E27FC236}">
                <a16:creationId xmlns:a16="http://schemas.microsoft.com/office/drawing/2014/main" id="{62D9D72B-D8EF-D602-DB67-25525E6DD9C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3229" y="3267445"/>
            <a:ext cx="1642011" cy="1026257"/>
          </a:xfrm>
          <a:prstGeom prst="rect">
            <a:avLst/>
          </a:prstGeom>
        </p:spPr>
      </p:pic>
      <p:pic>
        <p:nvPicPr>
          <p:cNvPr id="66" name="Picture 65" descr="A drawing of a person&#10;&#10;Description automatically generated with low confidence">
            <a:extLst>
              <a:ext uri="{FF2B5EF4-FFF2-40B4-BE49-F238E27FC236}">
                <a16:creationId xmlns:a16="http://schemas.microsoft.com/office/drawing/2014/main" id="{C1EA42C3-18F9-2141-E20C-0FDE7D6C89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06547" y="4764359"/>
            <a:ext cx="1148163" cy="1277215"/>
          </a:xfrm>
          <a:prstGeom prst="rect">
            <a:avLst/>
          </a:prstGeom>
        </p:spPr>
      </p:pic>
      <p:pic>
        <p:nvPicPr>
          <p:cNvPr id="69" name="Picture 68" descr="A cartoon of a person&#10;&#10;Description automatically generated with low confidence">
            <a:extLst>
              <a:ext uri="{FF2B5EF4-FFF2-40B4-BE49-F238E27FC236}">
                <a16:creationId xmlns:a16="http://schemas.microsoft.com/office/drawing/2014/main" id="{5B51D546-2428-DBDB-0970-E0AD5606FC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26244" y="5060305"/>
            <a:ext cx="1348372" cy="945967"/>
          </a:xfrm>
          <a:prstGeom prst="rect">
            <a:avLst/>
          </a:prstGeom>
        </p:spPr>
      </p:pic>
      <p:pic>
        <p:nvPicPr>
          <p:cNvPr id="76" name="Picture 75" descr="Logo&#10;&#10;Description automatically generated">
            <a:extLst>
              <a:ext uri="{FF2B5EF4-FFF2-40B4-BE49-F238E27FC236}">
                <a16:creationId xmlns:a16="http://schemas.microsoft.com/office/drawing/2014/main" id="{F7A80398-C4CE-B688-A91C-EEBA147D1CE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5224" y="5138189"/>
            <a:ext cx="397503" cy="610132"/>
          </a:xfrm>
          <a:prstGeom prst="rect">
            <a:avLst/>
          </a:prstGeom>
        </p:spPr>
      </p:pic>
      <p:pic>
        <p:nvPicPr>
          <p:cNvPr id="77" name="Picture 76" descr="Logo&#10;&#10;Description automatically generated">
            <a:extLst>
              <a:ext uri="{FF2B5EF4-FFF2-40B4-BE49-F238E27FC236}">
                <a16:creationId xmlns:a16="http://schemas.microsoft.com/office/drawing/2014/main" id="{69FEE537-4CE3-9FB8-7BD7-19A8B5FD3DD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85673" y="5138189"/>
            <a:ext cx="397503" cy="610132"/>
          </a:xfrm>
          <a:prstGeom prst="rect">
            <a:avLst/>
          </a:prstGeom>
        </p:spPr>
      </p:pic>
      <p:pic>
        <p:nvPicPr>
          <p:cNvPr id="78" name="Picture 77" descr="Logo&#10;&#10;Description automatically generated">
            <a:extLst>
              <a:ext uri="{FF2B5EF4-FFF2-40B4-BE49-F238E27FC236}">
                <a16:creationId xmlns:a16="http://schemas.microsoft.com/office/drawing/2014/main" id="{B62F8A7F-AEF9-27D9-9602-B55C33B3003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35449" y="5138189"/>
            <a:ext cx="397503" cy="610132"/>
          </a:xfrm>
          <a:prstGeom prst="rect">
            <a:avLst/>
          </a:prstGeom>
        </p:spPr>
      </p:pic>
      <p:pic>
        <p:nvPicPr>
          <p:cNvPr id="79" name="Picture 78" descr="Logo&#10;&#10;Description automatically generated">
            <a:extLst>
              <a:ext uri="{FF2B5EF4-FFF2-40B4-BE49-F238E27FC236}">
                <a16:creationId xmlns:a16="http://schemas.microsoft.com/office/drawing/2014/main" id="{E369CFF8-6597-ADD9-E990-413754E3394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604421" y="1604356"/>
            <a:ext cx="571323" cy="876931"/>
          </a:xfrm>
          <a:prstGeom prst="rect">
            <a:avLst/>
          </a:prstGeom>
        </p:spPr>
      </p:pic>
      <p:pic>
        <p:nvPicPr>
          <p:cNvPr id="81" name="Picture 80" descr="Shape&#10;&#10;Description automatically generated">
            <a:extLst>
              <a:ext uri="{FF2B5EF4-FFF2-40B4-BE49-F238E27FC236}">
                <a16:creationId xmlns:a16="http://schemas.microsoft.com/office/drawing/2014/main" id="{ECA1E35A-730A-4946-C05E-049B3DA74A4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896797" y="1579754"/>
            <a:ext cx="707623" cy="926133"/>
          </a:xfrm>
          <a:prstGeom prst="rect">
            <a:avLst/>
          </a:prstGeom>
        </p:spPr>
      </p:pic>
      <p:pic>
        <p:nvPicPr>
          <p:cNvPr id="83" name="Picture 82" descr="Arrow&#10;&#10;Description automatically generated">
            <a:extLst>
              <a:ext uri="{FF2B5EF4-FFF2-40B4-BE49-F238E27FC236}">
                <a16:creationId xmlns:a16="http://schemas.microsoft.com/office/drawing/2014/main" id="{59C936F3-BD03-BCDC-6C5A-56897DCB8F4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19072" y="5103435"/>
            <a:ext cx="424799" cy="659082"/>
          </a:xfrm>
          <a:prstGeom prst="rect">
            <a:avLst/>
          </a:prstGeom>
        </p:spPr>
      </p:pic>
      <p:pic>
        <p:nvPicPr>
          <p:cNvPr id="85" name="Picture 84" descr="Graphical user interface, application&#10;&#10;Description automatically generated">
            <a:extLst>
              <a:ext uri="{FF2B5EF4-FFF2-40B4-BE49-F238E27FC236}">
                <a16:creationId xmlns:a16="http://schemas.microsoft.com/office/drawing/2014/main" id="{A4EB8054-6AF0-A764-EF7F-6398D0B1C27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009100" y="4896179"/>
            <a:ext cx="1764085" cy="986785"/>
          </a:xfrm>
          <a:prstGeom prst="rect">
            <a:avLst/>
          </a:prstGeom>
        </p:spPr>
      </p:pic>
      <p:pic>
        <p:nvPicPr>
          <p:cNvPr id="87" name="Picture 86" descr="A person wearing a garment&#10;&#10;Description automatically generated with medium confidence">
            <a:extLst>
              <a:ext uri="{FF2B5EF4-FFF2-40B4-BE49-F238E27FC236}">
                <a16:creationId xmlns:a16="http://schemas.microsoft.com/office/drawing/2014/main" id="{85DD5773-3457-BAEA-83B5-6C2E3AEDA13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79902" y="4808755"/>
            <a:ext cx="807388" cy="1197517"/>
          </a:xfrm>
          <a:prstGeom prst="rect">
            <a:avLst/>
          </a:prstGeom>
        </p:spPr>
      </p:pic>
      <p:pic>
        <p:nvPicPr>
          <p:cNvPr id="2" name="Picture 1" descr="A picture containing text, clock&#10;&#10;Description automatically generated">
            <a:extLst>
              <a:ext uri="{FF2B5EF4-FFF2-40B4-BE49-F238E27FC236}">
                <a16:creationId xmlns:a16="http://schemas.microsoft.com/office/drawing/2014/main" id="{3D34A58D-8588-1127-BE49-E91732F1009B}"/>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46061"/>
          <a:stretch/>
        </p:blipFill>
        <p:spPr>
          <a:xfrm>
            <a:off x="1139451" y="1373766"/>
            <a:ext cx="836317" cy="1338107"/>
          </a:xfrm>
          <a:prstGeom prst="rect">
            <a:avLst/>
          </a:prstGeom>
        </p:spPr>
      </p:pic>
      <p:pic>
        <p:nvPicPr>
          <p:cNvPr id="5" name="Picture 4" descr="A picture containing text, vector graphics&#10;&#10;Description automatically generated">
            <a:extLst>
              <a:ext uri="{FF2B5EF4-FFF2-40B4-BE49-F238E27FC236}">
                <a16:creationId xmlns:a16="http://schemas.microsoft.com/office/drawing/2014/main" id="{D098E144-D572-2E95-F83C-005F0C0C1EB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053747" y="4772621"/>
            <a:ext cx="1131560" cy="1110343"/>
          </a:xfrm>
          <a:prstGeom prst="rect">
            <a:avLst/>
          </a:prstGeom>
        </p:spPr>
      </p:pic>
    </p:spTree>
    <p:extLst>
      <p:ext uri="{BB962C8B-B14F-4D97-AF65-F5344CB8AC3E}">
        <p14:creationId xmlns:p14="http://schemas.microsoft.com/office/powerpoint/2010/main" val="33868413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40FE6-FC99-10CF-9E3C-ED584D774DB4}"/>
              </a:ext>
            </a:extLst>
          </p:cNvPr>
          <p:cNvSpPr>
            <a:spLocks noGrp="1"/>
          </p:cNvSpPr>
          <p:nvPr>
            <p:ph type="title"/>
          </p:nvPr>
        </p:nvSpPr>
        <p:spPr>
          <a:xfrm>
            <a:off x="-1" y="213557"/>
            <a:ext cx="6912077" cy="647577"/>
          </a:xfrm>
        </p:spPr>
        <p:txBody>
          <a:bodyPr>
            <a:normAutofit/>
          </a:bodyPr>
          <a:lstStyle/>
          <a:p>
            <a:r>
              <a:rPr lang="fr-FR" dirty="0"/>
              <a:t>Le jeu des phrases drôles!</a:t>
            </a:r>
          </a:p>
        </p:txBody>
      </p:sp>
      <p:sp>
        <p:nvSpPr>
          <p:cNvPr id="7" name="Rectangle 6">
            <a:extLst>
              <a:ext uri="{FF2B5EF4-FFF2-40B4-BE49-F238E27FC236}">
                <a16:creationId xmlns:a16="http://schemas.microsoft.com/office/drawing/2014/main" id="{74B6C507-3B2C-2006-2F54-5E642E5E42CF}"/>
              </a:ext>
            </a:extLst>
          </p:cNvPr>
          <p:cNvSpPr/>
          <p:nvPr/>
        </p:nvSpPr>
        <p:spPr>
          <a:xfrm>
            <a:off x="5904756" y="1036495"/>
            <a:ext cx="183861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55B7B72-3618-0CB4-24EA-D3BF3CAC2D85}"/>
              </a:ext>
            </a:extLst>
          </p:cNvPr>
          <p:cNvSpPr/>
          <p:nvPr/>
        </p:nvSpPr>
        <p:spPr>
          <a:xfrm>
            <a:off x="7743844" y="4393905"/>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C923F5B-2425-155A-90C3-8AD0FC95435A}"/>
              </a:ext>
            </a:extLst>
          </p:cNvPr>
          <p:cNvSpPr/>
          <p:nvPr/>
        </p:nvSpPr>
        <p:spPr>
          <a:xfrm>
            <a:off x="9558631" y="4393905"/>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AEC15E3-8AB1-25F7-95EC-7478F26F03F1}"/>
              </a:ext>
            </a:extLst>
          </p:cNvPr>
          <p:cNvSpPr/>
          <p:nvPr/>
        </p:nvSpPr>
        <p:spPr>
          <a:xfrm>
            <a:off x="5904757" y="4393905"/>
            <a:ext cx="1839086" cy="1678940"/>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CA10211-E003-380F-C0DB-967D8DD8363A}"/>
              </a:ext>
            </a:extLst>
          </p:cNvPr>
          <p:cNvSpPr/>
          <p:nvPr/>
        </p:nvSpPr>
        <p:spPr>
          <a:xfrm>
            <a:off x="9558631" y="1036495"/>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F221293-3BAF-CD27-BD83-72230FA64A8F}"/>
              </a:ext>
            </a:extLst>
          </p:cNvPr>
          <p:cNvSpPr/>
          <p:nvPr/>
        </p:nvSpPr>
        <p:spPr>
          <a:xfrm>
            <a:off x="7743844" y="1036495"/>
            <a:ext cx="1814786" cy="1687809"/>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46">
            <a:extLst>
              <a:ext uri="{FF2B5EF4-FFF2-40B4-BE49-F238E27FC236}">
                <a16:creationId xmlns:a16="http://schemas.microsoft.com/office/drawing/2014/main" id="{EC837C86-49F5-ACBB-44FD-334BE656ED73}"/>
              </a:ext>
            </a:extLst>
          </p:cNvPr>
          <p:cNvSpPr/>
          <p:nvPr/>
        </p:nvSpPr>
        <p:spPr>
          <a:xfrm>
            <a:off x="9952504" y="237931"/>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4" name="Rectangle 3">
            <a:extLst>
              <a:ext uri="{FF2B5EF4-FFF2-40B4-BE49-F238E27FC236}">
                <a16:creationId xmlns:a16="http://schemas.microsoft.com/office/drawing/2014/main" id="{E9ECDA2E-5F6F-7AE0-D566-303DFFEA0503}"/>
              </a:ext>
            </a:extLst>
          </p:cNvPr>
          <p:cNvSpPr/>
          <p:nvPr/>
        </p:nvSpPr>
        <p:spPr>
          <a:xfrm>
            <a:off x="515707" y="103649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A819A6B-D0AB-07F5-190C-43F9447C903E}"/>
              </a:ext>
            </a:extLst>
          </p:cNvPr>
          <p:cNvSpPr/>
          <p:nvPr/>
        </p:nvSpPr>
        <p:spPr>
          <a:xfrm>
            <a:off x="2376027" y="4393905"/>
            <a:ext cx="1765148"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123CBDD-C36F-EDB5-981B-38D75D4E3B97}"/>
              </a:ext>
            </a:extLst>
          </p:cNvPr>
          <p:cNvSpPr/>
          <p:nvPr/>
        </p:nvSpPr>
        <p:spPr>
          <a:xfrm>
            <a:off x="4143728" y="4393905"/>
            <a:ext cx="176408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C692DA7-B741-2934-A497-459FF5B83497}"/>
              </a:ext>
            </a:extLst>
          </p:cNvPr>
          <p:cNvSpPr/>
          <p:nvPr/>
        </p:nvSpPr>
        <p:spPr>
          <a:xfrm>
            <a:off x="515707" y="439390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400C621-61AD-A6C2-C349-41874A125048}"/>
              </a:ext>
            </a:extLst>
          </p:cNvPr>
          <p:cNvSpPr/>
          <p:nvPr/>
        </p:nvSpPr>
        <p:spPr>
          <a:xfrm>
            <a:off x="4143728" y="1036495"/>
            <a:ext cx="1764085" cy="1687809"/>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D48D2D7-8732-3A44-5D25-ACC9C080DCDF}"/>
              </a:ext>
            </a:extLst>
          </p:cNvPr>
          <p:cNvSpPr/>
          <p:nvPr/>
        </p:nvSpPr>
        <p:spPr>
          <a:xfrm>
            <a:off x="2376027" y="1036496"/>
            <a:ext cx="1765148" cy="1683834"/>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59" name="Picture 58" descr="Background pattern&#10;&#10;Description automatically generated with medium confidence">
            <a:extLst>
              <a:ext uri="{FF2B5EF4-FFF2-40B4-BE49-F238E27FC236}">
                <a16:creationId xmlns:a16="http://schemas.microsoft.com/office/drawing/2014/main" id="{75D68838-CA14-B424-AD4E-1F93C652D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9815" y="1534248"/>
            <a:ext cx="1338943" cy="1027804"/>
          </a:xfrm>
          <a:prstGeom prst="rect">
            <a:avLst/>
          </a:prstGeom>
        </p:spPr>
      </p:pic>
      <p:pic>
        <p:nvPicPr>
          <p:cNvPr id="63" name="Picture 62" descr="A green cup with toothbrushes in it&#10;&#10;Description automatically generated with low confidence">
            <a:extLst>
              <a:ext uri="{FF2B5EF4-FFF2-40B4-BE49-F238E27FC236}">
                <a16:creationId xmlns:a16="http://schemas.microsoft.com/office/drawing/2014/main" id="{3F5C6ACF-3D51-CBBE-9BED-C2923DBF3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2119" y="1357133"/>
            <a:ext cx="802145" cy="1367171"/>
          </a:xfrm>
          <a:prstGeom prst="rect">
            <a:avLst/>
          </a:prstGeom>
        </p:spPr>
      </p:pic>
      <p:pic>
        <p:nvPicPr>
          <p:cNvPr id="67" name="Picture 66" descr="A picture containing map&#10;&#10;Description automatically generated">
            <a:extLst>
              <a:ext uri="{FF2B5EF4-FFF2-40B4-BE49-F238E27FC236}">
                <a16:creationId xmlns:a16="http://schemas.microsoft.com/office/drawing/2014/main" id="{80645094-B79C-48D6-BC57-0213167DEA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5132" y="1499851"/>
            <a:ext cx="979227" cy="1096598"/>
          </a:xfrm>
          <a:prstGeom prst="rect">
            <a:avLst/>
          </a:prstGeom>
        </p:spPr>
      </p:pic>
      <p:pic>
        <p:nvPicPr>
          <p:cNvPr id="73" name="Picture 72" descr="A picture containing icon&#10;&#10;Description automatically generated">
            <a:extLst>
              <a:ext uri="{FF2B5EF4-FFF2-40B4-BE49-F238E27FC236}">
                <a16:creationId xmlns:a16="http://schemas.microsoft.com/office/drawing/2014/main" id="{BBE317C4-0BF6-AE1A-B2BF-2E546511D0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0190" y="1490237"/>
            <a:ext cx="1319223" cy="1071815"/>
          </a:xfrm>
          <a:prstGeom prst="rect">
            <a:avLst/>
          </a:prstGeom>
        </p:spPr>
      </p:pic>
      <p:pic>
        <p:nvPicPr>
          <p:cNvPr id="75" name="Picture 74" descr="A picture containing vector graphics&#10;&#10;Description automatically generated">
            <a:extLst>
              <a:ext uri="{FF2B5EF4-FFF2-40B4-BE49-F238E27FC236}">
                <a16:creationId xmlns:a16="http://schemas.microsoft.com/office/drawing/2014/main" id="{CD4AE4F3-0FE6-D83D-3BEC-AB2A95BEDC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9178" y="1431608"/>
            <a:ext cx="978846" cy="1133866"/>
          </a:xfrm>
          <a:prstGeom prst="rect">
            <a:avLst/>
          </a:prstGeom>
        </p:spPr>
      </p:pic>
      <p:sp>
        <p:nvSpPr>
          <p:cNvPr id="95" name="TextBox 94">
            <a:extLst>
              <a:ext uri="{FF2B5EF4-FFF2-40B4-BE49-F238E27FC236}">
                <a16:creationId xmlns:a16="http://schemas.microsoft.com/office/drawing/2014/main" id="{B8D3B851-B3C7-96AF-B0C4-3209F36961EB}"/>
              </a:ext>
            </a:extLst>
          </p:cNvPr>
          <p:cNvSpPr txBox="1"/>
          <p:nvPr/>
        </p:nvSpPr>
        <p:spPr>
          <a:xfrm>
            <a:off x="2290127" y="1017432"/>
            <a:ext cx="1957690" cy="400110"/>
          </a:xfrm>
          <a:prstGeom prst="rect">
            <a:avLst/>
          </a:prstGeom>
          <a:noFill/>
        </p:spPr>
        <p:txBody>
          <a:bodyPr wrap="square" rtlCol="0">
            <a:spAutoFit/>
          </a:bodyPr>
          <a:lstStyle/>
          <a:p>
            <a:pPr algn="ctr"/>
            <a:r>
              <a:rPr lang="en-GB" sz="2000" b="1">
                <a:solidFill>
                  <a:srgbClr val="0055A5"/>
                </a:solidFill>
              </a:rPr>
              <a:t>to dance</a:t>
            </a:r>
          </a:p>
        </p:txBody>
      </p:sp>
      <p:sp>
        <p:nvSpPr>
          <p:cNvPr id="97" name="TextBox 96">
            <a:extLst>
              <a:ext uri="{FF2B5EF4-FFF2-40B4-BE49-F238E27FC236}">
                <a16:creationId xmlns:a16="http://schemas.microsoft.com/office/drawing/2014/main" id="{4D694D54-B6CE-EEA8-51CB-476079D1D151}"/>
              </a:ext>
            </a:extLst>
          </p:cNvPr>
          <p:cNvSpPr txBox="1"/>
          <p:nvPr/>
        </p:nvSpPr>
        <p:spPr>
          <a:xfrm>
            <a:off x="564129" y="1017432"/>
            <a:ext cx="1873043" cy="400110"/>
          </a:xfrm>
          <a:prstGeom prst="rect">
            <a:avLst/>
          </a:prstGeom>
          <a:noFill/>
        </p:spPr>
        <p:txBody>
          <a:bodyPr wrap="square" rtlCol="0">
            <a:spAutoFit/>
          </a:bodyPr>
          <a:lstStyle/>
          <a:p>
            <a:pPr algn="ctr"/>
            <a:r>
              <a:rPr lang="en-GB" sz="2000" b="1" dirty="0">
                <a:solidFill>
                  <a:srgbClr val="0055A5"/>
                </a:solidFill>
              </a:rPr>
              <a:t>to play</a:t>
            </a:r>
          </a:p>
        </p:txBody>
      </p:sp>
      <p:sp>
        <p:nvSpPr>
          <p:cNvPr id="99" name="TextBox 98">
            <a:extLst>
              <a:ext uri="{FF2B5EF4-FFF2-40B4-BE49-F238E27FC236}">
                <a16:creationId xmlns:a16="http://schemas.microsoft.com/office/drawing/2014/main" id="{6D6A788C-7368-05E5-EB9D-0F5DCFD46575}"/>
              </a:ext>
            </a:extLst>
          </p:cNvPr>
          <p:cNvSpPr txBox="1"/>
          <p:nvPr/>
        </p:nvSpPr>
        <p:spPr>
          <a:xfrm>
            <a:off x="7618781" y="1017432"/>
            <a:ext cx="1927093" cy="400110"/>
          </a:xfrm>
          <a:prstGeom prst="rect">
            <a:avLst/>
          </a:prstGeom>
          <a:noFill/>
        </p:spPr>
        <p:txBody>
          <a:bodyPr wrap="square" rtlCol="0">
            <a:spAutoFit/>
          </a:bodyPr>
          <a:lstStyle/>
          <a:p>
            <a:pPr algn="ctr"/>
            <a:r>
              <a:rPr lang="en-GB" sz="2000" b="1">
                <a:solidFill>
                  <a:srgbClr val="0055A5"/>
                </a:solidFill>
              </a:rPr>
              <a:t>to sing</a:t>
            </a:r>
          </a:p>
        </p:txBody>
      </p:sp>
      <p:sp>
        <p:nvSpPr>
          <p:cNvPr id="103" name="TextBox 102">
            <a:extLst>
              <a:ext uri="{FF2B5EF4-FFF2-40B4-BE49-F238E27FC236}">
                <a16:creationId xmlns:a16="http://schemas.microsoft.com/office/drawing/2014/main" id="{1275AB79-DADE-8D7E-B90E-A66D67746767}"/>
              </a:ext>
            </a:extLst>
          </p:cNvPr>
          <p:cNvSpPr txBox="1"/>
          <p:nvPr/>
        </p:nvSpPr>
        <p:spPr>
          <a:xfrm>
            <a:off x="7743844" y="4352966"/>
            <a:ext cx="1630407" cy="400110"/>
          </a:xfrm>
          <a:prstGeom prst="rect">
            <a:avLst/>
          </a:prstGeom>
          <a:noFill/>
        </p:spPr>
        <p:txBody>
          <a:bodyPr wrap="square" rtlCol="0">
            <a:spAutoFit/>
          </a:bodyPr>
          <a:lstStyle/>
          <a:p>
            <a:pPr algn="ctr"/>
            <a:r>
              <a:rPr lang="en-GB" sz="2000" b="1">
                <a:solidFill>
                  <a:srgbClr val="0055A5"/>
                </a:solidFill>
              </a:rPr>
              <a:t>to sell</a:t>
            </a:r>
          </a:p>
        </p:txBody>
      </p:sp>
      <p:sp>
        <p:nvSpPr>
          <p:cNvPr id="107" name="TextBox 106">
            <a:extLst>
              <a:ext uri="{FF2B5EF4-FFF2-40B4-BE49-F238E27FC236}">
                <a16:creationId xmlns:a16="http://schemas.microsoft.com/office/drawing/2014/main" id="{E2584A36-9DD7-C895-61F3-E143ADA8BC7E}"/>
              </a:ext>
            </a:extLst>
          </p:cNvPr>
          <p:cNvSpPr txBox="1"/>
          <p:nvPr/>
        </p:nvSpPr>
        <p:spPr>
          <a:xfrm>
            <a:off x="9667344" y="4352966"/>
            <a:ext cx="1630407" cy="400110"/>
          </a:xfrm>
          <a:prstGeom prst="rect">
            <a:avLst/>
          </a:prstGeom>
          <a:noFill/>
        </p:spPr>
        <p:txBody>
          <a:bodyPr wrap="square" rtlCol="0">
            <a:spAutoFit/>
          </a:bodyPr>
          <a:lstStyle/>
          <a:p>
            <a:pPr algn="ctr"/>
            <a:r>
              <a:rPr lang="en-GB" sz="2000" b="1">
                <a:solidFill>
                  <a:srgbClr val="0055A5"/>
                </a:solidFill>
              </a:rPr>
              <a:t>to write</a:t>
            </a:r>
          </a:p>
        </p:txBody>
      </p:sp>
      <p:sp>
        <p:nvSpPr>
          <p:cNvPr id="109" name="TextBox 108">
            <a:extLst>
              <a:ext uri="{FF2B5EF4-FFF2-40B4-BE49-F238E27FC236}">
                <a16:creationId xmlns:a16="http://schemas.microsoft.com/office/drawing/2014/main" id="{C1B1C970-374C-79F3-E580-C4D561973CCA}"/>
              </a:ext>
            </a:extLst>
          </p:cNvPr>
          <p:cNvSpPr txBox="1"/>
          <p:nvPr/>
        </p:nvSpPr>
        <p:spPr>
          <a:xfrm>
            <a:off x="6062497" y="4352966"/>
            <a:ext cx="1630407" cy="400110"/>
          </a:xfrm>
          <a:prstGeom prst="rect">
            <a:avLst/>
          </a:prstGeom>
          <a:noFill/>
        </p:spPr>
        <p:txBody>
          <a:bodyPr wrap="square" rtlCol="0">
            <a:spAutoFit/>
          </a:bodyPr>
          <a:lstStyle/>
          <a:p>
            <a:pPr algn="ctr"/>
            <a:r>
              <a:rPr lang="en-GB" sz="2000" b="1">
                <a:solidFill>
                  <a:srgbClr val="0055A5"/>
                </a:solidFill>
              </a:rPr>
              <a:t>to learn</a:t>
            </a:r>
          </a:p>
        </p:txBody>
      </p:sp>
      <p:sp>
        <p:nvSpPr>
          <p:cNvPr id="113" name="TextBox 112">
            <a:extLst>
              <a:ext uri="{FF2B5EF4-FFF2-40B4-BE49-F238E27FC236}">
                <a16:creationId xmlns:a16="http://schemas.microsoft.com/office/drawing/2014/main" id="{89E1ACAF-C902-4521-7A08-5D2278A37A10}"/>
              </a:ext>
            </a:extLst>
          </p:cNvPr>
          <p:cNvSpPr txBox="1"/>
          <p:nvPr/>
        </p:nvSpPr>
        <p:spPr>
          <a:xfrm>
            <a:off x="664436" y="4352966"/>
            <a:ext cx="1630407" cy="400110"/>
          </a:xfrm>
          <a:prstGeom prst="rect">
            <a:avLst/>
          </a:prstGeom>
          <a:noFill/>
        </p:spPr>
        <p:txBody>
          <a:bodyPr wrap="square" rtlCol="0">
            <a:spAutoFit/>
          </a:bodyPr>
          <a:lstStyle/>
          <a:p>
            <a:pPr algn="ctr"/>
            <a:r>
              <a:rPr lang="en-GB" sz="2000" b="1">
                <a:solidFill>
                  <a:srgbClr val="0055A5"/>
                </a:solidFill>
              </a:rPr>
              <a:t>to take</a:t>
            </a:r>
          </a:p>
        </p:txBody>
      </p:sp>
      <p:sp>
        <p:nvSpPr>
          <p:cNvPr id="117" name="TextBox 116">
            <a:extLst>
              <a:ext uri="{FF2B5EF4-FFF2-40B4-BE49-F238E27FC236}">
                <a16:creationId xmlns:a16="http://schemas.microsoft.com/office/drawing/2014/main" id="{4F67336F-DE4F-0CEF-69B8-5666A54C2E1F}"/>
              </a:ext>
            </a:extLst>
          </p:cNvPr>
          <p:cNvSpPr txBox="1"/>
          <p:nvPr/>
        </p:nvSpPr>
        <p:spPr>
          <a:xfrm>
            <a:off x="9559729" y="1017432"/>
            <a:ext cx="2055600" cy="400110"/>
          </a:xfrm>
          <a:prstGeom prst="rect">
            <a:avLst/>
          </a:prstGeom>
          <a:noFill/>
        </p:spPr>
        <p:txBody>
          <a:bodyPr wrap="square" rtlCol="0">
            <a:spAutoFit/>
          </a:bodyPr>
          <a:lstStyle/>
          <a:p>
            <a:pPr algn="ctr"/>
            <a:r>
              <a:rPr lang="en-GB" sz="2000" b="1">
                <a:solidFill>
                  <a:srgbClr val="0055A5"/>
                </a:solidFill>
              </a:rPr>
              <a:t>to travel</a:t>
            </a:r>
          </a:p>
        </p:txBody>
      </p:sp>
      <p:sp>
        <p:nvSpPr>
          <p:cNvPr id="119" name="TextBox 118">
            <a:extLst>
              <a:ext uri="{FF2B5EF4-FFF2-40B4-BE49-F238E27FC236}">
                <a16:creationId xmlns:a16="http://schemas.microsoft.com/office/drawing/2014/main" id="{F0639920-1650-DC2B-2F9F-4A1E71C26314}"/>
              </a:ext>
            </a:extLst>
          </p:cNvPr>
          <p:cNvSpPr txBox="1"/>
          <p:nvPr/>
        </p:nvSpPr>
        <p:spPr>
          <a:xfrm>
            <a:off x="6000288" y="1017432"/>
            <a:ext cx="1630407" cy="400110"/>
          </a:xfrm>
          <a:prstGeom prst="rect">
            <a:avLst/>
          </a:prstGeom>
          <a:noFill/>
        </p:spPr>
        <p:txBody>
          <a:bodyPr wrap="square" rtlCol="0">
            <a:spAutoFit/>
          </a:bodyPr>
          <a:lstStyle/>
          <a:p>
            <a:pPr algn="ctr"/>
            <a:r>
              <a:rPr lang="en-GB" sz="2000" b="1">
                <a:solidFill>
                  <a:srgbClr val="0055A5"/>
                </a:solidFill>
              </a:rPr>
              <a:t>to swim</a:t>
            </a:r>
          </a:p>
        </p:txBody>
      </p:sp>
      <p:sp>
        <p:nvSpPr>
          <p:cNvPr id="121" name="TextBox 120">
            <a:extLst>
              <a:ext uri="{FF2B5EF4-FFF2-40B4-BE49-F238E27FC236}">
                <a16:creationId xmlns:a16="http://schemas.microsoft.com/office/drawing/2014/main" id="{29A61ABE-8EB1-B8F0-BF42-27BDE4DF109C}"/>
              </a:ext>
            </a:extLst>
          </p:cNvPr>
          <p:cNvSpPr txBox="1"/>
          <p:nvPr/>
        </p:nvSpPr>
        <p:spPr>
          <a:xfrm>
            <a:off x="4296791" y="1017432"/>
            <a:ext cx="1630407" cy="400110"/>
          </a:xfrm>
          <a:prstGeom prst="rect">
            <a:avLst/>
          </a:prstGeom>
          <a:noFill/>
        </p:spPr>
        <p:txBody>
          <a:bodyPr wrap="square" rtlCol="0">
            <a:spAutoFit/>
          </a:bodyPr>
          <a:lstStyle/>
          <a:p>
            <a:pPr algn="ctr"/>
            <a:r>
              <a:rPr lang="en-GB" sz="2000" b="1">
                <a:solidFill>
                  <a:srgbClr val="0055A5"/>
                </a:solidFill>
              </a:rPr>
              <a:t>to draw</a:t>
            </a:r>
          </a:p>
        </p:txBody>
      </p:sp>
      <p:sp>
        <p:nvSpPr>
          <p:cNvPr id="125" name="TextBox 124">
            <a:extLst>
              <a:ext uri="{FF2B5EF4-FFF2-40B4-BE49-F238E27FC236}">
                <a16:creationId xmlns:a16="http://schemas.microsoft.com/office/drawing/2014/main" id="{5C97092F-B048-896F-7377-77766856B3E3}"/>
              </a:ext>
            </a:extLst>
          </p:cNvPr>
          <p:cNvSpPr txBox="1"/>
          <p:nvPr/>
        </p:nvSpPr>
        <p:spPr>
          <a:xfrm>
            <a:off x="4183869" y="4352966"/>
            <a:ext cx="1630407" cy="400110"/>
          </a:xfrm>
          <a:prstGeom prst="rect">
            <a:avLst/>
          </a:prstGeom>
          <a:noFill/>
        </p:spPr>
        <p:txBody>
          <a:bodyPr wrap="square" rtlCol="0">
            <a:spAutoFit/>
          </a:bodyPr>
          <a:lstStyle/>
          <a:p>
            <a:pPr algn="ctr"/>
            <a:r>
              <a:rPr lang="en-GB" sz="2000" b="1">
                <a:solidFill>
                  <a:srgbClr val="0055A5"/>
                </a:solidFill>
              </a:rPr>
              <a:t>to build</a:t>
            </a:r>
          </a:p>
        </p:txBody>
      </p:sp>
      <p:sp>
        <p:nvSpPr>
          <p:cNvPr id="127" name="TextBox 126">
            <a:extLst>
              <a:ext uri="{FF2B5EF4-FFF2-40B4-BE49-F238E27FC236}">
                <a16:creationId xmlns:a16="http://schemas.microsoft.com/office/drawing/2014/main" id="{C5208712-E000-5890-8B2D-4F431747ED51}"/>
              </a:ext>
            </a:extLst>
          </p:cNvPr>
          <p:cNvSpPr txBox="1"/>
          <p:nvPr/>
        </p:nvSpPr>
        <p:spPr>
          <a:xfrm>
            <a:off x="2401087" y="4352966"/>
            <a:ext cx="1630407" cy="400110"/>
          </a:xfrm>
          <a:prstGeom prst="rect">
            <a:avLst/>
          </a:prstGeom>
          <a:noFill/>
        </p:spPr>
        <p:txBody>
          <a:bodyPr wrap="square" rtlCol="0">
            <a:spAutoFit/>
          </a:bodyPr>
          <a:lstStyle/>
          <a:p>
            <a:pPr algn="ctr"/>
            <a:r>
              <a:rPr lang="en-GB" sz="2000" b="1">
                <a:solidFill>
                  <a:srgbClr val="0055A5"/>
                </a:solidFill>
              </a:rPr>
              <a:t>to read</a:t>
            </a:r>
          </a:p>
        </p:txBody>
      </p:sp>
      <p:pic>
        <p:nvPicPr>
          <p:cNvPr id="50" name="Picture 49" descr="Shape, background pattern&#10;&#10;Description automatically generated">
            <a:extLst>
              <a:ext uri="{FF2B5EF4-FFF2-40B4-BE49-F238E27FC236}">
                <a16:creationId xmlns:a16="http://schemas.microsoft.com/office/drawing/2014/main" id="{7FC9AD54-A2B1-66C6-A241-7DA127B4011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705" b="73519"/>
          <a:stretch/>
        </p:blipFill>
        <p:spPr>
          <a:xfrm>
            <a:off x="835574" y="1932100"/>
            <a:ext cx="602659" cy="544814"/>
          </a:xfrm>
          <a:prstGeom prst="rect">
            <a:avLst/>
          </a:prstGeom>
        </p:spPr>
      </p:pic>
      <p:pic>
        <p:nvPicPr>
          <p:cNvPr id="52" name="Picture 51" descr="Shape, background pattern&#10;&#10;Description automatically generated">
            <a:extLst>
              <a:ext uri="{FF2B5EF4-FFF2-40B4-BE49-F238E27FC236}">
                <a16:creationId xmlns:a16="http://schemas.microsoft.com/office/drawing/2014/main" id="{DF3B2446-A034-8A04-B39C-FFBB1EE9D4D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38763" r="75809" b="31579"/>
          <a:stretch/>
        </p:blipFill>
        <p:spPr>
          <a:xfrm>
            <a:off x="1407569" y="1437905"/>
            <a:ext cx="659031" cy="725271"/>
          </a:xfrm>
          <a:prstGeom prst="rect">
            <a:avLst/>
          </a:prstGeom>
        </p:spPr>
      </p:pic>
      <p:pic>
        <p:nvPicPr>
          <p:cNvPr id="54" name="Picture 53" descr="Shape, background pattern&#10;&#10;Description automatically generated">
            <a:extLst>
              <a:ext uri="{FF2B5EF4-FFF2-40B4-BE49-F238E27FC236}">
                <a16:creationId xmlns:a16="http://schemas.microsoft.com/office/drawing/2014/main" id="{0BA59587-115B-6409-670A-5B87330777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3425" r="73148"/>
          <a:stretch/>
        </p:blipFill>
        <p:spPr>
          <a:xfrm>
            <a:off x="1297576" y="1982367"/>
            <a:ext cx="407049" cy="361617"/>
          </a:xfrm>
          <a:prstGeom prst="rect">
            <a:avLst/>
          </a:prstGeom>
        </p:spPr>
      </p:pic>
      <p:pic>
        <p:nvPicPr>
          <p:cNvPr id="56" name="Picture 55" descr="A close-up of a computer mouse&#10;&#10;Description automatically generated with medium confidence">
            <a:extLst>
              <a:ext uri="{FF2B5EF4-FFF2-40B4-BE49-F238E27FC236}">
                <a16:creationId xmlns:a16="http://schemas.microsoft.com/office/drawing/2014/main" id="{FAEA7446-406C-3B2B-1C08-1350BED145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3888" y="1462617"/>
            <a:ext cx="546872" cy="536618"/>
          </a:xfrm>
          <a:prstGeom prst="rect">
            <a:avLst/>
          </a:prstGeom>
        </p:spPr>
      </p:pic>
      <p:pic>
        <p:nvPicPr>
          <p:cNvPr id="58" name="Picture 57" descr="A picture containing sport, athletic game, basketball&#10;&#10;Description automatically generated">
            <a:extLst>
              <a:ext uri="{FF2B5EF4-FFF2-40B4-BE49-F238E27FC236}">
                <a16:creationId xmlns:a16="http://schemas.microsoft.com/office/drawing/2014/main" id="{A97D97A9-C46D-2E51-9098-F50B34B3F2F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48073" y="1935767"/>
            <a:ext cx="487558" cy="487558"/>
          </a:xfrm>
          <a:prstGeom prst="rect">
            <a:avLst/>
          </a:prstGeom>
        </p:spPr>
      </p:pic>
      <p:pic>
        <p:nvPicPr>
          <p:cNvPr id="33" name="Picture 32" descr="Logo&#10;&#10;Description automatically generated">
            <a:extLst>
              <a:ext uri="{FF2B5EF4-FFF2-40B4-BE49-F238E27FC236}">
                <a16:creationId xmlns:a16="http://schemas.microsoft.com/office/drawing/2014/main" id="{7B024277-5109-7902-F657-9754079608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4389" y="4813385"/>
            <a:ext cx="930437" cy="120787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0A9D32B1-1C15-3432-11A1-F742F71CD17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516" t="20454" r="33589" b="6515"/>
          <a:stretch/>
        </p:blipFill>
        <p:spPr>
          <a:xfrm>
            <a:off x="9860189" y="4840032"/>
            <a:ext cx="1319224" cy="1127426"/>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F6A18006-66ED-A62A-AE31-D5FE4A279B8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7225" r="13488"/>
          <a:stretch/>
        </p:blipFill>
        <p:spPr>
          <a:xfrm>
            <a:off x="8011636" y="4813385"/>
            <a:ext cx="1326661" cy="1184739"/>
          </a:xfrm>
          <a:prstGeom prst="rect">
            <a:avLst/>
          </a:prstGeom>
        </p:spPr>
      </p:pic>
      <p:pic>
        <p:nvPicPr>
          <p:cNvPr id="22" name="Picture 21" descr="A person and person looking at a computer screen&#10;&#10;Description automatically generated with low confidence">
            <a:extLst>
              <a:ext uri="{FF2B5EF4-FFF2-40B4-BE49-F238E27FC236}">
                <a16:creationId xmlns:a16="http://schemas.microsoft.com/office/drawing/2014/main" id="{C3B2101F-D16E-11E2-6FF0-1ECBB86B7CB2}"/>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7529" r="12516"/>
          <a:stretch/>
        </p:blipFill>
        <p:spPr>
          <a:xfrm>
            <a:off x="873229" y="4840032"/>
            <a:ext cx="1327943" cy="1110701"/>
          </a:xfrm>
          <a:prstGeom prst="rect">
            <a:avLst/>
          </a:prstGeom>
        </p:spPr>
      </p:pic>
      <p:pic>
        <p:nvPicPr>
          <p:cNvPr id="31" name="Picture 30" descr="A person pointing at a clock&#10;&#10;Description automatically generated with low confidence">
            <a:extLst>
              <a:ext uri="{FF2B5EF4-FFF2-40B4-BE49-F238E27FC236}">
                <a16:creationId xmlns:a16="http://schemas.microsoft.com/office/drawing/2014/main" id="{3AFE2052-A698-41AB-4A9B-2442D284462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57522" y="4846151"/>
            <a:ext cx="1136613" cy="1244537"/>
          </a:xfrm>
          <a:prstGeom prst="rect">
            <a:avLst/>
          </a:prstGeom>
        </p:spPr>
      </p:pic>
      <p:pic>
        <p:nvPicPr>
          <p:cNvPr id="38" name="Picture 37" descr="Icon&#10;&#10;Description automatically generated">
            <a:extLst>
              <a:ext uri="{FF2B5EF4-FFF2-40B4-BE49-F238E27FC236}">
                <a16:creationId xmlns:a16="http://schemas.microsoft.com/office/drawing/2014/main" id="{9E02627B-BE7B-620E-F08B-B3B81755C4D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62119" y="4755193"/>
            <a:ext cx="1031305" cy="1280378"/>
          </a:xfrm>
          <a:prstGeom prst="rect">
            <a:avLst/>
          </a:prstGeom>
        </p:spPr>
      </p:pic>
      <p:sp>
        <p:nvSpPr>
          <p:cNvPr id="2" name="Rectangle 1">
            <a:extLst>
              <a:ext uri="{FF2B5EF4-FFF2-40B4-BE49-F238E27FC236}">
                <a16:creationId xmlns:a16="http://schemas.microsoft.com/office/drawing/2014/main" id="{A376A24F-B072-2264-828C-73BE6DC015BD}"/>
              </a:ext>
            </a:extLst>
          </p:cNvPr>
          <p:cNvSpPr/>
          <p:nvPr/>
        </p:nvSpPr>
        <p:spPr>
          <a:xfrm>
            <a:off x="9558631" y="2709581"/>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84FDAE5-E576-7BA9-9F1D-DB9121B409C0}"/>
              </a:ext>
            </a:extLst>
          </p:cNvPr>
          <p:cNvSpPr/>
          <p:nvPr/>
        </p:nvSpPr>
        <p:spPr>
          <a:xfrm>
            <a:off x="7743844" y="2709581"/>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47E6E01-A337-B2E4-D1A4-669FAAFBD4C0}"/>
              </a:ext>
            </a:extLst>
          </p:cNvPr>
          <p:cNvSpPr/>
          <p:nvPr/>
        </p:nvSpPr>
        <p:spPr>
          <a:xfrm>
            <a:off x="5907811" y="2721395"/>
            <a:ext cx="1835457" cy="167226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746F0C1-C9BD-F9E2-0D58-E5BB33468035}"/>
              </a:ext>
            </a:extLst>
          </p:cNvPr>
          <p:cNvSpPr/>
          <p:nvPr/>
        </p:nvSpPr>
        <p:spPr>
          <a:xfrm>
            <a:off x="4143728" y="2724304"/>
            <a:ext cx="1764084" cy="1669111"/>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C6E1C36-E1EA-BBEC-B3EF-48805D41E7E1}"/>
              </a:ext>
            </a:extLst>
          </p:cNvPr>
          <p:cNvSpPr/>
          <p:nvPr/>
        </p:nvSpPr>
        <p:spPr>
          <a:xfrm>
            <a:off x="2376027" y="2709581"/>
            <a:ext cx="1765148" cy="1685932"/>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D8ED8810-BCA9-145A-EC15-97324135E0C8}"/>
              </a:ext>
            </a:extLst>
          </p:cNvPr>
          <p:cNvSpPr/>
          <p:nvPr/>
        </p:nvSpPr>
        <p:spPr>
          <a:xfrm>
            <a:off x="515707" y="2709581"/>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CBC4F0F1-44BE-D501-7925-54B6F7D108EE}"/>
              </a:ext>
            </a:extLst>
          </p:cNvPr>
          <p:cNvSpPr txBox="1"/>
          <p:nvPr/>
        </p:nvSpPr>
        <p:spPr>
          <a:xfrm>
            <a:off x="4089371" y="2685012"/>
            <a:ext cx="1807204" cy="400110"/>
          </a:xfrm>
          <a:prstGeom prst="rect">
            <a:avLst/>
          </a:prstGeom>
          <a:noFill/>
        </p:spPr>
        <p:txBody>
          <a:bodyPr wrap="square" rtlCol="0">
            <a:spAutoFit/>
          </a:bodyPr>
          <a:lstStyle/>
          <a:p>
            <a:pPr algn="ctr"/>
            <a:r>
              <a:rPr lang="en-GB" sz="2000" b="1">
                <a:solidFill>
                  <a:srgbClr val="0055A5"/>
                </a:solidFill>
              </a:rPr>
              <a:t>to watch</a:t>
            </a:r>
          </a:p>
        </p:txBody>
      </p:sp>
      <p:sp>
        <p:nvSpPr>
          <p:cNvPr id="40" name="TextBox 39">
            <a:extLst>
              <a:ext uri="{FF2B5EF4-FFF2-40B4-BE49-F238E27FC236}">
                <a16:creationId xmlns:a16="http://schemas.microsoft.com/office/drawing/2014/main" id="{EFFA13E4-E062-E529-FA5B-E11971FEA582}"/>
              </a:ext>
            </a:extLst>
          </p:cNvPr>
          <p:cNvSpPr txBox="1"/>
          <p:nvPr/>
        </p:nvSpPr>
        <p:spPr>
          <a:xfrm>
            <a:off x="494365" y="2695330"/>
            <a:ext cx="1890041" cy="400110"/>
          </a:xfrm>
          <a:prstGeom prst="rect">
            <a:avLst/>
          </a:prstGeom>
          <a:noFill/>
        </p:spPr>
        <p:txBody>
          <a:bodyPr wrap="square" rtlCol="0">
            <a:spAutoFit/>
          </a:bodyPr>
          <a:lstStyle/>
          <a:p>
            <a:pPr algn="ctr"/>
            <a:r>
              <a:rPr lang="en-GB" sz="2000" b="1">
                <a:solidFill>
                  <a:srgbClr val="0055A5"/>
                </a:solidFill>
              </a:rPr>
              <a:t>to exchange</a:t>
            </a:r>
          </a:p>
        </p:txBody>
      </p:sp>
      <p:sp>
        <p:nvSpPr>
          <p:cNvPr id="42" name="TextBox 41">
            <a:extLst>
              <a:ext uri="{FF2B5EF4-FFF2-40B4-BE49-F238E27FC236}">
                <a16:creationId xmlns:a16="http://schemas.microsoft.com/office/drawing/2014/main" id="{3C0F9330-7A05-98E0-0430-2365E4F7A24E}"/>
              </a:ext>
            </a:extLst>
          </p:cNvPr>
          <p:cNvSpPr txBox="1"/>
          <p:nvPr/>
        </p:nvSpPr>
        <p:spPr>
          <a:xfrm>
            <a:off x="7685893" y="2694694"/>
            <a:ext cx="1927093" cy="400110"/>
          </a:xfrm>
          <a:prstGeom prst="rect">
            <a:avLst/>
          </a:prstGeom>
          <a:noFill/>
        </p:spPr>
        <p:txBody>
          <a:bodyPr wrap="square" rtlCol="0">
            <a:spAutoFit/>
          </a:bodyPr>
          <a:lstStyle/>
          <a:p>
            <a:pPr algn="ctr"/>
            <a:r>
              <a:rPr lang="en-GB" sz="2000" b="1">
                <a:solidFill>
                  <a:srgbClr val="0055A5"/>
                </a:solidFill>
              </a:rPr>
              <a:t>to forget</a:t>
            </a:r>
          </a:p>
        </p:txBody>
      </p:sp>
      <p:sp>
        <p:nvSpPr>
          <p:cNvPr id="43" name="TextBox 42">
            <a:extLst>
              <a:ext uri="{FF2B5EF4-FFF2-40B4-BE49-F238E27FC236}">
                <a16:creationId xmlns:a16="http://schemas.microsoft.com/office/drawing/2014/main" id="{EAECCFB5-C436-1B5B-89DC-22B5BDFB4CC0}"/>
              </a:ext>
            </a:extLst>
          </p:cNvPr>
          <p:cNvSpPr txBox="1"/>
          <p:nvPr/>
        </p:nvSpPr>
        <p:spPr>
          <a:xfrm>
            <a:off x="2371896" y="2701836"/>
            <a:ext cx="1630407" cy="400110"/>
          </a:xfrm>
          <a:prstGeom prst="rect">
            <a:avLst/>
          </a:prstGeom>
          <a:noFill/>
        </p:spPr>
        <p:txBody>
          <a:bodyPr wrap="square" rtlCol="0">
            <a:spAutoFit/>
          </a:bodyPr>
          <a:lstStyle/>
          <a:p>
            <a:pPr algn="ctr"/>
            <a:r>
              <a:rPr lang="en-GB" sz="2000" b="1">
                <a:solidFill>
                  <a:srgbClr val="0055A5"/>
                </a:solidFill>
              </a:rPr>
              <a:t>to like</a:t>
            </a:r>
          </a:p>
        </p:txBody>
      </p:sp>
      <p:sp>
        <p:nvSpPr>
          <p:cNvPr id="44" name="TextBox 43">
            <a:extLst>
              <a:ext uri="{FF2B5EF4-FFF2-40B4-BE49-F238E27FC236}">
                <a16:creationId xmlns:a16="http://schemas.microsoft.com/office/drawing/2014/main" id="{978CA873-D1E0-F178-5211-5136B7800B04}"/>
              </a:ext>
            </a:extLst>
          </p:cNvPr>
          <p:cNvSpPr txBox="1"/>
          <p:nvPr/>
        </p:nvSpPr>
        <p:spPr>
          <a:xfrm>
            <a:off x="5838527" y="2686077"/>
            <a:ext cx="1927093" cy="400110"/>
          </a:xfrm>
          <a:prstGeom prst="rect">
            <a:avLst/>
          </a:prstGeom>
          <a:noFill/>
        </p:spPr>
        <p:txBody>
          <a:bodyPr wrap="square" rtlCol="0">
            <a:spAutoFit/>
          </a:bodyPr>
          <a:lstStyle/>
          <a:p>
            <a:pPr algn="ctr"/>
            <a:r>
              <a:rPr lang="en-GB" sz="2000" b="1">
                <a:solidFill>
                  <a:srgbClr val="0055A5"/>
                </a:solidFill>
              </a:rPr>
              <a:t>to speak</a:t>
            </a:r>
            <a:endParaRPr lang="en-GB">
              <a:solidFill>
                <a:srgbClr val="0055A5"/>
              </a:solidFill>
            </a:endParaRPr>
          </a:p>
        </p:txBody>
      </p:sp>
      <p:sp>
        <p:nvSpPr>
          <p:cNvPr id="45" name="TextBox 44">
            <a:extLst>
              <a:ext uri="{FF2B5EF4-FFF2-40B4-BE49-F238E27FC236}">
                <a16:creationId xmlns:a16="http://schemas.microsoft.com/office/drawing/2014/main" id="{648F4FA5-457C-A5FA-9DA2-7D7D2815DAF7}"/>
              </a:ext>
            </a:extLst>
          </p:cNvPr>
          <p:cNvSpPr txBox="1"/>
          <p:nvPr/>
        </p:nvSpPr>
        <p:spPr>
          <a:xfrm>
            <a:off x="9667343" y="2717741"/>
            <a:ext cx="1630407" cy="400110"/>
          </a:xfrm>
          <a:prstGeom prst="rect">
            <a:avLst/>
          </a:prstGeom>
          <a:noFill/>
        </p:spPr>
        <p:txBody>
          <a:bodyPr wrap="square" rtlCol="0">
            <a:spAutoFit/>
          </a:bodyPr>
          <a:lstStyle/>
          <a:p>
            <a:pPr algn="ctr"/>
            <a:r>
              <a:rPr lang="en-GB" sz="2000" b="1">
                <a:solidFill>
                  <a:srgbClr val="0055A5"/>
                </a:solidFill>
              </a:rPr>
              <a:t>to say</a:t>
            </a:r>
          </a:p>
        </p:txBody>
      </p:sp>
      <p:pic>
        <p:nvPicPr>
          <p:cNvPr id="46" name="Picture 45" descr="Icon&#10;&#10;Description automatically generated">
            <a:extLst>
              <a:ext uri="{FF2B5EF4-FFF2-40B4-BE49-F238E27FC236}">
                <a16:creationId xmlns:a16="http://schemas.microsoft.com/office/drawing/2014/main" id="{E9268147-FAB1-8B8E-9EC2-307848DFD53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5001"/>
          <a:stretch/>
        </p:blipFill>
        <p:spPr>
          <a:xfrm>
            <a:off x="1010326" y="3028302"/>
            <a:ext cx="1026438" cy="1121983"/>
          </a:xfrm>
          <a:prstGeom prst="rect">
            <a:avLst/>
          </a:prstGeom>
        </p:spPr>
      </p:pic>
      <p:pic>
        <p:nvPicPr>
          <p:cNvPr id="47" name="Picture 46" descr="A picture containing text, vector graphics&#10;&#10;Description automatically generated">
            <a:extLst>
              <a:ext uri="{FF2B5EF4-FFF2-40B4-BE49-F238E27FC236}">
                <a16:creationId xmlns:a16="http://schemas.microsoft.com/office/drawing/2014/main" id="{7C520F0E-8AC1-18BB-0D42-3FF3EC9B5417}"/>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19661"/>
          <a:stretch/>
        </p:blipFill>
        <p:spPr>
          <a:xfrm flipH="1">
            <a:off x="4152410" y="3124415"/>
            <a:ext cx="1161088" cy="1095086"/>
          </a:xfrm>
          <a:prstGeom prst="rect">
            <a:avLst/>
          </a:prstGeom>
        </p:spPr>
      </p:pic>
      <p:pic>
        <p:nvPicPr>
          <p:cNvPr id="48" name="Picture 47" descr="A picture containing chart&#10;&#10;Description automatically generated">
            <a:extLst>
              <a:ext uri="{FF2B5EF4-FFF2-40B4-BE49-F238E27FC236}">
                <a16:creationId xmlns:a16="http://schemas.microsoft.com/office/drawing/2014/main" id="{ABB85E9A-D79B-A090-5295-26200ACA545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769178" y="3124415"/>
            <a:ext cx="992931" cy="1040059"/>
          </a:xfrm>
          <a:prstGeom prst="rect">
            <a:avLst/>
          </a:prstGeom>
        </p:spPr>
      </p:pic>
      <p:pic>
        <p:nvPicPr>
          <p:cNvPr id="51" name="Picture 50" descr="Logo&#10;&#10;Description automatically generated">
            <a:extLst>
              <a:ext uri="{FF2B5EF4-FFF2-40B4-BE49-F238E27FC236}">
                <a16:creationId xmlns:a16="http://schemas.microsoft.com/office/drawing/2014/main" id="{CF6FA6E0-7A11-594B-1264-9BD86D5C1E9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40916" y="3026183"/>
            <a:ext cx="720128" cy="1124102"/>
          </a:xfrm>
          <a:prstGeom prst="rect">
            <a:avLst/>
          </a:prstGeom>
        </p:spPr>
      </p:pic>
      <p:pic>
        <p:nvPicPr>
          <p:cNvPr id="53" name="Picture 52" descr="A picture containing text, dining table&#10;&#10;Description automatically generated">
            <a:extLst>
              <a:ext uri="{FF2B5EF4-FFF2-40B4-BE49-F238E27FC236}">
                <a16:creationId xmlns:a16="http://schemas.microsoft.com/office/drawing/2014/main" id="{70DF4B06-7BBE-6BB4-E1CB-7E0FFEE80AC6}"/>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8667" t="22993" r="11041"/>
          <a:stretch/>
        </p:blipFill>
        <p:spPr>
          <a:xfrm>
            <a:off x="6112195" y="3178259"/>
            <a:ext cx="1503094" cy="1085780"/>
          </a:xfrm>
          <a:prstGeom prst="rect">
            <a:avLst/>
          </a:prstGeom>
        </p:spPr>
      </p:pic>
      <p:pic>
        <p:nvPicPr>
          <p:cNvPr id="55" name="Picture 54" descr="Shape&#10;&#10;Description automatically generated">
            <a:extLst>
              <a:ext uri="{FF2B5EF4-FFF2-40B4-BE49-F238E27FC236}">
                <a16:creationId xmlns:a16="http://schemas.microsoft.com/office/drawing/2014/main" id="{C65B46AA-D3DA-466E-7487-378EB9CE6AD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082202" y="3145535"/>
            <a:ext cx="875198" cy="1189229"/>
          </a:xfrm>
          <a:prstGeom prst="rect">
            <a:avLst/>
          </a:prstGeom>
        </p:spPr>
      </p:pic>
      <p:pic>
        <p:nvPicPr>
          <p:cNvPr id="60" name="Picture 59" descr="A picture containing map&#10;&#10;Description automatically generated">
            <a:extLst>
              <a:ext uri="{FF2B5EF4-FFF2-40B4-BE49-F238E27FC236}">
                <a16:creationId xmlns:a16="http://schemas.microsoft.com/office/drawing/2014/main" id="{CD76BF52-9607-0A15-33A6-040CF290BCB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030883" y="3014653"/>
            <a:ext cx="1165512" cy="1278004"/>
          </a:xfrm>
          <a:prstGeom prst="rect">
            <a:avLst/>
          </a:prstGeom>
        </p:spPr>
      </p:pic>
    </p:spTree>
    <p:extLst>
      <p:ext uri="{BB962C8B-B14F-4D97-AF65-F5344CB8AC3E}">
        <p14:creationId xmlns:p14="http://schemas.microsoft.com/office/powerpoint/2010/main" val="31869813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40FE6-FC99-10CF-9E3C-ED584D774DB4}"/>
              </a:ext>
            </a:extLst>
          </p:cNvPr>
          <p:cNvSpPr>
            <a:spLocks noGrp="1"/>
          </p:cNvSpPr>
          <p:nvPr>
            <p:ph type="title"/>
          </p:nvPr>
        </p:nvSpPr>
        <p:spPr>
          <a:xfrm>
            <a:off x="-1" y="213557"/>
            <a:ext cx="6912077" cy="647577"/>
          </a:xfrm>
        </p:spPr>
        <p:txBody>
          <a:bodyPr>
            <a:normAutofit/>
          </a:bodyPr>
          <a:lstStyle/>
          <a:p>
            <a:r>
              <a:rPr lang="fr-FR" dirty="0"/>
              <a:t>Le jeu des phrases drôles!</a:t>
            </a:r>
          </a:p>
        </p:txBody>
      </p:sp>
      <p:sp>
        <p:nvSpPr>
          <p:cNvPr id="7" name="Rectangle 6">
            <a:extLst>
              <a:ext uri="{FF2B5EF4-FFF2-40B4-BE49-F238E27FC236}">
                <a16:creationId xmlns:a16="http://schemas.microsoft.com/office/drawing/2014/main" id="{74B6C507-3B2C-2006-2F54-5E642E5E42CF}"/>
              </a:ext>
            </a:extLst>
          </p:cNvPr>
          <p:cNvSpPr/>
          <p:nvPr/>
        </p:nvSpPr>
        <p:spPr>
          <a:xfrm>
            <a:off x="5973128" y="1036495"/>
            <a:ext cx="183555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55B7B72-3618-0CB4-24EA-D3BF3CAC2D85}"/>
              </a:ext>
            </a:extLst>
          </p:cNvPr>
          <p:cNvSpPr/>
          <p:nvPr/>
        </p:nvSpPr>
        <p:spPr>
          <a:xfrm>
            <a:off x="7809158" y="4393905"/>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C923F5B-2425-155A-90C3-8AD0FC95435A}"/>
              </a:ext>
            </a:extLst>
          </p:cNvPr>
          <p:cNvSpPr/>
          <p:nvPr/>
        </p:nvSpPr>
        <p:spPr>
          <a:xfrm>
            <a:off x="9623945" y="4393905"/>
            <a:ext cx="1869717"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E8CB920-CE94-66B1-2FC3-866A73BC8744}"/>
              </a:ext>
            </a:extLst>
          </p:cNvPr>
          <p:cNvSpPr/>
          <p:nvPr/>
        </p:nvSpPr>
        <p:spPr>
          <a:xfrm>
            <a:off x="9620534" y="2720329"/>
            <a:ext cx="1873128" cy="1673330"/>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AEC15E3-8AB1-25F7-95EC-7478F26F03F1}"/>
              </a:ext>
            </a:extLst>
          </p:cNvPr>
          <p:cNvSpPr/>
          <p:nvPr/>
        </p:nvSpPr>
        <p:spPr>
          <a:xfrm>
            <a:off x="5972895" y="4393904"/>
            <a:ext cx="1836262"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CA10211-E003-380F-C0DB-967D8DD8363A}"/>
              </a:ext>
            </a:extLst>
          </p:cNvPr>
          <p:cNvSpPr/>
          <p:nvPr/>
        </p:nvSpPr>
        <p:spPr>
          <a:xfrm>
            <a:off x="9623945" y="1040469"/>
            <a:ext cx="1869717" cy="1683834"/>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7676E0A-9A49-0CC0-57F1-FFF27D715131}"/>
              </a:ext>
            </a:extLst>
          </p:cNvPr>
          <p:cNvSpPr/>
          <p:nvPr/>
        </p:nvSpPr>
        <p:spPr>
          <a:xfrm>
            <a:off x="7809158" y="2709825"/>
            <a:ext cx="1814786"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A0CF419-A0E1-CE8E-F8BB-11C9B0106FC5}"/>
              </a:ext>
            </a:extLst>
          </p:cNvPr>
          <p:cNvSpPr/>
          <p:nvPr/>
        </p:nvSpPr>
        <p:spPr>
          <a:xfrm>
            <a:off x="5975680" y="2724303"/>
            <a:ext cx="1832702" cy="1669357"/>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F221293-3BAF-CD27-BD83-72230FA64A8F}"/>
              </a:ext>
            </a:extLst>
          </p:cNvPr>
          <p:cNvSpPr/>
          <p:nvPr/>
        </p:nvSpPr>
        <p:spPr>
          <a:xfrm>
            <a:off x="7809158" y="1036495"/>
            <a:ext cx="1814786" cy="1678996"/>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46">
            <a:extLst>
              <a:ext uri="{FF2B5EF4-FFF2-40B4-BE49-F238E27FC236}">
                <a16:creationId xmlns:a16="http://schemas.microsoft.com/office/drawing/2014/main" id="{EC837C86-49F5-ACBB-44FD-334BE656ED73}"/>
              </a:ext>
            </a:extLst>
          </p:cNvPr>
          <p:cNvSpPr/>
          <p:nvPr/>
        </p:nvSpPr>
        <p:spPr>
          <a:xfrm>
            <a:off x="9952504" y="237931"/>
            <a:ext cx="2055600" cy="399600"/>
          </a:xfrm>
          <a:prstGeom prst="roundRect">
            <a:avLst/>
          </a:prstGeom>
          <a:solidFill>
            <a:srgbClr val="0055A5"/>
          </a:solidFill>
          <a:ln>
            <a:solidFill>
              <a:srgbClr val="0055A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4" name="Rectangle 3">
            <a:extLst>
              <a:ext uri="{FF2B5EF4-FFF2-40B4-BE49-F238E27FC236}">
                <a16:creationId xmlns:a16="http://schemas.microsoft.com/office/drawing/2014/main" id="{E9ECDA2E-5F6F-7AE0-D566-303DFFEA0503}"/>
              </a:ext>
            </a:extLst>
          </p:cNvPr>
          <p:cNvSpPr/>
          <p:nvPr/>
        </p:nvSpPr>
        <p:spPr>
          <a:xfrm>
            <a:off x="581021" y="103649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A819A6B-D0AB-07F5-190C-43F9447C903E}"/>
              </a:ext>
            </a:extLst>
          </p:cNvPr>
          <p:cNvSpPr/>
          <p:nvPr/>
        </p:nvSpPr>
        <p:spPr>
          <a:xfrm>
            <a:off x="2441341" y="4393905"/>
            <a:ext cx="1765148"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123CBDD-C36F-EDB5-981B-38D75D4E3B97}"/>
              </a:ext>
            </a:extLst>
          </p:cNvPr>
          <p:cNvSpPr/>
          <p:nvPr/>
        </p:nvSpPr>
        <p:spPr>
          <a:xfrm>
            <a:off x="4209042" y="4393905"/>
            <a:ext cx="1764085"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9C09090-8341-0344-022B-3A9A95668ED0}"/>
              </a:ext>
            </a:extLst>
          </p:cNvPr>
          <p:cNvSpPr/>
          <p:nvPr/>
        </p:nvSpPr>
        <p:spPr>
          <a:xfrm>
            <a:off x="4209042" y="2720330"/>
            <a:ext cx="1764085" cy="1673330"/>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C692DA7-B741-2934-A497-459FF5B83497}"/>
              </a:ext>
            </a:extLst>
          </p:cNvPr>
          <p:cNvSpPr/>
          <p:nvPr/>
        </p:nvSpPr>
        <p:spPr>
          <a:xfrm>
            <a:off x="581021" y="439390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400C621-61AD-A6C2-C349-41874A125048}"/>
              </a:ext>
            </a:extLst>
          </p:cNvPr>
          <p:cNvSpPr/>
          <p:nvPr/>
        </p:nvSpPr>
        <p:spPr>
          <a:xfrm>
            <a:off x="4209042" y="1036496"/>
            <a:ext cx="1764085" cy="1683834"/>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23804511-BADC-871F-52A8-9FC25E8BB6B8}"/>
              </a:ext>
            </a:extLst>
          </p:cNvPr>
          <p:cNvSpPr/>
          <p:nvPr/>
        </p:nvSpPr>
        <p:spPr>
          <a:xfrm>
            <a:off x="2441341" y="2709825"/>
            <a:ext cx="1765148" cy="1685932"/>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FABC0D77-8B48-29B5-D838-E4AE2594407E}"/>
              </a:ext>
            </a:extLst>
          </p:cNvPr>
          <p:cNvSpPr/>
          <p:nvPr/>
        </p:nvSpPr>
        <p:spPr>
          <a:xfrm>
            <a:off x="581021" y="2709825"/>
            <a:ext cx="1862333" cy="168383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D48D2D7-8732-3A44-5D25-ACC9C080DCDF}"/>
              </a:ext>
            </a:extLst>
          </p:cNvPr>
          <p:cNvSpPr/>
          <p:nvPr/>
        </p:nvSpPr>
        <p:spPr>
          <a:xfrm>
            <a:off x="2441341" y="1036495"/>
            <a:ext cx="1765148" cy="1673085"/>
          </a:xfrm>
          <a:prstGeom prst="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5" name="TextBox 94">
            <a:extLst>
              <a:ext uri="{FF2B5EF4-FFF2-40B4-BE49-F238E27FC236}">
                <a16:creationId xmlns:a16="http://schemas.microsoft.com/office/drawing/2014/main" id="{B8D3B851-B3C7-96AF-B0C4-3209F36961EB}"/>
              </a:ext>
            </a:extLst>
          </p:cNvPr>
          <p:cNvSpPr txBox="1"/>
          <p:nvPr/>
        </p:nvSpPr>
        <p:spPr>
          <a:xfrm>
            <a:off x="2307019" y="1099808"/>
            <a:ext cx="1957690" cy="400110"/>
          </a:xfrm>
          <a:prstGeom prst="rect">
            <a:avLst/>
          </a:prstGeom>
          <a:noFill/>
        </p:spPr>
        <p:txBody>
          <a:bodyPr wrap="square" rtlCol="0">
            <a:spAutoFit/>
          </a:bodyPr>
          <a:lstStyle/>
          <a:p>
            <a:pPr algn="ctr"/>
            <a:r>
              <a:rPr lang="en-GB" sz="2000" b="1">
                <a:solidFill>
                  <a:srgbClr val="0055A5"/>
                </a:solidFill>
              </a:rPr>
              <a:t>doctor</a:t>
            </a:r>
          </a:p>
        </p:txBody>
      </p:sp>
      <p:sp>
        <p:nvSpPr>
          <p:cNvPr id="97" name="TextBox 96">
            <a:extLst>
              <a:ext uri="{FF2B5EF4-FFF2-40B4-BE49-F238E27FC236}">
                <a16:creationId xmlns:a16="http://schemas.microsoft.com/office/drawing/2014/main" id="{4D694D54-B6CE-EEA8-51CB-476079D1D151}"/>
              </a:ext>
            </a:extLst>
          </p:cNvPr>
          <p:cNvSpPr txBox="1"/>
          <p:nvPr/>
        </p:nvSpPr>
        <p:spPr>
          <a:xfrm>
            <a:off x="570351" y="1099808"/>
            <a:ext cx="1873043" cy="400110"/>
          </a:xfrm>
          <a:prstGeom prst="rect">
            <a:avLst/>
          </a:prstGeom>
          <a:noFill/>
        </p:spPr>
        <p:txBody>
          <a:bodyPr wrap="square" rtlCol="0">
            <a:spAutoFit/>
          </a:bodyPr>
          <a:lstStyle/>
          <a:p>
            <a:pPr algn="ctr"/>
            <a:r>
              <a:rPr lang="en-GB" sz="2000" b="1" dirty="0">
                <a:solidFill>
                  <a:srgbClr val="0055A5"/>
                </a:solidFill>
              </a:rPr>
              <a:t>postman</a:t>
            </a:r>
          </a:p>
        </p:txBody>
      </p:sp>
      <p:sp>
        <p:nvSpPr>
          <p:cNvPr id="99" name="TextBox 98">
            <a:extLst>
              <a:ext uri="{FF2B5EF4-FFF2-40B4-BE49-F238E27FC236}">
                <a16:creationId xmlns:a16="http://schemas.microsoft.com/office/drawing/2014/main" id="{6D6A788C-7368-05E5-EB9D-0F5DCFD46575}"/>
              </a:ext>
            </a:extLst>
          </p:cNvPr>
          <p:cNvSpPr txBox="1"/>
          <p:nvPr/>
        </p:nvSpPr>
        <p:spPr>
          <a:xfrm>
            <a:off x="7693441" y="1099808"/>
            <a:ext cx="1927093" cy="400110"/>
          </a:xfrm>
          <a:prstGeom prst="rect">
            <a:avLst/>
          </a:prstGeom>
          <a:noFill/>
        </p:spPr>
        <p:txBody>
          <a:bodyPr wrap="square" rtlCol="0">
            <a:spAutoFit/>
          </a:bodyPr>
          <a:lstStyle/>
          <a:p>
            <a:pPr algn="ctr"/>
            <a:r>
              <a:rPr lang="en-GB" sz="2000" b="1">
                <a:solidFill>
                  <a:srgbClr val="0055A5"/>
                </a:solidFill>
              </a:rPr>
              <a:t>fish</a:t>
            </a:r>
          </a:p>
        </p:txBody>
      </p:sp>
      <p:sp>
        <p:nvSpPr>
          <p:cNvPr id="101" name="TextBox 100">
            <a:extLst>
              <a:ext uri="{FF2B5EF4-FFF2-40B4-BE49-F238E27FC236}">
                <a16:creationId xmlns:a16="http://schemas.microsoft.com/office/drawing/2014/main" id="{8A81B79B-13BD-2A73-8454-404BE4D9F332}"/>
              </a:ext>
            </a:extLst>
          </p:cNvPr>
          <p:cNvSpPr txBox="1"/>
          <p:nvPr/>
        </p:nvSpPr>
        <p:spPr>
          <a:xfrm>
            <a:off x="4154686" y="2764690"/>
            <a:ext cx="1807204" cy="400110"/>
          </a:xfrm>
          <a:prstGeom prst="rect">
            <a:avLst/>
          </a:prstGeom>
          <a:noFill/>
        </p:spPr>
        <p:txBody>
          <a:bodyPr wrap="square" rtlCol="0">
            <a:spAutoFit/>
          </a:bodyPr>
          <a:lstStyle/>
          <a:p>
            <a:pPr algn="ctr"/>
            <a:r>
              <a:rPr lang="en-GB" sz="2000" b="1">
                <a:solidFill>
                  <a:srgbClr val="0055A5"/>
                </a:solidFill>
              </a:rPr>
              <a:t>mountain</a:t>
            </a:r>
          </a:p>
        </p:txBody>
      </p:sp>
      <p:sp>
        <p:nvSpPr>
          <p:cNvPr id="103" name="TextBox 102">
            <a:extLst>
              <a:ext uri="{FF2B5EF4-FFF2-40B4-BE49-F238E27FC236}">
                <a16:creationId xmlns:a16="http://schemas.microsoft.com/office/drawing/2014/main" id="{1275AB79-DADE-8D7E-B90E-A66D67746767}"/>
              </a:ext>
            </a:extLst>
          </p:cNvPr>
          <p:cNvSpPr txBox="1"/>
          <p:nvPr/>
        </p:nvSpPr>
        <p:spPr>
          <a:xfrm>
            <a:off x="7841784" y="4412359"/>
            <a:ext cx="1630407" cy="400110"/>
          </a:xfrm>
          <a:prstGeom prst="rect">
            <a:avLst/>
          </a:prstGeom>
          <a:noFill/>
        </p:spPr>
        <p:txBody>
          <a:bodyPr wrap="square" rtlCol="0">
            <a:spAutoFit/>
          </a:bodyPr>
          <a:lstStyle/>
          <a:p>
            <a:pPr algn="ctr"/>
            <a:r>
              <a:rPr lang="en-GB" sz="2000" b="1">
                <a:solidFill>
                  <a:srgbClr val="0055A5"/>
                </a:solidFill>
              </a:rPr>
              <a:t>peace</a:t>
            </a:r>
          </a:p>
        </p:txBody>
      </p:sp>
      <p:sp>
        <p:nvSpPr>
          <p:cNvPr id="105" name="TextBox 104">
            <a:extLst>
              <a:ext uri="{FF2B5EF4-FFF2-40B4-BE49-F238E27FC236}">
                <a16:creationId xmlns:a16="http://schemas.microsoft.com/office/drawing/2014/main" id="{3AB8B425-9FC5-9C3C-ED1C-C48272CF981A}"/>
              </a:ext>
            </a:extLst>
          </p:cNvPr>
          <p:cNvSpPr txBox="1"/>
          <p:nvPr/>
        </p:nvSpPr>
        <p:spPr>
          <a:xfrm>
            <a:off x="561852" y="2764690"/>
            <a:ext cx="1890041" cy="400110"/>
          </a:xfrm>
          <a:prstGeom prst="rect">
            <a:avLst/>
          </a:prstGeom>
          <a:noFill/>
        </p:spPr>
        <p:txBody>
          <a:bodyPr wrap="square" rtlCol="0">
            <a:spAutoFit/>
          </a:bodyPr>
          <a:lstStyle/>
          <a:p>
            <a:pPr algn="ctr"/>
            <a:r>
              <a:rPr lang="en-GB" sz="2000" b="1" dirty="0">
                <a:solidFill>
                  <a:srgbClr val="0055A5"/>
                </a:solidFill>
              </a:rPr>
              <a:t>space</a:t>
            </a:r>
          </a:p>
        </p:txBody>
      </p:sp>
      <p:sp>
        <p:nvSpPr>
          <p:cNvPr id="107" name="TextBox 106">
            <a:extLst>
              <a:ext uri="{FF2B5EF4-FFF2-40B4-BE49-F238E27FC236}">
                <a16:creationId xmlns:a16="http://schemas.microsoft.com/office/drawing/2014/main" id="{E2584A36-9DD7-C895-61F3-E143ADA8BC7E}"/>
              </a:ext>
            </a:extLst>
          </p:cNvPr>
          <p:cNvSpPr txBox="1"/>
          <p:nvPr/>
        </p:nvSpPr>
        <p:spPr>
          <a:xfrm>
            <a:off x="9789218" y="4412359"/>
            <a:ext cx="1630407" cy="400110"/>
          </a:xfrm>
          <a:prstGeom prst="rect">
            <a:avLst/>
          </a:prstGeom>
          <a:noFill/>
        </p:spPr>
        <p:txBody>
          <a:bodyPr wrap="square" rtlCol="0">
            <a:spAutoFit/>
          </a:bodyPr>
          <a:lstStyle/>
          <a:p>
            <a:pPr algn="ctr"/>
            <a:r>
              <a:rPr lang="en-GB" sz="2000" b="1" dirty="0">
                <a:solidFill>
                  <a:srgbClr val="0055A5"/>
                </a:solidFill>
              </a:rPr>
              <a:t>dog</a:t>
            </a:r>
          </a:p>
        </p:txBody>
      </p:sp>
      <p:sp>
        <p:nvSpPr>
          <p:cNvPr id="109" name="TextBox 108">
            <a:extLst>
              <a:ext uri="{FF2B5EF4-FFF2-40B4-BE49-F238E27FC236}">
                <a16:creationId xmlns:a16="http://schemas.microsoft.com/office/drawing/2014/main" id="{C1B1C970-374C-79F3-E580-C4D561973CCA}"/>
              </a:ext>
            </a:extLst>
          </p:cNvPr>
          <p:cNvSpPr txBox="1"/>
          <p:nvPr/>
        </p:nvSpPr>
        <p:spPr>
          <a:xfrm>
            <a:off x="6052185" y="4412359"/>
            <a:ext cx="1630407" cy="400110"/>
          </a:xfrm>
          <a:prstGeom prst="rect">
            <a:avLst/>
          </a:prstGeom>
          <a:noFill/>
        </p:spPr>
        <p:txBody>
          <a:bodyPr wrap="square" rtlCol="0">
            <a:spAutoFit/>
          </a:bodyPr>
          <a:lstStyle/>
          <a:p>
            <a:pPr algn="ctr"/>
            <a:r>
              <a:rPr lang="en-GB" sz="2000" b="1">
                <a:solidFill>
                  <a:srgbClr val="0055A5"/>
                </a:solidFill>
              </a:rPr>
              <a:t>boat</a:t>
            </a:r>
          </a:p>
        </p:txBody>
      </p:sp>
      <p:sp>
        <p:nvSpPr>
          <p:cNvPr id="111" name="TextBox 110">
            <a:extLst>
              <a:ext uri="{FF2B5EF4-FFF2-40B4-BE49-F238E27FC236}">
                <a16:creationId xmlns:a16="http://schemas.microsoft.com/office/drawing/2014/main" id="{D2E7B021-7077-F873-CB05-96A4869AAF92}"/>
              </a:ext>
            </a:extLst>
          </p:cNvPr>
          <p:cNvSpPr txBox="1"/>
          <p:nvPr/>
        </p:nvSpPr>
        <p:spPr>
          <a:xfrm>
            <a:off x="7693441" y="2764690"/>
            <a:ext cx="1927093" cy="400110"/>
          </a:xfrm>
          <a:prstGeom prst="rect">
            <a:avLst/>
          </a:prstGeom>
          <a:noFill/>
        </p:spPr>
        <p:txBody>
          <a:bodyPr wrap="square" rtlCol="0">
            <a:spAutoFit/>
          </a:bodyPr>
          <a:lstStyle/>
          <a:p>
            <a:pPr algn="ctr"/>
            <a:r>
              <a:rPr lang="en-GB" sz="2000" b="1">
                <a:solidFill>
                  <a:srgbClr val="0055A5"/>
                </a:solidFill>
              </a:rPr>
              <a:t>vegetables</a:t>
            </a:r>
          </a:p>
        </p:txBody>
      </p:sp>
      <p:sp>
        <p:nvSpPr>
          <p:cNvPr id="113" name="TextBox 112">
            <a:extLst>
              <a:ext uri="{FF2B5EF4-FFF2-40B4-BE49-F238E27FC236}">
                <a16:creationId xmlns:a16="http://schemas.microsoft.com/office/drawing/2014/main" id="{89E1ACAF-C902-4521-7A08-5D2278A37A10}"/>
              </a:ext>
            </a:extLst>
          </p:cNvPr>
          <p:cNvSpPr txBox="1"/>
          <p:nvPr/>
        </p:nvSpPr>
        <p:spPr>
          <a:xfrm>
            <a:off x="691669" y="4412359"/>
            <a:ext cx="1630407" cy="400110"/>
          </a:xfrm>
          <a:prstGeom prst="rect">
            <a:avLst/>
          </a:prstGeom>
          <a:noFill/>
        </p:spPr>
        <p:txBody>
          <a:bodyPr wrap="square" rtlCol="0">
            <a:spAutoFit/>
          </a:bodyPr>
          <a:lstStyle/>
          <a:p>
            <a:pPr algn="ctr"/>
            <a:r>
              <a:rPr lang="en-GB" sz="2000" b="1" dirty="0">
                <a:solidFill>
                  <a:srgbClr val="0055A5"/>
                </a:solidFill>
              </a:rPr>
              <a:t>thousand</a:t>
            </a:r>
          </a:p>
        </p:txBody>
      </p:sp>
      <p:sp>
        <p:nvSpPr>
          <p:cNvPr id="115" name="TextBox 114">
            <a:extLst>
              <a:ext uri="{FF2B5EF4-FFF2-40B4-BE49-F238E27FC236}">
                <a16:creationId xmlns:a16="http://schemas.microsoft.com/office/drawing/2014/main" id="{D017EEA3-EE4A-4966-E42A-6A8E2C332CE7}"/>
              </a:ext>
            </a:extLst>
          </p:cNvPr>
          <p:cNvSpPr txBox="1"/>
          <p:nvPr/>
        </p:nvSpPr>
        <p:spPr>
          <a:xfrm>
            <a:off x="2470661" y="2764690"/>
            <a:ext cx="1630407" cy="400110"/>
          </a:xfrm>
          <a:prstGeom prst="rect">
            <a:avLst/>
          </a:prstGeom>
          <a:noFill/>
        </p:spPr>
        <p:txBody>
          <a:bodyPr wrap="square" rtlCol="0">
            <a:spAutoFit/>
          </a:bodyPr>
          <a:lstStyle/>
          <a:p>
            <a:pPr algn="ctr"/>
            <a:r>
              <a:rPr lang="en-GB" sz="2000" b="1">
                <a:solidFill>
                  <a:srgbClr val="0055A5"/>
                </a:solidFill>
              </a:rPr>
              <a:t>breakfast</a:t>
            </a:r>
          </a:p>
        </p:txBody>
      </p:sp>
      <p:sp>
        <p:nvSpPr>
          <p:cNvPr id="117" name="TextBox 116">
            <a:extLst>
              <a:ext uri="{FF2B5EF4-FFF2-40B4-BE49-F238E27FC236}">
                <a16:creationId xmlns:a16="http://schemas.microsoft.com/office/drawing/2014/main" id="{4F67336F-DE4F-0CEF-69B8-5666A54C2E1F}"/>
              </a:ext>
            </a:extLst>
          </p:cNvPr>
          <p:cNvSpPr txBox="1"/>
          <p:nvPr/>
        </p:nvSpPr>
        <p:spPr>
          <a:xfrm>
            <a:off x="9576621" y="1099808"/>
            <a:ext cx="2055600" cy="400110"/>
          </a:xfrm>
          <a:prstGeom prst="rect">
            <a:avLst/>
          </a:prstGeom>
          <a:noFill/>
        </p:spPr>
        <p:txBody>
          <a:bodyPr wrap="square" rtlCol="0">
            <a:spAutoFit/>
          </a:bodyPr>
          <a:lstStyle/>
          <a:p>
            <a:pPr algn="ctr"/>
            <a:r>
              <a:rPr lang="en-GB" sz="2000" b="1">
                <a:solidFill>
                  <a:srgbClr val="0055A5"/>
                </a:solidFill>
              </a:rPr>
              <a:t>seventy</a:t>
            </a:r>
          </a:p>
        </p:txBody>
      </p:sp>
      <p:sp>
        <p:nvSpPr>
          <p:cNvPr id="119" name="TextBox 118">
            <a:extLst>
              <a:ext uri="{FF2B5EF4-FFF2-40B4-BE49-F238E27FC236}">
                <a16:creationId xmlns:a16="http://schemas.microsoft.com/office/drawing/2014/main" id="{F0639920-1650-DC2B-2F9F-4A1E71C26314}"/>
              </a:ext>
            </a:extLst>
          </p:cNvPr>
          <p:cNvSpPr txBox="1"/>
          <p:nvPr/>
        </p:nvSpPr>
        <p:spPr>
          <a:xfrm>
            <a:off x="6052185" y="1099808"/>
            <a:ext cx="1630407" cy="400110"/>
          </a:xfrm>
          <a:prstGeom prst="rect">
            <a:avLst/>
          </a:prstGeom>
          <a:noFill/>
        </p:spPr>
        <p:txBody>
          <a:bodyPr wrap="square" rtlCol="0">
            <a:spAutoFit/>
          </a:bodyPr>
          <a:lstStyle/>
          <a:p>
            <a:pPr algn="ctr"/>
            <a:r>
              <a:rPr lang="en-GB" sz="2000" b="1">
                <a:solidFill>
                  <a:srgbClr val="0055A5"/>
                </a:solidFill>
              </a:rPr>
              <a:t>school</a:t>
            </a:r>
          </a:p>
        </p:txBody>
      </p:sp>
      <p:sp>
        <p:nvSpPr>
          <p:cNvPr id="121" name="TextBox 120">
            <a:extLst>
              <a:ext uri="{FF2B5EF4-FFF2-40B4-BE49-F238E27FC236}">
                <a16:creationId xmlns:a16="http://schemas.microsoft.com/office/drawing/2014/main" id="{29A61ABE-8EB1-B8F0-BF42-27BDE4DF109C}"/>
              </a:ext>
            </a:extLst>
          </p:cNvPr>
          <p:cNvSpPr txBox="1"/>
          <p:nvPr/>
        </p:nvSpPr>
        <p:spPr>
          <a:xfrm>
            <a:off x="4243085" y="1099808"/>
            <a:ext cx="1630407" cy="400110"/>
          </a:xfrm>
          <a:prstGeom prst="rect">
            <a:avLst/>
          </a:prstGeom>
          <a:noFill/>
        </p:spPr>
        <p:txBody>
          <a:bodyPr wrap="square" rtlCol="0">
            <a:spAutoFit/>
          </a:bodyPr>
          <a:lstStyle/>
          <a:p>
            <a:pPr algn="ctr"/>
            <a:r>
              <a:rPr lang="en-GB" sz="2000" b="1">
                <a:solidFill>
                  <a:srgbClr val="0055A5"/>
                </a:solidFill>
              </a:rPr>
              <a:t>market</a:t>
            </a:r>
          </a:p>
        </p:txBody>
      </p:sp>
      <p:sp>
        <p:nvSpPr>
          <p:cNvPr id="123" name="TextBox 122">
            <a:extLst>
              <a:ext uri="{FF2B5EF4-FFF2-40B4-BE49-F238E27FC236}">
                <a16:creationId xmlns:a16="http://schemas.microsoft.com/office/drawing/2014/main" id="{18B89BBE-1516-FE44-3252-7C70ACE5B8BF}"/>
              </a:ext>
            </a:extLst>
          </p:cNvPr>
          <p:cNvSpPr txBox="1"/>
          <p:nvPr/>
        </p:nvSpPr>
        <p:spPr>
          <a:xfrm>
            <a:off x="5903842" y="2764690"/>
            <a:ext cx="1927093" cy="400110"/>
          </a:xfrm>
          <a:prstGeom prst="rect">
            <a:avLst/>
          </a:prstGeom>
          <a:noFill/>
        </p:spPr>
        <p:txBody>
          <a:bodyPr wrap="square" rtlCol="0">
            <a:spAutoFit/>
          </a:bodyPr>
          <a:lstStyle/>
          <a:p>
            <a:pPr algn="ctr"/>
            <a:r>
              <a:rPr lang="en-GB" sz="2000" b="1">
                <a:solidFill>
                  <a:srgbClr val="0055A5"/>
                </a:solidFill>
              </a:rPr>
              <a:t>eighty</a:t>
            </a:r>
            <a:endParaRPr lang="en-GB">
              <a:solidFill>
                <a:srgbClr val="0055A5"/>
              </a:solidFill>
            </a:endParaRPr>
          </a:p>
        </p:txBody>
      </p:sp>
      <p:sp>
        <p:nvSpPr>
          <p:cNvPr id="125" name="TextBox 124">
            <a:extLst>
              <a:ext uri="{FF2B5EF4-FFF2-40B4-BE49-F238E27FC236}">
                <a16:creationId xmlns:a16="http://schemas.microsoft.com/office/drawing/2014/main" id="{5C97092F-B048-896F-7377-77766856B3E3}"/>
              </a:ext>
            </a:extLst>
          </p:cNvPr>
          <p:cNvSpPr txBox="1"/>
          <p:nvPr/>
        </p:nvSpPr>
        <p:spPr>
          <a:xfrm>
            <a:off x="4243085" y="4412359"/>
            <a:ext cx="1630407" cy="400110"/>
          </a:xfrm>
          <a:prstGeom prst="rect">
            <a:avLst/>
          </a:prstGeom>
          <a:noFill/>
        </p:spPr>
        <p:txBody>
          <a:bodyPr wrap="square" rtlCol="0">
            <a:spAutoFit/>
          </a:bodyPr>
          <a:lstStyle/>
          <a:p>
            <a:pPr algn="ctr"/>
            <a:r>
              <a:rPr lang="en-GB" sz="2000" b="1">
                <a:solidFill>
                  <a:srgbClr val="0055A5"/>
                </a:solidFill>
              </a:rPr>
              <a:t>agreement</a:t>
            </a:r>
          </a:p>
        </p:txBody>
      </p:sp>
      <p:sp>
        <p:nvSpPr>
          <p:cNvPr id="127" name="TextBox 126">
            <a:extLst>
              <a:ext uri="{FF2B5EF4-FFF2-40B4-BE49-F238E27FC236}">
                <a16:creationId xmlns:a16="http://schemas.microsoft.com/office/drawing/2014/main" id="{C5208712-E000-5890-8B2D-4F431747ED51}"/>
              </a:ext>
            </a:extLst>
          </p:cNvPr>
          <p:cNvSpPr txBox="1"/>
          <p:nvPr/>
        </p:nvSpPr>
        <p:spPr>
          <a:xfrm>
            <a:off x="2348271" y="4412359"/>
            <a:ext cx="1875186" cy="400110"/>
          </a:xfrm>
          <a:prstGeom prst="rect">
            <a:avLst/>
          </a:prstGeom>
          <a:noFill/>
        </p:spPr>
        <p:txBody>
          <a:bodyPr wrap="square" rtlCol="0">
            <a:spAutoFit/>
          </a:bodyPr>
          <a:lstStyle/>
          <a:p>
            <a:pPr algn="ctr"/>
            <a:r>
              <a:rPr lang="en-GB" sz="2000" b="1">
                <a:solidFill>
                  <a:srgbClr val="0055A5"/>
                </a:solidFill>
              </a:rPr>
              <a:t>teacher</a:t>
            </a:r>
          </a:p>
        </p:txBody>
      </p:sp>
      <p:sp>
        <p:nvSpPr>
          <p:cNvPr id="129" name="TextBox 128">
            <a:extLst>
              <a:ext uri="{FF2B5EF4-FFF2-40B4-BE49-F238E27FC236}">
                <a16:creationId xmlns:a16="http://schemas.microsoft.com/office/drawing/2014/main" id="{43786DA8-D1E3-C6C9-F27D-E3FB1771B52E}"/>
              </a:ext>
            </a:extLst>
          </p:cNvPr>
          <p:cNvSpPr txBox="1"/>
          <p:nvPr/>
        </p:nvSpPr>
        <p:spPr>
          <a:xfrm>
            <a:off x="9789218" y="2764690"/>
            <a:ext cx="1630407" cy="400110"/>
          </a:xfrm>
          <a:prstGeom prst="rect">
            <a:avLst/>
          </a:prstGeom>
          <a:noFill/>
        </p:spPr>
        <p:txBody>
          <a:bodyPr wrap="square" rtlCol="0">
            <a:spAutoFit/>
          </a:bodyPr>
          <a:lstStyle/>
          <a:p>
            <a:pPr algn="ctr"/>
            <a:r>
              <a:rPr lang="en-GB" sz="2000" b="1">
                <a:solidFill>
                  <a:srgbClr val="0055A5"/>
                </a:solidFill>
              </a:rPr>
              <a:t>party</a:t>
            </a:r>
          </a:p>
        </p:txBody>
      </p:sp>
      <p:pic>
        <p:nvPicPr>
          <p:cNvPr id="22" name="Picture 21" descr="Icon&#10;&#10;Description automatically generated">
            <a:extLst>
              <a:ext uri="{FF2B5EF4-FFF2-40B4-BE49-F238E27FC236}">
                <a16:creationId xmlns:a16="http://schemas.microsoft.com/office/drawing/2014/main" id="{B1E60DCB-6A5D-B810-BFF5-FA1268BB19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8054" y="1743305"/>
            <a:ext cx="1627332" cy="813666"/>
          </a:xfrm>
          <a:prstGeom prst="rect">
            <a:avLst/>
          </a:prstGeom>
        </p:spPr>
      </p:pic>
      <p:pic>
        <p:nvPicPr>
          <p:cNvPr id="31" name="Picture 30" descr="A picture containing text, vector graphics, toy&#10;&#10;Description automatically generated">
            <a:extLst>
              <a:ext uri="{FF2B5EF4-FFF2-40B4-BE49-F238E27FC236}">
                <a16:creationId xmlns:a16="http://schemas.microsoft.com/office/drawing/2014/main" id="{17A20057-AABF-22C1-5135-70BB2546CE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7199" y="1563231"/>
            <a:ext cx="1440377" cy="1098288"/>
          </a:xfrm>
          <a:prstGeom prst="rect">
            <a:avLst/>
          </a:prstGeom>
        </p:spPr>
      </p:pic>
      <p:pic>
        <p:nvPicPr>
          <p:cNvPr id="38" name="Picture 37" descr="Calendar&#10;&#10;Description automatically generated">
            <a:extLst>
              <a:ext uri="{FF2B5EF4-FFF2-40B4-BE49-F238E27FC236}">
                <a16:creationId xmlns:a16="http://schemas.microsoft.com/office/drawing/2014/main" id="{76AB0AA4-E43D-B678-9ADE-732B9C47C6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6718" y="1591011"/>
            <a:ext cx="1145953" cy="970479"/>
          </a:xfrm>
          <a:prstGeom prst="rect">
            <a:avLst/>
          </a:prstGeom>
        </p:spPr>
      </p:pic>
      <p:pic>
        <p:nvPicPr>
          <p:cNvPr id="40" name="Picture 39" descr="A picture containing toy&#10;&#10;Description automatically generated">
            <a:extLst>
              <a:ext uri="{FF2B5EF4-FFF2-40B4-BE49-F238E27FC236}">
                <a16:creationId xmlns:a16="http://schemas.microsoft.com/office/drawing/2014/main" id="{EFD5D93A-7408-F312-59EE-DFAF2720CC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1602" y="1539402"/>
            <a:ext cx="707041" cy="1093287"/>
          </a:xfrm>
          <a:prstGeom prst="rect">
            <a:avLst/>
          </a:prstGeom>
        </p:spPr>
      </p:pic>
      <p:pic>
        <p:nvPicPr>
          <p:cNvPr id="45" name="Picture 44" descr="A picture containing aircraft, transport, balloon&#10;&#10;Description automatically generated">
            <a:extLst>
              <a:ext uri="{FF2B5EF4-FFF2-40B4-BE49-F238E27FC236}">
                <a16:creationId xmlns:a16="http://schemas.microsoft.com/office/drawing/2014/main" id="{F3AF2B68-BA8C-E7EF-A38A-71DF1539F6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53747" y="3183254"/>
            <a:ext cx="1023131" cy="1165131"/>
          </a:xfrm>
          <a:prstGeom prst="rect">
            <a:avLst/>
          </a:prstGeom>
        </p:spPr>
      </p:pic>
      <p:pic>
        <p:nvPicPr>
          <p:cNvPr id="47" name="Picture 46" descr="A picture containing vegetable&#10;&#10;Description automatically generated">
            <a:extLst>
              <a:ext uri="{FF2B5EF4-FFF2-40B4-BE49-F238E27FC236}">
                <a16:creationId xmlns:a16="http://schemas.microsoft.com/office/drawing/2014/main" id="{09BB6C6B-3FAD-319A-2BB0-662CF3A267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0247" y="3173771"/>
            <a:ext cx="1499112" cy="1104424"/>
          </a:xfrm>
          <a:prstGeom prst="rect">
            <a:avLst/>
          </a:prstGeom>
        </p:spPr>
      </p:pic>
      <p:pic>
        <p:nvPicPr>
          <p:cNvPr id="49" name="Picture 48" descr="Logo&#10;&#10;Description automatically generated">
            <a:extLst>
              <a:ext uri="{FF2B5EF4-FFF2-40B4-BE49-F238E27FC236}">
                <a16:creationId xmlns:a16="http://schemas.microsoft.com/office/drawing/2014/main" id="{21836518-06E0-7885-4F98-FF8057E833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3662" y="3282547"/>
            <a:ext cx="648930" cy="996051"/>
          </a:xfrm>
          <a:prstGeom prst="rect">
            <a:avLst/>
          </a:prstGeom>
        </p:spPr>
      </p:pic>
      <p:pic>
        <p:nvPicPr>
          <p:cNvPr id="53" name="Picture 52" descr="Shape, circle&#10;&#10;Description automatically generated">
            <a:extLst>
              <a:ext uri="{FF2B5EF4-FFF2-40B4-BE49-F238E27FC236}">
                <a16:creationId xmlns:a16="http://schemas.microsoft.com/office/drawing/2014/main" id="{4817FE11-2787-533E-CC22-457DADCEF1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13714" y="3242516"/>
            <a:ext cx="648930" cy="1010500"/>
          </a:xfrm>
          <a:prstGeom prst="rect">
            <a:avLst/>
          </a:prstGeom>
        </p:spPr>
      </p:pic>
      <p:pic>
        <p:nvPicPr>
          <p:cNvPr id="57" name="Picture 56" descr="Icon&#10;&#10;Description automatically generated with low confidence">
            <a:extLst>
              <a:ext uri="{FF2B5EF4-FFF2-40B4-BE49-F238E27FC236}">
                <a16:creationId xmlns:a16="http://schemas.microsoft.com/office/drawing/2014/main" id="{A1CBD2D1-B763-148E-2728-E9119D4888F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87111" y="3170004"/>
            <a:ext cx="1167355" cy="1167355"/>
          </a:xfrm>
          <a:prstGeom prst="rect">
            <a:avLst/>
          </a:prstGeom>
        </p:spPr>
      </p:pic>
      <p:pic>
        <p:nvPicPr>
          <p:cNvPr id="61" name="Picture 60" descr="A picture containing text&#10;&#10;Description automatically generated">
            <a:extLst>
              <a:ext uri="{FF2B5EF4-FFF2-40B4-BE49-F238E27FC236}">
                <a16:creationId xmlns:a16="http://schemas.microsoft.com/office/drawing/2014/main" id="{82588A4D-3356-FF44-008E-7BF3D0E602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8114" y="3479575"/>
            <a:ext cx="1166510" cy="814127"/>
          </a:xfrm>
          <a:prstGeom prst="rect">
            <a:avLst/>
          </a:prstGeom>
        </p:spPr>
      </p:pic>
      <p:pic>
        <p:nvPicPr>
          <p:cNvPr id="64" name="Picture 63" descr="A picture containing background pattern&#10;&#10;Description automatically generated">
            <a:extLst>
              <a:ext uri="{FF2B5EF4-FFF2-40B4-BE49-F238E27FC236}">
                <a16:creationId xmlns:a16="http://schemas.microsoft.com/office/drawing/2014/main" id="{62D9D72B-D8EF-D602-DB67-25525E6DD9C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3229" y="3267445"/>
            <a:ext cx="1642011" cy="1026257"/>
          </a:xfrm>
          <a:prstGeom prst="rect">
            <a:avLst/>
          </a:prstGeom>
        </p:spPr>
      </p:pic>
      <p:pic>
        <p:nvPicPr>
          <p:cNvPr id="66" name="Picture 65" descr="A drawing of a person&#10;&#10;Description automatically generated with low confidence">
            <a:extLst>
              <a:ext uri="{FF2B5EF4-FFF2-40B4-BE49-F238E27FC236}">
                <a16:creationId xmlns:a16="http://schemas.microsoft.com/office/drawing/2014/main" id="{C1EA42C3-18F9-2141-E20C-0FDE7D6C89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06547" y="4764359"/>
            <a:ext cx="1148163" cy="1277215"/>
          </a:xfrm>
          <a:prstGeom prst="rect">
            <a:avLst/>
          </a:prstGeom>
        </p:spPr>
      </p:pic>
      <p:pic>
        <p:nvPicPr>
          <p:cNvPr id="69" name="Picture 68" descr="A cartoon of a person&#10;&#10;Description automatically generated with low confidence">
            <a:extLst>
              <a:ext uri="{FF2B5EF4-FFF2-40B4-BE49-F238E27FC236}">
                <a16:creationId xmlns:a16="http://schemas.microsoft.com/office/drawing/2014/main" id="{5B51D546-2428-DBDB-0970-E0AD5606FC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26244" y="5060305"/>
            <a:ext cx="1348372" cy="945967"/>
          </a:xfrm>
          <a:prstGeom prst="rect">
            <a:avLst/>
          </a:prstGeom>
        </p:spPr>
      </p:pic>
      <p:pic>
        <p:nvPicPr>
          <p:cNvPr id="76" name="Picture 75" descr="Logo&#10;&#10;Description automatically generated">
            <a:extLst>
              <a:ext uri="{FF2B5EF4-FFF2-40B4-BE49-F238E27FC236}">
                <a16:creationId xmlns:a16="http://schemas.microsoft.com/office/drawing/2014/main" id="{F7A80398-C4CE-B688-A91C-EEBA147D1CE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5224" y="5138189"/>
            <a:ext cx="397503" cy="610132"/>
          </a:xfrm>
          <a:prstGeom prst="rect">
            <a:avLst/>
          </a:prstGeom>
        </p:spPr>
      </p:pic>
      <p:pic>
        <p:nvPicPr>
          <p:cNvPr id="77" name="Picture 76" descr="Logo&#10;&#10;Description automatically generated">
            <a:extLst>
              <a:ext uri="{FF2B5EF4-FFF2-40B4-BE49-F238E27FC236}">
                <a16:creationId xmlns:a16="http://schemas.microsoft.com/office/drawing/2014/main" id="{69FEE537-4CE3-9FB8-7BD7-19A8B5FD3DD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85673" y="5138189"/>
            <a:ext cx="397503" cy="610132"/>
          </a:xfrm>
          <a:prstGeom prst="rect">
            <a:avLst/>
          </a:prstGeom>
        </p:spPr>
      </p:pic>
      <p:pic>
        <p:nvPicPr>
          <p:cNvPr id="78" name="Picture 77" descr="Logo&#10;&#10;Description automatically generated">
            <a:extLst>
              <a:ext uri="{FF2B5EF4-FFF2-40B4-BE49-F238E27FC236}">
                <a16:creationId xmlns:a16="http://schemas.microsoft.com/office/drawing/2014/main" id="{B62F8A7F-AEF9-27D9-9602-B55C33B3003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35449" y="5138189"/>
            <a:ext cx="397503" cy="610132"/>
          </a:xfrm>
          <a:prstGeom prst="rect">
            <a:avLst/>
          </a:prstGeom>
        </p:spPr>
      </p:pic>
      <p:pic>
        <p:nvPicPr>
          <p:cNvPr id="79" name="Picture 78" descr="Logo&#10;&#10;Description automatically generated">
            <a:extLst>
              <a:ext uri="{FF2B5EF4-FFF2-40B4-BE49-F238E27FC236}">
                <a16:creationId xmlns:a16="http://schemas.microsoft.com/office/drawing/2014/main" id="{E369CFF8-6597-ADD9-E990-413754E3394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604421" y="1604356"/>
            <a:ext cx="571323" cy="876931"/>
          </a:xfrm>
          <a:prstGeom prst="rect">
            <a:avLst/>
          </a:prstGeom>
        </p:spPr>
      </p:pic>
      <p:pic>
        <p:nvPicPr>
          <p:cNvPr id="81" name="Picture 80" descr="Shape&#10;&#10;Description automatically generated">
            <a:extLst>
              <a:ext uri="{FF2B5EF4-FFF2-40B4-BE49-F238E27FC236}">
                <a16:creationId xmlns:a16="http://schemas.microsoft.com/office/drawing/2014/main" id="{ECA1E35A-730A-4946-C05E-049B3DA74A4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896797" y="1579754"/>
            <a:ext cx="707623" cy="926133"/>
          </a:xfrm>
          <a:prstGeom prst="rect">
            <a:avLst/>
          </a:prstGeom>
        </p:spPr>
      </p:pic>
      <p:pic>
        <p:nvPicPr>
          <p:cNvPr id="83" name="Picture 82" descr="Arrow&#10;&#10;Description automatically generated">
            <a:extLst>
              <a:ext uri="{FF2B5EF4-FFF2-40B4-BE49-F238E27FC236}">
                <a16:creationId xmlns:a16="http://schemas.microsoft.com/office/drawing/2014/main" id="{59C936F3-BD03-BCDC-6C5A-56897DCB8F4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19072" y="5103435"/>
            <a:ext cx="424799" cy="659082"/>
          </a:xfrm>
          <a:prstGeom prst="rect">
            <a:avLst/>
          </a:prstGeom>
        </p:spPr>
      </p:pic>
      <p:pic>
        <p:nvPicPr>
          <p:cNvPr id="85" name="Picture 84" descr="Graphical user interface, application&#10;&#10;Description automatically generated">
            <a:extLst>
              <a:ext uri="{FF2B5EF4-FFF2-40B4-BE49-F238E27FC236}">
                <a16:creationId xmlns:a16="http://schemas.microsoft.com/office/drawing/2014/main" id="{A4EB8054-6AF0-A764-EF7F-6398D0B1C27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009100" y="4896179"/>
            <a:ext cx="1764085" cy="986785"/>
          </a:xfrm>
          <a:prstGeom prst="rect">
            <a:avLst/>
          </a:prstGeom>
        </p:spPr>
      </p:pic>
      <p:pic>
        <p:nvPicPr>
          <p:cNvPr id="87" name="Picture 86" descr="A person wearing a garment&#10;&#10;Description automatically generated with medium confidence">
            <a:extLst>
              <a:ext uri="{FF2B5EF4-FFF2-40B4-BE49-F238E27FC236}">
                <a16:creationId xmlns:a16="http://schemas.microsoft.com/office/drawing/2014/main" id="{85DD5773-3457-BAEA-83B5-6C2E3AEDA13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79902" y="4808755"/>
            <a:ext cx="807388" cy="1197517"/>
          </a:xfrm>
          <a:prstGeom prst="rect">
            <a:avLst/>
          </a:prstGeom>
        </p:spPr>
      </p:pic>
      <p:pic>
        <p:nvPicPr>
          <p:cNvPr id="2" name="Picture 1" descr="A picture containing text, clock&#10;&#10;Description automatically generated">
            <a:extLst>
              <a:ext uri="{FF2B5EF4-FFF2-40B4-BE49-F238E27FC236}">
                <a16:creationId xmlns:a16="http://schemas.microsoft.com/office/drawing/2014/main" id="{30CAF899-B3D8-E43C-2EE4-F432C0A19EDC}"/>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46061"/>
          <a:stretch/>
        </p:blipFill>
        <p:spPr>
          <a:xfrm>
            <a:off x="1126776" y="1345556"/>
            <a:ext cx="836317" cy="1338107"/>
          </a:xfrm>
          <a:prstGeom prst="rect">
            <a:avLst/>
          </a:prstGeom>
        </p:spPr>
      </p:pic>
      <p:pic>
        <p:nvPicPr>
          <p:cNvPr id="5" name="Picture 4" descr="A picture containing text, vector graphics&#10;&#10;Description automatically generated">
            <a:extLst>
              <a:ext uri="{FF2B5EF4-FFF2-40B4-BE49-F238E27FC236}">
                <a16:creationId xmlns:a16="http://schemas.microsoft.com/office/drawing/2014/main" id="{56317ED0-BF58-ADED-1BF4-ABEFF720118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991318" y="4772621"/>
            <a:ext cx="1131560" cy="1110343"/>
          </a:xfrm>
          <a:prstGeom prst="rect">
            <a:avLst/>
          </a:prstGeom>
        </p:spPr>
      </p:pic>
    </p:spTree>
    <p:extLst>
      <p:ext uri="{BB962C8B-B14F-4D97-AF65-F5344CB8AC3E}">
        <p14:creationId xmlns:p14="http://schemas.microsoft.com/office/powerpoint/2010/main" val="3142828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D9E7-F6C0-B444-B8E8-639F6455243D}"/>
              </a:ext>
            </a:extLst>
          </p:cNvPr>
          <p:cNvSpPr>
            <a:spLocks noGrp="1"/>
          </p:cNvSpPr>
          <p:nvPr>
            <p:ph type="title"/>
          </p:nvPr>
        </p:nvSpPr>
        <p:spPr>
          <a:xfrm>
            <a:off x="0" y="10680"/>
            <a:ext cx="10515600" cy="1325563"/>
          </a:xfrm>
        </p:spPr>
        <p:txBody>
          <a:bodyPr>
            <a:normAutofit fontScale="90000"/>
          </a:bodyPr>
          <a:lstStyle/>
          <a:p>
            <a:pPr lvl="0">
              <a:lnSpc>
                <a:spcPct val="100000"/>
              </a:lnSpc>
              <a:spcBef>
                <a:spcPts val="0"/>
              </a:spcBef>
            </a:pPr>
            <a:r>
              <a:rPr lang="en-GB" sz="11600" b="1" dirty="0">
                <a:solidFill>
                  <a:schemeClr val="tx2"/>
                </a:solidFill>
                <a:ea typeface="+mn-ea"/>
                <a:cs typeface="Calibri" panose="020F0502020204030204" pitchFamily="34" charset="0"/>
              </a:rPr>
              <a:t>SFC</a:t>
            </a:r>
            <a:endParaRPr lang="en-US" dirty="0">
              <a:solidFill>
                <a:schemeClr val="tx2"/>
              </a:solidFill>
            </a:endParaRPr>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0" b="0" i="0" u="none" strike="noStrike" kern="1200" cap="none" spc="0" normalizeH="0" baseline="0" dirty="0">
                <a:ln>
                  <a:noFill/>
                </a:ln>
                <a:solidFill>
                  <a:schemeClr val="tx2"/>
                </a:solidFill>
                <a:effectLst/>
                <a:uLnTx/>
                <a:uFillTx/>
                <a:latin typeface="Century Gothic" panose="020B0502020202020204" pitchFamily="34" charset="0"/>
                <a:ea typeface="+mn-ea"/>
                <a:cs typeface="Calibri" panose="020F0502020204030204" pitchFamily="34" charset="0"/>
              </a:rPr>
              <a:t>dans</a:t>
            </a: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chemeClr val="accent2"/>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ox with an arrow pointing dow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5988" y="4512981"/>
            <a:ext cx="1860024" cy="1568621"/>
          </a:xfrm>
          <a:prstGeom prst="rect">
            <a:avLst/>
          </a:prstGeom>
        </p:spPr>
      </p:pic>
      <p:sp>
        <p:nvSpPr>
          <p:cNvPr id="13" name="Down Arrow 12" descr="orange down arrow pointing into the box"/>
          <p:cNvSpPr/>
          <p:nvPr/>
        </p:nvSpPr>
        <p:spPr>
          <a:xfrm>
            <a:off x="5814545" y="4430941"/>
            <a:ext cx="560716" cy="1005108"/>
          </a:xfrm>
          <a:prstGeom prst="downArrow">
            <a:avLst/>
          </a:prstGeom>
          <a:solidFill>
            <a:schemeClr val="accent2"/>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2"/>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1344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1"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0000" b="1" dirty="0">
                <a:solidFill>
                  <a:srgbClr val="0055A5"/>
                </a:solidFill>
                <a:ea typeface="+mn-ea"/>
                <a:cs typeface="Calibri" panose="020F0502020204030204" pitchFamily="34" charset="0"/>
              </a:rPr>
              <a:t>é/-er/-ez</a:t>
            </a:r>
            <a:endParaRPr lang="en-US" sz="10000" dirty="0">
              <a:solidFill>
                <a:srgbClr val="0055A5"/>
              </a:solidFill>
            </a:endParaRPr>
          </a:p>
        </p:txBody>
      </p:sp>
      <p:pic>
        <p:nvPicPr>
          <p:cNvPr id="7" name="Picture 6" descr="hand holding a pencil and writ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15243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é écri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é écr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0000" b="1" dirty="0">
                <a:solidFill>
                  <a:schemeClr val="tx2"/>
                </a:solidFill>
                <a:ea typeface="+mn-ea"/>
                <a:cs typeface="Calibri" panose="020F0502020204030204" pitchFamily="34" charset="0"/>
              </a:rPr>
              <a:t>é/-er/-ez</a:t>
            </a:r>
            <a:endParaRPr lang="en-US" sz="10000" dirty="0">
              <a:solidFill>
                <a:schemeClr val="tx2"/>
              </a:solidFill>
            </a:endParaRPr>
          </a:p>
        </p:txBody>
      </p:sp>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Calibri" panose="020F0502020204030204" pitchFamily="34" charset="0"/>
            </a:endParaRPr>
          </a:p>
        </p:txBody>
      </p:sp>
      <p:pic>
        <p:nvPicPr>
          <p:cNvPr id="9" name="Picture 8" descr="hand holding a pencil and writing">
            <a:extLst>
              <a:ext uri="{FF2B5EF4-FFF2-40B4-BE49-F238E27FC236}">
                <a16:creationId xmlns:a16="http://schemas.microsoft.com/office/drawing/2014/main" id="{1F20B114-AB5E-4597-81FD-ABD2E16744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Tree>
    <p:extLst>
      <p:ext uri="{BB962C8B-B14F-4D97-AF65-F5344CB8AC3E}">
        <p14:creationId xmlns:p14="http://schemas.microsoft.com/office/powerpoint/2010/main" val="22981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ELP_French_Powerpoint_Template (1).potx [Repaired]" id="{9D2EB38F-8002-48BD-8B60-40343EA6914B}" vid="{6223AEF6-A421-4372-8E34-946FFA7440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French_SOW_Y10_T1.1_W1_lesson</Template>
  <TotalTime>0</TotalTime>
  <Words>15940</Words>
  <Application>Microsoft Office PowerPoint</Application>
  <PresentationFormat>Widescreen</PresentationFormat>
  <Paragraphs>1902</Paragraphs>
  <Slides>67</Slides>
  <Notes>67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Calibri</vt:lpstr>
      <vt:lpstr>Century Gothic</vt:lpstr>
      <vt:lpstr>Helvetica</vt:lpstr>
      <vt:lpstr>NCELP_German_2022</vt:lpstr>
      <vt:lpstr>PowerPoint Presentation</vt:lpstr>
      <vt:lpstr>Qu’est-ce que tu aimes faire?</vt:lpstr>
      <vt:lpstr>Révision: les pronoms</vt:lpstr>
      <vt:lpstr>SFE</vt:lpstr>
      <vt:lpstr>SFE</vt:lpstr>
      <vt:lpstr>SFC</vt:lpstr>
      <vt:lpstr>SFC</vt:lpstr>
      <vt:lpstr>é/-er/-ez</vt:lpstr>
      <vt:lpstr>é/-er/-ez</vt:lpstr>
      <vt:lpstr>on</vt:lpstr>
      <vt:lpstr>on</vt:lpstr>
      <vt:lpstr>Révision: les verbes -er </vt:lpstr>
      <vt:lpstr>Quel pronom?</vt:lpstr>
      <vt:lpstr>Quel pronom?</vt:lpstr>
      <vt:lpstr>Quel pronom?</vt:lpstr>
      <vt:lpstr>Quel pronom?</vt:lpstr>
      <vt:lpstr>Quel pronom?</vt:lpstr>
      <vt:lpstr>Quel pronom?</vt:lpstr>
      <vt:lpstr>Les verbes -er</vt:lpstr>
      <vt:lpstr>Aimer + infinitive </vt:lpstr>
      <vt:lpstr>Océane: mon temps libre</vt:lpstr>
      <vt:lpstr>Amir: mon temps libre</vt:lpstr>
      <vt:lpstr>Le temps libre</vt:lpstr>
      <vt:lpstr>Le temps libre</vt:lpstr>
      <vt:lpstr>Qu’est-ce que tu aimes faire?</vt:lpstr>
      <vt:lpstr>Qu’est-ce que tu aimes faire?</vt:lpstr>
      <vt:lpstr>PowerPoint Presentation</vt:lpstr>
      <vt:lpstr>Qui aime faire quoi?</vt:lpstr>
      <vt:lpstr>Qui aime faire quoi?</vt:lpstr>
      <vt:lpstr>en/an</vt:lpstr>
      <vt:lpstr>en/an</vt:lpstr>
      <vt:lpstr>Les verbes comme entendre</vt:lpstr>
      <vt:lpstr>e</vt:lpstr>
      <vt:lpstr>e</vt:lpstr>
      <vt:lpstr>ê/è</vt:lpstr>
      <vt:lpstr>ê/è</vt:lpstr>
      <vt:lpstr>Les verbes comme prendre</vt:lpstr>
      <vt:lpstr>SSC slam dunk !</vt:lpstr>
      <vt:lpstr>L’agenda de la semaine</vt:lpstr>
      <vt:lpstr>L’agenda de la semaine</vt:lpstr>
      <vt:lpstr>L’agenda de la semaine</vt:lpstr>
      <vt:lpstr>L’agenda de la semaine</vt:lpstr>
      <vt:lpstr>L’agenda de la semaine</vt:lpstr>
      <vt:lpstr>Qui fait quoi dans ta famille ?</vt:lpstr>
      <vt:lpstr>Qui fait quoi dans ta famille ?</vt:lpstr>
      <vt:lpstr>Qui fait quoi dans ta famille ?</vt:lpstr>
      <vt:lpstr>PowerPoint Presentation</vt:lpstr>
      <vt:lpstr>Vocabulaire</vt:lpstr>
      <vt:lpstr>Vocabulaire</vt:lpstr>
      <vt:lpstr>-s-</vt:lpstr>
      <vt:lpstr>-s-</vt:lpstr>
      <vt:lpstr>Les verbes comme traduire</vt:lpstr>
      <vt:lpstr>On joue au foot !</vt:lpstr>
      <vt:lpstr>Les verbes comme écrire</vt:lpstr>
      <vt:lpstr>Tony Parker</vt:lpstr>
      <vt:lpstr>Tony Parker</vt:lpstr>
      <vt:lpstr>Les réponses</vt:lpstr>
      <vt:lpstr>Les réponses</vt:lpstr>
      <vt:lpstr>Que penses-tu du sport ?</vt:lpstr>
      <vt:lpstr>Une personne intéressante?</vt:lpstr>
      <vt:lpstr>Une personne intéressante</vt:lpstr>
      <vt:lpstr>Une personne intéressante</vt:lpstr>
      <vt:lpstr>Le jeu des phrases drôles!</vt:lpstr>
      <vt:lpstr>Le jeu des phrases drôles!</vt:lpstr>
      <vt:lpstr>Le jeu des phrases drôles!</vt:lpstr>
      <vt:lpstr>Le jeu des phrases drôles!</vt:lpstr>
      <vt:lpstr>Le jeu des phrases drôles!</vt:lpstr>
    </vt:vector>
  </TitlesOfParts>
  <Company>University of Leeds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Finlayson</dc:creator>
  <cp:lastModifiedBy>Louise Bibbey</cp:lastModifiedBy>
  <cp:revision>1762</cp:revision>
  <cp:lastPrinted>2022-10-06T10:33:55Z</cp:lastPrinted>
  <dcterms:created xsi:type="dcterms:W3CDTF">2022-08-10T09:59:40Z</dcterms:created>
  <dcterms:modified xsi:type="dcterms:W3CDTF">2022-10-17T11:39:27Z</dcterms:modified>
</cp:coreProperties>
</file>