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0" r:id="rId6"/>
    <p:sldMasterId id="2147483732" r:id="rId7"/>
  </p:sldMasterIdLst>
  <p:notesMasterIdLst>
    <p:notesMasterId r:id="rId45"/>
  </p:notesMasterIdLst>
  <p:sldIdLst>
    <p:sldId id="335" r:id="rId8"/>
    <p:sldId id="477" r:id="rId9"/>
    <p:sldId id="478" r:id="rId10"/>
    <p:sldId id="479" r:id="rId11"/>
    <p:sldId id="480" r:id="rId12"/>
    <p:sldId id="481" r:id="rId13"/>
    <p:sldId id="482" r:id="rId14"/>
    <p:sldId id="463" r:id="rId15"/>
    <p:sldId id="423" r:id="rId16"/>
    <p:sldId id="446" r:id="rId17"/>
    <p:sldId id="451" r:id="rId18"/>
    <p:sldId id="452" r:id="rId19"/>
    <p:sldId id="453" r:id="rId20"/>
    <p:sldId id="454" r:id="rId21"/>
    <p:sldId id="461" r:id="rId22"/>
    <p:sldId id="462" r:id="rId23"/>
    <p:sldId id="422" r:id="rId24"/>
    <p:sldId id="473" r:id="rId25"/>
    <p:sldId id="431" r:id="rId26"/>
    <p:sldId id="465" r:id="rId27"/>
    <p:sldId id="475" r:id="rId28"/>
    <p:sldId id="471" r:id="rId29"/>
    <p:sldId id="466" r:id="rId30"/>
    <p:sldId id="450" r:id="rId31"/>
    <p:sldId id="468" r:id="rId32"/>
    <p:sldId id="467" r:id="rId33"/>
    <p:sldId id="456" r:id="rId34"/>
    <p:sldId id="445" r:id="rId35"/>
    <p:sldId id="444" r:id="rId36"/>
    <p:sldId id="459" r:id="rId37"/>
    <p:sldId id="457" r:id="rId38"/>
    <p:sldId id="474" r:id="rId39"/>
    <p:sldId id="476" r:id="rId40"/>
    <p:sldId id="469" r:id="rId41"/>
    <p:sldId id="472" r:id="rId42"/>
    <p:sldId id="448" r:id="rId43"/>
    <p:sldId id="26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62E254-5C20-4681-AF5F-D693F21F58DF}">
          <p14:sldIdLst>
            <p14:sldId id="335"/>
            <p14:sldId id="477"/>
            <p14:sldId id="478"/>
            <p14:sldId id="479"/>
            <p14:sldId id="480"/>
            <p14:sldId id="481"/>
            <p14:sldId id="482"/>
            <p14:sldId id="463"/>
            <p14:sldId id="423"/>
            <p14:sldId id="446"/>
            <p14:sldId id="451"/>
            <p14:sldId id="452"/>
            <p14:sldId id="453"/>
            <p14:sldId id="454"/>
            <p14:sldId id="461"/>
            <p14:sldId id="462"/>
            <p14:sldId id="422"/>
            <p14:sldId id="473"/>
            <p14:sldId id="431"/>
            <p14:sldId id="465"/>
            <p14:sldId id="475"/>
            <p14:sldId id="471"/>
            <p14:sldId id="466"/>
            <p14:sldId id="450"/>
            <p14:sldId id="468"/>
            <p14:sldId id="467"/>
            <p14:sldId id="456"/>
            <p14:sldId id="445"/>
            <p14:sldId id="444"/>
            <p14:sldId id="459"/>
            <p14:sldId id="457"/>
            <p14:sldId id="474"/>
            <p14:sldId id="476"/>
            <p14:sldId id="469"/>
            <p14:sldId id="472"/>
            <p14:sldId id="448"/>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CECE8"/>
    <a:srgbClr val="F8D7CD"/>
    <a:srgbClr val="DEEBF7"/>
    <a:srgbClr val="FF9933"/>
    <a:srgbClr val="FFFF66"/>
    <a:srgbClr val="FF6699"/>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autoAdjust="0"/>
    <p:restoredTop sz="79520" autoAdjust="0"/>
  </p:normalViewPr>
  <p:slideViewPr>
    <p:cSldViewPr snapToGrid="0">
      <p:cViewPr varScale="1">
        <p:scale>
          <a:sx n="87" d="100"/>
          <a:sy n="87" d="100"/>
        </p:scale>
        <p:origin x="1158" y="84"/>
      </p:cViewPr>
      <p:guideLst/>
    </p:cSldViewPr>
  </p:slideViewPr>
  <p:outlineViewPr>
    <p:cViewPr>
      <p:scale>
        <a:sx n="33" d="100"/>
        <a:sy n="33" d="100"/>
      </p:scale>
      <p:origin x="0" y="-124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FB70A-4ECC-4E2C-8BB7-D22BF8185A52}" type="datetimeFigureOut">
              <a:rPr lang="en-GB" smtClean="0"/>
              <a:t>16/08/2021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740D6-E934-4ED0-8001-7C93A190EE2D}" type="slidenum">
              <a:rPr lang="en-GB" smtClean="0"/>
              <a:t>‹#›</a:t>
            </a:fld>
            <a:endParaRPr lang="en-GB"/>
          </a:p>
        </p:txBody>
      </p:sp>
    </p:spTree>
    <p:extLst>
      <p:ext uri="{BB962C8B-B14F-4D97-AF65-F5344CB8AC3E}">
        <p14:creationId xmlns:p14="http://schemas.microsoft.com/office/powerpoint/2010/main" val="2279421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Revisiting</a:t>
            </a:r>
            <a:r>
              <a:rPr lang="en-GB" b="0" baseline="0" dirty="0"/>
              <a:t> the use of </a:t>
            </a:r>
            <a:r>
              <a:rPr lang="en-GB" b="0" i="1" baseline="0" dirty="0" err="1"/>
              <a:t>aller</a:t>
            </a:r>
            <a:r>
              <a:rPr lang="en-GB" b="0" i="0" baseline="0" dirty="0"/>
              <a:t> plus the infinitive to express future intentions </a:t>
            </a:r>
            <a:r>
              <a:rPr lang="en-GB" b="0" i="1" baseline="0" dirty="0"/>
              <a:t>(je</a:t>
            </a:r>
            <a:r>
              <a:rPr lang="en-GB" b="0" i="0" baseline="0" dirty="0"/>
              <a:t>, </a:t>
            </a:r>
            <a:r>
              <a:rPr lang="en-GB" b="0" i="1" baseline="0" dirty="0" err="1"/>
              <a:t>tu</a:t>
            </a:r>
            <a:r>
              <a:rPr lang="en-GB" b="0" i="0" baseline="0" dirty="0"/>
              <a:t>, </a:t>
            </a:r>
            <a:r>
              <a:rPr lang="en-GB" b="0" i="1" baseline="0" dirty="0" err="1"/>
              <a:t>il</a:t>
            </a:r>
            <a:r>
              <a:rPr lang="en-GB" b="0" i="0" baseline="0" dirty="0"/>
              <a:t> and </a:t>
            </a:r>
            <a:r>
              <a:rPr lang="en-GB" b="0" i="1" baseline="0" dirty="0" err="1"/>
              <a:t>elle</a:t>
            </a:r>
            <a:r>
              <a:rPr lang="en-GB"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Introducing </a:t>
            </a:r>
            <a:r>
              <a:rPr lang="en-GB" b="0" baseline="0" dirty="0"/>
              <a:t>the use of </a:t>
            </a:r>
            <a:r>
              <a:rPr lang="en-GB" b="0" i="1" baseline="0" dirty="0" err="1"/>
              <a:t>aller</a:t>
            </a:r>
            <a:r>
              <a:rPr lang="en-GB" b="0" i="0" baseline="0" dirty="0"/>
              <a:t> plus the infinitive to express future intentions (</a:t>
            </a:r>
            <a:r>
              <a:rPr lang="en-GB" b="0" i="1" baseline="0" dirty="0"/>
              <a:t>nous</a:t>
            </a:r>
            <a:r>
              <a:rPr lang="en-GB" b="0" i="0" baseline="0" dirty="0"/>
              <a:t> and </a:t>
            </a:r>
            <a:r>
              <a:rPr lang="en-GB" b="0" i="1" baseline="0" dirty="0" err="1"/>
              <a:t>vous</a:t>
            </a:r>
            <a:r>
              <a:rPr lang="en-GB" b="0" i="0" baseline="0" dirty="0"/>
              <a:t>)</a:t>
            </a:r>
            <a:endParaRPr lang="en-GB" b="0" i="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Consolidation of SSC </a:t>
            </a:r>
            <a:r>
              <a:rPr lang="en-GB" sz="1200" b="1" i="0" u="none" strike="noStrike" kern="1200" cap="none" dirty="0">
                <a:solidFill>
                  <a:schemeClr val="tx1"/>
                </a:solidFill>
                <a:effectLst/>
                <a:latin typeface="+mn-lt"/>
                <a:ea typeface="Calibri"/>
                <a:cs typeface="Calibri"/>
                <a:sym typeface="Calibri"/>
              </a:rPr>
              <a:t>[j] / soft [g]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br>
              <a:rPr lang="en-GB" sz="1200" b="1"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3.2.4 (introduce) </a:t>
            </a:r>
            <a:r>
              <a:rPr lang="fr-FR" sz="1200" b="0" i="0" u="none" strike="noStrike" kern="1200" cap="none" dirty="0">
                <a:solidFill>
                  <a:schemeClr val="tx1"/>
                </a:solidFill>
                <a:effectLst/>
                <a:latin typeface="+mn-lt"/>
                <a:ea typeface="Calibri"/>
                <a:cs typeface="Calibri"/>
                <a:sym typeface="Calibri"/>
              </a:rPr>
              <a:t>avion [1409], allemand</a:t>
            </a:r>
            <a:r>
              <a:rPr lang="fr-FR" sz="1200" b="0" i="0" u="none" strike="noStrike" kern="1200" cap="none" baseline="30000" dirty="0">
                <a:solidFill>
                  <a:schemeClr val="tx1"/>
                </a:solidFill>
                <a:effectLst/>
                <a:latin typeface="+mn-lt"/>
                <a:ea typeface="Calibri"/>
                <a:cs typeface="Calibri"/>
                <a:sym typeface="Calibri"/>
              </a:rPr>
              <a:t>1, 2 </a:t>
            </a:r>
            <a:r>
              <a:rPr lang="fr-FR" sz="1200" b="0" i="0" u="none" strike="noStrike" kern="1200" cap="none" dirty="0">
                <a:solidFill>
                  <a:schemeClr val="tx1"/>
                </a:solidFill>
                <a:effectLst/>
                <a:latin typeface="+mn-lt"/>
                <a:ea typeface="Calibri"/>
                <a:cs typeface="Calibri"/>
                <a:sym typeface="Calibri"/>
              </a:rPr>
              <a:t>[844], lettre [480], différent [350], prochain [380], bientôt [1208], demain [871], Allemagne [n/a]</a:t>
            </a:r>
            <a:br>
              <a:rPr lang="fr-FR" dirty="0"/>
            </a:br>
            <a:r>
              <a:rPr lang="fr-FR" sz="1200" b="1" kern="1200" dirty="0">
                <a:solidFill>
                  <a:schemeClr val="tx1"/>
                </a:solidFill>
                <a:effectLst/>
                <a:latin typeface="+mn-lt"/>
                <a:ea typeface="+mn-ea"/>
                <a:cs typeface="+mn-cs"/>
              </a:rPr>
              <a:t>3.1.5 (</a:t>
            </a:r>
            <a:r>
              <a:rPr lang="fr-FR" sz="1200" b="1" kern="1200" dirty="0" err="1">
                <a:solidFill>
                  <a:schemeClr val="tx1"/>
                </a:solidFill>
                <a:effectLst/>
                <a:latin typeface="+mn-lt"/>
                <a:ea typeface="+mn-ea"/>
                <a:cs typeface="+mn-cs"/>
              </a:rPr>
              <a:t>revisit</a:t>
            </a:r>
            <a:r>
              <a:rPr lang="fr-FR" sz="1200" b="1" kern="1200" dirty="0">
                <a:solidFill>
                  <a:schemeClr val="tx1"/>
                </a:solidFill>
                <a:effectLst/>
                <a:latin typeface="+mn-lt"/>
                <a:ea typeface="+mn-ea"/>
                <a:cs typeface="+mn-cs"/>
              </a:rPr>
              <a:t>) </a:t>
            </a:r>
            <a:r>
              <a:rPr lang="fr-FR" sz="1200" b="0" kern="1200" dirty="0">
                <a:solidFill>
                  <a:schemeClr val="tx1"/>
                </a:solidFill>
                <a:effectLst/>
                <a:latin typeface="+mn-lt"/>
                <a:ea typeface="+mn-ea"/>
                <a:cs typeface="+mn-cs"/>
              </a:rPr>
              <a:t>café</a:t>
            </a:r>
            <a:r>
              <a:rPr lang="fr-FR" sz="1200" b="0" kern="1200" baseline="30000" dirty="0">
                <a:solidFill>
                  <a:schemeClr val="tx1"/>
                </a:solidFill>
                <a:effectLst/>
                <a:latin typeface="+mn-lt"/>
                <a:ea typeface="+mn-ea"/>
                <a:cs typeface="+mn-cs"/>
              </a:rPr>
              <a:t>1</a:t>
            </a:r>
            <a:r>
              <a:rPr lang="fr-FR" sz="1200" b="0" kern="1200" dirty="0">
                <a:solidFill>
                  <a:schemeClr val="tx1"/>
                </a:solidFill>
                <a:effectLst/>
                <a:latin typeface="+mn-lt"/>
                <a:ea typeface="+mn-ea"/>
                <a:cs typeface="+mn-cs"/>
              </a:rPr>
              <a:t> [1886], cinéma [1623], plage [2693], rue [598], devant [198], derrière [805], entre [55]</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2.2.5</a:t>
            </a:r>
            <a:r>
              <a:rPr lang="fr-FR" sz="1200" b="0" kern="1200" dirty="0">
                <a:solidFill>
                  <a:schemeClr val="tx1"/>
                </a:solidFill>
                <a:effectLst/>
                <a:latin typeface="+mn-lt"/>
                <a:ea typeface="+mn-ea"/>
                <a:cs typeface="+mn-cs"/>
              </a:rPr>
              <a:t> </a:t>
            </a:r>
            <a:r>
              <a:rPr lang="fr-FR" sz="1200" b="1" kern="1200" dirty="0">
                <a:solidFill>
                  <a:schemeClr val="tx1"/>
                </a:solidFill>
                <a:effectLst/>
                <a:latin typeface="+mn-lt"/>
                <a:ea typeface="+mn-ea"/>
                <a:cs typeface="+mn-cs"/>
              </a:rPr>
              <a:t>(</a:t>
            </a:r>
            <a:r>
              <a:rPr lang="fr-FR" sz="1200" b="1" kern="1200" dirty="0" err="1">
                <a:solidFill>
                  <a:schemeClr val="tx1"/>
                </a:solidFill>
                <a:effectLst/>
                <a:latin typeface="+mn-lt"/>
                <a:ea typeface="+mn-ea"/>
                <a:cs typeface="+mn-cs"/>
              </a:rPr>
              <a:t>revisit</a:t>
            </a:r>
            <a:r>
              <a:rPr lang="fr-FR" sz="1200" b="1" kern="1200" dirty="0">
                <a:solidFill>
                  <a:schemeClr val="tx1"/>
                </a:solidFill>
                <a:effectLst/>
                <a:latin typeface="+mn-lt"/>
                <a:ea typeface="+mn-ea"/>
                <a:cs typeface="+mn-cs"/>
              </a:rPr>
              <a:t>) </a:t>
            </a:r>
            <a:r>
              <a:rPr lang="fr-FR" sz="1200" b="0" kern="1200" dirty="0">
                <a:solidFill>
                  <a:schemeClr val="tx1"/>
                </a:solidFill>
                <a:effectLst/>
                <a:latin typeface="+mn-lt"/>
                <a:ea typeface="+mn-ea"/>
                <a:cs typeface="+mn-cs"/>
              </a:rPr>
              <a:t>arriver [174], changer [283], créer [332], gagner</a:t>
            </a:r>
            <a:r>
              <a:rPr lang="fr-FR" sz="1200" b="0" kern="1200" baseline="30000" dirty="0">
                <a:solidFill>
                  <a:schemeClr val="tx1"/>
                </a:solidFill>
                <a:effectLst/>
                <a:latin typeface="+mn-lt"/>
                <a:ea typeface="+mn-ea"/>
                <a:cs typeface="+mn-cs"/>
              </a:rPr>
              <a:t>1</a:t>
            </a:r>
            <a:r>
              <a:rPr lang="fr-FR" sz="1200" b="0" kern="1200" dirty="0">
                <a:solidFill>
                  <a:schemeClr val="tx1"/>
                </a:solidFill>
                <a:effectLst/>
                <a:latin typeface="+mn-lt"/>
                <a:ea typeface="+mn-ea"/>
                <a:cs typeface="+mn-cs"/>
              </a:rPr>
              <a:t> [258], habiter [1186], monde [77], pays [114], politique [128], vêtements [2383], à</a:t>
            </a:r>
            <a:r>
              <a:rPr lang="fr-FR" sz="1200" b="0" kern="1200" baseline="30000" dirty="0">
                <a:solidFill>
                  <a:schemeClr val="tx1"/>
                </a:solidFill>
                <a:effectLst/>
                <a:latin typeface="+mn-lt"/>
                <a:ea typeface="+mn-ea"/>
                <a:cs typeface="+mn-cs"/>
              </a:rPr>
              <a:t>3</a:t>
            </a:r>
            <a:r>
              <a:rPr lang="fr-FR" sz="1200" b="0" kern="1200" dirty="0">
                <a:solidFill>
                  <a:schemeClr val="tx1"/>
                </a:solidFill>
                <a:effectLst/>
                <a:latin typeface="+mn-lt"/>
                <a:ea typeface="+mn-ea"/>
                <a:cs typeface="+mn-cs"/>
              </a:rPr>
              <a:t>[2], chez</a:t>
            </a:r>
            <a:r>
              <a:rPr lang="fr-FR" sz="1200" b="0" kern="1200" baseline="30000" dirty="0">
                <a:solidFill>
                  <a:schemeClr val="tx1"/>
                </a:solidFill>
                <a:effectLst/>
                <a:latin typeface="+mn-lt"/>
                <a:ea typeface="+mn-ea"/>
                <a:cs typeface="+mn-cs"/>
              </a:rPr>
              <a:t>2</a:t>
            </a:r>
            <a:r>
              <a:rPr lang="fr-FR" sz="1200" b="0" kern="1200" dirty="0">
                <a:solidFill>
                  <a:schemeClr val="tx1"/>
                </a:solidFill>
                <a:effectLst/>
                <a:latin typeface="+mn-lt"/>
                <a:ea typeface="+mn-ea"/>
                <a:cs typeface="+mn-cs"/>
              </a:rPr>
              <a:t> [206], comme</a:t>
            </a:r>
            <a:r>
              <a:rPr lang="fr-FR" sz="1200" b="0" kern="1200" baseline="30000" dirty="0">
                <a:solidFill>
                  <a:schemeClr val="tx1"/>
                </a:solidFill>
                <a:effectLst/>
                <a:latin typeface="+mn-lt"/>
                <a:ea typeface="+mn-ea"/>
                <a:cs typeface="+mn-cs"/>
              </a:rPr>
              <a:t>2</a:t>
            </a:r>
            <a:r>
              <a:rPr lang="fr-FR" sz="1200" b="0" kern="1200" dirty="0">
                <a:solidFill>
                  <a:schemeClr val="tx1"/>
                </a:solidFill>
                <a:effectLst/>
                <a:latin typeface="+mn-lt"/>
                <a:ea typeface="+mn-ea"/>
                <a:cs typeface="+mn-cs"/>
              </a:rPr>
              <a:t> [32]</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4186987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dirty="0"/>
              <a:t>: </a:t>
            </a:r>
            <a:r>
              <a:rPr lang="en-US" b="1" dirty="0"/>
              <a:t>3 minutes </a:t>
            </a:r>
            <a:r>
              <a:rPr lang="en-US" dirty="0"/>
              <a:t>for slides 6-10</a:t>
            </a:r>
          </a:p>
          <a:p>
            <a:endParaRPr lang="en-US" b="0" i="0" dirty="0"/>
          </a:p>
          <a:p>
            <a:r>
              <a:rPr lang="en-US" b="1" i="0" dirty="0"/>
              <a:t>Aim: </a:t>
            </a:r>
            <a:r>
              <a:rPr lang="en-US" b="0" i="0" dirty="0"/>
              <a:t>Grammatical </a:t>
            </a:r>
            <a:r>
              <a:rPr lang="en-US" b="0" i="0" dirty="0" err="1"/>
              <a:t>categorisation</a:t>
            </a:r>
            <a:r>
              <a:rPr lang="en-US" b="0" i="0" dirty="0"/>
              <a:t>. In these 5 slides, students revisit the vocabulary with a focus on grammatical categories by finding the odd one out.</a:t>
            </a:r>
          </a:p>
          <a:p>
            <a:endParaRPr lang="en-US" b="0" i="0" dirty="0"/>
          </a:p>
          <a:p>
            <a:r>
              <a:rPr lang="en-US" b="1" i="0" dirty="0"/>
              <a:t>Suggested procedure:</a:t>
            </a:r>
          </a:p>
          <a:p>
            <a:pPr marL="228600" indent="-228600">
              <a:buFont typeface="+mj-lt"/>
              <a:buAutoNum type="arabicPeriod"/>
            </a:pPr>
            <a:r>
              <a:rPr lang="en-US" b="0" i="0" dirty="0"/>
              <a:t>Click to reveal the words to </a:t>
            </a:r>
            <a:r>
              <a:rPr lang="en-US" b="0" i="0" dirty="0" err="1"/>
              <a:t>analyse</a:t>
            </a:r>
            <a:r>
              <a:rPr lang="en-US" b="0" i="0" dirty="0"/>
              <a:t>.</a:t>
            </a:r>
          </a:p>
          <a:p>
            <a:pPr marL="228600" indent="-228600">
              <a:buFont typeface="+mj-lt"/>
              <a:buAutoNum type="arabicPeriod"/>
            </a:pPr>
            <a:r>
              <a:rPr lang="en-US" b="0" i="0" dirty="0"/>
              <a:t>Click the 5 second timer.</a:t>
            </a:r>
          </a:p>
          <a:p>
            <a:pPr marL="228600" indent="-228600">
              <a:buFont typeface="+mj-lt"/>
              <a:buAutoNum type="arabicPeriod"/>
            </a:pPr>
            <a:r>
              <a:rPr lang="en-US" b="0" i="0" dirty="0"/>
              <a:t>Students have 5 seconds to spot the odd word out.</a:t>
            </a:r>
          </a:p>
          <a:p>
            <a:pPr marL="228600" indent="-228600">
              <a:buFont typeface="+mj-lt"/>
              <a:buAutoNum type="arabicPeriod"/>
            </a:pPr>
            <a:r>
              <a:rPr lang="en-US" b="0" i="0" dirty="0"/>
              <a:t>Click to reveal the answer.</a:t>
            </a:r>
          </a:p>
          <a:p>
            <a:pPr marL="228600" indent="-228600">
              <a:buFont typeface="+mj-lt"/>
              <a:buAutoNum type="arabicPeriod"/>
            </a:pPr>
            <a:r>
              <a:rPr lang="en-US" b="0" i="0" dirty="0"/>
              <a:t>Click again to show the category difference.</a:t>
            </a:r>
          </a:p>
          <a:p>
            <a:pPr marL="228600" indent="-228600">
              <a:buFont typeface="+mj-lt"/>
              <a:buAutoNum type="arabicPeriod"/>
            </a:pPr>
            <a:r>
              <a:rPr lang="en-US" b="0" i="0" dirty="0"/>
              <a:t>Students can translate into English for vocabulary consolidation.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14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155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previous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974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previous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730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previous</a:t>
            </a:r>
          </a:p>
          <a:p>
            <a:endParaRPr lang="en-US" dirty="0"/>
          </a:p>
          <a:p>
            <a:r>
              <a:rPr lang="en-US" dirty="0"/>
              <a:t>In this slide, teachers can alert students to the difference between the meaning for nationality and language and highlight the formation of the feminine adjective from the masculine. This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547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a:t>
            </a:r>
            <a:r>
              <a:rPr lang="en-GB" noProof="0" dirty="0"/>
              <a:t>: </a:t>
            </a:r>
            <a:r>
              <a:rPr lang="en-GB" b="1" noProof="0" dirty="0"/>
              <a:t>4 minutes</a:t>
            </a:r>
          </a:p>
          <a:p>
            <a:endParaRPr lang="en-US" dirty="0"/>
          </a:p>
          <a:p>
            <a:r>
              <a:rPr lang="en-US" b="1" dirty="0"/>
              <a:t>Aim: </a:t>
            </a:r>
            <a:r>
              <a:rPr lang="en-US" b="0" dirty="0"/>
              <a:t>To teach students the difference between words for languages, adjectives and nationalities, which look very similar. Teacher may wish to introduce this topic by asking students to recall what the already know about </a:t>
            </a:r>
            <a:r>
              <a:rPr lang="en-US" b="0" i="1" dirty="0" err="1"/>
              <a:t>l’anglais</a:t>
            </a:r>
            <a:r>
              <a:rPr lang="en-US" b="0" i="1" dirty="0"/>
              <a:t>, </a:t>
            </a:r>
            <a:r>
              <a:rPr lang="en-US" b="0" i="1" dirty="0" err="1"/>
              <a:t>anglais</a:t>
            </a:r>
            <a:r>
              <a:rPr lang="en-US" b="0" i="1" dirty="0"/>
              <a:t>, anglaise </a:t>
            </a:r>
            <a:r>
              <a:rPr lang="en-US" b="0" i="0" dirty="0"/>
              <a:t>and </a:t>
            </a:r>
            <a:r>
              <a:rPr lang="en-US" b="0" i="1" dirty="0"/>
              <a:t>le </a:t>
            </a:r>
            <a:r>
              <a:rPr lang="en-US" b="0" i="1" dirty="0" err="1"/>
              <a:t>français</a:t>
            </a:r>
            <a:r>
              <a:rPr lang="en-US" b="0" i="1" dirty="0"/>
              <a:t>, </a:t>
            </a:r>
            <a:r>
              <a:rPr lang="en-US" b="0" i="1" dirty="0" err="1"/>
              <a:t>français</a:t>
            </a:r>
            <a:r>
              <a:rPr lang="en-US" b="0" i="1" dirty="0"/>
              <a:t> </a:t>
            </a:r>
            <a:r>
              <a:rPr lang="en-US" b="0" i="0" dirty="0"/>
              <a:t>and </a:t>
            </a:r>
            <a:r>
              <a:rPr lang="en-US" b="0" i="1" dirty="0" err="1"/>
              <a:t>française</a:t>
            </a:r>
            <a:r>
              <a:rPr lang="en-US" b="0" i="1" dirty="0"/>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243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a:t>
            </a:r>
            <a:r>
              <a:rPr lang="en-GB" noProof="0" dirty="0"/>
              <a:t>: </a:t>
            </a:r>
            <a:r>
              <a:rPr lang="en-GB" b="1" noProof="0" dirty="0"/>
              <a:t>5 minutes</a:t>
            </a:r>
          </a:p>
          <a:p>
            <a:endParaRPr lang="en-US" dirty="0"/>
          </a:p>
          <a:p>
            <a:r>
              <a:rPr lang="en-US" b="1" dirty="0"/>
              <a:t>Aim: </a:t>
            </a:r>
            <a:r>
              <a:rPr lang="en-US" b="0" dirty="0"/>
              <a:t>To help students distinguish between languages, adjectives and nationalities using their knowledge of word forms, rather than context.</a:t>
            </a:r>
          </a:p>
          <a:p>
            <a:endParaRPr lang="en-US" b="0" dirty="0"/>
          </a:p>
          <a:p>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that students understand the task instructions. They have not yet met </a:t>
            </a:r>
            <a:r>
              <a:rPr lang="en-US" b="0" i="1" dirty="0" err="1"/>
              <a:t>souligner</a:t>
            </a:r>
            <a:r>
              <a:rPr lang="en-US" b="0" i="0" dirty="0"/>
              <a:t>. Students should be encouraged to work out the meaning of this unknown verb from their knowledge of </a:t>
            </a:r>
            <a:r>
              <a:rPr lang="en-US" b="0" i="1" dirty="0"/>
              <a:t>sous </a:t>
            </a:r>
            <a:r>
              <a:rPr lang="en-US" b="0" i="0" dirty="0"/>
              <a:t>and the near-cognate </a:t>
            </a:r>
            <a:r>
              <a:rPr lang="en-US" b="0" i="1" dirty="0" err="1"/>
              <a:t>ligne</a:t>
            </a:r>
            <a:r>
              <a:rPr lang="en-US" b="0" i="0" dirty="0"/>
              <a:t>.</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that students understand that a form of </a:t>
            </a:r>
            <a:r>
              <a:rPr lang="en-US" b="0" i="1" dirty="0" err="1"/>
              <a:t>apprendre</a:t>
            </a:r>
            <a:r>
              <a:rPr lang="en-US" b="0" i="0" dirty="0"/>
              <a:t> fits a gap before a language, a form of </a:t>
            </a:r>
            <a:r>
              <a:rPr lang="en-US" b="0" i="1" dirty="0" err="1"/>
              <a:t>avoir</a:t>
            </a:r>
            <a:r>
              <a:rPr lang="en-US" b="0" i="1" dirty="0"/>
              <a:t> </a:t>
            </a:r>
            <a:r>
              <a:rPr lang="en-US" b="0" i="0" dirty="0"/>
              <a:t>+ noun fits a gap before an adjective, and a form of </a:t>
            </a:r>
            <a:r>
              <a:rPr lang="en-GB" sz="1200" b="0" i="1" kern="1200" dirty="0" err="1">
                <a:solidFill>
                  <a:schemeClr val="lt1"/>
                </a:solidFill>
                <a:effectLst/>
                <a:latin typeface="+mn-lt"/>
                <a:ea typeface="+mn-ea"/>
                <a:cs typeface="+mn-cs"/>
              </a:rPr>
              <a:t>parler</a:t>
            </a:r>
            <a:r>
              <a:rPr lang="en-GB" sz="1200" b="0" i="1" kern="1200" dirty="0">
                <a:solidFill>
                  <a:schemeClr val="lt1"/>
                </a:solidFill>
                <a:effectLst/>
                <a:latin typeface="+mn-lt"/>
                <a:ea typeface="+mn-ea"/>
                <a:cs typeface="+mn-cs"/>
              </a:rPr>
              <a:t> avec </a:t>
            </a:r>
            <a:r>
              <a:rPr lang="en-US" b="0" i="0" dirty="0"/>
              <a:t>fits a gap before a person.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Remind students that it is the </a:t>
            </a:r>
            <a:r>
              <a:rPr lang="en-US" b="1" dirty="0"/>
              <a:t>form </a:t>
            </a:r>
            <a:r>
              <a:rPr lang="en-US" b="0" dirty="0"/>
              <a:t>of the word after the gap that will give them the information they need to complete the sentence.</a:t>
            </a:r>
            <a:endParaRPr lang="en-GB" sz="1200" b="0" i="1" kern="1200" dirty="0">
              <a:solidFill>
                <a:schemeClr val="lt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lt1"/>
                </a:solidFill>
                <a:effectLst/>
                <a:latin typeface="+mn-lt"/>
                <a:ea typeface="+mn-ea"/>
                <a:cs typeface="+mn-cs"/>
              </a:rPr>
              <a:t>Give students 3 minutes to complete the task. They can sketch a table in their answer books.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lt1"/>
                </a:solidFill>
                <a:effectLst/>
                <a:latin typeface="+mn-lt"/>
                <a:ea typeface="+mn-ea"/>
                <a:cs typeface="+mn-cs"/>
              </a:rPr>
              <a:t>Answers revealed on clicks.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0" i="0"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a:t>
            </a:r>
            <a:r>
              <a:rPr lang="en-US" sz="1200" b="1" kern="1200" dirty="0">
                <a:solidFill>
                  <a:schemeClr val="tx1"/>
                </a:solidFill>
                <a:effectLst/>
                <a:latin typeface="+mn-lt"/>
                <a:ea typeface="+mn-ea"/>
                <a:cs typeface="+mn-cs"/>
              </a:rPr>
              <a:t>of cognates used in the task instructions: </a:t>
            </a:r>
            <a:r>
              <a:rPr lang="en-GB" b="1" baseline="0" dirty="0"/>
              <a:t>(1 is the most frequent word in French): </a:t>
            </a:r>
            <a:br>
              <a:rPr lang="en-GB" baseline="0" dirty="0"/>
            </a:br>
            <a:r>
              <a:rPr lang="en-GB" sz="1200" b="0" i="0" u="none" strike="noStrike" kern="1200" dirty="0">
                <a:solidFill>
                  <a:schemeClr val="tx1"/>
                </a:solidFill>
                <a:effectLst/>
                <a:latin typeface="+mn-lt"/>
                <a:ea typeface="+mn-ea"/>
                <a:cs typeface="+mn-cs"/>
              </a:rPr>
              <a:t>orange [3912]</a:t>
            </a:r>
            <a:endParaRPr lang="en-US"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106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a:t>
            </a:r>
          </a:p>
          <a:p>
            <a:endParaRPr lang="en-GB" b="1" dirty="0"/>
          </a:p>
          <a:p>
            <a:r>
              <a:rPr lang="en-GB" b="1" dirty="0"/>
              <a:t>Aim: </a:t>
            </a:r>
            <a:r>
              <a:rPr lang="en-GB" b="0" dirty="0"/>
              <a:t>This slide revisits briefly two-verb structures with</a:t>
            </a:r>
            <a:r>
              <a:rPr lang="en-GB" b="0" i="1" dirty="0"/>
              <a:t> </a:t>
            </a:r>
            <a:r>
              <a:rPr lang="en-GB" b="0" i="1" dirty="0" err="1"/>
              <a:t>aller</a:t>
            </a:r>
            <a:r>
              <a:rPr lang="en-GB" b="0" i="1" dirty="0"/>
              <a:t> </a:t>
            </a:r>
            <a:r>
              <a:rPr lang="en-GB" b="0" i="0" dirty="0"/>
              <a:t>encountered in the previous week, </a:t>
            </a:r>
            <a:r>
              <a:rPr lang="en-GB" b="0" dirty="0"/>
              <a:t>and the meaning of plural pronouns </a:t>
            </a:r>
            <a:r>
              <a:rPr lang="en-GB" b="0" i="1" dirty="0"/>
              <a:t>nous </a:t>
            </a:r>
            <a:r>
              <a:rPr lang="en-GB" b="0" i="0" dirty="0"/>
              <a:t>and </a:t>
            </a:r>
            <a:r>
              <a:rPr lang="en-GB" b="0" i="1" dirty="0" err="1"/>
              <a:t>vous</a:t>
            </a:r>
            <a:r>
              <a:rPr lang="en-GB" b="0" dirty="0"/>
              <a:t>, before introducing the new short form of </a:t>
            </a:r>
            <a:r>
              <a:rPr lang="en-GB" b="0" i="1" dirty="0" err="1"/>
              <a:t>aller</a:t>
            </a:r>
            <a:r>
              <a:rPr lang="en-GB" b="0" i="1" dirty="0"/>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758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This slide provides reading practice in using pronouns </a:t>
            </a:r>
            <a:r>
              <a:rPr lang="en-US" b="0" i="1" dirty="0"/>
              <a:t>nous </a:t>
            </a:r>
            <a:r>
              <a:rPr lang="en-US" b="0" i="0" dirty="0"/>
              <a:t>and</a:t>
            </a:r>
            <a:r>
              <a:rPr lang="en-US" b="0" i="1" dirty="0"/>
              <a:t> </a:t>
            </a:r>
            <a:r>
              <a:rPr lang="en-US" b="0" i="1" dirty="0" err="1"/>
              <a:t>vous</a:t>
            </a:r>
            <a:r>
              <a:rPr lang="en-US" b="0" i="1" dirty="0"/>
              <a:t> </a:t>
            </a:r>
            <a:r>
              <a:rPr lang="en-US" b="0" dirty="0"/>
              <a:t>with the correct short form of </a:t>
            </a:r>
            <a:r>
              <a:rPr lang="en-US" b="0" i="1" dirty="0" err="1"/>
              <a:t>aller</a:t>
            </a:r>
            <a:r>
              <a:rPr lang="en-US" b="0" i="1" dirty="0"/>
              <a:t> </a:t>
            </a:r>
            <a:r>
              <a:rPr lang="en-US" b="0" i="0" dirty="0"/>
              <a:t>to indicate future intention only, in preparation for the present vs future contrast in subsequent activities.</a:t>
            </a:r>
            <a:endParaRPr lang="en-US" b="0" dirty="0"/>
          </a:p>
          <a:p>
            <a:endParaRPr lang="en-US" b="0" dirty="0"/>
          </a:p>
          <a:p>
            <a:r>
              <a:rPr lang="en-US" b="1" dirty="0"/>
              <a:t>Procedure:</a:t>
            </a:r>
          </a:p>
          <a:p>
            <a:pPr marL="228600" indent="-228600">
              <a:buFont typeface="+mj-lt"/>
              <a:buAutoNum type="arabicPeriod"/>
            </a:pPr>
            <a:r>
              <a:rPr lang="en-US" b="0" dirty="0"/>
              <a:t>Students work through the sentences in pairs.</a:t>
            </a:r>
          </a:p>
          <a:p>
            <a:pPr marL="228600" indent="-228600">
              <a:buFont typeface="+mj-lt"/>
              <a:buAutoNum type="arabicPeriod"/>
            </a:pPr>
            <a:r>
              <a:rPr lang="en-US" b="0" dirty="0"/>
              <a:t>Teachers click to reveal the pronoun in each sentence.</a:t>
            </a:r>
          </a:p>
          <a:p>
            <a:pPr marL="228600" indent="-228600">
              <a:buFont typeface="+mj-lt"/>
              <a:buAutoNum type="arabicPeriod"/>
            </a:pPr>
            <a:r>
              <a:rPr lang="en-US" b="0" dirty="0"/>
              <a:t>Students then </a:t>
            </a:r>
            <a:r>
              <a:rPr lang="en-US" b="0" dirty="0" err="1"/>
              <a:t>practise</a:t>
            </a:r>
            <a:r>
              <a:rPr lang="en-US" b="0" dirty="0"/>
              <a:t> further the 2-verb structure of future intention with </a:t>
            </a:r>
            <a:r>
              <a:rPr lang="en-US" b="0" i="1" dirty="0" err="1"/>
              <a:t>aller</a:t>
            </a:r>
            <a:r>
              <a:rPr lang="en-US" b="0" i="1" dirty="0"/>
              <a:t> </a:t>
            </a:r>
            <a:r>
              <a:rPr lang="en-US" b="0" dirty="0"/>
              <a:t>by translating into French. They may need some addition help with the phrase </a:t>
            </a:r>
            <a:r>
              <a:rPr lang="en-US" b="0" i="1" dirty="0" err="1"/>
              <a:t>comme</a:t>
            </a:r>
            <a:r>
              <a:rPr lang="en-US" b="0" i="1" dirty="0"/>
              <a:t> </a:t>
            </a:r>
            <a:r>
              <a:rPr lang="en-US" b="0" i="1" dirty="0" err="1"/>
              <a:t>d’habitude</a:t>
            </a:r>
            <a:r>
              <a:rPr lang="en-US" b="0" i="0" dirty="0"/>
              <a:t>. Ask them to use their knowledge of the words </a:t>
            </a:r>
            <a:r>
              <a:rPr lang="en-US" b="0" i="1" dirty="0" err="1"/>
              <a:t>comme</a:t>
            </a:r>
            <a:r>
              <a:rPr lang="en-US" b="0" i="1" dirty="0"/>
              <a:t> </a:t>
            </a:r>
            <a:r>
              <a:rPr lang="en-US" b="0" i="0" dirty="0"/>
              <a:t>and </a:t>
            </a:r>
            <a:r>
              <a:rPr lang="en-US" b="0" i="1" dirty="0"/>
              <a:t>de</a:t>
            </a:r>
            <a:r>
              <a:rPr lang="en-US" b="0" i="0" dirty="0"/>
              <a:t>, together with the gloss given, to think of an equivalent English phrase.</a:t>
            </a:r>
            <a:endParaRPr lang="en-US" b="0" dirty="0"/>
          </a:p>
          <a:p>
            <a:pPr marL="228600" indent="-228600">
              <a:buFont typeface="+mj-lt"/>
              <a:buAutoNum type="arabicPeriod"/>
            </a:pPr>
            <a:endParaRPr lang="en-US" b="0" dirty="0"/>
          </a:p>
          <a:p>
            <a:pPr marL="0" indent="0">
              <a:buFont typeface="+mj-lt"/>
              <a:buNone/>
            </a:pPr>
            <a:r>
              <a:rPr lang="en-GB" b="1" baseline="0" dirty="0"/>
              <a:t>Word frequency (1 is the most frequent word in French): </a:t>
            </a:r>
            <a:endParaRPr lang="en-US" b="0" dirty="0"/>
          </a:p>
          <a:p>
            <a:pPr marL="0" indent="0">
              <a:buFont typeface="+mj-lt"/>
              <a:buNone/>
            </a:pPr>
            <a:r>
              <a:rPr lang="en-US" b="0" dirty="0"/>
              <a:t>habitude [1221]</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283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dirty="0"/>
              <a:t>: </a:t>
            </a:r>
            <a:r>
              <a:rPr lang="en-US" b="1" dirty="0"/>
              <a:t>10 minutes </a:t>
            </a:r>
            <a:r>
              <a:rPr lang="en-US" b="0" dirty="0"/>
              <a:t>for slides 15 and 16</a:t>
            </a:r>
            <a:endParaRPr lang="en-US" b="1" dirty="0"/>
          </a:p>
          <a:p>
            <a:endParaRPr lang="en-US" b="1" dirty="0"/>
          </a:p>
          <a:p>
            <a:r>
              <a:rPr lang="en-US" b="1" dirty="0"/>
              <a:t>Aim: </a:t>
            </a:r>
            <a:r>
              <a:rPr lang="en-US" b="0" dirty="0"/>
              <a:t>To help students distinguish aurally between present tense and future intention with </a:t>
            </a:r>
            <a:r>
              <a:rPr lang="en-US" b="0" i="1" dirty="0" err="1"/>
              <a:t>avoir</a:t>
            </a:r>
            <a:r>
              <a:rPr lang="en-US" b="0" i="0" dirty="0"/>
              <a:t> in the </a:t>
            </a:r>
            <a:r>
              <a:rPr lang="en-US" b="0" i="1" dirty="0"/>
              <a:t>nous </a:t>
            </a:r>
            <a:r>
              <a:rPr lang="en-US" b="0" i="0" dirty="0"/>
              <a:t>and </a:t>
            </a:r>
            <a:r>
              <a:rPr lang="en-US" b="0" i="1" dirty="0" err="1"/>
              <a:t>vous</a:t>
            </a:r>
            <a:r>
              <a:rPr lang="en-US" b="0" i="1" dirty="0"/>
              <a:t> </a:t>
            </a:r>
            <a:r>
              <a:rPr lang="en-US" b="0" i="0" dirty="0"/>
              <a:t>forms.</a:t>
            </a:r>
          </a:p>
          <a:p>
            <a:endParaRPr lang="en-US" b="0" i="0" dirty="0"/>
          </a:p>
          <a:p>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that students understand </a:t>
            </a:r>
            <a:r>
              <a:rPr lang="en-GB" b="0" dirty="0"/>
              <a:t>task instructions – they may need some help with unknown near-cognates </a:t>
            </a:r>
            <a:r>
              <a:rPr lang="en-GB" b="0" i="1" dirty="0" err="1"/>
              <a:t>concerner</a:t>
            </a:r>
            <a:r>
              <a:rPr lang="en-GB" b="0" i="1" dirty="0"/>
              <a:t> </a:t>
            </a:r>
            <a:r>
              <a:rPr lang="en-GB" b="0" i="0" dirty="0"/>
              <a:t>[324].</a:t>
            </a:r>
            <a:endParaRPr lang="en-GB" sz="1200" b="0" i="1" kern="1200" dirty="0">
              <a:solidFill>
                <a:schemeClr val="lt1"/>
              </a:solidFill>
              <a:effectLst/>
              <a:latin typeface="+mn-lt"/>
              <a:ea typeface="+mn-ea"/>
              <a:cs typeface="+mn-cs"/>
            </a:endParaRPr>
          </a:p>
          <a:p>
            <a:pPr marL="228600" indent="-228600">
              <a:buAutoNum type="arabicPeriod"/>
            </a:pPr>
            <a:r>
              <a:rPr lang="en-US" b="0" dirty="0"/>
              <a:t>Remind students that it is the </a:t>
            </a:r>
            <a:r>
              <a:rPr lang="en-US" b="1" dirty="0"/>
              <a:t>presence or absence of a form of </a:t>
            </a:r>
            <a:r>
              <a:rPr lang="en-US" b="1" i="1" dirty="0" err="1"/>
              <a:t>aller</a:t>
            </a:r>
            <a:r>
              <a:rPr lang="en-US" b="1" i="1" dirty="0"/>
              <a:t> </a:t>
            </a:r>
            <a:r>
              <a:rPr lang="en-US" b="1" i="0" dirty="0"/>
              <a:t>followed (or not) by an infinitive </a:t>
            </a:r>
            <a:r>
              <a:rPr lang="en-US" b="0" dirty="0"/>
              <a:t>that will give them the information they need.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lt1"/>
                </a:solidFill>
                <a:effectLst/>
                <a:latin typeface="+mn-lt"/>
                <a:ea typeface="+mn-ea"/>
                <a:cs typeface="+mn-cs"/>
              </a:rPr>
              <a:t>Click to play audio.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lt1"/>
                </a:solidFill>
                <a:effectLst/>
                <a:latin typeface="+mn-lt"/>
                <a:ea typeface="+mn-ea"/>
                <a:cs typeface="+mn-cs"/>
              </a:rPr>
              <a:t>Students decide, based on the verb form they hear, whether Abdel and his mother are talking about something that is happening now, or something that is happening soon.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lt1"/>
                </a:solidFill>
                <a:effectLst/>
                <a:latin typeface="+mn-lt"/>
                <a:ea typeface="+mn-ea"/>
                <a:cs typeface="+mn-cs"/>
              </a:rPr>
              <a:t>Answers and a transcription of the relevant part of the sentence are revealed on clicks.</a:t>
            </a:r>
            <a:endParaRPr lang="en-US" b="1" dirty="0"/>
          </a:p>
          <a:p>
            <a:endParaRPr lang="en-US" dirty="0"/>
          </a:p>
          <a:p>
            <a:r>
              <a:rPr lang="en-US" b="1" dirty="0"/>
              <a:t>Transcript</a:t>
            </a:r>
          </a:p>
          <a:p>
            <a:r>
              <a:rPr lang="fr-FR" sz="1200" b="0" kern="1200" dirty="0">
                <a:solidFill>
                  <a:schemeClr val="tx1"/>
                </a:solidFill>
                <a:effectLst/>
                <a:latin typeface="+mn-lt"/>
                <a:ea typeface="+mn-ea"/>
                <a:cs typeface="+mn-cs"/>
              </a:rPr>
              <a:t>1. Vous allez aller en ville?</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2. Nous sommes en ville!</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3. Ah bon ! Vous allez dans les magasins ?</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4. Non, nous allons aller à la plage.</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5. Super ! Vous allez prendre des photos!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6. Oui, nous allons commencer tôt.</a:t>
            </a:r>
          </a:p>
          <a:p>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US" b="0" i="0" dirty="0"/>
              <a:t>commencer [139], photo [1412]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140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waking up at daybreak, by stretching out ones arms and yawning. </a:t>
            </a:r>
            <a:br>
              <a:rPr lang="en-GB" baseline="0" dirty="0"/>
            </a:br>
            <a:r>
              <a:rPr lang="en-GB" baseline="0" dirty="0"/>
              <a:t>4.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7020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dirty="0"/>
              <a:t>: </a:t>
            </a:r>
            <a:r>
              <a:rPr lang="en-US" b="1" dirty="0"/>
              <a:t>10 minutes </a:t>
            </a:r>
            <a:r>
              <a:rPr lang="en-US" b="0" dirty="0"/>
              <a:t>for slides 15 and 16</a:t>
            </a:r>
            <a:endParaRPr lang="en-US" b="1" dirty="0"/>
          </a:p>
          <a:p>
            <a:endParaRPr lang="en-US" b="1" dirty="0"/>
          </a:p>
          <a:p>
            <a:r>
              <a:rPr lang="en-US" b="1" dirty="0"/>
              <a:t>Aim: </a:t>
            </a:r>
            <a:r>
              <a:rPr lang="en-US" b="0" dirty="0"/>
              <a:t>To help students distinguish aurally between present tense and future intention with </a:t>
            </a:r>
            <a:r>
              <a:rPr lang="en-US" b="0" i="1" dirty="0" err="1"/>
              <a:t>aller</a:t>
            </a:r>
            <a:r>
              <a:rPr lang="en-US" b="0" i="1" dirty="0"/>
              <a:t> </a:t>
            </a:r>
            <a:r>
              <a:rPr lang="en-US" b="0" i="0" dirty="0"/>
              <a:t>in the </a:t>
            </a:r>
            <a:r>
              <a:rPr lang="en-US" b="0" i="1" dirty="0"/>
              <a:t>nous </a:t>
            </a:r>
            <a:r>
              <a:rPr lang="en-US" b="0" i="0" dirty="0"/>
              <a:t>and </a:t>
            </a:r>
            <a:r>
              <a:rPr lang="en-US" b="0" i="1" dirty="0" err="1"/>
              <a:t>vous</a:t>
            </a:r>
            <a:r>
              <a:rPr lang="en-US" b="0" i="1" dirty="0"/>
              <a:t> </a:t>
            </a:r>
            <a:r>
              <a:rPr lang="en-US" b="0" i="0" dirty="0"/>
              <a:t>forms.</a:t>
            </a:r>
          </a:p>
          <a:p>
            <a:endParaRPr lang="en-US" b="0" i="0" dirty="0"/>
          </a:p>
          <a:p>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that students understand </a:t>
            </a:r>
            <a:r>
              <a:rPr lang="en-GB" b="0" dirty="0"/>
              <a:t>task instructions – they may need some help with unknown near-cognates </a:t>
            </a:r>
            <a:r>
              <a:rPr lang="en-GB" b="0" i="1" dirty="0" err="1"/>
              <a:t>concerner</a:t>
            </a:r>
            <a:r>
              <a:rPr lang="en-GB" b="0" i="1" dirty="0"/>
              <a:t> </a:t>
            </a:r>
            <a:r>
              <a:rPr lang="en-GB" b="0" i="0" dirty="0"/>
              <a:t>[324].</a:t>
            </a:r>
            <a:endParaRPr lang="en-GB" sz="1200" b="0" i="1" kern="1200" dirty="0">
              <a:solidFill>
                <a:schemeClr val="lt1"/>
              </a:solidFill>
              <a:effectLst/>
              <a:latin typeface="+mn-lt"/>
              <a:ea typeface="+mn-ea"/>
              <a:cs typeface="+mn-cs"/>
            </a:endParaRPr>
          </a:p>
          <a:p>
            <a:pPr marL="228600" indent="-228600">
              <a:buAutoNum type="arabicPeriod"/>
            </a:pPr>
            <a:r>
              <a:rPr lang="en-US" b="0" dirty="0"/>
              <a:t>Remind students that it is the </a:t>
            </a:r>
            <a:r>
              <a:rPr lang="en-US" b="1" dirty="0"/>
              <a:t>presence or absence of a form of </a:t>
            </a:r>
            <a:r>
              <a:rPr lang="en-US" b="1" i="1" dirty="0" err="1"/>
              <a:t>aller</a:t>
            </a:r>
            <a:r>
              <a:rPr lang="en-US" b="1" i="1" dirty="0"/>
              <a:t> </a:t>
            </a:r>
            <a:r>
              <a:rPr lang="en-US" b="1" i="0" dirty="0"/>
              <a:t>followed (or not) by an infinitive </a:t>
            </a:r>
            <a:r>
              <a:rPr lang="en-US" b="0" dirty="0"/>
              <a:t>that will give them the information they need.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lt1"/>
                </a:solidFill>
                <a:effectLst/>
                <a:latin typeface="+mn-lt"/>
                <a:ea typeface="+mn-ea"/>
                <a:cs typeface="+mn-cs"/>
              </a:rPr>
              <a:t>Click to play audio.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lt1"/>
                </a:solidFill>
                <a:effectLst/>
                <a:latin typeface="+mn-lt"/>
                <a:ea typeface="+mn-ea"/>
                <a:cs typeface="+mn-cs"/>
              </a:rPr>
              <a:t>Students decide based on the verb form they here whether Abdel and his mother are talking about something that is happening now, or something that is happening soon.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lt1"/>
                </a:solidFill>
                <a:effectLst/>
                <a:latin typeface="+mn-lt"/>
                <a:ea typeface="+mn-ea"/>
                <a:cs typeface="+mn-cs"/>
              </a:rPr>
              <a:t>Answers and a transcription of the relevant part of the sentence are revealed on clicks.</a:t>
            </a:r>
            <a:endParaRPr lang="en-US" sz="1200" b="1" i="0" kern="1200" dirty="0">
              <a:solidFill>
                <a:schemeClr val="lt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r>
              <a:rPr lang="en-US" b="1" dirty="0"/>
              <a:t>Transcript</a:t>
            </a:r>
          </a:p>
          <a:p>
            <a:r>
              <a:rPr lang="en-GB" sz="1200" b="0" kern="1200" dirty="0">
                <a:solidFill>
                  <a:schemeClr val="tx1"/>
                </a:solidFill>
                <a:effectLst/>
                <a:latin typeface="+mn-lt"/>
                <a:ea typeface="+mn-ea"/>
                <a:cs typeface="+mn-cs"/>
              </a:rPr>
              <a:t>7. </a:t>
            </a:r>
            <a:r>
              <a:rPr lang="en-GB" sz="1200" b="0" kern="1200" dirty="0" err="1">
                <a:solidFill>
                  <a:schemeClr val="tx1"/>
                </a:solidFill>
                <a:effectLst/>
                <a:latin typeface="+mn-lt"/>
                <a:ea typeface="+mn-ea"/>
                <a:cs typeface="+mn-cs"/>
              </a:rPr>
              <a:t>Vous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êtes</a:t>
            </a:r>
            <a:r>
              <a:rPr lang="en-GB" sz="1200" b="0" kern="1200" dirty="0">
                <a:solidFill>
                  <a:schemeClr val="tx1"/>
                </a:solidFill>
                <a:effectLst/>
                <a:latin typeface="+mn-lt"/>
                <a:ea typeface="+mn-ea"/>
                <a:cs typeface="+mn-cs"/>
              </a:rPr>
              <a:t> à la </a:t>
            </a:r>
            <a:r>
              <a:rPr lang="en-GB" sz="1200" b="0" kern="1200" dirty="0" err="1">
                <a:solidFill>
                  <a:schemeClr val="tx1"/>
                </a:solidFill>
                <a:effectLst/>
                <a:latin typeface="+mn-lt"/>
                <a:ea typeface="+mn-ea"/>
                <a:cs typeface="+mn-cs"/>
              </a:rPr>
              <a:t>plage</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8. Non, nous </a:t>
            </a:r>
            <a:r>
              <a:rPr lang="en-GB" sz="1200" b="0" kern="1200" dirty="0" err="1">
                <a:solidFill>
                  <a:schemeClr val="tx1"/>
                </a:solidFill>
                <a:effectLst/>
                <a:latin typeface="+mn-lt"/>
                <a:ea typeface="+mn-ea"/>
                <a:cs typeface="+mn-cs"/>
              </a:rPr>
              <a:t>allons</a:t>
            </a:r>
            <a:r>
              <a:rPr lang="en-GB" sz="1200" b="0" kern="1200" dirty="0">
                <a:solidFill>
                  <a:schemeClr val="tx1"/>
                </a:solidFill>
                <a:effectLst/>
                <a:latin typeface="+mn-lt"/>
                <a:ea typeface="+mn-ea"/>
                <a:cs typeface="+mn-cs"/>
              </a:rPr>
              <a:t> à la </a:t>
            </a:r>
            <a:r>
              <a:rPr lang="en-GB" sz="1200" b="0" kern="1200" dirty="0" err="1">
                <a:solidFill>
                  <a:schemeClr val="tx1"/>
                </a:solidFill>
                <a:effectLst/>
                <a:latin typeface="+mn-lt"/>
                <a:ea typeface="+mn-ea"/>
                <a:cs typeface="+mn-cs"/>
              </a:rPr>
              <a:t>plage</a:t>
            </a:r>
            <a:r>
              <a:rPr lang="en-GB" sz="1200" b="0" kern="1200" dirty="0">
                <a:solidFill>
                  <a:schemeClr val="tx1"/>
                </a:solidFill>
                <a:effectLst/>
                <a:latin typeface="+mn-lt"/>
                <a:ea typeface="+mn-ea"/>
                <a:cs typeface="+mn-cs"/>
              </a:rPr>
              <a:t>.</a:t>
            </a:r>
          </a:p>
          <a:p>
            <a:r>
              <a:rPr lang="fr-FR" sz="1200" b="0" kern="1200" dirty="0">
                <a:solidFill>
                  <a:schemeClr val="tx1"/>
                </a:solidFill>
                <a:effectLst/>
                <a:latin typeface="+mn-lt"/>
                <a:ea typeface="+mn-ea"/>
                <a:cs typeface="+mn-cs"/>
              </a:rPr>
              <a:t>9. Vous allez en voiture ?</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10. Non, nous allons en train.</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11. Vous allez arriver en retard!</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12. C’est vrai, nous allons prendre un taxi.</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743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consolidate this week’s new vocabulary and grammar in written modality.</a:t>
            </a:r>
          </a:p>
          <a:p>
            <a:endParaRPr lang="en-US" b="1" dirty="0"/>
          </a:p>
          <a:p>
            <a:r>
              <a:rPr lang="en-US" b="1" dirty="0"/>
              <a:t>Procedure:</a:t>
            </a:r>
          </a:p>
          <a:p>
            <a:pPr marL="228600" indent="-228600">
              <a:buFont typeface="+mj-lt"/>
              <a:buAutoNum type="arabicPeriod"/>
            </a:pPr>
            <a:r>
              <a:rPr lang="en-US" b="0" dirty="0"/>
              <a:t>Click to reveal each number and prompt. </a:t>
            </a:r>
          </a:p>
          <a:p>
            <a:pPr marL="228600" indent="-228600">
              <a:buFont typeface="+mj-lt"/>
              <a:buAutoNum type="arabicPeriod"/>
            </a:pPr>
            <a:r>
              <a:rPr lang="en-US" b="0" dirty="0"/>
              <a:t>Students take 1 minute to write their sentence.</a:t>
            </a:r>
          </a:p>
          <a:p>
            <a:pPr marL="228600" indent="-228600">
              <a:buFont typeface="+mj-lt"/>
              <a:buAutoNum type="arabicPeriod"/>
            </a:pPr>
            <a:r>
              <a:rPr lang="en-US" b="0" dirty="0"/>
              <a:t>Click to reveal answers.</a:t>
            </a:r>
          </a:p>
          <a:p>
            <a:endParaRPr lang="en-US" b="1" dirty="0"/>
          </a:p>
          <a:p>
            <a:r>
              <a:rPr lang="en-US" b="1" dirty="0"/>
              <a:t>Possible extension: </a:t>
            </a:r>
            <a:r>
              <a:rPr lang="en-US" b="0" dirty="0"/>
              <a:t>Students express future intentions about their own holiday in written or spoken modality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474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Consolidating</a:t>
            </a:r>
            <a:r>
              <a:rPr lang="en-GB" b="0" baseline="0" dirty="0"/>
              <a:t> the use of </a:t>
            </a:r>
            <a:r>
              <a:rPr lang="en-GB" b="0" i="1" baseline="0" dirty="0" err="1"/>
              <a:t>aller</a:t>
            </a:r>
            <a:r>
              <a:rPr lang="en-GB" b="0" i="0" baseline="0" dirty="0"/>
              <a:t> plus the infinitive to express future intentions </a:t>
            </a:r>
            <a:r>
              <a:rPr lang="en-GB" b="0" i="1" baseline="0" dirty="0"/>
              <a:t>(je</a:t>
            </a:r>
            <a:r>
              <a:rPr lang="en-GB" b="0" i="0" baseline="0" dirty="0"/>
              <a:t>, </a:t>
            </a:r>
            <a:r>
              <a:rPr lang="en-GB" b="0" i="1" baseline="0" dirty="0" err="1"/>
              <a:t>tu</a:t>
            </a:r>
            <a:r>
              <a:rPr lang="en-GB" b="0" i="0" baseline="0" dirty="0"/>
              <a:t>, </a:t>
            </a:r>
            <a:r>
              <a:rPr lang="en-GB" b="0" i="1" baseline="0" dirty="0"/>
              <a:t>il</a:t>
            </a:r>
            <a:r>
              <a:rPr lang="en-GB" b="0" i="0" baseline="0" dirty="0"/>
              <a:t>/</a:t>
            </a:r>
            <a:r>
              <a:rPr lang="en-GB" b="0" i="1" baseline="0" dirty="0" err="1"/>
              <a:t>elle</a:t>
            </a:r>
            <a:r>
              <a:rPr lang="en-GB" b="0" i="1" baseline="0" dirty="0"/>
              <a:t>, nous </a:t>
            </a:r>
            <a:r>
              <a:rPr lang="en-GB" b="0" i="0" baseline="0" dirty="0"/>
              <a:t>and </a:t>
            </a:r>
            <a:r>
              <a:rPr lang="en-GB" b="0" i="1" baseline="0" dirty="0" err="1"/>
              <a:t>vous</a:t>
            </a:r>
            <a:r>
              <a:rPr lang="en-GB"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Introducing</a:t>
            </a:r>
            <a:r>
              <a:rPr lang="en-GB" b="0" baseline="0" dirty="0"/>
              <a:t> the use of </a:t>
            </a:r>
            <a:r>
              <a:rPr lang="en-GB" b="0" i="1" baseline="0" dirty="0" err="1"/>
              <a:t>aller</a:t>
            </a:r>
            <a:r>
              <a:rPr lang="en-GB" b="0" i="0" baseline="0" dirty="0"/>
              <a:t> plus the infinitive to express future intentions (</a:t>
            </a:r>
            <a:r>
              <a:rPr lang="en-GB" b="0" i="1" baseline="0" dirty="0" err="1"/>
              <a:t>ils</a:t>
            </a:r>
            <a:r>
              <a:rPr lang="en-GB" b="0" i="1" baseline="0" dirty="0"/>
              <a:t>/</a:t>
            </a:r>
            <a:r>
              <a:rPr lang="en-GB" b="0" i="1" baseline="0" dirty="0" err="1"/>
              <a:t>elles</a:t>
            </a:r>
            <a:r>
              <a:rPr lang="en-GB"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Introducing</a:t>
            </a:r>
            <a:r>
              <a:rPr lang="en-GB" b="0" baseline="0" dirty="0"/>
              <a:t> the use of </a:t>
            </a:r>
            <a:r>
              <a:rPr lang="en-GB" b="0" i="1" baseline="0" dirty="0" err="1"/>
              <a:t>aller</a:t>
            </a:r>
            <a:r>
              <a:rPr lang="en-GB" b="0" i="0" baseline="0" dirty="0"/>
              <a:t> plus the infinitive to express questions with future intention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Consolidation of </a:t>
            </a:r>
            <a:r>
              <a:rPr lang="en-GB" sz="1200" b="1" i="0" u="none" strike="noStrike" kern="1200" cap="none" dirty="0">
                <a:solidFill>
                  <a:schemeClr val="tx1"/>
                </a:solidFill>
                <a:effectLst/>
                <a:latin typeface="+mn-lt"/>
                <a:ea typeface="Calibri"/>
                <a:cs typeface="Calibri"/>
                <a:sym typeface="Calibri"/>
              </a:rPr>
              <a:t>SSC [j] / [soft 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br>
              <a:rPr lang="en-GB" sz="1200" b="1"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3.2.4 (introduce) </a:t>
            </a:r>
            <a:r>
              <a:rPr lang="fr-FR" sz="1200" b="0" i="0" u="none" strike="noStrike" kern="1200" cap="none" dirty="0">
                <a:solidFill>
                  <a:schemeClr val="tx1"/>
                </a:solidFill>
                <a:effectLst/>
                <a:latin typeface="+mn-lt"/>
                <a:ea typeface="Calibri"/>
                <a:cs typeface="Calibri"/>
                <a:sym typeface="Calibri"/>
              </a:rPr>
              <a:t>avion [1409], allemand</a:t>
            </a:r>
            <a:r>
              <a:rPr lang="fr-FR" sz="1200" b="0" i="0" u="none" strike="noStrike" kern="1200" cap="none" baseline="30000" dirty="0">
                <a:solidFill>
                  <a:schemeClr val="tx1"/>
                </a:solidFill>
                <a:effectLst/>
                <a:latin typeface="+mn-lt"/>
                <a:ea typeface="Calibri"/>
                <a:cs typeface="Calibri"/>
                <a:sym typeface="Calibri"/>
              </a:rPr>
              <a:t>1, 2 </a:t>
            </a:r>
            <a:r>
              <a:rPr lang="fr-FR" sz="1200" b="0" i="0" u="none" strike="noStrike" kern="1200" cap="none" dirty="0">
                <a:solidFill>
                  <a:schemeClr val="tx1"/>
                </a:solidFill>
                <a:effectLst/>
                <a:latin typeface="+mn-lt"/>
                <a:ea typeface="Calibri"/>
                <a:cs typeface="Calibri"/>
                <a:sym typeface="Calibri"/>
              </a:rPr>
              <a:t>[844], lettre [480], différent [350], prochain [380], bientôt [1208], demain [871], Allemagne [n/a]</a:t>
            </a:r>
            <a:br>
              <a:rPr lang="fr-FR" dirty="0"/>
            </a:br>
            <a:r>
              <a:rPr lang="fr-FR" sz="1200" b="1" kern="1200" dirty="0">
                <a:solidFill>
                  <a:schemeClr val="tx1"/>
                </a:solidFill>
                <a:effectLst/>
                <a:latin typeface="+mn-lt"/>
                <a:ea typeface="+mn-ea"/>
                <a:cs typeface="+mn-cs"/>
              </a:rPr>
              <a:t>3.1.5 (</a:t>
            </a:r>
            <a:r>
              <a:rPr lang="fr-FR" sz="1200" b="1" kern="1200" dirty="0" err="1">
                <a:solidFill>
                  <a:schemeClr val="tx1"/>
                </a:solidFill>
                <a:effectLst/>
                <a:latin typeface="+mn-lt"/>
                <a:ea typeface="+mn-ea"/>
                <a:cs typeface="+mn-cs"/>
              </a:rPr>
              <a:t>revisit</a:t>
            </a:r>
            <a:r>
              <a:rPr lang="fr-FR" sz="1200" b="1" kern="1200" dirty="0">
                <a:solidFill>
                  <a:schemeClr val="tx1"/>
                </a:solidFill>
                <a:effectLst/>
                <a:latin typeface="+mn-lt"/>
                <a:ea typeface="+mn-ea"/>
                <a:cs typeface="+mn-cs"/>
              </a:rPr>
              <a:t>) </a:t>
            </a:r>
            <a:r>
              <a:rPr lang="fr-FR" sz="1200" b="0" kern="1200" dirty="0">
                <a:solidFill>
                  <a:schemeClr val="tx1"/>
                </a:solidFill>
                <a:effectLst/>
                <a:latin typeface="+mn-lt"/>
                <a:ea typeface="+mn-ea"/>
                <a:cs typeface="+mn-cs"/>
              </a:rPr>
              <a:t>café</a:t>
            </a:r>
            <a:r>
              <a:rPr lang="fr-FR" sz="1200" b="0" kern="1200" baseline="30000" dirty="0">
                <a:solidFill>
                  <a:schemeClr val="tx1"/>
                </a:solidFill>
                <a:effectLst/>
                <a:latin typeface="+mn-lt"/>
                <a:ea typeface="+mn-ea"/>
                <a:cs typeface="+mn-cs"/>
              </a:rPr>
              <a:t>1</a:t>
            </a:r>
            <a:r>
              <a:rPr lang="fr-FR" sz="1200" b="0" kern="1200" dirty="0">
                <a:solidFill>
                  <a:schemeClr val="tx1"/>
                </a:solidFill>
                <a:effectLst/>
                <a:latin typeface="+mn-lt"/>
                <a:ea typeface="+mn-ea"/>
                <a:cs typeface="+mn-cs"/>
              </a:rPr>
              <a:t> [1886], cinéma [1623], plage [2693], rue [598], devant [198], derrière [805], entre [55]</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2.2.5</a:t>
            </a:r>
            <a:r>
              <a:rPr lang="fr-FR" sz="1200" b="0" kern="1200" dirty="0">
                <a:solidFill>
                  <a:schemeClr val="tx1"/>
                </a:solidFill>
                <a:effectLst/>
                <a:latin typeface="+mn-lt"/>
                <a:ea typeface="+mn-ea"/>
                <a:cs typeface="+mn-cs"/>
              </a:rPr>
              <a:t> </a:t>
            </a:r>
            <a:r>
              <a:rPr lang="fr-FR" sz="1200" b="1" kern="1200" dirty="0">
                <a:solidFill>
                  <a:schemeClr val="tx1"/>
                </a:solidFill>
                <a:effectLst/>
                <a:latin typeface="+mn-lt"/>
                <a:ea typeface="+mn-ea"/>
                <a:cs typeface="+mn-cs"/>
              </a:rPr>
              <a:t>(</a:t>
            </a:r>
            <a:r>
              <a:rPr lang="fr-FR" sz="1200" b="1" kern="1200" dirty="0" err="1">
                <a:solidFill>
                  <a:schemeClr val="tx1"/>
                </a:solidFill>
                <a:effectLst/>
                <a:latin typeface="+mn-lt"/>
                <a:ea typeface="+mn-ea"/>
                <a:cs typeface="+mn-cs"/>
              </a:rPr>
              <a:t>revisit</a:t>
            </a:r>
            <a:r>
              <a:rPr lang="fr-FR" sz="1200" b="1" kern="1200" dirty="0">
                <a:solidFill>
                  <a:schemeClr val="tx1"/>
                </a:solidFill>
                <a:effectLst/>
                <a:latin typeface="+mn-lt"/>
                <a:ea typeface="+mn-ea"/>
                <a:cs typeface="+mn-cs"/>
              </a:rPr>
              <a:t>) </a:t>
            </a:r>
            <a:r>
              <a:rPr lang="fr-FR" sz="1200" b="0" kern="1200" dirty="0">
                <a:solidFill>
                  <a:schemeClr val="tx1"/>
                </a:solidFill>
                <a:effectLst/>
                <a:latin typeface="+mn-lt"/>
                <a:ea typeface="+mn-ea"/>
                <a:cs typeface="+mn-cs"/>
              </a:rPr>
              <a:t>arriver [174], changer [283], créer [332], gagner</a:t>
            </a:r>
            <a:r>
              <a:rPr lang="fr-FR" sz="1200" b="0" kern="1200" baseline="30000" dirty="0">
                <a:solidFill>
                  <a:schemeClr val="tx1"/>
                </a:solidFill>
                <a:effectLst/>
                <a:latin typeface="+mn-lt"/>
                <a:ea typeface="+mn-ea"/>
                <a:cs typeface="+mn-cs"/>
              </a:rPr>
              <a:t>1</a:t>
            </a:r>
            <a:r>
              <a:rPr lang="fr-FR" sz="1200" b="0" kern="1200" dirty="0">
                <a:solidFill>
                  <a:schemeClr val="tx1"/>
                </a:solidFill>
                <a:effectLst/>
                <a:latin typeface="+mn-lt"/>
                <a:ea typeface="+mn-ea"/>
                <a:cs typeface="+mn-cs"/>
              </a:rPr>
              <a:t> [258], habiter [1186], monde [77], pays [114], politique [128], vêtements [2383], à</a:t>
            </a:r>
            <a:r>
              <a:rPr lang="fr-FR" sz="1200" b="0" kern="1200" baseline="30000" dirty="0">
                <a:solidFill>
                  <a:schemeClr val="tx1"/>
                </a:solidFill>
                <a:effectLst/>
                <a:latin typeface="+mn-lt"/>
                <a:ea typeface="+mn-ea"/>
                <a:cs typeface="+mn-cs"/>
              </a:rPr>
              <a:t>3</a:t>
            </a:r>
            <a:r>
              <a:rPr lang="fr-FR" sz="1200" b="0" kern="1200" dirty="0">
                <a:solidFill>
                  <a:schemeClr val="tx1"/>
                </a:solidFill>
                <a:effectLst/>
                <a:latin typeface="+mn-lt"/>
                <a:ea typeface="+mn-ea"/>
                <a:cs typeface="+mn-cs"/>
              </a:rPr>
              <a:t>[2], chez</a:t>
            </a:r>
            <a:r>
              <a:rPr lang="fr-FR" sz="1200" b="0" kern="1200" baseline="30000" dirty="0">
                <a:solidFill>
                  <a:schemeClr val="tx1"/>
                </a:solidFill>
                <a:effectLst/>
                <a:latin typeface="+mn-lt"/>
                <a:ea typeface="+mn-ea"/>
                <a:cs typeface="+mn-cs"/>
              </a:rPr>
              <a:t>2</a:t>
            </a:r>
            <a:r>
              <a:rPr lang="fr-FR" sz="1200" b="0" kern="1200" dirty="0">
                <a:solidFill>
                  <a:schemeClr val="tx1"/>
                </a:solidFill>
                <a:effectLst/>
                <a:latin typeface="+mn-lt"/>
                <a:ea typeface="+mn-ea"/>
                <a:cs typeface="+mn-cs"/>
              </a:rPr>
              <a:t> [206], comme</a:t>
            </a:r>
            <a:r>
              <a:rPr lang="fr-FR" sz="1200" b="0" kern="1200" baseline="30000" dirty="0">
                <a:solidFill>
                  <a:schemeClr val="tx1"/>
                </a:solidFill>
                <a:effectLst/>
                <a:latin typeface="+mn-lt"/>
                <a:ea typeface="+mn-ea"/>
                <a:cs typeface="+mn-cs"/>
              </a:rPr>
              <a:t>2</a:t>
            </a:r>
            <a:r>
              <a:rPr lang="fr-FR" sz="1200" b="0" kern="1200" dirty="0">
                <a:solidFill>
                  <a:schemeClr val="tx1"/>
                </a:solidFill>
                <a:effectLst/>
                <a:latin typeface="+mn-lt"/>
                <a:ea typeface="+mn-ea"/>
                <a:cs typeface="+mn-cs"/>
              </a:rPr>
              <a:t> [32]</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157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raise awareness of </a:t>
            </a:r>
            <a:r>
              <a:rPr lang="en-GB" b="1" baseline="0" dirty="0"/>
              <a:t>[j]/soft [g] </a:t>
            </a:r>
            <a:r>
              <a:rPr lang="en-GB" b="0" baseline="0" dirty="0"/>
              <a:t>and </a:t>
            </a:r>
            <a:r>
              <a:rPr lang="en-GB" b="1" baseline="0" dirty="0"/>
              <a:t>hard [g] </a:t>
            </a:r>
            <a:r>
              <a:rPr lang="en-GB" b="0" baseline="0" dirty="0"/>
              <a:t>by using known spelling rules to pronounce these correctly in unknown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US" b="0" dirty="0"/>
              <a:t>1. Explain that these are popular French names that look like names students may </a:t>
            </a:r>
            <a:r>
              <a:rPr lang="en-US" b="0" dirty="0" err="1"/>
              <a:t>recognise</a:t>
            </a:r>
            <a:r>
              <a:rPr lang="en-US" b="0" dirty="0"/>
              <a:t> from English, but are pronounced differently.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Give students four minutes to work with a partner to decide how to pronounce </a:t>
            </a:r>
            <a:r>
              <a:rPr lang="en-US" b="1" dirty="0"/>
              <a:t>[j] </a:t>
            </a:r>
            <a:r>
              <a:rPr lang="en-US" b="0" dirty="0"/>
              <a:t>or </a:t>
            </a:r>
            <a:r>
              <a:rPr lang="en-US" b="1" dirty="0"/>
              <a:t>[g]</a:t>
            </a:r>
            <a:r>
              <a:rPr lang="en-US" b="0" dirty="0"/>
              <a:t>, and to have a go at sounding out the names. All other SSCs in the words are either known or transferable from English, with the exception of the </a:t>
            </a:r>
            <a:r>
              <a:rPr lang="en-US" b="1" dirty="0"/>
              <a:t>[</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r>
              <a:rPr lang="en-US" b="0" dirty="0"/>
              <a:t>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Jér</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a:t>
            </a:r>
            <a:endParaRPr lang="en-US" b="0" dirty="0"/>
          </a:p>
          <a:p>
            <a:r>
              <a:rPr lang="en-US" b="0" dirty="0"/>
              <a:t>3. Click on the numbers to hear the names pronounced. The voices indicate whether the name is traditionally a male or female one. Students repeat chorally.</a:t>
            </a:r>
          </a:p>
          <a:p>
            <a:r>
              <a:rPr lang="en-US" b="0" dirty="0"/>
              <a:t>4. Now, teachers encourage students to read the names in increasing speed intervals (30 seconds, 20 seconds, 10 seconds … may vary according to the individual needs of the class) to work on fluency.</a:t>
            </a:r>
          </a:p>
          <a:p>
            <a:endParaRPr lang="en-US" b="0" dirty="0"/>
          </a:p>
          <a:p>
            <a:r>
              <a:rPr lang="en-US" b="1" dirty="0"/>
              <a:t>Transcript</a:t>
            </a:r>
          </a:p>
          <a:p>
            <a:pPr lvl="0"/>
            <a:r>
              <a:rPr lang="en-US" sz="1200" kern="1200" dirty="0">
                <a:solidFill>
                  <a:schemeClr val="tx1"/>
                </a:solidFill>
                <a:effectLst/>
                <a:latin typeface="+mn-lt"/>
                <a:ea typeface="+mn-ea"/>
                <a:cs typeface="+mn-cs"/>
              </a:rPr>
              <a:t>1. Gérard</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Gaelle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Angéline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4. Agathe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5. Gilles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 Julien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Joséphine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Morgane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9. Jacques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10. Jérôme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11. Margaux</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12. Georges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90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p>
          <a:p>
            <a:endParaRPr lang="en-GB" b="1" dirty="0"/>
          </a:p>
          <a:p>
            <a:r>
              <a:rPr lang="en-GB" b="1" dirty="0"/>
              <a:t>Aim: </a:t>
            </a:r>
            <a:r>
              <a:rPr lang="en-GB" b="0" dirty="0"/>
              <a:t>This slide revisits the short form of </a:t>
            </a:r>
            <a:r>
              <a:rPr lang="en-GB" b="0" i="1" dirty="0" err="1"/>
              <a:t>aller</a:t>
            </a:r>
            <a:r>
              <a:rPr lang="en-GB" b="0" dirty="0"/>
              <a:t> plus the infinitive in the context of future intentions. Teachers briefly recap the short form of </a:t>
            </a:r>
            <a:r>
              <a:rPr lang="en-GB" b="0" i="1" dirty="0" err="1"/>
              <a:t>aller</a:t>
            </a:r>
            <a:r>
              <a:rPr lang="en-GB" b="0" i="1" dirty="0"/>
              <a:t> </a:t>
            </a:r>
            <a:r>
              <a:rPr lang="en-GB" b="0" i="0" dirty="0"/>
              <a:t>with </a:t>
            </a:r>
            <a:r>
              <a:rPr lang="en-GB" b="0" i="1" dirty="0" err="1"/>
              <a:t>ils</a:t>
            </a:r>
            <a:r>
              <a:rPr lang="en-GB" b="0" i="1" dirty="0"/>
              <a:t>/</a:t>
            </a:r>
            <a:r>
              <a:rPr lang="en-GB" b="0" i="1" dirty="0" err="1"/>
              <a:t>elles</a:t>
            </a:r>
            <a:r>
              <a:rPr lang="en-GB" b="0" dirty="0"/>
              <a:t> while also pointing out the French use of </a:t>
            </a:r>
            <a:r>
              <a:rPr lang="en-GB" b="0" i="1" dirty="0" err="1"/>
              <a:t>ils</a:t>
            </a:r>
            <a:r>
              <a:rPr lang="en-GB" b="0" dirty="0"/>
              <a:t> for mixed gender </a:t>
            </a:r>
            <a:r>
              <a:rPr lang="en-GB" b="0" dirty="0" err="1"/>
              <a:t>Groupes</a:t>
            </a:r>
            <a:endParaRPr lang="en-GB" b="0" dirty="0"/>
          </a:p>
          <a:p>
            <a:pPr marL="171450" indent="-171450">
              <a:buFont typeface="Arial" panose="020B0604020202020204" pitchFamily="34" charset="0"/>
              <a:buChar char="•"/>
            </a:pP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750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help students distinguish aurally between present tense and future intention with </a:t>
            </a:r>
            <a:r>
              <a:rPr lang="en-US" b="0" i="1" dirty="0" err="1"/>
              <a:t>aller</a:t>
            </a:r>
            <a:r>
              <a:rPr lang="en-US" b="0" i="1" dirty="0"/>
              <a:t> </a:t>
            </a:r>
            <a:r>
              <a:rPr lang="en-US" b="0" i="0" dirty="0"/>
              <a:t>in the </a:t>
            </a:r>
            <a:r>
              <a:rPr lang="en-US" b="0" i="1" dirty="0" err="1"/>
              <a:t>ils</a:t>
            </a:r>
            <a:r>
              <a:rPr lang="en-US" b="0" i="1" dirty="0"/>
              <a:t>/</a:t>
            </a:r>
            <a:r>
              <a:rPr lang="en-US" b="0" i="1" dirty="0" err="1"/>
              <a:t>elles</a:t>
            </a:r>
            <a:r>
              <a:rPr lang="en-US" b="0" i="1" dirty="0"/>
              <a:t> </a:t>
            </a:r>
            <a:r>
              <a:rPr lang="en-US" b="0" i="0" dirty="0"/>
              <a:t>form.</a:t>
            </a:r>
          </a:p>
          <a:p>
            <a:endParaRPr lang="en-US" b="0" i="0" dirty="0"/>
          </a:p>
          <a:p>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that students understand </a:t>
            </a:r>
            <a:r>
              <a:rPr lang="en-GB" b="0" dirty="0"/>
              <a:t>task instructions.</a:t>
            </a:r>
            <a:endParaRPr lang="en-GB" sz="1200" b="0" i="1" kern="1200" dirty="0">
              <a:solidFill>
                <a:schemeClr val="lt1"/>
              </a:solidFill>
              <a:effectLst/>
              <a:latin typeface="+mn-lt"/>
              <a:ea typeface="+mn-ea"/>
              <a:cs typeface="+mn-cs"/>
            </a:endParaRPr>
          </a:p>
          <a:p>
            <a:pPr marL="228600" indent="-228600">
              <a:buAutoNum type="arabicPeriod"/>
            </a:pPr>
            <a:r>
              <a:rPr lang="en-US" b="0" dirty="0"/>
              <a:t>Remind students that it is the </a:t>
            </a:r>
            <a:r>
              <a:rPr lang="en-US" b="1" dirty="0"/>
              <a:t>presence or absence of a form of </a:t>
            </a:r>
            <a:r>
              <a:rPr lang="en-US" b="1" i="1" dirty="0" err="1"/>
              <a:t>aller</a:t>
            </a:r>
            <a:r>
              <a:rPr lang="en-US" b="1" i="1" dirty="0"/>
              <a:t> </a:t>
            </a:r>
            <a:r>
              <a:rPr lang="en-US" b="1" i="0" dirty="0"/>
              <a:t>followed (or not) by an infinitive </a:t>
            </a:r>
            <a:r>
              <a:rPr lang="en-US" b="0" dirty="0"/>
              <a:t>that will give them the information they need.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lt1"/>
                </a:solidFill>
                <a:effectLst/>
                <a:latin typeface="+mn-lt"/>
                <a:ea typeface="+mn-ea"/>
                <a:cs typeface="+mn-cs"/>
              </a:rPr>
              <a:t>Click to play audio. The time phrase is obscured.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lt1"/>
                </a:solidFill>
                <a:effectLst/>
                <a:latin typeface="+mn-lt"/>
                <a:ea typeface="+mn-ea"/>
                <a:cs typeface="+mn-cs"/>
              </a:rPr>
              <a:t>Students decide based on the verb form they hear whether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Léa</a:t>
            </a:r>
            <a:r>
              <a:rPr kumimoji="0" lang="en-GB"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Sophie </a:t>
            </a:r>
            <a:r>
              <a:rPr lang="en-GB" sz="1200" b="0" i="0" kern="1200" dirty="0">
                <a:solidFill>
                  <a:schemeClr val="lt1"/>
                </a:solidFill>
                <a:effectLst/>
                <a:latin typeface="+mn-lt"/>
                <a:ea typeface="+mn-ea"/>
                <a:cs typeface="+mn-cs"/>
              </a:rPr>
              <a:t>are talking about something that is happening now, or something that is happening tomorrow.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lt1"/>
                </a:solidFill>
                <a:effectLst/>
                <a:latin typeface="+mn-lt"/>
                <a:ea typeface="+mn-ea"/>
                <a:cs typeface="+mn-cs"/>
              </a:rPr>
              <a:t>Answers on the next slide.</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Demain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Léa</a:t>
            </a:r>
            <a:r>
              <a:rPr lang="en-US" sz="1200" kern="1200" dirty="0">
                <a:solidFill>
                  <a:schemeClr val="tx1"/>
                </a:solidFill>
                <a:effectLst/>
                <a:latin typeface="+mn-lt"/>
                <a:ea typeface="+mn-ea"/>
                <a:cs typeface="+mn-cs"/>
              </a:rPr>
              <a:t> et Sophie </a:t>
            </a:r>
            <a:r>
              <a:rPr lang="en-US" sz="1200" kern="1200" dirty="0" err="1">
                <a:solidFill>
                  <a:schemeClr val="tx1"/>
                </a:solidFill>
                <a:effectLst/>
                <a:latin typeface="+mn-lt"/>
                <a:ea typeface="+mn-ea"/>
                <a:cs typeface="+mn-cs"/>
              </a:rPr>
              <a:t>vont</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ville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moment],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restent</a:t>
            </a:r>
            <a:r>
              <a:rPr lang="en-US" sz="1200" kern="1200" dirty="0">
                <a:solidFill>
                  <a:schemeClr val="tx1"/>
                </a:solidFill>
                <a:effectLst/>
                <a:latin typeface="+mn-lt"/>
                <a:ea typeface="+mn-ea"/>
                <a:cs typeface="+mn-cs"/>
              </a:rPr>
              <a:t> à la </a:t>
            </a:r>
            <a:r>
              <a:rPr lang="en-US" sz="1200" kern="1200" dirty="0" err="1">
                <a:solidFill>
                  <a:schemeClr val="tx1"/>
                </a:solidFill>
                <a:effectLst/>
                <a:latin typeface="+mn-lt"/>
                <a:ea typeface="+mn-ea"/>
                <a:cs typeface="+mn-cs"/>
              </a:rPr>
              <a:t>maison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moment],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font la cuisine.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Demain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vont</a:t>
            </a:r>
            <a:r>
              <a:rPr lang="en-US" sz="1200" kern="1200" dirty="0">
                <a:solidFill>
                  <a:schemeClr val="tx1"/>
                </a:solidFill>
                <a:effectLst/>
                <a:latin typeface="+mn-lt"/>
                <a:ea typeface="+mn-ea"/>
                <a:cs typeface="+mn-cs"/>
              </a:rPr>
              <a:t> prendre le déjeuner à la Brioche Dorée.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Demain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vont</a:t>
            </a:r>
            <a:r>
              <a:rPr lang="en-US" sz="1200" kern="1200" dirty="0">
                <a:solidFill>
                  <a:schemeClr val="tx1"/>
                </a:solidFill>
                <a:effectLst/>
                <a:latin typeface="+mn-lt"/>
                <a:ea typeface="+mn-ea"/>
                <a:cs typeface="+mn-cs"/>
              </a:rPr>
              <a:t> lire des livres.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moment],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regardent</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télé</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Demain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vont</a:t>
            </a:r>
            <a:r>
              <a:rPr lang="en-US" sz="1200" kern="1200" dirty="0">
                <a:solidFill>
                  <a:schemeClr val="tx1"/>
                </a:solidFill>
                <a:effectLst/>
                <a:latin typeface="+mn-lt"/>
                <a:ea typeface="+mn-ea"/>
                <a:cs typeface="+mn-cs"/>
              </a:rPr>
              <a:t> faire des exercises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anglais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moment],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font les devoirs de </a:t>
            </a:r>
            <a:r>
              <a:rPr lang="en-US" sz="1200" kern="1200" dirty="0" err="1">
                <a:solidFill>
                  <a:schemeClr val="tx1"/>
                </a:solidFill>
                <a:effectLst/>
                <a:latin typeface="+mn-lt"/>
                <a:ea typeface="+mn-ea"/>
                <a:cs typeface="+mn-cs"/>
              </a:rPr>
              <a:t>maths</a:t>
            </a:r>
            <a:r>
              <a:rPr lang="en-US" sz="1200" kern="1200" dirty="0">
                <a:solidFill>
                  <a:schemeClr val="tx1"/>
                </a:solidFill>
                <a:effectLst/>
                <a:latin typeface="+mn-lt"/>
                <a:ea typeface="+mn-ea"/>
                <a:cs typeface="+mn-cs"/>
              </a:rPr>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907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 SLIDE for activity on slide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Full audio, including time phrases, plays on number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On a click, a transcription of the verb phrase first appears, which students can use to check their answers. On a second click, the answer appears.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Demain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Léa</a:t>
            </a:r>
            <a:r>
              <a:rPr lang="en-US" sz="1200" kern="1200" dirty="0">
                <a:solidFill>
                  <a:schemeClr val="tx1"/>
                </a:solidFill>
                <a:effectLst/>
                <a:latin typeface="+mn-lt"/>
                <a:ea typeface="+mn-ea"/>
                <a:cs typeface="+mn-cs"/>
              </a:rPr>
              <a:t> et Sophie </a:t>
            </a:r>
            <a:r>
              <a:rPr lang="en-US" sz="1200" kern="1200" dirty="0" err="1">
                <a:solidFill>
                  <a:schemeClr val="tx1"/>
                </a:solidFill>
                <a:effectLst/>
                <a:latin typeface="+mn-lt"/>
                <a:ea typeface="+mn-ea"/>
                <a:cs typeface="+mn-cs"/>
              </a:rPr>
              <a:t>vont</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ville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moment,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restent</a:t>
            </a:r>
            <a:r>
              <a:rPr lang="en-US" sz="1200" kern="1200" dirty="0">
                <a:solidFill>
                  <a:schemeClr val="tx1"/>
                </a:solidFill>
                <a:effectLst/>
                <a:latin typeface="+mn-lt"/>
                <a:ea typeface="+mn-ea"/>
                <a:cs typeface="+mn-cs"/>
              </a:rPr>
              <a:t> à la </a:t>
            </a:r>
            <a:r>
              <a:rPr lang="en-US" sz="1200" kern="1200" dirty="0" err="1">
                <a:solidFill>
                  <a:schemeClr val="tx1"/>
                </a:solidFill>
                <a:effectLst/>
                <a:latin typeface="+mn-lt"/>
                <a:ea typeface="+mn-ea"/>
                <a:cs typeface="+mn-cs"/>
              </a:rPr>
              <a:t>maison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moment,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font la cuisine.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Demain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vont</a:t>
            </a:r>
            <a:r>
              <a:rPr lang="en-US" sz="1200" kern="1200" dirty="0">
                <a:solidFill>
                  <a:schemeClr val="tx1"/>
                </a:solidFill>
                <a:effectLst/>
                <a:latin typeface="+mn-lt"/>
                <a:ea typeface="+mn-ea"/>
                <a:cs typeface="+mn-cs"/>
              </a:rPr>
              <a:t> prendre le déjeuner à la Brioche Dorée.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Demain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vont</a:t>
            </a:r>
            <a:r>
              <a:rPr lang="en-US" sz="1200" kern="1200" dirty="0">
                <a:solidFill>
                  <a:schemeClr val="tx1"/>
                </a:solidFill>
                <a:effectLst/>
                <a:latin typeface="+mn-lt"/>
                <a:ea typeface="+mn-ea"/>
                <a:cs typeface="+mn-cs"/>
              </a:rPr>
              <a:t> lire des livres.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moment,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regardent</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télé</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Demain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vont</a:t>
            </a:r>
            <a:r>
              <a:rPr lang="en-US" sz="1200" kern="1200" dirty="0">
                <a:solidFill>
                  <a:schemeClr val="tx1"/>
                </a:solidFill>
                <a:effectLst/>
                <a:latin typeface="+mn-lt"/>
                <a:ea typeface="+mn-ea"/>
                <a:cs typeface="+mn-cs"/>
              </a:rPr>
              <a:t> faire des exercises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anglais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moment,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font les devoirs de </a:t>
            </a:r>
            <a:r>
              <a:rPr lang="en-US" sz="1200" kern="1200" dirty="0" err="1">
                <a:solidFill>
                  <a:schemeClr val="tx1"/>
                </a:solidFill>
                <a:effectLst/>
                <a:latin typeface="+mn-lt"/>
                <a:ea typeface="+mn-ea"/>
                <a:cs typeface="+mn-cs"/>
              </a:rPr>
              <a:t>maths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0" dirty="0">
                <a:solidFill>
                  <a:schemeClr val="bg1"/>
                </a:solidFill>
              </a:rPr>
              <a:t>chaîne [1159</a:t>
            </a:r>
            <a:r>
              <a:rPr lang="en-US" sz="1200" b="0" dirty="0">
                <a:solidFill>
                  <a:schemeClr val="bg1"/>
                </a:solidFill>
              </a:rPr>
              <a:t>], </a:t>
            </a:r>
            <a:r>
              <a:rPr lang="fr-FR" sz="1200" b="0" dirty="0">
                <a:solidFill>
                  <a:schemeClr val="bg1"/>
                </a:solidFill>
              </a:rPr>
              <a:t>proposer [338], pâtisserie [&gt;5000], sandwich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199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 </a:t>
            </a:r>
            <a:r>
              <a:rPr lang="en-GB" b="0" dirty="0"/>
              <a:t>This slide revisits question formation and introduces it in the new context of future intentions. Teachers briefly recap the types of question formation studied so far, while also pointing out that with future intention, only the short form of </a:t>
            </a:r>
            <a:r>
              <a:rPr lang="en-GB" b="0" i="1" dirty="0" err="1"/>
              <a:t>aller</a:t>
            </a:r>
            <a:r>
              <a:rPr lang="en-GB" b="0" i="1" dirty="0"/>
              <a:t> </a:t>
            </a:r>
            <a:r>
              <a:rPr lang="en-GB" b="0" dirty="0"/>
              <a:t>and the subject/subject pronoun swap places when using the inversion type of question.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340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Comprehension practice with texts incorporating different kinds of question about future intention, all plural subject pronouns and revisited vocabulary sets.</a:t>
            </a:r>
          </a:p>
          <a:p>
            <a:endParaRPr lang="en-GB" b="1" dirty="0"/>
          </a:p>
          <a:p>
            <a:r>
              <a:rPr lang="en-GB" b="1" dirty="0"/>
              <a:t>Suggested procedure:</a:t>
            </a:r>
          </a:p>
          <a:p>
            <a:pPr marL="228600" indent="-228600">
              <a:buFont typeface="+mj-lt"/>
              <a:buAutoNum type="arabicPeriod"/>
            </a:pPr>
            <a:r>
              <a:rPr lang="en-GB" b="0" dirty="0"/>
              <a:t>Students are given 5 minutes to read the text and translate questions. They have not yet met the irregular verb </a:t>
            </a:r>
            <a:r>
              <a:rPr lang="en-GB" b="0" i="1" dirty="0" err="1"/>
              <a:t>ouvrir</a:t>
            </a:r>
            <a:r>
              <a:rPr lang="en-GB" b="0" i="0" dirty="0"/>
              <a:t>, but should be encouraged to work out the meaning from their knowledge of the adjective ‘</a:t>
            </a:r>
            <a:r>
              <a:rPr lang="en-GB" b="0" i="0" dirty="0" err="1"/>
              <a:t>ouvert</a:t>
            </a:r>
            <a:r>
              <a:rPr lang="en-GB" b="0" i="0" dirty="0"/>
              <a:t>’, and the –</a:t>
            </a:r>
            <a:r>
              <a:rPr lang="en-GB" b="0" i="0" dirty="0" err="1"/>
              <a:t>ir</a:t>
            </a:r>
            <a:r>
              <a:rPr lang="en-GB" b="0" i="0" dirty="0"/>
              <a:t> verb ending which they have encountered in </a:t>
            </a:r>
            <a:r>
              <a:rPr lang="en-GB" b="0" i="0" dirty="0" err="1"/>
              <a:t>s</a:t>
            </a:r>
            <a:r>
              <a:rPr lang="en-GB" b="0" i="1" dirty="0" err="1"/>
              <a:t>ortir</a:t>
            </a:r>
            <a:r>
              <a:rPr lang="en-GB" b="0" i="1" dirty="0"/>
              <a:t>, </a:t>
            </a:r>
            <a:r>
              <a:rPr lang="en-GB" b="0" i="1" dirty="0" err="1"/>
              <a:t>venir</a:t>
            </a:r>
            <a:r>
              <a:rPr lang="en-GB" b="0" i="1" dirty="0"/>
              <a:t>, </a:t>
            </a:r>
            <a:r>
              <a:rPr lang="en-GB" b="0" i="1" dirty="0" err="1"/>
              <a:t>dormir</a:t>
            </a:r>
            <a:r>
              <a:rPr lang="en-GB" b="0" i="1" dirty="0"/>
              <a:t> </a:t>
            </a:r>
            <a:r>
              <a:rPr lang="en-GB" b="0" i="0" dirty="0"/>
              <a:t>and </a:t>
            </a:r>
            <a:r>
              <a:rPr lang="en-GB" b="0" i="1" dirty="0" err="1"/>
              <a:t>partir</a:t>
            </a:r>
            <a:r>
              <a:rPr lang="en-GB" b="0" i="1" dirty="0"/>
              <a:t>.</a:t>
            </a:r>
            <a:endParaRPr lang="en-GB" b="0" dirty="0"/>
          </a:p>
          <a:p>
            <a:pPr marL="228600" indent="-228600">
              <a:buFont typeface="+mj-lt"/>
              <a:buAutoNum type="arabicPeriod"/>
            </a:pPr>
            <a:r>
              <a:rPr lang="en-GB" b="0" dirty="0"/>
              <a:t>Teachers click to reveal answers.</a:t>
            </a:r>
          </a:p>
          <a:p>
            <a:pPr marL="228600" indent="-228600">
              <a:buFont typeface="+mj-lt"/>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0" kern="1200" dirty="0">
                <a:solidFill>
                  <a:schemeClr val="tx1"/>
                </a:solidFill>
                <a:effectLst/>
                <a:latin typeface="+mn-lt"/>
                <a:ea typeface="+mn-ea"/>
                <a:cs typeface="+mn-cs"/>
              </a:rPr>
              <a:t>ouvrir [257]</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GB" b="0" dirty="0"/>
          </a:p>
          <a:p>
            <a:endParaRPr lang="fr-FR"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964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Further comprehension practice with texts incorporating different kinds of question about future intention, all plural subject pronouns and revisited vocabulary sets.</a:t>
            </a:r>
          </a:p>
          <a:p>
            <a:endParaRPr lang="en-GB" b="1" dirty="0"/>
          </a:p>
          <a:p>
            <a:r>
              <a:rPr lang="en-GB" b="1" dirty="0"/>
              <a:t>Suggested procedure:</a:t>
            </a:r>
          </a:p>
          <a:p>
            <a:pPr marL="228600" indent="-228600">
              <a:buFont typeface="+mj-lt"/>
              <a:buAutoNum type="arabicPeriod"/>
            </a:pPr>
            <a:r>
              <a:rPr lang="en-GB" b="0" dirty="0"/>
              <a:t>Students are given 5 minutes to read the text and answer questions.</a:t>
            </a:r>
          </a:p>
          <a:p>
            <a:pPr marL="228600" indent="-228600">
              <a:buFont typeface="+mj-lt"/>
              <a:buAutoNum type="arabicPeriod"/>
            </a:pPr>
            <a:r>
              <a:rPr lang="en-GB" b="0" dirty="0"/>
              <a:t>Teachers click to reveal answers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69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1235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p>
          <a:p>
            <a:endParaRPr lang="en-GB" b="1" dirty="0"/>
          </a:p>
          <a:p>
            <a:r>
              <a:rPr lang="en-GB" b="1" dirty="0"/>
              <a:t>Aim: </a:t>
            </a:r>
            <a:r>
              <a:rPr lang="en-GB" b="0" dirty="0"/>
              <a:t>To practise yes/no question formation with future intention.</a:t>
            </a:r>
          </a:p>
          <a:p>
            <a:endParaRPr lang="en-GB" b="1" dirty="0"/>
          </a:p>
          <a:p>
            <a:r>
              <a:rPr lang="en-GB" b="1" dirty="0"/>
              <a:t>Procedure:</a:t>
            </a:r>
          </a:p>
          <a:p>
            <a:pPr marL="0" indent="0">
              <a:buFont typeface="+mj-lt"/>
              <a:buNone/>
            </a:pPr>
            <a:r>
              <a:rPr lang="en-GB" b="0" dirty="0"/>
              <a:t>1. Remind students of the two types of yes/no question (raised intonation, subject-verb inversion).</a:t>
            </a:r>
          </a:p>
          <a:p>
            <a:pPr marL="0" indent="0">
              <a:buFont typeface="+mj-lt"/>
              <a:buNone/>
            </a:pPr>
            <a:r>
              <a:rPr lang="en-GB" b="0" dirty="0"/>
              <a:t>2. Students turn statements into questions.</a:t>
            </a:r>
          </a:p>
          <a:p>
            <a:pPr marL="0" indent="0">
              <a:buFont typeface="+mj-lt"/>
              <a:buNone/>
            </a:pPr>
            <a:r>
              <a:rPr lang="en-GB" b="0" dirty="0"/>
              <a:t>3. Teachers display the answers and clicks - left column = intonation question; right column = inversion question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dirty="0"/>
              <a:t>4. Teachers check/point out the swapping of form of </a:t>
            </a:r>
            <a:r>
              <a:rPr lang="en-GB" b="0" i="1" dirty="0" err="1"/>
              <a:t>aller</a:t>
            </a:r>
            <a:r>
              <a:rPr lang="en-GB" b="0" i="1" dirty="0"/>
              <a:t> </a:t>
            </a:r>
            <a:r>
              <a:rPr lang="en-GB" b="0" i="0" dirty="0"/>
              <a:t>only</a:t>
            </a:r>
            <a:r>
              <a:rPr lang="en-GB" b="0" i="1" dirty="0"/>
              <a:t> </a:t>
            </a:r>
            <a:r>
              <a:rPr lang="en-GB" b="0" dirty="0"/>
              <a:t>in the inversion questions.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502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To practise information question formation with future intention.</a:t>
            </a:r>
          </a:p>
          <a:p>
            <a:endParaRPr lang="en-GB" b="1" dirty="0"/>
          </a:p>
          <a:p>
            <a:r>
              <a:rPr lang="en-GB" b="1" dirty="0"/>
              <a:t>Procedure:</a:t>
            </a:r>
            <a:endParaRPr lang="en-US" b="1" dirty="0"/>
          </a:p>
          <a:p>
            <a:pPr marL="0" indent="0">
              <a:buFont typeface="+mj-lt"/>
              <a:buNone/>
            </a:pPr>
            <a:r>
              <a:rPr lang="en-GB" b="0" dirty="0"/>
              <a:t>1. Remind students of the two types of information question (raised intonation + question word at end; question word + subject-verb inversion).</a:t>
            </a:r>
          </a:p>
          <a:p>
            <a:pPr marL="0" indent="0">
              <a:buFont typeface="+mj-lt"/>
              <a:buNone/>
            </a:pPr>
            <a:r>
              <a:rPr lang="en-GB" b="0" dirty="0"/>
              <a:t>2. Students turn statements into questions.</a:t>
            </a:r>
          </a:p>
          <a:p>
            <a:pPr marL="0" indent="0">
              <a:buFont typeface="+mj-lt"/>
              <a:buNone/>
            </a:pPr>
            <a:r>
              <a:rPr lang="en-GB" b="0" dirty="0"/>
              <a:t>3. Teachers display the answers and clicks - left = intonation question; right = inversion question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dirty="0"/>
              <a:t>4. Teachers check/point out the swapping of form of </a:t>
            </a:r>
            <a:r>
              <a:rPr lang="en-GB" b="0" i="1" dirty="0" err="1"/>
              <a:t>aller</a:t>
            </a:r>
            <a:r>
              <a:rPr lang="en-GB" b="0" i="1" dirty="0"/>
              <a:t> </a:t>
            </a:r>
            <a:r>
              <a:rPr lang="en-GB" b="0" i="0" dirty="0"/>
              <a:t>only</a:t>
            </a:r>
            <a:r>
              <a:rPr lang="en-GB" b="0" i="1" dirty="0"/>
              <a:t> </a:t>
            </a:r>
            <a:r>
              <a:rPr lang="en-GB" b="0" i="0" dirty="0"/>
              <a:t>with</a:t>
            </a:r>
            <a:r>
              <a:rPr lang="en-GB" b="0" dirty="0"/>
              <a:t> pronoun in the inversion questions.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648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To practice oral production and comprehension of </a:t>
            </a:r>
            <a:r>
              <a:rPr lang="en-US" b="0" dirty="0" err="1"/>
              <a:t>personalised</a:t>
            </a:r>
            <a:r>
              <a:rPr lang="en-US" b="0" dirty="0"/>
              <a:t> statements about the present and the future</a:t>
            </a:r>
          </a:p>
          <a:p>
            <a:endParaRPr lang="en-US" b="0" dirty="0"/>
          </a:p>
          <a:p>
            <a:r>
              <a:rPr lang="en-US" b="1" dirty="0"/>
              <a:t>Procedure</a:t>
            </a:r>
          </a:p>
          <a:p>
            <a:pPr marL="228600" indent="-228600">
              <a:buFont typeface="+mj-lt"/>
              <a:buAutoNum type="arabicPeriod"/>
            </a:pPr>
            <a:r>
              <a:rPr lang="en-US" b="0" dirty="0"/>
              <a:t>Students sketch out a table following the model on the slide, and work in pairs to write three present tense sentences about what they did today, and three sentences with future intention about what they are doing at the weekend. Teacher circulates and corrects.</a:t>
            </a:r>
          </a:p>
          <a:p>
            <a:pPr marL="228600" indent="-228600">
              <a:buFont typeface="+mj-lt"/>
              <a:buAutoNum type="arabicPeriod"/>
            </a:pPr>
            <a:r>
              <a:rPr lang="en-US" b="0" dirty="0"/>
              <a:t>Click to reveal the second set of task instructions. Students sketch out a second table following the model.</a:t>
            </a:r>
          </a:p>
          <a:p>
            <a:pPr marL="228600" indent="-228600">
              <a:buFont typeface="+mj-lt"/>
              <a:buAutoNum type="arabicPeriod"/>
            </a:pPr>
            <a:r>
              <a:rPr lang="en-US" b="0" dirty="0"/>
              <a:t>Working with another pair, students take it in turns to read the six statements they have written in a random order. To ensure the order is random, teachers can </a:t>
            </a:r>
            <a:r>
              <a:rPr lang="en-US" b="1" dirty="0"/>
              <a:t>distribute the role cards on slide 30</a:t>
            </a:r>
            <a:r>
              <a:rPr lang="en-US" b="0" dirty="0"/>
              <a:t>, which tell students the order in which to read their statements. The listening pair notes down the activities in the appropriate column. Students must </a:t>
            </a:r>
            <a:r>
              <a:rPr lang="en-US" b="1" dirty="0"/>
              <a:t>not</a:t>
            </a:r>
            <a:r>
              <a:rPr lang="en-US" b="0" dirty="0"/>
              <a:t> say the words </a:t>
            </a:r>
            <a:r>
              <a:rPr lang="en-US" b="0" i="1" dirty="0" err="1"/>
              <a:t>demain</a:t>
            </a:r>
            <a:r>
              <a:rPr lang="en-US" b="0" i="1" dirty="0"/>
              <a:t> </a:t>
            </a:r>
            <a:r>
              <a:rPr lang="en-US" b="0" i="0" dirty="0"/>
              <a:t>or </a:t>
            </a:r>
            <a:r>
              <a:rPr lang="en-US" b="0" i="1" dirty="0" err="1"/>
              <a:t>aujourd’hui</a:t>
            </a:r>
            <a:r>
              <a:rPr lang="en-US" b="0" i="0" dirty="0"/>
              <a:t>! Remind them that the verb form tells us whether events are happening today or tomorrow.</a:t>
            </a:r>
          </a:p>
          <a:p>
            <a:pPr marL="228600" indent="-228600">
              <a:buFont typeface="+mj-lt"/>
              <a:buAutoNum type="arabicPeriod"/>
            </a:pPr>
            <a:r>
              <a:rPr lang="en-US" b="0" i="0" dirty="0"/>
              <a:t>Students check with the other Groupe to ensure they have written the words in the correct columns.</a:t>
            </a:r>
          </a:p>
          <a:p>
            <a:pPr marL="228600" indent="-228600">
              <a:buFont typeface="+mj-lt"/>
              <a:buAutoNum type="arabicPeriod"/>
            </a:pPr>
            <a:r>
              <a:rPr lang="en-US" b="0" i="0" dirty="0"/>
              <a:t>Students turn their notes into full sentences with </a:t>
            </a:r>
            <a:r>
              <a:rPr lang="en-US" b="0" i="1" dirty="0" err="1"/>
              <a:t>ils</a:t>
            </a:r>
            <a:r>
              <a:rPr lang="en-US" b="0" i="1" dirty="0"/>
              <a:t>/</a:t>
            </a:r>
            <a:r>
              <a:rPr lang="en-US" b="0" i="1" dirty="0" err="1"/>
              <a:t>elles</a:t>
            </a:r>
            <a:r>
              <a:rPr lang="en-US" b="0" i="1" dirty="0"/>
              <a:t>.</a:t>
            </a:r>
          </a:p>
          <a:p>
            <a:pPr marL="228600" indent="-228600">
              <a:buFont typeface="+mj-lt"/>
              <a:buAutoNum type="arabicPeriod"/>
            </a:pPr>
            <a:r>
              <a:rPr lang="en-US" b="0" i="0" dirty="0"/>
              <a:t>Teacher can elicit some oral answers from stronger pairs by asking e.g. </a:t>
            </a:r>
            <a:r>
              <a:rPr lang="en-US" b="0" i="0" dirty="0" err="1"/>
              <a:t>‘</a:t>
            </a:r>
            <a:r>
              <a:rPr lang="en-US" b="0" i="1" dirty="0" err="1"/>
              <a:t>Que</a:t>
            </a:r>
            <a:r>
              <a:rPr lang="en-US" b="0" i="1" dirty="0"/>
              <a:t> font Andrew et Louise </a:t>
            </a:r>
            <a:r>
              <a:rPr lang="en-US" b="0" i="1" dirty="0" err="1"/>
              <a:t>aujourd’hui</a:t>
            </a:r>
            <a:r>
              <a:rPr lang="en-US" b="0" i="1" dirty="0"/>
              <a:t>? Que </a:t>
            </a:r>
            <a:r>
              <a:rPr lang="en-US" b="0" i="1" dirty="0" err="1"/>
              <a:t>vont</a:t>
            </a:r>
            <a:r>
              <a:rPr lang="en-US" b="0" i="1" dirty="0"/>
              <a:t> faire Sarah et Richard le week-end?’</a:t>
            </a:r>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145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Role cards to accompany the activity on slide 28.</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216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(optional extra for advanced levels)</a:t>
            </a:r>
          </a:p>
          <a:p>
            <a:endParaRPr lang="en-US" b="1" dirty="0"/>
          </a:p>
          <a:p>
            <a:r>
              <a:rPr lang="en-US" b="1" dirty="0"/>
              <a:t>Aim: </a:t>
            </a:r>
            <a:r>
              <a:rPr lang="en-US" b="0" dirty="0"/>
              <a:t>This advanced double referential listening activity contrasts present tense and future intention with </a:t>
            </a:r>
            <a:r>
              <a:rPr lang="en-US" b="0" i="1" dirty="0" err="1"/>
              <a:t>aller</a:t>
            </a:r>
            <a:r>
              <a:rPr lang="en-US" b="0" i="1" dirty="0"/>
              <a:t> </a:t>
            </a:r>
            <a:r>
              <a:rPr lang="en-US" b="0" i="0" dirty="0"/>
              <a:t>with all </a:t>
            </a:r>
            <a:r>
              <a:rPr lang="en-US" b="0" dirty="0"/>
              <a:t>three plural persons (</a:t>
            </a:r>
            <a:r>
              <a:rPr lang="en-US" b="0" i="1" dirty="0"/>
              <a:t>nous, </a:t>
            </a:r>
            <a:r>
              <a:rPr lang="en-US" b="0" i="1" dirty="0" err="1"/>
              <a:t>vous</a:t>
            </a:r>
            <a:r>
              <a:rPr lang="en-US" b="0" i="1" dirty="0"/>
              <a:t> </a:t>
            </a:r>
            <a:r>
              <a:rPr lang="en-US" b="0" i="0" dirty="0"/>
              <a:t>and </a:t>
            </a:r>
            <a:r>
              <a:rPr lang="en-US" b="0" i="1" dirty="0" err="1"/>
              <a:t>ils</a:t>
            </a:r>
            <a:r>
              <a:rPr lang="en-US" b="0" i="1" dirty="0"/>
              <a:t>/</a:t>
            </a:r>
            <a:r>
              <a:rPr lang="en-US" b="0" i="1" dirty="0" err="1"/>
              <a:t>elles</a:t>
            </a:r>
            <a:r>
              <a:rPr lang="en-US" b="0" i="0" dirty="0"/>
              <a:t>). It is suitable for use with more advanced groups</a:t>
            </a:r>
          </a:p>
          <a:p>
            <a:endParaRPr lang="en-US" b="0" i="0" dirty="0"/>
          </a:p>
          <a:p>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that students understand </a:t>
            </a:r>
            <a:r>
              <a:rPr lang="en-GB" b="0" dirty="0"/>
              <a:t>task instructions.</a:t>
            </a:r>
            <a:endParaRPr lang="en-GB" sz="1200" b="0" i="1" kern="1200" dirty="0">
              <a:solidFill>
                <a:schemeClr val="lt1"/>
              </a:solidFill>
              <a:effectLst/>
              <a:latin typeface="+mn-lt"/>
              <a:ea typeface="+mn-ea"/>
              <a:cs typeface="+mn-cs"/>
            </a:endParaRPr>
          </a:p>
          <a:p>
            <a:pPr marL="228600" indent="-228600">
              <a:buAutoNum type="arabicPeriod"/>
            </a:pPr>
            <a:r>
              <a:rPr lang="en-US" b="0" dirty="0"/>
              <a:t>Remind students that it is the </a:t>
            </a:r>
            <a:r>
              <a:rPr lang="en-US" b="1" dirty="0"/>
              <a:t>presence or absence of a form of </a:t>
            </a:r>
            <a:r>
              <a:rPr lang="en-US" b="1" i="1" dirty="0" err="1"/>
              <a:t>aller</a:t>
            </a:r>
            <a:r>
              <a:rPr lang="en-US" b="1" dirty="0"/>
              <a:t> </a:t>
            </a:r>
            <a:r>
              <a:rPr lang="en-US" b="1" i="0" dirty="0"/>
              <a:t>followed (or not) by an infinitive </a:t>
            </a:r>
            <a:r>
              <a:rPr lang="en-US" b="0" dirty="0"/>
              <a:t>and the </a:t>
            </a:r>
            <a:r>
              <a:rPr lang="en-US" b="1" dirty="0"/>
              <a:t>form of the first verb they hear</a:t>
            </a:r>
            <a:r>
              <a:rPr lang="en-US" b="0" dirty="0"/>
              <a:t> that will give them the information they need.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lt1"/>
                </a:solidFill>
                <a:effectLst/>
                <a:latin typeface="+mn-lt"/>
                <a:ea typeface="+mn-ea"/>
                <a:cs typeface="+mn-cs"/>
              </a:rPr>
              <a:t>Click to play audio. The subject pronouns are obscured.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lt1"/>
                </a:solidFill>
                <a:effectLst/>
                <a:latin typeface="+mn-lt"/>
                <a:ea typeface="+mn-ea"/>
                <a:cs typeface="+mn-cs"/>
              </a:rPr>
              <a:t>Students decide based on the verb form they hear whether </a:t>
            </a:r>
            <a:r>
              <a:rPr kumimoji="0" lang="en-GB"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Abdel is </a:t>
            </a:r>
            <a:r>
              <a:rPr lang="en-GB" sz="1200" b="0" i="0" kern="1200" dirty="0">
                <a:solidFill>
                  <a:schemeClr val="lt1"/>
                </a:solidFill>
                <a:effectLst/>
                <a:latin typeface="+mn-lt"/>
                <a:ea typeface="+mn-ea"/>
                <a:cs typeface="+mn-cs"/>
              </a:rPr>
              <a:t>talking a) about himself and his friends, about Amir and </a:t>
            </a:r>
            <a:r>
              <a:rPr lang="en-GB" sz="1200" b="0" i="0" kern="1200" dirty="0" err="1">
                <a:solidFill>
                  <a:schemeClr val="lt1"/>
                </a:solidFill>
                <a:effectLst/>
                <a:latin typeface="+mn-lt"/>
                <a:ea typeface="+mn-ea"/>
                <a:cs typeface="+mn-cs"/>
              </a:rPr>
              <a:t>Noura</a:t>
            </a:r>
            <a:r>
              <a:rPr lang="en-GB" sz="1200" b="0" i="0" kern="1200" dirty="0">
                <a:solidFill>
                  <a:schemeClr val="lt1"/>
                </a:solidFill>
                <a:effectLst/>
                <a:latin typeface="+mn-lt"/>
                <a:ea typeface="+mn-ea"/>
                <a:cs typeface="+mn-cs"/>
              </a:rPr>
              <a:t> or about his parents; b) something that is happening now, or something that is happening next week.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lt1"/>
                </a:solidFill>
                <a:effectLst/>
                <a:latin typeface="+mn-lt"/>
                <a:ea typeface="+mn-ea"/>
                <a:cs typeface="+mn-cs"/>
              </a:rPr>
              <a:t>Answers on the next slide.</a:t>
            </a:r>
          </a:p>
          <a:p>
            <a:pPr marL="0" indent="0">
              <a:buFont typeface="+mj-lt"/>
              <a:buNone/>
            </a:pPr>
            <a:endParaRPr lang="en-US" dirty="0"/>
          </a:p>
          <a:p>
            <a:pPr marL="0" indent="0">
              <a:buFont typeface="+mj-lt"/>
              <a:buNone/>
            </a:pPr>
            <a:r>
              <a:rPr lang="en-US" b="1" dirty="0"/>
              <a:t>Frequency rankings of unknown cognates used </a:t>
            </a:r>
            <a:r>
              <a:rPr lang="en-GB" b="1" baseline="0" dirty="0"/>
              <a:t>(1 is the most frequent word in French): </a:t>
            </a:r>
            <a:br>
              <a:rPr lang="en-GB" baseline="0" dirty="0"/>
            </a:br>
            <a:r>
              <a:rPr lang="en-US" b="0" i="0" dirty="0" err="1"/>
              <a:t>discuter</a:t>
            </a:r>
            <a:r>
              <a:rPr lang="en-US" b="0" i="0" dirty="0"/>
              <a:t> [737]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1" dirty="0"/>
          </a:p>
          <a:p>
            <a:r>
              <a:rPr lang="en-US" b="1" dirty="0"/>
              <a:t>Transcript</a:t>
            </a:r>
          </a:p>
          <a:p>
            <a:r>
              <a:rPr lang="en-US"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Mes</a:t>
            </a:r>
            <a:r>
              <a:rPr lang="en-GB" sz="1200" kern="1200" dirty="0">
                <a:solidFill>
                  <a:schemeClr val="tx1"/>
                </a:solidFill>
                <a:effectLst/>
                <a:latin typeface="+mn-lt"/>
                <a:ea typeface="+mn-ea"/>
                <a:cs typeface="+mn-cs"/>
              </a:rPr>
              <a:t> parents] </a:t>
            </a:r>
            <a:r>
              <a:rPr lang="en-US" sz="1200" kern="1200" dirty="0" err="1">
                <a:solidFill>
                  <a:schemeClr val="tx1"/>
                </a:solidFill>
                <a:effectLst/>
                <a:latin typeface="+mn-lt"/>
                <a:ea typeface="+mn-ea"/>
                <a:cs typeface="+mn-cs"/>
              </a:rPr>
              <a:t>vont</a:t>
            </a:r>
            <a:r>
              <a:rPr lang="en-US"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à l’</a:t>
            </a:r>
            <a:r>
              <a:rPr lang="fr-FR" sz="1200" kern="1200" dirty="0" err="1">
                <a:solidFill>
                  <a:schemeClr val="tx1"/>
                </a:solidFill>
                <a:effectLst/>
                <a:latin typeface="+mn-lt"/>
                <a:ea typeface="+mn-ea"/>
                <a:cs typeface="+mn-cs"/>
              </a:rPr>
              <a:t>hotel</a:t>
            </a:r>
            <a:r>
              <a:rPr lang="fr-FR"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[Nous] </a:t>
            </a:r>
            <a:r>
              <a:rPr lang="en-GB" sz="1200" kern="1200" dirty="0" err="1">
                <a:solidFill>
                  <a:schemeClr val="tx1"/>
                </a:solidFill>
                <a:effectLst/>
                <a:latin typeface="+mn-lt"/>
                <a:ea typeface="+mn-ea"/>
                <a:cs typeface="+mn-cs"/>
              </a:rPr>
              <a:t>allons</a:t>
            </a:r>
            <a:r>
              <a:rPr lang="en-GB" sz="1200" kern="1200" dirty="0">
                <a:solidFill>
                  <a:schemeClr val="tx1"/>
                </a:solidFill>
                <a:effectLst/>
                <a:latin typeface="+mn-lt"/>
                <a:ea typeface="+mn-ea"/>
                <a:cs typeface="+mn-cs"/>
              </a:rPr>
              <a:t> au café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ville</a:t>
            </a:r>
            <a:r>
              <a:rPr lang="en-GB"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3. [Mes parents] vont faire le tour d’Allemagne.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4. [Vous] allez aller à Alger.</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5. [Nous] allons regarder le match à la télé.</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6. [Vous] allez à l’aéroport.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993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 SLIDE for activity on slide 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Full audio, including time phrases, plays on number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Answers appear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Mes</a:t>
            </a:r>
            <a:r>
              <a:rPr lang="en-GB" sz="1200" kern="1200" dirty="0">
                <a:solidFill>
                  <a:schemeClr val="tx1"/>
                </a:solidFill>
                <a:effectLst/>
                <a:latin typeface="+mn-lt"/>
                <a:ea typeface="+mn-ea"/>
                <a:cs typeface="+mn-cs"/>
              </a:rPr>
              <a:t> parents </a:t>
            </a:r>
            <a:r>
              <a:rPr lang="en-US" sz="1200" kern="1200" dirty="0" err="1">
                <a:solidFill>
                  <a:schemeClr val="tx1"/>
                </a:solidFill>
                <a:effectLst/>
                <a:latin typeface="+mn-lt"/>
                <a:ea typeface="+mn-ea"/>
                <a:cs typeface="+mn-cs"/>
              </a:rPr>
              <a:t>vont</a:t>
            </a:r>
            <a:r>
              <a:rPr lang="en-US"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à l’</a:t>
            </a:r>
            <a:r>
              <a:rPr lang="fr-FR" sz="1200" kern="1200" dirty="0" err="1">
                <a:solidFill>
                  <a:schemeClr val="tx1"/>
                </a:solidFill>
                <a:effectLst/>
                <a:latin typeface="+mn-lt"/>
                <a:ea typeface="+mn-ea"/>
                <a:cs typeface="+mn-cs"/>
              </a:rPr>
              <a:t>hotel</a:t>
            </a:r>
            <a:r>
              <a:rPr lang="fr-FR"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Nous </a:t>
            </a:r>
            <a:r>
              <a:rPr lang="en-GB" sz="1200" kern="1200" dirty="0" err="1">
                <a:solidFill>
                  <a:schemeClr val="tx1"/>
                </a:solidFill>
                <a:effectLst/>
                <a:latin typeface="+mn-lt"/>
                <a:ea typeface="+mn-ea"/>
                <a:cs typeface="+mn-cs"/>
              </a:rPr>
              <a:t>allons</a:t>
            </a:r>
            <a:r>
              <a:rPr lang="en-GB" sz="1200" kern="1200" dirty="0">
                <a:solidFill>
                  <a:schemeClr val="tx1"/>
                </a:solidFill>
                <a:effectLst/>
                <a:latin typeface="+mn-lt"/>
                <a:ea typeface="+mn-ea"/>
                <a:cs typeface="+mn-cs"/>
              </a:rPr>
              <a:t> au café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ville</a:t>
            </a:r>
            <a:r>
              <a:rPr lang="en-GB"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3. Mes parents vont faire le tour d’Allemagne.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4. Vous allez aller à Alger.</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5. Nous allons regarder le match à la télé.</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6. Vous allez à l’aéroport.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915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87324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j’ai</a:t>
            </a:r>
            <a:r>
              <a:rPr lang="en-GB" baseline="0" dirty="0"/>
              <a:t> [8 - </a:t>
            </a:r>
            <a:r>
              <a:rPr lang="en-GB" baseline="0" dirty="0" err="1"/>
              <a:t>avoir</a:t>
            </a:r>
            <a:r>
              <a:rPr lang="en-GB" baseline="0" dirty="0"/>
              <a:t>]; </a:t>
            </a:r>
            <a:r>
              <a:rPr lang="en-GB" b="1" baseline="0" dirty="0" err="1"/>
              <a:t>génial</a:t>
            </a:r>
            <a:r>
              <a:rPr lang="en-GB" b="1" baseline="0" dirty="0"/>
              <a:t> </a:t>
            </a:r>
            <a:r>
              <a:rPr lang="en-GB" b="0" baseline="0" dirty="0"/>
              <a:t>[3872]</a:t>
            </a:r>
            <a:r>
              <a:rPr lang="en-GB" baseline="0" dirty="0"/>
              <a:t> </a:t>
            </a:r>
            <a:r>
              <a:rPr lang="en-GB" b="1" baseline="0" dirty="0" err="1"/>
              <a:t>sujet</a:t>
            </a:r>
            <a:r>
              <a:rPr lang="en-GB" baseline="0" dirty="0"/>
              <a:t> [353]; </a:t>
            </a:r>
            <a:r>
              <a:rPr lang="en-GB" b="1" baseline="0" dirty="0"/>
              <a:t>déjà</a:t>
            </a:r>
            <a:r>
              <a:rPr lang="en-GB" baseline="0" dirty="0"/>
              <a:t> [58]; </a:t>
            </a:r>
            <a:r>
              <a:rPr lang="en-GB" b="1" baseline="0" dirty="0"/>
              <a:t>jamais</a:t>
            </a:r>
            <a:r>
              <a:rPr lang="en-GB" baseline="0" dirty="0"/>
              <a:t> [179]; </a:t>
            </a:r>
            <a:r>
              <a:rPr lang="en-GB" b="1" baseline="0" dirty="0"/>
              <a:t>jour </a:t>
            </a:r>
            <a:r>
              <a:rPr lang="en-GB" baseline="0" dirty="0"/>
              <a:t>[78].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8330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7334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24926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raise awareness of SSCs </a:t>
            </a:r>
            <a:r>
              <a:rPr lang="en-GB" b="1" baseline="0" dirty="0"/>
              <a:t>[j]/soft [g] </a:t>
            </a:r>
            <a:r>
              <a:rPr lang="en-GB" b="0" baseline="0" dirty="0"/>
              <a:t>and </a:t>
            </a:r>
            <a:r>
              <a:rPr lang="en-GB" b="1" baseline="0" dirty="0"/>
              <a:t>hard [g] </a:t>
            </a:r>
            <a:r>
              <a:rPr lang="en-GB" b="0" baseline="0" dirty="0"/>
              <a:t>by hearing these pronounced in known vocabulary items. Known words containing </a:t>
            </a:r>
            <a:r>
              <a:rPr lang="en-GB" b="1" baseline="0" dirty="0"/>
              <a:t>[j] </a:t>
            </a:r>
            <a:r>
              <a:rPr lang="en-GB" b="0" baseline="0" dirty="0"/>
              <a:t>and </a:t>
            </a:r>
            <a:r>
              <a:rPr lang="en-GB" b="1" baseline="0" dirty="0"/>
              <a:t>soft [g] </a:t>
            </a:r>
            <a:r>
              <a:rPr lang="en-GB" b="0" baseline="0" dirty="0"/>
              <a:t>are </a:t>
            </a:r>
            <a:r>
              <a:rPr lang="en-GB" b="0" baseline="0" dirty="0" err="1"/>
              <a:t>Groupeed</a:t>
            </a:r>
            <a:r>
              <a:rPr lang="en-GB" b="0" baseline="0" dirty="0"/>
              <a:t> in the same column to strengthen the connection between these alternate spellings of the same sound. Students are then encouraged to consider the spelling differences which separate words containing </a:t>
            </a:r>
            <a:r>
              <a:rPr lang="en-GB" b="1" baseline="0" dirty="0"/>
              <a:t>hard [g] </a:t>
            </a:r>
            <a:r>
              <a:rPr lang="en-GB" b="0" baseline="0" dirty="0"/>
              <a:t>and </a:t>
            </a:r>
            <a:r>
              <a:rPr lang="en-GB" b="1" baseline="0" dirty="0"/>
              <a:t>[soft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US" b="0" dirty="0"/>
              <a:t>1. Ensure students understand the task instructions – they may need some help with unknown </a:t>
            </a:r>
            <a:r>
              <a:rPr lang="en-US" b="0" i="0" dirty="0"/>
              <a:t>near-cognates </a:t>
            </a:r>
            <a:r>
              <a:rPr lang="en-US" b="0" i="1" dirty="0" err="1"/>
              <a:t>contenir</a:t>
            </a:r>
            <a:r>
              <a:rPr lang="en-US" b="0" i="1" dirty="0"/>
              <a:t> </a:t>
            </a:r>
            <a:r>
              <a:rPr lang="en-US" b="0" i="0" dirty="0"/>
              <a:t>[1033] and </a:t>
            </a:r>
            <a:r>
              <a:rPr lang="en-US" b="0" i="1" dirty="0" err="1"/>
              <a:t>colonne</a:t>
            </a:r>
            <a:r>
              <a:rPr lang="en-US" b="0" i="0" dirty="0"/>
              <a:t> [2931].</a:t>
            </a:r>
            <a:endParaRPr lang="en-US" b="0" dirty="0"/>
          </a:p>
          <a:p>
            <a:r>
              <a:rPr lang="en-US" b="0" dirty="0"/>
              <a:t>2. Click on the numbers to hear a known word. </a:t>
            </a:r>
          </a:p>
          <a:p>
            <a:r>
              <a:rPr lang="en-US" b="0" dirty="0"/>
              <a:t>3. Students decide whether the word they hear contains </a:t>
            </a:r>
            <a:r>
              <a:rPr lang="en-US" b="1" dirty="0"/>
              <a:t>hard [g] </a:t>
            </a:r>
            <a:r>
              <a:rPr lang="en-US" b="0" dirty="0"/>
              <a:t>or </a:t>
            </a:r>
            <a:r>
              <a:rPr lang="en-US" b="1" dirty="0"/>
              <a:t>soft [g]</a:t>
            </a:r>
            <a:r>
              <a:rPr lang="en-US" b="0" dirty="0"/>
              <a:t>. As students have met all words in the activity before, they are encouraged to try to write them out in full for additional spelling practice.</a:t>
            </a:r>
          </a:p>
          <a:p>
            <a:r>
              <a:rPr lang="en-US" b="0" dirty="0"/>
              <a:t>4. Answers revealed on clicks.</a:t>
            </a:r>
          </a:p>
          <a:p>
            <a:r>
              <a:rPr lang="en-US" b="0" dirty="0"/>
              <a:t>5. Recap the rules for triggering </a:t>
            </a:r>
            <a:r>
              <a:rPr lang="en-US" b="1" dirty="0"/>
              <a:t>hard [g] </a:t>
            </a:r>
            <a:r>
              <a:rPr lang="en-US" b="0" dirty="0"/>
              <a:t>and </a:t>
            </a:r>
            <a:r>
              <a:rPr lang="en-US" b="1" dirty="0"/>
              <a:t>soft [g] </a:t>
            </a:r>
            <a:r>
              <a:rPr lang="en-US" b="0" dirty="0"/>
              <a:t>by asking students what they notice about the spelling of words in the column.</a:t>
            </a:r>
          </a:p>
          <a:p>
            <a:r>
              <a:rPr lang="en-US" b="0" dirty="0"/>
              <a:t>6. Click to reveal the bubble </a:t>
            </a:r>
            <a:r>
              <a:rPr lang="en-US" b="0" dirty="0" err="1"/>
              <a:t>summarising</a:t>
            </a:r>
            <a:r>
              <a:rPr lang="en-US" b="0" dirty="0"/>
              <a:t> the hard vs soft distinction</a:t>
            </a:r>
          </a:p>
          <a:p>
            <a:endParaRPr lang="en-US" b="0" dirty="0"/>
          </a:p>
          <a:p>
            <a:r>
              <a:rPr lang="en-US" b="1" dirty="0"/>
              <a:t>Transcript:</a:t>
            </a:r>
          </a:p>
          <a:p>
            <a:pPr lvl="0"/>
            <a:r>
              <a:rPr lang="fr-FR" sz="1200" kern="1200" dirty="0">
                <a:solidFill>
                  <a:schemeClr val="tx1"/>
                </a:solidFill>
                <a:effectLst/>
                <a:latin typeface="+mn-lt"/>
                <a:ea typeface="+mn-ea"/>
                <a:cs typeface="+mn-cs"/>
              </a:rPr>
              <a:t>1. gagner</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jaune</a:t>
            </a:r>
          </a:p>
          <a:p>
            <a:pPr lvl="0"/>
            <a:r>
              <a:rPr lang="en-GB" sz="1200" kern="1200" dirty="0">
                <a:solidFill>
                  <a:schemeClr val="tx1"/>
                </a:solidFill>
                <a:effectLst/>
                <a:latin typeface="+mn-lt"/>
                <a:ea typeface="+mn-ea"/>
                <a:cs typeface="+mn-cs"/>
              </a:rPr>
              <a:t>3. la vague</a:t>
            </a:r>
          </a:p>
          <a:p>
            <a:pPr lvl="0"/>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l’anglais</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5. le déjeuner</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jouer</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7. le garçon</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8. rouge</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9. la </a:t>
            </a:r>
            <a:r>
              <a:rPr lang="en-GB" sz="1200" kern="1200" dirty="0" err="1">
                <a:solidFill>
                  <a:schemeClr val="tx1"/>
                </a:solidFill>
                <a:effectLst/>
                <a:latin typeface="+mn-lt"/>
                <a:ea typeface="+mn-ea"/>
                <a:cs typeface="+mn-cs"/>
              </a:rPr>
              <a:t>plage</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10. le ménage</a:t>
            </a:r>
          </a:p>
          <a:p>
            <a:pPr lvl="0"/>
            <a:r>
              <a:rPr lang="en-GB" sz="1200" kern="1200" dirty="0">
                <a:solidFill>
                  <a:schemeClr val="tx1"/>
                </a:solidFill>
                <a:effectLst/>
                <a:latin typeface="+mn-lt"/>
                <a:ea typeface="+mn-ea"/>
                <a:cs typeface="+mn-cs"/>
              </a:rPr>
              <a:t>11. le </a:t>
            </a:r>
            <a:r>
              <a:rPr lang="en-GB" sz="1200" kern="1200" dirty="0" err="1">
                <a:solidFill>
                  <a:schemeClr val="tx1"/>
                </a:solidFill>
                <a:effectLst/>
                <a:latin typeface="+mn-lt"/>
                <a:ea typeface="+mn-ea"/>
                <a:cs typeface="+mn-cs"/>
              </a:rPr>
              <a:t>magasin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12. le </a:t>
            </a:r>
            <a:r>
              <a:rPr lang="en-GB" sz="1200" kern="1200" dirty="0" err="1">
                <a:solidFill>
                  <a:schemeClr val="tx1"/>
                </a:solidFill>
                <a:effectLst/>
                <a:latin typeface="+mn-lt"/>
                <a:ea typeface="+mn-ea"/>
                <a:cs typeface="+mn-cs"/>
              </a:rPr>
              <a:t>jardin</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031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a:t>
            </a:r>
            <a:r>
              <a:rPr lang="en-GB" noProof="0" dirty="0"/>
              <a:t>: </a:t>
            </a:r>
            <a:r>
              <a:rPr lang="en-GB" b="1" noProof="0" dirty="0"/>
              <a:t>4 minutes</a:t>
            </a:r>
          </a:p>
          <a:p>
            <a:endParaRPr lang="en-GB" noProof="0" dirty="0"/>
          </a:p>
          <a:p>
            <a:r>
              <a:rPr lang="en-GB" b="1" noProof="0" dirty="0"/>
              <a:t>Aim</a:t>
            </a:r>
            <a:r>
              <a:rPr lang="en-GB" b="0" noProof="0" dirty="0"/>
              <a:t>:</a:t>
            </a:r>
            <a:r>
              <a:rPr lang="en-GB" b="1" noProof="0" dirty="0"/>
              <a:t> </a:t>
            </a:r>
            <a:r>
              <a:rPr lang="en-GB" b="0" noProof="0" dirty="0"/>
              <a:t>Spoken recall </a:t>
            </a:r>
            <a:r>
              <a:rPr lang="en-GB" noProof="0" dirty="0"/>
              <a:t>of vocabulary introduced this week.</a:t>
            </a:r>
          </a:p>
          <a:p>
            <a:endParaRPr lang="en-GB" noProof="0" dirty="0"/>
          </a:p>
          <a:p>
            <a:r>
              <a:rPr lang="en-GB" b="1" noProof="0" dirty="0"/>
              <a:t>Suggested procedure</a:t>
            </a:r>
            <a:r>
              <a:rPr lang="en-GB" b="0" noProof="0" dirty="0"/>
              <a:t>: Whole class activity</a:t>
            </a:r>
          </a:p>
          <a:p>
            <a:endParaRPr lang="en-GB" b="0" noProof="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noProof="0" dirty="0"/>
              <a:t>Part 1. French to English recall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noProof="0" dirty="0"/>
              <a:t>(Order of answers = top line of cards left to right, then bottom line of cards left to right)</a:t>
            </a:r>
          </a:p>
          <a:p>
            <a:pPr marL="685800" lvl="1" indent="-228600">
              <a:buFont typeface="+mj-lt"/>
              <a:buAutoNum type="arabicPeriod"/>
            </a:pPr>
            <a:r>
              <a:rPr lang="en-GB" b="0" noProof="0" dirty="0"/>
              <a:t>Elicit answers orally from student by asking: ‘Comment </a:t>
            </a:r>
            <a:r>
              <a:rPr lang="en-GB" b="0" noProof="0" dirty="0" err="1"/>
              <a:t>dit</a:t>
            </a:r>
            <a:r>
              <a:rPr lang="en-GB" b="0" noProof="0" dirty="0"/>
              <a:t>-on…’ or ‘</a:t>
            </a:r>
            <a:r>
              <a:rPr lang="en-GB" b="0" noProof="0" dirty="0" err="1"/>
              <a:t>en</a:t>
            </a:r>
            <a:r>
              <a:rPr lang="en-GB" b="0" noProof="0" dirty="0"/>
              <a:t> </a:t>
            </a:r>
            <a:r>
              <a:rPr lang="en-GB" b="0" noProof="0" dirty="0" err="1"/>
              <a:t>anglais</a:t>
            </a:r>
            <a:r>
              <a:rPr lang="en-GB" b="0" noProof="0" dirty="0"/>
              <a:t>, </a:t>
            </a:r>
            <a:r>
              <a:rPr lang="en-GB" b="0" noProof="0" dirty="0" err="1"/>
              <a:t>c’est</a:t>
            </a:r>
            <a:r>
              <a:rPr lang="en-GB" b="0" noProof="0" dirty="0"/>
              <a:t> quoi?’</a:t>
            </a:r>
          </a:p>
          <a:p>
            <a:pPr marL="685800" lvl="1" indent="-228600">
              <a:buFont typeface="+mj-lt"/>
              <a:buAutoNum type="arabicPeriod"/>
            </a:pPr>
            <a:r>
              <a:rPr lang="en-GB" b="0" noProof="0" dirty="0"/>
              <a:t>Students provide the English word prompted by the French word displayed</a:t>
            </a:r>
          </a:p>
          <a:p>
            <a:pPr marL="685800" lvl="1" indent="-228600">
              <a:buFont typeface="+mj-lt"/>
              <a:buAutoNum type="arabicPeriod"/>
            </a:pPr>
            <a:r>
              <a:rPr lang="en-GB" b="0" noProof="0" dirty="0"/>
              <a:t>Click to reveal answers </a:t>
            </a:r>
          </a:p>
          <a:p>
            <a:pPr marL="685800" lvl="1" indent="-228600">
              <a:buFont typeface="+mj-lt"/>
              <a:buAutoNum type="arabicPeriod"/>
            </a:pPr>
            <a:r>
              <a:rPr lang="en-GB" b="0" noProof="0" dirty="0"/>
              <a:t>Click to ‘reshuffle’ cards and move on to part 2</a:t>
            </a:r>
          </a:p>
          <a:p>
            <a:pPr marL="685800" lvl="1" indent="-228600">
              <a:buFont typeface="+mj-lt"/>
              <a:buAutoNum type="arabicPeriod"/>
            </a:pPr>
            <a:endParaRPr lang="en-GB" b="0" noProof="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noProof="0" dirty="0"/>
              <a:t>Part 2. English to French recall</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noProof="0" dirty="0"/>
              <a:t>(Order of answers is randomised)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noProof="0" dirty="0"/>
              <a:t>Proceed as above</a:t>
            </a:r>
          </a:p>
          <a:p>
            <a:pPr marL="685800" lvl="1"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132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50D45-6F9D-4857-B4A4-E423E165F0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C402740-E652-40EB-9D1F-BD11EC9AE7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3DB28F5-48BF-42BC-BF57-301916EFD5E4}"/>
              </a:ext>
            </a:extLst>
          </p:cNvPr>
          <p:cNvSpPr>
            <a:spLocks noGrp="1"/>
          </p:cNvSpPr>
          <p:nvPr>
            <p:ph type="dt" sz="half" idx="10"/>
          </p:nvPr>
        </p:nvSpPr>
        <p:spPr/>
        <p:txBody>
          <a:bodyPr/>
          <a:lstStyle/>
          <a:p>
            <a:fld id="{CBFBB3B8-6D37-44E0-99C5-2611689B8E92}" type="datetimeFigureOut">
              <a:rPr lang="en-GB" smtClean="0"/>
              <a:t>16/08/2021</a:t>
            </a:fld>
            <a:endParaRPr lang="en-GB"/>
          </a:p>
        </p:txBody>
      </p:sp>
      <p:sp>
        <p:nvSpPr>
          <p:cNvPr id="5" name="Footer Placeholder 4">
            <a:extLst>
              <a:ext uri="{FF2B5EF4-FFF2-40B4-BE49-F238E27FC236}">
                <a16:creationId xmlns:a16="http://schemas.microsoft.com/office/drawing/2014/main" id="{6D55BCB4-DEAE-4A22-94E3-46EE9887CC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FACB60-44A2-40B7-859E-54BC522D402C}"/>
              </a:ext>
            </a:extLst>
          </p:cNvPr>
          <p:cNvSpPr>
            <a:spLocks noGrp="1"/>
          </p:cNvSpPr>
          <p:nvPr>
            <p:ph type="sldNum" sz="quarter" idx="12"/>
          </p:nvPr>
        </p:nvSpPr>
        <p:spPr/>
        <p:txBody>
          <a:bodyPr/>
          <a:lstStyle/>
          <a:p>
            <a:fld id="{1B9E206B-3D0C-40CB-8D16-ACF3F9E47316}" type="slidenum">
              <a:rPr lang="en-GB" smtClean="0"/>
              <a:t>‹#›</a:t>
            </a:fld>
            <a:endParaRPr lang="en-GB"/>
          </a:p>
        </p:txBody>
      </p:sp>
    </p:spTree>
    <p:extLst>
      <p:ext uri="{BB962C8B-B14F-4D97-AF65-F5344CB8AC3E}">
        <p14:creationId xmlns:p14="http://schemas.microsoft.com/office/powerpoint/2010/main" val="3509944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DEE3C-A5F6-49FC-8480-4A53BA46600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FF261BF-DC24-4D62-87EF-42CCA7CA7A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673107-FFDE-4EB1-931E-59D1EDE84C5B}"/>
              </a:ext>
            </a:extLst>
          </p:cNvPr>
          <p:cNvSpPr>
            <a:spLocks noGrp="1"/>
          </p:cNvSpPr>
          <p:nvPr>
            <p:ph type="dt" sz="half" idx="10"/>
          </p:nvPr>
        </p:nvSpPr>
        <p:spPr/>
        <p:txBody>
          <a:bodyPr/>
          <a:lstStyle/>
          <a:p>
            <a:fld id="{CBFBB3B8-6D37-44E0-99C5-2611689B8E92}" type="datetimeFigureOut">
              <a:rPr lang="en-GB" smtClean="0"/>
              <a:t>16/08/2021</a:t>
            </a:fld>
            <a:endParaRPr lang="en-GB"/>
          </a:p>
        </p:txBody>
      </p:sp>
      <p:sp>
        <p:nvSpPr>
          <p:cNvPr id="5" name="Footer Placeholder 4">
            <a:extLst>
              <a:ext uri="{FF2B5EF4-FFF2-40B4-BE49-F238E27FC236}">
                <a16:creationId xmlns:a16="http://schemas.microsoft.com/office/drawing/2014/main" id="{94EB8940-DCB8-4CE0-ABF9-FFE7EF342E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7640E4-B016-4A99-B268-6477CFDB07E3}"/>
              </a:ext>
            </a:extLst>
          </p:cNvPr>
          <p:cNvSpPr>
            <a:spLocks noGrp="1"/>
          </p:cNvSpPr>
          <p:nvPr>
            <p:ph type="sldNum" sz="quarter" idx="12"/>
          </p:nvPr>
        </p:nvSpPr>
        <p:spPr/>
        <p:txBody>
          <a:bodyPr/>
          <a:lstStyle/>
          <a:p>
            <a:fld id="{1B9E206B-3D0C-40CB-8D16-ACF3F9E47316}" type="slidenum">
              <a:rPr lang="en-GB" smtClean="0"/>
              <a:t>‹#›</a:t>
            </a:fld>
            <a:endParaRPr lang="en-GB"/>
          </a:p>
        </p:txBody>
      </p:sp>
    </p:spTree>
    <p:extLst>
      <p:ext uri="{BB962C8B-B14F-4D97-AF65-F5344CB8AC3E}">
        <p14:creationId xmlns:p14="http://schemas.microsoft.com/office/powerpoint/2010/main" val="3947852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714106-A39A-4E03-A98A-B2766183B4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1E6788-968E-4C68-82F3-EF19CD6D32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BBCAF2-4C98-493F-89DF-76DFFA7089F2}"/>
              </a:ext>
            </a:extLst>
          </p:cNvPr>
          <p:cNvSpPr>
            <a:spLocks noGrp="1"/>
          </p:cNvSpPr>
          <p:nvPr>
            <p:ph type="dt" sz="half" idx="10"/>
          </p:nvPr>
        </p:nvSpPr>
        <p:spPr/>
        <p:txBody>
          <a:bodyPr/>
          <a:lstStyle/>
          <a:p>
            <a:fld id="{CBFBB3B8-6D37-44E0-99C5-2611689B8E92}" type="datetimeFigureOut">
              <a:rPr lang="en-GB" smtClean="0"/>
              <a:t>16/08/2021</a:t>
            </a:fld>
            <a:endParaRPr lang="en-GB"/>
          </a:p>
        </p:txBody>
      </p:sp>
      <p:sp>
        <p:nvSpPr>
          <p:cNvPr id="5" name="Footer Placeholder 4">
            <a:extLst>
              <a:ext uri="{FF2B5EF4-FFF2-40B4-BE49-F238E27FC236}">
                <a16:creationId xmlns:a16="http://schemas.microsoft.com/office/drawing/2014/main" id="{C76B832B-E3E8-440D-8856-0F95849A22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7DF6F9-608B-4E28-8C9D-661389C13695}"/>
              </a:ext>
            </a:extLst>
          </p:cNvPr>
          <p:cNvSpPr>
            <a:spLocks noGrp="1"/>
          </p:cNvSpPr>
          <p:nvPr>
            <p:ph type="sldNum" sz="quarter" idx="12"/>
          </p:nvPr>
        </p:nvSpPr>
        <p:spPr/>
        <p:txBody>
          <a:bodyPr/>
          <a:lstStyle/>
          <a:p>
            <a:fld id="{1B9E206B-3D0C-40CB-8D16-ACF3F9E47316}" type="slidenum">
              <a:rPr lang="en-GB" smtClean="0"/>
              <a:t>‹#›</a:t>
            </a:fld>
            <a:endParaRPr lang="en-GB"/>
          </a:p>
        </p:txBody>
      </p:sp>
    </p:spTree>
    <p:extLst>
      <p:ext uri="{BB962C8B-B14F-4D97-AF65-F5344CB8AC3E}">
        <p14:creationId xmlns:p14="http://schemas.microsoft.com/office/powerpoint/2010/main" val="4067004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12573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1365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9348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5481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600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0147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55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44490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FA96A-14E4-4A4E-8388-C60210D9EA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008B32-238C-4C0B-A30D-35A562A1EE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448149-8F51-4DF7-A5F7-EA8F32AC59D4}"/>
              </a:ext>
            </a:extLst>
          </p:cNvPr>
          <p:cNvSpPr>
            <a:spLocks noGrp="1"/>
          </p:cNvSpPr>
          <p:nvPr>
            <p:ph type="dt" sz="half" idx="10"/>
          </p:nvPr>
        </p:nvSpPr>
        <p:spPr/>
        <p:txBody>
          <a:bodyPr/>
          <a:lstStyle/>
          <a:p>
            <a:fld id="{CBFBB3B8-6D37-44E0-99C5-2611689B8E92}" type="datetimeFigureOut">
              <a:rPr lang="en-GB" smtClean="0"/>
              <a:t>16/08/2021</a:t>
            </a:fld>
            <a:endParaRPr lang="en-GB"/>
          </a:p>
        </p:txBody>
      </p:sp>
      <p:sp>
        <p:nvSpPr>
          <p:cNvPr id="5" name="Footer Placeholder 4">
            <a:extLst>
              <a:ext uri="{FF2B5EF4-FFF2-40B4-BE49-F238E27FC236}">
                <a16:creationId xmlns:a16="http://schemas.microsoft.com/office/drawing/2014/main" id="{E6779968-18D4-481F-9502-AE12F91607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F9BAFF-DC29-4BDE-81A3-B470502800D8}"/>
              </a:ext>
            </a:extLst>
          </p:cNvPr>
          <p:cNvSpPr>
            <a:spLocks noGrp="1"/>
          </p:cNvSpPr>
          <p:nvPr>
            <p:ph type="sldNum" sz="quarter" idx="12"/>
          </p:nvPr>
        </p:nvSpPr>
        <p:spPr/>
        <p:txBody>
          <a:bodyPr/>
          <a:lstStyle/>
          <a:p>
            <a:fld id="{1B9E206B-3D0C-40CB-8D16-ACF3F9E47316}" type="slidenum">
              <a:rPr lang="en-GB" smtClean="0"/>
              <a:t>‹#›</a:t>
            </a:fld>
            <a:endParaRPr lang="en-GB"/>
          </a:p>
        </p:txBody>
      </p:sp>
    </p:spTree>
    <p:extLst>
      <p:ext uri="{BB962C8B-B14F-4D97-AF65-F5344CB8AC3E}">
        <p14:creationId xmlns:p14="http://schemas.microsoft.com/office/powerpoint/2010/main" val="1063785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32153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0885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0840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9173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7565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4468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6704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2963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37711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494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C3C4-0A22-44C4-9BA5-ECF7FFB3F6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8FE433-904A-4DCD-84FE-4E9783C8A1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F0B5A0-200E-42A0-AA6E-8D52526D2DB1}"/>
              </a:ext>
            </a:extLst>
          </p:cNvPr>
          <p:cNvSpPr>
            <a:spLocks noGrp="1"/>
          </p:cNvSpPr>
          <p:nvPr>
            <p:ph type="dt" sz="half" idx="10"/>
          </p:nvPr>
        </p:nvSpPr>
        <p:spPr/>
        <p:txBody>
          <a:bodyPr/>
          <a:lstStyle/>
          <a:p>
            <a:fld id="{CBFBB3B8-6D37-44E0-99C5-2611689B8E92}" type="datetimeFigureOut">
              <a:rPr lang="en-GB" smtClean="0"/>
              <a:t>16/08/2021</a:t>
            </a:fld>
            <a:endParaRPr lang="en-GB"/>
          </a:p>
        </p:txBody>
      </p:sp>
      <p:sp>
        <p:nvSpPr>
          <p:cNvPr id="5" name="Footer Placeholder 4">
            <a:extLst>
              <a:ext uri="{FF2B5EF4-FFF2-40B4-BE49-F238E27FC236}">
                <a16:creationId xmlns:a16="http://schemas.microsoft.com/office/drawing/2014/main" id="{D9E482D0-CD46-4585-885E-C32E9ECAAE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97B65D-09E0-4007-8A58-0553AF19A7E5}"/>
              </a:ext>
            </a:extLst>
          </p:cNvPr>
          <p:cNvSpPr>
            <a:spLocks noGrp="1"/>
          </p:cNvSpPr>
          <p:nvPr>
            <p:ph type="sldNum" sz="quarter" idx="12"/>
          </p:nvPr>
        </p:nvSpPr>
        <p:spPr/>
        <p:txBody>
          <a:bodyPr/>
          <a:lstStyle/>
          <a:p>
            <a:fld id="{1B9E206B-3D0C-40CB-8D16-ACF3F9E47316}" type="slidenum">
              <a:rPr lang="en-GB" smtClean="0"/>
              <a:t>‹#›</a:t>
            </a:fld>
            <a:endParaRPr lang="en-GB"/>
          </a:p>
        </p:txBody>
      </p:sp>
    </p:spTree>
    <p:extLst>
      <p:ext uri="{BB962C8B-B14F-4D97-AF65-F5344CB8AC3E}">
        <p14:creationId xmlns:p14="http://schemas.microsoft.com/office/powerpoint/2010/main" val="3712034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86560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13936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041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42123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36146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2991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61372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4381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6802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82557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85B77-0C1F-4350-A9C4-34FCE198CC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90FF03-FBE0-4228-A5AA-7620F49027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571FE9-3F6C-430B-A716-1F9655F0BA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F892B09-A29F-4528-89E5-5FDEC17BEFCF}"/>
              </a:ext>
            </a:extLst>
          </p:cNvPr>
          <p:cNvSpPr>
            <a:spLocks noGrp="1"/>
          </p:cNvSpPr>
          <p:nvPr>
            <p:ph type="dt" sz="half" idx="10"/>
          </p:nvPr>
        </p:nvSpPr>
        <p:spPr/>
        <p:txBody>
          <a:bodyPr/>
          <a:lstStyle/>
          <a:p>
            <a:fld id="{CBFBB3B8-6D37-44E0-99C5-2611689B8E92}" type="datetimeFigureOut">
              <a:rPr lang="en-GB" smtClean="0"/>
              <a:t>16/08/2021</a:t>
            </a:fld>
            <a:endParaRPr lang="en-GB"/>
          </a:p>
        </p:txBody>
      </p:sp>
      <p:sp>
        <p:nvSpPr>
          <p:cNvPr id="6" name="Footer Placeholder 5">
            <a:extLst>
              <a:ext uri="{FF2B5EF4-FFF2-40B4-BE49-F238E27FC236}">
                <a16:creationId xmlns:a16="http://schemas.microsoft.com/office/drawing/2014/main" id="{9A50606C-3AAE-43F3-8AA1-BADD6ED17A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37E87E-86CB-4215-938C-3D2A838F817E}"/>
              </a:ext>
            </a:extLst>
          </p:cNvPr>
          <p:cNvSpPr>
            <a:spLocks noGrp="1"/>
          </p:cNvSpPr>
          <p:nvPr>
            <p:ph type="sldNum" sz="quarter" idx="12"/>
          </p:nvPr>
        </p:nvSpPr>
        <p:spPr/>
        <p:txBody>
          <a:bodyPr/>
          <a:lstStyle/>
          <a:p>
            <a:fld id="{1B9E206B-3D0C-40CB-8D16-ACF3F9E47316}" type="slidenum">
              <a:rPr lang="en-GB" smtClean="0"/>
              <a:t>‹#›</a:t>
            </a:fld>
            <a:endParaRPr lang="en-GB"/>
          </a:p>
        </p:txBody>
      </p:sp>
    </p:spTree>
    <p:extLst>
      <p:ext uri="{BB962C8B-B14F-4D97-AF65-F5344CB8AC3E}">
        <p14:creationId xmlns:p14="http://schemas.microsoft.com/office/powerpoint/2010/main" val="539634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802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796531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37771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48975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1047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184926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90796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01799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49137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0114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28A4-E796-441D-9289-05F0AC8BC98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304CB9-865B-405C-80EB-BC70033CA9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57269F-6B8F-456B-9DC5-50A3F7E8A2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FB31E2D-8777-4CA5-A158-C4BCE71F86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5B9BB8-9DAC-4136-90B6-8B0E7EB432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65E7643-B24F-4A36-A9E5-EBBD7204DA03}"/>
              </a:ext>
            </a:extLst>
          </p:cNvPr>
          <p:cNvSpPr>
            <a:spLocks noGrp="1"/>
          </p:cNvSpPr>
          <p:nvPr>
            <p:ph type="dt" sz="half" idx="10"/>
          </p:nvPr>
        </p:nvSpPr>
        <p:spPr/>
        <p:txBody>
          <a:bodyPr/>
          <a:lstStyle/>
          <a:p>
            <a:fld id="{CBFBB3B8-6D37-44E0-99C5-2611689B8E92}" type="datetimeFigureOut">
              <a:rPr lang="en-GB" smtClean="0"/>
              <a:t>16/08/2021</a:t>
            </a:fld>
            <a:endParaRPr lang="en-GB"/>
          </a:p>
        </p:txBody>
      </p:sp>
      <p:sp>
        <p:nvSpPr>
          <p:cNvPr id="8" name="Footer Placeholder 7">
            <a:extLst>
              <a:ext uri="{FF2B5EF4-FFF2-40B4-BE49-F238E27FC236}">
                <a16:creationId xmlns:a16="http://schemas.microsoft.com/office/drawing/2014/main" id="{EAB949EF-453E-4D58-9902-94F668F6E03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9E95FE9-31C1-4C07-AC11-61F43C29E566}"/>
              </a:ext>
            </a:extLst>
          </p:cNvPr>
          <p:cNvSpPr>
            <a:spLocks noGrp="1"/>
          </p:cNvSpPr>
          <p:nvPr>
            <p:ph type="sldNum" sz="quarter" idx="12"/>
          </p:nvPr>
        </p:nvSpPr>
        <p:spPr/>
        <p:txBody>
          <a:bodyPr/>
          <a:lstStyle/>
          <a:p>
            <a:fld id="{1B9E206B-3D0C-40CB-8D16-ACF3F9E47316}" type="slidenum">
              <a:rPr lang="en-GB" smtClean="0"/>
              <a:t>‹#›</a:t>
            </a:fld>
            <a:endParaRPr lang="en-GB"/>
          </a:p>
        </p:txBody>
      </p:sp>
    </p:spTree>
    <p:extLst>
      <p:ext uri="{BB962C8B-B14F-4D97-AF65-F5344CB8AC3E}">
        <p14:creationId xmlns:p14="http://schemas.microsoft.com/office/powerpoint/2010/main" val="3019260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9914004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136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8508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444077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56140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232764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277149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66307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07260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4853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D60D-D9D2-480F-9753-BF5FBF6C90D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EAFB66-9692-41FC-9993-5F14BC874485}"/>
              </a:ext>
            </a:extLst>
          </p:cNvPr>
          <p:cNvSpPr>
            <a:spLocks noGrp="1"/>
          </p:cNvSpPr>
          <p:nvPr>
            <p:ph type="dt" sz="half" idx="10"/>
          </p:nvPr>
        </p:nvSpPr>
        <p:spPr/>
        <p:txBody>
          <a:bodyPr/>
          <a:lstStyle/>
          <a:p>
            <a:fld id="{CBFBB3B8-6D37-44E0-99C5-2611689B8E92}" type="datetimeFigureOut">
              <a:rPr lang="en-GB" smtClean="0"/>
              <a:t>16/08/2021</a:t>
            </a:fld>
            <a:endParaRPr lang="en-GB"/>
          </a:p>
        </p:txBody>
      </p:sp>
      <p:sp>
        <p:nvSpPr>
          <p:cNvPr id="4" name="Footer Placeholder 3">
            <a:extLst>
              <a:ext uri="{FF2B5EF4-FFF2-40B4-BE49-F238E27FC236}">
                <a16:creationId xmlns:a16="http://schemas.microsoft.com/office/drawing/2014/main" id="{720CBFCA-CC46-4A50-BD2F-0F9FA3059F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36F6526-BD0F-4017-9305-1C769C39FABE}"/>
              </a:ext>
            </a:extLst>
          </p:cNvPr>
          <p:cNvSpPr>
            <a:spLocks noGrp="1"/>
          </p:cNvSpPr>
          <p:nvPr>
            <p:ph type="sldNum" sz="quarter" idx="12"/>
          </p:nvPr>
        </p:nvSpPr>
        <p:spPr/>
        <p:txBody>
          <a:bodyPr/>
          <a:lstStyle/>
          <a:p>
            <a:fld id="{1B9E206B-3D0C-40CB-8D16-ACF3F9E47316}" type="slidenum">
              <a:rPr lang="en-GB" smtClean="0"/>
              <a:t>‹#›</a:t>
            </a:fld>
            <a:endParaRPr lang="en-GB"/>
          </a:p>
        </p:txBody>
      </p:sp>
    </p:spTree>
    <p:extLst>
      <p:ext uri="{BB962C8B-B14F-4D97-AF65-F5344CB8AC3E}">
        <p14:creationId xmlns:p14="http://schemas.microsoft.com/office/powerpoint/2010/main" val="20498290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61879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375069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3101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501569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82624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2212383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809971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081159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19342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4018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93919F-D865-4A0C-BCE5-049BBDFB7386}"/>
              </a:ext>
            </a:extLst>
          </p:cNvPr>
          <p:cNvSpPr>
            <a:spLocks noGrp="1"/>
          </p:cNvSpPr>
          <p:nvPr>
            <p:ph type="dt" sz="half" idx="10"/>
          </p:nvPr>
        </p:nvSpPr>
        <p:spPr/>
        <p:txBody>
          <a:bodyPr/>
          <a:lstStyle/>
          <a:p>
            <a:fld id="{CBFBB3B8-6D37-44E0-99C5-2611689B8E92}" type="datetimeFigureOut">
              <a:rPr lang="en-GB" smtClean="0"/>
              <a:t>16/08/2021</a:t>
            </a:fld>
            <a:endParaRPr lang="en-GB"/>
          </a:p>
        </p:txBody>
      </p:sp>
      <p:sp>
        <p:nvSpPr>
          <p:cNvPr id="3" name="Footer Placeholder 2">
            <a:extLst>
              <a:ext uri="{FF2B5EF4-FFF2-40B4-BE49-F238E27FC236}">
                <a16:creationId xmlns:a16="http://schemas.microsoft.com/office/drawing/2014/main" id="{86CF6E8A-6731-4172-9BA1-938A43F3F74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E17FA99-808F-4F0B-8EAF-19167F0E1A0E}"/>
              </a:ext>
            </a:extLst>
          </p:cNvPr>
          <p:cNvSpPr>
            <a:spLocks noGrp="1"/>
          </p:cNvSpPr>
          <p:nvPr>
            <p:ph type="sldNum" sz="quarter" idx="12"/>
          </p:nvPr>
        </p:nvSpPr>
        <p:spPr/>
        <p:txBody>
          <a:bodyPr/>
          <a:lstStyle/>
          <a:p>
            <a:fld id="{1B9E206B-3D0C-40CB-8D16-ACF3F9E47316}" type="slidenum">
              <a:rPr lang="en-GB" smtClean="0"/>
              <a:t>‹#›</a:t>
            </a:fld>
            <a:endParaRPr lang="en-GB"/>
          </a:p>
        </p:txBody>
      </p:sp>
    </p:spTree>
    <p:extLst>
      <p:ext uri="{BB962C8B-B14F-4D97-AF65-F5344CB8AC3E}">
        <p14:creationId xmlns:p14="http://schemas.microsoft.com/office/powerpoint/2010/main" val="42060680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69355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01146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537203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223781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656516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19825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914763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01238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D5A04-E9B5-4D67-8171-4D159B40A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029D7B-C7E7-4159-9A15-1FFBEDA25E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F69BDC0-EB74-481F-8D03-36794E93A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22ECD8-8134-4985-9302-BFD69FFA037C}"/>
              </a:ext>
            </a:extLst>
          </p:cNvPr>
          <p:cNvSpPr>
            <a:spLocks noGrp="1"/>
          </p:cNvSpPr>
          <p:nvPr>
            <p:ph type="dt" sz="half" idx="10"/>
          </p:nvPr>
        </p:nvSpPr>
        <p:spPr/>
        <p:txBody>
          <a:bodyPr/>
          <a:lstStyle/>
          <a:p>
            <a:fld id="{CBFBB3B8-6D37-44E0-99C5-2611689B8E92}" type="datetimeFigureOut">
              <a:rPr lang="en-GB" smtClean="0"/>
              <a:t>16/08/2021</a:t>
            </a:fld>
            <a:endParaRPr lang="en-GB"/>
          </a:p>
        </p:txBody>
      </p:sp>
      <p:sp>
        <p:nvSpPr>
          <p:cNvPr id="6" name="Footer Placeholder 5">
            <a:extLst>
              <a:ext uri="{FF2B5EF4-FFF2-40B4-BE49-F238E27FC236}">
                <a16:creationId xmlns:a16="http://schemas.microsoft.com/office/drawing/2014/main" id="{DEFEE98F-5C5F-4FF8-BC12-02BC5C3DEB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98BF6E-0EAF-4964-84AF-99073E023D6A}"/>
              </a:ext>
            </a:extLst>
          </p:cNvPr>
          <p:cNvSpPr>
            <a:spLocks noGrp="1"/>
          </p:cNvSpPr>
          <p:nvPr>
            <p:ph type="sldNum" sz="quarter" idx="12"/>
          </p:nvPr>
        </p:nvSpPr>
        <p:spPr/>
        <p:txBody>
          <a:bodyPr/>
          <a:lstStyle/>
          <a:p>
            <a:fld id="{1B9E206B-3D0C-40CB-8D16-ACF3F9E47316}" type="slidenum">
              <a:rPr lang="en-GB" smtClean="0"/>
              <a:t>‹#›</a:t>
            </a:fld>
            <a:endParaRPr lang="en-GB"/>
          </a:p>
        </p:txBody>
      </p:sp>
    </p:spTree>
    <p:extLst>
      <p:ext uri="{BB962C8B-B14F-4D97-AF65-F5344CB8AC3E}">
        <p14:creationId xmlns:p14="http://schemas.microsoft.com/office/powerpoint/2010/main" val="3237203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25CFA-F6F1-4F1B-AB74-9891E3FEE2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F36991-6607-4E4C-9A1A-5E620817C3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E9B01D-5138-40B6-810B-E6347B68A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515B76-F602-44A0-A61D-10798594FB0A}"/>
              </a:ext>
            </a:extLst>
          </p:cNvPr>
          <p:cNvSpPr>
            <a:spLocks noGrp="1"/>
          </p:cNvSpPr>
          <p:nvPr>
            <p:ph type="dt" sz="half" idx="10"/>
          </p:nvPr>
        </p:nvSpPr>
        <p:spPr/>
        <p:txBody>
          <a:bodyPr/>
          <a:lstStyle/>
          <a:p>
            <a:fld id="{CBFBB3B8-6D37-44E0-99C5-2611689B8E92}" type="datetimeFigureOut">
              <a:rPr lang="en-GB" smtClean="0"/>
              <a:t>16/08/2021</a:t>
            </a:fld>
            <a:endParaRPr lang="en-GB"/>
          </a:p>
        </p:txBody>
      </p:sp>
      <p:sp>
        <p:nvSpPr>
          <p:cNvPr id="6" name="Footer Placeholder 5">
            <a:extLst>
              <a:ext uri="{FF2B5EF4-FFF2-40B4-BE49-F238E27FC236}">
                <a16:creationId xmlns:a16="http://schemas.microsoft.com/office/drawing/2014/main" id="{8A4D90E2-A02B-4E4F-8302-52BF757BBC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37D103-8521-402D-859D-F211AA476FB1}"/>
              </a:ext>
            </a:extLst>
          </p:cNvPr>
          <p:cNvSpPr>
            <a:spLocks noGrp="1"/>
          </p:cNvSpPr>
          <p:nvPr>
            <p:ph type="sldNum" sz="quarter" idx="12"/>
          </p:nvPr>
        </p:nvSpPr>
        <p:spPr/>
        <p:txBody>
          <a:bodyPr/>
          <a:lstStyle/>
          <a:p>
            <a:fld id="{1B9E206B-3D0C-40CB-8D16-ACF3F9E47316}" type="slidenum">
              <a:rPr lang="en-GB" smtClean="0"/>
              <a:t>‹#›</a:t>
            </a:fld>
            <a:endParaRPr lang="en-GB"/>
          </a:p>
        </p:txBody>
      </p:sp>
    </p:spTree>
    <p:extLst>
      <p:ext uri="{BB962C8B-B14F-4D97-AF65-F5344CB8AC3E}">
        <p14:creationId xmlns:p14="http://schemas.microsoft.com/office/powerpoint/2010/main" val="2130795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EB129E-4B7C-44F1-B84E-BDD4CE121E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FDCE24D-50DE-4FE5-97EA-ECCF43813F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0F5933-32D6-4631-BA90-68E09EEA47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FBB3B8-6D37-44E0-99C5-2611689B8E92}" type="datetimeFigureOut">
              <a:rPr lang="en-GB" smtClean="0"/>
              <a:t>16/08/2021</a:t>
            </a:fld>
            <a:endParaRPr lang="en-GB"/>
          </a:p>
        </p:txBody>
      </p:sp>
      <p:sp>
        <p:nvSpPr>
          <p:cNvPr id="5" name="Footer Placeholder 4">
            <a:extLst>
              <a:ext uri="{FF2B5EF4-FFF2-40B4-BE49-F238E27FC236}">
                <a16:creationId xmlns:a16="http://schemas.microsoft.com/office/drawing/2014/main" id="{3AECB0C0-73E4-4BF9-AC0D-F9D1EA2E32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2FDF81F-8482-430A-8467-43C3698908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9E206B-3D0C-40CB-8D16-ACF3F9E47316}" type="slidenum">
              <a:rPr lang="en-GB" smtClean="0"/>
              <a:t>‹#›</a:t>
            </a:fld>
            <a:endParaRPr lang="en-GB"/>
          </a:p>
        </p:txBody>
      </p:sp>
    </p:spTree>
    <p:extLst>
      <p:ext uri="{BB962C8B-B14F-4D97-AF65-F5344CB8AC3E}">
        <p14:creationId xmlns:p14="http://schemas.microsoft.com/office/powerpoint/2010/main" val="2034762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4568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7393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89741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0712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72245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6676166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audio" Target="../media/audio23.wav"/><Relationship Id="rId12" Type="http://schemas.openxmlformats.org/officeDocument/2006/relationships/image" Target="../media/image14.png"/><Relationship Id="rId17" Type="http://schemas.openxmlformats.org/officeDocument/2006/relationships/image" Target="../media/image26.png"/><Relationship Id="rId2" Type="http://schemas.openxmlformats.org/officeDocument/2006/relationships/notesSlide" Target="../notesSlides/notesSlide19.xml"/><Relationship Id="rId16"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audio" Target="../media/audio22.wav"/><Relationship Id="rId11" Type="http://schemas.openxmlformats.org/officeDocument/2006/relationships/image" Target="../media/image21.png"/><Relationship Id="rId5" Type="http://schemas.openxmlformats.org/officeDocument/2006/relationships/audio" Target="../media/audio21.wav"/><Relationship Id="rId15" Type="http://schemas.openxmlformats.org/officeDocument/2006/relationships/image" Target="../media/image24.png"/><Relationship Id="rId10" Type="http://schemas.openxmlformats.org/officeDocument/2006/relationships/audio" Target="../media/audio26.wav"/><Relationship Id="rId19"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audio" Target="../media/audio25.wav"/><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30.png"/><Relationship Id="rId18"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audio" Target="../media/audio28.wav"/><Relationship Id="rId12" Type="http://schemas.openxmlformats.org/officeDocument/2006/relationships/image" Target="../media/image29.png"/><Relationship Id="rId17" Type="http://schemas.openxmlformats.org/officeDocument/2006/relationships/image" Target="../media/image21.png"/><Relationship Id="rId2" Type="http://schemas.openxmlformats.org/officeDocument/2006/relationships/notesSlide" Target="../notesSlides/notesSlide20.xml"/><Relationship Id="rId16"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image" Target="../media/image14.png"/><Relationship Id="rId15" Type="http://schemas.openxmlformats.org/officeDocument/2006/relationships/image" Target="../media/image32.png"/><Relationship Id="rId10" Type="http://schemas.openxmlformats.org/officeDocument/2006/relationships/audio" Target="../media/audio31.wav"/><Relationship Id="rId19"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audio" Target="../media/audio30.wav"/><Relationship Id="rId14" Type="http://schemas.openxmlformats.org/officeDocument/2006/relationships/image" Target="../media/image31.jpe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2.wav"/><Relationship Id="rId3" Type="http://schemas.openxmlformats.org/officeDocument/2006/relationships/image" Target="../media/image10.png"/><Relationship Id="rId7" Type="http://schemas.openxmlformats.org/officeDocument/2006/relationships/audio" Target="../media/audio36.wav"/><Relationship Id="rId12" Type="http://schemas.openxmlformats.org/officeDocument/2006/relationships/audio" Target="../media/audio41.wav"/><Relationship Id="rId2" Type="http://schemas.openxmlformats.org/officeDocument/2006/relationships/notesSlide" Target="../notesSlides/notesSlide23.xml"/><Relationship Id="rId16"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5" Type="http://schemas.openxmlformats.org/officeDocument/2006/relationships/audio" Target="../media/audio44.wav"/><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audio" Target="../media/audio43.wav"/></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image" Target="../media/image40.png"/><Relationship Id="rId3" Type="http://schemas.openxmlformats.org/officeDocument/2006/relationships/image" Target="../media/image10.png"/><Relationship Id="rId7" Type="http://schemas.openxmlformats.org/officeDocument/2006/relationships/audio" Target="../media/audio48.wav"/><Relationship Id="rId12"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audio" Target="../media/audio47.wav"/><Relationship Id="rId11" Type="http://schemas.openxmlformats.org/officeDocument/2006/relationships/audio" Target="../media/audio52.wav"/><Relationship Id="rId5" Type="http://schemas.openxmlformats.org/officeDocument/2006/relationships/audio" Target="../media/audio46.wav"/><Relationship Id="rId10" Type="http://schemas.openxmlformats.org/officeDocument/2006/relationships/audio" Target="../media/audio51.wav"/><Relationship Id="rId4" Type="http://schemas.openxmlformats.org/officeDocument/2006/relationships/audio" Target="../media/audio45.wav"/><Relationship Id="rId9" Type="http://schemas.openxmlformats.org/officeDocument/2006/relationships/audio" Target="../media/audio50.wav"/></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18" Type="http://schemas.openxmlformats.org/officeDocument/2006/relationships/audio" Target="../media/audio54.wav"/><Relationship Id="rId3" Type="http://schemas.openxmlformats.org/officeDocument/2006/relationships/image" Target="../media/image19.png"/><Relationship Id="rId21" Type="http://schemas.openxmlformats.org/officeDocument/2006/relationships/audio" Target="../media/audio57.wav"/><Relationship Id="rId7" Type="http://schemas.openxmlformats.org/officeDocument/2006/relationships/image" Target="../media/image24.png"/><Relationship Id="rId12" Type="http://schemas.openxmlformats.org/officeDocument/2006/relationships/image" Target="../media/image44.png"/><Relationship Id="rId17" Type="http://schemas.openxmlformats.org/officeDocument/2006/relationships/audio" Target="../media/audio53.wav"/><Relationship Id="rId2" Type="http://schemas.openxmlformats.org/officeDocument/2006/relationships/notesSlide" Target="../notesSlides/notesSlide26.xml"/><Relationship Id="rId16" Type="http://schemas.openxmlformats.org/officeDocument/2006/relationships/image" Target="../media/image48.jpeg"/><Relationship Id="rId20" Type="http://schemas.openxmlformats.org/officeDocument/2006/relationships/audio" Target="../media/audio56.wav"/><Relationship Id="rId1" Type="http://schemas.openxmlformats.org/officeDocument/2006/relationships/slideLayout" Target="../slideLayouts/slideLayout13.xml"/><Relationship Id="rId6" Type="http://schemas.openxmlformats.org/officeDocument/2006/relationships/image" Target="../media/image14.png"/><Relationship Id="rId11" Type="http://schemas.microsoft.com/office/2007/relationships/hdphoto" Target="../media/hdphoto2.wdp"/><Relationship Id="rId24" Type="http://schemas.openxmlformats.org/officeDocument/2006/relationships/audio" Target="../media/audio60.wav"/><Relationship Id="rId5" Type="http://schemas.openxmlformats.org/officeDocument/2006/relationships/image" Target="../media/image10.png"/><Relationship Id="rId15" Type="http://schemas.openxmlformats.org/officeDocument/2006/relationships/image" Target="../media/image47.png"/><Relationship Id="rId23" Type="http://schemas.openxmlformats.org/officeDocument/2006/relationships/audio" Target="../media/audio59.wav"/><Relationship Id="rId10" Type="http://schemas.openxmlformats.org/officeDocument/2006/relationships/image" Target="../media/image43.png"/><Relationship Id="rId19" Type="http://schemas.openxmlformats.org/officeDocument/2006/relationships/audio" Target="../media/audio55.wav"/><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46.png"/><Relationship Id="rId22" Type="http://schemas.openxmlformats.org/officeDocument/2006/relationships/audio" Target="../media/audio58.wav"/></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4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audio" Target="../media/audio65.wav"/><Relationship Id="rId13"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audio" Target="../media/audio64.wav"/><Relationship Id="rId12" Type="http://schemas.openxmlformats.org/officeDocument/2006/relationships/image" Target="../media/image55.png"/><Relationship Id="rId17" Type="http://schemas.openxmlformats.org/officeDocument/2006/relationships/image" Target="../media/image58.png"/><Relationship Id="rId2" Type="http://schemas.openxmlformats.org/officeDocument/2006/relationships/notesSlide" Target="../notesSlides/notesSlide34.xml"/><Relationship Id="rId16"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audio" Target="../media/audio63.wav"/><Relationship Id="rId11" Type="http://schemas.openxmlformats.org/officeDocument/2006/relationships/image" Target="../media/image54.png"/><Relationship Id="rId5" Type="http://schemas.openxmlformats.org/officeDocument/2006/relationships/audio" Target="../media/audio62.wav"/><Relationship Id="rId15" Type="http://schemas.openxmlformats.org/officeDocument/2006/relationships/image" Target="../media/image45.png"/><Relationship Id="rId10" Type="http://schemas.openxmlformats.org/officeDocument/2006/relationships/image" Target="../media/image21.png"/><Relationship Id="rId4" Type="http://schemas.openxmlformats.org/officeDocument/2006/relationships/audio" Target="../media/audio61.wav"/><Relationship Id="rId9" Type="http://schemas.openxmlformats.org/officeDocument/2006/relationships/audio" Target="../media/audio66.wav"/><Relationship Id="rId14"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audio" Target="../media/audio68.wav"/><Relationship Id="rId1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audio" Target="../media/audio67.wav"/><Relationship Id="rId17" Type="http://schemas.openxmlformats.org/officeDocument/2006/relationships/audio" Target="../media/audio72.wav"/><Relationship Id="rId2" Type="http://schemas.openxmlformats.org/officeDocument/2006/relationships/notesSlide" Target="../notesSlides/notesSlide35.xml"/><Relationship Id="rId16" Type="http://schemas.openxmlformats.org/officeDocument/2006/relationships/audio" Target="../media/audio71.wav"/><Relationship Id="rId1" Type="http://schemas.openxmlformats.org/officeDocument/2006/relationships/slideLayout" Target="../slideLayouts/slideLayout13.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54.png"/><Relationship Id="rId15" Type="http://schemas.openxmlformats.org/officeDocument/2006/relationships/audio" Target="../media/audio70.wav"/><Relationship Id="rId10" Type="http://schemas.openxmlformats.org/officeDocument/2006/relationships/image" Target="../media/image57.png"/><Relationship Id="rId4" Type="http://schemas.openxmlformats.org/officeDocument/2006/relationships/image" Target="../media/image21.png"/><Relationship Id="rId9" Type="http://schemas.openxmlformats.org/officeDocument/2006/relationships/image" Target="../media/image45.png"/><Relationship Id="rId14" Type="http://schemas.openxmlformats.org/officeDocument/2006/relationships/audio" Target="../media/audio69.wav"/></Relationships>
</file>

<file path=ppt/slides/_rels/slide36.xml.rels><?xml version="1.0" encoding="UTF-8" standalone="yes"?>
<Relationships xmlns="http://schemas.openxmlformats.org/package/2006/relationships"><Relationship Id="rId3" Type="http://schemas.openxmlformats.org/officeDocument/2006/relationships/hyperlink" Target="http://gamingrammar.com/" TargetMode="External"/><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hyperlink" Target="https://quizlet.com/gb/499840640/year-7-french-term-31-week-6-flash-cards/" TargetMode="External"/><Relationship Id="rId3" Type="http://schemas.openxmlformats.org/officeDocument/2006/relationships/image" Target="../media/image10.png"/><Relationship Id="rId7" Type="http://schemas.openxmlformats.org/officeDocument/2006/relationships/hyperlink" Target="https://quizlet.com/gb/502271917/year-7-french-term-32-week-5-flash-cards/" TargetMode="External"/><Relationship Id="rId2" Type="http://schemas.openxmlformats.org/officeDocument/2006/relationships/notesSlide" Target="../notesSlides/notesSlide37.xml"/><Relationship Id="rId1" Type="http://schemas.openxmlformats.org/officeDocument/2006/relationships/slideLayout" Target="../slideLayouts/slideLayout35.xml"/><Relationship Id="rId6" Type="http://schemas.openxmlformats.org/officeDocument/2006/relationships/hyperlink" Target="https://resources.ncelp.org/concern/resources/3b591894n?locale=en" TargetMode="External"/><Relationship Id="rId11" Type="http://schemas.openxmlformats.org/officeDocument/2006/relationships/image" Target="../media/image62.png"/><Relationship Id="rId5" Type="http://schemas.openxmlformats.org/officeDocument/2006/relationships/hyperlink" Target="http://www.ncelp.org/audio/FY7T3-2W5" TargetMode="External"/><Relationship Id="rId10"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hyperlink" Target="https://quizlet.com/gb/490822737/year-7-french-term-31-week-1-flash-car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2.xml"/><Relationship Id="rId6" Type="http://schemas.openxmlformats.org/officeDocument/2006/relationships/audio" Target="../media/audio4.wav"/><Relationship Id="rId11" Type="http://schemas.openxmlformats.org/officeDocument/2006/relationships/image" Target="../media/image7.jpe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2.xml"/><Relationship Id="rId6" Type="http://schemas.openxmlformats.org/officeDocument/2006/relationships/audio" Target="../media/audio4.wav"/><Relationship Id="rId11" Type="http://schemas.openxmlformats.org/officeDocument/2006/relationships/image" Target="../media/image7.jpe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3" Type="http://schemas.openxmlformats.org/officeDocument/2006/relationships/image" Target="../media/image10.png"/><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audio" Target="../media/audio2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audio" Target="../media/audio19.wav"/></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168926"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 name="Title 2">
            <a:extLst>
              <a:ext uri="{FF2B5EF4-FFF2-40B4-BE49-F238E27FC236}">
                <a16:creationId xmlns:a16="http://schemas.microsoft.com/office/drawing/2014/main" id="{E913EF36-809A-AE45-BE83-860C2BAC254A}"/>
              </a:ext>
            </a:extLst>
          </p:cNvPr>
          <p:cNvSpPr>
            <a:spLocks noGrp="1"/>
          </p:cNvSpPr>
          <p:nvPr>
            <p:ph type="ctrTitle"/>
          </p:nvPr>
        </p:nvSpPr>
        <p:spPr>
          <a:xfrm>
            <a:off x="60508" y="1013516"/>
            <a:ext cx="8510567" cy="1666159"/>
          </a:xfrm>
        </p:spPr>
        <p:txBody>
          <a:bodyPr>
            <a:normAutofit/>
          </a:bodyPr>
          <a:lstStyle/>
          <a:p>
            <a:pPr algn="l"/>
            <a:r>
              <a:rPr lang="en-GB" sz="3600" b="1" dirty="0">
                <a:solidFill>
                  <a:prstClr val="white"/>
                </a:solidFill>
                <a:latin typeface="Century Gothic" panose="020B0502020202020204" pitchFamily="34" charset="0"/>
              </a:rPr>
              <a:t>Asking about future intentions</a:t>
            </a:r>
            <a:endParaRPr lang="en-US" sz="3600" dirty="0">
              <a:latin typeface="Century Gothic" panose="020B0502020202020204" pitchFamily="34" charset="0"/>
            </a:endParaRPr>
          </a:p>
        </p:txBody>
      </p:sp>
      <p:sp>
        <p:nvSpPr>
          <p:cNvPr id="16" name="Title 3">
            <a:extLst>
              <a:ext uri="{FF2B5EF4-FFF2-40B4-BE49-F238E27FC236}">
                <a16:creationId xmlns:a16="http://schemas.microsoft.com/office/drawing/2014/main" id="{7B424077-B2D5-46AA-BDA8-6FF15DA500E8}"/>
              </a:ext>
            </a:extLst>
          </p:cNvPr>
          <p:cNvSpPr txBox="1">
            <a:spLocks/>
          </p:cNvSpPr>
          <p:nvPr/>
        </p:nvSpPr>
        <p:spPr>
          <a:xfrm>
            <a:off x="32903" y="5102356"/>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a:t>
            </a:r>
            <a:r>
              <a:rPr lang="en-GB" sz="2000" dirty="0">
                <a:solidFill>
                  <a:prstClr val="white"/>
                </a:solidFill>
                <a:latin typeface="Century Gothic" panose="020B0502020202020204" pitchFamily="34" charset="0"/>
              </a:rPr>
              <a:t>.2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65</a:t>
            </a:r>
          </a:p>
        </p:txBody>
      </p:sp>
      <p:sp>
        <p:nvSpPr>
          <p:cNvPr id="17" name="Title 3">
            <a:extLst>
              <a:ext uri="{FF2B5EF4-FFF2-40B4-BE49-F238E27FC236}">
                <a16:creationId xmlns:a16="http://schemas.microsoft.com/office/drawing/2014/main" id="{C0508B9B-5891-4D3C-9F6E-ECDA43B43AC2}"/>
              </a:ext>
            </a:extLst>
          </p:cNvPr>
          <p:cNvSpPr txBox="1">
            <a:spLocks/>
          </p:cNvSpPr>
          <p:nvPr/>
        </p:nvSpPr>
        <p:spPr>
          <a:xfrm>
            <a:off x="60508" y="5957210"/>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Adeline Charlton / Natalie Finlayson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16/08/21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2" name="Subtitle 11">
            <a:extLst>
              <a:ext uri="{FF2B5EF4-FFF2-40B4-BE49-F238E27FC236}">
                <a16:creationId xmlns:a16="http://schemas.microsoft.com/office/drawing/2014/main" id="{C988C553-FEE4-4A66-87E5-F7F42CB6051F}"/>
              </a:ext>
            </a:extLst>
          </p:cNvPr>
          <p:cNvSpPr>
            <a:spLocks noGrp="1"/>
          </p:cNvSpPr>
          <p:nvPr>
            <p:ph type="subTitle" idx="1"/>
          </p:nvPr>
        </p:nvSpPr>
        <p:spPr>
          <a:xfrm>
            <a:off x="73279" y="2768026"/>
            <a:ext cx="9144000" cy="1655762"/>
          </a:xfrm>
        </p:spPr>
        <p:txBody>
          <a:bodyPr/>
          <a:lstStyle/>
          <a:p>
            <a:pPr lvl="0" algn="l">
              <a:defRPr/>
            </a:pPr>
            <a:r>
              <a:rPr lang="fr-FR" sz="2200" i="1" dirty="0">
                <a:solidFill>
                  <a:srgbClr val="FFFFFF"/>
                </a:solidFill>
                <a:latin typeface="Century Gothic" panose="020B0502020202020204" pitchFamily="34" charset="0"/>
              </a:rPr>
              <a:t>aller </a:t>
            </a:r>
            <a:r>
              <a:rPr lang="fr-FR" sz="2200" dirty="0">
                <a:solidFill>
                  <a:srgbClr val="FFFFFF"/>
                </a:solidFill>
                <a:latin typeface="Century Gothic" panose="020B0502020202020204" pitchFamily="34" charset="0"/>
              </a:rPr>
              <a:t>+ infinitive (</a:t>
            </a:r>
            <a:r>
              <a:rPr lang="fr-FR" sz="2200" i="1" dirty="0">
                <a:solidFill>
                  <a:srgbClr val="FFFFFF"/>
                </a:solidFill>
                <a:latin typeface="Century Gothic" panose="020B0502020202020204" pitchFamily="34" charset="0"/>
              </a:rPr>
              <a:t>nous </a:t>
            </a:r>
            <a:r>
              <a:rPr lang="fr-FR" sz="2200" dirty="0">
                <a:solidFill>
                  <a:srgbClr val="FFFFFF"/>
                </a:solidFill>
                <a:latin typeface="Century Gothic" panose="020B0502020202020204" pitchFamily="34" charset="0"/>
              </a:rPr>
              <a:t>and </a:t>
            </a:r>
            <a:r>
              <a:rPr lang="fr-FR" sz="2200" i="1" dirty="0">
                <a:solidFill>
                  <a:srgbClr val="FFFFFF"/>
                </a:solidFill>
                <a:latin typeface="Century Gothic" panose="020B0502020202020204" pitchFamily="34" charset="0"/>
              </a:rPr>
              <a:t>vous</a:t>
            </a:r>
            <a:r>
              <a:rPr lang="fr-FR" sz="2200" dirty="0">
                <a:solidFill>
                  <a:srgbClr val="FFFFFF"/>
                </a:solidFill>
                <a:latin typeface="Century Gothic" panose="020B0502020202020204" pitchFamily="34" charset="0"/>
              </a:rPr>
              <a:t>)</a:t>
            </a:r>
            <a:endParaRPr lang="fr-FR" sz="2200" i="1" dirty="0">
              <a:solidFill>
                <a:srgbClr val="FFFFFF"/>
              </a:solidFill>
              <a:latin typeface="Century Gothic" panose="020B0502020202020204" pitchFamily="34" charset="0"/>
            </a:endParaRPr>
          </a:p>
          <a:p>
            <a:pPr lvl="0" algn="l">
              <a:defRPr/>
            </a:pPr>
            <a:r>
              <a:rPr lang="fr-FR" sz="2200" dirty="0">
                <a:solidFill>
                  <a:srgbClr val="FFFFFF"/>
                </a:solidFill>
                <a:latin typeface="Century Gothic" panose="020B0502020202020204" pitchFamily="34" charset="0"/>
              </a:rPr>
              <a:t>SSC [j] / soft [g] [</a:t>
            </a:r>
            <a:r>
              <a:rPr lang="fr-FR" sz="2200" dirty="0" err="1">
                <a:solidFill>
                  <a:srgbClr val="FFFFFF"/>
                </a:solidFill>
                <a:latin typeface="Century Gothic" panose="020B0502020202020204" pitchFamily="34" charset="0"/>
              </a:rPr>
              <a:t>revisited</a:t>
            </a:r>
            <a:r>
              <a:rPr lang="fr-FR" sz="2200" dirty="0">
                <a:solidFill>
                  <a:srgbClr val="FFFFFF"/>
                </a:solidFill>
                <a:latin typeface="Century Gothic" panose="020B0502020202020204" pitchFamily="34" charset="0"/>
              </a:rPr>
              <a:t>]</a:t>
            </a:r>
            <a:endParaRPr lang="en-US" sz="2200" dirty="0">
              <a:solidFill>
                <a:srgbClr val="4472C4">
                  <a:lumMod val="50000"/>
                </a:srgbClr>
              </a:solidFill>
              <a:latin typeface="Century Gothic" panose="020B0502020202020204" pitchFamily="34" charset="0"/>
            </a:endParaRPr>
          </a:p>
          <a:p>
            <a:endParaRPr lang="en-GB" dirty="0"/>
          </a:p>
        </p:txBody>
      </p:sp>
      <p:sp>
        <p:nvSpPr>
          <p:cNvPr id="19" name="Subtitle 5">
            <a:extLst>
              <a:ext uri="{FF2B5EF4-FFF2-40B4-BE49-F238E27FC236}">
                <a16:creationId xmlns:a16="http://schemas.microsoft.com/office/drawing/2014/main" id="{A9E4826E-CA9B-4DC0-B477-ED2A18620D41}"/>
              </a:ext>
            </a:extLst>
          </p:cNvPr>
          <p:cNvSpPr txBox="1">
            <a:spLocks/>
          </p:cNvSpPr>
          <p:nvPr/>
        </p:nvSpPr>
        <p:spPr>
          <a:xfrm>
            <a:off x="266807" y="2542937"/>
            <a:ext cx="6922887" cy="20215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36794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8938"/>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0081" y="283923"/>
            <a:ext cx="5631472" cy="713163"/>
          </a:xfrm>
        </p:spPr>
        <p:txBody>
          <a:bodyPr>
            <a:normAutofit/>
          </a:bodyPr>
          <a:lstStyle/>
          <a:p>
            <a:r>
              <a:rPr lang="fr-FR" sz="3600" b="1" dirty="0">
                <a:solidFill>
                  <a:schemeClr val="bg1"/>
                </a:solidFill>
              </a:rPr>
              <a:t>Trouvez l’intrus</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TextBox 12">
            <a:extLst>
              <a:ext uri="{FF2B5EF4-FFF2-40B4-BE49-F238E27FC236}">
                <a16:creationId xmlns:a16="http://schemas.microsoft.com/office/drawing/2014/main" id="{E7B3C07F-AD9A-4B6D-B44F-EDEE28694292}"/>
              </a:ext>
            </a:extLst>
          </p:cNvPr>
          <p:cNvSpPr txBox="1"/>
          <p:nvPr/>
        </p:nvSpPr>
        <p:spPr>
          <a:xfrm>
            <a:off x="3548631" y="4609968"/>
            <a:ext cx="8617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nom</a:t>
            </a:r>
          </a:p>
        </p:txBody>
      </p:sp>
      <p:sp>
        <p:nvSpPr>
          <p:cNvPr id="36" name="Rounded Rectangle 46" descr="background rectangle">
            <a:extLst>
              <a:ext uri="{FF2B5EF4-FFF2-40B4-BE49-F238E27FC236}">
                <a16:creationId xmlns:a16="http://schemas.microsoft.com/office/drawing/2014/main" id="{1C149CB8-893D-483A-AAF2-44D91D3EA577}"/>
              </a:ext>
            </a:extLst>
          </p:cNvPr>
          <p:cNvSpPr/>
          <p:nvPr/>
        </p:nvSpPr>
        <p:spPr>
          <a:xfrm>
            <a:off x="10269415" y="233629"/>
            <a:ext cx="162000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lire</a:t>
            </a:r>
          </a:p>
        </p:txBody>
      </p:sp>
      <p:sp>
        <p:nvSpPr>
          <p:cNvPr id="31" name="Rectangle: Rounded Corners 30">
            <a:extLst>
              <a:ext uri="{FF2B5EF4-FFF2-40B4-BE49-F238E27FC236}">
                <a16:creationId xmlns:a16="http://schemas.microsoft.com/office/drawing/2014/main" id="{38C33360-A02B-4070-AF63-5F420659B741}"/>
              </a:ext>
            </a:extLst>
          </p:cNvPr>
          <p:cNvSpPr/>
          <p:nvPr/>
        </p:nvSpPr>
        <p:spPr>
          <a:xfrm>
            <a:off x="3127575" y="2331000"/>
            <a:ext cx="1692000" cy="2196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lettre</a:t>
            </a:r>
          </a:p>
        </p:txBody>
      </p:sp>
      <p:sp>
        <p:nvSpPr>
          <p:cNvPr id="32" name="Rectangle: Rounded Corners 31">
            <a:extLst>
              <a:ext uri="{FF2B5EF4-FFF2-40B4-BE49-F238E27FC236}">
                <a16:creationId xmlns:a16="http://schemas.microsoft.com/office/drawing/2014/main" id="{24E10595-87AB-482C-B643-A03B9F2A35AB}"/>
              </a:ext>
            </a:extLst>
          </p:cNvPr>
          <p:cNvSpPr/>
          <p:nvPr/>
        </p:nvSpPr>
        <p:spPr>
          <a:xfrm>
            <a:off x="7210464" y="2306665"/>
            <a:ext cx="1692000" cy="2196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bientôt</a:t>
            </a:r>
          </a:p>
        </p:txBody>
      </p:sp>
      <p:sp>
        <p:nvSpPr>
          <p:cNvPr id="44" name="Rectangle: Rounded Corners 43">
            <a:extLst>
              <a:ext uri="{FF2B5EF4-FFF2-40B4-BE49-F238E27FC236}">
                <a16:creationId xmlns:a16="http://schemas.microsoft.com/office/drawing/2014/main" id="{8080304C-1246-4D86-A7D2-648C03A6264C}"/>
              </a:ext>
            </a:extLst>
          </p:cNvPr>
          <p:cNvSpPr/>
          <p:nvPr/>
        </p:nvSpPr>
        <p:spPr>
          <a:xfrm>
            <a:off x="5164085" y="2306665"/>
            <a:ext cx="1701869" cy="2205656"/>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95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Allemagne</a:t>
            </a:r>
          </a:p>
        </p:txBody>
      </p:sp>
      <p:sp>
        <p:nvSpPr>
          <p:cNvPr id="48" name="Rectangle: Rounded Corners 47">
            <a:extLst>
              <a:ext uri="{FF2B5EF4-FFF2-40B4-BE49-F238E27FC236}">
                <a16:creationId xmlns:a16="http://schemas.microsoft.com/office/drawing/2014/main" id="{2A6ACEF8-15BA-4A5C-A63A-4CE529D85C5F}"/>
              </a:ext>
            </a:extLst>
          </p:cNvPr>
          <p:cNvSpPr/>
          <p:nvPr/>
        </p:nvSpPr>
        <p:spPr>
          <a:xfrm>
            <a:off x="9224795" y="2306665"/>
            <a:ext cx="1653531" cy="2196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avion</a:t>
            </a:r>
          </a:p>
        </p:txBody>
      </p:sp>
      <p:pic>
        <p:nvPicPr>
          <p:cNvPr id="41" name="Picture 10" descr="Card Game, Deck Of Cards, Card, Game">
            <a:extLst>
              <a:ext uri="{FF2B5EF4-FFF2-40B4-BE49-F238E27FC236}">
                <a16:creationId xmlns:a16="http://schemas.microsoft.com/office/drawing/2014/main" id="{CEB25E78-B1A0-40DE-A88D-18B4C41140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0464" y="2224803"/>
            <a:ext cx="1746221" cy="23748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Card Game, Deck Of Cards, Card, Game">
            <a:extLst>
              <a:ext uri="{FF2B5EF4-FFF2-40B4-BE49-F238E27FC236}">
                <a16:creationId xmlns:a16="http://schemas.microsoft.com/office/drawing/2014/main" id="{E6319258-099A-46D3-A2AE-5D1FEE812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8449" y="2224802"/>
            <a:ext cx="1746221" cy="237486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Card Game, Deck Of Cards, Card, Game">
            <a:extLst>
              <a:ext uri="{FF2B5EF4-FFF2-40B4-BE49-F238E27FC236}">
                <a16:creationId xmlns:a16="http://schemas.microsoft.com/office/drawing/2014/main" id="{2CB37199-B858-4B8A-9B05-4F404B9E3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2454" y="2224802"/>
            <a:ext cx="1746221" cy="237486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Card Game, Deck Of Cards, Card, Game">
            <a:extLst>
              <a:ext uri="{FF2B5EF4-FFF2-40B4-BE49-F238E27FC236}">
                <a16:creationId xmlns:a16="http://schemas.microsoft.com/office/drawing/2014/main" id="{F6832FF4-4471-4831-84D2-D1F506052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459" y="2224802"/>
            <a:ext cx="1746221" cy="237486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D2440D5-63BC-404C-B8D7-49A44E88B1AA}"/>
              </a:ext>
            </a:extLst>
          </p:cNvPr>
          <p:cNvSpPr txBox="1"/>
          <p:nvPr/>
        </p:nvSpPr>
        <p:spPr>
          <a:xfrm>
            <a:off x="3157078" y="1645089"/>
            <a:ext cx="51109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Quel est le mot différent?</a:t>
            </a:r>
          </a:p>
        </p:txBody>
      </p:sp>
      <p:sp>
        <p:nvSpPr>
          <p:cNvPr id="30" name="TextBox 29">
            <a:extLst>
              <a:ext uri="{FF2B5EF4-FFF2-40B4-BE49-F238E27FC236}">
                <a16:creationId xmlns:a16="http://schemas.microsoft.com/office/drawing/2014/main" id="{8500BE41-11D7-458B-AAC3-B17C01AE1BE7}"/>
              </a:ext>
            </a:extLst>
          </p:cNvPr>
          <p:cNvSpPr txBox="1"/>
          <p:nvPr/>
        </p:nvSpPr>
        <p:spPr>
          <a:xfrm>
            <a:off x="5568706" y="4589500"/>
            <a:ext cx="8617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nom</a:t>
            </a:r>
          </a:p>
        </p:txBody>
      </p:sp>
      <p:sp>
        <p:nvSpPr>
          <p:cNvPr id="33" name="TextBox 32">
            <a:extLst>
              <a:ext uri="{FF2B5EF4-FFF2-40B4-BE49-F238E27FC236}">
                <a16:creationId xmlns:a16="http://schemas.microsoft.com/office/drawing/2014/main" id="{547BEF7E-74D7-4533-8C9E-3E0827BB0E64}"/>
              </a:ext>
            </a:extLst>
          </p:cNvPr>
          <p:cNvSpPr txBox="1"/>
          <p:nvPr/>
        </p:nvSpPr>
        <p:spPr>
          <a:xfrm>
            <a:off x="9620696" y="4589500"/>
            <a:ext cx="8617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nom</a:t>
            </a:r>
          </a:p>
        </p:txBody>
      </p:sp>
      <p:sp>
        <p:nvSpPr>
          <p:cNvPr id="34" name="TextBox 33">
            <a:extLst>
              <a:ext uri="{FF2B5EF4-FFF2-40B4-BE49-F238E27FC236}">
                <a16:creationId xmlns:a16="http://schemas.microsoft.com/office/drawing/2014/main" id="{1BB692C8-27FB-4CB8-84CE-D0A9FE7F161B}"/>
              </a:ext>
            </a:extLst>
          </p:cNvPr>
          <p:cNvSpPr txBox="1"/>
          <p:nvPr/>
        </p:nvSpPr>
        <p:spPr>
          <a:xfrm>
            <a:off x="7089960" y="4609968"/>
            <a:ext cx="19330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adverbe</a:t>
            </a:r>
          </a:p>
        </p:txBody>
      </p:sp>
      <p:sp>
        <p:nvSpPr>
          <p:cNvPr id="35" name="Rectangle 2">
            <a:extLst>
              <a:ext uri="{FF2B5EF4-FFF2-40B4-BE49-F238E27FC236}">
                <a16:creationId xmlns:a16="http://schemas.microsoft.com/office/drawing/2014/main" id="{276E4548-3525-4FC1-A177-B94D5275BABB}"/>
              </a:ext>
            </a:extLst>
          </p:cNvPr>
          <p:cNvSpPr>
            <a:spLocks noChangeArrowheads="1"/>
          </p:cNvSpPr>
          <p:nvPr/>
        </p:nvSpPr>
        <p:spPr bwMode="auto">
          <a:xfrm>
            <a:off x="695828" y="145569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37" name="Rectangle 3">
            <a:extLst>
              <a:ext uri="{FF2B5EF4-FFF2-40B4-BE49-F238E27FC236}">
                <a16:creationId xmlns:a16="http://schemas.microsoft.com/office/drawing/2014/main" id="{C6265664-0946-43A7-A692-93EE701F22C8}"/>
              </a:ext>
            </a:extLst>
          </p:cNvPr>
          <p:cNvSpPr>
            <a:spLocks noChangeArrowheads="1"/>
          </p:cNvSpPr>
          <p:nvPr/>
        </p:nvSpPr>
        <p:spPr bwMode="auto">
          <a:xfrm>
            <a:off x="693462" y="145569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38" name="Line 4">
            <a:extLst>
              <a:ext uri="{FF2B5EF4-FFF2-40B4-BE49-F238E27FC236}">
                <a16:creationId xmlns:a16="http://schemas.microsoft.com/office/drawing/2014/main" id="{89FAC5B6-7F9B-4254-9C25-83DAEE482819}"/>
              </a:ext>
            </a:extLst>
          </p:cNvPr>
          <p:cNvSpPr>
            <a:spLocks noChangeShapeType="1"/>
          </p:cNvSpPr>
          <p:nvPr/>
        </p:nvSpPr>
        <p:spPr bwMode="auto">
          <a:xfrm>
            <a:off x="1379201" y="144426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9" name="Line 7">
            <a:extLst>
              <a:ext uri="{FF2B5EF4-FFF2-40B4-BE49-F238E27FC236}">
                <a16:creationId xmlns:a16="http://schemas.microsoft.com/office/drawing/2014/main" id="{D1C5B565-6B2E-4E14-8771-943A2F39266D}"/>
              </a:ext>
            </a:extLst>
          </p:cNvPr>
          <p:cNvSpPr>
            <a:spLocks noChangeShapeType="1"/>
          </p:cNvSpPr>
          <p:nvPr/>
        </p:nvSpPr>
        <p:spPr bwMode="auto">
          <a:xfrm>
            <a:off x="1403889" y="144426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0" name="Line 9">
            <a:extLst>
              <a:ext uri="{FF2B5EF4-FFF2-40B4-BE49-F238E27FC236}">
                <a16:creationId xmlns:a16="http://schemas.microsoft.com/office/drawing/2014/main" id="{174E6112-7BBC-4A3E-9EE7-38714234CBFC}"/>
              </a:ext>
            </a:extLst>
          </p:cNvPr>
          <p:cNvSpPr>
            <a:spLocks noChangeShapeType="1"/>
          </p:cNvSpPr>
          <p:nvPr/>
        </p:nvSpPr>
        <p:spPr bwMode="auto">
          <a:xfrm>
            <a:off x="1379201" y="560052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2" name="Text Box 10">
            <a:extLst>
              <a:ext uri="{FF2B5EF4-FFF2-40B4-BE49-F238E27FC236}">
                <a16:creationId xmlns:a16="http://schemas.microsoft.com/office/drawing/2014/main" id="{109ADD6F-D240-491D-8C2B-1A3F23B541AB}"/>
              </a:ext>
            </a:extLst>
          </p:cNvPr>
          <p:cNvSpPr txBox="1">
            <a:spLocks noChangeArrowheads="1"/>
          </p:cNvSpPr>
          <p:nvPr/>
        </p:nvSpPr>
        <p:spPr bwMode="auto">
          <a:xfrm>
            <a:off x="1320114" y="331773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45" name="Text Box 12">
            <a:extLst>
              <a:ext uri="{FF2B5EF4-FFF2-40B4-BE49-F238E27FC236}">
                <a16:creationId xmlns:a16="http://schemas.microsoft.com/office/drawing/2014/main" id="{A187D862-DBD0-458A-80F0-BE96E8C78538}"/>
              </a:ext>
            </a:extLst>
          </p:cNvPr>
          <p:cNvSpPr txBox="1">
            <a:spLocks noChangeArrowheads="1"/>
          </p:cNvSpPr>
          <p:nvPr/>
        </p:nvSpPr>
        <p:spPr bwMode="auto">
          <a:xfrm>
            <a:off x="1620680" y="128641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5</a:t>
            </a:r>
          </a:p>
        </p:txBody>
      </p:sp>
      <p:sp>
        <p:nvSpPr>
          <p:cNvPr id="49" name="Text Box 14">
            <a:extLst>
              <a:ext uri="{FF2B5EF4-FFF2-40B4-BE49-F238E27FC236}">
                <a16:creationId xmlns:a16="http://schemas.microsoft.com/office/drawing/2014/main" id="{50181F4C-6EB5-4197-B629-73204E2E6E3B}"/>
              </a:ext>
            </a:extLst>
          </p:cNvPr>
          <p:cNvSpPr txBox="1">
            <a:spLocks noChangeArrowheads="1"/>
          </p:cNvSpPr>
          <p:nvPr/>
        </p:nvSpPr>
        <p:spPr bwMode="auto">
          <a:xfrm>
            <a:off x="1595992" y="542000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50" name="AutoShape 11">
            <a:hlinkClick r:id="" action="ppaction://noaction" highlightClick="1"/>
            <a:extLst>
              <a:ext uri="{FF2B5EF4-FFF2-40B4-BE49-F238E27FC236}">
                <a16:creationId xmlns:a16="http://schemas.microsoft.com/office/drawing/2014/main" id="{44E9DF5C-8FD2-49D1-96A0-F465B96CF3E2}"/>
              </a:ext>
            </a:extLst>
          </p:cNvPr>
          <p:cNvSpPr>
            <a:spLocks noChangeArrowheads="1"/>
          </p:cNvSpPr>
          <p:nvPr/>
        </p:nvSpPr>
        <p:spPr bwMode="auto">
          <a:xfrm>
            <a:off x="432564" y="583094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Tree>
    <p:extLst>
      <p:ext uri="{BB962C8B-B14F-4D97-AF65-F5344CB8AC3E}">
        <p14:creationId xmlns:p14="http://schemas.microsoft.com/office/powerpoint/2010/main" val="55377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32"/>
                                        </p:tgtEl>
                                        <p:attrNameLst>
                                          <p:attrName>fillcolor</p:attrName>
                                        </p:attrNameLst>
                                      </p:cBhvr>
                                      <p:to>
                                        <a:srgbClr val="1E4E79"/>
                                      </p:to>
                                    </p:animClr>
                                    <p:set>
                                      <p:cBhvr>
                                        <p:cTn id="17" dur="2000" fill="hold"/>
                                        <p:tgtEl>
                                          <p:spTgt spid="32"/>
                                        </p:tgtEl>
                                        <p:attrNameLst>
                                          <p:attrName>fill.type</p:attrName>
                                        </p:attrNameLst>
                                      </p:cBhvr>
                                      <p:to>
                                        <p:strVal val="solid"/>
                                      </p:to>
                                    </p:set>
                                    <p:set>
                                      <p:cBhvr>
                                        <p:cTn id="18" dur="2000" fill="hold"/>
                                        <p:tgtEl>
                                          <p:spTgt spid="32"/>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hold" nodeType="afterEffect">
                                  <p:stCondLst>
                                    <p:cond delay="0"/>
                                  </p:stCondLst>
                                  <p:childTnLst>
                                    <p:animEffect transition="out" filter="slide(fromBottom)">
                                      <p:cBhvr>
                                        <p:cTn id="33" dur="5000"/>
                                        <p:tgtEl>
                                          <p:spTgt spid="37"/>
                                        </p:tgtEl>
                                      </p:cBhvr>
                                    </p:animEffect>
                                    <p:set>
                                      <p:cBhvr>
                                        <p:cTn id="34" dur="1" fill="hold">
                                          <p:stCondLst>
                                            <p:cond delay="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13" grpId="0"/>
      <p:bldP spid="30"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73047"/>
            <a:ext cx="5631472" cy="713163"/>
          </a:xfrm>
        </p:spPr>
        <p:txBody>
          <a:bodyPr>
            <a:normAutofit/>
          </a:bodyPr>
          <a:lstStyle/>
          <a:p>
            <a:r>
              <a:rPr lang="fr-FR" sz="3600" b="1" dirty="0">
                <a:solidFill>
                  <a:schemeClr val="bg1"/>
                </a:solidFill>
              </a:rPr>
              <a:t>Trouvez l’intrus</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TextBox 12">
            <a:extLst>
              <a:ext uri="{FF2B5EF4-FFF2-40B4-BE49-F238E27FC236}">
                <a16:creationId xmlns:a16="http://schemas.microsoft.com/office/drawing/2014/main" id="{E7B3C07F-AD9A-4B6D-B44F-EDEE28694292}"/>
              </a:ext>
            </a:extLst>
          </p:cNvPr>
          <p:cNvSpPr txBox="1"/>
          <p:nvPr/>
        </p:nvSpPr>
        <p:spPr>
          <a:xfrm>
            <a:off x="3258837" y="4657225"/>
            <a:ext cx="14627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adjectif</a:t>
            </a:r>
          </a:p>
        </p:txBody>
      </p:sp>
      <p:sp>
        <p:nvSpPr>
          <p:cNvPr id="36" name="Rounded Rectangle 46" descr="background rectangle">
            <a:extLst>
              <a:ext uri="{FF2B5EF4-FFF2-40B4-BE49-F238E27FC236}">
                <a16:creationId xmlns:a16="http://schemas.microsoft.com/office/drawing/2014/main" id="{1C149CB8-893D-483A-AAF2-44D91D3EA577}"/>
              </a:ext>
            </a:extLst>
          </p:cNvPr>
          <p:cNvSpPr/>
          <p:nvPr/>
        </p:nvSpPr>
        <p:spPr>
          <a:xfrm>
            <a:off x="10269415" y="233629"/>
            <a:ext cx="162000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vocabulaire </a:t>
            </a:r>
          </a:p>
        </p:txBody>
      </p:sp>
      <p:sp>
        <p:nvSpPr>
          <p:cNvPr id="29" name="TextBox 28">
            <a:extLst>
              <a:ext uri="{FF2B5EF4-FFF2-40B4-BE49-F238E27FC236}">
                <a16:creationId xmlns:a16="http://schemas.microsoft.com/office/drawing/2014/main" id="{DD2440D5-63BC-404C-B8D7-49A44E88B1AA}"/>
              </a:ext>
            </a:extLst>
          </p:cNvPr>
          <p:cNvSpPr txBox="1"/>
          <p:nvPr/>
        </p:nvSpPr>
        <p:spPr>
          <a:xfrm>
            <a:off x="3157078" y="1645089"/>
            <a:ext cx="51109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Quel est le mot différent?</a:t>
            </a:r>
          </a:p>
        </p:txBody>
      </p:sp>
      <p:sp>
        <p:nvSpPr>
          <p:cNvPr id="30" name="TextBox 29">
            <a:extLst>
              <a:ext uri="{FF2B5EF4-FFF2-40B4-BE49-F238E27FC236}">
                <a16:creationId xmlns:a16="http://schemas.microsoft.com/office/drawing/2014/main" id="{8500BE41-11D7-458B-AAC3-B17C01AE1BE7}"/>
              </a:ext>
            </a:extLst>
          </p:cNvPr>
          <p:cNvSpPr txBox="1"/>
          <p:nvPr/>
        </p:nvSpPr>
        <p:spPr>
          <a:xfrm>
            <a:off x="5552484" y="4657225"/>
            <a:ext cx="8617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nom</a:t>
            </a:r>
          </a:p>
        </p:txBody>
      </p:sp>
      <p:sp>
        <p:nvSpPr>
          <p:cNvPr id="33" name="TextBox 32">
            <a:extLst>
              <a:ext uri="{FF2B5EF4-FFF2-40B4-BE49-F238E27FC236}">
                <a16:creationId xmlns:a16="http://schemas.microsoft.com/office/drawing/2014/main" id="{547BEF7E-74D7-4533-8C9E-3E0827BB0E64}"/>
              </a:ext>
            </a:extLst>
          </p:cNvPr>
          <p:cNvSpPr txBox="1"/>
          <p:nvPr/>
        </p:nvSpPr>
        <p:spPr>
          <a:xfrm>
            <a:off x="9200712" y="4648358"/>
            <a:ext cx="1474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adjectif</a:t>
            </a:r>
          </a:p>
        </p:txBody>
      </p:sp>
      <p:sp>
        <p:nvSpPr>
          <p:cNvPr id="34" name="TextBox 33">
            <a:extLst>
              <a:ext uri="{FF2B5EF4-FFF2-40B4-BE49-F238E27FC236}">
                <a16:creationId xmlns:a16="http://schemas.microsoft.com/office/drawing/2014/main" id="{1BB692C8-27FB-4CB8-84CE-D0A9FE7F161B}"/>
              </a:ext>
            </a:extLst>
          </p:cNvPr>
          <p:cNvSpPr txBox="1"/>
          <p:nvPr/>
        </p:nvSpPr>
        <p:spPr>
          <a:xfrm>
            <a:off x="7004350" y="4657225"/>
            <a:ext cx="19330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adjectif</a:t>
            </a:r>
          </a:p>
        </p:txBody>
      </p:sp>
      <p:sp>
        <p:nvSpPr>
          <p:cNvPr id="35" name="Rectangle: Rounded Corners 34">
            <a:extLst>
              <a:ext uri="{FF2B5EF4-FFF2-40B4-BE49-F238E27FC236}">
                <a16:creationId xmlns:a16="http://schemas.microsoft.com/office/drawing/2014/main" id="{4411A4D6-7DF7-41F2-AFE6-C74E8C162698}"/>
              </a:ext>
            </a:extLst>
          </p:cNvPr>
          <p:cNvSpPr/>
          <p:nvPr/>
        </p:nvSpPr>
        <p:spPr>
          <a:xfrm>
            <a:off x="3127575" y="2326743"/>
            <a:ext cx="1692000" cy="2196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6600"/>
                </a:solidFill>
                <a:latin typeface="Century Gothic" panose="020B0502020202020204" pitchFamily="34" charset="0"/>
              </a:rPr>
              <a:t>allemand</a:t>
            </a:r>
          </a:p>
        </p:txBody>
      </p:sp>
      <p:sp>
        <p:nvSpPr>
          <p:cNvPr id="37" name="Rectangle: Rounded Corners 36">
            <a:extLst>
              <a:ext uri="{FF2B5EF4-FFF2-40B4-BE49-F238E27FC236}">
                <a16:creationId xmlns:a16="http://schemas.microsoft.com/office/drawing/2014/main" id="{2DF2D528-978C-4591-863E-77618E76AD85}"/>
              </a:ext>
            </a:extLst>
          </p:cNvPr>
          <p:cNvSpPr/>
          <p:nvPr/>
        </p:nvSpPr>
        <p:spPr>
          <a:xfrm>
            <a:off x="7125230" y="2309860"/>
            <a:ext cx="1692000" cy="2196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6600"/>
                </a:solidFill>
                <a:latin typeface="Century Gothic" panose="020B0502020202020204" pitchFamily="34" charset="0"/>
              </a:rPr>
              <a:t>différent</a:t>
            </a:r>
          </a:p>
        </p:txBody>
      </p:sp>
      <p:sp>
        <p:nvSpPr>
          <p:cNvPr id="38" name="Rectangle: Rounded Corners 37">
            <a:extLst>
              <a:ext uri="{FF2B5EF4-FFF2-40B4-BE49-F238E27FC236}">
                <a16:creationId xmlns:a16="http://schemas.microsoft.com/office/drawing/2014/main" id="{0A3F243F-DFB2-42D1-BDE6-E7DB6BB20400}"/>
              </a:ext>
            </a:extLst>
          </p:cNvPr>
          <p:cNvSpPr/>
          <p:nvPr/>
        </p:nvSpPr>
        <p:spPr>
          <a:xfrm>
            <a:off x="5094713" y="2309860"/>
            <a:ext cx="1701869" cy="2205656"/>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6600"/>
                </a:solidFill>
                <a:latin typeface="Century Gothic" panose="020B0502020202020204" pitchFamily="34" charset="0"/>
              </a:rPr>
              <a:t>avion</a:t>
            </a:r>
          </a:p>
        </p:txBody>
      </p:sp>
      <p:sp>
        <p:nvSpPr>
          <p:cNvPr id="39" name="Rectangle: Rounded Corners 38">
            <a:extLst>
              <a:ext uri="{FF2B5EF4-FFF2-40B4-BE49-F238E27FC236}">
                <a16:creationId xmlns:a16="http://schemas.microsoft.com/office/drawing/2014/main" id="{94191FD2-523E-4BF0-A8AF-595DA6DADD7C}"/>
              </a:ext>
            </a:extLst>
          </p:cNvPr>
          <p:cNvSpPr/>
          <p:nvPr/>
        </p:nvSpPr>
        <p:spPr>
          <a:xfrm>
            <a:off x="9166474" y="2326743"/>
            <a:ext cx="1542904" cy="2196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6600"/>
                </a:solidFill>
                <a:latin typeface="Century Gothic" panose="020B0502020202020204" pitchFamily="34" charset="0"/>
              </a:rPr>
              <a:t>prochain</a:t>
            </a:r>
          </a:p>
        </p:txBody>
      </p:sp>
      <p:pic>
        <p:nvPicPr>
          <p:cNvPr id="41" name="Picture 10" descr="Card Game, Deck Of Cards, Card, Game">
            <a:extLst>
              <a:ext uri="{FF2B5EF4-FFF2-40B4-BE49-F238E27FC236}">
                <a16:creationId xmlns:a16="http://schemas.microsoft.com/office/drawing/2014/main" id="{CEB25E78-B1A0-40DE-A88D-18B4C4114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92" y="2259800"/>
            <a:ext cx="1746221" cy="23748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Card Game, Deck Of Cards, Card, Game">
            <a:extLst>
              <a:ext uri="{FF2B5EF4-FFF2-40B4-BE49-F238E27FC236}">
                <a16:creationId xmlns:a16="http://schemas.microsoft.com/office/drawing/2014/main" id="{E6319258-099A-46D3-A2AE-5D1FEE812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527" y="2282363"/>
            <a:ext cx="1746221" cy="237486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Card Game, Deck Of Cards, Card, Game">
            <a:extLst>
              <a:ext uri="{FF2B5EF4-FFF2-40B4-BE49-F238E27FC236}">
                <a16:creationId xmlns:a16="http://schemas.microsoft.com/office/drawing/2014/main" id="{2CB37199-B858-4B8A-9B05-4F404B9E3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3382" y="2282364"/>
            <a:ext cx="1746221" cy="237486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Card Game, Deck Of Cards, Card, Game">
            <a:extLst>
              <a:ext uri="{FF2B5EF4-FFF2-40B4-BE49-F238E27FC236}">
                <a16:creationId xmlns:a16="http://schemas.microsoft.com/office/drawing/2014/main" id="{F6832FF4-4471-4831-84D2-D1F506052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237" y="2282364"/>
            <a:ext cx="1746221" cy="237486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background rectangle">
            <a:extLst>
              <a:ext uri="{FF2B5EF4-FFF2-40B4-BE49-F238E27FC236}">
                <a16:creationId xmlns:a16="http://schemas.microsoft.com/office/drawing/2014/main" id="{34907F09-C331-4C76-B1D9-CE6C4728B36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8938"/>
            <a:ext cx="6457246" cy="867128"/>
          </a:xfrm>
          <a:prstGeom prst="rect">
            <a:avLst/>
          </a:prstGeom>
        </p:spPr>
      </p:pic>
      <p:sp>
        <p:nvSpPr>
          <p:cNvPr id="40" name="Title 3">
            <a:extLst>
              <a:ext uri="{FF2B5EF4-FFF2-40B4-BE49-F238E27FC236}">
                <a16:creationId xmlns:a16="http://schemas.microsoft.com/office/drawing/2014/main" id="{B0424209-1A18-4AD3-A482-164CD60779C6}"/>
              </a:ext>
            </a:extLst>
          </p:cNvPr>
          <p:cNvSpPr txBox="1">
            <a:spLocks/>
          </p:cNvSpPr>
          <p:nvPr/>
        </p:nvSpPr>
        <p:spPr>
          <a:xfrm>
            <a:off x="10081" y="283923"/>
            <a:ext cx="5631472" cy="713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a:solidFill>
                  <a:schemeClr val="bg1"/>
                </a:solidFill>
              </a:rPr>
              <a:t>Trouvez l’intrus</a:t>
            </a:r>
            <a:endParaRPr lang="fr-FR" sz="3600" b="1" dirty="0">
              <a:solidFill>
                <a:schemeClr val="bg1"/>
              </a:solidFill>
            </a:endParaRPr>
          </a:p>
        </p:txBody>
      </p:sp>
      <p:sp>
        <p:nvSpPr>
          <p:cNvPr id="42" name="Rectangle 2">
            <a:extLst>
              <a:ext uri="{FF2B5EF4-FFF2-40B4-BE49-F238E27FC236}">
                <a16:creationId xmlns:a16="http://schemas.microsoft.com/office/drawing/2014/main" id="{EC1A0BBA-D8F0-4D15-AEF6-D30F426DC1A9}"/>
              </a:ext>
            </a:extLst>
          </p:cNvPr>
          <p:cNvSpPr>
            <a:spLocks noChangeArrowheads="1"/>
          </p:cNvSpPr>
          <p:nvPr/>
        </p:nvSpPr>
        <p:spPr bwMode="auto">
          <a:xfrm>
            <a:off x="695828" y="145569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44" name="Rectangle 3">
            <a:extLst>
              <a:ext uri="{FF2B5EF4-FFF2-40B4-BE49-F238E27FC236}">
                <a16:creationId xmlns:a16="http://schemas.microsoft.com/office/drawing/2014/main" id="{E529AB88-B38B-4251-BF16-46804D24A8E7}"/>
              </a:ext>
            </a:extLst>
          </p:cNvPr>
          <p:cNvSpPr>
            <a:spLocks noChangeArrowheads="1"/>
          </p:cNvSpPr>
          <p:nvPr/>
        </p:nvSpPr>
        <p:spPr bwMode="auto">
          <a:xfrm>
            <a:off x="693462" y="145569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45" name="Line 4">
            <a:extLst>
              <a:ext uri="{FF2B5EF4-FFF2-40B4-BE49-F238E27FC236}">
                <a16:creationId xmlns:a16="http://schemas.microsoft.com/office/drawing/2014/main" id="{C6310218-E07A-4AFD-A832-EE278E2D4117}"/>
              </a:ext>
            </a:extLst>
          </p:cNvPr>
          <p:cNvSpPr>
            <a:spLocks noChangeShapeType="1"/>
          </p:cNvSpPr>
          <p:nvPr/>
        </p:nvSpPr>
        <p:spPr bwMode="auto">
          <a:xfrm>
            <a:off x="1379201" y="144426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8" name="Line 7">
            <a:extLst>
              <a:ext uri="{FF2B5EF4-FFF2-40B4-BE49-F238E27FC236}">
                <a16:creationId xmlns:a16="http://schemas.microsoft.com/office/drawing/2014/main" id="{2AC20776-42DC-41DE-B3FB-0A07C452ECF8}"/>
              </a:ext>
            </a:extLst>
          </p:cNvPr>
          <p:cNvSpPr>
            <a:spLocks noChangeShapeType="1"/>
          </p:cNvSpPr>
          <p:nvPr/>
        </p:nvSpPr>
        <p:spPr bwMode="auto">
          <a:xfrm>
            <a:off x="1403889" y="144426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9" name="Line 9">
            <a:extLst>
              <a:ext uri="{FF2B5EF4-FFF2-40B4-BE49-F238E27FC236}">
                <a16:creationId xmlns:a16="http://schemas.microsoft.com/office/drawing/2014/main" id="{2B084F15-E571-4268-BD24-0A83886DA97E}"/>
              </a:ext>
            </a:extLst>
          </p:cNvPr>
          <p:cNvSpPr>
            <a:spLocks noChangeShapeType="1"/>
          </p:cNvSpPr>
          <p:nvPr/>
        </p:nvSpPr>
        <p:spPr bwMode="auto">
          <a:xfrm>
            <a:off x="1379201" y="560052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50" name="Text Box 10">
            <a:extLst>
              <a:ext uri="{FF2B5EF4-FFF2-40B4-BE49-F238E27FC236}">
                <a16:creationId xmlns:a16="http://schemas.microsoft.com/office/drawing/2014/main" id="{F8B85043-56FA-4B66-9F66-6284239AEB2B}"/>
              </a:ext>
            </a:extLst>
          </p:cNvPr>
          <p:cNvSpPr txBox="1">
            <a:spLocks noChangeArrowheads="1"/>
          </p:cNvSpPr>
          <p:nvPr/>
        </p:nvSpPr>
        <p:spPr bwMode="auto">
          <a:xfrm>
            <a:off x="1320114" y="331773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51" name="Text Box 12">
            <a:extLst>
              <a:ext uri="{FF2B5EF4-FFF2-40B4-BE49-F238E27FC236}">
                <a16:creationId xmlns:a16="http://schemas.microsoft.com/office/drawing/2014/main" id="{7FB08E06-8093-460F-BB44-C789D2E1E089}"/>
              </a:ext>
            </a:extLst>
          </p:cNvPr>
          <p:cNvSpPr txBox="1">
            <a:spLocks noChangeArrowheads="1"/>
          </p:cNvSpPr>
          <p:nvPr/>
        </p:nvSpPr>
        <p:spPr bwMode="auto">
          <a:xfrm>
            <a:off x="1620680" y="128641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5</a:t>
            </a:r>
          </a:p>
        </p:txBody>
      </p:sp>
      <p:sp>
        <p:nvSpPr>
          <p:cNvPr id="52" name="Text Box 14">
            <a:extLst>
              <a:ext uri="{FF2B5EF4-FFF2-40B4-BE49-F238E27FC236}">
                <a16:creationId xmlns:a16="http://schemas.microsoft.com/office/drawing/2014/main" id="{BCADD753-5022-47E9-8715-82B16DAFA1FE}"/>
              </a:ext>
            </a:extLst>
          </p:cNvPr>
          <p:cNvSpPr txBox="1">
            <a:spLocks noChangeArrowheads="1"/>
          </p:cNvSpPr>
          <p:nvPr/>
        </p:nvSpPr>
        <p:spPr bwMode="auto">
          <a:xfrm>
            <a:off x="1595992" y="542000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53" name="AutoShape 11">
            <a:hlinkClick r:id="" action="ppaction://noaction" highlightClick="1"/>
            <a:extLst>
              <a:ext uri="{FF2B5EF4-FFF2-40B4-BE49-F238E27FC236}">
                <a16:creationId xmlns:a16="http://schemas.microsoft.com/office/drawing/2014/main" id="{57725CE5-9D75-404B-8BB2-64940F1D5439}"/>
              </a:ext>
            </a:extLst>
          </p:cNvPr>
          <p:cNvSpPr>
            <a:spLocks noChangeArrowheads="1"/>
          </p:cNvSpPr>
          <p:nvPr/>
        </p:nvSpPr>
        <p:spPr bwMode="auto">
          <a:xfrm>
            <a:off x="432564" y="583094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Tree>
    <p:extLst>
      <p:ext uri="{BB962C8B-B14F-4D97-AF65-F5344CB8AC3E}">
        <p14:creationId xmlns:p14="http://schemas.microsoft.com/office/powerpoint/2010/main" val="170079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38"/>
                                        </p:tgtEl>
                                        <p:attrNameLst>
                                          <p:attrName>fillcolor</p:attrName>
                                        </p:attrNameLst>
                                      </p:cBhvr>
                                      <p:to>
                                        <a:srgbClr val="1E4E79"/>
                                      </p:to>
                                    </p:animClr>
                                    <p:set>
                                      <p:cBhvr>
                                        <p:cTn id="17" dur="2000" fill="hold"/>
                                        <p:tgtEl>
                                          <p:spTgt spid="38"/>
                                        </p:tgtEl>
                                        <p:attrNameLst>
                                          <p:attrName>fill.type</p:attrName>
                                        </p:attrNameLst>
                                      </p:cBhvr>
                                      <p:to>
                                        <p:strVal val="solid"/>
                                      </p:to>
                                    </p:set>
                                    <p:set>
                                      <p:cBhvr>
                                        <p:cTn id="18" dur="2000" fill="hold"/>
                                        <p:tgtEl>
                                          <p:spTgt spid="38"/>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3"/>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hold" nodeType="afterEffect">
                                  <p:stCondLst>
                                    <p:cond delay="0"/>
                                  </p:stCondLst>
                                  <p:childTnLst>
                                    <p:animEffect transition="out" filter="slide(fromBottom)">
                                      <p:cBhvr>
                                        <p:cTn id="33" dur="5000"/>
                                        <p:tgtEl>
                                          <p:spTgt spid="44"/>
                                        </p:tgtEl>
                                      </p:cBhvr>
                                    </p:animEffect>
                                    <p:set>
                                      <p:cBhvr>
                                        <p:cTn id="34"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13" grpId="0"/>
      <p:bldP spid="30"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4012" y="276395"/>
            <a:ext cx="5631472" cy="713163"/>
          </a:xfrm>
        </p:spPr>
        <p:txBody>
          <a:bodyPr>
            <a:normAutofit/>
          </a:bodyPr>
          <a:lstStyle/>
          <a:p>
            <a:r>
              <a:rPr lang="fr-FR" sz="3600" b="1" dirty="0">
                <a:solidFill>
                  <a:schemeClr val="bg1"/>
                </a:solidFill>
              </a:rPr>
              <a:t>Trouvez l’intrus</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TextBox 12">
            <a:extLst>
              <a:ext uri="{FF2B5EF4-FFF2-40B4-BE49-F238E27FC236}">
                <a16:creationId xmlns:a16="http://schemas.microsoft.com/office/drawing/2014/main" id="{E7B3C07F-AD9A-4B6D-B44F-EDEE28694292}"/>
              </a:ext>
            </a:extLst>
          </p:cNvPr>
          <p:cNvSpPr txBox="1"/>
          <p:nvPr/>
        </p:nvSpPr>
        <p:spPr>
          <a:xfrm>
            <a:off x="3265818" y="4626430"/>
            <a:ext cx="16061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FF6600"/>
                </a:solidFill>
                <a:latin typeface="Century Gothic" panose="020B0502020202020204" pitchFamily="34" charset="0"/>
              </a:rPr>
              <a:t>masculin</a:t>
            </a:r>
            <a:endPar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36" name="Rounded Rectangle 46" descr="background rectangle">
            <a:extLst>
              <a:ext uri="{FF2B5EF4-FFF2-40B4-BE49-F238E27FC236}">
                <a16:creationId xmlns:a16="http://schemas.microsoft.com/office/drawing/2014/main" id="{1C149CB8-893D-483A-AAF2-44D91D3EA577}"/>
              </a:ext>
            </a:extLst>
          </p:cNvPr>
          <p:cNvSpPr/>
          <p:nvPr/>
        </p:nvSpPr>
        <p:spPr>
          <a:xfrm>
            <a:off x="10269415" y="233629"/>
            <a:ext cx="162000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vocabulaire </a:t>
            </a:r>
          </a:p>
        </p:txBody>
      </p:sp>
      <p:sp>
        <p:nvSpPr>
          <p:cNvPr id="29" name="TextBox 28">
            <a:extLst>
              <a:ext uri="{FF2B5EF4-FFF2-40B4-BE49-F238E27FC236}">
                <a16:creationId xmlns:a16="http://schemas.microsoft.com/office/drawing/2014/main" id="{DD2440D5-63BC-404C-B8D7-49A44E88B1AA}"/>
              </a:ext>
            </a:extLst>
          </p:cNvPr>
          <p:cNvSpPr txBox="1"/>
          <p:nvPr/>
        </p:nvSpPr>
        <p:spPr>
          <a:xfrm>
            <a:off x="3157078" y="1645089"/>
            <a:ext cx="51109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Quel est le mot différent?</a:t>
            </a:r>
          </a:p>
        </p:txBody>
      </p:sp>
      <p:sp>
        <p:nvSpPr>
          <p:cNvPr id="30" name="TextBox 29">
            <a:extLst>
              <a:ext uri="{FF2B5EF4-FFF2-40B4-BE49-F238E27FC236}">
                <a16:creationId xmlns:a16="http://schemas.microsoft.com/office/drawing/2014/main" id="{8500BE41-11D7-458B-AAC3-B17C01AE1BE7}"/>
              </a:ext>
            </a:extLst>
          </p:cNvPr>
          <p:cNvSpPr txBox="1"/>
          <p:nvPr/>
        </p:nvSpPr>
        <p:spPr>
          <a:xfrm>
            <a:off x="5305894" y="4653994"/>
            <a:ext cx="1439777" cy="400110"/>
          </a:xfrm>
          <a:prstGeom prst="rect">
            <a:avLst/>
          </a:prstGeom>
          <a:noFill/>
        </p:spPr>
        <p:txBody>
          <a:bodyPr wrap="square" rtlCol="0">
            <a:spAutoFit/>
          </a:bodyPr>
          <a:lstStyle/>
          <a:p>
            <a:pPr lvl="0" algn="ctr">
              <a:defRPr/>
            </a:pPr>
            <a:r>
              <a:rPr lang="en-GB" sz="2000" b="1" dirty="0" err="1">
                <a:solidFill>
                  <a:schemeClr val="accent1">
                    <a:lumMod val="50000"/>
                  </a:schemeClr>
                </a:solidFill>
                <a:latin typeface="Century Gothic" panose="020B0502020202020204" pitchFamily="34" charset="0"/>
              </a:rPr>
              <a:t>féminin</a:t>
            </a:r>
            <a:endParaRPr kumimoji="0" lang="en-GB" sz="2000" b="1" i="0" u="none" strike="noStrike" kern="1200" cap="none" spc="0" normalizeH="0" baseline="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547BEF7E-74D7-4533-8C9E-3E0827BB0E64}"/>
              </a:ext>
            </a:extLst>
          </p:cNvPr>
          <p:cNvSpPr txBox="1"/>
          <p:nvPr/>
        </p:nvSpPr>
        <p:spPr>
          <a:xfrm>
            <a:off x="9190478" y="4653994"/>
            <a:ext cx="1474429" cy="400110"/>
          </a:xfrm>
          <a:prstGeom prst="rect">
            <a:avLst/>
          </a:prstGeom>
          <a:noFill/>
        </p:spPr>
        <p:txBody>
          <a:bodyPr wrap="square" rtlCol="0">
            <a:spAutoFit/>
          </a:bodyPr>
          <a:lstStyle/>
          <a:p>
            <a:pPr lvl="0" algn="ctr">
              <a:defRPr/>
            </a:pPr>
            <a:r>
              <a:rPr lang="en-GB" sz="2000" b="1" dirty="0" err="1">
                <a:solidFill>
                  <a:schemeClr val="accent1">
                    <a:lumMod val="50000"/>
                  </a:schemeClr>
                </a:solidFill>
                <a:latin typeface="Century Gothic" panose="020B0502020202020204" pitchFamily="34" charset="0"/>
              </a:rPr>
              <a:t>féminin</a:t>
            </a:r>
            <a:endParaRPr kumimoji="0" lang="en-GB" sz="2000" b="1" i="0" u="none" strike="noStrike" kern="1200" cap="none" spc="0" normalizeH="0" baseline="0" dirty="0">
              <a:ln>
                <a:noFill/>
              </a:ln>
              <a:solidFill>
                <a:srgbClr val="1F4E79"/>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1BB692C8-27FB-4CB8-84CE-D0A9FE7F161B}"/>
              </a:ext>
            </a:extLst>
          </p:cNvPr>
          <p:cNvSpPr txBox="1"/>
          <p:nvPr/>
        </p:nvSpPr>
        <p:spPr>
          <a:xfrm>
            <a:off x="7010235" y="4653994"/>
            <a:ext cx="1933007" cy="400110"/>
          </a:xfrm>
          <a:prstGeom prst="rect">
            <a:avLst/>
          </a:prstGeom>
          <a:noFill/>
        </p:spPr>
        <p:txBody>
          <a:bodyPr wrap="square" rtlCol="0">
            <a:spAutoFit/>
          </a:bodyPr>
          <a:lstStyle/>
          <a:p>
            <a:pPr lvl="0" algn="ctr">
              <a:defRPr/>
            </a:pPr>
            <a:r>
              <a:rPr lang="en-GB" sz="2000" b="1" dirty="0" err="1">
                <a:solidFill>
                  <a:schemeClr val="accent1">
                    <a:lumMod val="50000"/>
                  </a:schemeClr>
                </a:solidFill>
                <a:latin typeface="Century Gothic" panose="020B0502020202020204" pitchFamily="34" charset="0"/>
              </a:rPr>
              <a:t>féminin</a:t>
            </a:r>
            <a:endParaRPr kumimoji="0" lang="en-GB" sz="2000" b="1" i="0" u="none" strike="noStrike" kern="1200" cap="none" spc="0" normalizeH="0" baseline="0" dirty="0">
              <a:ln>
                <a:noFill/>
              </a:ln>
              <a:solidFill>
                <a:srgbClr val="5B9BD5">
                  <a:lumMod val="50000"/>
                </a:srgbClr>
              </a:solidFill>
              <a:effectLst/>
              <a:uLnTx/>
              <a:uFillTx/>
              <a:latin typeface="Century Gothic" panose="020B0502020202020204" pitchFamily="34" charset="0"/>
            </a:endParaRPr>
          </a:p>
        </p:txBody>
      </p:sp>
      <p:sp>
        <p:nvSpPr>
          <p:cNvPr id="42" name="Rectangle: Rounded Corners 41">
            <a:extLst>
              <a:ext uri="{FF2B5EF4-FFF2-40B4-BE49-F238E27FC236}">
                <a16:creationId xmlns:a16="http://schemas.microsoft.com/office/drawing/2014/main" id="{1D7D2345-303A-416B-9938-048D1F5EDF00}"/>
              </a:ext>
            </a:extLst>
          </p:cNvPr>
          <p:cNvSpPr/>
          <p:nvPr/>
        </p:nvSpPr>
        <p:spPr>
          <a:xfrm>
            <a:off x="9081693" y="2327061"/>
            <a:ext cx="1692000" cy="2196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prochaine</a:t>
            </a:r>
          </a:p>
        </p:txBody>
      </p:sp>
      <p:sp>
        <p:nvSpPr>
          <p:cNvPr id="44" name="Rectangle: Rounded Corners 43">
            <a:extLst>
              <a:ext uri="{FF2B5EF4-FFF2-40B4-BE49-F238E27FC236}">
                <a16:creationId xmlns:a16="http://schemas.microsoft.com/office/drawing/2014/main" id="{2A24090A-9072-41D6-98AE-A9DD9BF911CA}"/>
              </a:ext>
            </a:extLst>
          </p:cNvPr>
          <p:cNvSpPr/>
          <p:nvPr/>
        </p:nvSpPr>
        <p:spPr>
          <a:xfrm>
            <a:off x="3221634" y="2327061"/>
            <a:ext cx="1692000" cy="2196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allemand</a:t>
            </a:r>
          </a:p>
        </p:txBody>
      </p:sp>
      <p:sp>
        <p:nvSpPr>
          <p:cNvPr id="45" name="Rectangle: Rounded Corners 44">
            <a:extLst>
              <a:ext uri="{FF2B5EF4-FFF2-40B4-BE49-F238E27FC236}">
                <a16:creationId xmlns:a16="http://schemas.microsoft.com/office/drawing/2014/main" id="{F4B6FA4A-0476-4A1E-8CF1-154B71766F85}"/>
              </a:ext>
            </a:extLst>
          </p:cNvPr>
          <p:cNvSpPr/>
          <p:nvPr/>
        </p:nvSpPr>
        <p:spPr>
          <a:xfrm>
            <a:off x="7130738" y="2307619"/>
            <a:ext cx="1692000" cy="2196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différente</a:t>
            </a:r>
          </a:p>
        </p:txBody>
      </p:sp>
      <p:sp>
        <p:nvSpPr>
          <p:cNvPr id="48" name="Rectangle: Rounded Corners 47">
            <a:extLst>
              <a:ext uri="{FF2B5EF4-FFF2-40B4-BE49-F238E27FC236}">
                <a16:creationId xmlns:a16="http://schemas.microsoft.com/office/drawing/2014/main" id="{D988265E-F4EB-43B2-9F75-89E577BF8BB9}"/>
              </a:ext>
            </a:extLst>
          </p:cNvPr>
          <p:cNvSpPr/>
          <p:nvPr/>
        </p:nvSpPr>
        <p:spPr>
          <a:xfrm>
            <a:off x="5193067" y="2312512"/>
            <a:ext cx="1701869" cy="2205656"/>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000" b="1" dirty="0">
                <a:solidFill>
                  <a:srgbClr val="FF6600"/>
                </a:solidFill>
                <a:latin typeface="Century Gothic" panose="020B0502020202020204" pitchFamily="34" charset="0"/>
              </a:rPr>
              <a:t>allemande</a:t>
            </a:r>
            <a:endPar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pic>
        <p:nvPicPr>
          <p:cNvPr id="41" name="Picture 10" descr="Card Game, Deck Of Cards, Card, Game">
            <a:extLst>
              <a:ext uri="{FF2B5EF4-FFF2-40B4-BE49-F238E27FC236}">
                <a16:creationId xmlns:a16="http://schemas.microsoft.com/office/drawing/2014/main" id="{CEB25E78-B1A0-40DE-A88D-18B4C4114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718" y="2282609"/>
            <a:ext cx="1746221" cy="23748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Card Game, Deck Of Cards, Card, Game">
            <a:extLst>
              <a:ext uri="{FF2B5EF4-FFF2-40B4-BE49-F238E27FC236}">
                <a16:creationId xmlns:a16="http://schemas.microsoft.com/office/drawing/2014/main" id="{E6319258-099A-46D3-A2AE-5D1FEE812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4583" y="2307619"/>
            <a:ext cx="1746221" cy="237486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Card Game, Deck Of Cards, Card, Game">
            <a:extLst>
              <a:ext uri="{FF2B5EF4-FFF2-40B4-BE49-F238E27FC236}">
                <a16:creationId xmlns:a16="http://schemas.microsoft.com/office/drawing/2014/main" id="{2CB37199-B858-4B8A-9B05-4F404B9E3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3628" y="2279133"/>
            <a:ext cx="1746221" cy="237486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Card Game, Deck Of Cards, Card, Game">
            <a:extLst>
              <a:ext uri="{FF2B5EF4-FFF2-40B4-BE49-F238E27FC236}">
                <a16:creationId xmlns:a16="http://schemas.microsoft.com/office/drawing/2014/main" id="{F6832FF4-4471-4831-84D2-D1F506052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2673" y="2279133"/>
            <a:ext cx="1746221" cy="23748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background rectangle">
            <a:extLst>
              <a:ext uri="{FF2B5EF4-FFF2-40B4-BE49-F238E27FC236}">
                <a16:creationId xmlns:a16="http://schemas.microsoft.com/office/drawing/2014/main" id="{AC9F3E50-3B16-4786-AA2D-832B7D189BF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8938"/>
            <a:ext cx="6457246" cy="867128"/>
          </a:xfrm>
          <a:prstGeom prst="rect">
            <a:avLst/>
          </a:prstGeom>
        </p:spPr>
      </p:pic>
      <p:sp>
        <p:nvSpPr>
          <p:cNvPr id="32" name="Title 3">
            <a:extLst>
              <a:ext uri="{FF2B5EF4-FFF2-40B4-BE49-F238E27FC236}">
                <a16:creationId xmlns:a16="http://schemas.microsoft.com/office/drawing/2014/main" id="{B1A9A386-DDC8-4A69-B681-4035F4C0D7DA}"/>
              </a:ext>
            </a:extLst>
          </p:cNvPr>
          <p:cNvSpPr txBox="1">
            <a:spLocks/>
          </p:cNvSpPr>
          <p:nvPr/>
        </p:nvSpPr>
        <p:spPr>
          <a:xfrm>
            <a:off x="10081" y="283923"/>
            <a:ext cx="5631472" cy="713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a:solidFill>
                  <a:schemeClr val="bg1"/>
                </a:solidFill>
              </a:rPr>
              <a:t>Trouvez l’intrus</a:t>
            </a:r>
            <a:endParaRPr lang="fr-FR" sz="3600" b="1" dirty="0">
              <a:solidFill>
                <a:schemeClr val="bg1"/>
              </a:solidFill>
            </a:endParaRPr>
          </a:p>
        </p:txBody>
      </p:sp>
      <p:sp>
        <p:nvSpPr>
          <p:cNvPr id="35" name="Rectangle 2">
            <a:extLst>
              <a:ext uri="{FF2B5EF4-FFF2-40B4-BE49-F238E27FC236}">
                <a16:creationId xmlns:a16="http://schemas.microsoft.com/office/drawing/2014/main" id="{A8CC4069-094F-4B71-9813-A766B02A769E}"/>
              </a:ext>
            </a:extLst>
          </p:cNvPr>
          <p:cNvSpPr>
            <a:spLocks noChangeArrowheads="1"/>
          </p:cNvSpPr>
          <p:nvPr/>
        </p:nvSpPr>
        <p:spPr bwMode="auto">
          <a:xfrm>
            <a:off x="695828" y="145569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37" name="Rectangle 3">
            <a:extLst>
              <a:ext uri="{FF2B5EF4-FFF2-40B4-BE49-F238E27FC236}">
                <a16:creationId xmlns:a16="http://schemas.microsoft.com/office/drawing/2014/main" id="{985D62ED-C01C-4B65-A559-7F225FD11FAF}"/>
              </a:ext>
            </a:extLst>
          </p:cNvPr>
          <p:cNvSpPr>
            <a:spLocks noChangeArrowheads="1"/>
          </p:cNvSpPr>
          <p:nvPr/>
        </p:nvSpPr>
        <p:spPr bwMode="auto">
          <a:xfrm>
            <a:off x="693462" y="145569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38" name="Line 4">
            <a:extLst>
              <a:ext uri="{FF2B5EF4-FFF2-40B4-BE49-F238E27FC236}">
                <a16:creationId xmlns:a16="http://schemas.microsoft.com/office/drawing/2014/main" id="{A65CB721-EEC6-4048-A6AB-985FBDB15A44}"/>
              </a:ext>
            </a:extLst>
          </p:cNvPr>
          <p:cNvSpPr>
            <a:spLocks noChangeShapeType="1"/>
          </p:cNvSpPr>
          <p:nvPr/>
        </p:nvSpPr>
        <p:spPr bwMode="auto">
          <a:xfrm>
            <a:off x="1379201" y="144426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9" name="Line 7">
            <a:extLst>
              <a:ext uri="{FF2B5EF4-FFF2-40B4-BE49-F238E27FC236}">
                <a16:creationId xmlns:a16="http://schemas.microsoft.com/office/drawing/2014/main" id="{7A2D29E1-A874-4797-A748-A761E8B98A51}"/>
              </a:ext>
            </a:extLst>
          </p:cNvPr>
          <p:cNvSpPr>
            <a:spLocks noChangeShapeType="1"/>
          </p:cNvSpPr>
          <p:nvPr/>
        </p:nvSpPr>
        <p:spPr bwMode="auto">
          <a:xfrm>
            <a:off x="1403889" y="144426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0" name="Line 9">
            <a:extLst>
              <a:ext uri="{FF2B5EF4-FFF2-40B4-BE49-F238E27FC236}">
                <a16:creationId xmlns:a16="http://schemas.microsoft.com/office/drawing/2014/main" id="{B6EE069E-BA56-4D45-AB2C-4F1402769724}"/>
              </a:ext>
            </a:extLst>
          </p:cNvPr>
          <p:cNvSpPr>
            <a:spLocks noChangeShapeType="1"/>
          </p:cNvSpPr>
          <p:nvPr/>
        </p:nvSpPr>
        <p:spPr bwMode="auto">
          <a:xfrm>
            <a:off x="1379201" y="560052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9" name="Text Box 10">
            <a:extLst>
              <a:ext uri="{FF2B5EF4-FFF2-40B4-BE49-F238E27FC236}">
                <a16:creationId xmlns:a16="http://schemas.microsoft.com/office/drawing/2014/main" id="{B035A381-D54E-4F8F-A22A-A24F25C09548}"/>
              </a:ext>
            </a:extLst>
          </p:cNvPr>
          <p:cNvSpPr txBox="1">
            <a:spLocks noChangeArrowheads="1"/>
          </p:cNvSpPr>
          <p:nvPr/>
        </p:nvSpPr>
        <p:spPr bwMode="auto">
          <a:xfrm>
            <a:off x="1320114" y="331773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50" name="Text Box 12">
            <a:extLst>
              <a:ext uri="{FF2B5EF4-FFF2-40B4-BE49-F238E27FC236}">
                <a16:creationId xmlns:a16="http://schemas.microsoft.com/office/drawing/2014/main" id="{B3C4349A-D07F-4DC0-B4A2-87AEF4D8D905}"/>
              </a:ext>
            </a:extLst>
          </p:cNvPr>
          <p:cNvSpPr txBox="1">
            <a:spLocks noChangeArrowheads="1"/>
          </p:cNvSpPr>
          <p:nvPr/>
        </p:nvSpPr>
        <p:spPr bwMode="auto">
          <a:xfrm>
            <a:off x="1620680" y="128641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5</a:t>
            </a:r>
          </a:p>
        </p:txBody>
      </p:sp>
      <p:sp>
        <p:nvSpPr>
          <p:cNvPr id="51" name="Text Box 14">
            <a:extLst>
              <a:ext uri="{FF2B5EF4-FFF2-40B4-BE49-F238E27FC236}">
                <a16:creationId xmlns:a16="http://schemas.microsoft.com/office/drawing/2014/main" id="{906D4607-57AD-4281-ACA5-7101E1BE7C05}"/>
              </a:ext>
            </a:extLst>
          </p:cNvPr>
          <p:cNvSpPr txBox="1">
            <a:spLocks noChangeArrowheads="1"/>
          </p:cNvSpPr>
          <p:nvPr/>
        </p:nvSpPr>
        <p:spPr bwMode="auto">
          <a:xfrm>
            <a:off x="1595992" y="542000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52" name="AutoShape 11">
            <a:hlinkClick r:id="" action="ppaction://noaction" highlightClick="1"/>
            <a:extLst>
              <a:ext uri="{FF2B5EF4-FFF2-40B4-BE49-F238E27FC236}">
                <a16:creationId xmlns:a16="http://schemas.microsoft.com/office/drawing/2014/main" id="{42F56658-C249-480C-86C4-ACDFE07501B8}"/>
              </a:ext>
            </a:extLst>
          </p:cNvPr>
          <p:cNvSpPr>
            <a:spLocks noChangeArrowheads="1"/>
          </p:cNvSpPr>
          <p:nvPr/>
        </p:nvSpPr>
        <p:spPr bwMode="auto">
          <a:xfrm>
            <a:off x="432564" y="583094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Tree>
    <p:extLst>
      <p:ext uri="{BB962C8B-B14F-4D97-AF65-F5344CB8AC3E}">
        <p14:creationId xmlns:p14="http://schemas.microsoft.com/office/powerpoint/2010/main" val="323549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44"/>
                                        </p:tgtEl>
                                        <p:attrNameLst>
                                          <p:attrName>fillcolor</p:attrName>
                                        </p:attrNameLst>
                                      </p:cBhvr>
                                      <p:to>
                                        <a:srgbClr val="1E4E79"/>
                                      </p:to>
                                    </p:animClr>
                                    <p:set>
                                      <p:cBhvr>
                                        <p:cTn id="17" dur="2000" fill="hold"/>
                                        <p:tgtEl>
                                          <p:spTgt spid="44"/>
                                        </p:tgtEl>
                                        <p:attrNameLst>
                                          <p:attrName>fill.type</p:attrName>
                                        </p:attrNameLst>
                                      </p:cBhvr>
                                      <p:to>
                                        <p:strVal val="solid"/>
                                      </p:to>
                                    </p:set>
                                    <p:set>
                                      <p:cBhvr>
                                        <p:cTn id="18" dur="2000" fill="hold"/>
                                        <p:tgtEl>
                                          <p:spTgt spid="44"/>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2"/>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hold" nodeType="afterEffect">
                                  <p:stCondLst>
                                    <p:cond delay="0"/>
                                  </p:stCondLst>
                                  <p:childTnLst>
                                    <p:animEffect transition="out" filter="slide(fromBottom)">
                                      <p:cBhvr>
                                        <p:cTn id="33" dur="5000"/>
                                        <p:tgtEl>
                                          <p:spTgt spid="37"/>
                                        </p:tgtEl>
                                      </p:cBhvr>
                                    </p:animEffect>
                                    <p:set>
                                      <p:cBhvr>
                                        <p:cTn id="34" dur="1" fill="hold">
                                          <p:stCondLst>
                                            <p:cond delay="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13" grpId="0"/>
      <p:bldP spid="30"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305958"/>
            <a:ext cx="5631472" cy="713163"/>
          </a:xfrm>
        </p:spPr>
        <p:txBody>
          <a:bodyPr>
            <a:normAutofit/>
          </a:bodyPr>
          <a:lstStyle/>
          <a:p>
            <a:r>
              <a:rPr lang="fr-FR" sz="3600" b="1" dirty="0">
                <a:solidFill>
                  <a:schemeClr val="bg1"/>
                </a:solidFill>
              </a:rPr>
              <a:t>Trouvez l’intrus</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TextBox 12">
            <a:extLst>
              <a:ext uri="{FF2B5EF4-FFF2-40B4-BE49-F238E27FC236}">
                <a16:creationId xmlns:a16="http://schemas.microsoft.com/office/drawing/2014/main" id="{E7B3C07F-AD9A-4B6D-B44F-EDEE28694292}"/>
              </a:ext>
            </a:extLst>
          </p:cNvPr>
          <p:cNvSpPr txBox="1"/>
          <p:nvPr/>
        </p:nvSpPr>
        <p:spPr>
          <a:xfrm>
            <a:off x="3184371" y="4590133"/>
            <a:ext cx="16061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adjectif</a:t>
            </a:r>
          </a:p>
        </p:txBody>
      </p:sp>
      <p:sp>
        <p:nvSpPr>
          <p:cNvPr id="36" name="Rounded Rectangle 46" descr="background rectangle">
            <a:extLst>
              <a:ext uri="{FF2B5EF4-FFF2-40B4-BE49-F238E27FC236}">
                <a16:creationId xmlns:a16="http://schemas.microsoft.com/office/drawing/2014/main" id="{1C149CB8-893D-483A-AAF2-44D91D3EA577}"/>
              </a:ext>
            </a:extLst>
          </p:cNvPr>
          <p:cNvSpPr/>
          <p:nvPr/>
        </p:nvSpPr>
        <p:spPr>
          <a:xfrm>
            <a:off x="10269415" y="233629"/>
            <a:ext cx="162000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vocabulaire </a:t>
            </a:r>
          </a:p>
        </p:txBody>
      </p:sp>
      <p:sp>
        <p:nvSpPr>
          <p:cNvPr id="29" name="TextBox 28">
            <a:extLst>
              <a:ext uri="{FF2B5EF4-FFF2-40B4-BE49-F238E27FC236}">
                <a16:creationId xmlns:a16="http://schemas.microsoft.com/office/drawing/2014/main" id="{DD2440D5-63BC-404C-B8D7-49A44E88B1AA}"/>
              </a:ext>
            </a:extLst>
          </p:cNvPr>
          <p:cNvSpPr txBox="1"/>
          <p:nvPr/>
        </p:nvSpPr>
        <p:spPr>
          <a:xfrm>
            <a:off x="3157078" y="1645089"/>
            <a:ext cx="51109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Quel est le mot différent?</a:t>
            </a:r>
          </a:p>
        </p:txBody>
      </p:sp>
      <p:sp>
        <p:nvSpPr>
          <p:cNvPr id="30" name="TextBox 29">
            <a:extLst>
              <a:ext uri="{FF2B5EF4-FFF2-40B4-BE49-F238E27FC236}">
                <a16:creationId xmlns:a16="http://schemas.microsoft.com/office/drawing/2014/main" id="{8500BE41-11D7-458B-AAC3-B17C01AE1BE7}"/>
              </a:ext>
            </a:extLst>
          </p:cNvPr>
          <p:cNvSpPr txBox="1"/>
          <p:nvPr/>
        </p:nvSpPr>
        <p:spPr>
          <a:xfrm>
            <a:off x="5295130" y="4590133"/>
            <a:ext cx="14397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adverbe</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1BB692C8-27FB-4CB8-84CE-D0A9FE7F161B}"/>
              </a:ext>
            </a:extLst>
          </p:cNvPr>
          <p:cNvSpPr txBox="1"/>
          <p:nvPr/>
        </p:nvSpPr>
        <p:spPr>
          <a:xfrm>
            <a:off x="7089959" y="4590133"/>
            <a:ext cx="19330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adverbe</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Rectangle: Rounded Corners 30">
            <a:extLst>
              <a:ext uri="{FF2B5EF4-FFF2-40B4-BE49-F238E27FC236}">
                <a16:creationId xmlns:a16="http://schemas.microsoft.com/office/drawing/2014/main" id="{C746E3AD-93A3-4A9C-BF65-FB642A6C1525}"/>
              </a:ext>
            </a:extLst>
          </p:cNvPr>
          <p:cNvSpPr/>
          <p:nvPr/>
        </p:nvSpPr>
        <p:spPr>
          <a:xfrm>
            <a:off x="3127575" y="2331000"/>
            <a:ext cx="1692000" cy="2196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prochain</a:t>
            </a:r>
          </a:p>
        </p:txBody>
      </p:sp>
      <p:sp>
        <p:nvSpPr>
          <p:cNvPr id="32" name="Rectangle: Rounded Corners 31">
            <a:extLst>
              <a:ext uri="{FF2B5EF4-FFF2-40B4-BE49-F238E27FC236}">
                <a16:creationId xmlns:a16="http://schemas.microsoft.com/office/drawing/2014/main" id="{E1039DB7-2119-438F-9FDA-82786DA0070C}"/>
              </a:ext>
            </a:extLst>
          </p:cNvPr>
          <p:cNvSpPr/>
          <p:nvPr/>
        </p:nvSpPr>
        <p:spPr>
          <a:xfrm>
            <a:off x="7210464" y="2306665"/>
            <a:ext cx="1692000" cy="2196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bientôt</a:t>
            </a:r>
          </a:p>
        </p:txBody>
      </p:sp>
      <p:sp>
        <p:nvSpPr>
          <p:cNvPr id="35" name="Rectangle: Rounded Corners 34">
            <a:extLst>
              <a:ext uri="{FF2B5EF4-FFF2-40B4-BE49-F238E27FC236}">
                <a16:creationId xmlns:a16="http://schemas.microsoft.com/office/drawing/2014/main" id="{03954DF1-D179-4257-9046-30D656B9E670}"/>
              </a:ext>
            </a:extLst>
          </p:cNvPr>
          <p:cNvSpPr/>
          <p:nvPr/>
        </p:nvSpPr>
        <p:spPr>
          <a:xfrm>
            <a:off x="5164085" y="2314005"/>
            <a:ext cx="1701869" cy="2205656"/>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95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demain</a:t>
            </a:r>
          </a:p>
        </p:txBody>
      </p:sp>
      <p:pic>
        <p:nvPicPr>
          <p:cNvPr id="41" name="Picture 10" descr="Card Game, Deck Of Cards, Card, Game">
            <a:extLst>
              <a:ext uri="{FF2B5EF4-FFF2-40B4-BE49-F238E27FC236}">
                <a16:creationId xmlns:a16="http://schemas.microsoft.com/office/drawing/2014/main" id="{CEB25E78-B1A0-40DE-A88D-18B4C4114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316" y="2241569"/>
            <a:ext cx="1746221" cy="237486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Card Game, Deck Of Cards, Card, Game">
            <a:extLst>
              <a:ext uri="{FF2B5EF4-FFF2-40B4-BE49-F238E27FC236}">
                <a16:creationId xmlns:a16="http://schemas.microsoft.com/office/drawing/2014/main" id="{2CB37199-B858-4B8A-9B05-4F404B9E3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353" y="2235685"/>
            <a:ext cx="1746221" cy="237486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Card Game, Deck Of Cards, Card, Game">
            <a:extLst>
              <a:ext uri="{FF2B5EF4-FFF2-40B4-BE49-F238E27FC236}">
                <a16:creationId xmlns:a16="http://schemas.microsoft.com/office/drawing/2014/main" id="{F6832FF4-4471-4831-84D2-D1F506052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834" y="2217234"/>
            <a:ext cx="1746221" cy="237486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background rectangle">
            <a:extLst>
              <a:ext uri="{FF2B5EF4-FFF2-40B4-BE49-F238E27FC236}">
                <a16:creationId xmlns:a16="http://schemas.microsoft.com/office/drawing/2014/main" id="{1FD4EE3C-332A-4E53-9875-DDB61D7A128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8938"/>
            <a:ext cx="6457246" cy="867128"/>
          </a:xfrm>
          <a:prstGeom prst="rect">
            <a:avLst/>
          </a:prstGeom>
        </p:spPr>
      </p:pic>
      <p:sp>
        <p:nvSpPr>
          <p:cNvPr id="37" name="Title 3">
            <a:extLst>
              <a:ext uri="{FF2B5EF4-FFF2-40B4-BE49-F238E27FC236}">
                <a16:creationId xmlns:a16="http://schemas.microsoft.com/office/drawing/2014/main" id="{4F61E955-1EA5-4D6E-B568-868E9B069FEE}"/>
              </a:ext>
            </a:extLst>
          </p:cNvPr>
          <p:cNvSpPr txBox="1">
            <a:spLocks/>
          </p:cNvSpPr>
          <p:nvPr/>
        </p:nvSpPr>
        <p:spPr>
          <a:xfrm>
            <a:off x="10081" y="283923"/>
            <a:ext cx="5631472" cy="713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a:solidFill>
                  <a:schemeClr val="bg1"/>
                </a:solidFill>
              </a:rPr>
              <a:t>Trouvez l’intrus</a:t>
            </a:r>
            <a:endParaRPr lang="fr-FR" sz="3600" b="1" dirty="0">
              <a:solidFill>
                <a:schemeClr val="bg1"/>
              </a:solidFill>
            </a:endParaRPr>
          </a:p>
        </p:txBody>
      </p:sp>
      <p:sp>
        <p:nvSpPr>
          <p:cNvPr id="38" name="Rectangle 2">
            <a:extLst>
              <a:ext uri="{FF2B5EF4-FFF2-40B4-BE49-F238E27FC236}">
                <a16:creationId xmlns:a16="http://schemas.microsoft.com/office/drawing/2014/main" id="{3CAA67EC-A8EE-429C-938A-C0B61EC41825}"/>
              </a:ext>
            </a:extLst>
          </p:cNvPr>
          <p:cNvSpPr>
            <a:spLocks noChangeArrowheads="1"/>
          </p:cNvSpPr>
          <p:nvPr/>
        </p:nvSpPr>
        <p:spPr bwMode="auto">
          <a:xfrm>
            <a:off x="695828" y="145569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39" name="Rectangle 3">
            <a:extLst>
              <a:ext uri="{FF2B5EF4-FFF2-40B4-BE49-F238E27FC236}">
                <a16:creationId xmlns:a16="http://schemas.microsoft.com/office/drawing/2014/main" id="{A136C9CD-FFB3-4698-8B2F-A0F7AEED8C03}"/>
              </a:ext>
            </a:extLst>
          </p:cNvPr>
          <p:cNvSpPr>
            <a:spLocks noChangeArrowheads="1"/>
          </p:cNvSpPr>
          <p:nvPr/>
        </p:nvSpPr>
        <p:spPr bwMode="auto">
          <a:xfrm>
            <a:off x="693462" y="145569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40" name="Line 4">
            <a:extLst>
              <a:ext uri="{FF2B5EF4-FFF2-40B4-BE49-F238E27FC236}">
                <a16:creationId xmlns:a16="http://schemas.microsoft.com/office/drawing/2014/main" id="{EFBFC276-1399-491A-8E76-82A44E870933}"/>
              </a:ext>
            </a:extLst>
          </p:cNvPr>
          <p:cNvSpPr>
            <a:spLocks noChangeShapeType="1"/>
          </p:cNvSpPr>
          <p:nvPr/>
        </p:nvSpPr>
        <p:spPr bwMode="auto">
          <a:xfrm>
            <a:off x="1379201" y="144426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2" name="Line 7">
            <a:extLst>
              <a:ext uri="{FF2B5EF4-FFF2-40B4-BE49-F238E27FC236}">
                <a16:creationId xmlns:a16="http://schemas.microsoft.com/office/drawing/2014/main" id="{BC094635-FA29-4E69-B561-6C33CF249FF8}"/>
              </a:ext>
            </a:extLst>
          </p:cNvPr>
          <p:cNvSpPr>
            <a:spLocks noChangeShapeType="1"/>
          </p:cNvSpPr>
          <p:nvPr/>
        </p:nvSpPr>
        <p:spPr bwMode="auto">
          <a:xfrm>
            <a:off x="1403889" y="144426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3" name="Line 9">
            <a:extLst>
              <a:ext uri="{FF2B5EF4-FFF2-40B4-BE49-F238E27FC236}">
                <a16:creationId xmlns:a16="http://schemas.microsoft.com/office/drawing/2014/main" id="{953008BE-75BD-417B-ACDB-E294B39EA614}"/>
              </a:ext>
            </a:extLst>
          </p:cNvPr>
          <p:cNvSpPr>
            <a:spLocks noChangeShapeType="1"/>
          </p:cNvSpPr>
          <p:nvPr/>
        </p:nvSpPr>
        <p:spPr bwMode="auto">
          <a:xfrm>
            <a:off x="1379201" y="560052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4" name="Text Box 10">
            <a:extLst>
              <a:ext uri="{FF2B5EF4-FFF2-40B4-BE49-F238E27FC236}">
                <a16:creationId xmlns:a16="http://schemas.microsoft.com/office/drawing/2014/main" id="{153C86EA-DE88-47FE-B193-53113FB3F1A5}"/>
              </a:ext>
            </a:extLst>
          </p:cNvPr>
          <p:cNvSpPr txBox="1">
            <a:spLocks noChangeArrowheads="1"/>
          </p:cNvSpPr>
          <p:nvPr/>
        </p:nvSpPr>
        <p:spPr bwMode="auto">
          <a:xfrm>
            <a:off x="1320114" y="331773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45" name="Text Box 12">
            <a:extLst>
              <a:ext uri="{FF2B5EF4-FFF2-40B4-BE49-F238E27FC236}">
                <a16:creationId xmlns:a16="http://schemas.microsoft.com/office/drawing/2014/main" id="{A0BAD413-253B-447E-B2E0-F86095283E12}"/>
              </a:ext>
            </a:extLst>
          </p:cNvPr>
          <p:cNvSpPr txBox="1">
            <a:spLocks noChangeArrowheads="1"/>
          </p:cNvSpPr>
          <p:nvPr/>
        </p:nvSpPr>
        <p:spPr bwMode="auto">
          <a:xfrm>
            <a:off x="1620680" y="128641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5</a:t>
            </a:r>
          </a:p>
        </p:txBody>
      </p:sp>
      <p:sp>
        <p:nvSpPr>
          <p:cNvPr id="48" name="Text Box 14">
            <a:extLst>
              <a:ext uri="{FF2B5EF4-FFF2-40B4-BE49-F238E27FC236}">
                <a16:creationId xmlns:a16="http://schemas.microsoft.com/office/drawing/2014/main" id="{8D5A1B8A-D493-4256-BBEE-115171B9F0BC}"/>
              </a:ext>
            </a:extLst>
          </p:cNvPr>
          <p:cNvSpPr txBox="1">
            <a:spLocks noChangeArrowheads="1"/>
          </p:cNvSpPr>
          <p:nvPr/>
        </p:nvSpPr>
        <p:spPr bwMode="auto">
          <a:xfrm>
            <a:off x="1595992" y="542000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49" name="AutoShape 11">
            <a:hlinkClick r:id="" action="ppaction://noaction" highlightClick="1"/>
            <a:extLst>
              <a:ext uri="{FF2B5EF4-FFF2-40B4-BE49-F238E27FC236}">
                <a16:creationId xmlns:a16="http://schemas.microsoft.com/office/drawing/2014/main" id="{E37259EA-7318-46ED-9B73-EB4DC6A4CF1D}"/>
              </a:ext>
            </a:extLst>
          </p:cNvPr>
          <p:cNvSpPr>
            <a:spLocks noChangeArrowheads="1"/>
          </p:cNvSpPr>
          <p:nvPr/>
        </p:nvSpPr>
        <p:spPr bwMode="auto">
          <a:xfrm>
            <a:off x="432564" y="583094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Tree>
    <p:extLst>
      <p:ext uri="{BB962C8B-B14F-4D97-AF65-F5344CB8AC3E}">
        <p14:creationId xmlns:p14="http://schemas.microsoft.com/office/powerpoint/2010/main" val="256521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1"/>
                                        </p:tgtEl>
                                        <p:attrNameLst>
                                          <p:attrName>fillcolor</p:attrName>
                                        </p:attrNameLst>
                                      </p:cBhvr>
                                      <p:to>
                                        <a:srgbClr val="1E4E79"/>
                                      </p:to>
                                    </p:animClr>
                                    <p:set>
                                      <p:cBhvr>
                                        <p:cTn id="15" dur="2000" fill="hold"/>
                                        <p:tgtEl>
                                          <p:spTgt spid="31"/>
                                        </p:tgtEl>
                                        <p:attrNameLst>
                                          <p:attrName>fill.type</p:attrName>
                                        </p:attrNameLst>
                                      </p:cBhvr>
                                      <p:to>
                                        <p:strVal val="solid"/>
                                      </p:to>
                                    </p:set>
                                    <p:set>
                                      <p:cBhvr>
                                        <p:cTn id="16" dur="2000" fill="hold"/>
                                        <p:tgtEl>
                                          <p:spTgt spid="3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9"/>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hold" nodeType="afterEffect">
                                  <p:stCondLst>
                                    <p:cond delay="0"/>
                                  </p:stCondLst>
                                  <p:childTnLst>
                                    <p:animEffect transition="out" filter="slide(fromBottom)">
                                      <p:cBhvr>
                                        <p:cTn id="29" dur="5000"/>
                                        <p:tgtEl>
                                          <p:spTgt spid="39"/>
                                        </p:tgtEl>
                                      </p:cBhvr>
                                    </p:animEffect>
                                    <p:set>
                                      <p:cBhvr>
                                        <p:cTn id="30" dur="1" fill="hold">
                                          <p:stCondLst>
                                            <p:cond delay="4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13" grpId="0"/>
      <p:bldP spid="30"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8839"/>
            <a:ext cx="5631472" cy="713163"/>
          </a:xfrm>
        </p:spPr>
        <p:txBody>
          <a:bodyPr>
            <a:normAutofit/>
          </a:bodyPr>
          <a:lstStyle/>
          <a:p>
            <a:r>
              <a:rPr lang="fr-FR" sz="3600" b="1" dirty="0">
                <a:solidFill>
                  <a:schemeClr val="bg1"/>
                </a:solidFill>
              </a:rPr>
              <a:t>Trouvez l’intrus</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TextBox 12">
            <a:extLst>
              <a:ext uri="{FF2B5EF4-FFF2-40B4-BE49-F238E27FC236}">
                <a16:creationId xmlns:a16="http://schemas.microsoft.com/office/drawing/2014/main" id="{E7B3C07F-AD9A-4B6D-B44F-EDEE28694292}"/>
              </a:ext>
            </a:extLst>
          </p:cNvPr>
          <p:cNvSpPr txBox="1"/>
          <p:nvPr/>
        </p:nvSpPr>
        <p:spPr>
          <a:xfrm>
            <a:off x="3048045" y="4683982"/>
            <a:ext cx="19808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German (m)</a:t>
            </a:r>
          </a:p>
        </p:txBody>
      </p:sp>
      <p:sp>
        <p:nvSpPr>
          <p:cNvPr id="36" name="Rounded Rectangle 46" descr="background rectangle">
            <a:extLst>
              <a:ext uri="{FF2B5EF4-FFF2-40B4-BE49-F238E27FC236}">
                <a16:creationId xmlns:a16="http://schemas.microsoft.com/office/drawing/2014/main" id="{1C149CB8-893D-483A-AAF2-44D91D3EA577}"/>
              </a:ext>
            </a:extLst>
          </p:cNvPr>
          <p:cNvSpPr/>
          <p:nvPr/>
        </p:nvSpPr>
        <p:spPr>
          <a:xfrm>
            <a:off x="10269415" y="233629"/>
            <a:ext cx="162000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vocabulaire </a:t>
            </a:r>
          </a:p>
        </p:txBody>
      </p:sp>
      <p:sp>
        <p:nvSpPr>
          <p:cNvPr id="29" name="TextBox 28">
            <a:extLst>
              <a:ext uri="{FF2B5EF4-FFF2-40B4-BE49-F238E27FC236}">
                <a16:creationId xmlns:a16="http://schemas.microsoft.com/office/drawing/2014/main" id="{DD2440D5-63BC-404C-B8D7-49A44E88B1AA}"/>
              </a:ext>
            </a:extLst>
          </p:cNvPr>
          <p:cNvSpPr txBox="1"/>
          <p:nvPr/>
        </p:nvSpPr>
        <p:spPr>
          <a:xfrm>
            <a:off x="3157078" y="1645089"/>
            <a:ext cx="51109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Quel est le mot différent?</a:t>
            </a:r>
          </a:p>
        </p:txBody>
      </p:sp>
      <p:sp>
        <p:nvSpPr>
          <p:cNvPr id="30" name="TextBox 29">
            <a:extLst>
              <a:ext uri="{FF2B5EF4-FFF2-40B4-BE49-F238E27FC236}">
                <a16:creationId xmlns:a16="http://schemas.microsoft.com/office/drawing/2014/main" id="{8500BE41-11D7-458B-AAC3-B17C01AE1BE7}"/>
              </a:ext>
            </a:extLst>
          </p:cNvPr>
          <p:cNvSpPr txBox="1"/>
          <p:nvPr/>
        </p:nvSpPr>
        <p:spPr>
          <a:xfrm>
            <a:off x="5257930" y="4689692"/>
            <a:ext cx="18083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German (f)</a:t>
            </a:r>
          </a:p>
        </p:txBody>
      </p:sp>
      <p:sp>
        <p:nvSpPr>
          <p:cNvPr id="34" name="TextBox 33">
            <a:extLst>
              <a:ext uri="{FF2B5EF4-FFF2-40B4-BE49-F238E27FC236}">
                <a16:creationId xmlns:a16="http://schemas.microsoft.com/office/drawing/2014/main" id="{1BB692C8-27FB-4CB8-84CE-D0A9FE7F161B}"/>
              </a:ext>
            </a:extLst>
          </p:cNvPr>
          <p:cNvSpPr txBox="1"/>
          <p:nvPr/>
        </p:nvSpPr>
        <p:spPr>
          <a:xfrm>
            <a:off x="7243647" y="4689692"/>
            <a:ext cx="16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German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language</a:t>
            </a:r>
          </a:p>
        </p:txBody>
      </p:sp>
      <p:sp>
        <p:nvSpPr>
          <p:cNvPr id="33" name="Rectangle: Rounded Corners 32">
            <a:extLst>
              <a:ext uri="{FF2B5EF4-FFF2-40B4-BE49-F238E27FC236}">
                <a16:creationId xmlns:a16="http://schemas.microsoft.com/office/drawing/2014/main" id="{F30E1265-A649-43CF-8309-039242DC4A7B}"/>
              </a:ext>
            </a:extLst>
          </p:cNvPr>
          <p:cNvSpPr/>
          <p:nvPr/>
        </p:nvSpPr>
        <p:spPr>
          <a:xfrm>
            <a:off x="3192451" y="2309479"/>
            <a:ext cx="1692000" cy="2196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allemand</a:t>
            </a:r>
          </a:p>
        </p:txBody>
      </p:sp>
      <p:sp>
        <p:nvSpPr>
          <p:cNvPr id="37" name="Rectangle: Rounded Corners 36">
            <a:extLst>
              <a:ext uri="{FF2B5EF4-FFF2-40B4-BE49-F238E27FC236}">
                <a16:creationId xmlns:a16="http://schemas.microsoft.com/office/drawing/2014/main" id="{CC66F2CA-704B-4F05-9E26-0F6148A7532F}"/>
              </a:ext>
            </a:extLst>
          </p:cNvPr>
          <p:cNvSpPr/>
          <p:nvPr/>
        </p:nvSpPr>
        <p:spPr>
          <a:xfrm>
            <a:off x="7275340" y="2285144"/>
            <a:ext cx="1692000" cy="2196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l’allemand</a:t>
            </a:r>
          </a:p>
        </p:txBody>
      </p:sp>
      <p:sp>
        <p:nvSpPr>
          <p:cNvPr id="38" name="Rectangle: Rounded Corners 37">
            <a:extLst>
              <a:ext uri="{FF2B5EF4-FFF2-40B4-BE49-F238E27FC236}">
                <a16:creationId xmlns:a16="http://schemas.microsoft.com/office/drawing/2014/main" id="{6EE849EB-D28D-49E5-9EFE-F3D4FB23F474}"/>
              </a:ext>
            </a:extLst>
          </p:cNvPr>
          <p:cNvSpPr/>
          <p:nvPr/>
        </p:nvSpPr>
        <p:spPr>
          <a:xfrm>
            <a:off x="5228961" y="2292484"/>
            <a:ext cx="1701869" cy="2205656"/>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95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allemande</a:t>
            </a:r>
          </a:p>
        </p:txBody>
      </p:sp>
      <p:pic>
        <p:nvPicPr>
          <p:cNvPr id="41" name="Picture 10" descr="Card Game, Deck Of Cards, Card, Game">
            <a:extLst>
              <a:ext uri="{FF2B5EF4-FFF2-40B4-BE49-F238E27FC236}">
                <a16:creationId xmlns:a16="http://schemas.microsoft.com/office/drawing/2014/main" id="{CEB25E78-B1A0-40DE-A88D-18B4C4114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192" y="2229084"/>
            <a:ext cx="1746221" cy="237486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Card Game, Deck Of Cards, Card, Game">
            <a:extLst>
              <a:ext uri="{FF2B5EF4-FFF2-40B4-BE49-F238E27FC236}">
                <a16:creationId xmlns:a16="http://schemas.microsoft.com/office/drawing/2014/main" id="{2CB37199-B858-4B8A-9B05-4F404B9E3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119" y="2257834"/>
            <a:ext cx="1746221" cy="237486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Card Game, Deck Of Cards, Card, Game">
            <a:extLst>
              <a:ext uri="{FF2B5EF4-FFF2-40B4-BE49-F238E27FC236}">
                <a16:creationId xmlns:a16="http://schemas.microsoft.com/office/drawing/2014/main" id="{F6832FF4-4471-4831-84D2-D1F506052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656" y="2257835"/>
            <a:ext cx="1746221" cy="237486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2">
            <a:extLst>
              <a:ext uri="{FF2B5EF4-FFF2-40B4-BE49-F238E27FC236}">
                <a16:creationId xmlns:a16="http://schemas.microsoft.com/office/drawing/2014/main" id="{D7AC84F3-D2B6-47B8-BCE1-BF67CD4187F1}"/>
              </a:ext>
            </a:extLst>
          </p:cNvPr>
          <p:cNvSpPr>
            <a:spLocks noChangeArrowheads="1"/>
          </p:cNvSpPr>
          <p:nvPr/>
        </p:nvSpPr>
        <p:spPr bwMode="auto">
          <a:xfrm>
            <a:off x="685554" y="145569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32" name="Rectangle 3">
            <a:extLst>
              <a:ext uri="{FF2B5EF4-FFF2-40B4-BE49-F238E27FC236}">
                <a16:creationId xmlns:a16="http://schemas.microsoft.com/office/drawing/2014/main" id="{7363709D-A160-4164-9737-B5DBE752119A}"/>
              </a:ext>
            </a:extLst>
          </p:cNvPr>
          <p:cNvSpPr>
            <a:spLocks noChangeArrowheads="1"/>
          </p:cNvSpPr>
          <p:nvPr/>
        </p:nvSpPr>
        <p:spPr bwMode="auto">
          <a:xfrm>
            <a:off x="683188" y="145569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35" name="Line 4">
            <a:extLst>
              <a:ext uri="{FF2B5EF4-FFF2-40B4-BE49-F238E27FC236}">
                <a16:creationId xmlns:a16="http://schemas.microsoft.com/office/drawing/2014/main" id="{EF04DBD4-48A3-4110-B6DB-AC6BBD6B0886}"/>
              </a:ext>
            </a:extLst>
          </p:cNvPr>
          <p:cNvSpPr>
            <a:spLocks noChangeShapeType="1"/>
          </p:cNvSpPr>
          <p:nvPr/>
        </p:nvSpPr>
        <p:spPr bwMode="auto">
          <a:xfrm>
            <a:off x="1368927" y="144426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9" name="Line 7">
            <a:extLst>
              <a:ext uri="{FF2B5EF4-FFF2-40B4-BE49-F238E27FC236}">
                <a16:creationId xmlns:a16="http://schemas.microsoft.com/office/drawing/2014/main" id="{7D10A754-A3C2-4A1F-A4E5-5F76C3196BBF}"/>
              </a:ext>
            </a:extLst>
          </p:cNvPr>
          <p:cNvSpPr>
            <a:spLocks noChangeShapeType="1"/>
          </p:cNvSpPr>
          <p:nvPr/>
        </p:nvSpPr>
        <p:spPr bwMode="auto">
          <a:xfrm>
            <a:off x="1393615" y="144426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0" name="Line 9">
            <a:extLst>
              <a:ext uri="{FF2B5EF4-FFF2-40B4-BE49-F238E27FC236}">
                <a16:creationId xmlns:a16="http://schemas.microsoft.com/office/drawing/2014/main" id="{8543F2BE-49B1-4A8B-A9A3-C1560C60B7A0}"/>
              </a:ext>
            </a:extLst>
          </p:cNvPr>
          <p:cNvSpPr>
            <a:spLocks noChangeShapeType="1"/>
          </p:cNvSpPr>
          <p:nvPr/>
        </p:nvSpPr>
        <p:spPr bwMode="auto">
          <a:xfrm>
            <a:off x="1368927" y="560052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2" name="Text Box 10">
            <a:extLst>
              <a:ext uri="{FF2B5EF4-FFF2-40B4-BE49-F238E27FC236}">
                <a16:creationId xmlns:a16="http://schemas.microsoft.com/office/drawing/2014/main" id="{8F59434B-A0C9-4010-9D7E-5BE160366709}"/>
              </a:ext>
            </a:extLst>
          </p:cNvPr>
          <p:cNvSpPr txBox="1">
            <a:spLocks noChangeArrowheads="1"/>
          </p:cNvSpPr>
          <p:nvPr/>
        </p:nvSpPr>
        <p:spPr bwMode="auto">
          <a:xfrm>
            <a:off x="1309840" y="331773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43" name="Text Box 12">
            <a:extLst>
              <a:ext uri="{FF2B5EF4-FFF2-40B4-BE49-F238E27FC236}">
                <a16:creationId xmlns:a16="http://schemas.microsoft.com/office/drawing/2014/main" id="{08B49C6A-6905-4776-9AE0-682DC9D7F5A8}"/>
              </a:ext>
            </a:extLst>
          </p:cNvPr>
          <p:cNvSpPr txBox="1">
            <a:spLocks noChangeArrowheads="1"/>
          </p:cNvSpPr>
          <p:nvPr/>
        </p:nvSpPr>
        <p:spPr bwMode="auto">
          <a:xfrm>
            <a:off x="1610406" y="128641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5</a:t>
            </a:r>
          </a:p>
        </p:txBody>
      </p:sp>
      <p:sp>
        <p:nvSpPr>
          <p:cNvPr id="44" name="Text Box 14">
            <a:extLst>
              <a:ext uri="{FF2B5EF4-FFF2-40B4-BE49-F238E27FC236}">
                <a16:creationId xmlns:a16="http://schemas.microsoft.com/office/drawing/2014/main" id="{70245053-85EA-4124-80FE-BA462D49E79C}"/>
              </a:ext>
            </a:extLst>
          </p:cNvPr>
          <p:cNvSpPr txBox="1">
            <a:spLocks noChangeArrowheads="1"/>
          </p:cNvSpPr>
          <p:nvPr/>
        </p:nvSpPr>
        <p:spPr bwMode="auto">
          <a:xfrm>
            <a:off x="1585718" y="542000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45" name="AutoShape 11">
            <a:hlinkClick r:id="" action="ppaction://noaction" highlightClick="1"/>
            <a:extLst>
              <a:ext uri="{FF2B5EF4-FFF2-40B4-BE49-F238E27FC236}">
                <a16:creationId xmlns:a16="http://schemas.microsoft.com/office/drawing/2014/main" id="{6309968F-EEE4-4F10-81B7-CE8F35E92A37}"/>
              </a:ext>
            </a:extLst>
          </p:cNvPr>
          <p:cNvSpPr>
            <a:spLocks noChangeArrowheads="1"/>
          </p:cNvSpPr>
          <p:nvPr/>
        </p:nvSpPr>
        <p:spPr bwMode="auto">
          <a:xfrm>
            <a:off x="422290" y="583094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pic>
        <p:nvPicPr>
          <p:cNvPr id="48" name="Picture 47" descr="background rectangle">
            <a:extLst>
              <a:ext uri="{FF2B5EF4-FFF2-40B4-BE49-F238E27FC236}">
                <a16:creationId xmlns:a16="http://schemas.microsoft.com/office/drawing/2014/main" id="{5F6889EF-1648-4C44-965E-AA33C10A1D2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8938"/>
            <a:ext cx="6457246" cy="867128"/>
          </a:xfrm>
          <a:prstGeom prst="rect">
            <a:avLst/>
          </a:prstGeom>
        </p:spPr>
      </p:pic>
      <p:sp>
        <p:nvSpPr>
          <p:cNvPr id="49" name="Title 3">
            <a:extLst>
              <a:ext uri="{FF2B5EF4-FFF2-40B4-BE49-F238E27FC236}">
                <a16:creationId xmlns:a16="http://schemas.microsoft.com/office/drawing/2014/main" id="{FE3E7DA8-F260-486D-B78B-D25D88691167}"/>
              </a:ext>
            </a:extLst>
          </p:cNvPr>
          <p:cNvSpPr txBox="1">
            <a:spLocks/>
          </p:cNvSpPr>
          <p:nvPr/>
        </p:nvSpPr>
        <p:spPr>
          <a:xfrm>
            <a:off x="10081" y="283923"/>
            <a:ext cx="5631472" cy="713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a:solidFill>
                  <a:schemeClr val="bg1"/>
                </a:solidFill>
              </a:rPr>
              <a:t>Trouvez l’intrus</a:t>
            </a:r>
            <a:endParaRPr lang="fr-FR" sz="3600" b="1" dirty="0">
              <a:solidFill>
                <a:schemeClr val="bg1"/>
              </a:solidFill>
            </a:endParaRPr>
          </a:p>
        </p:txBody>
      </p:sp>
    </p:spTree>
    <p:extLst>
      <p:ext uri="{BB962C8B-B14F-4D97-AF65-F5344CB8AC3E}">
        <p14:creationId xmlns:p14="http://schemas.microsoft.com/office/powerpoint/2010/main" val="245059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7"/>
                                        </p:tgtEl>
                                        <p:attrNameLst>
                                          <p:attrName>fillcolor</p:attrName>
                                        </p:attrNameLst>
                                      </p:cBhvr>
                                      <p:to>
                                        <a:srgbClr val="1E4E79"/>
                                      </p:to>
                                    </p:animClr>
                                    <p:set>
                                      <p:cBhvr>
                                        <p:cTn id="15" dur="2000" fill="hold"/>
                                        <p:tgtEl>
                                          <p:spTgt spid="37"/>
                                        </p:tgtEl>
                                        <p:attrNameLst>
                                          <p:attrName>fill.type</p:attrName>
                                        </p:attrNameLst>
                                      </p:cBhvr>
                                      <p:to>
                                        <p:strVal val="solid"/>
                                      </p:to>
                                    </p:set>
                                    <p:set>
                                      <p:cBhvr>
                                        <p:cTn id="16" dur="2000" fill="hold"/>
                                        <p:tgtEl>
                                          <p:spTgt spid="37"/>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hold" nodeType="afterEffect">
                                  <p:stCondLst>
                                    <p:cond delay="0"/>
                                  </p:stCondLst>
                                  <p:childTnLst>
                                    <p:animEffect transition="out" filter="slide(fromBottom)">
                                      <p:cBhvr>
                                        <p:cTn id="29" dur="5000"/>
                                        <p:tgtEl>
                                          <p:spTgt spid="32"/>
                                        </p:tgtEl>
                                      </p:cBhvr>
                                    </p:animEffect>
                                    <p:set>
                                      <p:cBhvr>
                                        <p:cTn id="30" dur="1" fill="hold">
                                          <p:stCondLst>
                                            <p:cond delay="4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13" grpId="0"/>
      <p:bldP spid="30"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9708"/>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8839"/>
            <a:ext cx="5631472" cy="713163"/>
          </a:xfrm>
        </p:spPr>
        <p:txBody>
          <a:bodyPr>
            <a:normAutofit/>
          </a:bodyPr>
          <a:lstStyle/>
          <a:p>
            <a:r>
              <a:rPr lang="fr-FR" sz="2800" b="1">
                <a:solidFill>
                  <a:schemeClr val="bg1"/>
                </a:solidFill>
              </a:rPr>
              <a:t>Langue, adjectif ou nationalité?</a:t>
            </a:r>
            <a:endParaRPr lang="fr-FR" sz="28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6" name="Rounded Rectangle 46" descr="background rectangle">
            <a:extLst>
              <a:ext uri="{FF2B5EF4-FFF2-40B4-BE49-F238E27FC236}">
                <a16:creationId xmlns:a16="http://schemas.microsoft.com/office/drawing/2014/main" id="{1C149CB8-893D-483A-AAF2-44D91D3EA577}"/>
              </a:ext>
            </a:extLst>
          </p:cNvPr>
          <p:cNvSpPr/>
          <p:nvPr/>
        </p:nvSpPr>
        <p:spPr>
          <a:xfrm>
            <a:off x="10269415" y="233629"/>
            <a:ext cx="162000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F0302020204030204"/>
                <a:ea typeface="+mn-ea"/>
                <a:cs typeface="+mn-cs"/>
              </a:rPr>
              <a:t>grammaire</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12B2C7D8-7BB5-4128-8005-07AE98AD11E5}"/>
              </a:ext>
            </a:extLst>
          </p:cNvPr>
          <p:cNvSpPr txBox="1"/>
          <p:nvPr/>
        </p:nvSpPr>
        <p:spPr>
          <a:xfrm>
            <a:off x="116440" y="1376739"/>
            <a:ext cx="11965969" cy="4708981"/>
          </a:xfrm>
          <a:prstGeom prst="rect">
            <a:avLst/>
          </a:prstGeom>
          <a:noFill/>
        </p:spPr>
        <p:txBody>
          <a:bodyPr wrap="square" rtlCol="0">
            <a:spAutoFit/>
          </a:bodyPr>
          <a:lstStyle/>
          <a:p>
            <a:r>
              <a:rPr lang="en-GB" sz="2000" dirty="0">
                <a:solidFill>
                  <a:schemeClr val="accent5">
                    <a:lumMod val="50000"/>
                  </a:schemeClr>
                </a:solidFill>
              </a:rPr>
              <a:t>If you look up the word </a:t>
            </a:r>
            <a:r>
              <a:rPr lang="en-GB" sz="2000" b="1" dirty="0">
                <a:solidFill>
                  <a:schemeClr val="accent5">
                    <a:lumMod val="50000"/>
                  </a:schemeClr>
                </a:solidFill>
              </a:rPr>
              <a:t>German </a:t>
            </a:r>
            <a:r>
              <a:rPr lang="en-GB" sz="2000" dirty="0">
                <a:solidFill>
                  <a:schemeClr val="accent5">
                    <a:lumMod val="50000"/>
                  </a:schemeClr>
                </a:solidFill>
              </a:rPr>
              <a:t>in the dictionary, the first translation you will see is </a:t>
            </a:r>
            <a:r>
              <a:rPr lang="en-GB" sz="2000" b="1" i="1" dirty="0" err="1">
                <a:solidFill>
                  <a:schemeClr val="accent5">
                    <a:lumMod val="50000"/>
                  </a:schemeClr>
                </a:solidFill>
              </a:rPr>
              <a:t>allemand</a:t>
            </a:r>
            <a:r>
              <a:rPr lang="en-GB" sz="2000" b="1" i="1" dirty="0">
                <a:solidFill>
                  <a:schemeClr val="accent5">
                    <a:lumMod val="50000"/>
                  </a:schemeClr>
                </a:solidFill>
              </a:rPr>
              <a:t>.</a:t>
            </a:r>
          </a:p>
          <a:p>
            <a:endParaRPr lang="en-GB" sz="2000" b="1" i="1" dirty="0">
              <a:solidFill>
                <a:schemeClr val="accent5">
                  <a:lumMod val="50000"/>
                </a:schemeClr>
              </a:solidFill>
            </a:endParaRPr>
          </a:p>
          <a:p>
            <a:r>
              <a:rPr lang="en-GB" sz="2000" b="1" dirty="0">
                <a:solidFill>
                  <a:schemeClr val="accent5">
                    <a:lumMod val="50000"/>
                  </a:schemeClr>
                </a:solidFill>
              </a:rPr>
              <a:t>With a definite article</a:t>
            </a:r>
            <a:r>
              <a:rPr lang="en-GB" sz="2000" dirty="0">
                <a:solidFill>
                  <a:schemeClr val="accent5">
                    <a:lumMod val="50000"/>
                  </a:schemeClr>
                </a:solidFill>
              </a:rPr>
              <a:t>, </a:t>
            </a:r>
            <a:r>
              <a:rPr lang="en-GB" sz="2000" b="1" i="1" dirty="0" err="1">
                <a:solidFill>
                  <a:srgbClr val="FF6600"/>
                </a:solidFill>
              </a:rPr>
              <a:t>l’allemand</a:t>
            </a:r>
            <a:r>
              <a:rPr lang="en-GB" sz="2000" i="1" dirty="0">
                <a:solidFill>
                  <a:schemeClr val="accent5">
                    <a:lumMod val="50000"/>
                  </a:schemeClr>
                </a:solidFill>
              </a:rPr>
              <a:t> </a:t>
            </a:r>
            <a:r>
              <a:rPr lang="en-GB" sz="2000" dirty="0">
                <a:solidFill>
                  <a:schemeClr val="accent5">
                    <a:lumMod val="50000"/>
                  </a:schemeClr>
                </a:solidFill>
              </a:rPr>
              <a:t>is a </a:t>
            </a:r>
            <a:r>
              <a:rPr lang="en-GB" sz="2000" b="1" dirty="0">
                <a:solidFill>
                  <a:srgbClr val="FF6600"/>
                </a:solidFill>
              </a:rPr>
              <a:t>noun</a:t>
            </a:r>
            <a:r>
              <a:rPr lang="en-GB" sz="2000" dirty="0">
                <a:solidFill>
                  <a:schemeClr val="accent5">
                    <a:lumMod val="50000"/>
                  </a:schemeClr>
                </a:solidFill>
              </a:rPr>
              <a:t> meaning </a:t>
            </a:r>
            <a:r>
              <a:rPr lang="en-GB" sz="2000" b="1" dirty="0">
                <a:solidFill>
                  <a:srgbClr val="FF6600"/>
                </a:solidFill>
              </a:rPr>
              <a:t>the</a:t>
            </a:r>
            <a:r>
              <a:rPr lang="en-GB" sz="2000" dirty="0">
                <a:solidFill>
                  <a:schemeClr val="accent5">
                    <a:lumMod val="50000"/>
                  </a:schemeClr>
                </a:solidFill>
              </a:rPr>
              <a:t> </a:t>
            </a:r>
            <a:r>
              <a:rPr lang="en-GB" sz="2000" b="1" dirty="0">
                <a:solidFill>
                  <a:srgbClr val="FF6600"/>
                </a:solidFill>
              </a:rPr>
              <a:t>German language:</a:t>
            </a:r>
          </a:p>
          <a:p>
            <a:endParaRPr lang="en-GB" sz="2000" b="1" dirty="0">
              <a:solidFill>
                <a:srgbClr val="FF6600"/>
              </a:solidFill>
            </a:endParaRPr>
          </a:p>
          <a:p>
            <a:r>
              <a:rPr lang="en-GB" sz="2000" i="1" dirty="0" err="1">
                <a:solidFill>
                  <a:schemeClr val="accent1">
                    <a:lumMod val="50000"/>
                  </a:schemeClr>
                </a:solidFill>
              </a:rPr>
              <a:t>Léa</a:t>
            </a:r>
            <a:r>
              <a:rPr lang="en-GB" sz="2000" i="1" dirty="0">
                <a:solidFill>
                  <a:schemeClr val="accent1">
                    <a:lumMod val="50000"/>
                  </a:schemeClr>
                </a:solidFill>
              </a:rPr>
              <a:t> </a:t>
            </a:r>
            <a:r>
              <a:rPr lang="en-GB" sz="2000" i="1" dirty="0" err="1">
                <a:solidFill>
                  <a:schemeClr val="accent1">
                    <a:lumMod val="50000"/>
                  </a:schemeClr>
                </a:solidFill>
              </a:rPr>
              <a:t>apprend</a:t>
            </a:r>
            <a:r>
              <a:rPr lang="en-GB" sz="2000" i="1" u="sng" dirty="0">
                <a:solidFill>
                  <a:schemeClr val="accent1">
                    <a:lumMod val="50000"/>
                  </a:schemeClr>
                </a:solidFill>
              </a:rPr>
              <a:t> </a:t>
            </a:r>
            <a:r>
              <a:rPr lang="en-GB" sz="2000" b="1" i="1" u="sng" dirty="0" err="1">
                <a:solidFill>
                  <a:schemeClr val="accent1">
                    <a:lumMod val="50000"/>
                  </a:schemeClr>
                </a:solidFill>
              </a:rPr>
              <a:t>l’</a:t>
            </a:r>
            <a:r>
              <a:rPr lang="en-GB" sz="2000" i="1" u="sng" dirty="0" err="1">
                <a:solidFill>
                  <a:schemeClr val="accent1">
                    <a:lumMod val="50000"/>
                  </a:schemeClr>
                </a:solidFill>
              </a:rPr>
              <a:t>allemand</a:t>
            </a:r>
            <a:r>
              <a:rPr lang="en-GB" sz="2000" i="1" u="sng" dirty="0">
                <a:solidFill>
                  <a:schemeClr val="accent1">
                    <a:lumMod val="50000"/>
                  </a:schemeClr>
                </a:solidFill>
              </a:rPr>
              <a:t> </a:t>
            </a:r>
            <a:r>
              <a:rPr lang="en-GB" sz="2000" i="1" dirty="0">
                <a:solidFill>
                  <a:schemeClr val="accent1">
                    <a:lumMod val="50000"/>
                  </a:schemeClr>
                </a:solidFill>
              </a:rPr>
              <a:t>à </a:t>
            </a:r>
            <a:r>
              <a:rPr lang="en-GB" sz="2000" i="1" dirty="0" err="1">
                <a:solidFill>
                  <a:schemeClr val="accent1">
                    <a:lumMod val="50000"/>
                  </a:schemeClr>
                </a:solidFill>
              </a:rPr>
              <a:t>l’école</a:t>
            </a:r>
            <a:r>
              <a:rPr lang="en-GB" sz="2000" i="1" dirty="0">
                <a:solidFill>
                  <a:schemeClr val="accent1">
                    <a:lumMod val="50000"/>
                  </a:schemeClr>
                </a:solidFill>
              </a:rPr>
              <a:t>.			</a:t>
            </a:r>
            <a:r>
              <a:rPr lang="en-GB" sz="2000" dirty="0">
                <a:solidFill>
                  <a:schemeClr val="accent1">
                    <a:lumMod val="50000"/>
                  </a:schemeClr>
                </a:solidFill>
              </a:rPr>
              <a:t>Lea is learning </a:t>
            </a:r>
            <a:r>
              <a:rPr lang="en-GB" sz="2000" b="1" dirty="0">
                <a:solidFill>
                  <a:schemeClr val="accent1">
                    <a:lumMod val="50000"/>
                  </a:schemeClr>
                </a:solidFill>
              </a:rPr>
              <a:t>German</a:t>
            </a:r>
            <a:r>
              <a:rPr lang="en-GB" sz="2000" dirty="0">
                <a:solidFill>
                  <a:schemeClr val="accent1">
                    <a:lumMod val="50000"/>
                  </a:schemeClr>
                </a:solidFill>
              </a:rPr>
              <a:t> at school.</a:t>
            </a:r>
            <a:endParaRPr lang="en-GB" sz="2000" i="1" dirty="0">
              <a:solidFill>
                <a:schemeClr val="accent1">
                  <a:lumMod val="50000"/>
                </a:schemeClr>
              </a:solidFill>
            </a:endParaRPr>
          </a:p>
          <a:p>
            <a:endParaRPr lang="en-GB" sz="2000" i="1" dirty="0">
              <a:solidFill>
                <a:schemeClr val="accent1">
                  <a:lumMod val="50000"/>
                </a:schemeClr>
              </a:solidFill>
            </a:endParaRPr>
          </a:p>
          <a:p>
            <a:r>
              <a:rPr lang="en-GB" sz="2000" b="1" dirty="0">
                <a:solidFill>
                  <a:schemeClr val="accent1">
                    <a:lumMod val="50000"/>
                  </a:schemeClr>
                </a:solidFill>
              </a:rPr>
              <a:t>Without an article, </a:t>
            </a:r>
            <a:r>
              <a:rPr lang="en-GB" sz="2000" b="1" i="1" dirty="0" err="1">
                <a:solidFill>
                  <a:srgbClr val="FF6600"/>
                </a:solidFill>
              </a:rPr>
              <a:t>allemand</a:t>
            </a:r>
            <a:r>
              <a:rPr lang="en-GB" sz="2000" b="1" i="1" dirty="0">
                <a:solidFill>
                  <a:srgbClr val="FF6600"/>
                </a:solidFill>
              </a:rPr>
              <a:t> </a:t>
            </a:r>
            <a:r>
              <a:rPr lang="en-GB" sz="2000" dirty="0">
                <a:solidFill>
                  <a:schemeClr val="accent1">
                    <a:lumMod val="50000"/>
                  </a:schemeClr>
                </a:solidFill>
              </a:rPr>
              <a:t>is an </a:t>
            </a:r>
            <a:r>
              <a:rPr lang="en-GB" sz="2000" b="1" dirty="0">
                <a:solidFill>
                  <a:srgbClr val="FF6600"/>
                </a:solidFill>
              </a:rPr>
              <a:t>adjective</a:t>
            </a:r>
            <a:r>
              <a:rPr lang="en-GB" sz="2000" b="1" dirty="0">
                <a:solidFill>
                  <a:schemeClr val="accent1">
                    <a:lumMod val="50000"/>
                  </a:schemeClr>
                </a:solidFill>
              </a:rPr>
              <a:t> </a:t>
            </a:r>
            <a:r>
              <a:rPr lang="en-GB" sz="2000" dirty="0">
                <a:solidFill>
                  <a:schemeClr val="accent1">
                    <a:lumMod val="50000"/>
                  </a:schemeClr>
                </a:solidFill>
              </a:rPr>
              <a:t>describing someone or something that comes from Germany.</a:t>
            </a:r>
            <a:r>
              <a:rPr lang="en-GB" sz="2000" dirty="0">
                <a:solidFill>
                  <a:srgbClr val="FF6600"/>
                </a:solidFill>
              </a:rPr>
              <a:t> </a:t>
            </a:r>
            <a:r>
              <a:rPr lang="en-GB" sz="2000" dirty="0">
                <a:solidFill>
                  <a:schemeClr val="accent1">
                    <a:lumMod val="50000"/>
                  </a:schemeClr>
                </a:solidFill>
              </a:rPr>
              <a:t>Like other adjectives, it adds an –</a:t>
            </a:r>
            <a:r>
              <a:rPr lang="en-GB" sz="2000" b="1" dirty="0">
                <a:solidFill>
                  <a:schemeClr val="accent1">
                    <a:lumMod val="50000"/>
                  </a:schemeClr>
                </a:solidFill>
              </a:rPr>
              <a:t>e </a:t>
            </a:r>
            <a:r>
              <a:rPr lang="en-GB" sz="2000" dirty="0">
                <a:solidFill>
                  <a:schemeClr val="accent1">
                    <a:lumMod val="50000"/>
                  </a:schemeClr>
                </a:solidFill>
              </a:rPr>
              <a:t>when describing feminine nouns.</a:t>
            </a:r>
            <a:endParaRPr lang="en-GB" sz="2000" b="1" dirty="0">
              <a:solidFill>
                <a:schemeClr val="accent1">
                  <a:lumMod val="50000"/>
                </a:schemeClr>
              </a:solidFill>
            </a:endParaRPr>
          </a:p>
          <a:p>
            <a:endParaRPr lang="en-GB" sz="2000" b="1" i="1" dirty="0">
              <a:solidFill>
                <a:schemeClr val="accent1">
                  <a:lumMod val="50000"/>
                </a:schemeClr>
              </a:solidFill>
            </a:endParaRPr>
          </a:p>
          <a:p>
            <a:r>
              <a:rPr lang="en-GB" sz="2000" i="1" dirty="0">
                <a:solidFill>
                  <a:schemeClr val="accent1">
                    <a:lumMod val="50000"/>
                  </a:schemeClr>
                </a:solidFill>
              </a:rPr>
              <a:t>Ralf </a:t>
            </a:r>
            <a:r>
              <a:rPr lang="en-GB" sz="2000" i="1" dirty="0" err="1">
                <a:solidFill>
                  <a:schemeClr val="accent1">
                    <a:lumMod val="50000"/>
                  </a:schemeClr>
                </a:solidFill>
              </a:rPr>
              <a:t>est</a:t>
            </a:r>
            <a:r>
              <a:rPr lang="en-GB" sz="2000" i="1" dirty="0">
                <a:solidFill>
                  <a:schemeClr val="accent1">
                    <a:lumMod val="50000"/>
                  </a:schemeClr>
                </a:solidFill>
              </a:rPr>
              <a:t> </a:t>
            </a:r>
            <a:r>
              <a:rPr lang="en-GB" sz="2000" i="1" u="sng" dirty="0" err="1">
                <a:solidFill>
                  <a:schemeClr val="accent1">
                    <a:lumMod val="50000"/>
                  </a:schemeClr>
                </a:solidFill>
              </a:rPr>
              <a:t>allemand</a:t>
            </a:r>
            <a:r>
              <a:rPr lang="en-GB" sz="2000" i="1" dirty="0">
                <a:solidFill>
                  <a:schemeClr val="accent1">
                    <a:lumMod val="50000"/>
                  </a:schemeClr>
                </a:solidFill>
              </a:rPr>
              <a:t> et </a:t>
            </a:r>
            <a:r>
              <a:rPr lang="en-GB" sz="2000" i="1" dirty="0" err="1">
                <a:solidFill>
                  <a:schemeClr val="accent1">
                    <a:lumMod val="50000"/>
                  </a:schemeClr>
                </a:solidFill>
              </a:rPr>
              <a:t>il</a:t>
            </a:r>
            <a:r>
              <a:rPr lang="en-GB" sz="2000" i="1" dirty="0">
                <a:solidFill>
                  <a:schemeClr val="accent1">
                    <a:lumMod val="50000"/>
                  </a:schemeClr>
                </a:solidFill>
              </a:rPr>
              <a:t> a </a:t>
            </a:r>
            <a:r>
              <a:rPr lang="en-GB" sz="2000" i="1" dirty="0" err="1">
                <a:solidFill>
                  <a:schemeClr val="accent1">
                    <a:lumMod val="50000"/>
                  </a:schemeClr>
                </a:solidFill>
              </a:rPr>
              <a:t>une</a:t>
            </a:r>
            <a:r>
              <a:rPr lang="en-GB" sz="2000" i="1" dirty="0">
                <a:solidFill>
                  <a:schemeClr val="accent1">
                    <a:lumMod val="50000"/>
                  </a:schemeClr>
                </a:solidFill>
              </a:rPr>
              <a:t> voiture </a:t>
            </a:r>
            <a:r>
              <a:rPr lang="en-GB" sz="2000" i="1" u="sng" dirty="0">
                <a:solidFill>
                  <a:schemeClr val="accent1">
                    <a:lumMod val="50000"/>
                  </a:schemeClr>
                </a:solidFill>
              </a:rPr>
              <a:t>allemand</a:t>
            </a:r>
            <a:r>
              <a:rPr lang="en-GB" sz="2000" b="1" i="1" u="sng" dirty="0">
                <a:solidFill>
                  <a:schemeClr val="accent1">
                    <a:lumMod val="50000"/>
                  </a:schemeClr>
                </a:solidFill>
              </a:rPr>
              <a:t>e</a:t>
            </a:r>
            <a:r>
              <a:rPr lang="en-GB" sz="2000" i="1" dirty="0">
                <a:solidFill>
                  <a:schemeClr val="accent1">
                    <a:lumMod val="50000"/>
                  </a:schemeClr>
                </a:solidFill>
              </a:rPr>
              <a:t>.	</a:t>
            </a:r>
            <a:r>
              <a:rPr lang="en-GB" sz="2000" dirty="0">
                <a:solidFill>
                  <a:schemeClr val="accent1">
                    <a:lumMod val="50000"/>
                  </a:schemeClr>
                </a:solidFill>
              </a:rPr>
              <a:t>Ralf is </a:t>
            </a:r>
            <a:r>
              <a:rPr lang="en-GB" sz="2000" b="1" dirty="0">
                <a:solidFill>
                  <a:schemeClr val="accent1">
                    <a:lumMod val="50000"/>
                  </a:schemeClr>
                </a:solidFill>
              </a:rPr>
              <a:t>German</a:t>
            </a:r>
            <a:r>
              <a:rPr lang="en-GB" sz="2000" dirty="0">
                <a:solidFill>
                  <a:schemeClr val="accent1">
                    <a:lumMod val="50000"/>
                  </a:schemeClr>
                </a:solidFill>
              </a:rPr>
              <a:t> and he has a </a:t>
            </a:r>
            <a:r>
              <a:rPr lang="en-GB" sz="2000" b="1" dirty="0">
                <a:solidFill>
                  <a:schemeClr val="accent1">
                    <a:lumMod val="50000"/>
                  </a:schemeClr>
                </a:solidFill>
              </a:rPr>
              <a:t>German</a:t>
            </a:r>
            <a:r>
              <a:rPr lang="en-GB" sz="2000" dirty="0">
                <a:solidFill>
                  <a:schemeClr val="accent1">
                    <a:lumMod val="50000"/>
                  </a:schemeClr>
                </a:solidFill>
              </a:rPr>
              <a:t> car.</a:t>
            </a:r>
          </a:p>
          <a:p>
            <a:endParaRPr lang="en-GB" sz="2000" i="1" dirty="0">
              <a:solidFill>
                <a:schemeClr val="accent1">
                  <a:lumMod val="50000"/>
                </a:schemeClr>
              </a:solidFill>
            </a:endParaRPr>
          </a:p>
          <a:p>
            <a:r>
              <a:rPr lang="en-GB" sz="2000" b="1" dirty="0">
                <a:solidFill>
                  <a:schemeClr val="accent1">
                    <a:lumMod val="50000"/>
                  </a:schemeClr>
                </a:solidFill>
              </a:rPr>
              <a:t>With a capital letter, </a:t>
            </a:r>
            <a:r>
              <a:rPr lang="en-GB" sz="2000" b="1" i="1" dirty="0">
                <a:solidFill>
                  <a:srgbClr val="FF6600"/>
                </a:solidFill>
              </a:rPr>
              <a:t>un</a:t>
            </a:r>
            <a:r>
              <a:rPr lang="en-GB" sz="2000" b="1" i="1" dirty="0">
                <a:solidFill>
                  <a:schemeClr val="accent1">
                    <a:lumMod val="50000"/>
                  </a:schemeClr>
                </a:solidFill>
              </a:rPr>
              <a:t> </a:t>
            </a:r>
            <a:r>
              <a:rPr lang="en-GB" sz="2000" b="1" i="1" dirty="0" err="1">
                <a:solidFill>
                  <a:srgbClr val="FF6600"/>
                </a:solidFill>
              </a:rPr>
              <a:t>Allemand</a:t>
            </a:r>
            <a:r>
              <a:rPr lang="en-GB" sz="2000" b="1" i="1" dirty="0">
                <a:solidFill>
                  <a:srgbClr val="FF6600"/>
                </a:solidFill>
              </a:rPr>
              <a:t> </a:t>
            </a:r>
            <a:r>
              <a:rPr lang="en-GB" sz="2000" dirty="0">
                <a:solidFill>
                  <a:schemeClr val="accent5">
                    <a:lumMod val="50000"/>
                  </a:schemeClr>
                </a:solidFill>
              </a:rPr>
              <a:t>is a </a:t>
            </a:r>
            <a:r>
              <a:rPr lang="en-GB" sz="2000" b="1" dirty="0">
                <a:solidFill>
                  <a:srgbClr val="FF6600"/>
                </a:solidFill>
              </a:rPr>
              <a:t>noun</a:t>
            </a:r>
            <a:r>
              <a:rPr lang="en-GB" sz="2000" dirty="0">
                <a:solidFill>
                  <a:schemeClr val="accent5">
                    <a:lumMod val="50000"/>
                  </a:schemeClr>
                </a:solidFill>
              </a:rPr>
              <a:t> meaning </a:t>
            </a:r>
            <a:r>
              <a:rPr lang="en-GB" sz="2000" b="1" dirty="0">
                <a:solidFill>
                  <a:srgbClr val="FF6600"/>
                </a:solidFill>
              </a:rPr>
              <a:t>a person from Germany</a:t>
            </a:r>
            <a:r>
              <a:rPr lang="en-GB" sz="2000" dirty="0">
                <a:solidFill>
                  <a:schemeClr val="accent1">
                    <a:lumMod val="50000"/>
                  </a:schemeClr>
                </a:solidFill>
              </a:rPr>
              <a:t>. Like other nouns referring to people, it adds an –</a:t>
            </a:r>
            <a:r>
              <a:rPr lang="en-GB" sz="2000" b="1" dirty="0">
                <a:solidFill>
                  <a:schemeClr val="accent1">
                    <a:lumMod val="50000"/>
                  </a:schemeClr>
                </a:solidFill>
              </a:rPr>
              <a:t>e </a:t>
            </a:r>
            <a:r>
              <a:rPr lang="en-GB" sz="2000" dirty="0">
                <a:solidFill>
                  <a:schemeClr val="accent1">
                    <a:lumMod val="50000"/>
                  </a:schemeClr>
                </a:solidFill>
              </a:rPr>
              <a:t>when a female person is talked about.</a:t>
            </a:r>
          </a:p>
          <a:p>
            <a:endParaRPr lang="en-GB" sz="2000" i="1" dirty="0">
              <a:solidFill>
                <a:schemeClr val="accent1">
                  <a:lumMod val="50000"/>
                </a:schemeClr>
              </a:solidFill>
            </a:endParaRPr>
          </a:p>
          <a:p>
            <a:r>
              <a:rPr lang="en-GB" sz="2000" i="1" dirty="0">
                <a:solidFill>
                  <a:schemeClr val="accent1">
                    <a:lumMod val="50000"/>
                  </a:schemeClr>
                </a:solidFill>
              </a:rPr>
              <a:t>Il y a deux </a:t>
            </a:r>
            <a:r>
              <a:rPr lang="en-GB" sz="2000" i="1" u="sng" dirty="0" err="1">
                <a:solidFill>
                  <a:schemeClr val="accent1">
                    <a:lumMod val="50000"/>
                  </a:schemeClr>
                </a:solidFill>
              </a:rPr>
              <a:t>Allemands</a:t>
            </a:r>
            <a:r>
              <a:rPr lang="en-GB" sz="2000" i="1" dirty="0">
                <a:solidFill>
                  <a:schemeClr val="accent1">
                    <a:lumMod val="50000"/>
                  </a:schemeClr>
                </a:solidFill>
              </a:rPr>
              <a:t> dans ma </a:t>
            </a:r>
            <a:r>
              <a:rPr lang="en-GB" sz="2000" i="1" dirty="0" err="1">
                <a:solidFill>
                  <a:schemeClr val="accent1">
                    <a:lumMod val="50000"/>
                  </a:schemeClr>
                </a:solidFill>
              </a:rPr>
              <a:t>classe</a:t>
            </a:r>
            <a:r>
              <a:rPr lang="en-GB" sz="2000" i="1" dirty="0">
                <a:solidFill>
                  <a:schemeClr val="accent1">
                    <a:lumMod val="50000"/>
                  </a:schemeClr>
                </a:solidFill>
              </a:rPr>
              <a:t>.		</a:t>
            </a:r>
            <a:r>
              <a:rPr lang="en-GB" sz="2000" dirty="0">
                <a:solidFill>
                  <a:schemeClr val="accent1">
                    <a:lumMod val="50000"/>
                  </a:schemeClr>
                </a:solidFill>
              </a:rPr>
              <a:t>There are two </a:t>
            </a:r>
            <a:r>
              <a:rPr lang="en-GB" sz="2000" b="1" dirty="0">
                <a:solidFill>
                  <a:schemeClr val="accent1">
                    <a:lumMod val="50000"/>
                  </a:schemeClr>
                </a:solidFill>
              </a:rPr>
              <a:t>German people</a:t>
            </a:r>
            <a:r>
              <a:rPr lang="en-GB" sz="2000" dirty="0">
                <a:solidFill>
                  <a:schemeClr val="accent1">
                    <a:lumMod val="50000"/>
                  </a:schemeClr>
                </a:solidFill>
              </a:rPr>
              <a:t> in my class.</a:t>
            </a:r>
            <a:endParaRPr lang="en-GB" sz="2000" b="1" i="1" dirty="0">
              <a:solidFill>
                <a:schemeClr val="accent1">
                  <a:lumMod val="50000"/>
                </a:schemeClr>
              </a:solidFill>
            </a:endParaRPr>
          </a:p>
        </p:txBody>
      </p:sp>
      <p:pic>
        <p:nvPicPr>
          <p:cNvPr id="1026" name="Picture 2" descr="Germany Clip Art">
            <a:extLst>
              <a:ext uri="{FF2B5EF4-FFF2-40B4-BE49-F238E27FC236}">
                <a16:creationId xmlns:a16="http://schemas.microsoft.com/office/drawing/2014/main" id="{432B8339-C007-4650-BEAF-0B7323061D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6400" y="233629"/>
            <a:ext cx="1492940" cy="895764"/>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4BBD5DF1-1DA7-4BD8-ADEC-6798799E4EB8}"/>
              </a:ext>
            </a:extLst>
          </p:cNvPr>
          <p:cNvSpPr/>
          <p:nvPr/>
        </p:nvSpPr>
        <p:spPr>
          <a:xfrm>
            <a:off x="109591" y="145606"/>
            <a:ext cx="3610099" cy="2228107"/>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Attention!</a:t>
            </a:r>
          </a:p>
          <a:p>
            <a:pPr algn="ctr"/>
            <a:endParaRPr lang="en-GB" sz="2000" dirty="0"/>
          </a:p>
          <a:p>
            <a:pPr algn="ctr"/>
            <a:r>
              <a:rPr lang="en-GB" sz="2000" dirty="0"/>
              <a:t>After </a:t>
            </a:r>
            <a:r>
              <a:rPr lang="en-GB" sz="2000" i="1" dirty="0" err="1"/>
              <a:t>parler</a:t>
            </a:r>
            <a:r>
              <a:rPr lang="en-GB" sz="2000" dirty="0"/>
              <a:t>, the definite article is normally missing:</a:t>
            </a:r>
          </a:p>
          <a:p>
            <a:pPr algn="ctr"/>
            <a:endParaRPr lang="en-GB" dirty="0"/>
          </a:p>
          <a:p>
            <a:pPr algn="ctr"/>
            <a:r>
              <a:rPr lang="en-GB" sz="2000" i="1" dirty="0"/>
              <a:t>Elle </a:t>
            </a:r>
            <a:r>
              <a:rPr lang="en-GB" sz="2000" i="1" dirty="0" err="1"/>
              <a:t>parle</a:t>
            </a:r>
            <a:r>
              <a:rPr lang="en-GB" sz="2000" i="1" dirty="0"/>
              <a:t> </a:t>
            </a:r>
            <a:r>
              <a:rPr lang="en-GB" sz="2000" i="1" dirty="0" err="1"/>
              <a:t>allemand</a:t>
            </a:r>
            <a:r>
              <a:rPr lang="en-GB" sz="2000" i="1" dirty="0"/>
              <a:t>.</a:t>
            </a:r>
          </a:p>
        </p:txBody>
      </p:sp>
      <p:sp>
        <p:nvSpPr>
          <p:cNvPr id="9" name="Speech Bubble: Rectangle with Corners Rounded 8">
            <a:extLst>
              <a:ext uri="{FF2B5EF4-FFF2-40B4-BE49-F238E27FC236}">
                <a16:creationId xmlns:a16="http://schemas.microsoft.com/office/drawing/2014/main" id="{A571505B-5CC1-4086-A06C-440753BC281E}"/>
              </a:ext>
            </a:extLst>
          </p:cNvPr>
          <p:cNvSpPr/>
          <p:nvPr/>
        </p:nvSpPr>
        <p:spPr>
          <a:xfrm>
            <a:off x="7855817" y="3253154"/>
            <a:ext cx="4114021" cy="2228107"/>
          </a:xfrm>
          <a:prstGeom prst="wedgeRoundRectCallout">
            <a:avLst>
              <a:gd name="adj1" fmla="val 21284"/>
              <a:gd name="adj2" fmla="val 58682"/>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t>Compare …</a:t>
            </a:r>
          </a:p>
          <a:p>
            <a:pPr algn="ctr"/>
            <a:endParaRPr lang="en-GB" sz="2000" b="1" i="1" dirty="0"/>
          </a:p>
          <a:p>
            <a:pPr algn="ctr"/>
            <a:r>
              <a:rPr lang="en-GB" sz="2000" i="1" dirty="0"/>
              <a:t>Je </a:t>
            </a:r>
            <a:r>
              <a:rPr lang="en-GB" sz="2000" i="1" dirty="0" err="1"/>
              <a:t>suis</a:t>
            </a:r>
            <a:r>
              <a:rPr lang="en-GB" sz="2000" i="1" dirty="0"/>
              <a:t> anglaise(e) - </a:t>
            </a:r>
            <a:r>
              <a:rPr lang="en-GB" sz="2000" dirty="0"/>
              <a:t>I am English</a:t>
            </a:r>
          </a:p>
          <a:p>
            <a:pPr algn="ctr"/>
            <a:endParaRPr lang="en-GB" sz="2000" i="1" dirty="0"/>
          </a:p>
          <a:p>
            <a:pPr algn="ctr"/>
            <a:r>
              <a:rPr lang="en-GB" sz="2000" i="1" dirty="0"/>
              <a:t>Je </a:t>
            </a:r>
            <a:r>
              <a:rPr lang="en-GB" sz="2000" i="1" dirty="0" err="1"/>
              <a:t>suis</a:t>
            </a:r>
            <a:r>
              <a:rPr lang="en-GB" sz="2000" i="1" dirty="0"/>
              <a:t> </a:t>
            </a:r>
            <a:r>
              <a:rPr lang="en-GB" sz="2000" b="1" i="1" dirty="0" err="1"/>
              <a:t>A</a:t>
            </a:r>
            <a:r>
              <a:rPr lang="en-GB" sz="2000" i="1" dirty="0" err="1"/>
              <a:t>nglais</a:t>
            </a:r>
            <a:r>
              <a:rPr lang="en-GB" sz="2000" i="1" dirty="0"/>
              <a:t>(e) - </a:t>
            </a:r>
            <a:r>
              <a:rPr lang="en-GB" sz="2000" dirty="0"/>
              <a:t>I am an Englishman/Englishwoman</a:t>
            </a:r>
            <a:endParaRPr lang="en-GB" sz="2000" i="1" dirty="0"/>
          </a:p>
        </p:txBody>
      </p:sp>
    </p:spTree>
    <p:extLst>
      <p:ext uri="{BB962C8B-B14F-4D97-AF65-F5344CB8AC3E}">
        <p14:creationId xmlns:p14="http://schemas.microsoft.com/office/powerpoint/2010/main" val="420562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B54F95E2-2A7C-4B2C-91EF-12AC607BF4FD}"/>
              </a:ext>
            </a:extLst>
          </p:cNvPr>
          <p:cNvGraphicFramePr>
            <a:graphicFrameLocks noGrp="1"/>
          </p:cNvGraphicFramePr>
          <p:nvPr>
            <p:extLst>
              <p:ext uri="{D42A27DB-BD31-4B8C-83A1-F6EECF244321}">
                <p14:modId xmlns:p14="http://schemas.microsoft.com/office/powerpoint/2010/main" val="4256602021"/>
              </p:ext>
            </p:extLst>
          </p:nvPr>
        </p:nvGraphicFramePr>
        <p:xfrm>
          <a:off x="392898" y="2207374"/>
          <a:ext cx="11406204" cy="3870960"/>
        </p:xfrm>
        <a:graphic>
          <a:graphicData uri="http://schemas.openxmlformats.org/drawingml/2006/table">
            <a:tbl>
              <a:tblPr firstRow="1" bandRow="1">
                <a:tableStyleId>{21E4AEA4-8DFA-4A89-87EB-49C32662AFE0}</a:tableStyleId>
              </a:tblPr>
              <a:tblGrid>
                <a:gridCol w="589369">
                  <a:extLst>
                    <a:ext uri="{9D8B030D-6E8A-4147-A177-3AD203B41FA5}">
                      <a16:colId xmlns:a16="http://schemas.microsoft.com/office/drawing/2014/main" val="2607353726"/>
                    </a:ext>
                  </a:extLst>
                </a:gridCol>
                <a:gridCol w="5494733">
                  <a:extLst>
                    <a:ext uri="{9D8B030D-6E8A-4147-A177-3AD203B41FA5}">
                      <a16:colId xmlns:a16="http://schemas.microsoft.com/office/drawing/2014/main" val="1600817978"/>
                    </a:ext>
                  </a:extLst>
                </a:gridCol>
                <a:gridCol w="1774034">
                  <a:extLst>
                    <a:ext uri="{9D8B030D-6E8A-4147-A177-3AD203B41FA5}">
                      <a16:colId xmlns:a16="http://schemas.microsoft.com/office/drawing/2014/main" val="4128092149"/>
                    </a:ext>
                  </a:extLst>
                </a:gridCol>
                <a:gridCol w="1774034">
                  <a:extLst>
                    <a:ext uri="{9D8B030D-6E8A-4147-A177-3AD203B41FA5}">
                      <a16:colId xmlns:a16="http://schemas.microsoft.com/office/drawing/2014/main" val="2609792770"/>
                    </a:ext>
                  </a:extLst>
                </a:gridCol>
                <a:gridCol w="1774034">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apprendre</a:t>
                      </a:r>
                      <a:endParaRPr kumimoji="0" lang="en-GB" sz="2000" b="1" i="0" u="none" strike="noStrike" kern="1200" cap="none" spc="0" normalizeH="0" baseline="0" noProof="0" dirty="0">
                        <a:ln>
                          <a:noFill/>
                        </a:ln>
                        <a:solidFill>
                          <a:prstClr val="white"/>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(langue)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avoir</a:t>
                      </a:r>
                      <a:r>
                        <a:rPr lang="en-GB" sz="2000" dirty="0"/>
                        <a:t> + noun </a:t>
                      </a:r>
                      <a:r>
                        <a:rPr lang="en-GB" sz="2000" b="0" dirty="0"/>
                        <a:t>(</a:t>
                      </a:r>
                      <a:r>
                        <a:rPr lang="en-GB" sz="2000" b="0" dirty="0" err="1"/>
                        <a:t>adjectif</a:t>
                      </a:r>
                      <a:r>
                        <a:rPr lang="en-GB" sz="20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err="1">
                          <a:solidFill>
                            <a:schemeClr val="lt1"/>
                          </a:solidFill>
                          <a:effectLst/>
                          <a:latin typeface="+mn-lt"/>
                          <a:ea typeface="+mn-ea"/>
                          <a:cs typeface="+mn-cs"/>
                        </a:rPr>
                        <a:t>parler</a:t>
                      </a:r>
                      <a:r>
                        <a:rPr lang="en-GB" sz="2000" b="1" i="0" kern="1200" dirty="0">
                          <a:solidFill>
                            <a:schemeClr val="lt1"/>
                          </a:solidFill>
                          <a:effectLst/>
                          <a:latin typeface="+mn-lt"/>
                          <a:ea typeface="+mn-ea"/>
                          <a:cs typeface="+mn-cs"/>
                        </a:rPr>
                        <a:t> avec</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kern="1200" dirty="0">
                          <a:solidFill>
                            <a:schemeClr val="lt1"/>
                          </a:solidFill>
                          <a:effectLst/>
                          <a:latin typeface="+mn-lt"/>
                          <a:ea typeface="+mn-ea"/>
                          <a:cs typeface="+mn-cs"/>
                        </a:rPr>
                        <a:t>(</a:t>
                      </a:r>
                      <a:r>
                        <a:rPr lang="en-GB" sz="2000" b="0" i="0" kern="1200" dirty="0" err="1">
                          <a:solidFill>
                            <a:schemeClr val="lt1"/>
                          </a:solidFill>
                          <a:effectLst/>
                          <a:latin typeface="+mn-lt"/>
                          <a:ea typeface="+mn-ea"/>
                          <a:cs typeface="+mn-cs"/>
                        </a:rPr>
                        <a:t>personne</a:t>
                      </a:r>
                      <a:r>
                        <a:rPr lang="en-GB" sz="2000" b="0" i="0" kern="1200" dirty="0">
                          <a:solidFill>
                            <a:schemeClr val="lt1"/>
                          </a:solidFill>
                          <a:effectLst/>
                          <a:latin typeface="+mn-lt"/>
                          <a:ea typeface="+mn-ea"/>
                          <a:cs typeface="+mn-cs"/>
                        </a:rPr>
                        <a:t>)</a:t>
                      </a:r>
                      <a:endParaRPr lang="en-GB" sz="2400" b="0" dirty="0"/>
                    </a:p>
                  </a:txBody>
                  <a:tcPr/>
                </a:tc>
                <a:extLst>
                  <a:ext uri="{0D108BD9-81ED-4DB2-BD59-A6C34878D82A}">
                    <a16:rowId xmlns:a16="http://schemas.microsoft.com/office/drawing/2014/main" val="1153431983"/>
                  </a:ext>
                </a:extLst>
              </a:tr>
              <a:tr h="370840">
                <a:tc>
                  <a:txBody>
                    <a:bodyPr/>
                    <a:lstStyle/>
                    <a:p>
                      <a:pPr algn="ctr"/>
                      <a:r>
                        <a:rPr lang="en-GB" sz="2000">
                          <a:solidFill>
                            <a:schemeClr val="accent1">
                              <a:lumMod val="50000"/>
                            </a:schemeClr>
                          </a:solidFill>
                        </a:rPr>
                        <a:t>1.</a:t>
                      </a: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Léa</a:t>
                      </a:r>
                      <a:r>
                        <a:rPr lang="en-GB" sz="2000" dirty="0">
                          <a:solidFill>
                            <a:schemeClr val="accent1">
                              <a:lumMod val="50000"/>
                            </a:schemeClr>
                          </a:solidFill>
                        </a:rPr>
                        <a:t>    </a:t>
                      </a:r>
                      <a:r>
                        <a:rPr lang="en-GB" sz="2000" dirty="0" err="1">
                          <a:solidFill>
                            <a:schemeClr val="accent1">
                              <a:lumMod val="50000"/>
                            </a:schemeClr>
                          </a:solidFill>
                        </a:rPr>
                        <a:t>apprend</a:t>
                      </a:r>
                      <a:r>
                        <a:rPr lang="en-GB" sz="2000" dirty="0">
                          <a:solidFill>
                            <a:schemeClr val="accent1">
                              <a:lumMod val="50000"/>
                            </a:schemeClr>
                          </a:solidFill>
                        </a:rPr>
                        <a:t>    </a:t>
                      </a:r>
                      <a:r>
                        <a:rPr lang="en-GB" sz="2000" b="1" u="none" dirty="0" err="1">
                          <a:solidFill>
                            <a:srgbClr val="FF6600"/>
                          </a:solidFill>
                        </a:rPr>
                        <a:t>l’anglais</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Elle </a:t>
                      </a:r>
                      <a:r>
                        <a:rPr lang="en-GB" sz="2000" dirty="0" err="1">
                          <a:solidFill>
                            <a:schemeClr val="accent1">
                              <a:lumMod val="50000"/>
                            </a:schemeClr>
                          </a:solidFill>
                        </a:rPr>
                        <a:t>parle</a:t>
                      </a:r>
                      <a:r>
                        <a:rPr lang="en-GB" sz="2000" dirty="0">
                          <a:solidFill>
                            <a:schemeClr val="accent1">
                              <a:lumMod val="50000"/>
                            </a:schemeClr>
                          </a:solidFill>
                        </a:rPr>
                        <a:t> avec un </a:t>
                      </a:r>
                      <a:r>
                        <a:rPr lang="en-GB" sz="2000" b="1" u="none" dirty="0" err="1">
                          <a:solidFill>
                            <a:srgbClr val="FF6600"/>
                          </a:solidFill>
                        </a:rPr>
                        <a:t>Anglais</a:t>
                      </a:r>
                      <a:r>
                        <a:rPr lang="en-GB" sz="2000" dirty="0">
                          <a:solidFill>
                            <a:schemeClr val="accent1">
                              <a:lumMod val="50000"/>
                            </a:schemeClr>
                          </a:solidFill>
                        </a:rPr>
                        <a:t> sur Internet.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Il </a:t>
                      </a:r>
                      <a:r>
                        <a:rPr lang="en-GB" sz="2000" dirty="0" err="1">
                          <a:solidFill>
                            <a:schemeClr val="accent1">
                              <a:lumMod val="50000"/>
                            </a:schemeClr>
                          </a:solidFill>
                        </a:rPr>
                        <a:t>aime</a:t>
                      </a:r>
                      <a:r>
                        <a:rPr lang="en-GB" sz="2000" dirty="0">
                          <a:solidFill>
                            <a:schemeClr val="accent1">
                              <a:lumMod val="50000"/>
                            </a:schemeClr>
                          </a:solidFill>
                        </a:rPr>
                        <a:t> </a:t>
                      </a:r>
                      <a:r>
                        <a:rPr lang="en-GB" sz="2000" dirty="0" err="1">
                          <a:solidFill>
                            <a:schemeClr val="accent1">
                              <a:lumMod val="50000"/>
                            </a:schemeClr>
                          </a:solidFill>
                        </a:rPr>
                        <a:t>parler</a:t>
                      </a:r>
                      <a:r>
                        <a:rPr lang="en-GB" sz="2000" dirty="0">
                          <a:solidFill>
                            <a:schemeClr val="accent1">
                              <a:lumMod val="50000"/>
                            </a:schemeClr>
                          </a:solidFill>
                        </a:rPr>
                        <a:t> avec </a:t>
                      </a:r>
                      <a:r>
                        <a:rPr lang="en-GB" sz="2000" dirty="0" err="1">
                          <a:solidFill>
                            <a:schemeClr val="accent1">
                              <a:lumMod val="50000"/>
                            </a:schemeClr>
                          </a:solidFill>
                        </a:rPr>
                        <a:t>une</a:t>
                      </a:r>
                      <a:r>
                        <a:rPr lang="en-GB" sz="2000" dirty="0">
                          <a:solidFill>
                            <a:schemeClr val="accent1">
                              <a:lumMod val="50000"/>
                            </a:schemeClr>
                          </a:solidFill>
                        </a:rPr>
                        <a:t> </a:t>
                      </a:r>
                      <a:r>
                        <a:rPr lang="en-GB" sz="2000" b="1" u="none" dirty="0" err="1">
                          <a:solidFill>
                            <a:srgbClr val="FF6600"/>
                          </a:solidFill>
                        </a:rPr>
                        <a:t>Française</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Il     </a:t>
                      </a:r>
                      <a:r>
                        <a:rPr lang="en-GB" sz="2000" dirty="0" err="1">
                          <a:solidFill>
                            <a:schemeClr val="accent1">
                              <a:lumMod val="50000"/>
                            </a:schemeClr>
                          </a:solidFill>
                        </a:rPr>
                        <a:t>apprend</a:t>
                      </a:r>
                      <a:r>
                        <a:rPr lang="en-GB" sz="2000" dirty="0">
                          <a:solidFill>
                            <a:schemeClr val="accent1">
                              <a:lumMod val="50000"/>
                            </a:schemeClr>
                          </a:solidFill>
                        </a:rPr>
                        <a:t>     le </a:t>
                      </a:r>
                      <a:r>
                        <a:rPr lang="en-GB" sz="2000" b="1" u="none" dirty="0" err="1">
                          <a:solidFill>
                            <a:srgbClr val="FF6600"/>
                          </a:solidFill>
                        </a:rPr>
                        <a:t>français</a:t>
                      </a:r>
                      <a:r>
                        <a:rPr lang="en-GB" sz="2000" b="0" u="none"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a:solidFill>
                            <a:schemeClr val="accent1">
                              <a:lumMod val="50000"/>
                            </a:schemeClr>
                          </a:solidFill>
                        </a:rPr>
                        <a:t>5.</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Il fait </a:t>
                      </a:r>
                      <a:r>
                        <a:rPr lang="en-GB" sz="2000" dirty="0" err="1">
                          <a:solidFill>
                            <a:schemeClr val="accent1">
                              <a:lumMod val="50000"/>
                            </a:schemeClr>
                          </a:solidFill>
                        </a:rPr>
                        <a:t>ça</a:t>
                      </a:r>
                      <a:r>
                        <a:rPr lang="en-GB" sz="2000" dirty="0">
                          <a:solidFill>
                            <a:schemeClr val="accent1">
                              <a:lumMod val="50000"/>
                            </a:schemeClr>
                          </a:solidFill>
                        </a:rPr>
                        <a:t> </a:t>
                      </a:r>
                      <a:r>
                        <a:rPr lang="en-GB" sz="2000" dirty="0" err="1">
                          <a:solidFill>
                            <a:schemeClr val="accent1">
                              <a:lumMod val="50000"/>
                            </a:schemeClr>
                          </a:solidFill>
                        </a:rPr>
                        <a:t>parce</a:t>
                      </a:r>
                      <a:r>
                        <a:rPr lang="en-GB" sz="2000" dirty="0">
                          <a:solidFill>
                            <a:schemeClr val="accent1">
                              <a:lumMod val="50000"/>
                            </a:schemeClr>
                          </a:solidFill>
                        </a:rPr>
                        <a:t> </a:t>
                      </a:r>
                      <a:r>
                        <a:rPr lang="en-GB" sz="2000" dirty="0" err="1">
                          <a:solidFill>
                            <a:schemeClr val="accent1">
                              <a:lumMod val="50000"/>
                            </a:schemeClr>
                          </a:solidFill>
                        </a:rPr>
                        <a:t>qu’il</a:t>
                      </a:r>
                      <a:r>
                        <a:rPr lang="en-GB" sz="2000" dirty="0">
                          <a:solidFill>
                            <a:schemeClr val="accent1">
                              <a:lumMod val="50000"/>
                            </a:schemeClr>
                          </a:solidFill>
                        </a:rPr>
                        <a:t>  a des </a:t>
                      </a:r>
                      <a:r>
                        <a:rPr lang="en-GB" sz="2000" dirty="0" err="1">
                          <a:solidFill>
                            <a:schemeClr val="accent1">
                              <a:lumMod val="50000"/>
                            </a:schemeClr>
                          </a:solidFill>
                        </a:rPr>
                        <a:t>amis</a:t>
                      </a:r>
                      <a:r>
                        <a:rPr lang="en-GB" sz="2000" dirty="0">
                          <a:solidFill>
                            <a:schemeClr val="accent1">
                              <a:lumMod val="50000"/>
                            </a:schemeClr>
                          </a:solidFill>
                        </a:rPr>
                        <a:t>  </a:t>
                      </a:r>
                      <a:r>
                        <a:rPr lang="en-GB" sz="2000" b="1" u="none" dirty="0" err="1">
                          <a:solidFill>
                            <a:srgbClr val="FF6600"/>
                          </a:solidFill>
                        </a:rPr>
                        <a:t>français</a:t>
                      </a:r>
                      <a:r>
                        <a:rPr lang="en-GB" sz="2000" u="none"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a:solidFill>
                            <a:schemeClr val="accent1">
                              <a:lumMod val="50000"/>
                            </a:schemeClr>
                          </a:solidFill>
                        </a:rPr>
                        <a:t>6.</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Il  a des livres  </a:t>
                      </a:r>
                      <a:r>
                        <a:rPr lang="en-GB" sz="2000" b="1" u="none" dirty="0" err="1">
                          <a:solidFill>
                            <a:srgbClr val="FF6600"/>
                          </a:solidFill>
                        </a:rPr>
                        <a:t>français</a:t>
                      </a:r>
                      <a:r>
                        <a:rPr lang="en-GB" sz="2000" u="none" dirty="0">
                          <a:solidFill>
                            <a:schemeClr val="accent1">
                              <a:lumMod val="50000"/>
                            </a:schemeClr>
                          </a:solidFill>
                        </a:rPr>
                        <a:t> </a:t>
                      </a:r>
                      <a:r>
                        <a:rPr lang="en-GB" sz="2000" u="none" dirty="0" err="1">
                          <a:solidFill>
                            <a:schemeClr val="accent1">
                              <a:lumMod val="50000"/>
                            </a:schemeClr>
                          </a:solidFill>
                        </a:rPr>
                        <a:t>aussi</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000">
                          <a:solidFill>
                            <a:schemeClr val="accent1">
                              <a:lumMod val="50000"/>
                            </a:schemeClr>
                          </a:solidFill>
                        </a:rPr>
                        <a:t>7.</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Et </a:t>
                      </a:r>
                      <a:r>
                        <a:rPr lang="en-GB" sz="2000" dirty="0" err="1">
                          <a:solidFill>
                            <a:schemeClr val="accent1">
                              <a:lumMod val="50000"/>
                            </a:schemeClr>
                          </a:solidFill>
                        </a:rPr>
                        <a:t>Léa</a:t>
                      </a:r>
                      <a:r>
                        <a:rPr lang="en-GB" sz="2000" dirty="0">
                          <a:solidFill>
                            <a:schemeClr val="accent1">
                              <a:lumMod val="50000"/>
                            </a:schemeClr>
                          </a:solidFill>
                        </a:rPr>
                        <a:t>, </a:t>
                      </a:r>
                      <a:r>
                        <a:rPr lang="en-GB" sz="2000" dirty="0" err="1">
                          <a:solidFill>
                            <a:schemeClr val="accent1">
                              <a:lumMod val="50000"/>
                            </a:schemeClr>
                          </a:solidFill>
                        </a:rPr>
                        <a:t>elle</a:t>
                      </a:r>
                      <a:r>
                        <a:rPr lang="en-GB" sz="2000" dirty="0">
                          <a:solidFill>
                            <a:schemeClr val="accent1">
                              <a:lumMod val="50000"/>
                            </a:schemeClr>
                          </a:solidFill>
                        </a:rPr>
                        <a:t>  a des films  </a:t>
                      </a:r>
                      <a:r>
                        <a:rPr lang="en-GB" sz="2000" b="1" u="none" dirty="0" err="1">
                          <a:solidFill>
                            <a:srgbClr val="FF6600"/>
                          </a:solidFill>
                        </a:rPr>
                        <a:t>anglais</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000">
                          <a:solidFill>
                            <a:schemeClr val="accent1">
                              <a:lumMod val="50000"/>
                            </a:schemeClr>
                          </a:solidFill>
                        </a:rPr>
                        <a:t>8.</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Parfois</a:t>
                      </a:r>
                      <a:r>
                        <a:rPr lang="en-GB" sz="2000" dirty="0">
                          <a:solidFill>
                            <a:schemeClr val="accent1">
                              <a:lumMod val="50000"/>
                            </a:schemeClr>
                          </a:solidFill>
                        </a:rPr>
                        <a:t>, </a:t>
                      </a:r>
                      <a:r>
                        <a:rPr lang="en-GB" sz="2000" dirty="0" err="1">
                          <a:solidFill>
                            <a:schemeClr val="accent1">
                              <a:lumMod val="50000"/>
                            </a:schemeClr>
                          </a:solidFill>
                        </a:rPr>
                        <a:t>ils</a:t>
                      </a:r>
                      <a:r>
                        <a:rPr lang="en-GB" sz="2000" dirty="0">
                          <a:solidFill>
                            <a:schemeClr val="accent1">
                              <a:lumMod val="50000"/>
                            </a:schemeClr>
                          </a:solidFill>
                        </a:rPr>
                        <a:t> </a:t>
                      </a:r>
                      <a:r>
                        <a:rPr lang="en-GB" sz="2000" dirty="0" err="1">
                          <a:solidFill>
                            <a:schemeClr val="accent1">
                              <a:lumMod val="50000"/>
                            </a:schemeClr>
                          </a:solidFill>
                        </a:rPr>
                        <a:t>parlent</a:t>
                      </a:r>
                      <a:r>
                        <a:rPr lang="en-GB" sz="2000" dirty="0">
                          <a:solidFill>
                            <a:schemeClr val="accent1">
                              <a:lumMod val="50000"/>
                            </a:schemeClr>
                          </a:solidFill>
                        </a:rPr>
                        <a:t> avec les </a:t>
                      </a:r>
                      <a:r>
                        <a:rPr lang="en-GB" sz="2000" b="1" dirty="0" err="1">
                          <a:solidFill>
                            <a:srgbClr val="FF6600"/>
                          </a:solidFill>
                        </a:rPr>
                        <a:t>Allemands</a:t>
                      </a:r>
                      <a:r>
                        <a:rPr lang="en-GB" sz="2000" dirty="0">
                          <a:solidFill>
                            <a:schemeClr val="accent1">
                              <a:lumMod val="50000"/>
                            </a:schemeClr>
                          </a:solidFill>
                        </a:rPr>
                        <a:t> </a:t>
                      </a:r>
                      <a:r>
                        <a:rPr lang="en-GB" sz="2000" dirty="0" err="1">
                          <a:solidFill>
                            <a:schemeClr val="accent1">
                              <a:lumMod val="50000"/>
                            </a:schemeClr>
                          </a:solidFill>
                        </a:rPr>
                        <a:t>aussi</a:t>
                      </a:r>
                      <a:r>
                        <a:rPr lang="en-GB" sz="2000" dirty="0">
                          <a:solidFill>
                            <a:schemeClr val="accent1">
                              <a:lumMod val="50000"/>
                            </a:schemeClr>
                          </a:solidFill>
                        </a:rPr>
                        <a:t>.</a:t>
                      </a:r>
                      <a:endParaRPr lang="en-GB" sz="2000" u="none"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4" name="TextBox 3">
            <a:extLst>
              <a:ext uri="{FF2B5EF4-FFF2-40B4-BE49-F238E27FC236}">
                <a16:creationId xmlns:a16="http://schemas.microsoft.com/office/drawing/2014/main" id="{12B2C7D8-7BB5-4128-8005-07AE98AD11E5}"/>
              </a:ext>
            </a:extLst>
          </p:cNvPr>
          <p:cNvSpPr txBox="1"/>
          <p:nvPr/>
        </p:nvSpPr>
        <p:spPr>
          <a:xfrm>
            <a:off x="392898" y="1096143"/>
            <a:ext cx="11406204" cy="1418465"/>
          </a:xfrm>
          <a:prstGeom prst="rect">
            <a:avLst/>
          </a:prstGeom>
          <a:noFill/>
        </p:spPr>
        <p:txBody>
          <a:bodyPr wrap="square" rtlCol="0">
            <a:spAutoFit/>
          </a:bodyPr>
          <a:lstStyle/>
          <a:p>
            <a:pPr lvl="0">
              <a:lnSpc>
                <a:spcPct val="150000"/>
              </a:lnSpc>
            </a:pPr>
            <a:r>
              <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is also the case</a:t>
            </a:r>
            <a:r>
              <a:rPr kumimoji="0" lang="en-GB" sz="2000" b="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with </a:t>
            </a:r>
            <a:r>
              <a:rPr kumimoji="0" lang="en-GB" sz="2000" b="0"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anglai</a:t>
            </a:r>
            <a:r>
              <a:rPr kumimoji="0" lang="en-GB" sz="2000" b="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a:t>
            </a:r>
            <a:r>
              <a:rPr kumimoji="0" lang="en-GB" sz="2000" b="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GB" sz="2000" i="1" noProof="0" dirty="0">
                <a:solidFill>
                  <a:srgbClr val="4472C4">
                    <a:lumMod val="50000"/>
                  </a:srgbClr>
                </a:solidFill>
              </a:rPr>
              <a:t>f</a:t>
            </a:r>
            <a:r>
              <a:rPr lang="en-GB" sz="2000" i="1" dirty="0" err="1">
                <a:solidFill>
                  <a:srgbClr val="4472C4">
                    <a:lumMod val="50000"/>
                  </a:srgbClr>
                </a:solidFill>
              </a:rPr>
              <a:t>rançais</a:t>
            </a:r>
            <a:r>
              <a:rPr lang="en-GB" sz="2000" i="1" dirty="0">
                <a:solidFill>
                  <a:srgbClr val="4472C4">
                    <a:lumMod val="50000"/>
                  </a:srgbClr>
                </a:solidFill>
              </a:rPr>
              <a:t> </a:t>
            </a:r>
            <a:r>
              <a:rPr lang="en-GB" sz="2000" dirty="0">
                <a:solidFill>
                  <a:srgbClr val="4472C4">
                    <a:lumMod val="50000"/>
                  </a:srgbClr>
                </a:solidFill>
              </a:rPr>
              <a:t>and other languages!</a:t>
            </a:r>
            <a:endParaRPr kumimoji="0" lang="en-GB"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lnSpc>
                <a:spcPct val="150000"/>
              </a:lnSpc>
            </a:pPr>
            <a:r>
              <a:rPr lang="en-GB" sz="2000" dirty="0">
                <a:solidFill>
                  <a:srgbClr val="4472C4">
                    <a:lumMod val="50000"/>
                  </a:srgbClr>
                </a:solidFill>
                <a:latin typeface="Century Gothic" panose="020F0302020204030204"/>
              </a:rPr>
              <a:t>Lis les phrases. </a:t>
            </a:r>
            <a:r>
              <a:rPr lang="en-GB" sz="2000" dirty="0">
                <a:solidFill>
                  <a:srgbClr val="4472C4">
                    <a:lumMod val="50000"/>
                  </a:srgbClr>
                </a:solidFill>
              </a:rPr>
              <a:t>Les mots </a:t>
            </a:r>
            <a:r>
              <a:rPr lang="en-GB" sz="2000" dirty="0" err="1">
                <a:solidFill>
                  <a:srgbClr val="4472C4">
                    <a:lumMod val="50000"/>
                  </a:srgbClr>
                </a:solidFill>
              </a:rPr>
              <a:t>en</a:t>
            </a:r>
            <a:r>
              <a:rPr lang="en-GB" sz="2000" dirty="0">
                <a:solidFill>
                  <a:srgbClr val="4472C4">
                    <a:lumMod val="50000"/>
                  </a:srgbClr>
                </a:solidFill>
              </a:rPr>
              <a:t> orange </a:t>
            </a:r>
            <a:r>
              <a:rPr lang="en-GB" sz="2000" dirty="0" err="1">
                <a:solidFill>
                  <a:srgbClr val="4472C4">
                    <a:lumMod val="50000"/>
                  </a:srgbClr>
                </a:solidFill>
              </a:rPr>
              <a:t>sont-ils</a:t>
            </a:r>
            <a:r>
              <a:rPr lang="en-GB" sz="2000" dirty="0">
                <a:solidFill>
                  <a:srgbClr val="4472C4">
                    <a:lumMod val="50000"/>
                  </a:srgbClr>
                </a:solidFill>
              </a:rPr>
              <a:t> des </a:t>
            </a:r>
            <a:r>
              <a:rPr lang="en-GB" sz="2000" dirty="0" err="1">
                <a:solidFill>
                  <a:srgbClr val="4472C4">
                    <a:lumMod val="50000"/>
                  </a:srgbClr>
                </a:solidFill>
                <a:latin typeface="Century Gothic" panose="020F0302020204030204"/>
              </a:rPr>
              <a:t>langues</a:t>
            </a:r>
            <a:r>
              <a:rPr lang="en-GB" sz="2000" dirty="0">
                <a:solidFill>
                  <a:srgbClr val="4472C4">
                    <a:lumMod val="50000"/>
                  </a:srgbClr>
                </a:solidFill>
                <a:latin typeface="Century Gothic" panose="020F0302020204030204"/>
              </a:rPr>
              <a:t>, des </a:t>
            </a:r>
            <a:r>
              <a:rPr lang="en-GB" sz="2000" dirty="0" err="1">
                <a:solidFill>
                  <a:srgbClr val="4472C4">
                    <a:lumMod val="50000"/>
                  </a:srgbClr>
                </a:solidFill>
                <a:latin typeface="Century Gothic" panose="020F0302020204030204"/>
              </a:rPr>
              <a:t>adjectifs</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ou</a:t>
            </a:r>
            <a:r>
              <a:rPr lang="en-GB" sz="2000" dirty="0">
                <a:solidFill>
                  <a:srgbClr val="4472C4">
                    <a:lumMod val="50000"/>
                  </a:srgbClr>
                </a:solidFill>
                <a:latin typeface="Century Gothic" panose="020F0302020204030204"/>
              </a:rPr>
              <a:t> des</a:t>
            </a:r>
            <a:r>
              <a:rPr lang="en-GB" sz="2000" dirty="0">
                <a:solidFill>
                  <a:srgbClr val="4472C4">
                    <a:lumMod val="50000"/>
                  </a:srgbClr>
                </a:solidFill>
              </a:rPr>
              <a:t> </a:t>
            </a:r>
            <a:r>
              <a:rPr lang="en-GB" sz="2000" dirty="0" err="1">
                <a:solidFill>
                  <a:srgbClr val="4472C4">
                    <a:lumMod val="50000"/>
                  </a:srgbClr>
                </a:solidFill>
              </a:rPr>
              <a:t>personnes</a:t>
            </a:r>
            <a:r>
              <a:rPr lang="en-GB" sz="2000" dirty="0">
                <a:solidFill>
                  <a:srgbClr val="4472C4">
                    <a:lumMod val="50000"/>
                  </a:srgbClr>
                </a:solidFill>
              </a:rPr>
              <a:t>?</a:t>
            </a:r>
            <a:r>
              <a:rPr lang="en-GB" sz="2000" i="1" dirty="0">
                <a:solidFill>
                  <a:srgbClr val="4472C4">
                    <a:lumMod val="50000"/>
                  </a:srgbClr>
                </a:solidFill>
                <a:latin typeface="Century Gothic" panose="020F0302020204030204"/>
              </a:rPr>
              <a:t> </a:t>
            </a:r>
          </a:p>
          <a:p>
            <a:pPr lvl="0">
              <a:lnSpc>
                <a:spcPct val="150000"/>
              </a:lnSpc>
            </a:pPr>
            <a:r>
              <a:rPr lang="en-GB" sz="2000" dirty="0">
                <a:solidFill>
                  <a:srgbClr val="4472C4">
                    <a:lumMod val="50000"/>
                  </a:srgbClr>
                </a:solidFill>
              </a:rPr>
              <a:t>Coche le </a:t>
            </a:r>
            <a:r>
              <a:rPr lang="en-GB" sz="2000" dirty="0" err="1">
                <a:solidFill>
                  <a:srgbClr val="4472C4">
                    <a:lumMod val="50000"/>
                  </a:srgbClr>
                </a:solidFill>
              </a:rPr>
              <a:t>verbe</a:t>
            </a:r>
            <a:r>
              <a:rPr lang="en-GB" sz="2000" dirty="0">
                <a:solidFill>
                  <a:srgbClr val="4472C4">
                    <a:lumMod val="50000"/>
                  </a:srgbClr>
                </a:solidFill>
              </a:rPr>
              <a:t> correct! </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9708"/>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8839"/>
            <a:ext cx="5631472" cy="713163"/>
          </a:xfrm>
        </p:spPr>
        <p:txBody>
          <a:bodyPr>
            <a:normAutofit/>
          </a:bodyPr>
          <a:lstStyle/>
          <a:p>
            <a:r>
              <a:rPr lang="fr-FR" sz="2800" b="1">
                <a:solidFill>
                  <a:schemeClr val="bg1"/>
                </a:solidFill>
              </a:rPr>
              <a:t>Langue, adjectif ou nationalité?</a:t>
            </a:r>
            <a:endParaRPr lang="fr-FR" sz="28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6" name="Rounded Rectangle 46" descr="background rectangle">
            <a:extLst>
              <a:ext uri="{FF2B5EF4-FFF2-40B4-BE49-F238E27FC236}">
                <a16:creationId xmlns:a16="http://schemas.microsoft.com/office/drawing/2014/main" id="{1C149CB8-893D-483A-AAF2-44D91D3EA577}"/>
              </a:ext>
            </a:extLst>
          </p:cNvPr>
          <p:cNvSpPr/>
          <p:nvPr/>
        </p:nvSpPr>
        <p:spPr>
          <a:xfrm>
            <a:off x="10269415" y="233629"/>
            <a:ext cx="162000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F0302020204030204"/>
                <a:ea typeface="+mn-ea"/>
                <a:cs typeface="+mn-cs"/>
              </a:rPr>
              <a:t>lire</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Picture 7">
            <a:extLst>
              <a:ext uri="{FF2B5EF4-FFF2-40B4-BE49-F238E27FC236}">
                <a16:creationId xmlns:a16="http://schemas.microsoft.com/office/drawing/2014/main" id="{D9A22E8F-E049-4C5E-A998-A7DFFA993FE1}"/>
              </a:ext>
            </a:extLst>
          </p:cNvPr>
          <p:cNvPicPr>
            <a:picLocks noChangeAspect="1"/>
          </p:cNvPicPr>
          <p:nvPr/>
        </p:nvPicPr>
        <p:blipFill>
          <a:blip r:embed="rId4"/>
          <a:stretch>
            <a:fillRect/>
          </a:stretch>
        </p:blipFill>
        <p:spPr>
          <a:xfrm>
            <a:off x="8023698" y="200214"/>
            <a:ext cx="1615636" cy="946116"/>
          </a:xfrm>
          <a:prstGeom prst="rect">
            <a:avLst/>
          </a:prstGeom>
        </p:spPr>
      </p:pic>
      <p:pic>
        <p:nvPicPr>
          <p:cNvPr id="12" name="Picture 11">
            <a:extLst>
              <a:ext uri="{FF2B5EF4-FFF2-40B4-BE49-F238E27FC236}">
                <a16:creationId xmlns:a16="http://schemas.microsoft.com/office/drawing/2014/main" id="{DF9D141F-25D2-437A-9EC4-3698FF75FD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3251" y="2971096"/>
            <a:ext cx="282522" cy="294294"/>
          </a:xfrm>
          <a:prstGeom prst="rect">
            <a:avLst/>
          </a:prstGeom>
        </p:spPr>
      </p:pic>
      <p:pic>
        <p:nvPicPr>
          <p:cNvPr id="18" name="Picture 17">
            <a:extLst>
              <a:ext uri="{FF2B5EF4-FFF2-40B4-BE49-F238E27FC236}">
                <a16:creationId xmlns:a16="http://schemas.microsoft.com/office/drawing/2014/main" id="{D208976B-4A5C-4F0B-B10D-4939EB816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6893" y="3365295"/>
            <a:ext cx="282522" cy="294294"/>
          </a:xfrm>
          <a:prstGeom prst="rect">
            <a:avLst/>
          </a:prstGeom>
        </p:spPr>
      </p:pic>
      <p:pic>
        <p:nvPicPr>
          <p:cNvPr id="19" name="Picture 18">
            <a:extLst>
              <a:ext uri="{FF2B5EF4-FFF2-40B4-BE49-F238E27FC236}">
                <a16:creationId xmlns:a16="http://schemas.microsoft.com/office/drawing/2014/main" id="{780947BD-7C3A-4D0F-9BAF-8165668954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6893" y="3738884"/>
            <a:ext cx="282522" cy="294294"/>
          </a:xfrm>
          <a:prstGeom prst="rect">
            <a:avLst/>
          </a:prstGeom>
        </p:spPr>
      </p:pic>
      <p:pic>
        <p:nvPicPr>
          <p:cNvPr id="20" name="Picture 19">
            <a:extLst>
              <a:ext uri="{FF2B5EF4-FFF2-40B4-BE49-F238E27FC236}">
                <a16:creationId xmlns:a16="http://schemas.microsoft.com/office/drawing/2014/main" id="{D15314D0-B4F1-43EC-93FE-1B81E96B8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1490" y="4160035"/>
            <a:ext cx="282522" cy="294294"/>
          </a:xfrm>
          <a:prstGeom prst="rect">
            <a:avLst/>
          </a:prstGeom>
        </p:spPr>
      </p:pic>
      <p:pic>
        <p:nvPicPr>
          <p:cNvPr id="21" name="Picture 20">
            <a:extLst>
              <a:ext uri="{FF2B5EF4-FFF2-40B4-BE49-F238E27FC236}">
                <a16:creationId xmlns:a16="http://schemas.microsoft.com/office/drawing/2014/main" id="{E8A943F9-D910-4995-8001-8F23D58CAB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6893" y="5708902"/>
            <a:ext cx="282522" cy="294294"/>
          </a:xfrm>
          <a:prstGeom prst="rect">
            <a:avLst/>
          </a:prstGeom>
        </p:spPr>
      </p:pic>
      <p:pic>
        <p:nvPicPr>
          <p:cNvPr id="22" name="Picture 21">
            <a:extLst>
              <a:ext uri="{FF2B5EF4-FFF2-40B4-BE49-F238E27FC236}">
                <a16:creationId xmlns:a16="http://schemas.microsoft.com/office/drawing/2014/main" id="{2BD3A5A4-6C91-41D8-8FEA-E9DB4F27B0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7217" y="4556348"/>
            <a:ext cx="282522" cy="294294"/>
          </a:xfrm>
          <a:prstGeom prst="rect">
            <a:avLst/>
          </a:prstGeom>
        </p:spPr>
      </p:pic>
      <p:pic>
        <p:nvPicPr>
          <p:cNvPr id="23" name="Picture 22">
            <a:extLst>
              <a:ext uri="{FF2B5EF4-FFF2-40B4-BE49-F238E27FC236}">
                <a16:creationId xmlns:a16="http://schemas.microsoft.com/office/drawing/2014/main" id="{46BA3440-B182-466F-9B9D-502017DBAF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7217" y="4959965"/>
            <a:ext cx="282522" cy="294294"/>
          </a:xfrm>
          <a:prstGeom prst="rect">
            <a:avLst/>
          </a:prstGeom>
        </p:spPr>
      </p:pic>
      <p:pic>
        <p:nvPicPr>
          <p:cNvPr id="24" name="Picture 23">
            <a:extLst>
              <a:ext uri="{FF2B5EF4-FFF2-40B4-BE49-F238E27FC236}">
                <a16:creationId xmlns:a16="http://schemas.microsoft.com/office/drawing/2014/main" id="{00C5615E-FF6E-48A9-BE30-CA0833C7D6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7217" y="5348974"/>
            <a:ext cx="282522" cy="294294"/>
          </a:xfrm>
          <a:prstGeom prst="rect">
            <a:avLst/>
          </a:prstGeom>
        </p:spPr>
      </p:pic>
      <p:sp>
        <p:nvSpPr>
          <p:cNvPr id="32" name="TextBox 31">
            <a:extLst>
              <a:ext uri="{FF2B5EF4-FFF2-40B4-BE49-F238E27FC236}">
                <a16:creationId xmlns:a16="http://schemas.microsoft.com/office/drawing/2014/main" id="{F981AAF8-3B93-4042-BFCC-BE4AE88ABC0C}"/>
              </a:ext>
            </a:extLst>
          </p:cNvPr>
          <p:cNvSpPr txBox="1"/>
          <p:nvPr/>
        </p:nvSpPr>
        <p:spPr>
          <a:xfrm>
            <a:off x="1568450" y="2964355"/>
            <a:ext cx="1574800" cy="307777"/>
          </a:xfrm>
          <a:prstGeom prst="rect">
            <a:avLst/>
          </a:prstGeom>
          <a:solidFill>
            <a:srgbClr val="F8D7CD"/>
          </a:solidFill>
        </p:spPr>
        <p:txBody>
          <a:bodyPr wrap="square" lIns="0" tIns="0" rIns="0" bIns="0" rtlCol="0">
            <a:spAutoFit/>
          </a:bodyPr>
          <a:lstStyle/>
          <a:p>
            <a:pPr algn="ctr"/>
            <a:r>
              <a:rPr lang="en-GB" sz="2000" dirty="0">
                <a:solidFill>
                  <a:schemeClr val="accent1">
                    <a:lumMod val="50000"/>
                  </a:schemeClr>
                </a:solidFill>
              </a:rPr>
              <a:t>___________</a:t>
            </a:r>
          </a:p>
        </p:txBody>
      </p:sp>
      <p:sp>
        <p:nvSpPr>
          <p:cNvPr id="25" name="TextBox 24">
            <a:extLst>
              <a:ext uri="{FF2B5EF4-FFF2-40B4-BE49-F238E27FC236}">
                <a16:creationId xmlns:a16="http://schemas.microsoft.com/office/drawing/2014/main" id="{58743351-68FF-4A02-A294-CC259F4A88F2}"/>
              </a:ext>
            </a:extLst>
          </p:cNvPr>
          <p:cNvSpPr txBox="1"/>
          <p:nvPr/>
        </p:nvSpPr>
        <p:spPr>
          <a:xfrm>
            <a:off x="1533525" y="3360668"/>
            <a:ext cx="1733550" cy="307777"/>
          </a:xfrm>
          <a:prstGeom prst="rect">
            <a:avLst/>
          </a:prstGeom>
          <a:solidFill>
            <a:srgbClr val="FCECE8"/>
          </a:solidFill>
        </p:spPr>
        <p:txBody>
          <a:bodyPr wrap="square" lIns="0" tIns="0" rIns="0" bIns="0" rtlCol="0">
            <a:spAutoFit/>
          </a:bodyPr>
          <a:lstStyle/>
          <a:p>
            <a:pPr algn="ctr"/>
            <a:r>
              <a:rPr lang="en-GB" sz="2000" dirty="0">
                <a:solidFill>
                  <a:schemeClr val="accent1">
                    <a:lumMod val="50000"/>
                  </a:schemeClr>
                </a:solidFill>
              </a:rPr>
              <a:t>___________</a:t>
            </a:r>
          </a:p>
        </p:txBody>
      </p:sp>
      <p:sp>
        <p:nvSpPr>
          <p:cNvPr id="26" name="TextBox 25">
            <a:extLst>
              <a:ext uri="{FF2B5EF4-FFF2-40B4-BE49-F238E27FC236}">
                <a16:creationId xmlns:a16="http://schemas.microsoft.com/office/drawing/2014/main" id="{ED570EE0-70D0-44F9-B30C-7522C401ED75}"/>
              </a:ext>
            </a:extLst>
          </p:cNvPr>
          <p:cNvSpPr txBox="1"/>
          <p:nvPr/>
        </p:nvSpPr>
        <p:spPr>
          <a:xfrm>
            <a:off x="1958975" y="3756981"/>
            <a:ext cx="1974850" cy="307777"/>
          </a:xfrm>
          <a:prstGeom prst="rect">
            <a:avLst/>
          </a:prstGeom>
          <a:solidFill>
            <a:srgbClr val="F8D7CD"/>
          </a:solidFill>
        </p:spPr>
        <p:txBody>
          <a:bodyPr wrap="square" lIns="0" tIns="0" rIns="0" bIns="0" rtlCol="0">
            <a:spAutoFit/>
          </a:bodyPr>
          <a:lstStyle/>
          <a:p>
            <a:pPr algn="ctr"/>
            <a:r>
              <a:rPr lang="en-GB" sz="2000" dirty="0">
                <a:solidFill>
                  <a:schemeClr val="accent1">
                    <a:lumMod val="50000"/>
                  </a:schemeClr>
                </a:solidFill>
              </a:rPr>
              <a:t>___________</a:t>
            </a:r>
          </a:p>
        </p:txBody>
      </p:sp>
      <p:sp>
        <p:nvSpPr>
          <p:cNvPr id="28" name="TextBox 27">
            <a:extLst>
              <a:ext uri="{FF2B5EF4-FFF2-40B4-BE49-F238E27FC236}">
                <a16:creationId xmlns:a16="http://schemas.microsoft.com/office/drawing/2014/main" id="{B108E45E-E396-43AA-ADAA-5781FA462A21}"/>
              </a:ext>
            </a:extLst>
          </p:cNvPr>
          <p:cNvSpPr txBox="1"/>
          <p:nvPr/>
        </p:nvSpPr>
        <p:spPr>
          <a:xfrm>
            <a:off x="1212850" y="4153294"/>
            <a:ext cx="1733550" cy="307777"/>
          </a:xfrm>
          <a:prstGeom prst="rect">
            <a:avLst/>
          </a:prstGeom>
          <a:solidFill>
            <a:srgbClr val="FCECE8"/>
          </a:solidFill>
        </p:spPr>
        <p:txBody>
          <a:bodyPr wrap="square" lIns="0" tIns="0" rIns="0" bIns="0" rtlCol="0">
            <a:spAutoFit/>
          </a:bodyPr>
          <a:lstStyle/>
          <a:p>
            <a:pPr algn="ctr"/>
            <a:r>
              <a:rPr lang="en-GB" sz="2000" dirty="0">
                <a:solidFill>
                  <a:schemeClr val="accent1">
                    <a:lumMod val="50000"/>
                  </a:schemeClr>
                </a:solidFill>
              </a:rPr>
              <a:t>___________</a:t>
            </a:r>
          </a:p>
        </p:txBody>
      </p:sp>
      <p:sp>
        <p:nvSpPr>
          <p:cNvPr id="37" name="TextBox 36">
            <a:extLst>
              <a:ext uri="{FF2B5EF4-FFF2-40B4-BE49-F238E27FC236}">
                <a16:creationId xmlns:a16="http://schemas.microsoft.com/office/drawing/2014/main" id="{C0B8A667-E8BE-4137-9F0A-55F17A84401C}"/>
              </a:ext>
            </a:extLst>
          </p:cNvPr>
          <p:cNvSpPr txBox="1"/>
          <p:nvPr/>
        </p:nvSpPr>
        <p:spPr>
          <a:xfrm>
            <a:off x="3530600" y="4549607"/>
            <a:ext cx="1485900" cy="307777"/>
          </a:xfrm>
          <a:prstGeom prst="rect">
            <a:avLst/>
          </a:prstGeom>
          <a:solidFill>
            <a:srgbClr val="F8D7CD"/>
          </a:solidFill>
        </p:spPr>
        <p:txBody>
          <a:bodyPr wrap="square" lIns="0" tIns="0" rIns="0" bIns="0" rtlCol="0">
            <a:spAutoFit/>
          </a:bodyPr>
          <a:lstStyle/>
          <a:p>
            <a:pPr algn="ctr"/>
            <a:r>
              <a:rPr lang="en-GB" sz="2000" dirty="0">
                <a:solidFill>
                  <a:schemeClr val="accent1">
                    <a:lumMod val="50000"/>
                  </a:schemeClr>
                </a:solidFill>
              </a:rPr>
              <a:t>___________</a:t>
            </a:r>
          </a:p>
        </p:txBody>
      </p:sp>
      <p:sp>
        <p:nvSpPr>
          <p:cNvPr id="40" name="TextBox 39">
            <a:extLst>
              <a:ext uri="{FF2B5EF4-FFF2-40B4-BE49-F238E27FC236}">
                <a16:creationId xmlns:a16="http://schemas.microsoft.com/office/drawing/2014/main" id="{C29A0B9C-593D-4362-B882-78D5322CE731}"/>
              </a:ext>
            </a:extLst>
          </p:cNvPr>
          <p:cNvSpPr txBox="1"/>
          <p:nvPr/>
        </p:nvSpPr>
        <p:spPr>
          <a:xfrm>
            <a:off x="1298086" y="4945920"/>
            <a:ext cx="1485900" cy="307777"/>
          </a:xfrm>
          <a:prstGeom prst="rect">
            <a:avLst/>
          </a:prstGeom>
          <a:solidFill>
            <a:srgbClr val="FCECE8"/>
          </a:solidFill>
        </p:spPr>
        <p:txBody>
          <a:bodyPr wrap="square" lIns="0" tIns="0" rIns="0" bIns="0" rtlCol="0">
            <a:spAutoFit/>
          </a:bodyPr>
          <a:lstStyle/>
          <a:p>
            <a:pPr algn="ctr"/>
            <a:r>
              <a:rPr lang="en-GB" sz="2000" dirty="0">
                <a:solidFill>
                  <a:schemeClr val="accent1">
                    <a:lumMod val="50000"/>
                  </a:schemeClr>
                </a:solidFill>
              </a:rPr>
              <a:t>___________</a:t>
            </a:r>
          </a:p>
        </p:txBody>
      </p:sp>
      <p:sp>
        <p:nvSpPr>
          <p:cNvPr id="41" name="TextBox 40">
            <a:extLst>
              <a:ext uri="{FF2B5EF4-FFF2-40B4-BE49-F238E27FC236}">
                <a16:creationId xmlns:a16="http://schemas.microsoft.com/office/drawing/2014/main" id="{EB456558-AB69-4C0D-A3A5-352297699F6A}"/>
              </a:ext>
            </a:extLst>
          </p:cNvPr>
          <p:cNvSpPr txBox="1"/>
          <p:nvPr/>
        </p:nvSpPr>
        <p:spPr>
          <a:xfrm>
            <a:off x="2400300" y="5342233"/>
            <a:ext cx="1485900" cy="307777"/>
          </a:xfrm>
          <a:prstGeom prst="rect">
            <a:avLst/>
          </a:prstGeom>
          <a:solidFill>
            <a:srgbClr val="F8D7CD"/>
          </a:solidFill>
        </p:spPr>
        <p:txBody>
          <a:bodyPr wrap="square" lIns="0" tIns="0" rIns="0" bIns="0" rtlCol="0">
            <a:spAutoFit/>
          </a:bodyPr>
          <a:lstStyle/>
          <a:p>
            <a:pPr algn="ctr"/>
            <a:r>
              <a:rPr lang="en-GB" sz="2000" dirty="0">
                <a:solidFill>
                  <a:schemeClr val="accent1">
                    <a:lumMod val="50000"/>
                  </a:schemeClr>
                </a:solidFill>
              </a:rPr>
              <a:t>___________</a:t>
            </a:r>
          </a:p>
        </p:txBody>
      </p:sp>
      <p:sp>
        <p:nvSpPr>
          <p:cNvPr id="42" name="TextBox 41">
            <a:extLst>
              <a:ext uri="{FF2B5EF4-FFF2-40B4-BE49-F238E27FC236}">
                <a16:creationId xmlns:a16="http://schemas.microsoft.com/office/drawing/2014/main" id="{0E4CDBD2-F15D-4389-A6F0-A6BB7E97E6B1}"/>
              </a:ext>
            </a:extLst>
          </p:cNvPr>
          <p:cNvSpPr txBox="1"/>
          <p:nvPr/>
        </p:nvSpPr>
        <p:spPr>
          <a:xfrm>
            <a:off x="2276474" y="5738547"/>
            <a:ext cx="2000251" cy="307777"/>
          </a:xfrm>
          <a:prstGeom prst="rect">
            <a:avLst/>
          </a:prstGeom>
          <a:solidFill>
            <a:srgbClr val="FCECE8"/>
          </a:solidFill>
        </p:spPr>
        <p:txBody>
          <a:bodyPr wrap="square" lIns="0" tIns="0" rIns="0" bIns="0" rtlCol="0">
            <a:spAutoFit/>
          </a:bodyPr>
          <a:lstStyle/>
          <a:p>
            <a:pPr algn="ctr"/>
            <a:r>
              <a:rPr lang="en-GB" sz="2000" dirty="0">
                <a:solidFill>
                  <a:schemeClr val="accent1">
                    <a:lumMod val="50000"/>
                  </a:schemeClr>
                </a:solidFill>
              </a:rPr>
              <a:t>___________</a:t>
            </a:r>
          </a:p>
        </p:txBody>
      </p:sp>
    </p:spTree>
    <p:extLst>
      <p:ext uri="{BB962C8B-B14F-4D97-AF65-F5344CB8AC3E}">
        <p14:creationId xmlns:p14="http://schemas.microsoft.com/office/powerpoint/2010/main" val="104240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5" grpId="0" animBg="1"/>
      <p:bldP spid="26" grpId="0" animBg="1"/>
      <p:bldP spid="28" grpId="0" animBg="1"/>
      <p:bldP spid="37" grpId="0" animBg="1"/>
      <p:bldP spid="40" grpId="0" animBg="1"/>
      <p:bldP spid="41"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1200"/>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41200"/>
            <a:ext cx="6013793" cy="713163"/>
          </a:xfrm>
        </p:spPr>
        <p:txBody>
          <a:bodyPr>
            <a:noAutofit/>
          </a:bodyPr>
          <a:lstStyle/>
          <a:p>
            <a:r>
              <a:rPr lang="fr-FR" sz="2400" b="1" dirty="0">
                <a:solidFill>
                  <a:schemeClr val="bg1"/>
                </a:solidFill>
              </a:rPr>
              <a:t>Future intention </a:t>
            </a:r>
            <a:r>
              <a:rPr lang="fr-FR" sz="2400" b="1" dirty="0" err="1">
                <a:solidFill>
                  <a:schemeClr val="bg1"/>
                </a:solidFill>
              </a:rPr>
              <a:t>with</a:t>
            </a:r>
            <a:r>
              <a:rPr lang="fr-FR" sz="2400" b="1" dirty="0">
                <a:solidFill>
                  <a:schemeClr val="bg1"/>
                </a:solidFill>
              </a:rPr>
              <a:t> aller</a:t>
            </a:r>
            <a:r>
              <a:rPr lang="en-GB" sz="2400" b="1" dirty="0">
                <a:solidFill>
                  <a:schemeClr val="bg1"/>
                </a:solidFill>
              </a:rPr>
              <a:t> (nous, </a:t>
            </a:r>
            <a:r>
              <a:rPr lang="en-GB" sz="2400" b="1" dirty="0" err="1">
                <a:solidFill>
                  <a:schemeClr val="bg1"/>
                </a:solidFill>
              </a:rPr>
              <a:t>vous</a:t>
            </a:r>
            <a:r>
              <a:rPr lang="en-GB" sz="2400" b="1" dirty="0">
                <a:solidFill>
                  <a:schemeClr val="bg1"/>
                </a:solidFill>
              </a:rPr>
              <a:t>)</a:t>
            </a:r>
            <a:endParaRPr lang="fr-FR" sz="2400" dirty="0">
              <a:solidFill>
                <a:srgbClr val="FF6600"/>
              </a:solidFill>
            </a:endParaRPr>
          </a:p>
        </p:txBody>
      </p:sp>
      <p:grpSp>
        <p:nvGrpSpPr>
          <p:cNvPr id="4" name="Group 3">
            <a:extLst>
              <a:ext uri="{FF2B5EF4-FFF2-40B4-BE49-F238E27FC236}">
                <a16:creationId xmlns:a16="http://schemas.microsoft.com/office/drawing/2014/main" id="{4395284B-4D4D-43B4-B4E8-A85F9936583D}"/>
              </a:ext>
            </a:extLst>
          </p:cNvPr>
          <p:cNvGrpSpPr/>
          <p:nvPr/>
        </p:nvGrpSpPr>
        <p:grpSpPr>
          <a:xfrm>
            <a:off x="1331635" y="3731207"/>
            <a:ext cx="2631376" cy="713205"/>
            <a:chOff x="2155752" y="3037353"/>
            <a:chExt cx="2631376" cy="713205"/>
          </a:xfrm>
        </p:grpSpPr>
        <p:pic>
          <p:nvPicPr>
            <p:cNvPr id="6" name="Picture 5" descr="A drawing of a cartoon character&#10;&#10;Description automatically generated">
              <a:extLst>
                <a:ext uri="{FF2B5EF4-FFF2-40B4-BE49-F238E27FC236}">
                  <a16:creationId xmlns:a16="http://schemas.microsoft.com/office/drawing/2014/main" id="{FA493AB7-E3DE-4276-BED5-30FA2494EFC7}"/>
                </a:ext>
              </a:extLst>
            </p:cNvPr>
            <p:cNvPicPr>
              <a:picLocks noChangeAspect="1"/>
            </p:cNvPicPr>
            <p:nvPr/>
          </p:nvPicPr>
          <p:blipFill rotWithShape="1">
            <a:blip r:embed="rId4">
              <a:extLst>
                <a:ext uri="{28A0092B-C50C-407E-A947-70E740481C1C}">
                  <a14:useLocalDpi xmlns:a14="http://schemas.microsoft.com/office/drawing/2010/main" val="0"/>
                </a:ext>
              </a:extLst>
            </a:blip>
            <a:srcRect b="11000"/>
            <a:stretch/>
          </p:blipFill>
          <p:spPr>
            <a:xfrm>
              <a:off x="2777491" y="3037353"/>
              <a:ext cx="1124894" cy="713205"/>
            </a:xfrm>
            <a:prstGeom prst="rect">
              <a:avLst/>
            </a:prstGeom>
          </p:spPr>
        </p:pic>
        <p:sp>
          <p:nvSpPr>
            <p:cNvPr id="10" name="TextBox 9">
              <a:extLst>
                <a:ext uri="{FF2B5EF4-FFF2-40B4-BE49-F238E27FC236}">
                  <a16:creationId xmlns:a16="http://schemas.microsoft.com/office/drawing/2014/main" id="{00579F47-C4A8-40BA-A3B8-7486FB6FBCBF}"/>
                </a:ext>
              </a:extLst>
            </p:cNvPr>
            <p:cNvSpPr txBox="1"/>
            <p:nvPr/>
          </p:nvSpPr>
          <p:spPr>
            <a:xfrm>
              <a:off x="2155752" y="3262668"/>
              <a:ext cx="663017" cy="400110"/>
            </a:xfrm>
            <a:prstGeom prst="rect">
              <a:avLst/>
            </a:prstGeom>
            <a:noFill/>
            <a:ln w="31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we</a:t>
              </a:r>
            </a:p>
          </p:txBody>
        </p:sp>
        <p:sp>
          <p:nvSpPr>
            <p:cNvPr id="21" name="TextBox 20">
              <a:extLst>
                <a:ext uri="{FF2B5EF4-FFF2-40B4-BE49-F238E27FC236}">
                  <a16:creationId xmlns:a16="http://schemas.microsoft.com/office/drawing/2014/main" id="{2A860751-09B2-483E-A9F8-87715B2805F8}"/>
                </a:ext>
              </a:extLst>
            </p:cNvPr>
            <p:cNvSpPr txBox="1"/>
            <p:nvPr/>
          </p:nvSpPr>
          <p:spPr>
            <a:xfrm>
              <a:off x="3902385" y="3262668"/>
              <a:ext cx="884743" cy="400110"/>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nous</a:t>
              </a:r>
            </a:p>
          </p:txBody>
        </p:sp>
      </p:grpSp>
      <p:grpSp>
        <p:nvGrpSpPr>
          <p:cNvPr id="5" name="Group 4">
            <a:extLst>
              <a:ext uri="{FF2B5EF4-FFF2-40B4-BE49-F238E27FC236}">
                <a16:creationId xmlns:a16="http://schemas.microsoft.com/office/drawing/2014/main" id="{8806F1D8-29F3-4CCA-AF51-31857C3E99C6}"/>
              </a:ext>
            </a:extLst>
          </p:cNvPr>
          <p:cNvGrpSpPr/>
          <p:nvPr/>
        </p:nvGrpSpPr>
        <p:grpSpPr>
          <a:xfrm>
            <a:off x="5723632" y="3731207"/>
            <a:ext cx="3091593" cy="791111"/>
            <a:chOff x="7060760" y="3053869"/>
            <a:chExt cx="3091593" cy="791111"/>
          </a:xfrm>
        </p:grpSpPr>
        <p:pic>
          <p:nvPicPr>
            <p:cNvPr id="8" name="Picture 7">
              <a:extLst>
                <a:ext uri="{FF2B5EF4-FFF2-40B4-BE49-F238E27FC236}">
                  <a16:creationId xmlns:a16="http://schemas.microsoft.com/office/drawing/2014/main" id="{553A2039-3846-4F01-AD27-60F6091C5E36}"/>
                </a:ext>
              </a:extLst>
            </p:cNvPr>
            <p:cNvPicPr>
              <a:picLocks noChangeAspect="1"/>
            </p:cNvPicPr>
            <p:nvPr/>
          </p:nvPicPr>
          <p:blipFill>
            <a:blip r:embed="rId5"/>
            <a:stretch>
              <a:fillRect/>
            </a:stretch>
          </p:blipFill>
          <p:spPr>
            <a:xfrm>
              <a:off x="7958068" y="3053869"/>
              <a:ext cx="1124894" cy="791111"/>
            </a:xfrm>
            <a:prstGeom prst="rect">
              <a:avLst/>
            </a:prstGeom>
          </p:spPr>
        </p:pic>
        <p:sp>
          <p:nvSpPr>
            <p:cNvPr id="36" name="TextBox 35">
              <a:extLst>
                <a:ext uri="{FF2B5EF4-FFF2-40B4-BE49-F238E27FC236}">
                  <a16:creationId xmlns:a16="http://schemas.microsoft.com/office/drawing/2014/main" id="{CF473E10-0321-46BB-A98C-6DEADE9F623B}"/>
                </a:ext>
              </a:extLst>
            </p:cNvPr>
            <p:cNvSpPr txBox="1"/>
            <p:nvPr/>
          </p:nvSpPr>
          <p:spPr>
            <a:xfrm>
              <a:off x="7060760" y="3249370"/>
              <a:ext cx="834004" cy="400110"/>
            </a:xfrm>
            <a:prstGeom prst="rect">
              <a:avLst/>
            </a:prstGeom>
            <a:noFill/>
            <a:ln w="31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B0502020202020204" pitchFamily="34" charset="0"/>
                </a:rPr>
                <a:t>you</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596C052A-2A64-416D-AD5C-851A2D00914E}"/>
                </a:ext>
              </a:extLst>
            </p:cNvPr>
            <p:cNvSpPr txBox="1"/>
            <p:nvPr/>
          </p:nvSpPr>
          <p:spPr>
            <a:xfrm>
              <a:off x="9146266" y="3243947"/>
              <a:ext cx="1006087" cy="400110"/>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vous</a:t>
              </a:r>
            </a:p>
          </p:txBody>
        </p:sp>
      </p:grpSp>
      <p:sp>
        <p:nvSpPr>
          <p:cNvPr id="18" name="Rounded Rectangle 46" descr="background rectangle">
            <a:extLst>
              <a:ext uri="{FF2B5EF4-FFF2-40B4-BE49-F238E27FC236}">
                <a16:creationId xmlns:a16="http://schemas.microsoft.com/office/drawing/2014/main" id="{874A9D8B-B2BD-4AF5-A9C4-AA5FA7C542B6}"/>
              </a:ext>
            </a:extLst>
          </p:cNvPr>
          <p:cNvSpPr/>
          <p:nvPr/>
        </p:nvSpPr>
        <p:spPr>
          <a:xfrm>
            <a:off x="10269415" y="233629"/>
            <a:ext cx="162000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grammaire </a:t>
            </a:r>
          </a:p>
        </p:txBody>
      </p:sp>
      <p:sp>
        <p:nvSpPr>
          <p:cNvPr id="16" name="TextBox 15">
            <a:extLst>
              <a:ext uri="{FF2B5EF4-FFF2-40B4-BE49-F238E27FC236}">
                <a16:creationId xmlns:a16="http://schemas.microsoft.com/office/drawing/2014/main" id="{180DBC0C-D963-44F4-88F3-F42A8EC9F6E4}"/>
              </a:ext>
            </a:extLst>
          </p:cNvPr>
          <p:cNvSpPr txBox="1"/>
          <p:nvPr/>
        </p:nvSpPr>
        <p:spPr>
          <a:xfrm>
            <a:off x="1078053" y="5276256"/>
            <a:ext cx="4245578" cy="430887"/>
          </a:xfrm>
          <a:prstGeom prst="rect">
            <a:avLst/>
          </a:prstGeom>
          <a:noFill/>
        </p:spPr>
        <p:txBody>
          <a:bodyPr wrap="square" rtlCol="0">
            <a:spAutoFit/>
          </a:bodyPr>
          <a:lstStyle/>
          <a:p>
            <a:pPr lvl="0">
              <a:defRPr/>
            </a:pPr>
            <a:r>
              <a:rPr kumimoji="0" lang="fr-FR"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Nous</a:t>
            </a:r>
            <a:r>
              <a:rPr kumimoji="0" lang="fr-FR"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fr-FR" sz="2200" b="1" dirty="0">
                <a:solidFill>
                  <a:srgbClr val="FF6600"/>
                </a:solidFill>
                <a:latin typeface="Century Gothic" panose="020B0502020202020204" pitchFamily="34" charset="0"/>
              </a:rPr>
              <a:t>allons</a:t>
            </a:r>
            <a:r>
              <a:rPr kumimoji="0" lang="fr-FR"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fr-FR" sz="2200" b="1"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habiter </a:t>
            </a:r>
            <a:r>
              <a:rPr lang="fr-FR" sz="2200" dirty="0">
                <a:solidFill>
                  <a:schemeClr val="accent1">
                    <a:lumMod val="50000"/>
                  </a:schemeClr>
                </a:solidFill>
                <a:latin typeface="Century Gothic" panose="020B0502020202020204" pitchFamily="34" charset="0"/>
              </a:rPr>
              <a:t>à </a:t>
            </a:r>
            <a:r>
              <a:rPr kumimoji="0" lang="fr-FR"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Paris</a:t>
            </a:r>
            <a:r>
              <a:rPr kumimoji="0" lang="fr-FR"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p>
        </p:txBody>
      </p:sp>
      <p:sp>
        <p:nvSpPr>
          <p:cNvPr id="17" name="TextBox 16">
            <a:extLst>
              <a:ext uri="{FF2B5EF4-FFF2-40B4-BE49-F238E27FC236}">
                <a16:creationId xmlns:a16="http://schemas.microsoft.com/office/drawing/2014/main" id="{538B0348-7133-4B41-9129-A8EAFF2B794F}"/>
              </a:ext>
            </a:extLst>
          </p:cNvPr>
          <p:cNvSpPr txBox="1"/>
          <p:nvPr/>
        </p:nvSpPr>
        <p:spPr>
          <a:xfrm>
            <a:off x="5217781" y="5275254"/>
            <a:ext cx="5355944"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We </a:t>
            </a:r>
            <a:r>
              <a:rPr lang="en-GB" sz="2200" b="1" dirty="0">
                <a:solidFill>
                  <a:srgbClr val="FF6600"/>
                </a:solidFill>
                <a:latin typeface="Century Gothic" panose="020B0502020202020204" pitchFamily="34" charset="0"/>
              </a:rPr>
              <a:t>are going </a:t>
            </a:r>
            <a:r>
              <a:rPr lang="en-GB" sz="2200" b="1" dirty="0">
                <a:solidFill>
                  <a:schemeClr val="accent1">
                    <a:lumMod val="50000"/>
                  </a:schemeClr>
                </a:solidFill>
                <a:latin typeface="Century Gothic" panose="020B0502020202020204" pitchFamily="34" charset="0"/>
              </a:rPr>
              <a:t>to live </a:t>
            </a:r>
            <a:r>
              <a:rPr lang="en-GB" sz="2200" dirty="0">
                <a:solidFill>
                  <a:schemeClr val="accent1">
                    <a:lumMod val="50000"/>
                  </a:schemeClr>
                </a:solidFill>
                <a:latin typeface="Century Gothic" panose="020B0502020202020204" pitchFamily="34" charset="0"/>
              </a:rPr>
              <a:t>in Paris</a:t>
            </a:r>
            <a:r>
              <a:rPr lang="en-GB" sz="2200" dirty="0">
                <a:solidFill>
                  <a:srgbClr val="1F4E79"/>
                </a:solidFill>
                <a:latin typeface="Century Gothic" panose="020B0502020202020204" pitchFamily="34" charset="0"/>
              </a:rPr>
              <a:t>.</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3755CF6D-811A-4BFF-A422-F072B8714F16}"/>
              </a:ext>
            </a:extLst>
          </p:cNvPr>
          <p:cNvSpPr txBox="1"/>
          <p:nvPr/>
        </p:nvSpPr>
        <p:spPr>
          <a:xfrm>
            <a:off x="8439337" y="7855523"/>
            <a:ext cx="2364334" cy="40011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600" b="0" i="0" u="none" strike="noStrike" cap="none" spc="0" normalizeH="0" baseline="0">
                <a:ln>
                  <a:noFill/>
                </a:ln>
                <a:solidFill>
                  <a:schemeClr val="accent1">
                    <a:lumMod val="50000"/>
                  </a:schemeClr>
                </a:solidFill>
                <a:effectLst/>
                <a:uLnTx/>
                <a:uFillTx/>
                <a:latin typeface="Century Gothic" panose="020B0502020202020204" pitchFamily="34" charset="0"/>
              </a:defRPr>
            </a:lvl1pPr>
          </a:lstStyle>
          <a:p>
            <a:pPr algn="l"/>
            <a:r>
              <a:rPr lang="fr-FR" sz="2000" b="1" dirty="0">
                <a:solidFill>
                  <a:srgbClr val="FF6600"/>
                </a:solidFill>
              </a:rPr>
              <a:t>Vous</a:t>
            </a:r>
            <a:r>
              <a:rPr lang="fr-FR" sz="2000" dirty="0"/>
              <a:t> </a:t>
            </a:r>
            <a:r>
              <a:rPr lang="fr-FR" sz="2000" b="1" dirty="0"/>
              <a:t>all</a:t>
            </a:r>
            <a:r>
              <a:rPr lang="fr-FR" sz="2000" b="1" dirty="0">
                <a:solidFill>
                  <a:srgbClr val="FF6600"/>
                </a:solidFill>
              </a:rPr>
              <a:t>ez</a:t>
            </a:r>
            <a:r>
              <a:rPr lang="fr-FR" sz="2000" dirty="0"/>
              <a:t> partir.</a:t>
            </a:r>
          </a:p>
        </p:txBody>
      </p:sp>
      <p:sp>
        <p:nvSpPr>
          <p:cNvPr id="22" name="TextBox 21">
            <a:extLst>
              <a:ext uri="{FF2B5EF4-FFF2-40B4-BE49-F238E27FC236}">
                <a16:creationId xmlns:a16="http://schemas.microsoft.com/office/drawing/2014/main" id="{1BACA550-AAC3-44C2-9F41-C997D32C3AE6}"/>
              </a:ext>
            </a:extLst>
          </p:cNvPr>
          <p:cNvSpPr txBox="1"/>
          <p:nvPr/>
        </p:nvSpPr>
        <p:spPr>
          <a:xfrm>
            <a:off x="42714" y="4710899"/>
            <a:ext cx="11587632" cy="43088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600">
                <a:solidFill>
                  <a:srgbClr val="1F4E79"/>
                </a:solidFill>
                <a:latin typeface="Century Gothic" panose="020B0502020202020204" pitchFamily="34" charset="0"/>
              </a:defRPr>
            </a:lvl1pPr>
          </a:lstStyle>
          <a:p>
            <a:pPr algn="l"/>
            <a:r>
              <a:rPr lang="en-GB" sz="2200" dirty="0"/>
              <a:t>The </a:t>
            </a:r>
            <a:r>
              <a:rPr lang="en-GB" sz="2200" b="1" dirty="0">
                <a:solidFill>
                  <a:srgbClr val="FF6600"/>
                </a:solidFill>
              </a:rPr>
              <a:t>short form </a:t>
            </a:r>
            <a:r>
              <a:rPr lang="en-GB" sz="2200" dirty="0"/>
              <a:t>of </a:t>
            </a:r>
            <a:r>
              <a:rPr lang="en-GB" sz="2200" b="1" i="1" dirty="0" err="1"/>
              <a:t>aller</a:t>
            </a:r>
            <a:r>
              <a:rPr lang="en-GB" sz="2200" i="1" dirty="0"/>
              <a:t> </a:t>
            </a:r>
            <a:r>
              <a:rPr lang="en-GB" sz="2200" dirty="0"/>
              <a:t>changes for </a:t>
            </a:r>
            <a:r>
              <a:rPr lang="en-GB" sz="2200" b="1" i="1" dirty="0"/>
              <a:t>nous</a:t>
            </a:r>
            <a:r>
              <a:rPr lang="en-GB" sz="2200" b="1" dirty="0"/>
              <a:t> </a:t>
            </a:r>
            <a:r>
              <a:rPr lang="en-GB" sz="2200" dirty="0"/>
              <a:t>(</a:t>
            </a:r>
            <a:r>
              <a:rPr lang="en-GB" sz="2200" b="1" i="1" dirty="0" err="1">
                <a:solidFill>
                  <a:srgbClr val="FF6600"/>
                </a:solidFill>
              </a:rPr>
              <a:t>allons</a:t>
            </a:r>
            <a:r>
              <a:rPr lang="en-GB" sz="2200" dirty="0"/>
              <a:t>) and </a:t>
            </a:r>
            <a:r>
              <a:rPr lang="en-GB" sz="2200" b="1" i="1" dirty="0" err="1"/>
              <a:t>vous</a:t>
            </a:r>
            <a:r>
              <a:rPr lang="en-GB" sz="2200" b="1" dirty="0"/>
              <a:t> </a:t>
            </a:r>
            <a:r>
              <a:rPr lang="en-GB" sz="2200" dirty="0"/>
              <a:t>(</a:t>
            </a:r>
            <a:r>
              <a:rPr lang="en-GB" sz="2200" b="1" i="1" dirty="0" err="1">
                <a:solidFill>
                  <a:srgbClr val="FF6600"/>
                </a:solidFill>
              </a:rPr>
              <a:t>allez</a:t>
            </a:r>
            <a:r>
              <a:rPr lang="en-GB" sz="2200" dirty="0"/>
              <a:t>). So … </a:t>
            </a:r>
          </a:p>
        </p:txBody>
      </p:sp>
      <p:sp>
        <p:nvSpPr>
          <p:cNvPr id="23" name="TextBox 22">
            <a:extLst>
              <a:ext uri="{FF2B5EF4-FFF2-40B4-BE49-F238E27FC236}">
                <a16:creationId xmlns:a16="http://schemas.microsoft.com/office/drawing/2014/main" id="{C2086F01-385F-4D55-B6F7-0DB9C2ED6B91}"/>
              </a:ext>
            </a:extLst>
          </p:cNvPr>
          <p:cNvSpPr txBox="1"/>
          <p:nvPr/>
        </p:nvSpPr>
        <p:spPr>
          <a:xfrm>
            <a:off x="42714" y="1142936"/>
            <a:ext cx="11846701"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600">
                <a:solidFill>
                  <a:srgbClr val="1F4E79"/>
                </a:solidFill>
                <a:latin typeface="Century Gothic" panose="020B0502020202020204" pitchFamily="34" charset="0"/>
              </a:defRPr>
            </a:lvl1pPr>
          </a:lstStyle>
          <a:p>
            <a:pPr algn="l"/>
            <a:r>
              <a:rPr lang="en-GB" sz="2200" dirty="0"/>
              <a:t>As you know, you can use </a:t>
            </a:r>
            <a:r>
              <a:rPr lang="en-GB" sz="2200" b="1" i="1" dirty="0" err="1">
                <a:solidFill>
                  <a:srgbClr val="FF6600"/>
                </a:solidFill>
              </a:rPr>
              <a:t>aller</a:t>
            </a:r>
            <a:r>
              <a:rPr lang="en-GB" sz="2200" i="1" dirty="0"/>
              <a:t> </a:t>
            </a:r>
            <a:r>
              <a:rPr lang="en-GB" sz="2200" dirty="0"/>
              <a:t>in the </a:t>
            </a:r>
            <a:r>
              <a:rPr lang="en-GB" sz="2200" b="1" dirty="0">
                <a:solidFill>
                  <a:srgbClr val="FF6600"/>
                </a:solidFill>
              </a:rPr>
              <a:t>short form</a:t>
            </a:r>
            <a:r>
              <a:rPr lang="en-GB" sz="2200" dirty="0">
                <a:solidFill>
                  <a:srgbClr val="FF6600"/>
                </a:solidFill>
              </a:rPr>
              <a:t> </a:t>
            </a:r>
            <a:r>
              <a:rPr lang="en-GB" sz="2200" dirty="0"/>
              <a:t>followed by a </a:t>
            </a:r>
            <a:r>
              <a:rPr lang="en-GB" sz="2200" b="1" dirty="0">
                <a:solidFill>
                  <a:srgbClr val="FF6600"/>
                </a:solidFill>
              </a:rPr>
              <a:t>second verb </a:t>
            </a:r>
            <a:r>
              <a:rPr lang="en-GB" sz="2200" dirty="0"/>
              <a:t>in the </a:t>
            </a:r>
            <a:r>
              <a:rPr lang="en-GB" sz="2200" b="1" dirty="0">
                <a:solidFill>
                  <a:srgbClr val="FF6600"/>
                </a:solidFill>
              </a:rPr>
              <a:t>long form </a:t>
            </a:r>
            <a:r>
              <a:rPr lang="en-GB" sz="2200" dirty="0"/>
              <a:t>(infinitive) to talk about the future:</a:t>
            </a:r>
          </a:p>
        </p:txBody>
      </p:sp>
      <p:sp>
        <p:nvSpPr>
          <p:cNvPr id="25" name="TextBox 24">
            <a:extLst>
              <a:ext uri="{FF2B5EF4-FFF2-40B4-BE49-F238E27FC236}">
                <a16:creationId xmlns:a16="http://schemas.microsoft.com/office/drawing/2014/main" id="{98C4FD0B-DECD-422E-9637-0E95A243652F}"/>
              </a:ext>
            </a:extLst>
          </p:cNvPr>
          <p:cNvSpPr txBox="1"/>
          <p:nvPr/>
        </p:nvSpPr>
        <p:spPr>
          <a:xfrm>
            <a:off x="1035340" y="2100209"/>
            <a:ext cx="2416454" cy="430887"/>
          </a:xfrm>
          <a:prstGeom prst="rect">
            <a:avLst/>
          </a:prstGeom>
          <a:noFill/>
        </p:spPr>
        <p:txBody>
          <a:bodyPr wrap="square" rtlCol="0">
            <a:spAutoFit/>
          </a:bodyPr>
          <a:lstStyle/>
          <a:p>
            <a:pPr lvl="0">
              <a:defRPr/>
            </a:pPr>
            <a:r>
              <a:rPr kumimoji="0" lang="en-GB"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Je</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err="1">
                <a:solidFill>
                  <a:srgbClr val="FF6600"/>
                </a:solidFill>
                <a:latin typeface="Century Gothic" panose="020B0502020202020204" pitchFamily="34" charset="0"/>
              </a:rPr>
              <a:t>vais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b="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partir</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tôt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p>
        </p:txBody>
      </p:sp>
      <p:sp>
        <p:nvSpPr>
          <p:cNvPr id="26" name="TextBox 25">
            <a:extLst>
              <a:ext uri="{FF2B5EF4-FFF2-40B4-BE49-F238E27FC236}">
                <a16:creationId xmlns:a16="http://schemas.microsoft.com/office/drawing/2014/main" id="{05F0303A-3454-47B4-AEC7-0243E5A1C4BC}"/>
              </a:ext>
            </a:extLst>
          </p:cNvPr>
          <p:cNvSpPr txBox="1"/>
          <p:nvPr/>
        </p:nvSpPr>
        <p:spPr>
          <a:xfrm>
            <a:off x="5175066" y="2098627"/>
            <a:ext cx="3640159"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I </a:t>
            </a:r>
            <a:r>
              <a:rPr lang="en-GB" sz="2200" b="1" dirty="0">
                <a:solidFill>
                  <a:srgbClr val="FF6600"/>
                </a:solidFill>
                <a:latin typeface="Century Gothic" panose="020B0502020202020204" pitchFamily="34" charset="0"/>
              </a:rPr>
              <a:t>am going to </a:t>
            </a:r>
            <a:r>
              <a:rPr lang="en-GB" sz="2200" b="1" dirty="0">
                <a:solidFill>
                  <a:schemeClr val="accent1">
                    <a:lumMod val="50000"/>
                  </a:schemeClr>
                </a:solidFill>
                <a:latin typeface="Century Gothic" panose="020B0502020202020204" pitchFamily="34" charset="0"/>
              </a:rPr>
              <a:t>leave </a:t>
            </a:r>
            <a:r>
              <a:rPr lang="en-GB" sz="2200" dirty="0">
                <a:solidFill>
                  <a:schemeClr val="accent1">
                    <a:lumMod val="50000"/>
                  </a:schemeClr>
                </a:solidFill>
                <a:latin typeface="Century Gothic" panose="020B0502020202020204" pitchFamily="34" charset="0"/>
              </a:rPr>
              <a:t>early</a:t>
            </a:r>
            <a:r>
              <a:rPr lang="en-GB" sz="2200" dirty="0">
                <a:solidFill>
                  <a:srgbClr val="1F4E79"/>
                </a:solidFill>
                <a:latin typeface="Century Gothic" panose="020B0502020202020204" pitchFamily="34" charset="0"/>
              </a:rPr>
              <a:t>.</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093AD02B-D021-4DD6-9B51-4FC02F9B28C7}"/>
              </a:ext>
            </a:extLst>
          </p:cNvPr>
          <p:cNvSpPr txBox="1"/>
          <p:nvPr/>
        </p:nvSpPr>
        <p:spPr>
          <a:xfrm>
            <a:off x="5175066" y="2566531"/>
            <a:ext cx="5355944"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You </a:t>
            </a:r>
            <a:r>
              <a:rPr lang="en-GB" sz="2200" b="1" dirty="0">
                <a:solidFill>
                  <a:srgbClr val="FF6600"/>
                </a:solidFill>
                <a:latin typeface="Century Gothic" panose="020B0502020202020204" pitchFamily="34" charset="0"/>
              </a:rPr>
              <a:t>are going to </a:t>
            </a:r>
            <a:r>
              <a:rPr lang="en-GB" sz="2200" b="1" dirty="0">
                <a:solidFill>
                  <a:schemeClr val="accent1">
                    <a:lumMod val="50000"/>
                  </a:schemeClr>
                </a:solidFill>
                <a:latin typeface="Century Gothic" panose="020B0502020202020204" pitchFamily="34" charset="0"/>
              </a:rPr>
              <a:t>go out </a:t>
            </a:r>
            <a:r>
              <a:rPr lang="en-GB" sz="2200" dirty="0">
                <a:solidFill>
                  <a:schemeClr val="accent1">
                    <a:lumMod val="50000"/>
                  </a:schemeClr>
                </a:solidFill>
                <a:latin typeface="Century Gothic" panose="020B0502020202020204" pitchFamily="34" charset="0"/>
              </a:rPr>
              <a:t>tomorrow</a:t>
            </a:r>
            <a:r>
              <a:rPr lang="en-GB" sz="2200" dirty="0">
                <a:solidFill>
                  <a:srgbClr val="1F4E79"/>
                </a:solidFill>
                <a:latin typeface="Century Gothic" panose="020B0502020202020204" pitchFamily="34" charset="0"/>
              </a:rPr>
              <a:t>.</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62D17B41-98E9-461E-9B7C-E3B9EE53E979}"/>
              </a:ext>
            </a:extLst>
          </p:cNvPr>
          <p:cNvSpPr txBox="1"/>
          <p:nvPr/>
        </p:nvSpPr>
        <p:spPr>
          <a:xfrm>
            <a:off x="1035339" y="2566530"/>
            <a:ext cx="3557208" cy="430887"/>
          </a:xfrm>
          <a:prstGeom prst="rect">
            <a:avLst/>
          </a:prstGeom>
          <a:noFill/>
        </p:spPr>
        <p:txBody>
          <a:bodyPr wrap="square" rtlCol="0">
            <a:spAutoFit/>
          </a:bodyPr>
          <a:lstStyle/>
          <a:p>
            <a:pPr lvl="0">
              <a:defRPr/>
            </a:pPr>
            <a:r>
              <a:rPr kumimoji="0" lang="en-GB"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Tu</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a:solidFill>
                  <a:srgbClr val="FF6600"/>
                </a:solidFill>
                <a:latin typeface="Century Gothic" panose="020B0502020202020204" pitchFamily="34" charset="0"/>
              </a:rPr>
              <a:t>vas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b="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sortir</a:t>
            </a:r>
            <a:r>
              <a:rPr kumimoji="0" lang="en-GB" sz="2200" b="1" u="none" strike="noStrike" kern="1200" cap="none" spc="0" normalizeH="0" noProof="0" dirty="0">
                <a:ln>
                  <a:noFill/>
                </a:ln>
                <a:solidFill>
                  <a:schemeClr val="accent1">
                    <a:lumMod val="50000"/>
                  </a:schemeClr>
                </a:solidFill>
                <a:effectLst/>
                <a:uLnTx/>
                <a:uFillTx/>
                <a:latin typeface="Century Gothic" panose="020B0502020202020204" pitchFamily="34" charset="0"/>
              </a:rPr>
              <a:t> </a:t>
            </a:r>
            <a:r>
              <a:rPr kumimoji="0" lang="en-GB" sz="2200" u="none" strike="noStrike" kern="1200" cap="none" spc="0" normalizeH="0" noProof="0" dirty="0" err="1">
                <a:ln>
                  <a:noFill/>
                </a:ln>
                <a:solidFill>
                  <a:schemeClr val="accent1">
                    <a:lumMod val="50000"/>
                  </a:schemeClr>
                </a:solidFill>
                <a:effectLst/>
                <a:uLnTx/>
                <a:uFillTx/>
                <a:latin typeface="Century Gothic" panose="020B0502020202020204" pitchFamily="34" charset="0"/>
              </a:rPr>
              <a:t>demain</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p>
        </p:txBody>
      </p:sp>
      <p:sp>
        <p:nvSpPr>
          <p:cNvPr id="29" name="TextBox 28">
            <a:extLst>
              <a:ext uri="{FF2B5EF4-FFF2-40B4-BE49-F238E27FC236}">
                <a16:creationId xmlns:a16="http://schemas.microsoft.com/office/drawing/2014/main" id="{1CFCD514-BB6F-43EE-8CD7-B554A6CF78E0}"/>
              </a:ext>
            </a:extLst>
          </p:cNvPr>
          <p:cNvSpPr txBox="1"/>
          <p:nvPr/>
        </p:nvSpPr>
        <p:spPr>
          <a:xfrm>
            <a:off x="5175066" y="3044720"/>
            <a:ext cx="4873059"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She </a:t>
            </a:r>
            <a:r>
              <a:rPr lang="en-GB" sz="2200" b="1" dirty="0">
                <a:solidFill>
                  <a:srgbClr val="FF6600"/>
                </a:solidFill>
                <a:latin typeface="Century Gothic" panose="020B0502020202020204" pitchFamily="34" charset="0"/>
              </a:rPr>
              <a:t>is going to </a:t>
            </a:r>
            <a:r>
              <a:rPr lang="en-GB" sz="2200" b="1" dirty="0">
                <a:solidFill>
                  <a:schemeClr val="accent1">
                    <a:lumMod val="50000"/>
                  </a:schemeClr>
                </a:solidFill>
                <a:latin typeface="Century Gothic" panose="020B0502020202020204" pitchFamily="34" charset="0"/>
              </a:rPr>
              <a:t>sleep </a:t>
            </a:r>
            <a:r>
              <a:rPr lang="en-GB" sz="2200" dirty="0">
                <a:solidFill>
                  <a:schemeClr val="accent1">
                    <a:lumMod val="50000"/>
                  </a:schemeClr>
                </a:solidFill>
                <a:latin typeface="Century Gothic" panose="020B0502020202020204" pitchFamily="34" charset="0"/>
              </a:rPr>
              <a:t>in the train.</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7D172875-6EF5-4679-B201-C05E3EBD2246}"/>
              </a:ext>
            </a:extLst>
          </p:cNvPr>
          <p:cNvSpPr txBox="1"/>
          <p:nvPr/>
        </p:nvSpPr>
        <p:spPr>
          <a:xfrm>
            <a:off x="1035339" y="3043704"/>
            <a:ext cx="4245578"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Elle</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err="1">
                <a:solidFill>
                  <a:srgbClr val="FF6600"/>
                </a:solidFill>
                <a:latin typeface="Century Gothic" panose="020B0502020202020204" pitchFamily="34" charset="0"/>
              </a:rPr>
              <a:t>va</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dorm</a:t>
            </a:r>
            <a:r>
              <a:rPr kumimoji="0" lang="en-GB" sz="2200" b="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ir</a:t>
            </a:r>
            <a:r>
              <a:rPr kumimoji="0" lang="en-GB" sz="2200" b="1"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dans le train</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p>
        </p:txBody>
      </p:sp>
      <p:sp>
        <p:nvSpPr>
          <p:cNvPr id="32" name="TextBox 31">
            <a:extLst>
              <a:ext uri="{FF2B5EF4-FFF2-40B4-BE49-F238E27FC236}">
                <a16:creationId xmlns:a16="http://schemas.microsoft.com/office/drawing/2014/main" id="{90395CD9-0595-4111-8A02-892D1A400F55}"/>
              </a:ext>
            </a:extLst>
          </p:cNvPr>
          <p:cNvSpPr txBox="1"/>
          <p:nvPr/>
        </p:nvSpPr>
        <p:spPr>
          <a:xfrm>
            <a:off x="1078053" y="5719373"/>
            <a:ext cx="4245578" cy="430887"/>
          </a:xfrm>
          <a:prstGeom prst="rect">
            <a:avLst/>
          </a:prstGeom>
          <a:noFill/>
        </p:spPr>
        <p:txBody>
          <a:bodyPr wrap="square" rtlCol="0">
            <a:spAutoFit/>
          </a:bodyPr>
          <a:lstStyle/>
          <a:p>
            <a:pPr lvl="0">
              <a:defRPr/>
            </a:pPr>
            <a:r>
              <a:rPr kumimoji="0" lang="fr-FR"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Vous</a:t>
            </a:r>
            <a:r>
              <a:rPr kumimoji="0" lang="fr-FR"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fr-FR" sz="2200" b="1" dirty="0">
                <a:solidFill>
                  <a:srgbClr val="FF6600"/>
                </a:solidFill>
                <a:latin typeface="Century Gothic" panose="020B0502020202020204" pitchFamily="34" charset="0"/>
              </a:rPr>
              <a:t>allez</a:t>
            </a:r>
            <a:r>
              <a:rPr kumimoji="0" lang="fr-FR"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fr-FR" sz="2200" b="1"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arriver </a:t>
            </a:r>
            <a:r>
              <a:rPr lang="fr-FR" sz="2200" dirty="0">
                <a:solidFill>
                  <a:schemeClr val="accent1">
                    <a:lumMod val="50000"/>
                  </a:schemeClr>
                </a:solidFill>
                <a:latin typeface="Century Gothic" panose="020B0502020202020204" pitchFamily="34" charset="0"/>
              </a:rPr>
              <a:t>en retard</a:t>
            </a:r>
            <a:r>
              <a:rPr kumimoji="0" lang="fr-FR"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p>
        </p:txBody>
      </p:sp>
      <p:sp>
        <p:nvSpPr>
          <p:cNvPr id="33" name="TextBox 32">
            <a:extLst>
              <a:ext uri="{FF2B5EF4-FFF2-40B4-BE49-F238E27FC236}">
                <a16:creationId xmlns:a16="http://schemas.microsoft.com/office/drawing/2014/main" id="{40434CEE-CAF0-413F-AF48-AFD760854CB8}"/>
              </a:ext>
            </a:extLst>
          </p:cNvPr>
          <p:cNvSpPr txBox="1"/>
          <p:nvPr/>
        </p:nvSpPr>
        <p:spPr>
          <a:xfrm>
            <a:off x="5210964" y="5701684"/>
            <a:ext cx="5355944"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You (plural) </a:t>
            </a:r>
            <a:r>
              <a:rPr lang="en-GB" sz="2200" b="1" dirty="0">
                <a:solidFill>
                  <a:srgbClr val="FF6600"/>
                </a:solidFill>
                <a:latin typeface="Century Gothic" panose="020B0502020202020204" pitchFamily="34" charset="0"/>
              </a:rPr>
              <a:t>are going </a:t>
            </a:r>
            <a:r>
              <a:rPr lang="en-GB" sz="2200" b="1" dirty="0">
                <a:solidFill>
                  <a:schemeClr val="accent1">
                    <a:lumMod val="50000"/>
                  </a:schemeClr>
                </a:solidFill>
                <a:latin typeface="Century Gothic" panose="020B0502020202020204" pitchFamily="34" charset="0"/>
              </a:rPr>
              <a:t>to arrive </a:t>
            </a:r>
            <a:r>
              <a:rPr lang="en-GB" sz="2200" dirty="0">
                <a:solidFill>
                  <a:schemeClr val="accent1">
                    <a:lumMod val="50000"/>
                  </a:schemeClr>
                </a:solidFill>
                <a:latin typeface="Century Gothic" panose="020B0502020202020204" pitchFamily="34" charset="0"/>
              </a:rPr>
              <a:t>late.</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21FB7E82-9864-483B-B3EA-7D957317E714}"/>
              </a:ext>
            </a:extLst>
          </p:cNvPr>
          <p:cNvSpPr txBox="1"/>
          <p:nvPr/>
        </p:nvSpPr>
        <p:spPr>
          <a:xfrm>
            <a:off x="1035339" y="2109381"/>
            <a:ext cx="1808985"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 _____ ______</a:t>
            </a:r>
          </a:p>
        </p:txBody>
      </p:sp>
      <p:sp>
        <p:nvSpPr>
          <p:cNvPr id="35" name="TextBox 34">
            <a:extLst>
              <a:ext uri="{FF2B5EF4-FFF2-40B4-BE49-F238E27FC236}">
                <a16:creationId xmlns:a16="http://schemas.microsoft.com/office/drawing/2014/main" id="{2D863677-ADDF-4D41-B3B0-91D32A803C79}"/>
              </a:ext>
            </a:extLst>
          </p:cNvPr>
          <p:cNvSpPr txBox="1"/>
          <p:nvPr/>
        </p:nvSpPr>
        <p:spPr>
          <a:xfrm>
            <a:off x="1035339" y="2572006"/>
            <a:ext cx="1675421"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 _____ _____</a:t>
            </a:r>
          </a:p>
        </p:txBody>
      </p:sp>
      <p:sp>
        <p:nvSpPr>
          <p:cNvPr id="37" name="TextBox 36">
            <a:extLst>
              <a:ext uri="{FF2B5EF4-FFF2-40B4-BE49-F238E27FC236}">
                <a16:creationId xmlns:a16="http://schemas.microsoft.com/office/drawing/2014/main" id="{8364205F-A11C-4544-B43D-EA3CD41008EC}"/>
              </a:ext>
            </a:extLst>
          </p:cNvPr>
          <p:cNvSpPr txBox="1"/>
          <p:nvPr/>
        </p:nvSpPr>
        <p:spPr>
          <a:xfrm>
            <a:off x="1037979" y="3035828"/>
            <a:ext cx="1913345"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 _____ ______</a:t>
            </a:r>
          </a:p>
        </p:txBody>
      </p:sp>
      <p:sp>
        <p:nvSpPr>
          <p:cNvPr id="38" name="TextBox 37">
            <a:extLst>
              <a:ext uri="{FF2B5EF4-FFF2-40B4-BE49-F238E27FC236}">
                <a16:creationId xmlns:a16="http://schemas.microsoft.com/office/drawing/2014/main" id="{00DED16B-EB75-4677-95DD-FCB38C4011A9}"/>
              </a:ext>
            </a:extLst>
          </p:cNvPr>
          <p:cNvSpPr txBox="1"/>
          <p:nvPr/>
        </p:nvSpPr>
        <p:spPr>
          <a:xfrm>
            <a:off x="1035338" y="5290642"/>
            <a:ext cx="2714729"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 _____ __________</a:t>
            </a:r>
          </a:p>
        </p:txBody>
      </p:sp>
      <p:sp>
        <p:nvSpPr>
          <p:cNvPr id="39" name="TextBox 38">
            <a:extLst>
              <a:ext uri="{FF2B5EF4-FFF2-40B4-BE49-F238E27FC236}">
                <a16:creationId xmlns:a16="http://schemas.microsoft.com/office/drawing/2014/main" id="{04970D1B-1408-477E-85BE-8F420C403454}"/>
              </a:ext>
            </a:extLst>
          </p:cNvPr>
          <p:cNvSpPr txBox="1"/>
          <p:nvPr/>
        </p:nvSpPr>
        <p:spPr>
          <a:xfrm>
            <a:off x="1035338" y="5749677"/>
            <a:ext cx="2488698"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___ _____ __________</a:t>
            </a:r>
          </a:p>
        </p:txBody>
      </p:sp>
    </p:spTree>
    <p:extLst>
      <p:ext uri="{BB962C8B-B14F-4D97-AF65-F5344CB8AC3E}">
        <p14:creationId xmlns:p14="http://schemas.microsoft.com/office/powerpoint/2010/main" val="315871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p:bldP spid="25" grpId="0"/>
      <p:bldP spid="26" grpId="0"/>
      <p:bldP spid="27" grpId="0"/>
      <p:bldP spid="28" grpId="0"/>
      <p:bldP spid="29" grpId="0"/>
      <p:bldP spid="30" grpId="0"/>
      <p:bldP spid="32" grpId="0"/>
      <p:bldP spid="33" grpId="0"/>
      <p:bldP spid="9" grpId="0" animBg="1"/>
      <p:bldP spid="9" grpId="1" animBg="1"/>
      <p:bldP spid="35" grpId="0" animBg="1"/>
      <p:bldP spid="35" grpId="1" animBg="1"/>
      <p:bldP spid="37" grpId="0" animBg="1"/>
      <p:bldP spid="37" grpId="1" animBg="1"/>
      <p:bldP spid="38" grpId="0" animBg="1"/>
      <p:bldP spid="38" grpId="1" animBg="1"/>
      <p:bldP spid="39" grpId="0" animBg="1"/>
      <p:bldP spid="3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descr="table content ">
            <a:extLst>
              <a:ext uri="{FF2B5EF4-FFF2-40B4-BE49-F238E27FC236}">
                <a16:creationId xmlns:a16="http://schemas.microsoft.com/office/drawing/2014/main" id="{559F8454-E234-4C97-8AA8-5ACBAB580D26}"/>
              </a:ext>
            </a:extLst>
          </p:cNvPr>
          <p:cNvSpPr txBox="1"/>
          <p:nvPr/>
        </p:nvSpPr>
        <p:spPr>
          <a:xfrm>
            <a:off x="1551899" y="4895212"/>
            <a:ext cx="5932824" cy="4030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 Vous allez lire un livre sur le monde politique. </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aphicFrame>
        <p:nvGraphicFramePr>
          <p:cNvPr id="32" name="Table 31" descr="Table for exercises">
            <a:extLst>
              <a:ext uri="{FF2B5EF4-FFF2-40B4-BE49-F238E27FC236}">
                <a16:creationId xmlns:a16="http://schemas.microsoft.com/office/drawing/2014/main" id="{2048C84E-1000-4230-812A-8C2B6B47429C}"/>
              </a:ext>
            </a:extLst>
          </p:cNvPr>
          <p:cNvGraphicFramePr>
            <a:graphicFrameLocks noGrp="1"/>
          </p:cNvGraphicFramePr>
          <p:nvPr>
            <p:extLst>
              <p:ext uri="{D42A27DB-BD31-4B8C-83A1-F6EECF244321}">
                <p14:modId xmlns:p14="http://schemas.microsoft.com/office/powerpoint/2010/main" val="1349279609"/>
              </p:ext>
            </p:extLst>
          </p:nvPr>
        </p:nvGraphicFramePr>
        <p:xfrm>
          <a:off x="91087" y="1894775"/>
          <a:ext cx="7313323" cy="4296773"/>
        </p:xfrm>
        <a:graphic>
          <a:graphicData uri="http://schemas.openxmlformats.org/drawingml/2006/table">
            <a:tbl>
              <a:tblPr firstRow="1" bandRow="1">
                <a:tableStyleId>{5940675A-B579-460E-94D1-54222C63F5DA}</a:tableStyleId>
              </a:tblPr>
              <a:tblGrid>
                <a:gridCol w="1481235">
                  <a:extLst>
                    <a:ext uri="{9D8B030D-6E8A-4147-A177-3AD203B41FA5}">
                      <a16:colId xmlns:a16="http://schemas.microsoft.com/office/drawing/2014/main" val="2718503455"/>
                    </a:ext>
                  </a:extLst>
                </a:gridCol>
                <a:gridCol w="5832088">
                  <a:extLst>
                    <a:ext uri="{9D8B030D-6E8A-4147-A177-3AD203B41FA5}">
                      <a16:colId xmlns:a16="http://schemas.microsoft.com/office/drawing/2014/main" val="20001"/>
                    </a:ext>
                  </a:extLst>
                </a:gridCol>
              </a:tblGrid>
              <a:tr h="1295844">
                <a:tc>
                  <a:txBody>
                    <a:bodyPr/>
                    <a:lstStyle/>
                    <a:p>
                      <a:pPr algn="ctr"/>
                      <a:r>
                        <a:rPr lang="en-GB" sz="2000" b="1" dirty="0" err="1">
                          <a:solidFill>
                            <a:schemeClr val="accent1">
                              <a:lumMod val="50000"/>
                            </a:schemeClr>
                          </a:solidFill>
                        </a:rPr>
                        <a:t>vendredi</a:t>
                      </a:r>
                      <a:r>
                        <a:rPr lang="en-GB" sz="2000" b="1" dirty="0">
                          <a:solidFill>
                            <a:schemeClr val="accent1">
                              <a:lumMod val="50000"/>
                            </a:schemeClr>
                          </a:solidFill>
                        </a:rPr>
                        <a:t> (Friday)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rowSpan="3">
                  <a:txBody>
                    <a:bodyPr/>
                    <a:lstStyle/>
                    <a:p>
                      <a:pPr marL="0" indent="0">
                        <a:buFont typeface="+mj-lt"/>
                        <a:buNone/>
                      </a:pPr>
                      <a:endParaRPr lang="en-GB" sz="24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1390866">
                <a:tc>
                  <a:txBody>
                    <a:bodyPr/>
                    <a:lstStyle/>
                    <a:p>
                      <a:pPr marL="0" indent="0" algn="ctr">
                        <a:buFont typeface="+mj-lt"/>
                        <a:buNone/>
                      </a:pPr>
                      <a:r>
                        <a:rPr lang="en-GB" sz="2000" b="1" dirty="0" err="1">
                          <a:solidFill>
                            <a:schemeClr val="accent1">
                              <a:lumMod val="50000"/>
                            </a:schemeClr>
                          </a:solidFill>
                        </a:rPr>
                        <a:t>samedi</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vMerge="1">
                  <a:txBody>
                    <a:bodyPr/>
                    <a:lstStyle/>
                    <a:p>
                      <a:pPr marL="457200" indent="-457200">
                        <a:buFont typeface="+mj-lt"/>
                        <a:buAutoNum type="arabicPeriod"/>
                      </a:pPr>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1610063">
                <a:tc>
                  <a:txBody>
                    <a:bodyPr/>
                    <a:lstStyle/>
                    <a:p>
                      <a:pPr marL="0" indent="0" algn="ctr">
                        <a:buFont typeface="+mj-lt"/>
                        <a:buNone/>
                      </a:pPr>
                      <a:r>
                        <a:rPr lang="en-GB" sz="2000" b="1" dirty="0" err="1">
                          <a:solidFill>
                            <a:schemeClr val="accent1">
                              <a:lumMod val="50000"/>
                            </a:schemeClr>
                          </a:solidFill>
                        </a:rPr>
                        <a:t>dimanche</a:t>
                      </a:r>
                      <a:endParaRPr lang="en-GB" sz="2000" b="1" dirty="0">
                        <a:solidFill>
                          <a:schemeClr val="accent1">
                            <a:lumMod val="50000"/>
                          </a:schemeClr>
                        </a:solidFill>
                      </a:endParaRPr>
                    </a:p>
                    <a:p>
                      <a:pPr marL="0" indent="0" algn="ctr">
                        <a:buFont typeface="+mj-lt"/>
                        <a:buNone/>
                      </a:pPr>
                      <a:r>
                        <a:rPr lang="en-GB" sz="2000" b="1" dirty="0">
                          <a:solidFill>
                            <a:schemeClr val="accent1">
                              <a:lumMod val="50000"/>
                            </a:schemeClr>
                          </a:solidFill>
                        </a:rPr>
                        <a:t>(Sunday)</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vMerge="1">
                  <a:txBody>
                    <a:bodyPr/>
                    <a:lstStyle/>
                    <a:p>
                      <a:pPr marL="457200" indent="-457200">
                        <a:buFont typeface="+mj-lt"/>
                        <a:buAutoNum type="arabicPeriod"/>
                      </a:pPr>
                      <a:endParaRPr lang="en-GB" sz="2000" dirty="0">
                        <a:solidFill>
                          <a:schemeClr val="accent1">
                            <a:lumMod val="50000"/>
                          </a:schemeClr>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85724875"/>
                  </a:ext>
                </a:extLst>
              </a:tr>
            </a:tbl>
          </a:graphicData>
        </a:graphic>
      </p:graphicFrame>
      <p:sp>
        <p:nvSpPr>
          <p:cNvPr id="45" name="TextBox 44" descr="table content ">
            <a:extLst>
              <a:ext uri="{FF2B5EF4-FFF2-40B4-BE49-F238E27FC236}">
                <a16:creationId xmlns:a16="http://schemas.microsoft.com/office/drawing/2014/main" id="{D0508EB8-B4E2-4D02-A763-C54F6E982D34}"/>
              </a:ext>
            </a:extLst>
          </p:cNvPr>
          <p:cNvSpPr txBox="1"/>
          <p:nvPr/>
        </p:nvSpPr>
        <p:spPr>
          <a:xfrm>
            <a:off x="1551899" y="4051063"/>
            <a:ext cx="50306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 Nous allons faire la fête.</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1" y="269875"/>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Le week-end de Léa</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4" name="Rounded Rectangle 46" descr="background rectangle">
            <a:extLst>
              <a:ext uri="{FF2B5EF4-FFF2-40B4-BE49-F238E27FC236}">
                <a16:creationId xmlns:a16="http://schemas.microsoft.com/office/drawing/2014/main" id="{C829DD8B-BE13-4479-820C-0A55791172CB}"/>
              </a:ext>
            </a:extLst>
          </p:cNvPr>
          <p:cNvSpPr/>
          <p:nvPr/>
        </p:nvSpPr>
        <p:spPr>
          <a:xfrm>
            <a:off x="10324407" y="233629"/>
            <a:ext cx="1645431"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lire</a:t>
            </a:r>
          </a:p>
        </p:txBody>
      </p:sp>
      <p:sp>
        <p:nvSpPr>
          <p:cNvPr id="64" name="TextBox 63" descr="table content ">
            <a:extLst>
              <a:ext uri="{FF2B5EF4-FFF2-40B4-BE49-F238E27FC236}">
                <a16:creationId xmlns:a16="http://schemas.microsoft.com/office/drawing/2014/main" id="{F52543A0-434B-4073-8491-42D46FF9907D}"/>
              </a:ext>
            </a:extLst>
          </p:cNvPr>
          <p:cNvSpPr txBox="1"/>
          <p:nvPr/>
        </p:nvSpPr>
        <p:spPr>
          <a:xfrm>
            <a:off x="1551898" y="1933463"/>
            <a:ext cx="49678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Nous allons faire les devoirs.</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3" name="TextBox 72" descr="table content ">
            <a:extLst>
              <a:ext uri="{FF2B5EF4-FFF2-40B4-BE49-F238E27FC236}">
                <a16:creationId xmlns:a16="http://schemas.microsoft.com/office/drawing/2014/main" id="{776D2B77-4846-4075-81AC-E0F22F613DC1}"/>
              </a:ext>
            </a:extLst>
          </p:cNvPr>
          <p:cNvSpPr txBox="1"/>
          <p:nvPr/>
        </p:nvSpPr>
        <p:spPr>
          <a:xfrm>
            <a:off x="1551898" y="2356983"/>
            <a:ext cx="56094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Vous allez travailler, comme d’habitude.*</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5" name="TextBox 74" descr="table content ">
            <a:extLst>
              <a:ext uri="{FF2B5EF4-FFF2-40B4-BE49-F238E27FC236}">
                <a16:creationId xmlns:a16="http://schemas.microsoft.com/office/drawing/2014/main" id="{D9C123BF-CFD8-4665-8AE0-3F2B01A1BB90}"/>
              </a:ext>
            </a:extLst>
          </p:cNvPr>
          <p:cNvSpPr txBox="1"/>
          <p:nvPr/>
        </p:nvSpPr>
        <p:spPr>
          <a:xfrm>
            <a:off x="1551899" y="3204023"/>
            <a:ext cx="47194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Vous allez rester à Paris.</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6" name="TextBox 75" descr="table content ">
            <a:extLst>
              <a:ext uri="{FF2B5EF4-FFF2-40B4-BE49-F238E27FC236}">
                <a16:creationId xmlns:a16="http://schemas.microsoft.com/office/drawing/2014/main" id="{C0B083E1-ADB0-4E16-A448-1F2B8A1E4B0C}"/>
              </a:ext>
            </a:extLst>
          </p:cNvPr>
          <p:cNvSpPr txBox="1"/>
          <p:nvPr/>
        </p:nvSpPr>
        <p:spPr>
          <a:xfrm>
            <a:off x="1551899" y="3627543"/>
            <a:ext cx="48453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 Nous allons faire les magasins.</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8" name="TextBox 77" descr="table content ">
            <a:extLst>
              <a:ext uri="{FF2B5EF4-FFF2-40B4-BE49-F238E27FC236}">
                <a16:creationId xmlns:a16="http://schemas.microsoft.com/office/drawing/2014/main" id="{FB0D61A2-0227-4D7B-8456-59EFBBA1C1D6}"/>
              </a:ext>
            </a:extLst>
          </p:cNvPr>
          <p:cNvSpPr txBox="1"/>
          <p:nvPr/>
        </p:nvSpPr>
        <p:spPr>
          <a:xfrm>
            <a:off x="1551899" y="4474583"/>
            <a:ext cx="32656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 Vous allez cuisiner.</a:t>
            </a:r>
          </a:p>
        </p:txBody>
      </p:sp>
      <p:sp>
        <p:nvSpPr>
          <p:cNvPr id="80" name="TextBox 79" descr="table content ">
            <a:extLst>
              <a:ext uri="{FF2B5EF4-FFF2-40B4-BE49-F238E27FC236}">
                <a16:creationId xmlns:a16="http://schemas.microsoft.com/office/drawing/2014/main" id="{FEDE1411-9414-4A43-A471-E1EC5EC19BAA}"/>
              </a:ext>
            </a:extLst>
          </p:cNvPr>
          <p:cNvSpPr txBox="1"/>
          <p:nvPr/>
        </p:nvSpPr>
        <p:spPr>
          <a:xfrm>
            <a:off x="1551899" y="5321623"/>
            <a:ext cx="36033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9. Nous allons manger.</a:t>
            </a:r>
          </a:p>
        </p:txBody>
      </p:sp>
      <p:sp>
        <p:nvSpPr>
          <p:cNvPr id="4" name="Rectangle 3">
            <a:extLst>
              <a:ext uri="{FF2B5EF4-FFF2-40B4-BE49-F238E27FC236}">
                <a16:creationId xmlns:a16="http://schemas.microsoft.com/office/drawing/2014/main" id="{73A2BBD4-9B6F-46A2-88F6-121C2BF1C2F5}"/>
              </a:ext>
            </a:extLst>
          </p:cNvPr>
          <p:cNvSpPr/>
          <p:nvPr/>
        </p:nvSpPr>
        <p:spPr>
          <a:xfrm>
            <a:off x="1871254" y="2396592"/>
            <a:ext cx="693521" cy="350239"/>
          </a:xfrm>
          <a:prstGeom prst="rect">
            <a:avLst/>
          </a:prstGeom>
          <a: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6B8FB2B5-F330-471E-9637-967F6F7A3451}"/>
              </a:ext>
            </a:extLst>
          </p:cNvPr>
          <p:cNvSpPr/>
          <p:nvPr/>
        </p:nvSpPr>
        <p:spPr>
          <a:xfrm>
            <a:off x="1871254" y="1970181"/>
            <a:ext cx="693521" cy="350239"/>
          </a:xfrm>
          <a:prstGeom prst="rect">
            <a:avLst/>
          </a:prstGeom>
          <a: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0AFAE985-DA1A-405E-A36A-6CD87F4D7A0B}"/>
              </a:ext>
            </a:extLst>
          </p:cNvPr>
          <p:cNvSpPr/>
          <p:nvPr/>
        </p:nvSpPr>
        <p:spPr>
          <a:xfrm>
            <a:off x="1871254" y="3249414"/>
            <a:ext cx="693521" cy="350239"/>
          </a:xfrm>
          <a:prstGeom prst="rect">
            <a:avLst/>
          </a:prstGeom>
          <a: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2B21A67D-0CBD-466E-B129-5DB1E48C03F6}"/>
              </a:ext>
            </a:extLst>
          </p:cNvPr>
          <p:cNvSpPr/>
          <p:nvPr/>
        </p:nvSpPr>
        <p:spPr>
          <a:xfrm>
            <a:off x="1867994" y="3675825"/>
            <a:ext cx="693521" cy="350239"/>
          </a:xfrm>
          <a:prstGeom prst="rect">
            <a:avLst/>
          </a:prstGeom>
          <a: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B3A845E2-FA74-4DC8-81ED-35B74EF7446C}"/>
              </a:ext>
            </a:extLst>
          </p:cNvPr>
          <p:cNvSpPr/>
          <p:nvPr/>
        </p:nvSpPr>
        <p:spPr>
          <a:xfrm>
            <a:off x="1867994" y="4528647"/>
            <a:ext cx="693521" cy="350239"/>
          </a:xfrm>
          <a:prstGeom prst="rect">
            <a:avLst/>
          </a:prstGeom>
          <a: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EE9D69BC-5310-4DEF-80E5-0B87CB740ADC}"/>
              </a:ext>
            </a:extLst>
          </p:cNvPr>
          <p:cNvSpPr/>
          <p:nvPr/>
        </p:nvSpPr>
        <p:spPr>
          <a:xfrm>
            <a:off x="1867994" y="5381469"/>
            <a:ext cx="693521" cy="350239"/>
          </a:xfrm>
          <a:prstGeom prst="rect">
            <a:avLst/>
          </a:prstGeom>
          <a: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TextBox 51" descr="table content ">
            <a:extLst>
              <a:ext uri="{FF2B5EF4-FFF2-40B4-BE49-F238E27FC236}">
                <a16:creationId xmlns:a16="http://schemas.microsoft.com/office/drawing/2014/main" id="{6E9263B4-235F-4A98-8139-FC0B6DDC5221}"/>
              </a:ext>
            </a:extLst>
          </p:cNvPr>
          <p:cNvSpPr txBox="1"/>
          <p:nvPr/>
        </p:nvSpPr>
        <p:spPr>
          <a:xfrm>
            <a:off x="7452474" y="1877498"/>
            <a:ext cx="52405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We are going to do homework.</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3" name="TextBox 52" descr="table content ">
            <a:extLst>
              <a:ext uri="{FF2B5EF4-FFF2-40B4-BE49-F238E27FC236}">
                <a16:creationId xmlns:a16="http://schemas.microsoft.com/office/drawing/2014/main" id="{348C9CB0-3EDF-4A69-A0A1-12DD49E13D24}"/>
              </a:ext>
            </a:extLst>
          </p:cNvPr>
          <p:cNvSpPr txBox="1"/>
          <p:nvPr/>
        </p:nvSpPr>
        <p:spPr>
          <a:xfrm>
            <a:off x="7452474" y="2311984"/>
            <a:ext cx="49398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You (pl)</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are going to work</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as usual</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4" name="TextBox 53" descr="table content ">
            <a:extLst>
              <a:ext uri="{FF2B5EF4-FFF2-40B4-BE49-F238E27FC236}">
                <a16:creationId xmlns:a16="http://schemas.microsoft.com/office/drawing/2014/main" id="{575DE42B-8ED7-46FD-B502-47018B82B486}"/>
              </a:ext>
            </a:extLst>
          </p:cNvPr>
          <p:cNvSpPr txBox="1"/>
          <p:nvPr/>
        </p:nvSpPr>
        <p:spPr>
          <a:xfrm>
            <a:off x="7452476" y="2746470"/>
            <a:ext cx="51207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We are going to a friends’</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place.</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5" name="TextBox 54" descr="table content ">
            <a:extLst>
              <a:ext uri="{FF2B5EF4-FFF2-40B4-BE49-F238E27FC236}">
                <a16:creationId xmlns:a16="http://schemas.microsoft.com/office/drawing/2014/main" id="{76C6A039-07A4-48DA-B056-6753CFA21248}"/>
              </a:ext>
            </a:extLst>
          </p:cNvPr>
          <p:cNvSpPr txBox="1"/>
          <p:nvPr/>
        </p:nvSpPr>
        <p:spPr>
          <a:xfrm>
            <a:off x="7452476" y="3180956"/>
            <a:ext cx="4939854" cy="400110"/>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a:t>
            </a:r>
            <a:r>
              <a:rPr lang="en-GB" sz="2000" dirty="0">
                <a:solidFill>
                  <a:srgbClr val="5B9BD5">
                    <a:lumMod val="50000"/>
                  </a:srgbClr>
                </a:solidFill>
              </a:rPr>
              <a:t>You (pl)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are going to stay in Paris.</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6" name="TextBox 55" descr="table content ">
            <a:extLst>
              <a:ext uri="{FF2B5EF4-FFF2-40B4-BE49-F238E27FC236}">
                <a16:creationId xmlns:a16="http://schemas.microsoft.com/office/drawing/2014/main" id="{FBA92786-02FA-4955-AA83-F1634D2244C0}"/>
              </a:ext>
            </a:extLst>
          </p:cNvPr>
          <p:cNvSpPr txBox="1"/>
          <p:nvPr/>
        </p:nvSpPr>
        <p:spPr>
          <a:xfrm>
            <a:off x="7452476" y="3615442"/>
            <a:ext cx="53691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 We are going to go shopping.</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7" name="TextBox 56" descr="table content ">
            <a:extLst>
              <a:ext uri="{FF2B5EF4-FFF2-40B4-BE49-F238E27FC236}">
                <a16:creationId xmlns:a16="http://schemas.microsoft.com/office/drawing/2014/main" id="{51BBDA5F-D567-4ACB-B026-7AD92A33859E}"/>
              </a:ext>
            </a:extLst>
          </p:cNvPr>
          <p:cNvSpPr txBox="1"/>
          <p:nvPr/>
        </p:nvSpPr>
        <p:spPr>
          <a:xfrm>
            <a:off x="7452476" y="4049928"/>
            <a:ext cx="56835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 We are going to go to a party.</a:t>
            </a:r>
          </a:p>
        </p:txBody>
      </p:sp>
      <p:sp>
        <p:nvSpPr>
          <p:cNvPr id="58" name="TextBox 57" descr="table content ">
            <a:extLst>
              <a:ext uri="{FF2B5EF4-FFF2-40B4-BE49-F238E27FC236}">
                <a16:creationId xmlns:a16="http://schemas.microsoft.com/office/drawing/2014/main" id="{E236A311-0523-4EFA-BFED-445710DC545E}"/>
              </a:ext>
            </a:extLst>
          </p:cNvPr>
          <p:cNvSpPr txBox="1"/>
          <p:nvPr/>
        </p:nvSpPr>
        <p:spPr>
          <a:xfrm>
            <a:off x="7452476" y="4484414"/>
            <a:ext cx="5178206" cy="400110"/>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 </a:t>
            </a:r>
            <a:r>
              <a:rPr lang="en-GB" sz="2000" dirty="0">
                <a:solidFill>
                  <a:srgbClr val="5B9BD5">
                    <a:lumMod val="50000"/>
                  </a:srgbClr>
                </a:solidFill>
              </a:rPr>
              <a:t>You (pl)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are going to cook.</a:t>
            </a:r>
          </a:p>
        </p:txBody>
      </p:sp>
      <p:sp>
        <p:nvSpPr>
          <p:cNvPr id="59" name="TextBox 58" descr="table content ">
            <a:extLst>
              <a:ext uri="{FF2B5EF4-FFF2-40B4-BE49-F238E27FC236}">
                <a16:creationId xmlns:a16="http://schemas.microsoft.com/office/drawing/2014/main" id="{AB39000B-32E5-4117-BC97-E1769E71581B}"/>
              </a:ext>
            </a:extLst>
          </p:cNvPr>
          <p:cNvSpPr txBox="1"/>
          <p:nvPr/>
        </p:nvSpPr>
        <p:spPr>
          <a:xfrm>
            <a:off x="7452476" y="4918900"/>
            <a:ext cx="5178206" cy="400110"/>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 </a:t>
            </a:r>
            <a:r>
              <a:rPr lang="en-GB" sz="2000" dirty="0">
                <a:solidFill>
                  <a:srgbClr val="5B9BD5">
                    <a:lumMod val="50000"/>
                  </a:srgbClr>
                </a:solidFill>
              </a:rPr>
              <a:t>You (pl)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are going to watch a film.</a:t>
            </a:r>
          </a:p>
        </p:txBody>
      </p:sp>
      <p:sp>
        <p:nvSpPr>
          <p:cNvPr id="60" name="TextBox 59" descr="table content ">
            <a:extLst>
              <a:ext uri="{FF2B5EF4-FFF2-40B4-BE49-F238E27FC236}">
                <a16:creationId xmlns:a16="http://schemas.microsoft.com/office/drawing/2014/main" id="{43628E33-8DF6-4EEE-B02F-E4577AB07829}"/>
              </a:ext>
            </a:extLst>
          </p:cNvPr>
          <p:cNvSpPr txBox="1"/>
          <p:nvPr/>
        </p:nvSpPr>
        <p:spPr>
          <a:xfrm>
            <a:off x="7452476" y="5353386"/>
            <a:ext cx="51782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9. We are going to eat.</a:t>
            </a:r>
          </a:p>
        </p:txBody>
      </p:sp>
      <p:sp>
        <p:nvSpPr>
          <p:cNvPr id="61" name="TextBox 60" descr="table content ">
            <a:extLst>
              <a:ext uri="{FF2B5EF4-FFF2-40B4-BE49-F238E27FC236}">
                <a16:creationId xmlns:a16="http://schemas.microsoft.com/office/drawing/2014/main" id="{F12B10A2-F01F-4A2A-B7E3-14A8DD9BE332}"/>
              </a:ext>
            </a:extLst>
          </p:cNvPr>
          <p:cNvSpPr txBox="1"/>
          <p:nvPr/>
        </p:nvSpPr>
        <p:spPr>
          <a:xfrm>
            <a:off x="7452476" y="5787872"/>
            <a:ext cx="51782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10. We are going to say good-bye.</a:t>
            </a:r>
          </a:p>
        </p:txBody>
      </p:sp>
      <p:sp>
        <p:nvSpPr>
          <p:cNvPr id="44" name="TextBox 43" descr="table content ">
            <a:extLst>
              <a:ext uri="{FF2B5EF4-FFF2-40B4-BE49-F238E27FC236}">
                <a16:creationId xmlns:a16="http://schemas.microsoft.com/office/drawing/2014/main" id="{6EE64648-D4D2-438B-B24D-85123A533593}"/>
              </a:ext>
            </a:extLst>
          </p:cNvPr>
          <p:cNvSpPr txBox="1"/>
          <p:nvPr/>
        </p:nvSpPr>
        <p:spPr>
          <a:xfrm>
            <a:off x="1551899" y="2780503"/>
            <a:ext cx="50306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Nous allons voir chez un ami.</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3" name="TextBox 62" descr="table content ">
            <a:extLst>
              <a:ext uri="{FF2B5EF4-FFF2-40B4-BE49-F238E27FC236}">
                <a16:creationId xmlns:a16="http://schemas.microsoft.com/office/drawing/2014/main" id="{AD353B1A-0786-4244-8647-0D88806BC88E}"/>
              </a:ext>
            </a:extLst>
          </p:cNvPr>
          <p:cNvSpPr txBox="1"/>
          <p:nvPr/>
        </p:nvSpPr>
        <p:spPr>
          <a:xfrm>
            <a:off x="1520532" y="5745140"/>
            <a:ext cx="50306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10. Nous allons dire au revoir.</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1BADF6EC-994A-44F0-AE24-DB655F0AD12B}"/>
              </a:ext>
            </a:extLst>
          </p:cNvPr>
          <p:cNvSpPr/>
          <p:nvPr/>
        </p:nvSpPr>
        <p:spPr>
          <a:xfrm>
            <a:off x="1867994" y="2823003"/>
            <a:ext cx="693521" cy="350239"/>
          </a:xfrm>
          <a:prstGeom prst="rect">
            <a:avLst/>
          </a:prstGeom>
          <a: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178B896B-8B68-4B83-B26B-E9D60EC693AF}"/>
              </a:ext>
            </a:extLst>
          </p:cNvPr>
          <p:cNvSpPr/>
          <p:nvPr/>
        </p:nvSpPr>
        <p:spPr>
          <a:xfrm>
            <a:off x="1855698" y="4102236"/>
            <a:ext cx="693521" cy="350239"/>
          </a:xfrm>
          <a:prstGeom prst="rect">
            <a:avLst/>
          </a:prstGeom>
          <a: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1427E9C3-E021-43AF-8DEF-D879B89B16BD}"/>
              </a:ext>
            </a:extLst>
          </p:cNvPr>
          <p:cNvSpPr/>
          <p:nvPr/>
        </p:nvSpPr>
        <p:spPr>
          <a:xfrm>
            <a:off x="1883833" y="4955058"/>
            <a:ext cx="693521" cy="350239"/>
          </a:xfrm>
          <a:prstGeom prst="rect">
            <a:avLst/>
          </a:prstGeom>
          <a: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9DF82056-8F7E-4614-A170-6250A89ECF2B}"/>
              </a:ext>
            </a:extLst>
          </p:cNvPr>
          <p:cNvSpPr/>
          <p:nvPr/>
        </p:nvSpPr>
        <p:spPr>
          <a:xfrm>
            <a:off x="1966610" y="5807882"/>
            <a:ext cx="693521" cy="350239"/>
          </a:xfrm>
          <a:prstGeom prst="rect">
            <a:avLst/>
          </a:prstGeom>
          <a: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1" name="Picture 2" descr="Agenda, Schedule, Calendar, Appointment">
            <a:extLst>
              <a:ext uri="{FF2B5EF4-FFF2-40B4-BE49-F238E27FC236}">
                <a16:creationId xmlns:a16="http://schemas.microsoft.com/office/drawing/2014/main" id="{65B42571-3FFB-4ABB-BF4E-39059F4693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450" y="3245648"/>
            <a:ext cx="1180575" cy="1187561"/>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AFF57323-4EBF-4AB0-89EA-F456CB673D6A}"/>
              </a:ext>
            </a:extLst>
          </p:cNvPr>
          <p:cNvSpPr txBox="1"/>
          <p:nvPr/>
        </p:nvSpPr>
        <p:spPr>
          <a:xfrm>
            <a:off x="91087" y="1254285"/>
            <a:ext cx="11680890" cy="430887"/>
          </a:xfrm>
          <a:prstGeom prst="rect">
            <a:avLst/>
          </a:prstGeom>
          <a:noFill/>
        </p:spPr>
        <p:txBody>
          <a:bodyPr wrap="square" rtlCol="0">
            <a:spAutoFit/>
          </a:bodyPr>
          <a:lstStyle/>
          <a:p>
            <a:pPr>
              <a:defRPr/>
            </a:pPr>
            <a:r>
              <a:rPr lang="fr-FR" sz="2200" dirty="0">
                <a:solidFill>
                  <a:srgbClr val="1F4E79"/>
                </a:solidFill>
                <a:latin typeface="Century Gothic" panose="020B0502020202020204" pitchFamily="34" charset="0"/>
              </a:rPr>
              <a:t>La mère de Léa organise les activités de la famille. Que dit-elle? </a:t>
            </a:r>
            <a:r>
              <a:rPr lang="fr-FR" sz="2200" b="1" dirty="0">
                <a:solidFill>
                  <a:srgbClr val="1F4E79"/>
                </a:solidFill>
                <a:latin typeface="Century Gothic" panose="020B0502020202020204" pitchFamily="34" charset="0"/>
              </a:rPr>
              <a:t>Écris en anglais.</a:t>
            </a:r>
          </a:p>
        </p:txBody>
      </p:sp>
      <p:pic>
        <p:nvPicPr>
          <p:cNvPr id="7" name="Picture 6" descr="A close up of a logo&#10;&#10;Description automatically generated">
            <a:extLst>
              <a:ext uri="{FF2B5EF4-FFF2-40B4-BE49-F238E27FC236}">
                <a16:creationId xmlns:a16="http://schemas.microsoft.com/office/drawing/2014/main" id="{5EA097FB-ACA0-4EAC-8D27-53035061FF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2135" y="-28242"/>
            <a:ext cx="1161402" cy="1161402"/>
          </a:xfrm>
          <a:prstGeom prst="rect">
            <a:avLst/>
          </a:prstGeom>
        </p:spPr>
      </p:pic>
      <p:sp>
        <p:nvSpPr>
          <p:cNvPr id="8" name="Speech Bubble: Rectangle with Corners Rounded 7">
            <a:extLst>
              <a:ext uri="{FF2B5EF4-FFF2-40B4-BE49-F238E27FC236}">
                <a16:creationId xmlns:a16="http://schemas.microsoft.com/office/drawing/2014/main" id="{FAD6DA91-C636-4D9B-B11B-65D7B87BA0C4}"/>
              </a:ext>
            </a:extLst>
          </p:cNvPr>
          <p:cNvSpPr/>
          <p:nvPr/>
        </p:nvSpPr>
        <p:spPr>
          <a:xfrm>
            <a:off x="7103597" y="191302"/>
            <a:ext cx="1948538" cy="867128"/>
          </a:xfrm>
          <a:prstGeom prst="wedgeRoundRectCallout">
            <a:avLst>
              <a:gd name="adj1" fmla="val 58436"/>
              <a:gd name="adj2" fmla="val -17301"/>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r>
              <a:rPr lang="en-GB" b="1" dirty="0" err="1"/>
              <a:t>l’habitude</a:t>
            </a:r>
            <a:r>
              <a:rPr lang="en-GB" b="1" dirty="0"/>
              <a:t> (f)</a:t>
            </a:r>
            <a:endParaRPr lang="en-GB" dirty="0"/>
          </a:p>
          <a:p>
            <a:pPr algn="ctr"/>
            <a:r>
              <a:rPr lang="en-GB" dirty="0"/>
              <a:t>habit</a:t>
            </a:r>
            <a:endParaRPr lang="fr-FR" dirty="0"/>
          </a:p>
        </p:txBody>
      </p:sp>
    </p:spTree>
    <p:extLst>
      <p:ext uri="{BB962C8B-B14F-4D97-AF65-F5344CB8AC3E}">
        <p14:creationId xmlns:p14="http://schemas.microsoft.com/office/powerpoint/2010/main" val="81010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2" grpId="0" animBg="1"/>
      <p:bldP spid="43" grpId="0" animBg="1"/>
      <p:bldP spid="47" grpId="0" animBg="1"/>
      <p:bldP spid="49" grpId="0" animBg="1"/>
      <p:bldP spid="52" grpId="0"/>
      <p:bldP spid="53" grpId="0"/>
      <p:bldP spid="54" grpId="0"/>
      <p:bldP spid="55" grpId="0"/>
      <p:bldP spid="56" grpId="0"/>
      <p:bldP spid="57" grpId="0"/>
      <p:bldP spid="58" grpId="0"/>
      <p:bldP spid="59" grpId="0"/>
      <p:bldP spid="60" grpId="0"/>
      <p:bldP spid="61" grpId="0"/>
      <p:bldP spid="65" grpId="0" animBg="1"/>
      <p:bldP spid="67" grpId="0" animBg="1"/>
      <p:bldP spid="68" grpId="0" animBg="1"/>
      <p:bldP spid="6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1" y="269875"/>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24855" y="269875"/>
            <a:ext cx="5631472" cy="713163"/>
          </a:xfrm>
        </p:spPr>
        <p:txBody>
          <a:bodyPr>
            <a:normAutofit/>
          </a:bodyPr>
          <a:lstStyle/>
          <a:p>
            <a:r>
              <a:rPr lang="fr-FR" sz="2600" b="1" dirty="0">
                <a:solidFill>
                  <a:schemeClr val="bg1"/>
                </a:solidFill>
              </a:rPr>
              <a:t>En ce moment ou bientôt ? (1/2)</a:t>
            </a:r>
            <a:endParaRPr lang="fr-FR" sz="2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TextBox 12">
            <a:extLst>
              <a:ext uri="{FF2B5EF4-FFF2-40B4-BE49-F238E27FC236}">
                <a16:creationId xmlns:a16="http://schemas.microsoft.com/office/drawing/2014/main" id="{E7B3C07F-AD9A-4B6D-B44F-EDEE28694292}"/>
              </a:ext>
            </a:extLst>
          </p:cNvPr>
          <p:cNvSpPr txBox="1"/>
          <p:nvPr/>
        </p:nvSpPr>
        <p:spPr>
          <a:xfrm>
            <a:off x="24855" y="1121612"/>
            <a:ext cx="12157064" cy="1043619"/>
          </a:xfrm>
          <a:prstGeom prst="rect">
            <a:avLst/>
          </a:prstGeom>
          <a:noFill/>
        </p:spPr>
        <p:txBody>
          <a:bodyPr wrap="square" rtlCol="0">
            <a:spAutoFit/>
          </a:bodyPr>
          <a:lstStyle/>
          <a:p>
            <a:pPr lvl="0">
              <a:lnSpc>
                <a:spcPct val="150000"/>
              </a:lnSpc>
              <a:defRPr/>
            </a:pPr>
            <a:r>
              <a:rPr lang="fr-FR" sz="2200" dirty="0">
                <a:solidFill>
                  <a:schemeClr val="accent1">
                    <a:lumMod val="50000"/>
                  </a:schemeClr>
                </a:solidFill>
                <a:latin typeface="Century Gothic" panose="020B0502020202020204" pitchFamily="34" charset="0"/>
              </a:rPr>
              <a:t>Abdel sort à Alger avec des amis. La mère d’Abdel a des questions ! </a:t>
            </a:r>
          </a:p>
          <a:p>
            <a:pPr lvl="0">
              <a:lnSpc>
                <a:spcPct val="150000"/>
              </a:lnSpc>
              <a:defRPr/>
            </a:pPr>
            <a:r>
              <a:rPr lang="fr-FR" sz="2200" dirty="0">
                <a:solidFill>
                  <a:schemeClr val="accent1">
                    <a:lumMod val="50000"/>
                  </a:schemeClr>
                </a:solidFill>
                <a:latin typeface="Century Gothic" panose="020B0502020202020204" pitchFamily="34" charset="0"/>
              </a:rPr>
              <a:t>Écoute la conversation téléphonique. Les phrases sont-elles au présent ou au futur? </a:t>
            </a:r>
            <a:endParaRPr kumimoji="0" lang="fr-FR"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34" name="Rounded Rectangle 46" descr="background rectangle">
            <a:extLst>
              <a:ext uri="{FF2B5EF4-FFF2-40B4-BE49-F238E27FC236}">
                <a16:creationId xmlns:a16="http://schemas.microsoft.com/office/drawing/2014/main" id="{C829DD8B-BE13-4479-820C-0A55791172CB}"/>
              </a:ext>
            </a:extLst>
          </p:cNvPr>
          <p:cNvSpPr/>
          <p:nvPr/>
        </p:nvSpPr>
        <p:spPr>
          <a:xfrm>
            <a:off x="10458449" y="233629"/>
            <a:ext cx="1511389" cy="38149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prstClr val="white"/>
                </a:solidFill>
                <a:latin typeface="Century Gothic" panose="020F0302020204030204"/>
              </a:rPr>
              <a:t>é</a:t>
            </a: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couter</a:t>
            </a:r>
          </a:p>
        </p:txBody>
      </p:sp>
      <p:sp>
        <p:nvSpPr>
          <p:cNvPr id="44" name="TextBox 43">
            <a:extLst>
              <a:ext uri="{FF2B5EF4-FFF2-40B4-BE49-F238E27FC236}">
                <a16:creationId xmlns:a16="http://schemas.microsoft.com/office/drawing/2014/main" id="{F107FF94-F1D9-41BA-B8C7-1C453EDB396F}"/>
              </a:ext>
            </a:extLst>
          </p:cNvPr>
          <p:cNvSpPr txBox="1"/>
          <p:nvPr/>
        </p:nvSpPr>
        <p:spPr>
          <a:xfrm>
            <a:off x="6922868" y="4140467"/>
            <a:ext cx="2952672" cy="707886"/>
          </a:xfrm>
          <a:prstGeom prst="rect">
            <a:avLst/>
          </a:prstGeom>
          <a:noFill/>
        </p:spPr>
        <p:txBody>
          <a:bodyPr wrap="square" rtlCol="0">
            <a:spAutoFit/>
          </a:bodyPr>
          <a:lstStyle/>
          <a:p>
            <a:pPr marL="457200" lvl="0" indent="-457200">
              <a:buFontTx/>
              <a:buAutoNum type="alphaLcParenR"/>
              <a:defRPr/>
            </a:pPr>
            <a:r>
              <a:rPr lang="en-GB" sz="2000" dirty="0" err="1">
                <a:solidFill>
                  <a:srgbClr val="4472C4">
                    <a:lumMod val="50000"/>
                  </a:srgbClr>
                </a:solidFill>
              </a:rPr>
              <a:t>en</a:t>
            </a:r>
            <a:r>
              <a:rPr lang="en-GB" sz="2000" dirty="0">
                <a:solidFill>
                  <a:srgbClr val="4472C4">
                    <a:lumMod val="50000"/>
                  </a:srgbClr>
                </a:solidFill>
              </a:rPr>
              <a:t> </a:t>
            </a:r>
            <a:r>
              <a:rPr lang="en-GB" sz="2000" dirty="0" err="1">
                <a:solidFill>
                  <a:srgbClr val="4472C4">
                    <a:lumMod val="50000"/>
                  </a:srgbClr>
                </a:solidFill>
              </a:rPr>
              <a:t>ce</a:t>
            </a:r>
            <a:r>
              <a:rPr lang="en-GB" sz="2000" dirty="0">
                <a:solidFill>
                  <a:srgbClr val="4472C4">
                    <a:lumMod val="50000"/>
                  </a:srgbClr>
                </a:solidFill>
              </a:rPr>
              <a:t> moment</a:t>
            </a:r>
          </a:p>
          <a:p>
            <a:pPr marL="457200" lvl="0" indent="-457200">
              <a:buFontTx/>
              <a:buAutoNum type="alphaLcParenR"/>
              <a:defRPr/>
            </a:pPr>
            <a:r>
              <a:rPr lang="en-GB" sz="2000" dirty="0" err="1">
                <a:solidFill>
                  <a:srgbClr val="4472C4">
                    <a:lumMod val="50000"/>
                  </a:srgbClr>
                </a:solidFill>
              </a:rPr>
              <a:t>bientôt</a:t>
            </a:r>
            <a:endParaRPr lang="en-GB" sz="2000" dirty="0">
              <a:solidFill>
                <a:srgbClr val="4472C4">
                  <a:lumMod val="50000"/>
                </a:srgbClr>
              </a:solidFill>
            </a:endParaRPr>
          </a:p>
        </p:txBody>
      </p:sp>
      <p:sp>
        <p:nvSpPr>
          <p:cNvPr id="46" name="TextBox 45">
            <a:extLst>
              <a:ext uri="{FF2B5EF4-FFF2-40B4-BE49-F238E27FC236}">
                <a16:creationId xmlns:a16="http://schemas.microsoft.com/office/drawing/2014/main" id="{AA5E3478-A57C-41CE-A184-53BF84C64E42}"/>
              </a:ext>
            </a:extLst>
          </p:cNvPr>
          <p:cNvSpPr txBox="1"/>
          <p:nvPr/>
        </p:nvSpPr>
        <p:spPr>
          <a:xfrm>
            <a:off x="6922868" y="3135554"/>
            <a:ext cx="2952672" cy="707886"/>
          </a:xfrm>
          <a:prstGeom prst="rect">
            <a:avLst/>
          </a:prstGeom>
          <a:noFill/>
        </p:spPr>
        <p:txBody>
          <a:bodyPr wrap="square" rtlCol="0">
            <a:spAutoFit/>
          </a:bodyPr>
          <a:lstStyle/>
          <a:p>
            <a:pPr marL="457200" lvl="0" indent="-457200">
              <a:buFontTx/>
              <a:buAutoNum type="alphaLcParenR"/>
              <a:defRPr/>
            </a:pPr>
            <a:r>
              <a:rPr lang="en-GB" sz="2000" dirty="0" err="1">
                <a:solidFill>
                  <a:srgbClr val="4472C4">
                    <a:lumMod val="50000"/>
                  </a:srgbClr>
                </a:solidFill>
              </a:rPr>
              <a:t>en</a:t>
            </a:r>
            <a:r>
              <a:rPr lang="en-GB" sz="2000" dirty="0">
                <a:solidFill>
                  <a:srgbClr val="4472C4">
                    <a:lumMod val="50000"/>
                  </a:srgbClr>
                </a:solidFill>
              </a:rPr>
              <a:t> </a:t>
            </a:r>
            <a:r>
              <a:rPr lang="en-GB" sz="2000" dirty="0" err="1">
                <a:solidFill>
                  <a:srgbClr val="4472C4">
                    <a:lumMod val="50000"/>
                  </a:srgbClr>
                </a:solidFill>
              </a:rPr>
              <a:t>ce</a:t>
            </a:r>
            <a:r>
              <a:rPr lang="en-GB" sz="2000" dirty="0">
                <a:solidFill>
                  <a:srgbClr val="4472C4">
                    <a:lumMod val="50000"/>
                  </a:srgbClr>
                </a:solidFill>
              </a:rPr>
              <a:t> moment</a:t>
            </a:r>
          </a:p>
          <a:p>
            <a:pPr marL="457200" lvl="0" indent="-457200">
              <a:buFontTx/>
              <a:buAutoNum type="alphaLcParenR"/>
              <a:defRPr/>
            </a:pPr>
            <a:r>
              <a:rPr lang="en-GB" sz="2000" dirty="0" err="1">
                <a:solidFill>
                  <a:srgbClr val="4472C4">
                    <a:lumMod val="50000"/>
                  </a:srgbClr>
                </a:solidFill>
              </a:rPr>
              <a:t>bientôt</a:t>
            </a:r>
            <a:endParaRPr lang="en-GB" sz="2000" dirty="0">
              <a:solidFill>
                <a:srgbClr val="4472C4">
                  <a:lumMod val="50000"/>
                </a:srgbClr>
              </a:solidFill>
            </a:endParaRPr>
          </a:p>
        </p:txBody>
      </p:sp>
      <p:sp>
        <p:nvSpPr>
          <p:cNvPr id="57" name="TextBox 56">
            <a:extLst>
              <a:ext uri="{FF2B5EF4-FFF2-40B4-BE49-F238E27FC236}">
                <a16:creationId xmlns:a16="http://schemas.microsoft.com/office/drawing/2014/main" id="{219EEF0A-AF0D-4A8F-8FD7-FAA4AB8C64D9}"/>
              </a:ext>
            </a:extLst>
          </p:cNvPr>
          <p:cNvSpPr txBox="1"/>
          <p:nvPr/>
        </p:nvSpPr>
        <p:spPr>
          <a:xfrm>
            <a:off x="3081072" y="4648363"/>
            <a:ext cx="2644812" cy="707886"/>
          </a:xfrm>
          <a:prstGeom prst="rect">
            <a:avLst/>
          </a:prstGeom>
          <a:noFill/>
        </p:spPr>
        <p:txBody>
          <a:bodyPr wrap="square" rtlCol="0">
            <a:spAutoFit/>
          </a:bodyPr>
          <a:lstStyle/>
          <a:p>
            <a:pPr marL="457200" lvl="0" indent="-457200">
              <a:buFontTx/>
              <a:buAutoNum type="alphaLcParenR"/>
              <a:defRPr/>
            </a:pPr>
            <a:r>
              <a:rPr lang="en-GB" sz="2000" dirty="0" err="1">
                <a:solidFill>
                  <a:srgbClr val="4472C4">
                    <a:lumMod val="50000"/>
                  </a:srgbClr>
                </a:solidFill>
              </a:rPr>
              <a:t>en</a:t>
            </a:r>
            <a:r>
              <a:rPr lang="en-GB" sz="2000" dirty="0">
                <a:solidFill>
                  <a:srgbClr val="4472C4">
                    <a:lumMod val="50000"/>
                  </a:srgbClr>
                </a:solidFill>
              </a:rPr>
              <a:t> </a:t>
            </a:r>
            <a:r>
              <a:rPr lang="en-GB" sz="2000" dirty="0" err="1">
                <a:solidFill>
                  <a:srgbClr val="4472C4">
                    <a:lumMod val="50000"/>
                  </a:srgbClr>
                </a:solidFill>
              </a:rPr>
              <a:t>ce</a:t>
            </a:r>
            <a:r>
              <a:rPr lang="en-GB" sz="2000" dirty="0">
                <a:solidFill>
                  <a:srgbClr val="4472C4">
                    <a:lumMod val="50000"/>
                  </a:srgbClr>
                </a:solidFill>
              </a:rPr>
              <a:t> moment</a:t>
            </a:r>
          </a:p>
          <a:p>
            <a:pPr marL="457200" lvl="0" indent="-457200">
              <a:buFontTx/>
              <a:buAutoNum type="alphaLcParenR"/>
              <a:defRPr/>
            </a:pPr>
            <a:r>
              <a:rPr lang="en-GB" sz="2000" dirty="0" err="1">
                <a:solidFill>
                  <a:srgbClr val="4472C4">
                    <a:lumMod val="50000"/>
                  </a:srgbClr>
                </a:solidFill>
              </a:rPr>
              <a:t>bientôt</a:t>
            </a:r>
            <a:endParaRPr lang="en-GB" sz="2000" dirty="0">
              <a:solidFill>
                <a:srgbClr val="4472C4">
                  <a:lumMod val="50000"/>
                </a:srgbClr>
              </a:solidFill>
            </a:endParaRPr>
          </a:p>
        </p:txBody>
      </p:sp>
      <p:sp>
        <p:nvSpPr>
          <p:cNvPr id="59" name="Speech Bubble: Rectangle with Corners Rounded 58">
            <a:extLst>
              <a:ext uri="{FF2B5EF4-FFF2-40B4-BE49-F238E27FC236}">
                <a16:creationId xmlns:a16="http://schemas.microsoft.com/office/drawing/2014/main" id="{5DB4D147-BF15-4D49-B808-643BEE634B54}"/>
              </a:ext>
            </a:extLst>
          </p:cNvPr>
          <p:cNvSpPr/>
          <p:nvPr/>
        </p:nvSpPr>
        <p:spPr>
          <a:xfrm>
            <a:off x="2316461" y="2406961"/>
            <a:ext cx="3655654" cy="3310898"/>
          </a:xfrm>
          <a:prstGeom prst="wedgeRoundRectCallout">
            <a:avLst>
              <a:gd name="adj1" fmla="val -65887"/>
              <a:gd name="adj2" fmla="val -22076"/>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Speech Bubble: Rectangle with Corners Rounded 61">
            <a:extLst>
              <a:ext uri="{FF2B5EF4-FFF2-40B4-BE49-F238E27FC236}">
                <a16:creationId xmlns:a16="http://schemas.microsoft.com/office/drawing/2014/main" id="{503B7833-D1F1-4CAD-8D76-F1B0E5C6CB3E}"/>
              </a:ext>
            </a:extLst>
          </p:cNvPr>
          <p:cNvSpPr/>
          <p:nvPr/>
        </p:nvSpPr>
        <p:spPr>
          <a:xfrm>
            <a:off x="6307589" y="2838961"/>
            <a:ext cx="3623489" cy="3310898"/>
          </a:xfrm>
          <a:prstGeom prst="wedgeRoundRectCallout">
            <a:avLst>
              <a:gd name="adj1" fmla="val 62344"/>
              <a:gd name="adj2" fmla="val -23449"/>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5611AD5D-EBFA-4274-8BB0-3968C9205EAB}"/>
              </a:ext>
            </a:extLst>
          </p:cNvPr>
          <p:cNvSpPr txBox="1"/>
          <p:nvPr/>
        </p:nvSpPr>
        <p:spPr>
          <a:xfrm>
            <a:off x="3081072" y="2578715"/>
            <a:ext cx="2644812"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000" dirty="0" err="1">
                <a:solidFill>
                  <a:srgbClr val="4472C4">
                    <a:lumMod val="50000"/>
                  </a:srgbClr>
                </a:solidFill>
                <a:latin typeface="Century Gothic" panose="020F0302020204030204"/>
              </a:rPr>
              <a:t>en</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ce</a:t>
            </a:r>
            <a:r>
              <a:rPr lang="en-GB" sz="2000" dirty="0">
                <a:solidFill>
                  <a:srgbClr val="4472C4">
                    <a:lumMod val="50000"/>
                  </a:srgbClr>
                </a:solidFill>
                <a:latin typeface="Century Gothic" panose="020F0302020204030204"/>
              </a:rPr>
              <a:t> moment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lvl="0" indent="-457200">
              <a:buFontTx/>
              <a:buAutoNum type="alphaLcParenR"/>
              <a:defRPr/>
            </a:pPr>
            <a:r>
              <a:rPr lang="en-GB" sz="2000" dirty="0" err="1">
                <a:solidFill>
                  <a:srgbClr val="4472C4">
                    <a:lumMod val="50000"/>
                  </a:srgbClr>
                </a:solidFill>
              </a:rPr>
              <a:t>bientôt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C45335C6-4C04-4E5E-8EFB-0BFE85CEAB4B}"/>
              </a:ext>
            </a:extLst>
          </p:cNvPr>
          <p:cNvSpPr txBox="1"/>
          <p:nvPr/>
        </p:nvSpPr>
        <p:spPr>
          <a:xfrm>
            <a:off x="3081072" y="3613539"/>
            <a:ext cx="2803340" cy="707886"/>
          </a:xfrm>
          <a:prstGeom prst="rect">
            <a:avLst/>
          </a:prstGeom>
          <a:noFill/>
        </p:spPr>
        <p:txBody>
          <a:bodyPr wrap="square" rtlCol="0">
            <a:spAutoFit/>
          </a:bodyPr>
          <a:lstStyle/>
          <a:p>
            <a:pPr marL="457200" lvl="0" indent="-457200">
              <a:buFontTx/>
              <a:buAutoNum type="alphaLcParenR"/>
              <a:defRPr/>
            </a:pPr>
            <a:r>
              <a:rPr lang="en-GB" sz="2000" dirty="0" err="1">
                <a:solidFill>
                  <a:srgbClr val="4472C4">
                    <a:lumMod val="50000"/>
                  </a:srgbClr>
                </a:solidFill>
              </a:rPr>
              <a:t>en</a:t>
            </a:r>
            <a:r>
              <a:rPr lang="en-GB" sz="2000" dirty="0">
                <a:solidFill>
                  <a:srgbClr val="4472C4">
                    <a:lumMod val="50000"/>
                  </a:srgbClr>
                </a:solidFill>
              </a:rPr>
              <a:t> </a:t>
            </a:r>
            <a:r>
              <a:rPr lang="en-GB" sz="2000" dirty="0" err="1">
                <a:solidFill>
                  <a:srgbClr val="4472C4">
                    <a:lumMod val="50000"/>
                  </a:srgbClr>
                </a:solidFill>
              </a:rPr>
              <a:t>ce</a:t>
            </a:r>
            <a:r>
              <a:rPr lang="en-GB" sz="2000" dirty="0">
                <a:solidFill>
                  <a:srgbClr val="4472C4">
                    <a:lumMod val="50000"/>
                  </a:srgbClr>
                </a:solidFill>
              </a:rPr>
              <a:t> moment</a:t>
            </a:r>
          </a:p>
          <a:p>
            <a:pPr marL="457200" lvl="0" indent="-457200">
              <a:buFontTx/>
              <a:buAutoNum type="alphaLcParenR"/>
              <a:defRPr/>
            </a:pPr>
            <a:r>
              <a:rPr lang="en-GB" sz="2000" dirty="0" err="1">
                <a:solidFill>
                  <a:srgbClr val="4472C4">
                    <a:lumMod val="50000"/>
                  </a:srgbClr>
                </a:solidFill>
              </a:rPr>
              <a:t>bientôt</a:t>
            </a:r>
            <a:endParaRPr lang="en-GB" sz="2000" dirty="0">
              <a:solidFill>
                <a:srgbClr val="4472C4">
                  <a:lumMod val="50000"/>
                </a:srgbClr>
              </a:solidFill>
            </a:endParaRPr>
          </a:p>
        </p:txBody>
      </p:sp>
      <p:pic>
        <p:nvPicPr>
          <p:cNvPr id="4" name="Picture 3">
            <a:extLst>
              <a:ext uri="{FF2B5EF4-FFF2-40B4-BE49-F238E27FC236}">
                <a16:creationId xmlns:a16="http://schemas.microsoft.com/office/drawing/2014/main" id="{3BAC54CF-3987-4CDA-B080-824F9E72AFA0}"/>
              </a:ext>
            </a:extLst>
          </p:cNvPr>
          <p:cNvPicPr>
            <a:picLocks noChangeAspect="1"/>
          </p:cNvPicPr>
          <p:nvPr/>
        </p:nvPicPr>
        <p:blipFill>
          <a:blip r:embed="rId4"/>
          <a:stretch>
            <a:fillRect/>
          </a:stretch>
        </p:blipFill>
        <p:spPr>
          <a:xfrm flipH="1">
            <a:off x="290358" y="2481102"/>
            <a:ext cx="1292116" cy="3749270"/>
          </a:xfrm>
          <a:prstGeom prst="rect">
            <a:avLst/>
          </a:prstGeom>
        </p:spPr>
      </p:pic>
      <p:sp>
        <p:nvSpPr>
          <p:cNvPr id="75" name="TextBox 74">
            <a:extLst>
              <a:ext uri="{FF2B5EF4-FFF2-40B4-BE49-F238E27FC236}">
                <a16:creationId xmlns:a16="http://schemas.microsoft.com/office/drawing/2014/main" id="{E1E6F12D-8C7C-47AB-AF4F-444C41E9A899}"/>
              </a:ext>
            </a:extLst>
          </p:cNvPr>
          <p:cNvSpPr txBox="1"/>
          <p:nvPr/>
        </p:nvSpPr>
        <p:spPr>
          <a:xfrm>
            <a:off x="6922868" y="5145163"/>
            <a:ext cx="2952672" cy="707886"/>
          </a:xfrm>
          <a:prstGeom prst="rect">
            <a:avLst/>
          </a:prstGeom>
          <a:noFill/>
        </p:spPr>
        <p:txBody>
          <a:bodyPr wrap="square" rtlCol="0">
            <a:spAutoFit/>
          </a:bodyPr>
          <a:lstStyle/>
          <a:p>
            <a:pPr marL="457200" lvl="0" indent="-457200">
              <a:buFontTx/>
              <a:buAutoNum type="alphaLcParenR"/>
              <a:defRPr/>
            </a:pPr>
            <a:r>
              <a:rPr lang="en-GB" sz="2000" dirty="0">
                <a:solidFill>
                  <a:srgbClr val="4472C4">
                    <a:lumMod val="50000"/>
                  </a:srgbClr>
                </a:solidFill>
              </a:rPr>
              <a:t>nous </a:t>
            </a:r>
            <a:r>
              <a:rPr lang="en-GB" sz="2000" dirty="0" err="1">
                <a:solidFill>
                  <a:srgbClr val="4472C4">
                    <a:lumMod val="50000"/>
                  </a:srgbClr>
                </a:solidFill>
              </a:rPr>
              <a:t>allons</a:t>
            </a:r>
            <a:r>
              <a:rPr lang="en-GB" sz="2000" dirty="0">
                <a:solidFill>
                  <a:srgbClr val="4472C4">
                    <a:lumMod val="50000"/>
                  </a:srgbClr>
                </a:solidFill>
              </a:rPr>
              <a:t> </a:t>
            </a:r>
          </a:p>
          <a:p>
            <a:pPr marL="457200" lvl="0" indent="-457200">
              <a:buFontTx/>
              <a:buAutoNum type="alphaLcParenR"/>
              <a:defRPr/>
            </a:pPr>
            <a:r>
              <a:rPr lang="en-GB" sz="2000" dirty="0" err="1">
                <a:solidFill>
                  <a:srgbClr val="4472C4">
                    <a:lumMod val="50000"/>
                  </a:srgbClr>
                </a:solidFill>
              </a:rPr>
              <a:t>bientôt</a:t>
            </a:r>
            <a:endParaRPr lang="en-GB" sz="2000" dirty="0">
              <a:solidFill>
                <a:srgbClr val="4472C4">
                  <a:lumMod val="50000"/>
                </a:srgbClr>
              </a:solidFill>
            </a:endParaRPr>
          </a:p>
        </p:txBody>
      </p:sp>
      <p:sp>
        <p:nvSpPr>
          <p:cNvPr id="76" name="Action Button: Custom 16">
            <a:hlinkClick r:id="" action="ppaction://noaction" highlightClick="1">
              <a:snd r:embed="rId5" name="1 vous allez aller.wav"/>
            </a:hlinkClick>
            <a:extLst>
              <a:ext uri="{FF2B5EF4-FFF2-40B4-BE49-F238E27FC236}">
                <a16:creationId xmlns:a16="http://schemas.microsoft.com/office/drawing/2014/main" id="{46154809-D8A0-4572-AF98-A8E4E7FD8914}"/>
              </a:ext>
            </a:extLst>
          </p:cNvPr>
          <p:cNvSpPr/>
          <p:nvPr/>
        </p:nvSpPr>
        <p:spPr>
          <a:xfrm>
            <a:off x="2589268" y="271665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7" name="Action Button: Custom 16">
            <a:hlinkClick r:id="" action="ppaction://noaction" highlightClick="1">
              <a:snd r:embed="rId6" name="nous sommes en ville.wav"/>
            </a:hlinkClick>
            <a:extLst>
              <a:ext uri="{FF2B5EF4-FFF2-40B4-BE49-F238E27FC236}">
                <a16:creationId xmlns:a16="http://schemas.microsoft.com/office/drawing/2014/main" id="{8531C4A0-9AAA-4CE0-B160-7B17BBE023ED}"/>
              </a:ext>
            </a:extLst>
          </p:cNvPr>
          <p:cNvSpPr/>
          <p:nvPr/>
        </p:nvSpPr>
        <p:spPr>
          <a:xfrm>
            <a:off x="6490868" y="327349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8" name="Action Button: Custom 16">
            <a:hlinkClick r:id="" action="ppaction://noaction" highlightClick="1">
              <a:snd r:embed="rId7" name="3 bon.wav"/>
            </a:hlinkClick>
            <a:extLst>
              <a:ext uri="{FF2B5EF4-FFF2-40B4-BE49-F238E27FC236}">
                <a16:creationId xmlns:a16="http://schemas.microsoft.com/office/drawing/2014/main" id="{B542D601-2E9E-4F97-A9A3-F4E131BE72D7}"/>
              </a:ext>
            </a:extLst>
          </p:cNvPr>
          <p:cNvSpPr/>
          <p:nvPr/>
        </p:nvSpPr>
        <p:spPr>
          <a:xfrm>
            <a:off x="2589268" y="3751482"/>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9" name="Action Button: Custom 16">
            <a:hlinkClick r:id="" action="ppaction://noaction" highlightClick="1">
              <a:snd r:embed="rId8" name="4 non.wav"/>
            </a:hlinkClick>
            <a:extLst>
              <a:ext uri="{FF2B5EF4-FFF2-40B4-BE49-F238E27FC236}">
                <a16:creationId xmlns:a16="http://schemas.microsoft.com/office/drawing/2014/main" id="{7C2FE6C2-CCD5-45D1-B3B2-5C20C1F310E9}"/>
              </a:ext>
            </a:extLst>
          </p:cNvPr>
          <p:cNvSpPr/>
          <p:nvPr/>
        </p:nvSpPr>
        <p:spPr>
          <a:xfrm>
            <a:off x="6490868" y="427967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0" name="Action Button: Custom 16">
            <a:hlinkClick r:id="" action="ppaction://noaction" highlightClick="1">
              <a:snd r:embed="rId9" name="5.wav"/>
            </a:hlinkClick>
            <a:extLst>
              <a:ext uri="{FF2B5EF4-FFF2-40B4-BE49-F238E27FC236}">
                <a16:creationId xmlns:a16="http://schemas.microsoft.com/office/drawing/2014/main" id="{78DAC7A0-77BC-4F76-9514-07716BE47990}"/>
              </a:ext>
            </a:extLst>
          </p:cNvPr>
          <p:cNvSpPr/>
          <p:nvPr/>
        </p:nvSpPr>
        <p:spPr>
          <a:xfrm>
            <a:off x="2589268" y="478630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1" name="Action Button: Custom 16">
            <a:hlinkClick r:id="" action="ppaction://noaction" highlightClick="1">
              <a:snd r:embed="rId10" name="6 oui.wav"/>
            </a:hlinkClick>
            <a:extLst>
              <a:ext uri="{FF2B5EF4-FFF2-40B4-BE49-F238E27FC236}">
                <a16:creationId xmlns:a16="http://schemas.microsoft.com/office/drawing/2014/main" id="{D0B963C7-A760-4C26-BB45-443B68AD2B6A}"/>
              </a:ext>
            </a:extLst>
          </p:cNvPr>
          <p:cNvSpPr/>
          <p:nvPr/>
        </p:nvSpPr>
        <p:spPr>
          <a:xfrm>
            <a:off x="6490868" y="528585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8" name="Picture 7" descr="A picture containing shirt&#10;&#10;Description automatically generated">
            <a:extLst>
              <a:ext uri="{FF2B5EF4-FFF2-40B4-BE49-F238E27FC236}">
                <a16:creationId xmlns:a16="http://schemas.microsoft.com/office/drawing/2014/main" id="{C8F1EA7A-370D-4C8B-B90D-D157B2311B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7540" y="2996356"/>
            <a:ext cx="1570981" cy="1570981"/>
          </a:xfrm>
          <a:prstGeom prst="rect">
            <a:avLst/>
          </a:prstGeom>
        </p:spPr>
      </p:pic>
      <p:pic>
        <p:nvPicPr>
          <p:cNvPr id="82" name="Picture 81">
            <a:extLst>
              <a:ext uri="{FF2B5EF4-FFF2-40B4-BE49-F238E27FC236}">
                <a16:creationId xmlns:a16="http://schemas.microsoft.com/office/drawing/2014/main" id="{EBC396B4-EA9B-499B-A403-AA6F35E0B4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33280" y="2962569"/>
            <a:ext cx="238919" cy="248874"/>
          </a:xfrm>
          <a:prstGeom prst="rect">
            <a:avLst/>
          </a:prstGeom>
        </p:spPr>
      </p:pic>
      <p:sp>
        <p:nvSpPr>
          <p:cNvPr id="11" name="TextBox 10">
            <a:extLst>
              <a:ext uri="{FF2B5EF4-FFF2-40B4-BE49-F238E27FC236}">
                <a16:creationId xmlns:a16="http://schemas.microsoft.com/office/drawing/2014/main" id="{A814A579-4551-4161-804B-25026C8ACFD5}"/>
              </a:ext>
            </a:extLst>
          </p:cNvPr>
          <p:cNvSpPr txBox="1"/>
          <p:nvPr/>
        </p:nvSpPr>
        <p:spPr>
          <a:xfrm>
            <a:off x="3636547" y="2593553"/>
            <a:ext cx="1915166" cy="307777"/>
          </a:xfrm>
          <a:prstGeom prst="rect">
            <a:avLst/>
          </a:prstGeom>
          <a:solidFill>
            <a:schemeClr val="bg1"/>
          </a:solidFill>
        </p:spPr>
        <p:txBody>
          <a:bodyPr wrap="square" lIns="0" tIns="0" rIns="0" bIns="0" rtlCol="0">
            <a:spAutoFit/>
          </a:bodyPr>
          <a:lstStyle/>
          <a:p>
            <a:r>
              <a:rPr lang="en-GB" sz="2000" b="1" dirty="0" err="1">
                <a:solidFill>
                  <a:schemeClr val="accent1">
                    <a:lumMod val="50000"/>
                  </a:schemeClr>
                </a:solidFill>
              </a:rPr>
              <a:t>vous</a:t>
            </a:r>
            <a:r>
              <a:rPr lang="en-GB" sz="2000" b="1" dirty="0">
                <a:solidFill>
                  <a:schemeClr val="accent1">
                    <a:lumMod val="50000"/>
                  </a:schemeClr>
                </a:solidFill>
              </a:rPr>
              <a:t> </a:t>
            </a:r>
            <a:r>
              <a:rPr lang="en-GB" sz="2000" b="1" dirty="0" err="1">
                <a:solidFill>
                  <a:schemeClr val="accent1">
                    <a:lumMod val="50000"/>
                  </a:schemeClr>
                </a:solidFill>
              </a:rPr>
              <a:t>allez</a:t>
            </a:r>
            <a:r>
              <a:rPr lang="en-GB" sz="2000" b="1" dirty="0">
                <a:solidFill>
                  <a:schemeClr val="accent1">
                    <a:lumMod val="50000"/>
                  </a:schemeClr>
                </a:solidFill>
              </a:rPr>
              <a:t> </a:t>
            </a:r>
            <a:r>
              <a:rPr lang="en-GB" sz="2000" b="1" dirty="0" err="1">
                <a:solidFill>
                  <a:schemeClr val="accent1">
                    <a:lumMod val="50000"/>
                  </a:schemeClr>
                </a:solidFill>
              </a:rPr>
              <a:t>aller</a:t>
            </a:r>
            <a:endParaRPr lang="en-GB" sz="2000" b="1" dirty="0">
              <a:solidFill>
                <a:schemeClr val="accent1">
                  <a:lumMod val="50000"/>
                </a:schemeClr>
              </a:solidFill>
            </a:endParaRPr>
          </a:p>
        </p:txBody>
      </p:sp>
      <p:pic>
        <p:nvPicPr>
          <p:cNvPr id="83" name="Picture 82">
            <a:extLst>
              <a:ext uri="{FF2B5EF4-FFF2-40B4-BE49-F238E27FC236}">
                <a16:creationId xmlns:a16="http://schemas.microsoft.com/office/drawing/2014/main" id="{F27213F5-4196-4C9C-9A97-63882B2B8DF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86409" y="3191025"/>
            <a:ext cx="238919" cy="248874"/>
          </a:xfrm>
          <a:prstGeom prst="rect">
            <a:avLst/>
          </a:prstGeom>
        </p:spPr>
      </p:pic>
      <p:sp>
        <p:nvSpPr>
          <p:cNvPr id="84" name="TextBox 83">
            <a:extLst>
              <a:ext uri="{FF2B5EF4-FFF2-40B4-BE49-F238E27FC236}">
                <a16:creationId xmlns:a16="http://schemas.microsoft.com/office/drawing/2014/main" id="{787715D1-4DD8-40F6-943B-42F19A4AB4AF}"/>
              </a:ext>
            </a:extLst>
          </p:cNvPr>
          <p:cNvSpPr txBox="1"/>
          <p:nvPr/>
        </p:nvSpPr>
        <p:spPr>
          <a:xfrm>
            <a:off x="7441621" y="3489497"/>
            <a:ext cx="1915166" cy="307777"/>
          </a:xfrm>
          <a:prstGeom prst="rect">
            <a:avLst/>
          </a:prstGeom>
          <a:solidFill>
            <a:schemeClr val="bg1"/>
          </a:solidFill>
        </p:spPr>
        <p:txBody>
          <a:bodyPr wrap="square" lIns="0" tIns="0" rIns="0" bIns="0" rtlCol="0">
            <a:spAutoFit/>
          </a:bodyPr>
          <a:lstStyle/>
          <a:p>
            <a:r>
              <a:rPr lang="en-GB" sz="2000" b="1" dirty="0">
                <a:solidFill>
                  <a:schemeClr val="accent1">
                    <a:lumMod val="50000"/>
                  </a:schemeClr>
                </a:solidFill>
              </a:rPr>
              <a:t>nous </a:t>
            </a:r>
            <a:r>
              <a:rPr lang="en-GB" sz="2000" b="1" dirty="0" err="1">
                <a:solidFill>
                  <a:schemeClr val="accent1">
                    <a:lumMod val="50000"/>
                  </a:schemeClr>
                </a:solidFill>
              </a:rPr>
              <a:t>sommes</a:t>
            </a:r>
            <a:endParaRPr lang="en-GB" sz="2000" b="1" dirty="0">
              <a:solidFill>
                <a:schemeClr val="accent1">
                  <a:lumMod val="50000"/>
                </a:schemeClr>
              </a:solidFill>
            </a:endParaRPr>
          </a:p>
        </p:txBody>
      </p:sp>
      <p:sp>
        <p:nvSpPr>
          <p:cNvPr id="85" name="TextBox 84">
            <a:extLst>
              <a:ext uri="{FF2B5EF4-FFF2-40B4-BE49-F238E27FC236}">
                <a16:creationId xmlns:a16="http://schemas.microsoft.com/office/drawing/2014/main" id="{8D3CBDC9-B440-4379-9C60-A8DD076FA189}"/>
              </a:ext>
            </a:extLst>
          </p:cNvPr>
          <p:cNvSpPr txBox="1"/>
          <p:nvPr/>
        </p:nvSpPr>
        <p:spPr>
          <a:xfrm>
            <a:off x="3636547" y="3967482"/>
            <a:ext cx="1915166" cy="307777"/>
          </a:xfrm>
          <a:prstGeom prst="rect">
            <a:avLst/>
          </a:prstGeom>
          <a:solidFill>
            <a:schemeClr val="bg1"/>
          </a:solidFill>
        </p:spPr>
        <p:txBody>
          <a:bodyPr wrap="square" lIns="0" tIns="0" rIns="0" bIns="0" rtlCol="0">
            <a:spAutoFit/>
          </a:bodyPr>
          <a:lstStyle/>
          <a:p>
            <a:r>
              <a:rPr lang="en-GB" sz="2000" b="1" dirty="0" err="1">
                <a:solidFill>
                  <a:schemeClr val="accent1">
                    <a:lumMod val="50000"/>
                  </a:schemeClr>
                </a:solidFill>
              </a:rPr>
              <a:t>vous</a:t>
            </a:r>
            <a:r>
              <a:rPr lang="en-GB" sz="2000" b="1" dirty="0">
                <a:solidFill>
                  <a:schemeClr val="accent1">
                    <a:lumMod val="50000"/>
                  </a:schemeClr>
                </a:solidFill>
              </a:rPr>
              <a:t> </a:t>
            </a:r>
            <a:r>
              <a:rPr lang="en-GB" sz="2000" b="1" dirty="0" err="1">
                <a:solidFill>
                  <a:schemeClr val="accent1">
                    <a:lumMod val="50000"/>
                  </a:schemeClr>
                </a:solidFill>
              </a:rPr>
              <a:t>allez</a:t>
            </a:r>
            <a:endParaRPr lang="en-GB" sz="2000" b="1" dirty="0">
              <a:solidFill>
                <a:schemeClr val="accent1">
                  <a:lumMod val="50000"/>
                </a:schemeClr>
              </a:solidFill>
            </a:endParaRPr>
          </a:p>
        </p:txBody>
      </p:sp>
      <p:pic>
        <p:nvPicPr>
          <p:cNvPr id="86" name="Picture 85">
            <a:extLst>
              <a:ext uri="{FF2B5EF4-FFF2-40B4-BE49-F238E27FC236}">
                <a16:creationId xmlns:a16="http://schemas.microsoft.com/office/drawing/2014/main" id="{BC82676A-0DB0-4FE2-BBBA-CF35D24EBE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55936" y="3670455"/>
            <a:ext cx="238919" cy="248874"/>
          </a:xfrm>
          <a:prstGeom prst="rect">
            <a:avLst/>
          </a:prstGeom>
        </p:spPr>
      </p:pic>
      <p:sp>
        <p:nvSpPr>
          <p:cNvPr id="87" name="TextBox 86">
            <a:extLst>
              <a:ext uri="{FF2B5EF4-FFF2-40B4-BE49-F238E27FC236}">
                <a16:creationId xmlns:a16="http://schemas.microsoft.com/office/drawing/2014/main" id="{EABFB240-FCA0-4AA0-8C42-184593CE8DF9}"/>
              </a:ext>
            </a:extLst>
          </p:cNvPr>
          <p:cNvSpPr txBox="1"/>
          <p:nvPr/>
        </p:nvSpPr>
        <p:spPr>
          <a:xfrm>
            <a:off x="7441621" y="4197383"/>
            <a:ext cx="2379636" cy="307777"/>
          </a:xfrm>
          <a:prstGeom prst="rect">
            <a:avLst/>
          </a:prstGeom>
          <a:solidFill>
            <a:schemeClr val="bg1"/>
          </a:solidFill>
        </p:spPr>
        <p:txBody>
          <a:bodyPr wrap="square" lIns="0" tIns="0" rIns="0" bIns="0" rtlCol="0">
            <a:spAutoFit/>
          </a:bodyPr>
          <a:lstStyle/>
          <a:p>
            <a:r>
              <a:rPr lang="en-GB" sz="2000" b="1" dirty="0">
                <a:solidFill>
                  <a:schemeClr val="accent1">
                    <a:lumMod val="50000"/>
                  </a:schemeClr>
                </a:solidFill>
              </a:rPr>
              <a:t>nous </a:t>
            </a:r>
            <a:r>
              <a:rPr lang="en-GB" sz="2000" b="1" dirty="0" err="1">
                <a:solidFill>
                  <a:schemeClr val="accent1">
                    <a:lumMod val="50000"/>
                  </a:schemeClr>
                </a:solidFill>
              </a:rPr>
              <a:t>allons</a:t>
            </a:r>
            <a:r>
              <a:rPr lang="en-GB" sz="2000" b="1" dirty="0">
                <a:solidFill>
                  <a:schemeClr val="accent1">
                    <a:lumMod val="50000"/>
                  </a:schemeClr>
                </a:solidFill>
              </a:rPr>
              <a:t> </a:t>
            </a:r>
            <a:r>
              <a:rPr lang="en-GB" sz="2000" b="1" dirty="0" err="1">
                <a:solidFill>
                  <a:schemeClr val="accent1">
                    <a:lumMod val="50000"/>
                  </a:schemeClr>
                </a:solidFill>
              </a:rPr>
              <a:t>aller</a:t>
            </a:r>
            <a:endParaRPr lang="en-GB" sz="2000" b="1" dirty="0">
              <a:solidFill>
                <a:schemeClr val="accent1">
                  <a:lumMod val="50000"/>
                </a:schemeClr>
              </a:solidFill>
            </a:endParaRPr>
          </a:p>
        </p:txBody>
      </p:sp>
      <p:pic>
        <p:nvPicPr>
          <p:cNvPr id="88" name="Picture 87">
            <a:extLst>
              <a:ext uri="{FF2B5EF4-FFF2-40B4-BE49-F238E27FC236}">
                <a16:creationId xmlns:a16="http://schemas.microsoft.com/office/drawing/2014/main" id="{B850518F-AE09-4125-9555-7942305B91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11979" y="4523926"/>
            <a:ext cx="238919" cy="248874"/>
          </a:xfrm>
          <a:prstGeom prst="rect">
            <a:avLst/>
          </a:prstGeom>
        </p:spPr>
      </p:pic>
      <p:pic>
        <p:nvPicPr>
          <p:cNvPr id="12" name="Picture 11">
            <a:extLst>
              <a:ext uri="{FF2B5EF4-FFF2-40B4-BE49-F238E27FC236}">
                <a16:creationId xmlns:a16="http://schemas.microsoft.com/office/drawing/2014/main" id="{3E2B5551-CE27-4303-94FE-797CD7138555}"/>
              </a:ext>
            </a:extLst>
          </p:cNvPr>
          <p:cNvPicPr>
            <a:picLocks noChangeAspect="1"/>
          </p:cNvPicPr>
          <p:nvPr/>
        </p:nvPicPr>
        <p:blipFill>
          <a:blip r:embed="rId13"/>
          <a:stretch>
            <a:fillRect/>
          </a:stretch>
        </p:blipFill>
        <p:spPr>
          <a:xfrm flipH="1">
            <a:off x="10846298" y="2335512"/>
            <a:ext cx="394784" cy="744039"/>
          </a:xfrm>
          <a:prstGeom prst="rect">
            <a:avLst/>
          </a:prstGeom>
        </p:spPr>
      </p:pic>
      <p:pic>
        <p:nvPicPr>
          <p:cNvPr id="16" name="Picture 15" descr="A person wearing a costume&#10;&#10;Description automatically generated">
            <a:extLst>
              <a:ext uri="{FF2B5EF4-FFF2-40B4-BE49-F238E27FC236}">
                <a16:creationId xmlns:a16="http://schemas.microsoft.com/office/drawing/2014/main" id="{152CA797-C40C-43A0-9ABE-0555DF71B9D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17274" y="2739286"/>
            <a:ext cx="874726" cy="1012540"/>
          </a:xfrm>
          <a:prstGeom prst="rect">
            <a:avLst/>
          </a:prstGeom>
        </p:spPr>
      </p:pic>
      <p:pic>
        <p:nvPicPr>
          <p:cNvPr id="89" name="Picture 88">
            <a:extLst>
              <a:ext uri="{FF2B5EF4-FFF2-40B4-BE49-F238E27FC236}">
                <a16:creationId xmlns:a16="http://schemas.microsoft.com/office/drawing/2014/main" id="{03053F7A-9BEE-4E99-8D2E-968C870A5F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37587" y="5036985"/>
            <a:ext cx="238919" cy="248874"/>
          </a:xfrm>
          <a:prstGeom prst="rect">
            <a:avLst/>
          </a:prstGeom>
        </p:spPr>
      </p:pic>
      <p:sp>
        <p:nvSpPr>
          <p:cNvPr id="90" name="TextBox 89">
            <a:extLst>
              <a:ext uri="{FF2B5EF4-FFF2-40B4-BE49-F238E27FC236}">
                <a16:creationId xmlns:a16="http://schemas.microsoft.com/office/drawing/2014/main" id="{66C77286-4C11-47A6-B2F2-5048C3F1D6AB}"/>
              </a:ext>
            </a:extLst>
          </p:cNvPr>
          <p:cNvSpPr txBox="1"/>
          <p:nvPr/>
        </p:nvSpPr>
        <p:spPr>
          <a:xfrm>
            <a:off x="3636547" y="4675368"/>
            <a:ext cx="2269754" cy="307777"/>
          </a:xfrm>
          <a:prstGeom prst="rect">
            <a:avLst/>
          </a:prstGeom>
          <a:solidFill>
            <a:schemeClr val="bg1"/>
          </a:solidFill>
        </p:spPr>
        <p:txBody>
          <a:bodyPr wrap="square" lIns="0" tIns="0" rIns="0" bIns="0" rtlCol="0">
            <a:spAutoFit/>
          </a:bodyPr>
          <a:lstStyle/>
          <a:p>
            <a:r>
              <a:rPr lang="en-GB" sz="2000" b="1" dirty="0" err="1">
                <a:solidFill>
                  <a:schemeClr val="accent1">
                    <a:lumMod val="50000"/>
                  </a:schemeClr>
                </a:solidFill>
              </a:rPr>
              <a:t>vous</a:t>
            </a:r>
            <a:r>
              <a:rPr lang="en-GB" sz="2000" b="1" dirty="0">
                <a:solidFill>
                  <a:schemeClr val="accent1">
                    <a:lumMod val="50000"/>
                  </a:schemeClr>
                </a:solidFill>
              </a:rPr>
              <a:t> </a:t>
            </a:r>
            <a:r>
              <a:rPr lang="en-GB" sz="2000" b="1" dirty="0" err="1">
                <a:solidFill>
                  <a:schemeClr val="accent1">
                    <a:lumMod val="50000"/>
                  </a:schemeClr>
                </a:solidFill>
              </a:rPr>
              <a:t>allez</a:t>
            </a:r>
            <a:r>
              <a:rPr lang="en-GB" sz="2000" b="1" dirty="0">
                <a:solidFill>
                  <a:schemeClr val="accent1">
                    <a:lumMod val="50000"/>
                  </a:schemeClr>
                </a:solidFill>
              </a:rPr>
              <a:t> prendre</a:t>
            </a:r>
          </a:p>
        </p:txBody>
      </p:sp>
      <p:pic>
        <p:nvPicPr>
          <p:cNvPr id="91" name="Picture 90">
            <a:extLst>
              <a:ext uri="{FF2B5EF4-FFF2-40B4-BE49-F238E27FC236}">
                <a16:creationId xmlns:a16="http://schemas.microsoft.com/office/drawing/2014/main" id="{C4C20069-822B-4EF9-8D13-CFD84E1872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11236" y="5524899"/>
            <a:ext cx="238919" cy="248874"/>
          </a:xfrm>
          <a:prstGeom prst="rect">
            <a:avLst/>
          </a:prstGeom>
        </p:spPr>
      </p:pic>
      <p:sp>
        <p:nvSpPr>
          <p:cNvPr id="92" name="TextBox 91">
            <a:extLst>
              <a:ext uri="{FF2B5EF4-FFF2-40B4-BE49-F238E27FC236}">
                <a16:creationId xmlns:a16="http://schemas.microsoft.com/office/drawing/2014/main" id="{83BCFA6C-EF59-4C7F-AF6D-8019E008F686}"/>
              </a:ext>
            </a:extLst>
          </p:cNvPr>
          <p:cNvSpPr txBox="1"/>
          <p:nvPr/>
        </p:nvSpPr>
        <p:spPr>
          <a:xfrm>
            <a:off x="7464403" y="5194476"/>
            <a:ext cx="3049199" cy="307777"/>
          </a:xfrm>
          <a:prstGeom prst="rect">
            <a:avLst/>
          </a:prstGeom>
          <a:solidFill>
            <a:schemeClr val="bg1"/>
          </a:solidFill>
        </p:spPr>
        <p:txBody>
          <a:bodyPr wrap="square" lIns="0" tIns="0" rIns="0" bIns="0" rtlCol="0">
            <a:spAutoFit/>
          </a:bodyPr>
          <a:lstStyle/>
          <a:p>
            <a:r>
              <a:rPr lang="en-GB" sz="2000" b="1" dirty="0">
                <a:solidFill>
                  <a:schemeClr val="accent1">
                    <a:lumMod val="50000"/>
                  </a:schemeClr>
                </a:solidFill>
              </a:rPr>
              <a:t>nous </a:t>
            </a:r>
            <a:r>
              <a:rPr lang="en-GB" sz="2000" b="1" dirty="0" err="1">
                <a:solidFill>
                  <a:schemeClr val="accent1">
                    <a:lumMod val="50000"/>
                  </a:schemeClr>
                </a:solidFill>
              </a:rPr>
              <a:t>allons</a:t>
            </a:r>
            <a:r>
              <a:rPr lang="en-GB" sz="2000" b="1" dirty="0">
                <a:solidFill>
                  <a:schemeClr val="accent1">
                    <a:lumMod val="50000"/>
                  </a:schemeClr>
                </a:solidFill>
              </a:rPr>
              <a:t> commencer</a:t>
            </a:r>
          </a:p>
        </p:txBody>
      </p:sp>
      <p:pic>
        <p:nvPicPr>
          <p:cNvPr id="4098" name="Picture 2" descr="Dark City Clip Art">
            <a:extLst>
              <a:ext uri="{FF2B5EF4-FFF2-40B4-BE49-F238E27FC236}">
                <a16:creationId xmlns:a16="http://schemas.microsoft.com/office/drawing/2014/main" id="{8F7B76CF-2426-428C-8FA3-F2AFCD845E8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32003" y="3021088"/>
            <a:ext cx="490168" cy="35455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Dark City Clip Art">
            <a:extLst>
              <a:ext uri="{FF2B5EF4-FFF2-40B4-BE49-F238E27FC236}">
                <a16:creationId xmlns:a16="http://schemas.microsoft.com/office/drawing/2014/main" id="{7661053E-FB0E-4C31-A50C-478762FBB7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37843" y="3554954"/>
            <a:ext cx="490168" cy="35455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Island, Palm, And The Sun Clip Art">
            <a:extLst>
              <a:ext uri="{FF2B5EF4-FFF2-40B4-BE49-F238E27FC236}">
                <a16:creationId xmlns:a16="http://schemas.microsoft.com/office/drawing/2014/main" id="{BCC2F621-FF85-4B64-A05D-2C7161F1796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52955" y="4567337"/>
            <a:ext cx="429943" cy="34825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Photo Camera, Camera, Pictures, Photo">
            <a:extLst>
              <a:ext uri="{FF2B5EF4-FFF2-40B4-BE49-F238E27FC236}">
                <a16:creationId xmlns:a16="http://schemas.microsoft.com/office/drawing/2014/main" id="{8F2E23D8-83EF-4083-B984-0B8B19259CB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97335" y="5155297"/>
            <a:ext cx="540866" cy="32373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8CE6D737-E5EE-4F3E-B711-9448BBAB9550}"/>
              </a:ext>
            </a:extLst>
          </p:cNvPr>
          <p:cNvPicPr>
            <a:picLocks noChangeAspect="1"/>
          </p:cNvPicPr>
          <p:nvPr/>
        </p:nvPicPr>
        <p:blipFill rotWithShape="1">
          <a:blip r:embed="rId18"/>
          <a:srcRect l="27388" t="6241" b="9968"/>
          <a:stretch/>
        </p:blipFill>
        <p:spPr>
          <a:xfrm>
            <a:off x="8818912" y="5555045"/>
            <a:ext cx="546522" cy="362686"/>
          </a:xfrm>
          <a:prstGeom prst="rect">
            <a:avLst/>
          </a:prstGeom>
        </p:spPr>
      </p:pic>
      <p:pic>
        <p:nvPicPr>
          <p:cNvPr id="4102" name="Picture 6" descr="Shop, Candy, Home, House, Shopping, Shack, Building">
            <a:extLst>
              <a:ext uri="{FF2B5EF4-FFF2-40B4-BE49-F238E27FC236}">
                <a16:creationId xmlns:a16="http://schemas.microsoft.com/office/drawing/2014/main" id="{D350EC7D-0ACD-48CC-B0C5-CE74A4265BB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82353" y="3970660"/>
            <a:ext cx="485824" cy="53731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1F051E6-5165-4CD6-9A95-199CDFD8703F}"/>
              </a:ext>
            </a:extLst>
          </p:cNvPr>
          <p:cNvSpPr txBox="1"/>
          <p:nvPr/>
        </p:nvSpPr>
        <p:spPr>
          <a:xfrm>
            <a:off x="10270720" y="5148073"/>
            <a:ext cx="1738326" cy="707886"/>
          </a:xfrm>
          <a:prstGeom prst="rect">
            <a:avLst/>
          </a:prstGeom>
          <a:solidFill>
            <a:schemeClr val="accent1">
              <a:lumMod val="50000"/>
            </a:schemeClr>
          </a:solidFill>
          <a:ln>
            <a:solidFill>
              <a:srgbClr val="FF6600"/>
            </a:solidFill>
          </a:ln>
        </p:spPr>
        <p:txBody>
          <a:bodyPr wrap="square" rtlCol="0">
            <a:spAutoFit/>
          </a:bodyPr>
          <a:lstStyle/>
          <a:p>
            <a:r>
              <a:rPr lang="en-GB" sz="2000" i="1" dirty="0">
                <a:solidFill>
                  <a:schemeClr val="bg1"/>
                </a:solidFill>
              </a:rPr>
              <a:t>commencer</a:t>
            </a:r>
          </a:p>
          <a:p>
            <a:pPr algn="ctr"/>
            <a:r>
              <a:rPr lang="en-GB" sz="2000" dirty="0">
                <a:solidFill>
                  <a:schemeClr val="bg1"/>
                </a:solidFill>
              </a:rPr>
              <a:t>to begin</a:t>
            </a:r>
          </a:p>
        </p:txBody>
      </p:sp>
      <p:sp>
        <p:nvSpPr>
          <p:cNvPr id="45" name="Rounded Rectangular Callout 16">
            <a:extLst>
              <a:ext uri="{FF2B5EF4-FFF2-40B4-BE49-F238E27FC236}">
                <a16:creationId xmlns:a16="http://schemas.microsoft.com/office/drawing/2014/main" id="{4500CABE-7B8E-4CDF-82E1-1B9FB14A31AA}"/>
              </a:ext>
            </a:extLst>
          </p:cNvPr>
          <p:cNvSpPr/>
          <p:nvPr/>
        </p:nvSpPr>
        <p:spPr>
          <a:xfrm>
            <a:off x="2919469" y="1806118"/>
            <a:ext cx="5015317" cy="1791438"/>
          </a:xfrm>
          <a:prstGeom prst="wedgeRoundRectCallout">
            <a:avLst>
              <a:gd name="adj1" fmla="val -21619"/>
              <a:gd name="adj2" fmla="val 64300"/>
              <a:gd name="adj3" fmla="val 16667"/>
            </a:avLst>
          </a:prstGeom>
          <a:solidFill>
            <a:schemeClr val="accent1">
              <a:lumMod val="50000"/>
            </a:schemeClr>
          </a:solid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Abdel’s mum asks him </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‘Are you going to the shops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now</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lang="en-GB" sz="2000" dirty="0">
                <a:solidFill>
                  <a:prstClr val="white"/>
                </a:solidFill>
                <a:latin typeface="Century Gothic" panose="020B0502020202020204" pitchFamily="34" charset="0"/>
              </a:rPr>
              <a: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Vous</a:t>
            </a: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allez</a:t>
            </a: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dans les </a:t>
            </a:r>
            <a:r>
              <a:rPr kumimoji="0" lang="en-GB" sz="20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magasins</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 is not talking about the future, as there is no </a:t>
            </a:r>
            <a:r>
              <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infinitive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after </a:t>
            </a:r>
            <a:r>
              <a:rPr lang="en-GB" sz="2000" b="1" i="1" dirty="0" err="1">
                <a:solidFill>
                  <a:prstClr val="white"/>
                </a:solidFill>
                <a:latin typeface="Century Gothic" panose="020B0502020202020204" pitchFamily="34" charset="0"/>
              </a:rPr>
              <a:t>Vous</a:t>
            </a:r>
            <a:r>
              <a:rPr lang="en-GB" sz="2000" b="1" i="1" dirty="0">
                <a:solidFill>
                  <a:prstClr val="white"/>
                </a:solidFill>
                <a:latin typeface="Century Gothic" panose="020B0502020202020204" pitchFamily="34" charset="0"/>
              </a:rPr>
              <a:t> </a:t>
            </a:r>
            <a:r>
              <a:rPr lang="en-GB" sz="2000" b="1" i="1" dirty="0" err="1">
                <a:solidFill>
                  <a:prstClr val="white"/>
                </a:solidFill>
                <a:latin typeface="Century Gothic" panose="020B0502020202020204" pitchFamily="34" charset="0"/>
              </a:rPr>
              <a:t>allez</a:t>
            </a:r>
            <a:r>
              <a:rPr kumimoji="0" lang="en-GB" sz="20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8539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4" grpId="0" animBg="1"/>
      <p:bldP spid="85" grpId="0" animBg="1"/>
      <p:bldP spid="87" grpId="0" animBg="1"/>
      <p:bldP spid="90" grpId="0" animBg="1"/>
      <p:bldP spid="92" grpId="0" animBg="1"/>
      <p:bldP spid="45" grpId="0" animBg="1"/>
      <p:bldP spid="4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595F-DFB4-C243-93BB-2426D873E733}"/>
              </a:ext>
            </a:extLst>
          </p:cNvPr>
          <p:cNvSpPr>
            <a:spLocks noGrp="1"/>
          </p:cNvSpPr>
          <p:nvPr>
            <p:ph type="title"/>
          </p:nvPr>
        </p:nvSpPr>
        <p:spPr>
          <a:xfrm>
            <a:off x="16128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pic>
        <p:nvPicPr>
          <p:cNvPr id="5" name="Picture 2" descr="the su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53560" y="1674976"/>
            <a:ext cx="3228763" cy="3241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moon with a cross over it"/>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6988" y="1124803"/>
            <a:ext cx="3715240" cy="3715240"/>
          </a:xfrm>
          <a:prstGeom prst="rect">
            <a:avLst/>
          </a:prstGeom>
        </p:spPr>
      </p:pic>
      <p:sp>
        <p:nvSpPr>
          <p:cNvPr id="10" name="TextBox 9">
            <a:extLst>
              <a:ext uri="{FF2B5EF4-FFF2-40B4-BE49-F238E27FC236}">
                <a16:creationId xmlns:a16="http://schemas.microsoft.com/office/drawing/2014/main" id="{523DC9B6-EFAC-4481-A633-5B5655C6B429}"/>
              </a:ext>
            </a:extLst>
          </p:cNvPr>
          <p:cNvSpPr txBox="1"/>
          <p:nvPr/>
        </p:nvSpPr>
        <p:spPr>
          <a:xfrm>
            <a:off x="6522617" y="-167569"/>
            <a:ext cx="4154269"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13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3" name="TextBox 2"/>
          <p:cNvSpPr txBox="1"/>
          <p:nvPr/>
        </p:nvSpPr>
        <p:spPr>
          <a:xfrm>
            <a:off x="3392214" y="4437805"/>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402905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j jour.wav"/>
                                        </p:tgtEl>
                                      </p:cMediaNode>
                                    </p:audio>
                                  </p:sub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1A4795ED-6D71-4DCA-8064-B6B0AC370043}"/>
              </a:ext>
            </a:extLst>
          </p:cNvPr>
          <p:cNvSpPr txBox="1"/>
          <p:nvPr/>
        </p:nvSpPr>
        <p:spPr>
          <a:xfrm>
            <a:off x="24855" y="1121612"/>
            <a:ext cx="11959757" cy="1043619"/>
          </a:xfrm>
          <a:prstGeom prst="rect">
            <a:avLst/>
          </a:prstGeom>
          <a:noFill/>
        </p:spPr>
        <p:txBody>
          <a:bodyPr wrap="square" rtlCol="0">
            <a:spAutoFit/>
          </a:bodyPr>
          <a:lstStyle/>
          <a:p>
            <a:pPr lvl="0">
              <a:lnSpc>
                <a:spcPct val="150000"/>
              </a:lnSpc>
              <a:defRPr/>
            </a:pPr>
            <a:r>
              <a:rPr lang="fr-FR" sz="2200" dirty="0">
                <a:solidFill>
                  <a:schemeClr val="accent1">
                    <a:lumMod val="50000"/>
                  </a:schemeClr>
                </a:solidFill>
                <a:latin typeface="Century Gothic" panose="020B0502020202020204" pitchFamily="34" charset="0"/>
              </a:rPr>
              <a:t>La mère d’Abdel a encore des questions ! </a:t>
            </a:r>
          </a:p>
          <a:p>
            <a:pPr lvl="0">
              <a:lnSpc>
                <a:spcPct val="150000"/>
              </a:lnSpc>
              <a:defRPr/>
            </a:pPr>
            <a:r>
              <a:rPr lang="fr-FR" sz="2200" dirty="0">
                <a:solidFill>
                  <a:schemeClr val="accent1">
                    <a:lumMod val="50000"/>
                  </a:schemeClr>
                </a:solidFill>
                <a:latin typeface="Century Gothic" panose="020B0502020202020204" pitchFamily="34" charset="0"/>
              </a:rPr>
              <a:t>Écoute et coche. </a:t>
            </a:r>
            <a:endParaRPr kumimoji="0" lang="fr-FR"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1" y="269875"/>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24855" y="269875"/>
            <a:ext cx="5631472" cy="713163"/>
          </a:xfrm>
        </p:spPr>
        <p:txBody>
          <a:bodyPr>
            <a:normAutofit/>
          </a:bodyPr>
          <a:lstStyle/>
          <a:p>
            <a:r>
              <a:rPr lang="fr-FR" sz="2600" b="1" dirty="0">
                <a:solidFill>
                  <a:schemeClr val="bg1"/>
                </a:solidFill>
              </a:rPr>
              <a:t>En ce moment ou bientôt ? (2/2)</a:t>
            </a:r>
            <a:endParaRPr lang="fr-FR" sz="2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4" name="Rounded Rectangle 46" descr="background rectangle">
            <a:extLst>
              <a:ext uri="{FF2B5EF4-FFF2-40B4-BE49-F238E27FC236}">
                <a16:creationId xmlns:a16="http://schemas.microsoft.com/office/drawing/2014/main" id="{C829DD8B-BE13-4479-820C-0A55791172CB}"/>
              </a:ext>
            </a:extLst>
          </p:cNvPr>
          <p:cNvSpPr/>
          <p:nvPr/>
        </p:nvSpPr>
        <p:spPr>
          <a:xfrm>
            <a:off x="10458449" y="233629"/>
            <a:ext cx="1511389" cy="38149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écouter</a:t>
            </a:r>
          </a:p>
        </p:txBody>
      </p:sp>
      <p:sp>
        <p:nvSpPr>
          <p:cNvPr id="44" name="TextBox 43">
            <a:extLst>
              <a:ext uri="{FF2B5EF4-FFF2-40B4-BE49-F238E27FC236}">
                <a16:creationId xmlns:a16="http://schemas.microsoft.com/office/drawing/2014/main" id="{F107FF94-F1D9-41BA-B8C7-1C453EDB396F}"/>
              </a:ext>
            </a:extLst>
          </p:cNvPr>
          <p:cNvSpPr txBox="1"/>
          <p:nvPr/>
        </p:nvSpPr>
        <p:spPr>
          <a:xfrm>
            <a:off x="6922868" y="4140467"/>
            <a:ext cx="2952672"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moment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bientôt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AA5E3478-A57C-41CE-A184-53BF84C64E42}"/>
              </a:ext>
            </a:extLst>
          </p:cNvPr>
          <p:cNvSpPr txBox="1"/>
          <p:nvPr/>
        </p:nvSpPr>
        <p:spPr>
          <a:xfrm>
            <a:off x="6922868" y="3135554"/>
            <a:ext cx="2952672"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moment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bientôt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219EEF0A-AF0D-4A8F-8FD7-FAA4AB8C64D9}"/>
              </a:ext>
            </a:extLst>
          </p:cNvPr>
          <p:cNvSpPr txBox="1"/>
          <p:nvPr/>
        </p:nvSpPr>
        <p:spPr>
          <a:xfrm>
            <a:off x="3081072" y="4648363"/>
            <a:ext cx="2644812"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moment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bientôt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Speech Bubble: Rectangle with Corners Rounded 58">
            <a:extLst>
              <a:ext uri="{FF2B5EF4-FFF2-40B4-BE49-F238E27FC236}">
                <a16:creationId xmlns:a16="http://schemas.microsoft.com/office/drawing/2014/main" id="{5DB4D147-BF15-4D49-B808-643BEE634B54}"/>
              </a:ext>
            </a:extLst>
          </p:cNvPr>
          <p:cNvSpPr/>
          <p:nvPr/>
        </p:nvSpPr>
        <p:spPr>
          <a:xfrm>
            <a:off x="2316461" y="2406961"/>
            <a:ext cx="3655654" cy="3310898"/>
          </a:xfrm>
          <a:prstGeom prst="wedgeRoundRectCallout">
            <a:avLst>
              <a:gd name="adj1" fmla="val -65887"/>
              <a:gd name="adj2" fmla="val -22076"/>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Speech Bubble: Rectangle with Corners Rounded 61">
            <a:extLst>
              <a:ext uri="{FF2B5EF4-FFF2-40B4-BE49-F238E27FC236}">
                <a16:creationId xmlns:a16="http://schemas.microsoft.com/office/drawing/2014/main" id="{503B7833-D1F1-4CAD-8D76-F1B0E5C6CB3E}"/>
              </a:ext>
            </a:extLst>
          </p:cNvPr>
          <p:cNvSpPr/>
          <p:nvPr/>
        </p:nvSpPr>
        <p:spPr>
          <a:xfrm>
            <a:off x="6307589" y="2838961"/>
            <a:ext cx="3611915" cy="3310898"/>
          </a:xfrm>
          <a:prstGeom prst="wedgeRoundRectCallout">
            <a:avLst>
              <a:gd name="adj1" fmla="val 62344"/>
              <a:gd name="adj2" fmla="val -23449"/>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5611AD5D-EBFA-4274-8BB0-3968C9205EAB}"/>
              </a:ext>
            </a:extLst>
          </p:cNvPr>
          <p:cNvSpPr txBox="1"/>
          <p:nvPr/>
        </p:nvSpPr>
        <p:spPr>
          <a:xfrm>
            <a:off x="3081072" y="2578715"/>
            <a:ext cx="2644812"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moment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bientôt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C45335C6-4C04-4E5E-8EFB-0BFE85CEAB4B}"/>
              </a:ext>
            </a:extLst>
          </p:cNvPr>
          <p:cNvSpPr txBox="1"/>
          <p:nvPr/>
        </p:nvSpPr>
        <p:spPr>
          <a:xfrm>
            <a:off x="3081072" y="3613539"/>
            <a:ext cx="2803340"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moment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bientôt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id="{3BAC54CF-3987-4CDA-B080-824F9E72AFA0}"/>
              </a:ext>
            </a:extLst>
          </p:cNvPr>
          <p:cNvPicPr>
            <a:picLocks noChangeAspect="1"/>
          </p:cNvPicPr>
          <p:nvPr/>
        </p:nvPicPr>
        <p:blipFill>
          <a:blip r:embed="rId4"/>
          <a:stretch>
            <a:fillRect/>
          </a:stretch>
        </p:blipFill>
        <p:spPr>
          <a:xfrm flipH="1">
            <a:off x="290358" y="2481102"/>
            <a:ext cx="1292116" cy="3749270"/>
          </a:xfrm>
          <a:prstGeom prst="rect">
            <a:avLst/>
          </a:prstGeom>
        </p:spPr>
      </p:pic>
      <p:sp>
        <p:nvSpPr>
          <p:cNvPr id="75" name="TextBox 74">
            <a:extLst>
              <a:ext uri="{FF2B5EF4-FFF2-40B4-BE49-F238E27FC236}">
                <a16:creationId xmlns:a16="http://schemas.microsoft.com/office/drawing/2014/main" id="{E1E6F12D-8C7C-47AB-AF4F-444C41E9A899}"/>
              </a:ext>
            </a:extLst>
          </p:cNvPr>
          <p:cNvSpPr txBox="1"/>
          <p:nvPr/>
        </p:nvSpPr>
        <p:spPr>
          <a:xfrm>
            <a:off x="6922868" y="5145163"/>
            <a:ext cx="2952672"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allons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bientôt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814A579-4551-4161-804B-25026C8ACFD5}"/>
              </a:ext>
            </a:extLst>
          </p:cNvPr>
          <p:cNvSpPr txBox="1"/>
          <p:nvPr/>
        </p:nvSpPr>
        <p:spPr>
          <a:xfrm>
            <a:off x="3636547" y="2929654"/>
            <a:ext cx="1915166" cy="307777"/>
          </a:xfrm>
          <a:prstGeom prst="rect">
            <a:avLst/>
          </a:prstGeom>
          <a:solidFill>
            <a:schemeClr val="bg1"/>
          </a:solidFill>
        </p:spPr>
        <p:txBody>
          <a:bodyPr wrap="square" lIns="0" tIns="0" rIns="0" bIns="0" rtlCol="0">
            <a:spAutoFit/>
          </a:bodyPr>
          <a:lstStyle/>
          <a:p>
            <a:pPr lvl="0"/>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vous</a:t>
            </a:r>
            <a:r>
              <a:rPr kumimoji="0" lang="en-GB" sz="20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lang="en-GB" sz="2000" b="1" dirty="0" err="1">
                <a:solidFill>
                  <a:schemeClr val="accent1">
                    <a:lumMod val="50000"/>
                  </a:schemeClr>
                </a:solidFill>
              </a:rPr>
              <a:t>êtes</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pic>
        <p:nvPicPr>
          <p:cNvPr id="83" name="Picture 82">
            <a:extLst>
              <a:ext uri="{FF2B5EF4-FFF2-40B4-BE49-F238E27FC236}">
                <a16:creationId xmlns:a16="http://schemas.microsoft.com/office/drawing/2014/main" id="{F27213F5-4196-4C9C-9A97-63882B2B8D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6409" y="3191025"/>
            <a:ext cx="238919" cy="248874"/>
          </a:xfrm>
          <a:prstGeom prst="rect">
            <a:avLst/>
          </a:prstGeom>
        </p:spPr>
      </p:pic>
      <p:sp>
        <p:nvSpPr>
          <p:cNvPr id="84" name="TextBox 83">
            <a:extLst>
              <a:ext uri="{FF2B5EF4-FFF2-40B4-BE49-F238E27FC236}">
                <a16:creationId xmlns:a16="http://schemas.microsoft.com/office/drawing/2014/main" id="{787715D1-4DD8-40F6-943B-42F19A4AB4AF}"/>
              </a:ext>
            </a:extLst>
          </p:cNvPr>
          <p:cNvSpPr txBox="1"/>
          <p:nvPr/>
        </p:nvSpPr>
        <p:spPr>
          <a:xfrm>
            <a:off x="7441621" y="3489497"/>
            <a:ext cx="1915166"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nous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allons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5" name="TextBox 84">
            <a:extLst>
              <a:ext uri="{FF2B5EF4-FFF2-40B4-BE49-F238E27FC236}">
                <a16:creationId xmlns:a16="http://schemas.microsoft.com/office/drawing/2014/main" id="{8D3CBDC9-B440-4379-9C60-A8DD076FA189}"/>
              </a:ext>
            </a:extLst>
          </p:cNvPr>
          <p:cNvSpPr txBox="1"/>
          <p:nvPr/>
        </p:nvSpPr>
        <p:spPr>
          <a:xfrm>
            <a:off x="3636547" y="3967482"/>
            <a:ext cx="1915166"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vous</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allez</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86" name="Picture 85">
            <a:extLst>
              <a:ext uri="{FF2B5EF4-FFF2-40B4-BE49-F238E27FC236}">
                <a16:creationId xmlns:a16="http://schemas.microsoft.com/office/drawing/2014/main" id="{BC82676A-0DB0-4FE2-BBBA-CF35D24EBE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5936" y="3670455"/>
            <a:ext cx="238919" cy="248874"/>
          </a:xfrm>
          <a:prstGeom prst="rect">
            <a:avLst/>
          </a:prstGeom>
        </p:spPr>
      </p:pic>
      <p:sp>
        <p:nvSpPr>
          <p:cNvPr id="87" name="TextBox 86">
            <a:extLst>
              <a:ext uri="{FF2B5EF4-FFF2-40B4-BE49-F238E27FC236}">
                <a16:creationId xmlns:a16="http://schemas.microsoft.com/office/drawing/2014/main" id="{EABFB240-FCA0-4AA0-8C42-184593CE8DF9}"/>
              </a:ext>
            </a:extLst>
          </p:cNvPr>
          <p:cNvSpPr txBox="1"/>
          <p:nvPr/>
        </p:nvSpPr>
        <p:spPr>
          <a:xfrm>
            <a:off x="7464465" y="4510436"/>
            <a:ext cx="2038045"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nous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allons</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88" name="Picture 87">
            <a:extLst>
              <a:ext uri="{FF2B5EF4-FFF2-40B4-BE49-F238E27FC236}">
                <a16:creationId xmlns:a16="http://schemas.microsoft.com/office/drawing/2014/main" id="{B850518F-AE09-4125-9555-7942305B9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3050" y="4212938"/>
            <a:ext cx="238919" cy="248874"/>
          </a:xfrm>
          <a:prstGeom prst="rect">
            <a:avLst/>
          </a:prstGeom>
        </p:spPr>
      </p:pic>
      <p:pic>
        <p:nvPicPr>
          <p:cNvPr id="89" name="Picture 88">
            <a:extLst>
              <a:ext uri="{FF2B5EF4-FFF2-40B4-BE49-F238E27FC236}">
                <a16:creationId xmlns:a16="http://schemas.microsoft.com/office/drawing/2014/main" id="{03053F7A-9BEE-4E99-8D2E-968C870A5F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587" y="5036985"/>
            <a:ext cx="238919" cy="248874"/>
          </a:xfrm>
          <a:prstGeom prst="rect">
            <a:avLst/>
          </a:prstGeom>
        </p:spPr>
      </p:pic>
      <p:sp>
        <p:nvSpPr>
          <p:cNvPr id="90" name="TextBox 89">
            <a:extLst>
              <a:ext uri="{FF2B5EF4-FFF2-40B4-BE49-F238E27FC236}">
                <a16:creationId xmlns:a16="http://schemas.microsoft.com/office/drawing/2014/main" id="{66C77286-4C11-47A6-B2F2-5048C3F1D6AB}"/>
              </a:ext>
            </a:extLst>
          </p:cNvPr>
          <p:cNvSpPr txBox="1"/>
          <p:nvPr/>
        </p:nvSpPr>
        <p:spPr>
          <a:xfrm>
            <a:off x="3636547" y="4675368"/>
            <a:ext cx="2269754"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vous</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allez</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arriver</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91" name="Picture 90">
            <a:extLst>
              <a:ext uri="{FF2B5EF4-FFF2-40B4-BE49-F238E27FC236}">
                <a16:creationId xmlns:a16="http://schemas.microsoft.com/office/drawing/2014/main" id="{C4C20069-822B-4EF9-8D13-CFD84E187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1236" y="5524899"/>
            <a:ext cx="238919" cy="248874"/>
          </a:xfrm>
          <a:prstGeom prst="rect">
            <a:avLst/>
          </a:prstGeom>
        </p:spPr>
      </p:pic>
      <p:sp>
        <p:nvSpPr>
          <p:cNvPr id="92" name="TextBox 91">
            <a:extLst>
              <a:ext uri="{FF2B5EF4-FFF2-40B4-BE49-F238E27FC236}">
                <a16:creationId xmlns:a16="http://schemas.microsoft.com/office/drawing/2014/main" id="{83BCFA6C-EF59-4C7F-AF6D-8019E008F686}"/>
              </a:ext>
            </a:extLst>
          </p:cNvPr>
          <p:cNvSpPr txBox="1"/>
          <p:nvPr/>
        </p:nvSpPr>
        <p:spPr>
          <a:xfrm>
            <a:off x="7464404" y="5194476"/>
            <a:ext cx="2411136" cy="3077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nous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allons</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prendre</a:t>
            </a:r>
          </a:p>
        </p:txBody>
      </p:sp>
      <p:pic>
        <p:nvPicPr>
          <p:cNvPr id="82" name="Picture 81">
            <a:extLst>
              <a:ext uri="{FF2B5EF4-FFF2-40B4-BE49-F238E27FC236}">
                <a16:creationId xmlns:a16="http://schemas.microsoft.com/office/drawing/2014/main" id="{EBC396B4-EA9B-499B-A403-AA6F35E0B4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6769" y="2641748"/>
            <a:ext cx="238919" cy="248874"/>
          </a:xfrm>
          <a:prstGeom prst="rect">
            <a:avLst/>
          </a:prstGeom>
        </p:spPr>
      </p:pic>
      <p:sp>
        <p:nvSpPr>
          <p:cNvPr id="41" name="Action Button: Custom 16">
            <a:hlinkClick r:id="" action="ppaction://noaction" highlightClick="1">
              <a:snd r:embed="rId6" name="7.wav"/>
            </a:hlinkClick>
            <a:extLst>
              <a:ext uri="{FF2B5EF4-FFF2-40B4-BE49-F238E27FC236}">
                <a16:creationId xmlns:a16="http://schemas.microsoft.com/office/drawing/2014/main" id="{5B6A59C7-F5C3-4D2A-9FC7-9A0D3BCDBD04}"/>
              </a:ext>
            </a:extLst>
          </p:cNvPr>
          <p:cNvSpPr/>
          <p:nvPr/>
        </p:nvSpPr>
        <p:spPr>
          <a:xfrm>
            <a:off x="2589268" y="2713654"/>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2" name="Action Button: Custom 16">
            <a:hlinkClick r:id="" action="ppaction://noaction" highlightClick="1">
              <a:snd r:embed="rId7" name="8 non, nous allons a la.wav"/>
            </a:hlinkClick>
            <a:extLst>
              <a:ext uri="{FF2B5EF4-FFF2-40B4-BE49-F238E27FC236}">
                <a16:creationId xmlns:a16="http://schemas.microsoft.com/office/drawing/2014/main" id="{ED90BC75-FE58-4978-BD1E-3631DE8B8D42}"/>
              </a:ext>
            </a:extLst>
          </p:cNvPr>
          <p:cNvSpPr/>
          <p:nvPr/>
        </p:nvSpPr>
        <p:spPr>
          <a:xfrm>
            <a:off x="6490868" y="3278801"/>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3" name="Action Button: Custom 16">
            <a:hlinkClick r:id="" action="ppaction://noaction" highlightClick="1">
              <a:snd r:embed="rId8" name="9.wav"/>
            </a:hlinkClick>
            <a:extLst>
              <a:ext uri="{FF2B5EF4-FFF2-40B4-BE49-F238E27FC236}">
                <a16:creationId xmlns:a16="http://schemas.microsoft.com/office/drawing/2014/main" id="{E27F26D1-0E96-4E48-AA05-009482D7392F}"/>
              </a:ext>
            </a:extLst>
          </p:cNvPr>
          <p:cNvSpPr/>
          <p:nvPr/>
        </p:nvSpPr>
        <p:spPr>
          <a:xfrm>
            <a:off x="2586484" y="3749980"/>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5" name="Action Button: Custom 16">
            <a:hlinkClick r:id="" action="ppaction://noaction" highlightClick="1">
              <a:snd r:embed="rId9" name="10 en train.wav"/>
            </a:hlinkClick>
            <a:extLst>
              <a:ext uri="{FF2B5EF4-FFF2-40B4-BE49-F238E27FC236}">
                <a16:creationId xmlns:a16="http://schemas.microsoft.com/office/drawing/2014/main" id="{F49A2E8F-B2E8-4DF8-B533-34541E59B2E5}"/>
              </a:ext>
            </a:extLst>
          </p:cNvPr>
          <p:cNvSpPr/>
          <p:nvPr/>
        </p:nvSpPr>
        <p:spPr>
          <a:xfrm>
            <a:off x="6490868" y="4282330"/>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47" name="Action Button: Custom 16">
            <a:hlinkClick r:id="" action="ppaction://noaction" highlightClick="1">
              <a:snd r:embed="rId10" name="11.wav"/>
            </a:hlinkClick>
            <a:extLst>
              <a:ext uri="{FF2B5EF4-FFF2-40B4-BE49-F238E27FC236}">
                <a16:creationId xmlns:a16="http://schemas.microsoft.com/office/drawing/2014/main" id="{7FE84387-51E0-4F77-89DA-C676A4E243DB}"/>
              </a:ext>
            </a:extLst>
          </p:cNvPr>
          <p:cNvSpPr/>
          <p:nvPr/>
        </p:nvSpPr>
        <p:spPr>
          <a:xfrm>
            <a:off x="2594274" y="478630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48" name="Action Button: Custom 16">
            <a:hlinkClick r:id="" action="ppaction://noaction" highlightClick="1">
              <a:snd r:embed="rId11" name="12 c'est vrai.wav"/>
            </a:hlinkClick>
            <a:extLst>
              <a:ext uri="{FF2B5EF4-FFF2-40B4-BE49-F238E27FC236}">
                <a16:creationId xmlns:a16="http://schemas.microsoft.com/office/drawing/2014/main" id="{C4B69558-5A29-4853-843E-3D910A963D3D}"/>
              </a:ext>
            </a:extLst>
          </p:cNvPr>
          <p:cNvSpPr/>
          <p:nvPr/>
        </p:nvSpPr>
        <p:spPr>
          <a:xfrm>
            <a:off x="6490868" y="530608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pic>
        <p:nvPicPr>
          <p:cNvPr id="49" name="Picture 4" descr="Beetle, Passenger Car, Vw, Volkswagen">
            <a:extLst>
              <a:ext uri="{FF2B5EF4-FFF2-40B4-BE49-F238E27FC236}">
                <a16:creationId xmlns:a16="http://schemas.microsoft.com/office/drawing/2014/main" id="{225388E1-0489-4C8D-87D9-F6620DE32F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6989" y="4084371"/>
            <a:ext cx="721510" cy="41402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High Speed ​​Train, Railroad">
            <a:extLst>
              <a:ext uri="{FF2B5EF4-FFF2-40B4-BE49-F238E27FC236}">
                <a16:creationId xmlns:a16="http://schemas.microsoft.com/office/drawing/2014/main" id="{3D5D0942-40E8-40FA-9571-A8002E0611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21203" y="4589536"/>
            <a:ext cx="871167" cy="33817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Tiempo, Latte, Trabajando Hasta Tarde">
            <a:extLst>
              <a:ext uri="{FF2B5EF4-FFF2-40B4-BE49-F238E27FC236}">
                <a16:creationId xmlns:a16="http://schemas.microsoft.com/office/drawing/2014/main" id="{4C3C491E-E08D-446F-AA4D-1BD80DE6E45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9397" r="-16417"/>
          <a:stretch/>
        </p:blipFill>
        <p:spPr bwMode="auto">
          <a:xfrm>
            <a:off x="4997270" y="5089751"/>
            <a:ext cx="649131" cy="3922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6A3F775-E37C-4122-9AC0-E629F319943E}"/>
              </a:ext>
            </a:extLst>
          </p:cNvPr>
          <p:cNvPicPr>
            <a:picLocks noChangeAspect="1"/>
          </p:cNvPicPr>
          <p:nvPr/>
        </p:nvPicPr>
        <p:blipFill>
          <a:blip r:embed="rId15"/>
          <a:stretch>
            <a:fillRect/>
          </a:stretch>
        </p:blipFill>
        <p:spPr>
          <a:xfrm>
            <a:off x="8750155" y="5568572"/>
            <a:ext cx="839687" cy="432882"/>
          </a:xfrm>
          <a:prstGeom prst="rect">
            <a:avLst/>
          </a:prstGeom>
        </p:spPr>
      </p:pic>
      <p:pic>
        <p:nvPicPr>
          <p:cNvPr id="3074" name="Picture 2" descr="Island, Palm, And The Sun Clip Art">
            <a:extLst>
              <a:ext uri="{FF2B5EF4-FFF2-40B4-BE49-F238E27FC236}">
                <a16:creationId xmlns:a16="http://schemas.microsoft.com/office/drawing/2014/main" id="{097B69A9-E043-4D92-912B-0E25B057E30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6506" y="2995783"/>
            <a:ext cx="429943" cy="34825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Island, Palm, And The Sun Clip Art">
            <a:extLst>
              <a:ext uri="{FF2B5EF4-FFF2-40B4-BE49-F238E27FC236}">
                <a16:creationId xmlns:a16="http://schemas.microsoft.com/office/drawing/2014/main" id="{30C909B7-8336-4CFD-B176-70C1D76B0AE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08753" y="3518269"/>
            <a:ext cx="429943" cy="34825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A picture containing shirt&#10;&#10;Description automatically generated">
            <a:extLst>
              <a:ext uri="{FF2B5EF4-FFF2-40B4-BE49-F238E27FC236}">
                <a16:creationId xmlns:a16="http://schemas.microsoft.com/office/drawing/2014/main" id="{916D4046-DE9A-4E2D-B5E1-8BBBED7D8B3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07540" y="2996356"/>
            <a:ext cx="1570981" cy="1570981"/>
          </a:xfrm>
          <a:prstGeom prst="rect">
            <a:avLst/>
          </a:prstGeom>
        </p:spPr>
      </p:pic>
      <p:pic>
        <p:nvPicPr>
          <p:cNvPr id="55" name="Picture 54">
            <a:extLst>
              <a:ext uri="{FF2B5EF4-FFF2-40B4-BE49-F238E27FC236}">
                <a16:creationId xmlns:a16="http://schemas.microsoft.com/office/drawing/2014/main" id="{6F6FAFC0-FC00-4550-BE7C-590D69A6CD2E}"/>
              </a:ext>
            </a:extLst>
          </p:cNvPr>
          <p:cNvPicPr>
            <a:picLocks noChangeAspect="1"/>
          </p:cNvPicPr>
          <p:nvPr/>
        </p:nvPicPr>
        <p:blipFill>
          <a:blip r:embed="rId18"/>
          <a:stretch>
            <a:fillRect/>
          </a:stretch>
        </p:blipFill>
        <p:spPr>
          <a:xfrm flipH="1">
            <a:off x="10846298" y="2335512"/>
            <a:ext cx="394784" cy="744039"/>
          </a:xfrm>
          <a:prstGeom prst="rect">
            <a:avLst/>
          </a:prstGeom>
        </p:spPr>
      </p:pic>
      <p:pic>
        <p:nvPicPr>
          <p:cNvPr id="56" name="Picture 55" descr="A person wearing a costume&#10;&#10;Description automatically generated">
            <a:extLst>
              <a:ext uri="{FF2B5EF4-FFF2-40B4-BE49-F238E27FC236}">
                <a16:creationId xmlns:a16="http://schemas.microsoft.com/office/drawing/2014/main" id="{6961BCAD-6D56-42D1-AFE9-DB6400C3DF5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317274" y="2739286"/>
            <a:ext cx="874726" cy="1012540"/>
          </a:xfrm>
          <a:prstGeom prst="rect">
            <a:avLst/>
          </a:prstGeom>
        </p:spPr>
      </p:pic>
    </p:spTree>
    <p:extLst>
      <p:ext uri="{BB962C8B-B14F-4D97-AF65-F5344CB8AC3E}">
        <p14:creationId xmlns:p14="http://schemas.microsoft.com/office/powerpoint/2010/main" val="329724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4" grpId="0" animBg="1"/>
      <p:bldP spid="85" grpId="0" animBg="1"/>
      <p:bldP spid="87" grpId="0" animBg="1"/>
      <p:bldP spid="90" grpId="0" animBg="1"/>
      <p:bldP spid="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1" y="269875"/>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0081" y="282747"/>
            <a:ext cx="5631472" cy="713163"/>
          </a:xfrm>
        </p:spPr>
        <p:txBody>
          <a:bodyPr>
            <a:normAutofit fontScale="90000"/>
          </a:bodyPr>
          <a:lstStyle/>
          <a:p>
            <a:r>
              <a:rPr lang="fr-FR" sz="3600" b="1" dirty="0">
                <a:solidFill>
                  <a:schemeClr val="bg1"/>
                </a:solidFill>
              </a:rPr>
              <a:t>Les prochaines vacances</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TextBox 12">
            <a:extLst>
              <a:ext uri="{FF2B5EF4-FFF2-40B4-BE49-F238E27FC236}">
                <a16:creationId xmlns:a16="http://schemas.microsoft.com/office/drawing/2014/main" id="{E7B3C07F-AD9A-4B6D-B44F-EDEE28694292}"/>
              </a:ext>
            </a:extLst>
          </p:cNvPr>
          <p:cNvSpPr txBox="1"/>
          <p:nvPr/>
        </p:nvSpPr>
        <p:spPr>
          <a:xfrm>
            <a:off x="10081" y="1180548"/>
            <a:ext cx="12211941" cy="461665"/>
          </a:xfrm>
          <a:prstGeom prst="rect">
            <a:avLst/>
          </a:prstGeom>
          <a:noFill/>
        </p:spPr>
        <p:txBody>
          <a:bodyPr wrap="square" rtlCol="0">
            <a:spAutoFit/>
          </a:bodyPr>
          <a:lstStyle/>
          <a:p>
            <a:pPr lvl="0">
              <a:defRPr/>
            </a:pPr>
            <a:r>
              <a:rPr lang="fr-FR" sz="2400" b="1" dirty="0">
                <a:solidFill>
                  <a:srgbClr val="1F4E79"/>
                </a:solidFill>
                <a:latin typeface="Century Gothic" panose="020B0502020202020204" pitchFamily="34" charset="0"/>
              </a:rPr>
              <a:t>Écris </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une phrase pour les activités des prochaines vacances.</a:t>
            </a:r>
          </a:p>
        </p:txBody>
      </p:sp>
      <p:sp>
        <p:nvSpPr>
          <p:cNvPr id="34" name="Rounded Rectangle 46" descr="background rectangle">
            <a:extLst>
              <a:ext uri="{FF2B5EF4-FFF2-40B4-BE49-F238E27FC236}">
                <a16:creationId xmlns:a16="http://schemas.microsoft.com/office/drawing/2014/main" id="{C829DD8B-BE13-4479-820C-0A55791172CB}"/>
              </a:ext>
            </a:extLst>
          </p:cNvPr>
          <p:cNvSpPr/>
          <p:nvPr/>
        </p:nvSpPr>
        <p:spPr>
          <a:xfrm>
            <a:off x="10324407" y="233629"/>
            <a:ext cx="1645431"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b="1" dirty="0">
                <a:solidFill>
                  <a:prstClr val="white"/>
                </a:solidFill>
              </a:rPr>
              <a:t>écrire</a:t>
            </a:r>
            <a:endParaRPr lang="fr-FR" sz="1600" b="1" dirty="0">
              <a:solidFill>
                <a:prstClr val="white"/>
              </a:solidFill>
            </a:endParaRPr>
          </a:p>
        </p:txBody>
      </p:sp>
      <p:sp>
        <p:nvSpPr>
          <p:cNvPr id="52" name="Action Button: Custom 16">
            <a:hlinkClick r:id="" action="ppaction://noaction" highlightClick="1"/>
            <a:extLst>
              <a:ext uri="{FF2B5EF4-FFF2-40B4-BE49-F238E27FC236}">
                <a16:creationId xmlns:a16="http://schemas.microsoft.com/office/drawing/2014/main" id="{825A5CA1-C2C8-4E35-902C-07116AE45408}"/>
              </a:ext>
            </a:extLst>
          </p:cNvPr>
          <p:cNvSpPr/>
          <p:nvPr/>
        </p:nvSpPr>
        <p:spPr>
          <a:xfrm>
            <a:off x="240132" y="1904449"/>
            <a:ext cx="422325" cy="433285"/>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 </a:t>
            </a:r>
          </a:p>
        </p:txBody>
      </p:sp>
      <p:sp>
        <p:nvSpPr>
          <p:cNvPr id="32" name="TextBox 31" descr="table content ">
            <a:extLst>
              <a:ext uri="{FF2B5EF4-FFF2-40B4-BE49-F238E27FC236}">
                <a16:creationId xmlns:a16="http://schemas.microsoft.com/office/drawing/2014/main" id="{0B892D24-415C-4758-8EB2-8FBD65B52578}"/>
              </a:ext>
            </a:extLst>
          </p:cNvPr>
          <p:cNvSpPr txBox="1"/>
          <p:nvPr/>
        </p:nvSpPr>
        <p:spPr>
          <a:xfrm>
            <a:off x="2565733" y="1916973"/>
            <a:ext cx="768162" cy="40011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take</a:t>
            </a:r>
          </a:p>
        </p:txBody>
      </p:sp>
      <p:sp>
        <p:nvSpPr>
          <p:cNvPr id="48" name="TextBox 47" descr="table content ">
            <a:extLst>
              <a:ext uri="{FF2B5EF4-FFF2-40B4-BE49-F238E27FC236}">
                <a16:creationId xmlns:a16="http://schemas.microsoft.com/office/drawing/2014/main" id="{6F3A7D30-16CC-4851-9087-23C42FC1045A}"/>
              </a:ext>
            </a:extLst>
          </p:cNvPr>
          <p:cNvSpPr txBox="1"/>
          <p:nvPr/>
        </p:nvSpPr>
        <p:spPr>
          <a:xfrm>
            <a:off x="1537318" y="5645983"/>
            <a:ext cx="711424" cy="40011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a:t>
            </a:r>
          </a:p>
        </p:txBody>
      </p:sp>
      <p:sp>
        <p:nvSpPr>
          <p:cNvPr id="50" name="TextBox 49" descr="table content ">
            <a:extLst>
              <a:ext uri="{FF2B5EF4-FFF2-40B4-BE49-F238E27FC236}">
                <a16:creationId xmlns:a16="http://schemas.microsoft.com/office/drawing/2014/main" id="{07ADF995-9639-44C2-8584-811CF91F890C}"/>
              </a:ext>
            </a:extLst>
          </p:cNvPr>
          <p:cNvSpPr txBox="1"/>
          <p:nvPr/>
        </p:nvSpPr>
        <p:spPr>
          <a:xfrm rot="10800000" flipV="1">
            <a:off x="816457" y="1921132"/>
            <a:ext cx="779933" cy="40011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soon</a:t>
            </a:r>
          </a:p>
        </p:txBody>
      </p:sp>
      <p:sp>
        <p:nvSpPr>
          <p:cNvPr id="64" name="TextBox 63" descr="table content ">
            <a:extLst>
              <a:ext uri="{FF2B5EF4-FFF2-40B4-BE49-F238E27FC236}">
                <a16:creationId xmlns:a16="http://schemas.microsoft.com/office/drawing/2014/main" id="{DE4B1807-C4C5-4F9A-AA40-462B7DE06F2E}"/>
              </a:ext>
            </a:extLst>
          </p:cNvPr>
          <p:cNvSpPr txBox="1"/>
          <p:nvPr/>
        </p:nvSpPr>
        <p:spPr>
          <a:xfrm>
            <a:off x="1521032" y="4735504"/>
            <a:ext cx="1060450" cy="40011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go out</a:t>
            </a:r>
          </a:p>
        </p:txBody>
      </p:sp>
      <p:sp>
        <p:nvSpPr>
          <p:cNvPr id="37" name="TextBox 36" descr="table content ">
            <a:extLst>
              <a:ext uri="{FF2B5EF4-FFF2-40B4-BE49-F238E27FC236}">
                <a16:creationId xmlns:a16="http://schemas.microsoft.com/office/drawing/2014/main" id="{7361D057-3D81-4F2F-95DD-5FAD9DD3CCF1}"/>
              </a:ext>
            </a:extLst>
          </p:cNvPr>
          <p:cNvSpPr txBox="1"/>
          <p:nvPr/>
        </p:nvSpPr>
        <p:spPr>
          <a:xfrm>
            <a:off x="3533933" y="2814870"/>
            <a:ext cx="630322" cy="40011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go</a:t>
            </a:r>
          </a:p>
        </p:txBody>
      </p:sp>
      <p:pic>
        <p:nvPicPr>
          <p:cNvPr id="7" name="Picture 4" descr="Airplane, Plane, Aircraft, Vehicle">
            <a:extLst>
              <a:ext uri="{FF2B5EF4-FFF2-40B4-BE49-F238E27FC236}">
                <a16:creationId xmlns:a16="http://schemas.microsoft.com/office/drawing/2014/main" id="{C04903F6-20ED-442D-9B9D-16B17C5A84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9615" y="1779011"/>
            <a:ext cx="1092692" cy="5463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Germany, Map, Flag, Land, Country">
            <a:extLst>
              <a:ext uri="{FF2B5EF4-FFF2-40B4-BE49-F238E27FC236}">
                <a16:creationId xmlns:a16="http://schemas.microsoft.com/office/drawing/2014/main" id="{07F824CF-F43E-492E-87CD-2DB425EC7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288" y="2673560"/>
            <a:ext cx="648470" cy="6484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alk, German, Language">
            <a:extLst>
              <a:ext uri="{FF2B5EF4-FFF2-40B4-BE49-F238E27FC236}">
                <a16:creationId xmlns:a16="http://schemas.microsoft.com/office/drawing/2014/main" id="{956B3B74-1280-49CF-8A9B-000F83036A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4278" y="3728360"/>
            <a:ext cx="612256" cy="55808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descr="table content ">
            <a:extLst>
              <a:ext uri="{FF2B5EF4-FFF2-40B4-BE49-F238E27FC236}">
                <a16:creationId xmlns:a16="http://schemas.microsoft.com/office/drawing/2014/main" id="{5BDDF76E-5729-42B9-81B4-019F1ADFAB18}"/>
              </a:ext>
            </a:extLst>
          </p:cNvPr>
          <p:cNvSpPr txBox="1"/>
          <p:nvPr/>
        </p:nvSpPr>
        <p:spPr>
          <a:xfrm>
            <a:off x="1521032" y="3792333"/>
            <a:ext cx="950555" cy="40011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speak</a:t>
            </a:r>
          </a:p>
        </p:txBody>
      </p:sp>
      <p:sp>
        <p:nvSpPr>
          <p:cNvPr id="33" name="TextBox 32" descr="table content ">
            <a:extLst>
              <a:ext uri="{FF2B5EF4-FFF2-40B4-BE49-F238E27FC236}">
                <a16:creationId xmlns:a16="http://schemas.microsoft.com/office/drawing/2014/main" id="{4325BE03-202E-4458-8FCE-9ADB437682EC}"/>
              </a:ext>
            </a:extLst>
          </p:cNvPr>
          <p:cNvSpPr txBox="1"/>
          <p:nvPr/>
        </p:nvSpPr>
        <p:spPr>
          <a:xfrm rot="10800000" flipV="1">
            <a:off x="4838104" y="1951130"/>
            <a:ext cx="6180074" cy="400110"/>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Bientôt, vous allez prendre l’avion.</a:t>
            </a:r>
          </a:p>
        </p:txBody>
      </p:sp>
      <p:sp>
        <p:nvSpPr>
          <p:cNvPr id="35" name="TextBox 34" descr="table content ">
            <a:extLst>
              <a:ext uri="{FF2B5EF4-FFF2-40B4-BE49-F238E27FC236}">
                <a16:creationId xmlns:a16="http://schemas.microsoft.com/office/drawing/2014/main" id="{D04F21DA-8FB7-4D39-9048-880B4B676816}"/>
              </a:ext>
            </a:extLst>
          </p:cNvPr>
          <p:cNvSpPr txBox="1"/>
          <p:nvPr/>
        </p:nvSpPr>
        <p:spPr>
          <a:xfrm rot="10800000" flipV="1">
            <a:off x="4837758" y="2882510"/>
            <a:ext cx="7114110" cy="400110"/>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Le week-end prochain, nous allons aller en Allemagne.</a:t>
            </a:r>
          </a:p>
        </p:txBody>
      </p:sp>
      <p:sp>
        <p:nvSpPr>
          <p:cNvPr id="36" name="TextBox 35" descr="table content ">
            <a:extLst>
              <a:ext uri="{FF2B5EF4-FFF2-40B4-BE49-F238E27FC236}">
                <a16:creationId xmlns:a16="http://schemas.microsoft.com/office/drawing/2014/main" id="{78C599FF-BB26-469D-AF56-EA20243B6F00}"/>
              </a:ext>
            </a:extLst>
          </p:cNvPr>
          <p:cNvSpPr txBox="1"/>
          <p:nvPr/>
        </p:nvSpPr>
        <p:spPr>
          <a:xfrm rot="10800000" flipV="1">
            <a:off x="874918" y="2684569"/>
            <a:ext cx="1690815" cy="707886"/>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next week-end</a:t>
            </a:r>
          </a:p>
        </p:txBody>
      </p:sp>
      <p:sp>
        <p:nvSpPr>
          <p:cNvPr id="38" name="TextBox 37" descr="table content ">
            <a:extLst>
              <a:ext uri="{FF2B5EF4-FFF2-40B4-BE49-F238E27FC236}">
                <a16:creationId xmlns:a16="http://schemas.microsoft.com/office/drawing/2014/main" id="{3DF842CA-33B6-419B-A6BC-91CC17A1FFEF}"/>
              </a:ext>
            </a:extLst>
          </p:cNvPr>
          <p:cNvSpPr txBox="1"/>
          <p:nvPr/>
        </p:nvSpPr>
        <p:spPr>
          <a:xfrm rot="10800000" flipV="1">
            <a:off x="4837758" y="3813889"/>
            <a:ext cx="6180074" cy="400110"/>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Nous allons parler allemand.</a:t>
            </a:r>
          </a:p>
        </p:txBody>
      </p:sp>
      <p:sp>
        <p:nvSpPr>
          <p:cNvPr id="39" name="TextBox 38" descr="table content ">
            <a:extLst>
              <a:ext uri="{FF2B5EF4-FFF2-40B4-BE49-F238E27FC236}">
                <a16:creationId xmlns:a16="http://schemas.microsoft.com/office/drawing/2014/main" id="{55F450A1-08E6-4B7E-861F-6C90ED0921A7}"/>
              </a:ext>
            </a:extLst>
          </p:cNvPr>
          <p:cNvSpPr txBox="1"/>
          <p:nvPr/>
        </p:nvSpPr>
        <p:spPr>
          <a:xfrm rot="10800000" flipV="1">
            <a:off x="4837758" y="4745270"/>
            <a:ext cx="6180074" cy="400110"/>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Vous allez sortir samedi prochain.</a:t>
            </a:r>
          </a:p>
        </p:txBody>
      </p:sp>
      <p:sp>
        <p:nvSpPr>
          <p:cNvPr id="40" name="TextBox 39" descr="table content ">
            <a:extLst>
              <a:ext uri="{FF2B5EF4-FFF2-40B4-BE49-F238E27FC236}">
                <a16:creationId xmlns:a16="http://schemas.microsoft.com/office/drawing/2014/main" id="{99D93C84-9660-486D-8FF6-5BC2E59EBAD2}"/>
              </a:ext>
            </a:extLst>
          </p:cNvPr>
          <p:cNvSpPr txBox="1"/>
          <p:nvPr/>
        </p:nvSpPr>
        <p:spPr>
          <a:xfrm>
            <a:off x="2330745" y="5645983"/>
            <a:ext cx="1060450" cy="40011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café</a:t>
            </a:r>
          </a:p>
        </p:txBody>
      </p:sp>
      <p:sp>
        <p:nvSpPr>
          <p:cNvPr id="42" name="TextBox 41" descr="table content ">
            <a:extLst>
              <a:ext uri="{FF2B5EF4-FFF2-40B4-BE49-F238E27FC236}">
                <a16:creationId xmlns:a16="http://schemas.microsoft.com/office/drawing/2014/main" id="{88C7A7C9-8106-4624-AE82-D7B107FDCB81}"/>
              </a:ext>
            </a:extLst>
          </p:cNvPr>
          <p:cNvSpPr txBox="1"/>
          <p:nvPr/>
        </p:nvSpPr>
        <p:spPr>
          <a:xfrm rot="10800000" flipV="1">
            <a:off x="4837758" y="5676650"/>
            <a:ext cx="6180074" cy="400110"/>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Vous allez</a:t>
            </a:r>
            <a:r>
              <a:rPr kumimoji="0" lang="fr-FR"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manger au café.</a:t>
            </a:r>
          </a:p>
        </p:txBody>
      </p:sp>
      <p:sp>
        <p:nvSpPr>
          <p:cNvPr id="41" name="TextBox 40" descr="table content ">
            <a:extLst>
              <a:ext uri="{FF2B5EF4-FFF2-40B4-BE49-F238E27FC236}">
                <a16:creationId xmlns:a16="http://schemas.microsoft.com/office/drawing/2014/main" id="{9275C37A-A8E2-4AA6-B44E-5E83B71B997A}"/>
              </a:ext>
            </a:extLst>
          </p:cNvPr>
          <p:cNvSpPr txBox="1"/>
          <p:nvPr/>
        </p:nvSpPr>
        <p:spPr>
          <a:xfrm>
            <a:off x="2702938" y="4735504"/>
            <a:ext cx="1974357" cy="40011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next Saturday</a:t>
            </a:r>
          </a:p>
        </p:txBody>
      </p:sp>
      <p:sp>
        <p:nvSpPr>
          <p:cNvPr id="43" name="Action Button: Custom 16">
            <a:hlinkClick r:id="" action="ppaction://noaction" highlightClick="1"/>
            <a:extLst>
              <a:ext uri="{FF2B5EF4-FFF2-40B4-BE49-F238E27FC236}">
                <a16:creationId xmlns:a16="http://schemas.microsoft.com/office/drawing/2014/main" id="{06C10474-D7A9-47B0-98EC-192335DFA6C3}"/>
              </a:ext>
            </a:extLst>
          </p:cNvPr>
          <p:cNvSpPr/>
          <p:nvPr/>
        </p:nvSpPr>
        <p:spPr>
          <a:xfrm>
            <a:off x="240132" y="2842605"/>
            <a:ext cx="422325" cy="433285"/>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 </a:t>
            </a:r>
          </a:p>
        </p:txBody>
      </p:sp>
      <p:pic>
        <p:nvPicPr>
          <p:cNvPr id="46" name="Picture 45" descr="A drawing of a cartoon character&#10;&#10;Description automatically generated">
            <a:extLst>
              <a:ext uri="{FF2B5EF4-FFF2-40B4-BE49-F238E27FC236}">
                <a16:creationId xmlns:a16="http://schemas.microsoft.com/office/drawing/2014/main" id="{559C1B39-7AD3-42D1-A3ED-1AC052D20E79}"/>
              </a:ext>
            </a:extLst>
          </p:cNvPr>
          <p:cNvPicPr>
            <a:picLocks noChangeAspect="1"/>
          </p:cNvPicPr>
          <p:nvPr/>
        </p:nvPicPr>
        <p:blipFill rotWithShape="1">
          <a:blip r:embed="rId7">
            <a:extLst>
              <a:ext uri="{28A0092B-C50C-407E-A947-70E740481C1C}">
                <a14:useLocalDpi xmlns:a14="http://schemas.microsoft.com/office/drawing/2010/main" val="0"/>
              </a:ext>
            </a:extLst>
          </a:blip>
          <a:srcRect b="11000"/>
          <a:stretch/>
        </p:blipFill>
        <p:spPr>
          <a:xfrm>
            <a:off x="2685618" y="2784006"/>
            <a:ext cx="728430" cy="461839"/>
          </a:xfrm>
          <a:prstGeom prst="rect">
            <a:avLst/>
          </a:prstGeom>
        </p:spPr>
      </p:pic>
      <p:pic>
        <p:nvPicPr>
          <p:cNvPr id="49" name="Picture 48">
            <a:extLst>
              <a:ext uri="{FF2B5EF4-FFF2-40B4-BE49-F238E27FC236}">
                <a16:creationId xmlns:a16="http://schemas.microsoft.com/office/drawing/2014/main" id="{C5192C36-3856-4FB8-BF4E-9ACAA2CFD1D0}"/>
              </a:ext>
            </a:extLst>
          </p:cNvPr>
          <p:cNvPicPr>
            <a:picLocks noChangeAspect="1"/>
          </p:cNvPicPr>
          <p:nvPr/>
        </p:nvPicPr>
        <p:blipFill>
          <a:blip r:embed="rId8"/>
          <a:stretch>
            <a:fillRect/>
          </a:stretch>
        </p:blipFill>
        <p:spPr>
          <a:xfrm>
            <a:off x="1738765" y="1894899"/>
            <a:ext cx="684593" cy="481458"/>
          </a:xfrm>
          <a:prstGeom prst="rect">
            <a:avLst/>
          </a:prstGeom>
        </p:spPr>
      </p:pic>
      <p:sp>
        <p:nvSpPr>
          <p:cNvPr id="51" name="Action Button: Custom 16">
            <a:hlinkClick r:id="" action="ppaction://noaction" highlightClick="1"/>
            <a:extLst>
              <a:ext uri="{FF2B5EF4-FFF2-40B4-BE49-F238E27FC236}">
                <a16:creationId xmlns:a16="http://schemas.microsoft.com/office/drawing/2014/main" id="{6CEA6654-34F5-49B8-B95A-6B7B7816A2FD}"/>
              </a:ext>
            </a:extLst>
          </p:cNvPr>
          <p:cNvSpPr/>
          <p:nvPr/>
        </p:nvSpPr>
        <p:spPr>
          <a:xfrm>
            <a:off x="240132" y="3780761"/>
            <a:ext cx="422325" cy="433285"/>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3 </a:t>
            </a:r>
          </a:p>
        </p:txBody>
      </p:sp>
      <p:sp>
        <p:nvSpPr>
          <p:cNvPr id="57" name="Action Button: Custom 16">
            <a:hlinkClick r:id="" action="ppaction://noaction" highlightClick="1"/>
            <a:extLst>
              <a:ext uri="{FF2B5EF4-FFF2-40B4-BE49-F238E27FC236}">
                <a16:creationId xmlns:a16="http://schemas.microsoft.com/office/drawing/2014/main" id="{83A1CA2B-3A27-49B0-821E-D84CBAF5BFC7}"/>
              </a:ext>
            </a:extLst>
          </p:cNvPr>
          <p:cNvSpPr/>
          <p:nvPr/>
        </p:nvSpPr>
        <p:spPr>
          <a:xfrm>
            <a:off x="233856" y="4718917"/>
            <a:ext cx="422325" cy="433285"/>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4 </a:t>
            </a:r>
          </a:p>
        </p:txBody>
      </p:sp>
      <p:sp>
        <p:nvSpPr>
          <p:cNvPr id="58" name="Action Button: Custom 16">
            <a:hlinkClick r:id="" action="ppaction://noaction" highlightClick="1"/>
            <a:extLst>
              <a:ext uri="{FF2B5EF4-FFF2-40B4-BE49-F238E27FC236}">
                <a16:creationId xmlns:a16="http://schemas.microsoft.com/office/drawing/2014/main" id="{B29DB3A1-11AA-461F-A9A4-89BF2E7D3DCA}"/>
              </a:ext>
            </a:extLst>
          </p:cNvPr>
          <p:cNvSpPr/>
          <p:nvPr/>
        </p:nvSpPr>
        <p:spPr>
          <a:xfrm>
            <a:off x="233856" y="5645983"/>
            <a:ext cx="422325" cy="433285"/>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5 </a:t>
            </a:r>
          </a:p>
        </p:txBody>
      </p:sp>
      <p:pic>
        <p:nvPicPr>
          <p:cNvPr id="59" name="Picture 58" descr="A drawing of a cartoon character&#10;&#10;Description automatically generated">
            <a:extLst>
              <a:ext uri="{FF2B5EF4-FFF2-40B4-BE49-F238E27FC236}">
                <a16:creationId xmlns:a16="http://schemas.microsoft.com/office/drawing/2014/main" id="{215166D8-4DC5-478F-809D-F881A3B31084}"/>
              </a:ext>
            </a:extLst>
          </p:cNvPr>
          <p:cNvPicPr>
            <a:picLocks noChangeAspect="1"/>
          </p:cNvPicPr>
          <p:nvPr/>
        </p:nvPicPr>
        <p:blipFill rotWithShape="1">
          <a:blip r:embed="rId7">
            <a:extLst>
              <a:ext uri="{28A0092B-C50C-407E-A947-70E740481C1C}">
                <a14:useLocalDpi xmlns:a14="http://schemas.microsoft.com/office/drawing/2010/main" val="0"/>
              </a:ext>
            </a:extLst>
          </a:blip>
          <a:srcRect b="11000"/>
          <a:stretch/>
        </p:blipFill>
        <p:spPr>
          <a:xfrm>
            <a:off x="756894" y="3722280"/>
            <a:ext cx="728430" cy="461839"/>
          </a:xfrm>
          <a:prstGeom prst="rect">
            <a:avLst/>
          </a:prstGeom>
        </p:spPr>
      </p:pic>
      <p:pic>
        <p:nvPicPr>
          <p:cNvPr id="60" name="Picture 59">
            <a:extLst>
              <a:ext uri="{FF2B5EF4-FFF2-40B4-BE49-F238E27FC236}">
                <a16:creationId xmlns:a16="http://schemas.microsoft.com/office/drawing/2014/main" id="{59A18E2F-8D1D-4BB8-B5BC-A081E9C79F80}"/>
              </a:ext>
            </a:extLst>
          </p:cNvPr>
          <p:cNvPicPr>
            <a:picLocks noChangeAspect="1"/>
          </p:cNvPicPr>
          <p:nvPr/>
        </p:nvPicPr>
        <p:blipFill>
          <a:blip r:embed="rId8"/>
          <a:stretch>
            <a:fillRect/>
          </a:stretch>
        </p:blipFill>
        <p:spPr>
          <a:xfrm>
            <a:off x="729783" y="4745270"/>
            <a:ext cx="684593" cy="481458"/>
          </a:xfrm>
          <a:prstGeom prst="rect">
            <a:avLst/>
          </a:prstGeom>
        </p:spPr>
      </p:pic>
      <p:pic>
        <p:nvPicPr>
          <p:cNvPr id="61" name="Picture 60">
            <a:extLst>
              <a:ext uri="{FF2B5EF4-FFF2-40B4-BE49-F238E27FC236}">
                <a16:creationId xmlns:a16="http://schemas.microsoft.com/office/drawing/2014/main" id="{C47D87D1-5948-4F62-835E-BDC2C8528963}"/>
              </a:ext>
            </a:extLst>
          </p:cNvPr>
          <p:cNvPicPr>
            <a:picLocks noChangeAspect="1"/>
          </p:cNvPicPr>
          <p:nvPr/>
        </p:nvPicPr>
        <p:blipFill>
          <a:blip r:embed="rId8"/>
          <a:stretch>
            <a:fillRect/>
          </a:stretch>
        </p:blipFill>
        <p:spPr>
          <a:xfrm>
            <a:off x="746736" y="5605309"/>
            <a:ext cx="684593" cy="481458"/>
          </a:xfrm>
          <a:prstGeom prst="rect">
            <a:avLst/>
          </a:prstGeom>
        </p:spPr>
      </p:pic>
    </p:spTree>
    <p:extLst>
      <p:ext uri="{BB962C8B-B14F-4D97-AF65-F5344CB8AC3E}">
        <p14:creationId xmlns:p14="http://schemas.microsoft.com/office/powerpoint/2010/main" val="301730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8" grpId="0" animBg="1"/>
      <p:bldP spid="39" grpId="0" animBg="1"/>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168926"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itle 2">
            <a:extLst>
              <a:ext uri="{FF2B5EF4-FFF2-40B4-BE49-F238E27FC236}">
                <a16:creationId xmlns:a16="http://schemas.microsoft.com/office/drawing/2014/main" id="{E913EF36-809A-AE45-BE83-860C2BAC254A}"/>
              </a:ext>
            </a:extLst>
          </p:cNvPr>
          <p:cNvSpPr>
            <a:spLocks noGrp="1"/>
          </p:cNvSpPr>
          <p:nvPr>
            <p:ph type="ctrTitle"/>
          </p:nvPr>
        </p:nvSpPr>
        <p:spPr>
          <a:xfrm>
            <a:off x="625" y="1050574"/>
            <a:ext cx="8510567" cy="1666159"/>
          </a:xfrm>
        </p:spPr>
        <p:txBody>
          <a:bodyPr>
            <a:normAutofit/>
          </a:bodyPr>
          <a:lstStyle/>
          <a:p>
            <a:pPr algn="l"/>
            <a:r>
              <a:rPr lang="en-GB" sz="3600" b="1" dirty="0">
                <a:solidFill>
                  <a:prstClr val="white"/>
                </a:solidFill>
                <a:latin typeface="Century Gothic" panose="020B0502020202020204" pitchFamily="34" charset="0"/>
              </a:rPr>
              <a:t>Asking about future intentions</a:t>
            </a:r>
            <a:endParaRPr lang="en-US" sz="3600" dirty="0">
              <a:latin typeface="Century Gothic" panose="020B0502020202020204" pitchFamily="34" charset="0"/>
            </a:endParaRPr>
          </a:p>
        </p:txBody>
      </p:sp>
      <p:sp>
        <p:nvSpPr>
          <p:cNvPr id="16" name="Title 3">
            <a:extLst>
              <a:ext uri="{FF2B5EF4-FFF2-40B4-BE49-F238E27FC236}">
                <a16:creationId xmlns:a16="http://schemas.microsoft.com/office/drawing/2014/main" id="{7B424077-B2D5-46AA-BDA8-6FF15DA500E8}"/>
              </a:ext>
            </a:extLst>
          </p:cNvPr>
          <p:cNvSpPr txBox="1">
            <a:spLocks/>
          </p:cNvSpPr>
          <p:nvPr/>
        </p:nvSpPr>
        <p:spPr>
          <a:xfrm>
            <a:off x="32903" y="5102356"/>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4 – Lesson 66</a:t>
            </a:r>
          </a:p>
        </p:txBody>
      </p:sp>
      <p:sp>
        <p:nvSpPr>
          <p:cNvPr id="17" name="Title 3">
            <a:extLst>
              <a:ext uri="{FF2B5EF4-FFF2-40B4-BE49-F238E27FC236}">
                <a16:creationId xmlns:a16="http://schemas.microsoft.com/office/drawing/2014/main" id="{C0508B9B-5891-4D3C-9F6E-ECDA43B43AC2}"/>
              </a:ext>
            </a:extLst>
          </p:cNvPr>
          <p:cNvSpPr txBox="1">
            <a:spLocks/>
          </p:cNvSpPr>
          <p:nvPr/>
        </p:nvSpPr>
        <p:spPr>
          <a:xfrm>
            <a:off x="60508" y="5957210"/>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Adeline Charlton / Natalie Finlayson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09/07/21</a:t>
            </a:r>
          </a:p>
        </p:txBody>
      </p:sp>
      <p:pic>
        <p:nvPicPr>
          <p:cNvPr id="15" name="Picture 14" descr="NCELP logo">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2" name="Subtitle 11">
            <a:extLst>
              <a:ext uri="{FF2B5EF4-FFF2-40B4-BE49-F238E27FC236}">
                <a16:creationId xmlns:a16="http://schemas.microsoft.com/office/drawing/2014/main" id="{C988C553-FEE4-4A66-87E5-F7F42CB6051F}"/>
              </a:ext>
            </a:extLst>
          </p:cNvPr>
          <p:cNvSpPr>
            <a:spLocks noGrp="1"/>
          </p:cNvSpPr>
          <p:nvPr>
            <p:ph type="subTitle" idx="1"/>
          </p:nvPr>
        </p:nvSpPr>
        <p:spPr>
          <a:xfrm>
            <a:off x="73279" y="2768026"/>
            <a:ext cx="9144000" cy="1655762"/>
          </a:xfrm>
        </p:spPr>
        <p:txBody>
          <a:bodyPr/>
          <a:lstStyle/>
          <a:p>
            <a:pPr lvl="0" algn="l">
              <a:defRPr/>
            </a:pPr>
            <a:r>
              <a:rPr lang="fr-FR" sz="2200" i="1" dirty="0">
                <a:solidFill>
                  <a:srgbClr val="FFFFFF"/>
                </a:solidFill>
                <a:latin typeface="Century Gothic" panose="020B0502020202020204" pitchFamily="34" charset="0"/>
              </a:rPr>
              <a:t>aller </a:t>
            </a:r>
            <a:r>
              <a:rPr lang="fr-FR" sz="2200" dirty="0">
                <a:solidFill>
                  <a:srgbClr val="FFFFFF"/>
                </a:solidFill>
                <a:latin typeface="Century Gothic" panose="020B0502020202020204" pitchFamily="34" charset="0"/>
              </a:rPr>
              <a:t>+ infinitive (</a:t>
            </a:r>
            <a:r>
              <a:rPr lang="fr-FR" sz="2200" i="1" dirty="0">
                <a:solidFill>
                  <a:srgbClr val="FFFFFF"/>
                </a:solidFill>
                <a:latin typeface="Century Gothic" panose="020B0502020202020204" pitchFamily="34" charset="0"/>
              </a:rPr>
              <a:t>ils/elles</a:t>
            </a:r>
            <a:r>
              <a:rPr lang="fr-FR" sz="2200" dirty="0">
                <a:solidFill>
                  <a:srgbClr val="FFFFFF"/>
                </a:solidFill>
                <a:latin typeface="Century Gothic" panose="020B0502020202020204" pitchFamily="34" charset="0"/>
              </a:rPr>
              <a:t>) in questions</a:t>
            </a:r>
            <a:endParaRPr lang="fr-FR" sz="2200" i="1" dirty="0">
              <a:solidFill>
                <a:srgbClr val="FFFFFF"/>
              </a:solidFill>
              <a:latin typeface="Century Gothic" panose="020B0502020202020204" pitchFamily="34" charset="0"/>
            </a:endParaRPr>
          </a:p>
          <a:p>
            <a:pPr lvl="0" algn="l">
              <a:defRPr/>
            </a:pPr>
            <a:r>
              <a:rPr lang="fr-FR" sz="2200" dirty="0">
                <a:solidFill>
                  <a:srgbClr val="FFFFFF"/>
                </a:solidFill>
                <a:latin typeface="Century Gothic" panose="020B0502020202020204" pitchFamily="34" charset="0"/>
              </a:rPr>
              <a:t>SSC [j] / soft [g] [</a:t>
            </a:r>
            <a:r>
              <a:rPr lang="fr-FR" sz="2200" dirty="0" err="1">
                <a:solidFill>
                  <a:srgbClr val="FFFFFF"/>
                </a:solidFill>
                <a:latin typeface="Century Gothic" panose="020B0502020202020204" pitchFamily="34" charset="0"/>
              </a:rPr>
              <a:t>revisited</a:t>
            </a:r>
            <a:r>
              <a:rPr lang="fr-FR" sz="2200" dirty="0">
                <a:solidFill>
                  <a:srgbClr val="FFFFFF"/>
                </a:solidFill>
                <a:latin typeface="Century Gothic" panose="020B0502020202020204" pitchFamily="34" charset="0"/>
              </a:rPr>
              <a:t>]</a:t>
            </a:r>
            <a:endParaRPr lang="en-US" sz="2200" dirty="0">
              <a:solidFill>
                <a:srgbClr val="4472C4">
                  <a:lumMod val="50000"/>
                </a:srgbClr>
              </a:solidFill>
              <a:latin typeface="Century Gothic" panose="020B0502020202020204" pitchFamily="34" charset="0"/>
            </a:endParaRPr>
          </a:p>
          <a:p>
            <a:endParaRPr lang="en-GB" dirty="0"/>
          </a:p>
        </p:txBody>
      </p:sp>
      <p:sp>
        <p:nvSpPr>
          <p:cNvPr id="19" name="Subtitle 5">
            <a:extLst>
              <a:ext uri="{FF2B5EF4-FFF2-40B4-BE49-F238E27FC236}">
                <a16:creationId xmlns:a16="http://schemas.microsoft.com/office/drawing/2014/main" id="{A9E4826E-CA9B-4DC0-B477-ED2A18620D41}"/>
              </a:ext>
            </a:extLst>
          </p:cNvPr>
          <p:cNvSpPr txBox="1">
            <a:spLocks/>
          </p:cNvSpPr>
          <p:nvPr/>
        </p:nvSpPr>
        <p:spPr>
          <a:xfrm>
            <a:off x="266807" y="2542937"/>
            <a:ext cx="6922887" cy="20215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12596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3844"/>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9875"/>
            <a:ext cx="5631472" cy="713163"/>
          </a:xfrm>
        </p:spPr>
        <p:txBody>
          <a:bodyPr>
            <a:noAutofit/>
          </a:bodyPr>
          <a:lstStyle/>
          <a:p>
            <a:r>
              <a:rPr lang="fr-FR" sz="3600" b="1" dirty="0">
                <a:solidFill>
                  <a:schemeClr val="bg1"/>
                </a:solidFill>
                <a:latin typeface="Century Gothic" panose="020B0502020202020204" pitchFamily="34" charset="0"/>
              </a:rPr>
              <a:t>Phonétique</a:t>
            </a: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Rounded Rectangle 46" descr="background rectangle">
            <a:extLst>
              <a:ext uri="{FF2B5EF4-FFF2-40B4-BE49-F238E27FC236}">
                <a16:creationId xmlns:a16="http://schemas.microsoft.com/office/drawing/2014/main" id="{9BABDC12-8E89-4F17-BAD5-0DBE8EF2AD34}"/>
              </a:ext>
            </a:extLst>
          </p:cNvPr>
          <p:cNvSpPr/>
          <p:nvPr/>
        </p:nvSpPr>
        <p:spPr>
          <a:xfrm>
            <a:off x="9677400" y="253844"/>
            <a:ext cx="2129323" cy="432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lire / parler </a:t>
            </a:r>
          </a:p>
        </p:txBody>
      </p:sp>
      <p:sp>
        <p:nvSpPr>
          <p:cNvPr id="38" name="TextBox 37">
            <a:extLst>
              <a:ext uri="{FF2B5EF4-FFF2-40B4-BE49-F238E27FC236}">
                <a16:creationId xmlns:a16="http://schemas.microsoft.com/office/drawing/2014/main" id="{69FBBC52-E1DE-4D49-A020-1C119A8245E0}"/>
              </a:ext>
            </a:extLst>
          </p:cNvPr>
          <p:cNvSpPr txBox="1"/>
          <p:nvPr/>
        </p:nvSpPr>
        <p:spPr>
          <a:xfrm>
            <a:off x="208063" y="1387306"/>
            <a:ext cx="1159866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Dis les noms.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Attention! C’est </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hard [g]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ou </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[j]/soft [g]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nvGrpSpPr>
          <p:cNvPr id="50" name="Group 49">
            <a:extLst>
              <a:ext uri="{FF2B5EF4-FFF2-40B4-BE49-F238E27FC236}">
                <a16:creationId xmlns:a16="http://schemas.microsoft.com/office/drawing/2014/main" id="{8FD43676-23AF-4E7C-9151-D5172F5653EB}"/>
              </a:ext>
            </a:extLst>
          </p:cNvPr>
          <p:cNvGrpSpPr/>
          <p:nvPr/>
        </p:nvGrpSpPr>
        <p:grpSpPr>
          <a:xfrm>
            <a:off x="369610" y="3763350"/>
            <a:ext cx="2756079" cy="432000"/>
            <a:chOff x="418636" y="2395799"/>
            <a:chExt cx="2756079" cy="432000"/>
          </a:xfrm>
        </p:grpSpPr>
        <p:sp>
          <p:nvSpPr>
            <p:cNvPr id="51" name="Action Button: Custom 16">
              <a:hlinkClick r:id="" action="ppaction://noaction" highlightClick="1">
                <a:snd r:embed="rId4" name="gaelle.wav"/>
              </a:hlinkClick>
              <a:extLst>
                <a:ext uri="{FF2B5EF4-FFF2-40B4-BE49-F238E27FC236}">
                  <a16:creationId xmlns:a16="http://schemas.microsoft.com/office/drawing/2014/main" id="{FCE69012-D98A-4088-A558-A1381ED6C82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2" name="TextBox 51">
              <a:extLst>
                <a:ext uri="{FF2B5EF4-FFF2-40B4-BE49-F238E27FC236}">
                  <a16:creationId xmlns:a16="http://schemas.microsoft.com/office/drawing/2014/main" id="{1F8B95B5-2245-4835-BF10-BDFB3F627043}"/>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3" name="Group 52">
            <a:extLst>
              <a:ext uri="{FF2B5EF4-FFF2-40B4-BE49-F238E27FC236}">
                <a16:creationId xmlns:a16="http://schemas.microsoft.com/office/drawing/2014/main" id="{D53D8FE7-E95E-4F70-A704-3A0B4EE01517}"/>
              </a:ext>
            </a:extLst>
          </p:cNvPr>
          <p:cNvGrpSpPr/>
          <p:nvPr/>
        </p:nvGrpSpPr>
        <p:grpSpPr>
          <a:xfrm>
            <a:off x="369610" y="4529700"/>
            <a:ext cx="2756079" cy="432000"/>
            <a:chOff x="418636" y="2395799"/>
            <a:chExt cx="2756079" cy="432000"/>
          </a:xfrm>
        </p:grpSpPr>
        <p:sp>
          <p:nvSpPr>
            <p:cNvPr id="54" name="Action Button: Custom 16">
              <a:hlinkClick r:id="" action="ppaction://noaction" highlightClick="1">
                <a:snd r:embed="rId5" name="angeline.wav"/>
              </a:hlinkClick>
              <a:extLst>
                <a:ext uri="{FF2B5EF4-FFF2-40B4-BE49-F238E27FC236}">
                  <a16:creationId xmlns:a16="http://schemas.microsoft.com/office/drawing/2014/main" id="{C1224A1A-0C17-406D-8740-635F806AE9F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5" name="TextBox 54">
              <a:extLst>
                <a:ext uri="{FF2B5EF4-FFF2-40B4-BE49-F238E27FC236}">
                  <a16:creationId xmlns:a16="http://schemas.microsoft.com/office/drawing/2014/main" id="{27B222A6-CD41-4E4D-ABF9-48FF9B33B0C0}"/>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6" name="Group 55">
            <a:extLst>
              <a:ext uri="{FF2B5EF4-FFF2-40B4-BE49-F238E27FC236}">
                <a16:creationId xmlns:a16="http://schemas.microsoft.com/office/drawing/2014/main" id="{989F25CF-8677-418C-BD4B-85DB0DF00FD3}"/>
              </a:ext>
            </a:extLst>
          </p:cNvPr>
          <p:cNvGrpSpPr/>
          <p:nvPr/>
        </p:nvGrpSpPr>
        <p:grpSpPr>
          <a:xfrm>
            <a:off x="369610" y="5296049"/>
            <a:ext cx="2756079" cy="432000"/>
            <a:chOff x="418636" y="2395799"/>
            <a:chExt cx="2756079" cy="432000"/>
          </a:xfrm>
        </p:grpSpPr>
        <p:sp>
          <p:nvSpPr>
            <p:cNvPr id="57" name="Action Button: Custom 16">
              <a:hlinkClick r:id="" action="ppaction://noaction" highlightClick="1">
                <a:snd r:embed="rId6" name="agathe.wav"/>
              </a:hlinkClick>
              <a:extLst>
                <a:ext uri="{FF2B5EF4-FFF2-40B4-BE49-F238E27FC236}">
                  <a16:creationId xmlns:a16="http://schemas.microsoft.com/office/drawing/2014/main" id="{654E1F49-4CB0-44B3-858B-5E514CF3643B}"/>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8" name="TextBox 57">
              <a:extLst>
                <a:ext uri="{FF2B5EF4-FFF2-40B4-BE49-F238E27FC236}">
                  <a16:creationId xmlns:a16="http://schemas.microsoft.com/office/drawing/2014/main" id="{4D6F95FD-84C1-4536-A047-CCCF549A9D3D}"/>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p>
          </p:txBody>
        </p:sp>
      </p:grpSp>
      <p:grpSp>
        <p:nvGrpSpPr>
          <p:cNvPr id="62" name="Group 61">
            <a:extLst>
              <a:ext uri="{FF2B5EF4-FFF2-40B4-BE49-F238E27FC236}">
                <a16:creationId xmlns:a16="http://schemas.microsoft.com/office/drawing/2014/main" id="{841A07CE-C00F-462D-B0DD-FD91479B79D1}"/>
              </a:ext>
            </a:extLst>
          </p:cNvPr>
          <p:cNvGrpSpPr/>
          <p:nvPr/>
        </p:nvGrpSpPr>
        <p:grpSpPr>
          <a:xfrm>
            <a:off x="369610" y="2997000"/>
            <a:ext cx="2756079" cy="432000"/>
            <a:chOff x="418636" y="2395799"/>
            <a:chExt cx="2756079" cy="432000"/>
          </a:xfrm>
        </p:grpSpPr>
        <p:sp>
          <p:nvSpPr>
            <p:cNvPr id="63" name="Action Button: Custom 16">
              <a:hlinkClick r:id="" action="ppaction://noaction" highlightClick="1">
                <a:snd r:embed="rId7" name="gerald.wav"/>
              </a:hlinkClick>
              <a:extLst>
                <a:ext uri="{FF2B5EF4-FFF2-40B4-BE49-F238E27FC236}">
                  <a16:creationId xmlns:a16="http://schemas.microsoft.com/office/drawing/2014/main" id="{0375B0B4-8A0D-465F-919E-EF7A5CD4012C}"/>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4" name="TextBox 63">
              <a:extLst>
                <a:ext uri="{FF2B5EF4-FFF2-40B4-BE49-F238E27FC236}">
                  <a16:creationId xmlns:a16="http://schemas.microsoft.com/office/drawing/2014/main" id="{D2B3F702-61DE-4AE2-944E-4DA1C9C9A561}"/>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Gé</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rard</a:t>
              </a:r>
            </a:p>
          </p:txBody>
        </p:sp>
      </p:grpSp>
      <p:grpSp>
        <p:nvGrpSpPr>
          <p:cNvPr id="125" name="Group 124">
            <a:extLst>
              <a:ext uri="{FF2B5EF4-FFF2-40B4-BE49-F238E27FC236}">
                <a16:creationId xmlns:a16="http://schemas.microsoft.com/office/drawing/2014/main" id="{7488FC20-650E-425B-964A-3D444935974C}"/>
              </a:ext>
            </a:extLst>
          </p:cNvPr>
          <p:cNvGrpSpPr/>
          <p:nvPr/>
        </p:nvGrpSpPr>
        <p:grpSpPr>
          <a:xfrm>
            <a:off x="4107690" y="3763350"/>
            <a:ext cx="2756079" cy="432000"/>
            <a:chOff x="418636" y="2395799"/>
            <a:chExt cx="2756079" cy="432000"/>
          </a:xfrm>
        </p:grpSpPr>
        <p:sp>
          <p:nvSpPr>
            <p:cNvPr id="126" name="Action Button: Custom 16">
              <a:hlinkClick r:id="" action="ppaction://noaction" highlightClick="1">
                <a:snd r:embed="rId8" name="julien.wav"/>
              </a:hlinkClick>
              <a:extLst>
                <a:ext uri="{FF2B5EF4-FFF2-40B4-BE49-F238E27FC236}">
                  <a16:creationId xmlns:a16="http://schemas.microsoft.com/office/drawing/2014/main" id="{A94E2842-246D-4207-8FCD-62594BC2E7E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27" name="TextBox 126">
              <a:extLst>
                <a:ext uri="{FF2B5EF4-FFF2-40B4-BE49-F238E27FC236}">
                  <a16:creationId xmlns:a16="http://schemas.microsoft.com/office/drawing/2014/main" id="{9653485C-B722-49A8-BF43-C7613251D77B}"/>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ulien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28" name="Group 127">
            <a:extLst>
              <a:ext uri="{FF2B5EF4-FFF2-40B4-BE49-F238E27FC236}">
                <a16:creationId xmlns:a16="http://schemas.microsoft.com/office/drawing/2014/main" id="{94D66223-81C1-4EDA-B3E4-536E2B48E0E7}"/>
              </a:ext>
            </a:extLst>
          </p:cNvPr>
          <p:cNvGrpSpPr/>
          <p:nvPr/>
        </p:nvGrpSpPr>
        <p:grpSpPr>
          <a:xfrm>
            <a:off x="4107690" y="4529700"/>
            <a:ext cx="2756079" cy="432000"/>
            <a:chOff x="418636" y="2395799"/>
            <a:chExt cx="2756079" cy="432000"/>
          </a:xfrm>
        </p:grpSpPr>
        <p:sp>
          <p:nvSpPr>
            <p:cNvPr id="129" name="Action Button: Custom 16">
              <a:hlinkClick r:id="" action="ppaction://noaction" highlightClick="1">
                <a:snd r:embed="rId9" name="josephine.wav"/>
              </a:hlinkClick>
              <a:extLst>
                <a:ext uri="{FF2B5EF4-FFF2-40B4-BE49-F238E27FC236}">
                  <a16:creationId xmlns:a16="http://schemas.microsoft.com/office/drawing/2014/main" id="{74640730-4986-42F4-B7A9-5CDBCFCE07A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30" name="TextBox 129">
              <a:extLst>
                <a:ext uri="{FF2B5EF4-FFF2-40B4-BE49-F238E27FC236}">
                  <a16:creationId xmlns:a16="http://schemas.microsoft.com/office/drawing/2014/main" id="{38D1DFB2-46C4-4FA5-BE47-D12E05B152A3}"/>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oséphine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31" name="Group 130">
            <a:extLst>
              <a:ext uri="{FF2B5EF4-FFF2-40B4-BE49-F238E27FC236}">
                <a16:creationId xmlns:a16="http://schemas.microsoft.com/office/drawing/2014/main" id="{654516A4-AB17-496D-ACD6-359712EB1267}"/>
              </a:ext>
            </a:extLst>
          </p:cNvPr>
          <p:cNvGrpSpPr/>
          <p:nvPr/>
        </p:nvGrpSpPr>
        <p:grpSpPr>
          <a:xfrm>
            <a:off x="4107690" y="5296049"/>
            <a:ext cx="2756079" cy="432000"/>
            <a:chOff x="418636" y="2395799"/>
            <a:chExt cx="2756079" cy="432000"/>
          </a:xfrm>
        </p:grpSpPr>
        <p:sp>
          <p:nvSpPr>
            <p:cNvPr id="132" name="Action Button: Custom 16">
              <a:hlinkClick r:id="" action="ppaction://noaction" highlightClick="1">
                <a:snd r:embed="rId10" name="morgane.wav"/>
              </a:hlinkClick>
              <a:extLst>
                <a:ext uri="{FF2B5EF4-FFF2-40B4-BE49-F238E27FC236}">
                  <a16:creationId xmlns:a16="http://schemas.microsoft.com/office/drawing/2014/main" id="{CF20B5E5-5322-49CF-893F-849EE5E7F225}"/>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33" name="TextBox 132">
              <a:extLst>
                <a:ext uri="{FF2B5EF4-FFF2-40B4-BE49-F238E27FC236}">
                  <a16:creationId xmlns:a16="http://schemas.microsoft.com/office/drawing/2014/main" id="{DA404FFC-EDF0-48DB-9A98-AEE384EA4A62}"/>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Mor</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ga</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34" name="Group 133">
            <a:extLst>
              <a:ext uri="{FF2B5EF4-FFF2-40B4-BE49-F238E27FC236}">
                <a16:creationId xmlns:a16="http://schemas.microsoft.com/office/drawing/2014/main" id="{4904C1E8-6B7B-4625-AC39-95CC65A8CFB9}"/>
              </a:ext>
            </a:extLst>
          </p:cNvPr>
          <p:cNvGrpSpPr/>
          <p:nvPr/>
        </p:nvGrpSpPr>
        <p:grpSpPr>
          <a:xfrm>
            <a:off x="4107690" y="2997000"/>
            <a:ext cx="2756079" cy="432000"/>
            <a:chOff x="418636" y="2395799"/>
            <a:chExt cx="2756079" cy="432000"/>
          </a:xfrm>
        </p:grpSpPr>
        <p:sp>
          <p:nvSpPr>
            <p:cNvPr id="135" name="Action Button: Custom 16">
              <a:hlinkClick r:id="" action="ppaction://noaction" highlightClick="1">
                <a:snd r:embed="rId11" name="gille.wav"/>
              </a:hlinkClick>
              <a:extLst>
                <a:ext uri="{FF2B5EF4-FFF2-40B4-BE49-F238E27FC236}">
                  <a16:creationId xmlns:a16="http://schemas.microsoft.com/office/drawing/2014/main" id="{B5098B93-DA8D-4C59-B593-CE799366A45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6" name="TextBox 135">
              <a:extLst>
                <a:ext uri="{FF2B5EF4-FFF2-40B4-BE49-F238E27FC236}">
                  <a16:creationId xmlns:a16="http://schemas.microsoft.com/office/drawing/2014/main" id="{7CB89691-01C9-4AA0-BF65-7559CB8FD6CC}"/>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lles</a:t>
              </a:r>
            </a:p>
          </p:txBody>
        </p:sp>
      </p:grpSp>
      <p:grpSp>
        <p:nvGrpSpPr>
          <p:cNvPr id="137" name="Group 136">
            <a:extLst>
              <a:ext uri="{FF2B5EF4-FFF2-40B4-BE49-F238E27FC236}">
                <a16:creationId xmlns:a16="http://schemas.microsoft.com/office/drawing/2014/main" id="{8CBC4617-2D03-417A-B7DD-97F5FEAD2A6F}"/>
              </a:ext>
            </a:extLst>
          </p:cNvPr>
          <p:cNvGrpSpPr/>
          <p:nvPr/>
        </p:nvGrpSpPr>
        <p:grpSpPr>
          <a:xfrm>
            <a:off x="7845770" y="3763350"/>
            <a:ext cx="2756079" cy="432000"/>
            <a:chOff x="418636" y="2395799"/>
            <a:chExt cx="2756079" cy="432000"/>
          </a:xfrm>
        </p:grpSpPr>
        <p:sp>
          <p:nvSpPr>
            <p:cNvPr id="138" name="Action Button: Custom 16">
              <a:hlinkClick r:id="" action="ppaction://noaction" highlightClick="1">
                <a:snd r:embed="rId12" name="jerome.wav"/>
              </a:hlinkClick>
              <a:extLst>
                <a:ext uri="{FF2B5EF4-FFF2-40B4-BE49-F238E27FC236}">
                  <a16:creationId xmlns:a16="http://schemas.microsoft.com/office/drawing/2014/main" id="{4C508EFA-9394-4D44-BA4F-A39D7BD8912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39" name="TextBox 138">
              <a:extLst>
                <a:ext uri="{FF2B5EF4-FFF2-40B4-BE49-F238E27FC236}">
                  <a16:creationId xmlns:a16="http://schemas.microsoft.com/office/drawing/2014/main" id="{2CAEFC8C-B8C7-4906-A6D4-7E606DF6D954}"/>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érôme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40" name="Group 139">
            <a:extLst>
              <a:ext uri="{FF2B5EF4-FFF2-40B4-BE49-F238E27FC236}">
                <a16:creationId xmlns:a16="http://schemas.microsoft.com/office/drawing/2014/main" id="{EE1FF8E9-A5E9-43B6-AF3E-B42EA999F128}"/>
              </a:ext>
            </a:extLst>
          </p:cNvPr>
          <p:cNvGrpSpPr/>
          <p:nvPr/>
        </p:nvGrpSpPr>
        <p:grpSpPr>
          <a:xfrm>
            <a:off x="7845770" y="4529700"/>
            <a:ext cx="2756079" cy="432000"/>
            <a:chOff x="418636" y="2395799"/>
            <a:chExt cx="2756079" cy="432000"/>
          </a:xfrm>
        </p:grpSpPr>
        <p:sp>
          <p:nvSpPr>
            <p:cNvPr id="141" name="Action Button: Custom 16">
              <a:hlinkClick r:id="" action="ppaction://noaction" highlightClick="1">
                <a:snd r:embed="rId13" name="margaux.wav"/>
              </a:hlinkClick>
              <a:extLst>
                <a:ext uri="{FF2B5EF4-FFF2-40B4-BE49-F238E27FC236}">
                  <a16:creationId xmlns:a16="http://schemas.microsoft.com/office/drawing/2014/main" id="{2C63039D-7CA3-4B1F-8F36-9E9CC160CC70}"/>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142" name="TextBox 141">
              <a:extLst>
                <a:ext uri="{FF2B5EF4-FFF2-40B4-BE49-F238E27FC236}">
                  <a16:creationId xmlns:a16="http://schemas.microsoft.com/office/drawing/2014/main" id="{542224AF-D89D-4334-BAF8-EB2583840B98}"/>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Mar</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ga</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ux</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43" name="Group 142">
            <a:extLst>
              <a:ext uri="{FF2B5EF4-FFF2-40B4-BE49-F238E27FC236}">
                <a16:creationId xmlns:a16="http://schemas.microsoft.com/office/drawing/2014/main" id="{CD13FAAD-B405-491A-9947-EF2037A11F4C}"/>
              </a:ext>
            </a:extLst>
          </p:cNvPr>
          <p:cNvGrpSpPr/>
          <p:nvPr/>
        </p:nvGrpSpPr>
        <p:grpSpPr>
          <a:xfrm>
            <a:off x="7845770" y="5296049"/>
            <a:ext cx="2756079" cy="432000"/>
            <a:chOff x="418636" y="2395799"/>
            <a:chExt cx="2756079" cy="432000"/>
          </a:xfrm>
        </p:grpSpPr>
        <p:sp>
          <p:nvSpPr>
            <p:cNvPr id="144" name="Action Button: Custom 16">
              <a:hlinkClick r:id="" action="ppaction://noaction" highlightClick="1">
                <a:snd r:embed="rId14" name="georges.wav"/>
              </a:hlinkClick>
              <a:extLst>
                <a:ext uri="{FF2B5EF4-FFF2-40B4-BE49-F238E27FC236}">
                  <a16:creationId xmlns:a16="http://schemas.microsoft.com/office/drawing/2014/main" id="{EF333FA2-7374-4A38-8BB5-2FCE2E06B88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145" name="TextBox 144">
              <a:extLst>
                <a:ext uri="{FF2B5EF4-FFF2-40B4-BE49-F238E27FC236}">
                  <a16:creationId xmlns:a16="http://schemas.microsoft.com/office/drawing/2014/main" id="{3C298F1F-7177-4125-9794-5B7B1EEC01A0}"/>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orges</a:t>
              </a:r>
            </a:p>
          </p:txBody>
        </p:sp>
      </p:grpSp>
      <p:grpSp>
        <p:nvGrpSpPr>
          <p:cNvPr id="146" name="Group 145">
            <a:extLst>
              <a:ext uri="{FF2B5EF4-FFF2-40B4-BE49-F238E27FC236}">
                <a16:creationId xmlns:a16="http://schemas.microsoft.com/office/drawing/2014/main" id="{D103989B-7E37-4399-B4B2-162723E6E397}"/>
              </a:ext>
            </a:extLst>
          </p:cNvPr>
          <p:cNvGrpSpPr/>
          <p:nvPr/>
        </p:nvGrpSpPr>
        <p:grpSpPr>
          <a:xfrm>
            <a:off x="7845770" y="2997000"/>
            <a:ext cx="2756079" cy="432000"/>
            <a:chOff x="418636" y="2395799"/>
            <a:chExt cx="2756079" cy="432000"/>
          </a:xfrm>
        </p:grpSpPr>
        <p:sp>
          <p:nvSpPr>
            <p:cNvPr id="147" name="Action Button: Custom 16">
              <a:hlinkClick r:id="" action="ppaction://noaction" highlightClick="1">
                <a:snd r:embed="rId15" name="jacques.wav"/>
              </a:hlinkClick>
              <a:extLst>
                <a:ext uri="{FF2B5EF4-FFF2-40B4-BE49-F238E27FC236}">
                  <a16:creationId xmlns:a16="http://schemas.microsoft.com/office/drawing/2014/main" id="{A30781EF-79DA-4C20-914A-EBDC5511CF03}"/>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48" name="TextBox 147">
              <a:extLst>
                <a:ext uri="{FF2B5EF4-FFF2-40B4-BE49-F238E27FC236}">
                  <a16:creationId xmlns:a16="http://schemas.microsoft.com/office/drawing/2014/main" id="{28ABFC8D-AFD1-40D0-8B62-9D194EEBE336}"/>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acques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pic>
        <p:nvPicPr>
          <p:cNvPr id="16" name="Picture 15">
            <a:extLst>
              <a:ext uri="{FF2B5EF4-FFF2-40B4-BE49-F238E27FC236}">
                <a16:creationId xmlns:a16="http://schemas.microsoft.com/office/drawing/2014/main" id="{424D1C95-AB2B-4B10-9E20-E13AC7F9BCA1}"/>
              </a:ext>
            </a:extLst>
          </p:cNvPr>
          <p:cNvPicPr>
            <a:picLocks noChangeAspect="1"/>
          </p:cNvPicPr>
          <p:nvPr/>
        </p:nvPicPr>
        <p:blipFill>
          <a:blip r:embed="rId16"/>
          <a:stretch>
            <a:fillRect/>
          </a:stretch>
        </p:blipFill>
        <p:spPr>
          <a:xfrm>
            <a:off x="10513260" y="1043645"/>
            <a:ext cx="1457325" cy="2933700"/>
          </a:xfrm>
          <a:prstGeom prst="rect">
            <a:avLst/>
          </a:prstGeom>
        </p:spPr>
      </p:pic>
      <p:sp>
        <p:nvSpPr>
          <p:cNvPr id="17" name="Speech Bubble: Rectangle with Corners Rounded 16">
            <a:extLst>
              <a:ext uri="{FF2B5EF4-FFF2-40B4-BE49-F238E27FC236}">
                <a16:creationId xmlns:a16="http://schemas.microsoft.com/office/drawing/2014/main" id="{6F08F0F3-9D3E-4BAE-B548-B12E5A141EE1}"/>
              </a:ext>
            </a:extLst>
          </p:cNvPr>
          <p:cNvSpPr/>
          <p:nvPr/>
        </p:nvSpPr>
        <p:spPr>
          <a:xfrm>
            <a:off x="8061770" y="1545749"/>
            <a:ext cx="2168229" cy="587852"/>
          </a:xfrm>
          <a:prstGeom prst="wedgeRoundRectCallout">
            <a:avLst>
              <a:gd name="adj1" fmla="val 59722"/>
              <a:gd name="adj2" fmla="val 2403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Mon nom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est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910142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46" descr="background rectangle">
            <a:extLst>
              <a:ext uri="{FF2B5EF4-FFF2-40B4-BE49-F238E27FC236}">
                <a16:creationId xmlns:a16="http://schemas.microsoft.com/office/drawing/2014/main" id="{874A9D8B-B2BD-4AF5-A9C4-AA5FA7C542B6}"/>
              </a:ext>
            </a:extLst>
          </p:cNvPr>
          <p:cNvSpPr/>
          <p:nvPr/>
        </p:nvSpPr>
        <p:spPr>
          <a:xfrm>
            <a:off x="10269415" y="233629"/>
            <a:ext cx="162000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grammaire </a:t>
            </a:r>
          </a:p>
        </p:txBody>
      </p:sp>
      <p:sp>
        <p:nvSpPr>
          <p:cNvPr id="15" name="TextBox 14">
            <a:extLst>
              <a:ext uri="{FF2B5EF4-FFF2-40B4-BE49-F238E27FC236}">
                <a16:creationId xmlns:a16="http://schemas.microsoft.com/office/drawing/2014/main" id="{CB1D312A-E3BC-4FE6-974A-C7BC206D0589}"/>
              </a:ext>
            </a:extLst>
          </p:cNvPr>
          <p:cNvSpPr txBox="1"/>
          <p:nvPr/>
        </p:nvSpPr>
        <p:spPr>
          <a:xfrm>
            <a:off x="297553" y="1468185"/>
            <a:ext cx="10843143" cy="430887"/>
          </a:xfrm>
          <a:prstGeom prst="rect">
            <a:avLst/>
          </a:prstGeom>
          <a:noFill/>
        </p:spPr>
        <p:txBody>
          <a:bodyPr wrap="square" rtlCol="0">
            <a:spAutoFit/>
          </a:bodyPr>
          <a:lstStyle/>
          <a:p>
            <a:pPr lvl="0">
              <a:defRPr/>
            </a:pPr>
            <a:r>
              <a:rPr lang="en-GB" sz="2200" dirty="0">
                <a:solidFill>
                  <a:srgbClr val="1F4E79"/>
                </a:solidFill>
                <a:latin typeface="Century Gothic" panose="020B0502020202020204" pitchFamily="34" charset="0"/>
              </a:rPr>
              <a:t>As you know, </a:t>
            </a:r>
            <a:r>
              <a:rPr kumimoji="0" lang="en-GB" sz="2200" b="1"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they</a:t>
            </a:r>
            <a:r>
              <a:rPr kumimoji="0" lang="en-GB" sz="2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means two</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things </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 French:</a:t>
            </a:r>
          </a:p>
        </p:txBody>
      </p:sp>
      <p:sp>
        <p:nvSpPr>
          <p:cNvPr id="16" name="TextBox 15">
            <a:extLst>
              <a:ext uri="{FF2B5EF4-FFF2-40B4-BE49-F238E27FC236}">
                <a16:creationId xmlns:a16="http://schemas.microsoft.com/office/drawing/2014/main" id="{180DBC0C-D963-44F4-88F3-F42A8EC9F6E4}"/>
              </a:ext>
            </a:extLst>
          </p:cNvPr>
          <p:cNvSpPr txBox="1"/>
          <p:nvPr/>
        </p:nvSpPr>
        <p:spPr>
          <a:xfrm>
            <a:off x="1182285" y="5050160"/>
            <a:ext cx="18578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Ils</a:t>
            </a:r>
            <a:r>
              <a:rPr kumimoji="0" lang="en-GB"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vont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partir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7" name="TextBox 16">
            <a:extLst>
              <a:ext uri="{FF2B5EF4-FFF2-40B4-BE49-F238E27FC236}">
                <a16:creationId xmlns:a16="http://schemas.microsoft.com/office/drawing/2014/main" id="{538B0348-7133-4B41-9129-A8EAFF2B794F}"/>
              </a:ext>
            </a:extLst>
          </p:cNvPr>
          <p:cNvSpPr txBox="1"/>
          <p:nvPr/>
        </p:nvSpPr>
        <p:spPr>
          <a:xfrm>
            <a:off x="3608240" y="5050160"/>
            <a:ext cx="48201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They (m/f, m) </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are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going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leave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3755CF6D-811A-4BFF-A422-F072B8714F16}"/>
              </a:ext>
            </a:extLst>
          </p:cNvPr>
          <p:cNvSpPr txBox="1"/>
          <p:nvPr/>
        </p:nvSpPr>
        <p:spPr>
          <a:xfrm>
            <a:off x="1182285" y="4557844"/>
            <a:ext cx="2189989" cy="40011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600" b="0" i="0" u="none" strike="noStrike" cap="none" spc="0" normalizeH="0" baseline="0">
                <a:ln>
                  <a:noFill/>
                </a:ln>
                <a:solidFill>
                  <a:schemeClr val="accent1">
                    <a:lumMod val="50000"/>
                  </a:schemeClr>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Elles</a:t>
            </a:r>
            <a:r>
              <a:rPr kumimoji="0" lang="en-GB" sz="20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rgbClr val="FF6600"/>
                </a:solidFill>
                <a:effectLst/>
                <a:uLnTx/>
                <a:uFillTx/>
                <a:latin typeface="Century Gothic" panose="020B0502020202020204" pitchFamily="34" charset="0"/>
                <a:ea typeface="+mn-ea"/>
                <a:cs typeface="+mn-cs"/>
              </a:rPr>
              <a:t>vont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partir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pic>
        <p:nvPicPr>
          <p:cNvPr id="28" name="Picture 27">
            <a:extLst>
              <a:ext uri="{FF2B5EF4-FFF2-40B4-BE49-F238E27FC236}">
                <a16:creationId xmlns:a16="http://schemas.microsoft.com/office/drawing/2014/main" id="{B36DA702-512F-4CD9-8E3F-91F890D372D7}"/>
              </a:ext>
            </a:extLst>
          </p:cNvPr>
          <p:cNvPicPr>
            <a:picLocks noChangeAspect="1"/>
          </p:cNvPicPr>
          <p:nvPr/>
        </p:nvPicPr>
        <p:blipFill>
          <a:blip r:embed="rId3"/>
          <a:stretch>
            <a:fillRect/>
          </a:stretch>
        </p:blipFill>
        <p:spPr>
          <a:xfrm>
            <a:off x="1134902" y="2414400"/>
            <a:ext cx="1098343" cy="743379"/>
          </a:xfrm>
          <a:prstGeom prst="rect">
            <a:avLst/>
          </a:prstGeom>
        </p:spPr>
      </p:pic>
      <p:pic>
        <p:nvPicPr>
          <p:cNvPr id="29" name="Picture 28">
            <a:extLst>
              <a:ext uri="{FF2B5EF4-FFF2-40B4-BE49-F238E27FC236}">
                <a16:creationId xmlns:a16="http://schemas.microsoft.com/office/drawing/2014/main" id="{C221F6FC-9B39-4D16-8CC5-F7FC714CD30D}"/>
              </a:ext>
            </a:extLst>
          </p:cNvPr>
          <p:cNvPicPr>
            <a:picLocks noChangeAspect="1"/>
          </p:cNvPicPr>
          <p:nvPr/>
        </p:nvPicPr>
        <p:blipFill rotWithShape="1">
          <a:blip r:embed="rId4"/>
          <a:srcRect b="6188"/>
          <a:stretch/>
        </p:blipFill>
        <p:spPr>
          <a:xfrm>
            <a:off x="2277279" y="2401953"/>
            <a:ext cx="1267147" cy="842592"/>
          </a:xfrm>
          <a:prstGeom prst="rect">
            <a:avLst/>
          </a:prstGeom>
        </p:spPr>
      </p:pic>
      <p:pic>
        <p:nvPicPr>
          <p:cNvPr id="30" name="Picture 29">
            <a:extLst>
              <a:ext uri="{FF2B5EF4-FFF2-40B4-BE49-F238E27FC236}">
                <a16:creationId xmlns:a16="http://schemas.microsoft.com/office/drawing/2014/main" id="{7FD09827-D20C-499A-BF19-5842203C656F}"/>
              </a:ext>
            </a:extLst>
          </p:cNvPr>
          <p:cNvPicPr>
            <a:picLocks noChangeAspect="1"/>
          </p:cNvPicPr>
          <p:nvPr/>
        </p:nvPicPr>
        <p:blipFill rotWithShape="1">
          <a:blip r:embed="rId5"/>
          <a:srcRect b="3153"/>
          <a:stretch/>
        </p:blipFill>
        <p:spPr>
          <a:xfrm>
            <a:off x="9813409" y="2211786"/>
            <a:ext cx="1174868" cy="801009"/>
          </a:xfrm>
          <a:prstGeom prst="rect">
            <a:avLst/>
          </a:prstGeom>
        </p:spPr>
      </p:pic>
      <p:sp>
        <p:nvSpPr>
          <p:cNvPr id="31" name="TextBox 30">
            <a:extLst>
              <a:ext uri="{FF2B5EF4-FFF2-40B4-BE49-F238E27FC236}">
                <a16:creationId xmlns:a16="http://schemas.microsoft.com/office/drawing/2014/main" id="{2A12DB80-411C-4666-86BF-12747AAD50DF}"/>
              </a:ext>
            </a:extLst>
          </p:cNvPr>
          <p:cNvSpPr txBox="1"/>
          <p:nvPr/>
        </p:nvSpPr>
        <p:spPr>
          <a:xfrm>
            <a:off x="504806" y="2593442"/>
            <a:ext cx="465854"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ils</a:t>
            </a:r>
          </a:p>
        </p:txBody>
      </p:sp>
      <p:sp>
        <p:nvSpPr>
          <p:cNvPr id="32" name="TextBox 31">
            <a:extLst>
              <a:ext uri="{FF2B5EF4-FFF2-40B4-BE49-F238E27FC236}">
                <a16:creationId xmlns:a16="http://schemas.microsoft.com/office/drawing/2014/main" id="{3429A1DD-86B7-43AB-B0A6-6A12ACE0F504}"/>
              </a:ext>
            </a:extLst>
          </p:cNvPr>
          <p:cNvSpPr txBox="1"/>
          <p:nvPr/>
        </p:nvSpPr>
        <p:spPr>
          <a:xfrm>
            <a:off x="8798415" y="2464849"/>
            <a:ext cx="938436" cy="461665"/>
          </a:xfrm>
          <a:prstGeom prst="rect">
            <a:avLst/>
          </a:prstGeom>
          <a:noFill/>
          <a:ln w="3175">
            <a:solidFill>
              <a:srgbClr val="FF993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FF6600"/>
                </a:solidFill>
                <a:latin typeface="Century Gothic" panose="020B0502020202020204" pitchFamily="34" charset="0"/>
              </a:rPr>
              <a:t>elles</a:t>
            </a:r>
            <a:endPar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3A525AF2-2957-47E8-B7EC-CA226A6417C3}"/>
              </a:ext>
            </a:extLst>
          </p:cNvPr>
          <p:cNvSpPr txBox="1"/>
          <p:nvPr/>
        </p:nvSpPr>
        <p:spPr>
          <a:xfrm>
            <a:off x="3575748" y="4557844"/>
            <a:ext cx="42867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They (f) </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are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going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leave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38" name="Speech Bubble: Rectangle with Corners Rounded 37">
            <a:extLst>
              <a:ext uri="{FF2B5EF4-FFF2-40B4-BE49-F238E27FC236}">
                <a16:creationId xmlns:a16="http://schemas.microsoft.com/office/drawing/2014/main" id="{EF88FD9A-D7E0-405C-84AE-373E1826E91A}"/>
              </a:ext>
            </a:extLst>
          </p:cNvPr>
          <p:cNvSpPr/>
          <p:nvPr/>
        </p:nvSpPr>
        <p:spPr>
          <a:xfrm>
            <a:off x="3624437" y="2309126"/>
            <a:ext cx="4049275" cy="1033653"/>
          </a:xfrm>
          <a:prstGeom prst="wedgeRoundRectCallout">
            <a:avLst>
              <a:gd name="adj1" fmla="val -54255"/>
              <a:gd name="adj2" fmla="val -23595"/>
              <a:gd name="adj3" fmla="val 16667"/>
            </a:avLst>
          </a:prstGeom>
          <a:solidFill>
            <a:schemeClr val="accent1">
              <a:lumMod val="5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rgbClr val="FF6600"/>
                </a:solidFill>
              </a:rPr>
              <a:t>ils</a:t>
            </a:r>
            <a:r>
              <a:rPr lang="en-GB" sz="2000" b="1" dirty="0">
                <a:solidFill>
                  <a:schemeClr val="bg1"/>
                </a:solidFill>
              </a:rPr>
              <a:t> </a:t>
            </a:r>
            <a:r>
              <a:rPr lang="en-GB" sz="2000" dirty="0">
                <a:solidFill>
                  <a:schemeClr val="bg1"/>
                </a:solidFill>
              </a:rPr>
              <a:t>is also used for a Groupe</a:t>
            </a:r>
            <a:r>
              <a:rPr lang="en-GB" sz="2000" b="1" dirty="0">
                <a:solidFill>
                  <a:schemeClr val="bg1"/>
                </a:solidFill>
              </a:rPr>
              <a:t> </a:t>
            </a:r>
            <a:r>
              <a:rPr lang="en-GB" sz="2000" dirty="0">
                <a:solidFill>
                  <a:schemeClr val="bg1"/>
                </a:solidFill>
              </a:rPr>
              <a:t>with </a:t>
            </a:r>
            <a:r>
              <a:rPr lang="en-GB" sz="2000" b="1" dirty="0">
                <a:solidFill>
                  <a:schemeClr val="bg1"/>
                </a:solidFill>
              </a:rPr>
              <a:t>both female </a:t>
            </a:r>
            <a:r>
              <a:rPr lang="en-GB" sz="2000" dirty="0">
                <a:solidFill>
                  <a:schemeClr val="bg1"/>
                </a:solidFill>
              </a:rPr>
              <a:t>and</a:t>
            </a:r>
            <a:r>
              <a:rPr lang="en-GB" sz="2000" b="1" dirty="0">
                <a:solidFill>
                  <a:schemeClr val="bg1"/>
                </a:solidFill>
              </a:rPr>
              <a:t> male</a:t>
            </a:r>
            <a:r>
              <a:rPr lang="en-GB" sz="2000" dirty="0">
                <a:solidFill>
                  <a:schemeClr val="bg1"/>
                </a:solidFill>
              </a:rPr>
              <a:t>.</a:t>
            </a:r>
          </a:p>
        </p:txBody>
      </p:sp>
      <p:sp>
        <p:nvSpPr>
          <p:cNvPr id="19" name="TextBox 18">
            <a:extLst>
              <a:ext uri="{FF2B5EF4-FFF2-40B4-BE49-F238E27FC236}">
                <a16:creationId xmlns:a16="http://schemas.microsoft.com/office/drawing/2014/main" id="{6E0EAF52-D759-4C2A-BB9F-54D1A5AE1BDD}"/>
              </a:ext>
            </a:extLst>
          </p:cNvPr>
          <p:cNvSpPr txBox="1"/>
          <p:nvPr/>
        </p:nvSpPr>
        <p:spPr>
          <a:xfrm>
            <a:off x="431206" y="4034751"/>
            <a:ext cx="108431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Vont</a:t>
            </a:r>
            <a:r>
              <a:rPr kumimoji="0" lang="en-GB"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is the short</a:t>
            </a:r>
            <a:r>
              <a:rPr kumimoji="0" lang="en-GB" sz="22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form for </a:t>
            </a:r>
            <a:r>
              <a:rPr kumimoji="0" lang="en-GB"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aller</a:t>
            </a:r>
            <a:r>
              <a:rPr kumimoji="0" lang="en-GB" sz="22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with </a:t>
            </a:r>
            <a:r>
              <a:rPr kumimoji="0" lang="en-GB" sz="2200" b="1" i="0" u="none" strike="noStrike" kern="1200" cap="none" spc="0" normalizeH="0" noProof="0" dirty="0" err="1">
                <a:ln>
                  <a:noFill/>
                </a:ln>
                <a:solidFill>
                  <a:srgbClr val="FF6600"/>
                </a:solidFill>
                <a:effectLst/>
                <a:uLnTx/>
                <a:uFillTx/>
                <a:latin typeface="Century Gothic" panose="020B0502020202020204" pitchFamily="34" charset="0"/>
                <a:ea typeface="+mn-ea"/>
                <a:cs typeface="+mn-cs"/>
              </a:rPr>
              <a:t>ils</a:t>
            </a:r>
            <a:r>
              <a:rPr kumimoji="0" lang="en-GB" sz="22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 </a:t>
            </a:r>
            <a:r>
              <a:rPr lang="en-GB" sz="2200" b="1" dirty="0" err="1">
                <a:solidFill>
                  <a:srgbClr val="FF6600"/>
                </a:solidFill>
                <a:latin typeface="Century Gothic" panose="020B0502020202020204" pitchFamily="34" charset="0"/>
              </a:rPr>
              <a:t>elles</a:t>
            </a:r>
            <a:r>
              <a:rPr kumimoji="0" lang="en-GB" sz="22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a:t>
            </a:r>
            <a:endParaRPr kumimoji="0" lang="en-GB" sz="2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F49A5AE6-7D5A-4793-B118-478890E9876F}"/>
              </a:ext>
            </a:extLst>
          </p:cNvPr>
          <p:cNvSpPr txBox="1"/>
          <p:nvPr/>
        </p:nvSpPr>
        <p:spPr>
          <a:xfrm>
            <a:off x="1231179" y="4557844"/>
            <a:ext cx="2012459"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 _____ _______</a:t>
            </a:r>
          </a:p>
        </p:txBody>
      </p:sp>
      <p:sp>
        <p:nvSpPr>
          <p:cNvPr id="22" name="TextBox 21">
            <a:extLst>
              <a:ext uri="{FF2B5EF4-FFF2-40B4-BE49-F238E27FC236}">
                <a16:creationId xmlns:a16="http://schemas.microsoft.com/office/drawing/2014/main" id="{952AEFAF-79A6-4B91-AEAB-BCD46A62FB7C}"/>
              </a:ext>
            </a:extLst>
          </p:cNvPr>
          <p:cNvSpPr txBox="1"/>
          <p:nvPr/>
        </p:nvSpPr>
        <p:spPr>
          <a:xfrm>
            <a:off x="1216163" y="5087484"/>
            <a:ext cx="2012459" cy="400110"/>
          </a:xfrm>
          <a:prstGeom prst="rect">
            <a:avLst/>
          </a:prstGeom>
          <a:solidFill>
            <a:schemeClr val="bg1"/>
          </a:solidFill>
        </p:spPr>
        <p:txBody>
          <a:bodyPr wrap="square" lIns="0" rIns="0" rtlCol="0">
            <a:spAutoFit/>
          </a:bodyPr>
          <a:lstStyle/>
          <a:p>
            <a:r>
              <a:rPr lang="en-GB" sz="2000" dirty="0">
                <a:solidFill>
                  <a:schemeClr val="accent5">
                    <a:lumMod val="50000"/>
                  </a:schemeClr>
                </a:solidFill>
              </a:rPr>
              <a:t>__ _____ _______</a:t>
            </a:r>
          </a:p>
        </p:txBody>
      </p:sp>
      <p:pic>
        <p:nvPicPr>
          <p:cNvPr id="25" name="Picture 24" descr="background rectangle">
            <a:extLst>
              <a:ext uri="{FF2B5EF4-FFF2-40B4-BE49-F238E27FC236}">
                <a16:creationId xmlns:a16="http://schemas.microsoft.com/office/drawing/2014/main" id="{D7ABC4AF-14D0-4770-A8A3-D24E46F53018}"/>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41200"/>
            <a:ext cx="6457246" cy="867128"/>
          </a:xfrm>
          <a:prstGeom prst="rect">
            <a:avLst/>
          </a:prstGeom>
        </p:spPr>
      </p:pic>
      <p:sp>
        <p:nvSpPr>
          <p:cNvPr id="26" name="Title 3">
            <a:extLst>
              <a:ext uri="{FF2B5EF4-FFF2-40B4-BE49-F238E27FC236}">
                <a16:creationId xmlns:a16="http://schemas.microsoft.com/office/drawing/2014/main" id="{2B0B6628-4E25-4C61-A67F-A9FAE4443083}"/>
              </a:ext>
            </a:extLst>
          </p:cNvPr>
          <p:cNvSpPr>
            <a:spLocks noGrp="1"/>
          </p:cNvSpPr>
          <p:nvPr>
            <p:ph type="title"/>
          </p:nvPr>
        </p:nvSpPr>
        <p:spPr>
          <a:xfrm>
            <a:off x="0" y="241200"/>
            <a:ext cx="6013793" cy="713163"/>
          </a:xfrm>
        </p:spPr>
        <p:txBody>
          <a:bodyPr>
            <a:noAutofit/>
          </a:bodyPr>
          <a:lstStyle/>
          <a:p>
            <a:r>
              <a:rPr lang="fr-FR" sz="2400" b="1" dirty="0">
                <a:solidFill>
                  <a:schemeClr val="bg1"/>
                </a:solidFill>
              </a:rPr>
              <a:t>Future intention </a:t>
            </a:r>
            <a:r>
              <a:rPr lang="fr-FR" sz="2400" b="1" dirty="0" err="1">
                <a:solidFill>
                  <a:schemeClr val="bg1"/>
                </a:solidFill>
              </a:rPr>
              <a:t>with</a:t>
            </a:r>
            <a:r>
              <a:rPr lang="fr-FR" sz="2400" b="1" dirty="0">
                <a:solidFill>
                  <a:schemeClr val="bg1"/>
                </a:solidFill>
              </a:rPr>
              <a:t> aller</a:t>
            </a:r>
            <a:r>
              <a:rPr lang="en-GB" sz="2400" b="1" dirty="0">
                <a:solidFill>
                  <a:schemeClr val="bg1"/>
                </a:solidFill>
              </a:rPr>
              <a:t> (</a:t>
            </a:r>
            <a:r>
              <a:rPr lang="en-GB" sz="2400" b="1" dirty="0" err="1">
                <a:solidFill>
                  <a:schemeClr val="bg1"/>
                </a:solidFill>
              </a:rPr>
              <a:t>ils</a:t>
            </a:r>
            <a:r>
              <a:rPr lang="en-GB" sz="2400" b="1" dirty="0">
                <a:solidFill>
                  <a:schemeClr val="bg1"/>
                </a:solidFill>
              </a:rPr>
              <a:t>/</a:t>
            </a:r>
            <a:r>
              <a:rPr lang="en-GB" sz="2400" b="1" dirty="0" err="1">
                <a:solidFill>
                  <a:schemeClr val="bg1"/>
                </a:solidFill>
              </a:rPr>
              <a:t>elles</a:t>
            </a:r>
            <a:r>
              <a:rPr lang="en-GB" sz="2400" b="1" dirty="0">
                <a:solidFill>
                  <a:schemeClr val="bg1"/>
                </a:solidFill>
              </a:rPr>
              <a:t>)</a:t>
            </a:r>
            <a:endParaRPr lang="fr-FR" sz="2400" dirty="0">
              <a:solidFill>
                <a:srgbClr val="FF6600"/>
              </a:solidFill>
            </a:endParaRPr>
          </a:p>
        </p:txBody>
      </p:sp>
    </p:spTree>
    <p:extLst>
      <p:ext uri="{BB962C8B-B14F-4D97-AF65-F5344CB8AC3E}">
        <p14:creationId xmlns:p14="http://schemas.microsoft.com/office/powerpoint/2010/main" val="56055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P spid="31" grpId="0" animBg="1"/>
      <p:bldP spid="32" grpId="0" animBg="1"/>
      <p:bldP spid="34" grpId="0"/>
      <p:bldP spid="38" grpId="0" animBg="1"/>
      <p:bldP spid="19" grpId="0"/>
      <p:bldP spid="21" grpId="0" animBg="1"/>
      <p:bldP spid="21" grpId="1" animBg="1"/>
      <p:bldP spid="22" grpId="0" animBg="1"/>
      <p:bldP spid="2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B54F95E2-2A7C-4B2C-91EF-12AC607BF4FD}"/>
              </a:ext>
            </a:extLst>
          </p:cNvPr>
          <p:cNvGraphicFramePr>
            <a:graphicFrameLocks noGrp="1"/>
          </p:cNvGraphicFramePr>
          <p:nvPr/>
        </p:nvGraphicFramePr>
        <p:xfrm>
          <a:off x="4283241" y="1746720"/>
          <a:ext cx="7606173" cy="4473603"/>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en</a:t>
                      </a:r>
                      <a:r>
                        <a:rPr kumimoji="0" lang="en-GB" sz="2000" b="1" i="0" u="none" strike="noStrike" kern="1200" cap="none" spc="0" normalizeH="0" baseline="0" noProof="0" dirty="0">
                          <a:ln>
                            <a:noFill/>
                          </a:ln>
                          <a:solidFill>
                            <a:prstClr val="white"/>
                          </a:solidFill>
                          <a:effectLst/>
                          <a:uLnTx/>
                          <a:uFillTx/>
                          <a:latin typeface="+mn-lt"/>
                          <a:ea typeface="+mn-ea"/>
                          <a:cs typeface="+mn-cs"/>
                        </a:rPr>
                        <a:t> </a:t>
                      </a:r>
                      <a:r>
                        <a:rPr kumimoji="0" lang="en-GB" sz="2000" b="1" i="0" u="none" strike="noStrike" kern="1200" cap="none" spc="0" normalizeH="0" baseline="0" noProof="0" dirty="0" err="1">
                          <a:ln>
                            <a:noFill/>
                          </a:ln>
                          <a:solidFill>
                            <a:prstClr val="white"/>
                          </a:solidFill>
                          <a:effectLst/>
                          <a:uLnTx/>
                          <a:uFillTx/>
                          <a:latin typeface="+mn-lt"/>
                          <a:ea typeface="+mn-ea"/>
                          <a:cs typeface="+mn-cs"/>
                        </a:rPr>
                        <a:t>ce</a:t>
                      </a:r>
                      <a:r>
                        <a:rPr kumimoji="0" lang="en-GB" sz="2000" b="1" i="0" u="none" strike="noStrike" kern="1200" cap="none" spc="0" normalizeH="0" baseline="0" noProof="0" dirty="0">
                          <a:ln>
                            <a:noFill/>
                          </a:ln>
                          <a:solidFill>
                            <a:prstClr val="white"/>
                          </a:solidFill>
                          <a:effectLst/>
                          <a:uLnTx/>
                          <a:uFillTx/>
                          <a:latin typeface="+mn-lt"/>
                          <a:ea typeface="+mn-ea"/>
                          <a:cs typeface="+mn-cs"/>
                        </a:rPr>
                        <a:t> moment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demain</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9708"/>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8839"/>
            <a:ext cx="5631472" cy="713163"/>
          </a:xfrm>
        </p:spPr>
        <p:txBody>
          <a:bodyPr>
            <a:normAutofit/>
          </a:bodyPr>
          <a:lstStyle/>
          <a:p>
            <a:r>
              <a:rPr lang="fr-FR" sz="2800" b="1" dirty="0">
                <a:solidFill>
                  <a:schemeClr val="bg1"/>
                </a:solidFill>
              </a:rPr>
              <a:t>En ce moment ou demain?</a:t>
            </a:r>
            <a:endParaRPr lang="fr-FR" sz="28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6" name="Rounded Rectangle 46" descr="background rectangle">
            <a:extLst>
              <a:ext uri="{FF2B5EF4-FFF2-40B4-BE49-F238E27FC236}">
                <a16:creationId xmlns:a16="http://schemas.microsoft.com/office/drawing/2014/main" id="{1C149CB8-893D-483A-AAF2-44D91D3EA577}"/>
              </a:ext>
            </a:extLst>
          </p:cNvPr>
          <p:cNvSpPr/>
          <p:nvPr/>
        </p:nvSpPr>
        <p:spPr>
          <a:xfrm>
            <a:off x="10269415" y="233629"/>
            <a:ext cx="162000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écouter</a:t>
            </a:r>
          </a:p>
        </p:txBody>
      </p:sp>
      <p:sp>
        <p:nvSpPr>
          <p:cNvPr id="4" name="TextBox 3">
            <a:extLst>
              <a:ext uri="{FF2B5EF4-FFF2-40B4-BE49-F238E27FC236}">
                <a16:creationId xmlns:a16="http://schemas.microsoft.com/office/drawing/2014/main" id="{12B2C7D8-7BB5-4128-8005-07AE98AD11E5}"/>
              </a:ext>
            </a:extLst>
          </p:cNvPr>
          <p:cNvSpPr txBox="1"/>
          <p:nvPr/>
        </p:nvSpPr>
        <p:spPr>
          <a:xfrm>
            <a:off x="145046" y="1052607"/>
            <a:ext cx="11406204" cy="95680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samedi</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Léa</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et Sophie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passent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le week-end ensemble. Que font-</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moment? Que font-</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elles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demain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Écoute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coche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Action Button: Custom 16">
            <a:hlinkClick r:id="" action="ppaction://noaction" highlightClick="1">
              <a:snd r:embed="rId4" name="beep1.wav"/>
            </a:hlinkClick>
            <a:extLst>
              <a:ext uri="{FF2B5EF4-FFF2-40B4-BE49-F238E27FC236}">
                <a16:creationId xmlns:a16="http://schemas.microsoft.com/office/drawing/2014/main" id="{F555ED3D-4A53-494E-B093-6DB62485ACE3}"/>
              </a:ext>
            </a:extLst>
          </p:cNvPr>
          <p:cNvSpPr/>
          <p:nvPr/>
        </p:nvSpPr>
        <p:spPr>
          <a:xfrm>
            <a:off x="4512195" y="22938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beep2.wav"/>
            </a:hlinkClick>
            <a:extLst>
              <a:ext uri="{FF2B5EF4-FFF2-40B4-BE49-F238E27FC236}">
                <a16:creationId xmlns:a16="http://schemas.microsoft.com/office/drawing/2014/main" id="{44E8D135-D47B-49CB-83FB-75DFE192B931}"/>
              </a:ext>
            </a:extLst>
          </p:cNvPr>
          <p:cNvSpPr/>
          <p:nvPr/>
        </p:nvSpPr>
        <p:spPr>
          <a:xfrm>
            <a:off x="4512195" y="27866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6" name="beep3.wav"/>
            </a:hlinkClick>
            <a:extLst>
              <a:ext uri="{FF2B5EF4-FFF2-40B4-BE49-F238E27FC236}">
                <a16:creationId xmlns:a16="http://schemas.microsoft.com/office/drawing/2014/main" id="{897B77DF-FECA-4736-809B-B7C56FAD6E3B}"/>
              </a:ext>
            </a:extLst>
          </p:cNvPr>
          <p:cNvSpPr/>
          <p:nvPr/>
        </p:nvSpPr>
        <p:spPr>
          <a:xfrm>
            <a:off x="4512195" y="328857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16">
            <a:hlinkClick r:id="" action="ppaction://noaction" highlightClick="1">
              <a:snd r:embed="rId7" name="beep4.wav"/>
            </a:hlinkClick>
            <a:extLst>
              <a:ext uri="{FF2B5EF4-FFF2-40B4-BE49-F238E27FC236}">
                <a16:creationId xmlns:a16="http://schemas.microsoft.com/office/drawing/2014/main" id="{41E827C3-BE75-47E1-9AF6-A10421906D60}"/>
              </a:ext>
            </a:extLst>
          </p:cNvPr>
          <p:cNvSpPr/>
          <p:nvPr/>
        </p:nvSpPr>
        <p:spPr>
          <a:xfrm>
            <a:off x="4512195" y="37781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7" name="Action Button: Custom 16">
            <a:hlinkClick r:id="" action="ppaction://noaction" highlightClick="1">
              <a:snd r:embed="rId8" name="beep5.wav"/>
            </a:hlinkClick>
            <a:extLst>
              <a:ext uri="{FF2B5EF4-FFF2-40B4-BE49-F238E27FC236}">
                <a16:creationId xmlns:a16="http://schemas.microsoft.com/office/drawing/2014/main" id="{F1B8F882-7672-4A67-84D3-74B8B9D844E9}"/>
              </a:ext>
            </a:extLst>
          </p:cNvPr>
          <p:cNvSpPr/>
          <p:nvPr/>
        </p:nvSpPr>
        <p:spPr>
          <a:xfrm>
            <a:off x="4512195" y="42682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9" name="beep6.wav"/>
            </a:hlinkClick>
            <a:extLst>
              <a:ext uri="{FF2B5EF4-FFF2-40B4-BE49-F238E27FC236}">
                <a16:creationId xmlns:a16="http://schemas.microsoft.com/office/drawing/2014/main" id="{FC719384-DD28-4163-A58E-69917639FAF0}"/>
              </a:ext>
            </a:extLst>
          </p:cNvPr>
          <p:cNvSpPr/>
          <p:nvPr/>
        </p:nvSpPr>
        <p:spPr>
          <a:xfrm>
            <a:off x="4512195" y="47835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9" name="Action Button: Custom 16">
            <a:hlinkClick r:id="" action="ppaction://noaction" highlightClick="1">
              <a:snd r:embed="rId10" name="beep7.wav"/>
            </a:hlinkClick>
            <a:extLst>
              <a:ext uri="{FF2B5EF4-FFF2-40B4-BE49-F238E27FC236}">
                <a16:creationId xmlns:a16="http://schemas.microsoft.com/office/drawing/2014/main" id="{79C33732-E050-417E-82D4-0268D84FD802}"/>
              </a:ext>
            </a:extLst>
          </p:cNvPr>
          <p:cNvSpPr/>
          <p:nvPr/>
        </p:nvSpPr>
        <p:spPr>
          <a:xfrm>
            <a:off x="4512195" y="52703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0" name="Action Button: Custom 16">
            <a:hlinkClick r:id="" action="ppaction://noaction" highlightClick="1">
              <a:snd r:embed="rId11" name="beep8.wav"/>
            </a:hlinkClick>
            <a:extLst>
              <a:ext uri="{FF2B5EF4-FFF2-40B4-BE49-F238E27FC236}">
                <a16:creationId xmlns:a16="http://schemas.microsoft.com/office/drawing/2014/main" id="{10777670-F9BC-456F-A8CB-8186EBE8594A}"/>
              </a:ext>
            </a:extLst>
          </p:cNvPr>
          <p:cNvSpPr/>
          <p:nvPr/>
        </p:nvSpPr>
        <p:spPr>
          <a:xfrm>
            <a:off x="4512195" y="57552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0" name="Picture 9" descr="A close up of a logo&#10;&#10;Description automatically generated">
            <a:extLst>
              <a:ext uri="{FF2B5EF4-FFF2-40B4-BE49-F238E27FC236}">
                <a16:creationId xmlns:a16="http://schemas.microsoft.com/office/drawing/2014/main" id="{7F29EE5A-34D1-4FF2-B28C-F0902302CA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7850" y="4133030"/>
            <a:ext cx="1742954" cy="1742954"/>
          </a:xfrm>
          <a:prstGeom prst="rect">
            <a:avLst/>
          </a:prstGeom>
        </p:spPr>
      </p:pic>
      <p:pic>
        <p:nvPicPr>
          <p:cNvPr id="13" name="Picture 12" descr="A picture containing toy, shirt&#10;&#10;Description automatically generated">
            <a:extLst>
              <a:ext uri="{FF2B5EF4-FFF2-40B4-BE49-F238E27FC236}">
                <a16:creationId xmlns:a16="http://schemas.microsoft.com/office/drawing/2014/main" id="{AF882731-7783-4FF7-88AE-B102B02E1F2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3033" y="2074924"/>
            <a:ext cx="1992588" cy="1992588"/>
          </a:xfrm>
          <a:prstGeom prst="rect">
            <a:avLst/>
          </a:prstGeom>
        </p:spPr>
      </p:pic>
    </p:spTree>
    <p:extLst>
      <p:ext uri="{BB962C8B-B14F-4D97-AF65-F5344CB8AC3E}">
        <p14:creationId xmlns:p14="http://schemas.microsoft.com/office/powerpoint/2010/main" val="636031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descr="A close up of a logo&#10;&#10;Description automatically generated">
            <a:extLst>
              <a:ext uri="{FF2B5EF4-FFF2-40B4-BE49-F238E27FC236}">
                <a16:creationId xmlns:a16="http://schemas.microsoft.com/office/drawing/2014/main" id="{937DF4A3-61D1-492C-820B-3332F1A14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850" y="4133030"/>
            <a:ext cx="1742954" cy="1742954"/>
          </a:xfrm>
          <a:prstGeom prst="rect">
            <a:avLst/>
          </a:prstGeom>
        </p:spPr>
      </p:pic>
      <p:pic>
        <p:nvPicPr>
          <p:cNvPr id="74" name="Picture 73" descr="A picture containing toy, shirt&#10;&#10;Description automatically generated">
            <a:extLst>
              <a:ext uri="{FF2B5EF4-FFF2-40B4-BE49-F238E27FC236}">
                <a16:creationId xmlns:a16="http://schemas.microsoft.com/office/drawing/2014/main" id="{05A52FBA-F3DC-48EB-98DA-B7BB1CBD5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033" y="2074924"/>
            <a:ext cx="1992588" cy="1992588"/>
          </a:xfrm>
          <a:prstGeom prst="rect">
            <a:avLst/>
          </a:prstGeom>
        </p:spPr>
      </p:pic>
      <p:graphicFrame>
        <p:nvGraphicFramePr>
          <p:cNvPr id="6" name="Table 6">
            <a:extLst>
              <a:ext uri="{FF2B5EF4-FFF2-40B4-BE49-F238E27FC236}">
                <a16:creationId xmlns:a16="http://schemas.microsoft.com/office/drawing/2014/main" id="{B54F95E2-2A7C-4B2C-91EF-12AC607BF4FD}"/>
              </a:ext>
            </a:extLst>
          </p:cNvPr>
          <p:cNvGraphicFramePr>
            <a:graphicFrameLocks noGrp="1"/>
          </p:cNvGraphicFramePr>
          <p:nvPr>
            <p:extLst>
              <p:ext uri="{D42A27DB-BD31-4B8C-83A1-F6EECF244321}">
                <p14:modId xmlns:p14="http://schemas.microsoft.com/office/powerpoint/2010/main" val="3770469967"/>
              </p:ext>
            </p:extLst>
          </p:nvPr>
        </p:nvGraphicFramePr>
        <p:xfrm>
          <a:off x="4283241" y="1746720"/>
          <a:ext cx="7606173" cy="4473603"/>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en</a:t>
                      </a:r>
                      <a:r>
                        <a:rPr kumimoji="0" lang="en-GB" sz="2000" b="1" i="0" u="none" strike="noStrike" kern="1200" cap="none" spc="0" normalizeH="0" baseline="0" noProof="0" dirty="0">
                          <a:ln>
                            <a:noFill/>
                          </a:ln>
                          <a:solidFill>
                            <a:prstClr val="white"/>
                          </a:solidFill>
                          <a:effectLst/>
                          <a:uLnTx/>
                          <a:uFillTx/>
                          <a:latin typeface="+mn-lt"/>
                          <a:ea typeface="+mn-ea"/>
                          <a:cs typeface="+mn-cs"/>
                        </a:rPr>
                        <a:t> </a:t>
                      </a:r>
                      <a:r>
                        <a:rPr kumimoji="0" lang="en-GB" sz="2000" b="1" i="0" u="none" strike="noStrike" kern="1200" cap="none" spc="0" normalizeH="0" baseline="0" noProof="0" dirty="0" err="1">
                          <a:ln>
                            <a:noFill/>
                          </a:ln>
                          <a:solidFill>
                            <a:prstClr val="white"/>
                          </a:solidFill>
                          <a:effectLst/>
                          <a:uLnTx/>
                          <a:uFillTx/>
                          <a:latin typeface="+mn-lt"/>
                          <a:ea typeface="+mn-ea"/>
                          <a:cs typeface="+mn-cs"/>
                        </a:rPr>
                        <a:t>ce</a:t>
                      </a:r>
                      <a:r>
                        <a:rPr kumimoji="0" lang="en-GB" sz="2000" b="1" i="0" u="none" strike="noStrike" kern="1200" cap="none" spc="0" normalizeH="0" baseline="0" noProof="0" dirty="0">
                          <a:ln>
                            <a:noFill/>
                          </a:ln>
                          <a:solidFill>
                            <a:prstClr val="white"/>
                          </a:solidFill>
                          <a:effectLst/>
                          <a:uLnTx/>
                          <a:uFillTx/>
                          <a:latin typeface="+mn-lt"/>
                          <a:ea typeface="+mn-ea"/>
                          <a:cs typeface="+mn-cs"/>
                        </a:rPr>
                        <a:t> moment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demain</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vont</a:t>
                      </a:r>
                      <a:r>
                        <a:rPr lang="en-GB" sz="2000" dirty="0">
                          <a:solidFill>
                            <a:schemeClr val="accent1">
                              <a:lumMod val="50000"/>
                            </a:schemeClr>
                          </a:solidFill>
                        </a:rPr>
                        <a:t> </a:t>
                      </a:r>
                      <a:r>
                        <a:rPr lang="en-GB" sz="2000" dirty="0" err="1">
                          <a:solidFill>
                            <a:schemeClr val="accent1">
                              <a:lumMod val="50000"/>
                            </a:schemeClr>
                          </a:solidFill>
                        </a:rPr>
                        <a:t>aller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restent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font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vont</a:t>
                      </a:r>
                      <a:r>
                        <a:rPr lang="en-GB" sz="2000" dirty="0">
                          <a:solidFill>
                            <a:schemeClr val="accent1">
                              <a:lumMod val="50000"/>
                            </a:schemeClr>
                          </a:solidFill>
                        </a:rPr>
                        <a:t> prendre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vont</a:t>
                      </a:r>
                      <a:r>
                        <a:rPr lang="en-GB" sz="2000" dirty="0">
                          <a:solidFill>
                            <a:schemeClr val="accent1">
                              <a:lumMod val="50000"/>
                            </a:schemeClr>
                          </a:solidFill>
                        </a:rPr>
                        <a:t> lire</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regardent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vont</a:t>
                      </a:r>
                      <a:r>
                        <a:rPr lang="en-GB" sz="2000" dirty="0">
                          <a:solidFill>
                            <a:schemeClr val="accent1">
                              <a:lumMod val="50000"/>
                            </a:schemeClr>
                          </a:solidFill>
                        </a:rPr>
                        <a:t> faire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font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9708"/>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8839"/>
            <a:ext cx="5631472" cy="713163"/>
          </a:xfrm>
        </p:spPr>
        <p:txBody>
          <a:bodyPr>
            <a:normAutofit/>
          </a:bodyPr>
          <a:lstStyle/>
          <a:p>
            <a:r>
              <a:rPr lang="fr-FR" sz="2800" b="1" dirty="0">
                <a:solidFill>
                  <a:schemeClr val="bg1"/>
                </a:solidFill>
              </a:rPr>
              <a:t>En ce moment ou demain?</a:t>
            </a:r>
            <a:endParaRPr lang="fr-FR" sz="28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6" name="Rounded Rectangle 46" descr="background rectangle">
            <a:extLst>
              <a:ext uri="{FF2B5EF4-FFF2-40B4-BE49-F238E27FC236}">
                <a16:creationId xmlns:a16="http://schemas.microsoft.com/office/drawing/2014/main" id="{1C149CB8-893D-483A-AAF2-44D91D3EA577}"/>
              </a:ext>
            </a:extLst>
          </p:cNvPr>
          <p:cNvSpPr/>
          <p:nvPr/>
        </p:nvSpPr>
        <p:spPr>
          <a:xfrm>
            <a:off x="10269415" y="233629"/>
            <a:ext cx="162000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b="1" dirty="0">
                <a:solidFill>
                  <a:prstClr val="white"/>
                </a:solidFill>
              </a:rPr>
              <a:t>écouter</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12B2C7D8-7BB5-4128-8005-07AE98AD11E5}"/>
              </a:ext>
            </a:extLst>
          </p:cNvPr>
          <p:cNvSpPr txBox="1"/>
          <p:nvPr/>
        </p:nvSpPr>
        <p:spPr>
          <a:xfrm>
            <a:off x="145046" y="1052607"/>
            <a:ext cx="11588042" cy="956800"/>
          </a:xfrm>
          <a:prstGeom prst="rect">
            <a:avLst/>
          </a:prstGeom>
          <a:noFill/>
        </p:spPr>
        <p:txBody>
          <a:bodyPr wrap="square" rtlCol="0">
            <a:spAutoFit/>
          </a:bodyPr>
          <a:lstStyle/>
          <a:p>
            <a:pPr lvl="0">
              <a:lnSpc>
                <a:spcPct val="150000"/>
              </a:lnSpc>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samedi</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lang="en-GB" sz="2000" dirty="0" err="1">
                <a:solidFill>
                  <a:schemeClr val="accent1">
                    <a:lumMod val="50000"/>
                  </a:schemeClr>
                </a:solidFill>
              </a:rPr>
              <a:t>Léa</a:t>
            </a:r>
            <a:r>
              <a:rPr lang="en-GB" sz="2000" dirty="0">
                <a:solidFill>
                  <a:schemeClr val="accent1">
                    <a:lumMod val="50000"/>
                  </a:schemeClr>
                </a:solidFill>
              </a:rPr>
              <a:t> et Sophie </a:t>
            </a:r>
            <a:r>
              <a:rPr lang="en-GB" sz="2000" dirty="0" err="1">
                <a:solidFill>
                  <a:schemeClr val="accent1">
                    <a:lumMod val="50000"/>
                  </a:schemeClr>
                </a:solidFill>
              </a:rPr>
              <a:t>passent</a:t>
            </a:r>
            <a:r>
              <a:rPr lang="en-GB" sz="2000" dirty="0">
                <a:solidFill>
                  <a:schemeClr val="accent1">
                    <a:lumMod val="50000"/>
                  </a:schemeClr>
                </a:solidFill>
              </a:rPr>
              <a:t> le week-end ensemble. Que font-</a:t>
            </a:r>
            <a:r>
              <a:rPr lang="en-GB" sz="2000" dirty="0" err="1">
                <a:solidFill>
                  <a:schemeClr val="accent1">
                    <a:lumMod val="50000"/>
                  </a:schemeClr>
                </a:solidFill>
              </a:rPr>
              <a:t>elles</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 Que font-</a:t>
            </a:r>
            <a:r>
              <a:rPr lang="en-GB" sz="2000" dirty="0" err="1">
                <a:solidFill>
                  <a:schemeClr val="accent1">
                    <a:lumMod val="50000"/>
                  </a:schemeClr>
                </a:solidFill>
              </a:rPr>
              <a:t>elles</a:t>
            </a:r>
            <a:r>
              <a:rPr lang="en-GB" sz="2000" dirty="0">
                <a:solidFill>
                  <a:schemeClr val="accent1">
                    <a:lumMod val="50000"/>
                  </a:schemeClr>
                </a:solidFill>
              </a:rPr>
              <a:t> </a:t>
            </a:r>
            <a:r>
              <a:rPr lang="en-GB" sz="2000" dirty="0" err="1">
                <a:solidFill>
                  <a:schemeClr val="accent1">
                    <a:lumMod val="50000"/>
                  </a:schemeClr>
                </a:solidFill>
              </a:rPr>
              <a:t>demain</a:t>
            </a:r>
            <a:r>
              <a:rPr lang="en-GB" sz="2000" dirty="0">
                <a:solidFill>
                  <a:schemeClr val="accent1">
                    <a:lumMod val="50000"/>
                  </a:schemeClr>
                </a:solidFill>
              </a:rPr>
              <a:t>? </a:t>
            </a:r>
            <a:r>
              <a:rPr lang="en-GB" sz="2000" dirty="0" err="1">
                <a:solidFill>
                  <a:schemeClr val="accent1">
                    <a:lumMod val="50000"/>
                  </a:schemeClr>
                </a:solidFill>
              </a:rPr>
              <a:t>Écoute</a:t>
            </a:r>
            <a:r>
              <a:rPr lang="en-GB" sz="2000" dirty="0">
                <a:solidFill>
                  <a:schemeClr val="accent1">
                    <a:lumMod val="50000"/>
                  </a:schemeClr>
                </a:solidFill>
              </a:rPr>
              <a:t> et </a:t>
            </a:r>
            <a:r>
              <a:rPr lang="en-GB" sz="2000" dirty="0" err="1">
                <a:solidFill>
                  <a:schemeClr val="accent1">
                    <a:lumMod val="50000"/>
                  </a:schemeClr>
                </a:solidFill>
              </a:rPr>
              <a:t>coche</a:t>
            </a:r>
            <a:r>
              <a:rPr lang="en-GB" sz="2000" dirty="0">
                <a:solidFill>
                  <a:schemeClr val="accent1">
                    <a:lumMod val="50000"/>
                  </a:schemeClr>
                </a:solidFill>
              </a:rPr>
              <a:t>.</a:t>
            </a:r>
            <a:endParaRPr kumimoji="0" lang="en-GB" sz="20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pic>
        <p:nvPicPr>
          <p:cNvPr id="18" name="Picture 17">
            <a:extLst>
              <a:ext uri="{FF2B5EF4-FFF2-40B4-BE49-F238E27FC236}">
                <a16:creationId xmlns:a16="http://schemas.microsoft.com/office/drawing/2014/main" id="{D208976B-4A5C-4F0B-B10D-4939EB816E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8436" y="2326115"/>
            <a:ext cx="282522" cy="294294"/>
          </a:xfrm>
          <a:prstGeom prst="rect">
            <a:avLst/>
          </a:prstGeom>
        </p:spPr>
      </p:pic>
      <p:pic>
        <p:nvPicPr>
          <p:cNvPr id="19" name="Picture 18">
            <a:extLst>
              <a:ext uri="{FF2B5EF4-FFF2-40B4-BE49-F238E27FC236}">
                <a16:creationId xmlns:a16="http://schemas.microsoft.com/office/drawing/2014/main" id="{780947BD-7C3A-4D0F-9BAF-8165668954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2480" y="2831605"/>
            <a:ext cx="282522" cy="294294"/>
          </a:xfrm>
          <a:prstGeom prst="rect">
            <a:avLst/>
          </a:prstGeom>
        </p:spPr>
      </p:pic>
      <p:pic>
        <p:nvPicPr>
          <p:cNvPr id="20" name="Picture 19">
            <a:extLst>
              <a:ext uri="{FF2B5EF4-FFF2-40B4-BE49-F238E27FC236}">
                <a16:creationId xmlns:a16="http://schemas.microsoft.com/office/drawing/2014/main" id="{D15314D0-B4F1-43EC-93FE-1B81E96B84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2480" y="3348900"/>
            <a:ext cx="282522" cy="294294"/>
          </a:xfrm>
          <a:prstGeom prst="rect">
            <a:avLst/>
          </a:prstGeom>
        </p:spPr>
      </p:pic>
      <p:pic>
        <p:nvPicPr>
          <p:cNvPr id="22" name="Picture 21">
            <a:extLst>
              <a:ext uri="{FF2B5EF4-FFF2-40B4-BE49-F238E27FC236}">
                <a16:creationId xmlns:a16="http://schemas.microsoft.com/office/drawing/2014/main" id="{2BD3A5A4-6C91-41D8-8FEA-E9DB4F27B0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8436" y="3840686"/>
            <a:ext cx="282522" cy="294294"/>
          </a:xfrm>
          <a:prstGeom prst="rect">
            <a:avLst/>
          </a:prstGeom>
        </p:spPr>
      </p:pic>
      <p:pic>
        <p:nvPicPr>
          <p:cNvPr id="23" name="Picture 22">
            <a:extLst>
              <a:ext uri="{FF2B5EF4-FFF2-40B4-BE49-F238E27FC236}">
                <a16:creationId xmlns:a16="http://schemas.microsoft.com/office/drawing/2014/main" id="{46BA3440-B182-466F-9B9D-502017DBAF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4527" y="4351274"/>
            <a:ext cx="282522" cy="294294"/>
          </a:xfrm>
          <a:prstGeom prst="rect">
            <a:avLst/>
          </a:prstGeom>
        </p:spPr>
      </p:pic>
      <p:pic>
        <p:nvPicPr>
          <p:cNvPr id="24" name="Picture 23">
            <a:extLst>
              <a:ext uri="{FF2B5EF4-FFF2-40B4-BE49-F238E27FC236}">
                <a16:creationId xmlns:a16="http://schemas.microsoft.com/office/drawing/2014/main" id="{00C5615E-FF6E-48A9-BE30-CA0833C7D6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2480" y="4834549"/>
            <a:ext cx="282522" cy="294294"/>
          </a:xfrm>
          <a:prstGeom prst="rect">
            <a:avLst/>
          </a:prstGeom>
        </p:spPr>
      </p:pic>
      <p:sp>
        <p:nvSpPr>
          <p:cNvPr id="9" name="TextBox 8">
            <a:extLst>
              <a:ext uri="{FF2B5EF4-FFF2-40B4-BE49-F238E27FC236}">
                <a16:creationId xmlns:a16="http://schemas.microsoft.com/office/drawing/2014/main" id="{2FE68B62-3C01-4918-B378-B4C0BE324A64}"/>
              </a:ext>
            </a:extLst>
          </p:cNvPr>
          <p:cNvSpPr txBox="1"/>
          <p:nvPr/>
        </p:nvSpPr>
        <p:spPr>
          <a:xfrm>
            <a:off x="5219094" y="2345861"/>
            <a:ext cx="1238152"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A8104F3D-5559-484E-A7B4-3B21A68A0C0B}"/>
              </a:ext>
            </a:extLst>
          </p:cNvPr>
          <p:cNvSpPr txBox="1"/>
          <p:nvPr/>
        </p:nvSpPr>
        <p:spPr>
          <a:xfrm>
            <a:off x="5160961" y="2843810"/>
            <a:ext cx="1150706"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54FFB2D5-3736-4039-80F5-61F9671F37C8}"/>
              </a:ext>
            </a:extLst>
          </p:cNvPr>
          <p:cNvSpPr txBox="1"/>
          <p:nvPr/>
        </p:nvSpPr>
        <p:spPr>
          <a:xfrm>
            <a:off x="5160849" y="3830327"/>
            <a:ext cx="1701029"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781BEE4-212E-41C4-945F-3E6FB75F693E}"/>
              </a:ext>
            </a:extLst>
          </p:cNvPr>
          <p:cNvSpPr txBox="1"/>
          <p:nvPr/>
        </p:nvSpPr>
        <p:spPr>
          <a:xfrm>
            <a:off x="5202565" y="4356749"/>
            <a:ext cx="1192419"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F981AAF8-3B93-4042-BFCC-BE4AE88ABC0C}"/>
              </a:ext>
            </a:extLst>
          </p:cNvPr>
          <p:cNvSpPr txBox="1"/>
          <p:nvPr/>
        </p:nvSpPr>
        <p:spPr>
          <a:xfrm>
            <a:off x="5206321" y="5340961"/>
            <a:ext cx="128365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9D0913A-D4AF-400E-8B79-EC0B930FE6CE}"/>
              </a:ext>
            </a:extLst>
          </p:cNvPr>
          <p:cNvSpPr txBox="1"/>
          <p:nvPr/>
        </p:nvSpPr>
        <p:spPr>
          <a:xfrm>
            <a:off x="5201492" y="5805393"/>
            <a:ext cx="129331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0BD0A2D8-FD6C-4B74-BEEE-7DD7AD769BA2}"/>
              </a:ext>
            </a:extLst>
          </p:cNvPr>
          <p:cNvSpPr txBox="1"/>
          <p:nvPr/>
        </p:nvSpPr>
        <p:spPr>
          <a:xfrm>
            <a:off x="5227791" y="3354859"/>
            <a:ext cx="1083876"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9BCCBB5D-7DD0-4C4D-8132-BD24D4D3C86E}"/>
              </a:ext>
            </a:extLst>
          </p:cNvPr>
          <p:cNvSpPr txBox="1"/>
          <p:nvPr/>
        </p:nvSpPr>
        <p:spPr>
          <a:xfrm>
            <a:off x="5119248" y="4850619"/>
            <a:ext cx="144359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1" name="Picture 2" descr="Dark City Clip Art">
            <a:extLst>
              <a:ext uri="{FF2B5EF4-FFF2-40B4-BE49-F238E27FC236}">
                <a16:creationId xmlns:a16="http://schemas.microsoft.com/office/drawing/2014/main" id="{71EA8880-A67D-47CB-B980-2AE61E8A87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1519" y="2305776"/>
            <a:ext cx="471734" cy="34122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ome 2 Clip Art">
            <a:extLst>
              <a:ext uri="{FF2B5EF4-FFF2-40B4-BE49-F238E27FC236}">
                <a16:creationId xmlns:a16="http://schemas.microsoft.com/office/drawing/2014/main" id="{03F616A1-B041-48E0-ABC9-55F7A18B44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9386" y="2796328"/>
            <a:ext cx="396001" cy="4154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oking Pans Glove Clip Art">
            <a:extLst>
              <a:ext uri="{FF2B5EF4-FFF2-40B4-BE49-F238E27FC236}">
                <a16:creationId xmlns:a16="http://schemas.microsoft.com/office/drawing/2014/main" id="{82403B67-D7BD-45EE-996C-156171B1E9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0680" y="3301574"/>
            <a:ext cx="471734" cy="34122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otdog Apple Juice Chips Mustard Clip Art">
            <a:extLst>
              <a:ext uri="{FF2B5EF4-FFF2-40B4-BE49-F238E27FC236}">
                <a16:creationId xmlns:a16="http://schemas.microsoft.com/office/drawing/2014/main" id="{7441742E-CDF0-4B7D-BAB5-2E45A0E734D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324" b="94862" l="10000" r="90000">
                        <a14:foregroundMark x1="45000" y1="6719" x2="45000" y2="6719"/>
                        <a14:foregroundMark x1="39667" y1="94862" x2="39667" y2="94862"/>
                      </a14:backgroundRemoval>
                    </a14:imgEffect>
                  </a14:imgLayer>
                </a14:imgProps>
              </a:ext>
              <a:ext uri="{28A0092B-C50C-407E-A947-70E740481C1C}">
                <a14:useLocalDpi xmlns:a14="http://schemas.microsoft.com/office/drawing/2010/main" val="0"/>
              </a:ext>
            </a:extLst>
          </a:blip>
          <a:srcRect/>
          <a:stretch>
            <a:fillRect/>
          </a:stretch>
        </p:blipFill>
        <p:spPr bwMode="auto">
          <a:xfrm>
            <a:off x="7108724" y="3755154"/>
            <a:ext cx="486027" cy="40988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tacked Books Clip Art">
            <a:extLst>
              <a:ext uri="{FF2B5EF4-FFF2-40B4-BE49-F238E27FC236}">
                <a16:creationId xmlns:a16="http://schemas.microsoft.com/office/drawing/2014/main" id="{2E203C0D-6466-4A66-87B0-A2A4810611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21212" y="4310133"/>
            <a:ext cx="502041" cy="36771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Tv Lcd Hdtv Clip Art">
            <a:extLst>
              <a:ext uri="{FF2B5EF4-FFF2-40B4-BE49-F238E27FC236}">
                <a16:creationId xmlns:a16="http://schemas.microsoft.com/office/drawing/2014/main" id="{0A8508D1-1361-466F-A3BF-A6F2BE957FA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69516" y="4816145"/>
            <a:ext cx="405431" cy="33110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United Kingdom Flag Clip Art">
            <a:extLst>
              <a:ext uri="{FF2B5EF4-FFF2-40B4-BE49-F238E27FC236}">
                <a16:creationId xmlns:a16="http://schemas.microsoft.com/office/drawing/2014/main" id="{E07209CB-7541-4ABD-91D9-658941F1D3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35227" y="5355042"/>
            <a:ext cx="504705" cy="252353"/>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Slate-apple Clip Art">
            <a:extLst>
              <a:ext uri="{FF2B5EF4-FFF2-40B4-BE49-F238E27FC236}">
                <a16:creationId xmlns:a16="http://schemas.microsoft.com/office/drawing/2014/main" id="{E0329429-AF5F-4E72-8AE1-D9E39B0ED5E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00381" y="5755459"/>
            <a:ext cx="366627" cy="45111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84F041CB-646A-485D-9829-6AF7A26336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30074" y="5344578"/>
            <a:ext cx="282522" cy="294294"/>
          </a:xfrm>
          <a:prstGeom prst="rect">
            <a:avLst/>
          </a:prstGeom>
        </p:spPr>
      </p:pic>
      <p:pic>
        <p:nvPicPr>
          <p:cNvPr id="48" name="Picture 47">
            <a:extLst>
              <a:ext uri="{FF2B5EF4-FFF2-40B4-BE49-F238E27FC236}">
                <a16:creationId xmlns:a16="http://schemas.microsoft.com/office/drawing/2014/main" id="{7EA8ADC8-BE9B-42E3-8C69-745ABBCCD1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2480" y="5828175"/>
            <a:ext cx="282522" cy="294294"/>
          </a:xfrm>
          <a:prstGeom prst="rect">
            <a:avLst/>
          </a:prstGeom>
        </p:spPr>
      </p:pic>
      <p:grpSp>
        <p:nvGrpSpPr>
          <p:cNvPr id="42" name="Group 41">
            <a:extLst>
              <a:ext uri="{FF2B5EF4-FFF2-40B4-BE49-F238E27FC236}">
                <a16:creationId xmlns:a16="http://schemas.microsoft.com/office/drawing/2014/main" id="{E0A61BB0-9E7D-47DC-8221-7505059EFC10}"/>
              </a:ext>
            </a:extLst>
          </p:cNvPr>
          <p:cNvGrpSpPr/>
          <p:nvPr/>
        </p:nvGrpSpPr>
        <p:grpSpPr>
          <a:xfrm>
            <a:off x="302586" y="2158837"/>
            <a:ext cx="3558450" cy="3958915"/>
            <a:chOff x="302586" y="2074924"/>
            <a:chExt cx="3558450" cy="3958915"/>
          </a:xfrm>
        </p:grpSpPr>
        <p:pic>
          <p:nvPicPr>
            <p:cNvPr id="45" name="Picture 44" descr="A close up of a logo&#10;&#10;Description automatically generated">
              <a:extLst>
                <a:ext uri="{FF2B5EF4-FFF2-40B4-BE49-F238E27FC236}">
                  <a16:creationId xmlns:a16="http://schemas.microsoft.com/office/drawing/2014/main" id="{DFC30856-03D2-46AC-94A5-E740F08B0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850" y="4133030"/>
              <a:ext cx="1742954" cy="1742954"/>
            </a:xfrm>
            <a:prstGeom prst="rect">
              <a:avLst/>
            </a:prstGeom>
          </p:spPr>
        </p:pic>
        <p:pic>
          <p:nvPicPr>
            <p:cNvPr id="46" name="Picture 45" descr="A picture containing toy, shirt&#10;&#10;Description automatically generated">
              <a:extLst>
                <a:ext uri="{FF2B5EF4-FFF2-40B4-BE49-F238E27FC236}">
                  <a16:creationId xmlns:a16="http://schemas.microsoft.com/office/drawing/2014/main" id="{6ABE6448-C996-477A-887A-973FACB03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033" y="2074924"/>
              <a:ext cx="1992588" cy="1992588"/>
            </a:xfrm>
            <a:prstGeom prst="rect">
              <a:avLst/>
            </a:prstGeom>
          </p:spPr>
        </p:pic>
        <p:grpSp>
          <p:nvGrpSpPr>
            <p:cNvPr id="17" name="Group 16">
              <a:extLst>
                <a:ext uri="{FF2B5EF4-FFF2-40B4-BE49-F238E27FC236}">
                  <a16:creationId xmlns:a16="http://schemas.microsoft.com/office/drawing/2014/main" id="{94415099-015C-4C54-AE83-4BA22B0E384B}"/>
                </a:ext>
              </a:extLst>
            </p:cNvPr>
            <p:cNvGrpSpPr/>
            <p:nvPr/>
          </p:nvGrpSpPr>
          <p:grpSpPr>
            <a:xfrm>
              <a:off x="302586" y="2272067"/>
              <a:ext cx="3558450" cy="3761772"/>
              <a:chOff x="302586" y="2272067"/>
              <a:chExt cx="3558450" cy="3761772"/>
            </a:xfrm>
          </p:grpSpPr>
          <p:sp>
            <p:nvSpPr>
              <p:cNvPr id="14" name="Speech Bubble: Rectangle with Corners Rounded 13">
                <a:extLst>
                  <a:ext uri="{FF2B5EF4-FFF2-40B4-BE49-F238E27FC236}">
                    <a16:creationId xmlns:a16="http://schemas.microsoft.com/office/drawing/2014/main" id="{29B13D12-28E0-4965-AD49-93472CACEA4D}"/>
                  </a:ext>
                </a:extLst>
              </p:cNvPr>
              <p:cNvSpPr/>
              <p:nvPr/>
            </p:nvSpPr>
            <p:spPr>
              <a:xfrm>
                <a:off x="302586" y="2272067"/>
                <a:ext cx="3558450" cy="3761772"/>
              </a:xfrm>
              <a:prstGeom prst="wedgeRoundRectCallout">
                <a:avLst>
                  <a:gd name="adj1" fmla="val 56750"/>
                  <a:gd name="adj2" fmla="val -632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62" name="Picture 18">
                <a:extLst>
                  <a:ext uri="{FF2B5EF4-FFF2-40B4-BE49-F238E27FC236}">
                    <a16:creationId xmlns:a16="http://schemas.microsoft.com/office/drawing/2014/main" id="{0DFFE0A8-0266-4B7C-BA1A-8D79324451A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2850" y="2855524"/>
                <a:ext cx="3110147" cy="17494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A096CA1-1D28-425E-A6BB-AA7D82B0BAEE}"/>
                  </a:ext>
                </a:extLst>
              </p:cNvPr>
              <p:cNvSpPr txBox="1"/>
              <p:nvPr/>
            </p:nvSpPr>
            <p:spPr>
              <a:xfrm>
                <a:off x="879080" y="2387781"/>
                <a:ext cx="2381232" cy="402225"/>
              </a:xfrm>
              <a:prstGeom prst="rect">
                <a:avLst/>
              </a:prstGeom>
              <a:noFill/>
            </p:spPr>
            <p:txBody>
              <a:bodyPr wrap="square" rtlCol="0">
                <a:spAutoFit/>
              </a:bodyPr>
              <a:lstStyle/>
              <a:p>
                <a:r>
                  <a:rPr lang="en-GB" sz="2000" b="1" dirty="0">
                    <a:solidFill>
                      <a:schemeClr val="bg1"/>
                    </a:solidFill>
                  </a:rPr>
                  <a:t>La Brioche Dorée </a:t>
                </a:r>
                <a:endParaRPr lang="en-GB" sz="2000" dirty="0">
                  <a:solidFill>
                    <a:schemeClr val="bg1"/>
                  </a:solidFill>
                </a:endParaRPr>
              </a:p>
            </p:txBody>
          </p:sp>
          <p:sp>
            <p:nvSpPr>
              <p:cNvPr id="16" name="TextBox 15">
                <a:extLst>
                  <a:ext uri="{FF2B5EF4-FFF2-40B4-BE49-F238E27FC236}">
                    <a16:creationId xmlns:a16="http://schemas.microsoft.com/office/drawing/2014/main" id="{25A9FD8E-A300-43F8-97A6-55B321C45570}"/>
                  </a:ext>
                </a:extLst>
              </p:cNvPr>
              <p:cNvSpPr txBox="1"/>
              <p:nvPr/>
            </p:nvSpPr>
            <p:spPr>
              <a:xfrm>
                <a:off x="462709" y="4669626"/>
                <a:ext cx="3213862" cy="1323439"/>
              </a:xfrm>
              <a:prstGeom prst="rect">
                <a:avLst/>
              </a:prstGeom>
              <a:noFill/>
            </p:spPr>
            <p:txBody>
              <a:bodyPr wrap="square" rtlCol="0">
                <a:spAutoFit/>
              </a:bodyPr>
              <a:lstStyle/>
              <a:p>
                <a:pPr algn="ctr"/>
                <a:r>
                  <a:rPr lang="en-GB" sz="2000" dirty="0" err="1">
                    <a:solidFill>
                      <a:schemeClr val="bg1"/>
                    </a:solidFill>
                  </a:rPr>
                  <a:t>C’est</a:t>
                </a:r>
                <a:r>
                  <a:rPr lang="en-GB" sz="2000" dirty="0">
                    <a:solidFill>
                      <a:schemeClr val="bg1"/>
                    </a:solidFill>
                  </a:rPr>
                  <a:t> </a:t>
                </a:r>
                <a:r>
                  <a:rPr lang="en-GB" sz="2000" dirty="0" err="1">
                    <a:solidFill>
                      <a:schemeClr val="bg1"/>
                    </a:solidFill>
                  </a:rPr>
                  <a:t>une</a:t>
                </a:r>
                <a:r>
                  <a:rPr lang="en-GB" sz="2000" dirty="0">
                    <a:solidFill>
                      <a:schemeClr val="bg1"/>
                    </a:solidFill>
                  </a:rPr>
                  <a:t> </a:t>
                </a:r>
                <a:r>
                  <a:rPr lang="fr-FR" sz="2000" dirty="0">
                    <a:solidFill>
                      <a:schemeClr val="bg1"/>
                    </a:solidFill>
                  </a:rPr>
                  <a:t>chaîne française populaire. Elle propose des pâtisseries et des sandwichs.</a:t>
                </a:r>
                <a:endParaRPr lang="en-GB" sz="2000" dirty="0">
                  <a:solidFill>
                    <a:schemeClr val="bg1"/>
                  </a:solidFill>
                </a:endParaRPr>
              </a:p>
            </p:txBody>
          </p:sp>
        </p:grpSp>
      </p:grpSp>
      <p:sp>
        <p:nvSpPr>
          <p:cNvPr id="65" name="Action Button: Custom 16">
            <a:hlinkClick r:id="" action="ppaction://noaction" highlightClick="1">
              <a:snd r:embed="rId17" name="2.wav"/>
            </a:hlinkClick>
            <a:extLst>
              <a:ext uri="{FF2B5EF4-FFF2-40B4-BE49-F238E27FC236}">
                <a16:creationId xmlns:a16="http://schemas.microsoft.com/office/drawing/2014/main" id="{96D5EFD8-3BE3-41B1-ABC5-07D2861AA665}"/>
              </a:ext>
            </a:extLst>
          </p:cNvPr>
          <p:cNvSpPr/>
          <p:nvPr/>
        </p:nvSpPr>
        <p:spPr>
          <a:xfrm>
            <a:off x="4503690" y="27714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6" name="Action Button: Custom 16">
            <a:hlinkClick r:id="" action="ppaction://noaction" highlightClick="1">
              <a:snd r:embed="rId18" name="3.wav"/>
            </a:hlinkClick>
            <a:extLst>
              <a:ext uri="{FF2B5EF4-FFF2-40B4-BE49-F238E27FC236}">
                <a16:creationId xmlns:a16="http://schemas.microsoft.com/office/drawing/2014/main" id="{6669681B-3A1E-4D6C-86C2-2FC7E274DD6A}"/>
              </a:ext>
            </a:extLst>
          </p:cNvPr>
          <p:cNvSpPr/>
          <p:nvPr/>
        </p:nvSpPr>
        <p:spPr>
          <a:xfrm>
            <a:off x="4501612" y="32821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7" name="Action Button: Custom 16">
            <a:hlinkClick r:id="" action="ppaction://noaction" highlightClick="1">
              <a:snd r:embed="rId19" name="4.wav"/>
            </a:hlinkClick>
            <a:extLst>
              <a:ext uri="{FF2B5EF4-FFF2-40B4-BE49-F238E27FC236}">
                <a16:creationId xmlns:a16="http://schemas.microsoft.com/office/drawing/2014/main" id="{6AE817DC-13C4-45E8-8792-CE5690975A82}"/>
              </a:ext>
            </a:extLst>
          </p:cNvPr>
          <p:cNvSpPr/>
          <p:nvPr/>
        </p:nvSpPr>
        <p:spPr>
          <a:xfrm>
            <a:off x="4501612" y="37643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8" name="Action Button: Custom 16">
            <a:hlinkClick r:id="" action="ppaction://noaction" highlightClick="1">
              <a:snd r:embed="rId20" name="1.wav"/>
            </a:hlinkClick>
            <a:extLst>
              <a:ext uri="{FF2B5EF4-FFF2-40B4-BE49-F238E27FC236}">
                <a16:creationId xmlns:a16="http://schemas.microsoft.com/office/drawing/2014/main" id="{96E66D31-CBA1-4E3E-975F-9053749525A7}"/>
              </a:ext>
            </a:extLst>
          </p:cNvPr>
          <p:cNvSpPr/>
          <p:nvPr/>
        </p:nvSpPr>
        <p:spPr>
          <a:xfrm>
            <a:off x="4503690" y="22988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9" name="Action Button: Custom 16">
            <a:hlinkClick r:id="" action="ppaction://noaction" highlightClick="1">
              <a:snd r:embed="rId21" name="6.wav"/>
            </a:hlinkClick>
            <a:extLst>
              <a:ext uri="{FF2B5EF4-FFF2-40B4-BE49-F238E27FC236}">
                <a16:creationId xmlns:a16="http://schemas.microsoft.com/office/drawing/2014/main" id="{DE1C14CC-759A-4FE9-A939-54A4151D05CF}"/>
              </a:ext>
            </a:extLst>
          </p:cNvPr>
          <p:cNvSpPr/>
          <p:nvPr/>
        </p:nvSpPr>
        <p:spPr>
          <a:xfrm>
            <a:off x="4506406" y="47677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0" name="Action Button: Custom 16">
            <a:hlinkClick r:id="" action="ppaction://noaction" highlightClick="1">
              <a:snd r:embed="rId22" name="7.wav"/>
            </a:hlinkClick>
            <a:extLst>
              <a:ext uri="{FF2B5EF4-FFF2-40B4-BE49-F238E27FC236}">
                <a16:creationId xmlns:a16="http://schemas.microsoft.com/office/drawing/2014/main" id="{BCCF4784-62A8-4CF6-9E3F-17332F522EF0}"/>
              </a:ext>
            </a:extLst>
          </p:cNvPr>
          <p:cNvSpPr/>
          <p:nvPr/>
        </p:nvSpPr>
        <p:spPr>
          <a:xfrm>
            <a:off x="4511806" y="527414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1" name="Action Button: Custom 16">
            <a:hlinkClick r:id="" action="ppaction://noaction" highlightClick="1">
              <a:snd r:embed="rId23" name="8.wav"/>
            </a:hlinkClick>
            <a:extLst>
              <a:ext uri="{FF2B5EF4-FFF2-40B4-BE49-F238E27FC236}">
                <a16:creationId xmlns:a16="http://schemas.microsoft.com/office/drawing/2014/main" id="{57A8A6DA-2EB6-4FB1-A22F-ABFA3DDA1D4E}"/>
              </a:ext>
            </a:extLst>
          </p:cNvPr>
          <p:cNvSpPr/>
          <p:nvPr/>
        </p:nvSpPr>
        <p:spPr>
          <a:xfrm>
            <a:off x="4501612" y="57612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2" name="Action Button: Custom 16">
            <a:hlinkClick r:id="" action="ppaction://noaction" highlightClick="1">
              <a:snd r:embed="rId24" name="5.wav"/>
            </a:hlinkClick>
            <a:extLst>
              <a:ext uri="{FF2B5EF4-FFF2-40B4-BE49-F238E27FC236}">
                <a16:creationId xmlns:a16="http://schemas.microsoft.com/office/drawing/2014/main" id="{129B2B54-AE79-44A5-81D1-A9C8593762A0}"/>
              </a:ext>
            </a:extLst>
          </p:cNvPr>
          <p:cNvSpPr/>
          <p:nvPr/>
        </p:nvSpPr>
        <p:spPr>
          <a:xfrm>
            <a:off x="4501612" y="42818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73281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9" grpId="0" animBg="1"/>
      <p:bldP spid="30" grpId="0" animBg="1"/>
      <p:bldP spid="32" grpId="0" animBg="1"/>
      <p:bldP spid="33"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0623"/>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141035"/>
            <a:ext cx="6431533" cy="713163"/>
          </a:xfrm>
        </p:spPr>
        <p:txBody>
          <a:bodyPr>
            <a:noAutofit/>
          </a:bodyPr>
          <a:lstStyle/>
          <a:p>
            <a:r>
              <a:rPr lang="en-GB" sz="2000" b="1" dirty="0">
                <a:solidFill>
                  <a:schemeClr val="bg1"/>
                </a:solidFill>
              </a:rPr>
              <a:t>Questions about future intentions with </a:t>
            </a:r>
            <a:r>
              <a:rPr lang="en-GB" sz="2000" b="1" i="1" dirty="0" err="1">
                <a:solidFill>
                  <a:schemeClr val="bg1"/>
                </a:solidFill>
              </a:rPr>
              <a:t>aller</a:t>
            </a:r>
            <a:endParaRPr lang="fr-FR" sz="2000" b="1" i="1" dirty="0">
              <a:solidFill>
                <a:srgbClr val="FF6600"/>
              </a:solidFill>
            </a:endParaRPr>
          </a:p>
        </p:txBody>
      </p:sp>
      <p:sp>
        <p:nvSpPr>
          <p:cNvPr id="18" name="Rounded Rectangle 46" descr="background rectangle">
            <a:extLst>
              <a:ext uri="{FF2B5EF4-FFF2-40B4-BE49-F238E27FC236}">
                <a16:creationId xmlns:a16="http://schemas.microsoft.com/office/drawing/2014/main" id="{874A9D8B-B2BD-4AF5-A9C4-AA5FA7C542B6}"/>
              </a:ext>
            </a:extLst>
          </p:cNvPr>
          <p:cNvSpPr/>
          <p:nvPr/>
        </p:nvSpPr>
        <p:spPr>
          <a:xfrm>
            <a:off x="10269415" y="233629"/>
            <a:ext cx="162000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grammaire </a:t>
            </a:r>
          </a:p>
        </p:txBody>
      </p:sp>
      <p:sp>
        <p:nvSpPr>
          <p:cNvPr id="15" name="TextBox 14">
            <a:extLst>
              <a:ext uri="{FF2B5EF4-FFF2-40B4-BE49-F238E27FC236}">
                <a16:creationId xmlns:a16="http://schemas.microsoft.com/office/drawing/2014/main" id="{CB1D312A-E3BC-4FE6-974A-C7BC206D0589}"/>
              </a:ext>
            </a:extLst>
          </p:cNvPr>
          <p:cNvSpPr txBox="1"/>
          <p:nvPr/>
        </p:nvSpPr>
        <p:spPr>
          <a:xfrm>
            <a:off x="0" y="1142086"/>
            <a:ext cx="11653143" cy="461665"/>
          </a:xfrm>
          <a:prstGeom prst="rect">
            <a:avLst/>
          </a:prstGeom>
          <a:noFill/>
        </p:spPr>
        <p:txBody>
          <a:bodyPr wrap="square" rtlCol="0">
            <a:spAutoFit/>
          </a:bodyPr>
          <a:lstStyle/>
          <a:p>
            <a:pPr lvl="0">
              <a:defRPr/>
            </a:pPr>
            <a:r>
              <a:rPr lang="en-GB" sz="2200" b="1" noProof="0" dirty="0">
                <a:solidFill>
                  <a:schemeClr val="accent1">
                    <a:lumMod val="50000"/>
                  </a:schemeClr>
                </a:solidFill>
                <a:latin typeface="Century Gothic" panose="020B0502020202020204" pitchFamily="34" charset="0"/>
              </a:rPr>
              <a:t>Questions about future intentions follow the patterns you know for forming questions.</a:t>
            </a:r>
            <a:r>
              <a:rPr lang="en-GB" sz="2400" i="1" dirty="0">
                <a:solidFill>
                  <a:schemeClr val="bg1"/>
                </a:solidFill>
              </a:rPr>
              <a:t> </a:t>
            </a:r>
            <a:endParaRPr lang="en-GB" sz="2200" b="1" noProof="0" dirty="0">
              <a:solidFill>
                <a:schemeClr val="accent1">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CDDCFA3A-4289-44ED-9F7A-5C3B7EE37F53}"/>
              </a:ext>
            </a:extLst>
          </p:cNvPr>
          <p:cNvSpPr txBox="1"/>
          <p:nvPr/>
        </p:nvSpPr>
        <p:spPr>
          <a:xfrm>
            <a:off x="5426061" y="2256492"/>
            <a:ext cx="19319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Ils vont venir</a:t>
            </a:r>
            <a:r>
              <a:rPr lang="fr-FR" sz="2000" b="1" dirty="0">
                <a:solidFill>
                  <a:srgbClr val="FF6600"/>
                </a:solidFill>
                <a:latin typeface="Century Gothic" panose="020B0502020202020204" pitchFamily="34" charset="0"/>
              </a:rPr>
              <a:t>?</a:t>
            </a:r>
            <a:endPar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5756E110-C993-450D-A6DD-DEB23104AFE7}"/>
              </a:ext>
            </a:extLst>
          </p:cNvPr>
          <p:cNvSpPr txBox="1"/>
          <p:nvPr/>
        </p:nvSpPr>
        <p:spPr>
          <a:xfrm>
            <a:off x="7800586" y="2485540"/>
            <a:ext cx="371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Are</a:t>
            </a:r>
            <a:r>
              <a:rPr kumimoji="0" lang="en-GB" sz="2000" i="0" u="none" strike="noStrike" kern="1200" cap="none" spc="0" normalizeH="0" noProof="0" dirty="0">
                <a:ln>
                  <a:noFill/>
                </a:ln>
                <a:solidFill>
                  <a:schemeClr val="accent1">
                    <a:lumMod val="50000"/>
                  </a:schemeClr>
                </a:solidFill>
                <a:effectLst/>
                <a:uLnTx/>
                <a:uFillTx/>
                <a:latin typeface="Century Gothic" panose="020B0502020202020204" pitchFamily="34" charset="0"/>
              </a:rPr>
              <a:t> they going to come?</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4840E46E-07BE-411B-81D7-2213848CBCBD}"/>
              </a:ext>
            </a:extLst>
          </p:cNvPr>
          <p:cNvSpPr txBox="1"/>
          <p:nvPr/>
        </p:nvSpPr>
        <p:spPr>
          <a:xfrm>
            <a:off x="8994489" y="4415676"/>
            <a:ext cx="23898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When are they going to arrive?</a:t>
            </a:r>
          </a:p>
        </p:txBody>
      </p:sp>
      <p:sp>
        <p:nvSpPr>
          <p:cNvPr id="41" name="TextBox 40">
            <a:extLst>
              <a:ext uri="{FF2B5EF4-FFF2-40B4-BE49-F238E27FC236}">
                <a16:creationId xmlns:a16="http://schemas.microsoft.com/office/drawing/2014/main" id="{3259FE32-8EA3-484F-BCE6-CC4315472BC6}"/>
              </a:ext>
            </a:extLst>
          </p:cNvPr>
          <p:cNvSpPr txBox="1"/>
          <p:nvPr/>
        </p:nvSpPr>
        <p:spPr>
          <a:xfrm>
            <a:off x="359303" y="1834792"/>
            <a:ext cx="2487210" cy="430887"/>
          </a:xfrm>
          <a:prstGeom prst="rect">
            <a:avLst/>
          </a:prstGeom>
          <a:noFill/>
        </p:spPr>
        <p:txBody>
          <a:bodyPr wrap="square" rtlCol="0">
            <a:spAutoFit/>
          </a:bodyPr>
          <a:lstStyle/>
          <a:p>
            <a:pPr lvl="0">
              <a:defRPr/>
            </a:pPr>
            <a:r>
              <a:rPr lang="en-GB" sz="2200" b="1" noProof="0" dirty="0">
                <a:solidFill>
                  <a:srgbClr val="FF6600"/>
                </a:solidFill>
                <a:latin typeface="Century Gothic" panose="020B0502020202020204" pitchFamily="34" charset="0"/>
              </a:rPr>
              <a:t>Yes/no </a:t>
            </a:r>
            <a:r>
              <a:rPr lang="en-GB" sz="2200" noProof="0" dirty="0">
                <a:solidFill>
                  <a:schemeClr val="accent1">
                    <a:lumMod val="50000"/>
                  </a:schemeClr>
                </a:solidFill>
                <a:latin typeface="Century Gothic" panose="020B0502020202020204" pitchFamily="34" charset="0"/>
              </a:rPr>
              <a:t>question</a:t>
            </a:r>
          </a:p>
        </p:txBody>
      </p:sp>
      <p:sp>
        <p:nvSpPr>
          <p:cNvPr id="46" name="TextBox 45">
            <a:extLst>
              <a:ext uri="{FF2B5EF4-FFF2-40B4-BE49-F238E27FC236}">
                <a16:creationId xmlns:a16="http://schemas.microsoft.com/office/drawing/2014/main" id="{DAD0F8A2-CA7C-4B2E-8C61-416669588FF6}"/>
              </a:ext>
            </a:extLst>
          </p:cNvPr>
          <p:cNvSpPr txBox="1"/>
          <p:nvPr/>
        </p:nvSpPr>
        <p:spPr>
          <a:xfrm>
            <a:off x="5411480" y="4295232"/>
            <a:ext cx="33343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Ils </a:t>
            </a:r>
            <a:r>
              <a:rPr lang="fr-FR" sz="2000" dirty="0">
                <a:solidFill>
                  <a:schemeClr val="accent1">
                    <a:lumMod val="50000"/>
                  </a:schemeClr>
                </a:solidFill>
                <a:latin typeface="Century Gothic" panose="020B0502020202020204" pitchFamily="34" charset="0"/>
              </a:rPr>
              <a:t>v</a:t>
            </a:r>
            <a:r>
              <a:rPr kumimoji="0" lang="fr-FR"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ont </a:t>
            </a:r>
            <a:r>
              <a:rPr lang="fr-FR" sz="2000" dirty="0">
                <a:solidFill>
                  <a:schemeClr val="accent1">
                    <a:lumMod val="50000"/>
                  </a:schemeClr>
                </a:solidFill>
                <a:latin typeface="Century Gothic" panose="020B0502020202020204" pitchFamily="34" charset="0"/>
              </a:rPr>
              <a:t>arriver </a:t>
            </a:r>
            <a:r>
              <a:rPr lang="fr-FR" sz="2000" b="1" dirty="0">
                <a:solidFill>
                  <a:srgbClr val="FF6600"/>
                </a:solidFill>
                <a:latin typeface="Century Gothic" panose="020B0502020202020204" pitchFamily="34" charset="0"/>
              </a:rPr>
              <a:t>quand?</a:t>
            </a:r>
            <a:endPar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08BCECC9-034F-410F-99C1-DBADB2597FEF}"/>
              </a:ext>
            </a:extLst>
          </p:cNvPr>
          <p:cNvSpPr txBox="1"/>
          <p:nvPr/>
        </p:nvSpPr>
        <p:spPr>
          <a:xfrm>
            <a:off x="5426061" y="2784964"/>
            <a:ext cx="26920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rPr>
              <a:t>Vont-ils</a:t>
            </a:r>
            <a:r>
              <a:rPr kumimoji="0" lang="fr-FR"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venir</a:t>
            </a:r>
            <a:r>
              <a:rPr lang="fr-FR" sz="2000" dirty="0">
                <a:solidFill>
                  <a:schemeClr val="accent1">
                    <a:lumMod val="50000"/>
                  </a:schemeClr>
                </a:solidFill>
                <a:latin typeface="Century Gothic" panose="020B0502020202020204" pitchFamily="34" charset="0"/>
              </a:rPr>
              <a:t>?</a:t>
            </a:r>
            <a:endParaRPr kumimoji="0" lang="fr-FR"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452A0C42-E5C9-43C9-B531-52999D78DC5A}"/>
              </a:ext>
            </a:extLst>
          </p:cNvPr>
          <p:cNvSpPr txBox="1"/>
          <p:nvPr/>
        </p:nvSpPr>
        <p:spPr>
          <a:xfrm>
            <a:off x="5412073" y="4751907"/>
            <a:ext cx="32038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rPr>
              <a:t>Quand</a:t>
            </a:r>
            <a:r>
              <a:rPr kumimoji="0" lang="fr-FR"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rPr>
              <a:t>vont-ils </a:t>
            </a:r>
            <a:r>
              <a:rPr kumimoji="0" lang="fr-FR"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arriver</a:t>
            </a: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rPr>
              <a:t> </a:t>
            </a:r>
            <a:r>
              <a:rPr lang="fr-FR" sz="2000" dirty="0">
                <a:solidFill>
                  <a:schemeClr val="accent1">
                    <a:lumMod val="50000"/>
                  </a:schemeClr>
                </a:solidFill>
                <a:latin typeface="Century Gothic" panose="020B0502020202020204" pitchFamily="34" charset="0"/>
              </a:rPr>
              <a:t>?</a:t>
            </a:r>
            <a:endParaRPr kumimoji="0" lang="fr-FR"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46D348B9-0B57-4057-AC42-A68E72E38177}"/>
              </a:ext>
            </a:extLst>
          </p:cNvPr>
          <p:cNvSpPr txBox="1"/>
          <p:nvPr/>
        </p:nvSpPr>
        <p:spPr>
          <a:xfrm>
            <a:off x="1188921" y="2750615"/>
            <a:ext cx="3385966" cy="430887"/>
          </a:xfrm>
          <a:prstGeom prst="rect">
            <a:avLst/>
          </a:prstGeom>
          <a:noFill/>
        </p:spPr>
        <p:txBody>
          <a:bodyPr wrap="square" rtlCol="0">
            <a:spAutoFit/>
          </a:bodyPr>
          <a:lstStyle/>
          <a:p>
            <a:pPr lvl="0">
              <a:defRPr/>
            </a:pPr>
            <a:r>
              <a:rPr lang="en-GB" sz="2200" b="1" noProof="0" dirty="0">
                <a:solidFill>
                  <a:schemeClr val="accent1">
                    <a:lumMod val="50000"/>
                  </a:schemeClr>
                </a:solidFill>
                <a:latin typeface="Century Gothic" panose="020B0502020202020204" pitchFamily="34" charset="0"/>
              </a:rPr>
              <a:t>with</a:t>
            </a:r>
            <a:r>
              <a:rPr lang="en-GB" sz="2200" noProof="0" dirty="0">
                <a:solidFill>
                  <a:schemeClr val="accent1">
                    <a:lumMod val="50000"/>
                  </a:schemeClr>
                </a:solidFill>
                <a:latin typeface="Century Gothic" panose="020B0502020202020204" pitchFamily="34" charset="0"/>
              </a:rPr>
              <a:t> subject-verb swap</a:t>
            </a:r>
          </a:p>
        </p:txBody>
      </p:sp>
      <p:sp>
        <p:nvSpPr>
          <p:cNvPr id="50" name="TextBox 49">
            <a:extLst>
              <a:ext uri="{FF2B5EF4-FFF2-40B4-BE49-F238E27FC236}">
                <a16:creationId xmlns:a16="http://schemas.microsoft.com/office/drawing/2014/main" id="{DD64638D-F57E-4145-ACF0-2320B26AB1D6}"/>
              </a:ext>
            </a:extLst>
          </p:cNvPr>
          <p:cNvSpPr txBox="1"/>
          <p:nvPr/>
        </p:nvSpPr>
        <p:spPr>
          <a:xfrm>
            <a:off x="362744" y="3833568"/>
            <a:ext cx="3040866" cy="430887"/>
          </a:xfrm>
          <a:prstGeom prst="rect">
            <a:avLst/>
          </a:prstGeom>
          <a:noFill/>
        </p:spPr>
        <p:txBody>
          <a:bodyPr wrap="square" rtlCol="0">
            <a:spAutoFit/>
          </a:bodyPr>
          <a:lstStyle/>
          <a:p>
            <a:pPr lvl="0">
              <a:defRPr/>
            </a:pPr>
            <a:r>
              <a:rPr lang="en-GB" sz="2200" b="1" noProof="0" dirty="0">
                <a:solidFill>
                  <a:srgbClr val="FF6600"/>
                </a:solidFill>
                <a:latin typeface="Century Gothic" panose="020B0502020202020204" pitchFamily="34" charset="0"/>
              </a:rPr>
              <a:t>Information</a:t>
            </a:r>
            <a:r>
              <a:rPr lang="en-GB" sz="2200" noProof="0" dirty="0">
                <a:solidFill>
                  <a:schemeClr val="accent1">
                    <a:lumMod val="50000"/>
                  </a:schemeClr>
                </a:solidFill>
                <a:latin typeface="Century Gothic" panose="020B0502020202020204" pitchFamily="34" charset="0"/>
              </a:rPr>
              <a:t> question</a:t>
            </a:r>
          </a:p>
        </p:txBody>
      </p:sp>
      <p:sp>
        <p:nvSpPr>
          <p:cNvPr id="51" name="TextBox 50">
            <a:extLst>
              <a:ext uri="{FF2B5EF4-FFF2-40B4-BE49-F238E27FC236}">
                <a16:creationId xmlns:a16="http://schemas.microsoft.com/office/drawing/2014/main" id="{A8380F07-9206-42FD-A87B-096D6CC4CE71}"/>
              </a:ext>
            </a:extLst>
          </p:cNvPr>
          <p:cNvSpPr txBox="1"/>
          <p:nvPr/>
        </p:nvSpPr>
        <p:spPr>
          <a:xfrm>
            <a:off x="1073319" y="4749391"/>
            <a:ext cx="3505009" cy="430887"/>
          </a:xfrm>
          <a:prstGeom prst="rect">
            <a:avLst/>
          </a:prstGeom>
          <a:noFill/>
        </p:spPr>
        <p:txBody>
          <a:bodyPr wrap="square" rtlCol="0">
            <a:spAutoFit/>
          </a:bodyPr>
          <a:lstStyle/>
          <a:p>
            <a:pPr lvl="0">
              <a:defRPr/>
            </a:pPr>
            <a:r>
              <a:rPr lang="en-GB" sz="2200" b="1" noProof="0" dirty="0">
                <a:solidFill>
                  <a:schemeClr val="accent1">
                    <a:lumMod val="50000"/>
                  </a:schemeClr>
                </a:solidFill>
                <a:latin typeface="Century Gothic" panose="020B0502020202020204" pitchFamily="34" charset="0"/>
              </a:rPr>
              <a:t>with</a:t>
            </a:r>
            <a:r>
              <a:rPr lang="en-GB" sz="2200" noProof="0" dirty="0">
                <a:solidFill>
                  <a:schemeClr val="accent1">
                    <a:lumMod val="50000"/>
                  </a:schemeClr>
                </a:solidFill>
                <a:latin typeface="Century Gothic" panose="020B0502020202020204" pitchFamily="34" charset="0"/>
              </a:rPr>
              <a:t> subject-verb swap</a:t>
            </a:r>
          </a:p>
        </p:txBody>
      </p:sp>
      <p:sp>
        <p:nvSpPr>
          <p:cNvPr id="52" name="TextBox 51">
            <a:extLst>
              <a:ext uri="{FF2B5EF4-FFF2-40B4-BE49-F238E27FC236}">
                <a16:creationId xmlns:a16="http://schemas.microsoft.com/office/drawing/2014/main" id="{866FDC20-4A81-4DCD-8A84-4CB057891D1B}"/>
              </a:ext>
            </a:extLst>
          </p:cNvPr>
          <p:cNvSpPr txBox="1"/>
          <p:nvPr/>
        </p:nvSpPr>
        <p:spPr>
          <a:xfrm>
            <a:off x="1188921" y="2265679"/>
            <a:ext cx="3919383" cy="430887"/>
          </a:xfrm>
          <a:prstGeom prst="rect">
            <a:avLst/>
          </a:prstGeom>
          <a:noFill/>
        </p:spPr>
        <p:txBody>
          <a:bodyPr wrap="square" rtlCol="0">
            <a:spAutoFit/>
          </a:bodyPr>
          <a:lstStyle/>
          <a:p>
            <a:pPr lvl="0">
              <a:defRPr/>
            </a:pPr>
            <a:r>
              <a:rPr lang="en-GB" sz="2200" b="1" dirty="0" err="1">
                <a:solidFill>
                  <a:schemeClr val="accent1">
                    <a:lumMod val="50000"/>
                  </a:schemeClr>
                </a:solidFill>
                <a:latin typeface="Century Gothic" panose="020B0502020202020204" pitchFamily="34" charset="0"/>
              </a:rPr>
              <a:t>i</a:t>
            </a:r>
            <a:r>
              <a:rPr lang="en-GB" sz="2200" b="1" noProof="0" dirty="0" err="1">
                <a:solidFill>
                  <a:schemeClr val="accent1">
                    <a:lumMod val="50000"/>
                  </a:schemeClr>
                </a:solidFill>
                <a:latin typeface="Century Gothic" panose="020B0502020202020204" pitchFamily="34" charset="0"/>
              </a:rPr>
              <a:t>ntonation</a:t>
            </a:r>
            <a:r>
              <a:rPr lang="en-GB" sz="2200" b="1" noProof="0" dirty="0">
                <a:solidFill>
                  <a:schemeClr val="accent1">
                    <a:lumMod val="50000"/>
                  </a:schemeClr>
                </a:solidFill>
                <a:latin typeface="Century Gothic" panose="020B0502020202020204" pitchFamily="34" charset="0"/>
              </a:rPr>
              <a:t> question</a:t>
            </a:r>
            <a:endParaRPr lang="en-GB" sz="2200" noProof="0" dirty="0">
              <a:solidFill>
                <a:schemeClr val="accent1">
                  <a:lumMod val="50000"/>
                </a:schemeClr>
              </a:solidFill>
              <a:latin typeface="Century Gothic" panose="020B0502020202020204" pitchFamily="34" charset="0"/>
            </a:endParaRPr>
          </a:p>
        </p:txBody>
      </p:sp>
      <p:sp>
        <p:nvSpPr>
          <p:cNvPr id="54" name="TextBox 53">
            <a:extLst>
              <a:ext uri="{FF2B5EF4-FFF2-40B4-BE49-F238E27FC236}">
                <a16:creationId xmlns:a16="http://schemas.microsoft.com/office/drawing/2014/main" id="{BD78C7F4-7289-49A8-B07A-B06F799DAE36}"/>
              </a:ext>
            </a:extLst>
          </p:cNvPr>
          <p:cNvSpPr txBox="1"/>
          <p:nvPr/>
        </p:nvSpPr>
        <p:spPr>
          <a:xfrm>
            <a:off x="1073319" y="4264455"/>
            <a:ext cx="3919383" cy="430887"/>
          </a:xfrm>
          <a:prstGeom prst="rect">
            <a:avLst/>
          </a:prstGeom>
          <a:noFill/>
        </p:spPr>
        <p:txBody>
          <a:bodyPr wrap="square" rtlCol="0">
            <a:spAutoFit/>
          </a:bodyPr>
          <a:lstStyle/>
          <a:p>
            <a:pPr lvl="0">
              <a:defRPr/>
            </a:pPr>
            <a:r>
              <a:rPr lang="en-GB" sz="2200" b="1" dirty="0">
                <a:solidFill>
                  <a:schemeClr val="accent1">
                    <a:lumMod val="50000"/>
                  </a:schemeClr>
                </a:solidFill>
                <a:latin typeface="Century Gothic" panose="020B0502020202020204" pitchFamily="34" charset="0"/>
              </a:rPr>
              <a:t>i</a:t>
            </a:r>
            <a:r>
              <a:rPr lang="en-GB" sz="2200" b="1" noProof="0" dirty="0" err="1">
                <a:solidFill>
                  <a:schemeClr val="accent1">
                    <a:lumMod val="50000"/>
                  </a:schemeClr>
                </a:solidFill>
                <a:latin typeface="Century Gothic" panose="020B0502020202020204" pitchFamily="34" charset="0"/>
              </a:rPr>
              <a:t>ntonation</a:t>
            </a:r>
            <a:r>
              <a:rPr lang="en-GB" sz="2200" b="1" noProof="0" dirty="0">
                <a:solidFill>
                  <a:schemeClr val="accent1">
                    <a:lumMod val="50000"/>
                  </a:schemeClr>
                </a:solidFill>
                <a:latin typeface="Century Gothic" panose="020B0502020202020204" pitchFamily="34" charset="0"/>
              </a:rPr>
              <a:t> question</a:t>
            </a:r>
            <a:endParaRPr lang="en-GB" sz="2200" noProof="0" dirty="0">
              <a:solidFill>
                <a:schemeClr val="accent1">
                  <a:lumMod val="50000"/>
                </a:schemeClr>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31D48ED1-D3CC-4929-800E-4D97A38101AB}"/>
              </a:ext>
            </a:extLst>
          </p:cNvPr>
          <p:cNvSpPr/>
          <p:nvPr/>
        </p:nvSpPr>
        <p:spPr>
          <a:xfrm>
            <a:off x="5093616" y="3300264"/>
            <a:ext cx="2515813" cy="830633"/>
          </a:xfrm>
          <a:prstGeom prst="wedgeRoundRectCallout">
            <a:avLst>
              <a:gd name="adj1" fmla="val -17466"/>
              <a:gd name="adj2" fmla="val -63729"/>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Only </a:t>
            </a:r>
            <a:r>
              <a:rPr lang="en-GB" b="1" i="1" dirty="0" err="1">
                <a:solidFill>
                  <a:schemeClr val="bg1"/>
                </a:solidFill>
              </a:rPr>
              <a:t>aller</a:t>
            </a:r>
            <a:r>
              <a:rPr lang="en-GB" i="1" dirty="0">
                <a:solidFill>
                  <a:schemeClr val="bg1"/>
                </a:solidFill>
              </a:rPr>
              <a:t> </a:t>
            </a:r>
            <a:r>
              <a:rPr lang="en-GB" dirty="0">
                <a:solidFill>
                  <a:schemeClr val="bg1"/>
                </a:solidFill>
              </a:rPr>
              <a:t>and the subject swap</a:t>
            </a:r>
          </a:p>
        </p:txBody>
      </p:sp>
      <p:sp>
        <p:nvSpPr>
          <p:cNvPr id="55" name="Speech Bubble: Rectangle with Corners Rounded 54">
            <a:extLst>
              <a:ext uri="{FF2B5EF4-FFF2-40B4-BE49-F238E27FC236}">
                <a16:creationId xmlns:a16="http://schemas.microsoft.com/office/drawing/2014/main" id="{2FE66676-52BB-4634-978F-F445DB237F8A}"/>
              </a:ext>
            </a:extLst>
          </p:cNvPr>
          <p:cNvSpPr/>
          <p:nvPr/>
        </p:nvSpPr>
        <p:spPr>
          <a:xfrm>
            <a:off x="6100113" y="5300597"/>
            <a:ext cx="2515813" cy="830633"/>
          </a:xfrm>
          <a:prstGeom prst="wedgeRoundRectCallout">
            <a:avLst>
              <a:gd name="adj1" fmla="val -17466"/>
              <a:gd name="adj2" fmla="val -63729"/>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Only </a:t>
            </a:r>
            <a:r>
              <a:rPr lang="en-GB" b="1" i="1" dirty="0" err="1">
                <a:solidFill>
                  <a:schemeClr val="bg1"/>
                </a:solidFill>
              </a:rPr>
              <a:t>aller</a:t>
            </a:r>
            <a:r>
              <a:rPr lang="en-GB" i="1" dirty="0">
                <a:solidFill>
                  <a:schemeClr val="bg1"/>
                </a:solidFill>
              </a:rPr>
              <a:t> </a:t>
            </a:r>
            <a:r>
              <a:rPr lang="en-GB" dirty="0">
                <a:solidFill>
                  <a:schemeClr val="bg1"/>
                </a:solidFill>
              </a:rPr>
              <a:t>and the subject swap</a:t>
            </a:r>
          </a:p>
        </p:txBody>
      </p:sp>
      <p:sp>
        <p:nvSpPr>
          <p:cNvPr id="4" name="Speech Bubble: Rectangle with Corners Rounded 3">
            <a:extLst>
              <a:ext uri="{FF2B5EF4-FFF2-40B4-BE49-F238E27FC236}">
                <a16:creationId xmlns:a16="http://schemas.microsoft.com/office/drawing/2014/main" id="{259E4DBA-3EE9-44FE-9117-8E2F643310EC}"/>
              </a:ext>
            </a:extLst>
          </p:cNvPr>
          <p:cNvSpPr/>
          <p:nvPr/>
        </p:nvSpPr>
        <p:spPr>
          <a:xfrm>
            <a:off x="7800586" y="141035"/>
            <a:ext cx="4215582" cy="1892302"/>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In an </a:t>
            </a:r>
            <a:r>
              <a:rPr lang="en-GB" b="1" dirty="0"/>
              <a:t>intonation question</a:t>
            </a:r>
            <a:r>
              <a:rPr lang="en-GB" dirty="0"/>
              <a:t>, the question word comes at the </a:t>
            </a:r>
            <a:r>
              <a:rPr lang="en-GB" b="1" dirty="0"/>
              <a:t>end.</a:t>
            </a:r>
          </a:p>
          <a:p>
            <a:pPr algn="ctr"/>
            <a:endParaRPr lang="en-GB" b="1" dirty="0"/>
          </a:p>
          <a:p>
            <a:pPr algn="ctr"/>
            <a:r>
              <a:rPr lang="en-GB" dirty="0"/>
              <a:t>In an </a:t>
            </a:r>
            <a:r>
              <a:rPr lang="en-GB" b="1" dirty="0"/>
              <a:t>inversion question</a:t>
            </a:r>
            <a:r>
              <a:rPr lang="en-GB" dirty="0"/>
              <a:t>, the question word comes at the </a:t>
            </a:r>
            <a:r>
              <a:rPr lang="en-GB" b="1" dirty="0"/>
              <a:t>start.</a:t>
            </a:r>
            <a:endParaRPr lang="fr-FR" dirty="0"/>
          </a:p>
          <a:p>
            <a:pPr algn="ctr"/>
            <a:endParaRPr lang="fr-FR" dirty="0"/>
          </a:p>
        </p:txBody>
      </p:sp>
    </p:spTree>
    <p:extLst>
      <p:ext uri="{BB962C8B-B14F-4D97-AF65-F5344CB8AC3E}">
        <p14:creationId xmlns:p14="http://schemas.microsoft.com/office/powerpoint/2010/main" val="251314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6" grpId="0"/>
      <p:bldP spid="27" grpId="0"/>
      <p:bldP spid="41" grpId="0"/>
      <p:bldP spid="46" grpId="0"/>
      <p:bldP spid="47" grpId="0"/>
      <p:bldP spid="48" grpId="0"/>
      <p:bldP spid="49" grpId="0"/>
      <p:bldP spid="50" grpId="0"/>
      <p:bldP spid="51" grpId="0"/>
      <p:bldP spid="52" grpId="0"/>
      <p:bldP spid="54" grpId="0"/>
      <p:bldP spid="5" grpId="0" animBg="1"/>
      <p:bldP spid="55"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5663"/>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73047"/>
            <a:ext cx="5631472" cy="713163"/>
          </a:xfrm>
        </p:spPr>
        <p:txBody>
          <a:bodyPr>
            <a:normAutofit/>
          </a:bodyPr>
          <a:lstStyle/>
          <a:p>
            <a:r>
              <a:rPr lang="fr-FR" sz="3600" b="1" dirty="0">
                <a:solidFill>
                  <a:schemeClr val="bg1"/>
                </a:solidFill>
              </a:rPr>
              <a:t>Le week-end prochain</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4" name="Rounded Rectangle 46" descr="background rectangle">
            <a:extLst>
              <a:ext uri="{FF2B5EF4-FFF2-40B4-BE49-F238E27FC236}">
                <a16:creationId xmlns:a16="http://schemas.microsoft.com/office/drawing/2014/main" id="{C829DD8B-BE13-4479-820C-0A55791172CB}"/>
              </a:ext>
            </a:extLst>
          </p:cNvPr>
          <p:cNvSpPr/>
          <p:nvPr/>
        </p:nvSpPr>
        <p:spPr>
          <a:xfrm>
            <a:off x="10324407" y="233629"/>
            <a:ext cx="1645431"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 lire</a:t>
            </a:r>
          </a:p>
        </p:txBody>
      </p:sp>
      <p:sp>
        <p:nvSpPr>
          <p:cNvPr id="7" name="TextBox 6">
            <a:extLst>
              <a:ext uri="{FF2B5EF4-FFF2-40B4-BE49-F238E27FC236}">
                <a16:creationId xmlns:a16="http://schemas.microsoft.com/office/drawing/2014/main" id="{C944A5E1-8589-47F4-9CE2-4A345EDEAD52}"/>
              </a:ext>
            </a:extLst>
          </p:cNvPr>
          <p:cNvSpPr txBox="1"/>
          <p:nvPr/>
        </p:nvSpPr>
        <p:spPr>
          <a:xfrm>
            <a:off x="188943" y="1732499"/>
            <a:ext cx="6440457" cy="4516621"/>
          </a:xfrm>
          <a:prstGeom prst="rect">
            <a:avLst/>
          </a:prstGeom>
          <a:noFill/>
        </p:spPr>
        <p:txBody>
          <a:bodyPr wrap="square" rtlCol="0">
            <a:spAutoFit/>
          </a:bodyPr>
          <a:lstStyle/>
          <a:p>
            <a:pPr marL="185738" indent="-185738">
              <a:spcAft>
                <a:spcPts val="50"/>
              </a:spcAft>
              <a:buFont typeface="Arial" panose="020B0604020202020204" pitchFamily="34" charset="0"/>
              <a:buChar char="•"/>
            </a:pPr>
            <a:r>
              <a:rPr lang="fr-FR" sz="2000" b="1" i="1" dirty="0">
                <a:solidFill>
                  <a:srgbClr val="5B9BD5">
                    <a:lumMod val="50000"/>
                  </a:srgbClr>
                </a:solidFill>
              </a:rPr>
              <a:t>Stéphane: </a:t>
            </a:r>
            <a:r>
              <a:rPr lang="fr-FR" sz="2000" dirty="0">
                <a:solidFill>
                  <a:srgbClr val="5B9BD5">
                    <a:lumMod val="50000"/>
                  </a:srgbClr>
                </a:solidFill>
              </a:rPr>
              <a:t>Bonjour Amir, </a:t>
            </a:r>
            <a:r>
              <a:rPr lang="fr-FR" sz="2000" u="sng" dirty="0">
                <a:solidFill>
                  <a:srgbClr val="5B9BD5">
                    <a:lumMod val="50000"/>
                  </a:srgbClr>
                </a:solidFill>
              </a:rPr>
              <a:t>vous allez passer le week-end avec qui</a:t>
            </a:r>
            <a:r>
              <a:rPr lang="fr-FR" sz="2000" dirty="0">
                <a:solidFill>
                  <a:srgbClr val="5B9BD5">
                    <a:lumMod val="50000"/>
                  </a:srgbClr>
                </a:solidFill>
              </a:rPr>
              <a:t>?</a:t>
            </a:r>
          </a:p>
          <a:p>
            <a:pPr marL="185738" indent="-185738">
              <a:spcAft>
                <a:spcPts val="50"/>
              </a:spcAft>
              <a:buFont typeface="Arial" panose="020B0604020202020204" pitchFamily="34" charset="0"/>
              <a:buChar char="•"/>
            </a:pPr>
            <a:r>
              <a:rPr lang="fr-FR" sz="2000" i="1" dirty="0">
                <a:solidFill>
                  <a:srgbClr val="5B9BD5">
                    <a:lumMod val="50000"/>
                  </a:srgbClr>
                </a:solidFill>
              </a:rPr>
              <a:t>Amir: </a:t>
            </a:r>
            <a:r>
              <a:rPr lang="fr-FR" sz="2000" dirty="0">
                <a:solidFill>
                  <a:srgbClr val="5B9BD5">
                    <a:lumMod val="50000"/>
                  </a:srgbClr>
                </a:solidFill>
              </a:rPr>
              <a:t>Nous allons être en famille.</a:t>
            </a:r>
          </a:p>
          <a:p>
            <a:pPr marL="185738" lvl="0" indent="-185738">
              <a:spcAft>
                <a:spcPts val="50"/>
              </a:spcAft>
              <a:buFont typeface="Arial" panose="020B0604020202020204" pitchFamily="34" charset="0"/>
              <a:buChar char="•"/>
            </a:pPr>
            <a:r>
              <a:rPr lang="fr-FR" sz="2000" b="1" i="1" dirty="0">
                <a:solidFill>
                  <a:srgbClr val="5B9BD5">
                    <a:lumMod val="50000"/>
                  </a:srgbClr>
                </a:solidFill>
              </a:rPr>
              <a:t>Stéphane: </a:t>
            </a:r>
            <a:r>
              <a:rPr lang="fr-FR" sz="2000" u="sng" dirty="0">
                <a:solidFill>
                  <a:srgbClr val="5B9BD5">
                    <a:lumMod val="50000"/>
                  </a:srgbClr>
                </a:solidFill>
              </a:rPr>
              <a:t>Vous allez faire quoi ensemble</a:t>
            </a:r>
            <a:r>
              <a:rPr lang="fr-FR" sz="2000" dirty="0">
                <a:solidFill>
                  <a:srgbClr val="5B9BD5">
                    <a:lumMod val="50000"/>
                  </a:srgbClr>
                </a:solidFill>
              </a:rPr>
              <a:t>?</a:t>
            </a:r>
          </a:p>
          <a:p>
            <a:pPr marL="185738" lvl="0" indent="-185738">
              <a:spcAft>
                <a:spcPts val="50"/>
              </a:spcAft>
              <a:buFont typeface="Arial" panose="020B0604020202020204" pitchFamily="34" charset="0"/>
              <a:buChar char="•"/>
              <a:defRPr/>
            </a:pPr>
            <a:r>
              <a:rPr lang="fr-FR" sz="2000" i="1" dirty="0">
                <a:solidFill>
                  <a:srgbClr val="5B9BD5">
                    <a:lumMod val="50000"/>
                  </a:srgbClr>
                </a:solidFill>
              </a:rPr>
              <a:t>Amir: </a:t>
            </a:r>
            <a:r>
              <a:rPr lang="fr-FR" sz="2000" dirty="0">
                <a:solidFill>
                  <a:srgbClr val="5B9BD5">
                    <a:lumMod val="50000"/>
                  </a:srgbClr>
                </a:solidFill>
              </a:rPr>
              <a:t>Mes parents, ils vont aller à la plage. Ma sœur et ma mère, elles vont aller dans un café.</a:t>
            </a:r>
          </a:p>
          <a:p>
            <a:pPr marL="185738" lvl="0" indent="-185738">
              <a:spcAft>
                <a:spcPts val="50"/>
              </a:spcAft>
              <a:buFont typeface="Arial" panose="020B0604020202020204" pitchFamily="34" charset="0"/>
              <a:buChar char="•"/>
              <a:defRPr/>
            </a:pPr>
            <a:r>
              <a:rPr lang="fr-FR" sz="2000" b="1" i="1" dirty="0">
                <a:solidFill>
                  <a:srgbClr val="5B9BD5">
                    <a:lumMod val="50000"/>
                  </a:srgbClr>
                </a:solidFill>
              </a:rPr>
              <a:t>Stéphane: </a:t>
            </a:r>
            <a:r>
              <a:rPr lang="fr-FR" sz="2000" u="sng" dirty="0">
                <a:solidFill>
                  <a:srgbClr val="5B9BD5">
                    <a:lumMod val="50000"/>
                  </a:srgbClr>
                </a:solidFill>
              </a:rPr>
              <a:t>Vous allez aller où </a:t>
            </a:r>
            <a:r>
              <a:rPr lang="fr-FR" sz="2000" dirty="0">
                <a:solidFill>
                  <a:srgbClr val="5B9BD5">
                    <a:lumMod val="50000"/>
                  </a:srgbClr>
                </a:solidFill>
              </a:rPr>
              <a:t>?</a:t>
            </a:r>
          </a:p>
          <a:p>
            <a:pPr marL="185738" lvl="0" indent="-185738">
              <a:spcAft>
                <a:spcPts val="50"/>
              </a:spcAft>
              <a:buFont typeface="Arial" panose="020B0604020202020204" pitchFamily="34" charset="0"/>
              <a:buChar char="•"/>
              <a:defRPr/>
            </a:pPr>
            <a:r>
              <a:rPr lang="fr-FR" sz="2000" i="1" dirty="0">
                <a:solidFill>
                  <a:srgbClr val="5B9BD5">
                    <a:lumMod val="50000"/>
                  </a:srgbClr>
                </a:solidFill>
              </a:rPr>
              <a:t>Amir:</a:t>
            </a:r>
            <a:r>
              <a:rPr lang="fr-FR" sz="2000" b="1" dirty="0">
                <a:solidFill>
                  <a:srgbClr val="5B9BD5">
                    <a:lumMod val="50000"/>
                  </a:srgbClr>
                </a:solidFill>
              </a:rPr>
              <a:t> </a:t>
            </a:r>
            <a:r>
              <a:rPr lang="fr-FR" sz="2000" dirty="0">
                <a:solidFill>
                  <a:srgbClr val="5B9BD5">
                    <a:lumMod val="50000"/>
                  </a:srgbClr>
                </a:solidFill>
              </a:rPr>
              <a:t>Nous allons venir devant le cinéma. </a:t>
            </a:r>
          </a:p>
          <a:p>
            <a:pPr marL="185738" lvl="0" indent="-185738">
              <a:spcAft>
                <a:spcPts val="50"/>
              </a:spcAft>
              <a:buFont typeface="Arial" panose="020B0604020202020204" pitchFamily="34" charset="0"/>
              <a:buChar char="•"/>
              <a:defRPr/>
            </a:pPr>
            <a:r>
              <a:rPr lang="fr-FR" sz="2000" b="1" i="1" dirty="0">
                <a:solidFill>
                  <a:srgbClr val="5B9BD5">
                    <a:lumMod val="50000"/>
                  </a:srgbClr>
                </a:solidFill>
              </a:rPr>
              <a:t>Stéphane:</a:t>
            </a:r>
            <a:r>
              <a:rPr lang="fr-FR" sz="2000" b="1" dirty="0">
                <a:solidFill>
                  <a:srgbClr val="5B9BD5">
                    <a:lumMod val="50000"/>
                  </a:srgbClr>
                </a:solidFill>
              </a:rPr>
              <a:t> </a:t>
            </a:r>
            <a:r>
              <a:rPr lang="fr-FR" sz="2000" u="sng" dirty="0">
                <a:solidFill>
                  <a:srgbClr val="5B9BD5">
                    <a:lumMod val="50000"/>
                  </a:srgbClr>
                </a:solidFill>
              </a:rPr>
              <a:t>Vous allez voir un film </a:t>
            </a:r>
            <a:r>
              <a:rPr lang="fr-FR" sz="2000" dirty="0">
                <a:solidFill>
                  <a:srgbClr val="5B9BD5">
                    <a:lumMod val="50000"/>
                  </a:srgbClr>
                </a:solidFill>
              </a:rPr>
              <a:t>?</a:t>
            </a:r>
          </a:p>
          <a:p>
            <a:pPr marL="185738" lvl="0" indent="-185738">
              <a:spcAft>
                <a:spcPts val="50"/>
              </a:spcAft>
              <a:buFont typeface="Arial" panose="020B0604020202020204" pitchFamily="34" charset="0"/>
              <a:buChar char="•"/>
              <a:defRPr/>
            </a:pPr>
            <a:r>
              <a:rPr lang="fr-FR" sz="2000" i="1" dirty="0">
                <a:solidFill>
                  <a:srgbClr val="5B9BD5">
                    <a:lumMod val="50000"/>
                  </a:srgbClr>
                </a:solidFill>
              </a:rPr>
              <a:t>Amir:</a:t>
            </a:r>
            <a:r>
              <a:rPr lang="fr-FR" sz="2000" b="1" dirty="0">
                <a:solidFill>
                  <a:srgbClr val="5B9BD5">
                    <a:lumMod val="50000"/>
                  </a:srgbClr>
                </a:solidFill>
              </a:rPr>
              <a:t> </a:t>
            </a:r>
            <a:r>
              <a:rPr lang="fr-FR" sz="2000" dirty="0">
                <a:solidFill>
                  <a:srgbClr val="5B9BD5">
                    <a:lumMod val="50000"/>
                  </a:srgbClr>
                </a:solidFill>
              </a:rPr>
              <a:t>Non, nous allons aller dans les nouveaux magasins de vêtements dans la rue derrière le café, entre la poste et le cinéma.</a:t>
            </a:r>
          </a:p>
          <a:p>
            <a:pPr marL="185738" lvl="0" indent="-185738">
              <a:spcAft>
                <a:spcPts val="50"/>
              </a:spcAft>
              <a:buFont typeface="Arial" panose="020B0604020202020204" pitchFamily="34" charset="0"/>
              <a:buChar char="•"/>
              <a:defRPr/>
            </a:pPr>
            <a:r>
              <a:rPr lang="fr-FR" sz="2000" b="1" i="1" dirty="0">
                <a:solidFill>
                  <a:srgbClr val="5B9BD5">
                    <a:lumMod val="50000"/>
                  </a:srgbClr>
                </a:solidFill>
              </a:rPr>
              <a:t>Stéphane: </a:t>
            </a:r>
            <a:r>
              <a:rPr lang="fr-FR" sz="2000" u="sng" dirty="0">
                <a:solidFill>
                  <a:srgbClr val="5B9BD5">
                    <a:lumMod val="50000"/>
                  </a:srgbClr>
                </a:solidFill>
              </a:rPr>
              <a:t>Les magasins sont-ils ouverts</a:t>
            </a:r>
            <a:r>
              <a:rPr lang="fr-FR" sz="2000" dirty="0">
                <a:solidFill>
                  <a:srgbClr val="5B9BD5">
                    <a:lumMod val="50000"/>
                  </a:srgbClr>
                </a:solidFill>
              </a:rPr>
              <a:t>?</a:t>
            </a:r>
          </a:p>
          <a:p>
            <a:pPr marL="185738" lvl="0" indent="-185738">
              <a:spcAft>
                <a:spcPts val="50"/>
              </a:spcAft>
              <a:buFont typeface="Arial" panose="020B0604020202020204" pitchFamily="34" charset="0"/>
              <a:buChar char="•"/>
            </a:pPr>
            <a:r>
              <a:rPr lang="fr-FR" sz="2000" i="1" dirty="0">
                <a:solidFill>
                  <a:srgbClr val="5B9BD5">
                    <a:lumMod val="50000"/>
                  </a:srgbClr>
                </a:solidFill>
              </a:rPr>
              <a:t>Amir: </a:t>
            </a:r>
            <a:r>
              <a:rPr lang="fr-FR" sz="2000" dirty="0">
                <a:solidFill>
                  <a:srgbClr val="5B9BD5">
                    <a:lumMod val="50000"/>
                  </a:srgbClr>
                </a:solidFill>
              </a:rPr>
              <a:t>Non. Ils vont ouvrir* la semaine prochaine.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68211433-4B4D-4D6F-9449-051DBEF47162}"/>
              </a:ext>
            </a:extLst>
          </p:cNvPr>
          <p:cNvSpPr txBox="1"/>
          <p:nvPr/>
        </p:nvSpPr>
        <p:spPr>
          <a:xfrm>
            <a:off x="0" y="1193564"/>
            <a:ext cx="11663274" cy="461665"/>
          </a:xfrm>
          <a:prstGeom prst="rect">
            <a:avLst/>
          </a:prstGeom>
          <a:noFill/>
        </p:spPr>
        <p:txBody>
          <a:bodyPr wrap="square" rtlCol="0">
            <a:spAutoFit/>
          </a:bodyPr>
          <a:lstStyle/>
          <a:p>
            <a:pPr>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 demande </a:t>
            </a:r>
            <a:r>
              <a:rPr lang="fr-FR" sz="2400" b="1" dirty="0">
                <a:solidFill>
                  <a:srgbClr val="1F4E79"/>
                </a:solidFill>
                <a:latin typeface="Century Gothic" panose="020B0502020202020204" pitchFamily="34" charset="0"/>
              </a:rPr>
              <a:t>Stéphane? Écris les questions en anglais.</a:t>
            </a:r>
          </a:p>
        </p:txBody>
      </p:sp>
      <p:sp>
        <p:nvSpPr>
          <p:cNvPr id="11" name="TextBox 10" descr="table content ">
            <a:extLst>
              <a:ext uri="{FF2B5EF4-FFF2-40B4-BE49-F238E27FC236}">
                <a16:creationId xmlns:a16="http://schemas.microsoft.com/office/drawing/2014/main" id="{6436CCF1-1BE5-48DD-99C6-8CAAD869F976}"/>
              </a:ext>
            </a:extLst>
          </p:cNvPr>
          <p:cNvSpPr txBox="1"/>
          <p:nvPr/>
        </p:nvSpPr>
        <p:spPr>
          <a:xfrm>
            <a:off x="6634366" y="1749970"/>
            <a:ext cx="4723327"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1. Hello Amir, </a:t>
            </a:r>
            <a:r>
              <a:rPr kumimoji="0" lang="fr-FR"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who</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going</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 to </a:t>
            </a:r>
            <a:r>
              <a:rPr kumimoji="0" lang="fr-FR"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spend</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 the week-end </a:t>
            </a:r>
            <a:r>
              <a:rPr kumimoji="0" lang="fr-FR"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with</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12" name="TextBox 11" descr="table content ">
            <a:extLst>
              <a:ext uri="{FF2B5EF4-FFF2-40B4-BE49-F238E27FC236}">
                <a16:creationId xmlns:a16="http://schemas.microsoft.com/office/drawing/2014/main" id="{28E42E28-6067-4B25-AC32-85888B242285}"/>
              </a:ext>
            </a:extLst>
          </p:cNvPr>
          <p:cNvSpPr txBox="1"/>
          <p:nvPr/>
        </p:nvSpPr>
        <p:spPr>
          <a:xfrm>
            <a:off x="6629400" y="2652838"/>
            <a:ext cx="5155564"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2. </a:t>
            </a:r>
            <a:r>
              <a:rPr kumimoji="0" lang="fr-FR"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going</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 to do </a:t>
            </a:r>
            <a:r>
              <a:rPr kumimoji="0" lang="fr-FR"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together</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14" name="TextBox 13" descr="table content ">
            <a:extLst>
              <a:ext uri="{FF2B5EF4-FFF2-40B4-BE49-F238E27FC236}">
                <a16:creationId xmlns:a16="http://schemas.microsoft.com/office/drawing/2014/main" id="{A5AF495D-9324-422B-AB22-FC30B818672B}"/>
              </a:ext>
            </a:extLst>
          </p:cNvPr>
          <p:cNvSpPr txBox="1"/>
          <p:nvPr/>
        </p:nvSpPr>
        <p:spPr>
          <a:xfrm>
            <a:off x="6634366" y="3539126"/>
            <a:ext cx="3965641"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3.</a:t>
            </a:r>
            <a:r>
              <a:rPr kumimoji="0" lang="fr-FR" sz="2000" b="0" i="0" u="none" strike="noStrike" kern="1200" cap="none" spc="0" normalizeH="0" noProof="0" dirty="0">
                <a:ln>
                  <a:noFill/>
                </a:ln>
                <a:solidFill>
                  <a:srgbClr val="FF660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Where</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going</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 to go?</a:t>
            </a:r>
            <a:endPar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15" name="TextBox 14" descr="table content ">
            <a:extLst>
              <a:ext uri="{FF2B5EF4-FFF2-40B4-BE49-F238E27FC236}">
                <a16:creationId xmlns:a16="http://schemas.microsoft.com/office/drawing/2014/main" id="{012FB3BD-78FF-4236-BEA8-437B238F7410}"/>
              </a:ext>
            </a:extLst>
          </p:cNvPr>
          <p:cNvSpPr txBox="1"/>
          <p:nvPr/>
        </p:nvSpPr>
        <p:spPr>
          <a:xfrm>
            <a:off x="6634366" y="4279816"/>
            <a:ext cx="4471518"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4. Are </a:t>
            </a:r>
            <a:r>
              <a:rPr kumimoji="0" lang="fr-FR"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going</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 to </a:t>
            </a:r>
            <a:r>
              <a:rPr kumimoji="0" lang="fr-FR"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watch</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 a film ?</a:t>
            </a:r>
            <a:endPar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16" name="TextBox 15" descr="table content ">
            <a:extLst>
              <a:ext uri="{FF2B5EF4-FFF2-40B4-BE49-F238E27FC236}">
                <a16:creationId xmlns:a16="http://schemas.microsoft.com/office/drawing/2014/main" id="{9DDE30CE-60E9-4A70-8952-F6FBD4740A3B}"/>
              </a:ext>
            </a:extLst>
          </p:cNvPr>
          <p:cNvSpPr txBox="1"/>
          <p:nvPr/>
        </p:nvSpPr>
        <p:spPr>
          <a:xfrm>
            <a:off x="6629400" y="5464381"/>
            <a:ext cx="4481451"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FF6600"/>
                </a:solidFill>
                <a:latin typeface="Century Gothic" panose="020F0302020204030204"/>
              </a:rPr>
              <a:t>5. </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Are the</a:t>
            </a:r>
            <a:r>
              <a:rPr kumimoji="0" lang="fr-FR" sz="2000" b="0" i="0" u="none" strike="noStrike" kern="1200" cap="none" spc="0" normalizeH="0" noProof="0" dirty="0">
                <a:ln>
                  <a:noFill/>
                </a:ln>
                <a:solidFill>
                  <a:srgbClr val="FF6600"/>
                </a:solidFill>
                <a:effectLst/>
                <a:uLnTx/>
                <a:uFillTx/>
                <a:latin typeface="Century Gothic" panose="020F0302020204030204"/>
                <a:ea typeface="+mn-ea"/>
                <a:cs typeface="+mn-cs"/>
              </a:rPr>
              <a:t> shops </a:t>
            </a:r>
            <a:r>
              <a:rPr kumimoji="0" lang="fr-FR" sz="2000" b="0" i="0" u="none" strike="noStrike" kern="1200" cap="none" spc="0" normalizeH="0" baseline="0" noProof="0" dirty="0">
                <a:ln>
                  <a:noFill/>
                </a:ln>
                <a:solidFill>
                  <a:srgbClr val="FF6600"/>
                </a:solidFill>
                <a:effectLst/>
                <a:uLnTx/>
                <a:uFillTx/>
                <a:latin typeface="Century Gothic" panose="020F0302020204030204"/>
                <a:ea typeface="+mn-ea"/>
                <a:cs typeface="+mn-cs"/>
              </a:rPr>
              <a:t>open?</a:t>
            </a:r>
          </a:p>
        </p:txBody>
      </p:sp>
    </p:spTree>
    <p:extLst>
      <p:ext uri="{BB962C8B-B14F-4D97-AF65-F5344CB8AC3E}">
        <p14:creationId xmlns:p14="http://schemas.microsoft.com/office/powerpoint/2010/main" val="132708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4" name="Rounded Rectangle 46" descr="background rectangle">
            <a:extLst>
              <a:ext uri="{FF2B5EF4-FFF2-40B4-BE49-F238E27FC236}">
                <a16:creationId xmlns:a16="http://schemas.microsoft.com/office/drawing/2014/main" id="{C829DD8B-BE13-4479-820C-0A55791172CB}"/>
              </a:ext>
            </a:extLst>
          </p:cNvPr>
          <p:cNvSpPr/>
          <p:nvPr/>
        </p:nvSpPr>
        <p:spPr>
          <a:xfrm>
            <a:off x="10324407" y="233629"/>
            <a:ext cx="1645431"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 lire</a:t>
            </a:r>
          </a:p>
        </p:txBody>
      </p:sp>
      <p:sp>
        <p:nvSpPr>
          <p:cNvPr id="7" name="TextBox 6">
            <a:extLst>
              <a:ext uri="{FF2B5EF4-FFF2-40B4-BE49-F238E27FC236}">
                <a16:creationId xmlns:a16="http://schemas.microsoft.com/office/drawing/2014/main" id="{C944A5E1-8589-47F4-9CE2-4A345EDEAD52}"/>
              </a:ext>
            </a:extLst>
          </p:cNvPr>
          <p:cNvSpPr txBox="1"/>
          <p:nvPr/>
        </p:nvSpPr>
        <p:spPr>
          <a:xfrm>
            <a:off x="0" y="1694866"/>
            <a:ext cx="6457246" cy="4524315"/>
          </a:xfrm>
          <a:prstGeom prst="rect">
            <a:avLst/>
          </a:prstGeom>
          <a:noFill/>
        </p:spPr>
        <p:txBody>
          <a:bodyPr wrap="square" rtlCol="0">
            <a:spAutoFit/>
          </a:bodyPr>
          <a:lstStyle/>
          <a:p>
            <a:pPr marL="185738" indent="-185738">
              <a:spcAft>
                <a:spcPts val="50"/>
              </a:spcAft>
              <a:buFont typeface="Arial" panose="020B0604020202020204" pitchFamily="34" charset="0"/>
              <a:buChar char="•"/>
            </a:pPr>
            <a:r>
              <a:rPr lang="fr-FR" sz="2000" i="1" dirty="0">
                <a:solidFill>
                  <a:srgbClr val="5B9BD5">
                    <a:lumMod val="50000"/>
                  </a:srgbClr>
                </a:solidFill>
              </a:rPr>
              <a:t>Stéphane: </a:t>
            </a:r>
            <a:r>
              <a:rPr lang="fr-FR" sz="2000" dirty="0">
                <a:solidFill>
                  <a:srgbClr val="5B9BD5">
                    <a:lumMod val="50000"/>
                  </a:srgbClr>
                </a:solidFill>
              </a:rPr>
              <a:t>Bonjour Amir, vous allez passer le week-end avec qui?</a:t>
            </a:r>
          </a:p>
          <a:p>
            <a:pPr marL="185738" indent="-185738">
              <a:spcAft>
                <a:spcPts val="50"/>
              </a:spcAft>
              <a:buFont typeface="Arial" panose="020B0604020202020204" pitchFamily="34" charset="0"/>
              <a:buChar char="•"/>
            </a:pPr>
            <a:r>
              <a:rPr lang="fr-FR" sz="2000" b="1" i="1" dirty="0">
                <a:solidFill>
                  <a:srgbClr val="5B9BD5">
                    <a:lumMod val="50000"/>
                  </a:srgbClr>
                </a:solidFill>
              </a:rPr>
              <a:t>Amir: </a:t>
            </a:r>
            <a:r>
              <a:rPr lang="fr-FR" sz="2000" dirty="0">
                <a:solidFill>
                  <a:srgbClr val="5B9BD5">
                    <a:lumMod val="50000"/>
                  </a:srgbClr>
                </a:solidFill>
              </a:rPr>
              <a:t>Nous allons être en famille.</a:t>
            </a:r>
          </a:p>
          <a:p>
            <a:pPr marL="185738" lvl="0" indent="-185738">
              <a:spcAft>
                <a:spcPts val="50"/>
              </a:spcAft>
              <a:buFont typeface="Arial" panose="020B0604020202020204" pitchFamily="34" charset="0"/>
              <a:buChar char="•"/>
            </a:pPr>
            <a:r>
              <a:rPr lang="fr-FR" sz="2000" i="1" dirty="0">
                <a:solidFill>
                  <a:srgbClr val="5B9BD5">
                    <a:lumMod val="50000"/>
                  </a:srgbClr>
                </a:solidFill>
              </a:rPr>
              <a:t>Stéphane: </a:t>
            </a:r>
            <a:r>
              <a:rPr lang="fr-FR" sz="2000" dirty="0">
                <a:solidFill>
                  <a:srgbClr val="5B9BD5">
                    <a:lumMod val="50000"/>
                  </a:srgbClr>
                </a:solidFill>
              </a:rPr>
              <a:t>Vous allez faire quoi ensemble?</a:t>
            </a:r>
          </a:p>
          <a:p>
            <a:pPr marL="185738" lvl="0" indent="-185738">
              <a:spcAft>
                <a:spcPts val="50"/>
              </a:spcAft>
              <a:buFont typeface="Arial" panose="020B0604020202020204" pitchFamily="34" charset="0"/>
              <a:buChar char="•"/>
              <a:defRPr/>
            </a:pPr>
            <a:r>
              <a:rPr lang="fr-FR" sz="2000" b="1" i="1" dirty="0">
                <a:solidFill>
                  <a:srgbClr val="5B9BD5">
                    <a:lumMod val="50000"/>
                  </a:srgbClr>
                </a:solidFill>
              </a:rPr>
              <a:t>Amir</a:t>
            </a:r>
            <a:r>
              <a:rPr lang="fr-FR" sz="2000" i="1" dirty="0">
                <a:solidFill>
                  <a:srgbClr val="5B9BD5">
                    <a:lumMod val="50000"/>
                  </a:srgbClr>
                </a:solidFill>
              </a:rPr>
              <a:t>: </a:t>
            </a:r>
            <a:r>
              <a:rPr lang="fr-FR" sz="2000" dirty="0">
                <a:solidFill>
                  <a:srgbClr val="5B9BD5">
                    <a:lumMod val="50000"/>
                  </a:srgbClr>
                </a:solidFill>
              </a:rPr>
              <a:t>Mes parents, ils vont aller à la plage. Ma sœur et ma mère, elles vont aller dans un café.</a:t>
            </a:r>
          </a:p>
          <a:p>
            <a:pPr marL="185738" lvl="0" indent="-185738">
              <a:spcAft>
                <a:spcPts val="50"/>
              </a:spcAft>
              <a:buFont typeface="Arial" panose="020B0604020202020204" pitchFamily="34" charset="0"/>
              <a:buChar char="•"/>
              <a:defRPr/>
            </a:pPr>
            <a:r>
              <a:rPr lang="fr-FR" sz="2000" i="1" dirty="0">
                <a:solidFill>
                  <a:srgbClr val="5B9BD5">
                    <a:lumMod val="50000"/>
                  </a:srgbClr>
                </a:solidFill>
              </a:rPr>
              <a:t>Stéphane: </a:t>
            </a:r>
            <a:r>
              <a:rPr lang="fr-FR" sz="2000" dirty="0">
                <a:solidFill>
                  <a:srgbClr val="5B9BD5">
                    <a:lumMod val="50000"/>
                  </a:srgbClr>
                </a:solidFill>
              </a:rPr>
              <a:t>Vous allez aller où ?</a:t>
            </a:r>
          </a:p>
          <a:p>
            <a:pPr marL="185738" lvl="0" indent="-185738">
              <a:spcAft>
                <a:spcPts val="50"/>
              </a:spcAft>
              <a:buFont typeface="Arial" panose="020B0604020202020204" pitchFamily="34" charset="0"/>
              <a:buChar char="•"/>
              <a:defRPr/>
            </a:pPr>
            <a:r>
              <a:rPr lang="fr-FR" sz="2000" b="1" i="1" dirty="0">
                <a:solidFill>
                  <a:srgbClr val="5B9BD5">
                    <a:lumMod val="50000"/>
                  </a:srgbClr>
                </a:solidFill>
              </a:rPr>
              <a:t>Amir:</a:t>
            </a:r>
            <a:r>
              <a:rPr lang="fr-FR" sz="2000" b="1" dirty="0">
                <a:solidFill>
                  <a:srgbClr val="5B9BD5">
                    <a:lumMod val="50000"/>
                  </a:srgbClr>
                </a:solidFill>
              </a:rPr>
              <a:t> </a:t>
            </a:r>
            <a:r>
              <a:rPr lang="fr-FR" sz="2000" dirty="0">
                <a:solidFill>
                  <a:srgbClr val="5B9BD5">
                    <a:lumMod val="50000"/>
                  </a:srgbClr>
                </a:solidFill>
              </a:rPr>
              <a:t>Nous allons venir devant le cinéma. </a:t>
            </a:r>
          </a:p>
          <a:p>
            <a:pPr marL="185738" lvl="0" indent="-185738">
              <a:spcAft>
                <a:spcPts val="50"/>
              </a:spcAft>
              <a:buFont typeface="Arial" panose="020B0604020202020204" pitchFamily="34" charset="0"/>
              <a:buChar char="•"/>
              <a:defRPr/>
            </a:pPr>
            <a:r>
              <a:rPr lang="fr-FR" sz="2000" i="1" dirty="0">
                <a:solidFill>
                  <a:srgbClr val="5B9BD5">
                    <a:lumMod val="50000"/>
                  </a:srgbClr>
                </a:solidFill>
              </a:rPr>
              <a:t>Stéphane:</a:t>
            </a:r>
            <a:r>
              <a:rPr lang="fr-FR" sz="2000" b="1" dirty="0">
                <a:solidFill>
                  <a:srgbClr val="5B9BD5">
                    <a:lumMod val="50000"/>
                  </a:srgbClr>
                </a:solidFill>
              </a:rPr>
              <a:t> </a:t>
            </a:r>
            <a:r>
              <a:rPr lang="fr-FR" sz="2000" dirty="0">
                <a:solidFill>
                  <a:srgbClr val="5B9BD5">
                    <a:lumMod val="50000"/>
                  </a:srgbClr>
                </a:solidFill>
              </a:rPr>
              <a:t>Vous allez voir un film ?</a:t>
            </a:r>
          </a:p>
          <a:p>
            <a:pPr marL="185738" lvl="0" indent="-185738">
              <a:spcAft>
                <a:spcPts val="50"/>
              </a:spcAft>
              <a:buFont typeface="Arial" panose="020B0604020202020204" pitchFamily="34" charset="0"/>
              <a:buChar char="•"/>
              <a:defRPr/>
            </a:pPr>
            <a:r>
              <a:rPr lang="fr-FR" sz="2000" b="1" i="1" dirty="0">
                <a:solidFill>
                  <a:srgbClr val="5B9BD5">
                    <a:lumMod val="50000"/>
                  </a:srgbClr>
                </a:solidFill>
              </a:rPr>
              <a:t>Amir</a:t>
            </a:r>
            <a:r>
              <a:rPr lang="fr-FR" sz="2000" i="1" dirty="0">
                <a:solidFill>
                  <a:srgbClr val="5B9BD5">
                    <a:lumMod val="50000"/>
                  </a:srgbClr>
                </a:solidFill>
              </a:rPr>
              <a:t>:</a:t>
            </a:r>
            <a:r>
              <a:rPr lang="fr-FR" sz="2000" b="1" dirty="0">
                <a:solidFill>
                  <a:srgbClr val="5B9BD5">
                    <a:lumMod val="50000"/>
                  </a:srgbClr>
                </a:solidFill>
              </a:rPr>
              <a:t> </a:t>
            </a:r>
            <a:r>
              <a:rPr lang="fr-FR" sz="2000" dirty="0">
                <a:solidFill>
                  <a:srgbClr val="5B9BD5">
                    <a:lumMod val="50000"/>
                  </a:srgbClr>
                </a:solidFill>
              </a:rPr>
              <a:t>Non, nous allons aller dans les nouveaux magasins de vêtements dans la rue derrière le café, entre la poste et le cinéma.</a:t>
            </a:r>
          </a:p>
          <a:p>
            <a:pPr marL="185738" lvl="0" indent="-185738">
              <a:spcAft>
                <a:spcPts val="50"/>
              </a:spcAft>
              <a:buFont typeface="Arial" panose="020B0604020202020204" pitchFamily="34" charset="0"/>
              <a:buChar char="•"/>
              <a:defRPr/>
            </a:pPr>
            <a:r>
              <a:rPr lang="fr-FR" sz="2000" i="1" dirty="0">
                <a:solidFill>
                  <a:srgbClr val="5B9BD5">
                    <a:lumMod val="50000"/>
                  </a:srgbClr>
                </a:solidFill>
              </a:rPr>
              <a:t>Stéphane: </a:t>
            </a:r>
            <a:r>
              <a:rPr lang="fr-FR" sz="2000" dirty="0">
                <a:solidFill>
                  <a:srgbClr val="5B9BD5">
                    <a:lumMod val="50000"/>
                  </a:srgbClr>
                </a:solidFill>
              </a:rPr>
              <a:t>Les magasins sont-ils ouverts?</a:t>
            </a:r>
          </a:p>
          <a:p>
            <a:pPr marL="185738" lvl="0" indent="-185738">
              <a:spcAft>
                <a:spcPts val="50"/>
              </a:spcAft>
              <a:buFont typeface="Arial" panose="020B0604020202020204" pitchFamily="34" charset="0"/>
              <a:buChar char="•"/>
            </a:pPr>
            <a:r>
              <a:rPr lang="fr-FR" sz="2000" b="1" i="1" dirty="0">
                <a:solidFill>
                  <a:srgbClr val="5B9BD5">
                    <a:lumMod val="50000"/>
                  </a:srgbClr>
                </a:solidFill>
              </a:rPr>
              <a:t>Amir</a:t>
            </a:r>
            <a:r>
              <a:rPr lang="fr-FR" sz="2000" i="1" dirty="0">
                <a:solidFill>
                  <a:srgbClr val="5B9BD5">
                    <a:lumMod val="50000"/>
                  </a:srgbClr>
                </a:solidFill>
              </a:rPr>
              <a:t>: </a:t>
            </a:r>
            <a:r>
              <a:rPr lang="fr-FR" sz="2000" dirty="0">
                <a:solidFill>
                  <a:srgbClr val="5B9BD5">
                    <a:lumMod val="50000"/>
                  </a:srgbClr>
                </a:solidFill>
              </a:rPr>
              <a:t>Non. Ils vont ouvrir* la semaine prochaine.</a:t>
            </a:r>
            <a:endParaRPr lang="en-GB" sz="2000" dirty="0">
              <a:solidFill>
                <a:srgbClr val="5B9BD5">
                  <a:lumMod val="50000"/>
                </a:srgbClr>
              </a:solidFill>
            </a:endParaRPr>
          </a:p>
        </p:txBody>
      </p:sp>
      <p:sp>
        <p:nvSpPr>
          <p:cNvPr id="22" name="TextBox 21" descr="table content ">
            <a:extLst>
              <a:ext uri="{FF2B5EF4-FFF2-40B4-BE49-F238E27FC236}">
                <a16:creationId xmlns:a16="http://schemas.microsoft.com/office/drawing/2014/main" id="{12883B75-007A-4EE1-B48E-B990B9EB5FFB}"/>
              </a:ext>
            </a:extLst>
          </p:cNvPr>
          <p:cNvSpPr txBox="1"/>
          <p:nvPr/>
        </p:nvSpPr>
        <p:spPr>
          <a:xfrm>
            <a:off x="6461411" y="1710307"/>
            <a:ext cx="5508427"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 </a:t>
            </a:r>
            <a:r>
              <a:rPr kumimoji="0" lang="fr-FR"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What</a:t>
            </a:r>
            <a:r>
              <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does</a:t>
            </a:r>
            <a:r>
              <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Amir </a:t>
            </a:r>
            <a:r>
              <a:rPr kumimoji="0" lang="fr-FR"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say</a:t>
            </a:r>
            <a:r>
              <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about plans</a:t>
            </a:r>
            <a:r>
              <a:rPr kumimoji="0" lang="fr-FR" sz="20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for</a:t>
            </a:r>
            <a:r>
              <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the </a:t>
            </a:r>
            <a:r>
              <a:rPr kumimoji="0" lang="fr-FR"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beach</a:t>
            </a:r>
            <a:r>
              <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3" name="TextBox 22" descr="table content ">
            <a:extLst>
              <a:ext uri="{FF2B5EF4-FFF2-40B4-BE49-F238E27FC236}">
                <a16:creationId xmlns:a16="http://schemas.microsoft.com/office/drawing/2014/main" id="{E3AA3EBC-2917-4636-AF52-93755EEB45FE}"/>
              </a:ext>
            </a:extLst>
          </p:cNvPr>
          <p:cNvSpPr txBox="1"/>
          <p:nvPr/>
        </p:nvSpPr>
        <p:spPr>
          <a:xfrm>
            <a:off x="6461411" y="2826887"/>
            <a:ext cx="5584748" cy="707886"/>
          </a:xfrm>
          <a:prstGeom prst="rect">
            <a:avLst/>
          </a:prstGeom>
          <a:no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chemeClr val="accent1">
                    <a:lumMod val="50000"/>
                  </a:schemeClr>
                </a:solidFill>
                <a:effectLst/>
                <a:uLnTx/>
                <a:uFillTx/>
                <a:latin typeface="Century Gothic" panose="020F0302020204030204"/>
              </a:defRPr>
            </a:lvl1pPr>
          </a:lstStyle>
          <a:p>
            <a:r>
              <a:rPr lang="fr-FR" dirty="0"/>
              <a:t>2. </a:t>
            </a:r>
            <a:r>
              <a:rPr lang="fr-FR" dirty="0" err="1"/>
              <a:t>What</a:t>
            </a:r>
            <a:r>
              <a:rPr lang="fr-FR" dirty="0"/>
              <a:t> </a:t>
            </a:r>
            <a:r>
              <a:rPr lang="fr-FR" dirty="0" err="1"/>
              <a:t>does</a:t>
            </a:r>
            <a:r>
              <a:rPr lang="fr-FR" dirty="0"/>
              <a:t> Amir </a:t>
            </a:r>
            <a:r>
              <a:rPr lang="fr-FR" dirty="0" err="1"/>
              <a:t>say</a:t>
            </a:r>
            <a:r>
              <a:rPr lang="fr-FR" dirty="0"/>
              <a:t> about </a:t>
            </a:r>
            <a:r>
              <a:rPr lang="fr-FR" dirty="0" err="1"/>
              <a:t>his</a:t>
            </a:r>
            <a:r>
              <a:rPr lang="fr-FR" dirty="0"/>
              <a:t> </a:t>
            </a:r>
            <a:r>
              <a:rPr lang="fr-FR" dirty="0" err="1"/>
              <a:t>mother</a:t>
            </a:r>
            <a:r>
              <a:rPr lang="fr-FR" dirty="0"/>
              <a:t> and </a:t>
            </a:r>
            <a:r>
              <a:rPr lang="fr-FR" dirty="0" err="1"/>
              <a:t>sister’s</a:t>
            </a:r>
            <a:r>
              <a:rPr lang="fr-FR" dirty="0"/>
              <a:t> plans?</a:t>
            </a:r>
            <a:endParaRPr lang="en-GB" dirty="0"/>
          </a:p>
        </p:txBody>
      </p:sp>
      <p:sp>
        <p:nvSpPr>
          <p:cNvPr id="24" name="TextBox 23" descr="table content ">
            <a:extLst>
              <a:ext uri="{FF2B5EF4-FFF2-40B4-BE49-F238E27FC236}">
                <a16:creationId xmlns:a16="http://schemas.microsoft.com/office/drawing/2014/main" id="{32B2FE99-0448-4AE8-A5AF-83E7AFE12B0C}"/>
              </a:ext>
            </a:extLst>
          </p:cNvPr>
          <p:cNvSpPr txBox="1"/>
          <p:nvPr/>
        </p:nvSpPr>
        <p:spPr>
          <a:xfrm>
            <a:off x="6461410" y="3943467"/>
            <a:ext cx="5584747" cy="400110"/>
          </a:xfrm>
          <a:prstGeom prst="rect">
            <a:avLst/>
          </a:prstGeom>
          <a:no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chemeClr val="accent1">
                    <a:lumMod val="50000"/>
                  </a:schemeClr>
                </a:solidFill>
                <a:effectLst/>
                <a:uLnTx/>
                <a:uFillTx/>
                <a:latin typeface="Century Gothic" panose="020F0302020204030204"/>
              </a:defRPr>
            </a:lvl1pPr>
          </a:lstStyle>
          <a:p>
            <a:r>
              <a:rPr lang="fr-FR" dirty="0"/>
              <a:t>3. </a:t>
            </a:r>
            <a:r>
              <a:rPr lang="fr-FR" dirty="0" err="1"/>
              <a:t>Where</a:t>
            </a:r>
            <a:r>
              <a:rPr lang="fr-FR" dirty="0"/>
              <a:t> </a:t>
            </a:r>
            <a:r>
              <a:rPr lang="fr-FR" u="sng" dirty="0" err="1"/>
              <a:t>exactly</a:t>
            </a:r>
            <a:r>
              <a:rPr lang="fr-FR" dirty="0"/>
              <a:t> are the shops?</a:t>
            </a:r>
            <a:endParaRPr lang="en-GB" dirty="0"/>
          </a:p>
        </p:txBody>
      </p:sp>
      <p:sp>
        <p:nvSpPr>
          <p:cNvPr id="26" name="TextBox 25" descr="table content ">
            <a:extLst>
              <a:ext uri="{FF2B5EF4-FFF2-40B4-BE49-F238E27FC236}">
                <a16:creationId xmlns:a16="http://schemas.microsoft.com/office/drawing/2014/main" id="{7EC6197F-6CAC-42F1-8C12-F77A78EFD386}"/>
              </a:ext>
            </a:extLst>
          </p:cNvPr>
          <p:cNvSpPr txBox="1"/>
          <p:nvPr/>
        </p:nvSpPr>
        <p:spPr>
          <a:xfrm>
            <a:off x="6461411" y="2422485"/>
            <a:ext cx="5245152"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err="1">
                <a:ln>
                  <a:noFill/>
                </a:ln>
                <a:solidFill>
                  <a:srgbClr val="FF6600"/>
                </a:solidFill>
                <a:effectLst/>
                <a:uLnTx/>
                <a:uFillTx/>
                <a:latin typeface="Century Gothic" panose="020F0302020204030204"/>
                <a:ea typeface="+mn-ea"/>
                <a:cs typeface="+mn-cs"/>
              </a:rPr>
              <a:t>His</a:t>
            </a:r>
            <a:r>
              <a:rPr kumimoji="0" lang="fr-FR" sz="2000" i="0" u="none" strike="noStrike" kern="1200" cap="none" spc="0" normalizeH="0" baseline="0" noProof="0" dirty="0">
                <a:ln>
                  <a:noFill/>
                </a:ln>
                <a:solidFill>
                  <a:srgbClr val="FF6600"/>
                </a:solidFill>
                <a:effectLst/>
                <a:uLnTx/>
                <a:uFillTx/>
                <a:latin typeface="Century Gothic" panose="020F0302020204030204"/>
                <a:ea typeface="+mn-ea"/>
                <a:cs typeface="+mn-cs"/>
              </a:rPr>
              <a:t> parents are </a:t>
            </a:r>
            <a:r>
              <a:rPr kumimoji="0" lang="fr-FR" sz="2000" i="0" u="none" strike="noStrike" kern="1200" cap="none" spc="0" normalizeH="0" baseline="0" noProof="0" dirty="0" err="1">
                <a:ln>
                  <a:noFill/>
                </a:ln>
                <a:solidFill>
                  <a:srgbClr val="FF6600"/>
                </a:solidFill>
                <a:effectLst/>
                <a:uLnTx/>
                <a:uFillTx/>
                <a:latin typeface="Century Gothic" panose="020F0302020204030204"/>
                <a:ea typeface="+mn-ea"/>
                <a:cs typeface="+mn-cs"/>
              </a:rPr>
              <a:t>going</a:t>
            </a:r>
            <a:r>
              <a:rPr kumimoji="0" lang="fr-FR" sz="2000"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000" i="0" u="none" strike="noStrike" kern="1200" cap="none" spc="0" normalizeH="0" noProof="0" dirty="0">
                <a:ln>
                  <a:noFill/>
                </a:ln>
                <a:solidFill>
                  <a:srgbClr val="FF6600"/>
                </a:solidFill>
                <a:effectLst/>
                <a:uLnTx/>
                <a:uFillTx/>
                <a:latin typeface="Century Gothic" panose="020F0302020204030204"/>
                <a:ea typeface="+mn-ea"/>
                <a:cs typeface="+mn-cs"/>
              </a:rPr>
              <a:t>to the </a:t>
            </a:r>
            <a:r>
              <a:rPr kumimoji="0" lang="fr-FR" sz="2000" i="0" u="none" strike="noStrike" kern="1200" cap="none" spc="0" normalizeH="0" noProof="0" dirty="0" err="1">
                <a:ln>
                  <a:noFill/>
                </a:ln>
                <a:solidFill>
                  <a:srgbClr val="FF6600"/>
                </a:solidFill>
                <a:effectLst/>
                <a:uLnTx/>
                <a:uFillTx/>
                <a:latin typeface="Century Gothic" panose="020F0302020204030204"/>
                <a:ea typeface="+mn-ea"/>
                <a:cs typeface="+mn-cs"/>
              </a:rPr>
              <a:t>beach</a:t>
            </a:r>
            <a:r>
              <a:rPr kumimoji="0" lang="fr-FR" sz="2000" i="0" u="none" strike="noStrike" kern="1200" cap="none" spc="0" normalizeH="0" noProof="0" dirty="0">
                <a:ln>
                  <a:noFill/>
                </a:ln>
                <a:solidFill>
                  <a:srgbClr val="FF6600"/>
                </a:solidFill>
                <a:effectLst/>
                <a:uLnTx/>
                <a:uFillTx/>
                <a:latin typeface="Century Gothic" panose="020F0302020204030204"/>
                <a:ea typeface="+mn-ea"/>
                <a:cs typeface="+mn-cs"/>
              </a:rPr>
              <a:t>.</a:t>
            </a:r>
            <a:endParaRPr kumimoji="0" lang="en-GB" sz="200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7" name="TextBox 26" descr="table content ">
            <a:extLst>
              <a:ext uri="{FF2B5EF4-FFF2-40B4-BE49-F238E27FC236}">
                <a16:creationId xmlns:a16="http://schemas.microsoft.com/office/drawing/2014/main" id="{05A3675B-A889-4228-98AA-79824216DAAD}"/>
              </a:ext>
            </a:extLst>
          </p:cNvPr>
          <p:cNvSpPr txBox="1"/>
          <p:nvPr/>
        </p:nvSpPr>
        <p:spPr>
          <a:xfrm>
            <a:off x="6461411" y="3539065"/>
            <a:ext cx="5245152"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err="1">
                <a:ln>
                  <a:noFill/>
                </a:ln>
                <a:solidFill>
                  <a:srgbClr val="FF6600"/>
                </a:solidFill>
                <a:effectLst/>
                <a:uLnTx/>
                <a:uFillTx/>
                <a:latin typeface="Century Gothic" panose="020F0302020204030204"/>
                <a:ea typeface="+mn-ea"/>
                <a:cs typeface="+mn-cs"/>
              </a:rPr>
              <a:t>They</a:t>
            </a:r>
            <a:r>
              <a:rPr kumimoji="0" lang="fr-FR" sz="2000" i="0" u="none" strike="noStrike" kern="1200" cap="none" spc="0" normalizeH="0" baseline="0" noProof="0" dirty="0">
                <a:ln>
                  <a:noFill/>
                </a:ln>
                <a:solidFill>
                  <a:srgbClr val="FF6600"/>
                </a:solidFill>
                <a:effectLst/>
                <a:uLnTx/>
                <a:uFillTx/>
                <a:latin typeface="Century Gothic" panose="020F0302020204030204"/>
                <a:ea typeface="+mn-ea"/>
                <a:cs typeface="+mn-cs"/>
              </a:rPr>
              <a:t> are </a:t>
            </a:r>
            <a:r>
              <a:rPr kumimoji="0" lang="fr-FR" sz="2000" i="0" u="none" strike="noStrike" kern="1200" cap="none" spc="0" normalizeH="0" baseline="0" noProof="0" dirty="0" err="1">
                <a:ln>
                  <a:noFill/>
                </a:ln>
                <a:solidFill>
                  <a:srgbClr val="FF6600"/>
                </a:solidFill>
                <a:effectLst/>
                <a:uLnTx/>
                <a:uFillTx/>
                <a:latin typeface="Century Gothic" panose="020F0302020204030204"/>
                <a:ea typeface="+mn-ea"/>
                <a:cs typeface="+mn-cs"/>
              </a:rPr>
              <a:t>going</a:t>
            </a:r>
            <a:r>
              <a:rPr kumimoji="0" lang="fr-FR" sz="2000" i="0" u="none" strike="noStrike" kern="1200" cap="none" spc="0" normalizeH="0" baseline="0" noProof="0" dirty="0">
                <a:ln>
                  <a:noFill/>
                </a:ln>
                <a:solidFill>
                  <a:srgbClr val="FF6600"/>
                </a:solidFill>
                <a:effectLst/>
                <a:uLnTx/>
                <a:uFillTx/>
                <a:latin typeface="Century Gothic" panose="020F0302020204030204"/>
                <a:ea typeface="+mn-ea"/>
                <a:cs typeface="+mn-cs"/>
              </a:rPr>
              <a:t> to</a:t>
            </a:r>
            <a:r>
              <a:rPr kumimoji="0" lang="fr-FR" sz="2000" i="0" u="none" strike="noStrike" kern="1200" cap="none" spc="0" normalizeH="0" noProof="0" dirty="0">
                <a:ln>
                  <a:noFill/>
                </a:ln>
                <a:solidFill>
                  <a:srgbClr val="FF6600"/>
                </a:solidFill>
                <a:effectLst/>
                <a:uLnTx/>
                <a:uFillTx/>
                <a:latin typeface="Century Gothic" panose="020F0302020204030204"/>
                <a:ea typeface="+mn-ea"/>
                <a:cs typeface="+mn-cs"/>
              </a:rPr>
              <a:t> go to a café.</a:t>
            </a:r>
            <a:endParaRPr kumimoji="0" lang="en-GB" sz="200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8" name="TextBox 27" descr="table content ">
            <a:extLst>
              <a:ext uri="{FF2B5EF4-FFF2-40B4-BE49-F238E27FC236}">
                <a16:creationId xmlns:a16="http://schemas.microsoft.com/office/drawing/2014/main" id="{ACE506C7-1694-4998-A4F5-8BE61A4EA504}"/>
              </a:ext>
            </a:extLst>
          </p:cNvPr>
          <p:cNvSpPr txBox="1"/>
          <p:nvPr/>
        </p:nvSpPr>
        <p:spPr>
          <a:xfrm>
            <a:off x="6461410" y="4347869"/>
            <a:ext cx="5446692" cy="707886"/>
          </a:xfrm>
          <a:prstGeom prst="rect">
            <a:avLst/>
          </a:prstGeom>
          <a:noFill/>
          <a:ln>
            <a:noFill/>
          </a:ln>
        </p:spPr>
        <p:txBody>
          <a:bodyPr wrap="square" rtlCol="0">
            <a:spAutoFit/>
          </a:bodyPr>
          <a:lstStyle/>
          <a:p>
            <a:r>
              <a:rPr lang="fr-FR" sz="2000" dirty="0">
                <a:solidFill>
                  <a:srgbClr val="FF6600"/>
                </a:solidFill>
              </a:rPr>
              <a:t>The shops are </a:t>
            </a:r>
            <a:r>
              <a:rPr lang="fr-FR" sz="2000" dirty="0" err="1">
                <a:solidFill>
                  <a:srgbClr val="FF6600"/>
                </a:solidFill>
              </a:rPr>
              <a:t>behind</a:t>
            </a:r>
            <a:r>
              <a:rPr lang="fr-FR" sz="2000" dirty="0">
                <a:solidFill>
                  <a:srgbClr val="FF6600"/>
                </a:solidFill>
              </a:rPr>
              <a:t> the café, </a:t>
            </a:r>
            <a:r>
              <a:rPr lang="fr-FR" sz="2000" dirty="0" err="1">
                <a:solidFill>
                  <a:srgbClr val="FF6600"/>
                </a:solidFill>
              </a:rPr>
              <a:t>between</a:t>
            </a:r>
            <a:r>
              <a:rPr lang="fr-FR" sz="2000" dirty="0">
                <a:solidFill>
                  <a:srgbClr val="FF6600"/>
                </a:solidFill>
              </a:rPr>
              <a:t> the post office and the </a:t>
            </a:r>
            <a:r>
              <a:rPr lang="fr-FR" sz="2000" dirty="0" err="1">
                <a:solidFill>
                  <a:srgbClr val="FF6600"/>
                </a:solidFill>
              </a:rPr>
              <a:t>cinema</a:t>
            </a:r>
            <a:r>
              <a:rPr lang="fr-FR" sz="2000" dirty="0">
                <a:solidFill>
                  <a:srgbClr val="FF6600"/>
                </a:solidFill>
              </a:rPr>
              <a:t>.</a:t>
            </a:r>
            <a:endParaRPr lang="en-GB" sz="2000" dirty="0"/>
          </a:p>
        </p:txBody>
      </p:sp>
      <p:sp>
        <p:nvSpPr>
          <p:cNvPr id="19" name="TextBox 18" descr="table content ">
            <a:extLst>
              <a:ext uri="{FF2B5EF4-FFF2-40B4-BE49-F238E27FC236}">
                <a16:creationId xmlns:a16="http://schemas.microsoft.com/office/drawing/2014/main" id="{D5799903-2FCC-49C8-AA3C-0CF836E325DB}"/>
              </a:ext>
            </a:extLst>
          </p:cNvPr>
          <p:cNvSpPr txBox="1"/>
          <p:nvPr/>
        </p:nvSpPr>
        <p:spPr>
          <a:xfrm>
            <a:off x="6461409" y="5060047"/>
            <a:ext cx="5659381" cy="400110"/>
          </a:xfrm>
          <a:prstGeom prst="rect">
            <a:avLst/>
          </a:prstGeom>
          <a:no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chemeClr val="accent1">
                    <a:lumMod val="50000"/>
                  </a:schemeClr>
                </a:solidFill>
                <a:effectLst/>
                <a:uLnTx/>
                <a:uFillTx/>
                <a:latin typeface="Century Gothic" panose="020F0302020204030204"/>
              </a:defRPr>
            </a:lvl1pPr>
          </a:lstStyle>
          <a:p>
            <a:r>
              <a:rPr lang="fr-FR" dirty="0"/>
              <a:t>4. </a:t>
            </a:r>
            <a:r>
              <a:rPr lang="fr-FR" dirty="0" err="1"/>
              <a:t>What</a:t>
            </a:r>
            <a:r>
              <a:rPr lang="fr-FR" dirty="0"/>
              <a:t> </a:t>
            </a:r>
            <a:r>
              <a:rPr lang="fr-FR" dirty="0" err="1"/>
              <a:t>else</a:t>
            </a:r>
            <a:r>
              <a:rPr lang="fr-FR" dirty="0"/>
              <a:t> </a:t>
            </a:r>
            <a:r>
              <a:rPr lang="fr-FR" dirty="0" err="1"/>
              <a:t>does</a:t>
            </a:r>
            <a:r>
              <a:rPr lang="fr-FR" dirty="0"/>
              <a:t> Amir </a:t>
            </a:r>
            <a:r>
              <a:rPr lang="fr-FR" dirty="0" err="1"/>
              <a:t>say</a:t>
            </a:r>
            <a:r>
              <a:rPr lang="fr-FR" dirty="0"/>
              <a:t> about the shops?</a:t>
            </a:r>
            <a:endParaRPr lang="en-GB" dirty="0"/>
          </a:p>
        </p:txBody>
      </p:sp>
      <p:sp>
        <p:nvSpPr>
          <p:cNvPr id="4" name="Rectangle 3">
            <a:extLst>
              <a:ext uri="{FF2B5EF4-FFF2-40B4-BE49-F238E27FC236}">
                <a16:creationId xmlns:a16="http://schemas.microsoft.com/office/drawing/2014/main" id="{762675AA-4E4E-46F8-B0B3-49324DAB58E1}"/>
              </a:ext>
            </a:extLst>
          </p:cNvPr>
          <p:cNvSpPr/>
          <p:nvPr/>
        </p:nvSpPr>
        <p:spPr>
          <a:xfrm>
            <a:off x="6457991" y="5464447"/>
            <a:ext cx="5662800" cy="400110"/>
          </a:xfrm>
          <a:prstGeom prst="rect">
            <a:avLst/>
          </a:prstGeom>
        </p:spPr>
        <p:txBody>
          <a:bodyPr wrap="square">
            <a:spAutoFit/>
          </a:bodyPr>
          <a:lstStyle/>
          <a:p>
            <a:r>
              <a:rPr lang="fr-FR" sz="2000" dirty="0">
                <a:solidFill>
                  <a:srgbClr val="FF6600"/>
                </a:solidFill>
              </a:rPr>
              <a:t>The shops are </a:t>
            </a:r>
            <a:r>
              <a:rPr lang="fr-FR" sz="2000" dirty="0" err="1">
                <a:solidFill>
                  <a:srgbClr val="FF6600"/>
                </a:solidFill>
              </a:rPr>
              <a:t>going</a:t>
            </a:r>
            <a:r>
              <a:rPr lang="fr-FR" sz="2000" dirty="0">
                <a:solidFill>
                  <a:srgbClr val="FF6600"/>
                </a:solidFill>
              </a:rPr>
              <a:t> to open </a:t>
            </a:r>
            <a:r>
              <a:rPr lang="fr-FR" sz="2000" dirty="0" err="1">
                <a:solidFill>
                  <a:srgbClr val="FF6600"/>
                </a:solidFill>
              </a:rPr>
              <a:t>next</a:t>
            </a:r>
            <a:r>
              <a:rPr lang="fr-FR" sz="2000" dirty="0">
                <a:solidFill>
                  <a:srgbClr val="FF6600"/>
                </a:solidFill>
              </a:rPr>
              <a:t> </a:t>
            </a:r>
            <a:r>
              <a:rPr lang="fr-FR" sz="2000" dirty="0" err="1">
                <a:solidFill>
                  <a:srgbClr val="FF6600"/>
                </a:solidFill>
              </a:rPr>
              <a:t>week</a:t>
            </a:r>
            <a:r>
              <a:rPr lang="fr-FR" sz="2000" dirty="0">
                <a:solidFill>
                  <a:srgbClr val="FF6600"/>
                </a:solidFill>
              </a:rPr>
              <a:t>.</a:t>
            </a:r>
            <a:endParaRPr lang="en-GB" sz="2000" dirty="0"/>
          </a:p>
        </p:txBody>
      </p:sp>
      <p:sp>
        <p:nvSpPr>
          <p:cNvPr id="30" name="TextBox 29">
            <a:extLst>
              <a:ext uri="{FF2B5EF4-FFF2-40B4-BE49-F238E27FC236}">
                <a16:creationId xmlns:a16="http://schemas.microsoft.com/office/drawing/2014/main" id="{E8002690-02C8-4F9F-8BCE-C1E6C3998C11}"/>
              </a:ext>
            </a:extLst>
          </p:cNvPr>
          <p:cNvSpPr txBox="1"/>
          <p:nvPr/>
        </p:nvSpPr>
        <p:spPr>
          <a:xfrm>
            <a:off x="0" y="1193564"/>
            <a:ext cx="11969838" cy="461665"/>
          </a:xfrm>
          <a:prstGeom prst="rect">
            <a:avLst/>
          </a:prstGeom>
          <a:noFill/>
        </p:spPr>
        <p:txBody>
          <a:bodyPr wrap="square" rtlCol="0">
            <a:spAutoFit/>
          </a:bodyPr>
          <a:lstStyle/>
          <a:p>
            <a:pPr>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 va faire Amir</a:t>
            </a:r>
            <a:r>
              <a:rPr lang="fr-FR" sz="2400" b="1" dirty="0">
                <a:solidFill>
                  <a:srgbClr val="1F4E79"/>
                </a:solidFill>
                <a:latin typeface="Century Gothic" panose="020B0502020202020204" pitchFamily="34" charset="0"/>
              </a:rPr>
              <a:t>? Écris les réponses en anglais.</a:t>
            </a:r>
          </a:p>
        </p:txBody>
      </p:sp>
      <p:pic>
        <p:nvPicPr>
          <p:cNvPr id="33" name="Picture 32" descr="background rectangle">
            <a:extLst>
              <a:ext uri="{FF2B5EF4-FFF2-40B4-BE49-F238E27FC236}">
                <a16:creationId xmlns:a16="http://schemas.microsoft.com/office/drawing/2014/main" id="{1AF0FB67-EF63-45C7-BE4E-3EF375748E5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5663"/>
            <a:ext cx="6457246" cy="867128"/>
          </a:xfrm>
          <a:prstGeom prst="rect">
            <a:avLst/>
          </a:prstGeom>
        </p:spPr>
      </p:pic>
      <p:sp>
        <p:nvSpPr>
          <p:cNvPr id="35" name="Title 3">
            <a:extLst>
              <a:ext uri="{FF2B5EF4-FFF2-40B4-BE49-F238E27FC236}">
                <a16:creationId xmlns:a16="http://schemas.microsoft.com/office/drawing/2014/main" id="{3EC01DCA-FC7F-4D8E-9FC3-70F8F8FA4A37}"/>
              </a:ext>
            </a:extLst>
          </p:cNvPr>
          <p:cNvSpPr>
            <a:spLocks noGrp="1"/>
          </p:cNvSpPr>
          <p:nvPr>
            <p:ph type="title"/>
          </p:nvPr>
        </p:nvSpPr>
        <p:spPr>
          <a:xfrm>
            <a:off x="0" y="273047"/>
            <a:ext cx="5631472" cy="713163"/>
          </a:xfrm>
        </p:spPr>
        <p:txBody>
          <a:bodyPr>
            <a:normAutofit/>
          </a:bodyPr>
          <a:lstStyle/>
          <a:p>
            <a:r>
              <a:rPr lang="fr-FR" sz="3600" b="1" dirty="0">
                <a:solidFill>
                  <a:schemeClr val="bg1"/>
                </a:solidFill>
              </a:rPr>
              <a:t>Le week-end prochain</a:t>
            </a:r>
            <a:endParaRPr lang="fr-FR" sz="3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53429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B989C6-4933-6A4D-A56E-A6408036279B}"/>
              </a:ext>
            </a:extLst>
          </p:cNvPr>
          <p:cNvSpPr>
            <a:spLocks noGrp="1"/>
          </p:cNvSpPr>
          <p:nvPr>
            <p:ph type="title"/>
          </p:nvPr>
        </p:nvSpPr>
        <p:spPr>
          <a:xfrm>
            <a:off x="171450"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sp>
        <p:nvSpPr>
          <p:cNvPr id="3" name="TextBox 2"/>
          <p:cNvSpPr txBox="1"/>
          <p:nvPr/>
        </p:nvSpPr>
        <p:spPr>
          <a:xfrm>
            <a:off x="3392214" y="2459504"/>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163194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TextBox 12">
            <a:extLst>
              <a:ext uri="{FF2B5EF4-FFF2-40B4-BE49-F238E27FC236}">
                <a16:creationId xmlns:a16="http://schemas.microsoft.com/office/drawing/2014/main" id="{E7B3C07F-AD9A-4B6D-B44F-EDEE28694292}"/>
              </a:ext>
            </a:extLst>
          </p:cNvPr>
          <p:cNvSpPr txBox="1"/>
          <p:nvPr/>
        </p:nvSpPr>
        <p:spPr>
          <a:xfrm>
            <a:off x="0" y="1533373"/>
            <a:ext cx="1147071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Change les phrases en questions ‘yes’ / ‘no’. </a:t>
            </a:r>
            <a:r>
              <a:rPr lang="fr-FR" sz="2200" b="1" dirty="0">
                <a:solidFill>
                  <a:srgbClr val="1F4E79"/>
                </a:solidFill>
                <a:latin typeface="Century Gothic" panose="020B0502020202020204" pitchFamily="34" charset="0"/>
              </a:rPr>
              <a:t>Écris 2 questions pour chaque phrase.</a:t>
            </a:r>
            <a:endPar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4" name="Rounded Rectangle 46" descr="background rectangle">
            <a:extLst>
              <a:ext uri="{FF2B5EF4-FFF2-40B4-BE49-F238E27FC236}">
                <a16:creationId xmlns:a16="http://schemas.microsoft.com/office/drawing/2014/main" id="{C829DD8B-BE13-4479-820C-0A55791172CB}"/>
              </a:ext>
            </a:extLst>
          </p:cNvPr>
          <p:cNvSpPr/>
          <p:nvPr/>
        </p:nvSpPr>
        <p:spPr>
          <a:xfrm>
            <a:off x="10324407" y="233629"/>
            <a:ext cx="1645431"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écrire</a:t>
            </a:r>
          </a:p>
        </p:txBody>
      </p:sp>
      <p:graphicFrame>
        <p:nvGraphicFramePr>
          <p:cNvPr id="9" name="Table 8" descr="Table for exercises">
            <a:extLst>
              <a:ext uri="{FF2B5EF4-FFF2-40B4-BE49-F238E27FC236}">
                <a16:creationId xmlns:a16="http://schemas.microsoft.com/office/drawing/2014/main" id="{1AA16CA3-ABA2-4A2E-86BF-EEFD1DE307B9}"/>
              </a:ext>
            </a:extLst>
          </p:cNvPr>
          <p:cNvGraphicFramePr>
            <a:graphicFrameLocks noGrp="1"/>
          </p:cNvGraphicFramePr>
          <p:nvPr>
            <p:extLst>
              <p:ext uri="{D42A27DB-BD31-4B8C-83A1-F6EECF244321}">
                <p14:modId xmlns:p14="http://schemas.microsoft.com/office/powerpoint/2010/main" val="869801167"/>
              </p:ext>
            </p:extLst>
          </p:nvPr>
        </p:nvGraphicFramePr>
        <p:xfrm>
          <a:off x="170411" y="2359508"/>
          <a:ext cx="11888441" cy="3477047"/>
        </p:xfrm>
        <a:graphic>
          <a:graphicData uri="http://schemas.openxmlformats.org/drawingml/2006/table">
            <a:tbl>
              <a:tblPr firstRow="1" bandRow="1">
                <a:tableStyleId>{5940675A-B579-460E-94D1-54222C63F5DA}</a:tableStyleId>
              </a:tblPr>
              <a:tblGrid>
                <a:gridCol w="664316">
                  <a:extLst>
                    <a:ext uri="{9D8B030D-6E8A-4147-A177-3AD203B41FA5}">
                      <a16:colId xmlns:a16="http://schemas.microsoft.com/office/drawing/2014/main" val="20000"/>
                    </a:ext>
                  </a:extLst>
                </a:gridCol>
                <a:gridCol w="5045487">
                  <a:extLst>
                    <a:ext uri="{9D8B030D-6E8A-4147-A177-3AD203B41FA5}">
                      <a16:colId xmlns:a16="http://schemas.microsoft.com/office/drawing/2014/main" val="2718503455"/>
                    </a:ext>
                  </a:extLst>
                </a:gridCol>
                <a:gridCol w="6178638">
                  <a:extLst>
                    <a:ext uri="{9D8B030D-6E8A-4147-A177-3AD203B41FA5}">
                      <a16:colId xmlns:a16="http://schemas.microsoft.com/office/drawing/2014/main" val="20001"/>
                    </a:ext>
                  </a:extLst>
                </a:gridCol>
              </a:tblGrid>
              <a:tr h="496721">
                <a:tc>
                  <a:txBody>
                    <a:bodyPr/>
                    <a:lstStyle/>
                    <a:p>
                      <a:pPr algn="ctr"/>
                      <a:endParaRPr lang="en-GB" sz="2000" b="1"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FF6600"/>
                          </a:solidFill>
                        </a:rPr>
                        <a:t>Raised intonation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6600"/>
                          </a:solidFill>
                        </a:rPr>
                        <a:t>Subject-verb swap</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68711017"/>
                  </a:ext>
                </a:extLst>
              </a:tr>
              <a:tr h="496721">
                <a:tc>
                  <a:txBody>
                    <a:bodyPr/>
                    <a:lstStyle/>
                    <a:p>
                      <a:pPr algn="ctr"/>
                      <a:r>
                        <a:rPr lang="en-GB" sz="2000" b="1" dirty="0">
                          <a:solidFill>
                            <a:schemeClr val="accent1">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pPr algn="ctr"/>
                      <a:r>
                        <a:rPr lang="en-GB" sz="2000" b="1" dirty="0">
                          <a:solidFill>
                            <a:schemeClr val="accent1">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pPr algn="ctr"/>
                      <a:r>
                        <a:rPr lang="en-GB" sz="2000" b="1" dirty="0">
                          <a:solidFill>
                            <a:schemeClr val="accent1">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pPr algn="ctr"/>
                      <a:r>
                        <a:rPr lang="en-GB" sz="2000" b="1" dirty="0">
                          <a:solidFill>
                            <a:schemeClr val="accent1">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pPr algn="ctr"/>
                      <a:r>
                        <a:rPr lang="en-GB" sz="2000" b="1" dirty="0">
                          <a:solidFill>
                            <a:schemeClr val="accent1">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pPr algn="ctr"/>
                      <a:r>
                        <a:rPr lang="en-GB" sz="2000" b="1" dirty="0">
                          <a:solidFill>
                            <a:schemeClr val="accent1">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4" name="TextBox 43" descr="table content ">
            <a:extLst>
              <a:ext uri="{FF2B5EF4-FFF2-40B4-BE49-F238E27FC236}">
                <a16:creationId xmlns:a16="http://schemas.microsoft.com/office/drawing/2014/main" id="{5EF601D2-A3ED-4D0E-985D-FBD8F6ECECB1}"/>
              </a:ext>
            </a:extLst>
          </p:cNvPr>
          <p:cNvSpPr txBox="1"/>
          <p:nvPr/>
        </p:nvSpPr>
        <p:spPr>
          <a:xfrm>
            <a:off x="835274" y="3429494"/>
            <a:ext cx="40041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Elles vont gagner un voyage.</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3" name="TextBox 52" descr="table content ">
            <a:extLst>
              <a:ext uri="{FF2B5EF4-FFF2-40B4-BE49-F238E27FC236}">
                <a16:creationId xmlns:a16="http://schemas.microsoft.com/office/drawing/2014/main" id="{A8B48E05-6004-48F8-B6BC-0A075B095104}"/>
              </a:ext>
            </a:extLst>
          </p:cNvPr>
          <p:cNvSpPr txBox="1"/>
          <p:nvPr/>
        </p:nvSpPr>
        <p:spPr>
          <a:xfrm>
            <a:off x="835274" y="2949949"/>
            <a:ext cx="54945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Ils vont habiter dans un pays différent.</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5" name="TextBox 54" descr="table content ">
            <a:extLst>
              <a:ext uri="{FF2B5EF4-FFF2-40B4-BE49-F238E27FC236}">
                <a16:creationId xmlns:a16="http://schemas.microsoft.com/office/drawing/2014/main" id="{666BDD89-E7B0-4D71-B0D9-2D1BFC031CEA}"/>
              </a:ext>
            </a:extLst>
          </p:cNvPr>
          <p:cNvSpPr txBox="1"/>
          <p:nvPr/>
        </p:nvSpPr>
        <p:spPr>
          <a:xfrm>
            <a:off x="835274" y="3903957"/>
            <a:ext cx="53248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Ils vont aller en Allemagne.</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7" name="TextBox 56" descr="table content ">
            <a:extLst>
              <a:ext uri="{FF2B5EF4-FFF2-40B4-BE49-F238E27FC236}">
                <a16:creationId xmlns:a16="http://schemas.microsoft.com/office/drawing/2014/main" id="{29B5FDC4-0003-42C0-8C8D-20B83EAD412B}"/>
              </a:ext>
            </a:extLst>
          </p:cNvPr>
          <p:cNvSpPr txBox="1"/>
          <p:nvPr/>
        </p:nvSpPr>
        <p:spPr>
          <a:xfrm>
            <a:off x="805554" y="4429230"/>
            <a:ext cx="53248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Elles vont partir samedi prochain.</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9" name="TextBox 58" descr="table content ">
            <a:extLst>
              <a:ext uri="{FF2B5EF4-FFF2-40B4-BE49-F238E27FC236}">
                <a16:creationId xmlns:a16="http://schemas.microsoft.com/office/drawing/2014/main" id="{AE33D686-3125-4DB3-B3A5-9AADA6EAB950}"/>
              </a:ext>
            </a:extLst>
          </p:cNvPr>
          <p:cNvSpPr txBox="1"/>
          <p:nvPr/>
        </p:nvSpPr>
        <p:spPr>
          <a:xfrm>
            <a:off x="866750" y="4928472"/>
            <a:ext cx="53248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Ils vont créer des vêtements.</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0" name="TextBox 59" descr="table content ">
            <a:extLst>
              <a:ext uri="{FF2B5EF4-FFF2-40B4-BE49-F238E27FC236}">
                <a16:creationId xmlns:a16="http://schemas.microsoft.com/office/drawing/2014/main" id="{3BFADA0C-B2A9-4E7D-AF9B-53FA0550130A}"/>
              </a:ext>
            </a:extLst>
          </p:cNvPr>
          <p:cNvSpPr txBox="1"/>
          <p:nvPr/>
        </p:nvSpPr>
        <p:spPr>
          <a:xfrm>
            <a:off x="847750" y="5417077"/>
            <a:ext cx="53248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Elles vont étudier la politique.</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5" name="TextBox 44" descr="table content ">
            <a:extLst>
              <a:ext uri="{FF2B5EF4-FFF2-40B4-BE49-F238E27FC236}">
                <a16:creationId xmlns:a16="http://schemas.microsoft.com/office/drawing/2014/main" id="{F1727E24-63DD-498C-9D31-80965733CF68}"/>
              </a:ext>
            </a:extLst>
          </p:cNvPr>
          <p:cNvSpPr txBox="1"/>
          <p:nvPr/>
        </p:nvSpPr>
        <p:spPr>
          <a:xfrm>
            <a:off x="5849451" y="2930073"/>
            <a:ext cx="54945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5B9BD5">
                    <a:lumMod val="50000"/>
                  </a:srgbClr>
                </a:solidFill>
                <a:latin typeface="Century Gothic" panose="020F0302020204030204"/>
              </a:rPr>
              <a:t>Vont-ils </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rPr>
              <a:t>habiter dans un pays différent?</a:t>
            </a:r>
            <a:endParaRPr kumimoji="0" lang="fr-FR" sz="2000" b="1" i="0" u="none" strike="noStrike" kern="1200" cap="none" spc="0" normalizeH="0" baseline="0" noProof="0" dirty="0">
              <a:ln>
                <a:noFill/>
              </a:ln>
              <a:solidFill>
                <a:prstClr val="black"/>
              </a:solidFill>
              <a:effectLst/>
              <a:uLnTx/>
              <a:uFillTx/>
              <a:latin typeface="Century Gothic" panose="020F0302020204030204"/>
            </a:endParaRPr>
          </a:p>
        </p:txBody>
      </p:sp>
      <p:sp>
        <p:nvSpPr>
          <p:cNvPr id="46" name="TextBox 45" descr="table content ">
            <a:extLst>
              <a:ext uri="{FF2B5EF4-FFF2-40B4-BE49-F238E27FC236}">
                <a16:creationId xmlns:a16="http://schemas.microsoft.com/office/drawing/2014/main" id="{437D1C24-A24B-40BE-A7D1-CA8B4EAEBFB6}"/>
              </a:ext>
            </a:extLst>
          </p:cNvPr>
          <p:cNvSpPr txBox="1"/>
          <p:nvPr/>
        </p:nvSpPr>
        <p:spPr>
          <a:xfrm>
            <a:off x="5862220" y="3423023"/>
            <a:ext cx="40041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Vont-elles gagner un voyage?</a:t>
            </a:r>
            <a:endParaRPr kumimoji="0" lang="fr-FR"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TextBox 46" descr="table content ">
            <a:extLst>
              <a:ext uri="{FF2B5EF4-FFF2-40B4-BE49-F238E27FC236}">
                <a16:creationId xmlns:a16="http://schemas.microsoft.com/office/drawing/2014/main" id="{8B970F2F-E08A-4187-AA9C-48D0E6D9635D}"/>
              </a:ext>
            </a:extLst>
          </p:cNvPr>
          <p:cNvSpPr txBox="1"/>
          <p:nvPr/>
        </p:nvSpPr>
        <p:spPr>
          <a:xfrm>
            <a:off x="5849451" y="3915973"/>
            <a:ext cx="53248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5B9BD5">
                    <a:lumMod val="50000"/>
                  </a:srgbClr>
                </a:solidFill>
                <a:latin typeface="Century Gothic" panose="020F0302020204030204"/>
              </a:rPr>
              <a:t>Vont-ils</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rPr>
              <a:t> aller en Allemagne?</a:t>
            </a:r>
            <a:endParaRPr kumimoji="0" lang="fr-FR" sz="2000" b="1" i="0" u="none" strike="noStrike" kern="1200" cap="none" spc="0" normalizeH="0" baseline="0" noProof="0" dirty="0">
              <a:ln>
                <a:noFill/>
              </a:ln>
              <a:solidFill>
                <a:prstClr val="black"/>
              </a:solidFill>
              <a:effectLst/>
              <a:uLnTx/>
              <a:uFillTx/>
              <a:latin typeface="Century Gothic" panose="020F0302020204030204"/>
            </a:endParaRPr>
          </a:p>
        </p:txBody>
      </p:sp>
      <p:sp>
        <p:nvSpPr>
          <p:cNvPr id="48" name="TextBox 47" descr="table content ">
            <a:extLst>
              <a:ext uri="{FF2B5EF4-FFF2-40B4-BE49-F238E27FC236}">
                <a16:creationId xmlns:a16="http://schemas.microsoft.com/office/drawing/2014/main" id="{981B71A8-AA63-43FA-A55F-D732F4158480}"/>
              </a:ext>
            </a:extLst>
          </p:cNvPr>
          <p:cNvSpPr txBox="1"/>
          <p:nvPr/>
        </p:nvSpPr>
        <p:spPr>
          <a:xfrm>
            <a:off x="5862220" y="4408923"/>
            <a:ext cx="53248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Vont-elles partir samedi prochain?</a:t>
            </a:r>
            <a:endParaRPr kumimoji="0" lang="fr-FR"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TextBox 48" descr="table content ">
            <a:extLst>
              <a:ext uri="{FF2B5EF4-FFF2-40B4-BE49-F238E27FC236}">
                <a16:creationId xmlns:a16="http://schemas.microsoft.com/office/drawing/2014/main" id="{936695DA-DA6E-4674-B9C5-C990FDE6ED55}"/>
              </a:ext>
            </a:extLst>
          </p:cNvPr>
          <p:cNvSpPr txBox="1"/>
          <p:nvPr/>
        </p:nvSpPr>
        <p:spPr>
          <a:xfrm>
            <a:off x="5882376" y="4900101"/>
            <a:ext cx="53248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Vont-ils créer des vêtements?</a:t>
            </a:r>
            <a:endParaRPr kumimoji="0" lang="fr-FR"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0" name="TextBox 49" descr="table content ">
            <a:extLst>
              <a:ext uri="{FF2B5EF4-FFF2-40B4-BE49-F238E27FC236}">
                <a16:creationId xmlns:a16="http://schemas.microsoft.com/office/drawing/2014/main" id="{F94C2F66-D510-440B-A7F1-18AECA792DC8}"/>
              </a:ext>
            </a:extLst>
          </p:cNvPr>
          <p:cNvSpPr txBox="1"/>
          <p:nvPr/>
        </p:nvSpPr>
        <p:spPr>
          <a:xfrm>
            <a:off x="5862220" y="5394825"/>
            <a:ext cx="53248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Vont-elles étudier la politique?</a:t>
            </a:r>
            <a:endParaRPr kumimoji="0" lang="fr-FR"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1" name="TextBox 50" descr="table content ">
            <a:extLst>
              <a:ext uri="{FF2B5EF4-FFF2-40B4-BE49-F238E27FC236}">
                <a16:creationId xmlns:a16="http://schemas.microsoft.com/office/drawing/2014/main" id="{2B674D01-5A79-4994-B847-15E18FB34071}"/>
              </a:ext>
            </a:extLst>
          </p:cNvPr>
          <p:cNvSpPr txBox="1"/>
          <p:nvPr/>
        </p:nvSpPr>
        <p:spPr>
          <a:xfrm>
            <a:off x="847750" y="3419145"/>
            <a:ext cx="4004163"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Elles vont gagner un voyage?</a:t>
            </a:r>
            <a:endParaRPr kumimoji="0" lang="fr-FR"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2" name="TextBox 51" descr="table content ">
            <a:extLst>
              <a:ext uri="{FF2B5EF4-FFF2-40B4-BE49-F238E27FC236}">
                <a16:creationId xmlns:a16="http://schemas.microsoft.com/office/drawing/2014/main" id="{41EA3886-7F67-4E5F-9D05-DC6E338F910F}"/>
              </a:ext>
            </a:extLst>
          </p:cNvPr>
          <p:cNvSpPr txBox="1"/>
          <p:nvPr/>
        </p:nvSpPr>
        <p:spPr>
          <a:xfrm>
            <a:off x="872280" y="2925493"/>
            <a:ext cx="4947451"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Ils vont habiter dans un pays différent?</a:t>
            </a:r>
            <a:endParaRPr kumimoji="0" lang="fr-FR"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5" name="TextBox 64" descr="table content ">
            <a:extLst>
              <a:ext uri="{FF2B5EF4-FFF2-40B4-BE49-F238E27FC236}">
                <a16:creationId xmlns:a16="http://schemas.microsoft.com/office/drawing/2014/main" id="{5392D46B-606F-4263-96D8-CC7FBC2A7A72}"/>
              </a:ext>
            </a:extLst>
          </p:cNvPr>
          <p:cNvSpPr txBox="1"/>
          <p:nvPr/>
        </p:nvSpPr>
        <p:spPr>
          <a:xfrm>
            <a:off x="866750" y="3912797"/>
            <a:ext cx="470310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Ils vont aller en Allemagne?</a:t>
            </a:r>
            <a:endParaRPr kumimoji="0" lang="fr-FR"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6" name="TextBox 65" descr="table content ">
            <a:extLst>
              <a:ext uri="{FF2B5EF4-FFF2-40B4-BE49-F238E27FC236}">
                <a16:creationId xmlns:a16="http://schemas.microsoft.com/office/drawing/2014/main" id="{57FF7428-8CC1-4DEA-B637-CA73F9DB1740}"/>
              </a:ext>
            </a:extLst>
          </p:cNvPr>
          <p:cNvSpPr txBox="1"/>
          <p:nvPr/>
        </p:nvSpPr>
        <p:spPr>
          <a:xfrm>
            <a:off x="886947" y="4406449"/>
            <a:ext cx="454031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Elles vont partir samedi prochain?</a:t>
            </a:r>
            <a:endParaRPr kumimoji="0" lang="fr-FR"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7" name="TextBox 66" descr="table content ">
            <a:extLst>
              <a:ext uri="{FF2B5EF4-FFF2-40B4-BE49-F238E27FC236}">
                <a16:creationId xmlns:a16="http://schemas.microsoft.com/office/drawing/2014/main" id="{D188B7DE-33CF-4966-9051-AD866DCD6C95}"/>
              </a:ext>
            </a:extLst>
          </p:cNvPr>
          <p:cNvSpPr txBox="1"/>
          <p:nvPr/>
        </p:nvSpPr>
        <p:spPr>
          <a:xfrm>
            <a:off x="866750" y="4900101"/>
            <a:ext cx="400240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Ils vont créer des vêtements?</a:t>
            </a:r>
            <a:endParaRPr kumimoji="0" lang="fr-FR"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8" name="TextBox 67" descr="table content ">
            <a:extLst>
              <a:ext uri="{FF2B5EF4-FFF2-40B4-BE49-F238E27FC236}">
                <a16:creationId xmlns:a16="http://schemas.microsoft.com/office/drawing/2014/main" id="{975CDBF0-068C-47D4-A10B-0B2E74CB772B}"/>
              </a:ext>
            </a:extLst>
          </p:cNvPr>
          <p:cNvSpPr txBox="1"/>
          <p:nvPr/>
        </p:nvSpPr>
        <p:spPr>
          <a:xfrm>
            <a:off x="866750" y="5393751"/>
            <a:ext cx="419046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Elles vont étudier la politique?</a:t>
            </a:r>
            <a:endParaRPr kumimoji="0" lang="fr-FR"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026" name="Picture 2" descr="Magician, Ball, Boy, Kid, Magic, Crystal Ball, Crystal">
            <a:extLst>
              <a:ext uri="{FF2B5EF4-FFF2-40B4-BE49-F238E27FC236}">
                <a16:creationId xmlns:a16="http://schemas.microsoft.com/office/drawing/2014/main" id="{673BD55D-3F9C-4AA8-AAF8-8C6B7CE6A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7171" y="4587114"/>
            <a:ext cx="1274915" cy="16599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background rectangle">
            <a:extLst>
              <a:ext uri="{FF2B5EF4-FFF2-40B4-BE49-F238E27FC236}">
                <a16:creationId xmlns:a16="http://schemas.microsoft.com/office/drawing/2014/main" id="{1E5CF367-D66D-42C9-A12C-EA290F1E2E8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5663"/>
            <a:ext cx="6457246" cy="867128"/>
          </a:xfrm>
          <a:prstGeom prst="rect">
            <a:avLst/>
          </a:prstGeom>
        </p:spPr>
      </p:pic>
      <p:sp>
        <p:nvSpPr>
          <p:cNvPr id="37" name="Title 3">
            <a:extLst>
              <a:ext uri="{FF2B5EF4-FFF2-40B4-BE49-F238E27FC236}">
                <a16:creationId xmlns:a16="http://schemas.microsoft.com/office/drawing/2014/main" id="{D22D012A-37F3-459C-9328-BDEB51487B5F}"/>
              </a:ext>
            </a:extLst>
          </p:cNvPr>
          <p:cNvSpPr>
            <a:spLocks noGrp="1"/>
          </p:cNvSpPr>
          <p:nvPr>
            <p:ph type="title"/>
          </p:nvPr>
        </p:nvSpPr>
        <p:spPr>
          <a:xfrm>
            <a:off x="0" y="273047"/>
            <a:ext cx="5631472" cy="713163"/>
          </a:xfrm>
        </p:spPr>
        <p:txBody>
          <a:bodyPr>
            <a:normAutofit/>
          </a:bodyPr>
          <a:lstStyle/>
          <a:p>
            <a:r>
              <a:rPr lang="fr-FR" sz="3600" b="1" dirty="0">
                <a:solidFill>
                  <a:schemeClr val="bg1"/>
                </a:solidFill>
              </a:rPr>
              <a:t>Questions sur l’avenir</a:t>
            </a:r>
            <a:endParaRPr lang="fr-FR" sz="3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7829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animBg="1"/>
      <p:bldP spid="52" grpId="0" animBg="1"/>
      <p:bldP spid="65" grpId="0" animBg="1"/>
      <p:bldP spid="66" grpId="0" animBg="1"/>
      <p:bldP spid="67" grpId="0" animBg="1"/>
      <p:bldP spid="6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TextBox 12">
            <a:extLst>
              <a:ext uri="{FF2B5EF4-FFF2-40B4-BE49-F238E27FC236}">
                <a16:creationId xmlns:a16="http://schemas.microsoft.com/office/drawing/2014/main" id="{E7B3C07F-AD9A-4B6D-B44F-EDEE28694292}"/>
              </a:ext>
            </a:extLst>
          </p:cNvPr>
          <p:cNvSpPr txBox="1"/>
          <p:nvPr/>
        </p:nvSpPr>
        <p:spPr>
          <a:xfrm>
            <a:off x="56615" y="1202196"/>
            <a:ext cx="107518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Écris les questions en français.</a:t>
            </a:r>
          </a:p>
        </p:txBody>
      </p:sp>
      <p:sp>
        <p:nvSpPr>
          <p:cNvPr id="34" name="Rounded Rectangle 46" descr="background rectangle">
            <a:extLst>
              <a:ext uri="{FF2B5EF4-FFF2-40B4-BE49-F238E27FC236}">
                <a16:creationId xmlns:a16="http://schemas.microsoft.com/office/drawing/2014/main" id="{C829DD8B-BE13-4479-820C-0A55791172CB}"/>
              </a:ext>
            </a:extLst>
          </p:cNvPr>
          <p:cNvSpPr/>
          <p:nvPr/>
        </p:nvSpPr>
        <p:spPr>
          <a:xfrm>
            <a:off x="10324407" y="233629"/>
            <a:ext cx="1645431"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écrire</a:t>
            </a:r>
          </a:p>
        </p:txBody>
      </p:sp>
      <p:sp>
        <p:nvSpPr>
          <p:cNvPr id="26" name="TextBox 25" descr="table content ">
            <a:extLst>
              <a:ext uri="{FF2B5EF4-FFF2-40B4-BE49-F238E27FC236}">
                <a16:creationId xmlns:a16="http://schemas.microsoft.com/office/drawing/2014/main" id="{B73E3ED6-D618-4FB3-BF64-CD2117803173}"/>
              </a:ext>
            </a:extLst>
          </p:cNvPr>
          <p:cNvSpPr txBox="1"/>
          <p:nvPr/>
        </p:nvSpPr>
        <p:spPr>
          <a:xfrm>
            <a:off x="784267" y="1813962"/>
            <a:ext cx="6080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Where are they (f, m) going to live?</a:t>
            </a:r>
            <a:endParaRPr kumimoji="0" lang="en-US"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0" name="Action Button: Custom 16">
            <a:hlinkClick r:id="" action="ppaction://noaction" highlightClick="1"/>
            <a:extLst>
              <a:ext uri="{FF2B5EF4-FFF2-40B4-BE49-F238E27FC236}">
                <a16:creationId xmlns:a16="http://schemas.microsoft.com/office/drawing/2014/main" id="{B31C0119-EFA2-4532-B114-E1D7E4A5AA1B}"/>
              </a:ext>
            </a:extLst>
          </p:cNvPr>
          <p:cNvSpPr/>
          <p:nvPr/>
        </p:nvSpPr>
        <p:spPr>
          <a:xfrm>
            <a:off x="248841" y="1822148"/>
            <a:ext cx="504000" cy="38782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 </a:t>
            </a:r>
          </a:p>
        </p:txBody>
      </p:sp>
      <p:sp>
        <p:nvSpPr>
          <p:cNvPr id="31" name="Action Button: Custom 16">
            <a:hlinkClick r:id="" action="ppaction://noaction" highlightClick="1"/>
            <a:extLst>
              <a:ext uri="{FF2B5EF4-FFF2-40B4-BE49-F238E27FC236}">
                <a16:creationId xmlns:a16="http://schemas.microsoft.com/office/drawing/2014/main" id="{3F902933-A64B-40B0-84DD-96B5E04792C4}"/>
              </a:ext>
            </a:extLst>
          </p:cNvPr>
          <p:cNvSpPr/>
          <p:nvPr/>
        </p:nvSpPr>
        <p:spPr>
          <a:xfrm>
            <a:off x="264579" y="2976454"/>
            <a:ext cx="504000" cy="38782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 </a:t>
            </a:r>
          </a:p>
        </p:txBody>
      </p:sp>
      <p:sp>
        <p:nvSpPr>
          <p:cNvPr id="32" name="Action Button: Custom 16">
            <a:hlinkClick r:id="" action="ppaction://noaction" highlightClick="1"/>
            <a:extLst>
              <a:ext uri="{FF2B5EF4-FFF2-40B4-BE49-F238E27FC236}">
                <a16:creationId xmlns:a16="http://schemas.microsoft.com/office/drawing/2014/main" id="{53B42D8E-F5FE-4FEE-8DBC-0CC2D1B135C5}"/>
              </a:ext>
            </a:extLst>
          </p:cNvPr>
          <p:cNvSpPr/>
          <p:nvPr/>
        </p:nvSpPr>
        <p:spPr>
          <a:xfrm>
            <a:off x="257064" y="4130760"/>
            <a:ext cx="504000" cy="38782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3 </a:t>
            </a:r>
          </a:p>
        </p:txBody>
      </p:sp>
      <p:sp>
        <p:nvSpPr>
          <p:cNvPr id="33" name="Action Button: Custom 16">
            <a:hlinkClick r:id="" action="ppaction://noaction" highlightClick="1"/>
            <a:extLst>
              <a:ext uri="{FF2B5EF4-FFF2-40B4-BE49-F238E27FC236}">
                <a16:creationId xmlns:a16="http://schemas.microsoft.com/office/drawing/2014/main" id="{BAA2D5A6-7034-4F0A-9C4F-46FA6149919B}"/>
              </a:ext>
            </a:extLst>
          </p:cNvPr>
          <p:cNvSpPr/>
          <p:nvPr/>
        </p:nvSpPr>
        <p:spPr>
          <a:xfrm>
            <a:off x="248841" y="5285065"/>
            <a:ext cx="504000" cy="38782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4 </a:t>
            </a:r>
          </a:p>
        </p:txBody>
      </p:sp>
      <p:sp>
        <p:nvSpPr>
          <p:cNvPr id="58" name="TextBox 57" descr="table content ">
            <a:extLst>
              <a:ext uri="{FF2B5EF4-FFF2-40B4-BE49-F238E27FC236}">
                <a16:creationId xmlns:a16="http://schemas.microsoft.com/office/drawing/2014/main" id="{6C68A1FA-4B90-469E-8406-9F93790A243D}"/>
              </a:ext>
            </a:extLst>
          </p:cNvPr>
          <p:cNvSpPr txBox="1"/>
          <p:nvPr/>
        </p:nvSpPr>
        <p:spPr>
          <a:xfrm>
            <a:off x="5620628" y="5701614"/>
            <a:ext cx="53248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Que vont-ils faire en France?</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3" name="TextBox 62" descr="table content ">
            <a:extLst>
              <a:ext uri="{FF2B5EF4-FFF2-40B4-BE49-F238E27FC236}">
                <a16:creationId xmlns:a16="http://schemas.microsoft.com/office/drawing/2014/main" id="{FE6BD074-3C7B-487C-B0BD-7A3A328FAF86}"/>
              </a:ext>
            </a:extLst>
          </p:cNvPr>
          <p:cNvSpPr txBox="1"/>
          <p:nvPr/>
        </p:nvSpPr>
        <p:spPr>
          <a:xfrm>
            <a:off x="799957" y="2973905"/>
            <a:ext cx="53976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How are they (f) going to </a:t>
            </a:r>
            <a:r>
              <a:rPr lang="en-GB" sz="2000" b="1" dirty="0">
                <a:solidFill>
                  <a:srgbClr val="5B9BD5">
                    <a:lumMod val="50000"/>
                  </a:srgbClr>
                </a:solidFill>
                <a:latin typeface="Century Gothic" panose="020F0302020204030204"/>
              </a:rPr>
              <a:t>go to Paris</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en-US"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4" name="TextBox 63" descr="table content ">
            <a:extLst>
              <a:ext uri="{FF2B5EF4-FFF2-40B4-BE49-F238E27FC236}">
                <a16:creationId xmlns:a16="http://schemas.microsoft.com/office/drawing/2014/main" id="{377DAF40-6506-46C6-8E1A-EB46FE1CD49A}"/>
              </a:ext>
            </a:extLst>
          </p:cNvPr>
          <p:cNvSpPr txBox="1"/>
          <p:nvPr/>
        </p:nvSpPr>
        <p:spPr>
          <a:xfrm>
            <a:off x="5620628" y="3370610"/>
            <a:ext cx="4467241" cy="400110"/>
          </a:xfrm>
          <a:prstGeom prst="rect">
            <a:avLst/>
          </a:prstGeom>
          <a:noFill/>
        </p:spPr>
        <p:txBody>
          <a:bodyPr wrap="square" rtlCol="0">
            <a:spAutoFit/>
          </a:bodyPr>
          <a:lstStyle/>
          <a:p>
            <a:pPr lvl="0">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Comment </a:t>
            </a:r>
            <a:r>
              <a:rPr lang="fr-FR" sz="2000" dirty="0">
                <a:solidFill>
                  <a:srgbClr val="5B9BD5">
                    <a:lumMod val="50000"/>
                  </a:srgbClr>
                </a:solidFill>
                <a:latin typeface="Century Gothic" panose="020F0302020204030204"/>
              </a:rPr>
              <a:t>vont-elles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aller </a:t>
            </a:r>
            <a:r>
              <a:rPr lang="fr-FR" sz="2000" dirty="0">
                <a:solidFill>
                  <a:schemeClr val="accent1">
                    <a:lumMod val="50000"/>
                  </a:schemeClr>
                </a:solidFill>
              </a:rPr>
              <a:t>à Paris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1" name="TextBox 50" descr="table content ">
            <a:extLst>
              <a:ext uri="{FF2B5EF4-FFF2-40B4-BE49-F238E27FC236}">
                <a16:creationId xmlns:a16="http://schemas.microsoft.com/office/drawing/2014/main" id="{BFFD0B11-201F-45A1-867D-6EED243F8923}"/>
              </a:ext>
            </a:extLst>
          </p:cNvPr>
          <p:cNvSpPr txBox="1"/>
          <p:nvPr/>
        </p:nvSpPr>
        <p:spPr>
          <a:xfrm>
            <a:off x="799957" y="5293791"/>
            <a:ext cx="60496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are they (f, m) going to do in France?</a:t>
            </a:r>
            <a:endParaRPr kumimoji="0" lang="en-US"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2" name="TextBox 51" descr="table content ">
            <a:extLst>
              <a:ext uri="{FF2B5EF4-FFF2-40B4-BE49-F238E27FC236}">
                <a16:creationId xmlns:a16="http://schemas.microsoft.com/office/drawing/2014/main" id="{2A910EE2-CF28-42EF-B75B-D3993FAACC03}"/>
              </a:ext>
            </a:extLst>
          </p:cNvPr>
          <p:cNvSpPr txBox="1"/>
          <p:nvPr/>
        </p:nvSpPr>
        <p:spPr>
          <a:xfrm>
            <a:off x="799957" y="4133848"/>
            <a:ext cx="5923572" cy="400110"/>
          </a:xfrm>
          <a:prstGeom prst="rect">
            <a:avLst/>
          </a:prstGeom>
          <a:noFill/>
        </p:spPr>
        <p:txBody>
          <a:bodyPr wrap="square" rtlCol="0">
            <a:spAutoFit/>
          </a:bodyPr>
          <a:lstStyle/>
          <a:p>
            <a:r>
              <a:rPr lang="en-GB" sz="2000" b="1" dirty="0">
                <a:solidFill>
                  <a:schemeClr val="accent1">
                    <a:lumMod val="50000"/>
                  </a:schemeClr>
                </a:solidFill>
              </a:rPr>
              <a:t>When are they (m) going to arrive in Paris ?</a:t>
            </a:r>
            <a:endParaRPr lang="en-US" sz="2000" b="1" dirty="0"/>
          </a:p>
        </p:txBody>
      </p:sp>
      <p:sp>
        <p:nvSpPr>
          <p:cNvPr id="65" name="TextBox 64" descr="table content ">
            <a:extLst>
              <a:ext uri="{FF2B5EF4-FFF2-40B4-BE49-F238E27FC236}">
                <a16:creationId xmlns:a16="http://schemas.microsoft.com/office/drawing/2014/main" id="{A1CE00C1-23AD-436A-BC2B-52968B2A67E7}"/>
              </a:ext>
            </a:extLst>
          </p:cNvPr>
          <p:cNvSpPr txBox="1"/>
          <p:nvPr/>
        </p:nvSpPr>
        <p:spPr>
          <a:xfrm>
            <a:off x="799957" y="2222225"/>
            <a:ext cx="4501640" cy="400110"/>
          </a:xfrm>
          <a:prstGeom prst="rect">
            <a:avLst/>
          </a:prstGeom>
          <a:noFill/>
        </p:spPr>
        <p:txBody>
          <a:bodyPr wrap="square" rtlCol="0">
            <a:spAutoFit/>
          </a:bodyPr>
          <a:lstStyle/>
          <a:p>
            <a:r>
              <a:rPr lang="fr-FR" sz="2000" dirty="0">
                <a:solidFill>
                  <a:schemeClr val="accent1">
                    <a:lumMod val="50000"/>
                  </a:schemeClr>
                </a:solidFill>
              </a:rPr>
              <a:t>Ils vont habiter où?</a:t>
            </a:r>
            <a:endParaRPr lang="fr-FR" sz="2000" dirty="0"/>
          </a:p>
        </p:txBody>
      </p:sp>
      <p:sp>
        <p:nvSpPr>
          <p:cNvPr id="66" name="TextBox 65" descr="table content ">
            <a:extLst>
              <a:ext uri="{FF2B5EF4-FFF2-40B4-BE49-F238E27FC236}">
                <a16:creationId xmlns:a16="http://schemas.microsoft.com/office/drawing/2014/main" id="{73DD43AC-6A10-4D49-91A3-8B22D1A4D81C}"/>
              </a:ext>
            </a:extLst>
          </p:cNvPr>
          <p:cNvSpPr txBox="1"/>
          <p:nvPr/>
        </p:nvSpPr>
        <p:spPr>
          <a:xfrm>
            <a:off x="784267" y="3382868"/>
            <a:ext cx="4279598" cy="400110"/>
          </a:xfrm>
          <a:prstGeom prst="rect">
            <a:avLst/>
          </a:prstGeom>
          <a:noFill/>
        </p:spPr>
        <p:txBody>
          <a:bodyPr wrap="square" rtlCol="0">
            <a:spAutoFit/>
          </a:bodyPr>
          <a:lstStyle/>
          <a:p>
            <a:r>
              <a:rPr lang="fr-FR" sz="2000" dirty="0">
                <a:solidFill>
                  <a:schemeClr val="accent1">
                    <a:lumMod val="50000"/>
                  </a:schemeClr>
                </a:solidFill>
              </a:rPr>
              <a:t>Elles vont aller à Paris comment?</a:t>
            </a:r>
            <a:endParaRPr lang="fr-FR" sz="2000" dirty="0"/>
          </a:p>
        </p:txBody>
      </p:sp>
      <p:sp>
        <p:nvSpPr>
          <p:cNvPr id="67" name="TextBox 66" descr="table content ">
            <a:extLst>
              <a:ext uri="{FF2B5EF4-FFF2-40B4-BE49-F238E27FC236}">
                <a16:creationId xmlns:a16="http://schemas.microsoft.com/office/drawing/2014/main" id="{8392CED4-EF8F-4599-A65D-04FF5C3EDFD2}"/>
              </a:ext>
            </a:extLst>
          </p:cNvPr>
          <p:cNvSpPr txBox="1"/>
          <p:nvPr/>
        </p:nvSpPr>
        <p:spPr>
          <a:xfrm>
            <a:off x="799957" y="4543511"/>
            <a:ext cx="4094772" cy="400110"/>
          </a:xfrm>
          <a:prstGeom prst="rect">
            <a:avLst/>
          </a:prstGeom>
          <a:noFill/>
        </p:spPr>
        <p:txBody>
          <a:bodyPr wrap="square" rtlCol="0">
            <a:spAutoFit/>
          </a:bodyPr>
          <a:lstStyle/>
          <a:p>
            <a:r>
              <a:rPr lang="fr-FR" sz="2000" dirty="0">
                <a:solidFill>
                  <a:schemeClr val="accent1">
                    <a:lumMod val="50000"/>
                  </a:schemeClr>
                </a:solidFill>
              </a:rPr>
              <a:t>Ils vont arriver quand à Paris?</a:t>
            </a:r>
            <a:endParaRPr lang="fr-FR" sz="2000" dirty="0"/>
          </a:p>
        </p:txBody>
      </p:sp>
      <p:sp>
        <p:nvSpPr>
          <p:cNvPr id="68" name="TextBox 67" descr="table content ">
            <a:extLst>
              <a:ext uri="{FF2B5EF4-FFF2-40B4-BE49-F238E27FC236}">
                <a16:creationId xmlns:a16="http://schemas.microsoft.com/office/drawing/2014/main" id="{A75A3C46-886A-4873-9145-D2DE59C58D0E}"/>
              </a:ext>
            </a:extLst>
          </p:cNvPr>
          <p:cNvSpPr txBox="1"/>
          <p:nvPr/>
        </p:nvSpPr>
        <p:spPr>
          <a:xfrm>
            <a:off x="799957" y="5704154"/>
            <a:ext cx="4036710" cy="400110"/>
          </a:xfrm>
          <a:prstGeom prst="rect">
            <a:avLst/>
          </a:prstGeom>
          <a:noFill/>
        </p:spPr>
        <p:txBody>
          <a:bodyPr wrap="square" rtlCol="0">
            <a:spAutoFit/>
          </a:bodyPr>
          <a:lstStyle/>
          <a:p>
            <a:r>
              <a:rPr lang="fr-FR" sz="2000" dirty="0">
                <a:solidFill>
                  <a:schemeClr val="accent1">
                    <a:lumMod val="50000"/>
                  </a:schemeClr>
                </a:solidFill>
              </a:rPr>
              <a:t>Ils vont faire quoi en France?</a:t>
            </a:r>
            <a:endParaRPr lang="fr-FR" sz="2000" dirty="0"/>
          </a:p>
        </p:txBody>
      </p:sp>
      <p:sp>
        <p:nvSpPr>
          <p:cNvPr id="69" name="TextBox 68" descr="table content ">
            <a:extLst>
              <a:ext uri="{FF2B5EF4-FFF2-40B4-BE49-F238E27FC236}">
                <a16:creationId xmlns:a16="http://schemas.microsoft.com/office/drawing/2014/main" id="{A94234FB-71F7-4172-BECC-8694BBF6907E}"/>
              </a:ext>
            </a:extLst>
          </p:cNvPr>
          <p:cNvSpPr txBox="1"/>
          <p:nvPr/>
        </p:nvSpPr>
        <p:spPr>
          <a:xfrm>
            <a:off x="5620628" y="2205109"/>
            <a:ext cx="5148574" cy="400110"/>
          </a:xfrm>
          <a:prstGeom prst="rect">
            <a:avLst/>
          </a:prstGeom>
          <a:noFill/>
        </p:spPr>
        <p:txBody>
          <a:bodyPr wrap="square" rtlCol="0">
            <a:spAutoFit/>
          </a:bodyPr>
          <a:lstStyle/>
          <a:p>
            <a:r>
              <a:rPr lang="fr-FR" sz="2000" dirty="0">
                <a:solidFill>
                  <a:schemeClr val="accent1">
                    <a:lumMod val="50000"/>
                  </a:schemeClr>
                </a:solidFill>
              </a:rPr>
              <a:t>Où vont-ils habiter?</a:t>
            </a:r>
            <a:endParaRPr lang="fr-FR" sz="2000" dirty="0"/>
          </a:p>
        </p:txBody>
      </p:sp>
      <p:sp>
        <p:nvSpPr>
          <p:cNvPr id="70" name="TextBox 69" descr="table content ">
            <a:extLst>
              <a:ext uri="{FF2B5EF4-FFF2-40B4-BE49-F238E27FC236}">
                <a16:creationId xmlns:a16="http://schemas.microsoft.com/office/drawing/2014/main" id="{83797DB7-29E7-4571-9804-0B4F4E07F610}"/>
              </a:ext>
            </a:extLst>
          </p:cNvPr>
          <p:cNvSpPr txBox="1"/>
          <p:nvPr/>
        </p:nvSpPr>
        <p:spPr>
          <a:xfrm>
            <a:off x="5620628" y="4536113"/>
            <a:ext cx="4467241" cy="400110"/>
          </a:xfrm>
          <a:prstGeom prst="rect">
            <a:avLst/>
          </a:prstGeom>
          <a:noFill/>
        </p:spPr>
        <p:txBody>
          <a:bodyPr wrap="square" rtlCol="0">
            <a:spAutoFit/>
          </a:bodyPr>
          <a:lstStyle/>
          <a:p>
            <a:r>
              <a:rPr lang="fr-FR" sz="2000" dirty="0">
                <a:solidFill>
                  <a:schemeClr val="accent1">
                    <a:lumMod val="50000"/>
                  </a:schemeClr>
                </a:solidFill>
              </a:rPr>
              <a:t>Quand vont-ils arriver à Paris?</a:t>
            </a:r>
            <a:endParaRPr lang="fr-FR" sz="2000" dirty="0"/>
          </a:p>
        </p:txBody>
      </p:sp>
      <p:pic>
        <p:nvPicPr>
          <p:cNvPr id="2050" name="Picture 2" descr="Home 2 Clip Art">
            <a:extLst>
              <a:ext uri="{FF2B5EF4-FFF2-40B4-BE49-F238E27FC236}">
                <a16:creationId xmlns:a16="http://schemas.microsoft.com/office/drawing/2014/main" id="{A8C6007D-6A7D-419D-A574-B1C12D2B5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9426" y="1813962"/>
            <a:ext cx="862201" cy="9045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7005579-BFB6-4CC6-9E33-E3B5520740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4559">
            <a:off x="10691659" y="3323803"/>
            <a:ext cx="1157731" cy="4862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iffel Tower Clip Art">
            <a:extLst>
              <a:ext uri="{FF2B5EF4-FFF2-40B4-BE49-F238E27FC236}">
                <a16:creationId xmlns:a16="http://schemas.microsoft.com/office/drawing/2014/main" id="{9EA5B4FB-E266-4177-BB59-034B055C5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8622" y="4215401"/>
            <a:ext cx="441383" cy="82447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ance, Flag, National, Symbols, Tricolour, Blue, White">
            <a:extLst>
              <a:ext uri="{FF2B5EF4-FFF2-40B4-BE49-F238E27FC236}">
                <a16:creationId xmlns:a16="http://schemas.microsoft.com/office/drawing/2014/main" id="{81DFEEC4-6917-408E-B88E-697189B7A4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70244" y="5538410"/>
            <a:ext cx="800559" cy="53370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background rectangle">
            <a:extLst>
              <a:ext uri="{FF2B5EF4-FFF2-40B4-BE49-F238E27FC236}">
                <a16:creationId xmlns:a16="http://schemas.microsoft.com/office/drawing/2014/main" id="{073F328E-EA5B-4B2A-9440-8869B08A029C}"/>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65663"/>
            <a:ext cx="6457246" cy="867128"/>
          </a:xfrm>
          <a:prstGeom prst="rect">
            <a:avLst/>
          </a:prstGeom>
        </p:spPr>
      </p:pic>
      <p:sp>
        <p:nvSpPr>
          <p:cNvPr id="38" name="Title 3">
            <a:extLst>
              <a:ext uri="{FF2B5EF4-FFF2-40B4-BE49-F238E27FC236}">
                <a16:creationId xmlns:a16="http://schemas.microsoft.com/office/drawing/2014/main" id="{2A2F6D9E-E8E2-486F-AC07-653244F8B39F}"/>
              </a:ext>
            </a:extLst>
          </p:cNvPr>
          <p:cNvSpPr>
            <a:spLocks noGrp="1"/>
          </p:cNvSpPr>
          <p:nvPr>
            <p:ph type="title"/>
          </p:nvPr>
        </p:nvSpPr>
        <p:spPr>
          <a:xfrm>
            <a:off x="0" y="273047"/>
            <a:ext cx="5631472" cy="713163"/>
          </a:xfrm>
        </p:spPr>
        <p:txBody>
          <a:bodyPr>
            <a:normAutofit/>
          </a:bodyPr>
          <a:lstStyle/>
          <a:p>
            <a:r>
              <a:rPr lang="fr-FR" sz="3600" b="1" dirty="0">
                <a:solidFill>
                  <a:schemeClr val="bg1"/>
                </a:solidFill>
              </a:rPr>
              <a:t>Questions sur l’avenir</a:t>
            </a:r>
            <a:endParaRPr lang="fr-FR" sz="3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7720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4" grpId="0"/>
      <p:bldP spid="65" grpId="0"/>
      <p:bldP spid="66" grpId="0"/>
      <p:bldP spid="67" grpId="0"/>
      <p:bldP spid="68" grpId="0"/>
      <p:bldP spid="69" grpId="0"/>
      <p:bldP spid="7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26">
            <a:extLst>
              <a:ext uri="{FF2B5EF4-FFF2-40B4-BE49-F238E27FC236}">
                <a16:creationId xmlns:a16="http://schemas.microsoft.com/office/drawing/2014/main" id="{8DD0F1A0-48AD-4B47-B546-F6E2AE26EEBC}"/>
              </a:ext>
            </a:extLst>
          </p:cNvPr>
          <p:cNvGraphicFramePr>
            <a:graphicFrameLocks noGrp="1"/>
          </p:cNvGraphicFramePr>
          <p:nvPr>
            <p:extLst>
              <p:ext uri="{D42A27DB-BD31-4B8C-83A1-F6EECF244321}">
                <p14:modId xmlns:p14="http://schemas.microsoft.com/office/powerpoint/2010/main" val="1640819986"/>
              </p:ext>
            </p:extLst>
          </p:nvPr>
        </p:nvGraphicFramePr>
        <p:xfrm>
          <a:off x="6086766" y="2533444"/>
          <a:ext cx="5498012" cy="3592176"/>
        </p:xfrm>
        <a:graphic>
          <a:graphicData uri="http://schemas.openxmlformats.org/drawingml/2006/table">
            <a:tbl>
              <a:tblPr firstRow="1" bandRow="1">
                <a:tableStyleId>{21E4AEA4-8DFA-4A89-87EB-49C32662AFE0}</a:tableStyleId>
              </a:tblPr>
              <a:tblGrid>
                <a:gridCol w="2749006">
                  <a:extLst>
                    <a:ext uri="{9D8B030D-6E8A-4147-A177-3AD203B41FA5}">
                      <a16:colId xmlns:a16="http://schemas.microsoft.com/office/drawing/2014/main" val="3202089492"/>
                    </a:ext>
                  </a:extLst>
                </a:gridCol>
                <a:gridCol w="2749006">
                  <a:extLst>
                    <a:ext uri="{9D8B030D-6E8A-4147-A177-3AD203B41FA5}">
                      <a16:colId xmlns:a16="http://schemas.microsoft.com/office/drawing/2014/main" val="169629067"/>
                    </a:ext>
                  </a:extLst>
                </a:gridCol>
              </a:tblGrid>
              <a:tr h="513168">
                <a:tc gridSpan="2">
                  <a:txBody>
                    <a:bodyPr/>
                    <a:lstStyle/>
                    <a:p>
                      <a:pPr algn="ctr"/>
                      <a:r>
                        <a:rPr lang="en-GB" sz="2000" dirty="0" err="1"/>
                        <a:t>ils</a:t>
                      </a:r>
                      <a:r>
                        <a:rPr lang="en-GB" sz="2000" dirty="0"/>
                        <a:t>/</a:t>
                      </a:r>
                      <a:r>
                        <a:rPr lang="en-GB" sz="2000" dirty="0" err="1"/>
                        <a:t>elles</a:t>
                      </a:r>
                      <a:endParaRPr lang="en-GB" sz="2000" dirty="0"/>
                    </a:p>
                  </a:txBody>
                  <a:tcPr anchor="ctr"/>
                </a:tc>
                <a:tc hMerge="1">
                  <a:txBody>
                    <a:bodyPr/>
                    <a:lstStyle/>
                    <a:p>
                      <a:endParaRPr lang="en-GB" dirty="0"/>
                    </a:p>
                  </a:txBody>
                  <a:tcPr/>
                </a:tc>
                <a:extLst>
                  <a:ext uri="{0D108BD9-81ED-4DB2-BD59-A6C34878D82A}">
                    <a16:rowId xmlns:a16="http://schemas.microsoft.com/office/drawing/2014/main" val="2125239446"/>
                  </a:ext>
                </a:extLst>
              </a:tr>
              <a:tr h="513168">
                <a:tc>
                  <a:txBody>
                    <a:bodyPr/>
                    <a:lstStyle/>
                    <a:p>
                      <a:pPr algn="ctr"/>
                      <a:r>
                        <a:rPr lang="en-GB" sz="2000" b="0" dirty="0" err="1">
                          <a:solidFill>
                            <a:schemeClr val="accent1">
                              <a:lumMod val="50000"/>
                            </a:schemeClr>
                          </a:solidFill>
                        </a:rPr>
                        <a:t>aujourd’hui</a:t>
                      </a:r>
                      <a:endParaRPr lang="en-GB" sz="2000" b="0" dirty="0">
                        <a:solidFill>
                          <a:schemeClr val="accent1">
                            <a:lumMod val="50000"/>
                          </a:schemeClr>
                        </a:solidFill>
                      </a:endParaRPr>
                    </a:p>
                  </a:txBody>
                  <a:tcPr anchor="ctr"/>
                </a:tc>
                <a:tc>
                  <a:txBody>
                    <a:bodyPr/>
                    <a:lstStyle/>
                    <a:p>
                      <a:pPr algn="ctr"/>
                      <a:r>
                        <a:rPr lang="en-GB" sz="2000" b="0" dirty="0" err="1">
                          <a:solidFill>
                            <a:schemeClr val="accent1">
                              <a:lumMod val="50000"/>
                            </a:schemeClr>
                          </a:solidFill>
                        </a:rPr>
                        <a:t>demain</a:t>
                      </a:r>
                      <a:endParaRPr lang="en-GB" sz="2000" b="0" dirty="0">
                        <a:solidFill>
                          <a:schemeClr val="accent1">
                            <a:lumMod val="50000"/>
                          </a:schemeClr>
                        </a:solidFill>
                      </a:endParaRPr>
                    </a:p>
                  </a:txBody>
                  <a:tcPr anchor="ctr"/>
                </a:tc>
                <a:extLst>
                  <a:ext uri="{0D108BD9-81ED-4DB2-BD59-A6C34878D82A}">
                    <a16:rowId xmlns:a16="http://schemas.microsoft.com/office/drawing/2014/main" val="2053563970"/>
                  </a:ext>
                </a:extLst>
              </a:tr>
              <a:tr h="2565840">
                <a:tc>
                  <a:txBody>
                    <a:bodyPr/>
                    <a:lstStyle/>
                    <a:p>
                      <a:r>
                        <a:rPr lang="en-GB" sz="2000" dirty="0">
                          <a:solidFill>
                            <a:schemeClr val="accent1">
                              <a:lumMod val="50000"/>
                            </a:schemeClr>
                          </a:solidFill>
                        </a:rPr>
                        <a:t>1</a:t>
                      </a:r>
                      <a:r>
                        <a:rPr lang="en-GB" sz="2200" dirty="0">
                          <a:solidFill>
                            <a:schemeClr val="accent1">
                              <a:lumMod val="50000"/>
                            </a:schemeClr>
                          </a:solidFill>
                        </a:rPr>
                        <a:t>. </a:t>
                      </a:r>
                      <a:r>
                        <a:rPr lang="en-GB" sz="2000" b="1" i="0" dirty="0" err="1">
                          <a:solidFill>
                            <a:schemeClr val="accent1">
                              <a:lumMod val="50000"/>
                            </a:schemeClr>
                          </a:solidFill>
                          <a:latin typeface="Bradley Hand ITC" panose="03070402050302030203" pitchFamily="66" charset="0"/>
                        </a:rPr>
                        <a:t>Ils</a:t>
                      </a:r>
                      <a:r>
                        <a:rPr lang="en-GB" sz="2000" b="1" i="0" dirty="0">
                          <a:solidFill>
                            <a:schemeClr val="accent1">
                              <a:lumMod val="50000"/>
                            </a:schemeClr>
                          </a:solidFill>
                          <a:latin typeface="Bradley Hand ITC" panose="03070402050302030203" pitchFamily="66" charset="0"/>
                        </a:rPr>
                        <a:t> …</a:t>
                      </a:r>
                    </a:p>
                    <a:p>
                      <a:endParaRPr lang="en-GB" sz="2000" dirty="0">
                        <a:solidFill>
                          <a:schemeClr val="accent1">
                            <a:lumMod val="50000"/>
                          </a:schemeClr>
                        </a:solidFill>
                      </a:endParaRPr>
                    </a:p>
                    <a:p>
                      <a:r>
                        <a:rPr lang="en-GB" sz="2000" dirty="0">
                          <a:solidFill>
                            <a:schemeClr val="accent1">
                              <a:lumMod val="50000"/>
                            </a:schemeClr>
                          </a:solidFill>
                        </a:rPr>
                        <a:t>2.</a:t>
                      </a:r>
                    </a:p>
                    <a:p>
                      <a:endParaRPr lang="en-GB" sz="2000" dirty="0">
                        <a:solidFill>
                          <a:schemeClr val="accent1">
                            <a:lumMod val="50000"/>
                          </a:schemeClr>
                        </a:solidFill>
                      </a:endParaRPr>
                    </a:p>
                    <a:p>
                      <a:r>
                        <a:rPr lang="en-GB" sz="2000" dirty="0">
                          <a:solidFill>
                            <a:schemeClr val="accent1">
                              <a:lumMod val="50000"/>
                            </a:schemeClr>
                          </a:solidFill>
                        </a:rPr>
                        <a:t>3.</a:t>
                      </a:r>
                    </a:p>
                  </a:txBody>
                  <a:tcPr/>
                </a:tc>
                <a:tc>
                  <a:txBody>
                    <a:bodyPr/>
                    <a:lstStyle/>
                    <a:p>
                      <a:r>
                        <a:rPr lang="en-GB" sz="2000" dirty="0">
                          <a:solidFill>
                            <a:schemeClr val="accent1">
                              <a:lumMod val="50000"/>
                            </a:schemeClr>
                          </a:solidFill>
                        </a:rPr>
                        <a:t>1. </a:t>
                      </a:r>
                      <a:r>
                        <a:rPr lang="en-GB" sz="2000" b="1" dirty="0" err="1">
                          <a:solidFill>
                            <a:schemeClr val="accent1">
                              <a:lumMod val="50000"/>
                            </a:schemeClr>
                          </a:solidFill>
                          <a:latin typeface="Bradley Hand ITC" panose="03070402050302030203" pitchFamily="66" charset="0"/>
                        </a:rPr>
                        <a:t>Ils</a:t>
                      </a:r>
                      <a:r>
                        <a:rPr lang="en-GB" sz="2000" b="1" dirty="0">
                          <a:solidFill>
                            <a:schemeClr val="accent1">
                              <a:lumMod val="50000"/>
                            </a:schemeClr>
                          </a:solidFill>
                          <a:latin typeface="Bradley Hand ITC" panose="03070402050302030203" pitchFamily="66" charset="0"/>
                        </a:rPr>
                        <a:t> </a:t>
                      </a:r>
                      <a:r>
                        <a:rPr lang="en-GB" sz="2000" b="1" dirty="0" err="1">
                          <a:solidFill>
                            <a:schemeClr val="accent1">
                              <a:lumMod val="50000"/>
                            </a:schemeClr>
                          </a:solidFill>
                          <a:latin typeface="Bradley Hand ITC" panose="03070402050302030203" pitchFamily="66" charset="0"/>
                        </a:rPr>
                        <a:t>vont</a:t>
                      </a:r>
                      <a:r>
                        <a:rPr lang="en-GB" sz="2000" b="1" dirty="0">
                          <a:solidFill>
                            <a:schemeClr val="accent1">
                              <a:lumMod val="50000"/>
                            </a:schemeClr>
                          </a:solidFill>
                          <a:latin typeface="Bradley Hand ITC" panose="03070402050302030203" pitchFamily="66" charset="0"/>
                        </a:rPr>
                        <a:t> …</a:t>
                      </a:r>
                    </a:p>
                    <a:p>
                      <a:endParaRPr lang="en-GB" sz="2000" dirty="0">
                        <a:solidFill>
                          <a:schemeClr val="accent1">
                            <a:lumMod val="50000"/>
                          </a:schemeClr>
                        </a:solidFill>
                      </a:endParaRPr>
                    </a:p>
                    <a:p>
                      <a:r>
                        <a:rPr lang="en-GB" sz="2000" dirty="0">
                          <a:solidFill>
                            <a:schemeClr val="accent1">
                              <a:lumMod val="50000"/>
                            </a:schemeClr>
                          </a:solidFill>
                        </a:rPr>
                        <a:t>2.</a:t>
                      </a:r>
                    </a:p>
                    <a:p>
                      <a:endParaRPr lang="en-GB" sz="2000" dirty="0">
                        <a:solidFill>
                          <a:schemeClr val="accent1">
                            <a:lumMod val="50000"/>
                          </a:schemeClr>
                        </a:solidFill>
                      </a:endParaRPr>
                    </a:p>
                    <a:p>
                      <a:r>
                        <a:rPr lang="en-GB" sz="2000" dirty="0">
                          <a:solidFill>
                            <a:schemeClr val="accent1">
                              <a:lumMod val="50000"/>
                            </a:schemeClr>
                          </a:solidFill>
                        </a:rPr>
                        <a:t>3.</a:t>
                      </a:r>
                    </a:p>
                  </a:txBody>
                  <a:tcPr/>
                </a:tc>
                <a:extLst>
                  <a:ext uri="{0D108BD9-81ED-4DB2-BD59-A6C34878D82A}">
                    <a16:rowId xmlns:a16="http://schemas.microsoft.com/office/drawing/2014/main" val="2927227244"/>
                  </a:ext>
                </a:extLst>
              </a:tr>
            </a:tbl>
          </a:graphicData>
        </a:graphic>
      </p:graphicFrame>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172"/>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0081" y="273047"/>
            <a:ext cx="5631472" cy="713163"/>
          </a:xfrm>
        </p:spPr>
        <p:txBody>
          <a:bodyPr>
            <a:normAutofit/>
          </a:bodyPr>
          <a:lstStyle/>
          <a:p>
            <a:r>
              <a:rPr lang="fr-FR" sz="2800" b="1" dirty="0">
                <a:solidFill>
                  <a:schemeClr val="bg1"/>
                </a:solidFill>
              </a:rPr>
              <a:t>Aujourd’hui ou le week-end?</a:t>
            </a:r>
            <a:endParaRPr lang="fr-FR" sz="2800" b="1"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E7B3C07F-AD9A-4B6D-B44F-EDEE28694292}"/>
              </a:ext>
            </a:extLst>
          </p:cNvPr>
          <p:cNvSpPr txBox="1"/>
          <p:nvPr/>
        </p:nvSpPr>
        <p:spPr>
          <a:xfrm>
            <a:off x="142875" y="1192420"/>
            <a:ext cx="11906250" cy="1143903"/>
          </a:xfrm>
          <a:prstGeom prst="rect">
            <a:avLst/>
          </a:prstGeom>
          <a:noFill/>
        </p:spPr>
        <p:txBody>
          <a:bodyPr wrap="square" rtlCol="0">
            <a:spAutoFit/>
          </a:bodyPr>
          <a:lstStyle/>
          <a:p>
            <a:pPr lvl="0">
              <a:spcAft>
                <a:spcPts val="1000"/>
              </a:spcAft>
              <a:defRPr/>
            </a:pPr>
            <a:r>
              <a:rPr kumimoji="0" lang="fr-F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Et vous? Que faites-vous aujourd’hui? Qu’allez-vous faire le week-end? Travaillez en paires !</a:t>
            </a:r>
            <a:r>
              <a:rPr lang="fr-FR" sz="2000" noProof="0" dirty="0">
                <a:solidFill>
                  <a:srgbClr val="1F4E79"/>
                </a:solidFill>
                <a:latin typeface="Century Gothic" panose="020B0502020202020204" pitchFamily="34" charset="0"/>
              </a:rPr>
              <a:t> </a:t>
            </a:r>
          </a:p>
          <a:p>
            <a:pPr lvl="0">
              <a:spcAft>
                <a:spcPts val="1000"/>
              </a:spcAft>
              <a:defRPr/>
            </a:pPr>
            <a:r>
              <a:rPr lang="fr-FR" sz="2000" dirty="0">
                <a:solidFill>
                  <a:srgbClr val="1F4E79"/>
                </a:solidFill>
                <a:latin typeface="Century Gothic" panose="020B0502020202020204" pitchFamily="34" charset="0"/>
              </a:rPr>
              <a:t>Et tes amis? </a:t>
            </a:r>
            <a:r>
              <a:rPr kumimoji="0" lang="fr-F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 font-ils aujourd’hui?</a:t>
            </a:r>
            <a:r>
              <a:rPr lang="fr-FR" sz="2000" dirty="0">
                <a:solidFill>
                  <a:srgbClr val="1F4E79"/>
                </a:solidFill>
                <a:latin typeface="Century Gothic" panose="020B0502020202020204" pitchFamily="34" charset="0"/>
              </a:rPr>
              <a:t> Que vont-ils faire le week-end? Parlez et écrivez les activités dans les colonnes correctes !</a:t>
            </a:r>
            <a:endParaRPr kumimoji="0" lang="fr-FR"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4" name="Rounded Rectangle 46" descr="background rectangle">
            <a:extLst>
              <a:ext uri="{FF2B5EF4-FFF2-40B4-BE49-F238E27FC236}">
                <a16:creationId xmlns:a16="http://schemas.microsoft.com/office/drawing/2014/main" id="{C829DD8B-BE13-4479-820C-0A55791172CB}"/>
              </a:ext>
            </a:extLst>
          </p:cNvPr>
          <p:cNvSpPr/>
          <p:nvPr/>
        </p:nvSpPr>
        <p:spPr>
          <a:xfrm>
            <a:off x="9977251" y="212608"/>
            <a:ext cx="199258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F0302020204030204"/>
              </a:rPr>
              <a:t>p</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arler</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 écrire</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2" name="Picture 21" descr="A close up of a logo&#10;&#10;Description automatically generated">
            <a:extLst>
              <a:ext uri="{FF2B5EF4-FFF2-40B4-BE49-F238E27FC236}">
                <a16:creationId xmlns:a16="http://schemas.microsoft.com/office/drawing/2014/main" id="{21288479-5DDE-42E5-91BA-9765CC087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6287" y="4382664"/>
            <a:ext cx="1742954" cy="1742954"/>
          </a:xfrm>
          <a:prstGeom prst="rect">
            <a:avLst/>
          </a:prstGeom>
        </p:spPr>
      </p:pic>
      <p:pic>
        <p:nvPicPr>
          <p:cNvPr id="23" name="Picture 22" descr="A picture containing toy, shirt&#10;&#10;Description automatically generated">
            <a:extLst>
              <a:ext uri="{FF2B5EF4-FFF2-40B4-BE49-F238E27FC236}">
                <a16:creationId xmlns:a16="http://schemas.microsoft.com/office/drawing/2014/main" id="{EFC6620E-DC04-418F-9C86-E6435059C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2773" y="4133030"/>
            <a:ext cx="1992588" cy="1992588"/>
          </a:xfrm>
          <a:prstGeom prst="rect">
            <a:avLst/>
          </a:prstGeom>
        </p:spPr>
      </p:pic>
      <p:graphicFrame>
        <p:nvGraphicFramePr>
          <p:cNvPr id="26" name="Table 26">
            <a:extLst>
              <a:ext uri="{FF2B5EF4-FFF2-40B4-BE49-F238E27FC236}">
                <a16:creationId xmlns:a16="http://schemas.microsoft.com/office/drawing/2014/main" id="{46640871-24B2-44FF-9267-7E23156DE206}"/>
              </a:ext>
            </a:extLst>
          </p:cNvPr>
          <p:cNvGraphicFramePr>
            <a:graphicFrameLocks noGrp="1"/>
          </p:cNvGraphicFramePr>
          <p:nvPr>
            <p:extLst>
              <p:ext uri="{D42A27DB-BD31-4B8C-83A1-F6EECF244321}">
                <p14:modId xmlns:p14="http://schemas.microsoft.com/office/powerpoint/2010/main" val="2586678219"/>
              </p:ext>
            </p:extLst>
          </p:nvPr>
        </p:nvGraphicFramePr>
        <p:xfrm>
          <a:off x="245242" y="2533444"/>
          <a:ext cx="5498012" cy="3592176"/>
        </p:xfrm>
        <a:graphic>
          <a:graphicData uri="http://schemas.openxmlformats.org/drawingml/2006/table">
            <a:tbl>
              <a:tblPr firstRow="1" bandRow="1">
                <a:tableStyleId>{21E4AEA4-8DFA-4A89-87EB-49C32662AFE0}</a:tableStyleId>
              </a:tblPr>
              <a:tblGrid>
                <a:gridCol w="2749006">
                  <a:extLst>
                    <a:ext uri="{9D8B030D-6E8A-4147-A177-3AD203B41FA5}">
                      <a16:colId xmlns:a16="http://schemas.microsoft.com/office/drawing/2014/main" val="3202089492"/>
                    </a:ext>
                  </a:extLst>
                </a:gridCol>
                <a:gridCol w="2749006">
                  <a:extLst>
                    <a:ext uri="{9D8B030D-6E8A-4147-A177-3AD203B41FA5}">
                      <a16:colId xmlns:a16="http://schemas.microsoft.com/office/drawing/2014/main" val="169629067"/>
                    </a:ext>
                  </a:extLst>
                </a:gridCol>
              </a:tblGrid>
              <a:tr h="513168">
                <a:tc gridSpan="2">
                  <a:txBody>
                    <a:bodyPr/>
                    <a:lstStyle/>
                    <a:p>
                      <a:pPr algn="ctr"/>
                      <a:r>
                        <a:rPr lang="en-GB" sz="2000" dirty="0"/>
                        <a:t>nous</a:t>
                      </a:r>
                    </a:p>
                  </a:txBody>
                  <a:tcPr anchor="ctr"/>
                </a:tc>
                <a:tc hMerge="1">
                  <a:txBody>
                    <a:bodyPr/>
                    <a:lstStyle/>
                    <a:p>
                      <a:endParaRPr lang="en-GB" dirty="0"/>
                    </a:p>
                  </a:txBody>
                  <a:tcPr/>
                </a:tc>
                <a:extLst>
                  <a:ext uri="{0D108BD9-81ED-4DB2-BD59-A6C34878D82A}">
                    <a16:rowId xmlns:a16="http://schemas.microsoft.com/office/drawing/2014/main" val="2125239446"/>
                  </a:ext>
                </a:extLst>
              </a:tr>
              <a:tr h="513168">
                <a:tc>
                  <a:txBody>
                    <a:bodyPr/>
                    <a:lstStyle/>
                    <a:p>
                      <a:pPr algn="ctr"/>
                      <a:r>
                        <a:rPr lang="en-GB" sz="2000" b="0" dirty="0" err="1">
                          <a:solidFill>
                            <a:schemeClr val="accent1">
                              <a:lumMod val="50000"/>
                            </a:schemeClr>
                          </a:solidFill>
                        </a:rPr>
                        <a:t>aujourd’hui</a:t>
                      </a:r>
                      <a:endParaRPr lang="en-GB" sz="2000" b="0" dirty="0">
                        <a:solidFill>
                          <a:schemeClr val="accent1">
                            <a:lumMod val="50000"/>
                          </a:schemeClr>
                        </a:solidFill>
                      </a:endParaRPr>
                    </a:p>
                  </a:txBody>
                  <a:tcPr anchor="ctr"/>
                </a:tc>
                <a:tc>
                  <a:txBody>
                    <a:bodyPr/>
                    <a:lstStyle/>
                    <a:p>
                      <a:pPr algn="ctr"/>
                      <a:r>
                        <a:rPr lang="en-GB" sz="2000" b="0" dirty="0" err="1">
                          <a:solidFill>
                            <a:schemeClr val="accent1">
                              <a:lumMod val="50000"/>
                            </a:schemeClr>
                          </a:solidFill>
                        </a:rPr>
                        <a:t>demain</a:t>
                      </a:r>
                      <a:endParaRPr lang="en-GB" sz="2000" b="0" dirty="0">
                        <a:solidFill>
                          <a:schemeClr val="accent1">
                            <a:lumMod val="50000"/>
                          </a:schemeClr>
                        </a:solidFill>
                      </a:endParaRPr>
                    </a:p>
                  </a:txBody>
                  <a:tcPr anchor="ctr"/>
                </a:tc>
                <a:extLst>
                  <a:ext uri="{0D108BD9-81ED-4DB2-BD59-A6C34878D82A}">
                    <a16:rowId xmlns:a16="http://schemas.microsoft.com/office/drawing/2014/main" val="2053563970"/>
                  </a:ext>
                </a:extLst>
              </a:tr>
              <a:tr h="2565840">
                <a:tc>
                  <a:txBody>
                    <a:bodyPr/>
                    <a:lstStyle/>
                    <a:p>
                      <a:r>
                        <a:rPr lang="en-GB" sz="2000" dirty="0">
                          <a:solidFill>
                            <a:schemeClr val="accent1">
                              <a:lumMod val="50000"/>
                            </a:schemeClr>
                          </a:solidFill>
                        </a:rPr>
                        <a:t>1</a:t>
                      </a:r>
                      <a:r>
                        <a:rPr lang="en-GB" sz="2200" dirty="0">
                          <a:solidFill>
                            <a:schemeClr val="accent1">
                              <a:lumMod val="50000"/>
                            </a:schemeClr>
                          </a:solidFill>
                        </a:rPr>
                        <a:t>. </a:t>
                      </a:r>
                      <a:r>
                        <a:rPr lang="en-GB" sz="2200" b="1" i="0" dirty="0">
                          <a:solidFill>
                            <a:schemeClr val="accent1">
                              <a:lumMod val="50000"/>
                            </a:schemeClr>
                          </a:solidFill>
                          <a:latin typeface="Bradley Hand ITC" panose="03070402050302030203" pitchFamily="66" charset="0"/>
                        </a:rPr>
                        <a:t>Nous </a:t>
                      </a:r>
                      <a:r>
                        <a:rPr lang="en-GB" sz="2200" b="1" i="0" dirty="0" err="1">
                          <a:solidFill>
                            <a:schemeClr val="accent1">
                              <a:lumMod val="50000"/>
                            </a:schemeClr>
                          </a:solidFill>
                          <a:latin typeface="Bradley Hand ITC" panose="03070402050302030203" pitchFamily="66" charset="0"/>
                        </a:rPr>
                        <a:t>faisons</a:t>
                      </a:r>
                      <a:r>
                        <a:rPr lang="en-GB" sz="2200" b="1" i="0" dirty="0">
                          <a:solidFill>
                            <a:schemeClr val="accent1">
                              <a:lumMod val="50000"/>
                            </a:schemeClr>
                          </a:solidFill>
                          <a:latin typeface="Bradley Hand ITC" panose="03070402050302030203" pitchFamily="66" charset="0"/>
                        </a:rPr>
                        <a:t> les devoirs.</a:t>
                      </a:r>
                    </a:p>
                    <a:p>
                      <a:endParaRPr lang="en-GB" sz="2000" dirty="0">
                        <a:solidFill>
                          <a:schemeClr val="accent1">
                            <a:lumMod val="50000"/>
                          </a:schemeClr>
                        </a:solidFill>
                      </a:endParaRPr>
                    </a:p>
                    <a:p>
                      <a:r>
                        <a:rPr lang="en-GB" sz="2000" dirty="0">
                          <a:solidFill>
                            <a:schemeClr val="accent1">
                              <a:lumMod val="50000"/>
                            </a:schemeClr>
                          </a:solidFill>
                        </a:rPr>
                        <a:t>2.</a:t>
                      </a:r>
                    </a:p>
                    <a:p>
                      <a:endParaRPr lang="en-GB" sz="2000" dirty="0">
                        <a:solidFill>
                          <a:schemeClr val="accent1">
                            <a:lumMod val="50000"/>
                          </a:schemeClr>
                        </a:solidFill>
                      </a:endParaRPr>
                    </a:p>
                    <a:p>
                      <a:r>
                        <a:rPr lang="en-GB" sz="2000" dirty="0">
                          <a:solidFill>
                            <a:schemeClr val="accent1">
                              <a:lumMod val="50000"/>
                            </a:schemeClr>
                          </a:solidFill>
                        </a:rPr>
                        <a:t>3.</a:t>
                      </a:r>
                    </a:p>
                  </a:txBody>
                  <a:tcPr/>
                </a:tc>
                <a:tc>
                  <a:txBody>
                    <a:bodyPr/>
                    <a:lstStyle/>
                    <a:p>
                      <a:r>
                        <a:rPr lang="en-GB" sz="2000" dirty="0">
                          <a:solidFill>
                            <a:schemeClr val="accent1">
                              <a:lumMod val="50000"/>
                            </a:schemeClr>
                          </a:solidFill>
                        </a:rPr>
                        <a:t>1. </a:t>
                      </a:r>
                      <a:r>
                        <a:rPr lang="en-GB" sz="2200" b="1" dirty="0">
                          <a:solidFill>
                            <a:schemeClr val="accent1">
                              <a:lumMod val="50000"/>
                            </a:schemeClr>
                          </a:solidFill>
                          <a:latin typeface="Bradley Hand ITC" panose="03070402050302030203" pitchFamily="66" charset="0"/>
                        </a:rPr>
                        <a:t>Nous </a:t>
                      </a:r>
                      <a:r>
                        <a:rPr lang="en-GB" sz="2200" b="1" dirty="0" err="1">
                          <a:solidFill>
                            <a:schemeClr val="accent1">
                              <a:lumMod val="50000"/>
                            </a:schemeClr>
                          </a:solidFill>
                          <a:latin typeface="Bradley Hand ITC" panose="03070402050302030203" pitchFamily="66" charset="0"/>
                        </a:rPr>
                        <a:t>allons</a:t>
                      </a:r>
                      <a:r>
                        <a:rPr lang="en-GB" sz="2200" b="1" dirty="0">
                          <a:solidFill>
                            <a:schemeClr val="accent1">
                              <a:lumMod val="50000"/>
                            </a:schemeClr>
                          </a:solidFill>
                          <a:latin typeface="Bradley Hand ITC" panose="03070402050302030203" pitchFamily="66" charset="0"/>
                        </a:rPr>
                        <a:t> faire </a:t>
                      </a:r>
                      <a:r>
                        <a:rPr lang="en-GB" sz="2200" b="1" dirty="0" err="1">
                          <a:solidFill>
                            <a:schemeClr val="accent1">
                              <a:lumMod val="50000"/>
                            </a:schemeClr>
                          </a:solidFill>
                          <a:latin typeface="Bradley Hand ITC" panose="03070402050302030203" pitchFamily="66" charset="0"/>
                        </a:rPr>
                        <a:t>une</a:t>
                      </a:r>
                      <a:r>
                        <a:rPr lang="en-GB" sz="2200" b="1" dirty="0">
                          <a:solidFill>
                            <a:schemeClr val="accent1">
                              <a:lumMod val="50000"/>
                            </a:schemeClr>
                          </a:solidFill>
                          <a:latin typeface="Bradley Hand ITC" panose="03070402050302030203" pitchFamily="66" charset="0"/>
                        </a:rPr>
                        <a:t> promenade.</a:t>
                      </a:r>
                    </a:p>
                    <a:p>
                      <a:endParaRPr lang="en-GB" sz="2000" dirty="0">
                        <a:solidFill>
                          <a:schemeClr val="accent1">
                            <a:lumMod val="50000"/>
                          </a:schemeClr>
                        </a:solidFill>
                      </a:endParaRPr>
                    </a:p>
                    <a:p>
                      <a:r>
                        <a:rPr lang="en-GB" sz="2000" dirty="0">
                          <a:solidFill>
                            <a:schemeClr val="accent1">
                              <a:lumMod val="50000"/>
                            </a:schemeClr>
                          </a:solidFill>
                        </a:rPr>
                        <a:t>2.</a:t>
                      </a:r>
                    </a:p>
                    <a:p>
                      <a:endParaRPr lang="en-GB" sz="2000" dirty="0">
                        <a:solidFill>
                          <a:schemeClr val="accent1">
                            <a:lumMod val="50000"/>
                          </a:schemeClr>
                        </a:solidFill>
                      </a:endParaRPr>
                    </a:p>
                    <a:p>
                      <a:r>
                        <a:rPr lang="en-GB" sz="2000" dirty="0">
                          <a:solidFill>
                            <a:schemeClr val="accent1">
                              <a:lumMod val="50000"/>
                            </a:schemeClr>
                          </a:solidFill>
                        </a:rPr>
                        <a:t>3.</a:t>
                      </a:r>
                    </a:p>
                  </a:txBody>
                  <a:tcPr/>
                </a:tc>
                <a:extLst>
                  <a:ext uri="{0D108BD9-81ED-4DB2-BD59-A6C34878D82A}">
                    <a16:rowId xmlns:a16="http://schemas.microsoft.com/office/drawing/2014/main" val="2927227244"/>
                  </a:ext>
                </a:extLst>
              </a:tr>
            </a:tbl>
          </a:graphicData>
        </a:graphic>
      </p:graphicFrame>
      <p:pic>
        <p:nvPicPr>
          <p:cNvPr id="3074" name="Picture 2" descr="Pencil 1 Clip Art">
            <a:extLst>
              <a:ext uri="{FF2B5EF4-FFF2-40B4-BE49-F238E27FC236}">
                <a16:creationId xmlns:a16="http://schemas.microsoft.com/office/drawing/2014/main" id="{37598F4C-F99A-41A8-AA67-8740A082ED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60222">
            <a:off x="5097517" y="5154833"/>
            <a:ext cx="745412" cy="1021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87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172"/>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0081" y="273047"/>
            <a:ext cx="5631472" cy="713163"/>
          </a:xfrm>
        </p:spPr>
        <p:txBody>
          <a:bodyPr>
            <a:normAutofit/>
          </a:bodyPr>
          <a:lstStyle/>
          <a:p>
            <a:r>
              <a:rPr lang="fr-FR" sz="2800" b="1" dirty="0">
                <a:solidFill>
                  <a:schemeClr val="bg1"/>
                </a:solidFill>
              </a:rPr>
              <a:t>Aujourd’hui ou le week-end?</a:t>
            </a:r>
            <a:endParaRPr lang="fr-FR" sz="2800" b="1" dirty="0">
              <a:solidFill>
                <a:schemeClr val="bg1"/>
              </a:solidFill>
              <a:latin typeface="Century Gothic" panose="020B0502020202020204" pitchFamily="34" charset="0"/>
            </a:endParaRPr>
          </a:p>
        </p:txBody>
      </p:sp>
      <p:sp>
        <p:nvSpPr>
          <p:cNvPr id="34" name="Rounded Rectangle 46" descr="background rectangle">
            <a:extLst>
              <a:ext uri="{FF2B5EF4-FFF2-40B4-BE49-F238E27FC236}">
                <a16:creationId xmlns:a16="http://schemas.microsoft.com/office/drawing/2014/main" id="{C829DD8B-BE13-4479-820C-0A55791172CB}"/>
              </a:ext>
            </a:extLst>
          </p:cNvPr>
          <p:cNvSpPr/>
          <p:nvPr/>
        </p:nvSpPr>
        <p:spPr>
          <a:xfrm>
            <a:off x="9977251" y="212608"/>
            <a:ext cx="199258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p</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arler</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 écrire</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E150B722-A193-4C27-8514-EA8766FA7A3A}"/>
              </a:ext>
            </a:extLst>
          </p:cNvPr>
          <p:cNvSpPr txBox="1"/>
          <p:nvPr/>
        </p:nvSpPr>
        <p:spPr>
          <a:xfrm>
            <a:off x="2192038" y="1276349"/>
            <a:ext cx="1809750" cy="2246769"/>
          </a:xfrm>
          <a:prstGeom prst="rect">
            <a:avLst/>
          </a:prstGeom>
          <a:noFill/>
          <a:ln w="19050">
            <a:solidFill>
              <a:schemeClr val="tx1"/>
            </a:solidFill>
          </a:ln>
        </p:spPr>
        <p:txBody>
          <a:bodyPr wrap="square" rtlCol="0">
            <a:spAutoFit/>
          </a:bodyPr>
          <a:lstStyle/>
          <a:p>
            <a:pPr algn="ctr"/>
            <a:r>
              <a:rPr lang="en-GB" sz="2000" b="1" dirty="0">
                <a:solidFill>
                  <a:schemeClr val="accent5">
                    <a:lumMod val="50000"/>
                  </a:schemeClr>
                </a:solidFill>
              </a:rPr>
              <a:t>Groupe 1</a:t>
            </a:r>
          </a:p>
          <a:p>
            <a:pPr algn="ctr"/>
            <a:r>
              <a:rPr lang="en-GB" sz="2000" dirty="0" err="1">
                <a:solidFill>
                  <a:schemeClr val="accent5">
                    <a:lumMod val="50000"/>
                  </a:schemeClr>
                </a:solidFill>
              </a:rPr>
              <a:t>demain</a:t>
            </a:r>
            <a:r>
              <a:rPr lang="en-GB" sz="2000" dirty="0">
                <a:solidFill>
                  <a:schemeClr val="accent5">
                    <a:lumMod val="50000"/>
                  </a:schemeClr>
                </a:solidFill>
              </a:rPr>
              <a:t> 1 </a:t>
            </a:r>
          </a:p>
          <a:p>
            <a:pPr algn="ctr"/>
            <a:r>
              <a:rPr lang="en-GB" sz="2000" dirty="0" err="1">
                <a:solidFill>
                  <a:schemeClr val="accent5">
                    <a:lumMod val="50000"/>
                  </a:schemeClr>
                </a:solidFill>
              </a:rPr>
              <a:t>demain</a:t>
            </a:r>
            <a:r>
              <a:rPr lang="en-GB" sz="2000" dirty="0">
                <a:solidFill>
                  <a:schemeClr val="accent5">
                    <a:lumMod val="50000"/>
                  </a:schemeClr>
                </a:solidFill>
              </a:rPr>
              <a:t> 2 </a:t>
            </a:r>
          </a:p>
          <a:p>
            <a:pPr algn="ctr"/>
            <a:r>
              <a:rPr lang="en-GB" sz="2000" dirty="0" err="1">
                <a:solidFill>
                  <a:schemeClr val="accent5">
                    <a:lumMod val="50000"/>
                  </a:schemeClr>
                </a:solidFill>
              </a:rPr>
              <a:t>aujourd’hui</a:t>
            </a:r>
            <a:r>
              <a:rPr lang="en-GB" sz="2000" dirty="0">
                <a:solidFill>
                  <a:schemeClr val="accent5">
                    <a:lumMod val="50000"/>
                  </a:schemeClr>
                </a:solidFill>
              </a:rPr>
              <a:t> 1</a:t>
            </a:r>
          </a:p>
          <a:p>
            <a:pPr algn="ctr"/>
            <a:r>
              <a:rPr lang="en-GB" sz="2000" dirty="0" err="1">
                <a:solidFill>
                  <a:schemeClr val="accent5">
                    <a:lumMod val="50000"/>
                  </a:schemeClr>
                </a:solidFill>
              </a:rPr>
              <a:t>demain</a:t>
            </a:r>
            <a:r>
              <a:rPr lang="en-GB" sz="2000" dirty="0">
                <a:solidFill>
                  <a:schemeClr val="accent5">
                    <a:lumMod val="50000"/>
                  </a:schemeClr>
                </a:solidFill>
              </a:rPr>
              <a:t> 3</a:t>
            </a:r>
          </a:p>
          <a:p>
            <a:pPr algn="ctr"/>
            <a:r>
              <a:rPr lang="en-GB" sz="2000" dirty="0" err="1">
                <a:solidFill>
                  <a:schemeClr val="accent5">
                    <a:lumMod val="50000"/>
                  </a:schemeClr>
                </a:solidFill>
              </a:rPr>
              <a:t>aujourd’hui</a:t>
            </a:r>
            <a:r>
              <a:rPr lang="en-GB" sz="2000" dirty="0">
                <a:solidFill>
                  <a:schemeClr val="accent5">
                    <a:lumMod val="50000"/>
                  </a:schemeClr>
                </a:solidFill>
              </a:rPr>
              <a:t> 2</a:t>
            </a:r>
          </a:p>
          <a:p>
            <a:pPr algn="ctr"/>
            <a:r>
              <a:rPr lang="en-GB" sz="2000" dirty="0" err="1">
                <a:solidFill>
                  <a:schemeClr val="accent5">
                    <a:lumMod val="50000"/>
                  </a:schemeClr>
                </a:solidFill>
              </a:rPr>
              <a:t>aujourd’hui</a:t>
            </a:r>
            <a:r>
              <a:rPr lang="en-GB" sz="2000" dirty="0">
                <a:solidFill>
                  <a:schemeClr val="accent5">
                    <a:lumMod val="50000"/>
                  </a:schemeClr>
                </a:solidFill>
              </a:rPr>
              <a:t> 3</a:t>
            </a:r>
          </a:p>
        </p:txBody>
      </p:sp>
      <p:sp>
        <p:nvSpPr>
          <p:cNvPr id="14" name="TextBox 13">
            <a:extLst>
              <a:ext uri="{FF2B5EF4-FFF2-40B4-BE49-F238E27FC236}">
                <a16:creationId xmlns:a16="http://schemas.microsoft.com/office/drawing/2014/main" id="{B19667C6-66C7-4C50-911E-5D74B93EA01F}"/>
              </a:ext>
            </a:extLst>
          </p:cNvPr>
          <p:cNvSpPr txBox="1"/>
          <p:nvPr/>
        </p:nvSpPr>
        <p:spPr>
          <a:xfrm>
            <a:off x="4184051" y="1276348"/>
            <a:ext cx="1809750" cy="2246769"/>
          </a:xfrm>
          <a:prstGeom prst="rect">
            <a:avLst/>
          </a:prstGeom>
          <a:noFill/>
          <a:ln w="19050">
            <a:solidFill>
              <a:schemeClr val="tx1"/>
            </a:solidFill>
          </a:ln>
        </p:spPr>
        <p:txBody>
          <a:bodyPr wrap="square" rtlCol="0">
            <a:spAutoFit/>
          </a:bodyPr>
          <a:lstStyle/>
          <a:p>
            <a:pPr algn="ctr"/>
            <a:r>
              <a:rPr lang="en-GB" sz="2000" b="1" dirty="0">
                <a:solidFill>
                  <a:schemeClr val="accent5">
                    <a:lumMod val="50000"/>
                  </a:schemeClr>
                </a:solidFill>
              </a:rPr>
              <a:t>Groupe 1</a:t>
            </a:r>
          </a:p>
          <a:p>
            <a:pPr algn="ctr"/>
            <a:r>
              <a:rPr lang="en-GB" sz="2000" dirty="0" err="1">
                <a:solidFill>
                  <a:schemeClr val="accent5">
                    <a:lumMod val="50000"/>
                  </a:schemeClr>
                </a:solidFill>
              </a:rPr>
              <a:t>demain</a:t>
            </a:r>
            <a:r>
              <a:rPr lang="en-GB" sz="2000" dirty="0">
                <a:solidFill>
                  <a:schemeClr val="accent5">
                    <a:lumMod val="50000"/>
                  </a:schemeClr>
                </a:solidFill>
              </a:rPr>
              <a:t> 1 </a:t>
            </a:r>
          </a:p>
          <a:p>
            <a:pPr algn="ctr"/>
            <a:r>
              <a:rPr lang="en-GB" sz="2000" dirty="0" err="1">
                <a:solidFill>
                  <a:schemeClr val="accent5">
                    <a:lumMod val="50000"/>
                  </a:schemeClr>
                </a:solidFill>
              </a:rPr>
              <a:t>demain</a:t>
            </a:r>
            <a:r>
              <a:rPr lang="en-GB" sz="2000" dirty="0">
                <a:solidFill>
                  <a:schemeClr val="accent5">
                    <a:lumMod val="50000"/>
                  </a:schemeClr>
                </a:solidFill>
              </a:rPr>
              <a:t> 2 </a:t>
            </a:r>
          </a:p>
          <a:p>
            <a:pPr algn="ctr"/>
            <a:r>
              <a:rPr lang="en-GB" sz="2000" dirty="0" err="1">
                <a:solidFill>
                  <a:schemeClr val="accent5">
                    <a:lumMod val="50000"/>
                  </a:schemeClr>
                </a:solidFill>
              </a:rPr>
              <a:t>aujourd’hui</a:t>
            </a:r>
            <a:r>
              <a:rPr lang="en-GB" sz="2000" dirty="0">
                <a:solidFill>
                  <a:schemeClr val="accent5">
                    <a:lumMod val="50000"/>
                  </a:schemeClr>
                </a:solidFill>
              </a:rPr>
              <a:t> 1</a:t>
            </a:r>
          </a:p>
          <a:p>
            <a:pPr algn="ctr"/>
            <a:r>
              <a:rPr lang="en-GB" sz="2000" dirty="0" err="1">
                <a:solidFill>
                  <a:schemeClr val="accent5">
                    <a:lumMod val="50000"/>
                  </a:schemeClr>
                </a:solidFill>
              </a:rPr>
              <a:t>demain</a:t>
            </a:r>
            <a:r>
              <a:rPr lang="en-GB" sz="2000" dirty="0">
                <a:solidFill>
                  <a:schemeClr val="accent5">
                    <a:lumMod val="50000"/>
                  </a:schemeClr>
                </a:solidFill>
              </a:rPr>
              <a:t> 3</a:t>
            </a:r>
          </a:p>
          <a:p>
            <a:pPr algn="ctr"/>
            <a:r>
              <a:rPr lang="en-GB" sz="2000" dirty="0" err="1">
                <a:solidFill>
                  <a:schemeClr val="accent5">
                    <a:lumMod val="50000"/>
                  </a:schemeClr>
                </a:solidFill>
              </a:rPr>
              <a:t>aujourd’hui</a:t>
            </a:r>
            <a:r>
              <a:rPr lang="en-GB" sz="2000" dirty="0">
                <a:solidFill>
                  <a:schemeClr val="accent5">
                    <a:lumMod val="50000"/>
                  </a:schemeClr>
                </a:solidFill>
              </a:rPr>
              <a:t> 2</a:t>
            </a:r>
          </a:p>
          <a:p>
            <a:pPr algn="ctr"/>
            <a:r>
              <a:rPr lang="en-GB" sz="2000" dirty="0" err="1">
                <a:solidFill>
                  <a:schemeClr val="accent5">
                    <a:lumMod val="50000"/>
                  </a:schemeClr>
                </a:solidFill>
              </a:rPr>
              <a:t>aujourd’hui</a:t>
            </a:r>
            <a:r>
              <a:rPr lang="en-GB" sz="2000" dirty="0">
                <a:solidFill>
                  <a:schemeClr val="accent5">
                    <a:lumMod val="50000"/>
                  </a:schemeClr>
                </a:solidFill>
              </a:rPr>
              <a:t> 3</a:t>
            </a:r>
          </a:p>
        </p:txBody>
      </p:sp>
      <p:sp>
        <p:nvSpPr>
          <p:cNvPr id="15" name="TextBox 14">
            <a:extLst>
              <a:ext uri="{FF2B5EF4-FFF2-40B4-BE49-F238E27FC236}">
                <a16:creationId xmlns:a16="http://schemas.microsoft.com/office/drawing/2014/main" id="{B7B29DFF-B6A0-4940-8F6C-1907CF3A63BB}"/>
              </a:ext>
            </a:extLst>
          </p:cNvPr>
          <p:cNvSpPr txBox="1"/>
          <p:nvPr/>
        </p:nvSpPr>
        <p:spPr>
          <a:xfrm>
            <a:off x="200025" y="1276350"/>
            <a:ext cx="1809750" cy="2246769"/>
          </a:xfrm>
          <a:prstGeom prst="rect">
            <a:avLst/>
          </a:prstGeom>
          <a:noFill/>
          <a:ln w="19050">
            <a:solidFill>
              <a:schemeClr val="tx1"/>
            </a:solidFill>
          </a:ln>
        </p:spPr>
        <p:txBody>
          <a:bodyPr wrap="square" rtlCol="0">
            <a:spAutoFit/>
          </a:bodyPr>
          <a:lstStyle/>
          <a:p>
            <a:pPr algn="ctr"/>
            <a:r>
              <a:rPr lang="en-GB" sz="2000" b="1" dirty="0">
                <a:solidFill>
                  <a:schemeClr val="accent5">
                    <a:lumMod val="50000"/>
                  </a:schemeClr>
                </a:solidFill>
              </a:rPr>
              <a:t>Groupe 1</a:t>
            </a:r>
          </a:p>
          <a:p>
            <a:pPr algn="ctr"/>
            <a:r>
              <a:rPr lang="en-GB" sz="2000" dirty="0" err="1">
                <a:solidFill>
                  <a:schemeClr val="accent5">
                    <a:lumMod val="50000"/>
                  </a:schemeClr>
                </a:solidFill>
              </a:rPr>
              <a:t>demain</a:t>
            </a:r>
            <a:r>
              <a:rPr lang="en-GB" sz="2000" dirty="0">
                <a:solidFill>
                  <a:schemeClr val="accent5">
                    <a:lumMod val="50000"/>
                  </a:schemeClr>
                </a:solidFill>
              </a:rPr>
              <a:t> 1 </a:t>
            </a:r>
          </a:p>
          <a:p>
            <a:pPr algn="ctr"/>
            <a:r>
              <a:rPr lang="en-GB" sz="2000" dirty="0" err="1">
                <a:solidFill>
                  <a:schemeClr val="accent5">
                    <a:lumMod val="50000"/>
                  </a:schemeClr>
                </a:solidFill>
              </a:rPr>
              <a:t>demain</a:t>
            </a:r>
            <a:r>
              <a:rPr lang="en-GB" sz="2000" dirty="0">
                <a:solidFill>
                  <a:schemeClr val="accent5">
                    <a:lumMod val="50000"/>
                  </a:schemeClr>
                </a:solidFill>
              </a:rPr>
              <a:t> 2 </a:t>
            </a:r>
          </a:p>
          <a:p>
            <a:pPr algn="ctr"/>
            <a:r>
              <a:rPr lang="en-GB" sz="2000" dirty="0" err="1">
                <a:solidFill>
                  <a:schemeClr val="accent5">
                    <a:lumMod val="50000"/>
                  </a:schemeClr>
                </a:solidFill>
              </a:rPr>
              <a:t>aujourd’hui</a:t>
            </a:r>
            <a:r>
              <a:rPr lang="en-GB" sz="2000" dirty="0">
                <a:solidFill>
                  <a:schemeClr val="accent5">
                    <a:lumMod val="50000"/>
                  </a:schemeClr>
                </a:solidFill>
              </a:rPr>
              <a:t> 1</a:t>
            </a:r>
          </a:p>
          <a:p>
            <a:pPr algn="ctr"/>
            <a:r>
              <a:rPr lang="en-GB" sz="2000" dirty="0" err="1">
                <a:solidFill>
                  <a:schemeClr val="accent5">
                    <a:lumMod val="50000"/>
                  </a:schemeClr>
                </a:solidFill>
              </a:rPr>
              <a:t>demain</a:t>
            </a:r>
            <a:r>
              <a:rPr lang="en-GB" sz="2000" dirty="0">
                <a:solidFill>
                  <a:schemeClr val="accent5">
                    <a:lumMod val="50000"/>
                  </a:schemeClr>
                </a:solidFill>
              </a:rPr>
              <a:t> 3</a:t>
            </a:r>
          </a:p>
          <a:p>
            <a:pPr algn="ctr"/>
            <a:r>
              <a:rPr lang="en-GB" sz="2000" dirty="0" err="1">
                <a:solidFill>
                  <a:schemeClr val="accent5">
                    <a:lumMod val="50000"/>
                  </a:schemeClr>
                </a:solidFill>
              </a:rPr>
              <a:t>aujourd’hui</a:t>
            </a:r>
            <a:r>
              <a:rPr lang="en-GB" sz="2000" dirty="0">
                <a:solidFill>
                  <a:schemeClr val="accent5">
                    <a:lumMod val="50000"/>
                  </a:schemeClr>
                </a:solidFill>
              </a:rPr>
              <a:t> 2</a:t>
            </a:r>
          </a:p>
          <a:p>
            <a:pPr algn="ctr"/>
            <a:r>
              <a:rPr lang="en-GB" sz="2000" dirty="0" err="1">
                <a:solidFill>
                  <a:schemeClr val="accent5">
                    <a:lumMod val="50000"/>
                  </a:schemeClr>
                </a:solidFill>
              </a:rPr>
              <a:t>aujourd’hui</a:t>
            </a:r>
            <a:r>
              <a:rPr lang="en-GB" sz="2000" dirty="0">
                <a:solidFill>
                  <a:schemeClr val="accent5">
                    <a:lumMod val="50000"/>
                  </a:schemeClr>
                </a:solidFill>
              </a:rPr>
              <a:t> 3</a:t>
            </a:r>
          </a:p>
        </p:txBody>
      </p:sp>
      <p:sp>
        <p:nvSpPr>
          <p:cNvPr id="16" name="TextBox 15">
            <a:extLst>
              <a:ext uri="{FF2B5EF4-FFF2-40B4-BE49-F238E27FC236}">
                <a16:creationId xmlns:a16="http://schemas.microsoft.com/office/drawing/2014/main" id="{052F9E41-2209-4941-9CD5-9D9F6B321969}"/>
              </a:ext>
            </a:extLst>
          </p:cNvPr>
          <p:cNvSpPr txBox="1"/>
          <p:nvPr/>
        </p:nvSpPr>
        <p:spPr>
          <a:xfrm>
            <a:off x="8168077" y="1276347"/>
            <a:ext cx="1809750" cy="2246769"/>
          </a:xfrm>
          <a:prstGeom prst="rect">
            <a:avLst/>
          </a:prstGeom>
          <a:noFill/>
          <a:ln w="19050">
            <a:solidFill>
              <a:schemeClr val="tx1"/>
            </a:solidFill>
          </a:ln>
        </p:spPr>
        <p:txBody>
          <a:bodyPr wrap="square" rtlCol="0">
            <a:spAutoFit/>
          </a:bodyPr>
          <a:lstStyle/>
          <a:p>
            <a:pPr algn="ctr"/>
            <a:r>
              <a:rPr lang="en-GB" sz="2000" b="1" dirty="0">
                <a:solidFill>
                  <a:schemeClr val="accent5">
                    <a:lumMod val="50000"/>
                  </a:schemeClr>
                </a:solidFill>
              </a:rPr>
              <a:t>Groupe 1</a:t>
            </a:r>
          </a:p>
          <a:p>
            <a:pPr algn="ctr"/>
            <a:r>
              <a:rPr lang="en-GB" sz="2000" dirty="0" err="1">
                <a:solidFill>
                  <a:schemeClr val="accent5">
                    <a:lumMod val="50000"/>
                  </a:schemeClr>
                </a:solidFill>
              </a:rPr>
              <a:t>demain</a:t>
            </a:r>
            <a:r>
              <a:rPr lang="en-GB" sz="2000" dirty="0">
                <a:solidFill>
                  <a:schemeClr val="accent5">
                    <a:lumMod val="50000"/>
                  </a:schemeClr>
                </a:solidFill>
              </a:rPr>
              <a:t> 1 </a:t>
            </a:r>
          </a:p>
          <a:p>
            <a:pPr algn="ctr"/>
            <a:r>
              <a:rPr lang="en-GB" sz="2000" dirty="0" err="1">
                <a:solidFill>
                  <a:schemeClr val="accent5">
                    <a:lumMod val="50000"/>
                  </a:schemeClr>
                </a:solidFill>
              </a:rPr>
              <a:t>demain</a:t>
            </a:r>
            <a:r>
              <a:rPr lang="en-GB" sz="2000" dirty="0">
                <a:solidFill>
                  <a:schemeClr val="accent5">
                    <a:lumMod val="50000"/>
                  </a:schemeClr>
                </a:solidFill>
              </a:rPr>
              <a:t> 2 </a:t>
            </a:r>
          </a:p>
          <a:p>
            <a:pPr algn="ctr"/>
            <a:r>
              <a:rPr lang="en-GB" sz="2000" dirty="0" err="1">
                <a:solidFill>
                  <a:schemeClr val="accent5">
                    <a:lumMod val="50000"/>
                  </a:schemeClr>
                </a:solidFill>
              </a:rPr>
              <a:t>aujourd’hui</a:t>
            </a:r>
            <a:r>
              <a:rPr lang="en-GB" sz="2000" dirty="0">
                <a:solidFill>
                  <a:schemeClr val="accent5">
                    <a:lumMod val="50000"/>
                  </a:schemeClr>
                </a:solidFill>
              </a:rPr>
              <a:t> 1</a:t>
            </a:r>
          </a:p>
          <a:p>
            <a:pPr algn="ctr"/>
            <a:r>
              <a:rPr lang="en-GB" sz="2000" dirty="0" err="1">
                <a:solidFill>
                  <a:schemeClr val="accent5">
                    <a:lumMod val="50000"/>
                  </a:schemeClr>
                </a:solidFill>
              </a:rPr>
              <a:t>demain</a:t>
            </a:r>
            <a:r>
              <a:rPr lang="en-GB" sz="2000" dirty="0">
                <a:solidFill>
                  <a:schemeClr val="accent5">
                    <a:lumMod val="50000"/>
                  </a:schemeClr>
                </a:solidFill>
              </a:rPr>
              <a:t> 3</a:t>
            </a:r>
          </a:p>
          <a:p>
            <a:pPr algn="ctr"/>
            <a:r>
              <a:rPr lang="en-GB" sz="2000" dirty="0" err="1">
                <a:solidFill>
                  <a:schemeClr val="accent5">
                    <a:lumMod val="50000"/>
                  </a:schemeClr>
                </a:solidFill>
              </a:rPr>
              <a:t>aujourd’hui</a:t>
            </a:r>
            <a:r>
              <a:rPr lang="en-GB" sz="2000" dirty="0">
                <a:solidFill>
                  <a:schemeClr val="accent5">
                    <a:lumMod val="50000"/>
                  </a:schemeClr>
                </a:solidFill>
              </a:rPr>
              <a:t> 2</a:t>
            </a:r>
          </a:p>
          <a:p>
            <a:pPr algn="ctr"/>
            <a:r>
              <a:rPr lang="en-GB" sz="2000" dirty="0" err="1">
                <a:solidFill>
                  <a:schemeClr val="accent5">
                    <a:lumMod val="50000"/>
                  </a:schemeClr>
                </a:solidFill>
              </a:rPr>
              <a:t>aujourd’hui</a:t>
            </a:r>
            <a:r>
              <a:rPr lang="en-GB" sz="2000" dirty="0">
                <a:solidFill>
                  <a:schemeClr val="accent5">
                    <a:lumMod val="50000"/>
                  </a:schemeClr>
                </a:solidFill>
              </a:rPr>
              <a:t> 3</a:t>
            </a:r>
          </a:p>
        </p:txBody>
      </p:sp>
      <p:sp>
        <p:nvSpPr>
          <p:cNvPr id="17" name="TextBox 16">
            <a:extLst>
              <a:ext uri="{FF2B5EF4-FFF2-40B4-BE49-F238E27FC236}">
                <a16:creationId xmlns:a16="http://schemas.microsoft.com/office/drawing/2014/main" id="{FBDE3180-E390-492E-BF25-C0213E932244}"/>
              </a:ext>
            </a:extLst>
          </p:cNvPr>
          <p:cNvSpPr txBox="1"/>
          <p:nvPr/>
        </p:nvSpPr>
        <p:spPr>
          <a:xfrm>
            <a:off x="10160088" y="1276346"/>
            <a:ext cx="1809750" cy="2246769"/>
          </a:xfrm>
          <a:prstGeom prst="rect">
            <a:avLst/>
          </a:prstGeom>
          <a:noFill/>
          <a:ln w="19050">
            <a:solidFill>
              <a:schemeClr val="tx1"/>
            </a:solidFill>
          </a:ln>
        </p:spPr>
        <p:txBody>
          <a:bodyPr wrap="square" rtlCol="0">
            <a:spAutoFit/>
          </a:bodyPr>
          <a:lstStyle/>
          <a:p>
            <a:pPr algn="ctr"/>
            <a:r>
              <a:rPr lang="en-GB" sz="2000" b="1" dirty="0">
                <a:solidFill>
                  <a:schemeClr val="accent5">
                    <a:lumMod val="50000"/>
                  </a:schemeClr>
                </a:solidFill>
              </a:rPr>
              <a:t>Groupe 1</a:t>
            </a:r>
          </a:p>
          <a:p>
            <a:pPr algn="ctr"/>
            <a:r>
              <a:rPr lang="en-GB" sz="2000" dirty="0" err="1">
                <a:solidFill>
                  <a:schemeClr val="accent5">
                    <a:lumMod val="50000"/>
                  </a:schemeClr>
                </a:solidFill>
              </a:rPr>
              <a:t>demain</a:t>
            </a:r>
            <a:r>
              <a:rPr lang="en-GB" sz="2000" dirty="0">
                <a:solidFill>
                  <a:schemeClr val="accent5">
                    <a:lumMod val="50000"/>
                  </a:schemeClr>
                </a:solidFill>
              </a:rPr>
              <a:t> 1 </a:t>
            </a:r>
          </a:p>
          <a:p>
            <a:pPr algn="ctr"/>
            <a:r>
              <a:rPr lang="en-GB" sz="2000" dirty="0" err="1">
                <a:solidFill>
                  <a:schemeClr val="accent5">
                    <a:lumMod val="50000"/>
                  </a:schemeClr>
                </a:solidFill>
              </a:rPr>
              <a:t>demain</a:t>
            </a:r>
            <a:r>
              <a:rPr lang="en-GB" sz="2000" dirty="0">
                <a:solidFill>
                  <a:schemeClr val="accent5">
                    <a:lumMod val="50000"/>
                  </a:schemeClr>
                </a:solidFill>
              </a:rPr>
              <a:t> 2 </a:t>
            </a:r>
          </a:p>
          <a:p>
            <a:pPr algn="ctr"/>
            <a:r>
              <a:rPr lang="en-GB" sz="2000" dirty="0" err="1">
                <a:solidFill>
                  <a:schemeClr val="accent5">
                    <a:lumMod val="50000"/>
                  </a:schemeClr>
                </a:solidFill>
              </a:rPr>
              <a:t>aujourd’hui</a:t>
            </a:r>
            <a:r>
              <a:rPr lang="en-GB" sz="2000" dirty="0">
                <a:solidFill>
                  <a:schemeClr val="accent5">
                    <a:lumMod val="50000"/>
                  </a:schemeClr>
                </a:solidFill>
              </a:rPr>
              <a:t> 1</a:t>
            </a:r>
          </a:p>
          <a:p>
            <a:pPr algn="ctr"/>
            <a:r>
              <a:rPr lang="en-GB" sz="2000" dirty="0" err="1">
                <a:solidFill>
                  <a:schemeClr val="accent5">
                    <a:lumMod val="50000"/>
                  </a:schemeClr>
                </a:solidFill>
              </a:rPr>
              <a:t>demain</a:t>
            </a:r>
            <a:r>
              <a:rPr lang="en-GB" sz="2000" dirty="0">
                <a:solidFill>
                  <a:schemeClr val="accent5">
                    <a:lumMod val="50000"/>
                  </a:schemeClr>
                </a:solidFill>
              </a:rPr>
              <a:t> 3</a:t>
            </a:r>
          </a:p>
          <a:p>
            <a:pPr algn="ctr"/>
            <a:r>
              <a:rPr lang="en-GB" sz="2000" dirty="0" err="1">
                <a:solidFill>
                  <a:schemeClr val="accent5">
                    <a:lumMod val="50000"/>
                  </a:schemeClr>
                </a:solidFill>
              </a:rPr>
              <a:t>aujourd’hui</a:t>
            </a:r>
            <a:r>
              <a:rPr lang="en-GB" sz="2000" dirty="0">
                <a:solidFill>
                  <a:schemeClr val="accent5">
                    <a:lumMod val="50000"/>
                  </a:schemeClr>
                </a:solidFill>
              </a:rPr>
              <a:t> 2</a:t>
            </a:r>
          </a:p>
          <a:p>
            <a:pPr algn="ctr"/>
            <a:r>
              <a:rPr lang="en-GB" sz="2000" dirty="0" err="1">
                <a:solidFill>
                  <a:schemeClr val="accent5">
                    <a:lumMod val="50000"/>
                  </a:schemeClr>
                </a:solidFill>
              </a:rPr>
              <a:t>aujourd’hui</a:t>
            </a:r>
            <a:r>
              <a:rPr lang="en-GB" sz="2000" dirty="0">
                <a:solidFill>
                  <a:schemeClr val="accent5">
                    <a:lumMod val="50000"/>
                  </a:schemeClr>
                </a:solidFill>
              </a:rPr>
              <a:t> 3</a:t>
            </a:r>
          </a:p>
        </p:txBody>
      </p:sp>
      <p:sp>
        <p:nvSpPr>
          <p:cNvPr id="18" name="TextBox 17">
            <a:extLst>
              <a:ext uri="{FF2B5EF4-FFF2-40B4-BE49-F238E27FC236}">
                <a16:creationId xmlns:a16="http://schemas.microsoft.com/office/drawing/2014/main" id="{D5314BDC-0DBD-409E-9CD0-8538331A7901}"/>
              </a:ext>
            </a:extLst>
          </p:cNvPr>
          <p:cNvSpPr txBox="1"/>
          <p:nvPr/>
        </p:nvSpPr>
        <p:spPr>
          <a:xfrm>
            <a:off x="6176064" y="1276348"/>
            <a:ext cx="1809750" cy="2246769"/>
          </a:xfrm>
          <a:prstGeom prst="rect">
            <a:avLst/>
          </a:prstGeom>
          <a:noFill/>
          <a:ln w="19050">
            <a:solidFill>
              <a:schemeClr val="tx1"/>
            </a:solidFill>
          </a:ln>
        </p:spPr>
        <p:txBody>
          <a:bodyPr wrap="square" rtlCol="0">
            <a:spAutoFit/>
          </a:bodyPr>
          <a:lstStyle/>
          <a:p>
            <a:pPr algn="ctr"/>
            <a:r>
              <a:rPr lang="en-GB" sz="2000" b="1" dirty="0">
                <a:solidFill>
                  <a:schemeClr val="accent5">
                    <a:lumMod val="50000"/>
                  </a:schemeClr>
                </a:solidFill>
              </a:rPr>
              <a:t>Groupe 1</a:t>
            </a:r>
          </a:p>
          <a:p>
            <a:pPr algn="ctr"/>
            <a:r>
              <a:rPr lang="en-GB" sz="2000" dirty="0" err="1">
                <a:solidFill>
                  <a:schemeClr val="accent5">
                    <a:lumMod val="50000"/>
                  </a:schemeClr>
                </a:solidFill>
              </a:rPr>
              <a:t>demain</a:t>
            </a:r>
            <a:r>
              <a:rPr lang="en-GB" sz="2000" dirty="0">
                <a:solidFill>
                  <a:schemeClr val="accent5">
                    <a:lumMod val="50000"/>
                  </a:schemeClr>
                </a:solidFill>
              </a:rPr>
              <a:t> 1 </a:t>
            </a:r>
          </a:p>
          <a:p>
            <a:pPr algn="ctr"/>
            <a:r>
              <a:rPr lang="en-GB" sz="2000" dirty="0" err="1">
                <a:solidFill>
                  <a:schemeClr val="accent5">
                    <a:lumMod val="50000"/>
                  </a:schemeClr>
                </a:solidFill>
              </a:rPr>
              <a:t>demain</a:t>
            </a:r>
            <a:r>
              <a:rPr lang="en-GB" sz="2000" dirty="0">
                <a:solidFill>
                  <a:schemeClr val="accent5">
                    <a:lumMod val="50000"/>
                  </a:schemeClr>
                </a:solidFill>
              </a:rPr>
              <a:t> 2 </a:t>
            </a:r>
          </a:p>
          <a:p>
            <a:pPr algn="ctr"/>
            <a:r>
              <a:rPr lang="en-GB" sz="2000" dirty="0" err="1">
                <a:solidFill>
                  <a:schemeClr val="accent5">
                    <a:lumMod val="50000"/>
                  </a:schemeClr>
                </a:solidFill>
              </a:rPr>
              <a:t>aujourd’hui</a:t>
            </a:r>
            <a:r>
              <a:rPr lang="en-GB" sz="2000" dirty="0">
                <a:solidFill>
                  <a:schemeClr val="accent5">
                    <a:lumMod val="50000"/>
                  </a:schemeClr>
                </a:solidFill>
              </a:rPr>
              <a:t> 1</a:t>
            </a:r>
          </a:p>
          <a:p>
            <a:pPr algn="ctr"/>
            <a:r>
              <a:rPr lang="en-GB" sz="2000" dirty="0" err="1">
                <a:solidFill>
                  <a:schemeClr val="accent5">
                    <a:lumMod val="50000"/>
                  </a:schemeClr>
                </a:solidFill>
              </a:rPr>
              <a:t>demain</a:t>
            </a:r>
            <a:r>
              <a:rPr lang="en-GB" sz="2000" dirty="0">
                <a:solidFill>
                  <a:schemeClr val="accent5">
                    <a:lumMod val="50000"/>
                  </a:schemeClr>
                </a:solidFill>
              </a:rPr>
              <a:t> 3</a:t>
            </a:r>
          </a:p>
          <a:p>
            <a:pPr algn="ctr"/>
            <a:r>
              <a:rPr lang="en-GB" sz="2000" dirty="0" err="1">
                <a:solidFill>
                  <a:schemeClr val="accent5">
                    <a:lumMod val="50000"/>
                  </a:schemeClr>
                </a:solidFill>
              </a:rPr>
              <a:t>aujourd’hui</a:t>
            </a:r>
            <a:r>
              <a:rPr lang="en-GB" sz="2000" dirty="0">
                <a:solidFill>
                  <a:schemeClr val="accent5">
                    <a:lumMod val="50000"/>
                  </a:schemeClr>
                </a:solidFill>
              </a:rPr>
              <a:t> 2</a:t>
            </a:r>
          </a:p>
          <a:p>
            <a:pPr algn="ctr"/>
            <a:r>
              <a:rPr lang="en-GB" sz="2000" dirty="0" err="1">
                <a:solidFill>
                  <a:schemeClr val="accent5">
                    <a:lumMod val="50000"/>
                  </a:schemeClr>
                </a:solidFill>
              </a:rPr>
              <a:t>aujourd’hui</a:t>
            </a:r>
            <a:r>
              <a:rPr lang="en-GB" sz="2000" dirty="0">
                <a:solidFill>
                  <a:schemeClr val="accent5">
                    <a:lumMod val="50000"/>
                  </a:schemeClr>
                </a:solidFill>
              </a:rPr>
              <a:t> 3</a:t>
            </a:r>
          </a:p>
        </p:txBody>
      </p:sp>
      <p:sp>
        <p:nvSpPr>
          <p:cNvPr id="19" name="TextBox 18">
            <a:extLst>
              <a:ext uri="{FF2B5EF4-FFF2-40B4-BE49-F238E27FC236}">
                <a16:creationId xmlns:a16="http://schemas.microsoft.com/office/drawing/2014/main" id="{ECB390DF-43E9-44EC-AC2F-3AD9F74393E4}"/>
              </a:ext>
            </a:extLst>
          </p:cNvPr>
          <p:cNvSpPr txBox="1"/>
          <p:nvPr/>
        </p:nvSpPr>
        <p:spPr>
          <a:xfrm>
            <a:off x="200025" y="3800475"/>
            <a:ext cx="1809750" cy="2246769"/>
          </a:xfrm>
          <a:prstGeom prst="rect">
            <a:avLst/>
          </a:prstGeom>
          <a:noFill/>
          <a:ln w="19050">
            <a:solidFill>
              <a:schemeClr val="tx1"/>
            </a:solidFill>
          </a:ln>
        </p:spPr>
        <p:txBody>
          <a:bodyPr wrap="square" rtlCol="0">
            <a:spAutoFit/>
          </a:bodyPr>
          <a:lstStyle/>
          <a:p>
            <a:pPr algn="ctr"/>
            <a:r>
              <a:rPr lang="en-GB" sz="2000" b="1" dirty="0">
                <a:solidFill>
                  <a:schemeClr val="accent5">
                    <a:lumMod val="50000"/>
                  </a:schemeClr>
                </a:solidFill>
              </a:rPr>
              <a:t>Groupe 2</a:t>
            </a:r>
          </a:p>
          <a:p>
            <a:pPr algn="ctr"/>
            <a:r>
              <a:rPr lang="en-GB" sz="2000" dirty="0" err="1">
                <a:solidFill>
                  <a:schemeClr val="accent5">
                    <a:lumMod val="50000"/>
                  </a:schemeClr>
                </a:solidFill>
              </a:rPr>
              <a:t>demain</a:t>
            </a:r>
            <a:r>
              <a:rPr lang="en-GB" sz="2000" dirty="0">
                <a:solidFill>
                  <a:schemeClr val="accent5">
                    <a:lumMod val="50000"/>
                  </a:schemeClr>
                </a:solidFill>
              </a:rPr>
              <a:t> 1 </a:t>
            </a:r>
          </a:p>
          <a:p>
            <a:pPr algn="ctr"/>
            <a:r>
              <a:rPr lang="en-GB" sz="2000" dirty="0" err="1">
                <a:solidFill>
                  <a:schemeClr val="accent5">
                    <a:lumMod val="50000"/>
                  </a:schemeClr>
                </a:solidFill>
              </a:rPr>
              <a:t>aujourd’hui</a:t>
            </a:r>
            <a:r>
              <a:rPr lang="en-GB" sz="2000" dirty="0">
                <a:solidFill>
                  <a:schemeClr val="accent5">
                    <a:lumMod val="50000"/>
                  </a:schemeClr>
                </a:solidFill>
              </a:rPr>
              <a:t> 1</a:t>
            </a:r>
          </a:p>
          <a:p>
            <a:pPr algn="ctr"/>
            <a:r>
              <a:rPr lang="en-GB" sz="2000" dirty="0" err="1">
                <a:solidFill>
                  <a:schemeClr val="accent5">
                    <a:lumMod val="50000"/>
                  </a:schemeClr>
                </a:solidFill>
              </a:rPr>
              <a:t>aujourd’hui</a:t>
            </a:r>
            <a:r>
              <a:rPr lang="en-GB" sz="2000" dirty="0">
                <a:solidFill>
                  <a:schemeClr val="accent5">
                    <a:lumMod val="50000"/>
                  </a:schemeClr>
                </a:solidFill>
              </a:rPr>
              <a:t> 2</a:t>
            </a:r>
          </a:p>
          <a:p>
            <a:pPr algn="ctr"/>
            <a:r>
              <a:rPr lang="en-GB" sz="2000" dirty="0" err="1">
                <a:solidFill>
                  <a:schemeClr val="accent5">
                    <a:lumMod val="50000"/>
                  </a:schemeClr>
                </a:solidFill>
              </a:rPr>
              <a:t>demain</a:t>
            </a:r>
            <a:r>
              <a:rPr lang="en-GB" sz="2000" dirty="0">
                <a:solidFill>
                  <a:schemeClr val="accent5">
                    <a:lumMod val="50000"/>
                  </a:schemeClr>
                </a:solidFill>
              </a:rPr>
              <a:t> 2</a:t>
            </a:r>
          </a:p>
          <a:p>
            <a:pPr algn="ctr"/>
            <a:r>
              <a:rPr lang="en-GB" sz="2000" dirty="0" err="1">
                <a:solidFill>
                  <a:schemeClr val="accent5">
                    <a:lumMod val="50000"/>
                  </a:schemeClr>
                </a:solidFill>
              </a:rPr>
              <a:t>demain</a:t>
            </a:r>
            <a:r>
              <a:rPr lang="en-GB" sz="2000" dirty="0">
                <a:solidFill>
                  <a:schemeClr val="accent5">
                    <a:lumMod val="50000"/>
                  </a:schemeClr>
                </a:solidFill>
              </a:rPr>
              <a:t> 3</a:t>
            </a:r>
          </a:p>
          <a:p>
            <a:pPr algn="ctr"/>
            <a:r>
              <a:rPr lang="en-GB" sz="2000" dirty="0" err="1">
                <a:solidFill>
                  <a:schemeClr val="accent5">
                    <a:lumMod val="50000"/>
                  </a:schemeClr>
                </a:solidFill>
              </a:rPr>
              <a:t>aujourd’hui</a:t>
            </a:r>
            <a:r>
              <a:rPr lang="en-GB" sz="2000" dirty="0">
                <a:solidFill>
                  <a:schemeClr val="accent5">
                    <a:lumMod val="50000"/>
                  </a:schemeClr>
                </a:solidFill>
              </a:rPr>
              <a:t> 3</a:t>
            </a:r>
          </a:p>
        </p:txBody>
      </p:sp>
      <p:sp>
        <p:nvSpPr>
          <p:cNvPr id="20" name="TextBox 19">
            <a:extLst>
              <a:ext uri="{FF2B5EF4-FFF2-40B4-BE49-F238E27FC236}">
                <a16:creationId xmlns:a16="http://schemas.microsoft.com/office/drawing/2014/main" id="{F8991D87-BE8A-4D3B-9FFF-41F906096B06}"/>
              </a:ext>
            </a:extLst>
          </p:cNvPr>
          <p:cNvSpPr txBox="1"/>
          <p:nvPr/>
        </p:nvSpPr>
        <p:spPr>
          <a:xfrm>
            <a:off x="10160088" y="3800474"/>
            <a:ext cx="1809750" cy="2246769"/>
          </a:xfrm>
          <a:prstGeom prst="rect">
            <a:avLst/>
          </a:prstGeom>
          <a:noFill/>
          <a:ln w="19050">
            <a:solidFill>
              <a:schemeClr val="tx1"/>
            </a:solidFill>
          </a:ln>
        </p:spPr>
        <p:txBody>
          <a:bodyPr wrap="square" rtlCol="0">
            <a:spAutoFit/>
          </a:bodyPr>
          <a:lstStyle/>
          <a:p>
            <a:pPr algn="ctr"/>
            <a:r>
              <a:rPr lang="en-GB" sz="2000" b="1" dirty="0">
                <a:solidFill>
                  <a:schemeClr val="accent5">
                    <a:lumMod val="50000"/>
                  </a:schemeClr>
                </a:solidFill>
              </a:rPr>
              <a:t>Groupe 2</a:t>
            </a:r>
          </a:p>
          <a:p>
            <a:pPr algn="ctr"/>
            <a:r>
              <a:rPr lang="en-GB" sz="2000" dirty="0" err="1">
                <a:solidFill>
                  <a:schemeClr val="accent5">
                    <a:lumMod val="50000"/>
                  </a:schemeClr>
                </a:solidFill>
              </a:rPr>
              <a:t>demain</a:t>
            </a:r>
            <a:r>
              <a:rPr lang="en-GB" sz="2000" dirty="0">
                <a:solidFill>
                  <a:schemeClr val="accent5">
                    <a:lumMod val="50000"/>
                  </a:schemeClr>
                </a:solidFill>
              </a:rPr>
              <a:t> 1 </a:t>
            </a:r>
          </a:p>
          <a:p>
            <a:pPr algn="ctr"/>
            <a:r>
              <a:rPr lang="en-GB" sz="2000" dirty="0" err="1">
                <a:solidFill>
                  <a:schemeClr val="accent5">
                    <a:lumMod val="50000"/>
                  </a:schemeClr>
                </a:solidFill>
              </a:rPr>
              <a:t>aujourd’hui</a:t>
            </a:r>
            <a:r>
              <a:rPr lang="en-GB" sz="2000" dirty="0">
                <a:solidFill>
                  <a:schemeClr val="accent5">
                    <a:lumMod val="50000"/>
                  </a:schemeClr>
                </a:solidFill>
              </a:rPr>
              <a:t> 1</a:t>
            </a:r>
          </a:p>
          <a:p>
            <a:pPr algn="ctr"/>
            <a:r>
              <a:rPr lang="en-GB" sz="2000" dirty="0" err="1">
                <a:solidFill>
                  <a:schemeClr val="accent5">
                    <a:lumMod val="50000"/>
                  </a:schemeClr>
                </a:solidFill>
              </a:rPr>
              <a:t>aujourd’hui</a:t>
            </a:r>
            <a:r>
              <a:rPr lang="en-GB" sz="2000" dirty="0">
                <a:solidFill>
                  <a:schemeClr val="accent5">
                    <a:lumMod val="50000"/>
                  </a:schemeClr>
                </a:solidFill>
              </a:rPr>
              <a:t> 2</a:t>
            </a:r>
          </a:p>
          <a:p>
            <a:pPr algn="ctr"/>
            <a:r>
              <a:rPr lang="en-GB" sz="2000" dirty="0" err="1">
                <a:solidFill>
                  <a:schemeClr val="accent5">
                    <a:lumMod val="50000"/>
                  </a:schemeClr>
                </a:solidFill>
              </a:rPr>
              <a:t>demain</a:t>
            </a:r>
            <a:r>
              <a:rPr lang="en-GB" sz="2000" dirty="0">
                <a:solidFill>
                  <a:schemeClr val="accent5">
                    <a:lumMod val="50000"/>
                  </a:schemeClr>
                </a:solidFill>
              </a:rPr>
              <a:t> 2</a:t>
            </a:r>
          </a:p>
          <a:p>
            <a:pPr algn="ctr"/>
            <a:r>
              <a:rPr lang="en-GB" sz="2000" dirty="0" err="1">
                <a:solidFill>
                  <a:schemeClr val="accent5">
                    <a:lumMod val="50000"/>
                  </a:schemeClr>
                </a:solidFill>
              </a:rPr>
              <a:t>demain</a:t>
            </a:r>
            <a:r>
              <a:rPr lang="en-GB" sz="2000" dirty="0">
                <a:solidFill>
                  <a:schemeClr val="accent5">
                    <a:lumMod val="50000"/>
                  </a:schemeClr>
                </a:solidFill>
              </a:rPr>
              <a:t> 3</a:t>
            </a:r>
          </a:p>
          <a:p>
            <a:pPr algn="ctr"/>
            <a:r>
              <a:rPr lang="en-GB" sz="2000" dirty="0" err="1">
                <a:solidFill>
                  <a:schemeClr val="accent5">
                    <a:lumMod val="50000"/>
                  </a:schemeClr>
                </a:solidFill>
              </a:rPr>
              <a:t>aujourd’hui</a:t>
            </a:r>
            <a:r>
              <a:rPr lang="en-GB" sz="2000" dirty="0">
                <a:solidFill>
                  <a:schemeClr val="accent5">
                    <a:lumMod val="50000"/>
                  </a:schemeClr>
                </a:solidFill>
              </a:rPr>
              <a:t> 3</a:t>
            </a:r>
          </a:p>
        </p:txBody>
      </p:sp>
      <p:sp>
        <p:nvSpPr>
          <p:cNvPr id="21" name="TextBox 20">
            <a:extLst>
              <a:ext uri="{FF2B5EF4-FFF2-40B4-BE49-F238E27FC236}">
                <a16:creationId xmlns:a16="http://schemas.microsoft.com/office/drawing/2014/main" id="{13ACD6D7-43B5-47D5-A206-6B3F58877270}"/>
              </a:ext>
            </a:extLst>
          </p:cNvPr>
          <p:cNvSpPr txBox="1"/>
          <p:nvPr/>
        </p:nvSpPr>
        <p:spPr>
          <a:xfrm>
            <a:off x="8168077" y="3800473"/>
            <a:ext cx="1809750" cy="2246769"/>
          </a:xfrm>
          <a:prstGeom prst="rect">
            <a:avLst/>
          </a:prstGeom>
          <a:noFill/>
          <a:ln w="19050">
            <a:solidFill>
              <a:schemeClr val="tx1"/>
            </a:solidFill>
          </a:ln>
        </p:spPr>
        <p:txBody>
          <a:bodyPr wrap="square" rtlCol="0">
            <a:spAutoFit/>
          </a:bodyPr>
          <a:lstStyle/>
          <a:p>
            <a:pPr algn="ctr"/>
            <a:r>
              <a:rPr lang="en-GB" sz="2000" b="1" dirty="0">
                <a:solidFill>
                  <a:schemeClr val="accent5">
                    <a:lumMod val="50000"/>
                  </a:schemeClr>
                </a:solidFill>
              </a:rPr>
              <a:t>Groupe 2</a:t>
            </a:r>
          </a:p>
          <a:p>
            <a:pPr algn="ctr"/>
            <a:r>
              <a:rPr lang="en-GB" sz="2000" dirty="0" err="1">
                <a:solidFill>
                  <a:schemeClr val="accent5">
                    <a:lumMod val="50000"/>
                  </a:schemeClr>
                </a:solidFill>
              </a:rPr>
              <a:t>demain</a:t>
            </a:r>
            <a:r>
              <a:rPr lang="en-GB" sz="2000" dirty="0">
                <a:solidFill>
                  <a:schemeClr val="accent5">
                    <a:lumMod val="50000"/>
                  </a:schemeClr>
                </a:solidFill>
              </a:rPr>
              <a:t> 1 </a:t>
            </a:r>
          </a:p>
          <a:p>
            <a:pPr algn="ctr"/>
            <a:r>
              <a:rPr lang="en-GB" sz="2000" dirty="0" err="1">
                <a:solidFill>
                  <a:schemeClr val="accent5">
                    <a:lumMod val="50000"/>
                  </a:schemeClr>
                </a:solidFill>
              </a:rPr>
              <a:t>aujourd’hui</a:t>
            </a:r>
            <a:r>
              <a:rPr lang="en-GB" sz="2000" dirty="0">
                <a:solidFill>
                  <a:schemeClr val="accent5">
                    <a:lumMod val="50000"/>
                  </a:schemeClr>
                </a:solidFill>
              </a:rPr>
              <a:t> 1</a:t>
            </a:r>
          </a:p>
          <a:p>
            <a:pPr algn="ctr"/>
            <a:r>
              <a:rPr lang="en-GB" sz="2000" dirty="0" err="1">
                <a:solidFill>
                  <a:schemeClr val="accent5">
                    <a:lumMod val="50000"/>
                  </a:schemeClr>
                </a:solidFill>
              </a:rPr>
              <a:t>aujourd’hui</a:t>
            </a:r>
            <a:r>
              <a:rPr lang="en-GB" sz="2000" dirty="0">
                <a:solidFill>
                  <a:schemeClr val="accent5">
                    <a:lumMod val="50000"/>
                  </a:schemeClr>
                </a:solidFill>
              </a:rPr>
              <a:t> 2</a:t>
            </a:r>
          </a:p>
          <a:p>
            <a:pPr algn="ctr"/>
            <a:r>
              <a:rPr lang="en-GB" sz="2000" dirty="0" err="1">
                <a:solidFill>
                  <a:schemeClr val="accent5">
                    <a:lumMod val="50000"/>
                  </a:schemeClr>
                </a:solidFill>
              </a:rPr>
              <a:t>demain</a:t>
            </a:r>
            <a:r>
              <a:rPr lang="en-GB" sz="2000" dirty="0">
                <a:solidFill>
                  <a:schemeClr val="accent5">
                    <a:lumMod val="50000"/>
                  </a:schemeClr>
                </a:solidFill>
              </a:rPr>
              <a:t> 2</a:t>
            </a:r>
          </a:p>
          <a:p>
            <a:pPr algn="ctr"/>
            <a:r>
              <a:rPr lang="en-GB" sz="2000" dirty="0" err="1">
                <a:solidFill>
                  <a:schemeClr val="accent5">
                    <a:lumMod val="50000"/>
                  </a:schemeClr>
                </a:solidFill>
              </a:rPr>
              <a:t>demain</a:t>
            </a:r>
            <a:r>
              <a:rPr lang="en-GB" sz="2000" dirty="0">
                <a:solidFill>
                  <a:schemeClr val="accent5">
                    <a:lumMod val="50000"/>
                  </a:schemeClr>
                </a:solidFill>
              </a:rPr>
              <a:t> 3</a:t>
            </a:r>
          </a:p>
          <a:p>
            <a:pPr algn="ctr"/>
            <a:r>
              <a:rPr lang="en-GB" sz="2000" dirty="0" err="1">
                <a:solidFill>
                  <a:schemeClr val="accent5">
                    <a:lumMod val="50000"/>
                  </a:schemeClr>
                </a:solidFill>
              </a:rPr>
              <a:t>aujourd’hui</a:t>
            </a:r>
            <a:r>
              <a:rPr lang="en-GB" sz="2000" dirty="0">
                <a:solidFill>
                  <a:schemeClr val="accent5">
                    <a:lumMod val="50000"/>
                  </a:schemeClr>
                </a:solidFill>
              </a:rPr>
              <a:t> 3</a:t>
            </a:r>
          </a:p>
        </p:txBody>
      </p:sp>
      <p:sp>
        <p:nvSpPr>
          <p:cNvPr id="24" name="TextBox 23">
            <a:extLst>
              <a:ext uri="{FF2B5EF4-FFF2-40B4-BE49-F238E27FC236}">
                <a16:creationId xmlns:a16="http://schemas.microsoft.com/office/drawing/2014/main" id="{1F158329-B91D-42AF-82B9-156279707C87}"/>
              </a:ext>
            </a:extLst>
          </p:cNvPr>
          <p:cNvSpPr txBox="1"/>
          <p:nvPr/>
        </p:nvSpPr>
        <p:spPr>
          <a:xfrm>
            <a:off x="6176064" y="3800472"/>
            <a:ext cx="1809750" cy="2246769"/>
          </a:xfrm>
          <a:prstGeom prst="rect">
            <a:avLst/>
          </a:prstGeom>
          <a:noFill/>
          <a:ln w="19050">
            <a:solidFill>
              <a:schemeClr val="tx1"/>
            </a:solidFill>
          </a:ln>
        </p:spPr>
        <p:txBody>
          <a:bodyPr wrap="square" rtlCol="0">
            <a:spAutoFit/>
          </a:bodyPr>
          <a:lstStyle/>
          <a:p>
            <a:pPr algn="ctr"/>
            <a:r>
              <a:rPr lang="en-GB" sz="2000" b="1" dirty="0">
                <a:solidFill>
                  <a:schemeClr val="accent5">
                    <a:lumMod val="50000"/>
                  </a:schemeClr>
                </a:solidFill>
              </a:rPr>
              <a:t>Groupe 2</a:t>
            </a:r>
          </a:p>
          <a:p>
            <a:pPr algn="ctr"/>
            <a:r>
              <a:rPr lang="en-GB" sz="2000" dirty="0" err="1">
                <a:solidFill>
                  <a:schemeClr val="accent5">
                    <a:lumMod val="50000"/>
                  </a:schemeClr>
                </a:solidFill>
              </a:rPr>
              <a:t>demain</a:t>
            </a:r>
            <a:r>
              <a:rPr lang="en-GB" sz="2000" dirty="0">
                <a:solidFill>
                  <a:schemeClr val="accent5">
                    <a:lumMod val="50000"/>
                  </a:schemeClr>
                </a:solidFill>
              </a:rPr>
              <a:t> 1 </a:t>
            </a:r>
          </a:p>
          <a:p>
            <a:pPr algn="ctr"/>
            <a:r>
              <a:rPr lang="en-GB" sz="2000" dirty="0" err="1">
                <a:solidFill>
                  <a:schemeClr val="accent5">
                    <a:lumMod val="50000"/>
                  </a:schemeClr>
                </a:solidFill>
              </a:rPr>
              <a:t>aujourd’hui</a:t>
            </a:r>
            <a:r>
              <a:rPr lang="en-GB" sz="2000" dirty="0">
                <a:solidFill>
                  <a:schemeClr val="accent5">
                    <a:lumMod val="50000"/>
                  </a:schemeClr>
                </a:solidFill>
              </a:rPr>
              <a:t> 1</a:t>
            </a:r>
          </a:p>
          <a:p>
            <a:pPr algn="ctr"/>
            <a:r>
              <a:rPr lang="en-GB" sz="2000" dirty="0" err="1">
                <a:solidFill>
                  <a:schemeClr val="accent5">
                    <a:lumMod val="50000"/>
                  </a:schemeClr>
                </a:solidFill>
              </a:rPr>
              <a:t>aujourd’hui</a:t>
            </a:r>
            <a:r>
              <a:rPr lang="en-GB" sz="2000" dirty="0">
                <a:solidFill>
                  <a:schemeClr val="accent5">
                    <a:lumMod val="50000"/>
                  </a:schemeClr>
                </a:solidFill>
              </a:rPr>
              <a:t> 2</a:t>
            </a:r>
          </a:p>
          <a:p>
            <a:pPr algn="ctr"/>
            <a:r>
              <a:rPr lang="en-GB" sz="2000" dirty="0" err="1">
                <a:solidFill>
                  <a:schemeClr val="accent5">
                    <a:lumMod val="50000"/>
                  </a:schemeClr>
                </a:solidFill>
              </a:rPr>
              <a:t>demain</a:t>
            </a:r>
            <a:r>
              <a:rPr lang="en-GB" sz="2000" dirty="0">
                <a:solidFill>
                  <a:schemeClr val="accent5">
                    <a:lumMod val="50000"/>
                  </a:schemeClr>
                </a:solidFill>
              </a:rPr>
              <a:t> 2</a:t>
            </a:r>
          </a:p>
          <a:p>
            <a:pPr algn="ctr"/>
            <a:r>
              <a:rPr lang="en-GB" sz="2000" dirty="0" err="1">
                <a:solidFill>
                  <a:schemeClr val="accent5">
                    <a:lumMod val="50000"/>
                  </a:schemeClr>
                </a:solidFill>
              </a:rPr>
              <a:t>demain</a:t>
            </a:r>
            <a:r>
              <a:rPr lang="en-GB" sz="2000" dirty="0">
                <a:solidFill>
                  <a:schemeClr val="accent5">
                    <a:lumMod val="50000"/>
                  </a:schemeClr>
                </a:solidFill>
              </a:rPr>
              <a:t> 3</a:t>
            </a:r>
          </a:p>
          <a:p>
            <a:pPr algn="ctr"/>
            <a:r>
              <a:rPr lang="en-GB" sz="2000" dirty="0" err="1">
                <a:solidFill>
                  <a:schemeClr val="accent5">
                    <a:lumMod val="50000"/>
                  </a:schemeClr>
                </a:solidFill>
              </a:rPr>
              <a:t>aujourd’hui</a:t>
            </a:r>
            <a:r>
              <a:rPr lang="en-GB" sz="2000" dirty="0">
                <a:solidFill>
                  <a:schemeClr val="accent5">
                    <a:lumMod val="50000"/>
                  </a:schemeClr>
                </a:solidFill>
              </a:rPr>
              <a:t> 3</a:t>
            </a:r>
          </a:p>
        </p:txBody>
      </p:sp>
      <p:sp>
        <p:nvSpPr>
          <p:cNvPr id="25" name="TextBox 24">
            <a:extLst>
              <a:ext uri="{FF2B5EF4-FFF2-40B4-BE49-F238E27FC236}">
                <a16:creationId xmlns:a16="http://schemas.microsoft.com/office/drawing/2014/main" id="{92F2E7E9-9B1A-41CF-8829-66D0190EEA1D}"/>
              </a:ext>
            </a:extLst>
          </p:cNvPr>
          <p:cNvSpPr txBox="1"/>
          <p:nvPr/>
        </p:nvSpPr>
        <p:spPr>
          <a:xfrm>
            <a:off x="4184051" y="3800472"/>
            <a:ext cx="1809750" cy="2246769"/>
          </a:xfrm>
          <a:prstGeom prst="rect">
            <a:avLst/>
          </a:prstGeom>
          <a:noFill/>
          <a:ln w="19050">
            <a:solidFill>
              <a:schemeClr val="tx1"/>
            </a:solidFill>
          </a:ln>
        </p:spPr>
        <p:txBody>
          <a:bodyPr wrap="square" rtlCol="0">
            <a:spAutoFit/>
          </a:bodyPr>
          <a:lstStyle/>
          <a:p>
            <a:pPr algn="ctr"/>
            <a:r>
              <a:rPr lang="en-GB" sz="2000" b="1" dirty="0">
                <a:solidFill>
                  <a:schemeClr val="accent5">
                    <a:lumMod val="50000"/>
                  </a:schemeClr>
                </a:solidFill>
              </a:rPr>
              <a:t>Groupe 2</a:t>
            </a:r>
          </a:p>
          <a:p>
            <a:pPr algn="ctr"/>
            <a:r>
              <a:rPr lang="en-GB" sz="2000" dirty="0" err="1">
                <a:solidFill>
                  <a:schemeClr val="accent5">
                    <a:lumMod val="50000"/>
                  </a:schemeClr>
                </a:solidFill>
              </a:rPr>
              <a:t>demain</a:t>
            </a:r>
            <a:r>
              <a:rPr lang="en-GB" sz="2000" dirty="0">
                <a:solidFill>
                  <a:schemeClr val="accent5">
                    <a:lumMod val="50000"/>
                  </a:schemeClr>
                </a:solidFill>
              </a:rPr>
              <a:t> 1 </a:t>
            </a:r>
          </a:p>
          <a:p>
            <a:pPr algn="ctr"/>
            <a:r>
              <a:rPr lang="en-GB" sz="2000" dirty="0" err="1">
                <a:solidFill>
                  <a:schemeClr val="accent5">
                    <a:lumMod val="50000"/>
                  </a:schemeClr>
                </a:solidFill>
              </a:rPr>
              <a:t>aujourd’hui</a:t>
            </a:r>
            <a:r>
              <a:rPr lang="en-GB" sz="2000" dirty="0">
                <a:solidFill>
                  <a:schemeClr val="accent5">
                    <a:lumMod val="50000"/>
                  </a:schemeClr>
                </a:solidFill>
              </a:rPr>
              <a:t> 1</a:t>
            </a:r>
          </a:p>
          <a:p>
            <a:pPr algn="ctr"/>
            <a:r>
              <a:rPr lang="en-GB" sz="2000" dirty="0" err="1">
                <a:solidFill>
                  <a:schemeClr val="accent5">
                    <a:lumMod val="50000"/>
                  </a:schemeClr>
                </a:solidFill>
              </a:rPr>
              <a:t>aujourd’hui</a:t>
            </a:r>
            <a:r>
              <a:rPr lang="en-GB" sz="2000" dirty="0">
                <a:solidFill>
                  <a:schemeClr val="accent5">
                    <a:lumMod val="50000"/>
                  </a:schemeClr>
                </a:solidFill>
              </a:rPr>
              <a:t> 2</a:t>
            </a:r>
          </a:p>
          <a:p>
            <a:pPr algn="ctr"/>
            <a:r>
              <a:rPr lang="en-GB" sz="2000" dirty="0" err="1">
                <a:solidFill>
                  <a:schemeClr val="accent5">
                    <a:lumMod val="50000"/>
                  </a:schemeClr>
                </a:solidFill>
              </a:rPr>
              <a:t>demain</a:t>
            </a:r>
            <a:r>
              <a:rPr lang="en-GB" sz="2000" dirty="0">
                <a:solidFill>
                  <a:schemeClr val="accent5">
                    <a:lumMod val="50000"/>
                  </a:schemeClr>
                </a:solidFill>
              </a:rPr>
              <a:t> 2</a:t>
            </a:r>
          </a:p>
          <a:p>
            <a:pPr algn="ctr"/>
            <a:r>
              <a:rPr lang="en-GB" sz="2000" dirty="0" err="1">
                <a:solidFill>
                  <a:schemeClr val="accent5">
                    <a:lumMod val="50000"/>
                  </a:schemeClr>
                </a:solidFill>
              </a:rPr>
              <a:t>demain</a:t>
            </a:r>
            <a:r>
              <a:rPr lang="en-GB" sz="2000" dirty="0">
                <a:solidFill>
                  <a:schemeClr val="accent5">
                    <a:lumMod val="50000"/>
                  </a:schemeClr>
                </a:solidFill>
              </a:rPr>
              <a:t> 3</a:t>
            </a:r>
          </a:p>
          <a:p>
            <a:pPr algn="ctr"/>
            <a:r>
              <a:rPr lang="en-GB" sz="2000" dirty="0" err="1">
                <a:solidFill>
                  <a:schemeClr val="accent5">
                    <a:lumMod val="50000"/>
                  </a:schemeClr>
                </a:solidFill>
              </a:rPr>
              <a:t>aujourd’hui</a:t>
            </a:r>
            <a:r>
              <a:rPr lang="en-GB" sz="2000" dirty="0">
                <a:solidFill>
                  <a:schemeClr val="accent5">
                    <a:lumMod val="50000"/>
                  </a:schemeClr>
                </a:solidFill>
              </a:rPr>
              <a:t> 3</a:t>
            </a:r>
          </a:p>
        </p:txBody>
      </p:sp>
      <p:sp>
        <p:nvSpPr>
          <p:cNvPr id="27" name="TextBox 26">
            <a:extLst>
              <a:ext uri="{FF2B5EF4-FFF2-40B4-BE49-F238E27FC236}">
                <a16:creationId xmlns:a16="http://schemas.microsoft.com/office/drawing/2014/main" id="{8090C169-41CB-40D8-A26B-5D93A1B9C99B}"/>
              </a:ext>
            </a:extLst>
          </p:cNvPr>
          <p:cNvSpPr txBox="1"/>
          <p:nvPr/>
        </p:nvSpPr>
        <p:spPr>
          <a:xfrm>
            <a:off x="2192038" y="3800471"/>
            <a:ext cx="1809750" cy="2246769"/>
          </a:xfrm>
          <a:prstGeom prst="rect">
            <a:avLst/>
          </a:prstGeom>
          <a:noFill/>
          <a:ln w="19050">
            <a:solidFill>
              <a:schemeClr val="tx1"/>
            </a:solidFill>
          </a:ln>
        </p:spPr>
        <p:txBody>
          <a:bodyPr wrap="square" rtlCol="0">
            <a:spAutoFit/>
          </a:bodyPr>
          <a:lstStyle/>
          <a:p>
            <a:pPr algn="ctr"/>
            <a:r>
              <a:rPr lang="en-GB" sz="2000" b="1" dirty="0">
                <a:solidFill>
                  <a:schemeClr val="accent5">
                    <a:lumMod val="50000"/>
                  </a:schemeClr>
                </a:solidFill>
              </a:rPr>
              <a:t>Groupe 2</a:t>
            </a:r>
          </a:p>
          <a:p>
            <a:pPr algn="ctr"/>
            <a:r>
              <a:rPr lang="en-GB" sz="2000" dirty="0" err="1">
                <a:solidFill>
                  <a:schemeClr val="accent5">
                    <a:lumMod val="50000"/>
                  </a:schemeClr>
                </a:solidFill>
              </a:rPr>
              <a:t>demain</a:t>
            </a:r>
            <a:r>
              <a:rPr lang="en-GB" sz="2000" dirty="0">
                <a:solidFill>
                  <a:schemeClr val="accent5">
                    <a:lumMod val="50000"/>
                  </a:schemeClr>
                </a:solidFill>
              </a:rPr>
              <a:t> 1 </a:t>
            </a:r>
          </a:p>
          <a:p>
            <a:pPr algn="ctr"/>
            <a:r>
              <a:rPr lang="en-GB" sz="2000" dirty="0" err="1">
                <a:solidFill>
                  <a:schemeClr val="accent5">
                    <a:lumMod val="50000"/>
                  </a:schemeClr>
                </a:solidFill>
              </a:rPr>
              <a:t>aujourd’hui</a:t>
            </a:r>
            <a:r>
              <a:rPr lang="en-GB" sz="2000" dirty="0">
                <a:solidFill>
                  <a:schemeClr val="accent5">
                    <a:lumMod val="50000"/>
                  </a:schemeClr>
                </a:solidFill>
              </a:rPr>
              <a:t> 1</a:t>
            </a:r>
          </a:p>
          <a:p>
            <a:pPr algn="ctr"/>
            <a:r>
              <a:rPr lang="en-GB" sz="2000" dirty="0" err="1">
                <a:solidFill>
                  <a:schemeClr val="accent5">
                    <a:lumMod val="50000"/>
                  </a:schemeClr>
                </a:solidFill>
              </a:rPr>
              <a:t>aujourd’hui</a:t>
            </a:r>
            <a:r>
              <a:rPr lang="en-GB" sz="2000" dirty="0">
                <a:solidFill>
                  <a:schemeClr val="accent5">
                    <a:lumMod val="50000"/>
                  </a:schemeClr>
                </a:solidFill>
              </a:rPr>
              <a:t> 2</a:t>
            </a:r>
          </a:p>
          <a:p>
            <a:pPr algn="ctr"/>
            <a:r>
              <a:rPr lang="en-GB" sz="2000" dirty="0" err="1">
                <a:solidFill>
                  <a:schemeClr val="accent5">
                    <a:lumMod val="50000"/>
                  </a:schemeClr>
                </a:solidFill>
              </a:rPr>
              <a:t>demain</a:t>
            </a:r>
            <a:r>
              <a:rPr lang="en-GB" sz="2000" dirty="0">
                <a:solidFill>
                  <a:schemeClr val="accent5">
                    <a:lumMod val="50000"/>
                  </a:schemeClr>
                </a:solidFill>
              </a:rPr>
              <a:t> 2</a:t>
            </a:r>
          </a:p>
          <a:p>
            <a:pPr algn="ctr"/>
            <a:r>
              <a:rPr lang="en-GB" sz="2000" dirty="0" err="1">
                <a:solidFill>
                  <a:schemeClr val="accent5">
                    <a:lumMod val="50000"/>
                  </a:schemeClr>
                </a:solidFill>
              </a:rPr>
              <a:t>demain</a:t>
            </a:r>
            <a:r>
              <a:rPr lang="en-GB" sz="2000" dirty="0">
                <a:solidFill>
                  <a:schemeClr val="accent5">
                    <a:lumMod val="50000"/>
                  </a:schemeClr>
                </a:solidFill>
              </a:rPr>
              <a:t> 3</a:t>
            </a:r>
          </a:p>
          <a:p>
            <a:pPr algn="ctr"/>
            <a:r>
              <a:rPr lang="en-GB" sz="2000" dirty="0" err="1">
                <a:solidFill>
                  <a:schemeClr val="accent5">
                    <a:lumMod val="50000"/>
                  </a:schemeClr>
                </a:solidFill>
              </a:rPr>
              <a:t>aujourd’hui</a:t>
            </a:r>
            <a:r>
              <a:rPr lang="en-GB" sz="2000" dirty="0">
                <a:solidFill>
                  <a:schemeClr val="accent5">
                    <a:lumMod val="50000"/>
                  </a:schemeClr>
                </a:solidFill>
              </a:rPr>
              <a:t> 3</a:t>
            </a:r>
          </a:p>
        </p:txBody>
      </p:sp>
    </p:spTree>
    <p:extLst>
      <p:ext uri="{BB962C8B-B14F-4D97-AF65-F5344CB8AC3E}">
        <p14:creationId xmlns:p14="http://schemas.microsoft.com/office/powerpoint/2010/main" val="1877761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5FB363CF-802D-4807-87E2-5B0B2710EFCF}"/>
              </a:ext>
            </a:extLst>
          </p:cNvPr>
          <p:cNvGraphicFramePr>
            <a:graphicFrameLocks noGrp="1"/>
          </p:cNvGraphicFramePr>
          <p:nvPr>
            <p:extLst>
              <p:ext uri="{D42A27DB-BD31-4B8C-83A1-F6EECF244321}">
                <p14:modId xmlns:p14="http://schemas.microsoft.com/office/powerpoint/2010/main" val="3772399319"/>
              </p:ext>
            </p:extLst>
          </p:nvPr>
        </p:nvGraphicFramePr>
        <p:xfrm>
          <a:off x="194089" y="2538752"/>
          <a:ext cx="1388133" cy="3666733"/>
        </p:xfrm>
        <a:graphic>
          <a:graphicData uri="http://schemas.openxmlformats.org/drawingml/2006/table">
            <a:tbl>
              <a:tblPr firstRow="1" bandRow="1">
                <a:tableStyleId>{21E4AEA4-8DFA-4A89-87EB-49C32662AFE0}</a:tableStyleId>
              </a:tblPr>
              <a:tblGrid>
                <a:gridCol w="1388133">
                  <a:extLst>
                    <a:ext uri="{9D8B030D-6E8A-4147-A177-3AD203B41FA5}">
                      <a16:colId xmlns:a16="http://schemas.microsoft.com/office/drawing/2014/main" val="1544208940"/>
                    </a:ext>
                  </a:extLst>
                </a:gridCol>
              </a:tblGrid>
              <a:tr h="523819">
                <a:tc>
                  <a:txBody>
                    <a:bodyPr/>
                    <a:lstStyle/>
                    <a:p>
                      <a:endParaRPr lang="en-GB" dirty="0"/>
                    </a:p>
                  </a:txBody>
                  <a:tcPr>
                    <a:lnT w="12700" cmpd="sng">
                      <a:noFill/>
                    </a:lnT>
                    <a:solidFill>
                      <a:schemeClr val="bg1"/>
                    </a:solidFill>
                  </a:tcPr>
                </a:tc>
                <a:extLst>
                  <a:ext uri="{0D108BD9-81ED-4DB2-BD59-A6C34878D82A}">
                    <a16:rowId xmlns:a16="http://schemas.microsoft.com/office/drawing/2014/main" val="3148928470"/>
                  </a:ext>
                </a:extLst>
              </a:tr>
              <a:tr h="523819">
                <a:tc>
                  <a:txBody>
                    <a:bodyPr/>
                    <a:lstStyle/>
                    <a:p>
                      <a:endParaRPr lang="en-GB" dirty="0"/>
                    </a:p>
                  </a:txBody>
                  <a:tcPr/>
                </a:tc>
                <a:extLst>
                  <a:ext uri="{0D108BD9-81ED-4DB2-BD59-A6C34878D82A}">
                    <a16:rowId xmlns:a16="http://schemas.microsoft.com/office/drawing/2014/main" val="2298580598"/>
                  </a:ext>
                </a:extLst>
              </a:tr>
              <a:tr h="523819">
                <a:tc>
                  <a:txBody>
                    <a:bodyPr/>
                    <a:lstStyle/>
                    <a:p>
                      <a:endParaRPr lang="en-GB" dirty="0"/>
                    </a:p>
                  </a:txBody>
                  <a:tcPr/>
                </a:tc>
                <a:extLst>
                  <a:ext uri="{0D108BD9-81ED-4DB2-BD59-A6C34878D82A}">
                    <a16:rowId xmlns:a16="http://schemas.microsoft.com/office/drawing/2014/main" val="851318615"/>
                  </a:ext>
                </a:extLst>
              </a:tr>
              <a:tr h="523819">
                <a:tc>
                  <a:txBody>
                    <a:bodyPr/>
                    <a:lstStyle/>
                    <a:p>
                      <a:endParaRPr lang="en-GB" dirty="0"/>
                    </a:p>
                  </a:txBody>
                  <a:tcPr/>
                </a:tc>
                <a:extLst>
                  <a:ext uri="{0D108BD9-81ED-4DB2-BD59-A6C34878D82A}">
                    <a16:rowId xmlns:a16="http://schemas.microsoft.com/office/drawing/2014/main" val="828292907"/>
                  </a:ext>
                </a:extLst>
              </a:tr>
              <a:tr h="523819">
                <a:tc>
                  <a:txBody>
                    <a:bodyPr/>
                    <a:lstStyle/>
                    <a:p>
                      <a:endParaRPr lang="en-GB" dirty="0"/>
                    </a:p>
                  </a:txBody>
                  <a:tcPr/>
                </a:tc>
                <a:extLst>
                  <a:ext uri="{0D108BD9-81ED-4DB2-BD59-A6C34878D82A}">
                    <a16:rowId xmlns:a16="http://schemas.microsoft.com/office/drawing/2014/main" val="614464863"/>
                  </a:ext>
                </a:extLst>
              </a:tr>
              <a:tr h="523819">
                <a:tc>
                  <a:txBody>
                    <a:bodyPr/>
                    <a:lstStyle/>
                    <a:p>
                      <a:endParaRPr lang="en-GB" dirty="0"/>
                    </a:p>
                  </a:txBody>
                  <a:tcPr/>
                </a:tc>
                <a:extLst>
                  <a:ext uri="{0D108BD9-81ED-4DB2-BD59-A6C34878D82A}">
                    <a16:rowId xmlns:a16="http://schemas.microsoft.com/office/drawing/2014/main" val="583560588"/>
                  </a:ext>
                </a:extLst>
              </a:tr>
              <a:tr h="523819">
                <a:tc>
                  <a:txBody>
                    <a:bodyPr/>
                    <a:lstStyle/>
                    <a:p>
                      <a:endParaRPr lang="en-GB" dirty="0"/>
                    </a:p>
                  </a:txBody>
                  <a:tcPr/>
                </a:tc>
                <a:extLst>
                  <a:ext uri="{0D108BD9-81ED-4DB2-BD59-A6C34878D82A}">
                    <a16:rowId xmlns:a16="http://schemas.microsoft.com/office/drawing/2014/main" val="3170307462"/>
                  </a:ext>
                </a:extLst>
              </a:tr>
            </a:tbl>
          </a:graphicData>
        </a:graphic>
      </p:graphicFrame>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7745"/>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54535"/>
            <a:ext cx="5907058" cy="713163"/>
          </a:xfrm>
        </p:spPr>
        <p:txBody>
          <a:bodyPr>
            <a:noAutofit/>
          </a:bodyPr>
          <a:lstStyle/>
          <a:p>
            <a:r>
              <a:rPr lang="en-US" sz="2200" b="1" dirty="0" err="1">
                <a:solidFill>
                  <a:schemeClr val="bg1"/>
                </a:solidFill>
                <a:ea typeface="Calibri" panose="020F0502020204030204" pitchFamily="34" charset="0"/>
                <a:cs typeface="Times New Roman" panose="02020603050405020304" pitchFamily="18" charset="0"/>
              </a:rPr>
              <a:t>En</a:t>
            </a:r>
            <a:r>
              <a:rPr lang="en-US" sz="2200" b="1" dirty="0">
                <a:solidFill>
                  <a:schemeClr val="bg1"/>
                </a:solidFill>
                <a:ea typeface="Calibri" panose="020F0502020204030204" pitchFamily="34" charset="0"/>
                <a:cs typeface="Times New Roman" panose="02020603050405020304" pitchFamily="18" charset="0"/>
              </a:rPr>
              <a:t> </a:t>
            </a:r>
            <a:r>
              <a:rPr lang="en-US" sz="2200" b="1" dirty="0" err="1">
                <a:solidFill>
                  <a:schemeClr val="bg1"/>
                </a:solidFill>
                <a:ea typeface="Calibri" panose="020F0502020204030204" pitchFamily="34" charset="0"/>
                <a:cs typeface="Times New Roman" panose="02020603050405020304" pitchFamily="18" charset="0"/>
              </a:rPr>
              <a:t>ce</a:t>
            </a:r>
            <a:r>
              <a:rPr lang="en-US" sz="2200" b="1" dirty="0">
                <a:solidFill>
                  <a:schemeClr val="bg1"/>
                </a:solidFill>
                <a:ea typeface="Calibri" panose="020F0502020204030204" pitchFamily="34" charset="0"/>
                <a:cs typeface="Times New Roman" panose="02020603050405020304" pitchFamily="18" charset="0"/>
              </a:rPr>
              <a:t> moment </a:t>
            </a:r>
            <a:r>
              <a:rPr lang="en-US" sz="2200" b="1" dirty="0" err="1">
                <a:solidFill>
                  <a:schemeClr val="bg1"/>
                </a:solidFill>
                <a:ea typeface="Calibri" panose="020F0502020204030204" pitchFamily="34" charset="0"/>
                <a:cs typeface="Times New Roman" panose="02020603050405020304" pitchFamily="18" charset="0"/>
              </a:rPr>
              <a:t>ou</a:t>
            </a:r>
            <a:r>
              <a:rPr lang="en-US" sz="2200" b="1" dirty="0">
                <a:solidFill>
                  <a:schemeClr val="bg1"/>
                </a:solidFill>
                <a:ea typeface="Calibri" panose="020F0502020204030204" pitchFamily="34" charset="0"/>
                <a:cs typeface="Times New Roman" panose="02020603050405020304" pitchFamily="18" charset="0"/>
              </a:rPr>
              <a:t> la </a:t>
            </a:r>
            <a:r>
              <a:rPr lang="en-US" sz="2200" b="1" dirty="0" err="1">
                <a:solidFill>
                  <a:schemeClr val="bg1"/>
                </a:solidFill>
                <a:ea typeface="Calibri" panose="020F0502020204030204" pitchFamily="34" charset="0"/>
                <a:cs typeface="Times New Roman" panose="02020603050405020304" pitchFamily="18" charset="0"/>
              </a:rPr>
              <a:t>semaine</a:t>
            </a:r>
            <a:r>
              <a:rPr lang="en-US" sz="2200" b="1" dirty="0">
                <a:solidFill>
                  <a:schemeClr val="bg1"/>
                </a:solidFill>
                <a:ea typeface="Calibri" panose="020F0502020204030204" pitchFamily="34" charset="0"/>
                <a:cs typeface="Times New Roman" panose="02020603050405020304" pitchFamily="18" charset="0"/>
              </a:rPr>
              <a:t> </a:t>
            </a:r>
            <a:r>
              <a:rPr lang="en-US" sz="2200" b="1" dirty="0" err="1">
                <a:solidFill>
                  <a:schemeClr val="bg1"/>
                </a:solidFill>
                <a:ea typeface="Calibri" panose="020F0502020204030204" pitchFamily="34" charset="0"/>
                <a:cs typeface="Times New Roman" panose="02020603050405020304" pitchFamily="18" charset="0"/>
              </a:rPr>
              <a:t>prochaine</a:t>
            </a:r>
            <a:r>
              <a:rPr lang="en-US" sz="2200" b="1" dirty="0">
                <a:solidFill>
                  <a:schemeClr val="bg1"/>
                </a:solidFill>
                <a:ea typeface="Calibri" panose="020F0502020204030204" pitchFamily="34" charset="0"/>
                <a:cs typeface="Times New Roman" panose="02020603050405020304" pitchFamily="18" charset="0"/>
              </a:rPr>
              <a:t>?</a:t>
            </a:r>
            <a:endParaRPr lang="fr-FR" sz="2200" b="1" dirty="0">
              <a:solidFill>
                <a:schemeClr val="bg1"/>
              </a:solidFill>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Rounded Rectangle 46" descr="background rectangle">
            <a:extLst>
              <a:ext uri="{FF2B5EF4-FFF2-40B4-BE49-F238E27FC236}">
                <a16:creationId xmlns:a16="http://schemas.microsoft.com/office/drawing/2014/main" id="{9BABDC12-8E89-4F17-BAD5-0DBE8EF2AD34}"/>
              </a:ext>
            </a:extLst>
          </p:cNvPr>
          <p:cNvSpPr/>
          <p:nvPr/>
        </p:nvSpPr>
        <p:spPr>
          <a:xfrm>
            <a:off x="9677400" y="253844"/>
            <a:ext cx="2129323" cy="432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écouter</a:t>
            </a:r>
          </a:p>
        </p:txBody>
      </p:sp>
      <p:sp>
        <p:nvSpPr>
          <p:cNvPr id="51" name="Action Button: Custom 16">
            <a:hlinkClick r:id="" action="ppaction://noaction" highlightClick="1">
              <a:snd r:embed="rId4" name="beep2.wav"/>
            </a:hlinkClick>
            <a:extLst>
              <a:ext uri="{FF2B5EF4-FFF2-40B4-BE49-F238E27FC236}">
                <a16:creationId xmlns:a16="http://schemas.microsoft.com/office/drawing/2014/main" id="{FCE69012-D98A-4088-A558-A1381ED6C829}"/>
              </a:ext>
            </a:extLst>
          </p:cNvPr>
          <p:cNvSpPr/>
          <p:nvPr/>
        </p:nvSpPr>
        <p:spPr>
          <a:xfrm>
            <a:off x="250701" y="363008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4" name="Action Button: Custom 16">
            <a:hlinkClick r:id="" action="ppaction://noaction" highlightClick="1">
              <a:snd r:embed="rId5" name="beep3.wav"/>
            </a:hlinkClick>
            <a:extLst>
              <a:ext uri="{FF2B5EF4-FFF2-40B4-BE49-F238E27FC236}">
                <a16:creationId xmlns:a16="http://schemas.microsoft.com/office/drawing/2014/main" id="{C1224A1A-0C17-406D-8740-635F806AE9FA}"/>
              </a:ext>
            </a:extLst>
          </p:cNvPr>
          <p:cNvSpPr/>
          <p:nvPr/>
        </p:nvSpPr>
        <p:spPr>
          <a:xfrm>
            <a:off x="250701" y="415103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7" name="Action Button: Custom 16">
            <a:hlinkClick r:id="" action="ppaction://noaction" highlightClick="1">
              <a:snd r:embed="rId6" name="beep4.wav"/>
            </a:hlinkClick>
            <a:extLst>
              <a:ext uri="{FF2B5EF4-FFF2-40B4-BE49-F238E27FC236}">
                <a16:creationId xmlns:a16="http://schemas.microsoft.com/office/drawing/2014/main" id="{654E1F49-4CB0-44B3-858B-5E514CF3643B}"/>
              </a:ext>
            </a:extLst>
          </p:cNvPr>
          <p:cNvSpPr/>
          <p:nvPr/>
        </p:nvSpPr>
        <p:spPr>
          <a:xfrm>
            <a:off x="250701" y="4671982"/>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3" name="Action Button: Custom 16">
            <a:hlinkClick r:id="" action="ppaction://noaction" highlightClick="1">
              <a:snd r:embed="rId7" name="beep1.wav"/>
            </a:hlinkClick>
            <a:extLst>
              <a:ext uri="{FF2B5EF4-FFF2-40B4-BE49-F238E27FC236}">
                <a16:creationId xmlns:a16="http://schemas.microsoft.com/office/drawing/2014/main" id="{0375B0B4-8A0D-465F-919E-EF7A5CD4012C}"/>
              </a:ext>
            </a:extLst>
          </p:cNvPr>
          <p:cNvSpPr/>
          <p:nvPr/>
        </p:nvSpPr>
        <p:spPr>
          <a:xfrm>
            <a:off x="250701" y="3109134"/>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6" name="Action Button: Custom 16">
            <a:hlinkClick r:id="" action="ppaction://noaction" highlightClick="1">
              <a:snd r:embed="rId8" name="beep6.wav"/>
            </a:hlinkClick>
            <a:extLst>
              <a:ext uri="{FF2B5EF4-FFF2-40B4-BE49-F238E27FC236}">
                <a16:creationId xmlns:a16="http://schemas.microsoft.com/office/drawing/2014/main" id="{A94E2842-246D-4207-8FCD-62594BC2E7E4}"/>
              </a:ext>
            </a:extLst>
          </p:cNvPr>
          <p:cNvSpPr/>
          <p:nvPr/>
        </p:nvSpPr>
        <p:spPr>
          <a:xfrm>
            <a:off x="250701" y="570455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35" name="Action Button: Custom 16">
            <a:hlinkClick r:id="" action="ppaction://noaction" highlightClick="1">
              <a:snd r:embed="rId9" name="beep5.wav"/>
            </a:hlinkClick>
            <a:extLst>
              <a:ext uri="{FF2B5EF4-FFF2-40B4-BE49-F238E27FC236}">
                <a16:creationId xmlns:a16="http://schemas.microsoft.com/office/drawing/2014/main" id="{B5098B93-DA8D-4C59-B593-CE799366A459}"/>
              </a:ext>
            </a:extLst>
          </p:cNvPr>
          <p:cNvSpPr/>
          <p:nvPr/>
        </p:nvSpPr>
        <p:spPr>
          <a:xfrm>
            <a:off x="250701" y="5192932"/>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TextBox 11">
            <a:extLst>
              <a:ext uri="{FF2B5EF4-FFF2-40B4-BE49-F238E27FC236}">
                <a16:creationId xmlns:a16="http://schemas.microsoft.com/office/drawing/2014/main" id="{F9FFAFDA-8929-4F2C-9C22-4E315460B981}"/>
              </a:ext>
            </a:extLst>
          </p:cNvPr>
          <p:cNvSpPr txBox="1"/>
          <p:nvPr/>
        </p:nvSpPr>
        <p:spPr>
          <a:xfrm>
            <a:off x="0" y="1265344"/>
            <a:ext cx="11806723" cy="400110"/>
          </a:xfrm>
          <a:prstGeom prst="rect">
            <a:avLst/>
          </a:prstGeom>
          <a:noFill/>
        </p:spPr>
        <p:txBody>
          <a:bodyPr wrap="square" rtlCol="0">
            <a:spAutoFit/>
          </a:bodyPr>
          <a:lstStyle/>
          <a:p>
            <a:pPr lvl="0">
              <a:defRPr/>
            </a:pPr>
            <a:r>
              <a:rPr lang="fr-FR" sz="2000" dirty="0">
                <a:solidFill>
                  <a:srgbClr val="1F4E79"/>
                </a:solidFill>
                <a:latin typeface="Century Gothic" panose="020B0502020202020204" pitchFamily="34" charset="0"/>
              </a:rPr>
              <a:t>Abel parle avec Amir et Noura. Ils planifient les vacances. Que dit-il? Qui fait quoi et quand?</a:t>
            </a:r>
          </a:p>
        </p:txBody>
      </p:sp>
      <p:graphicFrame>
        <p:nvGraphicFramePr>
          <p:cNvPr id="10" name="Table 9">
            <a:extLst>
              <a:ext uri="{FF2B5EF4-FFF2-40B4-BE49-F238E27FC236}">
                <a16:creationId xmlns:a16="http://schemas.microsoft.com/office/drawing/2014/main" id="{9B33C930-3B93-457F-BE9F-2BACF1078CF1}"/>
              </a:ext>
            </a:extLst>
          </p:cNvPr>
          <p:cNvGraphicFramePr>
            <a:graphicFrameLocks noGrp="1"/>
          </p:cNvGraphicFramePr>
          <p:nvPr>
            <p:extLst>
              <p:ext uri="{D42A27DB-BD31-4B8C-83A1-F6EECF244321}">
                <p14:modId xmlns:p14="http://schemas.microsoft.com/office/powerpoint/2010/main" val="338794849"/>
              </p:ext>
            </p:extLst>
          </p:nvPr>
        </p:nvGraphicFramePr>
        <p:xfrm>
          <a:off x="7992537" y="2361531"/>
          <a:ext cx="3814186" cy="3843954"/>
        </p:xfrm>
        <a:graphic>
          <a:graphicData uri="http://schemas.openxmlformats.org/drawingml/2006/table">
            <a:tbl>
              <a:tblPr firstRow="1" bandRow="1">
                <a:tableStyleId>{21E4AEA4-8DFA-4A89-87EB-49C32662AFE0}</a:tableStyleId>
              </a:tblPr>
              <a:tblGrid>
                <a:gridCol w="1907093">
                  <a:extLst>
                    <a:ext uri="{9D8B030D-6E8A-4147-A177-3AD203B41FA5}">
                      <a16:colId xmlns:a16="http://schemas.microsoft.com/office/drawing/2014/main" val="375782727"/>
                    </a:ext>
                  </a:extLst>
                </a:gridCol>
                <a:gridCol w="1907093">
                  <a:extLst>
                    <a:ext uri="{9D8B030D-6E8A-4147-A177-3AD203B41FA5}">
                      <a16:colId xmlns:a16="http://schemas.microsoft.com/office/drawing/2014/main" val="1357658619"/>
                    </a:ext>
                  </a:extLst>
                </a:gridCol>
              </a:tblGrid>
              <a:tr h="523819">
                <a:tc>
                  <a:txBody>
                    <a:bodyPr/>
                    <a:lstStyle/>
                    <a:p>
                      <a:pPr algn="ctr"/>
                      <a:r>
                        <a:rPr lang="en-GB" sz="2000" b="0" dirty="0" err="1">
                          <a:solidFill>
                            <a:schemeClr val="bg1"/>
                          </a:solidFill>
                        </a:rPr>
                        <a:t>en</a:t>
                      </a:r>
                      <a:r>
                        <a:rPr lang="en-GB" sz="2000" b="0" dirty="0">
                          <a:solidFill>
                            <a:schemeClr val="bg1"/>
                          </a:solidFill>
                        </a:rPr>
                        <a:t> </a:t>
                      </a:r>
                      <a:r>
                        <a:rPr lang="en-GB" sz="2000" b="0" dirty="0" err="1">
                          <a:solidFill>
                            <a:schemeClr val="bg1"/>
                          </a:solidFill>
                        </a:rPr>
                        <a:t>ce</a:t>
                      </a:r>
                      <a:r>
                        <a:rPr lang="en-GB" sz="2000" b="0" dirty="0">
                          <a:solidFill>
                            <a:schemeClr val="bg1"/>
                          </a:solidFill>
                        </a:rPr>
                        <a:t> moment</a:t>
                      </a:r>
                    </a:p>
                  </a:txBody>
                  <a:tcPr/>
                </a:tc>
                <a:tc>
                  <a:txBody>
                    <a:bodyPr/>
                    <a:lstStyle/>
                    <a:p>
                      <a:pPr algn="ctr"/>
                      <a:r>
                        <a:rPr lang="en-GB" sz="2000" b="0" dirty="0">
                          <a:solidFill>
                            <a:schemeClr val="bg1"/>
                          </a:solidFill>
                        </a:rPr>
                        <a:t>la </a:t>
                      </a:r>
                      <a:r>
                        <a:rPr lang="en-GB" sz="2000" b="0" dirty="0" err="1">
                          <a:solidFill>
                            <a:schemeClr val="bg1"/>
                          </a:solidFill>
                        </a:rPr>
                        <a:t>semaine</a:t>
                      </a:r>
                      <a:r>
                        <a:rPr lang="en-GB" sz="2000" b="0" dirty="0">
                          <a:solidFill>
                            <a:schemeClr val="bg1"/>
                          </a:solidFill>
                        </a:rPr>
                        <a:t> </a:t>
                      </a:r>
                      <a:r>
                        <a:rPr lang="en-GB" sz="2000" b="0" dirty="0" err="1">
                          <a:solidFill>
                            <a:schemeClr val="bg1"/>
                          </a:solidFill>
                        </a:rPr>
                        <a:t>prochaine</a:t>
                      </a:r>
                      <a:endParaRPr lang="en-GB" sz="2000" b="0" dirty="0">
                        <a:solidFill>
                          <a:schemeClr val="bg1"/>
                        </a:solidFill>
                      </a:endParaRPr>
                    </a:p>
                  </a:txBody>
                  <a:tcPr/>
                </a:tc>
                <a:extLst>
                  <a:ext uri="{0D108BD9-81ED-4DB2-BD59-A6C34878D82A}">
                    <a16:rowId xmlns:a16="http://schemas.microsoft.com/office/drawing/2014/main" val="3811163395"/>
                  </a:ext>
                </a:extLst>
              </a:tr>
              <a:tr h="52381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966922140"/>
                  </a:ext>
                </a:extLst>
              </a:tr>
              <a:tr h="52381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115905739"/>
                  </a:ext>
                </a:extLst>
              </a:tr>
              <a:tr h="52381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264369007"/>
                  </a:ext>
                </a:extLst>
              </a:tr>
              <a:tr h="52381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785721789"/>
                  </a:ext>
                </a:extLst>
              </a:tr>
              <a:tr h="52381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99355079"/>
                  </a:ext>
                </a:extLst>
              </a:tr>
              <a:tr h="52381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03413503"/>
                  </a:ext>
                </a:extLst>
              </a:tr>
            </a:tbl>
          </a:graphicData>
        </a:graphic>
      </p:graphicFrame>
      <p:graphicFrame>
        <p:nvGraphicFramePr>
          <p:cNvPr id="11" name="Table 10">
            <a:extLst>
              <a:ext uri="{FF2B5EF4-FFF2-40B4-BE49-F238E27FC236}">
                <a16:creationId xmlns:a16="http://schemas.microsoft.com/office/drawing/2014/main" id="{78DA1CB7-816E-4D99-8B9D-7BF66F513BB9}"/>
              </a:ext>
            </a:extLst>
          </p:cNvPr>
          <p:cNvGraphicFramePr>
            <a:graphicFrameLocks noGrp="1"/>
          </p:cNvGraphicFramePr>
          <p:nvPr>
            <p:extLst>
              <p:ext uri="{D42A27DB-BD31-4B8C-83A1-F6EECF244321}">
                <p14:modId xmlns:p14="http://schemas.microsoft.com/office/powerpoint/2010/main" val="3650345530"/>
              </p:ext>
            </p:extLst>
          </p:nvPr>
        </p:nvGraphicFramePr>
        <p:xfrm>
          <a:off x="1926740" y="2361531"/>
          <a:ext cx="5721279" cy="3843954"/>
        </p:xfrm>
        <a:graphic>
          <a:graphicData uri="http://schemas.openxmlformats.org/drawingml/2006/table">
            <a:tbl>
              <a:tblPr firstRow="1" bandRow="1">
                <a:tableStyleId>{21E4AEA4-8DFA-4A89-87EB-49C32662AFE0}</a:tableStyleId>
              </a:tblPr>
              <a:tblGrid>
                <a:gridCol w="1907093">
                  <a:extLst>
                    <a:ext uri="{9D8B030D-6E8A-4147-A177-3AD203B41FA5}">
                      <a16:colId xmlns:a16="http://schemas.microsoft.com/office/drawing/2014/main" val="1083703750"/>
                    </a:ext>
                  </a:extLst>
                </a:gridCol>
                <a:gridCol w="1907093">
                  <a:extLst>
                    <a:ext uri="{9D8B030D-6E8A-4147-A177-3AD203B41FA5}">
                      <a16:colId xmlns:a16="http://schemas.microsoft.com/office/drawing/2014/main" val="309973487"/>
                    </a:ext>
                  </a:extLst>
                </a:gridCol>
                <a:gridCol w="1907093">
                  <a:extLst>
                    <a:ext uri="{9D8B030D-6E8A-4147-A177-3AD203B41FA5}">
                      <a16:colId xmlns:a16="http://schemas.microsoft.com/office/drawing/2014/main" val="2998157816"/>
                    </a:ext>
                  </a:extLst>
                </a:gridCol>
              </a:tblGrid>
              <a:tr h="523819">
                <a:tc>
                  <a:txBody>
                    <a:bodyPr/>
                    <a:lstStyle/>
                    <a:p>
                      <a:pPr algn="ctr"/>
                      <a:r>
                        <a:rPr lang="en-GB" sz="2000" b="0" dirty="0">
                          <a:solidFill>
                            <a:schemeClr val="bg1"/>
                          </a:solidFill>
                        </a:rPr>
                        <a:t>Abdel et des </a:t>
                      </a:r>
                      <a:r>
                        <a:rPr lang="en-GB" sz="2000" b="0" dirty="0" err="1">
                          <a:solidFill>
                            <a:schemeClr val="bg1"/>
                          </a:solidFill>
                        </a:rPr>
                        <a:t>amis</a:t>
                      </a:r>
                      <a:r>
                        <a:rPr lang="en-GB" sz="2000" b="0" dirty="0">
                          <a:solidFill>
                            <a:schemeClr val="bg1"/>
                          </a:solidFill>
                        </a:rPr>
                        <a:t> (</a:t>
                      </a:r>
                      <a:r>
                        <a:rPr lang="en-GB" sz="2000" b="1" dirty="0">
                          <a:solidFill>
                            <a:schemeClr val="bg1"/>
                          </a:solidFill>
                        </a:rPr>
                        <a:t>nous</a:t>
                      </a:r>
                      <a:r>
                        <a:rPr lang="en-GB" sz="2000" b="0" dirty="0">
                          <a:solidFill>
                            <a:schemeClr val="bg1"/>
                          </a:solidFill>
                        </a:rPr>
                        <a:t>)</a:t>
                      </a:r>
                    </a:p>
                  </a:txBody>
                  <a:tcPr/>
                </a:tc>
                <a:tc>
                  <a:txBody>
                    <a:bodyPr/>
                    <a:lstStyle/>
                    <a:p>
                      <a:pPr algn="ctr"/>
                      <a:r>
                        <a:rPr lang="en-GB" sz="2000" b="0" dirty="0">
                          <a:solidFill>
                            <a:schemeClr val="bg1"/>
                          </a:solidFill>
                        </a:rPr>
                        <a:t>Amir et </a:t>
                      </a:r>
                      <a:r>
                        <a:rPr lang="en-GB" sz="2000" b="0" dirty="0" err="1">
                          <a:solidFill>
                            <a:schemeClr val="bg1"/>
                          </a:solidFill>
                        </a:rPr>
                        <a:t>Noura</a:t>
                      </a:r>
                      <a:r>
                        <a:rPr lang="en-GB" sz="2000" b="0" dirty="0">
                          <a:solidFill>
                            <a:schemeClr val="bg1"/>
                          </a:solidFill>
                        </a:rPr>
                        <a:t> (</a:t>
                      </a:r>
                      <a:r>
                        <a:rPr lang="en-GB" sz="2000" b="1" dirty="0" err="1">
                          <a:solidFill>
                            <a:schemeClr val="bg1"/>
                          </a:solidFill>
                        </a:rPr>
                        <a:t>vous</a:t>
                      </a:r>
                      <a:r>
                        <a:rPr lang="en-GB" sz="2000" b="0" dirty="0">
                          <a:solidFill>
                            <a:schemeClr val="bg1"/>
                          </a:solidFill>
                        </a:rPr>
                        <a:t>)</a:t>
                      </a:r>
                    </a:p>
                  </a:txBody>
                  <a:tcPr/>
                </a:tc>
                <a:tc>
                  <a:txBody>
                    <a:bodyPr/>
                    <a:lstStyle/>
                    <a:p>
                      <a:pPr algn="ctr"/>
                      <a:r>
                        <a:rPr lang="en-GB" sz="2000" b="0" dirty="0">
                          <a:solidFill>
                            <a:schemeClr val="bg1"/>
                          </a:solidFill>
                        </a:rPr>
                        <a:t>Les parents</a:t>
                      </a:r>
                    </a:p>
                    <a:p>
                      <a:pPr algn="ctr"/>
                      <a:r>
                        <a:rPr lang="en-GB" sz="2000" b="0" dirty="0">
                          <a:solidFill>
                            <a:schemeClr val="bg1"/>
                          </a:solidFill>
                        </a:rPr>
                        <a:t>(</a:t>
                      </a:r>
                      <a:r>
                        <a:rPr lang="en-GB" sz="2000" b="1" dirty="0" err="1">
                          <a:solidFill>
                            <a:schemeClr val="bg1"/>
                          </a:solidFill>
                        </a:rPr>
                        <a:t>ils</a:t>
                      </a:r>
                      <a:r>
                        <a:rPr lang="en-GB" sz="2000" b="0" dirty="0">
                          <a:solidFill>
                            <a:schemeClr val="bg1"/>
                          </a:solidFill>
                        </a:rPr>
                        <a:t>)</a:t>
                      </a:r>
                    </a:p>
                  </a:txBody>
                  <a:tcPr/>
                </a:tc>
                <a:extLst>
                  <a:ext uri="{0D108BD9-81ED-4DB2-BD59-A6C34878D82A}">
                    <a16:rowId xmlns:a16="http://schemas.microsoft.com/office/drawing/2014/main" val="4159774648"/>
                  </a:ext>
                </a:extLst>
              </a:tr>
              <a:tr h="52381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805931870"/>
                  </a:ext>
                </a:extLst>
              </a:tr>
              <a:tr h="52381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181642432"/>
                  </a:ext>
                </a:extLst>
              </a:tr>
              <a:tr h="52381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433724434"/>
                  </a:ext>
                </a:extLst>
              </a:tr>
              <a:tr h="52381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879584875"/>
                  </a:ext>
                </a:extLst>
              </a:tr>
              <a:tr h="52381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32617212"/>
                  </a:ext>
                </a:extLst>
              </a:tr>
              <a:tr h="523819">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539824675"/>
                  </a:ext>
                </a:extLst>
              </a:tr>
            </a:tbl>
          </a:graphicData>
        </a:graphic>
      </p:graphicFrame>
      <p:sp>
        <p:nvSpPr>
          <p:cNvPr id="13" name="TextBox 12">
            <a:extLst>
              <a:ext uri="{FF2B5EF4-FFF2-40B4-BE49-F238E27FC236}">
                <a16:creationId xmlns:a16="http://schemas.microsoft.com/office/drawing/2014/main" id="{A9DA9BFE-7A46-49D4-9F9E-4254926E1D0E}"/>
              </a:ext>
            </a:extLst>
          </p:cNvPr>
          <p:cNvSpPr txBox="1"/>
          <p:nvPr/>
        </p:nvSpPr>
        <p:spPr>
          <a:xfrm>
            <a:off x="9030748" y="1834887"/>
            <a:ext cx="1633591" cy="400110"/>
          </a:xfrm>
          <a:prstGeom prst="rect">
            <a:avLst/>
          </a:prstGeom>
          <a:noFill/>
        </p:spPr>
        <p:txBody>
          <a:bodyPr wrap="square" rtlCol="0">
            <a:spAutoFit/>
          </a:bodyPr>
          <a:lstStyle/>
          <a:p>
            <a:pPr algn="ctr"/>
            <a:r>
              <a:rPr lang="en-GB" sz="2000" b="1" dirty="0" err="1">
                <a:solidFill>
                  <a:schemeClr val="accent1">
                    <a:lumMod val="50000"/>
                  </a:schemeClr>
                </a:solidFill>
              </a:rPr>
              <a:t>quand</a:t>
            </a:r>
            <a:r>
              <a:rPr lang="en-GB" sz="2000" b="1" dirty="0">
                <a:solidFill>
                  <a:schemeClr val="accent1">
                    <a:lumMod val="50000"/>
                  </a:schemeClr>
                </a:solidFill>
              </a:rPr>
              <a:t>?</a:t>
            </a:r>
          </a:p>
        </p:txBody>
      </p:sp>
      <p:sp>
        <p:nvSpPr>
          <p:cNvPr id="20" name="TextBox 19">
            <a:extLst>
              <a:ext uri="{FF2B5EF4-FFF2-40B4-BE49-F238E27FC236}">
                <a16:creationId xmlns:a16="http://schemas.microsoft.com/office/drawing/2014/main" id="{F44DE6AF-F4B2-4632-8E62-2E26CC0773A3}"/>
              </a:ext>
            </a:extLst>
          </p:cNvPr>
          <p:cNvSpPr txBox="1"/>
          <p:nvPr/>
        </p:nvSpPr>
        <p:spPr>
          <a:xfrm>
            <a:off x="3970583" y="1834887"/>
            <a:ext cx="1633591" cy="400110"/>
          </a:xfrm>
          <a:prstGeom prst="rect">
            <a:avLst/>
          </a:prstGeom>
          <a:noFill/>
        </p:spPr>
        <p:txBody>
          <a:bodyPr wrap="square" rtlCol="0">
            <a:spAutoFit/>
          </a:bodyPr>
          <a:lstStyle/>
          <a:p>
            <a:pPr algn="ctr"/>
            <a:r>
              <a:rPr lang="en-GB" sz="2000" b="1" dirty="0">
                <a:solidFill>
                  <a:schemeClr val="accent1">
                    <a:lumMod val="50000"/>
                  </a:schemeClr>
                </a:solidFill>
              </a:rPr>
              <a:t>qui?</a:t>
            </a:r>
          </a:p>
        </p:txBody>
      </p:sp>
      <p:pic>
        <p:nvPicPr>
          <p:cNvPr id="21" name="Picture 20" descr="A picture containing shirt&#10;&#10;Description automatically generated">
            <a:extLst>
              <a:ext uri="{FF2B5EF4-FFF2-40B4-BE49-F238E27FC236}">
                <a16:creationId xmlns:a16="http://schemas.microsoft.com/office/drawing/2014/main" id="{012A79C6-7BD2-421D-9AC9-81612A0AF4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4339" y="4623441"/>
            <a:ext cx="1570981" cy="1570981"/>
          </a:xfrm>
          <a:prstGeom prst="rect">
            <a:avLst/>
          </a:prstGeom>
        </p:spPr>
      </p:pic>
      <p:pic>
        <p:nvPicPr>
          <p:cNvPr id="15" name="Picture 14" descr="A picture containing building, table&#10;&#10;Description automatically generated">
            <a:extLst>
              <a:ext uri="{FF2B5EF4-FFF2-40B4-BE49-F238E27FC236}">
                <a16:creationId xmlns:a16="http://schemas.microsoft.com/office/drawing/2014/main" id="{581C49B4-1F45-44D2-93E5-451B120413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9916" y="3169835"/>
            <a:ext cx="336633" cy="310597"/>
          </a:xfrm>
          <a:prstGeom prst="rect">
            <a:avLst/>
          </a:prstGeom>
        </p:spPr>
      </p:pic>
      <p:pic>
        <p:nvPicPr>
          <p:cNvPr id="17" name="Picture 16" descr="A close up of a logo&#10;&#10;Description automatically generated">
            <a:extLst>
              <a:ext uri="{FF2B5EF4-FFF2-40B4-BE49-F238E27FC236}">
                <a16:creationId xmlns:a16="http://schemas.microsoft.com/office/drawing/2014/main" id="{A225A575-6C0A-4971-BDCB-BDCBEFD50D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8314" y="3630083"/>
            <a:ext cx="428295" cy="386135"/>
          </a:xfrm>
          <a:prstGeom prst="rect">
            <a:avLst/>
          </a:prstGeom>
        </p:spPr>
      </p:pic>
      <p:pic>
        <p:nvPicPr>
          <p:cNvPr id="27" name="Picture 2" descr="Germany Clip Art">
            <a:extLst>
              <a:ext uri="{FF2B5EF4-FFF2-40B4-BE49-F238E27FC236}">
                <a16:creationId xmlns:a16="http://schemas.microsoft.com/office/drawing/2014/main" id="{BD86CD41-6CA0-4754-9383-BEF08CA2B19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837" y="4268637"/>
            <a:ext cx="451248" cy="27074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Algeria, Arab, Borders, Country, Flag, Map, Middle East">
            <a:extLst>
              <a:ext uri="{FF2B5EF4-FFF2-40B4-BE49-F238E27FC236}">
                <a16:creationId xmlns:a16="http://schemas.microsoft.com/office/drawing/2014/main" id="{CDF60605-24E7-4E4A-9F16-88DC75D3B07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4748" y="4703987"/>
            <a:ext cx="366968" cy="36799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C952AD61-9A2E-4D31-BBC2-40FC9F355827}"/>
              </a:ext>
            </a:extLst>
          </p:cNvPr>
          <p:cNvGrpSpPr/>
          <p:nvPr/>
        </p:nvGrpSpPr>
        <p:grpSpPr>
          <a:xfrm>
            <a:off x="864423" y="5192932"/>
            <a:ext cx="527617" cy="430887"/>
            <a:chOff x="4523569" y="4978044"/>
            <a:chExt cx="527617" cy="430887"/>
          </a:xfrm>
        </p:grpSpPr>
        <p:pic>
          <p:nvPicPr>
            <p:cNvPr id="30" name="Picture 10" descr="Tv Lcd Hdtv Clip Art">
              <a:extLst>
                <a:ext uri="{FF2B5EF4-FFF2-40B4-BE49-F238E27FC236}">
                  <a16:creationId xmlns:a16="http://schemas.microsoft.com/office/drawing/2014/main" id="{4CB0CBF7-CEB3-4001-AC7E-58D8EE90E41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23569" y="4978044"/>
              <a:ext cx="527617" cy="43088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occer Ball Clip Art">
              <a:extLst>
                <a:ext uri="{FF2B5EF4-FFF2-40B4-BE49-F238E27FC236}">
                  <a16:creationId xmlns:a16="http://schemas.microsoft.com/office/drawing/2014/main" id="{CF4ECD65-90F4-4EE8-8904-CC096DD6F7C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73551" y="5046398"/>
              <a:ext cx="227652" cy="217028"/>
            </a:xfrm>
            <a:prstGeom prst="rect">
              <a:avLst/>
            </a:prstGeom>
            <a:noFill/>
            <a:extLst>
              <a:ext uri="{909E8E84-426E-40DD-AFC4-6F175D3DCCD1}">
                <a14:hiddenFill xmlns:a14="http://schemas.microsoft.com/office/drawing/2010/main">
                  <a:solidFill>
                    <a:srgbClr val="FFFFFF"/>
                  </a:solidFill>
                </a14:hiddenFill>
              </a:ext>
            </a:extLst>
          </p:spPr>
        </p:pic>
      </p:grpSp>
      <p:pic>
        <p:nvPicPr>
          <p:cNvPr id="7176" name="Picture 8" descr="Aircraft1 Clip Art">
            <a:extLst>
              <a:ext uri="{FF2B5EF4-FFF2-40B4-BE49-F238E27FC236}">
                <a16:creationId xmlns:a16="http://schemas.microsoft.com/office/drawing/2014/main" id="{C6AA3853-CBB0-4034-B547-1D0CD0F9F97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400654">
            <a:off x="803144" y="5787807"/>
            <a:ext cx="634225" cy="25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557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5FB363CF-802D-4807-87E2-5B0B2710EFCF}"/>
              </a:ext>
            </a:extLst>
          </p:cNvPr>
          <p:cNvGraphicFramePr>
            <a:graphicFrameLocks noGrp="1"/>
          </p:cNvGraphicFramePr>
          <p:nvPr/>
        </p:nvGraphicFramePr>
        <p:xfrm>
          <a:off x="194089" y="2538752"/>
          <a:ext cx="1388133" cy="3666733"/>
        </p:xfrm>
        <a:graphic>
          <a:graphicData uri="http://schemas.openxmlformats.org/drawingml/2006/table">
            <a:tbl>
              <a:tblPr firstRow="1" bandRow="1">
                <a:tableStyleId>{21E4AEA4-8DFA-4A89-87EB-49C32662AFE0}</a:tableStyleId>
              </a:tblPr>
              <a:tblGrid>
                <a:gridCol w="1388133">
                  <a:extLst>
                    <a:ext uri="{9D8B030D-6E8A-4147-A177-3AD203B41FA5}">
                      <a16:colId xmlns:a16="http://schemas.microsoft.com/office/drawing/2014/main" val="1544208940"/>
                    </a:ext>
                  </a:extLst>
                </a:gridCol>
              </a:tblGrid>
              <a:tr h="523819">
                <a:tc>
                  <a:txBody>
                    <a:bodyPr/>
                    <a:lstStyle/>
                    <a:p>
                      <a:endParaRPr lang="en-GB" dirty="0"/>
                    </a:p>
                  </a:txBody>
                  <a:tcPr>
                    <a:lnT w="12700" cmpd="sng">
                      <a:noFill/>
                    </a:lnT>
                    <a:solidFill>
                      <a:schemeClr val="bg1"/>
                    </a:solidFill>
                  </a:tcPr>
                </a:tc>
                <a:extLst>
                  <a:ext uri="{0D108BD9-81ED-4DB2-BD59-A6C34878D82A}">
                    <a16:rowId xmlns:a16="http://schemas.microsoft.com/office/drawing/2014/main" val="3148928470"/>
                  </a:ext>
                </a:extLst>
              </a:tr>
              <a:tr h="523819">
                <a:tc>
                  <a:txBody>
                    <a:bodyPr/>
                    <a:lstStyle/>
                    <a:p>
                      <a:endParaRPr lang="en-GB" dirty="0"/>
                    </a:p>
                  </a:txBody>
                  <a:tcPr/>
                </a:tc>
                <a:extLst>
                  <a:ext uri="{0D108BD9-81ED-4DB2-BD59-A6C34878D82A}">
                    <a16:rowId xmlns:a16="http://schemas.microsoft.com/office/drawing/2014/main" val="2298580598"/>
                  </a:ext>
                </a:extLst>
              </a:tr>
              <a:tr h="523819">
                <a:tc>
                  <a:txBody>
                    <a:bodyPr/>
                    <a:lstStyle/>
                    <a:p>
                      <a:endParaRPr lang="en-GB" dirty="0"/>
                    </a:p>
                  </a:txBody>
                  <a:tcPr/>
                </a:tc>
                <a:extLst>
                  <a:ext uri="{0D108BD9-81ED-4DB2-BD59-A6C34878D82A}">
                    <a16:rowId xmlns:a16="http://schemas.microsoft.com/office/drawing/2014/main" val="851318615"/>
                  </a:ext>
                </a:extLst>
              </a:tr>
              <a:tr h="523819">
                <a:tc>
                  <a:txBody>
                    <a:bodyPr/>
                    <a:lstStyle/>
                    <a:p>
                      <a:endParaRPr lang="en-GB" dirty="0"/>
                    </a:p>
                  </a:txBody>
                  <a:tcPr/>
                </a:tc>
                <a:extLst>
                  <a:ext uri="{0D108BD9-81ED-4DB2-BD59-A6C34878D82A}">
                    <a16:rowId xmlns:a16="http://schemas.microsoft.com/office/drawing/2014/main" val="828292907"/>
                  </a:ext>
                </a:extLst>
              </a:tr>
              <a:tr h="523819">
                <a:tc>
                  <a:txBody>
                    <a:bodyPr/>
                    <a:lstStyle/>
                    <a:p>
                      <a:endParaRPr lang="en-GB"/>
                    </a:p>
                  </a:txBody>
                  <a:tcPr/>
                </a:tc>
                <a:extLst>
                  <a:ext uri="{0D108BD9-81ED-4DB2-BD59-A6C34878D82A}">
                    <a16:rowId xmlns:a16="http://schemas.microsoft.com/office/drawing/2014/main" val="614464863"/>
                  </a:ext>
                </a:extLst>
              </a:tr>
              <a:tr h="523819">
                <a:tc>
                  <a:txBody>
                    <a:bodyPr/>
                    <a:lstStyle/>
                    <a:p>
                      <a:endParaRPr lang="en-GB"/>
                    </a:p>
                  </a:txBody>
                  <a:tcPr/>
                </a:tc>
                <a:extLst>
                  <a:ext uri="{0D108BD9-81ED-4DB2-BD59-A6C34878D82A}">
                    <a16:rowId xmlns:a16="http://schemas.microsoft.com/office/drawing/2014/main" val="583560588"/>
                  </a:ext>
                </a:extLst>
              </a:tr>
              <a:tr h="523819">
                <a:tc>
                  <a:txBody>
                    <a:bodyPr/>
                    <a:lstStyle/>
                    <a:p>
                      <a:endParaRPr lang="en-GB" dirty="0"/>
                    </a:p>
                  </a:txBody>
                  <a:tcPr/>
                </a:tc>
                <a:extLst>
                  <a:ext uri="{0D108BD9-81ED-4DB2-BD59-A6C34878D82A}">
                    <a16:rowId xmlns:a16="http://schemas.microsoft.com/office/drawing/2014/main" val="3170307462"/>
                  </a:ext>
                </a:extLst>
              </a:tr>
            </a:tbl>
          </a:graphicData>
        </a:graphic>
      </p:graphicFrame>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7745"/>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54535"/>
            <a:ext cx="5907058" cy="713163"/>
          </a:xfrm>
        </p:spPr>
        <p:txBody>
          <a:bodyPr>
            <a:noAutofit/>
          </a:bodyPr>
          <a:lstStyle/>
          <a:p>
            <a:r>
              <a:rPr lang="en-US" sz="2200" b="1" dirty="0" err="1">
                <a:solidFill>
                  <a:schemeClr val="bg1"/>
                </a:solidFill>
                <a:ea typeface="Calibri" panose="020F0502020204030204" pitchFamily="34" charset="0"/>
                <a:cs typeface="Times New Roman" panose="02020603050405020304" pitchFamily="18" charset="0"/>
              </a:rPr>
              <a:t>En</a:t>
            </a:r>
            <a:r>
              <a:rPr lang="en-US" sz="2200" b="1" dirty="0">
                <a:solidFill>
                  <a:schemeClr val="bg1"/>
                </a:solidFill>
                <a:ea typeface="Calibri" panose="020F0502020204030204" pitchFamily="34" charset="0"/>
                <a:cs typeface="Times New Roman" panose="02020603050405020304" pitchFamily="18" charset="0"/>
              </a:rPr>
              <a:t> </a:t>
            </a:r>
            <a:r>
              <a:rPr lang="en-US" sz="2200" b="1" dirty="0" err="1">
                <a:solidFill>
                  <a:schemeClr val="bg1"/>
                </a:solidFill>
                <a:ea typeface="Calibri" panose="020F0502020204030204" pitchFamily="34" charset="0"/>
                <a:cs typeface="Times New Roman" panose="02020603050405020304" pitchFamily="18" charset="0"/>
              </a:rPr>
              <a:t>ce</a:t>
            </a:r>
            <a:r>
              <a:rPr lang="en-US" sz="2200" b="1" dirty="0">
                <a:solidFill>
                  <a:schemeClr val="bg1"/>
                </a:solidFill>
                <a:ea typeface="Calibri" panose="020F0502020204030204" pitchFamily="34" charset="0"/>
                <a:cs typeface="Times New Roman" panose="02020603050405020304" pitchFamily="18" charset="0"/>
              </a:rPr>
              <a:t> moment </a:t>
            </a:r>
            <a:r>
              <a:rPr lang="en-US" sz="2200" b="1" dirty="0" err="1">
                <a:solidFill>
                  <a:schemeClr val="bg1"/>
                </a:solidFill>
                <a:ea typeface="Calibri" panose="020F0502020204030204" pitchFamily="34" charset="0"/>
                <a:cs typeface="Times New Roman" panose="02020603050405020304" pitchFamily="18" charset="0"/>
              </a:rPr>
              <a:t>ou</a:t>
            </a:r>
            <a:r>
              <a:rPr lang="en-US" sz="2200" b="1" dirty="0">
                <a:solidFill>
                  <a:schemeClr val="bg1"/>
                </a:solidFill>
                <a:ea typeface="Calibri" panose="020F0502020204030204" pitchFamily="34" charset="0"/>
                <a:cs typeface="Times New Roman" panose="02020603050405020304" pitchFamily="18" charset="0"/>
              </a:rPr>
              <a:t> la </a:t>
            </a:r>
            <a:r>
              <a:rPr lang="en-US" sz="2200" b="1" dirty="0" err="1">
                <a:solidFill>
                  <a:schemeClr val="bg1"/>
                </a:solidFill>
                <a:ea typeface="Calibri" panose="020F0502020204030204" pitchFamily="34" charset="0"/>
                <a:cs typeface="Times New Roman" panose="02020603050405020304" pitchFamily="18" charset="0"/>
              </a:rPr>
              <a:t>semaine</a:t>
            </a:r>
            <a:r>
              <a:rPr lang="en-US" sz="2200" b="1" dirty="0">
                <a:solidFill>
                  <a:schemeClr val="bg1"/>
                </a:solidFill>
                <a:ea typeface="Calibri" panose="020F0502020204030204" pitchFamily="34" charset="0"/>
                <a:cs typeface="Times New Roman" panose="02020603050405020304" pitchFamily="18" charset="0"/>
              </a:rPr>
              <a:t> </a:t>
            </a:r>
            <a:r>
              <a:rPr lang="en-US" sz="2200" b="1" dirty="0" err="1">
                <a:solidFill>
                  <a:schemeClr val="bg1"/>
                </a:solidFill>
                <a:ea typeface="Calibri" panose="020F0502020204030204" pitchFamily="34" charset="0"/>
                <a:cs typeface="Times New Roman" panose="02020603050405020304" pitchFamily="18" charset="0"/>
              </a:rPr>
              <a:t>prochaine</a:t>
            </a:r>
            <a:r>
              <a:rPr lang="en-US" sz="2200" b="1" dirty="0">
                <a:solidFill>
                  <a:schemeClr val="bg1"/>
                </a:solidFill>
                <a:ea typeface="Calibri" panose="020F0502020204030204" pitchFamily="34" charset="0"/>
                <a:cs typeface="Times New Roman" panose="02020603050405020304" pitchFamily="18" charset="0"/>
              </a:rPr>
              <a:t>?</a:t>
            </a:r>
            <a:endParaRPr lang="fr-FR" sz="2200" b="1" dirty="0">
              <a:solidFill>
                <a:schemeClr val="bg1"/>
              </a:solidFill>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Rounded Rectangle 46" descr="background rectangle">
            <a:extLst>
              <a:ext uri="{FF2B5EF4-FFF2-40B4-BE49-F238E27FC236}">
                <a16:creationId xmlns:a16="http://schemas.microsoft.com/office/drawing/2014/main" id="{9BABDC12-8E89-4F17-BAD5-0DBE8EF2AD34}"/>
              </a:ext>
            </a:extLst>
          </p:cNvPr>
          <p:cNvSpPr/>
          <p:nvPr/>
        </p:nvSpPr>
        <p:spPr>
          <a:xfrm>
            <a:off x="9677400" y="253844"/>
            <a:ext cx="2129323" cy="432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écouter</a:t>
            </a:r>
          </a:p>
        </p:txBody>
      </p:sp>
      <p:sp>
        <p:nvSpPr>
          <p:cNvPr id="12" name="TextBox 11">
            <a:extLst>
              <a:ext uri="{FF2B5EF4-FFF2-40B4-BE49-F238E27FC236}">
                <a16:creationId xmlns:a16="http://schemas.microsoft.com/office/drawing/2014/main" id="{F9FFAFDA-8929-4F2C-9C22-4E315460B981}"/>
              </a:ext>
            </a:extLst>
          </p:cNvPr>
          <p:cNvSpPr txBox="1"/>
          <p:nvPr/>
        </p:nvSpPr>
        <p:spPr>
          <a:xfrm>
            <a:off x="0" y="1265344"/>
            <a:ext cx="11806723" cy="400110"/>
          </a:xfrm>
          <a:prstGeom prst="rect">
            <a:avLst/>
          </a:prstGeom>
          <a:noFill/>
        </p:spPr>
        <p:txBody>
          <a:bodyPr wrap="square" rtlCol="0">
            <a:spAutoFit/>
          </a:bodyPr>
          <a:lstStyle/>
          <a:p>
            <a:pPr lvl="0">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Abel parle avec Amir et Noura. </a:t>
            </a:r>
            <a:r>
              <a:rPr lang="fr-FR" sz="2000" dirty="0">
                <a:solidFill>
                  <a:srgbClr val="1F4E79"/>
                </a:solidFill>
                <a:latin typeface="Century Gothic" panose="020B0502020202020204" pitchFamily="34" charset="0"/>
              </a:rPr>
              <a:t>Ils planifient les vacances. </a:t>
            </a: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 dit-il? Qui fait quoi et quand?</a:t>
            </a:r>
          </a:p>
        </p:txBody>
      </p:sp>
      <p:graphicFrame>
        <p:nvGraphicFramePr>
          <p:cNvPr id="10" name="Table 9">
            <a:extLst>
              <a:ext uri="{FF2B5EF4-FFF2-40B4-BE49-F238E27FC236}">
                <a16:creationId xmlns:a16="http://schemas.microsoft.com/office/drawing/2014/main" id="{9B33C930-3B93-457F-BE9F-2BACF1078CF1}"/>
              </a:ext>
            </a:extLst>
          </p:cNvPr>
          <p:cNvGraphicFramePr>
            <a:graphicFrameLocks noGrp="1"/>
          </p:cNvGraphicFramePr>
          <p:nvPr/>
        </p:nvGraphicFramePr>
        <p:xfrm>
          <a:off x="7992537" y="2361531"/>
          <a:ext cx="3814186" cy="3843954"/>
        </p:xfrm>
        <a:graphic>
          <a:graphicData uri="http://schemas.openxmlformats.org/drawingml/2006/table">
            <a:tbl>
              <a:tblPr firstRow="1" bandRow="1">
                <a:tableStyleId>{21E4AEA4-8DFA-4A89-87EB-49C32662AFE0}</a:tableStyleId>
              </a:tblPr>
              <a:tblGrid>
                <a:gridCol w="1907093">
                  <a:extLst>
                    <a:ext uri="{9D8B030D-6E8A-4147-A177-3AD203B41FA5}">
                      <a16:colId xmlns:a16="http://schemas.microsoft.com/office/drawing/2014/main" val="375782727"/>
                    </a:ext>
                  </a:extLst>
                </a:gridCol>
                <a:gridCol w="1907093">
                  <a:extLst>
                    <a:ext uri="{9D8B030D-6E8A-4147-A177-3AD203B41FA5}">
                      <a16:colId xmlns:a16="http://schemas.microsoft.com/office/drawing/2014/main" val="1357658619"/>
                    </a:ext>
                  </a:extLst>
                </a:gridCol>
              </a:tblGrid>
              <a:tr h="523819">
                <a:tc>
                  <a:txBody>
                    <a:bodyPr/>
                    <a:lstStyle/>
                    <a:p>
                      <a:pPr algn="ctr"/>
                      <a:r>
                        <a:rPr lang="en-GB" sz="2000" b="0" dirty="0" err="1">
                          <a:solidFill>
                            <a:schemeClr val="bg1"/>
                          </a:solidFill>
                        </a:rPr>
                        <a:t>en</a:t>
                      </a:r>
                      <a:r>
                        <a:rPr lang="en-GB" sz="2000" b="0" dirty="0">
                          <a:solidFill>
                            <a:schemeClr val="bg1"/>
                          </a:solidFill>
                        </a:rPr>
                        <a:t> </a:t>
                      </a:r>
                      <a:r>
                        <a:rPr lang="en-GB" sz="2000" b="0" dirty="0" err="1">
                          <a:solidFill>
                            <a:schemeClr val="bg1"/>
                          </a:solidFill>
                        </a:rPr>
                        <a:t>ce</a:t>
                      </a:r>
                      <a:r>
                        <a:rPr lang="en-GB" sz="2000" b="0" dirty="0">
                          <a:solidFill>
                            <a:schemeClr val="bg1"/>
                          </a:solidFill>
                        </a:rPr>
                        <a:t> moment</a:t>
                      </a:r>
                    </a:p>
                  </a:txBody>
                  <a:tcPr/>
                </a:tc>
                <a:tc>
                  <a:txBody>
                    <a:bodyPr/>
                    <a:lstStyle/>
                    <a:p>
                      <a:pPr algn="ctr"/>
                      <a:r>
                        <a:rPr lang="en-GB" sz="2000" b="0" dirty="0">
                          <a:solidFill>
                            <a:schemeClr val="bg1"/>
                          </a:solidFill>
                        </a:rPr>
                        <a:t>la </a:t>
                      </a:r>
                      <a:r>
                        <a:rPr lang="en-GB" sz="2000" b="0" dirty="0" err="1">
                          <a:solidFill>
                            <a:schemeClr val="bg1"/>
                          </a:solidFill>
                        </a:rPr>
                        <a:t>semaine</a:t>
                      </a:r>
                      <a:r>
                        <a:rPr lang="en-GB" sz="2000" b="0" dirty="0">
                          <a:solidFill>
                            <a:schemeClr val="bg1"/>
                          </a:solidFill>
                        </a:rPr>
                        <a:t> </a:t>
                      </a:r>
                      <a:r>
                        <a:rPr lang="en-GB" sz="2000" b="0" dirty="0" err="1">
                          <a:solidFill>
                            <a:schemeClr val="bg1"/>
                          </a:solidFill>
                        </a:rPr>
                        <a:t>prochaine</a:t>
                      </a:r>
                      <a:endParaRPr lang="en-GB" sz="2000" b="0" dirty="0">
                        <a:solidFill>
                          <a:schemeClr val="bg1"/>
                        </a:solidFill>
                      </a:endParaRPr>
                    </a:p>
                  </a:txBody>
                  <a:tcPr/>
                </a:tc>
                <a:extLst>
                  <a:ext uri="{0D108BD9-81ED-4DB2-BD59-A6C34878D82A}">
                    <a16:rowId xmlns:a16="http://schemas.microsoft.com/office/drawing/2014/main" val="3811163395"/>
                  </a:ext>
                </a:extLst>
              </a:tr>
              <a:tr h="52381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966922140"/>
                  </a:ext>
                </a:extLst>
              </a:tr>
              <a:tr h="52381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115905739"/>
                  </a:ext>
                </a:extLst>
              </a:tr>
              <a:tr h="52381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264369007"/>
                  </a:ext>
                </a:extLst>
              </a:tr>
              <a:tr h="52381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785721789"/>
                  </a:ext>
                </a:extLst>
              </a:tr>
              <a:tr h="52381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99355079"/>
                  </a:ext>
                </a:extLst>
              </a:tr>
              <a:tr h="52381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03413503"/>
                  </a:ext>
                </a:extLst>
              </a:tr>
            </a:tbl>
          </a:graphicData>
        </a:graphic>
      </p:graphicFrame>
      <p:graphicFrame>
        <p:nvGraphicFramePr>
          <p:cNvPr id="11" name="Table 10">
            <a:extLst>
              <a:ext uri="{FF2B5EF4-FFF2-40B4-BE49-F238E27FC236}">
                <a16:creationId xmlns:a16="http://schemas.microsoft.com/office/drawing/2014/main" id="{78DA1CB7-816E-4D99-8B9D-7BF66F513BB9}"/>
              </a:ext>
            </a:extLst>
          </p:cNvPr>
          <p:cNvGraphicFramePr>
            <a:graphicFrameLocks noGrp="1"/>
          </p:cNvGraphicFramePr>
          <p:nvPr/>
        </p:nvGraphicFramePr>
        <p:xfrm>
          <a:off x="1926740" y="2361531"/>
          <a:ext cx="5721279" cy="3843954"/>
        </p:xfrm>
        <a:graphic>
          <a:graphicData uri="http://schemas.openxmlformats.org/drawingml/2006/table">
            <a:tbl>
              <a:tblPr firstRow="1" bandRow="1">
                <a:tableStyleId>{21E4AEA4-8DFA-4A89-87EB-49C32662AFE0}</a:tableStyleId>
              </a:tblPr>
              <a:tblGrid>
                <a:gridCol w="1907093">
                  <a:extLst>
                    <a:ext uri="{9D8B030D-6E8A-4147-A177-3AD203B41FA5}">
                      <a16:colId xmlns:a16="http://schemas.microsoft.com/office/drawing/2014/main" val="1083703750"/>
                    </a:ext>
                  </a:extLst>
                </a:gridCol>
                <a:gridCol w="1907093">
                  <a:extLst>
                    <a:ext uri="{9D8B030D-6E8A-4147-A177-3AD203B41FA5}">
                      <a16:colId xmlns:a16="http://schemas.microsoft.com/office/drawing/2014/main" val="309973487"/>
                    </a:ext>
                  </a:extLst>
                </a:gridCol>
                <a:gridCol w="1907093">
                  <a:extLst>
                    <a:ext uri="{9D8B030D-6E8A-4147-A177-3AD203B41FA5}">
                      <a16:colId xmlns:a16="http://schemas.microsoft.com/office/drawing/2014/main" val="2998157816"/>
                    </a:ext>
                  </a:extLst>
                </a:gridCol>
              </a:tblGrid>
              <a:tr h="523819">
                <a:tc>
                  <a:txBody>
                    <a:bodyPr/>
                    <a:lstStyle/>
                    <a:p>
                      <a:pPr algn="ctr"/>
                      <a:r>
                        <a:rPr lang="en-GB" sz="2000" b="0" dirty="0">
                          <a:solidFill>
                            <a:schemeClr val="bg1"/>
                          </a:solidFill>
                        </a:rPr>
                        <a:t>Abel et des </a:t>
                      </a:r>
                      <a:r>
                        <a:rPr lang="en-GB" sz="2000" b="0" dirty="0" err="1">
                          <a:solidFill>
                            <a:schemeClr val="bg1"/>
                          </a:solidFill>
                        </a:rPr>
                        <a:t>amis</a:t>
                      </a:r>
                      <a:r>
                        <a:rPr lang="en-GB" sz="2000" b="0" dirty="0">
                          <a:solidFill>
                            <a:schemeClr val="bg1"/>
                          </a:solidFill>
                        </a:rPr>
                        <a:t> (</a:t>
                      </a:r>
                      <a:r>
                        <a:rPr lang="en-GB" sz="2000" b="1" dirty="0">
                          <a:solidFill>
                            <a:schemeClr val="bg1"/>
                          </a:solidFill>
                        </a:rPr>
                        <a:t>nous</a:t>
                      </a:r>
                      <a:r>
                        <a:rPr lang="en-GB" sz="2000" b="0" dirty="0">
                          <a:solidFill>
                            <a:schemeClr val="bg1"/>
                          </a:solidFill>
                        </a:rPr>
                        <a:t>)</a:t>
                      </a:r>
                    </a:p>
                  </a:txBody>
                  <a:tcPr/>
                </a:tc>
                <a:tc>
                  <a:txBody>
                    <a:bodyPr/>
                    <a:lstStyle/>
                    <a:p>
                      <a:pPr algn="ctr"/>
                      <a:r>
                        <a:rPr lang="en-GB" sz="2000" b="0" dirty="0">
                          <a:solidFill>
                            <a:schemeClr val="bg1"/>
                          </a:solidFill>
                        </a:rPr>
                        <a:t>Amir et </a:t>
                      </a:r>
                      <a:r>
                        <a:rPr lang="en-GB" sz="2000" b="0" dirty="0" err="1">
                          <a:solidFill>
                            <a:schemeClr val="bg1"/>
                          </a:solidFill>
                        </a:rPr>
                        <a:t>Noura</a:t>
                      </a:r>
                      <a:r>
                        <a:rPr lang="en-GB" sz="2000" b="0" dirty="0">
                          <a:solidFill>
                            <a:schemeClr val="bg1"/>
                          </a:solidFill>
                        </a:rPr>
                        <a:t> (</a:t>
                      </a:r>
                      <a:r>
                        <a:rPr lang="en-GB" sz="2000" b="1" dirty="0" err="1">
                          <a:solidFill>
                            <a:schemeClr val="bg1"/>
                          </a:solidFill>
                        </a:rPr>
                        <a:t>vous</a:t>
                      </a:r>
                      <a:r>
                        <a:rPr lang="en-GB" sz="2000" b="0" dirty="0">
                          <a:solidFill>
                            <a:schemeClr val="bg1"/>
                          </a:solidFill>
                        </a:rPr>
                        <a:t>)</a:t>
                      </a:r>
                    </a:p>
                  </a:txBody>
                  <a:tcPr/>
                </a:tc>
                <a:tc>
                  <a:txBody>
                    <a:bodyPr/>
                    <a:lstStyle/>
                    <a:p>
                      <a:pPr algn="ctr"/>
                      <a:r>
                        <a:rPr lang="en-GB" sz="2000" b="0" dirty="0">
                          <a:solidFill>
                            <a:schemeClr val="bg1"/>
                          </a:solidFill>
                        </a:rPr>
                        <a:t>Les parents</a:t>
                      </a:r>
                    </a:p>
                    <a:p>
                      <a:pPr algn="ctr"/>
                      <a:r>
                        <a:rPr lang="en-GB" sz="2000" b="0" dirty="0">
                          <a:solidFill>
                            <a:schemeClr val="bg1"/>
                          </a:solidFill>
                        </a:rPr>
                        <a:t>(</a:t>
                      </a:r>
                      <a:r>
                        <a:rPr lang="en-GB" sz="2000" b="1" dirty="0" err="1">
                          <a:solidFill>
                            <a:schemeClr val="bg1"/>
                          </a:solidFill>
                        </a:rPr>
                        <a:t>ils</a:t>
                      </a:r>
                      <a:r>
                        <a:rPr lang="en-GB" sz="2000" b="0" dirty="0">
                          <a:solidFill>
                            <a:schemeClr val="bg1"/>
                          </a:solidFill>
                        </a:rPr>
                        <a:t>)</a:t>
                      </a:r>
                    </a:p>
                  </a:txBody>
                  <a:tcPr/>
                </a:tc>
                <a:extLst>
                  <a:ext uri="{0D108BD9-81ED-4DB2-BD59-A6C34878D82A}">
                    <a16:rowId xmlns:a16="http://schemas.microsoft.com/office/drawing/2014/main" val="4159774648"/>
                  </a:ext>
                </a:extLst>
              </a:tr>
              <a:tr h="52381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805931870"/>
                  </a:ext>
                </a:extLst>
              </a:tr>
              <a:tr h="52381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181642432"/>
                  </a:ext>
                </a:extLst>
              </a:tr>
              <a:tr h="52381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433724434"/>
                  </a:ext>
                </a:extLst>
              </a:tr>
              <a:tr h="52381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879584875"/>
                  </a:ext>
                </a:extLst>
              </a:tr>
              <a:tr h="52381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32617212"/>
                  </a:ext>
                </a:extLst>
              </a:tr>
              <a:tr h="523819">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539824675"/>
                  </a:ext>
                </a:extLst>
              </a:tr>
            </a:tbl>
          </a:graphicData>
        </a:graphic>
      </p:graphicFrame>
      <p:sp>
        <p:nvSpPr>
          <p:cNvPr id="13" name="TextBox 12">
            <a:extLst>
              <a:ext uri="{FF2B5EF4-FFF2-40B4-BE49-F238E27FC236}">
                <a16:creationId xmlns:a16="http://schemas.microsoft.com/office/drawing/2014/main" id="{A9DA9BFE-7A46-49D4-9F9E-4254926E1D0E}"/>
              </a:ext>
            </a:extLst>
          </p:cNvPr>
          <p:cNvSpPr txBox="1"/>
          <p:nvPr/>
        </p:nvSpPr>
        <p:spPr>
          <a:xfrm>
            <a:off x="9030748" y="1834887"/>
            <a:ext cx="16335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quand</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F44DE6AF-F4B2-4632-8E62-2E26CC0773A3}"/>
              </a:ext>
            </a:extLst>
          </p:cNvPr>
          <p:cNvSpPr txBox="1"/>
          <p:nvPr/>
        </p:nvSpPr>
        <p:spPr>
          <a:xfrm>
            <a:off x="3970583" y="1834887"/>
            <a:ext cx="16335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qui?</a:t>
            </a:r>
          </a:p>
        </p:txBody>
      </p:sp>
      <p:pic>
        <p:nvPicPr>
          <p:cNvPr id="21" name="Picture 20" descr="A picture containing shirt&#10;&#10;Description automatically generated">
            <a:extLst>
              <a:ext uri="{FF2B5EF4-FFF2-40B4-BE49-F238E27FC236}">
                <a16:creationId xmlns:a16="http://schemas.microsoft.com/office/drawing/2014/main" id="{012A79C6-7BD2-421D-9AC9-81612A0AF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339" y="4623441"/>
            <a:ext cx="1570981" cy="1570981"/>
          </a:xfrm>
          <a:prstGeom prst="rect">
            <a:avLst/>
          </a:prstGeom>
        </p:spPr>
      </p:pic>
      <p:pic>
        <p:nvPicPr>
          <p:cNvPr id="15" name="Picture 14" descr="A picture containing building, table&#10;&#10;Description automatically generated">
            <a:extLst>
              <a:ext uri="{FF2B5EF4-FFF2-40B4-BE49-F238E27FC236}">
                <a16:creationId xmlns:a16="http://schemas.microsoft.com/office/drawing/2014/main" id="{581C49B4-1F45-44D2-93E5-451B12041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916" y="3169835"/>
            <a:ext cx="336633" cy="310597"/>
          </a:xfrm>
          <a:prstGeom prst="rect">
            <a:avLst/>
          </a:prstGeom>
        </p:spPr>
      </p:pic>
      <p:pic>
        <p:nvPicPr>
          <p:cNvPr id="17" name="Picture 16" descr="A close up of a logo&#10;&#10;Description automatically generated">
            <a:extLst>
              <a:ext uri="{FF2B5EF4-FFF2-40B4-BE49-F238E27FC236}">
                <a16:creationId xmlns:a16="http://schemas.microsoft.com/office/drawing/2014/main" id="{A225A575-6C0A-4971-BDCB-BDCBEFD50D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314" y="3630083"/>
            <a:ext cx="428295" cy="386135"/>
          </a:xfrm>
          <a:prstGeom prst="rect">
            <a:avLst/>
          </a:prstGeom>
        </p:spPr>
      </p:pic>
      <p:pic>
        <p:nvPicPr>
          <p:cNvPr id="27" name="Picture 2" descr="Germany Clip Art">
            <a:extLst>
              <a:ext uri="{FF2B5EF4-FFF2-40B4-BE49-F238E27FC236}">
                <a16:creationId xmlns:a16="http://schemas.microsoft.com/office/drawing/2014/main" id="{BD86CD41-6CA0-4754-9383-BEF08CA2B1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837" y="4268637"/>
            <a:ext cx="451248" cy="27074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Algeria, Arab, Borders, Country, Flag, Map, Middle East">
            <a:extLst>
              <a:ext uri="{FF2B5EF4-FFF2-40B4-BE49-F238E27FC236}">
                <a16:creationId xmlns:a16="http://schemas.microsoft.com/office/drawing/2014/main" id="{CDF60605-24E7-4E4A-9F16-88DC75D3B0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748" y="4703987"/>
            <a:ext cx="366968" cy="36799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C952AD61-9A2E-4D31-BBC2-40FC9F355827}"/>
              </a:ext>
            </a:extLst>
          </p:cNvPr>
          <p:cNvGrpSpPr/>
          <p:nvPr/>
        </p:nvGrpSpPr>
        <p:grpSpPr>
          <a:xfrm>
            <a:off x="864423" y="5192932"/>
            <a:ext cx="527617" cy="430887"/>
            <a:chOff x="4523569" y="4978044"/>
            <a:chExt cx="527617" cy="430887"/>
          </a:xfrm>
        </p:grpSpPr>
        <p:pic>
          <p:nvPicPr>
            <p:cNvPr id="30" name="Picture 10" descr="Tv Lcd Hdtv Clip Art">
              <a:extLst>
                <a:ext uri="{FF2B5EF4-FFF2-40B4-BE49-F238E27FC236}">
                  <a16:creationId xmlns:a16="http://schemas.microsoft.com/office/drawing/2014/main" id="{4CB0CBF7-CEB3-4001-AC7E-58D8EE90E4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3569" y="4978044"/>
              <a:ext cx="527617" cy="43088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occer Ball Clip Art">
              <a:extLst>
                <a:ext uri="{FF2B5EF4-FFF2-40B4-BE49-F238E27FC236}">
                  <a16:creationId xmlns:a16="http://schemas.microsoft.com/office/drawing/2014/main" id="{CF4ECD65-90F4-4EE8-8904-CC096DD6F7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3551" y="5046398"/>
              <a:ext cx="227652" cy="217028"/>
            </a:xfrm>
            <a:prstGeom prst="rect">
              <a:avLst/>
            </a:prstGeom>
            <a:noFill/>
            <a:extLst>
              <a:ext uri="{909E8E84-426E-40DD-AFC4-6F175D3DCCD1}">
                <a14:hiddenFill xmlns:a14="http://schemas.microsoft.com/office/drawing/2010/main">
                  <a:solidFill>
                    <a:srgbClr val="FFFFFF"/>
                  </a:solidFill>
                </a14:hiddenFill>
              </a:ext>
            </a:extLst>
          </p:spPr>
        </p:pic>
      </p:grpSp>
      <p:pic>
        <p:nvPicPr>
          <p:cNvPr id="7176" name="Picture 8" descr="Aircraft1 Clip Art">
            <a:extLst>
              <a:ext uri="{FF2B5EF4-FFF2-40B4-BE49-F238E27FC236}">
                <a16:creationId xmlns:a16="http://schemas.microsoft.com/office/drawing/2014/main" id="{C6AA3853-CBB0-4034-B547-1D0CD0F9F9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400654">
            <a:off x="803144" y="5787807"/>
            <a:ext cx="634225" cy="253690"/>
          </a:xfrm>
          <a:prstGeom prst="rect">
            <a:avLst/>
          </a:prstGeom>
          <a:noFill/>
          <a:extLst>
            <a:ext uri="{909E8E84-426E-40DD-AFC4-6F175D3DCCD1}">
              <a14:hiddenFill xmlns:a14="http://schemas.microsoft.com/office/drawing/2010/main">
                <a:solidFill>
                  <a:srgbClr val="FFFFFF"/>
                </a:solidFill>
              </a14:hiddenFill>
            </a:ext>
          </a:extLst>
        </p:spPr>
      </p:pic>
      <p:sp>
        <p:nvSpPr>
          <p:cNvPr id="28" name="Action Button: Custom 16">
            <a:hlinkClick r:id="" action="ppaction://noaction" highlightClick="1">
              <a:snd r:embed="rId12" name="2.wav"/>
            </a:hlinkClick>
            <a:extLst>
              <a:ext uri="{FF2B5EF4-FFF2-40B4-BE49-F238E27FC236}">
                <a16:creationId xmlns:a16="http://schemas.microsoft.com/office/drawing/2014/main" id="{B9A809A6-739F-4033-8989-C43759508CD7}"/>
              </a:ext>
            </a:extLst>
          </p:cNvPr>
          <p:cNvSpPr/>
          <p:nvPr/>
        </p:nvSpPr>
        <p:spPr>
          <a:xfrm>
            <a:off x="250701" y="363060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9" name="Action Button: Custom 16">
            <a:hlinkClick r:id="" action="ppaction://noaction" highlightClick="1">
              <a:snd r:embed="rId13" name="3.wav"/>
            </a:hlinkClick>
            <a:extLst>
              <a:ext uri="{FF2B5EF4-FFF2-40B4-BE49-F238E27FC236}">
                <a16:creationId xmlns:a16="http://schemas.microsoft.com/office/drawing/2014/main" id="{FA93A59B-D1C0-4E00-B91A-3EAC7CE931B0}"/>
              </a:ext>
            </a:extLst>
          </p:cNvPr>
          <p:cNvSpPr/>
          <p:nvPr/>
        </p:nvSpPr>
        <p:spPr>
          <a:xfrm>
            <a:off x="250700" y="415207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16">
            <a:hlinkClick r:id="" action="ppaction://noaction" highlightClick="1">
              <a:snd r:embed="rId14" name="4.wav"/>
            </a:hlinkClick>
            <a:extLst>
              <a:ext uri="{FF2B5EF4-FFF2-40B4-BE49-F238E27FC236}">
                <a16:creationId xmlns:a16="http://schemas.microsoft.com/office/drawing/2014/main" id="{5781EB4C-D658-4120-8FF7-CED06883AFCD}"/>
              </a:ext>
            </a:extLst>
          </p:cNvPr>
          <p:cNvSpPr/>
          <p:nvPr/>
        </p:nvSpPr>
        <p:spPr>
          <a:xfrm>
            <a:off x="250700" y="4671982"/>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16">
            <a:hlinkClick r:id="" action="ppaction://noaction" highlightClick="1">
              <a:snd r:embed="rId15" name="1.wav"/>
            </a:hlinkClick>
            <a:extLst>
              <a:ext uri="{FF2B5EF4-FFF2-40B4-BE49-F238E27FC236}">
                <a16:creationId xmlns:a16="http://schemas.microsoft.com/office/drawing/2014/main" id="{A977B2C3-5C16-4C7C-AF31-2263A093B90A}"/>
              </a:ext>
            </a:extLst>
          </p:cNvPr>
          <p:cNvSpPr/>
          <p:nvPr/>
        </p:nvSpPr>
        <p:spPr>
          <a:xfrm>
            <a:off x="250701" y="310913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16" name="6.wav"/>
            </a:hlinkClick>
            <a:extLst>
              <a:ext uri="{FF2B5EF4-FFF2-40B4-BE49-F238E27FC236}">
                <a16:creationId xmlns:a16="http://schemas.microsoft.com/office/drawing/2014/main" id="{47651FF8-CF17-4727-B8AB-A6EF6A45964C}"/>
              </a:ext>
            </a:extLst>
          </p:cNvPr>
          <p:cNvSpPr/>
          <p:nvPr/>
        </p:nvSpPr>
        <p:spPr>
          <a:xfrm>
            <a:off x="250700" y="5716482"/>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4" name="Action Button: Custom 16">
            <a:hlinkClick r:id="" action="ppaction://noaction" highlightClick="1">
              <a:snd r:embed="rId17" name="5.wav"/>
            </a:hlinkClick>
            <a:extLst>
              <a:ext uri="{FF2B5EF4-FFF2-40B4-BE49-F238E27FC236}">
                <a16:creationId xmlns:a16="http://schemas.microsoft.com/office/drawing/2014/main" id="{8A5E28E2-1834-466D-A959-48FC6DD999E9}"/>
              </a:ext>
            </a:extLst>
          </p:cNvPr>
          <p:cNvSpPr/>
          <p:nvPr/>
        </p:nvSpPr>
        <p:spPr>
          <a:xfrm>
            <a:off x="250700" y="519501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35" name="Picture 34">
            <a:extLst>
              <a:ext uri="{FF2B5EF4-FFF2-40B4-BE49-F238E27FC236}">
                <a16:creationId xmlns:a16="http://schemas.microsoft.com/office/drawing/2014/main" id="{B59BD79B-857B-43FB-A80F-8A36DD5A21E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41193" y="3186138"/>
            <a:ext cx="282522" cy="294294"/>
          </a:xfrm>
          <a:prstGeom prst="rect">
            <a:avLst/>
          </a:prstGeom>
        </p:spPr>
      </p:pic>
      <p:pic>
        <p:nvPicPr>
          <p:cNvPr id="36" name="Picture 35">
            <a:extLst>
              <a:ext uri="{FF2B5EF4-FFF2-40B4-BE49-F238E27FC236}">
                <a16:creationId xmlns:a16="http://schemas.microsoft.com/office/drawing/2014/main" id="{D369927D-B124-4E46-BED8-B6493A1F55D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89487" y="3169835"/>
            <a:ext cx="282522" cy="294294"/>
          </a:xfrm>
          <a:prstGeom prst="rect">
            <a:avLst/>
          </a:prstGeom>
        </p:spPr>
      </p:pic>
      <p:pic>
        <p:nvPicPr>
          <p:cNvPr id="37" name="Picture 36">
            <a:extLst>
              <a:ext uri="{FF2B5EF4-FFF2-40B4-BE49-F238E27FC236}">
                <a16:creationId xmlns:a16="http://schemas.microsoft.com/office/drawing/2014/main" id="{881EF069-B961-4B50-9C10-B2D8B09DA9C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57212" y="3652583"/>
            <a:ext cx="282522" cy="294294"/>
          </a:xfrm>
          <a:prstGeom prst="rect">
            <a:avLst/>
          </a:prstGeom>
        </p:spPr>
      </p:pic>
      <p:pic>
        <p:nvPicPr>
          <p:cNvPr id="38" name="Picture 37">
            <a:extLst>
              <a:ext uri="{FF2B5EF4-FFF2-40B4-BE49-F238E27FC236}">
                <a16:creationId xmlns:a16="http://schemas.microsoft.com/office/drawing/2014/main" id="{1CDEBAFB-A821-4125-8CAF-DC1D3E592DB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89487" y="3676003"/>
            <a:ext cx="282522" cy="294294"/>
          </a:xfrm>
          <a:prstGeom prst="rect">
            <a:avLst/>
          </a:prstGeom>
        </p:spPr>
      </p:pic>
      <p:pic>
        <p:nvPicPr>
          <p:cNvPr id="39" name="Picture 38">
            <a:extLst>
              <a:ext uri="{FF2B5EF4-FFF2-40B4-BE49-F238E27FC236}">
                <a16:creationId xmlns:a16="http://schemas.microsoft.com/office/drawing/2014/main" id="{905D1F92-0F06-46E3-B374-CBBED72E3DD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41698" y="4256864"/>
            <a:ext cx="282522" cy="294294"/>
          </a:xfrm>
          <a:prstGeom prst="rect">
            <a:avLst/>
          </a:prstGeom>
        </p:spPr>
      </p:pic>
      <p:pic>
        <p:nvPicPr>
          <p:cNvPr id="40" name="Picture 39">
            <a:extLst>
              <a:ext uri="{FF2B5EF4-FFF2-40B4-BE49-F238E27FC236}">
                <a16:creationId xmlns:a16="http://schemas.microsoft.com/office/drawing/2014/main" id="{9F87CE08-4C4F-4AB0-A466-61BE58D4AC7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742061" y="4242492"/>
            <a:ext cx="282522" cy="294294"/>
          </a:xfrm>
          <a:prstGeom prst="rect">
            <a:avLst/>
          </a:prstGeom>
        </p:spPr>
      </p:pic>
      <p:pic>
        <p:nvPicPr>
          <p:cNvPr id="41" name="Picture 40">
            <a:extLst>
              <a:ext uri="{FF2B5EF4-FFF2-40B4-BE49-F238E27FC236}">
                <a16:creationId xmlns:a16="http://schemas.microsoft.com/office/drawing/2014/main" id="{955368ED-B549-4043-B48C-2428BEBD0CA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46117" y="4763961"/>
            <a:ext cx="282522" cy="294294"/>
          </a:xfrm>
          <a:prstGeom prst="rect">
            <a:avLst/>
          </a:prstGeom>
        </p:spPr>
      </p:pic>
      <p:pic>
        <p:nvPicPr>
          <p:cNvPr id="42" name="Picture 41">
            <a:extLst>
              <a:ext uri="{FF2B5EF4-FFF2-40B4-BE49-F238E27FC236}">
                <a16:creationId xmlns:a16="http://schemas.microsoft.com/office/drawing/2014/main" id="{B1B601E8-8C1F-499B-9BBC-BBBAA3E3CEA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742061" y="4740835"/>
            <a:ext cx="282522" cy="294294"/>
          </a:xfrm>
          <a:prstGeom prst="rect">
            <a:avLst/>
          </a:prstGeom>
        </p:spPr>
      </p:pic>
      <p:pic>
        <p:nvPicPr>
          <p:cNvPr id="43" name="Picture 42">
            <a:extLst>
              <a:ext uri="{FF2B5EF4-FFF2-40B4-BE49-F238E27FC236}">
                <a16:creationId xmlns:a16="http://schemas.microsoft.com/office/drawing/2014/main" id="{90921DA8-BA7C-468B-8EF3-294B6FBCEB6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57212" y="5285599"/>
            <a:ext cx="282522" cy="294294"/>
          </a:xfrm>
          <a:prstGeom prst="rect">
            <a:avLst/>
          </a:prstGeom>
        </p:spPr>
      </p:pic>
      <p:pic>
        <p:nvPicPr>
          <p:cNvPr id="44" name="Picture 43">
            <a:extLst>
              <a:ext uri="{FF2B5EF4-FFF2-40B4-BE49-F238E27FC236}">
                <a16:creationId xmlns:a16="http://schemas.microsoft.com/office/drawing/2014/main" id="{C2C2504C-5D7A-478A-B83C-16EA6FAF50B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742061" y="5285599"/>
            <a:ext cx="282522" cy="294294"/>
          </a:xfrm>
          <a:prstGeom prst="rect">
            <a:avLst/>
          </a:prstGeom>
        </p:spPr>
      </p:pic>
      <p:pic>
        <p:nvPicPr>
          <p:cNvPr id="45" name="Picture 44">
            <a:extLst>
              <a:ext uri="{FF2B5EF4-FFF2-40B4-BE49-F238E27FC236}">
                <a16:creationId xmlns:a16="http://schemas.microsoft.com/office/drawing/2014/main" id="{319B5D29-61E5-4AFD-A92F-909C871E01F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41568" y="5803106"/>
            <a:ext cx="282522" cy="294294"/>
          </a:xfrm>
          <a:prstGeom prst="rect">
            <a:avLst/>
          </a:prstGeom>
        </p:spPr>
      </p:pic>
      <p:pic>
        <p:nvPicPr>
          <p:cNvPr id="46" name="Picture 45">
            <a:extLst>
              <a:ext uri="{FF2B5EF4-FFF2-40B4-BE49-F238E27FC236}">
                <a16:creationId xmlns:a16="http://schemas.microsoft.com/office/drawing/2014/main" id="{CFEC5EFD-8AF2-4506-A85D-9EB13385179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64749" y="5803106"/>
            <a:ext cx="282522" cy="294294"/>
          </a:xfrm>
          <a:prstGeom prst="rect">
            <a:avLst/>
          </a:prstGeom>
        </p:spPr>
      </p:pic>
    </p:spTree>
    <p:extLst>
      <p:ext uri="{BB962C8B-B14F-4D97-AF65-F5344CB8AC3E}">
        <p14:creationId xmlns:p14="http://schemas.microsoft.com/office/powerpoint/2010/main" val="15124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hlinkClick r:id="rId3"/>
              </a:rPr>
              <a:t>Questions: subject-verb inversion (Question formation)</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3.2</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 Week 5)</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Term 3.1 Week 6</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3.1 Week 1</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4" name="Picture 13">
            <a:extLst>
              <a:ext uri="{FF2B5EF4-FFF2-40B4-BE49-F238E27FC236}">
                <a16:creationId xmlns:a16="http://schemas.microsoft.com/office/drawing/2014/main" id="{681FCDE6-981F-431B-BCE8-CDCDE6F84B53}"/>
              </a:ext>
            </a:extLst>
          </p:cNvPr>
          <p:cNvPicPr/>
          <p:nvPr/>
        </p:nvPicPr>
        <p:blipFill>
          <a:blip r:embed="rId11" cstate="print">
            <a:extLst>
              <a:ext uri="{28A0092B-C50C-407E-A947-70E740481C1C}">
                <a14:useLocalDpi xmlns:a14="http://schemas.microsoft.com/office/drawing/2010/main" val="0"/>
              </a:ext>
            </a:extLst>
          </a:blip>
          <a:stretch>
            <a:fillRect/>
          </a:stretch>
        </p:blipFill>
        <p:spPr bwMode="auto">
          <a:xfrm>
            <a:off x="3250524" y="2636501"/>
            <a:ext cx="914400" cy="914400"/>
          </a:xfrm>
          <a:prstGeom prst="rect">
            <a:avLst/>
          </a:prstGeom>
          <a:noFill/>
          <a:ln>
            <a:noFill/>
          </a:ln>
        </p:spPr>
      </p:pic>
    </p:spTree>
    <p:extLst>
      <p:ext uri="{BB962C8B-B14F-4D97-AF65-F5344CB8AC3E}">
        <p14:creationId xmlns:p14="http://schemas.microsoft.com/office/powerpoint/2010/main" val="2318665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595F-DFB4-C243-93BB-2426D873E733}"/>
              </a:ext>
            </a:extLst>
          </p:cNvPr>
          <p:cNvSpPr>
            <a:spLocks noGrp="1"/>
          </p:cNvSpPr>
          <p:nvPr>
            <p:ph type="title"/>
          </p:nvPr>
        </p:nvSpPr>
        <p:spPr>
          <a:xfrm>
            <a:off x="16128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pic>
        <p:nvPicPr>
          <p:cNvPr id="5" name="Picture 2" descr="the su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53560" y="1674976"/>
            <a:ext cx="3228763" cy="3241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moon with a cross over it"/>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6988" y="1124803"/>
            <a:ext cx="3715240" cy="3715240"/>
          </a:xfrm>
          <a:prstGeom prst="rect">
            <a:avLst/>
          </a:prstGeom>
        </p:spPr>
      </p:pic>
      <p:sp>
        <p:nvSpPr>
          <p:cNvPr id="10" name="TextBox 9">
            <a:extLst>
              <a:ext uri="{FF2B5EF4-FFF2-40B4-BE49-F238E27FC236}">
                <a16:creationId xmlns:a16="http://schemas.microsoft.com/office/drawing/2014/main" id="{523DC9B6-EFAC-4481-A633-5B5655C6B429}"/>
              </a:ext>
            </a:extLst>
          </p:cNvPr>
          <p:cNvSpPr txBox="1"/>
          <p:nvPr/>
        </p:nvSpPr>
        <p:spPr>
          <a:xfrm>
            <a:off x="6522617" y="-167569"/>
            <a:ext cx="4154269"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13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3" name="TextBox 2"/>
          <p:cNvSpPr txBox="1"/>
          <p:nvPr/>
        </p:nvSpPr>
        <p:spPr>
          <a:xfrm>
            <a:off x="3392214" y="4437805"/>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64733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oon with a red cross through it"/>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sp>
        <p:nvSpPr>
          <p:cNvPr id="12" name="Title 11"/>
          <p:cNvSpPr>
            <a:spLocks noGrp="1"/>
          </p:cNvSpPr>
          <p:nvPr>
            <p:ph type="title"/>
          </p:nvPr>
        </p:nvSpPr>
        <p:spPr>
          <a:xfrm>
            <a:off x="870547" y="240283"/>
            <a:ext cx="10515600" cy="1325563"/>
          </a:xfrm>
        </p:spPr>
        <p:txBody>
          <a:bodyPr>
            <a:noAutofit/>
          </a:bodyPr>
          <a:lstStyle/>
          <a:p>
            <a:pPr algn="ctr"/>
            <a:r>
              <a:rPr lang="en-GB" sz="10000" b="1" dirty="0">
                <a:solidFill>
                  <a:srgbClr val="115076"/>
                </a:solidFill>
                <a:cs typeface="Calibri" panose="020F0502020204030204" pitchFamily="34" charset="0"/>
              </a:rPr>
              <a:t>j/soft g</a:t>
            </a:r>
            <a:endParaRPr lang="en-GB" sz="10000"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the sun"/>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3DC9B6-EFAC-4481-A633-5B5655C6B429}"/>
              </a:ext>
            </a:extLst>
          </p:cNvPr>
          <p:cNvSpPr txBox="1"/>
          <p:nvPr/>
        </p:nvSpPr>
        <p:spPr>
          <a:xfrm>
            <a:off x="6344497" y="1859928"/>
            <a:ext cx="9234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1348564" y="1362036"/>
            <a:ext cx="189507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229941" y="4397850"/>
            <a:ext cx="213231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[subject]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5" name="Rectangle 4"/>
          <p:cNvSpPr/>
          <p:nvPr/>
        </p:nvSpPr>
        <p:spPr>
          <a:xfrm>
            <a:off x="5010894" y="5551257"/>
            <a:ext cx="223490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[already]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miling fac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013062" y="4397849"/>
            <a:ext cx="178606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68098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j jour.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5" name="jour.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6" name="j j'ai.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6" name="j j'ai.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7" name="j génial.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7" name="j génial.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subTnLst>
                                    <p:audio>
                                      <p:cMediaNode>
                                        <p:cTn display="0" masterRel="sameClick">
                                          <p:stCondLst>
                                            <p:cond evt="begin" delay="0">
                                              <p:tn val="47"/>
                                            </p:cond>
                                          </p:stCondLst>
                                          <p:endCondLst>
                                            <p:cond evt="onStopAudio" delay="0">
                                              <p:tgtEl>
                                                <p:sldTgt/>
                                              </p:tgtEl>
                                            </p:cond>
                                          </p:endCondLst>
                                        </p:cTn>
                                        <p:tgtEl>
                                          <p:sndTgt r:embed="rId8" name="j sujet.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subTnLst>
                                    <p:audio>
                                      <p:cMediaNode>
                                        <p:cTn display="0" masterRel="sameClick">
                                          <p:stCondLst>
                                            <p:cond evt="begin" delay="0">
                                              <p:tn val="52"/>
                                            </p:cond>
                                          </p:stCondLst>
                                          <p:endCondLst>
                                            <p:cond evt="onStopAudio" delay="0">
                                              <p:tgtEl>
                                                <p:sldTgt/>
                                              </p:tgtEl>
                                            </p:cond>
                                          </p:endCondLst>
                                        </p:cTn>
                                        <p:tgtEl>
                                          <p:sndTgt r:embed="rId8" name="j sujet.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9" name="j déjà.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subTnLst>
                                    <p:audio>
                                      <p:cMediaNode>
                                        <p:cTn display="0" masterRel="sameClick">
                                          <p:stCondLst>
                                            <p:cond evt="begin" delay="0">
                                              <p:tn val="62"/>
                                            </p:cond>
                                          </p:stCondLst>
                                          <p:endCondLst>
                                            <p:cond evt="onStopAudio" delay="0">
                                              <p:tgtEl>
                                                <p:sldTgt/>
                                              </p:tgtEl>
                                            </p:cond>
                                          </p:endCondLst>
                                        </p:cTn>
                                        <p:tgtEl>
                                          <p:sndTgt r:embed="rId9" name="j déjà.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subTnLst>
                                    <p:audio>
                                      <p:cMediaNode>
                                        <p:cTn display="0" masterRel="sameClick">
                                          <p:stCondLst>
                                            <p:cond evt="begin" delay="0">
                                              <p:tn val="67"/>
                                            </p:cond>
                                          </p:stCondLst>
                                          <p:endCondLst>
                                            <p:cond evt="onStopAudio" delay="0">
                                              <p:tgtEl>
                                                <p:sldTgt/>
                                              </p:tgtEl>
                                            </p:cond>
                                          </p:endCondLst>
                                        </p:cTn>
                                        <p:tgtEl>
                                          <p:sndTgt r:embed="rId10" name="j jamais.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subTnLst>
                                    <p:audio>
                                      <p:cMediaNode>
                                        <p:cTn display="0" masterRel="sameClick">
                                          <p:stCondLst>
                                            <p:cond evt="begin" delay="0">
                                              <p:tn val="72"/>
                                            </p:cond>
                                          </p:stCondLst>
                                          <p:endCondLst>
                                            <p:cond evt="onStopAudio" delay="0">
                                              <p:tgtEl>
                                                <p:sldTgt/>
                                              </p:tgtEl>
                                            </p:cond>
                                          </p:endCondLst>
                                        </p:cTn>
                                        <p:tgtEl>
                                          <p:sndTgt r:embed="rId10" name="j ja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7" grpId="0"/>
      <p:bldP spid="7" grpId="0"/>
      <p:bldP spid="6" grpId="0"/>
      <p:bldP spid="2" grpId="0"/>
      <p:bldP spid="10" grpId="0"/>
      <p:bldP spid="4" grpId="0"/>
      <p:bldP spid="14" grpId="0"/>
      <p:bldP spid="5" grpId="0"/>
      <p:bldP spid="8" grpId="0"/>
      <p:bldP spid="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48" y="245402"/>
            <a:ext cx="10515600" cy="1325563"/>
          </a:xfrm>
        </p:spPr>
        <p:txBody>
          <a:bodyPr>
            <a:normAutofit fontScale="90000"/>
          </a:bodyPr>
          <a:lstStyle/>
          <a:p>
            <a:pPr algn="ctr"/>
            <a:r>
              <a:rPr lang="en-GB" sz="11100" b="1" dirty="0">
                <a:solidFill>
                  <a:srgbClr val="115076"/>
                </a:solidFill>
                <a:cs typeface="Calibri" panose="020F0502020204030204" pitchFamily="34" charset="0"/>
              </a:rPr>
              <a:t>j/soft g</a:t>
            </a:r>
            <a:endParaRPr lang="en-GB"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moon with a red cross through it">
            <a:extLst>
              <a:ext uri="{FF2B5EF4-FFF2-40B4-BE49-F238E27FC236}">
                <a16:creationId xmlns:a16="http://schemas.microsoft.com/office/drawing/2014/main" id="{9E0F1D97-F593-8A42-867B-D1584076464E}"/>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pic>
        <p:nvPicPr>
          <p:cNvPr id="13" name="Picture 2" descr="the sun">
            <a:extLst>
              <a:ext uri="{FF2B5EF4-FFF2-40B4-BE49-F238E27FC236}">
                <a16:creationId xmlns:a16="http://schemas.microsoft.com/office/drawing/2014/main" id="{CBA839B5-4965-6746-8410-660D92A7F5C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8565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5" name="jour.wav"/>
                                        </p:tgtEl>
                                      </p:cMediaNode>
                                    </p:audio>
                                  </p:sub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6" name="j j'ai.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7" name="j génia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8" name="j sujet.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9" name="j déjà.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10" name="j ja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7" grpId="0"/>
      <p:bldP spid="6" grpId="0"/>
      <p:bldP spid="10" grpId="0"/>
      <p:bldP spid="14"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48" y="245402"/>
            <a:ext cx="10515600" cy="1325563"/>
          </a:xfrm>
        </p:spPr>
        <p:txBody>
          <a:bodyPr>
            <a:normAutofit fontScale="90000"/>
          </a:bodyPr>
          <a:lstStyle/>
          <a:p>
            <a:pPr algn="ctr"/>
            <a:r>
              <a:rPr lang="en-GB" sz="11100" b="1" dirty="0">
                <a:solidFill>
                  <a:srgbClr val="115076"/>
                </a:solidFill>
                <a:cs typeface="Calibri" panose="020F0502020204030204" pitchFamily="34" charset="0"/>
              </a:rPr>
              <a:t>j/soft g</a:t>
            </a:r>
            <a:endParaRPr lang="en-GB"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moon with a red cross through it">
            <a:extLst>
              <a:ext uri="{FF2B5EF4-FFF2-40B4-BE49-F238E27FC236}">
                <a16:creationId xmlns:a16="http://schemas.microsoft.com/office/drawing/2014/main" id="{9E0F1D97-F593-8A42-867B-D1584076464E}"/>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pic>
        <p:nvPicPr>
          <p:cNvPr id="13" name="Picture 2" descr="the sun">
            <a:extLst>
              <a:ext uri="{FF2B5EF4-FFF2-40B4-BE49-F238E27FC236}">
                <a16:creationId xmlns:a16="http://schemas.microsoft.com/office/drawing/2014/main" id="{CBA839B5-4965-6746-8410-660D92A7F5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0568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7" grpId="0"/>
      <p:bldP spid="6" grpId="0"/>
      <p:bldP spid="10" grpId="0"/>
      <p:bldP spid="14"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1" y="269875"/>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9875"/>
            <a:ext cx="5631472" cy="713163"/>
          </a:xfrm>
        </p:spPr>
        <p:txBody>
          <a:bodyPr>
            <a:normAutofit/>
          </a:bodyPr>
          <a:lstStyle/>
          <a:p>
            <a:r>
              <a:rPr lang="fr-FR" sz="3600" b="1" dirty="0">
                <a:solidFill>
                  <a:schemeClr val="bg1"/>
                </a:solidFill>
              </a:rPr>
              <a:t>Phonétique</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4" name="Rounded Rectangle 46" descr="background rectangle">
            <a:extLst>
              <a:ext uri="{FF2B5EF4-FFF2-40B4-BE49-F238E27FC236}">
                <a16:creationId xmlns:a16="http://schemas.microsoft.com/office/drawing/2014/main" id="{C829DD8B-BE13-4479-820C-0A55791172CB}"/>
              </a:ext>
            </a:extLst>
          </p:cNvPr>
          <p:cNvSpPr/>
          <p:nvPr/>
        </p:nvSpPr>
        <p:spPr>
          <a:xfrm>
            <a:off x="9262667" y="233630"/>
            <a:ext cx="2707172" cy="37185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écouter / écrire</a:t>
            </a:r>
          </a:p>
        </p:txBody>
      </p:sp>
      <p:sp>
        <p:nvSpPr>
          <p:cNvPr id="4" name="Rectangle 3">
            <a:extLst>
              <a:ext uri="{FF2B5EF4-FFF2-40B4-BE49-F238E27FC236}">
                <a16:creationId xmlns:a16="http://schemas.microsoft.com/office/drawing/2014/main" id="{A0D1531A-EA27-42F1-ACE4-1B7A812CDB4B}"/>
              </a:ext>
            </a:extLst>
          </p:cNvPr>
          <p:cNvSpPr/>
          <p:nvPr/>
        </p:nvSpPr>
        <p:spPr>
          <a:xfrm>
            <a:off x="-2232584" y="2632586"/>
            <a:ext cx="1687152"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1" name="Speech Bubble: Rectangle with Corners Rounded 70">
            <a:extLst>
              <a:ext uri="{FF2B5EF4-FFF2-40B4-BE49-F238E27FC236}">
                <a16:creationId xmlns:a16="http://schemas.microsoft.com/office/drawing/2014/main" id="{1EDE9AD1-827D-411D-9E52-016A4E324AF2}"/>
              </a:ext>
            </a:extLst>
          </p:cNvPr>
          <p:cNvSpPr/>
          <p:nvPr/>
        </p:nvSpPr>
        <p:spPr>
          <a:xfrm>
            <a:off x="462327" y="3407228"/>
            <a:ext cx="5957043" cy="2405070"/>
          </a:xfrm>
          <a:prstGeom prst="wedgeRoundRectCallout">
            <a:avLst>
              <a:gd name="adj1" fmla="val 56018"/>
              <a:gd name="adj2" fmla="val -22856"/>
              <a:gd name="adj3" fmla="val 16667"/>
            </a:avLst>
          </a:prstGeom>
          <a:solidFill>
            <a:schemeClr val="accent1">
              <a:lumMod val="5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[g]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hard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(like English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olf) when it comes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before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letters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 o, u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or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consonant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[g]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is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soft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(like English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j</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og) when it comes before the letters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a:t>
            </a:r>
          </a:p>
        </p:txBody>
      </p:sp>
      <p:graphicFrame>
        <p:nvGraphicFramePr>
          <p:cNvPr id="8" name="Table 8">
            <a:extLst>
              <a:ext uri="{FF2B5EF4-FFF2-40B4-BE49-F238E27FC236}">
                <a16:creationId xmlns:a16="http://schemas.microsoft.com/office/drawing/2014/main" id="{970A2C90-BFB1-4C8A-80B4-71E6C5E37E5D}"/>
              </a:ext>
            </a:extLst>
          </p:cNvPr>
          <p:cNvGraphicFramePr>
            <a:graphicFrameLocks noGrp="1"/>
          </p:cNvGraphicFramePr>
          <p:nvPr/>
        </p:nvGraphicFramePr>
        <p:xfrm>
          <a:off x="7046843" y="827903"/>
          <a:ext cx="4922991" cy="5375188"/>
        </p:xfrm>
        <a:graphic>
          <a:graphicData uri="http://schemas.openxmlformats.org/drawingml/2006/table">
            <a:tbl>
              <a:tblPr firstRow="1" bandRow="1">
                <a:tableStyleId>{21E4AEA4-8DFA-4A89-87EB-49C32662AFE0}</a:tableStyleId>
              </a:tblPr>
              <a:tblGrid>
                <a:gridCol w="736145">
                  <a:extLst>
                    <a:ext uri="{9D8B030D-6E8A-4147-A177-3AD203B41FA5}">
                      <a16:colId xmlns:a16="http://schemas.microsoft.com/office/drawing/2014/main" val="3607321232"/>
                    </a:ext>
                  </a:extLst>
                </a:gridCol>
                <a:gridCol w="2093423">
                  <a:extLst>
                    <a:ext uri="{9D8B030D-6E8A-4147-A177-3AD203B41FA5}">
                      <a16:colId xmlns:a16="http://schemas.microsoft.com/office/drawing/2014/main" val="545849000"/>
                    </a:ext>
                  </a:extLst>
                </a:gridCol>
                <a:gridCol w="2093423">
                  <a:extLst>
                    <a:ext uri="{9D8B030D-6E8A-4147-A177-3AD203B41FA5}">
                      <a16:colId xmlns:a16="http://schemas.microsoft.com/office/drawing/2014/main" val="2566642991"/>
                    </a:ext>
                  </a:extLst>
                </a:gridCol>
              </a:tblGrid>
              <a:tr h="413476">
                <a:tc>
                  <a:txBody>
                    <a:bodyPr/>
                    <a:lstStyle/>
                    <a:p>
                      <a:endParaRPr lang="en-GB" dirty="0"/>
                    </a:p>
                  </a:txBody>
                  <a:tcPr>
                    <a:noFill/>
                  </a:tcPr>
                </a:tc>
                <a:tc>
                  <a:txBody>
                    <a:bodyPr/>
                    <a:lstStyle/>
                    <a:p>
                      <a:pPr algn="ctr"/>
                      <a:r>
                        <a:rPr lang="en-GB" dirty="0"/>
                        <a:t>hard [g]</a:t>
                      </a:r>
                    </a:p>
                  </a:txBody>
                  <a:tcPr/>
                </a:tc>
                <a:tc>
                  <a:txBody>
                    <a:bodyPr/>
                    <a:lstStyle/>
                    <a:p>
                      <a:pPr algn="ctr"/>
                      <a:r>
                        <a:rPr lang="en-GB" dirty="0"/>
                        <a:t>[j] / soft [g]</a:t>
                      </a:r>
                    </a:p>
                  </a:txBody>
                  <a:tcPr/>
                </a:tc>
                <a:extLst>
                  <a:ext uri="{0D108BD9-81ED-4DB2-BD59-A6C34878D82A}">
                    <a16:rowId xmlns:a16="http://schemas.microsoft.com/office/drawing/2014/main" val="1546219071"/>
                  </a:ext>
                </a:extLst>
              </a:tr>
              <a:tr h="413476">
                <a:tc>
                  <a:txBody>
                    <a:bodyPr/>
                    <a:lstStyle/>
                    <a:p>
                      <a:endParaRPr lang="en-GB"/>
                    </a:p>
                  </a:txBody>
                  <a:tcPr/>
                </a:tc>
                <a:tc>
                  <a:txBody>
                    <a:bodyPr/>
                    <a:lstStyle/>
                    <a:p>
                      <a:pPr algn="ctr"/>
                      <a:r>
                        <a:rPr lang="en-GB" sz="2000" b="1" dirty="0" err="1">
                          <a:solidFill>
                            <a:schemeClr val="accent1">
                              <a:lumMod val="50000"/>
                            </a:schemeClr>
                          </a:solidFill>
                        </a:rPr>
                        <a:t>ga</a:t>
                      </a:r>
                      <a:r>
                        <a:rPr lang="en-GB" sz="2000" dirty="0" err="1">
                          <a:solidFill>
                            <a:schemeClr val="accent1">
                              <a:lumMod val="50000"/>
                            </a:schemeClr>
                          </a:solidFill>
                        </a:rPr>
                        <a:t>gner</a:t>
                      </a: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920919117"/>
                  </a:ext>
                </a:extLst>
              </a:tr>
              <a:tr h="413476">
                <a:tc>
                  <a:txBody>
                    <a:bodyPr/>
                    <a:lstStyle/>
                    <a:p>
                      <a:endParaRPr lang="en-GB"/>
                    </a:p>
                  </a:txBody>
                  <a:tcPr/>
                </a:tc>
                <a:tc>
                  <a:txBody>
                    <a:bodyPr/>
                    <a:lstStyle/>
                    <a:p>
                      <a:pPr algn="ct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j</a:t>
                      </a:r>
                      <a:r>
                        <a:rPr lang="en-GB" sz="2000" b="0" dirty="0">
                          <a:solidFill>
                            <a:schemeClr val="accent1">
                              <a:lumMod val="50000"/>
                            </a:schemeClr>
                          </a:solidFill>
                        </a:rPr>
                        <a:t>aune</a:t>
                      </a:r>
                      <a:endParaRPr lang="en-GB" sz="2000" b="1" dirty="0">
                        <a:solidFill>
                          <a:schemeClr val="accent1">
                            <a:lumMod val="50000"/>
                          </a:schemeClr>
                        </a:solidFill>
                      </a:endParaRPr>
                    </a:p>
                  </a:txBody>
                  <a:tcPr/>
                </a:tc>
                <a:extLst>
                  <a:ext uri="{0D108BD9-81ED-4DB2-BD59-A6C34878D82A}">
                    <a16:rowId xmlns:a16="http://schemas.microsoft.com/office/drawing/2014/main" val="1814106418"/>
                  </a:ext>
                </a:extLst>
              </a:tr>
              <a:tr h="413476">
                <a:tc>
                  <a:txBody>
                    <a:bodyPr/>
                    <a:lstStyle/>
                    <a:p>
                      <a:endParaRPr lang="en-GB"/>
                    </a:p>
                  </a:txBody>
                  <a:tcPr/>
                </a:tc>
                <a:tc>
                  <a:txBody>
                    <a:bodyPr/>
                    <a:lstStyle/>
                    <a:p>
                      <a:pPr algn="ctr"/>
                      <a:r>
                        <a:rPr lang="en-GB" sz="2000" dirty="0">
                          <a:solidFill>
                            <a:schemeClr val="accent1">
                              <a:lumMod val="50000"/>
                            </a:schemeClr>
                          </a:solidFill>
                        </a:rPr>
                        <a:t>la va</a:t>
                      </a:r>
                      <a:r>
                        <a:rPr lang="en-GB" sz="2000" b="1" dirty="0">
                          <a:solidFill>
                            <a:schemeClr val="accent1">
                              <a:lumMod val="50000"/>
                            </a:schemeClr>
                          </a:solidFill>
                        </a:rPr>
                        <a:t>g</a:t>
                      </a:r>
                      <a:r>
                        <a:rPr lang="en-GB" sz="2000" b="0" dirty="0">
                          <a:solidFill>
                            <a:schemeClr val="accent1">
                              <a:lumMod val="50000"/>
                            </a:schemeClr>
                          </a:solidFill>
                        </a:rPr>
                        <a:t>ue</a:t>
                      </a:r>
                      <a:endParaRPr lang="en-GB" sz="2000" dirty="0">
                        <a:solidFill>
                          <a:schemeClr val="accent1">
                            <a:lumMod val="50000"/>
                          </a:schemeClr>
                        </a:solidFill>
                      </a:endParaRPr>
                    </a:p>
                  </a:txBody>
                  <a:tcPr/>
                </a:tc>
                <a:tc>
                  <a:txBody>
                    <a:bodyPr/>
                    <a:lstStyle/>
                    <a:p>
                      <a:pPr algn="ctr"/>
                      <a:endParaRPr lang="en-GB" sz="2000">
                        <a:solidFill>
                          <a:schemeClr val="accent1">
                            <a:lumMod val="50000"/>
                          </a:schemeClr>
                        </a:solidFill>
                      </a:endParaRPr>
                    </a:p>
                  </a:txBody>
                  <a:tcPr/>
                </a:tc>
                <a:extLst>
                  <a:ext uri="{0D108BD9-81ED-4DB2-BD59-A6C34878D82A}">
                    <a16:rowId xmlns:a16="http://schemas.microsoft.com/office/drawing/2014/main" val="3609881400"/>
                  </a:ext>
                </a:extLst>
              </a:tr>
              <a:tr h="413476">
                <a:tc>
                  <a:txBody>
                    <a:bodyPr/>
                    <a:lstStyle/>
                    <a:p>
                      <a:endParaRPr lang="en-GB"/>
                    </a:p>
                  </a:txBody>
                  <a:tcPr/>
                </a:tc>
                <a:tc>
                  <a:txBody>
                    <a:bodyPr/>
                    <a:lstStyle/>
                    <a:p>
                      <a:pPr algn="ctr"/>
                      <a:r>
                        <a:rPr lang="en-GB" sz="2000" dirty="0" err="1">
                          <a:solidFill>
                            <a:schemeClr val="accent1">
                              <a:lumMod val="50000"/>
                            </a:schemeClr>
                          </a:solidFill>
                        </a:rPr>
                        <a:t>l’an</a:t>
                      </a:r>
                      <a:r>
                        <a:rPr lang="en-GB" sz="2000" b="1" dirty="0" err="1">
                          <a:solidFill>
                            <a:schemeClr val="accent1">
                              <a:lumMod val="50000"/>
                            </a:schemeClr>
                          </a:solidFill>
                        </a:rPr>
                        <a:t>g</a:t>
                      </a:r>
                      <a:r>
                        <a:rPr lang="en-GB" sz="2000" b="0" dirty="0" err="1">
                          <a:solidFill>
                            <a:schemeClr val="accent1">
                              <a:lumMod val="50000"/>
                            </a:schemeClr>
                          </a:solidFill>
                        </a:rPr>
                        <a:t>lais</a:t>
                      </a:r>
                      <a:endParaRPr lang="en-GB" sz="2000" dirty="0">
                        <a:solidFill>
                          <a:schemeClr val="accent1">
                            <a:lumMod val="50000"/>
                          </a:schemeClr>
                        </a:solidFill>
                      </a:endParaRPr>
                    </a:p>
                  </a:txBody>
                  <a:tcPr/>
                </a:tc>
                <a:tc>
                  <a:txBody>
                    <a:bodyPr/>
                    <a:lstStyle/>
                    <a:p>
                      <a:pPr algn="ctr"/>
                      <a:endParaRPr lang="en-GB" sz="2000">
                        <a:solidFill>
                          <a:schemeClr val="accent1">
                            <a:lumMod val="50000"/>
                          </a:schemeClr>
                        </a:solidFill>
                      </a:endParaRPr>
                    </a:p>
                  </a:txBody>
                  <a:tcPr/>
                </a:tc>
                <a:extLst>
                  <a:ext uri="{0D108BD9-81ED-4DB2-BD59-A6C34878D82A}">
                    <a16:rowId xmlns:a16="http://schemas.microsoft.com/office/drawing/2014/main" val="355533115"/>
                  </a:ext>
                </a:extLst>
              </a:tr>
              <a:tr h="413476">
                <a:tc>
                  <a:txBody>
                    <a:bodyPr/>
                    <a:lstStyle/>
                    <a:p>
                      <a:endParaRPr lang="en-GB"/>
                    </a:p>
                  </a:txBody>
                  <a:tcPr/>
                </a:tc>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le d</a:t>
                      </a:r>
                      <a:r>
                        <a:rPr lang="en-GB" sz="2000" b="0" dirty="0">
                          <a:solidFill>
                            <a:schemeClr val="accent1">
                              <a:lumMod val="50000"/>
                            </a:schemeClr>
                          </a:solidFill>
                        </a:rPr>
                        <a:t>é</a:t>
                      </a:r>
                      <a:r>
                        <a:rPr lang="en-GB" sz="2000" b="1" dirty="0">
                          <a:solidFill>
                            <a:schemeClr val="accent1">
                              <a:lumMod val="50000"/>
                            </a:schemeClr>
                          </a:solidFill>
                        </a:rPr>
                        <a:t>j</a:t>
                      </a:r>
                      <a:r>
                        <a:rPr lang="en-GB" sz="2000" dirty="0">
                          <a:solidFill>
                            <a:schemeClr val="accent1">
                              <a:lumMod val="50000"/>
                            </a:schemeClr>
                          </a:solidFill>
                        </a:rPr>
                        <a:t>euner</a:t>
                      </a:r>
                    </a:p>
                  </a:txBody>
                  <a:tcPr/>
                </a:tc>
                <a:extLst>
                  <a:ext uri="{0D108BD9-81ED-4DB2-BD59-A6C34878D82A}">
                    <a16:rowId xmlns:a16="http://schemas.microsoft.com/office/drawing/2014/main" val="1482702672"/>
                  </a:ext>
                </a:extLst>
              </a:tr>
              <a:tr h="413476">
                <a:tc>
                  <a:txBody>
                    <a:bodyPr/>
                    <a:lstStyle/>
                    <a:p>
                      <a:endParaRPr lang="en-GB"/>
                    </a:p>
                  </a:txBody>
                  <a:tcPr/>
                </a:tc>
                <a:tc>
                  <a:txBody>
                    <a:bodyPr/>
                    <a:lstStyle/>
                    <a:p>
                      <a:pPr algn="ct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err="1">
                          <a:solidFill>
                            <a:schemeClr val="accent1">
                              <a:lumMod val="50000"/>
                            </a:schemeClr>
                          </a:solidFill>
                          <a:effectLst/>
                          <a:latin typeface="+mn-lt"/>
                          <a:ea typeface="+mn-ea"/>
                          <a:cs typeface="+mn-cs"/>
                        </a:rPr>
                        <a:t>j</a:t>
                      </a:r>
                      <a:r>
                        <a:rPr lang="en-GB" sz="2000" kern="1200" dirty="0" err="1">
                          <a:solidFill>
                            <a:schemeClr val="accent1">
                              <a:lumMod val="50000"/>
                            </a:schemeClr>
                          </a:solidFill>
                          <a:effectLst/>
                          <a:latin typeface="+mn-lt"/>
                          <a:ea typeface="+mn-ea"/>
                          <a:cs typeface="+mn-cs"/>
                        </a:rPr>
                        <a:t>ouer</a:t>
                      </a:r>
                      <a:endParaRPr lang="en-GB" sz="2000" kern="1200" dirty="0">
                        <a:solidFill>
                          <a:schemeClr val="accent1">
                            <a:lumMod val="50000"/>
                          </a:schemeClr>
                        </a:solidFill>
                        <a:effectLst/>
                        <a:latin typeface="+mn-lt"/>
                        <a:ea typeface="+mn-ea"/>
                        <a:cs typeface="+mn-cs"/>
                      </a:endParaRPr>
                    </a:p>
                  </a:txBody>
                  <a:tcPr/>
                </a:tc>
                <a:extLst>
                  <a:ext uri="{0D108BD9-81ED-4DB2-BD59-A6C34878D82A}">
                    <a16:rowId xmlns:a16="http://schemas.microsoft.com/office/drawing/2014/main" val="307177933"/>
                  </a:ext>
                </a:extLst>
              </a:tr>
              <a:tr h="413476">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kern="1200" dirty="0">
                          <a:solidFill>
                            <a:schemeClr val="accent1">
                              <a:lumMod val="50000"/>
                            </a:schemeClr>
                          </a:solidFill>
                          <a:effectLst/>
                          <a:latin typeface="+mn-lt"/>
                          <a:ea typeface="+mn-ea"/>
                          <a:cs typeface="+mn-cs"/>
                        </a:rPr>
                        <a:t>le </a:t>
                      </a:r>
                      <a:r>
                        <a:rPr lang="fr-FR" sz="2000" b="1" kern="1200" dirty="0">
                          <a:solidFill>
                            <a:schemeClr val="accent1">
                              <a:lumMod val="50000"/>
                            </a:schemeClr>
                          </a:solidFill>
                          <a:effectLst/>
                          <a:latin typeface="+mn-lt"/>
                          <a:ea typeface="+mn-ea"/>
                          <a:cs typeface="+mn-cs"/>
                        </a:rPr>
                        <a:t>g</a:t>
                      </a:r>
                      <a:r>
                        <a:rPr lang="fr-FR" sz="2000" kern="1200" dirty="0">
                          <a:solidFill>
                            <a:schemeClr val="accent1">
                              <a:lumMod val="50000"/>
                            </a:schemeClr>
                          </a:solidFill>
                          <a:effectLst/>
                          <a:latin typeface="+mn-lt"/>
                          <a:ea typeface="+mn-ea"/>
                          <a:cs typeface="+mn-cs"/>
                        </a:rPr>
                        <a:t>arçon</a:t>
                      </a:r>
                      <a:endParaRPr lang="en-GB" sz="2000" kern="1200" dirty="0">
                        <a:solidFill>
                          <a:schemeClr val="accent1">
                            <a:lumMod val="50000"/>
                          </a:schemeClr>
                        </a:solidFill>
                        <a:effectLst/>
                        <a:latin typeface="+mn-lt"/>
                        <a:ea typeface="+mn-ea"/>
                        <a:cs typeface="+mn-cs"/>
                      </a:endParaRPr>
                    </a:p>
                  </a:txBody>
                  <a:tcPr/>
                </a:tc>
                <a:tc>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684841673"/>
                  </a:ext>
                </a:extLst>
              </a:tr>
              <a:tr h="413476">
                <a:tc>
                  <a:txBody>
                    <a:bodyPr/>
                    <a:lstStyle/>
                    <a:p>
                      <a:endParaRPr lang="en-GB"/>
                    </a:p>
                  </a:txBody>
                  <a:tcPr/>
                </a:tc>
                <a:tc>
                  <a:txBody>
                    <a:bodyPr/>
                    <a:lstStyle/>
                    <a:p>
                      <a:pPr algn="ctr"/>
                      <a:endParaRPr lang="en-GB" sz="200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kern="1200" dirty="0">
                          <a:solidFill>
                            <a:schemeClr val="accent1">
                              <a:lumMod val="50000"/>
                            </a:schemeClr>
                          </a:solidFill>
                          <a:effectLst/>
                          <a:latin typeface="+mn-lt"/>
                          <a:ea typeface="+mn-ea"/>
                          <a:cs typeface="+mn-cs"/>
                        </a:rPr>
                        <a:t>rou</a:t>
                      </a:r>
                      <a:r>
                        <a:rPr lang="fr-FR" sz="2000" b="1" kern="1200" dirty="0">
                          <a:solidFill>
                            <a:schemeClr val="accent1">
                              <a:lumMod val="50000"/>
                            </a:schemeClr>
                          </a:solidFill>
                          <a:effectLst/>
                          <a:latin typeface="+mn-lt"/>
                          <a:ea typeface="+mn-ea"/>
                          <a:cs typeface="+mn-cs"/>
                        </a:rPr>
                        <a:t>g</a:t>
                      </a:r>
                      <a:r>
                        <a:rPr lang="fr-FR" sz="2000" kern="1200" dirty="0">
                          <a:solidFill>
                            <a:schemeClr val="accent1">
                              <a:lumMod val="50000"/>
                            </a:schemeClr>
                          </a:solidFill>
                          <a:effectLst/>
                          <a:latin typeface="+mn-lt"/>
                          <a:ea typeface="+mn-ea"/>
                          <a:cs typeface="+mn-cs"/>
                        </a:rPr>
                        <a:t>e</a:t>
                      </a:r>
                      <a:endParaRPr lang="en-GB" sz="2000" kern="1200" dirty="0">
                        <a:solidFill>
                          <a:schemeClr val="accent1">
                            <a:lumMod val="50000"/>
                          </a:schemeClr>
                        </a:solidFill>
                        <a:effectLst/>
                        <a:latin typeface="+mn-lt"/>
                        <a:ea typeface="+mn-ea"/>
                        <a:cs typeface="+mn-cs"/>
                      </a:endParaRPr>
                    </a:p>
                  </a:txBody>
                  <a:tcPr/>
                </a:tc>
                <a:extLst>
                  <a:ext uri="{0D108BD9-81ED-4DB2-BD59-A6C34878D82A}">
                    <a16:rowId xmlns:a16="http://schemas.microsoft.com/office/drawing/2014/main" val="474266548"/>
                  </a:ext>
                </a:extLst>
              </a:tr>
              <a:tr h="413476">
                <a:tc>
                  <a:txBody>
                    <a:bodyPr/>
                    <a:lstStyle/>
                    <a:p>
                      <a:endParaRPr lang="en-GB"/>
                    </a:p>
                  </a:txBody>
                  <a:tcPr/>
                </a:tc>
                <a:tc>
                  <a:txBody>
                    <a:bodyPr/>
                    <a:lstStyle/>
                    <a:p>
                      <a:pPr algn="ctr"/>
                      <a:endParaRPr lang="en-GB" sz="200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accent1">
                              <a:lumMod val="50000"/>
                            </a:schemeClr>
                          </a:solidFill>
                          <a:effectLst/>
                          <a:latin typeface="+mn-lt"/>
                          <a:ea typeface="+mn-ea"/>
                          <a:cs typeface="+mn-cs"/>
                        </a:rPr>
                        <a:t>la </a:t>
                      </a:r>
                      <a:r>
                        <a:rPr lang="en-GB" sz="2000" kern="1200" dirty="0" err="1">
                          <a:solidFill>
                            <a:schemeClr val="accent1">
                              <a:lumMod val="50000"/>
                            </a:schemeClr>
                          </a:solidFill>
                          <a:effectLst/>
                          <a:latin typeface="+mn-lt"/>
                          <a:ea typeface="+mn-ea"/>
                          <a:cs typeface="+mn-cs"/>
                        </a:rPr>
                        <a:t>pla</a:t>
                      </a:r>
                      <a:r>
                        <a:rPr lang="en-GB" sz="2000" b="1" kern="1200" dirty="0" err="1">
                          <a:solidFill>
                            <a:schemeClr val="accent1">
                              <a:lumMod val="50000"/>
                            </a:schemeClr>
                          </a:solidFill>
                          <a:effectLst/>
                          <a:latin typeface="+mn-lt"/>
                          <a:ea typeface="+mn-ea"/>
                          <a:cs typeface="+mn-cs"/>
                        </a:rPr>
                        <a:t>g</a:t>
                      </a:r>
                      <a:r>
                        <a:rPr lang="en-GB" sz="2000" kern="1200" dirty="0" err="1">
                          <a:solidFill>
                            <a:schemeClr val="accent1">
                              <a:lumMod val="50000"/>
                            </a:schemeClr>
                          </a:solidFill>
                          <a:effectLst/>
                          <a:latin typeface="+mn-lt"/>
                          <a:ea typeface="+mn-ea"/>
                          <a:cs typeface="+mn-cs"/>
                        </a:rPr>
                        <a:t>e</a:t>
                      </a:r>
                      <a:endParaRPr lang="en-GB" sz="2000" kern="1200" dirty="0">
                        <a:solidFill>
                          <a:schemeClr val="accent1">
                            <a:lumMod val="50000"/>
                          </a:schemeClr>
                        </a:solidFill>
                        <a:effectLst/>
                        <a:latin typeface="+mn-lt"/>
                        <a:ea typeface="+mn-ea"/>
                        <a:cs typeface="+mn-cs"/>
                      </a:endParaRPr>
                    </a:p>
                  </a:txBody>
                  <a:tcPr/>
                </a:tc>
                <a:extLst>
                  <a:ext uri="{0D108BD9-81ED-4DB2-BD59-A6C34878D82A}">
                    <a16:rowId xmlns:a16="http://schemas.microsoft.com/office/drawing/2014/main" val="888953573"/>
                  </a:ext>
                </a:extLst>
              </a:tr>
              <a:tr h="413476">
                <a:tc>
                  <a:txBody>
                    <a:bodyPr/>
                    <a:lstStyle/>
                    <a:p>
                      <a:endParaRPr lang="en-GB"/>
                    </a:p>
                  </a:txBody>
                  <a:tcPr/>
                </a:tc>
                <a:tc>
                  <a:txBody>
                    <a:bodyPr/>
                    <a:lstStyle/>
                    <a:p>
                      <a:pPr algn="ctr"/>
                      <a:endParaRPr lang="en-GB" sz="200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accent1">
                              <a:lumMod val="50000"/>
                            </a:schemeClr>
                          </a:solidFill>
                          <a:effectLst/>
                          <a:latin typeface="+mn-lt"/>
                          <a:ea typeface="+mn-ea"/>
                          <a:cs typeface="+mn-cs"/>
                        </a:rPr>
                        <a:t>le ména</a:t>
                      </a:r>
                      <a:r>
                        <a:rPr lang="en-GB" sz="2000" b="1" kern="1200" dirty="0">
                          <a:solidFill>
                            <a:schemeClr val="accent1">
                              <a:lumMod val="50000"/>
                            </a:schemeClr>
                          </a:solidFill>
                          <a:effectLst/>
                          <a:latin typeface="+mn-lt"/>
                          <a:ea typeface="+mn-ea"/>
                          <a:cs typeface="+mn-cs"/>
                        </a:rPr>
                        <a:t>g</a:t>
                      </a:r>
                      <a:r>
                        <a:rPr lang="en-GB" sz="2000" kern="1200" dirty="0">
                          <a:solidFill>
                            <a:schemeClr val="accent1">
                              <a:lumMod val="50000"/>
                            </a:schemeClr>
                          </a:solidFill>
                          <a:effectLst/>
                          <a:latin typeface="+mn-lt"/>
                          <a:ea typeface="+mn-ea"/>
                          <a:cs typeface="+mn-cs"/>
                        </a:rPr>
                        <a:t>e</a:t>
                      </a:r>
                    </a:p>
                  </a:txBody>
                  <a:tcPr/>
                </a:tc>
                <a:extLst>
                  <a:ext uri="{0D108BD9-81ED-4DB2-BD59-A6C34878D82A}">
                    <a16:rowId xmlns:a16="http://schemas.microsoft.com/office/drawing/2014/main" val="1707652614"/>
                  </a:ext>
                </a:extLst>
              </a:tr>
              <a:tr h="413476">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accent1">
                              <a:lumMod val="50000"/>
                            </a:schemeClr>
                          </a:solidFill>
                          <a:effectLst/>
                          <a:latin typeface="+mn-lt"/>
                          <a:ea typeface="+mn-ea"/>
                          <a:cs typeface="+mn-cs"/>
                        </a:rPr>
                        <a:t>le </a:t>
                      </a:r>
                      <a:r>
                        <a:rPr lang="en-GB" sz="2000" kern="1200" dirty="0" err="1">
                          <a:solidFill>
                            <a:schemeClr val="accent1">
                              <a:lumMod val="50000"/>
                            </a:schemeClr>
                          </a:solidFill>
                          <a:effectLst/>
                          <a:latin typeface="+mn-lt"/>
                          <a:ea typeface="+mn-ea"/>
                          <a:cs typeface="+mn-cs"/>
                        </a:rPr>
                        <a:t>ma</a:t>
                      </a:r>
                      <a:r>
                        <a:rPr lang="en-GB" sz="2000" b="1" kern="1200" dirty="0" err="1">
                          <a:solidFill>
                            <a:schemeClr val="accent1">
                              <a:lumMod val="50000"/>
                            </a:schemeClr>
                          </a:solidFill>
                          <a:effectLst/>
                          <a:latin typeface="+mn-lt"/>
                          <a:ea typeface="+mn-ea"/>
                          <a:cs typeface="+mn-cs"/>
                        </a:rPr>
                        <a:t>g</a:t>
                      </a:r>
                      <a:r>
                        <a:rPr lang="en-GB" sz="2000" kern="1200" dirty="0" err="1">
                          <a:solidFill>
                            <a:schemeClr val="accent1">
                              <a:lumMod val="50000"/>
                            </a:schemeClr>
                          </a:solidFill>
                          <a:effectLst/>
                          <a:latin typeface="+mn-lt"/>
                          <a:ea typeface="+mn-ea"/>
                          <a:cs typeface="+mn-cs"/>
                        </a:rPr>
                        <a:t>asin</a:t>
                      </a:r>
                      <a:endParaRPr lang="en-GB" sz="2000" kern="1200" dirty="0">
                        <a:solidFill>
                          <a:schemeClr val="accent1">
                            <a:lumMod val="50000"/>
                          </a:schemeClr>
                        </a:solidFill>
                        <a:effectLst/>
                        <a:latin typeface="+mn-lt"/>
                        <a:ea typeface="+mn-ea"/>
                        <a:cs typeface="+mn-cs"/>
                      </a:endParaRPr>
                    </a:p>
                  </a:txBody>
                  <a:tcPr/>
                </a:tc>
                <a:tc>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2356322524"/>
                  </a:ext>
                </a:extLst>
              </a:tr>
              <a:tr h="413476">
                <a:tc>
                  <a:txBody>
                    <a:bodyPr/>
                    <a:lstStyle/>
                    <a:p>
                      <a:endParaRPr lang="en-GB"/>
                    </a:p>
                  </a:txBody>
                  <a:tcPr/>
                </a:tc>
                <a:tc>
                  <a:txBody>
                    <a:bodyPr/>
                    <a:lstStyle/>
                    <a:p>
                      <a:pPr algn="ct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accent1">
                              <a:lumMod val="50000"/>
                            </a:schemeClr>
                          </a:solidFill>
                          <a:effectLst/>
                          <a:latin typeface="+mn-lt"/>
                          <a:ea typeface="+mn-ea"/>
                          <a:cs typeface="+mn-cs"/>
                        </a:rPr>
                        <a:t>le </a:t>
                      </a:r>
                      <a:r>
                        <a:rPr lang="en-GB" sz="2000" b="1" kern="1200" dirty="0" err="1">
                          <a:solidFill>
                            <a:schemeClr val="accent1">
                              <a:lumMod val="50000"/>
                            </a:schemeClr>
                          </a:solidFill>
                          <a:effectLst/>
                          <a:latin typeface="+mn-lt"/>
                          <a:ea typeface="+mn-ea"/>
                          <a:cs typeface="+mn-cs"/>
                        </a:rPr>
                        <a:t>j</a:t>
                      </a:r>
                      <a:r>
                        <a:rPr lang="en-GB" sz="2000" kern="1200" dirty="0" err="1">
                          <a:solidFill>
                            <a:schemeClr val="accent1">
                              <a:lumMod val="50000"/>
                            </a:schemeClr>
                          </a:solidFill>
                          <a:effectLst/>
                          <a:latin typeface="+mn-lt"/>
                          <a:ea typeface="+mn-ea"/>
                          <a:cs typeface="+mn-cs"/>
                        </a:rPr>
                        <a:t>ardin</a:t>
                      </a:r>
                      <a:endParaRPr lang="en-GB" sz="2000" kern="1200" dirty="0">
                        <a:solidFill>
                          <a:schemeClr val="accent1">
                            <a:lumMod val="50000"/>
                          </a:schemeClr>
                        </a:solidFill>
                        <a:effectLst/>
                        <a:latin typeface="+mn-lt"/>
                        <a:ea typeface="+mn-ea"/>
                        <a:cs typeface="+mn-cs"/>
                      </a:endParaRPr>
                    </a:p>
                  </a:txBody>
                  <a:tcPr/>
                </a:tc>
                <a:extLst>
                  <a:ext uri="{0D108BD9-81ED-4DB2-BD59-A6C34878D82A}">
                    <a16:rowId xmlns:a16="http://schemas.microsoft.com/office/drawing/2014/main" val="2095386695"/>
                  </a:ext>
                </a:extLst>
              </a:tr>
            </a:tbl>
          </a:graphicData>
        </a:graphic>
      </p:graphicFrame>
      <p:sp>
        <p:nvSpPr>
          <p:cNvPr id="51" name="Action Button: Custom 16">
            <a:hlinkClick r:id="" action="ppaction://noaction" highlightClick="1">
              <a:snd r:embed="rId4" name="1.wav"/>
            </a:hlinkClick>
            <a:extLst>
              <a:ext uri="{FF2B5EF4-FFF2-40B4-BE49-F238E27FC236}">
                <a16:creationId xmlns:a16="http://schemas.microsoft.com/office/drawing/2014/main" id="{512126C8-29DB-41AF-9C6A-2D9A2134DEDC}"/>
              </a:ext>
            </a:extLst>
          </p:cNvPr>
          <p:cNvSpPr/>
          <p:nvPr/>
        </p:nvSpPr>
        <p:spPr>
          <a:xfrm>
            <a:off x="7261225" y="1273263"/>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Action Button: Custom 16">
            <a:hlinkClick r:id="" action="ppaction://noaction" highlightClick="1">
              <a:snd r:embed="rId5" name="2.wav"/>
            </a:hlinkClick>
            <a:extLst>
              <a:ext uri="{FF2B5EF4-FFF2-40B4-BE49-F238E27FC236}">
                <a16:creationId xmlns:a16="http://schemas.microsoft.com/office/drawing/2014/main" id="{ED0C511E-0615-42DE-BA47-60BAE0072C72}"/>
              </a:ext>
            </a:extLst>
          </p:cNvPr>
          <p:cNvSpPr/>
          <p:nvPr/>
        </p:nvSpPr>
        <p:spPr>
          <a:xfrm>
            <a:off x="7261225" y="1687882"/>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6" name="3.wav"/>
            </a:hlinkClick>
            <a:extLst>
              <a:ext uri="{FF2B5EF4-FFF2-40B4-BE49-F238E27FC236}">
                <a16:creationId xmlns:a16="http://schemas.microsoft.com/office/drawing/2014/main" id="{13DEBC7D-11FA-46F0-A674-89D9D207A661}"/>
              </a:ext>
            </a:extLst>
          </p:cNvPr>
          <p:cNvSpPr/>
          <p:nvPr/>
        </p:nvSpPr>
        <p:spPr>
          <a:xfrm>
            <a:off x="7261225" y="2102501"/>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16">
            <a:hlinkClick r:id="" action="ppaction://noaction" highlightClick="1">
              <a:snd r:embed="rId7" name="4.wav"/>
            </a:hlinkClick>
            <a:extLst>
              <a:ext uri="{FF2B5EF4-FFF2-40B4-BE49-F238E27FC236}">
                <a16:creationId xmlns:a16="http://schemas.microsoft.com/office/drawing/2014/main" id="{47C08FD4-E011-4840-98DA-05251414A16F}"/>
              </a:ext>
            </a:extLst>
          </p:cNvPr>
          <p:cNvSpPr/>
          <p:nvPr/>
        </p:nvSpPr>
        <p:spPr>
          <a:xfrm>
            <a:off x="7261225" y="2517120"/>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Action Button: Custom 16">
            <a:hlinkClick r:id="" action="ppaction://noaction" highlightClick="1">
              <a:snd r:embed="rId8" name="5.wav"/>
            </a:hlinkClick>
            <a:extLst>
              <a:ext uri="{FF2B5EF4-FFF2-40B4-BE49-F238E27FC236}">
                <a16:creationId xmlns:a16="http://schemas.microsoft.com/office/drawing/2014/main" id="{EEACEE73-3ABF-415E-BC83-2829A986EE1B}"/>
              </a:ext>
            </a:extLst>
          </p:cNvPr>
          <p:cNvSpPr/>
          <p:nvPr/>
        </p:nvSpPr>
        <p:spPr>
          <a:xfrm>
            <a:off x="7261225" y="2931739"/>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Action Button: Custom 16">
            <a:hlinkClick r:id="" action="ppaction://noaction" highlightClick="1">
              <a:snd r:embed="rId9" name="6.wav"/>
            </a:hlinkClick>
            <a:extLst>
              <a:ext uri="{FF2B5EF4-FFF2-40B4-BE49-F238E27FC236}">
                <a16:creationId xmlns:a16="http://schemas.microsoft.com/office/drawing/2014/main" id="{A7F34F26-6FCE-43F7-A226-1F454E525703}"/>
              </a:ext>
            </a:extLst>
          </p:cNvPr>
          <p:cNvSpPr/>
          <p:nvPr/>
        </p:nvSpPr>
        <p:spPr>
          <a:xfrm>
            <a:off x="7261225" y="3346358"/>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Action Button: Custom 16">
            <a:hlinkClick r:id="" action="ppaction://noaction" highlightClick="1">
              <a:snd r:embed="rId10" name="7.wav"/>
            </a:hlinkClick>
            <a:extLst>
              <a:ext uri="{FF2B5EF4-FFF2-40B4-BE49-F238E27FC236}">
                <a16:creationId xmlns:a16="http://schemas.microsoft.com/office/drawing/2014/main" id="{FBB810D0-6927-4E47-A116-F73AA61B6FCF}"/>
              </a:ext>
            </a:extLst>
          </p:cNvPr>
          <p:cNvSpPr/>
          <p:nvPr/>
        </p:nvSpPr>
        <p:spPr>
          <a:xfrm>
            <a:off x="7261225" y="3760977"/>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11" name="8.wav"/>
            </a:hlinkClick>
            <a:extLst>
              <a:ext uri="{FF2B5EF4-FFF2-40B4-BE49-F238E27FC236}">
                <a16:creationId xmlns:a16="http://schemas.microsoft.com/office/drawing/2014/main" id="{6CE1E5A0-3717-4A63-BBF3-832000762F3A}"/>
              </a:ext>
            </a:extLst>
          </p:cNvPr>
          <p:cNvSpPr/>
          <p:nvPr/>
        </p:nvSpPr>
        <p:spPr>
          <a:xfrm>
            <a:off x="7261225" y="4175596"/>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8" name="Action Button: Custom 16">
            <a:hlinkClick r:id="" action="ppaction://noaction" highlightClick="1">
              <a:snd r:embed="rId12" name="9.wav"/>
            </a:hlinkClick>
            <a:extLst>
              <a:ext uri="{FF2B5EF4-FFF2-40B4-BE49-F238E27FC236}">
                <a16:creationId xmlns:a16="http://schemas.microsoft.com/office/drawing/2014/main" id="{4785B2CD-202B-40B4-9D94-9B0521FA60E8}"/>
              </a:ext>
            </a:extLst>
          </p:cNvPr>
          <p:cNvSpPr/>
          <p:nvPr/>
        </p:nvSpPr>
        <p:spPr>
          <a:xfrm>
            <a:off x="7261225" y="4590215"/>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9" name="Action Button: Custom 16">
            <a:hlinkClick r:id="" action="ppaction://noaction" highlightClick="1">
              <a:snd r:embed="rId13" name="10.wav"/>
            </a:hlinkClick>
            <a:extLst>
              <a:ext uri="{FF2B5EF4-FFF2-40B4-BE49-F238E27FC236}">
                <a16:creationId xmlns:a16="http://schemas.microsoft.com/office/drawing/2014/main" id="{4BBC98E4-B65D-42CC-AC22-25DE3FE81703}"/>
              </a:ext>
            </a:extLst>
          </p:cNvPr>
          <p:cNvSpPr/>
          <p:nvPr/>
        </p:nvSpPr>
        <p:spPr>
          <a:xfrm>
            <a:off x="7261225" y="5004834"/>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0" name="Action Button: Custom 16">
            <a:hlinkClick r:id="" action="ppaction://noaction" highlightClick="1">
              <a:snd r:embed="rId14" name="11.wav"/>
            </a:hlinkClick>
            <a:extLst>
              <a:ext uri="{FF2B5EF4-FFF2-40B4-BE49-F238E27FC236}">
                <a16:creationId xmlns:a16="http://schemas.microsoft.com/office/drawing/2014/main" id="{33EE7B9F-C8D3-4DD9-A19C-A242D4A5A05F}"/>
              </a:ext>
            </a:extLst>
          </p:cNvPr>
          <p:cNvSpPr/>
          <p:nvPr/>
        </p:nvSpPr>
        <p:spPr>
          <a:xfrm>
            <a:off x="7261225" y="5419453"/>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63" name="Action Button: Custom 16">
            <a:hlinkClick r:id="" action="ppaction://noaction" highlightClick="1">
              <a:snd r:embed="rId15" name="12.wav"/>
            </a:hlinkClick>
            <a:extLst>
              <a:ext uri="{FF2B5EF4-FFF2-40B4-BE49-F238E27FC236}">
                <a16:creationId xmlns:a16="http://schemas.microsoft.com/office/drawing/2014/main" id="{EF3FD0E7-2E4A-43ED-94AB-3BC1F33A8490}"/>
              </a:ext>
            </a:extLst>
          </p:cNvPr>
          <p:cNvSpPr/>
          <p:nvPr/>
        </p:nvSpPr>
        <p:spPr>
          <a:xfrm>
            <a:off x="7261225" y="5834069"/>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 </a:t>
            </a:r>
          </a:p>
        </p:txBody>
      </p:sp>
      <p:sp>
        <p:nvSpPr>
          <p:cNvPr id="12" name="Rectangle 11">
            <a:extLst>
              <a:ext uri="{FF2B5EF4-FFF2-40B4-BE49-F238E27FC236}">
                <a16:creationId xmlns:a16="http://schemas.microsoft.com/office/drawing/2014/main" id="{A5805506-A433-4AC1-A53B-912925BC0D20}"/>
              </a:ext>
            </a:extLst>
          </p:cNvPr>
          <p:cNvSpPr/>
          <p:nvPr/>
        </p:nvSpPr>
        <p:spPr>
          <a:xfrm>
            <a:off x="8280971" y="1308287"/>
            <a:ext cx="1171254" cy="28897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EC918A3F-6447-41D4-BE23-60F8DD960DB7}"/>
              </a:ext>
            </a:extLst>
          </p:cNvPr>
          <p:cNvSpPr/>
          <p:nvPr/>
        </p:nvSpPr>
        <p:spPr>
          <a:xfrm>
            <a:off x="10405526" y="1722906"/>
            <a:ext cx="1171254" cy="28897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570E817F-9A86-4233-AEA6-A4BE2336687D}"/>
              </a:ext>
            </a:extLst>
          </p:cNvPr>
          <p:cNvSpPr/>
          <p:nvPr/>
        </p:nvSpPr>
        <p:spPr>
          <a:xfrm>
            <a:off x="8280971" y="2137525"/>
            <a:ext cx="1171254" cy="28897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1861E5BA-173C-410F-8474-68E38A82E1AC}"/>
              </a:ext>
            </a:extLst>
          </p:cNvPr>
          <p:cNvSpPr/>
          <p:nvPr/>
        </p:nvSpPr>
        <p:spPr>
          <a:xfrm>
            <a:off x="8271140" y="2552144"/>
            <a:ext cx="1171254" cy="28897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5EB7B938-95C4-41B0-9C1C-F46CB7F6CC3D}"/>
              </a:ext>
            </a:extLst>
          </p:cNvPr>
          <p:cNvSpPr/>
          <p:nvPr/>
        </p:nvSpPr>
        <p:spPr>
          <a:xfrm>
            <a:off x="10030625" y="2963827"/>
            <a:ext cx="1651091" cy="323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0FBFC6F7-5297-4C50-8361-D78F06D4AE09}"/>
              </a:ext>
            </a:extLst>
          </p:cNvPr>
          <p:cNvSpPr/>
          <p:nvPr/>
        </p:nvSpPr>
        <p:spPr>
          <a:xfrm>
            <a:off x="10270543" y="3383823"/>
            <a:ext cx="1171254" cy="28897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7AB64BA4-A23D-465C-B032-41F4633A4EED}"/>
              </a:ext>
            </a:extLst>
          </p:cNvPr>
          <p:cNvSpPr/>
          <p:nvPr/>
        </p:nvSpPr>
        <p:spPr>
          <a:xfrm>
            <a:off x="8031221" y="3760977"/>
            <a:ext cx="1651091" cy="323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75">
            <a:extLst>
              <a:ext uri="{FF2B5EF4-FFF2-40B4-BE49-F238E27FC236}">
                <a16:creationId xmlns:a16="http://schemas.microsoft.com/office/drawing/2014/main" id="{2BDC718A-F568-442E-9D29-6EACA8821301}"/>
              </a:ext>
            </a:extLst>
          </p:cNvPr>
          <p:cNvSpPr/>
          <p:nvPr/>
        </p:nvSpPr>
        <p:spPr>
          <a:xfrm>
            <a:off x="10405526" y="4252529"/>
            <a:ext cx="1171254" cy="28897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3077BF01-22BC-4AFA-A78D-8B95DD478BDC}"/>
              </a:ext>
            </a:extLst>
          </p:cNvPr>
          <p:cNvSpPr/>
          <p:nvPr/>
        </p:nvSpPr>
        <p:spPr>
          <a:xfrm>
            <a:off x="10030625" y="4637502"/>
            <a:ext cx="1651091" cy="323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8" name="Rectangle 77">
            <a:extLst>
              <a:ext uri="{FF2B5EF4-FFF2-40B4-BE49-F238E27FC236}">
                <a16:creationId xmlns:a16="http://schemas.microsoft.com/office/drawing/2014/main" id="{B55E45C2-D728-4FC1-A265-54EB368B5D7F}"/>
              </a:ext>
            </a:extLst>
          </p:cNvPr>
          <p:cNvSpPr/>
          <p:nvPr/>
        </p:nvSpPr>
        <p:spPr>
          <a:xfrm>
            <a:off x="10212954" y="5004833"/>
            <a:ext cx="1468761" cy="323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7DD9C998-6454-492D-97AE-FBEB4800AA83}"/>
              </a:ext>
            </a:extLst>
          </p:cNvPr>
          <p:cNvSpPr/>
          <p:nvPr/>
        </p:nvSpPr>
        <p:spPr>
          <a:xfrm>
            <a:off x="8031220" y="5419452"/>
            <a:ext cx="1651091" cy="323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Rectangle 79">
            <a:extLst>
              <a:ext uri="{FF2B5EF4-FFF2-40B4-BE49-F238E27FC236}">
                <a16:creationId xmlns:a16="http://schemas.microsoft.com/office/drawing/2014/main" id="{998E6731-CC77-4046-827F-52C39957F744}"/>
              </a:ext>
            </a:extLst>
          </p:cNvPr>
          <p:cNvSpPr/>
          <p:nvPr/>
        </p:nvSpPr>
        <p:spPr>
          <a:xfrm>
            <a:off x="10197776" y="5877718"/>
            <a:ext cx="1468761" cy="323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70808E57-EB45-454B-9568-20E273F9C1D9}"/>
              </a:ext>
            </a:extLst>
          </p:cNvPr>
          <p:cNvSpPr txBox="1"/>
          <p:nvPr/>
        </p:nvSpPr>
        <p:spPr>
          <a:xfrm>
            <a:off x="116788" y="1348834"/>
            <a:ext cx="702375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lang="en-GB" sz="2000" dirty="0">
                <a:solidFill>
                  <a:srgbClr val="4472C4">
                    <a:lumMod val="50000"/>
                  </a:srgbClr>
                </a:solidFill>
                <a:latin typeface="Century Gothic" panose="020F0302020204030204"/>
              </a:rPr>
              <a:t> les mots.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C</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ontiennent-ils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[g]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[j]/soft [g]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dans les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colonnes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433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8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2" grpId="0" animBg="1"/>
      <p:bldP spid="64" grpId="0" animBg="1"/>
      <p:bldP spid="65" grpId="0" animBg="1"/>
      <p:bldP spid="72" grpId="0" animBg="1"/>
      <p:bldP spid="73" grpId="0" animBg="1"/>
      <p:bldP spid="74" grpId="0" animBg="1"/>
      <p:bldP spid="75" grpId="0" animBg="1"/>
      <p:bldP spid="76" grpId="0" animBg="1"/>
      <p:bldP spid="77" grpId="0" animBg="1"/>
      <p:bldP spid="78" grpId="0" animBg="1"/>
      <p:bldP spid="79" grpId="0" animBg="1"/>
      <p:bldP spid="8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A287ED59-4182-4BD5-863F-CAB2F362B632}"/>
              </a:ext>
            </a:extLst>
          </p:cNvPr>
          <p:cNvSpPr txBox="1"/>
          <p:nvPr/>
        </p:nvSpPr>
        <p:spPr>
          <a:xfrm>
            <a:off x="4172933" y="1095146"/>
            <a:ext cx="4384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rPr>
              <a:t>Dis les </a:t>
            </a:r>
            <a:r>
              <a:rPr lang="fr-FR" sz="2400" b="1" dirty="0">
                <a:solidFill>
                  <a:srgbClr val="1F4E79"/>
                </a:solidFill>
                <a:latin typeface="Century Gothic" panose="020B0502020202020204" pitchFamily="34" charset="0"/>
              </a:rPr>
              <a:t>mots</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rPr>
              <a:t> anglais</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rPr>
              <a:t>.</a:t>
            </a:r>
          </a:p>
        </p:txBody>
      </p:sp>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0688"/>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4100" y="266950"/>
            <a:ext cx="5631472" cy="713163"/>
          </a:xfrm>
        </p:spPr>
        <p:txBody>
          <a:bodyPr>
            <a:normAutofit/>
          </a:bodyPr>
          <a:lstStyle/>
          <a:p>
            <a:r>
              <a:rPr lang="fr-FR" sz="3600" b="1" dirty="0">
                <a:solidFill>
                  <a:schemeClr val="bg1"/>
                </a:solidFill>
              </a:rPr>
              <a:t>Solitaire</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3" name="TextBox 12">
            <a:extLst>
              <a:ext uri="{FF2B5EF4-FFF2-40B4-BE49-F238E27FC236}">
                <a16:creationId xmlns:a16="http://schemas.microsoft.com/office/drawing/2014/main" id="{E7B3C07F-AD9A-4B6D-B44F-EDEE28694292}"/>
              </a:ext>
            </a:extLst>
          </p:cNvPr>
          <p:cNvSpPr txBox="1"/>
          <p:nvPr/>
        </p:nvSpPr>
        <p:spPr>
          <a:xfrm>
            <a:off x="4172933" y="1179310"/>
            <a:ext cx="43842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rPr>
              <a:t>Dis les </a:t>
            </a:r>
            <a:r>
              <a:rPr lang="fr-FR" sz="2400" b="1" dirty="0">
                <a:solidFill>
                  <a:srgbClr val="1F4E79"/>
                </a:solidFill>
                <a:latin typeface="Century Gothic" panose="020B0502020202020204" pitchFamily="34" charset="0"/>
              </a:rPr>
              <a:t>mots</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rPr>
              <a:t> français.</a:t>
            </a:r>
          </a:p>
        </p:txBody>
      </p:sp>
      <p:sp>
        <p:nvSpPr>
          <p:cNvPr id="36" name="Rounded Rectangle 46" descr="background rectangle">
            <a:extLst>
              <a:ext uri="{FF2B5EF4-FFF2-40B4-BE49-F238E27FC236}">
                <a16:creationId xmlns:a16="http://schemas.microsoft.com/office/drawing/2014/main" id="{1C149CB8-893D-483A-AAF2-44D91D3EA577}"/>
              </a:ext>
            </a:extLst>
          </p:cNvPr>
          <p:cNvSpPr/>
          <p:nvPr/>
        </p:nvSpPr>
        <p:spPr>
          <a:xfrm>
            <a:off x="10269415" y="233629"/>
            <a:ext cx="162000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b="1" dirty="0">
                <a:solidFill>
                  <a:prstClr val="white"/>
                </a:solidFill>
              </a:rPr>
              <a:t>lire/parler</a:t>
            </a:r>
          </a:p>
        </p:txBody>
      </p:sp>
      <p:sp>
        <p:nvSpPr>
          <p:cNvPr id="17" name="Rectangle: Rounded Corners 16">
            <a:extLst>
              <a:ext uri="{FF2B5EF4-FFF2-40B4-BE49-F238E27FC236}">
                <a16:creationId xmlns:a16="http://schemas.microsoft.com/office/drawing/2014/main" id="{96C90283-4B6E-4552-AE6A-B57290E5EA69}"/>
              </a:ext>
            </a:extLst>
          </p:cNvPr>
          <p:cNvSpPr/>
          <p:nvPr/>
        </p:nvSpPr>
        <p:spPr>
          <a:xfrm>
            <a:off x="4175195" y="4048591"/>
            <a:ext cx="1610701" cy="2196000"/>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250" b="1" dirty="0">
                <a:solidFill>
                  <a:schemeClr val="accent1">
                    <a:lumMod val="50000"/>
                  </a:schemeClr>
                </a:solidFill>
                <a:latin typeface="Century Gothic" panose="020B0502020202020204" pitchFamily="34" charset="0"/>
              </a:rPr>
              <a:t>tomorrow</a:t>
            </a:r>
          </a:p>
        </p:txBody>
      </p:sp>
      <p:sp>
        <p:nvSpPr>
          <p:cNvPr id="18" name="Rectangle: Rounded Corners 17">
            <a:extLst>
              <a:ext uri="{FF2B5EF4-FFF2-40B4-BE49-F238E27FC236}">
                <a16:creationId xmlns:a16="http://schemas.microsoft.com/office/drawing/2014/main" id="{4612AEB8-9853-4F10-A77D-3BF4F605577A}"/>
              </a:ext>
            </a:extLst>
          </p:cNvPr>
          <p:cNvSpPr/>
          <p:nvPr/>
        </p:nvSpPr>
        <p:spPr>
          <a:xfrm>
            <a:off x="2228645" y="4036162"/>
            <a:ext cx="1642402" cy="2196000"/>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letter</a:t>
            </a:r>
          </a:p>
        </p:txBody>
      </p:sp>
      <p:sp>
        <p:nvSpPr>
          <p:cNvPr id="19" name="Rectangle: Rounded Corners 18">
            <a:extLst>
              <a:ext uri="{FF2B5EF4-FFF2-40B4-BE49-F238E27FC236}">
                <a16:creationId xmlns:a16="http://schemas.microsoft.com/office/drawing/2014/main" id="{E49DE5B0-4DA3-47EE-86EB-89EEDF96A4E4}"/>
              </a:ext>
            </a:extLst>
          </p:cNvPr>
          <p:cNvSpPr/>
          <p:nvPr/>
        </p:nvSpPr>
        <p:spPr>
          <a:xfrm>
            <a:off x="6046319" y="1695410"/>
            <a:ext cx="1692000" cy="2196000"/>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German</a:t>
            </a:r>
          </a:p>
        </p:txBody>
      </p:sp>
      <p:sp>
        <p:nvSpPr>
          <p:cNvPr id="20" name="Rectangle: Rounded Corners 19">
            <a:extLst>
              <a:ext uri="{FF2B5EF4-FFF2-40B4-BE49-F238E27FC236}">
                <a16:creationId xmlns:a16="http://schemas.microsoft.com/office/drawing/2014/main" id="{8D37F0D7-BC32-46D0-A160-EDF2030189E5}"/>
              </a:ext>
            </a:extLst>
          </p:cNvPr>
          <p:cNvSpPr/>
          <p:nvPr/>
        </p:nvSpPr>
        <p:spPr>
          <a:xfrm>
            <a:off x="4137547" y="1687625"/>
            <a:ext cx="1692000" cy="2196000"/>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accent1">
                    <a:lumMod val="50000"/>
                  </a:schemeClr>
                </a:solidFill>
                <a:latin typeface="Century Gothic" panose="020B0502020202020204" pitchFamily="34" charset="0"/>
              </a:rPr>
              <a:t>Germany</a:t>
            </a:r>
          </a:p>
        </p:txBody>
      </p:sp>
      <p:sp>
        <p:nvSpPr>
          <p:cNvPr id="21" name="Rectangle: Rounded Corners 20">
            <a:extLst>
              <a:ext uri="{FF2B5EF4-FFF2-40B4-BE49-F238E27FC236}">
                <a16:creationId xmlns:a16="http://schemas.microsoft.com/office/drawing/2014/main" id="{EADE0268-A6FB-4F63-BC06-B81E62D87C9F}"/>
              </a:ext>
            </a:extLst>
          </p:cNvPr>
          <p:cNvSpPr/>
          <p:nvPr/>
        </p:nvSpPr>
        <p:spPr>
          <a:xfrm>
            <a:off x="2197844" y="1640504"/>
            <a:ext cx="1692000" cy="2196000"/>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aeroplane</a:t>
            </a:r>
          </a:p>
        </p:txBody>
      </p:sp>
      <p:sp>
        <p:nvSpPr>
          <p:cNvPr id="22" name="Rectangle: Rounded Corners 21">
            <a:extLst>
              <a:ext uri="{FF2B5EF4-FFF2-40B4-BE49-F238E27FC236}">
                <a16:creationId xmlns:a16="http://schemas.microsoft.com/office/drawing/2014/main" id="{ED8919D6-8B8C-4F98-9CF3-E7004E50F556}"/>
              </a:ext>
            </a:extLst>
          </p:cNvPr>
          <p:cNvSpPr/>
          <p:nvPr/>
        </p:nvSpPr>
        <p:spPr>
          <a:xfrm>
            <a:off x="8004999" y="1695410"/>
            <a:ext cx="1632611" cy="2196000"/>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next</a:t>
            </a:r>
          </a:p>
        </p:txBody>
      </p:sp>
      <p:sp>
        <p:nvSpPr>
          <p:cNvPr id="44" name="Rectangle: Rounded Corners 43">
            <a:extLst>
              <a:ext uri="{FF2B5EF4-FFF2-40B4-BE49-F238E27FC236}">
                <a16:creationId xmlns:a16="http://schemas.microsoft.com/office/drawing/2014/main" id="{39BC7C87-DE67-421C-937F-EEF3831CDE62}"/>
              </a:ext>
            </a:extLst>
          </p:cNvPr>
          <p:cNvSpPr/>
          <p:nvPr/>
        </p:nvSpPr>
        <p:spPr>
          <a:xfrm>
            <a:off x="6102347" y="4048591"/>
            <a:ext cx="1595152" cy="2196000"/>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soon</a:t>
            </a:r>
          </a:p>
        </p:txBody>
      </p:sp>
      <p:sp>
        <p:nvSpPr>
          <p:cNvPr id="23" name="Rectangle: Rounded Corners 22">
            <a:extLst>
              <a:ext uri="{FF2B5EF4-FFF2-40B4-BE49-F238E27FC236}">
                <a16:creationId xmlns:a16="http://schemas.microsoft.com/office/drawing/2014/main" id="{83E4108E-CD0D-488D-8825-216E26331545}"/>
              </a:ext>
            </a:extLst>
          </p:cNvPr>
          <p:cNvSpPr/>
          <p:nvPr/>
        </p:nvSpPr>
        <p:spPr>
          <a:xfrm>
            <a:off x="7999071" y="4056796"/>
            <a:ext cx="1644886" cy="2196000"/>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different</a:t>
            </a:r>
          </a:p>
        </p:txBody>
      </p:sp>
      <p:sp>
        <p:nvSpPr>
          <p:cNvPr id="42" name="Rectangle: Rounded Corners 41">
            <a:extLst>
              <a:ext uri="{FF2B5EF4-FFF2-40B4-BE49-F238E27FC236}">
                <a16:creationId xmlns:a16="http://schemas.microsoft.com/office/drawing/2014/main" id="{26F08ECD-349C-474A-9F69-F9318B0BEF29}"/>
              </a:ext>
            </a:extLst>
          </p:cNvPr>
          <p:cNvSpPr/>
          <p:nvPr/>
        </p:nvSpPr>
        <p:spPr>
          <a:xfrm>
            <a:off x="2189100" y="1640504"/>
            <a:ext cx="1700424" cy="2196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FF6600"/>
                </a:solidFill>
                <a:latin typeface="Century Gothic" panose="020B0502020202020204" pitchFamily="34" charset="0"/>
              </a:rPr>
              <a:t>l'avion</a:t>
            </a:r>
          </a:p>
        </p:txBody>
      </p:sp>
      <p:sp>
        <p:nvSpPr>
          <p:cNvPr id="51" name="Rectangle: Rounded Corners 50">
            <a:extLst>
              <a:ext uri="{FF2B5EF4-FFF2-40B4-BE49-F238E27FC236}">
                <a16:creationId xmlns:a16="http://schemas.microsoft.com/office/drawing/2014/main" id="{3ECB877F-FDB7-4573-B9B5-41F14A7C16A6}"/>
              </a:ext>
            </a:extLst>
          </p:cNvPr>
          <p:cNvSpPr/>
          <p:nvPr/>
        </p:nvSpPr>
        <p:spPr>
          <a:xfrm>
            <a:off x="2233621" y="4019225"/>
            <a:ext cx="1654887" cy="2215243"/>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FF6600"/>
                </a:solidFill>
                <a:latin typeface="Century Gothic" panose="020B0502020202020204" pitchFamily="34" charset="0"/>
              </a:rPr>
              <a:t>la lettre</a:t>
            </a:r>
            <a:endParaRPr lang="fr-FR" sz="2200" b="1" dirty="0">
              <a:solidFill>
                <a:srgbClr val="FF6600"/>
              </a:solidFill>
              <a:latin typeface="Century Gothic" panose="020B0502020202020204" pitchFamily="34" charset="0"/>
            </a:endParaRPr>
          </a:p>
        </p:txBody>
      </p:sp>
      <p:sp>
        <p:nvSpPr>
          <p:cNvPr id="61" name="Rectangle: Rounded Corners 60">
            <a:extLst>
              <a:ext uri="{FF2B5EF4-FFF2-40B4-BE49-F238E27FC236}">
                <a16:creationId xmlns:a16="http://schemas.microsoft.com/office/drawing/2014/main" id="{DAA87B55-439A-4437-AE53-F2DAEB1428F9}"/>
              </a:ext>
            </a:extLst>
          </p:cNvPr>
          <p:cNvSpPr/>
          <p:nvPr/>
        </p:nvSpPr>
        <p:spPr>
          <a:xfrm>
            <a:off x="4137547" y="1672956"/>
            <a:ext cx="1692000" cy="222811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solidFill>
                  <a:srgbClr val="FF6600"/>
                </a:solidFill>
                <a:latin typeface="Century Gothic" panose="020B0502020202020204" pitchFamily="34" charset="0"/>
              </a:rPr>
              <a:t>l’Allemagne</a:t>
            </a:r>
          </a:p>
        </p:txBody>
      </p:sp>
      <p:sp>
        <p:nvSpPr>
          <p:cNvPr id="62" name="Rectangle: Rounded Corners 61">
            <a:extLst>
              <a:ext uri="{FF2B5EF4-FFF2-40B4-BE49-F238E27FC236}">
                <a16:creationId xmlns:a16="http://schemas.microsoft.com/office/drawing/2014/main" id="{287A827B-3EB1-492C-843D-66FA4839F25E}"/>
              </a:ext>
            </a:extLst>
          </p:cNvPr>
          <p:cNvSpPr/>
          <p:nvPr/>
        </p:nvSpPr>
        <p:spPr>
          <a:xfrm>
            <a:off x="6032959" y="1695410"/>
            <a:ext cx="1712964" cy="2205656"/>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6600"/>
                </a:solidFill>
                <a:latin typeface="Century Gothic" panose="020B0502020202020204" pitchFamily="34" charset="0"/>
              </a:rPr>
              <a:t>l’allemand</a:t>
            </a:r>
          </a:p>
        </p:txBody>
      </p:sp>
      <p:sp>
        <p:nvSpPr>
          <p:cNvPr id="71" name="Rectangle: Rounded Corners 70">
            <a:extLst>
              <a:ext uri="{FF2B5EF4-FFF2-40B4-BE49-F238E27FC236}">
                <a16:creationId xmlns:a16="http://schemas.microsoft.com/office/drawing/2014/main" id="{2DF6EB37-3E1C-4D29-8E58-40C4D6994D4B}"/>
              </a:ext>
            </a:extLst>
          </p:cNvPr>
          <p:cNvSpPr/>
          <p:nvPr/>
        </p:nvSpPr>
        <p:spPr>
          <a:xfrm>
            <a:off x="7999071" y="4047141"/>
            <a:ext cx="1644886" cy="2205655"/>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FF6600"/>
                </a:solidFill>
                <a:latin typeface="Century Gothic" panose="020B0502020202020204" pitchFamily="34" charset="0"/>
              </a:rPr>
              <a:t>différent</a:t>
            </a:r>
          </a:p>
        </p:txBody>
      </p:sp>
      <p:sp>
        <p:nvSpPr>
          <p:cNvPr id="72" name="Rectangle: Rounded Corners 71">
            <a:extLst>
              <a:ext uri="{FF2B5EF4-FFF2-40B4-BE49-F238E27FC236}">
                <a16:creationId xmlns:a16="http://schemas.microsoft.com/office/drawing/2014/main" id="{5738D532-1DD2-4F17-8301-30F27C826554}"/>
              </a:ext>
            </a:extLst>
          </p:cNvPr>
          <p:cNvSpPr/>
          <p:nvPr/>
        </p:nvSpPr>
        <p:spPr>
          <a:xfrm>
            <a:off x="7992724" y="1689222"/>
            <a:ext cx="1644886" cy="2202187"/>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b="1" dirty="0">
                <a:solidFill>
                  <a:srgbClr val="FF6600"/>
                </a:solidFill>
                <a:latin typeface="Century Gothic" panose="020B0502020202020204" pitchFamily="34" charset="0"/>
              </a:rPr>
              <a:t>prochain</a:t>
            </a:r>
          </a:p>
        </p:txBody>
      </p:sp>
      <p:sp>
        <p:nvSpPr>
          <p:cNvPr id="73" name="Rectangle: Rounded Corners 72">
            <a:extLst>
              <a:ext uri="{FF2B5EF4-FFF2-40B4-BE49-F238E27FC236}">
                <a16:creationId xmlns:a16="http://schemas.microsoft.com/office/drawing/2014/main" id="{44A3D116-A55E-4A4E-B799-EFEE124F97F3}"/>
              </a:ext>
            </a:extLst>
          </p:cNvPr>
          <p:cNvSpPr/>
          <p:nvPr/>
        </p:nvSpPr>
        <p:spPr>
          <a:xfrm>
            <a:off x="6102347" y="4048590"/>
            <a:ext cx="1595152" cy="2196000"/>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FF6600"/>
                </a:solidFill>
                <a:latin typeface="Century Gothic" panose="020B0502020202020204" pitchFamily="34" charset="0"/>
              </a:rPr>
              <a:t>bientôt</a:t>
            </a:r>
          </a:p>
        </p:txBody>
      </p:sp>
      <p:sp>
        <p:nvSpPr>
          <p:cNvPr id="74" name="Rectangle: Rounded Corners 73">
            <a:extLst>
              <a:ext uri="{FF2B5EF4-FFF2-40B4-BE49-F238E27FC236}">
                <a16:creationId xmlns:a16="http://schemas.microsoft.com/office/drawing/2014/main" id="{8E4EE9B4-8F8B-49DF-A946-07981F7E0584}"/>
              </a:ext>
            </a:extLst>
          </p:cNvPr>
          <p:cNvSpPr/>
          <p:nvPr/>
        </p:nvSpPr>
        <p:spPr>
          <a:xfrm>
            <a:off x="4172933" y="4047141"/>
            <a:ext cx="1638380" cy="2205655"/>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FF6600"/>
                </a:solidFill>
                <a:latin typeface="Century Gothic" panose="020B0502020202020204" pitchFamily="34" charset="0"/>
              </a:rPr>
              <a:t>demain</a:t>
            </a:r>
          </a:p>
        </p:txBody>
      </p:sp>
      <p:pic>
        <p:nvPicPr>
          <p:cNvPr id="45" name="Picture 10" descr="Card Game, Deck Of Cards, Card, Game">
            <a:extLst>
              <a:ext uri="{FF2B5EF4-FFF2-40B4-BE49-F238E27FC236}">
                <a16:creationId xmlns:a16="http://schemas.microsoft.com/office/drawing/2014/main" id="{6594EED2-2B39-46D1-B2D6-3202B4DC3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524" y="1623457"/>
            <a:ext cx="1735678" cy="23352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Card Game, Deck Of Cards, Card, Game">
            <a:extLst>
              <a:ext uri="{FF2B5EF4-FFF2-40B4-BE49-F238E27FC236}">
                <a16:creationId xmlns:a16="http://schemas.microsoft.com/office/drawing/2014/main" id="{7D151FFE-3207-4351-A514-F0AB25C7B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5064" y="4019225"/>
            <a:ext cx="1692000" cy="230112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ard Game, Deck Of Cards, Card, Game">
            <a:extLst>
              <a:ext uri="{FF2B5EF4-FFF2-40B4-BE49-F238E27FC236}">
                <a16:creationId xmlns:a16="http://schemas.microsoft.com/office/drawing/2014/main" id="{1A06259A-5264-428F-A5A6-D59C9ED1C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7547" y="4019225"/>
            <a:ext cx="1692000" cy="230112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Card Game, Deck Of Cards, Card, Game">
            <a:extLst>
              <a:ext uri="{FF2B5EF4-FFF2-40B4-BE49-F238E27FC236}">
                <a16:creationId xmlns:a16="http://schemas.microsoft.com/office/drawing/2014/main" id="{2F22A23F-848D-4A41-83FF-0C8E2BDAB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4805" y="1640504"/>
            <a:ext cx="1728000" cy="23500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Card Game, Deck Of Cards, Card, Game">
            <a:extLst>
              <a:ext uri="{FF2B5EF4-FFF2-40B4-BE49-F238E27FC236}">
                <a16:creationId xmlns:a16="http://schemas.microsoft.com/office/drawing/2014/main" id="{174F31AE-96C7-4139-8FFD-061FD16EC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923" y="4036161"/>
            <a:ext cx="1692000" cy="23011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ard Game, Deck Of Cards, Card, Game">
            <a:extLst>
              <a:ext uri="{FF2B5EF4-FFF2-40B4-BE49-F238E27FC236}">
                <a16:creationId xmlns:a16="http://schemas.microsoft.com/office/drawing/2014/main" id="{CED0AAEB-5A70-4E83-9AB9-F30CF479F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5441" y="1663732"/>
            <a:ext cx="1728000" cy="23500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ard Game, Deck Of Cards, Card, Game">
            <a:extLst>
              <a:ext uri="{FF2B5EF4-FFF2-40B4-BE49-F238E27FC236}">
                <a16:creationId xmlns:a16="http://schemas.microsoft.com/office/drawing/2014/main" id="{E149A399-F2CC-4505-8CA2-BC4370C27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6406" y="4045423"/>
            <a:ext cx="1692000" cy="22749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ard Game, Deck Of Cards, Card, Game">
            <a:extLst>
              <a:ext uri="{FF2B5EF4-FFF2-40B4-BE49-F238E27FC236}">
                <a16:creationId xmlns:a16="http://schemas.microsoft.com/office/drawing/2014/main" id="{6685140C-BA12-4620-8D0B-43327E0B5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167" y="1650629"/>
            <a:ext cx="1692000" cy="2350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5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45"/>
                                        </p:tgtEl>
                                        <p:attrNameLst>
                                          <p:attrName>ppt_w</p:attrName>
                                        </p:attrNameLst>
                                      </p:cBhvr>
                                      <p:tavLst>
                                        <p:tav tm="0">
                                          <p:val>
                                            <p:strVal val="ppt_w"/>
                                          </p:val>
                                        </p:tav>
                                        <p:tav tm="100000">
                                          <p:val>
                                            <p:fltVal val="0"/>
                                          </p:val>
                                        </p:tav>
                                      </p:tavLst>
                                    </p:anim>
                                    <p:anim calcmode="lin" valueType="num">
                                      <p:cBhvr>
                                        <p:cTn id="7" dur="500"/>
                                        <p:tgtEl>
                                          <p:spTgt spid="45"/>
                                        </p:tgtEl>
                                        <p:attrNameLst>
                                          <p:attrName>ppt_h</p:attrName>
                                        </p:attrNameLst>
                                      </p:cBhvr>
                                      <p:tavLst>
                                        <p:tav tm="0">
                                          <p:val>
                                            <p:strVal val="ppt_h"/>
                                          </p:val>
                                        </p:tav>
                                        <p:tav tm="100000">
                                          <p:val>
                                            <p:strVal val="ppt_h"/>
                                          </p:val>
                                        </p:tav>
                                      </p:tavLst>
                                    </p:anim>
                                    <p:set>
                                      <p:cBhvr>
                                        <p:cTn id="8" dur="1" fill="hold">
                                          <p:stCondLst>
                                            <p:cond delay="499"/>
                                          </p:stCondLst>
                                        </p:cTn>
                                        <p:tgtEl>
                                          <p:spTgt spid="45"/>
                                        </p:tgtEl>
                                        <p:attrNameLst>
                                          <p:attrName>style.visibility</p:attrName>
                                        </p:attrNameLst>
                                      </p:cBhvr>
                                      <p:to>
                                        <p:strVal val="hidden"/>
                                      </p:to>
                                    </p:set>
                                  </p:childTnLst>
                                </p:cTn>
                              </p:par>
                              <p:par>
                                <p:cTn id="9" presetID="17" presetClass="exit" presetSubtype="10" fill="hold" nodeType="withEffect">
                                  <p:stCondLst>
                                    <p:cond delay="0"/>
                                  </p:stCondLst>
                                  <p:childTnLst>
                                    <p:anim calcmode="lin" valueType="num">
                                      <p:cBhvr>
                                        <p:cTn id="10" dur="500"/>
                                        <p:tgtEl>
                                          <p:spTgt spid="27"/>
                                        </p:tgtEl>
                                        <p:attrNameLst>
                                          <p:attrName>ppt_w</p:attrName>
                                        </p:attrNameLst>
                                      </p:cBhvr>
                                      <p:tavLst>
                                        <p:tav tm="0">
                                          <p:val>
                                            <p:strVal val="ppt_w"/>
                                          </p:val>
                                        </p:tav>
                                        <p:tav tm="100000">
                                          <p:val>
                                            <p:fltVal val="0"/>
                                          </p:val>
                                        </p:tav>
                                      </p:tavLst>
                                    </p:anim>
                                    <p:anim calcmode="lin" valueType="num">
                                      <p:cBhvr>
                                        <p:cTn id="11" dur="500"/>
                                        <p:tgtEl>
                                          <p:spTgt spid="27"/>
                                        </p:tgtEl>
                                        <p:attrNameLst>
                                          <p:attrName>ppt_h</p:attrName>
                                        </p:attrNameLst>
                                      </p:cBhvr>
                                      <p:tavLst>
                                        <p:tav tm="0">
                                          <p:val>
                                            <p:strVal val="ppt_h"/>
                                          </p:val>
                                        </p:tav>
                                        <p:tav tm="100000">
                                          <p:val>
                                            <p:strVal val="ppt_h"/>
                                          </p:val>
                                        </p:tav>
                                      </p:tavLst>
                                    </p:anim>
                                    <p:set>
                                      <p:cBhvr>
                                        <p:cTn id="12" dur="1" fill="hold">
                                          <p:stCondLst>
                                            <p:cond delay="499"/>
                                          </p:stCondLst>
                                        </p:cTn>
                                        <p:tgtEl>
                                          <p:spTgt spid="27"/>
                                        </p:tgtEl>
                                        <p:attrNameLst>
                                          <p:attrName>style.visibility</p:attrName>
                                        </p:attrNameLst>
                                      </p:cBhvr>
                                      <p:to>
                                        <p:strVal val="hidden"/>
                                      </p:to>
                                    </p:set>
                                  </p:childTnLst>
                                </p:cTn>
                              </p:par>
                              <p:par>
                                <p:cTn id="13" presetID="17" presetClass="exit" presetSubtype="10" fill="hold" nodeType="withEffect">
                                  <p:stCondLst>
                                    <p:cond delay="0"/>
                                  </p:stCondLst>
                                  <p:childTnLst>
                                    <p:anim calcmode="lin" valueType="num">
                                      <p:cBhvr>
                                        <p:cTn id="14" dur="500"/>
                                        <p:tgtEl>
                                          <p:spTgt spid="29"/>
                                        </p:tgtEl>
                                        <p:attrNameLst>
                                          <p:attrName>ppt_w</p:attrName>
                                        </p:attrNameLst>
                                      </p:cBhvr>
                                      <p:tavLst>
                                        <p:tav tm="0">
                                          <p:val>
                                            <p:strVal val="ppt_w"/>
                                          </p:val>
                                        </p:tav>
                                        <p:tav tm="100000">
                                          <p:val>
                                            <p:fltVal val="0"/>
                                          </p:val>
                                        </p:tav>
                                      </p:tavLst>
                                    </p:anim>
                                    <p:anim calcmode="lin" valueType="num">
                                      <p:cBhvr>
                                        <p:cTn id="15" dur="500"/>
                                        <p:tgtEl>
                                          <p:spTgt spid="29"/>
                                        </p:tgtEl>
                                        <p:attrNameLst>
                                          <p:attrName>ppt_h</p:attrName>
                                        </p:attrNameLst>
                                      </p:cBhvr>
                                      <p:tavLst>
                                        <p:tav tm="0">
                                          <p:val>
                                            <p:strVal val="ppt_h"/>
                                          </p:val>
                                        </p:tav>
                                        <p:tav tm="100000">
                                          <p:val>
                                            <p:strVal val="ppt_h"/>
                                          </p:val>
                                        </p:tav>
                                      </p:tavLst>
                                    </p:anim>
                                    <p:set>
                                      <p:cBhvr>
                                        <p:cTn id="16" dur="1" fill="hold">
                                          <p:stCondLst>
                                            <p:cond delay="499"/>
                                          </p:stCondLst>
                                        </p:cTn>
                                        <p:tgtEl>
                                          <p:spTgt spid="29"/>
                                        </p:tgtEl>
                                        <p:attrNameLst>
                                          <p:attrName>style.visibility</p:attrName>
                                        </p:attrNameLst>
                                      </p:cBhvr>
                                      <p:to>
                                        <p:strVal val="hidden"/>
                                      </p:to>
                                    </p:set>
                                  </p:childTnLst>
                                </p:cTn>
                              </p:par>
                              <p:par>
                                <p:cTn id="17" presetID="17" presetClass="exit" presetSubtype="10" fill="hold" nodeType="withEffect">
                                  <p:stCondLst>
                                    <p:cond delay="0"/>
                                  </p:stCondLst>
                                  <p:childTnLst>
                                    <p:anim calcmode="lin" valueType="num">
                                      <p:cBhvr>
                                        <p:cTn id="18" dur="500"/>
                                        <p:tgtEl>
                                          <p:spTgt spid="31"/>
                                        </p:tgtEl>
                                        <p:attrNameLst>
                                          <p:attrName>ppt_w</p:attrName>
                                        </p:attrNameLst>
                                      </p:cBhvr>
                                      <p:tavLst>
                                        <p:tav tm="0">
                                          <p:val>
                                            <p:strVal val="ppt_w"/>
                                          </p:val>
                                        </p:tav>
                                        <p:tav tm="100000">
                                          <p:val>
                                            <p:fltVal val="0"/>
                                          </p:val>
                                        </p:tav>
                                      </p:tavLst>
                                    </p:anim>
                                    <p:anim calcmode="lin" valueType="num">
                                      <p:cBhvr>
                                        <p:cTn id="19" dur="500"/>
                                        <p:tgtEl>
                                          <p:spTgt spid="31"/>
                                        </p:tgtEl>
                                        <p:attrNameLst>
                                          <p:attrName>ppt_h</p:attrName>
                                        </p:attrNameLst>
                                      </p:cBhvr>
                                      <p:tavLst>
                                        <p:tav tm="0">
                                          <p:val>
                                            <p:strVal val="ppt_h"/>
                                          </p:val>
                                        </p:tav>
                                        <p:tav tm="100000">
                                          <p:val>
                                            <p:strVal val="ppt_h"/>
                                          </p:val>
                                        </p:tav>
                                      </p:tavLst>
                                    </p:anim>
                                    <p:set>
                                      <p:cBhvr>
                                        <p:cTn id="20" dur="1" fill="hold">
                                          <p:stCondLst>
                                            <p:cond delay="499"/>
                                          </p:stCondLst>
                                        </p:cTn>
                                        <p:tgtEl>
                                          <p:spTgt spid="31"/>
                                        </p:tgtEl>
                                        <p:attrNameLst>
                                          <p:attrName>style.visibility</p:attrName>
                                        </p:attrNameLst>
                                      </p:cBhvr>
                                      <p:to>
                                        <p:strVal val="hidden"/>
                                      </p:to>
                                    </p:set>
                                  </p:childTnLst>
                                </p:cTn>
                              </p:par>
                              <p:par>
                                <p:cTn id="21" presetID="17" presetClass="exit" presetSubtype="10" fill="hold" nodeType="withEffect">
                                  <p:stCondLst>
                                    <p:cond delay="0"/>
                                  </p:stCondLst>
                                  <p:childTnLst>
                                    <p:anim calcmode="lin" valueType="num">
                                      <p:cBhvr>
                                        <p:cTn id="22" dur="500"/>
                                        <p:tgtEl>
                                          <p:spTgt spid="30"/>
                                        </p:tgtEl>
                                        <p:attrNameLst>
                                          <p:attrName>ppt_w</p:attrName>
                                        </p:attrNameLst>
                                      </p:cBhvr>
                                      <p:tavLst>
                                        <p:tav tm="0">
                                          <p:val>
                                            <p:strVal val="ppt_w"/>
                                          </p:val>
                                        </p:tav>
                                        <p:tav tm="100000">
                                          <p:val>
                                            <p:fltVal val="0"/>
                                          </p:val>
                                        </p:tav>
                                      </p:tavLst>
                                    </p:anim>
                                    <p:anim calcmode="lin" valueType="num">
                                      <p:cBhvr>
                                        <p:cTn id="23" dur="500"/>
                                        <p:tgtEl>
                                          <p:spTgt spid="30"/>
                                        </p:tgtEl>
                                        <p:attrNameLst>
                                          <p:attrName>ppt_h</p:attrName>
                                        </p:attrNameLst>
                                      </p:cBhvr>
                                      <p:tavLst>
                                        <p:tav tm="0">
                                          <p:val>
                                            <p:strVal val="ppt_h"/>
                                          </p:val>
                                        </p:tav>
                                        <p:tav tm="100000">
                                          <p:val>
                                            <p:strVal val="ppt_h"/>
                                          </p:val>
                                        </p:tav>
                                      </p:tavLst>
                                    </p:anim>
                                    <p:set>
                                      <p:cBhvr>
                                        <p:cTn id="24" dur="1" fill="hold">
                                          <p:stCondLst>
                                            <p:cond delay="499"/>
                                          </p:stCondLst>
                                        </p:cTn>
                                        <p:tgtEl>
                                          <p:spTgt spid="30"/>
                                        </p:tgtEl>
                                        <p:attrNameLst>
                                          <p:attrName>style.visibility</p:attrName>
                                        </p:attrNameLst>
                                      </p:cBhvr>
                                      <p:to>
                                        <p:strVal val="hidden"/>
                                      </p:to>
                                    </p:set>
                                  </p:childTnLst>
                                </p:cTn>
                              </p:par>
                              <p:par>
                                <p:cTn id="25" presetID="17" presetClass="exit" presetSubtype="10" fill="hold" nodeType="withEffect">
                                  <p:stCondLst>
                                    <p:cond delay="0"/>
                                  </p:stCondLst>
                                  <p:childTnLst>
                                    <p:anim calcmode="lin" valueType="num">
                                      <p:cBhvr>
                                        <p:cTn id="26" dur="500"/>
                                        <p:tgtEl>
                                          <p:spTgt spid="28"/>
                                        </p:tgtEl>
                                        <p:attrNameLst>
                                          <p:attrName>ppt_w</p:attrName>
                                        </p:attrNameLst>
                                      </p:cBhvr>
                                      <p:tavLst>
                                        <p:tav tm="0">
                                          <p:val>
                                            <p:strVal val="ppt_w"/>
                                          </p:val>
                                        </p:tav>
                                        <p:tav tm="100000">
                                          <p:val>
                                            <p:fltVal val="0"/>
                                          </p:val>
                                        </p:tav>
                                      </p:tavLst>
                                    </p:anim>
                                    <p:anim calcmode="lin" valueType="num">
                                      <p:cBhvr>
                                        <p:cTn id="27" dur="500"/>
                                        <p:tgtEl>
                                          <p:spTgt spid="28"/>
                                        </p:tgtEl>
                                        <p:attrNameLst>
                                          <p:attrName>ppt_h</p:attrName>
                                        </p:attrNameLst>
                                      </p:cBhvr>
                                      <p:tavLst>
                                        <p:tav tm="0">
                                          <p:val>
                                            <p:strVal val="ppt_h"/>
                                          </p:val>
                                        </p:tav>
                                        <p:tav tm="100000">
                                          <p:val>
                                            <p:strVal val="ppt_h"/>
                                          </p:val>
                                        </p:tav>
                                      </p:tavLst>
                                    </p:anim>
                                    <p:set>
                                      <p:cBhvr>
                                        <p:cTn id="28" dur="1" fill="hold">
                                          <p:stCondLst>
                                            <p:cond delay="499"/>
                                          </p:stCondLst>
                                        </p:cTn>
                                        <p:tgtEl>
                                          <p:spTgt spid="28"/>
                                        </p:tgtEl>
                                        <p:attrNameLst>
                                          <p:attrName>style.visibility</p:attrName>
                                        </p:attrNameLst>
                                      </p:cBhvr>
                                      <p:to>
                                        <p:strVal val="hidden"/>
                                      </p:to>
                                    </p:set>
                                  </p:childTnLst>
                                </p:cTn>
                              </p:par>
                              <p:par>
                                <p:cTn id="29" presetID="17" presetClass="exit" presetSubtype="10" fill="hold" nodeType="withEffect">
                                  <p:stCondLst>
                                    <p:cond delay="0"/>
                                  </p:stCondLst>
                                  <p:childTnLst>
                                    <p:anim calcmode="lin" valueType="num">
                                      <p:cBhvr>
                                        <p:cTn id="30" dur="500"/>
                                        <p:tgtEl>
                                          <p:spTgt spid="26"/>
                                        </p:tgtEl>
                                        <p:attrNameLst>
                                          <p:attrName>ppt_w</p:attrName>
                                        </p:attrNameLst>
                                      </p:cBhvr>
                                      <p:tavLst>
                                        <p:tav tm="0">
                                          <p:val>
                                            <p:strVal val="ppt_w"/>
                                          </p:val>
                                        </p:tav>
                                        <p:tav tm="100000">
                                          <p:val>
                                            <p:fltVal val="0"/>
                                          </p:val>
                                        </p:tav>
                                      </p:tavLst>
                                    </p:anim>
                                    <p:anim calcmode="lin" valueType="num">
                                      <p:cBhvr>
                                        <p:cTn id="31" dur="500"/>
                                        <p:tgtEl>
                                          <p:spTgt spid="26"/>
                                        </p:tgtEl>
                                        <p:attrNameLst>
                                          <p:attrName>ppt_h</p:attrName>
                                        </p:attrNameLst>
                                      </p:cBhvr>
                                      <p:tavLst>
                                        <p:tav tm="0">
                                          <p:val>
                                            <p:strVal val="ppt_h"/>
                                          </p:val>
                                        </p:tav>
                                        <p:tav tm="100000">
                                          <p:val>
                                            <p:strVal val="ppt_h"/>
                                          </p:val>
                                        </p:tav>
                                      </p:tavLst>
                                    </p:anim>
                                    <p:set>
                                      <p:cBhvr>
                                        <p:cTn id="32" dur="1" fill="hold">
                                          <p:stCondLst>
                                            <p:cond delay="499"/>
                                          </p:stCondLst>
                                        </p:cTn>
                                        <p:tgtEl>
                                          <p:spTgt spid="26"/>
                                        </p:tgtEl>
                                        <p:attrNameLst>
                                          <p:attrName>style.visibility</p:attrName>
                                        </p:attrNameLst>
                                      </p:cBhvr>
                                      <p:to>
                                        <p:strVal val="hidden"/>
                                      </p:to>
                                    </p:set>
                                  </p:childTnLst>
                                </p:cTn>
                              </p:par>
                              <p:par>
                                <p:cTn id="33" presetID="17" presetClass="exit" presetSubtype="10" fill="hold" nodeType="withEffect">
                                  <p:stCondLst>
                                    <p:cond delay="0"/>
                                  </p:stCondLst>
                                  <p:childTnLst>
                                    <p:anim calcmode="lin" valueType="num">
                                      <p:cBhvr>
                                        <p:cTn id="34" dur="500"/>
                                        <p:tgtEl>
                                          <p:spTgt spid="25"/>
                                        </p:tgtEl>
                                        <p:attrNameLst>
                                          <p:attrName>ppt_w</p:attrName>
                                        </p:attrNameLst>
                                      </p:cBhvr>
                                      <p:tavLst>
                                        <p:tav tm="0">
                                          <p:val>
                                            <p:strVal val="ppt_w"/>
                                          </p:val>
                                        </p:tav>
                                        <p:tav tm="100000">
                                          <p:val>
                                            <p:fltVal val="0"/>
                                          </p:val>
                                        </p:tav>
                                      </p:tavLst>
                                    </p:anim>
                                    <p:anim calcmode="lin" valueType="num">
                                      <p:cBhvr>
                                        <p:cTn id="35" dur="500"/>
                                        <p:tgtEl>
                                          <p:spTgt spid="25"/>
                                        </p:tgtEl>
                                        <p:attrNameLst>
                                          <p:attrName>ppt_h</p:attrName>
                                        </p:attrNameLst>
                                      </p:cBhvr>
                                      <p:tavLst>
                                        <p:tav tm="0">
                                          <p:val>
                                            <p:strVal val="ppt_h"/>
                                          </p:val>
                                        </p:tav>
                                        <p:tav tm="100000">
                                          <p:val>
                                            <p:strVal val="ppt_h"/>
                                          </p:val>
                                        </p:tav>
                                      </p:tavLst>
                                    </p:anim>
                                    <p:set>
                                      <p:cBhvr>
                                        <p:cTn id="36" dur="1" fill="hold">
                                          <p:stCondLst>
                                            <p:cond delay="499"/>
                                          </p:stCondLst>
                                        </p:cTn>
                                        <p:tgtEl>
                                          <p:spTgt spid="2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4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6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6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7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5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7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7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7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0"/>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28"/>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2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5"/>
                                        </p:tgtEl>
                                        <p:attrNameLst>
                                          <p:attrName>style.visibility</p:attrName>
                                        </p:attrNameLst>
                                      </p:cBhvr>
                                      <p:to>
                                        <p:strVal val="visible"/>
                                      </p:to>
                                    </p:set>
                                  </p:childTnLst>
                                </p:cTn>
                              </p:par>
                              <p:par>
                                <p:cTn id="119" presetID="1" presetClass="exit" presetSubtype="0" fill="hold" grpId="0" nodeType="withEffect">
                                  <p:stCondLst>
                                    <p:cond delay="0"/>
                                  </p:stCondLst>
                                  <p:childTnLst>
                                    <p:set>
                                      <p:cBhvr>
                                        <p:cTn id="120" dur="1" fill="hold">
                                          <p:stCondLst>
                                            <p:cond delay="0"/>
                                          </p:stCondLst>
                                        </p:cTn>
                                        <p:tgtEl>
                                          <p:spTgt spid="32"/>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1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7" presetClass="exit" presetSubtype="10" fill="hold" nodeType="clickEffect">
                                  <p:stCondLst>
                                    <p:cond delay="0"/>
                                  </p:stCondLst>
                                  <p:childTnLst>
                                    <p:anim calcmode="lin" valueType="num">
                                      <p:cBhvr>
                                        <p:cTn id="128" dur="500"/>
                                        <p:tgtEl>
                                          <p:spTgt spid="45"/>
                                        </p:tgtEl>
                                        <p:attrNameLst>
                                          <p:attrName>ppt_w</p:attrName>
                                        </p:attrNameLst>
                                      </p:cBhvr>
                                      <p:tavLst>
                                        <p:tav tm="0">
                                          <p:val>
                                            <p:strVal val="ppt_w"/>
                                          </p:val>
                                        </p:tav>
                                        <p:tav tm="100000">
                                          <p:val>
                                            <p:fltVal val="0"/>
                                          </p:val>
                                        </p:tav>
                                      </p:tavLst>
                                    </p:anim>
                                    <p:anim calcmode="lin" valueType="num">
                                      <p:cBhvr>
                                        <p:cTn id="129" dur="500"/>
                                        <p:tgtEl>
                                          <p:spTgt spid="45"/>
                                        </p:tgtEl>
                                        <p:attrNameLst>
                                          <p:attrName>ppt_h</p:attrName>
                                        </p:attrNameLst>
                                      </p:cBhvr>
                                      <p:tavLst>
                                        <p:tav tm="0">
                                          <p:val>
                                            <p:strVal val="ppt_h"/>
                                          </p:val>
                                        </p:tav>
                                        <p:tav tm="100000">
                                          <p:val>
                                            <p:strVal val="ppt_h"/>
                                          </p:val>
                                        </p:tav>
                                      </p:tavLst>
                                    </p:anim>
                                    <p:set>
                                      <p:cBhvr>
                                        <p:cTn id="130" dur="1" fill="hold">
                                          <p:stCondLst>
                                            <p:cond delay="499"/>
                                          </p:stCondLst>
                                        </p:cTn>
                                        <p:tgtEl>
                                          <p:spTgt spid="45"/>
                                        </p:tgtEl>
                                        <p:attrNameLst>
                                          <p:attrName>style.visibility</p:attrName>
                                        </p:attrNameLst>
                                      </p:cBhvr>
                                      <p:to>
                                        <p:strVal val="hidden"/>
                                      </p:to>
                                    </p:set>
                                  </p:childTnLst>
                                </p:cTn>
                              </p:par>
                              <p:par>
                                <p:cTn id="131" presetID="17" presetClass="exit" presetSubtype="10" fill="hold" nodeType="withEffect">
                                  <p:stCondLst>
                                    <p:cond delay="0"/>
                                  </p:stCondLst>
                                  <p:childTnLst>
                                    <p:anim calcmode="lin" valueType="num">
                                      <p:cBhvr>
                                        <p:cTn id="132" dur="500"/>
                                        <p:tgtEl>
                                          <p:spTgt spid="27"/>
                                        </p:tgtEl>
                                        <p:attrNameLst>
                                          <p:attrName>ppt_w</p:attrName>
                                        </p:attrNameLst>
                                      </p:cBhvr>
                                      <p:tavLst>
                                        <p:tav tm="0">
                                          <p:val>
                                            <p:strVal val="ppt_w"/>
                                          </p:val>
                                        </p:tav>
                                        <p:tav tm="100000">
                                          <p:val>
                                            <p:fltVal val="0"/>
                                          </p:val>
                                        </p:tav>
                                      </p:tavLst>
                                    </p:anim>
                                    <p:anim calcmode="lin" valueType="num">
                                      <p:cBhvr>
                                        <p:cTn id="133" dur="500"/>
                                        <p:tgtEl>
                                          <p:spTgt spid="27"/>
                                        </p:tgtEl>
                                        <p:attrNameLst>
                                          <p:attrName>ppt_h</p:attrName>
                                        </p:attrNameLst>
                                      </p:cBhvr>
                                      <p:tavLst>
                                        <p:tav tm="0">
                                          <p:val>
                                            <p:strVal val="ppt_h"/>
                                          </p:val>
                                        </p:tav>
                                        <p:tav tm="100000">
                                          <p:val>
                                            <p:strVal val="ppt_h"/>
                                          </p:val>
                                        </p:tav>
                                      </p:tavLst>
                                    </p:anim>
                                    <p:set>
                                      <p:cBhvr>
                                        <p:cTn id="134" dur="1" fill="hold">
                                          <p:stCondLst>
                                            <p:cond delay="499"/>
                                          </p:stCondLst>
                                        </p:cTn>
                                        <p:tgtEl>
                                          <p:spTgt spid="27"/>
                                        </p:tgtEl>
                                        <p:attrNameLst>
                                          <p:attrName>style.visibility</p:attrName>
                                        </p:attrNameLst>
                                      </p:cBhvr>
                                      <p:to>
                                        <p:strVal val="hidden"/>
                                      </p:to>
                                    </p:set>
                                  </p:childTnLst>
                                </p:cTn>
                              </p:par>
                              <p:par>
                                <p:cTn id="135" presetID="17" presetClass="exit" presetSubtype="10" fill="hold" nodeType="withEffect">
                                  <p:stCondLst>
                                    <p:cond delay="0"/>
                                  </p:stCondLst>
                                  <p:childTnLst>
                                    <p:anim calcmode="lin" valueType="num">
                                      <p:cBhvr>
                                        <p:cTn id="136" dur="500"/>
                                        <p:tgtEl>
                                          <p:spTgt spid="29"/>
                                        </p:tgtEl>
                                        <p:attrNameLst>
                                          <p:attrName>ppt_w</p:attrName>
                                        </p:attrNameLst>
                                      </p:cBhvr>
                                      <p:tavLst>
                                        <p:tav tm="0">
                                          <p:val>
                                            <p:strVal val="ppt_w"/>
                                          </p:val>
                                        </p:tav>
                                        <p:tav tm="100000">
                                          <p:val>
                                            <p:fltVal val="0"/>
                                          </p:val>
                                        </p:tav>
                                      </p:tavLst>
                                    </p:anim>
                                    <p:anim calcmode="lin" valueType="num">
                                      <p:cBhvr>
                                        <p:cTn id="137" dur="500"/>
                                        <p:tgtEl>
                                          <p:spTgt spid="29"/>
                                        </p:tgtEl>
                                        <p:attrNameLst>
                                          <p:attrName>ppt_h</p:attrName>
                                        </p:attrNameLst>
                                      </p:cBhvr>
                                      <p:tavLst>
                                        <p:tav tm="0">
                                          <p:val>
                                            <p:strVal val="ppt_h"/>
                                          </p:val>
                                        </p:tav>
                                        <p:tav tm="100000">
                                          <p:val>
                                            <p:strVal val="ppt_h"/>
                                          </p:val>
                                        </p:tav>
                                      </p:tavLst>
                                    </p:anim>
                                    <p:set>
                                      <p:cBhvr>
                                        <p:cTn id="138" dur="1" fill="hold">
                                          <p:stCondLst>
                                            <p:cond delay="499"/>
                                          </p:stCondLst>
                                        </p:cTn>
                                        <p:tgtEl>
                                          <p:spTgt spid="29"/>
                                        </p:tgtEl>
                                        <p:attrNameLst>
                                          <p:attrName>style.visibility</p:attrName>
                                        </p:attrNameLst>
                                      </p:cBhvr>
                                      <p:to>
                                        <p:strVal val="hidden"/>
                                      </p:to>
                                    </p:set>
                                  </p:childTnLst>
                                </p:cTn>
                              </p:par>
                              <p:par>
                                <p:cTn id="139" presetID="17" presetClass="exit" presetSubtype="10" fill="hold" nodeType="withEffect">
                                  <p:stCondLst>
                                    <p:cond delay="0"/>
                                  </p:stCondLst>
                                  <p:childTnLst>
                                    <p:anim calcmode="lin" valueType="num">
                                      <p:cBhvr>
                                        <p:cTn id="140" dur="500"/>
                                        <p:tgtEl>
                                          <p:spTgt spid="31"/>
                                        </p:tgtEl>
                                        <p:attrNameLst>
                                          <p:attrName>ppt_w</p:attrName>
                                        </p:attrNameLst>
                                      </p:cBhvr>
                                      <p:tavLst>
                                        <p:tav tm="0">
                                          <p:val>
                                            <p:strVal val="ppt_w"/>
                                          </p:val>
                                        </p:tav>
                                        <p:tav tm="100000">
                                          <p:val>
                                            <p:fltVal val="0"/>
                                          </p:val>
                                        </p:tav>
                                      </p:tavLst>
                                    </p:anim>
                                    <p:anim calcmode="lin" valueType="num">
                                      <p:cBhvr>
                                        <p:cTn id="141" dur="500"/>
                                        <p:tgtEl>
                                          <p:spTgt spid="31"/>
                                        </p:tgtEl>
                                        <p:attrNameLst>
                                          <p:attrName>ppt_h</p:attrName>
                                        </p:attrNameLst>
                                      </p:cBhvr>
                                      <p:tavLst>
                                        <p:tav tm="0">
                                          <p:val>
                                            <p:strVal val="ppt_h"/>
                                          </p:val>
                                        </p:tav>
                                        <p:tav tm="100000">
                                          <p:val>
                                            <p:strVal val="ppt_h"/>
                                          </p:val>
                                        </p:tav>
                                      </p:tavLst>
                                    </p:anim>
                                    <p:set>
                                      <p:cBhvr>
                                        <p:cTn id="142" dur="1" fill="hold">
                                          <p:stCondLst>
                                            <p:cond delay="499"/>
                                          </p:stCondLst>
                                        </p:cTn>
                                        <p:tgtEl>
                                          <p:spTgt spid="31"/>
                                        </p:tgtEl>
                                        <p:attrNameLst>
                                          <p:attrName>style.visibility</p:attrName>
                                        </p:attrNameLst>
                                      </p:cBhvr>
                                      <p:to>
                                        <p:strVal val="hidden"/>
                                      </p:to>
                                    </p:set>
                                  </p:childTnLst>
                                </p:cTn>
                              </p:par>
                              <p:par>
                                <p:cTn id="143" presetID="17" presetClass="exit" presetSubtype="10" fill="hold" nodeType="withEffect">
                                  <p:stCondLst>
                                    <p:cond delay="0"/>
                                  </p:stCondLst>
                                  <p:childTnLst>
                                    <p:anim calcmode="lin" valueType="num">
                                      <p:cBhvr>
                                        <p:cTn id="144" dur="500"/>
                                        <p:tgtEl>
                                          <p:spTgt spid="30"/>
                                        </p:tgtEl>
                                        <p:attrNameLst>
                                          <p:attrName>ppt_w</p:attrName>
                                        </p:attrNameLst>
                                      </p:cBhvr>
                                      <p:tavLst>
                                        <p:tav tm="0">
                                          <p:val>
                                            <p:strVal val="ppt_w"/>
                                          </p:val>
                                        </p:tav>
                                        <p:tav tm="100000">
                                          <p:val>
                                            <p:fltVal val="0"/>
                                          </p:val>
                                        </p:tav>
                                      </p:tavLst>
                                    </p:anim>
                                    <p:anim calcmode="lin" valueType="num">
                                      <p:cBhvr>
                                        <p:cTn id="145" dur="500"/>
                                        <p:tgtEl>
                                          <p:spTgt spid="30"/>
                                        </p:tgtEl>
                                        <p:attrNameLst>
                                          <p:attrName>ppt_h</p:attrName>
                                        </p:attrNameLst>
                                      </p:cBhvr>
                                      <p:tavLst>
                                        <p:tav tm="0">
                                          <p:val>
                                            <p:strVal val="ppt_h"/>
                                          </p:val>
                                        </p:tav>
                                        <p:tav tm="100000">
                                          <p:val>
                                            <p:strVal val="ppt_h"/>
                                          </p:val>
                                        </p:tav>
                                      </p:tavLst>
                                    </p:anim>
                                    <p:set>
                                      <p:cBhvr>
                                        <p:cTn id="146" dur="1" fill="hold">
                                          <p:stCondLst>
                                            <p:cond delay="499"/>
                                          </p:stCondLst>
                                        </p:cTn>
                                        <p:tgtEl>
                                          <p:spTgt spid="30"/>
                                        </p:tgtEl>
                                        <p:attrNameLst>
                                          <p:attrName>style.visibility</p:attrName>
                                        </p:attrNameLst>
                                      </p:cBhvr>
                                      <p:to>
                                        <p:strVal val="hidden"/>
                                      </p:to>
                                    </p:set>
                                  </p:childTnLst>
                                </p:cTn>
                              </p:par>
                              <p:par>
                                <p:cTn id="147" presetID="17" presetClass="exit" presetSubtype="10" fill="hold" nodeType="withEffect">
                                  <p:stCondLst>
                                    <p:cond delay="0"/>
                                  </p:stCondLst>
                                  <p:childTnLst>
                                    <p:anim calcmode="lin" valueType="num">
                                      <p:cBhvr>
                                        <p:cTn id="148" dur="500"/>
                                        <p:tgtEl>
                                          <p:spTgt spid="28"/>
                                        </p:tgtEl>
                                        <p:attrNameLst>
                                          <p:attrName>ppt_w</p:attrName>
                                        </p:attrNameLst>
                                      </p:cBhvr>
                                      <p:tavLst>
                                        <p:tav tm="0">
                                          <p:val>
                                            <p:strVal val="ppt_w"/>
                                          </p:val>
                                        </p:tav>
                                        <p:tav tm="100000">
                                          <p:val>
                                            <p:fltVal val="0"/>
                                          </p:val>
                                        </p:tav>
                                      </p:tavLst>
                                    </p:anim>
                                    <p:anim calcmode="lin" valueType="num">
                                      <p:cBhvr>
                                        <p:cTn id="149" dur="500"/>
                                        <p:tgtEl>
                                          <p:spTgt spid="28"/>
                                        </p:tgtEl>
                                        <p:attrNameLst>
                                          <p:attrName>ppt_h</p:attrName>
                                        </p:attrNameLst>
                                      </p:cBhvr>
                                      <p:tavLst>
                                        <p:tav tm="0">
                                          <p:val>
                                            <p:strVal val="ppt_h"/>
                                          </p:val>
                                        </p:tav>
                                        <p:tav tm="100000">
                                          <p:val>
                                            <p:strVal val="ppt_h"/>
                                          </p:val>
                                        </p:tav>
                                      </p:tavLst>
                                    </p:anim>
                                    <p:set>
                                      <p:cBhvr>
                                        <p:cTn id="150" dur="1" fill="hold">
                                          <p:stCondLst>
                                            <p:cond delay="499"/>
                                          </p:stCondLst>
                                        </p:cTn>
                                        <p:tgtEl>
                                          <p:spTgt spid="28"/>
                                        </p:tgtEl>
                                        <p:attrNameLst>
                                          <p:attrName>style.visibility</p:attrName>
                                        </p:attrNameLst>
                                      </p:cBhvr>
                                      <p:to>
                                        <p:strVal val="hidden"/>
                                      </p:to>
                                    </p:set>
                                  </p:childTnLst>
                                </p:cTn>
                              </p:par>
                              <p:par>
                                <p:cTn id="151" presetID="17" presetClass="exit" presetSubtype="10" fill="hold" nodeType="withEffect">
                                  <p:stCondLst>
                                    <p:cond delay="0"/>
                                  </p:stCondLst>
                                  <p:childTnLst>
                                    <p:anim calcmode="lin" valueType="num">
                                      <p:cBhvr>
                                        <p:cTn id="152" dur="500"/>
                                        <p:tgtEl>
                                          <p:spTgt spid="26"/>
                                        </p:tgtEl>
                                        <p:attrNameLst>
                                          <p:attrName>ppt_w</p:attrName>
                                        </p:attrNameLst>
                                      </p:cBhvr>
                                      <p:tavLst>
                                        <p:tav tm="0">
                                          <p:val>
                                            <p:strVal val="ppt_w"/>
                                          </p:val>
                                        </p:tav>
                                        <p:tav tm="100000">
                                          <p:val>
                                            <p:fltVal val="0"/>
                                          </p:val>
                                        </p:tav>
                                      </p:tavLst>
                                    </p:anim>
                                    <p:anim calcmode="lin" valueType="num">
                                      <p:cBhvr>
                                        <p:cTn id="153" dur="500"/>
                                        <p:tgtEl>
                                          <p:spTgt spid="26"/>
                                        </p:tgtEl>
                                        <p:attrNameLst>
                                          <p:attrName>ppt_h</p:attrName>
                                        </p:attrNameLst>
                                      </p:cBhvr>
                                      <p:tavLst>
                                        <p:tav tm="0">
                                          <p:val>
                                            <p:strVal val="ppt_h"/>
                                          </p:val>
                                        </p:tav>
                                        <p:tav tm="100000">
                                          <p:val>
                                            <p:strVal val="ppt_h"/>
                                          </p:val>
                                        </p:tav>
                                      </p:tavLst>
                                    </p:anim>
                                    <p:set>
                                      <p:cBhvr>
                                        <p:cTn id="154" dur="1" fill="hold">
                                          <p:stCondLst>
                                            <p:cond delay="499"/>
                                          </p:stCondLst>
                                        </p:cTn>
                                        <p:tgtEl>
                                          <p:spTgt spid="26"/>
                                        </p:tgtEl>
                                        <p:attrNameLst>
                                          <p:attrName>style.visibility</p:attrName>
                                        </p:attrNameLst>
                                      </p:cBhvr>
                                      <p:to>
                                        <p:strVal val="hidden"/>
                                      </p:to>
                                    </p:set>
                                  </p:childTnLst>
                                </p:cTn>
                              </p:par>
                              <p:par>
                                <p:cTn id="155" presetID="17" presetClass="exit" presetSubtype="10" fill="hold" nodeType="withEffect">
                                  <p:stCondLst>
                                    <p:cond delay="0"/>
                                  </p:stCondLst>
                                  <p:childTnLst>
                                    <p:anim calcmode="lin" valueType="num">
                                      <p:cBhvr>
                                        <p:cTn id="156" dur="500"/>
                                        <p:tgtEl>
                                          <p:spTgt spid="25"/>
                                        </p:tgtEl>
                                        <p:attrNameLst>
                                          <p:attrName>ppt_w</p:attrName>
                                        </p:attrNameLst>
                                      </p:cBhvr>
                                      <p:tavLst>
                                        <p:tav tm="0">
                                          <p:val>
                                            <p:strVal val="ppt_w"/>
                                          </p:val>
                                        </p:tav>
                                        <p:tav tm="100000">
                                          <p:val>
                                            <p:fltVal val="0"/>
                                          </p:val>
                                        </p:tav>
                                      </p:tavLst>
                                    </p:anim>
                                    <p:anim calcmode="lin" valueType="num">
                                      <p:cBhvr>
                                        <p:cTn id="157" dur="500"/>
                                        <p:tgtEl>
                                          <p:spTgt spid="25"/>
                                        </p:tgtEl>
                                        <p:attrNameLst>
                                          <p:attrName>ppt_h</p:attrName>
                                        </p:attrNameLst>
                                      </p:cBhvr>
                                      <p:tavLst>
                                        <p:tav tm="0">
                                          <p:val>
                                            <p:strVal val="ppt_h"/>
                                          </p:val>
                                        </p:tav>
                                        <p:tav tm="100000">
                                          <p:val>
                                            <p:strVal val="ppt_h"/>
                                          </p:val>
                                        </p:tav>
                                      </p:tavLst>
                                    </p:anim>
                                    <p:set>
                                      <p:cBhvr>
                                        <p:cTn id="158" dur="1" fill="hold">
                                          <p:stCondLst>
                                            <p:cond delay="499"/>
                                          </p:stCondLst>
                                        </p:cTn>
                                        <p:tgtEl>
                                          <p:spTgt spid="25"/>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mph" presetSubtype="2" fill="hold" nodeType="clickEffect">
                                  <p:stCondLst>
                                    <p:cond delay="0"/>
                                  </p:stCondLst>
                                  <p:childTnLst>
                                    <p:animClr clrSpc="rgb" dir="cw">
                                      <p:cBhvr>
                                        <p:cTn id="162" dur="2000" fill="hold"/>
                                        <p:tgtEl>
                                          <p:spTgt spid="23"/>
                                        </p:tgtEl>
                                        <p:attrNameLst>
                                          <p:attrName>fillcolor</p:attrName>
                                        </p:attrNameLst>
                                      </p:cBhvr>
                                      <p:to>
                                        <a:srgbClr val="FF6600"/>
                                      </p:to>
                                    </p:animClr>
                                    <p:set>
                                      <p:cBhvr>
                                        <p:cTn id="163" dur="2000" fill="hold"/>
                                        <p:tgtEl>
                                          <p:spTgt spid="23"/>
                                        </p:tgtEl>
                                        <p:attrNameLst>
                                          <p:attrName>fill.type</p:attrName>
                                        </p:attrNameLst>
                                      </p:cBhvr>
                                      <p:to>
                                        <p:strVal val="solid"/>
                                      </p:to>
                                    </p:set>
                                    <p:set>
                                      <p:cBhvr>
                                        <p:cTn id="164" dur="2000" fill="hold"/>
                                        <p:tgtEl>
                                          <p:spTgt spid="23"/>
                                        </p:tgtEl>
                                        <p:attrNameLst>
                                          <p:attrName>fill.on</p:attrName>
                                        </p:attrNameLst>
                                      </p:cBhvr>
                                      <p:to>
                                        <p:strVal val="tru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2" nodeType="clickEffect">
                                  <p:stCondLst>
                                    <p:cond delay="0"/>
                                  </p:stCondLst>
                                  <p:childTnLst>
                                    <p:set>
                                      <p:cBhvr>
                                        <p:cTn id="168" dur="1" fill="hold">
                                          <p:stCondLst>
                                            <p:cond delay="0"/>
                                          </p:stCondLst>
                                        </p:cTn>
                                        <p:tgtEl>
                                          <p:spTgt spid="71"/>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mph" presetSubtype="2" fill="hold" nodeType="clickEffect">
                                  <p:stCondLst>
                                    <p:cond delay="0"/>
                                  </p:stCondLst>
                                  <p:childTnLst>
                                    <p:animClr clrSpc="rgb" dir="cw">
                                      <p:cBhvr>
                                        <p:cTn id="172" dur="2000" fill="hold"/>
                                        <p:tgtEl>
                                          <p:spTgt spid="21"/>
                                        </p:tgtEl>
                                        <p:attrNameLst>
                                          <p:attrName>fillcolor</p:attrName>
                                        </p:attrNameLst>
                                      </p:cBhvr>
                                      <p:to>
                                        <a:srgbClr val="FF6600"/>
                                      </p:to>
                                    </p:animClr>
                                    <p:set>
                                      <p:cBhvr>
                                        <p:cTn id="173" dur="2000" fill="hold"/>
                                        <p:tgtEl>
                                          <p:spTgt spid="21"/>
                                        </p:tgtEl>
                                        <p:attrNameLst>
                                          <p:attrName>fill.type</p:attrName>
                                        </p:attrNameLst>
                                      </p:cBhvr>
                                      <p:to>
                                        <p:strVal val="solid"/>
                                      </p:to>
                                    </p:set>
                                    <p:set>
                                      <p:cBhvr>
                                        <p:cTn id="174" dur="2000" fill="hold"/>
                                        <p:tgtEl>
                                          <p:spTgt spid="21"/>
                                        </p:tgtEl>
                                        <p:attrNameLst>
                                          <p:attrName>fill.on</p:attrName>
                                        </p:attrNameLst>
                                      </p:cBhvr>
                                      <p:to>
                                        <p:strVal val="tru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2" nodeType="clickEffect">
                                  <p:stCondLst>
                                    <p:cond delay="0"/>
                                  </p:stCondLst>
                                  <p:childTnLst>
                                    <p:set>
                                      <p:cBhvr>
                                        <p:cTn id="178" dur="1" fill="hold">
                                          <p:stCondLst>
                                            <p:cond delay="0"/>
                                          </p:stCondLst>
                                        </p:cTn>
                                        <p:tgtEl>
                                          <p:spTgt spid="42"/>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mph" presetSubtype="2" fill="hold" nodeType="clickEffect">
                                  <p:stCondLst>
                                    <p:cond delay="0"/>
                                  </p:stCondLst>
                                  <p:childTnLst>
                                    <p:animClr clrSpc="rgb" dir="cw">
                                      <p:cBhvr>
                                        <p:cTn id="182" dur="2000" fill="hold"/>
                                        <p:tgtEl>
                                          <p:spTgt spid="17"/>
                                        </p:tgtEl>
                                        <p:attrNameLst>
                                          <p:attrName>fillcolor</p:attrName>
                                        </p:attrNameLst>
                                      </p:cBhvr>
                                      <p:to>
                                        <a:srgbClr val="FF6600"/>
                                      </p:to>
                                    </p:animClr>
                                    <p:set>
                                      <p:cBhvr>
                                        <p:cTn id="183" dur="2000" fill="hold"/>
                                        <p:tgtEl>
                                          <p:spTgt spid="17"/>
                                        </p:tgtEl>
                                        <p:attrNameLst>
                                          <p:attrName>fill.type</p:attrName>
                                        </p:attrNameLst>
                                      </p:cBhvr>
                                      <p:to>
                                        <p:strVal val="solid"/>
                                      </p:to>
                                    </p:set>
                                    <p:set>
                                      <p:cBhvr>
                                        <p:cTn id="184" dur="2000" fill="hold"/>
                                        <p:tgtEl>
                                          <p:spTgt spid="17"/>
                                        </p:tgtEl>
                                        <p:attrNameLst>
                                          <p:attrName>fill.on</p:attrName>
                                        </p:attrNameLst>
                                      </p:cBhvr>
                                      <p:to>
                                        <p:strVal val="tru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2" nodeType="clickEffect">
                                  <p:stCondLst>
                                    <p:cond delay="0"/>
                                  </p:stCondLst>
                                  <p:childTnLst>
                                    <p:set>
                                      <p:cBhvr>
                                        <p:cTn id="188" dur="1" fill="hold">
                                          <p:stCondLst>
                                            <p:cond delay="0"/>
                                          </p:stCondLst>
                                        </p:cTn>
                                        <p:tgtEl>
                                          <p:spTgt spid="74"/>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mph" presetSubtype="2" fill="hold" nodeType="clickEffect">
                                  <p:stCondLst>
                                    <p:cond delay="0"/>
                                  </p:stCondLst>
                                  <p:childTnLst>
                                    <p:animClr clrSpc="rgb" dir="cw">
                                      <p:cBhvr>
                                        <p:cTn id="192" dur="2000" fill="hold"/>
                                        <p:tgtEl>
                                          <p:spTgt spid="19"/>
                                        </p:tgtEl>
                                        <p:attrNameLst>
                                          <p:attrName>fillcolor</p:attrName>
                                        </p:attrNameLst>
                                      </p:cBhvr>
                                      <p:to>
                                        <a:srgbClr val="FF6600"/>
                                      </p:to>
                                    </p:animClr>
                                    <p:set>
                                      <p:cBhvr>
                                        <p:cTn id="193" dur="2000" fill="hold"/>
                                        <p:tgtEl>
                                          <p:spTgt spid="19"/>
                                        </p:tgtEl>
                                        <p:attrNameLst>
                                          <p:attrName>fill.type</p:attrName>
                                        </p:attrNameLst>
                                      </p:cBhvr>
                                      <p:to>
                                        <p:strVal val="solid"/>
                                      </p:to>
                                    </p:set>
                                    <p:set>
                                      <p:cBhvr>
                                        <p:cTn id="194" dur="2000" fill="hold"/>
                                        <p:tgtEl>
                                          <p:spTgt spid="19"/>
                                        </p:tgtEl>
                                        <p:attrNameLst>
                                          <p:attrName>fill.on</p:attrName>
                                        </p:attrNameLst>
                                      </p:cBhvr>
                                      <p:to>
                                        <p:strVal val="tru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2" nodeType="clickEffect">
                                  <p:stCondLst>
                                    <p:cond delay="0"/>
                                  </p:stCondLst>
                                  <p:childTnLst>
                                    <p:set>
                                      <p:cBhvr>
                                        <p:cTn id="198" dur="1" fill="hold">
                                          <p:stCondLst>
                                            <p:cond delay="0"/>
                                          </p:stCondLst>
                                        </p:cTn>
                                        <p:tgtEl>
                                          <p:spTgt spid="62"/>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mph" presetSubtype="2" fill="hold" nodeType="clickEffect">
                                  <p:stCondLst>
                                    <p:cond delay="0"/>
                                  </p:stCondLst>
                                  <p:childTnLst>
                                    <p:animClr clrSpc="rgb" dir="cw">
                                      <p:cBhvr>
                                        <p:cTn id="202" dur="2000" fill="hold"/>
                                        <p:tgtEl>
                                          <p:spTgt spid="44"/>
                                        </p:tgtEl>
                                        <p:attrNameLst>
                                          <p:attrName>fillcolor</p:attrName>
                                        </p:attrNameLst>
                                      </p:cBhvr>
                                      <p:to>
                                        <a:srgbClr val="FF6600"/>
                                      </p:to>
                                    </p:animClr>
                                    <p:set>
                                      <p:cBhvr>
                                        <p:cTn id="203" dur="2000" fill="hold"/>
                                        <p:tgtEl>
                                          <p:spTgt spid="44"/>
                                        </p:tgtEl>
                                        <p:attrNameLst>
                                          <p:attrName>fill.type</p:attrName>
                                        </p:attrNameLst>
                                      </p:cBhvr>
                                      <p:to>
                                        <p:strVal val="solid"/>
                                      </p:to>
                                    </p:set>
                                    <p:set>
                                      <p:cBhvr>
                                        <p:cTn id="204" dur="2000" fill="hold"/>
                                        <p:tgtEl>
                                          <p:spTgt spid="44"/>
                                        </p:tgtEl>
                                        <p:attrNameLst>
                                          <p:attrName>fill.on</p:attrName>
                                        </p:attrNameLst>
                                      </p:cBhvr>
                                      <p:to>
                                        <p:strVal val="true"/>
                                      </p:to>
                                    </p:se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2" nodeType="clickEffect">
                                  <p:stCondLst>
                                    <p:cond delay="0"/>
                                  </p:stCondLst>
                                  <p:childTnLst>
                                    <p:set>
                                      <p:cBhvr>
                                        <p:cTn id="208" dur="1" fill="hold">
                                          <p:stCondLst>
                                            <p:cond delay="0"/>
                                          </p:stCondLst>
                                        </p:cTn>
                                        <p:tgtEl>
                                          <p:spTgt spid="73"/>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mph" presetSubtype="2" fill="hold" nodeType="clickEffect">
                                  <p:stCondLst>
                                    <p:cond delay="0"/>
                                  </p:stCondLst>
                                  <p:childTnLst>
                                    <p:animClr clrSpc="rgb" dir="cw">
                                      <p:cBhvr>
                                        <p:cTn id="212" dur="2000" fill="hold"/>
                                        <p:tgtEl>
                                          <p:spTgt spid="20"/>
                                        </p:tgtEl>
                                        <p:attrNameLst>
                                          <p:attrName>fillcolor</p:attrName>
                                        </p:attrNameLst>
                                      </p:cBhvr>
                                      <p:to>
                                        <a:srgbClr val="FF6600"/>
                                      </p:to>
                                    </p:animClr>
                                    <p:set>
                                      <p:cBhvr>
                                        <p:cTn id="213" dur="2000" fill="hold"/>
                                        <p:tgtEl>
                                          <p:spTgt spid="20"/>
                                        </p:tgtEl>
                                        <p:attrNameLst>
                                          <p:attrName>fill.type</p:attrName>
                                        </p:attrNameLst>
                                      </p:cBhvr>
                                      <p:to>
                                        <p:strVal val="solid"/>
                                      </p:to>
                                    </p:set>
                                    <p:set>
                                      <p:cBhvr>
                                        <p:cTn id="214" dur="2000" fill="hold"/>
                                        <p:tgtEl>
                                          <p:spTgt spid="20"/>
                                        </p:tgtEl>
                                        <p:attrNameLst>
                                          <p:attrName>fill.on</p:attrName>
                                        </p:attrNameLst>
                                      </p:cBhvr>
                                      <p:to>
                                        <p:strVal val="tru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2" nodeType="clickEffect">
                                  <p:stCondLst>
                                    <p:cond delay="0"/>
                                  </p:stCondLst>
                                  <p:childTnLst>
                                    <p:set>
                                      <p:cBhvr>
                                        <p:cTn id="218" dur="1" fill="hold">
                                          <p:stCondLst>
                                            <p:cond delay="0"/>
                                          </p:stCondLst>
                                        </p:cTn>
                                        <p:tgtEl>
                                          <p:spTgt spid="61"/>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mph" presetSubtype="2" fill="hold" nodeType="clickEffect">
                                  <p:stCondLst>
                                    <p:cond delay="0"/>
                                  </p:stCondLst>
                                  <p:childTnLst>
                                    <p:animClr clrSpc="rgb" dir="cw">
                                      <p:cBhvr>
                                        <p:cTn id="222" dur="2000" fill="hold"/>
                                        <p:tgtEl>
                                          <p:spTgt spid="22"/>
                                        </p:tgtEl>
                                        <p:attrNameLst>
                                          <p:attrName>fillcolor</p:attrName>
                                        </p:attrNameLst>
                                      </p:cBhvr>
                                      <p:to>
                                        <a:srgbClr val="FF6600"/>
                                      </p:to>
                                    </p:animClr>
                                    <p:set>
                                      <p:cBhvr>
                                        <p:cTn id="223" dur="2000" fill="hold"/>
                                        <p:tgtEl>
                                          <p:spTgt spid="22"/>
                                        </p:tgtEl>
                                        <p:attrNameLst>
                                          <p:attrName>fill.type</p:attrName>
                                        </p:attrNameLst>
                                      </p:cBhvr>
                                      <p:to>
                                        <p:strVal val="solid"/>
                                      </p:to>
                                    </p:set>
                                    <p:set>
                                      <p:cBhvr>
                                        <p:cTn id="224" dur="2000" fill="hold"/>
                                        <p:tgtEl>
                                          <p:spTgt spid="22"/>
                                        </p:tgtEl>
                                        <p:attrNameLst>
                                          <p:attrName>fill.on</p:attrName>
                                        </p:attrNameLst>
                                      </p:cBhvr>
                                      <p:to>
                                        <p:strVal val="true"/>
                                      </p:to>
                                    </p:set>
                                  </p:childTnLst>
                                </p:cTn>
                              </p:par>
                            </p:childTnLst>
                          </p:cTn>
                        </p:par>
                      </p:childTnLst>
                    </p:cTn>
                  </p:par>
                  <p:par>
                    <p:cTn id="225" fill="hold">
                      <p:stCondLst>
                        <p:cond delay="indefinite"/>
                      </p:stCondLst>
                      <p:childTnLst>
                        <p:par>
                          <p:cTn id="226" fill="hold">
                            <p:stCondLst>
                              <p:cond delay="0"/>
                            </p:stCondLst>
                            <p:childTnLst>
                              <p:par>
                                <p:cTn id="227" presetID="1" presetClass="entr" presetSubtype="0" fill="hold" grpId="2" nodeType="clickEffect">
                                  <p:stCondLst>
                                    <p:cond delay="0"/>
                                  </p:stCondLst>
                                  <p:childTnLst>
                                    <p:set>
                                      <p:cBhvr>
                                        <p:cTn id="228" dur="1" fill="hold">
                                          <p:stCondLst>
                                            <p:cond delay="0"/>
                                          </p:stCondLst>
                                        </p:cTn>
                                        <p:tgtEl>
                                          <p:spTgt spid="72"/>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1" presetClass="emph" presetSubtype="2" fill="hold" nodeType="clickEffect">
                                  <p:stCondLst>
                                    <p:cond delay="0"/>
                                  </p:stCondLst>
                                  <p:childTnLst>
                                    <p:animClr clrSpc="rgb" dir="cw">
                                      <p:cBhvr>
                                        <p:cTn id="232" dur="2000" fill="hold"/>
                                        <p:tgtEl>
                                          <p:spTgt spid="18"/>
                                        </p:tgtEl>
                                        <p:attrNameLst>
                                          <p:attrName>fillcolor</p:attrName>
                                        </p:attrNameLst>
                                      </p:cBhvr>
                                      <p:to>
                                        <a:srgbClr val="FF6600"/>
                                      </p:to>
                                    </p:animClr>
                                    <p:set>
                                      <p:cBhvr>
                                        <p:cTn id="233" dur="2000" fill="hold"/>
                                        <p:tgtEl>
                                          <p:spTgt spid="18"/>
                                        </p:tgtEl>
                                        <p:attrNameLst>
                                          <p:attrName>fill.type</p:attrName>
                                        </p:attrNameLst>
                                      </p:cBhvr>
                                      <p:to>
                                        <p:strVal val="solid"/>
                                      </p:to>
                                    </p:set>
                                    <p:set>
                                      <p:cBhvr>
                                        <p:cTn id="234" dur="2000" fill="hold"/>
                                        <p:tgtEl>
                                          <p:spTgt spid="18"/>
                                        </p:tgtEl>
                                        <p:attrNameLst>
                                          <p:attrName>fill.on</p:attrName>
                                        </p:attrNameLst>
                                      </p:cBhvr>
                                      <p:to>
                                        <p:strVal val="tru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grpId="2" nodeType="clickEffect">
                                  <p:stCondLst>
                                    <p:cond delay="0"/>
                                  </p:stCondLst>
                                  <p:childTnLst>
                                    <p:set>
                                      <p:cBhvr>
                                        <p:cTn id="2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3" grpId="0"/>
      <p:bldP spid="17" grpId="0" animBg="1"/>
      <p:bldP spid="18" grpId="0" animBg="1"/>
      <p:bldP spid="19" grpId="0" animBg="1"/>
      <p:bldP spid="20" grpId="0" animBg="1"/>
      <p:bldP spid="21" grpId="0" animBg="1"/>
      <p:bldP spid="22" grpId="0" animBg="1"/>
      <p:bldP spid="44" grpId="0" animBg="1"/>
      <p:bldP spid="23" grpId="0" animBg="1"/>
      <p:bldP spid="42" grpId="0" animBg="1"/>
      <p:bldP spid="42" grpId="1" animBg="1"/>
      <p:bldP spid="42" grpId="2" animBg="1"/>
      <p:bldP spid="51" grpId="0" animBg="1"/>
      <p:bldP spid="51" grpId="1" animBg="1"/>
      <p:bldP spid="51" grpId="2" animBg="1"/>
      <p:bldP spid="61" grpId="0" animBg="1"/>
      <p:bldP spid="61" grpId="1" animBg="1"/>
      <p:bldP spid="61" grpId="2" animBg="1"/>
      <p:bldP spid="62" grpId="0" animBg="1"/>
      <p:bldP spid="62" grpId="1" animBg="1"/>
      <p:bldP spid="62" grpId="2" animBg="1"/>
      <p:bldP spid="71" grpId="0" animBg="1"/>
      <p:bldP spid="71" grpId="1" animBg="1"/>
      <p:bldP spid="71" grpId="2" animBg="1"/>
      <p:bldP spid="72" grpId="0" animBg="1"/>
      <p:bldP spid="72" grpId="1" animBg="1"/>
      <p:bldP spid="72" grpId="2" animBg="1"/>
      <p:bldP spid="73" grpId="0" animBg="1"/>
      <p:bldP spid="73" grpId="1" animBg="1"/>
      <p:bldP spid="73" grpId="2" animBg="1"/>
      <p:bldP spid="74" grpId="0" animBg="1"/>
      <p:bldP spid="74" grpId="1" animBg="1"/>
      <p:bldP spid="74" grpId="2"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8BD94B91-2EDA-4C40-9EB8-2A7E92634BF3}" vid="{162E7203-B908-4E3C-A26A-7D79DF28941F}"/>
    </a:ext>
  </a:extLst>
</a:theme>
</file>

<file path=ppt/theme/theme6.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7349</Words>
  <Application>Microsoft Office PowerPoint</Application>
  <PresentationFormat>Widescreen</PresentationFormat>
  <Paragraphs>1125</Paragraphs>
  <Slides>37</Slides>
  <Notes>37</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37</vt:i4>
      </vt:variant>
    </vt:vector>
  </HeadingPairs>
  <TitlesOfParts>
    <vt:vector size="50" baseType="lpstr">
      <vt:lpstr>Arial</vt:lpstr>
      <vt:lpstr>Bradley Hand ITC</vt:lpstr>
      <vt:lpstr>Calibri</vt:lpstr>
      <vt:lpstr>Calibri Light</vt:lpstr>
      <vt:lpstr>Century Gothic</vt:lpstr>
      <vt:lpstr>Tw Cen MT</vt:lpstr>
      <vt:lpstr>Office Theme</vt:lpstr>
      <vt:lpstr>1_Office Theme</vt:lpstr>
      <vt:lpstr>2_Office Theme</vt:lpstr>
      <vt:lpstr>3_Office Theme</vt:lpstr>
      <vt:lpstr>4_Office Theme</vt:lpstr>
      <vt:lpstr>NCELP Theme</vt:lpstr>
      <vt:lpstr>5_Office Theme</vt:lpstr>
      <vt:lpstr>Asking about future intentions</vt:lpstr>
      <vt:lpstr>j/soft g</vt:lpstr>
      <vt:lpstr>j/soft g</vt:lpstr>
      <vt:lpstr>j/soft g</vt:lpstr>
      <vt:lpstr>j/soft g</vt:lpstr>
      <vt:lpstr>j/soft g</vt:lpstr>
      <vt:lpstr>j/soft g</vt:lpstr>
      <vt:lpstr>Phonétique</vt:lpstr>
      <vt:lpstr>Solitaire</vt:lpstr>
      <vt:lpstr>Trouvez l’intrus</vt:lpstr>
      <vt:lpstr>Trouvez l’intrus</vt:lpstr>
      <vt:lpstr>Trouvez l’intrus</vt:lpstr>
      <vt:lpstr>Trouvez l’intrus</vt:lpstr>
      <vt:lpstr>Trouvez l’intrus</vt:lpstr>
      <vt:lpstr>Langue, adjectif ou nationalité?</vt:lpstr>
      <vt:lpstr>Langue, adjectif ou nationalité?</vt:lpstr>
      <vt:lpstr>Future intention with aller (nous, vous)</vt:lpstr>
      <vt:lpstr>Le week-end de Léa</vt:lpstr>
      <vt:lpstr>En ce moment ou bientôt ? (1/2)</vt:lpstr>
      <vt:lpstr>En ce moment ou bientôt ? (2/2)</vt:lpstr>
      <vt:lpstr>Les prochaines vacances</vt:lpstr>
      <vt:lpstr>Asking about future intentions</vt:lpstr>
      <vt:lpstr>Phonétique</vt:lpstr>
      <vt:lpstr>Future intention with aller (ils/elles)</vt:lpstr>
      <vt:lpstr>En ce moment ou demain?</vt:lpstr>
      <vt:lpstr>En ce moment ou demain?</vt:lpstr>
      <vt:lpstr>Questions about future intentions with aller</vt:lpstr>
      <vt:lpstr>Le week-end prochain</vt:lpstr>
      <vt:lpstr>Le week-end prochain</vt:lpstr>
      <vt:lpstr>Questions sur l’avenir</vt:lpstr>
      <vt:lpstr>Questions sur l’avenir</vt:lpstr>
      <vt:lpstr>Aujourd’hui ou le week-end?</vt:lpstr>
      <vt:lpstr>Aujourd’hui ou le week-end?</vt:lpstr>
      <vt:lpstr>En ce moment ou la semaine prochaine?</vt:lpstr>
      <vt:lpstr>En ce moment ou la semaine prochaine?</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Phonics</dc:title>
  <dc:creator>Aidan Charlton</dc:creator>
  <cp:lastModifiedBy>Louise Bibbey</cp:lastModifiedBy>
  <cp:revision>594</cp:revision>
  <dcterms:created xsi:type="dcterms:W3CDTF">2020-02-19T10:18:41Z</dcterms:created>
  <dcterms:modified xsi:type="dcterms:W3CDTF">2021-08-16T08:38:25Z</dcterms:modified>
</cp:coreProperties>
</file>