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11"/>
  </p:notesMasterIdLst>
  <p:sldIdLst>
    <p:sldId id="268" r:id="rId3"/>
    <p:sldId id="520" r:id="rId4"/>
    <p:sldId id="521" r:id="rId5"/>
    <p:sldId id="522" r:id="rId6"/>
    <p:sldId id="523" r:id="rId7"/>
    <p:sldId id="529" r:id="rId8"/>
    <p:sldId id="615" r:id="rId9"/>
    <p:sldId id="61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797" autoAdjust="0"/>
  </p:normalViewPr>
  <p:slideViewPr>
    <p:cSldViewPr snapToGrid="0">
      <p:cViewPr varScale="1">
        <p:scale>
          <a:sx n="50" d="100"/>
          <a:sy n="50" d="100"/>
        </p:scale>
        <p:origin x="1500"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15/04/2020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Introducing</a:t>
            </a:r>
            <a:r>
              <a:rPr lang="en-GB" dirty="0"/>
              <a:t> first</a:t>
            </a:r>
            <a:r>
              <a:rPr lang="en-GB" baseline="0" dirty="0"/>
              <a:t>, second and third person plural forms of</a:t>
            </a:r>
            <a:r>
              <a:rPr lang="en-GB" dirty="0"/>
              <a:t> ‘dire’, ‘</a:t>
            </a:r>
            <a:r>
              <a:rPr lang="en-GB" dirty="0" err="1"/>
              <a:t>sortir</a:t>
            </a:r>
            <a:r>
              <a:rPr lang="en-GB" dirty="0"/>
              <a:t>’, ‘</a:t>
            </a:r>
            <a:r>
              <a:rPr lang="en-GB" dirty="0" err="1"/>
              <a:t>venir</a:t>
            </a:r>
            <a:r>
              <a:rPr lang="en-GB" dirty="0"/>
              <a:t>’</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37863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a:t>The first three persons singular of the</a:t>
            </a:r>
            <a:r>
              <a:rPr lang="en-GB" b="0" i="0" baseline="0"/>
              <a:t> verb </a:t>
            </a:r>
            <a:r>
              <a:rPr lang="en-GB" b="0" i="1" baseline="0"/>
              <a:t>dire</a:t>
            </a:r>
            <a:r>
              <a:rPr lang="en-GB" b="0" i="0" baseline="0"/>
              <a:t> are now presented. As with the verbs presented last lesson, make students aware of the fact that the three forms here all sound the same in French.</a:t>
            </a: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4406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a:t>The first three persons singular of the</a:t>
            </a:r>
            <a:r>
              <a:rPr lang="en-GB" b="0" i="0" baseline="0"/>
              <a:t> verb </a:t>
            </a:r>
            <a:r>
              <a:rPr lang="en-GB" b="0" i="1" baseline="0"/>
              <a:t>venir</a:t>
            </a:r>
            <a:r>
              <a:rPr lang="en-GB" b="0" i="0" baseline="0"/>
              <a:t> are now presented.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baseline="0"/>
              <a:t>Point out to students that all three of these verb forms sound the same in French.</a:t>
            </a: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9397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a:t>The first three persons singular of the</a:t>
            </a:r>
            <a:r>
              <a:rPr lang="en-GB" b="0" i="0" baseline="0"/>
              <a:t> verb </a:t>
            </a:r>
            <a:r>
              <a:rPr lang="en-GB" b="0" i="1" baseline="0"/>
              <a:t>sortir</a:t>
            </a:r>
            <a:r>
              <a:rPr lang="en-GB" b="0" i="0" baseline="0"/>
              <a:t> are now presented.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baseline="0"/>
              <a:t>Point out to students that all three of these verb forms sound the same in French.</a:t>
            </a: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5475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In this reading</a:t>
            </a:r>
            <a:r>
              <a:rPr lang="en-US" baseline="0" dirty="0"/>
              <a:t> task, students use the form of </a:t>
            </a:r>
            <a:r>
              <a:rPr kumimoji="0" lang="en-GB" sz="1200" b="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the verb </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in each sentence to work out the subject pronoun in each case – </a:t>
            </a:r>
            <a:r>
              <a:rPr kumimoji="0" lang="en-GB" sz="1200" b="1"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je/</a:t>
            </a:r>
            <a:r>
              <a:rPr kumimoji="0" lang="en-GB" sz="1200" b="1"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tu</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or </a:t>
            </a:r>
            <a:r>
              <a:rPr kumimoji="0" lang="en-GB" sz="1200" b="1"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il</a:t>
            </a:r>
            <a:r>
              <a:rPr kumimoji="0" lang="en-GB" sz="1200" b="1"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a:t>
            </a:r>
            <a:r>
              <a:rPr kumimoji="0" lang="en-GB" sz="1200" b="1"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elle</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 ticking the appropriate column. The answers are animated upon successive mouse clicks. </a:t>
            </a:r>
          </a:p>
          <a:p>
            <a:endPar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endParaRPr>
          </a:p>
          <a:p>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Possible translations to be elicited from students.</a:t>
            </a:r>
            <a:b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b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In this task, both present simple and present continuous are not always possible.  Prompting students to consider why this is and even to suggest how to change the sentence to make both possible will help to deepen their knowledge.</a:t>
            </a:r>
            <a:b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br>
            <a:b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b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E.g. </a:t>
            </a:r>
            <a:b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b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1. only present simple.  Change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chaque</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samedi</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to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ce</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moment’ OR ‘avec des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amis’</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to make both possible.</a:t>
            </a:r>
          </a:p>
          <a:p>
            <a:b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br>
            <a:endParaRPr lang="en-US"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7075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dirty="0"/>
              <a:t>This listening task obliges students to listen</a:t>
            </a:r>
            <a:r>
              <a:rPr lang="en-GB" baseline="0" dirty="0"/>
              <a:t> for whether an infinitive or a conjugated verb form would have been used in each sentence, in order to say whether the sentence would have begun with ‘</a:t>
            </a:r>
            <a:r>
              <a:rPr lang="en-GB" baseline="0" dirty="0" err="1"/>
              <a:t>j’aime</a:t>
            </a:r>
            <a:r>
              <a:rPr lang="en-GB" baseline="0" dirty="0"/>
              <a:t>’, or with a subject pronoun alone.</a:t>
            </a:r>
          </a:p>
          <a:p>
            <a:endParaRPr lang="en-GB" baseline="0" dirty="0"/>
          </a:p>
          <a:p>
            <a:r>
              <a:rPr lang="en-GB" baseline="0" dirty="0"/>
              <a:t>N.B. since the form of the verb for the first three persons singular sounds the same for all verbs presented this week, students are not able to say </a:t>
            </a:r>
            <a:r>
              <a:rPr lang="en-GB" i="1" baseline="0" dirty="0"/>
              <a:t>which</a:t>
            </a:r>
            <a:r>
              <a:rPr lang="en-GB" baseline="0" dirty="0"/>
              <a:t> person would have been in the sentence - t</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his task will help students to understand this point. The answers are animated and appear upon successive mouse clicks.</a:t>
            </a:r>
          </a:p>
          <a:p>
            <a:endPar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endParaRPr>
          </a:p>
          <a:p>
            <a:r>
              <a:rPr kumimoji="0" lang="en-GB" sz="1200" b="1"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Transcript</a:t>
            </a:r>
          </a:p>
          <a:p>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1)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J’aime</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sortir</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ville</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a:t>
            </a:r>
          </a:p>
          <a:p>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2) [Je/Tu]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sors</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aujourd’hui</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a:t>
            </a:r>
          </a:p>
          <a:p>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3) [Il/Elle]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vient</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samedi</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4)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J’aime</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venir</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France.</a:t>
            </a:r>
          </a:p>
          <a:p>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5) [Je/Tu]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comprends</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la 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6)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J’aime</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apprendre</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le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fran</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sym typeface="Arial"/>
              </a:rPr>
              <a:t>çais</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sym typeface="Arial"/>
              </a:rPr>
              <a:t>.</a:t>
            </a:r>
            <a:endPar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endParaRPr>
          </a:p>
          <a:p>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7) [Il/Elle]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prend</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le train.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8)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cs typeface="Arial"/>
                <a:sym typeface="Arial"/>
              </a:rPr>
              <a:t>J’aime</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t>] prendre le bateau.</a:t>
            </a:r>
          </a:p>
          <a:p>
            <a:b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cs typeface="Arial"/>
                <a:sym typeface="Arial"/>
              </a:rPr>
            </a:br>
            <a:endParaRPr lang="en-US"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4387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This slide introduces the concept of transitive and intransitive verbs, highlighting the difference between ‘dire’ and ‘</a:t>
            </a:r>
            <a:r>
              <a:rPr lang="en-GB" b="0" i="0" dirty="0" err="1"/>
              <a:t>parler</a:t>
            </a:r>
            <a:r>
              <a:rPr lang="en-GB" b="0" i="0" dirty="0"/>
              <a:t>’. This will be practised in the next slide.</a:t>
            </a:r>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4945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This activity practices the distinction between ‘dire’ as a transitive verb and ‘</a:t>
            </a:r>
            <a:r>
              <a:rPr lang="en-US" dirty="0" err="1"/>
              <a:t>parler</a:t>
            </a:r>
            <a:r>
              <a:rPr lang="en-US" dirty="0"/>
              <a:t>’ as an intransitive verb.</a:t>
            </a:r>
          </a:p>
          <a:p>
            <a:endParaRPr lang="en-US" dirty="0"/>
          </a:p>
          <a:p>
            <a:r>
              <a:rPr lang="en-US" dirty="0"/>
              <a:t>All vocabulary has been taught previously.</a:t>
            </a:r>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2718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366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438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53896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7810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7240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55805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347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102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40867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2845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3916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1035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15/04/2020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15/04/2020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15/04/2020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15/04/2020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59994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4.png"/><Relationship Id="rId7" Type="http://schemas.openxmlformats.org/officeDocument/2006/relationships/audio" Target="../media/audio3.wav"/><Relationship Id="rId12"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audio" Target="../media/audio1.wav"/><Relationship Id="rId10" Type="http://schemas.openxmlformats.org/officeDocument/2006/relationships/audio" Target="../media/audio6.wav"/><Relationship Id="rId4" Type="http://schemas.openxmlformats.org/officeDocument/2006/relationships/image" Target="../media/image3.png"/><Relationship Id="rId9"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143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5044CCBB-4163-804F-A894-CFAA691F0EAD}"/>
              </a:ext>
            </a:extLst>
          </p:cNvPr>
          <p:cNvSpPr>
            <a:spLocks noGrp="1"/>
          </p:cNvSpPr>
          <p:nvPr>
            <p:ph type="ctrTitle"/>
          </p:nvPr>
        </p:nvSpPr>
        <p:spPr>
          <a:xfrm>
            <a:off x="182548" y="2033492"/>
            <a:ext cx="5545979" cy="1671669"/>
          </a:xfrm>
        </p:spPr>
        <p:txBody>
          <a:bodyPr>
            <a:normAutofit/>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Grammar</a:t>
            </a:r>
            <a:br>
              <a:rPr lang="en-GB" sz="4000" b="1" dirty="0">
                <a:solidFill>
                  <a:prstClr val="white"/>
                </a:solidFill>
                <a:latin typeface="Century Gothic" panose="020B0502020202020204" pitchFamily="34" charset="0"/>
                <a:ea typeface="+mn-ea"/>
                <a:cs typeface="+mn-cs"/>
              </a:rPr>
            </a:br>
            <a:endParaRPr lang="en-US" dirty="0"/>
          </a:p>
        </p:txBody>
      </p:sp>
      <p:sp>
        <p:nvSpPr>
          <p:cNvPr id="6" name="Subtitle 5">
            <a:extLst>
              <a:ext uri="{FF2B5EF4-FFF2-40B4-BE49-F238E27FC236}">
                <a16:creationId xmlns:a16="http://schemas.microsoft.com/office/drawing/2014/main" id="{04EEAAF6-8224-B84C-9791-2E52851ED7E8}"/>
              </a:ext>
            </a:extLst>
          </p:cNvPr>
          <p:cNvSpPr>
            <a:spLocks noGrp="1"/>
          </p:cNvSpPr>
          <p:nvPr>
            <p:ph type="subTitle" idx="1"/>
          </p:nvPr>
        </p:nvSpPr>
        <p:spPr>
          <a:xfrm>
            <a:off x="227215" y="2877280"/>
            <a:ext cx="9144000" cy="1655762"/>
          </a:xfrm>
        </p:spPr>
        <p:txBody>
          <a:bodyPr/>
          <a:lstStyle/>
          <a:p>
            <a:pPr lvl="0" algn="l"/>
            <a:r>
              <a:rPr lang="en-US" b="1" dirty="0">
                <a:solidFill>
                  <a:prstClr val="white"/>
                </a:solidFill>
                <a:latin typeface="Century Gothic" panose="020B0502020202020204" pitchFamily="34" charset="0"/>
              </a:rPr>
              <a:t>DIRE</a:t>
            </a:r>
            <a:r>
              <a:rPr lang="en-US" dirty="0">
                <a:solidFill>
                  <a:prstClr val="white"/>
                </a:solidFill>
                <a:latin typeface="Century Gothic" panose="020B0502020202020204" pitchFamily="34" charset="0"/>
              </a:rPr>
              <a:t>, </a:t>
            </a:r>
            <a:r>
              <a:rPr lang="en-US" b="1" dirty="0">
                <a:solidFill>
                  <a:prstClr val="white"/>
                </a:solidFill>
                <a:latin typeface="Century Gothic" panose="020B0502020202020204" pitchFamily="34" charset="0"/>
              </a:rPr>
              <a:t>SORTIR</a:t>
            </a:r>
            <a:r>
              <a:rPr lang="en-US" dirty="0">
                <a:solidFill>
                  <a:prstClr val="white"/>
                </a:solidFill>
                <a:latin typeface="Century Gothic" panose="020B0502020202020204" pitchFamily="34" charset="0"/>
              </a:rPr>
              <a:t>, </a:t>
            </a:r>
            <a:r>
              <a:rPr lang="en-US" b="1" dirty="0">
                <a:solidFill>
                  <a:prstClr val="white"/>
                </a:solidFill>
                <a:latin typeface="Century Gothic" panose="020B0502020202020204" pitchFamily="34" charset="0"/>
              </a:rPr>
              <a:t>VENIR</a:t>
            </a:r>
            <a:r>
              <a:rPr lang="en-US" dirty="0">
                <a:solidFill>
                  <a:prstClr val="white"/>
                </a:solidFill>
                <a:latin typeface="Century Gothic" panose="020B0502020202020204" pitchFamily="34" charset="0"/>
              </a:rPr>
              <a:t> in the1st, 2nd, 3rd persons singular</a:t>
            </a:r>
          </a:p>
          <a:p>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2</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Stephen Owen / Kirsten Somerville / Adeline Charlton</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 15/04/20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35806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8" name="TextBox 7">
            <a:extLst>
              <a:ext uri="{FF2B5EF4-FFF2-40B4-BE49-F238E27FC236}">
                <a16:creationId xmlns:a16="http://schemas.microsoft.com/office/drawing/2014/main" id="{EA45B3FD-5539-4D9F-AF5F-438E11F004DA}"/>
              </a:ext>
            </a:extLst>
          </p:cNvPr>
          <p:cNvSpPr txBox="1"/>
          <p:nvPr/>
        </p:nvSpPr>
        <p:spPr>
          <a:xfrm>
            <a:off x="4842364" y="5289121"/>
            <a:ext cx="7088727"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she says / she is saying</a:t>
            </a:r>
          </a:p>
        </p:txBody>
      </p:sp>
      <p:sp>
        <p:nvSpPr>
          <p:cNvPr id="9" name="TextBox 8">
            <a:extLst>
              <a:ext uri="{FF2B5EF4-FFF2-40B4-BE49-F238E27FC236}">
                <a16:creationId xmlns:a16="http://schemas.microsoft.com/office/drawing/2014/main" id="{877AE412-E859-4B58-9311-A8F4A4DC56FC}"/>
              </a:ext>
            </a:extLst>
          </p:cNvPr>
          <p:cNvSpPr txBox="1"/>
          <p:nvPr/>
        </p:nvSpPr>
        <p:spPr>
          <a:xfrm>
            <a:off x="4842364" y="4645348"/>
            <a:ext cx="6969961"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he says / he is saying</a:t>
            </a:r>
          </a:p>
        </p:txBody>
      </p:sp>
      <p:sp>
        <p:nvSpPr>
          <p:cNvPr id="3" name="Oval Callout 2"/>
          <p:cNvSpPr/>
          <p:nvPr/>
        </p:nvSpPr>
        <p:spPr>
          <a:xfrm>
            <a:off x="4645826" y="4323768"/>
            <a:ext cx="6712299" cy="1749344"/>
          </a:xfrm>
          <a:prstGeom prst="wedgeEllipseCallout">
            <a:avLst>
              <a:gd name="adj1" fmla="val -51592"/>
              <a:gd name="adj2" fmla="val -47466"/>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TextBox 19"/>
          <p:cNvSpPr txBox="1"/>
          <p:nvPr/>
        </p:nvSpPr>
        <p:spPr>
          <a:xfrm>
            <a:off x="5036463" y="4734057"/>
            <a:ext cx="5878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These verb forms all sound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on the </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tu</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forms is a </a:t>
            </a:r>
            <a:b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silent final consonant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(SFC)</a:t>
            </a:r>
          </a:p>
        </p:txBody>
      </p:sp>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290291" y="1437365"/>
            <a:ext cx="10913796"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This is the pattern of endings for the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first</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second</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and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third</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person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singular</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forms of </a:t>
            </a:r>
            <a:r>
              <a:rPr kumimoji="0" lang="en-GB" sz="2800" b="0"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dire</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829ABE20-583E-4FFA-A34C-A512B8D2D5E2}"/>
              </a:ext>
            </a:extLst>
          </p:cNvPr>
          <p:cNvSpPr txBox="1"/>
          <p:nvPr/>
        </p:nvSpPr>
        <p:spPr>
          <a:xfrm>
            <a:off x="1299169" y="2772917"/>
            <a:ext cx="3346657"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je di</a:t>
            </a:r>
            <a:r>
              <a:rPr kumimoji="0" lang="en-GB" sz="4800" b="1" i="0" u="none" strike="noStrike" kern="1200" cap="none" spc="0" normalizeH="0" baseline="0" noProof="0">
                <a:ln>
                  <a:noFill/>
                </a:ln>
                <a:solidFill>
                  <a:srgbClr val="ED7D31"/>
                </a:solidFill>
                <a:effectLst/>
                <a:uLnTx/>
                <a:uFillTx/>
                <a:latin typeface="Century Gothic" panose="020B0502020202020204" pitchFamily="34" charset="0"/>
                <a:ea typeface="+mn-ea"/>
                <a:cs typeface="+mn-cs"/>
              </a:rPr>
              <a:t>s</a:t>
            </a:r>
          </a:p>
        </p:txBody>
      </p:sp>
      <p:sp>
        <p:nvSpPr>
          <p:cNvPr id="6" name="TextBox 5">
            <a:extLst>
              <a:ext uri="{FF2B5EF4-FFF2-40B4-BE49-F238E27FC236}">
                <a16:creationId xmlns:a16="http://schemas.microsoft.com/office/drawing/2014/main" id="{9E0B19B6-3AF3-4C6B-BF9A-BFD1157B71F1}"/>
              </a:ext>
            </a:extLst>
          </p:cNvPr>
          <p:cNvSpPr txBox="1"/>
          <p:nvPr/>
        </p:nvSpPr>
        <p:spPr>
          <a:xfrm>
            <a:off x="4761285" y="2928085"/>
            <a:ext cx="644280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I say / I am saying</a:t>
            </a:r>
          </a:p>
        </p:txBody>
      </p:sp>
      <p:sp>
        <p:nvSpPr>
          <p:cNvPr id="7" name="TextBox 6">
            <a:extLst>
              <a:ext uri="{FF2B5EF4-FFF2-40B4-BE49-F238E27FC236}">
                <a16:creationId xmlns:a16="http://schemas.microsoft.com/office/drawing/2014/main" id="{CBD7264A-35DF-4C40-9411-9E88464091E4}"/>
              </a:ext>
            </a:extLst>
          </p:cNvPr>
          <p:cNvSpPr txBox="1"/>
          <p:nvPr/>
        </p:nvSpPr>
        <p:spPr>
          <a:xfrm>
            <a:off x="161485" y="4491817"/>
            <a:ext cx="3688672" cy="156966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il</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di</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t</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Rectangle 9">
            <a:extLst>
              <a:ext uri="{FF2B5EF4-FFF2-40B4-BE49-F238E27FC236}">
                <a16:creationId xmlns:a16="http://schemas.microsoft.com/office/drawing/2014/main" id="{618442BA-8AE7-4F81-8308-5BDF92A8A587}"/>
              </a:ext>
            </a:extLst>
          </p:cNvPr>
          <p:cNvSpPr/>
          <p:nvPr/>
        </p:nvSpPr>
        <p:spPr>
          <a:xfrm>
            <a:off x="1671211" y="5121319"/>
            <a:ext cx="2178802"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elle</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di</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t</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51785505-E840-45D2-8EFC-A07818020BB4}"/>
              </a:ext>
            </a:extLst>
          </p:cNvPr>
          <p:cNvSpPr txBox="1"/>
          <p:nvPr/>
        </p:nvSpPr>
        <p:spPr>
          <a:xfrm>
            <a:off x="2089823" y="3478300"/>
            <a:ext cx="29466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di</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a:t>
            </a:r>
          </a:p>
        </p:txBody>
      </p:sp>
      <p:sp>
        <p:nvSpPr>
          <p:cNvPr id="12" name="TextBox 11">
            <a:extLst>
              <a:ext uri="{FF2B5EF4-FFF2-40B4-BE49-F238E27FC236}">
                <a16:creationId xmlns:a16="http://schemas.microsoft.com/office/drawing/2014/main" id="{5C2CD311-430F-47DC-AB63-9F70C17F3870}"/>
              </a:ext>
            </a:extLst>
          </p:cNvPr>
          <p:cNvSpPr txBox="1"/>
          <p:nvPr/>
        </p:nvSpPr>
        <p:spPr>
          <a:xfrm>
            <a:off x="4761285" y="3646165"/>
            <a:ext cx="6730613"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you say / y</a:t>
            </a:r>
            <a:r>
              <a:rPr kumimoji="0" lang="en-GB" sz="3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ou</a:t>
            </a: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are saying</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pPr rtl="0" eaLnBrk="1" fontAlgn="auto" latinLnBrk="0" hangingPunct="1"/>
            <a:r>
              <a:rPr lang="en-GB" sz="2800" b="1" i="0" spc="0" baseline="0">
                <a:ln>
                  <a:noFill/>
                </a:ln>
                <a:solidFill>
                  <a:srgbClr val="FFFFFF"/>
                </a:solidFill>
                <a:effectLst/>
                <a:latin typeface="Century Gothic" panose="020B0502020202020204" pitchFamily="34" charset="0"/>
                <a:ea typeface="+mn-ea"/>
                <a:cs typeface="+mn-cs"/>
              </a:rPr>
              <a:t>The verb ‘</a:t>
            </a:r>
            <a:r>
              <a:rPr lang="en-GB" sz="2800" b="1">
                <a:solidFill>
                  <a:srgbClr val="FFFFFF"/>
                </a:solidFill>
                <a:ea typeface="+mn-ea"/>
                <a:cs typeface="+mn-cs"/>
              </a:rPr>
              <a:t>dire</a:t>
            </a:r>
            <a:r>
              <a:rPr lang="en-GB" sz="2800" b="1" i="0" spc="0" baseline="0">
                <a:ln>
                  <a:noFill/>
                </a:ln>
                <a:solidFill>
                  <a:srgbClr val="FFFFFF"/>
                </a:solidFill>
                <a:effectLst/>
                <a:latin typeface="Century Gothic" panose="020B0502020202020204" pitchFamily="34" charset="0"/>
                <a:ea typeface="+mn-ea"/>
                <a:cs typeface="+mn-cs"/>
              </a:rPr>
              <a:t>’ – to</a:t>
            </a:r>
            <a:r>
              <a:rPr lang="en-GB" sz="2800" b="1" i="0" spc="0">
                <a:ln>
                  <a:noFill/>
                </a:ln>
                <a:solidFill>
                  <a:srgbClr val="FFFFFF"/>
                </a:solidFill>
                <a:effectLst/>
                <a:latin typeface="Century Gothic" panose="020B0502020202020204" pitchFamily="34" charset="0"/>
                <a:ea typeface="+mn-ea"/>
                <a:cs typeface="+mn-cs"/>
              </a:rPr>
              <a:t> say</a:t>
            </a:r>
            <a:endParaRPr lang="en-GB" sz="3600">
              <a:effectLst/>
            </a:endParaRPr>
          </a:p>
        </p:txBody>
      </p:sp>
    </p:spTree>
    <p:extLst>
      <p:ext uri="{BB962C8B-B14F-4D97-AF65-F5344CB8AC3E}">
        <p14:creationId xmlns:p14="http://schemas.microsoft.com/office/powerpoint/2010/main" val="412650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20" grpId="0"/>
      <p:bldP spid="5" grpId="0" animBg="1"/>
      <p:bldP spid="6" grpId="0" animBg="1"/>
      <p:bldP spid="7" grpId="0" animBg="1"/>
      <p:bldP spid="10" grpId="0"/>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8" name="TextBox 7">
            <a:extLst>
              <a:ext uri="{FF2B5EF4-FFF2-40B4-BE49-F238E27FC236}">
                <a16:creationId xmlns:a16="http://schemas.microsoft.com/office/drawing/2014/main" id="{EA45B3FD-5539-4D9F-AF5F-438E11F004DA}"/>
              </a:ext>
            </a:extLst>
          </p:cNvPr>
          <p:cNvSpPr txBox="1"/>
          <p:nvPr/>
        </p:nvSpPr>
        <p:spPr>
          <a:xfrm>
            <a:off x="4713558" y="5289121"/>
            <a:ext cx="7088727"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she comes / she is coming</a:t>
            </a:r>
          </a:p>
        </p:txBody>
      </p:sp>
      <p:sp>
        <p:nvSpPr>
          <p:cNvPr id="9" name="TextBox 8">
            <a:extLst>
              <a:ext uri="{FF2B5EF4-FFF2-40B4-BE49-F238E27FC236}">
                <a16:creationId xmlns:a16="http://schemas.microsoft.com/office/drawing/2014/main" id="{877AE412-E859-4B58-9311-A8F4A4DC56FC}"/>
              </a:ext>
            </a:extLst>
          </p:cNvPr>
          <p:cNvSpPr txBox="1"/>
          <p:nvPr/>
        </p:nvSpPr>
        <p:spPr>
          <a:xfrm>
            <a:off x="4713558" y="4645348"/>
            <a:ext cx="6969961"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he comes / he is coming</a:t>
            </a:r>
          </a:p>
        </p:txBody>
      </p:sp>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161485" y="1437365"/>
            <a:ext cx="1091379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The pattern of endings is the same for </a:t>
            </a:r>
            <a:r>
              <a:rPr kumimoji="0" lang="en-GB" sz="2800" b="0" i="1"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venir</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829ABE20-583E-4FFA-A34C-A512B8D2D5E2}"/>
              </a:ext>
            </a:extLst>
          </p:cNvPr>
          <p:cNvSpPr txBox="1"/>
          <p:nvPr/>
        </p:nvSpPr>
        <p:spPr>
          <a:xfrm>
            <a:off x="1490354" y="2768754"/>
            <a:ext cx="3346657"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je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a:t>
            </a:r>
            <a:r>
              <a:rPr kumimoji="0" lang="en-GB" sz="4800" b="1" i="0" u="sng"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ie</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n</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9E0B19B6-3AF3-4C6B-BF9A-BFD1157B71F1}"/>
              </a:ext>
            </a:extLst>
          </p:cNvPr>
          <p:cNvSpPr txBox="1"/>
          <p:nvPr/>
        </p:nvSpPr>
        <p:spPr>
          <a:xfrm>
            <a:off x="4632479" y="2928085"/>
            <a:ext cx="644280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 come / I am coming</a:t>
            </a:r>
          </a:p>
        </p:txBody>
      </p:sp>
      <p:sp>
        <p:nvSpPr>
          <p:cNvPr id="7" name="TextBox 6">
            <a:extLst>
              <a:ext uri="{FF2B5EF4-FFF2-40B4-BE49-F238E27FC236}">
                <a16:creationId xmlns:a16="http://schemas.microsoft.com/office/drawing/2014/main" id="{CBD7264A-35DF-4C40-9411-9E88464091E4}"/>
              </a:ext>
            </a:extLst>
          </p:cNvPr>
          <p:cNvSpPr txBox="1"/>
          <p:nvPr/>
        </p:nvSpPr>
        <p:spPr>
          <a:xfrm>
            <a:off x="594162" y="4492637"/>
            <a:ext cx="3688672" cy="156966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il</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a:t>
            </a:r>
            <a:r>
              <a:rPr kumimoji="0" lang="en-GB" sz="4800" b="1" i="0" u="sng"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ie</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n</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Rectangle 9">
            <a:extLst>
              <a:ext uri="{FF2B5EF4-FFF2-40B4-BE49-F238E27FC236}">
                <a16:creationId xmlns:a16="http://schemas.microsoft.com/office/drawing/2014/main" id="{618442BA-8AE7-4F81-8308-5BDF92A8A587}"/>
              </a:ext>
            </a:extLst>
          </p:cNvPr>
          <p:cNvSpPr/>
          <p:nvPr/>
        </p:nvSpPr>
        <p:spPr>
          <a:xfrm>
            <a:off x="1403520" y="5094694"/>
            <a:ext cx="2879314"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elle</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a:t>
            </a:r>
            <a:r>
              <a:rPr kumimoji="0" lang="en-GB" sz="4800" b="1" i="0" u="sng"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ie</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n</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t>
            </a:r>
          </a:p>
        </p:txBody>
      </p:sp>
      <p:sp>
        <p:nvSpPr>
          <p:cNvPr id="11" name="TextBox 10">
            <a:extLst>
              <a:ext uri="{FF2B5EF4-FFF2-40B4-BE49-F238E27FC236}">
                <a16:creationId xmlns:a16="http://schemas.microsoft.com/office/drawing/2014/main" id="{51785505-E840-45D2-8EFC-A07818020BB4}"/>
              </a:ext>
            </a:extLst>
          </p:cNvPr>
          <p:cNvSpPr txBox="1"/>
          <p:nvPr/>
        </p:nvSpPr>
        <p:spPr>
          <a:xfrm>
            <a:off x="1961017" y="3478300"/>
            <a:ext cx="29466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a:t>
            </a:r>
            <a:r>
              <a:rPr kumimoji="0" lang="en-GB" sz="4800" b="1" i="0" u="sng"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ie</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n</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5C2CD311-430F-47DC-AB63-9F70C17F3870}"/>
              </a:ext>
            </a:extLst>
          </p:cNvPr>
          <p:cNvSpPr txBox="1"/>
          <p:nvPr/>
        </p:nvSpPr>
        <p:spPr>
          <a:xfrm>
            <a:off x="4632479" y="3646165"/>
            <a:ext cx="6730613"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you come / you are coming</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pPr rtl="0" eaLnBrk="1" fontAlgn="auto" latinLnBrk="0" hangingPunct="1"/>
            <a:r>
              <a:rPr lang="en-GB" sz="2800" b="1" i="0" spc="0" baseline="0">
                <a:ln>
                  <a:noFill/>
                </a:ln>
                <a:solidFill>
                  <a:srgbClr val="FFFFFF"/>
                </a:solidFill>
                <a:effectLst/>
                <a:latin typeface="Century Gothic" panose="020B0502020202020204" pitchFamily="34" charset="0"/>
                <a:ea typeface="+mn-ea"/>
                <a:cs typeface="+mn-cs"/>
              </a:rPr>
              <a:t>The verb ‘</a:t>
            </a:r>
            <a:r>
              <a:rPr lang="en-GB" sz="2800" b="1">
                <a:solidFill>
                  <a:srgbClr val="FFFFFF"/>
                </a:solidFill>
                <a:ea typeface="+mn-ea"/>
                <a:cs typeface="+mn-cs"/>
              </a:rPr>
              <a:t>venir</a:t>
            </a:r>
            <a:r>
              <a:rPr lang="en-GB" sz="2800" b="1" i="0" spc="0" baseline="0">
                <a:ln>
                  <a:noFill/>
                </a:ln>
                <a:solidFill>
                  <a:srgbClr val="FFFFFF"/>
                </a:solidFill>
                <a:effectLst/>
                <a:latin typeface="Century Gothic" panose="020B0502020202020204" pitchFamily="34" charset="0"/>
                <a:ea typeface="+mn-ea"/>
                <a:cs typeface="+mn-cs"/>
              </a:rPr>
              <a:t>’ – to</a:t>
            </a:r>
            <a:r>
              <a:rPr lang="en-GB" sz="2800" b="1" i="0" spc="0">
                <a:ln>
                  <a:noFill/>
                </a:ln>
                <a:solidFill>
                  <a:srgbClr val="FFFFFF"/>
                </a:solidFill>
                <a:effectLst/>
                <a:latin typeface="Century Gothic" panose="020B0502020202020204" pitchFamily="34" charset="0"/>
                <a:ea typeface="+mn-ea"/>
                <a:cs typeface="+mn-cs"/>
              </a:rPr>
              <a:t> come</a:t>
            </a:r>
            <a:endParaRPr lang="en-GB" sz="3600">
              <a:effectLst/>
            </a:endParaRPr>
          </a:p>
        </p:txBody>
      </p:sp>
      <p:sp>
        <p:nvSpPr>
          <p:cNvPr id="17" name="Rectangle 16">
            <a:extLst>
              <a:ext uri="{FF2B5EF4-FFF2-40B4-BE49-F238E27FC236}">
                <a16:creationId xmlns:a16="http://schemas.microsoft.com/office/drawing/2014/main" id="{8132F48A-915B-4E31-8C93-5D8BB29C529D}"/>
              </a:ext>
            </a:extLst>
          </p:cNvPr>
          <p:cNvSpPr/>
          <p:nvPr/>
        </p:nvSpPr>
        <p:spPr>
          <a:xfrm>
            <a:off x="161484" y="2058975"/>
            <a:ext cx="120305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Notice also the change from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 </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a: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ie</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in the stem (first part of the verb)</a:t>
            </a:r>
          </a:p>
        </p:txBody>
      </p:sp>
      <p:grpSp>
        <p:nvGrpSpPr>
          <p:cNvPr id="14" name="Group 13">
            <a:extLst>
              <a:ext uri="{FF2B5EF4-FFF2-40B4-BE49-F238E27FC236}">
                <a16:creationId xmlns:a16="http://schemas.microsoft.com/office/drawing/2014/main" id="{358C5FFD-F7C8-407B-830F-298FD8E90335}"/>
              </a:ext>
            </a:extLst>
          </p:cNvPr>
          <p:cNvGrpSpPr/>
          <p:nvPr/>
        </p:nvGrpSpPr>
        <p:grpSpPr>
          <a:xfrm>
            <a:off x="4362982" y="4414449"/>
            <a:ext cx="6712299" cy="1749344"/>
            <a:chOff x="5008678" y="4492637"/>
            <a:chExt cx="6712299" cy="1749344"/>
          </a:xfrm>
        </p:grpSpPr>
        <p:sp>
          <p:nvSpPr>
            <p:cNvPr id="3" name="Oval Callout 2"/>
            <p:cNvSpPr/>
            <p:nvPr/>
          </p:nvSpPr>
          <p:spPr>
            <a:xfrm>
              <a:off x="5008678" y="4492637"/>
              <a:ext cx="6712299" cy="1749344"/>
            </a:xfrm>
            <a:prstGeom prst="wedgeEllipseCallout">
              <a:avLst>
                <a:gd name="adj1" fmla="val -51592"/>
                <a:gd name="adj2" fmla="val -47466"/>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TextBox 19"/>
            <p:cNvSpPr txBox="1"/>
            <p:nvPr/>
          </p:nvSpPr>
          <p:spPr>
            <a:xfrm>
              <a:off x="5463574" y="4858232"/>
              <a:ext cx="5878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These verb forms all sound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on the </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tu</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forms is a</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 </a:t>
              </a:r>
              <a:b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silent final consonant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(SFC)</a:t>
              </a:r>
            </a:p>
          </p:txBody>
        </p:sp>
      </p:grpSp>
    </p:spTree>
    <p:extLst>
      <p:ext uri="{BB962C8B-B14F-4D97-AF65-F5344CB8AC3E}">
        <p14:creationId xmlns:p14="http://schemas.microsoft.com/office/powerpoint/2010/main" val="338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P spid="7" grpId="0" animBg="1"/>
      <p:bldP spid="10"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8" name="TextBox 7">
            <a:extLst>
              <a:ext uri="{FF2B5EF4-FFF2-40B4-BE49-F238E27FC236}">
                <a16:creationId xmlns:a16="http://schemas.microsoft.com/office/drawing/2014/main" id="{EA45B3FD-5539-4D9F-AF5F-438E11F004DA}"/>
              </a:ext>
            </a:extLst>
          </p:cNvPr>
          <p:cNvSpPr txBox="1"/>
          <p:nvPr/>
        </p:nvSpPr>
        <p:spPr>
          <a:xfrm>
            <a:off x="4852731" y="5289121"/>
            <a:ext cx="7088727"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she says / she is saying</a:t>
            </a:r>
          </a:p>
        </p:txBody>
      </p:sp>
      <p:sp>
        <p:nvSpPr>
          <p:cNvPr id="9" name="TextBox 8">
            <a:extLst>
              <a:ext uri="{FF2B5EF4-FFF2-40B4-BE49-F238E27FC236}">
                <a16:creationId xmlns:a16="http://schemas.microsoft.com/office/drawing/2014/main" id="{877AE412-E859-4B58-9311-A8F4A4DC56FC}"/>
              </a:ext>
            </a:extLst>
          </p:cNvPr>
          <p:cNvSpPr txBox="1"/>
          <p:nvPr/>
        </p:nvSpPr>
        <p:spPr>
          <a:xfrm>
            <a:off x="4852731" y="4645348"/>
            <a:ext cx="6969961"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he says / he is saying</a:t>
            </a:r>
          </a:p>
        </p:txBody>
      </p:sp>
      <p:sp>
        <p:nvSpPr>
          <p:cNvPr id="3" name="Oval Callout 2"/>
          <p:cNvSpPr/>
          <p:nvPr/>
        </p:nvSpPr>
        <p:spPr>
          <a:xfrm>
            <a:off x="4656193" y="4323768"/>
            <a:ext cx="6712299" cy="1749344"/>
          </a:xfrm>
          <a:prstGeom prst="wedgeEllipseCallout">
            <a:avLst>
              <a:gd name="adj1" fmla="val -51592"/>
              <a:gd name="adj2" fmla="val -47466"/>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TextBox 19"/>
          <p:cNvSpPr txBox="1"/>
          <p:nvPr/>
        </p:nvSpPr>
        <p:spPr>
          <a:xfrm>
            <a:off x="5073199" y="4645348"/>
            <a:ext cx="5878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These verb forms all sound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on the </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tu</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forms is a </a:t>
            </a:r>
            <a:b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silent final consonant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(SFC)</a:t>
            </a:r>
          </a:p>
        </p:txBody>
      </p:sp>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300658" y="1437365"/>
            <a:ext cx="1091379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The pattern of endings is also the same for </a:t>
            </a:r>
            <a:r>
              <a:rPr kumimoji="0" lang="en-GB" sz="2800" b="0" i="1"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sortir</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829ABE20-583E-4FFA-A34C-A512B8D2D5E2}"/>
              </a:ext>
            </a:extLst>
          </p:cNvPr>
          <p:cNvSpPr txBox="1"/>
          <p:nvPr/>
        </p:nvSpPr>
        <p:spPr>
          <a:xfrm>
            <a:off x="1780168" y="2769403"/>
            <a:ext cx="3346657"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je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sor</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9E0B19B6-3AF3-4C6B-BF9A-BFD1157B71F1}"/>
              </a:ext>
            </a:extLst>
          </p:cNvPr>
          <p:cNvSpPr txBox="1"/>
          <p:nvPr/>
        </p:nvSpPr>
        <p:spPr>
          <a:xfrm>
            <a:off x="4771652" y="2928085"/>
            <a:ext cx="644280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I say / I am saying</a:t>
            </a:r>
          </a:p>
        </p:txBody>
      </p:sp>
      <p:sp>
        <p:nvSpPr>
          <p:cNvPr id="7" name="TextBox 6">
            <a:extLst>
              <a:ext uri="{FF2B5EF4-FFF2-40B4-BE49-F238E27FC236}">
                <a16:creationId xmlns:a16="http://schemas.microsoft.com/office/drawing/2014/main" id="{CBD7264A-35DF-4C40-9411-9E88464091E4}"/>
              </a:ext>
            </a:extLst>
          </p:cNvPr>
          <p:cNvSpPr txBox="1"/>
          <p:nvPr/>
        </p:nvSpPr>
        <p:spPr>
          <a:xfrm>
            <a:off x="772203" y="4532807"/>
            <a:ext cx="3688672" cy="156966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il</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sor</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Rectangle 9">
            <a:extLst>
              <a:ext uri="{FF2B5EF4-FFF2-40B4-BE49-F238E27FC236}">
                <a16:creationId xmlns:a16="http://schemas.microsoft.com/office/drawing/2014/main" id="{618442BA-8AE7-4F81-8308-5BDF92A8A587}"/>
              </a:ext>
            </a:extLst>
          </p:cNvPr>
          <p:cNvSpPr/>
          <p:nvPr/>
        </p:nvSpPr>
        <p:spPr>
          <a:xfrm>
            <a:off x="1974297" y="5110644"/>
            <a:ext cx="2486578"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elle</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sor</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t>
            </a:r>
          </a:p>
        </p:txBody>
      </p:sp>
      <p:sp>
        <p:nvSpPr>
          <p:cNvPr id="11" name="TextBox 10">
            <a:extLst>
              <a:ext uri="{FF2B5EF4-FFF2-40B4-BE49-F238E27FC236}">
                <a16:creationId xmlns:a16="http://schemas.microsoft.com/office/drawing/2014/main" id="{51785505-E840-45D2-8EFC-A07818020BB4}"/>
              </a:ext>
            </a:extLst>
          </p:cNvPr>
          <p:cNvSpPr txBox="1"/>
          <p:nvPr/>
        </p:nvSpPr>
        <p:spPr>
          <a:xfrm>
            <a:off x="2445997" y="3463272"/>
            <a:ext cx="29466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sor</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5C2CD311-430F-47DC-AB63-9F70C17F3870}"/>
              </a:ext>
            </a:extLst>
          </p:cNvPr>
          <p:cNvSpPr txBox="1"/>
          <p:nvPr/>
        </p:nvSpPr>
        <p:spPr>
          <a:xfrm>
            <a:off x="4771652" y="3589896"/>
            <a:ext cx="6730613"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you say / you are saying</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pPr rtl="0" eaLnBrk="1" fontAlgn="auto" latinLnBrk="0" hangingPunct="1"/>
            <a:r>
              <a:rPr lang="en-GB" sz="2800" b="1" i="0" spc="0" baseline="0">
                <a:ln>
                  <a:noFill/>
                </a:ln>
                <a:solidFill>
                  <a:srgbClr val="FFFFFF"/>
                </a:solidFill>
                <a:effectLst/>
                <a:latin typeface="Century Gothic" panose="020B0502020202020204" pitchFamily="34" charset="0"/>
                <a:ea typeface="+mn-ea"/>
                <a:cs typeface="+mn-cs"/>
              </a:rPr>
              <a:t>The verb ‘</a:t>
            </a:r>
            <a:r>
              <a:rPr lang="en-GB" sz="2800" b="1">
                <a:solidFill>
                  <a:srgbClr val="FFFFFF"/>
                </a:solidFill>
                <a:ea typeface="+mn-ea"/>
                <a:cs typeface="+mn-cs"/>
              </a:rPr>
              <a:t>sortir</a:t>
            </a:r>
            <a:r>
              <a:rPr lang="en-GB" sz="2800" b="1" i="0" spc="0" baseline="0">
                <a:ln>
                  <a:noFill/>
                </a:ln>
                <a:solidFill>
                  <a:srgbClr val="FFFFFF"/>
                </a:solidFill>
                <a:effectLst/>
                <a:latin typeface="Century Gothic" panose="020B0502020202020204" pitchFamily="34" charset="0"/>
                <a:ea typeface="+mn-ea"/>
                <a:cs typeface="+mn-cs"/>
              </a:rPr>
              <a:t>’ – to</a:t>
            </a:r>
            <a:r>
              <a:rPr lang="en-GB" sz="2800" b="1" i="0" spc="0">
                <a:ln>
                  <a:noFill/>
                </a:ln>
                <a:solidFill>
                  <a:srgbClr val="FFFFFF"/>
                </a:solidFill>
                <a:effectLst/>
                <a:latin typeface="Century Gothic" panose="020B0502020202020204" pitchFamily="34" charset="0"/>
                <a:ea typeface="+mn-ea"/>
                <a:cs typeface="+mn-cs"/>
              </a:rPr>
              <a:t> go out</a:t>
            </a:r>
            <a:endParaRPr lang="en-GB" sz="3600">
              <a:effectLst/>
            </a:endParaRPr>
          </a:p>
        </p:txBody>
      </p:sp>
      <p:sp>
        <p:nvSpPr>
          <p:cNvPr id="17" name="Rectangle 16">
            <a:extLst>
              <a:ext uri="{FF2B5EF4-FFF2-40B4-BE49-F238E27FC236}">
                <a16:creationId xmlns:a16="http://schemas.microsoft.com/office/drawing/2014/main" id="{8132F48A-915B-4E31-8C93-5D8BB29C529D}"/>
              </a:ext>
            </a:extLst>
          </p:cNvPr>
          <p:cNvSpPr/>
          <p:nvPr/>
        </p:nvSpPr>
        <p:spPr>
          <a:xfrm>
            <a:off x="300657" y="2078905"/>
            <a:ext cx="1136487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This </a:t>
            </a:r>
            <a:r>
              <a:rPr kumimoji="0" lang="en-GB" sz="2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-s</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-s</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-t </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pattern for je, </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and </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il</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elle</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is common in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irregular</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French verbs!</a:t>
            </a:r>
          </a:p>
        </p:txBody>
      </p:sp>
    </p:spTree>
    <p:extLst>
      <p:ext uri="{BB962C8B-B14F-4D97-AF65-F5344CB8AC3E}">
        <p14:creationId xmlns:p14="http://schemas.microsoft.com/office/powerpoint/2010/main" val="370630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20" grpId="0"/>
      <p:bldP spid="5" grpId="0" animBg="1"/>
      <p:bldP spid="6" grpId="0" animBg="1"/>
      <p:bldP spid="7" grpId="0" animBg="1"/>
      <p:bldP spid="10" grpId="0"/>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3" name="Rounded Rectangle 46">
            <a:extLst>
              <a:ext uri="{FF2B5EF4-FFF2-40B4-BE49-F238E27FC236}">
                <a16:creationId xmlns:a16="http://schemas.microsoft.com/office/drawing/2014/main" id="{01F03E95-CC49-4EA3-ADA4-970425A076B5}"/>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lire</a:t>
            </a:r>
          </a:p>
        </p:txBody>
      </p:sp>
      <p:sp>
        <p:nvSpPr>
          <p:cNvPr id="42" name="TextBox 41">
            <a:extLst>
              <a:ext uri="{FF2B5EF4-FFF2-40B4-BE49-F238E27FC236}">
                <a16:creationId xmlns:a16="http://schemas.microsoft.com/office/drawing/2014/main" id="{F8157123-3466-44C7-93E7-072D17C9197F}"/>
              </a:ext>
            </a:extLst>
          </p:cNvPr>
          <p:cNvSpPr txBox="1"/>
          <p:nvPr/>
        </p:nvSpPr>
        <p:spPr>
          <a:xfrm>
            <a:off x="162562" y="1398666"/>
            <a:ext cx="1178538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Écris</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1-8 et </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je/</a:t>
            </a:r>
            <a:r>
              <a:rPr kumimoji="0" lang="en-GB" sz="2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tu</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ou</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il</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en-GB" sz="2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elle</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C’est</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quoi </a:t>
            </a:r>
            <a:r>
              <a:rPr kumimoji="0" lang="en-GB"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anglais</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graphicFrame>
        <p:nvGraphicFramePr>
          <p:cNvPr id="43" name="Table 42">
            <a:extLst>
              <a:ext uri="{FF2B5EF4-FFF2-40B4-BE49-F238E27FC236}">
                <a16:creationId xmlns:a16="http://schemas.microsoft.com/office/drawing/2014/main" id="{4346B565-3E54-4499-9A38-988B18DD33AC}"/>
              </a:ext>
            </a:extLst>
          </p:cNvPr>
          <p:cNvGraphicFramePr>
            <a:graphicFrameLocks noGrp="1"/>
          </p:cNvGraphicFramePr>
          <p:nvPr>
            <p:extLst/>
          </p:nvPr>
        </p:nvGraphicFramePr>
        <p:xfrm>
          <a:off x="329184" y="2029953"/>
          <a:ext cx="5726070" cy="4070479"/>
        </p:xfrm>
        <a:graphic>
          <a:graphicData uri="http://schemas.openxmlformats.org/drawingml/2006/table">
            <a:tbl>
              <a:tblPr firstRow="1" bandRow="1"/>
              <a:tblGrid>
                <a:gridCol w="624655">
                  <a:extLst>
                    <a:ext uri="{9D8B030D-6E8A-4147-A177-3AD203B41FA5}">
                      <a16:colId xmlns:a16="http://schemas.microsoft.com/office/drawing/2014/main" val="1977934646"/>
                    </a:ext>
                  </a:extLst>
                </a:gridCol>
                <a:gridCol w="3449549">
                  <a:extLst>
                    <a:ext uri="{9D8B030D-6E8A-4147-A177-3AD203B41FA5}">
                      <a16:colId xmlns:a16="http://schemas.microsoft.com/office/drawing/2014/main" val="2869389137"/>
                    </a:ext>
                  </a:extLst>
                </a:gridCol>
                <a:gridCol w="825933">
                  <a:extLst>
                    <a:ext uri="{9D8B030D-6E8A-4147-A177-3AD203B41FA5}">
                      <a16:colId xmlns:a16="http://schemas.microsoft.com/office/drawing/2014/main" val="2602992058"/>
                    </a:ext>
                  </a:extLst>
                </a:gridCol>
                <a:gridCol w="825933">
                  <a:extLst>
                    <a:ext uri="{9D8B030D-6E8A-4147-A177-3AD203B41FA5}">
                      <a16:colId xmlns:a16="http://schemas.microsoft.com/office/drawing/2014/main" val="815285107"/>
                    </a:ext>
                  </a:extLst>
                </a:gridCol>
              </a:tblGrid>
              <a:tr h="948163">
                <a:tc gridSpan="2">
                  <a:txBody>
                    <a:bodyPr/>
                    <a:lstStyle/>
                    <a:p>
                      <a:endParaRPr lang="en-GB" sz="2000">
                        <a:solidFill>
                          <a:schemeClr val="accent1">
                            <a:lumMod val="50000"/>
                          </a:schemeClr>
                        </a:solidFill>
                      </a:endParaRPr>
                    </a:p>
                  </a:txBody>
                  <a:tcPr/>
                </a:tc>
                <a:tc hMerge="1">
                  <a:txBody>
                    <a:bodyPr/>
                    <a:lstStyle/>
                    <a:p>
                      <a:endParaRPr lang="en-GB" sz="2000" dirty="0">
                        <a:solidFill>
                          <a:schemeClr val="accent1">
                            <a:lumMod val="50000"/>
                          </a:schemeClr>
                        </a:solidFill>
                      </a:endParaRPr>
                    </a:p>
                  </a:txBody>
                  <a:tcPr/>
                </a:tc>
                <a:tc>
                  <a:txBody>
                    <a:bodyPr/>
                    <a:lstStyle/>
                    <a:p>
                      <a:pPr algn="ctr"/>
                      <a:r>
                        <a:rPr lang="en-GB" sz="2000" b="1">
                          <a:solidFill>
                            <a:schemeClr val="accent1">
                              <a:lumMod val="50000"/>
                            </a:schemeClr>
                          </a:solidFill>
                          <a:latin typeface="Century Gothic" panose="020B0502020202020204" pitchFamily="34" charset="0"/>
                        </a:rPr>
                        <a:t>je/</a:t>
                      </a:r>
                    </a:p>
                    <a:p>
                      <a:pPr algn="ctr"/>
                      <a:r>
                        <a:rPr lang="en-GB" sz="2000" b="1">
                          <a:solidFill>
                            <a:schemeClr val="accent1">
                              <a:lumMod val="50000"/>
                            </a:schemeClr>
                          </a:solidFill>
                          <a:latin typeface="Century Gothic" panose="020B0502020202020204" pitchFamily="34" charset="0"/>
                        </a:rPr>
                        <a:t>tu</a:t>
                      </a:r>
                    </a:p>
                  </a:txBody>
                  <a:tcPr anchor="ctr"/>
                </a:tc>
                <a:tc>
                  <a:txBody>
                    <a:bodyPr/>
                    <a:lstStyle/>
                    <a:p>
                      <a:pPr algn="ctr"/>
                      <a:r>
                        <a:rPr lang="en-GB" sz="2000" b="1">
                          <a:solidFill>
                            <a:schemeClr val="accent1">
                              <a:lumMod val="50000"/>
                            </a:schemeClr>
                          </a:solidFill>
                          <a:latin typeface="Century Gothic" panose="020B0502020202020204" pitchFamily="34" charset="0"/>
                        </a:rPr>
                        <a:t>il/</a:t>
                      </a:r>
                    </a:p>
                    <a:p>
                      <a:pPr algn="ctr"/>
                      <a:r>
                        <a:rPr lang="en-GB" sz="2000" b="1">
                          <a:solidFill>
                            <a:schemeClr val="accent1">
                              <a:lumMod val="50000"/>
                            </a:schemeClr>
                          </a:solidFill>
                          <a:latin typeface="Century Gothic" panose="020B0502020202020204" pitchFamily="34" charset="0"/>
                        </a:rPr>
                        <a:t>elle</a:t>
                      </a:r>
                      <a:endParaRPr lang="en-GB" sz="2000">
                        <a:solidFill>
                          <a:schemeClr val="accent1">
                            <a:lumMod val="50000"/>
                          </a:schemeClr>
                        </a:solidFill>
                        <a:latin typeface="Century Gothic" panose="020B0502020202020204" pitchFamily="34" charset="0"/>
                      </a:endParaRPr>
                    </a:p>
                  </a:txBody>
                  <a:tcPr anchor="ctr"/>
                </a:tc>
                <a:extLst>
                  <a:ext uri="{0D108BD9-81ED-4DB2-BD59-A6C34878D82A}">
                    <a16:rowId xmlns:a16="http://schemas.microsoft.com/office/drawing/2014/main" val="4036948471"/>
                  </a:ext>
                </a:extLst>
              </a:tr>
              <a:tr h="780579">
                <a:tc>
                  <a:txBody>
                    <a:bodyPr/>
                    <a:lstStyle/>
                    <a:p>
                      <a:pPr algn="ctr"/>
                      <a:r>
                        <a:rPr lang="en-GB" sz="2800" b="1">
                          <a:solidFill>
                            <a:schemeClr val="accent1">
                              <a:lumMod val="50000"/>
                            </a:schemeClr>
                          </a:solidFill>
                          <a:latin typeface="Century Gothic" panose="020B0502020202020204" pitchFamily="34" charset="0"/>
                        </a:rPr>
                        <a:t>1</a:t>
                      </a:r>
                    </a:p>
                  </a:txBody>
                  <a:tcPr anchor="ct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extLst>
                  <a:ext uri="{0D108BD9-81ED-4DB2-BD59-A6C34878D82A}">
                    <a16:rowId xmlns:a16="http://schemas.microsoft.com/office/drawing/2014/main" val="3577601140"/>
                  </a:ext>
                </a:extLst>
              </a:tr>
              <a:tr h="780579">
                <a:tc>
                  <a:txBody>
                    <a:bodyPr/>
                    <a:lstStyle/>
                    <a:p>
                      <a:pPr algn="ctr"/>
                      <a:r>
                        <a:rPr lang="en-GB" sz="2800" b="1">
                          <a:solidFill>
                            <a:schemeClr val="accent1">
                              <a:lumMod val="50000"/>
                            </a:schemeClr>
                          </a:solidFill>
                          <a:latin typeface="Century Gothic" panose="020B0502020202020204" pitchFamily="34" charset="0"/>
                        </a:rPr>
                        <a:t>2</a:t>
                      </a:r>
                    </a:p>
                  </a:txBody>
                  <a:tcPr anchor="ct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extLst>
                  <a:ext uri="{0D108BD9-81ED-4DB2-BD59-A6C34878D82A}">
                    <a16:rowId xmlns:a16="http://schemas.microsoft.com/office/drawing/2014/main" val="2495414137"/>
                  </a:ext>
                </a:extLst>
              </a:tr>
              <a:tr h="780579">
                <a:tc>
                  <a:txBody>
                    <a:bodyPr/>
                    <a:lstStyle/>
                    <a:p>
                      <a:pPr algn="ctr"/>
                      <a:r>
                        <a:rPr lang="en-GB" sz="2800" b="1">
                          <a:solidFill>
                            <a:schemeClr val="accent1">
                              <a:lumMod val="50000"/>
                            </a:schemeClr>
                          </a:solidFill>
                          <a:latin typeface="Century Gothic" panose="020B0502020202020204" pitchFamily="34" charset="0"/>
                        </a:rPr>
                        <a:t>3</a:t>
                      </a:r>
                    </a:p>
                  </a:txBody>
                  <a:tcPr anchor="ct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extLst>
                  <a:ext uri="{0D108BD9-81ED-4DB2-BD59-A6C34878D82A}">
                    <a16:rowId xmlns:a16="http://schemas.microsoft.com/office/drawing/2014/main" val="3346029213"/>
                  </a:ext>
                </a:extLst>
              </a:tr>
              <a:tr h="780579">
                <a:tc>
                  <a:txBody>
                    <a:bodyPr/>
                    <a:lstStyle/>
                    <a:p>
                      <a:pPr algn="ctr"/>
                      <a:r>
                        <a:rPr lang="en-GB" sz="2800" b="1">
                          <a:solidFill>
                            <a:schemeClr val="accent1">
                              <a:lumMod val="50000"/>
                            </a:schemeClr>
                          </a:solidFill>
                          <a:latin typeface="Century Gothic" panose="020B0502020202020204" pitchFamily="34" charset="0"/>
                        </a:rPr>
                        <a:t>4</a:t>
                      </a:r>
                    </a:p>
                  </a:txBody>
                  <a:tcPr anchor="ct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extLst>
                  <a:ext uri="{0D108BD9-81ED-4DB2-BD59-A6C34878D82A}">
                    <a16:rowId xmlns:a16="http://schemas.microsoft.com/office/drawing/2014/main" val="490429551"/>
                  </a:ext>
                </a:extLst>
              </a:tr>
            </a:tbl>
          </a:graphicData>
        </a:graphic>
      </p:graphicFrame>
      <p:graphicFrame>
        <p:nvGraphicFramePr>
          <p:cNvPr id="93" name="Table 92">
            <a:extLst>
              <a:ext uri="{FF2B5EF4-FFF2-40B4-BE49-F238E27FC236}">
                <a16:creationId xmlns:a16="http://schemas.microsoft.com/office/drawing/2014/main" id="{FF18D2EE-1B26-453A-9F66-BD8D3DEAE79A}"/>
              </a:ext>
            </a:extLst>
          </p:cNvPr>
          <p:cNvGraphicFramePr>
            <a:graphicFrameLocks noGrp="1"/>
          </p:cNvGraphicFramePr>
          <p:nvPr>
            <p:extLst/>
          </p:nvPr>
        </p:nvGraphicFramePr>
        <p:xfrm>
          <a:off x="6186145" y="2029953"/>
          <a:ext cx="5726070" cy="4070479"/>
        </p:xfrm>
        <a:graphic>
          <a:graphicData uri="http://schemas.openxmlformats.org/drawingml/2006/table">
            <a:tbl>
              <a:tblPr firstRow="1" bandRow="1"/>
              <a:tblGrid>
                <a:gridCol w="624655">
                  <a:extLst>
                    <a:ext uri="{9D8B030D-6E8A-4147-A177-3AD203B41FA5}">
                      <a16:colId xmlns:a16="http://schemas.microsoft.com/office/drawing/2014/main" val="1977934646"/>
                    </a:ext>
                  </a:extLst>
                </a:gridCol>
                <a:gridCol w="3449549">
                  <a:extLst>
                    <a:ext uri="{9D8B030D-6E8A-4147-A177-3AD203B41FA5}">
                      <a16:colId xmlns:a16="http://schemas.microsoft.com/office/drawing/2014/main" val="2869389137"/>
                    </a:ext>
                  </a:extLst>
                </a:gridCol>
                <a:gridCol w="825933">
                  <a:extLst>
                    <a:ext uri="{9D8B030D-6E8A-4147-A177-3AD203B41FA5}">
                      <a16:colId xmlns:a16="http://schemas.microsoft.com/office/drawing/2014/main" val="2602992058"/>
                    </a:ext>
                  </a:extLst>
                </a:gridCol>
                <a:gridCol w="825933">
                  <a:extLst>
                    <a:ext uri="{9D8B030D-6E8A-4147-A177-3AD203B41FA5}">
                      <a16:colId xmlns:a16="http://schemas.microsoft.com/office/drawing/2014/main" val="815285107"/>
                    </a:ext>
                  </a:extLst>
                </a:gridCol>
              </a:tblGrid>
              <a:tr h="948163">
                <a:tc gridSpan="2">
                  <a:txBody>
                    <a:bodyPr/>
                    <a:lstStyle/>
                    <a:p>
                      <a:endParaRPr lang="en-GB" sz="2000">
                        <a:solidFill>
                          <a:schemeClr val="accent1">
                            <a:lumMod val="50000"/>
                          </a:schemeClr>
                        </a:solidFill>
                      </a:endParaRPr>
                    </a:p>
                  </a:txBody>
                  <a:tcPr/>
                </a:tc>
                <a:tc hMerge="1">
                  <a:txBody>
                    <a:bodyPr/>
                    <a:lstStyle/>
                    <a:p>
                      <a:endParaRPr lang="en-GB" sz="2000" dirty="0">
                        <a:solidFill>
                          <a:schemeClr val="accent1">
                            <a:lumMod val="50000"/>
                          </a:schemeClr>
                        </a:solidFill>
                      </a:endParaRPr>
                    </a:p>
                  </a:txBody>
                  <a:tcPr/>
                </a:tc>
                <a:tc>
                  <a:txBody>
                    <a:bodyPr/>
                    <a:lstStyle/>
                    <a:p>
                      <a:pPr algn="ctr"/>
                      <a:r>
                        <a:rPr lang="en-GB" sz="2000" b="1">
                          <a:solidFill>
                            <a:schemeClr val="accent1">
                              <a:lumMod val="50000"/>
                            </a:schemeClr>
                          </a:solidFill>
                          <a:latin typeface="Century Gothic" panose="020B0502020202020204" pitchFamily="34" charset="0"/>
                        </a:rPr>
                        <a:t>je/</a:t>
                      </a:r>
                    </a:p>
                    <a:p>
                      <a:pPr algn="ctr"/>
                      <a:r>
                        <a:rPr lang="en-GB" sz="2000" b="1">
                          <a:solidFill>
                            <a:schemeClr val="accent1">
                              <a:lumMod val="50000"/>
                            </a:schemeClr>
                          </a:solidFill>
                          <a:latin typeface="Century Gothic" panose="020B0502020202020204" pitchFamily="34" charset="0"/>
                        </a:rPr>
                        <a:t>tu</a:t>
                      </a:r>
                    </a:p>
                  </a:txBody>
                  <a:tcPr anchor="ctr"/>
                </a:tc>
                <a:tc>
                  <a:txBody>
                    <a:bodyPr/>
                    <a:lstStyle/>
                    <a:p>
                      <a:pPr algn="ctr"/>
                      <a:r>
                        <a:rPr lang="en-GB" sz="2000" b="1">
                          <a:solidFill>
                            <a:schemeClr val="accent1">
                              <a:lumMod val="50000"/>
                            </a:schemeClr>
                          </a:solidFill>
                          <a:latin typeface="Century Gothic" panose="020B0502020202020204" pitchFamily="34" charset="0"/>
                        </a:rPr>
                        <a:t>il/</a:t>
                      </a:r>
                    </a:p>
                    <a:p>
                      <a:pPr algn="ctr"/>
                      <a:r>
                        <a:rPr lang="en-GB" sz="2000" b="1">
                          <a:solidFill>
                            <a:schemeClr val="accent1">
                              <a:lumMod val="50000"/>
                            </a:schemeClr>
                          </a:solidFill>
                          <a:latin typeface="Century Gothic" panose="020B0502020202020204" pitchFamily="34" charset="0"/>
                        </a:rPr>
                        <a:t>elle</a:t>
                      </a:r>
                      <a:endParaRPr lang="en-GB" sz="2000">
                        <a:solidFill>
                          <a:schemeClr val="accent1">
                            <a:lumMod val="50000"/>
                          </a:schemeClr>
                        </a:solidFill>
                        <a:latin typeface="Century Gothic" panose="020B0502020202020204" pitchFamily="34" charset="0"/>
                      </a:endParaRPr>
                    </a:p>
                  </a:txBody>
                  <a:tcPr anchor="ctr"/>
                </a:tc>
                <a:extLst>
                  <a:ext uri="{0D108BD9-81ED-4DB2-BD59-A6C34878D82A}">
                    <a16:rowId xmlns:a16="http://schemas.microsoft.com/office/drawing/2014/main" val="4036948471"/>
                  </a:ext>
                </a:extLst>
              </a:tr>
              <a:tr h="780579">
                <a:tc>
                  <a:txBody>
                    <a:bodyPr/>
                    <a:lstStyle/>
                    <a:p>
                      <a:pPr algn="ctr"/>
                      <a:r>
                        <a:rPr lang="en-GB" sz="2800" b="1">
                          <a:solidFill>
                            <a:schemeClr val="accent5">
                              <a:lumMod val="50000"/>
                            </a:schemeClr>
                          </a:solidFill>
                          <a:latin typeface="Century Gothic" panose="020B0502020202020204" pitchFamily="34" charset="0"/>
                        </a:rPr>
                        <a:t>5</a:t>
                      </a:r>
                    </a:p>
                  </a:txBody>
                  <a:tcPr anchor="ct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extLst>
                  <a:ext uri="{0D108BD9-81ED-4DB2-BD59-A6C34878D82A}">
                    <a16:rowId xmlns:a16="http://schemas.microsoft.com/office/drawing/2014/main" val="3577601140"/>
                  </a:ext>
                </a:extLst>
              </a:tr>
              <a:tr h="780579">
                <a:tc>
                  <a:txBody>
                    <a:bodyPr/>
                    <a:lstStyle/>
                    <a:p>
                      <a:pPr algn="ctr"/>
                      <a:r>
                        <a:rPr lang="en-GB" sz="2800" b="1">
                          <a:solidFill>
                            <a:schemeClr val="accent5">
                              <a:lumMod val="50000"/>
                            </a:schemeClr>
                          </a:solidFill>
                          <a:latin typeface="Century Gothic" panose="020B0502020202020204" pitchFamily="34" charset="0"/>
                        </a:rPr>
                        <a:t>6</a:t>
                      </a:r>
                    </a:p>
                  </a:txBody>
                  <a:tcPr anchor="ct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extLst>
                  <a:ext uri="{0D108BD9-81ED-4DB2-BD59-A6C34878D82A}">
                    <a16:rowId xmlns:a16="http://schemas.microsoft.com/office/drawing/2014/main" val="2495414137"/>
                  </a:ext>
                </a:extLst>
              </a:tr>
              <a:tr h="780579">
                <a:tc>
                  <a:txBody>
                    <a:bodyPr/>
                    <a:lstStyle/>
                    <a:p>
                      <a:pPr algn="ctr"/>
                      <a:r>
                        <a:rPr lang="en-GB" sz="2800" b="1">
                          <a:solidFill>
                            <a:schemeClr val="accent5">
                              <a:lumMod val="50000"/>
                            </a:schemeClr>
                          </a:solidFill>
                          <a:latin typeface="Century Gothic" panose="020B0502020202020204" pitchFamily="34" charset="0"/>
                        </a:rPr>
                        <a:t>7</a:t>
                      </a:r>
                    </a:p>
                  </a:txBody>
                  <a:tcPr anchor="ct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extLst>
                  <a:ext uri="{0D108BD9-81ED-4DB2-BD59-A6C34878D82A}">
                    <a16:rowId xmlns:a16="http://schemas.microsoft.com/office/drawing/2014/main" val="3346029213"/>
                  </a:ext>
                </a:extLst>
              </a:tr>
              <a:tr h="780579">
                <a:tc>
                  <a:txBody>
                    <a:bodyPr/>
                    <a:lstStyle/>
                    <a:p>
                      <a:pPr algn="ctr"/>
                      <a:r>
                        <a:rPr lang="en-GB" sz="2800" b="1">
                          <a:solidFill>
                            <a:schemeClr val="accent5">
                              <a:lumMod val="50000"/>
                            </a:schemeClr>
                          </a:solidFill>
                          <a:latin typeface="Century Gothic" panose="020B0502020202020204" pitchFamily="34" charset="0"/>
                        </a:rPr>
                        <a:t>8</a:t>
                      </a:r>
                    </a:p>
                  </a:txBody>
                  <a:tcPr anchor="ct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tc>
                  <a:txBody>
                    <a:bodyPr/>
                    <a:lstStyle/>
                    <a:p>
                      <a:endParaRPr lang="en-GB" sz="2000">
                        <a:solidFill>
                          <a:schemeClr val="accent1">
                            <a:lumMod val="50000"/>
                          </a:schemeClr>
                        </a:solidFill>
                      </a:endParaRPr>
                    </a:p>
                  </a:txBody>
                  <a:tcPr/>
                </a:tc>
                <a:extLst>
                  <a:ext uri="{0D108BD9-81ED-4DB2-BD59-A6C34878D82A}">
                    <a16:rowId xmlns:a16="http://schemas.microsoft.com/office/drawing/2014/main" val="490429551"/>
                  </a:ext>
                </a:extLst>
              </a:tr>
            </a:tbl>
          </a:graphicData>
        </a:graphic>
      </p:graphicFrame>
      <p:sp>
        <p:nvSpPr>
          <p:cNvPr id="98" name="TextBox 97">
            <a:extLst>
              <a:ext uri="{FF2B5EF4-FFF2-40B4-BE49-F238E27FC236}">
                <a16:creationId xmlns:a16="http://schemas.microsoft.com/office/drawing/2014/main" id="{0C9B2F7C-5506-4E0E-A3F9-524F8304854C}"/>
              </a:ext>
            </a:extLst>
          </p:cNvPr>
          <p:cNvSpPr txBox="1"/>
          <p:nvPr/>
        </p:nvSpPr>
        <p:spPr>
          <a:xfrm>
            <a:off x="1698676" y="3169546"/>
            <a:ext cx="27281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sors chaque samedi. </a:t>
            </a:r>
            <a:endParaRPr kumimoji="0" lang="en-GB" sz="2000" b="0" i="0" u="none" strike="noStrike" kern="1200" cap="none" spc="0" normalizeH="0" baseline="0" noProof="0">
              <a:ln>
                <a:noFill/>
              </a:ln>
              <a:solidFill>
                <a:srgbClr val="115076"/>
              </a:solidFill>
              <a:effectLst/>
              <a:uLnTx/>
              <a:uFillTx/>
              <a:latin typeface="Arial"/>
              <a:ea typeface="+mn-ea"/>
              <a:cs typeface="+mn-cs"/>
            </a:endParaRPr>
          </a:p>
        </p:txBody>
      </p:sp>
      <p:sp>
        <p:nvSpPr>
          <p:cNvPr id="99" name="TextBox 98">
            <a:extLst>
              <a:ext uri="{FF2B5EF4-FFF2-40B4-BE49-F238E27FC236}">
                <a16:creationId xmlns:a16="http://schemas.microsoft.com/office/drawing/2014/main" id="{FFB67F86-03D4-4C5F-AF62-A690FF4AD321}"/>
              </a:ext>
            </a:extLst>
          </p:cNvPr>
          <p:cNvSpPr txBox="1"/>
          <p:nvPr/>
        </p:nvSpPr>
        <p:spPr>
          <a:xfrm>
            <a:off x="1645808" y="5456347"/>
            <a:ext cx="25250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viens</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à Paris.</a:t>
            </a:r>
            <a:endParaRPr kumimoji="0" lang="en-GB" sz="2000" b="0" i="0" u="none" strike="noStrike" kern="1200" cap="none" spc="0" normalizeH="0" baseline="0" noProof="0" dirty="0">
              <a:ln>
                <a:noFill/>
              </a:ln>
              <a:solidFill>
                <a:srgbClr val="115076"/>
              </a:solidFill>
              <a:effectLst/>
              <a:uLnTx/>
              <a:uFillTx/>
              <a:latin typeface="Arial"/>
              <a:ea typeface="+mn-ea"/>
              <a:cs typeface="+mn-cs"/>
            </a:endParaRPr>
          </a:p>
        </p:txBody>
      </p:sp>
      <p:sp>
        <p:nvSpPr>
          <p:cNvPr id="100" name="TextBox 99">
            <a:extLst>
              <a:ext uri="{FF2B5EF4-FFF2-40B4-BE49-F238E27FC236}">
                <a16:creationId xmlns:a16="http://schemas.microsoft.com/office/drawing/2014/main" id="{96B92CD1-FA91-4988-98C5-F5462FD7B5B4}"/>
              </a:ext>
            </a:extLst>
          </p:cNvPr>
          <p:cNvSpPr txBox="1"/>
          <p:nvPr/>
        </p:nvSpPr>
        <p:spPr>
          <a:xfrm>
            <a:off x="1645808" y="4683628"/>
            <a:ext cx="21132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sort souvent.</a:t>
            </a:r>
            <a:endParaRPr kumimoji="0" lang="en-GB" sz="2000" b="0" i="0" u="none" strike="noStrike" kern="1200" cap="none" spc="0" normalizeH="0" baseline="0" noProof="0">
              <a:ln>
                <a:noFill/>
              </a:ln>
              <a:solidFill>
                <a:srgbClr val="115076"/>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D9BD8B6B-0CBC-48CA-AC87-BFA5BC174B15}"/>
              </a:ext>
            </a:extLst>
          </p:cNvPr>
          <p:cNvSpPr txBox="1"/>
          <p:nvPr/>
        </p:nvSpPr>
        <p:spPr>
          <a:xfrm>
            <a:off x="1623132" y="3932792"/>
            <a:ext cx="2817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dis la vérité.</a:t>
            </a:r>
            <a:endParaRPr kumimoji="0" lang="en-GB" sz="2000" b="0" i="0" u="none" strike="noStrike" kern="1200" cap="none" spc="0" normalizeH="0" baseline="0" noProof="0">
              <a:ln>
                <a:noFill/>
              </a:ln>
              <a:solidFill>
                <a:srgbClr val="115076"/>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4B91BC87-6812-48E0-B0EC-83E5056E8D51}"/>
              </a:ext>
            </a:extLst>
          </p:cNvPr>
          <p:cNvSpPr txBox="1"/>
          <p:nvPr/>
        </p:nvSpPr>
        <p:spPr>
          <a:xfrm>
            <a:off x="7712599" y="3145659"/>
            <a:ext cx="25570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dit la solution. </a:t>
            </a:r>
            <a:endPar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07" name="TextBox 106">
            <a:extLst>
              <a:ext uri="{FF2B5EF4-FFF2-40B4-BE49-F238E27FC236}">
                <a16:creationId xmlns:a16="http://schemas.microsoft.com/office/drawing/2014/main" id="{92EE5BD8-9112-4DA0-A109-C8AC9B7B7C69}"/>
              </a:ext>
            </a:extLst>
          </p:cNvPr>
          <p:cNvSpPr txBox="1"/>
          <p:nvPr/>
        </p:nvSpPr>
        <p:spPr>
          <a:xfrm>
            <a:off x="7751172" y="5456347"/>
            <a:ext cx="2383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vient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France.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08" name="TextBox 107">
            <a:extLst>
              <a:ext uri="{FF2B5EF4-FFF2-40B4-BE49-F238E27FC236}">
                <a16:creationId xmlns:a16="http://schemas.microsoft.com/office/drawing/2014/main" id="{D60629A2-52BE-4BAC-9FE6-1709BCC00A14}"/>
              </a:ext>
            </a:extLst>
          </p:cNvPr>
          <p:cNvSpPr txBox="1"/>
          <p:nvPr/>
        </p:nvSpPr>
        <p:spPr>
          <a:xfrm>
            <a:off x="7751172" y="4694338"/>
            <a:ext cx="21118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sort en ville.</a:t>
            </a:r>
            <a:endPar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09" name="TextBox 108">
            <a:extLst>
              <a:ext uri="{FF2B5EF4-FFF2-40B4-BE49-F238E27FC236}">
                <a16:creationId xmlns:a16="http://schemas.microsoft.com/office/drawing/2014/main" id="{3905228E-A348-4897-BE5F-751710160F04}"/>
              </a:ext>
            </a:extLst>
          </p:cNvPr>
          <p:cNvSpPr txBox="1"/>
          <p:nvPr/>
        </p:nvSpPr>
        <p:spPr>
          <a:xfrm>
            <a:off x="7733116" y="3902524"/>
            <a:ext cx="25011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viens chez Amir.</a:t>
            </a:r>
            <a:endPar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pic>
        <p:nvPicPr>
          <p:cNvPr id="24" name="Picture 23">
            <a:extLst>
              <a:ext uri="{FF2B5EF4-FFF2-40B4-BE49-F238E27FC236}">
                <a16:creationId xmlns:a16="http://schemas.microsoft.com/office/drawing/2014/main" id="{0EA13F04-DE09-4000-B0A1-5CC096962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89" y="3085926"/>
            <a:ext cx="498794" cy="519576"/>
          </a:xfrm>
          <a:prstGeom prst="rect">
            <a:avLst/>
          </a:prstGeom>
        </p:spPr>
      </p:pic>
      <p:pic>
        <p:nvPicPr>
          <p:cNvPr id="25" name="Picture 24">
            <a:extLst>
              <a:ext uri="{FF2B5EF4-FFF2-40B4-BE49-F238E27FC236}">
                <a16:creationId xmlns:a16="http://schemas.microsoft.com/office/drawing/2014/main" id="{461F3C9E-5782-4BE3-82DF-E6C265ED8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89" y="3844113"/>
            <a:ext cx="498794" cy="519576"/>
          </a:xfrm>
          <a:prstGeom prst="rect">
            <a:avLst/>
          </a:prstGeom>
        </p:spPr>
      </p:pic>
      <p:pic>
        <p:nvPicPr>
          <p:cNvPr id="26" name="Picture 25">
            <a:extLst>
              <a:ext uri="{FF2B5EF4-FFF2-40B4-BE49-F238E27FC236}">
                <a16:creationId xmlns:a16="http://schemas.microsoft.com/office/drawing/2014/main" id="{EB9AD292-0834-47CF-9928-5800E89118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261" y="4683628"/>
            <a:ext cx="498794" cy="519576"/>
          </a:xfrm>
          <a:prstGeom prst="rect">
            <a:avLst/>
          </a:prstGeom>
        </p:spPr>
      </p:pic>
      <p:pic>
        <p:nvPicPr>
          <p:cNvPr id="27" name="Picture 26">
            <a:extLst>
              <a:ext uri="{FF2B5EF4-FFF2-40B4-BE49-F238E27FC236}">
                <a16:creationId xmlns:a16="http://schemas.microsoft.com/office/drawing/2014/main" id="{EF2A1E99-BC61-4561-82EF-6D725F7C0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678" y="5367518"/>
            <a:ext cx="498794" cy="519576"/>
          </a:xfrm>
          <a:prstGeom prst="rect">
            <a:avLst/>
          </a:prstGeom>
        </p:spPr>
      </p:pic>
      <p:pic>
        <p:nvPicPr>
          <p:cNvPr id="28" name="Picture 27">
            <a:extLst>
              <a:ext uri="{FF2B5EF4-FFF2-40B4-BE49-F238E27FC236}">
                <a16:creationId xmlns:a16="http://schemas.microsoft.com/office/drawing/2014/main" id="{09A46CE3-458E-4199-9C29-4EFAE210B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4347" y="3096391"/>
            <a:ext cx="498794" cy="519576"/>
          </a:xfrm>
          <a:prstGeom prst="rect">
            <a:avLst/>
          </a:prstGeom>
        </p:spPr>
      </p:pic>
      <p:pic>
        <p:nvPicPr>
          <p:cNvPr id="29" name="Picture 28">
            <a:extLst>
              <a:ext uri="{FF2B5EF4-FFF2-40B4-BE49-F238E27FC236}">
                <a16:creationId xmlns:a16="http://schemas.microsoft.com/office/drawing/2014/main" id="{CBC3C7C1-60E8-4ABA-8099-D0CF63459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810" y="3867079"/>
            <a:ext cx="498794" cy="519576"/>
          </a:xfrm>
          <a:prstGeom prst="rect">
            <a:avLst/>
          </a:prstGeom>
        </p:spPr>
      </p:pic>
      <p:pic>
        <p:nvPicPr>
          <p:cNvPr id="30" name="Picture 29">
            <a:extLst>
              <a:ext uri="{FF2B5EF4-FFF2-40B4-BE49-F238E27FC236}">
                <a16:creationId xmlns:a16="http://schemas.microsoft.com/office/drawing/2014/main" id="{82245673-03B2-4101-BD4C-A7FE50B557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4347" y="4683628"/>
            <a:ext cx="498794" cy="519576"/>
          </a:xfrm>
          <a:prstGeom prst="rect">
            <a:avLst/>
          </a:prstGeom>
        </p:spPr>
      </p:pic>
      <p:pic>
        <p:nvPicPr>
          <p:cNvPr id="31" name="Picture 30">
            <a:extLst>
              <a:ext uri="{FF2B5EF4-FFF2-40B4-BE49-F238E27FC236}">
                <a16:creationId xmlns:a16="http://schemas.microsoft.com/office/drawing/2014/main" id="{9CBEC483-7C89-4721-A1BE-5286D723B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100" y="5396614"/>
            <a:ext cx="498794" cy="519576"/>
          </a:xfrm>
          <a:prstGeom prst="rect">
            <a:avLst/>
          </a:prstGeom>
        </p:spPr>
      </p:pic>
      <p:pic>
        <p:nvPicPr>
          <p:cNvPr id="32" name="Picture 31">
            <a:extLst>
              <a:ext uri="{FF2B5EF4-FFF2-40B4-BE49-F238E27FC236}">
                <a16:creationId xmlns:a16="http://schemas.microsoft.com/office/drawing/2014/main" id="{DBF22DAC-D6ED-4B5A-84AF-2432DAA650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66" y="3050461"/>
            <a:ext cx="767356" cy="726156"/>
          </a:xfrm>
          <a:prstGeom prst="rect">
            <a:avLst/>
          </a:prstGeom>
        </p:spPr>
      </p:pic>
      <p:pic>
        <p:nvPicPr>
          <p:cNvPr id="33" name="Picture 32">
            <a:extLst>
              <a:ext uri="{FF2B5EF4-FFF2-40B4-BE49-F238E27FC236}">
                <a16:creationId xmlns:a16="http://schemas.microsoft.com/office/drawing/2014/main" id="{9B36D8AB-10F9-43B4-87C2-7A732FCFC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66" y="3818605"/>
            <a:ext cx="767356" cy="726156"/>
          </a:xfrm>
          <a:prstGeom prst="rect">
            <a:avLst/>
          </a:prstGeom>
        </p:spPr>
      </p:pic>
      <p:pic>
        <p:nvPicPr>
          <p:cNvPr id="34" name="Picture 33">
            <a:extLst>
              <a:ext uri="{FF2B5EF4-FFF2-40B4-BE49-F238E27FC236}">
                <a16:creationId xmlns:a16="http://schemas.microsoft.com/office/drawing/2014/main" id="{41FBEA06-2D4D-4000-8DED-C4B0A0BF86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050" y="4557982"/>
            <a:ext cx="767356" cy="726156"/>
          </a:xfrm>
          <a:prstGeom prst="rect">
            <a:avLst/>
          </a:prstGeom>
        </p:spPr>
      </p:pic>
      <p:pic>
        <p:nvPicPr>
          <p:cNvPr id="35" name="Picture 34">
            <a:extLst>
              <a:ext uri="{FF2B5EF4-FFF2-40B4-BE49-F238E27FC236}">
                <a16:creationId xmlns:a16="http://schemas.microsoft.com/office/drawing/2014/main" id="{DD5E6E28-69E6-40EB-9C46-108A9C42DB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132" y="5317047"/>
            <a:ext cx="767356" cy="726156"/>
          </a:xfrm>
          <a:prstGeom prst="rect">
            <a:avLst/>
          </a:prstGeom>
        </p:spPr>
      </p:pic>
      <p:pic>
        <p:nvPicPr>
          <p:cNvPr id="36" name="Picture 35">
            <a:extLst>
              <a:ext uri="{FF2B5EF4-FFF2-40B4-BE49-F238E27FC236}">
                <a16:creationId xmlns:a16="http://schemas.microsoft.com/office/drawing/2014/main" id="{246BA196-547A-4AEA-B590-AAD36952E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867" y="2987160"/>
            <a:ext cx="767356" cy="726156"/>
          </a:xfrm>
          <a:prstGeom prst="rect">
            <a:avLst/>
          </a:prstGeom>
        </p:spPr>
      </p:pic>
      <p:pic>
        <p:nvPicPr>
          <p:cNvPr id="37" name="Picture 36">
            <a:extLst>
              <a:ext uri="{FF2B5EF4-FFF2-40B4-BE49-F238E27FC236}">
                <a16:creationId xmlns:a16="http://schemas.microsoft.com/office/drawing/2014/main" id="{D9872671-FC8C-4D70-BD6A-824A8A020B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867" y="3763789"/>
            <a:ext cx="767356" cy="726156"/>
          </a:xfrm>
          <a:prstGeom prst="rect">
            <a:avLst/>
          </a:prstGeom>
        </p:spPr>
      </p:pic>
      <p:pic>
        <p:nvPicPr>
          <p:cNvPr id="38" name="Picture 37">
            <a:extLst>
              <a:ext uri="{FF2B5EF4-FFF2-40B4-BE49-F238E27FC236}">
                <a16:creationId xmlns:a16="http://schemas.microsoft.com/office/drawing/2014/main" id="{85FC22EA-DAFE-4FE2-B318-66E49ED65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867" y="4540418"/>
            <a:ext cx="767356" cy="726156"/>
          </a:xfrm>
          <a:prstGeom prst="rect">
            <a:avLst/>
          </a:prstGeom>
        </p:spPr>
      </p:pic>
      <p:pic>
        <p:nvPicPr>
          <p:cNvPr id="39" name="Picture 38">
            <a:extLst>
              <a:ext uri="{FF2B5EF4-FFF2-40B4-BE49-F238E27FC236}">
                <a16:creationId xmlns:a16="http://schemas.microsoft.com/office/drawing/2014/main" id="{8E0E40F4-F905-401A-BD1A-48BFE9AF3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5760" y="5317047"/>
            <a:ext cx="767356" cy="726156"/>
          </a:xfrm>
          <a:prstGeom prst="rect">
            <a:avLst/>
          </a:prstGeom>
        </p:spPr>
      </p:pic>
      <p:pic>
        <p:nvPicPr>
          <p:cNvPr id="45" name="Picture 44" descr="background rectangle ">
            <a:extLst>
              <a:ext uri="{FF2B5EF4-FFF2-40B4-BE49-F238E27FC236}">
                <a16:creationId xmlns:a16="http://schemas.microsoft.com/office/drawing/2014/main" id="{3A7BBB48-58D3-4A00-95A6-12C738F06E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296864"/>
            <a:ext cx="7269805" cy="867128"/>
          </a:xfrm>
          <a:prstGeom prst="rect">
            <a:avLst/>
          </a:prstGeom>
        </p:spPr>
      </p:pic>
      <p:sp>
        <p:nvSpPr>
          <p:cNvPr id="2" name="Title 1"/>
          <p:cNvSpPr>
            <a:spLocks noGrp="1"/>
          </p:cNvSpPr>
          <p:nvPr>
            <p:ph type="title"/>
          </p:nvPr>
        </p:nvSpPr>
        <p:spPr>
          <a:xfrm>
            <a:off x="67247" y="16372"/>
            <a:ext cx="4821195" cy="1325563"/>
          </a:xfrm>
        </p:spPr>
        <p:txBody>
          <a:bodyPr/>
          <a:lstStyle/>
          <a:p>
            <a:pPr rtl="0" eaLnBrk="1" latinLnBrk="0" hangingPunct="1"/>
            <a:r>
              <a:rPr lang="en-GB" sz="3400" b="1" i="0" spc="0" baseline="0">
                <a:ln>
                  <a:noFill/>
                </a:ln>
                <a:solidFill>
                  <a:srgbClr val="FFFFFF"/>
                </a:solidFill>
                <a:effectLst/>
                <a:latin typeface="Century Gothic" panose="020B0502020202020204" pitchFamily="34" charset="0"/>
                <a:ea typeface="+mn-ea"/>
                <a:cs typeface="+mn-cs"/>
              </a:rPr>
              <a:t>C’est qui ?</a:t>
            </a:r>
            <a:endParaRPr lang="en-GB">
              <a:effectLst/>
            </a:endParaRPr>
          </a:p>
        </p:txBody>
      </p:sp>
    </p:spTree>
    <p:extLst>
      <p:ext uri="{BB962C8B-B14F-4D97-AF65-F5344CB8AC3E}">
        <p14:creationId xmlns:p14="http://schemas.microsoft.com/office/powerpoint/2010/main" val="301412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3" name="Rounded Rectangle 46">
            <a:extLst>
              <a:ext uri="{FF2B5EF4-FFF2-40B4-BE49-F238E27FC236}">
                <a16:creationId xmlns:a16="http://schemas.microsoft.com/office/drawing/2014/main" id="{01F03E95-CC49-4EA3-ADA4-970425A076B5}"/>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écouter</a:t>
            </a:r>
          </a:p>
        </p:txBody>
      </p:sp>
      <p:sp>
        <p:nvSpPr>
          <p:cNvPr id="42" name="TextBox 41">
            <a:extLst>
              <a:ext uri="{FF2B5EF4-FFF2-40B4-BE49-F238E27FC236}">
                <a16:creationId xmlns:a16="http://schemas.microsoft.com/office/drawing/2014/main" id="{F8157123-3466-44C7-93E7-072D17C9197F}"/>
              </a:ext>
            </a:extLst>
          </p:cNvPr>
          <p:cNvSpPr txBox="1"/>
          <p:nvPr/>
        </p:nvSpPr>
        <p:spPr>
          <a:xfrm>
            <a:off x="162562" y="1276697"/>
            <a:ext cx="1178538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Do they ‘</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do it</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or ‘</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like doing it</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b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What is missing? Just a </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pronoun</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200" b="0"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je, </a:t>
            </a:r>
            <a:r>
              <a:rPr kumimoji="0" lang="en-GB" sz="2200" b="0" i="1"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tu</a:t>
            </a:r>
            <a:r>
              <a:rPr kumimoji="0" lang="en-GB" sz="2200" b="0"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200" b="0" i="1"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il</a:t>
            </a:r>
            <a:r>
              <a:rPr kumimoji="0" lang="en-GB" sz="2200" b="0"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or </a:t>
            </a:r>
            <a:r>
              <a:rPr kumimoji="0" lang="en-GB" sz="2200" b="0" i="1"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elle</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en-GB" sz="2200" b="0"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or a </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pronoun + </a:t>
            </a:r>
            <a:r>
              <a:rPr kumimoji="0" lang="en-GB" sz="2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aime</a:t>
            </a:r>
            <a:r>
              <a:rPr kumimoji="0" lang="en-GB" sz="2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a:t>
            </a:r>
            <a:endParaRPr kumimoji="0" lang="en-GB" sz="2200" b="0"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aphicFrame>
        <p:nvGraphicFramePr>
          <p:cNvPr id="43" name="Table 42">
            <a:extLst>
              <a:ext uri="{FF2B5EF4-FFF2-40B4-BE49-F238E27FC236}">
                <a16:creationId xmlns:a16="http://schemas.microsoft.com/office/drawing/2014/main" id="{4346B565-3E54-4499-9A38-988B18DD33AC}"/>
              </a:ext>
            </a:extLst>
          </p:cNvPr>
          <p:cNvGraphicFramePr>
            <a:graphicFrameLocks noGrp="1"/>
          </p:cNvGraphicFramePr>
          <p:nvPr>
            <p:extLst/>
          </p:nvPr>
        </p:nvGraphicFramePr>
        <p:xfrm>
          <a:off x="329184" y="2029953"/>
          <a:ext cx="5726070" cy="4070479"/>
        </p:xfrm>
        <a:graphic>
          <a:graphicData uri="http://schemas.openxmlformats.org/drawingml/2006/table">
            <a:tbl>
              <a:tblPr firstRow="1" bandRow="1"/>
              <a:tblGrid>
                <a:gridCol w="624655">
                  <a:extLst>
                    <a:ext uri="{9D8B030D-6E8A-4147-A177-3AD203B41FA5}">
                      <a16:colId xmlns:a16="http://schemas.microsoft.com/office/drawing/2014/main" val="1977934646"/>
                    </a:ext>
                  </a:extLst>
                </a:gridCol>
                <a:gridCol w="2595477">
                  <a:extLst>
                    <a:ext uri="{9D8B030D-6E8A-4147-A177-3AD203B41FA5}">
                      <a16:colId xmlns:a16="http://schemas.microsoft.com/office/drawing/2014/main" val="2869389137"/>
                    </a:ext>
                  </a:extLst>
                </a:gridCol>
                <a:gridCol w="2505938">
                  <a:extLst>
                    <a:ext uri="{9D8B030D-6E8A-4147-A177-3AD203B41FA5}">
                      <a16:colId xmlns:a16="http://schemas.microsoft.com/office/drawing/2014/main" val="815285107"/>
                    </a:ext>
                  </a:extLst>
                </a:gridCol>
              </a:tblGrid>
              <a:tr h="948163">
                <a:tc>
                  <a:txBody>
                    <a:bodyPr/>
                    <a:lstStyle/>
                    <a:p>
                      <a:endParaRPr lang="en-GB" sz="2000" dirty="0">
                        <a:solidFill>
                          <a:srgbClr val="115076"/>
                        </a:solidFill>
                      </a:endParaRPr>
                    </a:p>
                  </a:txBody>
                  <a:tcPr/>
                </a:tc>
                <a:tc>
                  <a:txBody>
                    <a:bodyPr/>
                    <a:lstStyle/>
                    <a:p>
                      <a:pPr algn="ctr"/>
                      <a:r>
                        <a:rPr lang="en-GB" sz="2000" b="1" dirty="0">
                          <a:solidFill>
                            <a:srgbClr val="115076"/>
                          </a:solidFill>
                          <a:latin typeface="Century Gothic" panose="020B0502020202020204" pitchFamily="34" charset="0"/>
                        </a:rPr>
                        <a:t>je/</a:t>
                      </a:r>
                      <a:r>
                        <a:rPr lang="en-GB" sz="2000" b="1" dirty="0" err="1">
                          <a:solidFill>
                            <a:srgbClr val="115076"/>
                          </a:solidFill>
                          <a:latin typeface="Century Gothic" panose="020B0502020202020204" pitchFamily="34" charset="0"/>
                        </a:rPr>
                        <a:t>tu</a:t>
                      </a:r>
                      <a:r>
                        <a:rPr lang="en-GB" sz="2000" b="1" dirty="0">
                          <a:solidFill>
                            <a:srgbClr val="115076"/>
                          </a:solidFill>
                          <a:latin typeface="Century Gothic" panose="020B0502020202020204" pitchFamily="34" charset="0"/>
                        </a:rPr>
                        <a:t>/</a:t>
                      </a:r>
                      <a:r>
                        <a:rPr lang="en-GB" sz="2000" b="1" dirty="0" err="1">
                          <a:solidFill>
                            <a:srgbClr val="115076"/>
                          </a:solidFill>
                          <a:latin typeface="Century Gothic" panose="020B0502020202020204" pitchFamily="34" charset="0"/>
                        </a:rPr>
                        <a:t>il</a:t>
                      </a:r>
                      <a:r>
                        <a:rPr lang="en-GB" sz="2000" b="1" dirty="0">
                          <a:solidFill>
                            <a:srgbClr val="115076"/>
                          </a:solidFill>
                          <a:latin typeface="Century Gothic" panose="020B0502020202020204" pitchFamily="34" charset="0"/>
                        </a:rPr>
                        <a:t>/</a:t>
                      </a:r>
                      <a:r>
                        <a:rPr lang="en-GB" sz="2000" b="1" dirty="0" err="1">
                          <a:solidFill>
                            <a:srgbClr val="115076"/>
                          </a:solidFill>
                          <a:latin typeface="Century Gothic" panose="020B0502020202020204" pitchFamily="34" charset="0"/>
                        </a:rPr>
                        <a:t>elle</a:t>
                      </a:r>
                      <a:endParaRPr lang="en-GB" sz="2000" b="1" dirty="0">
                        <a:solidFill>
                          <a:srgbClr val="115076"/>
                        </a:solidFill>
                        <a:latin typeface="Century Gothic" panose="020B0502020202020204" pitchFamily="34" charset="0"/>
                      </a:endParaRPr>
                    </a:p>
                  </a:txBody>
                  <a:tcPr anchor="ctr"/>
                </a:tc>
                <a:tc>
                  <a:txBody>
                    <a:bodyPr/>
                    <a:lstStyle/>
                    <a:p>
                      <a:pPr algn="ctr"/>
                      <a:r>
                        <a:rPr lang="en-GB" sz="2000" b="1">
                          <a:solidFill>
                            <a:srgbClr val="115076"/>
                          </a:solidFill>
                          <a:latin typeface="Century Gothic" panose="020B0502020202020204" pitchFamily="34" charset="0"/>
                        </a:rPr>
                        <a:t>j’aime</a:t>
                      </a:r>
                      <a:endParaRPr lang="en-GB" sz="20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4036948471"/>
                  </a:ext>
                </a:extLst>
              </a:tr>
              <a:tr h="780579">
                <a:tc>
                  <a:txBody>
                    <a:bodyPr/>
                    <a:lstStyle/>
                    <a:p>
                      <a:pPr algn="ctr"/>
                      <a:endParaRPr lang="en-GB" sz="2800" b="1" dirty="0">
                        <a:solidFill>
                          <a:srgbClr val="115076"/>
                        </a:solidFill>
                        <a:latin typeface="Century Gothic" panose="020B0502020202020204" pitchFamily="34" charset="0"/>
                      </a:endParaRPr>
                    </a:p>
                  </a:txBody>
                  <a:tcPr anchor="ctr"/>
                </a:tc>
                <a:tc>
                  <a:txBody>
                    <a:bodyPr/>
                    <a:lstStyle/>
                    <a:p>
                      <a:endParaRPr lang="en-GB" sz="2000">
                        <a:solidFill>
                          <a:srgbClr val="115076"/>
                        </a:solidFill>
                      </a:endParaRPr>
                    </a:p>
                  </a:txBody>
                  <a:tcPr/>
                </a:tc>
                <a:tc>
                  <a:txBody>
                    <a:bodyPr/>
                    <a:lstStyle/>
                    <a:p>
                      <a:endParaRPr lang="en-GB" sz="2000">
                        <a:solidFill>
                          <a:srgbClr val="115076"/>
                        </a:solidFill>
                      </a:endParaRPr>
                    </a:p>
                  </a:txBody>
                  <a:tcPr/>
                </a:tc>
                <a:extLst>
                  <a:ext uri="{0D108BD9-81ED-4DB2-BD59-A6C34878D82A}">
                    <a16:rowId xmlns:a16="http://schemas.microsoft.com/office/drawing/2014/main" val="3577601140"/>
                  </a:ext>
                </a:extLst>
              </a:tr>
              <a:tr h="780579">
                <a:tc>
                  <a:txBody>
                    <a:bodyPr/>
                    <a:lstStyle/>
                    <a:p>
                      <a:pPr algn="ctr"/>
                      <a:endParaRPr lang="en-GB" sz="2800" b="1" dirty="0">
                        <a:solidFill>
                          <a:srgbClr val="115076"/>
                        </a:solidFill>
                        <a:latin typeface="Century Gothic" panose="020B0502020202020204" pitchFamily="34" charset="0"/>
                      </a:endParaRPr>
                    </a:p>
                  </a:txBody>
                  <a:tcPr anchor="ctr"/>
                </a:tc>
                <a:tc>
                  <a:txBody>
                    <a:bodyPr/>
                    <a:lstStyle/>
                    <a:p>
                      <a:endParaRPr lang="en-GB" sz="2000">
                        <a:solidFill>
                          <a:srgbClr val="115076"/>
                        </a:solidFill>
                      </a:endParaRPr>
                    </a:p>
                  </a:txBody>
                  <a:tcPr/>
                </a:tc>
                <a:tc>
                  <a:txBody>
                    <a:bodyPr/>
                    <a:lstStyle/>
                    <a:p>
                      <a:endParaRPr lang="en-GB" sz="2000">
                        <a:solidFill>
                          <a:srgbClr val="115076"/>
                        </a:solidFill>
                      </a:endParaRPr>
                    </a:p>
                  </a:txBody>
                  <a:tcPr/>
                </a:tc>
                <a:extLst>
                  <a:ext uri="{0D108BD9-81ED-4DB2-BD59-A6C34878D82A}">
                    <a16:rowId xmlns:a16="http://schemas.microsoft.com/office/drawing/2014/main" val="2495414137"/>
                  </a:ext>
                </a:extLst>
              </a:tr>
              <a:tr h="780579">
                <a:tc>
                  <a:txBody>
                    <a:bodyPr/>
                    <a:lstStyle/>
                    <a:p>
                      <a:pPr algn="ctr"/>
                      <a:endParaRPr lang="en-GB" sz="2800" b="1" dirty="0">
                        <a:solidFill>
                          <a:srgbClr val="115076"/>
                        </a:solidFill>
                        <a:latin typeface="Century Gothic" panose="020B0502020202020204" pitchFamily="34" charset="0"/>
                      </a:endParaRPr>
                    </a:p>
                  </a:txBody>
                  <a:tcPr anchor="ctr"/>
                </a:tc>
                <a:tc>
                  <a:txBody>
                    <a:bodyPr/>
                    <a:lstStyle/>
                    <a:p>
                      <a:endParaRPr lang="en-GB" sz="2000">
                        <a:solidFill>
                          <a:srgbClr val="115076"/>
                        </a:solidFill>
                      </a:endParaRPr>
                    </a:p>
                  </a:txBody>
                  <a:tcPr/>
                </a:tc>
                <a:tc>
                  <a:txBody>
                    <a:bodyPr/>
                    <a:lstStyle/>
                    <a:p>
                      <a:endParaRPr lang="en-GB" sz="2000">
                        <a:solidFill>
                          <a:srgbClr val="115076"/>
                        </a:solidFill>
                      </a:endParaRPr>
                    </a:p>
                  </a:txBody>
                  <a:tcPr/>
                </a:tc>
                <a:extLst>
                  <a:ext uri="{0D108BD9-81ED-4DB2-BD59-A6C34878D82A}">
                    <a16:rowId xmlns:a16="http://schemas.microsoft.com/office/drawing/2014/main" val="3346029213"/>
                  </a:ext>
                </a:extLst>
              </a:tr>
              <a:tr h="780579">
                <a:tc>
                  <a:txBody>
                    <a:bodyPr/>
                    <a:lstStyle/>
                    <a:p>
                      <a:pPr algn="ctr"/>
                      <a:endParaRPr lang="en-GB" sz="2800" b="1" dirty="0">
                        <a:solidFill>
                          <a:srgbClr val="115076"/>
                        </a:solidFill>
                        <a:latin typeface="Century Gothic" panose="020B0502020202020204" pitchFamily="34" charset="0"/>
                      </a:endParaRPr>
                    </a:p>
                  </a:txBody>
                  <a:tcPr anchor="ctr"/>
                </a:tc>
                <a:tc>
                  <a:txBody>
                    <a:bodyPr/>
                    <a:lstStyle/>
                    <a:p>
                      <a:endParaRPr lang="en-GB" sz="2000" dirty="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490429551"/>
                  </a:ext>
                </a:extLst>
              </a:tr>
            </a:tbl>
          </a:graphicData>
        </a:graphic>
      </p:graphicFrame>
      <p:graphicFrame>
        <p:nvGraphicFramePr>
          <p:cNvPr id="93" name="Table 92">
            <a:extLst>
              <a:ext uri="{FF2B5EF4-FFF2-40B4-BE49-F238E27FC236}">
                <a16:creationId xmlns:a16="http://schemas.microsoft.com/office/drawing/2014/main" id="{FF18D2EE-1B26-453A-9F66-BD8D3DEAE79A}"/>
              </a:ext>
            </a:extLst>
          </p:cNvPr>
          <p:cNvGraphicFramePr>
            <a:graphicFrameLocks noGrp="1"/>
          </p:cNvGraphicFramePr>
          <p:nvPr>
            <p:extLst/>
          </p:nvPr>
        </p:nvGraphicFramePr>
        <p:xfrm>
          <a:off x="6186145" y="2029953"/>
          <a:ext cx="5726070" cy="4070479"/>
        </p:xfrm>
        <a:graphic>
          <a:graphicData uri="http://schemas.openxmlformats.org/drawingml/2006/table">
            <a:tbl>
              <a:tblPr firstRow="1" bandRow="1"/>
              <a:tblGrid>
                <a:gridCol w="624655">
                  <a:extLst>
                    <a:ext uri="{9D8B030D-6E8A-4147-A177-3AD203B41FA5}">
                      <a16:colId xmlns:a16="http://schemas.microsoft.com/office/drawing/2014/main" val="1977934646"/>
                    </a:ext>
                  </a:extLst>
                </a:gridCol>
                <a:gridCol w="2658053">
                  <a:extLst>
                    <a:ext uri="{9D8B030D-6E8A-4147-A177-3AD203B41FA5}">
                      <a16:colId xmlns:a16="http://schemas.microsoft.com/office/drawing/2014/main" val="2869389137"/>
                    </a:ext>
                  </a:extLst>
                </a:gridCol>
                <a:gridCol w="2443362">
                  <a:extLst>
                    <a:ext uri="{9D8B030D-6E8A-4147-A177-3AD203B41FA5}">
                      <a16:colId xmlns:a16="http://schemas.microsoft.com/office/drawing/2014/main" val="815285107"/>
                    </a:ext>
                  </a:extLst>
                </a:gridCol>
              </a:tblGrid>
              <a:tr h="948163">
                <a:tc>
                  <a:txBody>
                    <a:bodyPr/>
                    <a:lstStyle/>
                    <a:p>
                      <a:endParaRPr lang="en-GB" sz="2000" dirty="0">
                        <a:solidFill>
                          <a:srgbClr val="115076"/>
                        </a:solidFill>
                      </a:endParaRPr>
                    </a:p>
                  </a:txBody>
                  <a:tcPr/>
                </a:tc>
                <a:tc>
                  <a:txBody>
                    <a:bodyPr/>
                    <a:lstStyle/>
                    <a:p>
                      <a:pPr algn="ctr"/>
                      <a:r>
                        <a:rPr lang="en-GB" sz="2000" b="1">
                          <a:solidFill>
                            <a:srgbClr val="115076"/>
                          </a:solidFill>
                          <a:latin typeface="Century Gothic" panose="020B0502020202020204" pitchFamily="34" charset="0"/>
                        </a:rPr>
                        <a:t>je/tu/il/elle</a:t>
                      </a:r>
                      <a:endParaRPr lang="en-GB" sz="2000" b="1" dirty="0">
                        <a:solidFill>
                          <a:srgbClr val="115076"/>
                        </a:solidFill>
                        <a:latin typeface="Century Gothic" panose="020B0502020202020204" pitchFamily="34" charset="0"/>
                      </a:endParaRPr>
                    </a:p>
                  </a:txBody>
                  <a:tcPr anchor="ctr"/>
                </a:tc>
                <a:tc>
                  <a:txBody>
                    <a:bodyPr/>
                    <a:lstStyle/>
                    <a:p>
                      <a:pPr algn="ctr"/>
                      <a:r>
                        <a:rPr lang="en-GB" sz="2000" b="1" dirty="0" err="1">
                          <a:solidFill>
                            <a:srgbClr val="115076"/>
                          </a:solidFill>
                          <a:latin typeface="Century Gothic" panose="020B0502020202020204" pitchFamily="34" charset="0"/>
                        </a:rPr>
                        <a:t>j’aime</a:t>
                      </a:r>
                      <a:endParaRPr lang="en-GB" sz="20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val="4036948471"/>
                  </a:ext>
                </a:extLst>
              </a:tr>
              <a:tr h="780579">
                <a:tc>
                  <a:txBody>
                    <a:bodyPr/>
                    <a:lstStyle/>
                    <a:p>
                      <a:pPr algn="ctr"/>
                      <a:endParaRPr lang="en-GB" sz="2800" b="1" dirty="0">
                        <a:solidFill>
                          <a:srgbClr val="115076"/>
                        </a:solidFill>
                        <a:latin typeface="Century Gothic" panose="020B0502020202020204" pitchFamily="34" charset="0"/>
                      </a:endParaRPr>
                    </a:p>
                  </a:txBody>
                  <a:tcPr anchor="ctr"/>
                </a:tc>
                <a:tc>
                  <a:txBody>
                    <a:bodyPr/>
                    <a:lstStyle/>
                    <a:p>
                      <a:endParaRPr lang="en-GB" sz="2000">
                        <a:solidFill>
                          <a:srgbClr val="115076"/>
                        </a:solidFill>
                      </a:endParaRPr>
                    </a:p>
                  </a:txBody>
                  <a:tcPr/>
                </a:tc>
                <a:tc>
                  <a:txBody>
                    <a:bodyPr/>
                    <a:lstStyle/>
                    <a:p>
                      <a:endParaRPr lang="en-GB" sz="2000">
                        <a:solidFill>
                          <a:srgbClr val="115076"/>
                        </a:solidFill>
                      </a:endParaRPr>
                    </a:p>
                  </a:txBody>
                  <a:tcPr/>
                </a:tc>
                <a:extLst>
                  <a:ext uri="{0D108BD9-81ED-4DB2-BD59-A6C34878D82A}">
                    <a16:rowId xmlns:a16="http://schemas.microsoft.com/office/drawing/2014/main" val="3577601140"/>
                  </a:ext>
                </a:extLst>
              </a:tr>
              <a:tr h="780579">
                <a:tc>
                  <a:txBody>
                    <a:bodyPr/>
                    <a:lstStyle/>
                    <a:p>
                      <a:pPr algn="ctr"/>
                      <a:endParaRPr lang="en-GB" sz="2800" b="1" dirty="0">
                        <a:solidFill>
                          <a:srgbClr val="115076"/>
                        </a:solidFill>
                        <a:latin typeface="Century Gothic" panose="020B0502020202020204" pitchFamily="34" charset="0"/>
                      </a:endParaRPr>
                    </a:p>
                  </a:txBody>
                  <a:tcPr anchor="ctr"/>
                </a:tc>
                <a:tc>
                  <a:txBody>
                    <a:bodyPr/>
                    <a:lstStyle/>
                    <a:p>
                      <a:endParaRPr lang="en-GB" sz="2000">
                        <a:solidFill>
                          <a:srgbClr val="115076"/>
                        </a:solidFill>
                      </a:endParaRPr>
                    </a:p>
                  </a:txBody>
                  <a:tcPr/>
                </a:tc>
                <a:tc>
                  <a:txBody>
                    <a:bodyPr/>
                    <a:lstStyle/>
                    <a:p>
                      <a:endParaRPr lang="en-GB" sz="2000">
                        <a:solidFill>
                          <a:srgbClr val="115076"/>
                        </a:solidFill>
                      </a:endParaRPr>
                    </a:p>
                  </a:txBody>
                  <a:tcPr/>
                </a:tc>
                <a:extLst>
                  <a:ext uri="{0D108BD9-81ED-4DB2-BD59-A6C34878D82A}">
                    <a16:rowId xmlns:a16="http://schemas.microsoft.com/office/drawing/2014/main" val="2495414137"/>
                  </a:ext>
                </a:extLst>
              </a:tr>
              <a:tr h="780579">
                <a:tc>
                  <a:txBody>
                    <a:bodyPr/>
                    <a:lstStyle/>
                    <a:p>
                      <a:pPr algn="ctr"/>
                      <a:endParaRPr lang="en-GB" sz="2800" b="1" dirty="0">
                        <a:solidFill>
                          <a:srgbClr val="115076"/>
                        </a:solidFill>
                        <a:latin typeface="Century Gothic" panose="020B0502020202020204" pitchFamily="34" charset="0"/>
                      </a:endParaRPr>
                    </a:p>
                  </a:txBody>
                  <a:tcPr anchor="ctr"/>
                </a:tc>
                <a:tc>
                  <a:txBody>
                    <a:bodyPr/>
                    <a:lstStyle/>
                    <a:p>
                      <a:endParaRPr lang="en-GB" sz="2000">
                        <a:solidFill>
                          <a:srgbClr val="115076"/>
                        </a:solidFill>
                      </a:endParaRPr>
                    </a:p>
                  </a:txBody>
                  <a:tcPr/>
                </a:tc>
                <a:tc>
                  <a:txBody>
                    <a:bodyPr/>
                    <a:lstStyle/>
                    <a:p>
                      <a:endParaRPr lang="en-GB" sz="2000">
                        <a:solidFill>
                          <a:srgbClr val="115076"/>
                        </a:solidFill>
                      </a:endParaRPr>
                    </a:p>
                  </a:txBody>
                  <a:tcPr/>
                </a:tc>
                <a:extLst>
                  <a:ext uri="{0D108BD9-81ED-4DB2-BD59-A6C34878D82A}">
                    <a16:rowId xmlns:a16="http://schemas.microsoft.com/office/drawing/2014/main" val="3346029213"/>
                  </a:ext>
                </a:extLst>
              </a:tr>
              <a:tr h="780579">
                <a:tc>
                  <a:txBody>
                    <a:bodyPr/>
                    <a:lstStyle/>
                    <a:p>
                      <a:pPr algn="ctr"/>
                      <a:endParaRPr lang="en-GB" sz="2800" b="1" dirty="0">
                        <a:solidFill>
                          <a:srgbClr val="115076"/>
                        </a:solidFill>
                        <a:latin typeface="Century Gothic" panose="020B0502020202020204" pitchFamily="34" charset="0"/>
                      </a:endParaRPr>
                    </a:p>
                  </a:txBody>
                  <a:tcPr anchor="ct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490429551"/>
                  </a:ext>
                </a:extLst>
              </a:tr>
            </a:tbl>
          </a:graphicData>
        </a:graphic>
      </p:graphicFrame>
      <p:pic>
        <p:nvPicPr>
          <p:cNvPr id="24" name="Picture 23">
            <a:extLst>
              <a:ext uri="{FF2B5EF4-FFF2-40B4-BE49-F238E27FC236}">
                <a16:creationId xmlns:a16="http://schemas.microsoft.com/office/drawing/2014/main" id="{0EA13F04-DE09-4000-B0A1-5CC096962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89" y="3085926"/>
            <a:ext cx="498794" cy="519576"/>
          </a:xfrm>
          <a:prstGeom prst="rect">
            <a:avLst/>
          </a:prstGeom>
        </p:spPr>
      </p:pic>
      <p:pic>
        <p:nvPicPr>
          <p:cNvPr id="25" name="Picture 24">
            <a:extLst>
              <a:ext uri="{FF2B5EF4-FFF2-40B4-BE49-F238E27FC236}">
                <a16:creationId xmlns:a16="http://schemas.microsoft.com/office/drawing/2014/main" id="{461F3C9E-5782-4BE3-82DF-E6C265ED8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050" y="3867079"/>
            <a:ext cx="498794" cy="519576"/>
          </a:xfrm>
          <a:prstGeom prst="rect">
            <a:avLst/>
          </a:prstGeom>
        </p:spPr>
      </p:pic>
      <p:pic>
        <p:nvPicPr>
          <p:cNvPr id="26" name="Picture 25">
            <a:extLst>
              <a:ext uri="{FF2B5EF4-FFF2-40B4-BE49-F238E27FC236}">
                <a16:creationId xmlns:a16="http://schemas.microsoft.com/office/drawing/2014/main" id="{EB9AD292-0834-47CF-9928-5800E89118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050" y="4723967"/>
            <a:ext cx="498794" cy="519576"/>
          </a:xfrm>
          <a:prstGeom prst="rect">
            <a:avLst/>
          </a:prstGeom>
        </p:spPr>
      </p:pic>
      <p:pic>
        <p:nvPicPr>
          <p:cNvPr id="27" name="Picture 26">
            <a:extLst>
              <a:ext uri="{FF2B5EF4-FFF2-40B4-BE49-F238E27FC236}">
                <a16:creationId xmlns:a16="http://schemas.microsoft.com/office/drawing/2014/main" id="{EF2A1E99-BC61-4561-82EF-6D725F7C0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89" y="5479454"/>
            <a:ext cx="498794" cy="519576"/>
          </a:xfrm>
          <a:prstGeom prst="rect">
            <a:avLst/>
          </a:prstGeom>
        </p:spPr>
      </p:pic>
      <p:pic>
        <p:nvPicPr>
          <p:cNvPr id="28" name="Picture 27">
            <a:extLst>
              <a:ext uri="{FF2B5EF4-FFF2-40B4-BE49-F238E27FC236}">
                <a16:creationId xmlns:a16="http://schemas.microsoft.com/office/drawing/2014/main" id="{09A46CE3-458E-4199-9C29-4EFAE210B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209" y="3071578"/>
            <a:ext cx="498794" cy="519576"/>
          </a:xfrm>
          <a:prstGeom prst="rect">
            <a:avLst/>
          </a:prstGeom>
        </p:spPr>
      </p:pic>
      <p:pic>
        <p:nvPicPr>
          <p:cNvPr id="29" name="Picture 28">
            <a:extLst>
              <a:ext uri="{FF2B5EF4-FFF2-40B4-BE49-F238E27FC236}">
                <a16:creationId xmlns:a16="http://schemas.microsoft.com/office/drawing/2014/main" id="{CBC3C7C1-60E8-4ABA-8099-D0CF63459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6670" y="3867079"/>
            <a:ext cx="498794" cy="519576"/>
          </a:xfrm>
          <a:prstGeom prst="rect">
            <a:avLst/>
          </a:prstGeom>
        </p:spPr>
      </p:pic>
      <p:pic>
        <p:nvPicPr>
          <p:cNvPr id="30" name="Picture 29">
            <a:extLst>
              <a:ext uri="{FF2B5EF4-FFF2-40B4-BE49-F238E27FC236}">
                <a16:creationId xmlns:a16="http://schemas.microsoft.com/office/drawing/2014/main" id="{82245673-03B2-4101-BD4C-A7FE50B557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209" y="4658510"/>
            <a:ext cx="498794" cy="519576"/>
          </a:xfrm>
          <a:prstGeom prst="rect">
            <a:avLst/>
          </a:prstGeom>
        </p:spPr>
      </p:pic>
      <p:pic>
        <p:nvPicPr>
          <p:cNvPr id="31" name="Picture 30">
            <a:extLst>
              <a:ext uri="{FF2B5EF4-FFF2-40B4-BE49-F238E27FC236}">
                <a16:creationId xmlns:a16="http://schemas.microsoft.com/office/drawing/2014/main" id="{9CBEC483-7C89-4721-A1BE-5286D723B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2309" y="5479454"/>
            <a:ext cx="498794" cy="519576"/>
          </a:xfrm>
          <a:prstGeom prst="rect">
            <a:avLst/>
          </a:prstGeom>
        </p:spPr>
      </p:pic>
      <p:pic>
        <p:nvPicPr>
          <p:cNvPr id="45" name="Picture 44" descr="background rectangle ">
            <a:extLst>
              <a:ext uri="{FF2B5EF4-FFF2-40B4-BE49-F238E27FC236}">
                <a16:creationId xmlns:a16="http://schemas.microsoft.com/office/drawing/2014/main" id="{3A7BBB48-58D3-4A00-95A6-12C738F06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296864"/>
            <a:ext cx="7269805" cy="867128"/>
          </a:xfrm>
          <a:prstGeom prst="rect">
            <a:avLst/>
          </a:prstGeom>
        </p:spPr>
      </p:pic>
      <p:sp>
        <p:nvSpPr>
          <p:cNvPr id="2" name="Title 1"/>
          <p:cNvSpPr>
            <a:spLocks noGrp="1"/>
          </p:cNvSpPr>
          <p:nvPr>
            <p:ph type="title"/>
          </p:nvPr>
        </p:nvSpPr>
        <p:spPr>
          <a:xfrm>
            <a:off x="67247" y="16372"/>
            <a:ext cx="6118898" cy="1325563"/>
          </a:xfrm>
        </p:spPr>
        <p:txBody>
          <a:bodyPr>
            <a:normAutofit/>
          </a:bodyPr>
          <a:lstStyle/>
          <a:p>
            <a:r>
              <a:rPr lang="en-GB" sz="3600" b="1" dirty="0" err="1">
                <a:solidFill>
                  <a:schemeClr val="bg1"/>
                </a:solidFill>
              </a:rPr>
              <a:t>C’est</a:t>
            </a:r>
            <a:r>
              <a:rPr lang="en-GB" sz="3600" b="1" dirty="0">
                <a:solidFill>
                  <a:schemeClr val="bg1"/>
                </a:solidFill>
              </a:rPr>
              <a:t> quoi la </a:t>
            </a:r>
            <a:r>
              <a:rPr lang="en-GB" sz="3600" b="1" dirty="0" err="1">
                <a:solidFill>
                  <a:schemeClr val="bg1"/>
                </a:solidFill>
              </a:rPr>
              <a:t>différence</a:t>
            </a:r>
            <a:r>
              <a:rPr lang="en-GB" sz="3600" b="1" dirty="0">
                <a:solidFill>
                  <a:schemeClr val="bg1"/>
                </a:solidFill>
              </a:rPr>
              <a:t>?</a:t>
            </a:r>
            <a:endParaRPr lang="en-GB" dirty="0">
              <a:solidFill>
                <a:schemeClr val="bg1"/>
              </a:solidFill>
              <a:effectLst/>
            </a:endParaRPr>
          </a:p>
        </p:txBody>
      </p:sp>
      <p:sp>
        <p:nvSpPr>
          <p:cNvPr id="16" name="Action Button: Custom 21">
            <a:hlinkClick r:id="" action="ppaction://noaction" highlightClick="1">
              <a:snd r:embed="rId5" name="1. beep sortir en ville.wav"/>
            </a:hlinkClick>
            <a:extLst>
              <a:ext uri="{FF2B5EF4-FFF2-40B4-BE49-F238E27FC236}">
                <a16:creationId xmlns:a16="http://schemas.microsoft.com/office/drawing/2014/main" id="{9B8DD0CF-B6B8-460B-B44C-809C55C6AC3E}"/>
              </a:ext>
            </a:extLst>
          </p:cNvPr>
          <p:cNvSpPr/>
          <p:nvPr/>
        </p:nvSpPr>
        <p:spPr>
          <a:xfrm>
            <a:off x="416268" y="3148278"/>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F0302020204030204"/>
                <a:ea typeface="+mn-ea"/>
                <a:cs typeface="+mn-cs"/>
              </a:rPr>
              <a:t>1</a:t>
            </a:r>
          </a:p>
        </p:txBody>
      </p:sp>
      <p:sp>
        <p:nvSpPr>
          <p:cNvPr id="17" name="Action Button: Custom 21">
            <a:hlinkClick r:id="" action="ppaction://noaction" highlightClick="1">
              <a:snd r:embed="rId6" name="2. beep sors aujourd_hui.wav"/>
            </a:hlinkClick>
            <a:extLst>
              <a:ext uri="{FF2B5EF4-FFF2-40B4-BE49-F238E27FC236}">
                <a16:creationId xmlns:a16="http://schemas.microsoft.com/office/drawing/2014/main" id="{9B8DD0CF-B6B8-460B-B44C-809C55C6AC3E}"/>
              </a:ext>
            </a:extLst>
          </p:cNvPr>
          <p:cNvSpPr/>
          <p:nvPr/>
        </p:nvSpPr>
        <p:spPr>
          <a:xfrm>
            <a:off x="415465" y="3914917"/>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18" name="Action Button: Custom 21">
            <a:hlinkClick r:id="" action="ppaction://noaction" highlightClick="1">
              <a:snd r:embed="rId7" name="3. beep vient samedi.wav"/>
            </a:hlinkClick>
            <a:extLst>
              <a:ext uri="{FF2B5EF4-FFF2-40B4-BE49-F238E27FC236}">
                <a16:creationId xmlns:a16="http://schemas.microsoft.com/office/drawing/2014/main" id="{9B8DD0CF-B6B8-460B-B44C-809C55C6AC3E}"/>
              </a:ext>
            </a:extLst>
          </p:cNvPr>
          <p:cNvSpPr/>
          <p:nvPr/>
        </p:nvSpPr>
        <p:spPr>
          <a:xfrm>
            <a:off x="415465" y="4725159"/>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19" name="Action Button: Custom 21">
            <a:hlinkClick r:id="" action="ppaction://noaction" highlightClick="1">
              <a:snd r:embed="rId8" name="4. beep venir en france.wav"/>
            </a:hlinkClick>
            <a:extLst>
              <a:ext uri="{FF2B5EF4-FFF2-40B4-BE49-F238E27FC236}">
                <a16:creationId xmlns:a16="http://schemas.microsoft.com/office/drawing/2014/main" id="{9B8DD0CF-B6B8-460B-B44C-809C55C6AC3E}"/>
              </a:ext>
            </a:extLst>
          </p:cNvPr>
          <p:cNvSpPr/>
          <p:nvPr/>
        </p:nvSpPr>
        <p:spPr>
          <a:xfrm>
            <a:off x="415465" y="5473585"/>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20" name="Action Button: Custom 21">
            <a:hlinkClick r:id="" action="ppaction://noaction" highlightClick="1">
              <a:snd r:embed="rId9" name="5. beep comprend la question.wav"/>
            </a:hlinkClick>
            <a:extLst>
              <a:ext uri="{FF2B5EF4-FFF2-40B4-BE49-F238E27FC236}">
                <a16:creationId xmlns:a16="http://schemas.microsoft.com/office/drawing/2014/main" id="{9B8DD0CF-B6B8-460B-B44C-809C55C6AC3E}"/>
              </a:ext>
            </a:extLst>
          </p:cNvPr>
          <p:cNvSpPr/>
          <p:nvPr/>
        </p:nvSpPr>
        <p:spPr>
          <a:xfrm>
            <a:off x="6267664" y="3148278"/>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21" name="Action Button: Custom 21">
            <a:hlinkClick r:id="" action="ppaction://noaction" highlightClick="1">
              <a:snd r:embed="rId10" name="6. beep apprendre le francais.wav"/>
            </a:hlinkClick>
            <a:extLst>
              <a:ext uri="{FF2B5EF4-FFF2-40B4-BE49-F238E27FC236}">
                <a16:creationId xmlns:a16="http://schemas.microsoft.com/office/drawing/2014/main" id="{9B8DD0CF-B6B8-460B-B44C-809C55C6AC3E}"/>
              </a:ext>
            </a:extLst>
          </p:cNvPr>
          <p:cNvSpPr/>
          <p:nvPr/>
        </p:nvSpPr>
        <p:spPr>
          <a:xfrm>
            <a:off x="6266861" y="3914917"/>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22" name="Action Button: Custom 21">
            <a:hlinkClick r:id="" action="ppaction://noaction" highlightClick="1">
              <a:snd r:embed="rId11" name="7. beep prend le train.wav"/>
            </a:hlinkClick>
            <a:extLst>
              <a:ext uri="{FF2B5EF4-FFF2-40B4-BE49-F238E27FC236}">
                <a16:creationId xmlns:a16="http://schemas.microsoft.com/office/drawing/2014/main" id="{9B8DD0CF-B6B8-460B-B44C-809C55C6AC3E}"/>
              </a:ext>
            </a:extLst>
          </p:cNvPr>
          <p:cNvSpPr/>
          <p:nvPr/>
        </p:nvSpPr>
        <p:spPr>
          <a:xfrm>
            <a:off x="6266861" y="4725159"/>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32" name="Action Button: Custom 21">
            <a:hlinkClick r:id="" action="ppaction://noaction" highlightClick="1">
              <a:snd r:embed="rId12" name="8. beep prendre le bateau.wav"/>
            </a:hlinkClick>
            <a:extLst>
              <a:ext uri="{FF2B5EF4-FFF2-40B4-BE49-F238E27FC236}">
                <a16:creationId xmlns:a16="http://schemas.microsoft.com/office/drawing/2014/main" id="{9B8DD0CF-B6B8-460B-B44C-809C55C6AC3E}"/>
              </a:ext>
            </a:extLst>
          </p:cNvPr>
          <p:cNvSpPr/>
          <p:nvPr/>
        </p:nvSpPr>
        <p:spPr>
          <a:xfrm>
            <a:off x="6266861" y="5473585"/>
            <a:ext cx="453788" cy="452927"/>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spTree>
    <p:extLst>
      <p:ext uri="{BB962C8B-B14F-4D97-AF65-F5344CB8AC3E}">
        <p14:creationId xmlns:p14="http://schemas.microsoft.com/office/powerpoint/2010/main" val="225045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3" name="Rounded Rectangle 46">
            <a:extLst>
              <a:ext uri="{FF2B5EF4-FFF2-40B4-BE49-F238E27FC236}">
                <a16:creationId xmlns:a16="http://schemas.microsoft.com/office/drawing/2014/main" id="{CBE14D19-A974-4F42-B0C5-30CC116272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4" y="23491"/>
            <a:ext cx="5629715" cy="1325563"/>
          </a:xfrm>
        </p:spPr>
        <p:txBody>
          <a:bodyPr>
            <a:normAutofit/>
          </a:bodyPr>
          <a:lstStyle/>
          <a:p>
            <a:pPr rtl="0" eaLnBrk="1" fontAlgn="auto" latinLnBrk="0" hangingPunct="1"/>
            <a:r>
              <a:rPr lang="en-GB" sz="3600" b="1" i="0" spc="0" baseline="0" dirty="0">
                <a:ln>
                  <a:noFill/>
                </a:ln>
                <a:solidFill>
                  <a:srgbClr val="FFFFFF"/>
                </a:solidFill>
                <a:effectLst/>
                <a:latin typeface="Century Gothic" panose="020B0502020202020204" pitchFamily="34" charset="0"/>
                <a:ea typeface="+mn-ea"/>
                <a:cs typeface="+mn-cs"/>
              </a:rPr>
              <a:t>Using the verb ‘dire’</a:t>
            </a:r>
            <a:endParaRPr lang="en-GB" dirty="0">
              <a:effectLst/>
            </a:endParaRPr>
          </a:p>
        </p:txBody>
      </p:sp>
      <p:sp>
        <p:nvSpPr>
          <p:cNvPr id="14" name="TextBox 13">
            <a:extLst>
              <a:ext uri="{FF2B5EF4-FFF2-40B4-BE49-F238E27FC236}">
                <a16:creationId xmlns:a16="http://schemas.microsoft.com/office/drawing/2014/main" id="{954EF753-D086-4435-AFB6-848AB5321DE9}"/>
              </a:ext>
            </a:extLst>
          </p:cNvPr>
          <p:cNvSpPr txBox="1"/>
          <p:nvPr/>
        </p:nvSpPr>
        <p:spPr>
          <a:xfrm>
            <a:off x="161483" y="1230126"/>
            <a:ext cx="1177997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In English, we can’t use the verbs ‘say’ or ‘tell’ on their own in a sentence.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You have to say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something</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or tell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something</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In French, the verb </a:t>
            </a:r>
            <a:r>
              <a:rPr kumimoji="0" lang="en-GB" sz="2400" b="0" i="1" u="none" strike="noStrike" kern="1200" cap="none" spc="0" normalizeH="0" baseline="0" noProof="0" dirty="0">
                <a:ln>
                  <a:noFill/>
                </a:ln>
                <a:solidFill>
                  <a:srgbClr val="115076"/>
                </a:solidFill>
                <a:effectLst/>
                <a:uLnTx/>
                <a:uFillTx/>
                <a:latin typeface="Century Gothic" panose="020F0302020204030204"/>
                <a:ea typeface="+mn-ea"/>
                <a:cs typeface="+mn-cs"/>
              </a:rPr>
              <a:t>dire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works in the same way:</a:t>
            </a:r>
          </a:p>
        </p:txBody>
      </p:sp>
      <p:sp>
        <p:nvSpPr>
          <p:cNvPr id="19" name="TextBox 18">
            <a:extLst>
              <a:ext uri="{FF2B5EF4-FFF2-40B4-BE49-F238E27FC236}">
                <a16:creationId xmlns:a16="http://schemas.microsoft.com/office/drawing/2014/main" id="{50009F7F-F604-4B2B-8C67-B2D1841EAF2C}"/>
              </a:ext>
            </a:extLst>
          </p:cNvPr>
          <p:cNvSpPr txBox="1"/>
          <p:nvPr/>
        </p:nvSpPr>
        <p:spPr>
          <a:xfrm>
            <a:off x="4511901" y="2865617"/>
            <a:ext cx="487609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115076"/>
                </a:solidFill>
                <a:effectLst/>
                <a:uLnTx/>
                <a:uFillTx/>
                <a:latin typeface="Century Gothic" panose="020F0302020204030204"/>
                <a:ea typeface="+mn-ea"/>
                <a:cs typeface="+mn-cs"/>
              </a:rPr>
              <a:t>She says </a:t>
            </a:r>
            <a:r>
              <a:rPr kumimoji="0" lang="en-GB" sz="3200" b="0" i="1" u="none" strike="noStrike" kern="1200" cap="none" spc="0" normalizeH="0" baseline="0" noProof="0" dirty="0">
                <a:ln>
                  <a:noFill/>
                </a:ln>
                <a:solidFill>
                  <a:srgbClr val="EE6000"/>
                </a:solidFill>
                <a:effectLst/>
                <a:uLnTx/>
                <a:uFillTx/>
                <a:latin typeface="Century Gothic" panose="020F0302020204030204"/>
                <a:ea typeface="+mn-ea"/>
                <a:cs typeface="+mn-cs"/>
              </a:rPr>
              <a:t>the sentence</a:t>
            </a:r>
            <a:r>
              <a:rPr kumimoji="0" lang="en-GB" sz="3200" b="0" i="1"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21" name="TextBox 20">
            <a:extLst>
              <a:ext uri="{FF2B5EF4-FFF2-40B4-BE49-F238E27FC236}">
                <a16:creationId xmlns:a16="http://schemas.microsoft.com/office/drawing/2014/main" id="{2DCC7F69-0986-45AE-9DF1-E2DC0CFA2528}"/>
              </a:ext>
            </a:extLst>
          </p:cNvPr>
          <p:cNvSpPr txBox="1"/>
          <p:nvPr/>
        </p:nvSpPr>
        <p:spPr>
          <a:xfrm>
            <a:off x="4511901" y="3569561"/>
            <a:ext cx="37367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115076"/>
                </a:solidFill>
                <a:effectLst/>
                <a:uLnTx/>
                <a:uFillTx/>
                <a:latin typeface="Century Gothic" panose="020F0302020204030204"/>
                <a:ea typeface="+mn-ea"/>
                <a:cs typeface="+mn-cs"/>
              </a:rPr>
              <a:t>She tells </a:t>
            </a:r>
            <a:r>
              <a:rPr kumimoji="0" lang="en-GB" sz="3200" b="0" i="1" u="none" strike="noStrike" kern="1200" cap="none" spc="0" normalizeH="0" baseline="0" noProof="0" dirty="0">
                <a:ln>
                  <a:noFill/>
                </a:ln>
                <a:solidFill>
                  <a:srgbClr val="EE6000"/>
                </a:solidFill>
                <a:effectLst/>
                <a:uLnTx/>
                <a:uFillTx/>
                <a:latin typeface="Century Gothic" panose="020F0302020204030204"/>
                <a:ea typeface="+mn-ea"/>
                <a:cs typeface="+mn-cs"/>
              </a:rPr>
              <a:t>the truth</a:t>
            </a:r>
            <a:r>
              <a:rPr kumimoji="0" lang="en-GB" sz="3200" b="0" i="1" u="none" strike="noStrike" kern="1200" cap="none" spc="0" normalizeH="0" baseline="0" noProof="0" dirty="0">
                <a:ln>
                  <a:noFill/>
                </a:ln>
                <a:solidFill>
                  <a:srgbClr val="115076"/>
                </a:solidFill>
                <a:effectLst/>
                <a:uLnTx/>
                <a:uFillTx/>
                <a:latin typeface="Century Gothic" panose="020F0302020204030204"/>
                <a:ea typeface="+mn-ea"/>
                <a:cs typeface="+mn-cs"/>
              </a:rPr>
              <a:t>.</a:t>
            </a:r>
            <a:endParaRPr kumimoji="0" lang="en-GB" sz="3200" b="1" i="1"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8310EFCC-6EAA-4EAD-8D6E-240B5EDC3A73}"/>
              </a:ext>
            </a:extLst>
          </p:cNvPr>
          <p:cNvSpPr txBox="1"/>
          <p:nvPr/>
        </p:nvSpPr>
        <p:spPr>
          <a:xfrm>
            <a:off x="7257482" y="1624067"/>
            <a:ext cx="4683976" cy="1428214"/>
          </a:xfrm>
          <a:prstGeom prst="wedgeEllipseCallout">
            <a:avLst>
              <a:gd name="adj1" fmla="val -52639"/>
              <a:gd name="adj2" fmla="val 39545"/>
            </a:avLst>
          </a:prstGeom>
          <a:solidFill>
            <a:srgbClr val="115076"/>
          </a:solidFill>
          <a:ln>
            <a:solidFill>
              <a:srgbClr val="EE6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We call these words the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object</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they ‘receive’ the action of the verb.</a:t>
            </a:r>
          </a:p>
        </p:txBody>
      </p:sp>
      <p:cxnSp>
        <p:nvCxnSpPr>
          <p:cNvPr id="24" name="Straight Connector 23">
            <a:extLst>
              <a:ext uri="{FF2B5EF4-FFF2-40B4-BE49-F238E27FC236}">
                <a16:creationId xmlns:a16="http://schemas.microsoft.com/office/drawing/2014/main" id="{66A8EADD-271A-49D5-BA10-E6F7B2B9713F}"/>
              </a:ext>
            </a:extLst>
          </p:cNvPr>
          <p:cNvCxnSpPr>
            <a:cxnSpLocks/>
          </p:cNvCxnSpPr>
          <p:nvPr/>
        </p:nvCxnSpPr>
        <p:spPr>
          <a:xfrm>
            <a:off x="6396288" y="3429000"/>
            <a:ext cx="2492428"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08AF35-9D06-4C79-9B80-3376C5991BAD}"/>
              </a:ext>
            </a:extLst>
          </p:cNvPr>
          <p:cNvCxnSpPr>
            <a:cxnSpLocks/>
          </p:cNvCxnSpPr>
          <p:nvPr/>
        </p:nvCxnSpPr>
        <p:spPr>
          <a:xfrm>
            <a:off x="6315161" y="4109966"/>
            <a:ext cx="1492089"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2A013A1-35C7-45C0-996D-D4A5EDD2E27C}"/>
              </a:ext>
            </a:extLst>
          </p:cNvPr>
          <p:cNvSpPr txBox="1"/>
          <p:nvPr/>
        </p:nvSpPr>
        <p:spPr>
          <a:xfrm>
            <a:off x="250542" y="2799786"/>
            <a:ext cx="45500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Elle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dit</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la phrase</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29" name="TextBox 28">
            <a:extLst>
              <a:ext uri="{FF2B5EF4-FFF2-40B4-BE49-F238E27FC236}">
                <a16:creationId xmlns:a16="http://schemas.microsoft.com/office/drawing/2014/main" id="{9C655566-2A56-41FB-8C7A-72A7D2B881AB}"/>
              </a:ext>
            </a:extLst>
          </p:cNvPr>
          <p:cNvSpPr txBox="1"/>
          <p:nvPr/>
        </p:nvSpPr>
        <p:spPr>
          <a:xfrm>
            <a:off x="250541" y="3446117"/>
            <a:ext cx="4216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Elle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dit</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la </a:t>
            </a: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vérité</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cxnSp>
        <p:nvCxnSpPr>
          <p:cNvPr id="31" name="Straight Connector 30">
            <a:extLst>
              <a:ext uri="{FF2B5EF4-FFF2-40B4-BE49-F238E27FC236}">
                <a16:creationId xmlns:a16="http://schemas.microsoft.com/office/drawing/2014/main" id="{75FF60B1-D9C0-41DC-864F-3E3A0BF6966A}"/>
              </a:ext>
            </a:extLst>
          </p:cNvPr>
          <p:cNvCxnSpPr>
            <a:cxnSpLocks/>
          </p:cNvCxnSpPr>
          <p:nvPr/>
        </p:nvCxnSpPr>
        <p:spPr>
          <a:xfrm>
            <a:off x="2072148" y="3507672"/>
            <a:ext cx="2295379"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3F8AA0-02A8-48C2-A066-923C4BF7EB27}"/>
              </a:ext>
            </a:extLst>
          </p:cNvPr>
          <p:cNvCxnSpPr>
            <a:cxnSpLocks/>
          </p:cNvCxnSpPr>
          <p:nvPr/>
        </p:nvCxnSpPr>
        <p:spPr>
          <a:xfrm>
            <a:off x="2072148" y="4109966"/>
            <a:ext cx="1989874" cy="0"/>
          </a:xfrm>
          <a:prstGeom prst="line">
            <a:avLst/>
          </a:prstGeom>
          <a:ln w="76200">
            <a:solidFill>
              <a:srgbClr val="EE6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81B1213-D431-4E59-8678-201207C1694C}"/>
              </a:ext>
            </a:extLst>
          </p:cNvPr>
          <p:cNvSpPr txBox="1"/>
          <p:nvPr/>
        </p:nvSpPr>
        <p:spPr>
          <a:xfrm>
            <a:off x="161483" y="4472126"/>
            <a:ext cx="808716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Some verbs can be used on their own in a sentence.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The verb ‘speak’ makes sense without an object:</a:t>
            </a:r>
          </a:p>
        </p:txBody>
      </p:sp>
      <p:sp>
        <p:nvSpPr>
          <p:cNvPr id="44" name="TextBox 43">
            <a:extLst>
              <a:ext uri="{FF2B5EF4-FFF2-40B4-BE49-F238E27FC236}">
                <a16:creationId xmlns:a16="http://schemas.microsoft.com/office/drawing/2014/main" id="{058CAD4B-58FE-45E0-AF1B-574188A1B5DA}"/>
              </a:ext>
            </a:extLst>
          </p:cNvPr>
          <p:cNvSpPr txBox="1"/>
          <p:nvPr/>
        </p:nvSpPr>
        <p:spPr>
          <a:xfrm>
            <a:off x="161483" y="5482571"/>
            <a:ext cx="23721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Il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parle</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45" name="TextBox 44">
            <a:extLst>
              <a:ext uri="{FF2B5EF4-FFF2-40B4-BE49-F238E27FC236}">
                <a16:creationId xmlns:a16="http://schemas.microsoft.com/office/drawing/2014/main" id="{72A298E6-C799-4980-96BC-DFF9101F59E1}"/>
              </a:ext>
            </a:extLst>
          </p:cNvPr>
          <p:cNvSpPr txBox="1"/>
          <p:nvPr/>
        </p:nvSpPr>
        <p:spPr>
          <a:xfrm>
            <a:off x="2533650" y="5547373"/>
            <a:ext cx="34015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115076"/>
                </a:solidFill>
                <a:effectLst/>
                <a:uLnTx/>
                <a:uFillTx/>
                <a:latin typeface="Century Gothic" panose="020F0302020204030204"/>
                <a:ea typeface="+mn-ea"/>
                <a:cs typeface="+mn-cs"/>
              </a:rPr>
              <a:t>He is speaking.</a:t>
            </a:r>
            <a:endParaRPr kumimoji="0" lang="en-GB" sz="3200" b="1" i="1"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8" name="TextBox 47">
            <a:extLst>
              <a:ext uri="{FF2B5EF4-FFF2-40B4-BE49-F238E27FC236}">
                <a16:creationId xmlns:a16="http://schemas.microsoft.com/office/drawing/2014/main" id="{F0EB660F-35BE-4DBE-AC9F-A72A1F26BBEA}"/>
              </a:ext>
            </a:extLst>
          </p:cNvPr>
          <p:cNvSpPr txBox="1"/>
          <p:nvPr/>
        </p:nvSpPr>
        <p:spPr>
          <a:xfrm>
            <a:off x="8326889" y="3492893"/>
            <a:ext cx="3737397" cy="1428214"/>
          </a:xfrm>
          <a:prstGeom prst="wedgeEllipseCallout">
            <a:avLst>
              <a:gd name="adj1" fmla="val -50207"/>
              <a:gd name="adj2" fmla="val -44593"/>
            </a:avLst>
          </a:prstGeom>
          <a:solidFill>
            <a:srgbClr val="115076"/>
          </a:solidFill>
          <a:ln>
            <a:solidFill>
              <a:srgbClr val="EE6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Verbs that need an object are called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transitive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0" i="1" u="none" strike="noStrike" kern="1200" cap="none" spc="0" normalizeH="0" baseline="0" noProof="0" dirty="0" err="1">
                <a:ln>
                  <a:noFill/>
                </a:ln>
                <a:solidFill>
                  <a:prstClr val="white"/>
                </a:solidFill>
                <a:effectLst/>
                <a:uLnTx/>
                <a:uFillTx/>
                <a:latin typeface="Century Gothic" panose="020F0302020204030204"/>
                <a:ea typeface="+mn-ea"/>
                <a:cs typeface="+mn-cs"/>
              </a:rPr>
              <a:t>vt</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t>
            </a:r>
          </a:p>
        </p:txBody>
      </p:sp>
      <p:sp>
        <p:nvSpPr>
          <p:cNvPr id="50" name="TextBox 49">
            <a:extLst>
              <a:ext uri="{FF2B5EF4-FFF2-40B4-BE49-F238E27FC236}">
                <a16:creationId xmlns:a16="http://schemas.microsoft.com/office/drawing/2014/main" id="{D0184FDF-A1F5-4475-89C1-45E715082A81}"/>
              </a:ext>
            </a:extLst>
          </p:cNvPr>
          <p:cNvSpPr txBox="1"/>
          <p:nvPr/>
        </p:nvSpPr>
        <p:spPr>
          <a:xfrm>
            <a:off x="6179169" y="5254218"/>
            <a:ext cx="5963356" cy="995422"/>
          </a:xfrm>
          <a:prstGeom prst="wedgeEllipseCallout">
            <a:avLst>
              <a:gd name="adj1" fmla="val -57949"/>
              <a:gd name="adj2" fmla="val 24129"/>
            </a:avLst>
          </a:prstGeom>
          <a:solidFill>
            <a:srgbClr val="115076"/>
          </a:solidFill>
          <a:ln>
            <a:solidFill>
              <a:srgbClr val="EE6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Verbs that don’t need an object are called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intransitive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rPr>
              <a:t>vi</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Tree>
    <p:extLst>
      <p:ext uri="{BB962C8B-B14F-4D97-AF65-F5344CB8AC3E}">
        <p14:creationId xmlns:p14="http://schemas.microsoft.com/office/powerpoint/2010/main" val="4040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8" grpId="0" animBg="1"/>
      <p:bldP spid="28" grpId="0"/>
      <p:bldP spid="29" grpId="0"/>
      <p:bldP spid="43" grpId="0"/>
      <p:bldP spid="44" grpId="0"/>
      <p:bldP spid="45" grpId="0"/>
      <p:bldP spid="48"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3" name="Rounded Rectangle 46">
            <a:extLst>
              <a:ext uri="{FF2B5EF4-FFF2-40B4-BE49-F238E27FC236}">
                <a16:creationId xmlns:a16="http://schemas.microsoft.com/office/drawing/2014/main" id="{01F03E95-CC49-4EA3-ADA4-970425A076B5}"/>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lire</a:t>
            </a:r>
          </a:p>
        </p:txBody>
      </p:sp>
      <p:pic>
        <p:nvPicPr>
          <p:cNvPr id="45" name="Picture 44" descr="background rectangle ">
            <a:extLst>
              <a:ext uri="{FF2B5EF4-FFF2-40B4-BE49-F238E27FC236}">
                <a16:creationId xmlns:a16="http://schemas.microsoft.com/office/drawing/2014/main" id="{3A7BBB48-58D3-4A00-95A6-12C738F06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96864"/>
            <a:ext cx="7269805" cy="867128"/>
          </a:xfrm>
          <a:prstGeom prst="rect">
            <a:avLst/>
          </a:prstGeom>
        </p:spPr>
      </p:pic>
      <p:sp>
        <p:nvSpPr>
          <p:cNvPr id="2" name="Title 1"/>
          <p:cNvSpPr>
            <a:spLocks noGrp="1"/>
          </p:cNvSpPr>
          <p:nvPr>
            <p:ph type="title"/>
          </p:nvPr>
        </p:nvSpPr>
        <p:spPr>
          <a:xfrm>
            <a:off x="67247" y="16372"/>
            <a:ext cx="4821195" cy="1325563"/>
          </a:xfrm>
        </p:spPr>
        <p:txBody>
          <a:bodyPr/>
          <a:lstStyle/>
          <a:p>
            <a:pPr rtl="0" eaLnBrk="1" latinLnBrk="0" hangingPunct="1"/>
            <a:r>
              <a:rPr lang="en-GB" sz="3400" b="1" dirty="0">
                <a:solidFill>
                  <a:srgbClr val="FFFFFF"/>
                </a:solidFill>
                <a:ea typeface="+mn-ea"/>
                <a:cs typeface="+mn-cs"/>
              </a:rPr>
              <a:t>‘Dire’ </a:t>
            </a:r>
            <a:r>
              <a:rPr lang="en-GB" sz="3400" b="1" dirty="0" err="1">
                <a:solidFill>
                  <a:srgbClr val="FFFFFF"/>
                </a:solidFill>
                <a:ea typeface="+mn-ea"/>
                <a:cs typeface="+mn-cs"/>
              </a:rPr>
              <a:t>ou</a:t>
            </a:r>
            <a:r>
              <a:rPr lang="en-GB" sz="3400" b="1" dirty="0">
                <a:solidFill>
                  <a:srgbClr val="FFFFFF"/>
                </a:solidFill>
                <a:ea typeface="+mn-ea"/>
                <a:cs typeface="+mn-cs"/>
              </a:rPr>
              <a:t> ‘</a:t>
            </a:r>
            <a:r>
              <a:rPr lang="en-GB" sz="3400" b="1" dirty="0" err="1">
                <a:solidFill>
                  <a:srgbClr val="FFFFFF"/>
                </a:solidFill>
                <a:ea typeface="+mn-ea"/>
                <a:cs typeface="+mn-cs"/>
              </a:rPr>
              <a:t>parler</a:t>
            </a:r>
            <a:r>
              <a:rPr lang="en-GB" sz="3400" b="1" dirty="0">
                <a:solidFill>
                  <a:srgbClr val="FFFFFF"/>
                </a:solidFill>
                <a:ea typeface="+mn-ea"/>
                <a:cs typeface="+mn-cs"/>
              </a:rPr>
              <a:t>’ ?</a:t>
            </a:r>
            <a:endParaRPr lang="en-GB" dirty="0">
              <a:effectLst/>
            </a:endParaRPr>
          </a:p>
        </p:txBody>
      </p:sp>
      <p:graphicFrame>
        <p:nvGraphicFramePr>
          <p:cNvPr id="3" name="Table 2">
            <a:extLst>
              <a:ext uri="{FF2B5EF4-FFF2-40B4-BE49-F238E27FC236}">
                <a16:creationId xmlns:a16="http://schemas.microsoft.com/office/drawing/2014/main" id="{75C82A9F-EDAC-403B-978A-C23ACBD6557D}"/>
              </a:ext>
            </a:extLst>
          </p:cNvPr>
          <p:cNvGraphicFramePr>
            <a:graphicFrameLocks noGrp="1"/>
          </p:cNvGraphicFramePr>
          <p:nvPr>
            <p:extLst/>
          </p:nvPr>
        </p:nvGraphicFramePr>
        <p:xfrm>
          <a:off x="1596000" y="2026488"/>
          <a:ext cx="9000000" cy="36576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521504341"/>
                    </a:ext>
                  </a:extLst>
                </a:gridCol>
                <a:gridCol w="2880000">
                  <a:extLst>
                    <a:ext uri="{9D8B030D-6E8A-4147-A177-3AD203B41FA5}">
                      <a16:colId xmlns:a16="http://schemas.microsoft.com/office/drawing/2014/main" val="3175962422"/>
                    </a:ext>
                  </a:extLst>
                </a:gridCol>
                <a:gridCol w="1080000">
                  <a:extLst>
                    <a:ext uri="{9D8B030D-6E8A-4147-A177-3AD203B41FA5}">
                      <a16:colId xmlns:a16="http://schemas.microsoft.com/office/drawing/2014/main" val="2622270075"/>
                    </a:ext>
                  </a:extLst>
                </a:gridCol>
                <a:gridCol w="540000">
                  <a:extLst>
                    <a:ext uri="{9D8B030D-6E8A-4147-A177-3AD203B41FA5}">
                      <a16:colId xmlns:a16="http://schemas.microsoft.com/office/drawing/2014/main" val="1884257802"/>
                    </a:ext>
                  </a:extLst>
                </a:gridCol>
                <a:gridCol w="2880000">
                  <a:extLst>
                    <a:ext uri="{9D8B030D-6E8A-4147-A177-3AD203B41FA5}">
                      <a16:colId xmlns:a16="http://schemas.microsoft.com/office/drawing/2014/main" val="2772570592"/>
                    </a:ext>
                  </a:extLst>
                </a:gridCol>
                <a:gridCol w="1080000">
                  <a:extLst>
                    <a:ext uri="{9D8B030D-6E8A-4147-A177-3AD203B41FA5}">
                      <a16:colId xmlns:a16="http://schemas.microsoft.com/office/drawing/2014/main" val="504483608"/>
                    </a:ext>
                  </a:extLst>
                </a:gridCol>
              </a:tblGrid>
              <a:tr h="411480">
                <a:tc rowSpan="2">
                  <a:txBody>
                    <a:bodyPr/>
                    <a:lstStyle/>
                    <a:p>
                      <a:pPr algn="l"/>
                      <a:r>
                        <a:rPr lang="en-GB" sz="2400" b="1" dirty="0">
                          <a:solidFill>
                            <a:srgbClr val="115076"/>
                          </a:solidFill>
                        </a:rPr>
                        <a:t>1)</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dirty="0">
                          <a:solidFill>
                            <a:srgbClr val="115076"/>
                          </a:solidFill>
                        </a:rPr>
                        <a:t>Elle            un mot </a:t>
                      </a:r>
                      <a:r>
                        <a:rPr lang="en-GB" sz="2400" dirty="0" err="1">
                          <a:solidFill>
                            <a:srgbClr val="115076"/>
                          </a:solidFill>
                        </a:rPr>
                        <a:t>en</a:t>
                      </a:r>
                      <a:r>
                        <a:rPr lang="en-GB" sz="2400" dirty="0">
                          <a:solidFill>
                            <a:srgbClr val="115076"/>
                          </a:solidFill>
                        </a:rPr>
                        <a:t> </a:t>
                      </a:r>
                      <a:r>
                        <a:rPr lang="en-GB" sz="2400" dirty="0" err="1">
                          <a:solidFill>
                            <a:srgbClr val="115076"/>
                          </a:solidFill>
                        </a:rPr>
                        <a:t>français</a:t>
                      </a:r>
                      <a:r>
                        <a:rPr lang="en-GB" sz="2400" dirty="0">
                          <a:solidFill>
                            <a:srgbClr val="115076"/>
                          </a:solidFill>
                        </a:rPr>
                        <a:t>.</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dirty="0" err="1">
                          <a:solidFill>
                            <a:srgbClr val="115076"/>
                          </a:solidFill>
                        </a:rPr>
                        <a:t>parle</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b="1" dirty="0">
                          <a:solidFill>
                            <a:srgbClr val="115076"/>
                          </a:solidFill>
                        </a:rPr>
                        <a:t>5)</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dirty="0">
                          <a:solidFill>
                            <a:srgbClr val="115076"/>
                          </a:solidFill>
                        </a:rPr>
                        <a:t>Il           </a:t>
                      </a:r>
                      <a:r>
                        <a:rPr lang="en-GB" sz="2400" dirty="0" err="1">
                          <a:solidFill>
                            <a:srgbClr val="115076"/>
                          </a:solidFill>
                        </a:rPr>
                        <a:t>souvent</a:t>
                      </a:r>
                      <a:r>
                        <a:rPr lang="en-GB" sz="2400" dirty="0">
                          <a:solidFill>
                            <a:srgbClr val="115076"/>
                          </a:solidFill>
                        </a:rPr>
                        <a:t>.</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dirty="0" err="1">
                          <a:solidFill>
                            <a:srgbClr val="115076"/>
                          </a:solidFill>
                        </a:rPr>
                        <a:t>parle</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668703"/>
                  </a:ext>
                </a:extLst>
              </a:tr>
              <a:tr h="411480">
                <a:tc vMerge="1">
                  <a:txBody>
                    <a:bodyPr/>
                    <a:lstStyle/>
                    <a:p>
                      <a:endParaRPr lang="en-GB"/>
                    </a:p>
                  </a:txBody>
                  <a:tcPr/>
                </a:tc>
                <a:tc vMerge="1">
                  <a:txBody>
                    <a:bodyPr/>
                    <a:lstStyle/>
                    <a:p>
                      <a:endParaRPr lang="en-GB"/>
                    </a:p>
                  </a:txBody>
                  <a:tcPr/>
                </a:tc>
                <a:tc>
                  <a:txBody>
                    <a:bodyPr/>
                    <a:lstStyle/>
                    <a:p>
                      <a:pPr algn="l"/>
                      <a:r>
                        <a:rPr lang="en-GB" sz="2400" dirty="0" err="1">
                          <a:solidFill>
                            <a:srgbClr val="115076"/>
                          </a:solidFill>
                        </a:rPr>
                        <a:t>dit</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tc>
                  <a:txBody>
                    <a:bodyPr/>
                    <a:lstStyle/>
                    <a:p>
                      <a:pPr algn="l"/>
                      <a:r>
                        <a:rPr lang="en-GB" sz="2400" dirty="0" err="1">
                          <a:solidFill>
                            <a:srgbClr val="115076"/>
                          </a:solidFill>
                        </a:rPr>
                        <a:t>dit</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033856"/>
                  </a:ext>
                </a:extLst>
              </a:tr>
              <a:tr h="411480">
                <a:tc rowSpan="2">
                  <a:txBody>
                    <a:bodyPr/>
                    <a:lstStyle/>
                    <a:p>
                      <a:pPr algn="l"/>
                      <a:r>
                        <a:rPr lang="en-GB" sz="2400" b="1" dirty="0">
                          <a:solidFill>
                            <a:srgbClr val="115076"/>
                          </a:solidFill>
                        </a:rPr>
                        <a:t>2)</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dirty="0">
                          <a:solidFill>
                            <a:srgbClr val="115076"/>
                          </a:solidFill>
                        </a:rPr>
                        <a:t>Il            quoi ?</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dirty="0" err="1">
                          <a:solidFill>
                            <a:srgbClr val="115076"/>
                          </a:solidFill>
                        </a:rPr>
                        <a:t>parle</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b="1" dirty="0">
                          <a:solidFill>
                            <a:srgbClr val="115076"/>
                          </a:solidFill>
                        </a:rPr>
                        <a:t>6)</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dirty="0">
                          <a:solidFill>
                            <a:srgbClr val="115076"/>
                          </a:solidFill>
                        </a:rPr>
                        <a:t>Mariam            à Sébastien.</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dirty="0" err="1">
                          <a:solidFill>
                            <a:srgbClr val="115076"/>
                          </a:solidFill>
                        </a:rPr>
                        <a:t>parle</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0078828"/>
                  </a:ext>
                </a:extLst>
              </a:tr>
              <a:tr h="411480">
                <a:tc vMerge="1">
                  <a:txBody>
                    <a:bodyPr/>
                    <a:lstStyle/>
                    <a:p>
                      <a:endParaRPr lang="en-GB"/>
                    </a:p>
                  </a:txBody>
                  <a:tcPr/>
                </a:tc>
                <a:tc vMerge="1">
                  <a:txBody>
                    <a:bodyPr/>
                    <a:lstStyle/>
                    <a:p>
                      <a:endParaRPr lang="en-GB"/>
                    </a:p>
                  </a:txBody>
                  <a:tcPr/>
                </a:tc>
                <a:tc>
                  <a:txBody>
                    <a:bodyPr/>
                    <a:lstStyle/>
                    <a:p>
                      <a:pPr algn="l"/>
                      <a:r>
                        <a:rPr lang="en-GB" sz="2400" dirty="0" err="1">
                          <a:solidFill>
                            <a:srgbClr val="115076"/>
                          </a:solidFill>
                        </a:rPr>
                        <a:t>dit</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tc>
                  <a:txBody>
                    <a:bodyPr/>
                    <a:lstStyle/>
                    <a:p>
                      <a:pPr algn="l"/>
                      <a:r>
                        <a:rPr lang="en-GB" sz="2400" dirty="0" err="1">
                          <a:solidFill>
                            <a:srgbClr val="115076"/>
                          </a:solidFill>
                        </a:rPr>
                        <a:t>dit</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948443"/>
                  </a:ext>
                </a:extLst>
              </a:tr>
              <a:tr h="411480">
                <a:tc rowSpan="2">
                  <a:txBody>
                    <a:bodyPr/>
                    <a:lstStyle/>
                    <a:p>
                      <a:pPr algn="l"/>
                      <a:r>
                        <a:rPr lang="en-GB" sz="2400" b="1" dirty="0">
                          <a:solidFill>
                            <a:srgbClr val="115076"/>
                          </a:solidFill>
                        </a:rPr>
                        <a:t>3)</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dirty="0" err="1">
                          <a:solidFill>
                            <a:srgbClr val="115076"/>
                          </a:solidFill>
                        </a:rPr>
                        <a:t>Émilie</a:t>
                      </a:r>
                      <a:r>
                        <a:rPr lang="en-GB" sz="2400" dirty="0">
                          <a:solidFill>
                            <a:srgbClr val="115076"/>
                          </a:solidFill>
                        </a:rPr>
                        <a:t>            </a:t>
                      </a:r>
                      <a:r>
                        <a:rPr lang="en-GB" sz="2400" dirty="0" err="1">
                          <a:solidFill>
                            <a:srgbClr val="115076"/>
                          </a:solidFill>
                        </a:rPr>
                        <a:t>en</a:t>
                      </a:r>
                      <a:r>
                        <a:rPr lang="en-GB" sz="2400" dirty="0">
                          <a:solidFill>
                            <a:srgbClr val="115076"/>
                          </a:solidFill>
                        </a:rPr>
                        <a:t> </a:t>
                      </a:r>
                      <a:r>
                        <a:rPr lang="en-GB" sz="2400" dirty="0" err="1">
                          <a:solidFill>
                            <a:srgbClr val="115076"/>
                          </a:solidFill>
                        </a:rPr>
                        <a:t>anglais</a:t>
                      </a:r>
                      <a:r>
                        <a:rPr lang="en-GB" sz="2400" dirty="0">
                          <a:solidFill>
                            <a:srgbClr val="115076"/>
                          </a:solidFill>
                        </a:rPr>
                        <a:t>.</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dirty="0" err="1">
                          <a:solidFill>
                            <a:srgbClr val="115076"/>
                          </a:solidFill>
                        </a:rPr>
                        <a:t>parle</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b="1" dirty="0">
                          <a:solidFill>
                            <a:srgbClr val="115076"/>
                          </a:solidFill>
                        </a:rPr>
                        <a:t>7)</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dirty="0">
                          <a:solidFill>
                            <a:srgbClr val="115076"/>
                          </a:solidFill>
                        </a:rPr>
                        <a:t>André          </a:t>
                      </a:r>
                      <a:r>
                        <a:rPr lang="en-GB" sz="2400" dirty="0" err="1">
                          <a:solidFill>
                            <a:srgbClr val="115076"/>
                          </a:solidFill>
                        </a:rPr>
                        <a:t>rarement</a:t>
                      </a:r>
                      <a:r>
                        <a:rPr lang="en-GB" sz="2400" dirty="0">
                          <a:solidFill>
                            <a:srgbClr val="115076"/>
                          </a:solidFill>
                        </a:rPr>
                        <a:t> merci.</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dirty="0" err="1">
                          <a:solidFill>
                            <a:srgbClr val="115076"/>
                          </a:solidFill>
                        </a:rPr>
                        <a:t>parle</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2566013"/>
                  </a:ext>
                </a:extLst>
              </a:tr>
              <a:tr h="411480">
                <a:tc vMerge="1">
                  <a:txBody>
                    <a:bodyPr/>
                    <a:lstStyle/>
                    <a:p>
                      <a:endParaRPr lang="en-GB"/>
                    </a:p>
                  </a:txBody>
                  <a:tcPr/>
                </a:tc>
                <a:tc vMerge="1">
                  <a:txBody>
                    <a:bodyPr/>
                    <a:lstStyle/>
                    <a:p>
                      <a:endParaRPr lang="en-GB"/>
                    </a:p>
                  </a:txBody>
                  <a:tcPr/>
                </a:tc>
                <a:tc>
                  <a:txBody>
                    <a:bodyPr/>
                    <a:lstStyle/>
                    <a:p>
                      <a:pPr algn="l"/>
                      <a:r>
                        <a:rPr lang="en-GB" sz="2400" dirty="0" err="1">
                          <a:solidFill>
                            <a:srgbClr val="115076"/>
                          </a:solidFill>
                        </a:rPr>
                        <a:t>dit</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tc>
                  <a:txBody>
                    <a:bodyPr/>
                    <a:lstStyle/>
                    <a:p>
                      <a:pPr algn="l"/>
                      <a:r>
                        <a:rPr lang="en-GB" sz="2400" dirty="0" err="1">
                          <a:solidFill>
                            <a:srgbClr val="115076"/>
                          </a:solidFill>
                        </a:rPr>
                        <a:t>dit</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623531"/>
                  </a:ext>
                </a:extLst>
              </a:tr>
              <a:tr h="411480">
                <a:tc rowSpan="2">
                  <a:txBody>
                    <a:bodyPr/>
                    <a:lstStyle/>
                    <a:p>
                      <a:pPr algn="l"/>
                      <a:r>
                        <a:rPr lang="en-GB" sz="2400" b="1" dirty="0">
                          <a:solidFill>
                            <a:srgbClr val="115076"/>
                          </a:solidFill>
                        </a:rPr>
                        <a:t>4)</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dirty="0">
                          <a:solidFill>
                            <a:srgbClr val="115076"/>
                          </a:solidFill>
                        </a:rPr>
                        <a:t>Claude           bonjour à Louise.</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dirty="0" err="1">
                          <a:solidFill>
                            <a:srgbClr val="115076"/>
                          </a:solidFill>
                        </a:rPr>
                        <a:t>parle</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b="1" dirty="0">
                          <a:solidFill>
                            <a:srgbClr val="115076"/>
                          </a:solidFill>
                        </a:rPr>
                        <a:t>8)</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2400" dirty="0">
                          <a:solidFill>
                            <a:srgbClr val="115076"/>
                          </a:solidFill>
                        </a:rPr>
                        <a:t>Elle           à qui ?</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400" dirty="0" err="1">
                          <a:solidFill>
                            <a:srgbClr val="115076"/>
                          </a:solidFill>
                        </a:rPr>
                        <a:t>parle</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791864"/>
                  </a:ext>
                </a:extLst>
              </a:tr>
              <a:tr h="411480">
                <a:tc vMerge="1">
                  <a:txBody>
                    <a:bodyPr/>
                    <a:lstStyle/>
                    <a:p>
                      <a:endParaRPr lang="en-GB"/>
                    </a:p>
                  </a:txBody>
                  <a:tcPr/>
                </a:tc>
                <a:tc vMerge="1">
                  <a:txBody>
                    <a:bodyPr/>
                    <a:lstStyle/>
                    <a:p>
                      <a:endParaRPr lang="en-GB"/>
                    </a:p>
                  </a:txBody>
                  <a:tcPr/>
                </a:tc>
                <a:tc>
                  <a:txBody>
                    <a:bodyPr/>
                    <a:lstStyle/>
                    <a:p>
                      <a:pPr algn="l"/>
                      <a:r>
                        <a:rPr lang="en-GB" sz="2400" dirty="0" err="1">
                          <a:solidFill>
                            <a:srgbClr val="115076"/>
                          </a:solidFill>
                        </a:rPr>
                        <a:t>dit</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tc>
                  <a:txBody>
                    <a:bodyPr/>
                    <a:lstStyle/>
                    <a:p>
                      <a:pPr algn="l"/>
                      <a:r>
                        <a:rPr lang="en-GB" sz="2400" dirty="0" err="1">
                          <a:solidFill>
                            <a:srgbClr val="115076"/>
                          </a:solidFill>
                        </a:rPr>
                        <a:t>dit</a:t>
                      </a:r>
                      <a:endParaRPr lang="en-GB" sz="24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592123"/>
                  </a:ext>
                </a:extLst>
              </a:tr>
            </a:tbl>
          </a:graphicData>
        </a:graphic>
      </p:graphicFrame>
      <p:sp>
        <p:nvSpPr>
          <p:cNvPr id="4" name="Rectangle: Rounded Corners 3">
            <a:extLst>
              <a:ext uri="{FF2B5EF4-FFF2-40B4-BE49-F238E27FC236}">
                <a16:creationId xmlns:a16="http://schemas.microsoft.com/office/drawing/2014/main" id="{D4CF05C8-8342-4BC3-9EB6-F5351099C5D3}"/>
              </a:ext>
            </a:extLst>
          </p:cNvPr>
          <p:cNvSpPr/>
          <p:nvPr/>
        </p:nvSpPr>
        <p:spPr>
          <a:xfrm>
            <a:off x="2796700" y="2102688"/>
            <a:ext cx="781050" cy="361950"/>
          </a:xfrm>
          <a:prstGeom prst="roundRect">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0" name="Rectangle: Rounded Corners 39">
            <a:extLst>
              <a:ext uri="{FF2B5EF4-FFF2-40B4-BE49-F238E27FC236}">
                <a16:creationId xmlns:a16="http://schemas.microsoft.com/office/drawing/2014/main" id="{F4D56196-F000-4A31-A43C-87011D6A99BA}"/>
              </a:ext>
            </a:extLst>
          </p:cNvPr>
          <p:cNvSpPr/>
          <p:nvPr/>
        </p:nvSpPr>
        <p:spPr>
          <a:xfrm>
            <a:off x="2477844" y="2994009"/>
            <a:ext cx="781050" cy="361950"/>
          </a:xfrm>
          <a:prstGeom prst="roundRect">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1" name="Rectangle: Rounded Corners 40">
            <a:extLst>
              <a:ext uri="{FF2B5EF4-FFF2-40B4-BE49-F238E27FC236}">
                <a16:creationId xmlns:a16="http://schemas.microsoft.com/office/drawing/2014/main" id="{E6554A79-461C-462D-811B-A333CC570F9D}"/>
              </a:ext>
            </a:extLst>
          </p:cNvPr>
          <p:cNvSpPr/>
          <p:nvPr/>
        </p:nvSpPr>
        <p:spPr>
          <a:xfrm>
            <a:off x="3131419" y="3893388"/>
            <a:ext cx="781050" cy="361950"/>
          </a:xfrm>
          <a:prstGeom prst="roundRect">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4" name="Rectangle: Rounded Corners 43">
            <a:extLst>
              <a:ext uri="{FF2B5EF4-FFF2-40B4-BE49-F238E27FC236}">
                <a16:creationId xmlns:a16="http://schemas.microsoft.com/office/drawing/2014/main" id="{8CA9A2AF-129E-4EEA-8986-C9C84EB04274}"/>
              </a:ext>
            </a:extLst>
          </p:cNvPr>
          <p:cNvSpPr/>
          <p:nvPr/>
        </p:nvSpPr>
        <p:spPr>
          <a:xfrm>
            <a:off x="3370888" y="4824910"/>
            <a:ext cx="781050" cy="361950"/>
          </a:xfrm>
          <a:prstGeom prst="roundRect">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6" name="Rectangle: Rounded Corners 45">
            <a:extLst>
              <a:ext uri="{FF2B5EF4-FFF2-40B4-BE49-F238E27FC236}">
                <a16:creationId xmlns:a16="http://schemas.microsoft.com/office/drawing/2014/main" id="{487B7296-C10A-43A1-AE90-7F6B8F32364A}"/>
              </a:ext>
            </a:extLst>
          </p:cNvPr>
          <p:cNvSpPr/>
          <p:nvPr/>
        </p:nvSpPr>
        <p:spPr>
          <a:xfrm>
            <a:off x="6898328" y="2102688"/>
            <a:ext cx="781050" cy="361950"/>
          </a:xfrm>
          <a:prstGeom prst="roundRect">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7" name="Rectangle: Rounded Corners 46">
            <a:extLst>
              <a:ext uri="{FF2B5EF4-FFF2-40B4-BE49-F238E27FC236}">
                <a16:creationId xmlns:a16="http://schemas.microsoft.com/office/drawing/2014/main" id="{DF3D74AE-3093-475D-B976-8C3339361E91}"/>
              </a:ext>
            </a:extLst>
          </p:cNvPr>
          <p:cNvSpPr/>
          <p:nvPr/>
        </p:nvSpPr>
        <p:spPr>
          <a:xfrm>
            <a:off x="7959250" y="2994009"/>
            <a:ext cx="781050" cy="361950"/>
          </a:xfrm>
          <a:prstGeom prst="roundRect">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8" name="Rectangle: Rounded Corners 47">
            <a:extLst>
              <a:ext uri="{FF2B5EF4-FFF2-40B4-BE49-F238E27FC236}">
                <a16:creationId xmlns:a16="http://schemas.microsoft.com/office/drawing/2014/main" id="{5D9F8407-5E6F-4E8D-BA23-881E7AAB33FA}"/>
              </a:ext>
            </a:extLst>
          </p:cNvPr>
          <p:cNvSpPr/>
          <p:nvPr/>
        </p:nvSpPr>
        <p:spPr>
          <a:xfrm>
            <a:off x="7711525" y="3893388"/>
            <a:ext cx="781050" cy="361950"/>
          </a:xfrm>
          <a:prstGeom prst="roundRect">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9" name="Rectangle: Rounded Corners 48">
            <a:extLst>
              <a:ext uri="{FF2B5EF4-FFF2-40B4-BE49-F238E27FC236}">
                <a16:creationId xmlns:a16="http://schemas.microsoft.com/office/drawing/2014/main" id="{8C4FDADE-21CB-4DB9-986D-E1050734AE04}"/>
              </a:ext>
            </a:extLst>
          </p:cNvPr>
          <p:cNvSpPr/>
          <p:nvPr/>
        </p:nvSpPr>
        <p:spPr>
          <a:xfrm>
            <a:off x="7249791" y="4828186"/>
            <a:ext cx="781050" cy="361950"/>
          </a:xfrm>
          <a:prstGeom prst="roundRect">
            <a:avLst/>
          </a:prstGeom>
          <a:solidFill>
            <a:srgbClr val="115076"/>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Rectangle: Rounded Corners 49">
            <a:extLst>
              <a:ext uri="{FF2B5EF4-FFF2-40B4-BE49-F238E27FC236}">
                <a16:creationId xmlns:a16="http://schemas.microsoft.com/office/drawing/2014/main" id="{EEC22DA0-5CA2-46BF-B1BC-1994DD339B0A}"/>
              </a:ext>
            </a:extLst>
          </p:cNvPr>
          <p:cNvSpPr/>
          <p:nvPr/>
        </p:nvSpPr>
        <p:spPr>
          <a:xfrm>
            <a:off x="5025475" y="2517554"/>
            <a:ext cx="1051475" cy="361950"/>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Rectangle: Rounded Corners 50">
            <a:extLst>
              <a:ext uri="{FF2B5EF4-FFF2-40B4-BE49-F238E27FC236}">
                <a16:creationId xmlns:a16="http://schemas.microsoft.com/office/drawing/2014/main" id="{15D808CC-2836-4E14-ABD3-5D0654051F45}"/>
              </a:ext>
            </a:extLst>
          </p:cNvPr>
          <p:cNvSpPr/>
          <p:nvPr/>
        </p:nvSpPr>
        <p:spPr>
          <a:xfrm>
            <a:off x="5026741" y="3465820"/>
            <a:ext cx="1051475" cy="361950"/>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2" name="Rectangle: Rounded Corners 51">
            <a:extLst>
              <a:ext uri="{FF2B5EF4-FFF2-40B4-BE49-F238E27FC236}">
                <a16:creationId xmlns:a16="http://schemas.microsoft.com/office/drawing/2014/main" id="{9596F020-DD35-46FB-88C8-4A9394C4D618}"/>
              </a:ext>
            </a:extLst>
          </p:cNvPr>
          <p:cNvSpPr/>
          <p:nvPr/>
        </p:nvSpPr>
        <p:spPr>
          <a:xfrm>
            <a:off x="5025474" y="3915616"/>
            <a:ext cx="1051475" cy="361950"/>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3" name="Rectangle: Rounded Corners 52">
            <a:extLst>
              <a:ext uri="{FF2B5EF4-FFF2-40B4-BE49-F238E27FC236}">
                <a16:creationId xmlns:a16="http://schemas.microsoft.com/office/drawing/2014/main" id="{CA695F76-FC61-4A98-9D77-FEDF1E008C95}"/>
              </a:ext>
            </a:extLst>
          </p:cNvPr>
          <p:cNvSpPr/>
          <p:nvPr/>
        </p:nvSpPr>
        <p:spPr>
          <a:xfrm>
            <a:off x="5025475" y="5289862"/>
            <a:ext cx="1051475" cy="361950"/>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4" name="Rectangle: Rounded Corners 53">
            <a:extLst>
              <a:ext uri="{FF2B5EF4-FFF2-40B4-BE49-F238E27FC236}">
                <a16:creationId xmlns:a16="http://schemas.microsoft.com/office/drawing/2014/main" id="{753726C5-92F3-4D11-967F-E8CF7885CC56}"/>
              </a:ext>
            </a:extLst>
          </p:cNvPr>
          <p:cNvSpPr/>
          <p:nvPr/>
        </p:nvSpPr>
        <p:spPr>
          <a:xfrm>
            <a:off x="9525475" y="2083638"/>
            <a:ext cx="1051475" cy="361950"/>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5" name="Rectangle: Rounded Corners 54">
            <a:extLst>
              <a:ext uri="{FF2B5EF4-FFF2-40B4-BE49-F238E27FC236}">
                <a16:creationId xmlns:a16="http://schemas.microsoft.com/office/drawing/2014/main" id="{A70A876E-F7C4-429A-B6EE-2B0EA8F5782F}"/>
              </a:ext>
            </a:extLst>
          </p:cNvPr>
          <p:cNvSpPr/>
          <p:nvPr/>
        </p:nvSpPr>
        <p:spPr>
          <a:xfrm>
            <a:off x="9525475" y="2997183"/>
            <a:ext cx="1051475" cy="361950"/>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6" name="Rectangle: Rounded Corners 55">
            <a:extLst>
              <a:ext uri="{FF2B5EF4-FFF2-40B4-BE49-F238E27FC236}">
                <a16:creationId xmlns:a16="http://schemas.microsoft.com/office/drawing/2014/main" id="{83043533-6C35-4FDD-A374-74984FF59EF2}"/>
              </a:ext>
            </a:extLst>
          </p:cNvPr>
          <p:cNvSpPr/>
          <p:nvPr/>
        </p:nvSpPr>
        <p:spPr>
          <a:xfrm>
            <a:off x="9525474" y="4362859"/>
            <a:ext cx="1051475" cy="361950"/>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7" name="Rectangle: Rounded Corners 56">
            <a:extLst>
              <a:ext uri="{FF2B5EF4-FFF2-40B4-BE49-F238E27FC236}">
                <a16:creationId xmlns:a16="http://schemas.microsoft.com/office/drawing/2014/main" id="{943FBEC5-C6B5-46E4-B1EA-F573AB9FA6DC}"/>
              </a:ext>
            </a:extLst>
          </p:cNvPr>
          <p:cNvSpPr/>
          <p:nvPr/>
        </p:nvSpPr>
        <p:spPr>
          <a:xfrm>
            <a:off x="9525473" y="4839726"/>
            <a:ext cx="1051475" cy="361950"/>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E1BCD9AD-F881-4C44-9F75-E335412D95B9}"/>
              </a:ext>
            </a:extLst>
          </p:cNvPr>
          <p:cNvSpPr txBox="1"/>
          <p:nvPr/>
        </p:nvSpPr>
        <p:spPr>
          <a:xfrm>
            <a:off x="302408" y="1279954"/>
            <a:ext cx="43508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Écris</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1-8 et le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verbe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correct.</a:t>
            </a:r>
          </a:p>
        </p:txBody>
      </p:sp>
      <p:sp>
        <p:nvSpPr>
          <p:cNvPr id="8" name="TextBox 7">
            <a:extLst>
              <a:ext uri="{FF2B5EF4-FFF2-40B4-BE49-F238E27FC236}">
                <a16:creationId xmlns:a16="http://schemas.microsoft.com/office/drawing/2014/main" id="{7716C649-C849-46CE-A468-A77CEFE231C4}"/>
              </a:ext>
            </a:extLst>
          </p:cNvPr>
          <p:cNvSpPr txBox="1"/>
          <p:nvPr/>
        </p:nvSpPr>
        <p:spPr>
          <a:xfrm>
            <a:off x="7442545" y="503092"/>
            <a:ext cx="3134403" cy="1123712"/>
          </a:xfrm>
          <a:prstGeom prst="wedgeRoundRectCallout">
            <a:avLst>
              <a:gd name="adj1" fmla="val -64593"/>
              <a:gd name="adj2" fmla="val 54024"/>
              <a:gd name="adj3" fmla="val 16667"/>
            </a:avLst>
          </a:prstGeom>
          <a:solidFill>
            <a:srgbClr val="115076"/>
          </a:solidFill>
          <a:ln>
            <a:solidFill>
              <a:srgbClr val="EE60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Remember!</a:t>
            </a:r>
            <a:endPar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Dire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needs an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object</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Parler</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does not.</a:t>
            </a:r>
          </a:p>
        </p:txBody>
      </p:sp>
    </p:spTree>
    <p:extLst>
      <p:ext uri="{BB962C8B-B14F-4D97-AF65-F5344CB8AC3E}">
        <p14:creationId xmlns:p14="http://schemas.microsoft.com/office/powerpoint/2010/main" val="10600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ptx" id="{C6FA6223-496B-403D-ACD0-789F32B252B9}" vid="{442AB7D5-C4CF-4067-8A8A-E291E1A5C0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18</TotalTime>
  <Words>1205</Words>
  <Application>Microsoft Office PowerPoint</Application>
  <PresentationFormat>Widescreen</PresentationFormat>
  <Paragraphs>186</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Century Gothic</vt:lpstr>
      <vt:lpstr>Office Theme</vt:lpstr>
      <vt:lpstr>4_Office Theme</vt:lpstr>
      <vt:lpstr>Grammar </vt:lpstr>
      <vt:lpstr>The verb ‘dire’ – to say</vt:lpstr>
      <vt:lpstr>The verb ‘venir’ – to come</vt:lpstr>
      <vt:lpstr>The verb ‘sortir’ – to go out</vt:lpstr>
      <vt:lpstr>C’est qui ?</vt:lpstr>
      <vt:lpstr>C’est quoi la différence?</vt:lpstr>
      <vt:lpstr>Using the verb ‘dire’</vt:lpstr>
      <vt:lpstr>‘Dire’ ou ‘parler’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 </dc:title>
  <dc:creator>Kirsten Somerville</dc:creator>
  <cp:lastModifiedBy>Kirsten Somerville</cp:lastModifiedBy>
  <cp:revision>1</cp:revision>
  <dcterms:created xsi:type="dcterms:W3CDTF">2020-04-15T16:32:45Z</dcterms:created>
  <dcterms:modified xsi:type="dcterms:W3CDTF">2020-04-15T16:51:12Z</dcterms:modified>
</cp:coreProperties>
</file>