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94" r:id="rId2"/>
    <p:sldId id="258" r:id="rId3"/>
    <p:sldId id="259" r:id="rId4"/>
    <p:sldId id="260" r:id="rId5"/>
    <p:sldId id="261" r:id="rId6"/>
    <p:sldId id="262" r:id="rId7"/>
    <p:sldId id="263" r:id="rId8"/>
    <p:sldId id="264" r:id="rId9"/>
    <p:sldId id="265" r:id="rId10"/>
    <p:sldId id="266" r:id="rId11"/>
    <p:sldId id="267" r:id="rId12"/>
    <p:sldId id="268"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284" r:id="rId29"/>
    <p:sldId id="310" r:id="rId30"/>
    <p:sldId id="286" r:id="rId31"/>
    <p:sldId id="287" r:id="rId32"/>
    <p:sldId id="288" r:id="rId33"/>
    <p:sldId id="28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E56700"/>
    <a:srgbClr val="FF9953"/>
    <a:srgbClr val="FF9966"/>
    <a:srgbClr val="E87D1E"/>
    <a:srgbClr val="FFFFFF"/>
    <a:srgbClr val="FFF9F7"/>
    <a:srgbClr val="FFF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0" autoAdjust="0"/>
    <p:restoredTop sz="86076" autoAdjust="0"/>
  </p:normalViewPr>
  <p:slideViewPr>
    <p:cSldViewPr snapToGrid="0">
      <p:cViewPr varScale="1">
        <p:scale>
          <a:sx n="96" d="100"/>
          <a:sy n="96" d="100"/>
        </p:scale>
        <p:origin x="1050"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dirty="0" smtClean="0">
                <a:latin typeface="Century Gothic" panose="020B0502020202020204" pitchFamily="34" charset="0"/>
              </a:rPr>
              <a:t>spelling bodies decoded accurately (%)</a:t>
            </a:r>
            <a:endParaRPr lang="en-GB" dirty="0">
              <a:latin typeface="Century Gothic" panose="020B0502020202020204" pitchFamily="34" charset="0"/>
            </a:endParaRP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Sheet2!$B$17</c:f>
              <c:strCache>
                <c:ptCount val="1"/>
                <c:pt idx="0">
                  <c:v>percentage decoded accurately</c:v>
                </c:pt>
              </c:strCache>
            </c:strRef>
          </c:tx>
          <c:spPr>
            <a:solidFill>
              <a:schemeClr val="accent1"/>
            </a:solidFill>
            <a:ln>
              <a:noFill/>
            </a:ln>
            <a:effectLst/>
          </c:spPr>
          <c:invertIfNegative val="0"/>
          <c:dPt>
            <c:idx val="0"/>
            <c:invertIfNegative val="0"/>
            <c:bubble3D val="0"/>
            <c:spPr>
              <a:solidFill>
                <a:srgbClr val="E56700"/>
              </a:solidFill>
              <a:ln>
                <a:noFill/>
              </a:ln>
              <a:effectLst/>
            </c:spPr>
            <c:extLst xmlns:c16r2="http://schemas.microsoft.com/office/drawing/2015/06/chart">
              <c:ext xmlns:c16="http://schemas.microsoft.com/office/drawing/2014/chart" uri="{C3380CC4-5D6E-409C-BE32-E72D297353CC}">
                <c16:uniqueId val="{00000000-19CB-4486-983A-71C35DAD6FE5}"/>
              </c:ext>
            </c:extLst>
          </c:dPt>
          <c:dPt>
            <c:idx val="1"/>
            <c:invertIfNegative val="0"/>
            <c:bubble3D val="0"/>
            <c:spPr>
              <a:solidFill>
                <a:srgbClr val="E56700"/>
              </a:solidFill>
              <a:ln>
                <a:noFill/>
              </a:ln>
              <a:effectLst/>
            </c:spPr>
            <c:extLst xmlns:c16r2="http://schemas.microsoft.com/office/drawing/2015/06/chart">
              <c:ext xmlns:c16="http://schemas.microsoft.com/office/drawing/2014/chart" uri="{C3380CC4-5D6E-409C-BE32-E72D297353CC}">
                <c16:uniqueId val="{00000001-19CB-4486-983A-71C35DAD6FE5}"/>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Sheet2!$A$18:$A$19</c:f>
              <c:strCache>
                <c:ptCount val="2"/>
                <c:pt idx="0">
                  <c:v>familiar</c:v>
                </c:pt>
                <c:pt idx="1">
                  <c:v>unfamiliar</c:v>
                </c:pt>
              </c:strCache>
            </c:strRef>
          </c:cat>
          <c:val>
            <c:numRef>
              <c:f>Sheet2!$B$18:$B$19</c:f>
              <c:numCache>
                <c:formatCode>General</c:formatCode>
                <c:ptCount val="2"/>
                <c:pt idx="0">
                  <c:v>41.6</c:v>
                </c:pt>
                <c:pt idx="1">
                  <c:v>33.200000000000003</c:v>
                </c:pt>
              </c:numCache>
            </c:numRef>
          </c:val>
          <c:extLst xmlns:c16r2="http://schemas.microsoft.com/office/drawing/2015/06/chart">
            <c:ext xmlns:c16="http://schemas.microsoft.com/office/drawing/2014/chart" uri="{C3380CC4-5D6E-409C-BE32-E72D297353CC}">
              <c16:uniqueId val="{00000000-49D1-49D4-9610-16B0383C370F}"/>
            </c:ext>
          </c:extLst>
        </c:ser>
        <c:dLbls>
          <c:showLegendKey val="0"/>
          <c:showVal val="0"/>
          <c:showCatName val="0"/>
          <c:showSerName val="0"/>
          <c:showPercent val="0"/>
          <c:showBubbleSize val="0"/>
        </c:dLbls>
        <c:gapWidth val="219"/>
        <c:overlap val="-27"/>
        <c:axId val="392368600"/>
        <c:axId val="392370560"/>
      </c:barChart>
      <c:catAx>
        <c:axId val="392368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2370560"/>
        <c:crosses val="autoZero"/>
        <c:auto val="1"/>
        <c:lblAlgn val="ctr"/>
        <c:lblOffset val="100"/>
        <c:noMultiLvlLbl val="0"/>
      </c:catAx>
      <c:valAx>
        <c:axId val="392370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392368600"/>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Century Gothic" panose="020B0502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87329E-DB2E-41DA-84EB-DD1CB6379886}" type="datetimeFigureOut">
              <a:rPr lang="en-GB" smtClean="0">
                <a:latin typeface="Century Gothic" panose="020B0502020202020204" pitchFamily="34" charset="0"/>
              </a:rPr>
              <a:t>25/06/2019</a:t>
            </a:fld>
            <a:endParaRPr lang="en-GB" dirty="0">
              <a:latin typeface="Century Gothic" panose="020B0502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Century Gothic" panose="020B0502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76F231-98B4-428A-9959-891748452E57}" type="slidenum">
              <a:rPr lang="en-GB" smtClean="0">
                <a:latin typeface="Century Gothic" panose="020B0502020202020204" pitchFamily="34" charset="0"/>
              </a:rPr>
              <a:t>‹#›</a:t>
            </a:fld>
            <a:endParaRPr lang="en-GB" dirty="0">
              <a:latin typeface="Century Gothic" panose="020B0502020202020204" pitchFamily="34" charset="0"/>
            </a:endParaRPr>
          </a:p>
        </p:txBody>
      </p:sp>
    </p:spTree>
    <p:extLst>
      <p:ext uri="{BB962C8B-B14F-4D97-AF65-F5344CB8AC3E}">
        <p14:creationId xmlns:p14="http://schemas.microsoft.com/office/powerpoint/2010/main" val="3105353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88075100-6DF9-4F9D-AB28-13A346D859C0}" type="datetimeFigureOut">
              <a:rPr lang="en-GB" smtClean="0"/>
              <a:pPr/>
              <a:t>25/06/2019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672843D9-4757-4631-B0CD-BAA271821DF5}" type="slidenum">
              <a:rPr lang="en-GB" smtClean="0"/>
              <a:pPr/>
              <a:t>‹#›</a:t>
            </a:fld>
            <a:endParaRPr lang="en-GB" dirty="0"/>
          </a:p>
        </p:txBody>
      </p:sp>
    </p:spTree>
    <p:extLst>
      <p:ext uri="{BB962C8B-B14F-4D97-AF65-F5344CB8AC3E}">
        <p14:creationId xmlns:p14="http://schemas.microsoft.com/office/powerpoint/2010/main" val="2515385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6522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90488" y="744538"/>
            <a:ext cx="6616700" cy="3722687"/>
          </a:xfrm>
          <a:ln/>
        </p:spPr>
      </p:sp>
      <p:sp>
        <p:nvSpPr>
          <p:cNvPr id="1269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Rdg Vesta"/>
              <a:cs typeface="Arial" panose="020B0604020202020204" pitchFamily="34" charset="0"/>
            </a:endParaRPr>
          </a:p>
        </p:txBody>
      </p:sp>
      <p:sp>
        <p:nvSpPr>
          <p:cNvPr id="1269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B3A956D-4C7F-440C-9FFB-B8E6C3C4CDE3}" type="slidenum">
              <a:rPr lang="en-US" altLang="en-US" smtClean="0">
                <a:solidFill>
                  <a:prstClr val="black"/>
                </a:solidFill>
                <a:latin typeface="Rdg Vesta"/>
                <a:ea typeface="MS PGothic" panose="020B0600070205080204" pitchFamily="34" charset="-128"/>
              </a:rPr>
              <a:pPr>
                <a:spcBef>
                  <a:spcPct val="0"/>
                </a:spcBef>
              </a:pPr>
              <a:t>16</a:t>
            </a:fld>
            <a:endParaRPr lang="en-US" altLang="en-US" dirty="0" smtClean="0">
              <a:solidFill>
                <a:prstClr val="black"/>
              </a:solidFill>
              <a:latin typeface="Rdg Vesta"/>
              <a:ea typeface="MS PGothic" panose="020B0600070205080204" pitchFamily="34" charset="-128"/>
            </a:endParaRPr>
          </a:p>
        </p:txBody>
      </p:sp>
    </p:spTree>
    <p:extLst>
      <p:ext uri="{BB962C8B-B14F-4D97-AF65-F5344CB8AC3E}">
        <p14:creationId xmlns:p14="http://schemas.microsoft.com/office/powerpoint/2010/main" val="283944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2843D9-4757-4631-B0CD-BAA271821DF5}" type="slidenum">
              <a:rPr lang="en-GB" smtClean="0"/>
              <a:t>17</a:t>
            </a:fld>
            <a:endParaRPr lang="en-GB"/>
          </a:p>
        </p:txBody>
      </p:sp>
    </p:spTree>
    <p:extLst>
      <p:ext uri="{BB962C8B-B14F-4D97-AF65-F5344CB8AC3E}">
        <p14:creationId xmlns:p14="http://schemas.microsoft.com/office/powerpoint/2010/main" val="8101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72843D9-4757-4631-B0CD-BAA271821DF5}" type="slidenum">
              <a:rPr lang="en-GB" smtClean="0"/>
              <a:t>18</a:t>
            </a:fld>
            <a:endParaRPr lang="en-GB"/>
          </a:p>
        </p:txBody>
      </p:sp>
    </p:spTree>
    <p:extLst>
      <p:ext uri="{BB962C8B-B14F-4D97-AF65-F5344CB8AC3E}">
        <p14:creationId xmlns:p14="http://schemas.microsoft.com/office/powerpoint/2010/main" val="1170978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dirty="0" smtClean="0"/>
              <a:t>…even though (a) spelling bodies used as unit of analysis and (b) these were identical across the two groups of words</a:t>
            </a:r>
          </a:p>
          <a:p>
            <a:pPr marL="342900" indent="-342900">
              <a:buFont typeface="Arial" panose="020B0604020202020204" pitchFamily="34" charset="0"/>
              <a:buChar char="•"/>
            </a:pPr>
            <a:r>
              <a:rPr lang="en-GB" sz="1200" dirty="0" smtClean="0"/>
              <a:t>Consistent with idea of different ‘routes’ to decoding the items</a:t>
            </a:r>
          </a:p>
          <a:p>
            <a:endParaRPr lang="en-GB" dirty="0"/>
          </a:p>
        </p:txBody>
      </p:sp>
      <p:sp>
        <p:nvSpPr>
          <p:cNvPr id="4" name="Slide Number Placeholder 3"/>
          <p:cNvSpPr>
            <a:spLocks noGrp="1"/>
          </p:cNvSpPr>
          <p:nvPr>
            <p:ph type="sldNum" sz="quarter" idx="10"/>
          </p:nvPr>
        </p:nvSpPr>
        <p:spPr/>
        <p:txBody>
          <a:bodyPr/>
          <a:lstStyle/>
          <a:p>
            <a:fld id="{1041982B-8412-4197-A242-20CBE71E88F3}" type="slidenum">
              <a:rPr lang="en-GB" smtClean="0"/>
              <a:t>26</a:t>
            </a:fld>
            <a:endParaRPr lang="en-GB"/>
          </a:p>
        </p:txBody>
      </p:sp>
    </p:spTree>
    <p:extLst>
      <p:ext uri="{BB962C8B-B14F-4D97-AF65-F5344CB8AC3E}">
        <p14:creationId xmlns:p14="http://schemas.microsoft.com/office/powerpoint/2010/main" val="2002466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9568580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25/06/2019</a:t>
            </a:fld>
            <a:endParaRPr lang="en-GB"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252778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25/06/2019</a:t>
            </a:fld>
            <a:endParaRPr lang="en-GB"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23246486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86699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8048738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06560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83770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520477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25/06/2019</a:t>
            </a:fld>
            <a:endParaRPr lang="en-GB"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157982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25/06/2019</a:t>
            </a:fld>
            <a:endParaRPr lang="en-GB"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1057678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25/06/2019</a:t>
            </a:fld>
            <a:endParaRPr lang="en-GB"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347531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smtClean="0">
                <a:solidFill>
                  <a:srgbClr val="002060"/>
                </a:solidFill>
                <a:latin typeface="Century Gothic" panose="020B0502020202020204" pitchFamily="34" charset="0"/>
              </a:rPr>
              <a:t>Material licensed as </a:t>
            </a:r>
            <a:r>
              <a:rPr lang="en-GB" sz="1100" b="1" u="sng" dirty="0" smtClean="0">
                <a:solidFill>
                  <a:srgbClr val="FFFFFF"/>
                </a:solidFill>
                <a:latin typeface="Century Gothic" panose="020B0502020202020204" pitchFamily="34" charset="0"/>
                <a:hlinkClick r:id="rId16"/>
              </a:rPr>
              <a:t>CC BY-NC-SA 4.0</a:t>
            </a:r>
            <a:r>
              <a:rPr lang="en-GB" sz="1100" dirty="0" smtClean="0">
                <a:latin typeface="Century Gothic" panose="020B0502020202020204" pitchFamily="34" charset="0"/>
              </a:rPr>
              <a:t/>
            </a:r>
            <a:br>
              <a:rPr lang="en-GB" sz="1100" dirty="0" smtClean="0">
                <a:latin typeface="Century Gothic" panose="020B0502020202020204" pitchFamily="34" charset="0"/>
              </a:rPr>
            </a:br>
            <a:endParaRPr lang="en-GB" sz="1100" dirty="0">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smtClean="0">
                <a:solidFill>
                  <a:srgbClr val="002060"/>
                </a:solidFill>
                <a:latin typeface="Century Gothic" panose="020B0502020202020204" pitchFamily="34" charset="0"/>
              </a:rPr>
              <a:t>Robert </a:t>
            </a:r>
            <a:r>
              <a:rPr lang="en-GB" sz="1050" dirty="0" err="1" smtClean="0">
                <a:solidFill>
                  <a:srgbClr val="002060"/>
                </a:solidFill>
                <a:latin typeface="Century Gothic" panose="020B0502020202020204" pitchFamily="34" charset="0"/>
              </a:rPr>
              <a:t>Woore</a:t>
            </a:r>
            <a:endParaRPr lang="en-GB" sz="1050" dirty="0">
              <a:latin typeface="Century Gothic" panose="020B0502020202020204" pitchFamily="34" charset="0"/>
            </a:endParaRPr>
          </a:p>
        </p:txBody>
      </p:sp>
    </p:spTree>
    <p:extLst>
      <p:ext uri="{BB962C8B-B14F-4D97-AF65-F5344CB8AC3E}">
        <p14:creationId xmlns:p14="http://schemas.microsoft.com/office/powerpoint/2010/main" val="322294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eoado.com/"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youtube.com/watch?v=IPJ_ZEBh1Bk"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resources.ncelp.org/concern/resources/12579s24j?locale=en" TargetMode="Externa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Enquiries@ncelp.org.uk"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resources.ncelp.org/concern/resources/kd17cs85f?locale=en"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56700"/>
                    </a:solidFill>
                    <a:latin typeface="Century Gothic" panose="020B0502020202020204" pitchFamily="34" charset="0"/>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56700"/>
                    </a:solidFill>
                    <a:latin typeface="Century Gothic" panose="020B0502020202020204" pitchFamily="34" charset="0"/>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56700"/>
                  </a:solidFill>
                  <a:latin typeface="Century Gothic" panose="020B0502020202020204" pitchFamily="34" charset="0"/>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56700"/>
                </a:solidFill>
                <a:latin typeface="Century Gothic" panose="020B0502020202020204" pitchFamily="34" charset="0"/>
              </a:endParaRPr>
            </a:p>
          </p:txBody>
        </p:sp>
      </p:grpSp>
      <p:sp>
        <p:nvSpPr>
          <p:cNvPr id="13" name="TextBox 12"/>
          <p:cNvSpPr txBox="1"/>
          <p:nvPr/>
        </p:nvSpPr>
        <p:spPr>
          <a:xfrm>
            <a:off x="413678" y="2569724"/>
            <a:ext cx="6886222" cy="1015663"/>
          </a:xfrm>
          <a:prstGeom prst="rect">
            <a:avLst/>
          </a:prstGeom>
          <a:noFill/>
        </p:spPr>
        <p:txBody>
          <a:bodyPr wrap="square" rtlCol="0">
            <a:spAutoFit/>
          </a:bodyPr>
          <a:lstStyle/>
          <a:p>
            <a:r>
              <a:rPr lang="en-GB" sz="6000" b="1" dirty="0" smtClean="0">
                <a:solidFill>
                  <a:prstClr val="white"/>
                </a:solidFill>
                <a:latin typeface="Century Gothic" panose="020B0502020202020204" pitchFamily="34" charset="0"/>
              </a:rPr>
              <a:t>Phonics</a:t>
            </a:r>
            <a:endParaRPr lang="en-GB" sz="6000" b="1" dirty="0">
              <a:solidFill>
                <a:prstClr val="white"/>
              </a:solidFill>
              <a:latin typeface="Century Gothic" panose="020B0502020202020204" pitchFamily="34" charset="0"/>
            </a:endParaRPr>
          </a:p>
        </p:txBody>
      </p:sp>
      <p:sp>
        <p:nvSpPr>
          <p:cNvPr id="14" name="Title 3"/>
          <p:cNvSpPr txBox="1">
            <a:spLocks/>
          </p:cNvSpPr>
          <p:nvPr/>
        </p:nvSpPr>
        <p:spPr>
          <a:xfrm>
            <a:off x="460095" y="3199089"/>
            <a:ext cx="7175377"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500" b="1" dirty="0">
                <a:solidFill>
                  <a:schemeClr val="bg1"/>
                </a:solidFill>
                <a:latin typeface="Century Gothic" panose="020B0502020202020204" pitchFamily="34" charset="0"/>
                <a:cs typeface="Calibri" panose="020F0502020204030204" pitchFamily="34" charset="0"/>
              </a:rPr>
              <a:t>Half-day </a:t>
            </a:r>
            <a:r>
              <a:rPr lang="en-GB" sz="2500" b="1" dirty="0" smtClean="0">
                <a:solidFill>
                  <a:schemeClr val="bg1"/>
                </a:solidFill>
                <a:latin typeface="Century Gothic" panose="020B0502020202020204" pitchFamily="34" charset="0"/>
                <a:cs typeface="Calibri" panose="020F0502020204030204" pitchFamily="34" charset="0"/>
              </a:rPr>
              <a:t>CPD session</a:t>
            </a:r>
            <a:endParaRPr lang="en-GB" sz="2500" dirty="0">
              <a:solidFill>
                <a:schemeClr val="bg1"/>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661103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481263" y="1354173"/>
            <a:ext cx="11279059" cy="1426031"/>
          </a:xfrm>
          <a:prstGeom prst="rect">
            <a:avLst/>
          </a:prstGeom>
          <a:noFill/>
        </p:spPr>
        <p:txBody>
          <a:bodyPr wrap="square" rtlCol="0">
            <a:spAutoFit/>
          </a:bodyPr>
          <a:lstStyle/>
          <a:p>
            <a:pPr marL="342900" indent="-342900">
              <a:spcBef>
                <a:spcPts val="400"/>
              </a:spcBef>
              <a:spcAft>
                <a:spcPts val="400"/>
              </a:spcAft>
              <a:buFont typeface="Arial" panose="020B0604020202020204" pitchFamily="34" charset="0"/>
              <a:buChar char="•"/>
            </a:pPr>
            <a:r>
              <a:rPr lang="en-GB" sz="2000" dirty="0">
                <a:solidFill>
                  <a:srgbClr val="002060"/>
                </a:solidFill>
                <a:latin typeface="Century Gothic" panose="020B0502020202020204" pitchFamily="34" charset="0"/>
                <a:cs typeface="Calibri" panose="020F0502020204030204" pitchFamily="34" charset="0"/>
              </a:rPr>
              <a:t>We lack clear research evidence on which SSC are the most important to teach, and in what order </a:t>
            </a:r>
          </a:p>
          <a:p>
            <a:pPr marL="342900" indent="-342900">
              <a:spcBef>
                <a:spcPts val="400"/>
              </a:spcBef>
              <a:spcAft>
                <a:spcPts val="400"/>
              </a:spcAft>
              <a:buFont typeface="Arial" panose="020B0604020202020204" pitchFamily="34" charset="0"/>
              <a:buChar char="•"/>
            </a:pPr>
            <a:r>
              <a:rPr lang="en-GB" sz="2000" dirty="0">
                <a:solidFill>
                  <a:srgbClr val="002060"/>
                </a:solidFill>
                <a:latin typeface="Century Gothic" panose="020B0502020202020204" pitchFamily="34" charset="0"/>
                <a:cs typeface="Calibri" panose="020F0502020204030204" pitchFamily="34" charset="0"/>
              </a:rPr>
              <a:t>We have based our selection on a ‘bang for buck’ principle, drawing on evidence concerning: </a:t>
            </a:r>
          </a:p>
        </p:txBody>
      </p:sp>
      <p:sp>
        <p:nvSpPr>
          <p:cNvPr id="20" name="TextBox 19"/>
          <p:cNvSpPr txBox="1"/>
          <p:nvPr/>
        </p:nvSpPr>
        <p:spPr>
          <a:xfrm>
            <a:off x="1279300" y="3026484"/>
            <a:ext cx="9581884" cy="400110"/>
          </a:xfrm>
          <a:prstGeom prst="rect">
            <a:avLst/>
          </a:prstGeom>
          <a:solidFill>
            <a:srgbClr val="E56700"/>
          </a:solidFill>
        </p:spPr>
        <p:txBody>
          <a:bodyPr wrap="square" rtlCol="0">
            <a:spAutoFit/>
          </a:bodyPr>
          <a:lstStyle/>
          <a:p>
            <a:pPr marL="342900" indent="-342900">
              <a:spcBef>
                <a:spcPts val="600"/>
              </a:spcBef>
              <a:spcAft>
                <a:spcPts val="600"/>
              </a:spcAft>
              <a:buFont typeface="Arial" panose="020B0604020202020204" pitchFamily="34" charset="0"/>
              <a:buChar char="•"/>
            </a:pPr>
            <a:r>
              <a:rPr lang="en-GB" sz="2000" b="1" dirty="0">
                <a:solidFill>
                  <a:schemeClr val="bg1"/>
                </a:solidFill>
                <a:latin typeface="Century Gothic" panose="020B0502020202020204" pitchFamily="34" charset="0"/>
                <a:cs typeface="Calibri" panose="020F0502020204030204" pitchFamily="34" charset="0"/>
              </a:rPr>
              <a:t>Difficulty</a:t>
            </a:r>
            <a:r>
              <a:rPr lang="en-GB" sz="2000" dirty="0">
                <a:solidFill>
                  <a:schemeClr val="bg1"/>
                </a:solidFill>
                <a:latin typeface="Century Gothic" panose="020B0502020202020204" pitchFamily="34" charset="0"/>
                <a:cs typeface="Calibri" panose="020F0502020204030204" pitchFamily="34" charset="0"/>
              </a:rPr>
              <a:t> – how hard is it for students to decode the SSC accurately </a:t>
            </a:r>
          </a:p>
        </p:txBody>
      </p:sp>
      <p:sp>
        <p:nvSpPr>
          <p:cNvPr id="21" name="TextBox 20"/>
          <p:cNvSpPr txBox="1"/>
          <p:nvPr/>
        </p:nvSpPr>
        <p:spPr>
          <a:xfrm>
            <a:off x="1279300" y="3578375"/>
            <a:ext cx="9581883" cy="400110"/>
          </a:xfrm>
          <a:prstGeom prst="rect">
            <a:avLst/>
          </a:prstGeom>
          <a:solidFill>
            <a:srgbClr val="E56700"/>
          </a:solidFill>
        </p:spPr>
        <p:txBody>
          <a:bodyPr wrap="square" rtlCol="0">
            <a:spAutoFit/>
          </a:bodyPr>
          <a:lstStyle/>
          <a:p>
            <a:pPr marL="342900" indent="-342900">
              <a:spcBef>
                <a:spcPts val="600"/>
              </a:spcBef>
              <a:spcAft>
                <a:spcPts val="600"/>
              </a:spcAft>
              <a:buFont typeface="Arial" panose="020B0604020202020204" pitchFamily="34" charset="0"/>
              <a:buChar char="•"/>
            </a:pPr>
            <a:r>
              <a:rPr lang="en-GB" sz="2000" b="1" dirty="0">
                <a:solidFill>
                  <a:schemeClr val="bg1"/>
                </a:solidFill>
                <a:latin typeface="Century Gothic" panose="020B0502020202020204" pitchFamily="34" charset="0"/>
                <a:cs typeface="Calibri" panose="020F0502020204030204" pitchFamily="34" charset="0"/>
              </a:rPr>
              <a:t>Frequency </a:t>
            </a:r>
            <a:r>
              <a:rPr lang="en-GB" sz="2000" dirty="0">
                <a:solidFill>
                  <a:schemeClr val="bg1"/>
                </a:solidFill>
                <a:latin typeface="Century Gothic" panose="020B0502020202020204" pitchFamily="34" charset="0"/>
                <a:cs typeface="Calibri" panose="020F0502020204030204" pitchFamily="34" charset="0"/>
              </a:rPr>
              <a:t>– how often the SSC occur in the language </a:t>
            </a:r>
          </a:p>
        </p:txBody>
      </p:sp>
      <p:sp>
        <p:nvSpPr>
          <p:cNvPr id="23" name="TextBox 22"/>
          <p:cNvSpPr txBox="1"/>
          <p:nvPr/>
        </p:nvSpPr>
        <p:spPr>
          <a:xfrm>
            <a:off x="1279300" y="4124219"/>
            <a:ext cx="9581883" cy="400110"/>
          </a:xfrm>
          <a:prstGeom prst="rect">
            <a:avLst/>
          </a:prstGeom>
          <a:solidFill>
            <a:srgbClr val="E56700"/>
          </a:solidFill>
        </p:spPr>
        <p:txBody>
          <a:bodyPr wrap="square" rtlCol="0">
            <a:spAutoFit/>
          </a:bodyPr>
          <a:lstStyle/>
          <a:p>
            <a:pPr marL="342900" indent="-342900">
              <a:spcBef>
                <a:spcPts val="600"/>
              </a:spcBef>
              <a:spcAft>
                <a:spcPts val="600"/>
              </a:spcAft>
              <a:buFont typeface="Arial" panose="020B0604020202020204" pitchFamily="34" charset="0"/>
              <a:buChar char="•"/>
            </a:pPr>
            <a:r>
              <a:rPr lang="en-GB" sz="2000" b="1" dirty="0">
                <a:solidFill>
                  <a:schemeClr val="bg1"/>
                </a:solidFill>
                <a:latin typeface="Century Gothic" panose="020B0502020202020204" pitchFamily="34" charset="0"/>
                <a:cs typeface="Calibri" panose="020F0502020204030204" pitchFamily="34" charset="0"/>
              </a:rPr>
              <a:t>Teacher expertise</a:t>
            </a:r>
            <a:r>
              <a:rPr lang="en-GB" sz="2000" dirty="0">
                <a:solidFill>
                  <a:schemeClr val="bg1"/>
                </a:solidFill>
                <a:latin typeface="Century Gothic" panose="020B0502020202020204" pitchFamily="34" charset="0"/>
                <a:cs typeface="Calibri" panose="020F0502020204030204" pitchFamily="34" charset="0"/>
              </a:rPr>
              <a:t> and judgment</a:t>
            </a:r>
          </a:p>
        </p:txBody>
      </p:sp>
      <p:sp>
        <p:nvSpPr>
          <p:cNvPr id="9" name="TextBox 8"/>
          <p:cNvSpPr txBox="1"/>
          <p:nvPr/>
        </p:nvSpPr>
        <p:spPr>
          <a:xfrm>
            <a:off x="463762" y="4763224"/>
            <a:ext cx="11104053" cy="1969770"/>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GB" sz="2000" dirty="0">
                <a:solidFill>
                  <a:srgbClr val="002060"/>
                </a:solidFill>
                <a:latin typeface="Century Gothic" panose="020B0502020202020204" pitchFamily="34" charset="0"/>
                <a:cs typeface="Calibri" panose="020F0502020204030204" pitchFamily="34" charset="0"/>
              </a:rPr>
              <a:t>We have also adopted a ‘cumulative’ principle in ordering sounds and their ‘source words</a:t>
            </a:r>
            <a:r>
              <a:rPr lang="en-GB" sz="2000" dirty="0" smtClean="0">
                <a:solidFill>
                  <a:srgbClr val="002060"/>
                </a:solidFill>
                <a:latin typeface="Century Gothic" panose="020B0502020202020204" pitchFamily="34" charset="0"/>
                <a:cs typeface="Calibri" panose="020F0502020204030204" pitchFamily="34" charset="0"/>
              </a:rPr>
              <a:t>’</a:t>
            </a:r>
          </a:p>
          <a:p>
            <a:pPr marL="342900" indent="-342900">
              <a:spcBef>
                <a:spcPts val="600"/>
              </a:spcBef>
              <a:spcAft>
                <a:spcPts val="600"/>
              </a:spcAft>
              <a:buFont typeface="Arial" panose="020B0604020202020204" pitchFamily="34" charset="0"/>
              <a:buChar char="•"/>
            </a:pPr>
            <a:r>
              <a:rPr lang="en-GB" sz="2000" dirty="0">
                <a:solidFill>
                  <a:srgbClr val="002060"/>
                </a:solidFill>
                <a:latin typeface="Century Gothic" panose="020B0502020202020204" pitchFamily="34" charset="0"/>
                <a:cs typeface="Calibri" panose="020F0502020204030204" pitchFamily="34" charset="0"/>
              </a:rPr>
              <a:t>We have made a ‘working selection’ – this may be refined over time (with help from your feedback)</a:t>
            </a:r>
          </a:p>
          <a:p>
            <a:pPr>
              <a:spcBef>
                <a:spcPts val="600"/>
              </a:spcBef>
              <a:spcAft>
                <a:spcPts val="600"/>
              </a:spcAft>
            </a:pPr>
            <a:endParaRPr lang="en-GB" sz="2200" dirty="0">
              <a:solidFill>
                <a:srgbClr val="FF552D"/>
              </a:solidFill>
              <a:latin typeface="Century Gothic" panose="020B0502020202020204" pitchFamily="34" charset="0"/>
              <a:cs typeface="Calibri" panose="020F050202020403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6863"/>
            <a:ext cx="6015789" cy="867128"/>
          </a:xfrm>
          <a:prstGeom prst="rect">
            <a:avLst/>
          </a:prstGeom>
        </p:spPr>
      </p:pic>
      <p:sp>
        <p:nvSpPr>
          <p:cNvPr id="11" name="Title 1"/>
          <p:cNvSpPr txBox="1">
            <a:spLocks/>
          </p:cNvSpPr>
          <p:nvPr/>
        </p:nvSpPr>
        <p:spPr>
          <a:xfrm>
            <a:off x="300039" y="370540"/>
            <a:ext cx="7898740"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smtClean="0">
                <a:solidFill>
                  <a:schemeClr val="bg1"/>
                </a:solidFill>
                <a:latin typeface="Century Gothic" panose="020B0502020202020204" pitchFamily="34" charset="0"/>
              </a:rPr>
              <a:t>Choice of </a:t>
            </a:r>
            <a:r>
              <a:rPr lang="en-GB" sz="3600" b="1" dirty="0" smtClean="0">
                <a:solidFill>
                  <a:schemeClr val="bg1"/>
                </a:solidFill>
                <a:latin typeface="Century Gothic" panose="020B0502020202020204" pitchFamily="34" charset="0"/>
              </a:rPr>
              <a:t>target </a:t>
            </a:r>
            <a:r>
              <a:rPr lang="en-GB" sz="3600" b="1" dirty="0" smtClean="0">
                <a:solidFill>
                  <a:schemeClr val="bg1"/>
                </a:solidFill>
                <a:latin typeface="Century Gothic" panose="020B0502020202020204" pitchFamily="34" charset="0"/>
              </a:rPr>
              <a:t>SSC</a:t>
            </a:r>
            <a:endParaRPr lang="en-GB" sz="3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6762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0" grpId="0" animBg="1"/>
      <p:bldP spid="21" grpId="0" animBg="1"/>
      <p:bldP spid="23"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566670" y="1936283"/>
            <a:ext cx="10972800" cy="3354765"/>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GB" sz="3200" dirty="0">
                <a:solidFill>
                  <a:srgbClr val="002060"/>
                </a:solidFill>
                <a:latin typeface="Century Gothic" panose="020B0502020202020204" pitchFamily="34" charset="0"/>
                <a:cs typeface="Calibri" panose="020F0502020204030204" pitchFamily="34" charset="0"/>
              </a:rPr>
              <a:t>In your experience, which are the most difficult French SSC for students to pronounce (i.e. which do they get wrong most often</a:t>
            </a:r>
            <a:r>
              <a:rPr lang="en-GB" sz="3200" dirty="0" smtClean="0">
                <a:solidFill>
                  <a:srgbClr val="002060"/>
                </a:solidFill>
                <a:latin typeface="Century Gothic" panose="020B0502020202020204" pitchFamily="34" charset="0"/>
                <a:cs typeface="Calibri" panose="020F0502020204030204" pitchFamily="34" charset="0"/>
              </a:rPr>
              <a:t>)?</a:t>
            </a:r>
          </a:p>
          <a:p>
            <a:pPr>
              <a:spcBef>
                <a:spcPts val="600"/>
              </a:spcBef>
              <a:spcAft>
                <a:spcPts val="600"/>
              </a:spcAft>
            </a:pPr>
            <a:endParaRPr lang="en-GB" sz="3200" dirty="0" smtClean="0">
              <a:solidFill>
                <a:srgbClr val="002060"/>
              </a:solidFill>
              <a:latin typeface="Century Gothic" panose="020B050202020202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en-GB" sz="3200" dirty="0">
                <a:solidFill>
                  <a:srgbClr val="002060"/>
                </a:solidFill>
                <a:latin typeface="Century Gothic" panose="020B0502020202020204" pitchFamily="34" charset="0"/>
                <a:cs typeface="Calibri" panose="020F0502020204030204" pitchFamily="34" charset="0"/>
              </a:rPr>
              <a:t>How do your intuitions match the following empirical data</a:t>
            </a:r>
            <a:r>
              <a:rPr lang="en-GB" sz="3200" dirty="0" smtClean="0">
                <a:solidFill>
                  <a:srgbClr val="002060"/>
                </a:solidFill>
                <a:latin typeface="Century Gothic" panose="020B0502020202020204" pitchFamily="34" charset="0"/>
                <a:cs typeface="Calibri" panose="020F0502020204030204" pitchFamily="34" charset="0"/>
              </a:rPr>
              <a:t>?</a:t>
            </a:r>
            <a:endParaRPr lang="en-GB" sz="3200" dirty="0">
              <a:solidFill>
                <a:srgbClr val="002060"/>
              </a:solidFill>
              <a:latin typeface="Century Gothic" panose="020B0502020202020204" pitchFamily="34" charset="0"/>
              <a:cs typeface="Calibri" panose="020F050202020403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6863"/>
            <a:ext cx="3992450" cy="867128"/>
          </a:xfrm>
          <a:prstGeom prst="rect">
            <a:avLst/>
          </a:prstGeom>
        </p:spPr>
      </p:pic>
      <p:sp>
        <p:nvSpPr>
          <p:cNvPr id="10" name="Title 1"/>
          <p:cNvSpPr txBox="1">
            <a:spLocks/>
          </p:cNvSpPr>
          <p:nvPr/>
        </p:nvSpPr>
        <p:spPr>
          <a:xfrm>
            <a:off x="300039" y="370540"/>
            <a:ext cx="7898740"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smtClean="0">
                <a:solidFill>
                  <a:schemeClr val="bg1"/>
                </a:solidFill>
                <a:latin typeface="Century Gothic" panose="020B0502020202020204" pitchFamily="34" charset="0"/>
              </a:rPr>
              <a:t>SSC Difficulty</a:t>
            </a:r>
            <a:endParaRPr lang="en-GB" sz="3600" b="1" dirty="0">
              <a:solidFill>
                <a:schemeClr val="bg1"/>
              </a:solidFill>
              <a:latin typeface="Century Gothic" panose="020B0502020202020204" pitchFamily="34" charset="0"/>
            </a:endParaRPr>
          </a:p>
        </p:txBody>
      </p:sp>
      <p:sp>
        <p:nvSpPr>
          <p:cNvPr id="11" name="TextBox 10"/>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88161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333" t="962" r="23167" b="5408"/>
          <a:stretch/>
        </p:blipFill>
        <p:spPr>
          <a:xfrm>
            <a:off x="3090286" y="235549"/>
            <a:ext cx="6011428" cy="5809208"/>
          </a:xfrm>
          <a:prstGeom prst="rect">
            <a:avLst/>
          </a:prstGeom>
        </p:spPr>
      </p:pic>
      <p:sp>
        <p:nvSpPr>
          <p:cNvPr id="3" name="TextBox 2"/>
          <p:cNvSpPr txBox="1"/>
          <p:nvPr/>
        </p:nvSpPr>
        <p:spPr>
          <a:xfrm>
            <a:off x="6136934" y="4042839"/>
            <a:ext cx="3155576" cy="1354217"/>
          </a:xfrm>
          <a:prstGeom prst="rect">
            <a:avLst/>
          </a:prstGeom>
          <a:noFill/>
        </p:spPr>
        <p:txBody>
          <a:bodyPr wrap="square" rtlCol="0">
            <a:spAutoFit/>
          </a:bodyPr>
          <a:lstStyle/>
          <a:p>
            <a:r>
              <a:rPr lang="en-GB" sz="1600" b="1" dirty="0">
                <a:solidFill>
                  <a:srgbClr val="002060"/>
                </a:solidFill>
                <a:latin typeface="Century Gothic" panose="020B0502020202020204" pitchFamily="34" charset="0"/>
              </a:rPr>
              <a:t>Data from Woore (2006)</a:t>
            </a:r>
          </a:p>
          <a:p>
            <a:pPr marL="285750" indent="-285750">
              <a:buFont typeface="Arial" panose="020B0604020202020204" pitchFamily="34" charset="0"/>
              <a:buChar char="•"/>
            </a:pPr>
            <a:r>
              <a:rPr lang="en-GB" sz="1600" b="1" dirty="0">
                <a:solidFill>
                  <a:srgbClr val="002060"/>
                </a:solidFill>
                <a:latin typeface="Century Gothic" panose="020B0502020202020204" pitchFamily="34" charset="0"/>
              </a:rPr>
              <a:t>N=188 Year 7 and Year 9</a:t>
            </a:r>
          </a:p>
          <a:p>
            <a:pPr marL="285750" indent="-285750">
              <a:buFont typeface="Arial" panose="020B0604020202020204" pitchFamily="34" charset="0"/>
              <a:buChar char="•"/>
            </a:pPr>
            <a:r>
              <a:rPr lang="en-GB" sz="1600" b="1" dirty="0">
                <a:solidFill>
                  <a:srgbClr val="002060"/>
                </a:solidFill>
                <a:latin typeface="Century Gothic" panose="020B0502020202020204" pitchFamily="34" charset="0"/>
              </a:rPr>
              <a:t>One comprehensive school </a:t>
            </a:r>
          </a:p>
          <a:p>
            <a:pPr marL="285750" indent="-285750">
              <a:buFont typeface="Arial" panose="020B0604020202020204" pitchFamily="34" charset="0"/>
              <a:buChar char="•"/>
            </a:pPr>
            <a:r>
              <a:rPr lang="en-GB" sz="1600" b="1" dirty="0">
                <a:solidFill>
                  <a:srgbClr val="002060"/>
                </a:solidFill>
                <a:latin typeface="Century Gothic" panose="020B0502020202020204" pitchFamily="34" charset="0"/>
              </a:rPr>
              <a:t>English L1</a:t>
            </a:r>
          </a:p>
        </p:txBody>
      </p:sp>
      <p:sp>
        <p:nvSpPr>
          <p:cNvPr id="4" name="TextBox 3"/>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945500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43164" y="1668338"/>
            <a:ext cx="3962400" cy="3447098"/>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GB" sz="2200" dirty="0">
                <a:solidFill>
                  <a:srgbClr val="203864"/>
                </a:solidFill>
                <a:latin typeface="Century Gothic" panose="020B0502020202020204" pitchFamily="34" charset="0"/>
                <a:cs typeface="Calibri" panose="020F0502020204030204" pitchFamily="34" charset="0"/>
              </a:rPr>
              <a:t>Analysis of two small corpora:</a:t>
            </a:r>
          </a:p>
          <a:p>
            <a:pPr marL="457200" indent="-457200">
              <a:spcBef>
                <a:spcPts val="600"/>
              </a:spcBef>
              <a:spcAft>
                <a:spcPts val="600"/>
              </a:spcAft>
              <a:buAutoNum type="alphaLcParenBoth"/>
            </a:pPr>
            <a:r>
              <a:rPr lang="en-GB" sz="2200" dirty="0">
                <a:solidFill>
                  <a:srgbClr val="203864"/>
                </a:solidFill>
                <a:latin typeface="Century Gothic" panose="020B0502020202020204" pitchFamily="34" charset="0"/>
                <a:cs typeface="Calibri" panose="020F0502020204030204" pitchFamily="34" charset="0"/>
              </a:rPr>
              <a:t>first 200 words of six ‘featured texts’ from an on-line magazine for French young people (</a:t>
            </a:r>
            <a:r>
              <a:rPr lang="en-GB" sz="2200" dirty="0">
                <a:solidFill>
                  <a:srgbClr val="203864"/>
                </a:solidFill>
                <a:latin typeface="Century Gothic" panose="020B0502020202020204" pitchFamily="34" charset="0"/>
                <a:cs typeface="Calibri" panose="020F0502020204030204" pitchFamily="34" charset="0"/>
                <a:hlinkClick r:id="rId2"/>
              </a:rPr>
              <a:t>www.geoado.com</a:t>
            </a:r>
            <a:r>
              <a:rPr lang="en-GB" sz="2200" dirty="0" smtClean="0">
                <a:solidFill>
                  <a:srgbClr val="203864"/>
                </a:solidFill>
                <a:latin typeface="Century Gothic" panose="020B0502020202020204" pitchFamily="34" charset="0"/>
                <a:cs typeface="Calibri" panose="020F0502020204030204" pitchFamily="34" charset="0"/>
              </a:rPr>
              <a:t>)</a:t>
            </a:r>
            <a:endParaRPr lang="en-GB" sz="2200" dirty="0">
              <a:solidFill>
                <a:srgbClr val="203864"/>
              </a:solidFill>
              <a:latin typeface="Century Gothic" panose="020B0502020202020204" pitchFamily="34" charset="0"/>
              <a:cs typeface="Calibri" panose="020F0502020204030204" pitchFamily="34" charset="0"/>
            </a:endParaRPr>
          </a:p>
          <a:p>
            <a:pPr marL="457200" indent="-457200">
              <a:spcBef>
                <a:spcPts val="600"/>
              </a:spcBef>
              <a:spcAft>
                <a:spcPts val="600"/>
              </a:spcAft>
              <a:buAutoNum type="alphaLcParenBoth"/>
            </a:pPr>
            <a:r>
              <a:rPr lang="en-GB" sz="2200" dirty="0">
                <a:solidFill>
                  <a:srgbClr val="203864"/>
                </a:solidFill>
                <a:latin typeface="Century Gothic" panose="020B0502020202020204" pitchFamily="34" charset="0"/>
                <a:cs typeface="Calibri" panose="020F0502020204030204" pitchFamily="34" charset="0"/>
              </a:rPr>
              <a:t>Analysis of words in Dynamo 1 Module 1 </a:t>
            </a:r>
          </a:p>
        </p:txBody>
      </p:sp>
      <p:pic>
        <p:nvPicPr>
          <p:cNvPr id="8" name="Picture 7"/>
          <p:cNvPicPr>
            <a:picLocks noChangeAspect="1"/>
          </p:cNvPicPr>
          <p:nvPr/>
        </p:nvPicPr>
        <p:blipFill rotWithShape="1">
          <a:blip r:embed="rId3"/>
          <a:srcRect l="-466" t="3546" r="10736" b="5308"/>
          <a:stretch/>
        </p:blipFill>
        <p:spPr>
          <a:xfrm>
            <a:off x="4992871" y="1514225"/>
            <a:ext cx="6439212" cy="367925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96863"/>
            <a:ext cx="4602821" cy="867128"/>
          </a:xfrm>
          <a:prstGeom prst="rect">
            <a:avLst/>
          </a:prstGeom>
        </p:spPr>
      </p:pic>
      <p:sp>
        <p:nvSpPr>
          <p:cNvPr id="10" name="Title 1"/>
          <p:cNvSpPr txBox="1">
            <a:spLocks/>
          </p:cNvSpPr>
          <p:nvPr/>
        </p:nvSpPr>
        <p:spPr>
          <a:xfrm>
            <a:off x="300039" y="389598"/>
            <a:ext cx="3552770"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smtClean="0">
                <a:solidFill>
                  <a:schemeClr val="bg1"/>
                </a:solidFill>
                <a:latin typeface="Century Gothic" panose="020B0502020202020204" pitchFamily="34" charset="0"/>
              </a:rPr>
              <a:t>SSC </a:t>
            </a:r>
            <a:r>
              <a:rPr lang="en-GB" sz="3600" b="1" dirty="0" smtClean="0">
                <a:solidFill>
                  <a:schemeClr val="bg1"/>
                </a:solidFill>
                <a:latin typeface="Century Gothic" panose="020B0502020202020204" pitchFamily="34" charset="0"/>
              </a:rPr>
              <a:t>frequency</a:t>
            </a:r>
            <a:endParaRPr lang="en-GB" sz="3600" b="1" dirty="0">
              <a:solidFill>
                <a:schemeClr val="bg1"/>
              </a:solidFill>
              <a:latin typeface="Century Gothic" panose="020B0502020202020204" pitchFamily="34" charset="0"/>
            </a:endParaRPr>
          </a:p>
        </p:txBody>
      </p:sp>
      <p:sp>
        <p:nvSpPr>
          <p:cNvPr id="7" name="TextBox 6"/>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417811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945223" y="143838"/>
          <a:ext cx="10376900" cy="6041198"/>
        </p:xfrm>
        <a:graphic>
          <a:graphicData uri="http://schemas.openxmlformats.org/drawingml/2006/table">
            <a:tbl>
              <a:tblPr firstRow="1" firstCol="1" bandRow="1"/>
              <a:tblGrid>
                <a:gridCol w="1322547">
                  <a:extLst>
                    <a:ext uri="{9D8B030D-6E8A-4147-A177-3AD203B41FA5}">
                      <a16:colId xmlns="" xmlns:a16="http://schemas.microsoft.com/office/drawing/2014/main" val="20000"/>
                    </a:ext>
                  </a:extLst>
                </a:gridCol>
                <a:gridCol w="698847">
                  <a:extLst>
                    <a:ext uri="{9D8B030D-6E8A-4147-A177-3AD203B41FA5}">
                      <a16:colId xmlns="" xmlns:a16="http://schemas.microsoft.com/office/drawing/2014/main" val="20001"/>
                    </a:ext>
                  </a:extLst>
                </a:gridCol>
                <a:gridCol w="1005465">
                  <a:extLst>
                    <a:ext uri="{9D8B030D-6E8A-4147-A177-3AD203B41FA5}">
                      <a16:colId xmlns="" xmlns:a16="http://schemas.microsoft.com/office/drawing/2014/main" val="20002"/>
                    </a:ext>
                  </a:extLst>
                </a:gridCol>
                <a:gridCol w="560800">
                  <a:extLst>
                    <a:ext uri="{9D8B030D-6E8A-4147-A177-3AD203B41FA5}">
                      <a16:colId xmlns="" xmlns:a16="http://schemas.microsoft.com/office/drawing/2014/main" val="20003"/>
                    </a:ext>
                  </a:extLst>
                </a:gridCol>
                <a:gridCol w="736049">
                  <a:extLst>
                    <a:ext uri="{9D8B030D-6E8A-4147-A177-3AD203B41FA5}">
                      <a16:colId xmlns="" xmlns:a16="http://schemas.microsoft.com/office/drawing/2014/main" val="20004"/>
                    </a:ext>
                  </a:extLst>
                </a:gridCol>
                <a:gridCol w="508671">
                  <a:extLst>
                    <a:ext uri="{9D8B030D-6E8A-4147-A177-3AD203B41FA5}">
                      <a16:colId xmlns="" xmlns:a16="http://schemas.microsoft.com/office/drawing/2014/main" val="20005"/>
                    </a:ext>
                  </a:extLst>
                </a:gridCol>
                <a:gridCol w="1098731">
                  <a:extLst>
                    <a:ext uri="{9D8B030D-6E8A-4147-A177-3AD203B41FA5}">
                      <a16:colId xmlns="" xmlns:a16="http://schemas.microsoft.com/office/drawing/2014/main" val="20006"/>
                    </a:ext>
                  </a:extLst>
                </a:gridCol>
                <a:gridCol w="478151">
                  <a:extLst>
                    <a:ext uri="{9D8B030D-6E8A-4147-A177-3AD203B41FA5}">
                      <a16:colId xmlns="" xmlns:a16="http://schemas.microsoft.com/office/drawing/2014/main" val="20007"/>
                    </a:ext>
                  </a:extLst>
                </a:gridCol>
                <a:gridCol w="1047863">
                  <a:extLst>
                    <a:ext uri="{9D8B030D-6E8A-4147-A177-3AD203B41FA5}">
                      <a16:colId xmlns="" xmlns:a16="http://schemas.microsoft.com/office/drawing/2014/main" val="20008"/>
                    </a:ext>
                  </a:extLst>
                </a:gridCol>
                <a:gridCol w="529020">
                  <a:extLst>
                    <a:ext uri="{9D8B030D-6E8A-4147-A177-3AD203B41FA5}">
                      <a16:colId xmlns="" xmlns:a16="http://schemas.microsoft.com/office/drawing/2014/main" val="20009"/>
                    </a:ext>
                  </a:extLst>
                </a:gridCol>
                <a:gridCol w="1971203">
                  <a:extLst>
                    <a:ext uri="{9D8B030D-6E8A-4147-A177-3AD203B41FA5}">
                      <a16:colId xmlns="" xmlns:a16="http://schemas.microsoft.com/office/drawing/2014/main" val="20010"/>
                    </a:ext>
                  </a:extLst>
                </a:gridCol>
                <a:gridCol w="419553">
                  <a:extLst>
                    <a:ext uri="{9D8B030D-6E8A-4147-A177-3AD203B41FA5}">
                      <a16:colId xmlns="" xmlns:a16="http://schemas.microsoft.com/office/drawing/2014/main" val="20011"/>
                    </a:ext>
                  </a:extLst>
                </a:gridCol>
              </a:tblGrid>
              <a:tr h="285007">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SFC(all)</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339</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SFCt</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76</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tion</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24</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o[O]</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12</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ph</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4</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aî</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0"/>
                  </a:ext>
                </a:extLst>
              </a:tr>
              <a:tr h="285007">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r</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302</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en</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73</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ll</a:t>
                      </a: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[L]</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22</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h</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11</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x[KS]</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4</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aill</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85007">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a</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245</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c[+</a:t>
                      </a: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i</a:t>
                      </a: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/e]</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61</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est</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19</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mm</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11</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e[e]</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3</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am</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285007">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d</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240</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ou</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60</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in</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19</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om</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11</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eau</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3</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aon</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85007">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SFCs</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235</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an</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59</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oi</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19</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em</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10</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ei</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3</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cc[+</a:t>
                      </a: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i</a:t>
                      </a: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/e]</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285007">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l</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228</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e[O]</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58</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è</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18</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SFCd</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10</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gu</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3</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eil</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410220">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i</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221</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es</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58</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nn</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17</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ent</a:t>
                      </a: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[3PV]</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9</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SFCp</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3</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œu</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285007">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SFe</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219</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on</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57</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ss</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17</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j</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9</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x[GZ]</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3</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oy</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410220">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t</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167</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f</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43</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à</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16</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tt</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9</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z</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3</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s[</a:t>
                      </a: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finalSOUNDED</a:t>
                      </a: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 </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285007">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p</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164</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qu</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43</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ch</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16</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ê</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7</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eill</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2</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SFCc</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410220">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e[SCHWA]</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143</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SMe</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40</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u[G]</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16</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rr</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7</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ein</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2</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th</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285007">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m</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117</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i</a:t>
                      </a: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[G]</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39</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un </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16</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ain</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6</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ez</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2</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tielle</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285007">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s</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117</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b</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38</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ée</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15</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ç</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5</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im</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2</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tien</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r h="285007">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o[C]</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114</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s[IV]</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38</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eur</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15</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ff</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5</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ô</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2</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y[CONS]</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3"/>
                  </a:ext>
                </a:extLst>
              </a:tr>
              <a:tr h="285007">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é</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113</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ai</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35</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g</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15</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ien</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5</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oin</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2</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 </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 </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285007">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u</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96</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et</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30</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y</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15</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ay</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4</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pp</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2</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 </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 </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r h="410220">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n</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94</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g[+</a:t>
                      </a: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i</a:t>
                      </a: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/e]</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29</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eu</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14</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cc</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4</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tio</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2</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 </a:t>
                      </a:r>
                      <a:r>
                        <a:rPr lang="en-GB" sz="1500" b="1" dirty="0" smtClean="0">
                          <a:solidFill>
                            <a:srgbClr val="203864"/>
                          </a:solidFill>
                          <a:effectLst/>
                          <a:latin typeface="Century Gothic" panose="020B0502020202020204" pitchFamily="34" charset="0"/>
                          <a:ea typeface="5yearsoldfont" panose="02000603000000000000" pitchFamily="2" charset="0"/>
                          <a:cs typeface="Calibri" panose="020F0502020204030204" pitchFamily="34" charset="0"/>
                        </a:rPr>
                        <a:t>4393 graphemes</a:t>
                      </a:r>
                      <a:endParaRPr lang="en-GB" sz="1500" b="1" dirty="0">
                        <a:solidFill>
                          <a:srgbClr val="20386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 </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6"/>
                  </a:ext>
                </a:extLst>
              </a:tr>
              <a:tr h="410220">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c</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86</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au</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27</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SFCx</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14</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gn</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4</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um[NN]</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2</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 </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 </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7"/>
                  </a:ext>
                </a:extLst>
              </a:tr>
              <a:tr h="285007">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v</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79</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er</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24</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err="1">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ie</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13</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ill[Y]</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4</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â</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1</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 </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spcAft>
                          <a:spcPts val="0"/>
                        </a:spcAft>
                      </a:pPr>
                      <a:r>
                        <a:rPr lang="en-GB" sz="1500" b="0" dirty="0">
                          <a:solidFill>
                            <a:schemeClr val="tx1"/>
                          </a:solidFill>
                          <a:effectLst/>
                          <a:latin typeface="Century Gothic" panose="020B0502020202020204" pitchFamily="34" charset="0"/>
                          <a:ea typeface="5yearsoldfont" panose="02000603000000000000" pitchFamily="2" charset="0"/>
                          <a:cs typeface="Calibri" panose="020F0502020204030204" pitchFamily="34" charset="0"/>
                        </a:rPr>
                        <a:t> </a:t>
                      </a:r>
                      <a:endParaRPr lang="en-GB" sz="15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9797" marR="5979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8"/>
                  </a:ext>
                </a:extLst>
              </a:tr>
            </a:tbl>
          </a:graphicData>
        </a:graphic>
      </p:graphicFrame>
      <p:sp>
        <p:nvSpPr>
          <p:cNvPr id="3" name="TextBox 2"/>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957776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90250" y="150431"/>
          <a:ext cx="8811500" cy="6019800"/>
        </p:xfrm>
        <a:graphic>
          <a:graphicData uri="http://schemas.openxmlformats.org/drawingml/2006/table">
            <a:tbl>
              <a:tblPr firstRow="1" firstCol="1" bandRow="1">
                <a:tableStyleId>{5C22544A-7EE6-4342-B048-85BDC9FD1C3A}</a:tableStyleId>
              </a:tblPr>
              <a:tblGrid>
                <a:gridCol w="2986402">
                  <a:extLst>
                    <a:ext uri="{9D8B030D-6E8A-4147-A177-3AD203B41FA5}">
                      <a16:colId xmlns="" xmlns:a16="http://schemas.microsoft.com/office/drawing/2014/main" val="20000"/>
                    </a:ext>
                  </a:extLst>
                </a:gridCol>
                <a:gridCol w="1573720">
                  <a:extLst>
                    <a:ext uri="{9D8B030D-6E8A-4147-A177-3AD203B41FA5}">
                      <a16:colId xmlns="" xmlns:a16="http://schemas.microsoft.com/office/drawing/2014/main" val="20001"/>
                    </a:ext>
                  </a:extLst>
                </a:gridCol>
                <a:gridCol w="1417126">
                  <a:extLst>
                    <a:ext uri="{9D8B030D-6E8A-4147-A177-3AD203B41FA5}">
                      <a16:colId xmlns="" xmlns:a16="http://schemas.microsoft.com/office/drawing/2014/main" val="20002"/>
                    </a:ext>
                  </a:extLst>
                </a:gridCol>
                <a:gridCol w="1417126">
                  <a:extLst>
                    <a:ext uri="{9D8B030D-6E8A-4147-A177-3AD203B41FA5}">
                      <a16:colId xmlns="" xmlns:a16="http://schemas.microsoft.com/office/drawing/2014/main" val="20003"/>
                    </a:ext>
                  </a:extLst>
                </a:gridCol>
                <a:gridCol w="1417126">
                  <a:extLst>
                    <a:ext uri="{9D8B030D-6E8A-4147-A177-3AD203B41FA5}">
                      <a16:colId xmlns="" xmlns:a16="http://schemas.microsoft.com/office/drawing/2014/main" val="20004"/>
                    </a:ext>
                  </a:extLst>
                </a:gridCol>
              </a:tblGrid>
              <a:tr h="482186">
                <a:tc>
                  <a:txBody>
                    <a:bodyPr/>
                    <a:lstStyle/>
                    <a:p>
                      <a:pPr>
                        <a:spcAft>
                          <a:spcPts val="0"/>
                        </a:spcAft>
                      </a:pPr>
                      <a:r>
                        <a:rPr lang="en-GB" sz="1900" kern="100" dirty="0">
                          <a:effectLst/>
                          <a:latin typeface="Century Gothic" panose="020B0502020202020204" pitchFamily="34" charset="0"/>
                        </a:rPr>
                        <a:t> </a:t>
                      </a:r>
                      <a:endParaRPr lang="en-GB" sz="19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900" kern="100" dirty="0">
                          <a:effectLst/>
                          <a:latin typeface="Century Gothic" panose="020B0502020202020204" pitchFamily="34" charset="0"/>
                        </a:rPr>
                        <a:t>Totals Dynamo</a:t>
                      </a:r>
                      <a:endParaRPr lang="en-GB" sz="19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900" kern="100" dirty="0">
                          <a:effectLst/>
                          <a:latin typeface="Century Gothic" panose="020B0502020202020204" pitchFamily="34" charset="0"/>
                        </a:rPr>
                        <a:t>Total </a:t>
                      </a:r>
                      <a:r>
                        <a:rPr lang="en-GB" sz="1900" kern="100" dirty="0" err="1">
                          <a:effectLst/>
                          <a:latin typeface="Century Gothic" panose="020B0502020202020204" pitchFamily="34" charset="0"/>
                        </a:rPr>
                        <a:t>Géoado</a:t>
                      </a:r>
                      <a:endParaRPr lang="en-GB" sz="19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900" kern="100" dirty="0">
                          <a:effectLst/>
                          <a:latin typeface="Century Gothic" panose="020B0502020202020204" pitchFamily="34" charset="0"/>
                        </a:rPr>
                        <a:t>Dynamo ranking</a:t>
                      </a:r>
                      <a:endParaRPr lang="en-GB" sz="19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900" kern="100" dirty="0" err="1">
                          <a:effectLst/>
                          <a:latin typeface="Century Gothic" panose="020B0502020202020204" pitchFamily="34" charset="0"/>
                        </a:rPr>
                        <a:t>Géoado</a:t>
                      </a:r>
                      <a:r>
                        <a:rPr lang="en-GB" sz="1900" kern="100" dirty="0">
                          <a:effectLst/>
                          <a:latin typeface="Century Gothic" panose="020B0502020202020204" pitchFamily="34" charset="0"/>
                        </a:rPr>
                        <a:t> ranking</a:t>
                      </a:r>
                      <a:endParaRPr lang="en-GB" sz="19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00"/>
                  </a:ext>
                </a:extLst>
              </a:tr>
              <a:tr h="241093">
                <a:tc>
                  <a:txBody>
                    <a:bodyPr/>
                    <a:lstStyle/>
                    <a:p>
                      <a:pPr>
                        <a:spcAft>
                          <a:spcPts val="0"/>
                        </a:spcAft>
                      </a:pPr>
                      <a:r>
                        <a:rPr lang="en-GB" sz="1700" kern="100" dirty="0">
                          <a:effectLst/>
                          <a:latin typeface="Century Gothic" panose="020B0502020202020204" pitchFamily="34" charset="0"/>
                        </a:rPr>
                        <a:t>SFC</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60</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339</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01"/>
                  </a:ext>
                </a:extLst>
              </a:tr>
              <a:tr h="241093">
                <a:tc>
                  <a:txBody>
                    <a:bodyPr/>
                    <a:lstStyle/>
                    <a:p>
                      <a:pPr>
                        <a:spcAft>
                          <a:spcPts val="0"/>
                        </a:spcAft>
                      </a:pPr>
                      <a:r>
                        <a:rPr lang="en-GB" sz="1700" kern="100" dirty="0">
                          <a:effectLst/>
                          <a:latin typeface="Century Gothic" panose="020B0502020202020204" pitchFamily="34" charset="0"/>
                        </a:rPr>
                        <a:t>a / à / â / as</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51</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smtClean="0">
                          <a:effectLst/>
                          <a:latin typeface="Century Gothic" panose="020B0502020202020204" pitchFamily="34" charset="0"/>
                        </a:rPr>
                        <a:t>262</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2</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ea typeface="+mn-ea"/>
                        </a:rPr>
                        <a:t>2</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02"/>
                  </a:ext>
                </a:extLst>
              </a:tr>
              <a:tr h="241093">
                <a:tc>
                  <a:txBody>
                    <a:bodyPr/>
                    <a:lstStyle/>
                    <a:p>
                      <a:pPr>
                        <a:spcAft>
                          <a:spcPts val="0"/>
                        </a:spcAft>
                      </a:pPr>
                      <a:r>
                        <a:rPr lang="en-GB" sz="1700" kern="100" dirty="0" err="1">
                          <a:effectLst/>
                          <a:latin typeface="Century Gothic" panose="020B0502020202020204" pitchFamily="34" charset="0"/>
                        </a:rPr>
                        <a:t>i</a:t>
                      </a:r>
                      <a:r>
                        <a:rPr lang="en-GB" sz="1700" kern="100" dirty="0">
                          <a:effectLst/>
                          <a:latin typeface="Century Gothic" panose="020B0502020202020204" pitchFamily="34" charset="0"/>
                        </a:rPr>
                        <a:t> / </a:t>
                      </a:r>
                      <a:r>
                        <a:rPr lang="en-GB" sz="1700" kern="100" dirty="0" err="1">
                          <a:effectLst/>
                          <a:latin typeface="Century Gothic" panose="020B0502020202020204" pitchFamily="34" charset="0"/>
                        </a:rPr>
                        <a:t>ie</a:t>
                      </a:r>
                      <a:r>
                        <a:rPr lang="en-GB" sz="1700" kern="100" dirty="0">
                          <a:effectLst/>
                          <a:latin typeface="Century Gothic" panose="020B0502020202020204" pitchFamily="34" charset="0"/>
                        </a:rPr>
                        <a:t> / y</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42</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249</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4</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ea typeface="+mn-ea"/>
                        </a:rPr>
                        <a:t>3</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03"/>
                  </a:ext>
                </a:extLst>
              </a:tr>
              <a:tr h="241093">
                <a:tc>
                  <a:txBody>
                    <a:bodyPr/>
                    <a:lstStyle/>
                    <a:p>
                      <a:pPr>
                        <a:spcAft>
                          <a:spcPts val="0"/>
                        </a:spcAft>
                      </a:pPr>
                      <a:r>
                        <a:rPr lang="en-GB" sz="1700" kern="100" dirty="0" err="1">
                          <a:effectLst/>
                          <a:latin typeface="Century Gothic" panose="020B0502020202020204" pitchFamily="34" charset="0"/>
                        </a:rPr>
                        <a:t>SFe</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45</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219</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3</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4</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04"/>
                  </a:ext>
                </a:extLst>
              </a:tr>
              <a:tr h="241093">
                <a:tc>
                  <a:txBody>
                    <a:bodyPr/>
                    <a:lstStyle/>
                    <a:p>
                      <a:pPr>
                        <a:spcAft>
                          <a:spcPts val="0"/>
                        </a:spcAft>
                      </a:pPr>
                      <a:r>
                        <a:rPr lang="en-GB" sz="1700" kern="100" dirty="0">
                          <a:effectLst/>
                          <a:latin typeface="Century Gothic" panose="020B0502020202020204" pitchFamily="34" charset="0"/>
                        </a:rPr>
                        <a:t>e / </a:t>
                      </a:r>
                      <a:r>
                        <a:rPr lang="en-GB" sz="1700" kern="100" dirty="0" err="1">
                          <a:effectLst/>
                          <a:latin typeface="Century Gothic" panose="020B0502020202020204" pitchFamily="34" charset="0"/>
                        </a:rPr>
                        <a:t>eu</a:t>
                      </a:r>
                      <a:r>
                        <a:rPr lang="en-GB" sz="1700" kern="100" dirty="0">
                          <a:effectLst/>
                          <a:latin typeface="Century Gothic" panose="020B0502020202020204" pitchFamily="34" charset="0"/>
                        </a:rPr>
                        <a:t> / </a:t>
                      </a:r>
                      <a:r>
                        <a:rPr lang="en-GB" sz="1700" kern="100" dirty="0" err="1">
                          <a:effectLst/>
                          <a:latin typeface="Century Gothic" panose="020B0502020202020204" pitchFamily="34" charset="0"/>
                        </a:rPr>
                        <a:t>oeu</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34</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179</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6</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5</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05"/>
                  </a:ext>
                </a:extLst>
              </a:tr>
              <a:tr h="241093">
                <a:tc>
                  <a:txBody>
                    <a:bodyPr/>
                    <a:lstStyle/>
                    <a:p>
                      <a:pPr>
                        <a:spcAft>
                          <a:spcPts val="0"/>
                        </a:spcAft>
                      </a:pPr>
                      <a:r>
                        <a:rPr lang="en-GB" sz="1700" kern="100" dirty="0">
                          <a:effectLst/>
                          <a:latin typeface="Century Gothic" panose="020B0502020202020204" pitchFamily="34" charset="0"/>
                        </a:rPr>
                        <a:t>é/ et / </a:t>
                      </a:r>
                      <a:r>
                        <a:rPr lang="en-GB" sz="1700" kern="100" dirty="0" err="1">
                          <a:effectLst/>
                          <a:latin typeface="Century Gothic" panose="020B0502020202020204" pitchFamily="34" charset="0"/>
                        </a:rPr>
                        <a:t>ez</a:t>
                      </a:r>
                      <a:r>
                        <a:rPr lang="en-GB" sz="1700" kern="100" dirty="0">
                          <a:effectLst/>
                          <a:latin typeface="Century Gothic" panose="020B0502020202020204" pitchFamily="34" charset="0"/>
                        </a:rPr>
                        <a:t> / </a:t>
                      </a:r>
                      <a:r>
                        <a:rPr lang="en-GB" sz="1700" kern="100" dirty="0" err="1">
                          <a:effectLst/>
                          <a:latin typeface="Century Gothic" panose="020B0502020202020204" pitchFamily="34" charset="0"/>
                        </a:rPr>
                        <a:t>er</a:t>
                      </a:r>
                      <a:r>
                        <a:rPr lang="en-GB" sz="1700" kern="100" dirty="0">
                          <a:effectLst/>
                          <a:latin typeface="Century Gothic" panose="020B0502020202020204" pitchFamily="34" charset="0"/>
                        </a:rPr>
                        <a:t> / les</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37</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152</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5</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6</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06"/>
                  </a:ext>
                </a:extLst>
              </a:tr>
              <a:tr h="241093">
                <a:tc>
                  <a:txBody>
                    <a:bodyPr/>
                    <a:lstStyle/>
                    <a:p>
                      <a:pPr>
                        <a:spcAft>
                          <a:spcPts val="0"/>
                        </a:spcAft>
                      </a:pPr>
                      <a:r>
                        <a:rPr lang="en-GB" sz="1700" kern="100" dirty="0" err="1">
                          <a:effectLst/>
                          <a:latin typeface="Century Gothic" panose="020B0502020202020204" pitchFamily="34" charset="0"/>
                        </a:rPr>
                        <a:t>en</a:t>
                      </a:r>
                      <a:r>
                        <a:rPr lang="en-GB" sz="1700" kern="100" dirty="0">
                          <a:effectLst/>
                          <a:latin typeface="Century Gothic" panose="020B0502020202020204" pitchFamily="34" charset="0"/>
                        </a:rPr>
                        <a:t> / </a:t>
                      </a:r>
                      <a:r>
                        <a:rPr lang="en-GB" sz="1700" kern="100" dirty="0" err="1">
                          <a:effectLst/>
                          <a:latin typeface="Century Gothic" panose="020B0502020202020204" pitchFamily="34" charset="0"/>
                        </a:rPr>
                        <a:t>em</a:t>
                      </a:r>
                      <a:r>
                        <a:rPr lang="en-GB" sz="1700" kern="100" dirty="0">
                          <a:effectLst/>
                          <a:latin typeface="Century Gothic" panose="020B0502020202020204" pitchFamily="34" charset="0"/>
                        </a:rPr>
                        <a:t> / an</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25</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151</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7</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7</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07"/>
                  </a:ext>
                </a:extLst>
              </a:tr>
              <a:tr h="241093">
                <a:tc>
                  <a:txBody>
                    <a:bodyPr/>
                    <a:lstStyle/>
                    <a:p>
                      <a:pPr>
                        <a:spcAft>
                          <a:spcPts val="0"/>
                        </a:spcAft>
                      </a:pPr>
                      <a:r>
                        <a:rPr lang="en-GB" sz="1700" kern="100" dirty="0">
                          <a:effectLst/>
                          <a:latin typeface="Century Gothic" panose="020B0502020202020204" pitchFamily="34" charset="0"/>
                        </a:rPr>
                        <a:t>o /eau(x) / au(x)</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20</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141</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8</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8</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08"/>
                  </a:ext>
                </a:extLst>
              </a:tr>
              <a:tr h="241093">
                <a:tc>
                  <a:txBody>
                    <a:bodyPr/>
                    <a:lstStyle/>
                    <a:p>
                      <a:pPr>
                        <a:spcAft>
                          <a:spcPts val="0"/>
                        </a:spcAft>
                      </a:pPr>
                      <a:r>
                        <a:rPr lang="en-GB" sz="1700" kern="100" dirty="0">
                          <a:effectLst/>
                          <a:latin typeface="Century Gothic" panose="020B0502020202020204" pitchFamily="34" charset="0"/>
                        </a:rPr>
                        <a:t>u</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20</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112</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8</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9</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09"/>
                  </a:ext>
                </a:extLst>
              </a:tr>
              <a:tr h="241093">
                <a:tc>
                  <a:txBody>
                    <a:bodyPr/>
                    <a:lstStyle/>
                    <a:p>
                      <a:pPr>
                        <a:spcAft>
                          <a:spcPts val="0"/>
                        </a:spcAft>
                      </a:pPr>
                      <a:r>
                        <a:rPr lang="en-GB" sz="1700" kern="100" dirty="0">
                          <a:effectLst/>
                          <a:latin typeface="Century Gothic" panose="020B0502020202020204" pitchFamily="34" charset="0"/>
                        </a:rPr>
                        <a:t>on</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9</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57</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11</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11</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10"/>
                  </a:ext>
                </a:extLst>
              </a:tr>
              <a:tr h="241093">
                <a:tc>
                  <a:txBody>
                    <a:bodyPr/>
                    <a:lstStyle/>
                    <a:p>
                      <a:pPr>
                        <a:spcAft>
                          <a:spcPts val="0"/>
                        </a:spcAft>
                      </a:pPr>
                      <a:r>
                        <a:rPr lang="en-GB" sz="1700" kern="100" dirty="0" err="1">
                          <a:effectLst/>
                          <a:latin typeface="Century Gothic" panose="020B0502020202020204" pitchFamily="34" charset="0"/>
                        </a:rPr>
                        <a:t>ou</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7</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60</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15</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10</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11"/>
                  </a:ext>
                </a:extLst>
              </a:tr>
              <a:tr h="241093">
                <a:tc>
                  <a:txBody>
                    <a:bodyPr/>
                    <a:lstStyle/>
                    <a:p>
                      <a:pPr>
                        <a:spcAft>
                          <a:spcPts val="0"/>
                        </a:spcAft>
                      </a:pPr>
                      <a:r>
                        <a:rPr lang="en-GB" sz="1700" kern="100" dirty="0">
                          <a:effectLst/>
                          <a:latin typeface="Century Gothic" panose="020B0502020202020204" pitchFamily="34" charset="0"/>
                        </a:rPr>
                        <a:t>-in / -</a:t>
                      </a:r>
                      <a:r>
                        <a:rPr lang="en-GB" sz="1700" kern="100" dirty="0" err="1">
                          <a:effectLst/>
                          <a:latin typeface="Century Gothic" panose="020B0502020202020204" pitchFamily="34" charset="0"/>
                        </a:rPr>
                        <a:t>ain</a:t>
                      </a:r>
                      <a:r>
                        <a:rPr lang="en-GB" sz="1700" kern="100" dirty="0">
                          <a:effectLst/>
                          <a:latin typeface="Century Gothic" panose="020B0502020202020204" pitchFamily="34" charset="0"/>
                        </a:rPr>
                        <a:t> / </a:t>
                      </a:r>
                      <a:r>
                        <a:rPr lang="en-GB" sz="1700" kern="100" dirty="0" err="1">
                          <a:effectLst/>
                          <a:latin typeface="Century Gothic" panose="020B0502020202020204" pitchFamily="34" charset="0"/>
                        </a:rPr>
                        <a:t>ym</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9</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27</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11</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14</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12"/>
                  </a:ext>
                </a:extLst>
              </a:tr>
              <a:tr h="241093">
                <a:tc>
                  <a:txBody>
                    <a:bodyPr/>
                    <a:lstStyle/>
                    <a:p>
                      <a:pPr>
                        <a:spcAft>
                          <a:spcPts val="0"/>
                        </a:spcAft>
                      </a:pPr>
                      <a:r>
                        <a:rPr lang="en-GB" sz="1700" kern="100" dirty="0">
                          <a:effectLst/>
                          <a:latin typeface="Century Gothic" panose="020B0502020202020204" pitchFamily="34" charset="0"/>
                        </a:rPr>
                        <a:t>è / ê </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9</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25</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11</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15</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13"/>
                  </a:ext>
                </a:extLst>
              </a:tr>
              <a:tr h="241093">
                <a:tc>
                  <a:txBody>
                    <a:bodyPr/>
                    <a:lstStyle/>
                    <a:p>
                      <a:pPr>
                        <a:spcAft>
                          <a:spcPts val="0"/>
                        </a:spcAft>
                      </a:pPr>
                      <a:r>
                        <a:rPr lang="en-GB" sz="1700" kern="100" dirty="0" err="1">
                          <a:effectLst/>
                          <a:latin typeface="Century Gothic" panose="020B0502020202020204" pitchFamily="34" charset="0"/>
                        </a:rPr>
                        <a:t>qu</a:t>
                      </a:r>
                      <a:r>
                        <a:rPr lang="en-GB" sz="1700" kern="100" dirty="0">
                          <a:effectLst/>
                          <a:latin typeface="Century Gothic" panose="020B0502020202020204" pitchFamily="34" charset="0"/>
                        </a:rPr>
                        <a:t> / q</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7</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43</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15</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12</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14"/>
                  </a:ext>
                </a:extLst>
              </a:tr>
              <a:tr h="241093">
                <a:tc>
                  <a:txBody>
                    <a:bodyPr/>
                    <a:lstStyle/>
                    <a:p>
                      <a:pPr>
                        <a:spcAft>
                          <a:spcPts val="0"/>
                        </a:spcAft>
                      </a:pPr>
                      <a:r>
                        <a:rPr lang="en-GB" sz="1700" kern="100" dirty="0">
                          <a:effectLst/>
                          <a:latin typeface="Century Gothic" panose="020B0502020202020204" pitchFamily="34" charset="0"/>
                        </a:rPr>
                        <a:t>oi</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9</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21</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11</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17</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15"/>
                  </a:ext>
                </a:extLst>
              </a:tr>
              <a:tr h="241093">
                <a:tc>
                  <a:txBody>
                    <a:bodyPr/>
                    <a:lstStyle/>
                    <a:p>
                      <a:pPr>
                        <a:spcAft>
                          <a:spcPts val="0"/>
                        </a:spcAft>
                      </a:pPr>
                      <a:r>
                        <a:rPr lang="en-GB" sz="1700" kern="100" dirty="0">
                          <a:effectLst/>
                          <a:latin typeface="Century Gothic" panose="020B0502020202020204" pitchFamily="34" charset="0"/>
                        </a:rPr>
                        <a:t>un /um</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10</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18</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10</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18</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16"/>
                  </a:ext>
                </a:extLst>
              </a:tr>
              <a:tr h="241093">
                <a:tc>
                  <a:txBody>
                    <a:bodyPr/>
                    <a:lstStyle/>
                    <a:p>
                      <a:pPr>
                        <a:spcAft>
                          <a:spcPts val="0"/>
                        </a:spcAft>
                      </a:pPr>
                      <a:r>
                        <a:rPr lang="en-GB" sz="1700" kern="100" dirty="0">
                          <a:effectLst/>
                          <a:latin typeface="Century Gothic" panose="020B0502020202020204" pitchFamily="34" charset="0"/>
                        </a:rPr>
                        <a:t>j / g (soft)</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4</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38</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17</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13</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17"/>
                  </a:ext>
                </a:extLst>
              </a:tr>
              <a:tr h="241093">
                <a:tc>
                  <a:txBody>
                    <a:bodyPr/>
                    <a:lstStyle/>
                    <a:p>
                      <a:pPr>
                        <a:spcAft>
                          <a:spcPts val="0"/>
                        </a:spcAft>
                      </a:pPr>
                      <a:r>
                        <a:rPr lang="en-GB" sz="1700" kern="100" dirty="0">
                          <a:effectLst/>
                          <a:latin typeface="Century Gothic" panose="020B0502020202020204" pitchFamily="34" charset="0"/>
                        </a:rPr>
                        <a:t>-</a:t>
                      </a:r>
                      <a:r>
                        <a:rPr lang="en-GB" sz="1700" kern="100" dirty="0" err="1">
                          <a:effectLst/>
                          <a:latin typeface="Century Gothic" panose="020B0502020202020204" pitchFamily="34" charset="0"/>
                        </a:rPr>
                        <a:t>tion</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0</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24</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21</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16</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18"/>
                  </a:ext>
                </a:extLst>
              </a:tr>
              <a:tr h="241093">
                <a:tc>
                  <a:txBody>
                    <a:bodyPr/>
                    <a:lstStyle/>
                    <a:p>
                      <a:pPr>
                        <a:spcAft>
                          <a:spcPts val="0"/>
                        </a:spcAft>
                      </a:pPr>
                      <a:r>
                        <a:rPr lang="en-GB" sz="1700" kern="100" dirty="0" err="1">
                          <a:effectLst/>
                          <a:latin typeface="Century Gothic" panose="020B0502020202020204" pitchFamily="34" charset="0"/>
                        </a:rPr>
                        <a:t>ch</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3</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16</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18</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19</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19"/>
                  </a:ext>
                </a:extLst>
              </a:tr>
              <a:tr h="241093">
                <a:tc>
                  <a:txBody>
                    <a:bodyPr/>
                    <a:lstStyle/>
                    <a:p>
                      <a:pPr>
                        <a:spcAft>
                          <a:spcPts val="0"/>
                        </a:spcAft>
                      </a:pPr>
                      <a:r>
                        <a:rPr lang="en-GB" sz="1700" kern="100" dirty="0">
                          <a:effectLst/>
                          <a:latin typeface="Century Gothic" panose="020B0502020202020204" pitchFamily="34" charset="0"/>
                        </a:rPr>
                        <a:t>ç</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3</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5</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18</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20</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20"/>
                  </a:ext>
                </a:extLst>
              </a:tr>
              <a:tr h="241093">
                <a:tc>
                  <a:txBody>
                    <a:bodyPr/>
                    <a:lstStyle/>
                    <a:p>
                      <a:pPr>
                        <a:spcAft>
                          <a:spcPts val="0"/>
                        </a:spcAft>
                      </a:pPr>
                      <a:r>
                        <a:rPr lang="en-GB" sz="1700" kern="100" dirty="0">
                          <a:effectLst/>
                          <a:latin typeface="Century Gothic" panose="020B0502020202020204" pitchFamily="34" charset="0"/>
                        </a:rPr>
                        <a:t>-</a:t>
                      </a:r>
                      <a:r>
                        <a:rPr lang="en-GB" sz="1700" kern="100" dirty="0" err="1">
                          <a:effectLst/>
                          <a:latin typeface="Century Gothic" panose="020B0502020202020204" pitchFamily="34" charset="0"/>
                        </a:rPr>
                        <a:t>ien</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1</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5</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20</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tc>
                  <a:txBody>
                    <a:bodyPr/>
                    <a:lstStyle/>
                    <a:p>
                      <a:pPr algn="ctr">
                        <a:spcAft>
                          <a:spcPts val="0"/>
                        </a:spcAft>
                      </a:pPr>
                      <a:r>
                        <a:rPr lang="en-GB" sz="1700" kern="100" dirty="0">
                          <a:effectLst/>
                          <a:latin typeface="Century Gothic" panose="020B0502020202020204" pitchFamily="34" charset="0"/>
                        </a:rPr>
                        <a:t>20</a:t>
                      </a:r>
                      <a:endParaRPr lang="en-GB" sz="1700" kern="100" dirty="0">
                        <a:effectLst/>
                        <a:latin typeface="Century Gothic" panose="020B0502020202020204" pitchFamily="34" charset="0"/>
                        <a:ea typeface="Calibri" panose="020F0502020204030204" pitchFamily="34" charset="0"/>
                      </a:endParaRPr>
                    </a:p>
                  </a:txBody>
                  <a:tcPr marL="50992" marR="50992" marT="0" marB="0" anchor="b"/>
                </a:tc>
                <a:extLst>
                  <a:ext uri="{0D108BD9-81ED-4DB2-BD59-A6C34878D82A}">
                    <a16:rowId xmlns="" xmlns:a16="http://schemas.microsoft.com/office/drawing/2014/main" val="10021"/>
                  </a:ext>
                </a:extLst>
              </a:tr>
            </a:tbl>
          </a:graphicData>
        </a:graphic>
      </p:graphicFrame>
      <p:sp>
        <p:nvSpPr>
          <p:cNvPr id="3" name="TextBox 2"/>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278627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extLst>
              <a:ext uri="{28A0092B-C50C-407E-A947-70E740481C1C}">
                <a14:useLocalDpi xmlns:a14="http://schemas.microsoft.com/office/drawing/2010/main" val="0"/>
              </a:ext>
            </a:extLst>
          </a:blip>
          <a:srcRect l="1569" t="915" r="882" b="1829"/>
          <a:stretch/>
        </p:blipFill>
        <p:spPr bwMode="auto">
          <a:xfrm>
            <a:off x="2078804" y="179798"/>
            <a:ext cx="8034391" cy="6025793"/>
          </a:xfrm>
          <a:prstGeom prst="rect">
            <a:avLst/>
          </a:prstGeom>
          <a:noFill/>
          <a:ln>
            <a:noFill/>
          </a:ln>
        </p:spPr>
      </p:pic>
      <p:sp>
        <p:nvSpPr>
          <p:cNvPr id="3" name="TextBox 2"/>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167333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16450" y="1223261"/>
          <a:ext cx="11034445" cy="5019604"/>
        </p:xfrm>
        <a:graphic>
          <a:graphicData uri="http://schemas.openxmlformats.org/drawingml/2006/table">
            <a:tbl>
              <a:tblPr firstRow="1" firstCol="1" bandRow="1">
                <a:tableStyleId>{5C22544A-7EE6-4342-B048-85BDC9FD1C3A}</a:tableStyleId>
              </a:tblPr>
              <a:tblGrid>
                <a:gridCol w="1546179">
                  <a:extLst>
                    <a:ext uri="{9D8B030D-6E8A-4147-A177-3AD203B41FA5}">
                      <a16:colId xmlns="" xmlns:a16="http://schemas.microsoft.com/office/drawing/2014/main" val="20000"/>
                    </a:ext>
                  </a:extLst>
                </a:gridCol>
                <a:gridCol w="1569967">
                  <a:extLst>
                    <a:ext uri="{9D8B030D-6E8A-4147-A177-3AD203B41FA5}">
                      <a16:colId xmlns="" xmlns:a16="http://schemas.microsoft.com/office/drawing/2014/main" val="20001"/>
                    </a:ext>
                  </a:extLst>
                </a:gridCol>
                <a:gridCol w="2373016">
                  <a:extLst>
                    <a:ext uri="{9D8B030D-6E8A-4147-A177-3AD203B41FA5}">
                      <a16:colId xmlns="" xmlns:a16="http://schemas.microsoft.com/office/drawing/2014/main" val="20002"/>
                    </a:ext>
                  </a:extLst>
                </a:gridCol>
                <a:gridCol w="1584686">
                  <a:extLst>
                    <a:ext uri="{9D8B030D-6E8A-4147-A177-3AD203B41FA5}">
                      <a16:colId xmlns="" xmlns:a16="http://schemas.microsoft.com/office/drawing/2014/main" val="20003"/>
                    </a:ext>
                  </a:extLst>
                </a:gridCol>
                <a:gridCol w="1620437">
                  <a:extLst>
                    <a:ext uri="{9D8B030D-6E8A-4147-A177-3AD203B41FA5}">
                      <a16:colId xmlns="" xmlns:a16="http://schemas.microsoft.com/office/drawing/2014/main" val="20004"/>
                    </a:ext>
                  </a:extLst>
                </a:gridCol>
                <a:gridCol w="2340160">
                  <a:extLst>
                    <a:ext uri="{9D8B030D-6E8A-4147-A177-3AD203B41FA5}">
                      <a16:colId xmlns="" xmlns:a16="http://schemas.microsoft.com/office/drawing/2014/main" val="20005"/>
                    </a:ext>
                  </a:extLst>
                </a:gridCol>
              </a:tblGrid>
              <a:tr h="681792">
                <a:tc>
                  <a:txBody>
                    <a:bodyPr/>
                    <a:lstStyle/>
                    <a:p>
                      <a:pPr algn="ctr">
                        <a:spcAft>
                          <a:spcPts val="0"/>
                        </a:spcAft>
                      </a:pPr>
                      <a:r>
                        <a:rPr lang="en-GB" sz="2000" kern="100" dirty="0">
                          <a:solidFill>
                            <a:srgbClr val="000099"/>
                          </a:solidFill>
                          <a:effectLst/>
                          <a:latin typeface="Century Gothic" panose="020B0502020202020204" pitchFamily="34" charset="0"/>
                        </a:rPr>
                        <a:t>Teaching order</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b">
                    <a:solidFill>
                      <a:schemeClr val="accent1">
                        <a:lumMod val="60000"/>
                        <a:lumOff val="40000"/>
                      </a:schemeClr>
                    </a:solidFill>
                  </a:tcPr>
                </a:tc>
                <a:tc>
                  <a:txBody>
                    <a:bodyPr/>
                    <a:lstStyle/>
                    <a:p>
                      <a:pPr>
                        <a:spcAft>
                          <a:spcPts val="0"/>
                        </a:spcAft>
                      </a:pPr>
                      <a:r>
                        <a:rPr lang="en-GB" sz="2000" kern="100" dirty="0">
                          <a:solidFill>
                            <a:srgbClr val="000099"/>
                          </a:solidFill>
                          <a:effectLst/>
                          <a:latin typeface="Century Gothic" panose="020B0502020202020204" pitchFamily="34" charset="0"/>
                        </a:rPr>
                        <a:t>Frequency order</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b">
                    <a:solidFill>
                      <a:schemeClr val="accent1">
                        <a:lumMod val="60000"/>
                        <a:lumOff val="40000"/>
                      </a:schemeClr>
                    </a:solidFill>
                  </a:tcPr>
                </a:tc>
                <a:tc>
                  <a:txBody>
                    <a:bodyPr/>
                    <a:lstStyle/>
                    <a:p>
                      <a:pPr algn="ctr">
                        <a:spcAft>
                          <a:spcPts val="0"/>
                        </a:spcAft>
                      </a:pPr>
                      <a:r>
                        <a:rPr lang="en-GB" sz="2000" kern="100" dirty="0">
                          <a:solidFill>
                            <a:srgbClr val="000099"/>
                          </a:solidFill>
                          <a:effectLst/>
                          <a:latin typeface="Century Gothic" panose="020B0502020202020204" pitchFamily="34" charset="0"/>
                        </a:rPr>
                        <a:t>SSC</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b">
                    <a:solidFill>
                      <a:schemeClr val="accent1">
                        <a:lumMod val="60000"/>
                        <a:lumOff val="40000"/>
                      </a:schemeClr>
                    </a:solidFill>
                  </a:tcPr>
                </a:tc>
                <a:tc>
                  <a:txBody>
                    <a:bodyPr/>
                    <a:lstStyle/>
                    <a:p>
                      <a:pPr algn="ctr">
                        <a:spcAft>
                          <a:spcPts val="0"/>
                        </a:spcAft>
                      </a:pPr>
                      <a:r>
                        <a:rPr lang="en-GB" sz="2000" kern="100" dirty="0">
                          <a:solidFill>
                            <a:srgbClr val="000099"/>
                          </a:solidFill>
                          <a:effectLst/>
                          <a:latin typeface="Century Gothic" panose="020B0502020202020204" pitchFamily="34" charset="0"/>
                        </a:rPr>
                        <a:t>Teaching order</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b">
                    <a:solidFill>
                      <a:schemeClr val="accent1">
                        <a:lumMod val="60000"/>
                        <a:lumOff val="40000"/>
                      </a:schemeClr>
                    </a:solidFill>
                  </a:tcPr>
                </a:tc>
                <a:tc>
                  <a:txBody>
                    <a:bodyPr/>
                    <a:lstStyle/>
                    <a:p>
                      <a:pPr>
                        <a:spcAft>
                          <a:spcPts val="0"/>
                        </a:spcAft>
                      </a:pPr>
                      <a:r>
                        <a:rPr lang="en-GB" sz="2000" kern="100" dirty="0">
                          <a:solidFill>
                            <a:srgbClr val="000099"/>
                          </a:solidFill>
                          <a:effectLst/>
                          <a:latin typeface="Century Gothic" panose="020B0502020202020204" pitchFamily="34" charset="0"/>
                        </a:rPr>
                        <a:t>Frequency order</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b">
                    <a:solidFill>
                      <a:schemeClr val="accent1">
                        <a:lumMod val="60000"/>
                        <a:lumOff val="40000"/>
                      </a:schemeClr>
                    </a:solidFill>
                  </a:tcPr>
                </a:tc>
                <a:tc>
                  <a:txBody>
                    <a:bodyPr/>
                    <a:lstStyle/>
                    <a:p>
                      <a:pPr algn="ctr">
                        <a:spcAft>
                          <a:spcPts val="0"/>
                        </a:spcAft>
                      </a:pPr>
                      <a:r>
                        <a:rPr lang="en-GB" sz="2000" kern="100" dirty="0">
                          <a:solidFill>
                            <a:srgbClr val="000099"/>
                          </a:solidFill>
                          <a:effectLst/>
                          <a:latin typeface="Century Gothic" panose="020B0502020202020204" pitchFamily="34" charset="0"/>
                        </a:rPr>
                        <a:t>SSC</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b">
                    <a:solidFill>
                      <a:schemeClr val="accent1">
                        <a:lumMod val="60000"/>
                        <a:lumOff val="40000"/>
                      </a:schemeClr>
                    </a:solidFill>
                  </a:tcPr>
                </a:tc>
                <a:extLst>
                  <a:ext uri="{0D108BD9-81ED-4DB2-BD59-A6C34878D82A}">
                    <a16:rowId xmlns="" xmlns:a16="http://schemas.microsoft.com/office/drawing/2014/main" val="10000"/>
                  </a:ext>
                </a:extLst>
              </a:tr>
              <a:tr h="340896">
                <a:tc>
                  <a:txBody>
                    <a:bodyPr/>
                    <a:lstStyle/>
                    <a:p>
                      <a:pPr algn="ctr">
                        <a:spcAft>
                          <a:spcPts val="0"/>
                        </a:spcAft>
                      </a:pPr>
                      <a:r>
                        <a:rPr lang="en-GB" sz="2000" kern="100" dirty="0">
                          <a:solidFill>
                            <a:srgbClr val="000099"/>
                          </a:solidFill>
                          <a:effectLst/>
                          <a:latin typeface="Century Gothic" panose="020B0502020202020204" pitchFamily="34" charset="0"/>
                        </a:rPr>
                        <a:t>1</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1</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SFC</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b="1" kern="100" dirty="0">
                          <a:solidFill>
                            <a:srgbClr val="000099"/>
                          </a:solidFill>
                          <a:effectLst/>
                          <a:latin typeface="Century Gothic" panose="020B0502020202020204" pitchFamily="34" charset="0"/>
                        </a:rPr>
                        <a:t>13</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12</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-in / -</a:t>
                      </a:r>
                      <a:r>
                        <a:rPr lang="en-GB" sz="2000" kern="100" dirty="0" err="1">
                          <a:effectLst/>
                          <a:latin typeface="Century Gothic" panose="020B0502020202020204" pitchFamily="34" charset="0"/>
                        </a:rPr>
                        <a:t>ain</a:t>
                      </a:r>
                      <a:r>
                        <a:rPr lang="en-GB" sz="2000" kern="100" dirty="0">
                          <a:effectLst/>
                          <a:latin typeface="Century Gothic" panose="020B0502020202020204" pitchFamily="34" charset="0"/>
                        </a:rPr>
                        <a:t> </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1"/>
                  </a:ext>
                </a:extLst>
              </a:tr>
              <a:tr h="340896">
                <a:tc>
                  <a:txBody>
                    <a:bodyPr/>
                    <a:lstStyle/>
                    <a:p>
                      <a:pPr algn="ctr">
                        <a:spcAft>
                          <a:spcPts val="0"/>
                        </a:spcAft>
                      </a:pPr>
                      <a:r>
                        <a:rPr lang="en-GB" sz="2000" kern="100" dirty="0">
                          <a:solidFill>
                            <a:srgbClr val="000099"/>
                          </a:solidFill>
                          <a:effectLst/>
                          <a:latin typeface="Century Gothic" panose="020B0502020202020204" pitchFamily="34" charset="0"/>
                        </a:rPr>
                        <a:t>2</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2</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a</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b="1" kern="100" dirty="0">
                          <a:solidFill>
                            <a:srgbClr val="000099"/>
                          </a:solidFill>
                          <a:effectLst/>
                          <a:latin typeface="Century Gothic" panose="020B0502020202020204" pitchFamily="34" charset="0"/>
                        </a:rPr>
                        <a:t>14</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13</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è / ê </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2"/>
                  </a:ext>
                </a:extLst>
              </a:tr>
              <a:tr h="340896">
                <a:tc>
                  <a:txBody>
                    <a:bodyPr/>
                    <a:lstStyle/>
                    <a:p>
                      <a:pPr algn="ctr">
                        <a:spcAft>
                          <a:spcPts val="0"/>
                        </a:spcAft>
                      </a:pPr>
                      <a:r>
                        <a:rPr lang="en-GB" sz="2000" kern="100" dirty="0">
                          <a:solidFill>
                            <a:srgbClr val="000099"/>
                          </a:solidFill>
                          <a:effectLst/>
                          <a:latin typeface="Century Gothic" panose="020B0502020202020204" pitchFamily="34" charset="0"/>
                        </a:rPr>
                        <a:t>3</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3</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i</a:t>
                      </a:r>
                      <a:r>
                        <a:rPr lang="en-GB" sz="2000" kern="100" dirty="0">
                          <a:effectLst/>
                          <a:latin typeface="Century Gothic" panose="020B0502020202020204" pitchFamily="34" charset="0"/>
                        </a:rPr>
                        <a:t> </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b="1" kern="100" dirty="0">
                          <a:solidFill>
                            <a:srgbClr val="000099"/>
                          </a:solidFill>
                          <a:effectLst/>
                          <a:latin typeface="Century Gothic" panose="020B0502020202020204" pitchFamily="34" charset="0"/>
                        </a:rPr>
                        <a:t>15</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13</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ai</a:t>
                      </a:r>
                      <a:r>
                        <a:rPr lang="en-GB" sz="2000" kern="100" dirty="0">
                          <a:effectLst/>
                          <a:latin typeface="Century Gothic" panose="020B0502020202020204" pitchFamily="34" charset="0"/>
                        </a:rPr>
                        <a:t> (</a:t>
                      </a:r>
                      <a:r>
                        <a:rPr lang="en-GB" sz="2000" kern="100" dirty="0" err="1">
                          <a:effectLst/>
                          <a:latin typeface="Century Gothic" panose="020B0502020202020204" pitchFamily="34" charset="0"/>
                        </a:rPr>
                        <a:t>ais</a:t>
                      </a:r>
                      <a:r>
                        <a:rPr lang="en-GB" sz="2000" kern="100" dirty="0">
                          <a:effectLst/>
                          <a:latin typeface="Century Gothic" panose="020B0502020202020204" pitchFamily="34" charset="0"/>
                        </a:rPr>
                        <a:t> / ait)</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3"/>
                  </a:ext>
                </a:extLst>
              </a:tr>
              <a:tr h="340896">
                <a:tc>
                  <a:txBody>
                    <a:bodyPr/>
                    <a:lstStyle/>
                    <a:p>
                      <a:pPr algn="ctr">
                        <a:spcAft>
                          <a:spcPts val="0"/>
                        </a:spcAft>
                      </a:pPr>
                      <a:r>
                        <a:rPr lang="en-GB" sz="2000" kern="100" dirty="0">
                          <a:solidFill>
                            <a:srgbClr val="000099"/>
                          </a:solidFill>
                          <a:effectLst/>
                          <a:latin typeface="Century Gothic" panose="020B0502020202020204" pitchFamily="34" charset="0"/>
                        </a:rPr>
                        <a:t>4</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5</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eu</a:t>
                      </a:r>
                      <a:r>
                        <a:rPr lang="en-GB" sz="2000" kern="100" dirty="0">
                          <a:effectLst/>
                          <a:latin typeface="Century Gothic" panose="020B0502020202020204" pitchFamily="34" charset="0"/>
                        </a:rPr>
                        <a:t> </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b="1" kern="100" dirty="0">
                          <a:solidFill>
                            <a:srgbClr val="000099"/>
                          </a:solidFill>
                          <a:effectLst/>
                          <a:latin typeface="Century Gothic" panose="020B0502020202020204" pitchFamily="34" charset="0"/>
                        </a:rPr>
                        <a:t>16</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15</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oi</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4"/>
                  </a:ext>
                </a:extLst>
              </a:tr>
              <a:tr h="340896">
                <a:tc>
                  <a:txBody>
                    <a:bodyPr/>
                    <a:lstStyle/>
                    <a:p>
                      <a:pPr algn="ctr">
                        <a:spcAft>
                          <a:spcPts val="0"/>
                        </a:spcAft>
                      </a:pPr>
                      <a:r>
                        <a:rPr lang="en-GB" sz="2000" kern="100" dirty="0">
                          <a:solidFill>
                            <a:srgbClr val="000099"/>
                          </a:solidFill>
                          <a:effectLst/>
                          <a:latin typeface="Century Gothic" panose="020B0502020202020204" pitchFamily="34" charset="0"/>
                        </a:rPr>
                        <a:t>5</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5</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e</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b="1" kern="100" dirty="0">
                          <a:solidFill>
                            <a:srgbClr val="000099"/>
                          </a:solidFill>
                          <a:effectLst/>
                          <a:latin typeface="Century Gothic" panose="020B0502020202020204" pitchFamily="34" charset="0"/>
                        </a:rPr>
                        <a:t>17</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19</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ch</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5"/>
                  </a:ext>
                </a:extLst>
              </a:tr>
              <a:tr h="587956">
                <a:tc>
                  <a:txBody>
                    <a:bodyPr/>
                    <a:lstStyle/>
                    <a:p>
                      <a:pPr algn="ctr">
                        <a:spcAft>
                          <a:spcPts val="0"/>
                        </a:spcAft>
                      </a:pPr>
                      <a:r>
                        <a:rPr lang="en-GB" sz="2000" kern="100" dirty="0">
                          <a:solidFill>
                            <a:srgbClr val="000099"/>
                          </a:solidFill>
                          <a:effectLst/>
                          <a:latin typeface="Century Gothic" panose="020B0502020202020204" pitchFamily="34" charset="0"/>
                        </a:rPr>
                        <a:t>6</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8</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o /eau / au</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b="1" kern="100" dirty="0">
                          <a:solidFill>
                            <a:srgbClr val="000099"/>
                          </a:solidFill>
                          <a:effectLst/>
                          <a:latin typeface="Century Gothic" panose="020B0502020202020204" pitchFamily="34" charset="0"/>
                        </a:rPr>
                        <a:t>18</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20</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ç (and soft -c)</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6"/>
                  </a:ext>
                </a:extLst>
              </a:tr>
              <a:tr h="340896">
                <a:tc>
                  <a:txBody>
                    <a:bodyPr/>
                    <a:lstStyle/>
                    <a:p>
                      <a:pPr algn="ctr">
                        <a:spcAft>
                          <a:spcPts val="0"/>
                        </a:spcAft>
                      </a:pPr>
                      <a:r>
                        <a:rPr lang="en-GB" sz="2000" kern="100" dirty="0">
                          <a:solidFill>
                            <a:srgbClr val="000099"/>
                          </a:solidFill>
                          <a:effectLst/>
                          <a:latin typeface="Century Gothic" panose="020B0502020202020204" pitchFamily="34" charset="0"/>
                        </a:rPr>
                        <a:t>7</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9</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u</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b="1" kern="100" dirty="0">
                          <a:solidFill>
                            <a:srgbClr val="000099"/>
                          </a:solidFill>
                          <a:effectLst/>
                          <a:latin typeface="Century Gothic" panose="020B0502020202020204" pitchFamily="34" charset="0"/>
                        </a:rPr>
                        <a:t>19</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14</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qu</a:t>
                      </a:r>
                      <a:r>
                        <a:rPr lang="en-GB" sz="2000" kern="100" dirty="0">
                          <a:effectLst/>
                          <a:latin typeface="Century Gothic" panose="020B0502020202020204" pitchFamily="34" charset="0"/>
                        </a:rPr>
                        <a:t> </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7"/>
                  </a:ext>
                </a:extLst>
              </a:tr>
              <a:tr h="340896">
                <a:tc>
                  <a:txBody>
                    <a:bodyPr/>
                    <a:lstStyle/>
                    <a:p>
                      <a:pPr algn="ctr">
                        <a:spcAft>
                          <a:spcPts val="0"/>
                        </a:spcAft>
                      </a:pPr>
                      <a:r>
                        <a:rPr lang="en-GB" sz="2000" kern="100" dirty="0">
                          <a:solidFill>
                            <a:srgbClr val="000099"/>
                          </a:solidFill>
                          <a:effectLst/>
                          <a:latin typeface="Century Gothic" panose="020B0502020202020204" pitchFamily="34" charset="0"/>
                        </a:rPr>
                        <a:t>8</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11</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ou</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b="1" kern="100" dirty="0">
                          <a:solidFill>
                            <a:srgbClr val="000099"/>
                          </a:solidFill>
                          <a:effectLst/>
                          <a:latin typeface="Century Gothic" panose="020B0502020202020204" pitchFamily="34" charset="0"/>
                        </a:rPr>
                        <a:t>20</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17</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j </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8"/>
                  </a:ext>
                </a:extLst>
              </a:tr>
              <a:tr h="340896">
                <a:tc>
                  <a:txBody>
                    <a:bodyPr/>
                    <a:lstStyle/>
                    <a:p>
                      <a:pPr algn="ctr">
                        <a:spcAft>
                          <a:spcPts val="0"/>
                        </a:spcAft>
                      </a:pPr>
                      <a:r>
                        <a:rPr lang="en-GB" sz="2000" kern="100" dirty="0">
                          <a:solidFill>
                            <a:srgbClr val="000099"/>
                          </a:solidFill>
                          <a:effectLst/>
                          <a:latin typeface="Century Gothic" panose="020B0502020202020204" pitchFamily="34" charset="0"/>
                        </a:rPr>
                        <a:t>9</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4</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SFe</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b="1" kern="100" dirty="0">
                          <a:solidFill>
                            <a:srgbClr val="000099"/>
                          </a:solidFill>
                          <a:effectLst/>
                          <a:latin typeface="Century Gothic" panose="020B0502020202020204" pitchFamily="34" charset="0"/>
                        </a:rPr>
                        <a:t>21</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18</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a:t>
                      </a:r>
                      <a:r>
                        <a:rPr lang="en-GB" sz="2000" kern="100" dirty="0" err="1">
                          <a:effectLst/>
                          <a:latin typeface="Century Gothic" panose="020B0502020202020204" pitchFamily="34" charset="0"/>
                        </a:rPr>
                        <a:t>tion</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9"/>
                  </a:ext>
                </a:extLst>
              </a:tr>
              <a:tr h="340896">
                <a:tc>
                  <a:txBody>
                    <a:bodyPr/>
                    <a:lstStyle/>
                    <a:p>
                      <a:pPr algn="ctr">
                        <a:spcAft>
                          <a:spcPts val="0"/>
                        </a:spcAft>
                      </a:pPr>
                      <a:r>
                        <a:rPr lang="en-GB" sz="2000" kern="100" dirty="0">
                          <a:solidFill>
                            <a:srgbClr val="000099"/>
                          </a:solidFill>
                          <a:effectLst/>
                          <a:latin typeface="Century Gothic" panose="020B0502020202020204" pitchFamily="34" charset="0"/>
                        </a:rPr>
                        <a:t>10</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6</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é</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b="1" kern="100" dirty="0">
                          <a:solidFill>
                            <a:srgbClr val="000099"/>
                          </a:solidFill>
                          <a:effectLst/>
                          <a:latin typeface="Century Gothic" panose="020B0502020202020204" pitchFamily="34" charset="0"/>
                        </a:rPr>
                        <a:t>22</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21</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a:t>
                      </a:r>
                      <a:r>
                        <a:rPr lang="en-GB" sz="2000" kern="100" dirty="0" err="1">
                          <a:effectLst/>
                          <a:latin typeface="Century Gothic" panose="020B0502020202020204" pitchFamily="34" charset="0"/>
                        </a:rPr>
                        <a:t>ien</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10"/>
                  </a:ext>
                </a:extLst>
              </a:tr>
              <a:tr h="340896">
                <a:tc>
                  <a:txBody>
                    <a:bodyPr/>
                    <a:lstStyle/>
                    <a:p>
                      <a:pPr algn="ctr">
                        <a:spcAft>
                          <a:spcPts val="0"/>
                        </a:spcAft>
                      </a:pPr>
                      <a:r>
                        <a:rPr lang="en-GB" sz="2000" kern="100" dirty="0">
                          <a:solidFill>
                            <a:srgbClr val="000099"/>
                          </a:solidFill>
                          <a:effectLst/>
                          <a:latin typeface="Century Gothic" panose="020B0502020202020204" pitchFamily="34" charset="0"/>
                        </a:rPr>
                        <a:t>11</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7</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err="1">
                          <a:effectLst/>
                          <a:latin typeface="Century Gothic" panose="020B0502020202020204" pitchFamily="34" charset="0"/>
                        </a:rPr>
                        <a:t>en</a:t>
                      </a:r>
                      <a:r>
                        <a:rPr lang="en-GB" sz="2000" kern="100" dirty="0">
                          <a:effectLst/>
                          <a:latin typeface="Century Gothic" panose="020B0502020202020204" pitchFamily="34" charset="0"/>
                        </a:rPr>
                        <a:t> / an</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b="1" kern="100" dirty="0">
                          <a:solidFill>
                            <a:srgbClr val="000099"/>
                          </a:solidFill>
                          <a:effectLst/>
                          <a:latin typeface="Century Gothic" panose="020B0502020202020204" pitchFamily="34" charset="0"/>
                        </a:rPr>
                        <a:t>23</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16</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un </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11"/>
                  </a:ext>
                </a:extLst>
              </a:tr>
              <a:tr h="340896">
                <a:tc>
                  <a:txBody>
                    <a:bodyPr/>
                    <a:lstStyle/>
                    <a:p>
                      <a:pPr algn="ctr">
                        <a:spcAft>
                          <a:spcPts val="0"/>
                        </a:spcAft>
                      </a:pPr>
                      <a:r>
                        <a:rPr lang="en-GB" sz="2000" kern="100" dirty="0">
                          <a:solidFill>
                            <a:srgbClr val="000099"/>
                          </a:solidFill>
                          <a:effectLst/>
                          <a:latin typeface="Century Gothic" panose="020B0502020202020204" pitchFamily="34" charset="0"/>
                        </a:rPr>
                        <a:t>12</a:t>
                      </a:r>
                      <a:endParaRPr lang="en-GB" sz="1600"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nchor="ctr">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10</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kern="100" dirty="0">
                          <a:effectLst/>
                          <a:latin typeface="Century Gothic" panose="020B0502020202020204" pitchFamily="34" charset="0"/>
                        </a:rPr>
                        <a:t>on</a:t>
                      </a:r>
                      <a:endParaRPr lang="en-GB" sz="1600" kern="100" dirty="0">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b="1" kern="100" dirty="0">
                          <a:solidFill>
                            <a:srgbClr val="000099"/>
                          </a:solidFill>
                          <a:effectLst/>
                          <a:latin typeface="Century Gothic" panose="020B0502020202020204" pitchFamily="34" charset="0"/>
                        </a:rPr>
                        <a:t> </a:t>
                      </a:r>
                      <a:endParaRPr lang="en-GB" sz="1600" b="1" kern="100" dirty="0">
                        <a:solidFill>
                          <a:srgbClr val="000099"/>
                        </a:solidFill>
                        <a:effectLst/>
                        <a:latin typeface="Century Gothic" panose="020B0502020202020204" pitchFamily="34" charset="0"/>
                        <a:ea typeface="Calibri" panose="020F0502020204030204" pitchFamily="34" charset="0"/>
                      </a:endParaRPr>
                    </a:p>
                  </a:txBody>
                  <a:tcPr marL="68580" marR="68580" marT="0" marB="0">
                    <a:solidFill>
                      <a:schemeClr val="accent1">
                        <a:lumMod val="60000"/>
                        <a:lumOff val="40000"/>
                      </a:schemeClr>
                    </a:solidFill>
                  </a:tcPr>
                </a:tc>
                <a:tc>
                  <a:txBody>
                    <a:bodyPr/>
                    <a:lstStyle/>
                    <a:p>
                      <a:pPr algn="ctr">
                        <a:spcAft>
                          <a:spcPts val="0"/>
                        </a:spcAft>
                      </a:pPr>
                      <a:r>
                        <a:rPr lang="en-GB" sz="2000" kern="100" dirty="0">
                          <a:effectLst/>
                          <a:latin typeface="Century Gothic" panose="020B0502020202020204" pitchFamily="34" charset="0"/>
                        </a:rPr>
                        <a:t> </a:t>
                      </a:r>
                      <a:endParaRPr lang="en-GB" sz="1600" kern="100" dirty="0">
                        <a:effectLst/>
                        <a:latin typeface="Century Gothic" panose="020B0502020202020204" pitchFamily="34" charset="0"/>
                        <a:ea typeface="Calibri" panose="020F0502020204030204" pitchFamily="34" charset="0"/>
                      </a:endParaRPr>
                    </a:p>
                  </a:txBody>
                  <a:tcPr marL="68580" marR="68580" marT="0" marB="0"/>
                </a:tc>
                <a:tc>
                  <a:txBody>
                    <a:bodyPr/>
                    <a:lstStyle/>
                    <a:p>
                      <a:pPr algn="ctr">
                        <a:spcAft>
                          <a:spcPts val="0"/>
                        </a:spcAft>
                      </a:pPr>
                      <a:r>
                        <a:rPr lang="en-GB" sz="2000" kern="100" dirty="0">
                          <a:effectLst/>
                          <a:latin typeface="Century Gothic" panose="020B0502020202020204" pitchFamily="34" charset="0"/>
                        </a:rPr>
                        <a:t> </a:t>
                      </a:r>
                      <a:endParaRPr lang="en-GB" sz="1600" kern="100" dirty="0">
                        <a:effectLst/>
                        <a:latin typeface="Century Gothic" panose="020B0502020202020204" pitchFamily="34" charset="0"/>
                        <a:ea typeface="Calibri" panose="020F0502020204030204" pitchFamily="34" charset="0"/>
                      </a:endParaRPr>
                    </a:p>
                  </a:txBody>
                  <a:tcPr marL="68580" marR="68580" marT="0" marB="0"/>
                </a:tc>
                <a:extLst>
                  <a:ext uri="{0D108BD9-81ED-4DB2-BD59-A6C34878D82A}">
                    <a16:rowId xmlns="" xmlns:a16="http://schemas.microsoft.com/office/drawing/2014/main" val="10012"/>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984"/>
            <a:ext cx="5989833" cy="867128"/>
          </a:xfrm>
          <a:prstGeom prst="rect">
            <a:avLst/>
          </a:prstGeom>
        </p:spPr>
      </p:pic>
      <p:sp>
        <p:nvSpPr>
          <p:cNvPr id="5" name="Title 1"/>
          <p:cNvSpPr txBox="1">
            <a:spLocks/>
          </p:cNvSpPr>
          <p:nvPr/>
        </p:nvSpPr>
        <p:spPr>
          <a:xfrm>
            <a:off x="300039" y="322232"/>
            <a:ext cx="4816491"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smtClean="0">
                <a:solidFill>
                  <a:schemeClr val="bg1"/>
                </a:solidFill>
                <a:latin typeface="Century Gothic" panose="020B0502020202020204" pitchFamily="34" charset="0"/>
              </a:rPr>
              <a:t>Target SSC in French</a:t>
            </a:r>
            <a:endParaRPr lang="en-GB" sz="3600" b="1" dirty="0">
              <a:solidFill>
                <a:schemeClr val="bg1"/>
              </a:solidFill>
              <a:latin typeface="Century Gothic" panose="020B0502020202020204" pitchFamily="34" charset="0"/>
            </a:endParaRPr>
          </a:p>
        </p:txBody>
      </p:sp>
      <p:sp>
        <p:nvSpPr>
          <p:cNvPr id="6" name="TextBox 5"/>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1599871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464862" y="1337583"/>
          <a:ext cx="5494149" cy="3836683"/>
        </p:xfrm>
        <a:graphic>
          <a:graphicData uri="http://schemas.openxmlformats.org/drawingml/2006/table">
            <a:tbl>
              <a:tblPr firstRow="1" firstCol="1" bandRow="1">
                <a:tableStyleId>{ED083AE6-46FA-4A59-8FB0-9F97EB10719F}</a:tableStyleId>
              </a:tblPr>
              <a:tblGrid>
                <a:gridCol w="1469343">
                  <a:extLst>
                    <a:ext uri="{9D8B030D-6E8A-4147-A177-3AD203B41FA5}">
                      <a16:colId xmlns="" xmlns:a16="http://schemas.microsoft.com/office/drawing/2014/main" val="20000"/>
                    </a:ext>
                  </a:extLst>
                </a:gridCol>
                <a:gridCol w="2358184">
                  <a:extLst>
                    <a:ext uri="{9D8B030D-6E8A-4147-A177-3AD203B41FA5}">
                      <a16:colId xmlns="" xmlns:a16="http://schemas.microsoft.com/office/drawing/2014/main" val="20001"/>
                    </a:ext>
                  </a:extLst>
                </a:gridCol>
                <a:gridCol w="1666622">
                  <a:extLst>
                    <a:ext uri="{9D8B030D-6E8A-4147-A177-3AD203B41FA5}">
                      <a16:colId xmlns="" xmlns:a16="http://schemas.microsoft.com/office/drawing/2014/main" val="20002"/>
                    </a:ext>
                  </a:extLst>
                </a:gridCol>
              </a:tblGrid>
              <a:tr h="422923">
                <a:tc>
                  <a:txBody>
                    <a:bodyPr/>
                    <a:lstStyle/>
                    <a:p>
                      <a:pPr algn="ctr">
                        <a:spcAft>
                          <a:spcPts val="0"/>
                        </a:spcAft>
                      </a:pPr>
                      <a:r>
                        <a:rPr lang="en-GB" sz="1400" b="0" kern="100" dirty="0">
                          <a:solidFill>
                            <a:srgbClr val="002060"/>
                          </a:solidFill>
                          <a:effectLst/>
                          <a:latin typeface="Century Gothic" panose="020B0502020202020204" pitchFamily="34" charset="0"/>
                        </a:rPr>
                        <a:t>Teaching order</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400" b="0" kern="100" dirty="0">
                          <a:solidFill>
                            <a:srgbClr val="002060"/>
                          </a:solidFill>
                          <a:effectLst/>
                          <a:latin typeface="Century Gothic" panose="020B0502020202020204" pitchFamily="34" charset="0"/>
                        </a:rPr>
                        <a:t>SSC</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400" b="0" kern="100" dirty="0" smtClean="0">
                          <a:solidFill>
                            <a:srgbClr val="002060"/>
                          </a:solidFill>
                          <a:effectLst/>
                          <a:latin typeface="Century Gothic" panose="020B0502020202020204" pitchFamily="34" charset="0"/>
                          <a:ea typeface="Calibri" panose="020F0502020204030204" pitchFamily="34" charset="0"/>
                        </a:rPr>
                        <a:t>IPA</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0"/>
                  </a:ext>
                </a:extLst>
              </a:tr>
              <a:tr h="1066466">
                <a:tc>
                  <a:txBody>
                    <a:bodyPr/>
                    <a:lstStyle/>
                    <a:p>
                      <a:pPr algn="ctr">
                        <a:spcAft>
                          <a:spcPts val="0"/>
                        </a:spcAft>
                      </a:pPr>
                      <a:r>
                        <a:rPr lang="en-GB" sz="1400" b="0" kern="100" dirty="0" smtClean="0">
                          <a:solidFill>
                            <a:srgbClr val="002060"/>
                          </a:solidFill>
                          <a:effectLst/>
                          <a:latin typeface="Century Gothic" panose="020B0502020202020204" pitchFamily="34" charset="0"/>
                        </a:rPr>
                        <a:t>Group 1</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400" b="0" kern="100" dirty="0" smtClean="0">
                          <a:solidFill>
                            <a:srgbClr val="002060"/>
                          </a:solidFill>
                          <a:effectLst/>
                          <a:latin typeface="Century Gothic" panose="020B0502020202020204" pitchFamily="34" charset="0"/>
                          <a:ea typeface="Calibri" panose="020F0502020204030204" pitchFamily="34" charset="0"/>
                        </a:rPr>
                        <a:t>a (long), a (short)</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e (long),</a:t>
                      </a:r>
                      <a:r>
                        <a:rPr lang="en-GB" sz="1400" b="0" kern="100" baseline="0" dirty="0" smtClean="0">
                          <a:solidFill>
                            <a:srgbClr val="002060"/>
                          </a:solidFill>
                          <a:effectLst/>
                          <a:latin typeface="Century Gothic" panose="020B0502020202020204" pitchFamily="34" charset="0"/>
                          <a:ea typeface="Calibri" panose="020F0502020204030204" pitchFamily="34" charset="0"/>
                        </a:rPr>
                        <a:t> </a:t>
                      </a:r>
                      <a:r>
                        <a:rPr lang="en-GB" sz="1400" b="0" kern="100" dirty="0" smtClean="0">
                          <a:solidFill>
                            <a:srgbClr val="002060"/>
                          </a:solidFill>
                          <a:effectLst/>
                          <a:latin typeface="Century Gothic" panose="020B0502020202020204" pitchFamily="34" charset="0"/>
                          <a:ea typeface="Calibri" panose="020F0502020204030204" pitchFamily="34" charset="0"/>
                        </a:rPr>
                        <a:t> e (short)</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err="1" smtClean="0">
                          <a:solidFill>
                            <a:srgbClr val="002060"/>
                          </a:solidFill>
                          <a:effectLst/>
                          <a:latin typeface="Century Gothic" panose="020B0502020202020204" pitchFamily="34" charset="0"/>
                          <a:ea typeface="Calibri" panose="020F0502020204030204" pitchFamily="34" charset="0"/>
                        </a:rPr>
                        <a:t>ei</a:t>
                      </a:r>
                      <a:r>
                        <a:rPr lang="en-GB" sz="1400" b="0" kern="100" dirty="0" smtClean="0">
                          <a:solidFill>
                            <a:srgbClr val="002060"/>
                          </a:solidFill>
                          <a:effectLst/>
                          <a:latin typeface="Century Gothic" panose="020B0502020202020204" pitchFamily="34" charset="0"/>
                          <a:ea typeface="Calibri" panose="020F0502020204030204" pitchFamily="34" charset="0"/>
                        </a:rPr>
                        <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w</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z</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400" b="0" kern="100" dirty="0" smtClean="0">
                          <a:solidFill>
                            <a:srgbClr val="002060"/>
                          </a:solidFill>
                          <a:effectLst/>
                          <a:latin typeface="Century Gothic" panose="020B0502020202020204" pitchFamily="34" charset="0"/>
                          <a:ea typeface="Calibri" panose="020F0502020204030204" pitchFamily="34" charset="0"/>
                        </a:rPr>
                        <a:t>/a:/ /a/</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/e:/ /ɛ/</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a:t>
                      </a:r>
                      <a:r>
                        <a:rPr lang="en-GB" sz="1400" b="0" kern="100" dirty="0" err="1" smtClean="0">
                          <a:solidFill>
                            <a:srgbClr val="002060"/>
                          </a:solidFill>
                          <a:effectLst/>
                          <a:latin typeface="Century Gothic" panose="020B0502020202020204" pitchFamily="34" charset="0"/>
                          <a:ea typeface="Calibri" panose="020F0502020204030204" pitchFamily="34" charset="0"/>
                        </a:rPr>
                        <a:t>ai</a:t>
                      </a:r>
                      <a:r>
                        <a:rPr lang="en-GB" sz="1400" b="0" kern="100" dirty="0" smtClean="0">
                          <a:solidFill>
                            <a:srgbClr val="002060"/>
                          </a:solidFill>
                          <a:effectLst/>
                          <a:latin typeface="Century Gothic" panose="020B0502020202020204" pitchFamily="34" charset="0"/>
                          <a:ea typeface="Calibri" panose="020F0502020204030204" pitchFamily="34" charset="0"/>
                        </a:rPr>
                        <a:t>/</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/v/</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a:t>
                      </a:r>
                      <a:r>
                        <a:rPr lang="en-GB" sz="1400" b="0" kern="100" dirty="0" err="1" smtClean="0">
                          <a:solidFill>
                            <a:srgbClr val="002060"/>
                          </a:solidFill>
                          <a:effectLst/>
                          <a:latin typeface="Century Gothic" panose="020B0502020202020204" pitchFamily="34" charset="0"/>
                          <a:ea typeface="Calibri" panose="020F0502020204030204" pitchFamily="34" charset="0"/>
                        </a:rPr>
                        <a:t>ts</a:t>
                      </a:r>
                      <a:r>
                        <a:rPr lang="en-GB" sz="1400" b="0" kern="100" dirty="0" smtClean="0">
                          <a:solidFill>
                            <a:srgbClr val="002060"/>
                          </a:solidFill>
                          <a:effectLst/>
                          <a:latin typeface="Century Gothic" panose="020B0502020202020204" pitchFamily="34" charset="0"/>
                          <a:ea typeface="Calibri" panose="020F0502020204030204" pitchFamily="34" charset="0"/>
                        </a:rPr>
                        <a:t>/</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1"/>
                  </a:ext>
                </a:extLst>
              </a:tr>
              <a:tr h="853173">
                <a:tc>
                  <a:txBody>
                    <a:bodyPr/>
                    <a:lstStyle/>
                    <a:p>
                      <a:pPr algn="ctr">
                        <a:spcAft>
                          <a:spcPts val="0"/>
                        </a:spcAft>
                      </a:pPr>
                      <a:r>
                        <a:rPr lang="en-GB" sz="1400" b="0" kern="100" dirty="0" smtClean="0">
                          <a:solidFill>
                            <a:srgbClr val="002060"/>
                          </a:solidFill>
                          <a:effectLst/>
                          <a:latin typeface="Century Gothic" panose="020B0502020202020204" pitchFamily="34" charset="0"/>
                        </a:rPr>
                        <a:t>Group 2</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400" b="0" kern="100" dirty="0" err="1" smtClean="0">
                          <a:solidFill>
                            <a:srgbClr val="002060"/>
                          </a:solidFill>
                          <a:effectLst/>
                          <a:latin typeface="Century Gothic" panose="020B0502020202020204" pitchFamily="34" charset="0"/>
                          <a:ea typeface="Calibri" panose="020F0502020204030204" pitchFamily="34" charset="0"/>
                        </a:rPr>
                        <a:t>i</a:t>
                      </a:r>
                      <a:r>
                        <a:rPr lang="en-GB" sz="1400" b="0" kern="100" dirty="0" smtClean="0">
                          <a:solidFill>
                            <a:srgbClr val="002060"/>
                          </a:solidFill>
                          <a:effectLst/>
                          <a:latin typeface="Century Gothic" panose="020B0502020202020204" pitchFamily="34" charset="0"/>
                          <a:ea typeface="Calibri" panose="020F0502020204030204" pitchFamily="34" charset="0"/>
                        </a:rPr>
                        <a:t> (long), </a:t>
                      </a:r>
                      <a:r>
                        <a:rPr lang="en-GB" sz="1400" b="0" kern="100" dirty="0" err="1" smtClean="0">
                          <a:solidFill>
                            <a:srgbClr val="002060"/>
                          </a:solidFill>
                          <a:effectLst/>
                          <a:latin typeface="Century Gothic" panose="020B0502020202020204" pitchFamily="34" charset="0"/>
                          <a:ea typeface="Calibri" panose="020F0502020204030204" pitchFamily="34" charset="0"/>
                        </a:rPr>
                        <a:t>i</a:t>
                      </a:r>
                      <a:r>
                        <a:rPr lang="en-GB" sz="1400" b="0" kern="100" dirty="0" smtClean="0">
                          <a:solidFill>
                            <a:srgbClr val="002060"/>
                          </a:solidFill>
                          <a:effectLst/>
                          <a:latin typeface="Century Gothic" panose="020B0502020202020204" pitchFamily="34" charset="0"/>
                          <a:ea typeface="Calibri" panose="020F0502020204030204" pitchFamily="34" charset="0"/>
                        </a:rPr>
                        <a:t> (short)</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err="1" smtClean="0">
                          <a:solidFill>
                            <a:srgbClr val="002060"/>
                          </a:solidFill>
                          <a:effectLst/>
                          <a:latin typeface="Century Gothic" panose="020B0502020202020204" pitchFamily="34" charset="0"/>
                          <a:ea typeface="Calibri" panose="020F0502020204030204" pitchFamily="34" charset="0"/>
                        </a:rPr>
                        <a:t>ie</a:t>
                      </a:r>
                      <a:r>
                        <a:rPr lang="en-GB" sz="1400" b="0" kern="100" dirty="0" smtClean="0">
                          <a:solidFill>
                            <a:srgbClr val="002060"/>
                          </a:solidFill>
                          <a:effectLst/>
                          <a:latin typeface="Century Gothic" panose="020B0502020202020204" pitchFamily="34" charset="0"/>
                          <a:ea typeface="Calibri" panose="020F0502020204030204" pitchFamily="34" charset="0"/>
                        </a:rPr>
                        <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err="1" smtClean="0">
                          <a:solidFill>
                            <a:srgbClr val="002060"/>
                          </a:solidFill>
                          <a:effectLst/>
                          <a:latin typeface="Century Gothic" panose="020B0502020202020204" pitchFamily="34" charset="0"/>
                          <a:ea typeface="Calibri" panose="020F0502020204030204" pitchFamily="34" charset="0"/>
                        </a:rPr>
                        <a:t>ch</a:t>
                      </a:r>
                      <a:r>
                        <a:rPr lang="en-GB" sz="1400" b="0" kern="100" dirty="0" smtClean="0">
                          <a:solidFill>
                            <a:srgbClr val="002060"/>
                          </a:solidFill>
                          <a:effectLst/>
                          <a:latin typeface="Century Gothic" panose="020B0502020202020204" pitchFamily="34" charset="0"/>
                          <a:ea typeface="Calibri" panose="020F0502020204030204" pitchFamily="34" charset="0"/>
                        </a:rPr>
                        <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err="1" smtClean="0">
                          <a:solidFill>
                            <a:srgbClr val="002060"/>
                          </a:solidFill>
                          <a:effectLst/>
                          <a:latin typeface="Century Gothic" panose="020B0502020202020204" pitchFamily="34" charset="0"/>
                          <a:ea typeface="Calibri" panose="020F0502020204030204" pitchFamily="34" charset="0"/>
                        </a:rPr>
                        <a:t>sch</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400" b="0" kern="100" dirty="0" smtClean="0">
                          <a:solidFill>
                            <a:srgbClr val="002060"/>
                          </a:solidFill>
                          <a:effectLst/>
                          <a:latin typeface="Century Gothic" panose="020B0502020202020204" pitchFamily="34" charset="0"/>
                          <a:ea typeface="Calibri" panose="020F0502020204030204" pitchFamily="34" charset="0"/>
                        </a:rPr>
                        <a:t>/i:/ /ɪ/</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/i:/</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/ç/ /x/</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/ʃ/</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2"/>
                  </a:ext>
                </a:extLst>
              </a:tr>
              <a:tr h="426586">
                <a:tc>
                  <a:txBody>
                    <a:bodyPr/>
                    <a:lstStyle/>
                    <a:p>
                      <a:pPr algn="ctr">
                        <a:spcAft>
                          <a:spcPts val="0"/>
                        </a:spcAft>
                      </a:pPr>
                      <a:r>
                        <a:rPr lang="en-GB" sz="1400" b="0" kern="100" dirty="0" smtClean="0">
                          <a:solidFill>
                            <a:srgbClr val="002060"/>
                          </a:solidFill>
                          <a:effectLst/>
                          <a:latin typeface="Century Gothic" panose="020B0502020202020204" pitchFamily="34" charset="0"/>
                        </a:rPr>
                        <a:t>Group 3</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400" b="0" kern="100" dirty="0" smtClean="0">
                          <a:solidFill>
                            <a:srgbClr val="002060"/>
                          </a:solidFill>
                          <a:effectLst/>
                          <a:latin typeface="Century Gothic" panose="020B0502020202020204" pitchFamily="34" charset="0"/>
                          <a:ea typeface="Calibri" panose="020F0502020204030204" pitchFamily="34" charset="0"/>
                        </a:rPr>
                        <a:t>o (long), o (short)</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u (long), u (short)</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400" b="0" kern="100" dirty="0" smtClean="0">
                          <a:solidFill>
                            <a:srgbClr val="002060"/>
                          </a:solidFill>
                          <a:effectLst/>
                          <a:latin typeface="Century Gothic" panose="020B0502020202020204" pitchFamily="34" charset="0"/>
                          <a:ea typeface="Calibri" panose="020F0502020204030204" pitchFamily="34" charset="0"/>
                        </a:rPr>
                        <a:t>/o:/ /ɔ/</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/u:/ /ʊ/</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3"/>
                  </a:ext>
                </a:extLst>
              </a:tr>
              <a:tr h="1066466">
                <a:tc>
                  <a:txBody>
                    <a:bodyPr/>
                    <a:lstStyle/>
                    <a:p>
                      <a:pPr algn="ctr">
                        <a:spcAft>
                          <a:spcPts val="0"/>
                        </a:spcAft>
                      </a:pPr>
                      <a:r>
                        <a:rPr lang="en-GB" sz="1400" b="0" kern="100" dirty="0" smtClean="0">
                          <a:solidFill>
                            <a:srgbClr val="002060"/>
                          </a:solidFill>
                          <a:effectLst/>
                          <a:latin typeface="Century Gothic" panose="020B0502020202020204" pitchFamily="34" charset="0"/>
                        </a:rPr>
                        <a:t>Group 4</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400" b="0" kern="100" dirty="0" err="1" smtClean="0">
                          <a:solidFill>
                            <a:srgbClr val="002060"/>
                          </a:solidFill>
                          <a:effectLst/>
                          <a:latin typeface="Century Gothic" panose="020B0502020202020204" pitchFamily="34" charset="0"/>
                          <a:ea typeface="Calibri" panose="020F0502020204030204" pitchFamily="34" charset="0"/>
                        </a:rPr>
                        <a:t>er</a:t>
                      </a:r>
                      <a:r>
                        <a:rPr lang="en-GB" sz="1400" b="0" kern="100" dirty="0" smtClean="0">
                          <a:solidFill>
                            <a:srgbClr val="002060"/>
                          </a:solidFill>
                          <a:effectLst/>
                          <a:latin typeface="Century Gothic" panose="020B0502020202020204" pitchFamily="34" charset="0"/>
                          <a:ea typeface="Calibri" panose="020F0502020204030204" pitchFamily="34" charset="0"/>
                        </a:rPr>
                        <a:t> (stressed)</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err="1" smtClean="0">
                          <a:solidFill>
                            <a:srgbClr val="002060"/>
                          </a:solidFill>
                          <a:effectLst/>
                          <a:latin typeface="Century Gothic" panose="020B0502020202020204" pitchFamily="34" charset="0"/>
                          <a:ea typeface="Calibri" panose="020F0502020204030204" pitchFamily="34" charset="0"/>
                        </a:rPr>
                        <a:t>er</a:t>
                      </a:r>
                      <a:r>
                        <a:rPr lang="en-GB" sz="1400" b="0" kern="100" dirty="0" smtClean="0">
                          <a:solidFill>
                            <a:srgbClr val="002060"/>
                          </a:solidFill>
                          <a:effectLst/>
                          <a:latin typeface="Century Gothic" panose="020B0502020202020204" pitchFamily="34" charset="0"/>
                          <a:ea typeface="Calibri" panose="020F0502020204030204" pitchFamily="34" charset="0"/>
                        </a:rPr>
                        <a:t> (unstressed)</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r (vocalic), </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r (consonantal)</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v</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400" b="0" kern="100" dirty="0" smtClean="0">
                          <a:solidFill>
                            <a:srgbClr val="002060"/>
                          </a:solidFill>
                          <a:effectLst/>
                          <a:latin typeface="Century Gothic" panose="020B0502020202020204" pitchFamily="34" charset="0"/>
                          <a:ea typeface="Calibri" panose="020F0502020204030204" pitchFamily="34" charset="0"/>
                        </a:rPr>
                        <a:t>/</a:t>
                      </a:r>
                      <a:r>
                        <a:rPr lang="en-GB" sz="1400" b="0" kern="100" dirty="0" err="1" smtClean="0">
                          <a:solidFill>
                            <a:srgbClr val="002060"/>
                          </a:solidFill>
                          <a:effectLst/>
                          <a:latin typeface="Century Gothic" panose="020B0502020202020204" pitchFamily="34" charset="0"/>
                          <a:ea typeface="Calibri" panose="020F0502020204030204" pitchFamily="34" charset="0"/>
                        </a:rPr>
                        <a:t>eːɐ</a:t>
                      </a:r>
                      <a:r>
                        <a:rPr lang="en-GB" sz="1400" b="0" kern="100" dirty="0" smtClean="0">
                          <a:solidFill>
                            <a:srgbClr val="002060"/>
                          </a:solidFill>
                          <a:effectLst/>
                          <a:latin typeface="Century Gothic" panose="020B0502020202020204" pitchFamily="34" charset="0"/>
                          <a:ea typeface="Calibri" panose="020F0502020204030204" pitchFamily="34" charset="0"/>
                        </a:rPr>
                        <a:t>/</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/ɐ/</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/ɐ/</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/r/</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/f/</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4"/>
                  </a:ext>
                </a:extLst>
              </a:tr>
            </a:tbl>
          </a:graphicData>
        </a:graphic>
      </p:graphicFrame>
      <p:graphicFrame>
        <p:nvGraphicFramePr>
          <p:cNvPr id="5" name="Table 4"/>
          <p:cNvGraphicFramePr>
            <a:graphicFrameLocks noGrp="1"/>
          </p:cNvGraphicFramePr>
          <p:nvPr>
            <p:extLst/>
          </p:nvPr>
        </p:nvGraphicFramePr>
        <p:xfrm>
          <a:off x="6208310" y="1337581"/>
          <a:ext cx="5578672" cy="3836684"/>
        </p:xfrm>
        <a:graphic>
          <a:graphicData uri="http://schemas.openxmlformats.org/drawingml/2006/table">
            <a:tbl>
              <a:tblPr firstRow="1" firstCol="1" bandRow="1">
                <a:tableStyleId>{ED083AE6-46FA-4A59-8FB0-9F97EB10719F}</a:tableStyleId>
              </a:tblPr>
              <a:tblGrid>
                <a:gridCol w="1567191">
                  <a:extLst>
                    <a:ext uri="{9D8B030D-6E8A-4147-A177-3AD203B41FA5}">
                      <a16:colId xmlns="" xmlns:a16="http://schemas.microsoft.com/office/drawing/2014/main" val="20000"/>
                    </a:ext>
                  </a:extLst>
                </a:gridCol>
                <a:gridCol w="2405261">
                  <a:extLst>
                    <a:ext uri="{9D8B030D-6E8A-4147-A177-3AD203B41FA5}">
                      <a16:colId xmlns="" xmlns:a16="http://schemas.microsoft.com/office/drawing/2014/main" val="20001"/>
                    </a:ext>
                  </a:extLst>
                </a:gridCol>
                <a:gridCol w="1606220">
                  <a:extLst>
                    <a:ext uri="{9D8B030D-6E8A-4147-A177-3AD203B41FA5}">
                      <a16:colId xmlns="" xmlns:a16="http://schemas.microsoft.com/office/drawing/2014/main" val="20002"/>
                    </a:ext>
                  </a:extLst>
                </a:gridCol>
              </a:tblGrid>
              <a:tr h="438666">
                <a:tc>
                  <a:txBody>
                    <a:bodyPr/>
                    <a:lstStyle/>
                    <a:p>
                      <a:pPr algn="ctr">
                        <a:spcAft>
                          <a:spcPts val="0"/>
                        </a:spcAft>
                      </a:pPr>
                      <a:r>
                        <a:rPr lang="en-GB" sz="1400" b="0" kern="100" dirty="0">
                          <a:solidFill>
                            <a:srgbClr val="002060"/>
                          </a:solidFill>
                          <a:effectLst/>
                          <a:latin typeface="Century Gothic" panose="020B0502020202020204" pitchFamily="34" charset="0"/>
                        </a:rPr>
                        <a:t>Teaching order</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400" b="0" kern="100" dirty="0">
                          <a:solidFill>
                            <a:srgbClr val="002060"/>
                          </a:solidFill>
                          <a:effectLst/>
                          <a:latin typeface="Century Gothic" panose="020B0502020202020204" pitchFamily="34" charset="0"/>
                        </a:rPr>
                        <a:t>SSC</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400" b="0" kern="100" dirty="0" smtClean="0">
                          <a:solidFill>
                            <a:srgbClr val="002060"/>
                          </a:solidFill>
                          <a:effectLst/>
                          <a:latin typeface="Century Gothic" panose="020B0502020202020204" pitchFamily="34" charset="0"/>
                          <a:ea typeface="Calibri" panose="020F0502020204030204" pitchFamily="34" charset="0"/>
                        </a:rPr>
                        <a:t>IPA</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0"/>
                  </a:ext>
                </a:extLst>
              </a:tr>
              <a:tr h="522772">
                <a:tc>
                  <a:txBody>
                    <a:bodyPr/>
                    <a:lstStyle/>
                    <a:p>
                      <a:pPr algn="ctr">
                        <a:spcAft>
                          <a:spcPts val="0"/>
                        </a:spcAft>
                      </a:pPr>
                      <a:r>
                        <a:rPr lang="en-GB" sz="1400" b="0" kern="100" dirty="0" smtClean="0">
                          <a:solidFill>
                            <a:srgbClr val="002060"/>
                          </a:solidFill>
                          <a:effectLst/>
                          <a:latin typeface="Century Gothic" panose="020B0502020202020204" pitchFamily="34" charset="0"/>
                        </a:rPr>
                        <a:t>Group 5</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400" b="0" kern="100" dirty="0" smtClean="0">
                          <a:solidFill>
                            <a:srgbClr val="002060"/>
                          </a:solidFill>
                          <a:effectLst/>
                          <a:latin typeface="Century Gothic" panose="020B0502020202020204" pitchFamily="34" charset="0"/>
                          <a:ea typeface="Calibri" panose="020F0502020204030204" pitchFamily="34" charset="0"/>
                        </a:rPr>
                        <a:t>s (start/middle)</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err="1" smtClean="0">
                          <a:solidFill>
                            <a:srgbClr val="002060"/>
                          </a:solidFill>
                          <a:effectLst/>
                          <a:latin typeface="Century Gothic" panose="020B0502020202020204" pitchFamily="34" charset="0"/>
                          <a:ea typeface="Calibri" panose="020F0502020204030204" pitchFamily="34" charset="0"/>
                        </a:rPr>
                        <a:t>ss</a:t>
                      </a:r>
                      <a:r>
                        <a:rPr lang="en-GB" sz="1400" b="0" kern="100" baseline="0" dirty="0" smtClean="0">
                          <a:solidFill>
                            <a:srgbClr val="002060"/>
                          </a:solidFill>
                          <a:effectLst/>
                          <a:latin typeface="Century Gothic" panose="020B0502020202020204" pitchFamily="34" charset="0"/>
                          <a:ea typeface="Calibri" panose="020F0502020204030204" pitchFamily="34" charset="0"/>
                        </a:rPr>
                        <a:t> / ß / -s</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400" b="0" kern="100" dirty="0" smtClean="0">
                          <a:solidFill>
                            <a:srgbClr val="002060"/>
                          </a:solidFill>
                          <a:effectLst/>
                          <a:latin typeface="Century Gothic" panose="020B0502020202020204" pitchFamily="34" charset="0"/>
                          <a:ea typeface="Calibri" panose="020F0502020204030204" pitchFamily="34" charset="0"/>
                        </a:rPr>
                        <a:t>/z/</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/s/</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1"/>
                  </a:ext>
                </a:extLst>
              </a:tr>
              <a:tr h="784158">
                <a:tc>
                  <a:txBody>
                    <a:bodyPr/>
                    <a:lstStyle/>
                    <a:p>
                      <a:pPr algn="ctr">
                        <a:spcAft>
                          <a:spcPts val="0"/>
                        </a:spcAft>
                      </a:pPr>
                      <a:r>
                        <a:rPr lang="en-GB" sz="1400" b="0" kern="100" dirty="0" smtClean="0">
                          <a:solidFill>
                            <a:srgbClr val="002060"/>
                          </a:solidFill>
                          <a:effectLst/>
                          <a:latin typeface="Century Gothic" panose="020B0502020202020204" pitchFamily="34" charset="0"/>
                        </a:rPr>
                        <a:t>Group 6</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400" b="0" kern="100" dirty="0" smtClean="0">
                          <a:solidFill>
                            <a:srgbClr val="002060"/>
                          </a:solidFill>
                          <a:effectLst/>
                          <a:latin typeface="Century Gothic" panose="020B0502020202020204" pitchFamily="34" charset="0"/>
                          <a:ea typeface="Calibri" panose="020F0502020204030204" pitchFamily="34" charset="0"/>
                        </a:rPr>
                        <a:t>ü (long), ü (short)</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ö (long), ö (short)</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ä (long), ä (short)</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400" b="0" kern="100" dirty="0" smtClean="0">
                          <a:solidFill>
                            <a:srgbClr val="002060"/>
                          </a:solidFill>
                          <a:effectLst/>
                          <a:latin typeface="Century Gothic" panose="020B0502020202020204" pitchFamily="34" charset="0"/>
                          <a:ea typeface="Calibri" panose="020F0502020204030204" pitchFamily="34" charset="0"/>
                        </a:rPr>
                        <a:t>/y:/ /ʏ/</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/ø:/  /ø/</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/ɛ:/ /ɛ/</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2"/>
                  </a:ext>
                </a:extLst>
              </a:tr>
              <a:tr h="784158">
                <a:tc>
                  <a:txBody>
                    <a:bodyPr/>
                    <a:lstStyle/>
                    <a:p>
                      <a:pPr algn="ctr">
                        <a:spcAft>
                          <a:spcPts val="0"/>
                        </a:spcAft>
                      </a:pPr>
                      <a:r>
                        <a:rPr lang="en-GB" sz="1400" b="0" kern="100" dirty="0" smtClean="0">
                          <a:solidFill>
                            <a:srgbClr val="002060"/>
                          </a:solidFill>
                          <a:effectLst/>
                          <a:latin typeface="Century Gothic" panose="020B0502020202020204" pitchFamily="34" charset="0"/>
                        </a:rPr>
                        <a:t>Group 7</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400" b="0" kern="100" dirty="0" smtClean="0">
                          <a:solidFill>
                            <a:srgbClr val="002060"/>
                          </a:solidFill>
                          <a:effectLst/>
                          <a:latin typeface="Century Gothic" panose="020B0502020202020204" pitchFamily="34" charset="0"/>
                          <a:ea typeface="Calibri" panose="020F0502020204030204" pitchFamily="34" charset="0"/>
                        </a:rPr>
                        <a:t>au</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err="1" smtClean="0">
                          <a:solidFill>
                            <a:srgbClr val="002060"/>
                          </a:solidFill>
                          <a:effectLst/>
                          <a:latin typeface="Century Gothic" panose="020B0502020202020204" pitchFamily="34" charset="0"/>
                          <a:ea typeface="Calibri" panose="020F0502020204030204" pitchFamily="34" charset="0"/>
                        </a:rPr>
                        <a:t>eu</a:t>
                      </a:r>
                      <a:r>
                        <a:rPr lang="en-GB" sz="1400" b="0" kern="100" dirty="0" smtClean="0">
                          <a:solidFill>
                            <a:srgbClr val="002060"/>
                          </a:solidFill>
                          <a:effectLst/>
                          <a:latin typeface="Century Gothic" panose="020B0502020202020204" pitchFamily="34" charset="0"/>
                          <a:ea typeface="Calibri" panose="020F0502020204030204" pitchFamily="34" charset="0"/>
                        </a:rPr>
                        <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err="1" smtClean="0">
                          <a:solidFill>
                            <a:srgbClr val="002060"/>
                          </a:solidFill>
                          <a:effectLst/>
                          <a:latin typeface="Century Gothic" panose="020B0502020202020204" pitchFamily="34" charset="0"/>
                          <a:ea typeface="Calibri" panose="020F0502020204030204" pitchFamily="34" charset="0"/>
                        </a:rPr>
                        <a:t>äu</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400" b="0" kern="100" dirty="0" smtClean="0">
                          <a:solidFill>
                            <a:srgbClr val="002060"/>
                          </a:solidFill>
                          <a:effectLst/>
                          <a:latin typeface="Century Gothic" panose="020B0502020202020204" pitchFamily="34" charset="0"/>
                          <a:ea typeface="Calibri" panose="020F0502020204030204" pitchFamily="34" charset="0"/>
                        </a:rPr>
                        <a:t>/au/</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a:t>
                      </a:r>
                      <a:r>
                        <a:rPr lang="en-GB" sz="1400" b="0" kern="100" dirty="0" err="1" smtClean="0">
                          <a:solidFill>
                            <a:srgbClr val="002060"/>
                          </a:solidFill>
                          <a:effectLst/>
                          <a:latin typeface="Century Gothic" panose="020B0502020202020204" pitchFamily="34" charset="0"/>
                          <a:ea typeface="Calibri" panose="020F0502020204030204" pitchFamily="34" charset="0"/>
                        </a:rPr>
                        <a:t>ɔɪ</a:t>
                      </a:r>
                      <a:r>
                        <a:rPr lang="en-GB" sz="1400" b="0" kern="100" dirty="0" smtClean="0">
                          <a:solidFill>
                            <a:srgbClr val="002060"/>
                          </a:solidFill>
                          <a:effectLst/>
                          <a:latin typeface="Century Gothic" panose="020B0502020202020204" pitchFamily="34" charset="0"/>
                          <a:ea typeface="Calibri" panose="020F0502020204030204" pitchFamily="34" charset="0"/>
                        </a:rPr>
                        <a:t>/</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a:t>
                      </a:r>
                      <a:r>
                        <a:rPr lang="en-GB" sz="1400" b="0" kern="100" dirty="0" err="1" smtClean="0">
                          <a:solidFill>
                            <a:srgbClr val="002060"/>
                          </a:solidFill>
                          <a:effectLst/>
                          <a:latin typeface="Century Gothic" panose="020B0502020202020204" pitchFamily="34" charset="0"/>
                          <a:ea typeface="Calibri" panose="020F0502020204030204" pitchFamily="34" charset="0"/>
                        </a:rPr>
                        <a:t>ɔɪ</a:t>
                      </a:r>
                      <a:r>
                        <a:rPr lang="en-GB" sz="1400" b="0" kern="100" dirty="0" smtClean="0">
                          <a:solidFill>
                            <a:srgbClr val="002060"/>
                          </a:solidFill>
                          <a:effectLst/>
                          <a:latin typeface="Century Gothic" panose="020B0502020202020204" pitchFamily="34" charset="0"/>
                          <a:ea typeface="Calibri" panose="020F0502020204030204" pitchFamily="34" charset="0"/>
                        </a:rPr>
                        <a:t>/</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3"/>
                  </a:ext>
                </a:extLst>
              </a:tr>
              <a:tr h="1306930">
                <a:tc>
                  <a:txBody>
                    <a:bodyPr/>
                    <a:lstStyle/>
                    <a:p>
                      <a:pPr algn="ctr">
                        <a:spcAft>
                          <a:spcPts val="0"/>
                        </a:spcAft>
                      </a:pPr>
                      <a:r>
                        <a:rPr lang="en-GB" sz="1400" b="0" kern="100" dirty="0" smtClean="0">
                          <a:solidFill>
                            <a:srgbClr val="002060"/>
                          </a:solidFill>
                          <a:effectLst/>
                          <a:latin typeface="Century Gothic" panose="020B0502020202020204" pitchFamily="34" charset="0"/>
                          <a:ea typeface="+mn-ea"/>
                        </a:rPr>
                        <a:t>Group</a:t>
                      </a:r>
                      <a:r>
                        <a:rPr lang="en-GB" sz="1400" b="0" kern="100" baseline="0" dirty="0" smtClean="0">
                          <a:solidFill>
                            <a:srgbClr val="002060"/>
                          </a:solidFill>
                          <a:effectLst/>
                          <a:latin typeface="Century Gothic" panose="020B0502020202020204" pitchFamily="34" charset="0"/>
                          <a:ea typeface="+mn-ea"/>
                        </a:rPr>
                        <a:t> 8</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400" b="0" kern="100" dirty="0" smtClean="0">
                          <a:solidFill>
                            <a:srgbClr val="002060"/>
                          </a:solidFill>
                          <a:effectLst/>
                          <a:latin typeface="Century Gothic" panose="020B0502020202020204" pitchFamily="34" charset="0"/>
                          <a:ea typeface="Calibri" panose="020F0502020204030204" pitchFamily="34" charset="0"/>
                        </a:rPr>
                        <a:t>-d</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a:t>
                      </a:r>
                      <a:r>
                        <a:rPr lang="en-GB" sz="1400" b="0" kern="100" dirty="0" err="1" smtClean="0">
                          <a:solidFill>
                            <a:srgbClr val="002060"/>
                          </a:solidFill>
                          <a:effectLst/>
                          <a:latin typeface="Century Gothic" panose="020B0502020202020204" pitchFamily="34" charset="0"/>
                          <a:ea typeface="Calibri" panose="020F0502020204030204" pitchFamily="34" charset="0"/>
                        </a:rPr>
                        <a:t>ig</a:t>
                      </a:r>
                      <a:r>
                        <a:rPr lang="en-GB" sz="1400" b="0" kern="100" dirty="0" smtClean="0">
                          <a:solidFill>
                            <a:srgbClr val="002060"/>
                          </a:solidFill>
                          <a:effectLst/>
                          <a:latin typeface="Century Gothic" panose="020B0502020202020204" pitchFamily="34" charset="0"/>
                          <a:ea typeface="Calibri" panose="020F0502020204030204" pitchFamily="34" charset="0"/>
                        </a:rPr>
                        <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err="1" smtClean="0">
                          <a:solidFill>
                            <a:srgbClr val="002060"/>
                          </a:solidFill>
                          <a:effectLst/>
                          <a:latin typeface="Century Gothic" panose="020B0502020202020204" pitchFamily="34" charset="0"/>
                          <a:ea typeface="Calibri" panose="020F0502020204030204" pitchFamily="34" charset="0"/>
                        </a:rPr>
                        <a:t>st</a:t>
                      </a:r>
                      <a:r>
                        <a:rPr lang="en-GB" sz="1400" b="0" kern="100" dirty="0" smtClean="0">
                          <a:solidFill>
                            <a:srgbClr val="002060"/>
                          </a:solidFill>
                          <a:effectLst/>
                          <a:latin typeface="Century Gothic" panose="020B0502020202020204" pitchFamily="34" charset="0"/>
                          <a:ea typeface="Calibri" panose="020F0502020204030204" pitchFamily="34" charset="0"/>
                        </a:rPr>
                        <a:t>-, </a:t>
                      </a:r>
                      <a:r>
                        <a:rPr lang="en-GB" sz="1400" b="0" kern="100" dirty="0" err="1" smtClean="0">
                          <a:solidFill>
                            <a:srgbClr val="002060"/>
                          </a:solidFill>
                          <a:effectLst/>
                          <a:latin typeface="Century Gothic" panose="020B0502020202020204" pitchFamily="34" charset="0"/>
                          <a:ea typeface="Calibri" panose="020F0502020204030204" pitchFamily="34" charset="0"/>
                        </a:rPr>
                        <a:t>sp</a:t>
                      </a:r>
                      <a:r>
                        <a:rPr lang="en-GB" sz="1400" b="0" kern="100" dirty="0" smtClean="0">
                          <a:solidFill>
                            <a:srgbClr val="002060"/>
                          </a:solidFill>
                          <a:effectLst/>
                          <a:latin typeface="Century Gothic" panose="020B0502020202020204" pitchFamily="34" charset="0"/>
                          <a:ea typeface="Calibri" panose="020F0502020204030204" pitchFamily="34" charset="0"/>
                        </a:rPr>
                        <a:t>-</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j</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err="1" smtClean="0">
                          <a:solidFill>
                            <a:srgbClr val="002060"/>
                          </a:solidFill>
                          <a:effectLst/>
                          <a:latin typeface="Century Gothic" panose="020B0502020202020204" pitchFamily="34" charset="0"/>
                          <a:ea typeface="Calibri" panose="020F0502020204030204" pitchFamily="34" charset="0"/>
                        </a:rPr>
                        <a:t>th</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400" b="0" kern="100" dirty="0" smtClean="0">
                          <a:solidFill>
                            <a:srgbClr val="002060"/>
                          </a:solidFill>
                          <a:effectLst/>
                          <a:latin typeface="Century Gothic" panose="020B0502020202020204" pitchFamily="34" charset="0"/>
                          <a:ea typeface="Calibri" panose="020F0502020204030204" pitchFamily="34" charset="0"/>
                        </a:rPr>
                        <a:t>/t/</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/ç/</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a:t>
                      </a:r>
                      <a:r>
                        <a:rPr lang="en-GB" sz="1400" b="0" kern="100" dirty="0" err="1" smtClean="0">
                          <a:solidFill>
                            <a:srgbClr val="002060"/>
                          </a:solidFill>
                          <a:effectLst/>
                          <a:latin typeface="Century Gothic" panose="020B0502020202020204" pitchFamily="34" charset="0"/>
                          <a:ea typeface="Calibri" panose="020F0502020204030204" pitchFamily="34" charset="0"/>
                        </a:rPr>
                        <a:t>ʃt</a:t>
                      </a:r>
                      <a:r>
                        <a:rPr lang="en-GB" sz="1400" b="0" kern="100" dirty="0" smtClean="0">
                          <a:solidFill>
                            <a:srgbClr val="002060"/>
                          </a:solidFill>
                          <a:effectLst/>
                          <a:latin typeface="Century Gothic" panose="020B0502020202020204" pitchFamily="34" charset="0"/>
                          <a:ea typeface="Calibri" panose="020F0502020204030204" pitchFamily="34" charset="0"/>
                        </a:rPr>
                        <a:t>/ /</a:t>
                      </a:r>
                      <a:r>
                        <a:rPr lang="en-GB" sz="1400" b="0" kern="100" dirty="0" err="1" smtClean="0">
                          <a:solidFill>
                            <a:srgbClr val="002060"/>
                          </a:solidFill>
                          <a:effectLst/>
                          <a:latin typeface="Century Gothic" panose="020B0502020202020204" pitchFamily="34" charset="0"/>
                          <a:ea typeface="Calibri" panose="020F0502020204030204" pitchFamily="34" charset="0"/>
                        </a:rPr>
                        <a:t>ʃp</a:t>
                      </a:r>
                      <a:r>
                        <a:rPr lang="en-GB" sz="1400" b="0" kern="100" dirty="0" smtClean="0">
                          <a:solidFill>
                            <a:srgbClr val="002060"/>
                          </a:solidFill>
                          <a:effectLst/>
                          <a:latin typeface="Century Gothic" panose="020B0502020202020204" pitchFamily="34" charset="0"/>
                          <a:ea typeface="Calibri" panose="020F0502020204030204" pitchFamily="34" charset="0"/>
                        </a:rPr>
                        <a:t>/</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/j/</a:t>
                      </a:r>
                      <a:br>
                        <a:rPr lang="en-GB" sz="1400" b="0" kern="100" dirty="0" smtClean="0">
                          <a:solidFill>
                            <a:srgbClr val="002060"/>
                          </a:solidFill>
                          <a:effectLst/>
                          <a:latin typeface="Century Gothic" panose="020B0502020202020204" pitchFamily="34" charset="0"/>
                          <a:ea typeface="Calibri" panose="020F0502020204030204" pitchFamily="34" charset="0"/>
                        </a:rPr>
                      </a:br>
                      <a:r>
                        <a:rPr lang="en-GB" sz="1400" b="0" kern="100" dirty="0" smtClean="0">
                          <a:solidFill>
                            <a:srgbClr val="002060"/>
                          </a:solidFill>
                          <a:effectLst/>
                          <a:latin typeface="Century Gothic" panose="020B0502020202020204" pitchFamily="34" charset="0"/>
                          <a:ea typeface="Calibri" panose="020F0502020204030204" pitchFamily="34" charset="0"/>
                        </a:rPr>
                        <a:t>/t/</a:t>
                      </a:r>
                      <a:endParaRPr lang="en-GB" sz="14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4"/>
                  </a:ext>
                </a:extLst>
              </a:tr>
            </a:tbl>
          </a:graphicData>
        </a:graphic>
      </p:graphicFrame>
      <p:sp>
        <p:nvSpPr>
          <p:cNvPr id="6" name="TextBox 5"/>
          <p:cNvSpPr txBox="1"/>
          <p:nvPr/>
        </p:nvSpPr>
        <p:spPr>
          <a:xfrm>
            <a:off x="297951" y="5244023"/>
            <a:ext cx="11322120" cy="1215717"/>
          </a:xfrm>
          <a:prstGeom prst="rect">
            <a:avLst/>
          </a:prstGeom>
          <a:noFill/>
        </p:spPr>
        <p:txBody>
          <a:bodyPr wrap="square" rtlCol="0">
            <a:spAutoFit/>
          </a:bodyPr>
          <a:lstStyle/>
          <a:p>
            <a:r>
              <a:rPr lang="en-GB" sz="900" dirty="0">
                <a:solidFill>
                  <a:srgbClr val="002060"/>
                </a:solidFill>
                <a:latin typeface="Century Gothic" panose="020B0502020202020204" pitchFamily="34" charset="0"/>
              </a:rPr>
              <a:t>1) The long vowels </a:t>
            </a:r>
            <a:r>
              <a:rPr lang="en-GB" sz="900" dirty="0" err="1">
                <a:solidFill>
                  <a:srgbClr val="002060"/>
                </a:solidFill>
                <a:latin typeface="Century Gothic" panose="020B0502020202020204" pitchFamily="34" charset="0"/>
              </a:rPr>
              <a:t>a,e,i,o,u</a:t>
            </a:r>
            <a:r>
              <a:rPr lang="en-GB" sz="900" dirty="0">
                <a:solidFill>
                  <a:srgbClr val="002060"/>
                </a:solidFill>
                <a:latin typeface="Century Gothic" panose="020B0502020202020204" pitchFamily="34" charset="0"/>
              </a:rPr>
              <a:t> in German are less straightforward than the short vowels. They are presented together for contrast purposes. Later they can be contrasted with the trickier ä, ö, ü.</a:t>
            </a:r>
            <a:br>
              <a:rPr lang="en-GB" sz="900" dirty="0">
                <a:solidFill>
                  <a:srgbClr val="002060"/>
                </a:solidFill>
                <a:latin typeface="Century Gothic" panose="020B0502020202020204" pitchFamily="34" charset="0"/>
              </a:rPr>
            </a:br>
            <a:r>
              <a:rPr lang="en-GB" sz="900" dirty="0">
                <a:solidFill>
                  <a:srgbClr val="002060"/>
                </a:solidFill>
                <a:latin typeface="Century Gothic" panose="020B0502020202020204" pitchFamily="34" charset="0"/>
              </a:rPr>
              <a:t>2) Likewise the ‘</a:t>
            </a:r>
            <a:r>
              <a:rPr lang="en-GB" sz="900" dirty="0" err="1">
                <a:solidFill>
                  <a:srgbClr val="002060"/>
                </a:solidFill>
                <a:latin typeface="Century Gothic" panose="020B0502020202020204" pitchFamily="34" charset="0"/>
              </a:rPr>
              <a:t>er</a:t>
            </a:r>
            <a:r>
              <a:rPr lang="en-GB" sz="900" dirty="0">
                <a:solidFill>
                  <a:srgbClr val="002060"/>
                </a:solidFill>
                <a:latin typeface="Century Gothic" panose="020B0502020202020204" pitchFamily="34" charset="0"/>
              </a:rPr>
              <a:t>’ unstressed sound is very similar to the –</a:t>
            </a:r>
            <a:r>
              <a:rPr lang="en-GB" sz="900" dirty="0" err="1">
                <a:solidFill>
                  <a:srgbClr val="002060"/>
                </a:solidFill>
                <a:latin typeface="Century Gothic" panose="020B0502020202020204" pitchFamily="34" charset="0"/>
              </a:rPr>
              <a:t>er</a:t>
            </a:r>
            <a:r>
              <a:rPr lang="en-GB" sz="900" dirty="0">
                <a:solidFill>
                  <a:srgbClr val="002060"/>
                </a:solidFill>
                <a:latin typeface="Century Gothic" panose="020B0502020202020204" pitchFamily="34" charset="0"/>
              </a:rPr>
              <a:t> at the end of ‘mother’, but the ‘</a:t>
            </a:r>
            <a:r>
              <a:rPr lang="en-GB" sz="900" dirty="0" err="1">
                <a:solidFill>
                  <a:srgbClr val="002060"/>
                </a:solidFill>
                <a:latin typeface="Century Gothic" panose="020B0502020202020204" pitchFamily="34" charset="0"/>
              </a:rPr>
              <a:t>er</a:t>
            </a:r>
            <a:r>
              <a:rPr lang="en-GB" sz="900" dirty="0">
                <a:solidFill>
                  <a:srgbClr val="002060"/>
                </a:solidFill>
                <a:latin typeface="Century Gothic" panose="020B0502020202020204" pitchFamily="34" charset="0"/>
              </a:rPr>
              <a:t>’ stressed is a rather different sound, so the two are presented together.  </a:t>
            </a:r>
            <a:br>
              <a:rPr lang="en-GB" sz="900" dirty="0">
                <a:solidFill>
                  <a:srgbClr val="002060"/>
                </a:solidFill>
                <a:latin typeface="Century Gothic" panose="020B0502020202020204" pitchFamily="34" charset="0"/>
              </a:rPr>
            </a:br>
            <a:r>
              <a:rPr lang="en-GB" sz="900" dirty="0" smtClean="0">
                <a:solidFill>
                  <a:srgbClr val="002060"/>
                </a:solidFill>
                <a:latin typeface="Century Gothic" panose="020B0502020202020204" pitchFamily="34" charset="0"/>
              </a:rPr>
              <a:t>3) </a:t>
            </a:r>
            <a:r>
              <a:rPr lang="en-GB" sz="900" dirty="0">
                <a:solidFill>
                  <a:srgbClr val="002060"/>
                </a:solidFill>
                <a:latin typeface="Century Gothic" panose="020B0502020202020204" pitchFamily="34" charset="0"/>
              </a:rPr>
              <a:t>A tentative, suggested time frame might be to spend 10-12 minutes each lesson on phonics.  So, for example, a / e would be lesson 1, </a:t>
            </a:r>
            <a:r>
              <a:rPr lang="en-GB" sz="900" dirty="0" err="1">
                <a:solidFill>
                  <a:srgbClr val="002060"/>
                </a:solidFill>
                <a:latin typeface="Century Gothic" panose="020B0502020202020204" pitchFamily="34" charset="0"/>
              </a:rPr>
              <a:t>ei</a:t>
            </a:r>
            <a:r>
              <a:rPr lang="en-GB" sz="900" dirty="0">
                <a:solidFill>
                  <a:srgbClr val="002060"/>
                </a:solidFill>
                <a:latin typeface="Century Gothic" panose="020B0502020202020204" pitchFamily="34" charset="0"/>
              </a:rPr>
              <a:t>/w/z in lesson 2.  The following week would revisit all of these, before starting in Week 3 with Group 2.  This would put the initial introduction and practice phase at 16 weeks, just over one term.  After that, specific contrasts would be practised regularly: u/ü, o/ö, </a:t>
            </a:r>
            <a:r>
              <a:rPr lang="en-GB" sz="900" dirty="0" err="1">
                <a:solidFill>
                  <a:srgbClr val="002060"/>
                </a:solidFill>
                <a:latin typeface="Century Gothic" panose="020B0502020202020204" pitchFamily="34" charset="0"/>
              </a:rPr>
              <a:t>a,ä</a:t>
            </a:r>
            <a:r>
              <a:rPr lang="en-GB" sz="900" dirty="0">
                <a:solidFill>
                  <a:srgbClr val="002060"/>
                </a:solidFill>
                <a:latin typeface="Century Gothic" panose="020B0502020202020204" pitchFamily="34" charset="0"/>
              </a:rPr>
              <a:t>, </a:t>
            </a:r>
            <a:r>
              <a:rPr lang="en-GB" sz="900" dirty="0" err="1">
                <a:solidFill>
                  <a:srgbClr val="002060"/>
                </a:solidFill>
                <a:latin typeface="Century Gothic" panose="020B0502020202020204" pitchFamily="34" charset="0"/>
              </a:rPr>
              <a:t>ei</a:t>
            </a:r>
            <a:r>
              <a:rPr lang="en-GB" sz="900" dirty="0">
                <a:solidFill>
                  <a:srgbClr val="002060"/>
                </a:solidFill>
                <a:latin typeface="Century Gothic" panose="020B0502020202020204" pitchFamily="34" charset="0"/>
              </a:rPr>
              <a:t>/</a:t>
            </a:r>
            <a:r>
              <a:rPr lang="en-GB" sz="900" dirty="0" err="1">
                <a:solidFill>
                  <a:srgbClr val="002060"/>
                </a:solidFill>
                <a:latin typeface="Century Gothic" panose="020B0502020202020204" pitchFamily="34" charset="0"/>
              </a:rPr>
              <a:t>ie</a:t>
            </a:r>
            <a:r>
              <a:rPr lang="en-GB" sz="900" dirty="0">
                <a:solidFill>
                  <a:srgbClr val="002060"/>
                </a:solidFill>
                <a:latin typeface="Century Gothic" panose="020B0502020202020204" pitchFamily="34" charset="0"/>
              </a:rPr>
              <a:t>, z/s-, </a:t>
            </a:r>
            <a:r>
              <a:rPr lang="en-GB" sz="900" dirty="0" err="1">
                <a:solidFill>
                  <a:srgbClr val="002060"/>
                </a:solidFill>
                <a:latin typeface="Century Gothic" panose="020B0502020202020204" pitchFamily="34" charset="0"/>
              </a:rPr>
              <a:t>sch</a:t>
            </a:r>
            <a:r>
              <a:rPr lang="en-GB" sz="900" dirty="0">
                <a:solidFill>
                  <a:srgbClr val="002060"/>
                </a:solidFill>
                <a:latin typeface="Century Gothic" panose="020B0502020202020204" pitchFamily="34" charset="0"/>
              </a:rPr>
              <a:t>/</a:t>
            </a:r>
            <a:r>
              <a:rPr lang="en-GB" sz="900" dirty="0" err="1">
                <a:solidFill>
                  <a:srgbClr val="002060"/>
                </a:solidFill>
                <a:latin typeface="Century Gothic" panose="020B0502020202020204" pitchFamily="34" charset="0"/>
              </a:rPr>
              <a:t>st</a:t>
            </a:r>
            <a:r>
              <a:rPr lang="en-GB" sz="900" dirty="0">
                <a:solidFill>
                  <a:srgbClr val="002060"/>
                </a:solidFill>
                <a:latin typeface="Century Gothic" panose="020B0502020202020204" pitchFamily="34" charset="0"/>
              </a:rPr>
              <a:t>/</a:t>
            </a:r>
            <a:r>
              <a:rPr lang="en-GB" sz="900" dirty="0" err="1">
                <a:solidFill>
                  <a:srgbClr val="002060"/>
                </a:solidFill>
                <a:latin typeface="Century Gothic" panose="020B0502020202020204" pitchFamily="34" charset="0"/>
              </a:rPr>
              <a:t>sp</a:t>
            </a:r>
            <a:r>
              <a:rPr lang="en-GB" sz="900" dirty="0">
                <a:solidFill>
                  <a:srgbClr val="002060"/>
                </a:solidFill>
                <a:latin typeface="Century Gothic" panose="020B0502020202020204" pitchFamily="34" charset="0"/>
              </a:rPr>
              <a:t>, v/w and </a:t>
            </a:r>
            <a:r>
              <a:rPr lang="en-GB" sz="900" dirty="0" err="1">
                <a:solidFill>
                  <a:srgbClr val="002060"/>
                </a:solidFill>
                <a:latin typeface="Century Gothic" panose="020B0502020202020204" pitchFamily="34" charset="0"/>
              </a:rPr>
              <a:t>sch</a:t>
            </a:r>
            <a:r>
              <a:rPr lang="en-GB" sz="900" dirty="0">
                <a:solidFill>
                  <a:srgbClr val="002060"/>
                </a:solidFill>
                <a:latin typeface="Century Gothic" panose="020B0502020202020204" pitchFamily="34" charset="0"/>
              </a:rPr>
              <a:t>/</a:t>
            </a:r>
            <a:r>
              <a:rPr lang="en-GB" sz="900" dirty="0" err="1">
                <a:solidFill>
                  <a:srgbClr val="002060"/>
                </a:solidFill>
                <a:latin typeface="Century Gothic" panose="020B0502020202020204" pitchFamily="34" charset="0"/>
              </a:rPr>
              <a:t>ch</a:t>
            </a:r>
            <a:r>
              <a:rPr lang="en-GB" sz="900" dirty="0">
                <a:solidFill>
                  <a:srgbClr val="002060"/>
                </a:solidFill>
                <a:latin typeface="Century Gothic" panose="020B0502020202020204" pitchFamily="34" charset="0"/>
              </a:rPr>
              <a:t>, as well as other tasks that combine several SSCs. This would run over the spring term.  The summer term of Y1 would continue to develop and apply SSC knowledge, including through the use of more extended, authentic texts.</a:t>
            </a:r>
            <a:br>
              <a:rPr lang="en-GB" sz="900" dirty="0">
                <a:solidFill>
                  <a:srgbClr val="002060"/>
                </a:solidFill>
                <a:latin typeface="Century Gothic" panose="020B0502020202020204" pitchFamily="34" charset="0"/>
              </a:rPr>
            </a:br>
            <a:r>
              <a:rPr lang="en-GB" sz="900" dirty="0">
                <a:solidFill>
                  <a:srgbClr val="002060"/>
                </a:solidFill>
                <a:latin typeface="Century Gothic" panose="020B0502020202020204" pitchFamily="34" charset="0"/>
              </a:rPr>
              <a:t>4) Diagnostic assessment of pupils’ development would also inform the re-visiting of specifically challenging SSCs.</a:t>
            </a:r>
            <a:r>
              <a:rPr lang="en-GB" sz="1000" dirty="0">
                <a:solidFill>
                  <a:srgbClr val="002060"/>
                </a:solidFill>
                <a:latin typeface="Century Gothic" panose="020B0502020202020204" pitchFamily="34" charset="0"/>
              </a:rPr>
              <a:t/>
            </a:r>
            <a:br>
              <a:rPr lang="en-GB" sz="1000" dirty="0">
                <a:solidFill>
                  <a:srgbClr val="002060"/>
                </a:solidFill>
                <a:latin typeface="Century Gothic" panose="020B0502020202020204" pitchFamily="34" charset="0"/>
              </a:rPr>
            </a:br>
            <a:endParaRPr lang="en-GB" sz="1000" dirty="0">
              <a:solidFill>
                <a:srgbClr val="002060"/>
              </a:solidFill>
              <a:latin typeface="Century Gothic" panose="020B0502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7058345" cy="867128"/>
          </a:xfrm>
          <a:prstGeom prst="rect">
            <a:avLst/>
          </a:prstGeom>
        </p:spPr>
      </p:pic>
      <p:sp>
        <p:nvSpPr>
          <p:cNvPr id="9" name="Title 1"/>
          <p:cNvSpPr txBox="1">
            <a:spLocks/>
          </p:cNvSpPr>
          <p:nvPr/>
        </p:nvSpPr>
        <p:spPr>
          <a:xfrm>
            <a:off x="300039" y="395326"/>
            <a:ext cx="5795961"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smtClean="0">
                <a:solidFill>
                  <a:schemeClr val="bg1"/>
                </a:solidFill>
                <a:latin typeface="Century Gothic" panose="020B0502020202020204" pitchFamily="34" charset="0"/>
              </a:rPr>
              <a:t>Target SSC In German</a:t>
            </a:r>
            <a:endParaRPr lang="en-GB" sz="3600" b="1" dirty="0">
              <a:solidFill>
                <a:schemeClr val="bg1"/>
              </a:solidFill>
              <a:latin typeface="Century Gothic" panose="020B0502020202020204" pitchFamily="34" charset="0"/>
            </a:endParaRPr>
          </a:p>
        </p:txBody>
      </p:sp>
      <p:sp>
        <p:nvSpPr>
          <p:cNvPr id="7" name="TextBox 6"/>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477538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59596" y="1361325"/>
          <a:ext cx="5424755" cy="3329843"/>
        </p:xfrm>
        <a:graphic>
          <a:graphicData uri="http://schemas.openxmlformats.org/drawingml/2006/table">
            <a:tbl>
              <a:tblPr firstRow="1" firstCol="1" bandRow="1">
                <a:tableStyleId>{ED083AE6-46FA-4A59-8FB0-9F97EB10719F}</a:tableStyleId>
              </a:tblPr>
              <a:tblGrid>
                <a:gridCol w="2082501">
                  <a:extLst>
                    <a:ext uri="{9D8B030D-6E8A-4147-A177-3AD203B41FA5}">
                      <a16:colId xmlns="" xmlns:a16="http://schemas.microsoft.com/office/drawing/2014/main" val="20000"/>
                    </a:ext>
                  </a:extLst>
                </a:gridCol>
                <a:gridCol w="3342254">
                  <a:extLst>
                    <a:ext uri="{9D8B030D-6E8A-4147-A177-3AD203B41FA5}">
                      <a16:colId xmlns="" xmlns:a16="http://schemas.microsoft.com/office/drawing/2014/main" val="20001"/>
                    </a:ext>
                  </a:extLst>
                </a:gridCol>
              </a:tblGrid>
              <a:tr h="646531">
                <a:tc>
                  <a:txBody>
                    <a:bodyPr/>
                    <a:lstStyle/>
                    <a:p>
                      <a:pPr algn="ctr">
                        <a:spcAft>
                          <a:spcPts val="0"/>
                        </a:spcAft>
                      </a:pPr>
                      <a:r>
                        <a:rPr lang="en-GB" sz="2000" b="0" kern="100" dirty="0">
                          <a:solidFill>
                            <a:srgbClr val="002060"/>
                          </a:solidFill>
                          <a:effectLst/>
                          <a:latin typeface="Century Gothic" panose="020B0502020202020204" pitchFamily="34" charset="0"/>
                        </a:rPr>
                        <a:t>Teaching order</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b="0" kern="100" dirty="0">
                          <a:solidFill>
                            <a:srgbClr val="002060"/>
                          </a:solidFill>
                          <a:effectLst/>
                          <a:latin typeface="Century Gothic" panose="020B0502020202020204" pitchFamily="34" charset="0"/>
                        </a:rPr>
                        <a:t>SSC</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0"/>
                  </a:ext>
                </a:extLst>
              </a:tr>
              <a:tr h="1195396">
                <a:tc>
                  <a:txBody>
                    <a:bodyPr/>
                    <a:lstStyle/>
                    <a:p>
                      <a:pPr algn="ctr">
                        <a:spcAft>
                          <a:spcPts val="0"/>
                        </a:spcAft>
                      </a:pPr>
                      <a:r>
                        <a:rPr lang="en-GB" sz="2000" b="0" kern="100" dirty="0" smtClean="0">
                          <a:solidFill>
                            <a:srgbClr val="002060"/>
                          </a:solidFill>
                          <a:effectLst/>
                          <a:latin typeface="Century Gothic" panose="020B0502020202020204" pitchFamily="34" charset="0"/>
                        </a:rPr>
                        <a:t>Group 1</a:t>
                      </a:r>
                      <a:br>
                        <a:rPr lang="en-GB" sz="2000" b="0" kern="100" dirty="0" smtClean="0">
                          <a:solidFill>
                            <a:srgbClr val="002060"/>
                          </a:solidFill>
                          <a:effectLst/>
                          <a:latin typeface="Century Gothic" panose="020B0502020202020204" pitchFamily="34" charset="0"/>
                        </a:rPr>
                      </a:br>
                      <a:r>
                        <a:rPr lang="en-GB" sz="2000" b="0" kern="100" dirty="0" err="1" smtClean="0">
                          <a:solidFill>
                            <a:srgbClr val="002060"/>
                          </a:solidFill>
                          <a:effectLst/>
                        </a:rPr>
                        <a:t>vocales</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600" b="0" kern="100" dirty="0" smtClean="0">
                          <a:solidFill>
                            <a:srgbClr val="002060"/>
                          </a:solidFill>
                          <a:effectLst/>
                          <a:latin typeface="Century Gothic" panose="020B0502020202020204" pitchFamily="34" charset="0"/>
                          <a:ea typeface="Calibri" panose="020F0502020204030204" pitchFamily="34" charset="0"/>
                        </a:rPr>
                        <a:t>a</a:t>
                      </a:r>
                      <a:br>
                        <a:rPr lang="en-GB" sz="1600" b="0" kern="100" dirty="0" smtClean="0">
                          <a:solidFill>
                            <a:srgbClr val="002060"/>
                          </a:solidFill>
                          <a:effectLst/>
                          <a:latin typeface="Century Gothic" panose="020B0502020202020204" pitchFamily="34" charset="0"/>
                          <a:ea typeface="Calibri" panose="020F0502020204030204" pitchFamily="34" charset="0"/>
                        </a:rPr>
                      </a:br>
                      <a:r>
                        <a:rPr lang="en-GB" sz="1600" b="0" kern="100" dirty="0" smtClean="0">
                          <a:solidFill>
                            <a:srgbClr val="002060"/>
                          </a:solidFill>
                          <a:effectLst/>
                          <a:latin typeface="Century Gothic" panose="020B0502020202020204" pitchFamily="34" charset="0"/>
                          <a:ea typeface="Calibri" panose="020F0502020204030204" pitchFamily="34" charset="0"/>
                        </a:rPr>
                        <a:t>e</a:t>
                      </a:r>
                      <a:br>
                        <a:rPr lang="en-GB" sz="1600" b="0" kern="100" dirty="0" smtClean="0">
                          <a:solidFill>
                            <a:srgbClr val="002060"/>
                          </a:solidFill>
                          <a:effectLst/>
                          <a:latin typeface="Century Gothic" panose="020B0502020202020204" pitchFamily="34" charset="0"/>
                          <a:ea typeface="Calibri" panose="020F0502020204030204" pitchFamily="34" charset="0"/>
                        </a:rPr>
                      </a:br>
                      <a:r>
                        <a:rPr lang="en-GB" sz="1600" b="0" kern="100" dirty="0" err="1" smtClean="0">
                          <a:solidFill>
                            <a:srgbClr val="002060"/>
                          </a:solidFill>
                          <a:effectLst/>
                          <a:latin typeface="Century Gothic" panose="020B0502020202020204" pitchFamily="34" charset="0"/>
                          <a:ea typeface="Calibri" panose="020F0502020204030204" pitchFamily="34" charset="0"/>
                        </a:rPr>
                        <a:t>i</a:t>
                      </a:r>
                      <a:r>
                        <a:rPr lang="en-GB" sz="1600" b="0" kern="100" dirty="0" smtClean="0">
                          <a:solidFill>
                            <a:srgbClr val="002060"/>
                          </a:solidFill>
                          <a:effectLst/>
                          <a:latin typeface="Century Gothic" panose="020B0502020202020204" pitchFamily="34" charset="0"/>
                          <a:ea typeface="Calibri" panose="020F0502020204030204" pitchFamily="34" charset="0"/>
                        </a:rPr>
                        <a:t/>
                      </a:r>
                      <a:br>
                        <a:rPr lang="en-GB" sz="1600" b="0" kern="100" dirty="0" smtClean="0">
                          <a:solidFill>
                            <a:srgbClr val="002060"/>
                          </a:solidFill>
                          <a:effectLst/>
                          <a:latin typeface="Century Gothic" panose="020B0502020202020204" pitchFamily="34" charset="0"/>
                          <a:ea typeface="Calibri" panose="020F0502020204030204" pitchFamily="34" charset="0"/>
                        </a:rPr>
                      </a:br>
                      <a:r>
                        <a:rPr lang="en-GB" sz="1600" b="0" kern="100" dirty="0" smtClean="0">
                          <a:solidFill>
                            <a:srgbClr val="002060"/>
                          </a:solidFill>
                          <a:effectLst/>
                          <a:latin typeface="Century Gothic" panose="020B0502020202020204" pitchFamily="34" charset="0"/>
                          <a:ea typeface="Calibri" panose="020F0502020204030204" pitchFamily="34" charset="0"/>
                        </a:rPr>
                        <a:t>o</a:t>
                      </a:r>
                    </a:p>
                    <a:p>
                      <a:pPr algn="ctr">
                        <a:spcAft>
                          <a:spcPts val="0"/>
                        </a:spcAft>
                      </a:pPr>
                      <a:r>
                        <a:rPr lang="en-GB" sz="1600" b="0" kern="100" dirty="0" smtClean="0">
                          <a:solidFill>
                            <a:srgbClr val="002060"/>
                          </a:solidFill>
                          <a:effectLst/>
                          <a:latin typeface="Century Gothic" panose="020B0502020202020204" pitchFamily="34" charset="0"/>
                          <a:ea typeface="Calibri" panose="020F0502020204030204" pitchFamily="34" charset="0"/>
                        </a:rPr>
                        <a:t>u</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1"/>
                  </a:ext>
                </a:extLst>
              </a:tr>
              <a:tr h="531246">
                <a:tc>
                  <a:txBody>
                    <a:bodyPr/>
                    <a:lstStyle/>
                    <a:p>
                      <a:pPr algn="ctr">
                        <a:spcAft>
                          <a:spcPts val="0"/>
                        </a:spcAft>
                      </a:pPr>
                      <a:r>
                        <a:rPr lang="en-GB" sz="2000" b="0" kern="100" dirty="0" smtClean="0">
                          <a:solidFill>
                            <a:srgbClr val="002060"/>
                          </a:solidFill>
                          <a:effectLst/>
                          <a:latin typeface="Century Gothic" panose="020B0502020202020204" pitchFamily="34" charset="0"/>
                        </a:rPr>
                        <a:t>Group 2 LL/L *</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600" b="0" kern="100" dirty="0" err="1" smtClean="0">
                          <a:solidFill>
                            <a:srgbClr val="002060"/>
                          </a:solidFill>
                          <a:effectLst/>
                          <a:latin typeface="Century Gothic" panose="020B0502020202020204" pitchFamily="34" charset="0"/>
                          <a:ea typeface="Calibri" panose="020F0502020204030204" pitchFamily="34" charset="0"/>
                        </a:rPr>
                        <a:t>ll</a:t>
                      </a:r>
                      <a:r>
                        <a:rPr lang="en-GB" sz="1600" b="0" kern="100" baseline="0" dirty="0" smtClean="0">
                          <a:solidFill>
                            <a:srgbClr val="002060"/>
                          </a:solidFill>
                          <a:effectLst/>
                          <a:latin typeface="Century Gothic" panose="020B0502020202020204" pitchFamily="34" charset="0"/>
                          <a:ea typeface="Calibri" panose="020F0502020204030204" pitchFamily="34" charset="0"/>
                        </a:rPr>
                        <a:t> </a:t>
                      </a:r>
                      <a:r>
                        <a:rPr lang="en-GB" sz="1100" b="0" i="1" kern="100" baseline="0" dirty="0" smtClean="0">
                          <a:solidFill>
                            <a:srgbClr val="002060"/>
                          </a:solidFill>
                          <a:effectLst/>
                          <a:latin typeface="Century Gothic" panose="020B0502020202020204" pitchFamily="34" charset="0"/>
                          <a:ea typeface="Calibri" panose="020F0502020204030204" pitchFamily="34" charset="0"/>
                        </a:rPr>
                        <a:t>vs</a:t>
                      </a:r>
                      <a:r>
                        <a:rPr lang="en-GB" sz="1600" b="0" kern="100" baseline="0" dirty="0" smtClean="0">
                          <a:solidFill>
                            <a:srgbClr val="002060"/>
                          </a:solidFill>
                          <a:effectLst/>
                          <a:latin typeface="Century Gothic" panose="020B0502020202020204" pitchFamily="34" charset="0"/>
                          <a:ea typeface="Calibri" panose="020F0502020204030204" pitchFamily="34" charset="0"/>
                        </a:rPr>
                        <a:t> l</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2"/>
                  </a:ext>
                </a:extLst>
              </a:tr>
              <a:tr h="597698">
                <a:tc>
                  <a:txBody>
                    <a:bodyPr/>
                    <a:lstStyle/>
                    <a:p>
                      <a:pPr algn="ctr">
                        <a:spcAft>
                          <a:spcPts val="0"/>
                        </a:spcAft>
                      </a:pPr>
                      <a:r>
                        <a:rPr lang="en-GB" sz="2000" b="0" kern="100" dirty="0" smtClean="0">
                          <a:solidFill>
                            <a:srgbClr val="002060"/>
                          </a:solidFill>
                          <a:effectLst/>
                          <a:latin typeface="Century Gothic" panose="020B0502020202020204" pitchFamily="34" charset="0"/>
                        </a:rPr>
                        <a:t>Group 3</a:t>
                      </a:r>
                      <a:br>
                        <a:rPr lang="en-GB" sz="2000" b="0" kern="100" dirty="0" smtClean="0">
                          <a:solidFill>
                            <a:srgbClr val="002060"/>
                          </a:solidFill>
                          <a:effectLst/>
                          <a:latin typeface="Century Gothic" panose="020B0502020202020204" pitchFamily="34" charset="0"/>
                        </a:rPr>
                      </a:br>
                      <a:r>
                        <a:rPr lang="en-GB" sz="2000" b="0" kern="100" dirty="0" smtClean="0">
                          <a:solidFill>
                            <a:srgbClr val="002060"/>
                          </a:solidFill>
                          <a:effectLst/>
                          <a:latin typeface="Century Gothic" panose="020B0502020202020204" pitchFamily="34" charset="0"/>
                        </a:rPr>
                        <a:t>C/Z ***</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600" b="0" kern="100" dirty="0" smtClean="0">
                          <a:solidFill>
                            <a:srgbClr val="002060"/>
                          </a:solidFill>
                          <a:effectLst/>
                          <a:latin typeface="Century Gothic" panose="020B0502020202020204" pitchFamily="34" charset="0"/>
                          <a:ea typeface="Calibri" panose="020F0502020204030204" pitchFamily="34" charset="0"/>
                        </a:rPr>
                        <a:t>ca,</a:t>
                      </a:r>
                      <a:r>
                        <a:rPr lang="en-GB" sz="1600" b="0" kern="100" baseline="0" dirty="0" smtClean="0">
                          <a:solidFill>
                            <a:srgbClr val="002060"/>
                          </a:solidFill>
                          <a:effectLst/>
                          <a:latin typeface="Century Gothic" panose="020B0502020202020204" pitchFamily="34" charset="0"/>
                          <a:ea typeface="Calibri" panose="020F0502020204030204" pitchFamily="34" charset="0"/>
                        </a:rPr>
                        <a:t> co, cu</a:t>
                      </a:r>
                      <a:br>
                        <a:rPr lang="en-GB" sz="1600" b="0" kern="100" baseline="0" dirty="0" smtClean="0">
                          <a:solidFill>
                            <a:srgbClr val="002060"/>
                          </a:solidFill>
                          <a:effectLst/>
                          <a:latin typeface="Century Gothic" panose="020B0502020202020204" pitchFamily="34" charset="0"/>
                          <a:ea typeface="Calibri" panose="020F0502020204030204" pitchFamily="34" charset="0"/>
                        </a:rPr>
                      </a:br>
                      <a:r>
                        <a:rPr kumimoji="0" lang="en-GB" sz="1100" b="0" i="1" u="none" strike="noStrike" kern="100" cap="none" spc="0" normalizeH="0" baseline="0" noProof="0" dirty="0" smtClean="0">
                          <a:ln>
                            <a:noFill/>
                          </a:ln>
                          <a:solidFill>
                            <a:srgbClr val="002060"/>
                          </a:solidFill>
                          <a:effectLst/>
                          <a:uLnTx/>
                          <a:uFillTx/>
                          <a:latin typeface="Century Gothic" panose="020B0502020202020204" pitchFamily="34" charset="0"/>
                          <a:ea typeface="Calibri" panose="020F0502020204030204" pitchFamily="34" charset="0"/>
                          <a:cs typeface="+mn-cs"/>
                        </a:rPr>
                        <a:t>vs</a:t>
                      </a:r>
                      <a:r>
                        <a:rPr lang="en-GB" sz="1600" b="0" kern="100" baseline="0" dirty="0" smtClean="0">
                          <a:solidFill>
                            <a:srgbClr val="002060"/>
                          </a:solidFill>
                          <a:effectLst/>
                          <a:latin typeface="Century Gothic" panose="020B0502020202020204" pitchFamily="34" charset="0"/>
                          <a:ea typeface="Calibri" panose="020F0502020204030204" pitchFamily="34" charset="0"/>
                        </a:rPr>
                        <a:t> </a:t>
                      </a:r>
                      <a:r>
                        <a:rPr lang="en-GB" sz="1600" b="0" kern="100" baseline="0" dirty="0" err="1" smtClean="0">
                          <a:solidFill>
                            <a:srgbClr val="002060"/>
                          </a:solidFill>
                          <a:effectLst/>
                          <a:latin typeface="Century Gothic" panose="020B0502020202020204" pitchFamily="34" charset="0"/>
                          <a:ea typeface="Calibri" panose="020F0502020204030204" pitchFamily="34" charset="0"/>
                        </a:rPr>
                        <a:t>ce</a:t>
                      </a:r>
                      <a:r>
                        <a:rPr lang="en-GB" sz="1600" b="0" kern="100" baseline="0" dirty="0" smtClean="0">
                          <a:solidFill>
                            <a:srgbClr val="002060"/>
                          </a:solidFill>
                          <a:effectLst/>
                          <a:latin typeface="Century Gothic" panose="020B0502020202020204" pitchFamily="34" charset="0"/>
                          <a:ea typeface="Calibri" panose="020F0502020204030204" pitchFamily="34" charset="0"/>
                        </a:rPr>
                        <a:t>, ci, z</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3"/>
                  </a:ext>
                </a:extLst>
              </a:tr>
              <a:tr h="323266">
                <a:tc>
                  <a:txBody>
                    <a:bodyPr/>
                    <a:lstStyle/>
                    <a:p>
                      <a:pPr algn="ctr">
                        <a:spcAft>
                          <a:spcPts val="0"/>
                        </a:spcAft>
                      </a:pPr>
                      <a:r>
                        <a:rPr lang="en-GB" sz="2000" b="0" kern="100" dirty="0" smtClean="0">
                          <a:solidFill>
                            <a:srgbClr val="002060"/>
                          </a:solidFill>
                          <a:effectLst/>
                          <a:latin typeface="Century Gothic" panose="020B0502020202020204" pitchFamily="34" charset="0"/>
                        </a:rPr>
                        <a:t>Group 4</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600" b="0" kern="100" dirty="0" smtClean="0">
                          <a:solidFill>
                            <a:srgbClr val="002060"/>
                          </a:solidFill>
                          <a:effectLst/>
                          <a:latin typeface="Century Gothic" panose="020B0502020202020204" pitchFamily="34" charset="0"/>
                          <a:ea typeface="Calibri" panose="020F0502020204030204" pitchFamily="34" charset="0"/>
                        </a:rPr>
                        <a:t>que</a:t>
                      </a:r>
                      <a:r>
                        <a:rPr lang="en-GB" sz="1600" b="0" kern="100" baseline="0" dirty="0" smtClean="0">
                          <a:solidFill>
                            <a:srgbClr val="002060"/>
                          </a:solidFill>
                          <a:effectLst/>
                          <a:latin typeface="Century Gothic" panose="020B0502020202020204" pitchFamily="34" charset="0"/>
                          <a:ea typeface="Calibri" panose="020F0502020204030204" pitchFamily="34" charset="0"/>
                        </a:rPr>
                        <a:t>, </a:t>
                      </a:r>
                      <a:r>
                        <a:rPr lang="en-GB" sz="1600" b="0" kern="100" dirty="0" smtClean="0">
                          <a:solidFill>
                            <a:srgbClr val="002060"/>
                          </a:solidFill>
                          <a:effectLst/>
                          <a:latin typeface="Century Gothic" panose="020B0502020202020204" pitchFamily="34" charset="0"/>
                          <a:ea typeface="Calibri" panose="020F0502020204030204" pitchFamily="34" charset="0"/>
                        </a:rPr>
                        <a:t>qui</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4"/>
                  </a:ext>
                </a:extLst>
              </a:tr>
            </a:tbl>
          </a:graphicData>
        </a:graphic>
      </p:graphicFrame>
      <p:graphicFrame>
        <p:nvGraphicFramePr>
          <p:cNvPr id="5" name="Table 4"/>
          <p:cNvGraphicFramePr>
            <a:graphicFrameLocks noGrp="1"/>
          </p:cNvGraphicFramePr>
          <p:nvPr>
            <p:extLst/>
          </p:nvPr>
        </p:nvGraphicFramePr>
        <p:xfrm>
          <a:off x="6400800" y="1351665"/>
          <a:ext cx="5404206" cy="3318080"/>
        </p:xfrm>
        <a:graphic>
          <a:graphicData uri="http://schemas.openxmlformats.org/drawingml/2006/table">
            <a:tbl>
              <a:tblPr firstRow="1" firstCol="1" bandRow="1">
                <a:tableStyleId>{ED083AE6-46FA-4A59-8FB0-9F97EB10719F}</a:tableStyleId>
              </a:tblPr>
              <a:tblGrid>
                <a:gridCol w="2655487">
                  <a:extLst>
                    <a:ext uri="{9D8B030D-6E8A-4147-A177-3AD203B41FA5}">
                      <a16:colId xmlns="" xmlns:a16="http://schemas.microsoft.com/office/drawing/2014/main" val="20000"/>
                    </a:ext>
                  </a:extLst>
                </a:gridCol>
                <a:gridCol w="2748719">
                  <a:extLst>
                    <a:ext uri="{9D8B030D-6E8A-4147-A177-3AD203B41FA5}">
                      <a16:colId xmlns="" xmlns:a16="http://schemas.microsoft.com/office/drawing/2014/main" val="20001"/>
                    </a:ext>
                  </a:extLst>
                </a:gridCol>
              </a:tblGrid>
              <a:tr h="429068">
                <a:tc>
                  <a:txBody>
                    <a:bodyPr/>
                    <a:lstStyle/>
                    <a:p>
                      <a:pPr algn="ctr">
                        <a:spcAft>
                          <a:spcPts val="0"/>
                        </a:spcAft>
                      </a:pPr>
                      <a:r>
                        <a:rPr lang="en-GB" sz="2000" b="0" kern="100" dirty="0">
                          <a:solidFill>
                            <a:srgbClr val="002060"/>
                          </a:solidFill>
                          <a:effectLst/>
                          <a:latin typeface="Century Gothic" panose="020B0502020202020204" pitchFamily="34" charset="0"/>
                        </a:rPr>
                        <a:t>Teaching order</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2000" b="0" kern="100" dirty="0">
                          <a:solidFill>
                            <a:srgbClr val="002060"/>
                          </a:solidFill>
                          <a:effectLst/>
                          <a:latin typeface="Century Gothic" panose="020B0502020202020204" pitchFamily="34" charset="0"/>
                        </a:rPr>
                        <a:t>SSC</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0"/>
                  </a:ext>
                </a:extLst>
              </a:tr>
              <a:tr h="717238">
                <a:tc>
                  <a:txBody>
                    <a:bodyPr/>
                    <a:lstStyle/>
                    <a:p>
                      <a:pPr algn="ctr">
                        <a:spcAft>
                          <a:spcPts val="0"/>
                        </a:spcAft>
                      </a:pPr>
                      <a:r>
                        <a:rPr lang="en-GB" sz="2000" b="0" kern="100" dirty="0" smtClean="0">
                          <a:solidFill>
                            <a:srgbClr val="002060"/>
                          </a:solidFill>
                          <a:effectLst/>
                          <a:latin typeface="Century Gothic" panose="020B0502020202020204" pitchFamily="34" charset="0"/>
                        </a:rPr>
                        <a:t>Group 5</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600" b="0" kern="100" dirty="0" err="1" smtClean="0">
                          <a:solidFill>
                            <a:srgbClr val="002060"/>
                          </a:solidFill>
                          <a:effectLst/>
                          <a:latin typeface="Century Gothic" panose="020B0502020202020204" pitchFamily="34" charset="0"/>
                          <a:ea typeface="Calibri" panose="020F0502020204030204" pitchFamily="34" charset="0"/>
                        </a:rPr>
                        <a:t>ga</a:t>
                      </a:r>
                      <a:r>
                        <a:rPr lang="en-GB" sz="1600" b="0" kern="100" dirty="0" smtClean="0">
                          <a:solidFill>
                            <a:srgbClr val="002060"/>
                          </a:solidFill>
                          <a:effectLst/>
                          <a:latin typeface="Century Gothic" panose="020B0502020202020204" pitchFamily="34" charset="0"/>
                          <a:ea typeface="Calibri" panose="020F0502020204030204" pitchFamily="34" charset="0"/>
                        </a:rPr>
                        <a:t>, go, </a:t>
                      </a:r>
                      <a:r>
                        <a:rPr lang="en-GB" sz="1600" b="0" kern="100" dirty="0" err="1" smtClean="0">
                          <a:solidFill>
                            <a:srgbClr val="002060"/>
                          </a:solidFill>
                          <a:effectLst/>
                          <a:latin typeface="Century Gothic" panose="020B0502020202020204" pitchFamily="34" charset="0"/>
                          <a:ea typeface="Calibri" panose="020F0502020204030204" pitchFamily="34" charset="0"/>
                        </a:rPr>
                        <a:t>gu</a:t>
                      </a:r>
                      <a:r>
                        <a:rPr lang="en-GB" sz="1600" b="0" kern="100" dirty="0" smtClean="0">
                          <a:solidFill>
                            <a:srgbClr val="002060"/>
                          </a:solidFill>
                          <a:effectLst/>
                          <a:latin typeface="Century Gothic" panose="020B0502020202020204" pitchFamily="34" charset="0"/>
                          <a:ea typeface="Calibri" panose="020F0502020204030204" pitchFamily="34" charset="0"/>
                        </a:rPr>
                        <a:t/>
                      </a:r>
                      <a:br>
                        <a:rPr lang="en-GB" sz="1600" b="0" kern="100" dirty="0" smtClean="0">
                          <a:solidFill>
                            <a:srgbClr val="002060"/>
                          </a:solidFill>
                          <a:effectLst/>
                          <a:latin typeface="Century Gothic" panose="020B0502020202020204" pitchFamily="34" charset="0"/>
                          <a:ea typeface="Calibri" panose="020F0502020204030204" pitchFamily="34" charset="0"/>
                        </a:rPr>
                      </a:br>
                      <a:r>
                        <a:rPr kumimoji="0" lang="en-GB" sz="1100" b="0" i="1" u="none" strike="noStrike" kern="100" cap="none" spc="0" normalizeH="0" baseline="0" noProof="0" dirty="0" smtClean="0">
                          <a:ln>
                            <a:noFill/>
                          </a:ln>
                          <a:solidFill>
                            <a:srgbClr val="002060"/>
                          </a:solidFill>
                          <a:effectLst/>
                          <a:uLnTx/>
                          <a:uFillTx/>
                          <a:latin typeface="Century Gothic" panose="020B0502020202020204" pitchFamily="34" charset="0"/>
                          <a:ea typeface="Calibri" panose="020F0502020204030204" pitchFamily="34" charset="0"/>
                          <a:cs typeface="+mn-cs"/>
                        </a:rPr>
                        <a:t>vs</a:t>
                      </a:r>
                      <a:r>
                        <a:rPr kumimoji="0" lang="en-GB" sz="1600" b="0" i="1" u="none" strike="noStrike" kern="100" cap="none" spc="0" normalizeH="0" baseline="0" noProof="0" dirty="0" smtClean="0">
                          <a:ln>
                            <a:noFill/>
                          </a:ln>
                          <a:solidFill>
                            <a:srgbClr val="002060"/>
                          </a:solidFill>
                          <a:effectLst/>
                          <a:uLnTx/>
                          <a:uFillTx/>
                          <a:latin typeface="Century Gothic" panose="020B0502020202020204" pitchFamily="34" charset="0"/>
                          <a:ea typeface="Calibri" panose="020F0502020204030204" pitchFamily="34" charset="0"/>
                          <a:cs typeface="+mn-cs"/>
                        </a:rPr>
                        <a:t> </a:t>
                      </a:r>
                      <a:r>
                        <a:rPr lang="en-GB" sz="1600" b="0" kern="100" dirty="0" smtClean="0">
                          <a:solidFill>
                            <a:srgbClr val="002060"/>
                          </a:solidFill>
                          <a:effectLst/>
                          <a:latin typeface="Century Gothic" panose="020B0502020202020204" pitchFamily="34" charset="0"/>
                          <a:ea typeface="Calibri" panose="020F0502020204030204" pitchFamily="34" charset="0"/>
                        </a:rPr>
                        <a:t>j, </a:t>
                      </a:r>
                      <a:r>
                        <a:rPr lang="en-GB" sz="1600" b="0" kern="100" dirty="0" err="1" smtClean="0">
                          <a:solidFill>
                            <a:srgbClr val="002060"/>
                          </a:solidFill>
                          <a:effectLst/>
                          <a:latin typeface="Century Gothic" panose="020B0502020202020204" pitchFamily="34" charset="0"/>
                          <a:ea typeface="Calibri" panose="020F0502020204030204" pitchFamily="34" charset="0"/>
                        </a:rPr>
                        <a:t>ge</a:t>
                      </a:r>
                      <a:r>
                        <a:rPr lang="en-GB" sz="1600" b="0" kern="100" dirty="0" smtClean="0">
                          <a:solidFill>
                            <a:srgbClr val="002060"/>
                          </a:solidFill>
                          <a:effectLst/>
                          <a:latin typeface="Century Gothic" panose="020B0502020202020204" pitchFamily="34" charset="0"/>
                          <a:ea typeface="Calibri" panose="020F0502020204030204" pitchFamily="34" charset="0"/>
                        </a:rPr>
                        <a:t>, </a:t>
                      </a:r>
                      <a:r>
                        <a:rPr lang="en-GB" sz="1600" b="0" kern="100" dirty="0" err="1" smtClean="0">
                          <a:solidFill>
                            <a:srgbClr val="002060"/>
                          </a:solidFill>
                          <a:effectLst/>
                          <a:latin typeface="Century Gothic" panose="020B0502020202020204" pitchFamily="34" charset="0"/>
                          <a:ea typeface="Calibri" panose="020F0502020204030204" pitchFamily="34" charset="0"/>
                        </a:rPr>
                        <a:t>gi</a:t>
                      </a:r>
                      <a:r>
                        <a:rPr lang="en-GB" sz="1600" b="0" kern="100" dirty="0" smtClean="0">
                          <a:solidFill>
                            <a:srgbClr val="002060"/>
                          </a:solidFill>
                          <a:effectLst/>
                          <a:latin typeface="Century Gothic" panose="020B0502020202020204" pitchFamily="34" charset="0"/>
                          <a:ea typeface="Calibri" panose="020F0502020204030204" pitchFamily="34" charset="0"/>
                        </a:rPr>
                        <a:t/>
                      </a:r>
                      <a:br>
                        <a:rPr lang="en-GB" sz="1600" b="0" kern="100" dirty="0" smtClean="0">
                          <a:solidFill>
                            <a:srgbClr val="002060"/>
                          </a:solidFill>
                          <a:effectLst/>
                          <a:latin typeface="Century Gothic" panose="020B0502020202020204" pitchFamily="34" charset="0"/>
                          <a:ea typeface="Calibri" panose="020F0502020204030204" pitchFamily="34" charset="0"/>
                        </a:rPr>
                      </a:br>
                      <a:r>
                        <a:rPr lang="en-GB" sz="1600" b="0" kern="100" dirty="0" smtClean="0">
                          <a:solidFill>
                            <a:srgbClr val="002060"/>
                          </a:solidFill>
                          <a:effectLst/>
                          <a:latin typeface="Century Gothic" panose="020B0502020202020204" pitchFamily="34" charset="0"/>
                          <a:ea typeface="Calibri" panose="020F0502020204030204" pitchFamily="34" charset="0"/>
                        </a:rPr>
                        <a:t>(</a:t>
                      </a:r>
                      <a:r>
                        <a:rPr lang="en-GB" sz="1600" b="0" kern="100" dirty="0" err="1" smtClean="0">
                          <a:solidFill>
                            <a:srgbClr val="002060"/>
                          </a:solidFill>
                          <a:effectLst/>
                          <a:latin typeface="Century Gothic" panose="020B0502020202020204" pitchFamily="34" charset="0"/>
                          <a:ea typeface="Calibri" panose="020F0502020204030204" pitchFamily="34" charset="0"/>
                        </a:rPr>
                        <a:t>gue</a:t>
                      </a:r>
                      <a:r>
                        <a:rPr lang="en-GB" sz="1600" b="0" kern="100" dirty="0" smtClean="0">
                          <a:solidFill>
                            <a:srgbClr val="002060"/>
                          </a:solidFill>
                          <a:effectLst/>
                          <a:latin typeface="Century Gothic" panose="020B0502020202020204" pitchFamily="34" charset="0"/>
                          <a:ea typeface="Calibri" panose="020F0502020204030204" pitchFamily="34" charset="0"/>
                        </a:rPr>
                        <a:t>,</a:t>
                      </a:r>
                      <a:r>
                        <a:rPr lang="en-GB" sz="1600" b="0" kern="100" baseline="0" dirty="0" smtClean="0">
                          <a:solidFill>
                            <a:srgbClr val="002060"/>
                          </a:solidFill>
                          <a:effectLst/>
                          <a:latin typeface="Century Gothic" panose="020B0502020202020204" pitchFamily="34" charset="0"/>
                          <a:ea typeface="Calibri" panose="020F0502020204030204" pitchFamily="34" charset="0"/>
                        </a:rPr>
                        <a:t> </a:t>
                      </a:r>
                      <a:r>
                        <a:rPr lang="en-GB" sz="1600" b="0" kern="100" baseline="0" dirty="0" err="1" smtClean="0">
                          <a:solidFill>
                            <a:srgbClr val="002060"/>
                          </a:solidFill>
                          <a:effectLst/>
                          <a:latin typeface="Century Gothic" panose="020B0502020202020204" pitchFamily="34" charset="0"/>
                          <a:ea typeface="Calibri" panose="020F0502020204030204" pitchFamily="34" charset="0"/>
                        </a:rPr>
                        <a:t>gui</a:t>
                      </a:r>
                      <a:r>
                        <a:rPr lang="en-GB" sz="1600" b="0" kern="100" baseline="0" dirty="0" smtClean="0">
                          <a:solidFill>
                            <a:srgbClr val="002060"/>
                          </a:solidFill>
                          <a:effectLst/>
                          <a:latin typeface="Century Gothic" panose="020B0502020202020204" pitchFamily="34" charset="0"/>
                          <a:ea typeface="Calibri" panose="020F0502020204030204" pitchFamily="34" charset="0"/>
                        </a:rPr>
                        <a:t>)</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1"/>
                  </a:ext>
                </a:extLst>
              </a:tr>
              <a:tr h="404530">
                <a:tc>
                  <a:txBody>
                    <a:bodyPr/>
                    <a:lstStyle/>
                    <a:p>
                      <a:pPr algn="ctr">
                        <a:spcAft>
                          <a:spcPts val="0"/>
                        </a:spcAft>
                      </a:pPr>
                      <a:r>
                        <a:rPr lang="en-GB" sz="2000" b="0" kern="100" dirty="0" smtClean="0">
                          <a:solidFill>
                            <a:srgbClr val="002060"/>
                          </a:solidFill>
                          <a:effectLst/>
                          <a:latin typeface="Century Gothic" panose="020B0502020202020204" pitchFamily="34" charset="0"/>
                        </a:rPr>
                        <a:t>Group 6*</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600" b="0" kern="100" dirty="0" smtClean="0">
                          <a:solidFill>
                            <a:srgbClr val="002060"/>
                          </a:solidFill>
                          <a:effectLst/>
                          <a:latin typeface="Century Gothic" panose="020B0502020202020204" pitchFamily="34" charset="0"/>
                          <a:ea typeface="Calibri" panose="020F0502020204030204" pitchFamily="34" charset="0"/>
                        </a:rPr>
                        <a:t>n </a:t>
                      </a:r>
                      <a:r>
                        <a:rPr kumimoji="0" lang="en-GB" sz="1100" b="0" i="1" u="none" strike="noStrike" kern="100" cap="none" spc="0" normalizeH="0" baseline="0" noProof="0" dirty="0" smtClean="0">
                          <a:ln>
                            <a:noFill/>
                          </a:ln>
                          <a:solidFill>
                            <a:srgbClr val="002060"/>
                          </a:solidFill>
                          <a:effectLst/>
                          <a:uLnTx/>
                          <a:uFillTx/>
                          <a:latin typeface="Century Gothic" panose="020B0502020202020204" pitchFamily="34" charset="0"/>
                          <a:ea typeface="Calibri" panose="020F0502020204030204" pitchFamily="34" charset="0"/>
                          <a:cs typeface="+mn-cs"/>
                        </a:rPr>
                        <a:t>vs</a:t>
                      </a:r>
                      <a:r>
                        <a:rPr lang="en-GB" sz="1600" b="0" kern="100" dirty="0" smtClean="0">
                          <a:solidFill>
                            <a:srgbClr val="002060"/>
                          </a:solidFill>
                          <a:effectLst/>
                          <a:latin typeface="Century Gothic" panose="020B0502020202020204" pitchFamily="34" charset="0"/>
                          <a:ea typeface="Calibri" panose="020F0502020204030204" pitchFamily="34" charset="0"/>
                        </a:rPr>
                        <a:t> ñ</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2"/>
                  </a:ext>
                </a:extLst>
              </a:tr>
              <a:tr h="404530">
                <a:tc>
                  <a:txBody>
                    <a:bodyPr/>
                    <a:lstStyle/>
                    <a:p>
                      <a:pPr algn="ctr">
                        <a:spcAft>
                          <a:spcPts val="0"/>
                        </a:spcAft>
                      </a:pPr>
                      <a:r>
                        <a:rPr lang="en-GB" sz="2000" b="0" kern="100" dirty="0" smtClean="0">
                          <a:solidFill>
                            <a:srgbClr val="002060"/>
                          </a:solidFill>
                          <a:effectLst/>
                          <a:latin typeface="Century Gothic" panose="020B0502020202020204" pitchFamily="34" charset="0"/>
                        </a:rPr>
                        <a:t>Group 7**</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600" b="0" kern="100" dirty="0" smtClean="0">
                          <a:solidFill>
                            <a:srgbClr val="002060"/>
                          </a:solidFill>
                          <a:effectLst/>
                          <a:latin typeface="Century Gothic" panose="020B0502020202020204" pitchFamily="34" charset="0"/>
                          <a:ea typeface="Calibri" panose="020F0502020204030204" pitchFamily="34" charset="0"/>
                        </a:rPr>
                        <a:t>v, b</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3"/>
                  </a:ext>
                </a:extLst>
              </a:tr>
              <a:tr h="674216">
                <a:tc>
                  <a:txBody>
                    <a:bodyPr/>
                    <a:lstStyle/>
                    <a:p>
                      <a:pPr algn="ctr">
                        <a:spcAft>
                          <a:spcPts val="0"/>
                        </a:spcAft>
                      </a:pPr>
                      <a:r>
                        <a:rPr lang="en-GB" sz="2000" b="0" kern="100" dirty="0" smtClean="0">
                          <a:solidFill>
                            <a:srgbClr val="002060"/>
                          </a:solidFill>
                          <a:effectLst/>
                          <a:latin typeface="Century Gothic" panose="020B0502020202020204" pitchFamily="34" charset="0"/>
                          <a:ea typeface="+mn-ea"/>
                        </a:rPr>
                        <a:t>Group</a:t>
                      </a:r>
                      <a:r>
                        <a:rPr lang="en-GB" sz="2000" b="0" kern="100" baseline="0" dirty="0" smtClean="0">
                          <a:solidFill>
                            <a:srgbClr val="002060"/>
                          </a:solidFill>
                          <a:effectLst/>
                          <a:latin typeface="Century Gothic" panose="020B0502020202020204" pitchFamily="34" charset="0"/>
                          <a:ea typeface="+mn-ea"/>
                        </a:rPr>
                        <a:t> 8*</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600" b="0" kern="100" dirty="0" err="1" smtClean="0">
                          <a:solidFill>
                            <a:srgbClr val="002060"/>
                          </a:solidFill>
                          <a:effectLst/>
                          <a:latin typeface="Century Gothic" panose="020B0502020202020204" pitchFamily="34" charset="0"/>
                          <a:ea typeface="Calibri" panose="020F0502020204030204" pitchFamily="34" charset="0"/>
                        </a:rPr>
                        <a:t>rr</a:t>
                      </a:r>
                      <a:r>
                        <a:rPr lang="en-GB" sz="1600" b="0" kern="100" dirty="0" smtClean="0">
                          <a:solidFill>
                            <a:srgbClr val="002060"/>
                          </a:solidFill>
                          <a:effectLst/>
                          <a:latin typeface="Century Gothic" panose="020B0502020202020204" pitchFamily="34" charset="0"/>
                          <a:ea typeface="Calibri" panose="020F0502020204030204" pitchFamily="34" charset="0"/>
                        </a:rPr>
                        <a:t> </a:t>
                      </a:r>
                      <a:r>
                        <a:rPr lang="en-GB" sz="1100" b="0" i="1" kern="100" baseline="0" dirty="0" smtClean="0">
                          <a:solidFill>
                            <a:srgbClr val="002060"/>
                          </a:solidFill>
                          <a:effectLst/>
                          <a:latin typeface="Century Gothic" panose="020B0502020202020204" pitchFamily="34" charset="0"/>
                          <a:ea typeface="Calibri" panose="020F0502020204030204" pitchFamily="34" charset="0"/>
                        </a:rPr>
                        <a:t>vs</a:t>
                      </a:r>
                      <a:r>
                        <a:rPr lang="en-GB" sz="1600" b="0" kern="100" dirty="0" smtClean="0">
                          <a:solidFill>
                            <a:srgbClr val="002060"/>
                          </a:solidFill>
                          <a:effectLst/>
                          <a:latin typeface="Century Gothic" panose="020B0502020202020204" pitchFamily="34" charset="0"/>
                          <a:ea typeface="Calibri" panose="020F0502020204030204" pitchFamily="34" charset="0"/>
                        </a:rPr>
                        <a:t> r</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4"/>
                  </a:ext>
                </a:extLst>
              </a:tr>
              <a:tr h="674216">
                <a:tc>
                  <a:txBody>
                    <a:bodyPr/>
                    <a:lstStyle/>
                    <a:p>
                      <a:pPr algn="ctr">
                        <a:spcAft>
                          <a:spcPts val="0"/>
                        </a:spcAft>
                      </a:pPr>
                      <a:r>
                        <a:rPr lang="en-GB" sz="1600" b="0" kern="100" dirty="0" smtClean="0">
                          <a:solidFill>
                            <a:srgbClr val="002060"/>
                          </a:solidFill>
                          <a:effectLst/>
                          <a:latin typeface="Century Gothic" panose="020B0502020202020204" pitchFamily="34" charset="0"/>
                          <a:ea typeface="Calibri" panose="020F0502020204030204" pitchFamily="34" charset="0"/>
                        </a:rPr>
                        <a:t>Group 9</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tc>
                  <a:txBody>
                    <a:bodyPr/>
                    <a:lstStyle/>
                    <a:p>
                      <a:pPr algn="ctr">
                        <a:spcAft>
                          <a:spcPts val="0"/>
                        </a:spcAft>
                      </a:pPr>
                      <a:r>
                        <a:rPr lang="en-GB" sz="1600" b="0" kern="100" dirty="0" smtClean="0">
                          <a:solidFill>
                            <a:srgbClr val="002060"/>
                          </a:solidFill>
                          <a:effectLst/>
                          <a:latin typeface="Century Gothic" panose="020B0502020202020204" pitchFamily="34" charset="0"/>
                          <a:ea typeface="Calibri" panose="020F0502020204030204" pitchFamily="34" charset="0"/>
                        </a:rPr>
                        <a:t>h</a:t>
                      </a:r>
                      <a:endParaRPr lang="en-GB" sz="1600" b="0" kern="100" dirty="0">
                        <a:solidFill>
                          <a:srgbClr val="002060"/>
                        </a:solidFill>
                        <a:effectLst/>
                        <a:latin typeface="Century Gothic" panose="020B0502020202020204" pitchFamily="34" charset="0"/>
                        <a:ea typeface="Calibri" panose="020F0502020204030204" pitchFamily="34" charset="0"/>
                      </a:endParaRPr>
                    </a:p>
                  </a:txBody>
                  <a:tcPr marL="68580" marR="68580" marT="0" marB="0" anchor="ctr"/>
                </a:tc>
                <a:extLst>
                  <a:ext uri="{0D108BD9-81ED-4DB2-BD59-A6C34878D82A}">
                    <a16:rowId xmlns="" xmlns:a16="http://schemas.microsoft.com/office/drawing/2014/main" val="10005"/>
                  </a:ext>
                </a:extLst>
              </a:tr>
            </a:tbl>
          </a:graphicData>
        </a:graphic>
      </p:graphicFrame>
      <p:sp>
        <p:nvSpPr>
          <p:cNvPr id="6" name="TextBox 5"/>
          <p:cNvSpPr txBox="1"/>
          <p:nvPr/>
        </p:nvSpPr>
        <p:spPr>
          <a:xfrm>
            <a:off x="267128" y="4816370"/>
            <a:ext cx="11661169" cy="1477328"/>
          </a:xfrm>
          <a:prstGeom prst="rect">
            <a:avLst/>
          </a:prstGeom>
          <a:noFill/>
        </p:spPr>
        <p:txBody>
          <a:bodyPr wrap="square" rtlCol="0">
            <a:spAutoFit/>
          </a:bodyPr>
          <a:lstStyle/>
          <a:p>
            <a:r>
              <a:rPr lang="en-GB" sz="900" dirty="0">
                <a:solidFill>
                  <a:srgbClr val="002060"/>
                </a:solidFill>
                <a:latin typeface="Century Gothic" panose="020B0502020202020204" pitchFamily="34" charset="0"/>
              </a:rPr>
              <a:t>1) Spanish is clearly a much shallower language, phonetically.  The pace of introduction and practice is likely to be somewhat quicker than in French, as a result.</a:t>
            </a:r>
            <a:br>
              <a:rPr lang="en-GB" sz="900" dirty="0">
                <a:solidFill>
                  <a:srgbClr val="002060"/>
                </a:solidFill>
                <a:latin typeface="Century Gothic" panose="020B0502020202020204" pitchFamily="34" charset="0"/>
              </a:rPr>
            </a:br>
            <a:r>
              <a:rPr lang="en-GB" sz="900" dirty="0">
                <a:solidFill>
                  <a:srgbClr val="002060"/>
                </a:solidFill>
                <a:latin typeface="Century Gothic" panose="020B0502020202020204" pitchFamily="34" charset="0"/>
              </a:rPr>
              <a:t>2) * Note that some straightforward SSCs are introduced, predominantly to contrast with other less straightforward ones (</a:t>
            </a:r>
            <a:r>
              <a:rPr lang="en-GB" sz="900" dirty="0" err="1">
                <a:solidFill>
                  <a:srgbClr val="002060"/>
                </a:solidFill>
                <a:latin typeface="Century Gothic" panose="020B0502020202020204" pitchFamily="34" charset="0"/>
              </a:rPr>
              <a:t>ll</a:t>
            </a:r>
            <a:r>
              <a:rPr lang="en-GB" sz="900" dirty="0">
                <a:solidFill>
                  <a:srgbClr val="002060"/>
                </a:solidFill>
                <a:latin typeface="Century Gothic" panose="020B0502020202020204" pitchFamily="34" charset="0"/>
              </a:rPr>
              <a:t>/l, n/ñ, r/</a:t>
            </a:r>
            <a:r>
              <a:rPr lang="en-GB" sz="900" dirty="0" err="1">
                <a:solidFill>
                  <a:srgbClr val="002060"/>
                </a:solidFill>
                <a:latin typeface="Century Gothic" panose="020B0502020202020204" pitchFamily="34" charset="0"/>
              </a:rPr>
              <a:t>rr</a:t>
            </a:r>
            <a:r>
              <a:rPr lang="en-GB" sz="900" dirty="0">
                <a:solidFill>
                  <a:srgbClr val="002060"/>
                </a:solidFill>
                <a:latin typeface="Century Gothic" panose="020B0502020202020204" pitchFamily="34" charset="0"/>
              </a:rPr>
              <a:t>).  </a:t>
            </a:r>
            <a:br>
              <a:rPr lang="en-GB" sz="900" dirty="0">
                <a:solidFill>
                  <a:srgbClr val="002060"/>
                </a:solidFill>
                <a:latin typeface="Century Gothic" panose="020B0502020202020204" pitchFamily="34" charset="0"/>
              </a:rPr>
            </a:br>
            <a:r>
              <a:rPr lang="en-GB" sz="900" dirty="0">
                <a:solidFill>
                  <a:srgbClr val="002060"/>
                </a:solidFill>
                <a:latin typeface="Century Gothic" panose="020B0502020202020204" pitchFamily="34" charset="0"/>
              </a:rPr>
              <a:t>3) ** B is presented with V because these are the same sound – different spelling pair.</a:t>
            </a:r>
            <a:br>
              <a:rPr lang="en-GB" sz="900" dirty="0">
                <a:solidFill>
                  <a:srgbClr val="002060"/>
                </a:solidFill>
                <a:latin typeface="Century Gothic" panose="020B0502020202020204" pitchFamily="34" charset="0"/>
              </a:rPr>
            </a:br>
            <a:r>
              <a:rPr lang="en-GB" sz="900" dirty="0">
                <a:solidFill>
                  <a:srgbClr val="002060"/>
                </a:solidFill>
                <a:latin typeface="Century Gothic" panose="020B0502020202020204" pitchFamily="34" charset="0"/>
              </a:rPr>
              <a:t>4) A tentative, suggested time frame for teaching might be to spend 10-12 minutes each lesson on phonics.  So, for example, each group would be introduced and practised in lesson 1, and further practised in lesson 2.  In week 2, we would present and practise group 2. After that, specific contrasts would be practised regularly, as well as other tasks that combine several SSCs. This fairly controlled introduction/practice would probably run until the end of the spring term.  The summer term of Y1 would continue to develop and apply SSC knowledge, including through the use of more extended and richer texts.</a:t>
            </a:r>
            <a:br>
              <a:rPr lang="en-GB" sz="900" dirty="0">
                <a:solidFill>
                  <a:srgbClr val="002060"/>
                </a:solidFill>
                <a:latin typeface="Century Gothic" panose="020B0502020202020204" pitchFamily="34" charset="0"/>
              </a:rPr>
            </a:br>
            <a:r>
              <a:rPr lang="en-GB" sz="900" dirty="0">
                <a:solidFill>
                  <a:srgbClr val="002060"/>
                </a:solidFill>
                <a:latin typeface="Century Gothic" panose="020B0502020202020204" pitchFamily="34" charset="0"/>
              </a:rPr>
              <a:t>5) Diagnostic assessment of pupils’ development would also inform the re-visiting of specifically challenging SSCs.</a:t>
            </a:r>
          </a:p>
          <a:p>
            <a:r>
              <a:rPr lang="en-GB" sz="900" dirty="0">
                <a:solidFill>
                  <a:srgbClr val="002060"/>
                </a:solidFill>
                <a:latin typeface="Century Gothic" panose="020B0502020202020204" pitchFamily="34" charset="0"/>
              </a:rPr>
              <a:t>6) </a:t>
            </a:r>
            <a:r>
              <a:rPr lang="en-GB" sz="900" dirty="0" err="1">
                <a:solidFill>
                  <a:srgbClr val="002060"/>
                </a:solidFill>
                <a:latin typeface="Century Gothic" panose="020B0502020202020204" pitchFamily="34" charset="0"/>
              </a:rPr>
              <a:t>Seseo</a:t>
            </a:r>
            <a:r>
              <a:rPr lang="en-GB" sz="900" dirty="0">
                <a:solidFill>
                  <a:srgbClr val="002060"/>
                </a:solidFill>
                <a:latin typeface="Century Gothic" panose="020B0502020202020204" pitchFamily="34" charset="0"/>
              </a:rPr>
              <a:t> / </a:t>
            </a:r>
            <a:r>
              <a:rPr lang="en-GB" sz="900" dirty="0" err="1">
                <a:solidFill>
                  <a:srgbClr val="002060"/>
                </a:solidFill>
                <a:latin typeface="Century Gothic" panose="020B0502020202020204" pitchFamily="34" charset="0"/>
              </a:rPr>
              <a:t>ceceo</a:t>
            </a:r>
            <a:r>
              <a:rPr lang="en-GB" sz="900" dirty="0">
                <a:solidFill>
                  <a:srgbClr val="002060"/>
                </a:solidFill>
                <a:latin typeface="Century Gothic" panose="020B0502020202020204" pitchFamily="34" charset="0"/>
              </a:rPr>
              <a:t>. Whether the </a:t>
            </a:r>
            <a:r>
              <a:rPr lang="en-GB" sz="900" dirty="0" err="1">
                <a:solidFill>
                  <a:srgbClr val="002060"/>
                </a:solidFill>
                <a:latin typeface="Century Gothic" panose="020B0502020202020204" pitchFamily="34" charset="0"/>
              </a:rPr>
              <a:t>ce</a:t>
            </a:r>
            <a:r>
              <a:rPr lang="en-GB" sz="900" dirty="0">
                <a:solidFill>
                  <a:srgbClr val="002060"/>
                </a:solidFill>
                <a:latin typeface="Century Gothic" panose="020B0502020202020204" pitchFamily="34" charset="0"/>
              </a:rPr>
              <a:t> / ci/ z are pronounced </a:t>
            </a:r>
            <a:r>
              <a:rPr lang="en-GB" sz="900" dirty="0" err="1">
                <a:solidFill>
                  <a:srgbClr val="002060"/>
                </a:solidFill>
                <a:latin typeface="Century Gothic" panose="020B0502020202020204" pitchFamily="34" charset="0"/>
              </a:rPr>
              <a:t>seseo</a:t>
            </a:r>
            <a:r>
              <a:rPr lang="en-GB" sz="900" dirty="0">
                <a:solidFill>
                  <a:srgbClr val="002060"/>
                </a:solidFill>
                <a:latin typeface="Century Gothic" panose="020B0502020202020204" pitchFamily="34" charset="0"/>
              </a:rPr>
              <a:t> (e.g., as in Latin America/the Canary Islands) or </a:t>
            </a:r>
            <a:r>
              <a:rPr lang="en-GB" sz="900" dirty="0" err="1">
                <a:solidFill>
                  <a:srgbClr val="002060"/>
                </a:solidFill>
                <a:latin typeface="Century Gothic" panose="020B0502020202020204" pitchFamily="34" charset="0"/>
              </a:rPr>
              <a:t>ceceo</a:t>
            </a:r>
            <a:r>
              <a:rPr lang="en-GB" sz="900" dirty="0">
                <a:solidFill>
                  <a:srgbClr val="002060"/>
                </a:solidFill>
                <a:latin typeface="Century Gothic" panose="020B0502020202020204" pitchFamily="34" charset="0"/>
              </a:rPr>
              <a:t> (e.g., as in most parts of Spain) does not make a difference to meaning or to the SSCs, but learners should be exposed to and understand both versions at later stages. Given GCSE requirements, ‘</a:t>
            </a:r>
            <a:r>
              <a:rPr lang="en-GB" sz="900" dirty="0" err="1">
                <a:solidFill>
                  <a:srgbClr val="002060"/>
                </a:solidFill>
                <a:latin typeface="Century Gothic" panose="020B0502020202020204" pitchFamily="34" charset="0"/>
              </a:rPr>
              <a:t>ceceo</a:t>
            </a:r>
            <a:r>
              <a:rPr lang="en-GB" sz="900" dirty="0">
                <a:solidFill>
                  <a:srgbClr val="002060"/>
                </a:solidFill>
                <a:latin typeface="Century Gothic" panose="020B0502020202020204" pitchFamily="34" charset="0"/>
              </a:rPr>
              <a:t>’ is probably the most sensible starting point.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6863"/>
            <a:ext cx="6132785" cy="867128"/>
          </a:xfrm>
          <a:prstGeom prst="rect">
            <a:avLst/>
          </a:prstGeom>
        </p:spPr>
      </p:pic>
      <p:sp>
        <p:nvSpPr>
          <p:cNvPr id="9" name="Title 1"/>
          <p:cNvSpPr txBox="1">
            <a:spLocks/>
          </p:cNvSpPr>
          <p:nvPr/>
        </p:nvSpPr>
        <p:spPr>
          <a:xfrm>
            <a:off x="300039" y="382733"/>
            <a:ext cx="6100761"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smtClean="0">
                <a:solidFill>
                  <a:schemeClr val="bg1"/>
                </a:solidFill>
                <a:latin typeface="Century Gothic" panose="020B0502020202020204" pitchFamily="34" charset="0"/>
              </a:rPr>
              <a:t>Target SSC in Spanish</a:t>
            </a:r>
            <a:endParaRPr lang="en-GB" sz="3600" b="1" dirty="0">
              <a:solidFill>
                <a:schemeClr val="bg1"/>
              </a:solidFill>
              <a:latin typeface="Century Gothic" panose="020B0502020202020204" pitchFamily="34" charset="0"/>
            </a:endParaRPr>
          </a:p>
        </p:txBody>
      </p:sp>
      <p:sp>
        <p:nvSpPr>
          <p:cNvPr id="7" name="TextBox 6"/>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016227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1474344" y="1678301"/>
            <a:ext cx="9224600" cy="4154984"/>
          </a:xfrm>
          <a:prstGeom prst="rect">
            <a:avLst/>
          </a:prstGeom>
          <a:noFill/>
        </p:spPr>
        <p:txBody>
          <a:bodyPr wrap="square" rtlCol="0">
            <a:spAutoFit/>
          </a:bodyPr>
          <a:lstStyle/>
          <a:p>
            <a:pPr marL="457200" indent="-457200">
              <a:buAutoNum type="arabicPeriod"/>
            </a:pPr>
            <a:r>
              <a:rPr lang="en-GB" sz="2400" dirty="0" smtClean="0">
                <a:solidFill>
                  <a:srgbClr val="4472C4">
                    <a:lumMod val="50000"/>
                  </a:srgbClr>
                </a:solidFill>
                <a:latin typeface="Century Gothic" panose="020B0502020202020204" pitchFamily="34" charset="0"/>
                <a:ea typeface="+mj-ea"/>
                <a:cs typeface="+mj-cs"/>
              </a:rPr>
              <a:t>Quick </a:t>
            </a:r>
            <a:r>
              <a:rPr lang="en-GB" sz="2400" dirty="0">
                <a:solidFill>
                  <a:srgbClr val="4472C4">
                    <a:lumMod val="50000"/>
                  </a:srgbClr>
                </a:solidFill>
                <a:latin typeface="Century Gothic" panose="020B0502020202020204" pitchFamily="34" charset="0"/>
                <a:ea typeface="+mj-ea"/>
                <a:cs typeface="+mj-cs"/>
              </a:rPr>
              <a:t>recap of what we covered in the residential</a:t>
            </a:r>
          </a:p>
          <a:p>
            <a:pPr marL="457200" indent="-457200">
              <a:buAutoNum type="arabicPeriod"/>
            </a:pPr>
            <a:r>
              <a:rPr lang="en-GB" sz="2400" dirty="0">
                <a:solidFill>
                  <a:srgbClr val="4472C4">
                    <a:lumMod val="50000"/>
                  </a:srgbClr>
                </a:solidFill>
                <a:latin typeface="Century Gothic" panose="020B0502020202020204" pitchFamily="34" charset="0"/>
                <a:ea typeface="+mj-ea"/>
                <a:cs typeface="+mj-cs"/>
              </a:rPr>
              <a:t>Key take home messages</a:t>
            </a:r>
          </a:p>
          <a:p>
            <a:pPr marL="457200" indent="-457200">
              <a:buAutoNum type="arabicPeriod"/>
            </a:pPr>
            <a:r>
              <a:rPr lang="en-GB" sz="2400" dirty="0">
                <a:solidFill>
                  <a:srgbClr val="4472C4">
                    <a:lumMod val="50000"/>
                  </a:srgbClr>
                </a:solidFill>
                <a:latin typeface="Century Gothic" panose="020B0502020202020204" pitchFamily="34" charset="0"/>
                <a:ea typeface="+mj-ea"/>
                <a:cs typeface="+mj-cs"/>
              </a:rPr>
              <a:t>Pre-empting Hub teachers’ concerns </a:t>
            </a:r>
          </a:p>
          <a:p>
            <a:pPr marL="457200" indent="-457200">
              <a:buAutoNum type="arabicPeriod"/>
            </a:pPr>
            <a:r>
              <a:rPr lang="en-GB" sz="2400" dirty="0">
                <a:solidFill>
                  <a:srgbClr val="4472C4">
                    <a:lumMod val="50000"/>
                  </a:srgbClr>
                </a:solidFill>
                <a:latin typeface="Century Gothic" panose="020B0502020202020204" pitchFamily="34" charset="0"/>
                <a:ea typeface="+mj-ea"/>
                <a:cs typeface="+mj-cs"/>
              </a:rPr>
              <a:t>Recap of rationale for teaching Phonics</a:t>
            </a:r>
          </a:p>
          <a:p>
            <a:pPr marL="457200" indent="-457200">
              <a:buAutoNum type="arabicPeriod"/>
            </a:pPr>
            <a:r>
              <a:rPr lang="en-GB" sz="2400" dirty="0">
                <a:solidFill>
                  <a:srgbClr val="4472C4">
                    <a:lumMod val="50000"/>
                  </a:srgbClr>
                </a:solidFill>
                <a:latin typeface="Century Gothic" panose="020B0502020202020204" pitchFamily="34" charset="0"/>
                <a:ea typeface="+mj-ea"/>
                <a:cs typeface="+mj-cs"/>
              </a:rPr>
              <a:t>Practicalities: </a:t>
            </a:r>
          </a:p>
          <a:p>
            <a:pPr marL="914400" lvl="1" indent="-457200">
              <a:buAutoNum type="arabicPeriod"/>
            </a:pPr>
            <a:r>
              <a:rPr lang="en-GB" sz="2400" dirty="0">
                <a:solidFill>
                  <a:srgbClr val="4472C4">
                    <a:lumMod val="50000"/>
                  </a:srgbClr>
                </a:solidFill>
                <a:latin typeface="Century Gothic" panose="020B0502020202020204" pitchFamily="34" charset="0"/>
                <a:ea typeface="+mj-ea"/>
                <a:cs typeface="+mj-cs"/>
              </a:rPr>
              <a:t>Which SSC to teach and in what order </a:t>
            </a:r>
          </a:p>
          <a:p>
            <a:pPr marL="914400" lvl="1" indent="-457200">
              <a:buAutoNum type="arabicPeriod"/>
            </a:pPr>
            <a:r>
              <a:rPr lang="en-GB" sz="2400" dirty="0">
                <a:solidFill>
                  <a:srgbClr val="4472C4">
                    <a:lumMod val="50000"/>
                  </a:srgbClr>
                </a:solidFill>
                <a:latin typeface="Century Gothic" panose="020B0502020202020204" pitchFamily="34" charset="0"/>
                <a:ea typeface="+mj-ea"/>
                <a:cs typeface="+mj-cs"/>
              </a:rPr>
              <a:t>Look at some more approaches to teaching Phonics </a:t>
            </a:r>
          </a:p>
          <a:p>
            <a:pPr marL="914400" lvl="1" indent="-457200">
              <a:buAutoNum type="arabicPeriod"/>
            </a:pPr>
            <a:r>
              <a:rPr lang="en-GB" sz="2400" dirty="0">
                <a:solidFill>
                  <a:srgbClr val="4472C4">
                    <a:lumMod val="50000"/>
                  </a:srgbClr>
                </a:solidFill>
                <a:latin typeface="Century Gothic" panose="020B0502020202020204" pitchFamily="34" charset="0"/>
                <a:ea typeface="+mj-ea"/>
                <a:cs typeface="+mj-cs"/>
              </a:rPr>
              <a:t>Assessing and monitoring progress</a:t>
            </a:r>
          </a:p>
          <a:p>
            <a:pPr marL="457200" indent="-457200">
              <a:buAutoNum type="arabicPeriod"/>
            </a:pPr>
            <a:r>
              <a:rPr lang="en-GB" sz="2400" dirty="0">
                <a:solidFill>
                  <a:srgbClr val="4472C4">
                    <a:lumMod val="50000"/>
                  </a:srgbClr>
                </a:solidFill>
                <a:latin typeface="Century Gothic" panose="020B0502020202020204" pitchFamily="34" charset="0"/>
                <a:ea typeface="+mj-ea"/>
                <a:cs typeface="+mj-cs"/>
              </a:rPr>
              <a:t>Planning and preparing for the TRG</a:t>
            </a:r>
          </a:p>
          <a:p>
            <a:pPr marL="457200" indent="-457200">
              <a:buAutoNum type="arabicPeriod"/>
            </a:pPr>
            <a:r>
              <a:rPr lang="en-GB" sz="2400" dirty="0">
                <a:solidFill>
                  <a:srgbClr val="4472C4">
                    <a:lumMod val="50000"/>
                  </a:srgbClr>
                </a:solidFill>
                <a:latin typeface="Century Gothic" panose="020B0502020202020204" pitchFamily="34" charset="0"/>
                <a:ea typeface="+mj-ea"/>
                <a:cs typeface="+mj-cs"/>
              </a:rPr>
              <a:t>Comments / questions on the Phonics articles </a:t>
            </a:r>
          </a:p>
          <a:p>
            <a:pPr marL="457200" indent="-457200">
              <a:buAutoNum type="arabicPeriod"/>
            </a:pPr>
            <a:r>
              <a:rPr lang="en-GB" sz="2400" dirty="0">
                <a:solidFill>
                  <a:srgbClr val="4472C4">
                    <a:lumMod val="50000"/>
                  </a:srgbClr>
                </a:solidFill>
                <a:latin typeface="Century Gothic" panose="020B0502020202020204" pitchFamily="34" charset="0"/>
                <a:ea typeface="+mj-ea"/>
                <a:cs typeface="+mj-cs"/>
              </a:rPr>
              <a:t>Conclusions and next steps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6863"/>
            <a:ext cx="4599850" cy="867128"/>
          </a:xfrm>
          <a:prstGeom prst="rect">
            <a:avLst/>
          </a:prstGeom>
        </p:spPr>
      </p:pic>
      <p:sp>
        <p:nvSpPr>
          <p:cNvPr id="5" name="Title 1"/>
          <p:cNvSpPr txBox="1">
            <a:spLocks/>
          </p:cNvSpPr>
          <p:nvPr/>
        </p:nvSpPr>
        <p:spPr>
          <a:xfrm>
            <a:off x="300039" y="370540"/>
            <a:ext cx="7898740"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smtClean="0">
                <a:solidFill>
                  <a:schemeClr val="bg1"/>
                </a:solidFill>
                <a:latin typeface="Century Gothic" panose="020B0502020202020204" pitchFamily="34" charset="0"/>
              </a:rPr>
              <a:t>Session </a:t>
            </a:r>
            <a:r>
              <a:rPr lang="en-GB" sz="3600" b="1" dirty="0" smtClean="0">
                <a:solidFill>
                  <a:schemeClr val="bg1"/>
                </a:solidFill>
                <a:latin typeface="Century Gothic" panose="020B0502020202020204" pitchFamily="34" charset="0"/>
              </a:rPr>
              <a:t>outline</a:t>
            </a:r>
            <a:endParaRPr lang="en-GB" sz="3600" b="1" dirty="0">
              <a:solidFill>
                <a:schemeClr val="bg1"/>
              </a:solidFill>
              <a:latin typeface="Century Gothic" panose="020B0502020202020204" pitchFamily="34" charset="0"/>
            </a:endParaRPr>
          </a:p>
        </p:txBody>
      </p:sp>
      <p:sp>
        <p:nvSpPr>
          <p:cNvPr id="6" name="TextBox 5"/>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90347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8094" y="2263130"/>
            <a:ext cx="10964407" cy="2862322"/>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GB" sz="3200" dirty="0">
                <a:solidFill>
                  <a:srgbClr val="203864"/>
                </a:solidFill>
                <a:latin typeface="Century Gothic" panose="020B0502020202020204" pitchFamily="34" charset="0"/>
                <a:cs typeface="Calibri" panose="020F0502020204030204" pitchFamily="34" charset="0"/>
              </a:rPr>
              <a:t>In any other languages you teach: what do you consider to be the key SSC to teach, and why</a:t>
            </a:r>
            <a:r>
              <a:rPr lang="en-GB" sz="3200" dirty="0" smtClean="0">
                <a:solidFill>
                  <a:srgbClr val="203864"/>
                </a:solidFill>
                <a:latin typeface="Century Gothic" panose="020B0502020202020204" pitchFamily="34" charset="0"/>
                <a:cs typeface="Calibri" panose="020F0502020204030204" pitchFamily="34" charset="0"/>
              </a:rPr>
              <a:t>?</a:t>
            </a:r>
          </a:p>
          <a:p>
            <a:pPr>
              <a:spcBef>
                <a:spcPts val="600"/>
              </a:spcBef>
              <a:spcAft>
                <a:spcPts val="600"/>
              </a:spcAft>
            </a:pPr>
            <a:endParaRPr lang="en-GB" sz="3200" dirty="0">
              <a:solidFill>
                <a:srgbClr val="203864"/>
              </a:solidFill>
              <a:latin typeface="Century Gothic" panose="020B050202020202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en-GB" sz="3200" dirty="0">
                <a:solidFill>
                  <a:srgbClr val="203864"/>
                </a:solidFill>
                <a:latin typeface="Century Gothic" panose="020B0502020202020204" pitchFamily="34" charset="0"/>
                <a:cs typeface="Calibri" panose="020F0502020204030204" pitchFamily="34" charset="0"/>
              </a:rPr>
              <a:t>What information (if any) would you need in order to feel more confident in this decision?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6863"/>
            <a:ext cx="8517275" cy="867128"/>
          </a:xfrm>
          <a:prstGeom prst="rect">
            <a:avLst/>
          </a:prstGeom>
        </p:spPr>
      </p:pic>
      <p:sp>
        <p:nvSpPr>
          <p:cNvPr id="6" name="Title 1"/>
          <p:cNvSpPr txBox="1">
            <a:spLocks/>
          </p:cNvSpPr>
          <p:nvPr/>
        </p:nvSpPr>
        <p:spPr>
          <a:xfrm>
            <a:off x="310313" y="400476"/>
            <a:ext cx="9111089"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smtClean="0">
                <a:solidFill>
                  <a:schemeClr val="bg1"/>
                </a:solidFill>
                <a:latin typeface="Century Gothic" panose="020B0502020202020204" pitchFamily="34" charset="0"/>
              </a:rPr>
              <a:t>Target SSC in other </a:t>
            </a:r>
            <a:r>
              <a:rPr lang="en-GB" sz="3600" b="1" dirty="0" smtClean="0">
                <a:solidFill>
                  <a:schemeClr val="bg1"/>
                </a:solidFill>
                <a:latin typeface="Century Gothic" panose="020B0502020202020204" pitchFamily="34" charset="0"/>
              </a:rPr>
              <a:t>languages</a:t>
            </a:r>
            <a:endParaRPr lang="en-GB" sz="3600" b="1" dirty="0">
              <a:solidFill>
                <a:schemeClr val="bg1"/>
              </a:solidFill>
              <a:latin typeface="Century Gothic" panose="020B0502020202020204" pitchFamily="34" charset="0"/>
            </a:endParaRPr>
          </a:p>
        </p:txBody>
      </p:sp>
      <p:sp>
        <p:nvSpPr>
          <p:cNvPr id="7" name="TextBox 6"/>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223440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7407" y="2403947"/>
            <a:ext cx="5180084" cy="2431435"/>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GB" sz="2200" dirty="0">
                <a:solidFill>
                  <a:srgbClr val="203864"/>
                </a:solidFill>
                <a:latin typeface="Century Gothic" panose="020B0502020202020204" pitchFamily="34" charset="0"/>
                <a:cs typeface="Calibri" panose="020F0502020204030204" pitchFamily="34" charset="0"/>
              </a:rPr>
              <a:t>What approaches / resources are you currently using to teach </a:t>
            </a:r>
            <a:r>
              <a:rPr lang="en-GB" sz="2200" dirty="0" smtClean="0">
                <a:solidFill>
                  <a:srgbClr val="203864"/>
                </a:solidFill>
                <a:latin typeface="Century Gothic" panose="020B0502020202020204" pitchFamily="34" charset="0"/>
                <a:cs typeface="Calibri" panose="020F0502020204030204" pitchFamily="34" charset="0"/>
              </a:rPr>
              <a:t>phonics </a:t>
            </a:r>
            <a:r>
              <a:rPr lang="en-GB" sz="2200" dirty="0">
                <a:solidFill>
                  <a:srgbClr val="203864"/>
                </a:solidFill>
                <a:latin typeface="Century Gothic" panose="020B0502020202020204" pitchFamily="34" charset="0"/>
                <a:cs typeface="Calibri" panose="020F0502020204030204" pitchFamily="34" charset="0"/>
              </a:rPr>
              <a:t>in MFL</a:t>
            </a:r>
            <a:r>
              <a:rPr lang="en-GB" sz="2200" dirty="0" smtClean="0">
                <a:solidFill>
                  <a:srgbClr val="203864"/>
                </a:solidFill>
                <a:latin typeface="Century Gothic" panose="020B0502020202020204" pitchFamily="34" charset="0"/>
                <a:cs typeface="Calibri" panose="020F0502020204030204" pitchFamily="34" charset="0"/>
              </a:rPr>
              <a:t>?</a:t>
            </a:r>
          </a:p>
          <a:p>
            <a:pPr>
              <a:spcBef>
                <a:spcPts val="600"/>
              </a:spcBef>
              <a:spcAft>
                <a:spcPts val="600"/>
              </a:spcAft>
            </a:pPr>
            <a:endParaRPr lang="en-GB" sz="2200" dirty="0">
              <a:solidFill>
                <a:srgbClr val="203864"/>
              </a:solidFill>
              <a:latin typeface="Century Gothic" panose="020B050202020202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en-GB" sz="2200" dirty="0">
                <a:solidFill>
                  <a:srgbClr val="203864"/>
                </a:solidFill>
                <a:latin typeface="Century Gothic" panose="020B0502020202020204" pitchFamily="34" charset="0"/>
                <a:cs typeface="Calibri" panose="020F0502020204030204" pitchFamily="34" charset="0"/>
              </a:rPr>
              <a:t>What do you consider to be their strengths / limitations?</a:t>
            </a:r>
          </a:p>
        </p:txBody>
      </p:sp>
      <p:pic>
        <p:nvPicPr>
          <p:cNvPr id="7" name="Picture 6"/>
          <p:cNvPicPr>
            <a:picLocks noChangeAspect="1"/>
          </p:cNvPicPr>
          <p:nvPr/>
        </p:nvPicPr>
        <p:blipFill rotWithShape="1">
          <a:blip r:embed="rId2"/>
          <a:srcRect l="13125" t="-185" r="13229" b="370"/>
          <a:stretch/>
        </p:blipFill>
        <p:spPr>
          <a:xfrm rot="273265">
            <a:off x="6624363" y="1931020"/>
            <a:ext cx="4660288" cy="3552892"/>
          </a:xfrm>
          <a:prstGeom prst="rect">
            <a:avLst/>
          </a:prstGeom>
          <a:ln w="38100">
            <a:solidFill>
              <a:srgbClr val="000099"/>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9770723" cy="867128"/>
          </a:xfrm>
          <a:prstGeom prst="rect">
            <a:avLst/>
          </a:prstGeom>
        </p:spPr>
      </p:pic>
      <p:sp>
        <p:nvSpPr>
          <p:cNvPr id="8" name="Title 1"/>
          <p:cNvSpPr txBox="1">
            <a:spLocks/>
          </p:cNvSpPr>
          <p:nvPr/>
        </p:nvSpPr>
        <p:spPr>
          <a:xfrm>
            <a:off x="300039" y="384519"/>
            <a:ext cx="8319979"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smtClean="0">
                <a:solidFill>
                  <a:schemeClr val="bg1"/>
                </a:solidFill>
                <a:latin typeface="Century Gothic" panose="020B0502020202020204" pitchFamily="34" charset="0"/>
              </a:rPr>
              <a:t>Teaching </a:t>
            </a:r>
            <a:r>
              <a:rPr lang="en-GB" sz="3600" b="1" dirty="0" smtClean="0">
                <a:solidFill>
                  <a:schemeClr val="bg1"/>
                </a:solidFill>
                <a:latin typeface="Century Gothic" panose="020B0502020202020204" pitchFamily="34" charset="0"/>
              </a:rPr>
              <a:t>approaches </a:t>
            </a:r>
            <a:r>
              <a:rPr lang="en-GB" sz="3600" b="1" dirty="0" smtClean="0">
                <a:solidFill>
                  <a:schemeClr val="bg1"/>
                </a:solidFill>
                <a:latin typeface="Century Gothic" panose="020B0502020202020204" pitchFamily="34" charset="0"/>
              </a:rPr>
              <a:t>&amp; </a:t>
            </a:r>
            <a:r>
              <a:rPr lang="en-GB" sz="3600" b="1" dirty="0" smtClean="0">
                <a:solidFill>
                  <a:schemeClr val="bg1"/>
                </a:solidFill>
                <a:latin typeface="Century Gothic" panose="020B0502020202020204" pitchFamily="34" charset="0"/>
              </a:rPr>
              <a:t>resources</a:t>
            </a:r>
            <a:endParaRPr lang="en-GB" sz="3600" b="1" dirty="0">
              <a:solidFill>
                <a:schemeClr val="bg1"/>
              </a:solidFill>
              <a:latin typeface="Century Gothic" panose="020B0502020202020204" pitchFamily="34" charset="0"/>
            </a:endParaRPr>
          </a:p>
        </p:txBody>
      </p:sp>
      <p:sp>
        <p:nvSpPr>
          <p:cNvPr id="9" name="TextBox 8"/>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4584163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3100" y="4203343"/>
            <a:ext cx="9144000" cy="430887"/>
          </a:xfrm>
          <a:prstGeom prst="rect">
            <a:avLst/>
          </a:prstGeom>
          <a:noFill/>
        </p:spPr>
        <p:txBody>
          <a:bodyPr wrap="square" rtlCol="0">
            <a:spAutoFit/>
          </a:bodyPr>
          <a:lstStyle/>
          <a:p>
            <a:pPr>
              <a:spcBef>
                <a:spcPts val="600"/>
              </a:spcBef>
              <a:spcAft>
                <a:spcPts val="600"/>
              </a:spcAft>
            </a:pPr>
            <a:r>
              <a:rPr lang="en-GB" sz="2200" b="1" dirty="0">
                <a:solidFill>
                  <a:srgbClr val="203864"/>
                </a:solidFill>
                <a:latin typeface="Century Gothic" panose="020B0502020202020204" pitchFamily="34" charset="0"/>
                <a:cs typeface="Calibri" panose="020F0502020204030204" pitchFamily="34" charset="0"/>
              </a:rPr>
              <a:t>Browse the NCELP Phonics resources </a:t>
            </a:r>
            <a:r>
              <a:rPr lang="en-GB" sz="2200" b="1" dirty="0" smtClean="0">
                <a:solidFill>
                  <a:srgbClr val="203864"/>
                </a:solidFill>
                <a:latin typeface="Century Gothic" panose="020B0502020202020204" pitchFamily="34" charset="0"/>
                <a:cs typeface="Calibri" panose="020F0502020204030204" pitchFamily="34" charset="0"/>
              </a:rPr>
              <a:t>on the portal</a:t>
            </a:r>
            <a:endParaRPr lang="en-GB" sz="2200" b="1" dirty="0">
              <a:solidFill>
                <a:srgbClr val="203864"/>
              </a:solidFill>
              <a:latin typeface="Century Gothic" panose="020B0502020202020204" pitchFamily="34" charset="0"/>
              <a:cs typeface="Calibri" panose="020F0502020204030204" pitchFamily="34" charset="0"/>
            </a:endParaRPr>
          </a:p>
        </p:txBody>
      </p:sp>
      <p:sp>
        <p:nvSpPr>
          <p:cNvPr id="9" name="TextBox 8"/>
          <p:cNvSpPr txBox="1"/>
          <p:nvPr/>
        </p:nvSpPr>
        <p:spPr>
          <a:xfrm>
            <a:off x="626724" y="4698790"/>
            <a:ext cx="11034445" cy="1415772"/>
          </a:xfrm>
          <a:prstGeom prst="rect">
            <a:avLst/>
          </a:prstGeom>
          <a:noFill/>
        </p:spPr>
        <p:txBody>
          <a:bodyPr wrap="square" rtlCol="0">
            <a:spAutoFit/>
          </a:bodyPr>
          <a:lstStyle/>
          <a:p>
            <a:pPr marL="542925" lvl="1" indent="-342900">
              <a:spcBef>
                <a:spcPts val="600"/>
              </a:spcBef>
              <a:spcAft>
                <a:spcPts val="600"/>
              </a:spcAft>
              <a:buFont typeface="Arial" panose="020B0604020202020204" pitchFamily="34" charset="0"/>
              <a:buChar char="•"/>
            </a:pPr>
            <a:r>
              <a:rPr lang="en-GB" sz="2200" dirty="0">
                <a:solidFill>
                  <a:srgbClr val="203864"/>
                </a:solidFill>
                <a:latin typeface="Century Gothic" panose="020B0502020202020204" pitchFamily="34" charset="0"/>
                <a:cs typeface="Calibri" panose="020F0502020204030204" pitchFamily="34" charset="0"/>
              </a:rPr>
              <a:t>What do you think are the key strengths / limitations of these resources?</a:t>
            </a:r>
          </a:p>
          <a:p>
            <a:pPr marL="542925" lvl="1" indent="-342900">
              <a:spcBef>
                <a:spcPts val="600"/>
              </a:spcBef>
              <a:spcAft>
                <a:spcPts val="600"/>
              </a:spcAft>
              <a:buFont typeface="Arial" panose="020B0604020202020204" pitchFamily="34" charset="0"/>
              <a:buChar char="•"/>
            </a:pPr>
            <a:r>
              <a:rPr lang="en-GB" sz="2200" dirty="0">
                <a:solidFill>
                  <a:srgbClr val="203864"/>
                </a:solidFill>
                <a:latin typeface="Century Gothic" panose="020B0502020202020204" pitchFamily="34" charset="0"/>
                <a:cs typeface="Calibri" panose="020F0502020204030204" pitchFamily="34" charset="0"/>
              </a:rPr>
              <a:t>Which do you think are the key resources you could use?</a:t>
            </a:r>
          </a:p>
          <a:p>
            <a:pPr marL="542925" lvl="1" indent="-342900">
              <a:spcBef>
                <a:spcPts val="600"/>
              </a:spcBef>
              <a:spcAft>
                <a:spcPts val="600"/>
              </a:spcAft>
              <a:buFont typeface="Arial" panose="020B0604020202020204" pitchFamily="34" charset="0"/>
              <a:buChar char="•"/>
            </a:pPr>
            <a:r>
              <a:rPr lang="en-GB" sz="2200" dirty="0">
                <a:solidFill>
                  <a:srgbClr val="203864"/>
                </a:solidFill>
                <a:latin typeface="Century Gothic" panose="020B0502020202020204" pitchFamily="34" charset="0"/>
                <a:cs typeface="Calibri" panose="020F0502020204030204" pitchFamily="34" charset="0"/>
              </a:rPr>
              <a:t>What changes (if any) might be needed?</a:t>
            </a:r>
          </a:p>
        </p:txBody>
      </p:sp>
      <p:sp>
        <p:nvSpPr>
          <p:cNvPr id="10" name="TextBox 9"/>
          <p:cNvSpPr txBox="1"/>
          <p:nvPr/>
        </p:nvSpPr>
        <p:spPr>
          <a:xfrm>
            <a:off x="6691540" y="1482633"/>
            <a:ext cx="4027212" cy="430887"/>
          </a:xfrm>
          <a:prstGeom prst="rect">
            <a:avLst/>
          </a:prstGeom>
          <a:solidFill>
            <a:srgbClr val="E56700"/>
          </a:solidFill>
        </p:spPr>
        <p:txBody>
          <a:bodyPr wrap="square" rtlCol="0">
            <a:spAutoFit/>
          </a:bodyPr>
          <a:lstStyle/>
          <a:p>
            <a:pPr marL="342900" indent="-342900">
              <a:spcBef>
                <a:spcPts val="600"/>
              </a:spcBef>
              <a:spcAft>
                <a:spcPts val="600"/>
              </a:spcAft>
              <a:buFont typeface="Arial" panose="020B0604020202020204" pitchFamily="34" charset="0"/>
              <a:buChar char="•"/>
            </a:pPr>
            <a:r>
              <a:rPr lang="en-GB" sz="2200" b="1" dirty="0">
                <a:solidFill>
                  <a:schemeClr val="bg1"/>
                </a:solidFill>
                <a:latin typeface="Century Gothic" panose="020B0502020202020204" pitchFamily="34" charset="0"/>
                <a:cs typeface="Calibri" panose="020F0502020204030204" pitchFamily="34" charset="0"/>
              </a:rPr>
              <a:t>Awareness raising</a:t>
            </a:r>
            <a:endParaRPr lang="en-GB" sz="2200" dirty="0">
              <a:solidFill>
                <a:schemeClr val="bg1"/>
              </a:solidFill>
              <a:latin typeface="Century Gothic" panose="020B0502020202020204" pitchFamily="34" charset="0"/>
              <a:cs typeface="Calibri" panose="020F0502020204030204" pitchFamily="34" charset="0"/>
            </a:endParaRPr>
          </a:p>
        </p:txBody>
      </p:sp>
      <p:sp>
        <p:nvSpPr>
          <p:cNvPr id="11" name="TextBox 10"/>
          <p:cNvSpPr txBox="1"/>
          <p:nvPr/>
        </p:nvSpPr>
        <p:spPr>
          <a:xfrm>
            <a:off x="6691540" y="2046567"/>
            <a:ext cx="4027212" cy="430887"/>
          </a:xfrm>
          <a:prstGeom prst="rect">
            <a:avLst/>
          </a:prstGeom>
          <a:solidFill>
            <a:srgbClr val="E56700"/>
          </a:solidFill>
        </p:spPr>
        <p:txBody>
          <a:bodyPr wrap="square" rtlCol="0">
            <a:spAutoFit/>
          </a:bodyPr>
          <a:lstStyle/>
          <a:p>
            <a:pPr marL="342900" indent="-342900">
              <a:spcBef>
                <a:spcPts val="600"/>
              </a:spcBef>
              <a:spcAft>
                <a:spcPts val="600"/>
              </a:spcAft>
              <a:buFont typeface="Arial" panose="020B0604020202020204" pitchFamily="34" charset="0"/>
              <a:buChar char="•"/>
            </a:pPr>
            <a:r>
              <a:rPr lang="en-GB" sz="2200" b="1" dirty="0">
                <a:solidFill>
                  <a:schemeClr val="bg1"/>
                </a:solidFill>
                <a:latin typeface="Century Gothic" panose="020B0502020202020204" pitchFamily="34" charset="0"/>
                <a:cs typeface="Calibri" panose="020F0502020204030204" pitchFamily="34" charset="0"/>
              </a:rPr>
              <a:t>Introducing new SSC</a:t>
            </a:r>
            <a:endParaRPr lang="en-GB" sz="2200" dirty="0">
              <a:solidFill>
                <a:schemeClr val="bg1"/>
              </a:solidFill>
              <a:latin typeface="Century Gothic" panose="020B0502020202020204" pitchFamily="34" charset="0"/>
              <a:cs typeface="Calibri" panose="020F0502020204030204" pitchFamily="34" charset="0"/>
            </a:endParaRPr>
          </a:p>
        </p:txBody>
      </p:sp>
      <p:sp>
        <p:nvSpPr>
          <p:cNvPr id="12" name="TextBox 11"/>
          <p:cNvSpPr txBox="1"/>
          <p:nvPr/>
        </p:nvSpPr>
        <p:spPr>
          <a:xfrm>
            <a:off x="6691540" y="2583111"/>
            <a:ext cx="4027212" cy="769441"/>
          </a:xfrm>
          <a:prstGeom prst="rect">
            <a:avLst/>
          </a:prstGeom>
          <a:solidFill>
            <a:srgbClr val="E56700"/>
          </a:solidFill>
        </p:spPr>
        <p:txBody>
          <a:bodyPr wrap="square" rtlCol="0">
            <a:spAutoFit/>
          </a:bodyPr>
          <a:lstStyle/>
          <a:p>
            <a:pPr marL="342900" indent="-342900">
              <a:spcBef>
                <a:spcPts val="600"/>
              </a:spcBef>
              <a:spcAft>
                <a:spcPts val="600"/>
              </a:spcAft>
              <a:buFont typeface="Arial" panose="020B0604020202020204" pitchFamily="34" charset="0"/>
              <a:buChar char="•"/>
            </a:pPr>
            <a:r>
              <a:rPr lang="en-GB" sz="2200" b="1" dirty="0">
                <a:solidFill>
                  <a:schemeClr val="bg1"/>
                </a:solidFill>
                <a:latin typeface="Century Gothic" panose="020B0502020202020204" pitchFamily="34" charset="0"/>
                <a:cs typeface="Calibri" panose="020F0502020204030204" pitchFamily="34" charset="0"/>
              </a:rPr>
              <a:t>Consolidating SSC knowledge </a:t>
            </a:r>
            <a:endParaRPr lang="en-GB" sz="2200" dirty="0">
              <a:solidFill>
                <a:schemeClr val="bg1"/>
              </a:solidFill>
              <a:latin typeface="Century Gothic" panose="020B0502020202020204" pitchFamily="34" charset="0"/>
              <a:cs typeface="Calibri" panose="020F0502020204030204" pitchFamily="34" charset="0"/>
            </a:endParaRPr>
          </a:p>
        </p:txBody>
      </p:sp>
      <p:sp>
        <p:nvSpPr>
          <p:cNvPr id="13" name="TextBox 12"/>
          <p:cNvSpPr txBox="1"/>
          <p:nvPr/>
        </p:nvSpPr>
        <p:spPr>
          <a:xfrm>
            <a:off x="6691540" y="3458209"/>
            <a:ext cx="4027212" cy="430887"/>
          </a:xfrm>
          <a:prstGeom prst="rect">
            <a:avLst/>
          </a:prstGeom>
          <a:solidFill>
            <a:srgbClr val="E56700"/>
          </a:solidFill>
        </p:spPr>
        <p:txBody>
          <a:bodyPr wrap="square" rtlCol="0">
            <a:spAutoFit/>
          </a:bodyPr>
          <a:lstStyle/>
          <a:p>
            <a:pPr marL="342900" indent="-342900">
              <a:spcBef>
                <a:spcPts val="600"/>
              </a:spcBef>
              <a:spcAft>
                <a:spcPts val="600"/>
              </a:spcAft>
              <a:buFont typeface="Arial" panose="020B0604020202020204" pitchFamily="34" charset="0"/>
              <a:buChar char="•"/>
            </a:pPr>
            <a:r>
              <a:rPr lang="en-GB" sz="2200" b="1" dirty="0">
                <a:solidFill>
                  <a:schemeClr val="bg1"/>
                </a:solidFill>
                <a:latin typeface="Century Gothic" panose="020B0502020202020204" pitchFamily="34" charset="0"/>
                <a:cs typeface="Calibri" panose="020F0502020204030204" pitchFamily="34" charset="0"/>
              </a:rPr>
              <a:t>Applying SSC knowledge </a:t>
            </a:r>
            <a:endParaRPr lang="en-GB" sz="2200" dirty="0">
              <a:solidFill>
                <a:schemeClr val="bg1"/>
              </a:solidFill>
              <a:latin typeface="Century Gothic" panose="020B0502020202020204" pitchFamily="34" charset="0"/>
              <a:cs typeface="Calibri" panose="020F0502020204030204"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6705"/>
            <a:ext cx="9765586" cy="867128"/>
          </a:xfrm>
          <a:prstGeom prst="rect">
            <a:avLst/>
          </a:prstGeom>
        </p:spPr>
      </p:pic>
      <p:sp>
        <p:nvSpPr>
          <p:cNvPr id="15" name="Title 1"/>
          <p:cNvSpPr txBox="1">
            <a:spLocks/>
          </p:cNvSpPr>
          <p:nvPr/>
        </p:nvSpPr>
        <p:spPr>
          <a:xfrm>
            <a:off x="300039" y="338805"/>
            <a:ext cx="9697061"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smtClean="0">
                <a:solidFill>
                  <a:schemeClr val="bg1"/>
                </a:solidFill>
                <a:latin typeface="Century Gothic" panose="020B0502020202020204" pitchFamily="34" charset="0"/>
              </a:rPr>
              <a:t>Teaching </a:t>
            </a:r>
            <a:r>
              <a:rPr lang="en-GB" sz="3600" b="1" dirty="0" smtClean="0">
                <a:solidFill>
                  <a:schemeClr val="bg1"/>
                </a:solidFill>
                <a:latin typeface="Century Gothic" panose="020B0502020202020204" pitchFamily="34" charset="0"/>
              </a:rPr>
              <a:t>approaches </a:t>
            </a:r>
            <a:r>
              <a:rPr lang="en-GB" sz="3600" b="1" dirty="0" smtClean="0">
                <a:solidFill>
                  <a:schemeClr val="bg1"/>
                </a:solidFill>
                <a:latin typeface="Century Gothic" panose="020B0502020202020204" pitchFamily="34" charset="0"/>
              </a:rPr>
              <a:t>&amp; </a:t>
            </a:r>
            <a:r>
              <a:rPr lang="en-GB" sz="3600" b="1" dirty="0" smtClean="0">
                <a:solidFill>
                  <a:schemeClr val="bg1"/>
                </a:solidFill>
                <a:latin typeface="Century Gothic" panose="020B0502020202020204" pitchFamily="34" charset="0"/>
              </a:rPr>
              <a:t>resources</a:t>
            </a:r>
            <a:endParaRPr lang="en-GB" sz="3600" b="1" dirty="0">
              <a:solidFill>
                <a:schemeClr val="bg1"/>
              </a:solidFill>
              <a:latin typeface="Century Gothic" panose="020B0502020202020204" pitchFamily="34" charset="0"/>
            </a:endParaRPr>
          </a:p>
        </p:txBody>
      </p:sp>
      <p:sp>
        <p:nvSpPr>
          <p:cNvPr id="16" name="TextBox 15"/>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
        <p:nvSpPr>
          <p:cNvPr id="2" name="Rectangle 1"/>
          <p:cNvSpPr/>
          <p:nvPr/>
        </p:nvSpPr>
        <p:spPr>
          <a:xfrm>
            <a:off x="1780426" y="1060488"/>
            <a:ext cx="3203121" cy="369332"/>
          </a:xfrm>
          <a:prstGeom prst="rect">
            <a:avLst/>
          </a:prstGeom>
        </p:spPr>
        <p:txBody>
          <a:bodyPr wrap="none">
            <a:spAutoFit/>
          </a:bodyPr>
          <a:lstStyle/>
          <a:p>
            <a:r>
              <a:rPr lang="en-GB" b="1" dirty="0">
                <a:solidFill>
                  <a:srgbClr val="002060"/>
                </a:solidFill>
                <a:latin typeface="Century Gothic" panose="020B0502020202020204" pitchFamily="34" charset="0"/>
              </a:rPr>
              <a:t>https://resources.ncelp.org</a:t>
            </a:r>
          </a:p>
        </p:txBody>
      </p:sp>
      <p:pic>
        <p:nvPicPr>
          <p:cNvPr id="3" name="Picture 2"/>
          <p:cNvPicPr>
            <a:picLocks noChangeAspect="1"/>
          </p:cNvPicPr>
          <p:nvPr/>
        </p:nvPicPr>
        <p:blipFill>
          <a:blip r:embed="rId3"/>
          <a:stretch>
            <a:fillRect/>
          </a:stretch>
        </p:blipFill>
        <p:spPr>
          <a:xfrm>
            <a:off x="1694475" y="1555966"/>
            <a:ext cx="3730625" cy="2552533"/>
          </a:xfrm>
          <a:prstGeom prst="rect">
            <a:avLst/>
          </a:prstGeom>
          <a:ln w="28575">
            <a:solidFill>
              <a:srgbClr val="002060"/>
            </a:solidFill>
          </a:ln>
        </p:spPr>
      </p:pic>
    </p:spTree>
    <p:extLst>
      <p:ext uri="{BB962C8B-B14F-4D97-AF65-F5344CB8AC3E}">
        <p14:creationId xmlns:p14="http://schemas.microsoft.com/office/powerpoint/2010/main" val="192719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297" y="2069972"/>
            <a:ext cx="11044718" cy="3354765"/>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GB" sz="3200" dirty="0">
                <a:solidFill>
                  <a:srgbClr val="203864"/>
                </a:solidFill>
                <a:latin typeface="Century Gothic" panose="020B0502020202020204" pitchFamily="34" charset="0"/>
                <a:cs typeface="Calibri" panose="020F0502020204030204" pitchFamily="34" charset="0"/>
              </a:rPr>
              <a:t>What approaches / resources are you currently using to </a:t>
            </a:r>
            <a:r>
              <a:rPr lang="en-GB" sz="3200" b="1" dirty="0">
                <a:solidFill>
                  <a:srgbClr val="203864"/>
                </a:solidFill>
                <a:latin typeface="Century Gothic" panose="020B0502020202020204" pitchFamily="34" charset="0"/>
                <a:cs typeface="Calibri" panose="020F0502020204030204" pitchFamily="34" charset="0"/>
              </a:rPr>
              <a:t>assess </a:t>
            </a:r>
            <a:r>
              <a:rPr lang="en-GB" sz="3200" dirty="0">
                <a:solidFill>
                  <a:srgbClr val="203864"/>
                </a:solidFill>
                <a:latin typeface="Century Gothic" panose="020B0502020202020204" pitchFamily="34" charset="0"/>
                <a:cs typeface="Calibri" panose="020F0502020204030204" pitchFamily="34" charset="0"/>
              </a:rPr>
              <a:t>your students’ Phonics knowledge (phonological decoding) in MFL</a:t>
            </a:r>
            <a:r>
              <a:rPr lang="en-GB" sz="3200" dirty="0" smtClean="0">
                <a:solidFill>
                  <a:srgbClr val="203864"/>
                </a:solidFill>
                <a:latin typeface="Century Gothic" panose="020B0502020202020204" pitchFamily="34" charset="0"/>
                <a:cs typeface="Calibri" panose="020F0502020204030204" pitchFamily="34" charset="0"/>
              </a:rPr>
              <a:t>?</a:t>
            </a:r>
          </a:p>
          <a:p>
            <a:pPr>
              <a:spcBef>
                <a:spcPts val="600"/>
              </a:spcBef>
              <a:spcAft>
                <a:spcPts val="600"/>
              </a:spcAft>
            </a:pPr>
            <a:endParaRPr lang="en-GB" sz="3200" dirty="0">
              <a:solidFill>
                <a:srgbClr val="203864"/>
              </a:solidFill>
              <a:latin typeface="Century Gothic" panose="020B050202020202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en-GB" sz="3200" dirty="0">
                <a:solidFill>
                  <a:srgbClr val="203864"/>
                </a:solidFill>
                <a:latin typeface="Century Gothic" panose="020B0502020202020204" pitchFamily="34" charset="0"/>
                <a:cs typeface="Calibri" panose="020F0502020204030204" pitchFamily="34" charset="0"/>
              </a:rPr>
              <a:t>What do you consider to be their strengths / limitations?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96863"/>
            <a:ext cx="9624810" cy="867128"/>
          </a:xfrm>
          <a:prstGeom prst="rect">
            <a:avLst/>
          </a:prstGeom>
        </p:spPr>
      </p:pic>
      <p:sp>
        <p:nvSpPr>
          <p:cNvPr id="6" name="Title 1"/>
          <p:cNvSpPr txBox="1">
            <a:spLocks/>
          </p:cNvSpPr>
          <p:nvPr/>
        </p:nvSpPr>
        <p:spPr>
          <a:xfrm>
            <a:off x="136907" y="504089"/>
            <a:ext cx="8145318" cy="65990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lgn="ctr"/>
            <a:r>
              <a:rPr lang="en-GB" sz="3600" b="1" dirty="0">
                <a:solidFill>
                  <a:schemeClr val="bg1"/>
                </a:solidFill>
              </a:rPr>
              <a:t>/</a:t>
            </a:r>
            <a:r>
              <a:rPr lang="en-GB" sz="3600" b="1" dirty="0" err="1">
                <a:solidFill>
                  <a:schemeClr val="bg1"/>
                </a:solidFill>
              </a:rPr>
              <a:t>pɹaktɪˈkalɪtiz</a:t>
            </a:r>
            <a:r>
              <a:rPr lang="en-GB" sz="3600" b="1" dirty="0">
                <a:solidFill>
                  <a:schemeClr val="bg1"/>
                </a:solidFill>
              </a:rPr>
              <a:t>/ (3): Assessing &amp; monitoring progress</a:t>
            </a:r>
            <a:endParaRPr lang="en-GB" sz="3600" dirty="0">
              <a:solidFill>
                <a:schemeClr val="bg1"/>
              </a:solidFill>
            </a:endParaRPr>
          </a:p>
        </p:txBody>
      </p:sp>
      <p:sp>
        <p:nvSpPr>
          <p:cNvPr id="7" name="TextBox 6"/>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2463913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21587" y="3810917"/>
            <a:ext cx="11003622" cy="1415772"/>
          </a:xfrm>
          <a:prstGeom prst="rect">
            <a:avLst/>
          </a:prstGeom>
          <a:solidFill>
            <a:srgbClr val="E56700"/>
          </a:solidFill>
        </p:spPr>
        <p:txBody>
          <a:bodyPr wrap="square" rtlCol="0">
            <a:spAutoFit/>
          </a:bodyPr>
          <a:lstStyle/>
          <a:p>
            <a:pPr>
              <a:spcBef>
                <a:spcPts val="600"/>
              </a:spcBef>
              <a:spcAft>
                <a:spcPts val="600"/>
              </a:spcAft>
            </a:pPr>
            <a:endParaRPr lang="en-GB" sz="2200" dirty="0" smtClean="0">
              <a:solidFill>
                <a:schemeClr val="bg1"/>
              </a:solidFill>
              <a:latin typeface="Century Gothic" panose="020B0502020202020204" pitchFamily="34" charset="0"/>
              <a:cs typeface="Calibri" panose="020F0502020204030204" pitchFamily="34" charset="0"/>
            </a:endParaRPr>
          </a:p>
          <a:p>
            <a:pPr>
              <a:spcBef>
                <a:spcPts val="600"/>
              </a:spcBef>
              <a:spcAft>
                <a:spcPts val="600"/>
              </a:spcAft>
            </a:pPr>
            <a:r>
              <a:rPr lang="en-GB" sz="2200" dirty="0" smtClean="0">
                <a:solidFill>
                  <a:schemeClr val="bg1"/>
                </a:solidFill>
                <a:latin typeface="Century Gothic" panose="020B0502020202020204" pitchFamily="34" charset="0"/>
                <a:cs typeface="Calibri" panose="020F0502020204030204" pitchFamily="34" charset="0"/>
              </a:rPr>
              <a:t>Cf</a:t>
            </a:r>
            <a:r>
              <a:rPr lang="en-GB" sz="2200" dirty="0">
                <a:solidFill>
                  <a:schemeClr val="bg1"/>
                </a:solidFill>
                <a:latin typeface="Century Gothic" panose="020B0502020202020204" pitchFamily="34" charset="0"/>
                <a:cs typeface="Calibri" panose="020F0502020204030204" pitchFamily="34" charset="0"/>
              </a:rPr>
              <a:t>. Year 1 Phonics Screening Check in English </a:t>
            </a:r>
            <a:r>
              <a:rPr lang="en-GB" sz="2200" dirty="0" smtClean="0">
                <a:solidFill>
                  <a:schemeClr val="bg1"/>
                </a:solidFill>
                <a:latin typeface="Century Gothic" panose="020B0502020202020204" pitchFamily="34" charset="0"/>
                <a:cs typeface="Calibri" panose="020F0502020204030204" pitchFamily="34" charset="0"/>
              </a:rPr>
              <a:t>primary </a:t>
            </a:r>
            <a:r>
              <a:rPr lang="en-GB" sz="2200" dirty="0">
                <a:solidFill>
                  <a:schemeClr val="bg1"/>
                </a:solidFill>
                <a:latin typeface="Century Gothic" panose="020B0502020202020204" pitchFamily="34" charset="0"/>
                <a:cs typeface="Calibri" panose="020F0502020204030204" pitchFamily="34" charset="0"/>
              </a:rPr>
              <a:t>schools </a:t>
            </a:r>
            <a:endParaRPr lang="en-GB" sz="2200" dirty="0">
              <a:solidFill>
                <a:srgbClr val="000099"/>
              </a:solidFill>
              <a:latin typeface="Century Gothic" panose="020B0502020202020204" pitchFamily="34" charset="0"/>
              <a:cs typeface="Calibri" panose="020F0502020204030204" pitchFamily="34" charset="0"/>
            </a:endParaRPr>
          </a:p>
          <a:p>
            <a:pPr>
              <a:spcBef>
                <a:spcPts val="600"/>
              </a:spcBef>
              <a:spcAft>
                <a:spcPts val="600"/>
              </a:spcAft>
            </a:pPr>
            <a:endParaRPr lang="en-GB" sz="2200" dirty="0">
              <a:solidFill>
                <a:srgbClr val="000099"/>
              </a:solidFill>
              <a:latin typeface="Century Gothic" panose="020B0502020202020204" pitchFamily="34" charset="0"/>
              <a:cs typeface="Calibri" panose="020F0502020204030204" pitchFamily="34" charset="0"/>
            </a:endParaRPr>
          </a:p>
        </p:txBody>
      </p:sp>
      <p:sp>
        <p:nvSpPr>
          <p:cNvPr id="3" name="TextBox 2"/>
          <p:cNvSpPr txBox="1"/>
          <p:nvPr/>
        </p:nvSpPr>
        <p:spPr>
          <a:xfrm>
            <a:off x="558959" y="1303447"/>
            <a:ext cx="9144000" cy="400110"/>
          </a:xfrm>
          <a:prstGeom prst="rect">
            <a:avLst/>
          </a:prstGeom>
          <a:noFill/>
        </p:spPr>
        <p:txBody>
          <a:bodyPr wrap="square" rtlCol="0">
            <a:spAutoFit/>
          </a:bodyPr>
          <a:lstStyle/>
          <a:p>
            <a:pPr>
              <a:spcBef>
                <a:spcPts val="600"/>
              </a:spcBef>
              <a:spcAft>
                <a:spcPts val="600"/>
              </a:spcAft>
            </a:pPr>
            <a:r>
              <a:rPr lang="en-GB" sz="2000" dirty="0">
                <a:solidFill>
                  <a:srgbClr val="203864"/>
                </a:solidFill>
                <a:latin typeface="Century Gothic" panose="020B0502020202020204" pitchFamily="34" charset="0"/>
                <a:cs typeface="Calibri" panose="020F0502020204030204" pitchFamily="34" charset="0"/>
              </a:rPr>
              <a:t>Two main approaches:</a:t>
            </a:r>
          </a:p>
        </p:txBody>
      </p:sp>
      <p:sp>
        <p:nvSpPr>
          <p:cNvPr id="5" name="TextBox 4"/>
          <p:cNvSpPr txBox="1"/>
          <p:nvPr/>
        </p:nvSpPr>
        <p:spPr>
          <a:xfrm>
            <a:off x="621588" y="1808760"/>
            <a:ext cx="5383658" cy="430887"/>
          </a:xfrm>
          <a:prstGeom prst="rect">
            <a:avLst/>
          </a:prstGeom>
          <a:solidFill>
            <a:srgbClr val="E56700"/>
          </a:solidFill>
        </p:spPr>
        <p:txBody>
          <a:bodyPr wrap="square" rtlCol="0">
            <a:spAutoFit/>
          </a:bodyPr>
          <a:lstStyle/>
          <a:p>
            <a:pPr>
              <a:spcBef>
                <a:spcPts val="600"/>
              </a:spcBef>
              <a:spcAft>
                <a:spcPts val="600"/>
              </a:spcAft>
            </a:pPr>
            <a:r>
              <a:rPr lang="en-GB" sz="2200" b="1" dirty="0">
                <a:solidFill>
                  <a:schemeClr val="bg1"/>
                </a:solidFill>
                <a:latin typeface="Century Gothic" panose="020B0502020202020204" pitchFamily="34" charset="0"/>
                <a:cs typeface="Calibri" panose="020F0502020204030204" pitchFamily="34" charset="0"/>
              </a:rPr>
              <a:t>Reading aloud</a:t>
            </a:r>
            <a:endParaRPr lang="en-GB" sz="2200" dirty="0">
              <a:solidFill>
                <a:schemeClr val="bg1"/>
              </a:solidFill>
              <a:latin typeface="Century Gothic" panose="020B0502020202020204" pitchFamily="34" charset="0"/>
              <a:cs typeface="Calibri" panose="020F0502020204030204" pitchFamily="34" charset="0"/>
            </a:endParaRPr>
          </a:p>
        </p:txBody>
      </p:sp>
      <p:sp>
        <p:nvSpPr>
          <p:cNvPr id="6" name="TextBox 5"/>
          <p:cNvSpPr txBox="1"/>
          <p:nvPr/>
        </p:nvSpPr>
        <p:spPr>
          <a:xfrm>
            <a:off x="6214883" y="1816074"/>
            <a:ext cx="5410326" cy="430887"/>
          </a:xfrm>
          <a:prstGeom prst="rect">
            <a:avLst/>
          </a:prstGeom>
          <a:solidFill>
            <a:srgbClr val="E56700"/>
          </a:solidFill>
        </p:spPr>
        <p:txBody>
          <a:bodyPr wrap="square" rtlCol="0">
            <a:spAutoFit/>
          </a:bodyPr>
          <a:lstStyle/>
          <a:p>
            <a:pPr>
              <a:spcBef>
                <a:spcPts val="600"/>
              </a:spcBef>
              <a:spcAft>
                <a:spcPts val="600"/>
              </a:spcAft>
            </a:pPr>
            <a:r>
              <a:rPr lang="en-GB" sz="2200" b="1" dirty="0">
                <a:solidFill>
                  <a:schemeClr val="bg1"/>
                </a:solidFill>
                <a:latin typeface="Century Gothic" panose="020B0502020202020204" pitchFamily="34" charset="0"/>
                <a:cs typeface="Calibri" panose="020F0502020204030204" pitchFamily="34" charset="0"/>
              </a:rPr>
              <a:t>Pen-and-paper test</a:t>
            </a:r>
            <a:endParaRPr lang="en-GB" sz="2200" dirty="0">
              <a:solidFill>
                <a:schemeClr val="bg1"/>
              </a:solidFill>
              <a:latin typeface="Century Gothic" panose="020B0502020202020204" pitchFamily="34" charset="0"/>
              <a:cs typeface="Calibri" panose="020F0502020204030204" pitchFamily="34" charset="0"/>
            </a:endParaRPr>
          </a:p>
        </p:txBody>
      </p:sp>
      <p:pic>
        <p:nvPicPr>
          <p:cNvPr id="8" name="Picture 7">
            <a:hlinkClick r:id="rId2"/>
          </p:cNvPr>
          <p:cNvPicPr>
            <a:picLocks noChangeAspect="1"/>
          </p:cNvPicPr>
          <p:nvPr/>
        </p:nvPicPr>
        <p:blipFill rotWithShape="1">
          <a:blip r:embed="rId3" cstate="print">
            <a:extLst>
              <a:ext uri="{28A0092B-C50C-407E-A947-70E740481C1C}">
                <a14:useLocalDpi xmlns:a14="http://schemas.microsoft.com/office/drawing/2010/main" val="0"/>
              </a:ext>
            </a:extLst>
          </a:blip>
          <a:srcRect l="8264" t="16402" r="43825" b="28300"/>
          <a:stretch/>
        </p:blipFill>
        <p:spPr bwMode="auto">
          <a:xfrm>
            <a:off x="9439274" y="3838599"/>
            <a:ext cx="2095501" cy="1360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21587" y="2242504"/>
            <a:ext cx="5383659" cy="1477328"/>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GB" sz="2000" dirty="0">
                <a:solidFill>
                  <a:srgbClr val="203864"/>
                </a:solidFill>
                <a:latin typeface="Century Gothic" panose="020B0502020202020204" pitchFamily="34" charset="0"/>
                <a:cs typeface="Calibri" panose="020F0502020204030204" pitchFamily="34" charset="0"/>
              </a:rPr>
              <a:t>Greater validity: direct measure of the construct we are interested in</a:t>
            </a:r>
          </a:p>
          <a:p>
            <a:pPr marL="342900" indent="-342900">
              <a:spcBef>
                <a:spcPts val="600"/>
              </a:spcBef>
              <a:spcAft>
                <a:spcPts val="600"/>
              </a:spcAft>
              <a:buFont typeface="Arial" panose="020B0604020202020204" pitchFamily="34" charset="0"/>
              <a:buChar char="•"/>
            </a:pPr>
            <a:r>
              <a:rPr lang="en-GB" sz="2000" dirty="0">
                <a:solidFill>
                  <a:srgbClr val="203864"/>
                </a:solidFill>
                <a:latin typeface="Century Gothic" panose="020B0502020202020204" pitchFamily="34" charset="0"/>
                <a:cs typeface="Calibri" panose="020F0502020204030204" pitchFamily="34" charset="0"/>
              </a:rPr>
              <a:t>Time consuming to administer and mark</a:t>
            </a:r>
          </a:p>
        </p:txBody>
      </p:sp>
      <p:sp>
        <p:nvSpPr>
          <p:cNvPr id="11" name="TextBox 10"/>
          <p:cNvSpPr txBox="1"/>
          <p:nvPr/>
        </p:nvSpPr>
        <p:spPr>
          <a:xfrm>
            <a:off x="6214881" y="2245991"/>
            <a:ext cx="5410327" cy="1169551"/>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GB" sz="2000" dirty="0">
                <a:solidFill>
                  <a:srgbClr val="203864"/>
                </a:solidFill>
                <a:latin typeface="Century Gothic" panose="020B0502020202020204" pitchFamily="34" charset="0"/>
                <a:cs typeface="Calibri" panose="020F0502020204030204" pitchFamily="34" charset="0"/>
              </a:rPr>
              <a:t>Quicker and easier to administer and mark</a:t>
            </a:r>
          </a:p>
          <a:p>
            <a:pPr marL="342900" indent="-342900">
              <a:spcBef>
                <a:spcPts val="600"/>
              </a:spcBef>
              <a:spcAft>
                <a:spcPts val="600"/>
              </a:spcAft>
              <a:buFont typeface="Arial" panose="020B0604020202020204" pitchFamily="34" charset="0"/>
              <a:buChar char="•"/>
            </a:pPr>
            <a:r>
              <a:rPr lang="en-GB" sz="2000" dirty="0">
                <a:solidFill>
                  <a:srgbClr val="203864"/>
                </a:solidFill>
                <a:latin typeface="Century Gothic" panose="020B0502020202020204" pitchFamily="34" charset="0"/>
                <a:cs typeface="Calibri" panose="020F0502020204030204" pitchFamily="34" charset="0"/>
              </a:rPr>
              <a:t>Difficult to create valid tests of this kind</a:t>
            </a:r>
          </a:p>
        </p:txBody>
      </p:sp>
      <p:sp>
        <p:nvSpPr>
          <p:cNvPr id="12" name="TextBox 11"/>
          <p:cNvSpPr txBox="1"/>
          <p:nvPr/>
        </p:nvSpPr>
        <p:spPr>
          <a:xfrm>
            <a:off x="558959" y="5287137"/>
            <a:ext cx="11311846" cy="923330"/>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GB" sz="2000" dirty="0">
                <a:solidFill>
                  <a:srgbClr val="203864"/>
                </a:solidFill>
                <a:latin typeface="Century Gothic" panose="020B0502020202020204" pitchFamily="34" charset="0"/>
                <a:cs typeface="Calibri" panose="020F0502020204030204" pitchFamily="34" charset="0"/>
              </a:rPr>
              <a:t>Beware pitfalls of reading aloud.  How can this be handled sensitively?  </a:t>
            </a:r>
          </a:p>
          <a:p>
            <a:pPr marL="342900" indent="-342900">
              <a:spcBef>
                <a:spcPts val="600"/>
              </a:spcBef>
              <a:spcAft>
                <a:spcPts val="600"/>
              </a:spcAft>
              <a:buFont typeface="Arial" panose="020B0604020202020204" pitchFamily="34" charset="0"/>
              <a:buChar char="•"/>
            </a:pPr>
            <a:r>
              <a:rPr lang="en-GB" sz="2000" dirty="0">
                <a:solidFill>
                  <a:srgbClr val="203864"/>
                </a:solidFill>
                <a:latin typeface="Century Gothic" panose="020B0502020202020204" pitchFamily="34" charset="0"/>
                <a:cs typeface="Calibri" panose="020F0502020204030204" pitchFamily="34" charset="0"/>
              </a:rPr>
              <a:t>E.g. individual work with teacher; paired reading; self-recording (homework</a:t>
            </a:r>
            <a:r>
              <a:rPr lang="en-GB" sz="2200" dirty="0">
                <a:solidFill>
                  <a:srgbClr val="203864"/>
                </a:solidFill>
                <a:latin typeface="Century Gothic" panose="020B0502020202020204" pitchFamily="34" charset="0"/>
                <a:cs typeface="Calibri" panose="020F0502020204030204" pitchFamily="34" charset="0"/>
              </a:rPr>
              <a:t>) </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296863"/>
            <a:ext cx="8034390" cy="867128"/>
          </a:xfrm>
          <a:prstGeom prst="rect">
            <a:avLst/>
          </a:prstGeom>
        </p:spPr>
      </p:pic>
      <p:sp>
        <p:nvSpPr>
          <p:cNvPr id="16" name="Title 1"/>
          <p:cNvSpPr txBox="1">
            <a:spLocks/>
          </p:cNvSpPr>
          <p:nvPr/>
        </p:nvSpPr>
        <p:spPr>
          <a:xfrm>
            <a:off x="-55462" y="388808"/>
            <a:ext cx="8145318"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b="1" dirty="0" smtClean="0">
                <a:solidFill>
                  <a:schemeClr val="bg1"/>
                </a:solidFill>
                <a:latin typeface="Century Gothic" panose="020B0502020202020204" pitchFamily="34" charset="0"/>
              </a:rPr>
              <a:t>Assessing </a:t>
            </a:r>
            <a:r>
              <a:rPr lang="en-GB" sz="3200" b="1" dirty="0" smtClean="0">
                <a:solidFill>
                  <a:schemeClr val="bg1"/>
                </a:solidFill>
                <a:latin typeface="Century Gothic" panose="020B0502020202020204" pitchFamily="34" charset="0"/>
              </a:rPr>
              <a:t>&amp; </a:t>
            </a:r>
            <a:r>
              <a:rPr lang="en-GB" sz="3200" b="1" dirty="0" smtClean="0">
                <a:solidFill>
                  <a:schemeClr val="bg1"/>
                </a:solidFill>
                <a:latin typeface="Century Gothic" panose="020B0502020202020204" pitchFamily="34" charset="0"/>
              </a:rPr>
              <a:t>monitoring progress</a:t>
            </a:r>
            <a:endParaRPr lang="en-GB" sz="3200" b="1" dirty="0">
              <a:solidFill>
                <a:schemeClr val="bg1"/>
              </a:solidFill>
              <a:latin typeface="Century Gothic" panose="020B0502020202020204" pitchFamily="34" charset="0"/>
            </a:endParaRPr>
          </a:p>
        </p:txBody>
      </p:sp>
      <p:sp>
        <p:nvSpPr>
          <p:cNvPr id="13" name="TextBox 12"/>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409349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fade">
                                      <p:cBhvr>
                                        <p:cTn id="38" dur="500"/>
                                        <p:tgtEl>
                                          <p:spTgt spid="1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xEl>
                                              <p:pRg st="1" end="1"/>
                                            </p:txEl>
                                          </p:spTgt>
                                        </p:tgtEl>
                                        <p:attrNameLst>
                                          <p:attrName>style.visibility</p:attrName>
                                        </p:attrNameLst>
                                      </p:cBhvr>
                                      <p:to>
                                        <p:strVal val="visible"/>
                                      </p:to>
                                    </p:set>
                                    <p:animEffect transition="in" filter="fade">
                                      <p:cBhvr>
                                        <p:cTn id="4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5" grpId="0" animBg="1"/>
      <p:bldP spid="6" grpId="0" animBg="1"/>
      <p:bldP spid="10" grpId="0"/>
      <p:bldP spid="11" grpId="0"/>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8846" y="1810750"/>
            <a:ext cx="4530902" cy="769441"/>
          </a:xfrm>
          <a:prstGeom prst="rect">
            <a:avLst/>
          </a:prstGeom>
          <a:solidFill>
            <a:srgbClr val="E56700"/>
          </a:solidFill>
        </p:spPr>
        <p:txBody>
          <a:bodyPr wrap="square" rtlCol="0">
            <a:spAutoFit/>
          </a:bodyPr>
          <a:lstStyle/>
          <a:p>
            <a:pPr marL="342900" indent="-342900">
              <a:buFont typeface="Arial" panose="020B0604020202020204" pitchFamily="34" charset="0"/>
              <a:buChar char="•"/>
            </a:pPr>
            <a:r>
              <a:rPr lang="en-GB" sz="2200" b="1" dirty="0">
                <a:solidFill>
                  <a:schemeClr val="bg1"/>
                </a:solidFill>
                <a:latin typeface="Century Gothic" panose="020B0502020202020204" pitchFamily="34" charset="0"/>
                <a:cs typeface="Calibri" panose="020F0502020204030204" pitchFamily="34" charset="0"/>
              </a:rPr>
              <a:t>Familiar real words</a:t>
            </a:r>
          </a:p>
          <a:p>
            <a:endParaRPr lang="en-GB" sz="2200" dirty="0">
              <a:solidFill>
                <a:srgbClr val="000099"/>
              </a:solidFill>
              <a:latin typeface="Century Gothic" panose="020B0502020202020204" pitchFamily="34" charset="0"/>
              <a:cs typeface="Calibri" panose="020F0502020204030204" pitchFamily="34" charset="0"/>
            </a:endParaRPr>
          </a:p>
        </p:txBody>
      </p:sp>
      <p:sp>
        <p:nvSpPr>
          <p:cNvPr id="9" name="TextBox 8"/>
          <p:cNvSpPr txBox="1"/>
          <p:nvPr/>
        </p:nvSpPr>
        <p:spPr>
          <a:xfrm>
            <a:off x="5337425" y="1810749"/>
            <a:ext cx="4569430" cy="769441"/>
          </a:xfrm>
          <a:prstGeom prst="rect">
            <a:avLst/>
          </a:prstGeom>
          <a:solidFill>
            <a:srgbClr val="E56700"/>
          </a:solidFill>
        </p:spPr>
        <p:txBody>
          <a:bodyPr wrap="square" rtlCol="0">
            <a:spAutoFit/>
          </a:bodyPr>
          <a:lstStyle/>
          <a:p>
            <a:pPr marL="342900" indent="-342900">
              <a:buFont typeface="Arial" panose="020B0604020202020204" pitchFamily="34" charset="0"/>
              <a:buChar char="•"/>
            </a:pPr>
            <a:r>
              <a:rPr lang="en-GB" sz="2200" b="1" dirty="0" err="1">
                <a:solidFill>
                  <a:schemeClr val="bg1"/>
                </a:solidFill>
                <a:latin typeface="Century Gothic" panose="020B0502020202020204" pitchFamily="34" charset="0"/>
                <a:cs typeface="Calibri" panose="020F0502020204030204" pitchFamily="34" charset="0"/>
              </a:rPr>
              <a:t>Pseudowords</a:t>
            </a:r>
            <a:r>
              <a:rPr lang="en-GB" sz="2200" b="1" dirty="0">
                <a:solidFill>
                  <a:schemeClr val="bg1"/>
                </a:solidFill>
                <a:latin typeface="Century Gothic" panose="020B0502020202020204" pitchFamily="34" charset="0"/>
                <a:cs typeface="Calibri" panose="020F0502020204030204" pitchFamily="34" charset="0"/>
              </a:rPr>
              <a:t> </a:t>
            </a:r>
          </a:p>
          <a:p>
            <a:pPr marL="342900" indent="-342900">
              <a:buFont typeface="Arial" panose="020B0604020202020204" pitchFamily="34" charset="0"/>
              <a:buChar char="•"/>
            </a:pPr>
            <a:r>
              <a:rPr lang="en-GB" sz="2200" b="1" dirty="0">
                <a:solidFill>
                  <a:schemeClr val="bg1"/>
                </a:solidFill>
                <a:latin typeface="Century Gothic" panose="020B0502020202020204" pitchFamily="34" charset="0"/>
                <a:cs typeface="Calibri" panose="020F0502020204030204" pitchFamily="34" charset="0"/>
              </a:rPr>
              <a:t>Unfamiliar real words</a:t>
            </a:r>
            <a:endParaRPr lang="en-GB" sz="2200" dirty="0">
              <a:solidFill>
                <a:schemeClr val="bg1"/>
              </a:solidFill>
              <a:latin typeface="Century Gothic" panose="020B0502020202020204" pitchFamily="34" charset="0"/>
              <a:cs typeface="Calibri" panose="020F0502020204030204" pitchFamily="34" charset="0"/>
            </a:endParaRPr>
          </a:p>
        </p:txBody>
      </p:sp>
      <p:sp>
        <p:nvSpPr>
          <p:cNvPr id="10" name="TextBox 9"/>
          <p:cNvSpPr txBox="1"/>
          <p:nvPr/>
        </p:nvSpPr>
        <p:spPr>
          <a:xfrm>
            <a:off x="424665" y="1310832"/>
            <a:ext cx="3875070" cy="430887"/>
          </a:xfrm>
          <a:prstGeom prst="rect">
            <a:avLst/>
          </a:prstGeom>
          <a:noFill/>
        </p:spPr>
        <p:txBody>
          <a:bodyPr wrap="square" rtlCol="0">
            <a:spAutoFit/>
          </a:bodyPr>
          <a:lstStyle/>
          <a:p>
            <a:pPr>
              <a:spcBef>
                <a:spcPts val="600"/>
              </a:spcBef>
              <a:spcAft>
                <a:spcPts val="600"/>
              </a:spcAft>
            </a:pPr>
            <a:r>
              <a:rPr lang="en-GB" sz="2200" dirty="0">
                <a:solidFill>
                  <a:srgbClr val="203864"/>
                </a:solidFill>
                <a:latin typeface="Century Gothic" panose="020B0502020202020204" pitchFamily="34" charset="0"/>
                <a:cs typeface="Calibri" panose="020F0502020204030204" pitchFamily="34" charset="0"/>
              </a:rPr>
              <a:t>Two main classes of item:</a:t>
            </a:r>
          </a:p>
        </p:txBody>
      </p:sp>
      <p:sp>
        <p:nvSpPr>
          <p:cNvPr id="11" name="TextBox 10"/>
          <p:cNvSpPr txBox="1"/>
          <p:nvPr/>
        </p:nvSpPr>
        <p:spPr>
          <a:xfrm>
            <a:off x="518846" y="3137122"/>
            <a:ext cx="11094966" cy="3170099"/>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GB" sz="2000" dirty="0">
                <a:solidFill>
                  <a:srgbClr val="203864"/>
                </a:solidFill>
                <a:latin typeface="Century Gothic" panose="020B0502020202020204" pitchFamily="34" charset="0"/>
                <a:cs typeface="Calibri" panose="020F0502020204030204" pitchFamily="34" charset="0"/>
              </a:rPr>
              <a:t>Familiar words: students may have pre-stored phonological forms which they can access as wholes.</a:t>
            </a:r>
          </a:p>
          <a:p>
            <a:pPr marL="342900" indent="-342900">
              <a:spcBef>
                <a:spcPts val="600"/>
              </a:spcBef>
              <a:spcAft>
                <a:spcPts val="600"/>
              </a:spcAft>
              <a:buFont typeface="Arial" panose="020B0604020202020204" pitchFamily="34" charset="0"/>
              <a:buChar char="•"/>
            </a:pPr>
            <a:r>
              <a:rPr lang="en-GB" sz="2000" dirty="0">
                <a:solidFill>
                  <a:srgbClr val="203864"/>
                </a:solidFill>
                <a:latin typeface="Century Gothic" panose="020B0502020202020204" pitchFamily="34" charset="0"/>
                <a:cs typeface="Calibri" panose="020F0502020204030204" pitchFamily="34" charset="0"/>
              </a:rPr>
              <a:t>Unfamiliar words / </a:t>
            </a:r>
            <a:r>
              <a:rPr lang="en-GB" sz="2000" dirty="0" err="1">
                <a:solidFill>
                  <a:srgbClr val="203864"/>
                </a:solidFill>
                <a:latin typeface="Century Gothic" panose="020B0502020202020204" pitchFamily="34" charset="0"/>
                <a:cs typeface="Calibri" panose="020F0502020204030204" pitchFamily="34" charset="0"/>
              </a:rPr>
              <a:t>pseudowords</a:t>
            </a:r>
            <a:r>
              <a:rPr lang="en-GB" sz="2000" dirty="0">
                <a:solidFill>
                  <a:srgbClr val="203864"/>
                </a:solidFill>
                <a:latin typeface="Century Gothic" panose="020B0502020202020204" pitchFamily="34" charset="0"/>
                <a:cs typeface="Calibri" panose="020F0502020204030204" pitchFamily="34" charset="0"/>
              </a:rPr>
              <a:t>: students have to generate the phonological forms by applying SSC knowledge.</a:t>
            </a:r>
          </a:p>
          <a:p>
            <a:pPr marL="342900" indent="-342900">
              <a:spcBef>
                <a:spcPts val="600"/>
              </a:spcBef>
              <a:spcAft>
                <a:spcPts val="600"/>
              </a:spcAft>
              <a:buFont typeface="Arial" panose="020B0604020202020204" pitchFamily="34" charset="0"/>
              <a:buChar char="•"/>
            </a:pPr>
            <a:r>
              <a:rPr lang="en-GB" sz="2000" dirty="0">
                <a:solidFill>
                  <a:srgbClr val="203864"/>
                </a:solidFill>
                <a:latin typeface="Century Gothic" panose="020B0502020202020204" pitchFamily="34" charset="0"/>
                <a:cs typeface="Calibri" panose="020F0502020204030204" pitchFamily="34" charset="0"/>
              </a:rPr>
              <a:t>To test SSC knowledge, tests need to include unfamiliar items </a:t>
            </a:r>
          </a:p>
          <a:p>
            <a:pPr marL="342900" indent="-342900">
              <a:spcBef>
                <a:spcPts val="600"/>
              </a:spcBef>
              <a:spcAft>
                <a:spcPts val="600"/>
              </a:spcAft>
              <a:buFont typeface="Arial" panose="020B0604020202020204" pitchFamily="34" charset="0"/>
              <a:buChar char="•"/>
            </a:pPr>
            <a:r>
              <a:rPr lang="en-GB" sz="2000" dirty="0">
                <a:solidFill>
                  <a:srgbClr val="203864"/>
                </a:solidFill>
                <a:latin typeface="Century Gothic" panose="020B0502020202020204" pitchFamily="34" charset="0"/>
                <a:cs typeface="Calibri" panose="020F0502020204030204" pitchFamily="34" charset="0"/>
              </a:rPr>
              <a:t>Decontextualized (isolated) words: this prevents the use of context to identify words, and therefore isolate decoding skills</a:t>
            </a:r>
          </a:p>
          <a:p>
            <a:pPr marL="342900" indent="-342900">
              <a:spcBef>
                <a:spcPts val="600"/>
              </a:spcBef>
              <a:spcAft>
                <a:spcPts val="600"/>
              </a:spcAft>
              <a:buFont typeface="Arial" panose="020B0604020202020204" pitchFamily="34" charset="0"/>
              <a:buChar char="•"/>
            </a:pPr>
            <a:r>
              <a:rPr lang="en-GB" sz="2000" dirty="0">
                <a:solidFill>
                  <a:srgbClr val="203864"/>
                </a:solidFill>
                <a:latin typeface="Century Gothic" panose="020B0502020202020204" pitchFamily="34" charset="0"/>
                <a:cs typeface="Calibri" panose="020F0502020204030204" pitchFamily="34" charset="0"/>
              </a:rPr>
              <a:t>Phonological decoding (reading aloud) of flowing text is also important!</a:t>
            </a:r>
          </a:p>
        </p:txBody>
      </p:sp>
      <p:sp>
        <p:nvSpPr>
          <p:cNvPr id="2" name="TextBox 1"/>
          <p:cNvSpPr txBox="1"/>
          <p:nvPr/>
        </p:nvSpPr>
        <p:spPr>
          <a:xfrm>
            <a:off x="1379359" y="2580191"/>
            <a:ext cx="2809875" cy="523220"/>
          </a:xfrm>
          <a:prstGeom prst="rect">
            <a:avLst/>
          </a:prstGeom>
          <a:noFill/>
        </p:spPr>
        <p:txBody>
          <a:bodyPr wrap="square" rtlCol="0">
            <a:spAutoFit/>
          </a:bodyPr>
          <a:lstStyle/>
          <a:p>
            <a:pPr algn="ctr"/>
            <a:r>
              <a:rPr lang="en-GB" sz="2800" b="1" dirty="0">
                <a:solidFill>
                  <a:srgbClr val="203864"/>
                </a:solidFill>
                <a:latin typeface="Century Gothic" panose="020B0502020202020204" pitchFamily="34" charset="0"/>
              </a:rPr>
              <a:t>&lt; chat &gt;</a:t>
            </a:r>
            <a:endParaRPr lang="en-GB" sz="1600" b="1" dirty="0">
              <a:solidFill>
                <a:srgbClr val="203864"/>
              </a:solidFill>
              <a:latin typeface="Century Gothic" panose="020B0502020202020204" pitchFamily="34" charset="0"/>
            </a:endParaRPr>
          </a:p>
        </p:txBody>
      </p:sp>
      <p:sp>
        <p:nvSpPr>
          <p:cNvPr id="12" name="TextBox 11"/>
          <p:cNvSpPr txBox="1"/>
          <p:nvPr/>
        </p:nvSpPr>
        <p:spPr>
          <a:xfrm>
            <a:off x="6217202" y="2580191"/>
            <a:ext cx="2809875" cy="523220"/>
          </a:xfrm>
          <a:prstGeom prst="rect">
            <a:avLst/>
          </a:prstGeom>
          <a:noFill/>
        </p:spPr>
        <p:txBody>
          <a:bodyPr wrap="square" rtlCol="0">
            <a:spAutoFit/>
          </a:bodyPr>
          <a:lstStyle/>
          <a:p>
            <a:pPr algn="ctr"/>
            <a:r>
              <a:rPr lang="en-GB" sz="2800" b="1" dirty="0">
                <a:solidFill>
                  <a:srgbClr val="203864"/>
                </a:solidFill>
                <a:latin typeface="Century Gothic" panose="020B0502020202020204" pitchFamily="34" charset="0"/>
              </a:rPr>
              <a:t>&lt; </a:t>
            </a:r>
            <a:r>
              <a:rPr lang="en-GB" sz="2800" b="1" dirty="0" err="1">
                <a:solidFill>
                  <a:srgbClr val="203864"/>
                </a:solidFill>
                <a:latin typeface="Century Gothic" panose="020B0502020202020204" pitchFamily="34" charset="0"/>
              </a:rPr>
              <a:t>ulmaire</a:t>
            </a:r>
            <a:r>
              <a:rPr lang="en-GB" sz="2800" b="1" dirty="0">
                <a:solidFill>
                  <a:srgbClr val="203864"/>
                </a:solidFill>
                <a:latin typeface="Century Gothic" panose="020B0502020202020204" pitchFamily="34" charset="0"/>
              </a:rPr>
              <a:t> &gt;</a:t>
            </a:r>
            <a:endParaRPr lang="en-GB" sz="1600" b="1" dirty="0">
              <a:solidFill>
                <a:srgbClr val="203864"/>
              </a:solidFill>
              <a:latin typeface="Century Gothic" panose="020B0502020202020204" pitchFamily="34" charset="0"/>
            </a:endParaRPr>
          </a:p>
        </p:txBody>
      </p:sp>
      <p:pic>
        <p:nvPicPr>
          <p:cNvPr id="13" name="Picture 19" descr="meadowsweet"/>
          <p:cNvPicPr>
            <a:picLocks noChangeAspect="1" noChangeArrowheads="1"/>
          </p:cNvPicPr>
          <p:nvPr/>
        </p:nvPicPr>
        <p:blipFill>
          <a:blip r:embed="rId2">
            <a:extLst>
              <a:ext uri="{28A0092B-C50C-407E-A947-70E740481C1C}">
                <a14:useLocalDpi xmlns:a14="http://schemas.microsoft.com/office/drawing/2010/main" val="0"/>
              </a:ext>
            </a:extLst>
          </a:blip>
          <a:srcRect t="3162" r="22212"/>
          <a:stretch>
            <a:fillRect/>
          </a:stretch>
        </p:blipFill>
        <p:spPr bwMode="auto">
          <a:xfrm>
            <a:off x="10354377" y="1163991"/>
            <a:ext cx="1439863"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296863"/>
            <a:ext cx="8034390" cy="867128"/>
          </a:xfrm>
          <a:prstGeom prst="rect">
            <a:avLst/>
          </a:prstGeom>
        </p:spPr>
      </p:pic>
      <p:sp>
        <p:nvSpPr>
          <p:cNvPr id="15" name="Title 1"/>
          <p:cNvSpPr txBox="1">
            <a:spLocks/>
          </p:cNvSpPr>
          <p:nvPr/>
        </p:nvSpPr>
        <p:spPr>
          <a:xfrm>
            <a:off x="-55462" y="372464"/>
            <a:ext cx="8145318"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a:solidFill>
                  <a:schemeClr val="bg1"/>
                </a:solidFill>
                <a:latin typeface="Century Gothic" panose="020B0502020202020204" pitchFamily="34" charset="0"/>
              </a:rPr>
              <a:t>Assessing &amp; monitoring progress</a:t>
            </a:r>
            <a:endParaRPr lang="en-GB" sz="3600" b="1" dirty="0">
              <a:solidFill>
                <a:schemeClr val="bg1"/>
              </a:solidFill>
              <a:latin typeface="Century Gothic" panose="020B0502020202020204" pitchFamily="34" charset="0"/>
            </a:endParaRPr>
          </a:p>
        </p:txBody>
      </p:sp>
      <p:sp>
        <p:nvSpPr>
          <p:cNvPr id="16" name="TextBox 15"/>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11098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animEffect transition="in" filter="fade">
                                      <p:cBhvr>
                                        <p:cTn id="40" dur="500"/>
                                        <p:tgtEl>
                                          <p:spTgt spid="11">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xEl>
                                              <p:pRg st="2" end="2"/>
                                            </p:txEl>
                                          </p:spTgt>
                                        </p:tgtEl>
                                        <p:attrNameLst>
                                          <p:attrName>style.visibility</p:attrName>
                                        </p:attrNameLst>
                                      </p:cBhvr>
                                      <p:to>
                                        <p:strVal val="visible"/>
                                      </p:to>
                                    </p:set>
                                    <p:animEffect transition="in" filter="fade">
                                      <p:cBhvr>
                                        <p:cTn id="45" dur="500"/>
                                        <p:tgtEl>
                                          <p:spTgt spid="11">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xEl>
                                              <p:pRg st="3" end="3"/>
                                            </p:txEl>
                                          </p:spTgt>
                                        </p:tgtEl>
                                        <p:attrNameLst>
                                          <p:attrName>style.visibility</p:attrName>
                                        </p:attrNameLst>
                                      </p:cBhvr>
                                      <p:to>
                                        <p:strVal val="visible"/>
                                      </p:to>
                                    </p:set>
                                    <p:animEffect transition="in" filter="fade">
                                      <p:cBhvr>
                                        <p:cTn id="50" dur="500"/>
                                        <p:tgtEl>
                                          <p:spTgt spid="11">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xEl>
                                              <p:pRg st="4" end="4"/>
                                            </p:txEl>
                                          </p:spTgt>
                                        </p:tgtEl>
                                        <p:attrNameLst>
                                          <p:attrName>style.visibility</p:attrName>
                                        </p:attrNameLst>
                                      </p:cBhvr>
                                      <p:to>
                                        <p:strVal val="visible"/>
                                      </p:to>
                                    </p:set>
                                    <p:animEffect transition="in" filter="fade">
                                      <p:cBhvr>
                                        <p:cTn id="55"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build="p"/>
      <p:bldP spid="2"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0067984" y="2490859"/>
            <a:ext cx="0" cy="1717462"/>
          </a:xfrm>
          <a:prstGeom prst="line">
            <a:avLst/>
          </a:prstGeom>
          <a:ln w="38100">
            <a:solidFill>
              <a:srgbClr val="20386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221057" y="2217601"/>
            <a:ext cx="5880" cy="1990720"/>
          </a:xfrm>
          <a:prstGeom prst="line">
            <a:avLst/>
          </a:prstGeom>
          <a:ln w="38100">
            <a:solidFill>
              <a:srgbClr val="203864"/>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83240" y="1811557"/>
            <a:ext cx="5662773" cy="461665"/>
          </a:xfrm>
          <a:prstGeom prst="rect">
            <a:avLst/>
          </a:prstGeom>
          <a:noFill/>
        </p:spPr>
        <p:txBody>
          <a:bodyPr wrap="square" rtlCol="0">
            <a:spAutoFit/>
          </a:bodyPr>
          <a:lstStyle/>
          <a:p>
            <a:pPr algn="ctr"/>
            <a:r>
              <a:rPr lang="en-GB" sz="2400" b="1" dirty="0">
                <a:solidFill>
                  <a:srgbClr val="203864"/>
                </a:solidFill>
                <a:latin typeface="Century Gothic" panose="020B0502020202020204" pitchFamily="34" charset="0"/>
              </a:rPr>
              <a:t>Familiar versus unfamiliar words</a:t>
            </a:r>
          </a:p>
        </p:txBody>
      </p:sp>
      <p:grpSp>
        <p:nvGrpSpPr>
          <p:cNvPr id="10" name="Group 9"/>
          <p:cNvGrpSpPr/>
          <p:nvPr/>
        </p:nvGrpSpPr>
        <p:grpSpPr>
          <a:xfrm>
            <a:off x="995470" y="2214379"/>
            <a:ext cx="6132245" cy="3353922"/>
            <a:chOff x="2616200" y="976596"/>
            <a:chExt cx="6959600" cy="3759200"/>
          </a:xfrm>
        </p:grpSpPr>
        <p:graphicFrame>
          <p:nvGraphicFramePr>
            <p:cNvPr id="12" name="Chart 11"/>
            <p:cNvGraphicFramePr>
              <a:graphicFrameLocks/>
            </p:cNvGraphicFramePr>
            <p:nvPr>
              <p:extLst/>
            </p:nvPr>
          </p:nvGraphicFramePr>
          <p:xfrm>
            <a:off x="2616200" y="976596"/>
            <a:ext cx="6959600" cy="37592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5086351" y="1987879"/>
              <a:ext cx="2466975" cy="37147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05451" y="2261484"/>
              <a:ext cx="1790699" cy="646331"/>
            </a:xfrm>
            <a:prstGeom prst="rect">
              <a:avLst/>
            </a:prstGeom>
            <a:noFill/>
          </p:spPr>
          <p:txBody>
            <a:bodyPr wrap="square" rtlCol="0">
              <a:spAutoFit/>
            </a:bodyPr>
            <a:lstStyle/>
            <a:p>
              <a:r>
                <a:rPr lang="en-GB" i="1" dirty="0">
                  <a:latin typeface="Century Gothic" panose="020B0502020202020204" pitchFamily="34" charset="0"/>
                </a:rPr>
                <a:t>p</a:t>
              </a:r>
              <a:r>
                <a:rPr lang="en-GB" dirty="0">
                  <a:latin typeface="Century Gothic" panose="020B0502020202020204" pitchFamily="34" charset="0"/>
                </a:rPr>
                <a:t> &lt; .001, </a:t>
              </a:r>
              <a:r>
                <a:rPr lang="en-GB" i="1" dirty="0">
                  <a:latin typeface="Century Gothic" panose="020B0502020202020204" pitchFamily="34" charset="0"/>
                </a:rPr>
                <a:t>d</a:t>
              </a:r>
              <a:r>
                <a:rPr lang="en-GB" dirty="0">
                  <a:latin typeface="Century Gothic" panose="020B0502020202020204" pitchFamily="34" charset="0"/>
                </a:rPr>
                <a:t> = 0.33</a:t>
              </a:r>
              <a:endParaRPr lang="en-GB" i="1" dirty="0">
                <a:latin typeface="Century Gothic" panose="020B0502020202020204" pitchFamily="34" charset="0"/>
              </a:endParaRPr>
            </a:p>
          </p:txBody>
        </p:sp>
      </p:grpSp>
      <p:grpSp>
        <p:nvGrpSpPr>
          <p:cNvPr id="19" name="Group 18"/>
          <p:cNvGrpSpPr/>
          <p:nvPr/>
        </p:nvGrpSpPr>
        <p:grpSpPr>
          <a:xfrm rot="16200000">
            <a:off x="8950173" y="1017490"/>
            <a:ext cx="1365902" cy="2889251"/>
            <a:chOff x="8328696" y="212832"/>
            <a:chExt cx="1365902" cy="2457450"/>
          </a:xfrm>
        </p:grpSpPr>
        <p:sp>
          <p:nvSpPr>
            <p:cNvPr id="9" name="TextBox 8"/>
            <p:cNvSpPr txBox="1"/>
            <p:nvPr/>
          </p:nvSpPr>
          <p:spPr>
            <a:xfrm rot="5400000">
              <a:off x="7361581" y="1179947"/>
              <a:ext cx="2457449" cy="523220"/>
            </a:xfrm>
            <a:prstGeom prst="rect">
              <a:avLst/>
            </a:prstGeom>
            <a:solidFill>
              <a:srgbClr val="E56700"/>
            </a:solidFill>
          </p:spPr>
          <p:txBody>
            <a:bodyPr wrap="square" rtlCol="0">
              <a:spAutoFit/>
            </a:bodyPr>
            <a:lstStyle/>
            <a:p>
              <a:pPr algn="ctr"/>
              <a:r>
                <a:rPr lang="en-GB" sz="2800" dirty="0">
                  <a:solidFill>
                    <a:schemeClr val="bg1"/>
                  </a:solidFill>
                  <a:latin typeface="Century Gothic" panose="020B0502020202020204" pitchFamily="34" charset="0"/>
                </a:rPr>
                <a:t>&lt;chat&gt; /</a:t>
              </a:r>
              <a:r>
                <a:rPr lang="en-GB" sz="2800" dirty="0" err="1">
                  <a:solidFill>
                    <a:schemeClr val="bg1"/>
                  </a:solidFill>
                  <a:latin typeface="Century Gothic" panose="020B0502020202020204" pitchFamily="34" charset="0"/>
                </a:rPr>
                <a:t>ʃa</a:t>
              </a:r>
              <a:r>
                <a:rPr lang="en-GB" sz="2800" dirty="0">
                  <a:solidFill>
                    <a:schemeClr val="bg1"/>
                  </a:solidFill>
                  <a:latin typeface="Century Gothic" panose="020B0502020202020204" pitchFamily="34" charset="0"/>
                </a:rPr>
                <a:t>/</a:t>
              </a:r>
            </a:p>
          </p:txBody>
        </p:sp>
        <p:sp>
          <p:nvSpPr>
            <p:cNvPr id="8" name="TextBox 7"/>
            <p:cNvSpPr txBox="1"/>
            <p:nvPr/>
          </p:nvSpPr>
          <p:spPr>
            <a:xfrm rot="5400000">
              <a:off x="7988820" y="964503"/>
              <a:ext cx="2457450" cy="954107"/>
            </a:xfrm>
            <a:prstGeom prst="rect">
              <a:avLst/>
            </a:prstGeom>
            <a:solidFill>
              <a:srgbClr val="E56700"/>
            </a:solidFill>
          </p:spPr>
          <p:txBody>
            <a:bodyPr wrap="square" rtlCol="0">
              <a:spAutoFit/>
            </a:bodyPr>
            <a:lstStyle/>
            <a:p>
              <a:pPr algn="ctr"/>
              <a:r>
                <a:rPr lang="en-GB" sz="2800" dirty="0">
                  <a:solidFill>
                    <a:schemeClr val="bg1"/>
                  </a:solidFill>
                  <a:latin typeface="Century Gothic" panose="020B0502020202020204" pitchFamily="34" charset="0"/>
                </a:rPr>
                <a:t>&lt;pain&gt; - /</a:t>
              </a:r>
              <a:r>
                <a:rPr lang="en-GB" sz="2800" dirty="0" err="1">
                  <a:solidFill>
                    <a:schemeClr val="bg1"/>
                  </a:solidFill>
                  <a:latin typeface="Century Gothic" panose="020B0502020202020204" pitchFamily="34" charset="0"/>
                </a:rPr>
                <a:t>pæ</a:t>
              </a:r>
              <a:r>
                <a:rPr lang="en-GB" sz="2800" dirty="0">
                  <a:solidFill>
                    <a:schemeClr val="bg1"/>
                  </a:solidFill>
                  <a:latin typeface="Century Gothic" panose="020B0502020202020204" pitchFamily="34" charset="0"/>
                </a:rPr>
                <a:t>̃/</a:t>
              </a:r>
              <a:endParaRPr lang="en-GB" sz="2800" b="1" dirty="0">
                <a:solidFill>
                  <a:schemeClr val="bg1"/>
                </a:solidFill>
                <a:latin typeface="Century Gothic" panose="020B0502020202020204" pitchFamily="34" charset="0"/>
              </a:endParaRPr>
            </a:p>
          </p:txBody>
        </p:sp>
      </p:grpSp>
      <p:grpSp>
        <p:nvGrpSpPr>
          <p:cNvPr id="20" name="Group 19"/>
          <p:cNvGrpSpPr/>
          <p:nvPr/>
        </p:nvGrpSpPr>
        <p:grpSpPr>
          <a:xfrm rot="16200000">
            <a:off x="8950178" y="3429052"/>
            <a:ext cx="1365903" cy="2889252"/>
            <a:chOff x="8328696" y="3254480"/>
            <a:chExt cx="1365903" cy="2889252"/>
          </a:xfrm>
        </p:grpSpPr>
        <p:sp>
          <p:nvSpPr>
            <p:cNvPr id="13" name="TextBox 12"/>
            <p:cNvSpPr txBox="1"/>
            <p:nvPr/>
          </p:nvSpPr>
          <p:spPr>
            <a:xfrm rot="5400000">
              <a:off x="7145680" y="4437496"/>
              <a:ext cx="2889251" cy="523220"/>
            </a:xfrm>
            <a:prstGeom prst="rect">
              <a:avLst/>
            </a:prstGeom>
            <a:solidFill>
              <a:srgbClr val="E56700"/>
            </a:solidFill>
          </p:spPr>
          <p:txBody>
            <a:bodyPr wrap="square" rtlCol="0">
              <a:spAutoFit/>
            </a:bodyPr>
            <a:lstStyle/>
            <a:p>
              <a:pPr algn="ctr"/>
              <a:r>
                <a:rPr lang="en-GB" sz="2800" dirty="0">
                  <a:solidFill>
                    <a:schemeClr val="bg1"/>
                  </a:solidFill>
                  <a:latin typeface="Century Gothic" panose="020B0502020202020204" pitchFamily="34" charset="0"/>
                </a:rPr>
                <a:t>&lt;fat&gt; - /fat/</a:t>
              </a:r>
            </a:p>
          </p:txBody>
        </p:sp>
        <p:sp>
          <p:nvSpPr>
            <p:cNvPr id="11" name="TextBox 10"/>
            <p:cNvSpPr txBox="1"/>
            <p:nvPr/>
          </p:nvSpPr>
          <p:spPr>
            <a:xfrm rot="5400000">
              <a:off x="7772920" y="4222053"/>
              <a:ext cx="2889251" cy="954107"/>
            </a:xfrm>
            <a:prstGeom prst="rect">
              <a:avLst/>
            </a:prstGeom>
            <a:solidFill>
              <a:srgbClr val="E56700"/>
            </a:solidFill>
          </p:spPr>
          <p:txBody>
            <a:bodyPr wrap="square" rtlCol="0">
              <a:spAutoFit/>
            </a:bodyPr>
            <a:lstStyle/>
            <a:p>
              <a:pPr algn="ctr"/>
              <a:r>
                <a:rPr lang="en-GB" sz="2800" dirty="0">
                  <a:solidFill>
                    <a:schemeClr val="bg1"/>
                  </a:solidFill>
                  <a:latin typeface="Century Gothic" panose="020B0502020202020204" pitchFamily="34" charset="0"/>
                </a:rPr>
                <a:t>&lt;grain&gt; - /</a:t>
              </a:r>
              <a:r>
                <a:rPr lang="en-GB" sz="2800" dirty="0" err="1">
                  <a:solidFill>
                    <a:schemeClr val="bg1"/>
                  </a:solidFill>
                  <a:latin typeface="Century Gothic" panose="020B0502020202020204" pitchFamily="34" charset="0"/>
                </a:rPr>
                <a:t>ɡɹɛɪn</a:t>
              </a:r>
              <a:r>
                <a:rPr lang="en-GB" sz="2800" dirty="0">
                  <a:solidFill>
                    <a:schemeClr val="bg1"/>
                  </a:solidFill>
                  <a:latin typeface="Century Gothic" panose="020B0502020202020204" pitchFamily="34" charset="0"/>
                </a:rPr>
                <a:t>/.</a:t>
              </a:r>
              <a:endParaRPr lang="en-GB" sz="2800" b="1" dirty="0">
                <a:solidFill>
                  <a:schemeClr val="bg1"/>
                </a:solidFill>
                <a:latin typeface="Century Gothic" panose="020B0502020202020204" pitchFamily="34" charset="0"/>
              </a:endParaRPr>
            </a:p>
          </p:txBody>
        </p:sp>
      </p:gr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296863"/>
            <a:ext cx="4207265" cy="867128"/>
          </a:xfrm>
          <a:prstGeom prst="rect">
            <a:avLst/>
          </a:prstGeom>
        </p:spPr>
      </p:pic>
      <p:sp>
        <p:nvSpPr>
          <p:cNvPr id="18" name="Title 1"/>
          <p:cNvSpPr txBox="1">
            <a:spLocks/>
          </p:cNvSpPr>
          <p:nvPr/>
        </p:nvSpPr>
        <p:spPr>
          <a:xfrm>
            <a:off x="300039" y="390959"/>
            <a:ext cx="3527085"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err="1" smtClean="0">
                <a:solidFill>
                  <a:schemeClr val="bg1"/>
                </a:solidFill>
                <a:latin typeface="Century Gothic" panose="020B0502020202020204" pitchFamily="34" charset="0"/>
              </a:rPr>
              <a:t>Woore</a:t>
            </a:r>
            <a:r>
              <a:rPr lang="en-GB" sz="3600" b="1" dirty="0" smtClean="0">
                <a:solidFill>
                  <a:schemeClr val="bg1"/>
                </a:solidFill>
                <a:latin typeface="Century Gothic" panose="020B0502020202020204" pitchFamily="34" charset="0"/>
              </a:rPr>
              <a:t> (2018)</a:t>
            </a:r>
            <a:endParaRPr lang="en-GB" sz="3600" b="1" dirty="0">
              <a:solidFill>
                <a:schemeClr val="bg1"/>
              </a:solidFill>
              <a:latin typeface="Century Gothic" panose="020B0502020202020204" pitchFamily="34" charset="0"/>
            </a:endParaRPr>
          </a:p>
        </p:txBody>
      </p:sp>
      <p:sp>
        <p:nvSpPr>
          <p:cNvPr id="21" name="TextBox 20"/>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293905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8606" y="1284750"/>
            <a:ext cx="9144000" cy="400110"/>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GB" sz="2000" dirty="0">
                <a:solidFill>
                  <a:srgbClr val="203864"/>
                </a:solidFill>
                <a:latin typeface="Century Gothic" panose="020B0502020202020204" pitchFamily="34" charset="0"/>
                <a:cs typeface="Calibri" panose="020F0502020204030204" pitchFamily="34" charset="0"/>
              </a:rPr>
              <a:t>Consider sample tests provided by NCELP (more will follow)</a:t>
            </a:r>
          </a:p>
        </p:txBody>
      </p:sp>
      <p:pic>
        <p:nvPicPr>
          <p:cNvPr id="2" name="Picture 1"/>
          <p:cNvPicPr>
            <a:picLocks noChangeAspect="1"/>
          </p:cNvPicPr>
          <p:nvPr/>
        </p:nvPicPr>
        <p:blipFill rotWithShape="1">
          <a:blip r:embed="rId2"/>
          <a:srcRect l="32073" t="555" r="31973" b="7593"/>
          <a:stretch/>
        </p:blipFill>
        <p:spPr>
          <a:xfrm>
            <a:off x="1600103" y="1930859"/>
            <a:ext cx="2138409" cy="2986766"/>
          </a:xfrm>
          <a:prstGeom prst="rect">
            <a:avLst/>
          </a:prstGeom>
          <a:ln w="38100">
            <a:solidFill>
              <a:srgbClr val="000099"/>
            </a:solidFill>
          </a:ln>
        </p:spPr>
      </p:pic>
      <p:pic>
        <p:nvPicPr>
          <p:cNvPr id="12" name="Picture 11"/>
          <p:cNvPicPr>
            <a:picLocks noChangeAspect="1"/>
          </p:cNvPicPr>
          <p:nvPr/>
        </p:nvPicPr>
        <p:blipFill rotWithShape="1">
          <a:blip r:embed="rId3"/>
          <a:srcRect l="23229" t="9259" r="25748" b="29259"/>
          <a:stretch/>
        </p:blipFill>
        <p:spPr>
          <a:xfrm>
            <a:off x="4599878" y="1918749"/>
            <a:ext cx="2851019" cy="1878275"/>
          </a:xfrm>
          <a:prstGeom prst="rect">
            <a:avLst/>
          </a:prstGeom>
          <a:ln w="38100">
            <a:solidFill>
              <a:srgbClr val="000099"/>
            </a:solidFill>
          </a:ln>
        </p:spPr>
      </p:pic>
      <p:pic>
        <p:nvPicPr>
          <p:cNvPr id="13" name="Picture 12"/>
          <p:cNvPicPr>
            <a:picLocks noChangeAspect="1"/>
          </p:cNvPicPr>
          <p:nvPr/>
        </p:nvPicPr>
        <p:blipFill rotWithShape="1">
          <a:blip r:embed="rId4"/>
          <a:srcRect l="23229" t="14074" r="31499" b="56894"/>
          <a:stretch/>
        </p:blipFill>
        <p:spPr>
          <a:xfrm>
            <a:off x="4599879" y="3909429"/>
            <a:ext cx="2875545" cy="1008196"/>
          </a:xfrm>
          <a:prstGeom prst="rect">
            <a:avLst/>
          </a:prstGeom>
          <a:ln w="38100">
            <a:solidFill>
              <a:srgbClr val="000099"/>
            </a:solidFill>
          </a:ln>
        </p:spPr>
      </p:pic>
      <p:pic>
        <p:nvPicPr>
          <p:cNvPr id="14" name="Picture 13"/>
          <p:cNvPicPr>
            <a:picLocks noChangeAspect="1"/>
          </p:cNvPicPr>
          <p:nvPr/>
        </p:nvPicPr>
        <p:blipFill rotWithShape="1">
          <a:blip r:embed="rId5"/>
          <a:srcRect l="31250" t="186" r="31875" b="7777"/>
          <a:stretch/>
        </p:blipFill>
        <p:spPr>
          <a:xfrm>
            <a:off x="8224124" y="1987920"/>
            <a:ext cx="2188734" cy="2986766"/>
          </a:xfrm>
          <a:prstGeom prst="rect">
            <a:avLst/>
          </a:prstGeom>
          <a:ln w="38100">
            <a:solidFill>
              <a:srgbClr val="000099"/>
            </a:solidFill>
          </a:ln>
        </p:spPr>
      </p:pic>
      <p:sp>
        <p:nvSpPr>
          <p:cNvPr id="15" name="TextBox 14"/>
          <p:cNvSpPr txBox="1"/>
          <p:nvPr/>
        </p:nvSpPr>
        <p:spPr>
          <a:xfrm>
            <a:off x="622718" y="5073495"/>
            <a:ext cx="10880332" cy="116955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GB" sz="2000" dirty="0">
                <a:solidFill>
                  <a:srgbClr val="203864"/>
                </a:solidFill>
                <a:latin typeface="Century Gothic" panose="020B0502020202020204" pitchFamily="34" charset="0"/>
                <a:cs typeface="Calibri" panose="020F0502020204030204" pitchFamily="34" charset="0"/>
              </a:rPr>
              <a:t>(How) could you use these tests?  </a:t>
            </a:r>
          </a:p>
          <a:p>
            <a:pPr marL="342900" indent="-342900">
              <a:spcBef>
                <a:spcPts val="600"/>
              </a:spcBef>
              <a:buFont typeface="Arial" panose="020B0604020202020204" pitchFamily="34" charset="0"/>
              <a:buChar char="•"/>
            </a:pPr>
            <a:r>
              <a:rPr lang="en-GB" sz="2000" dirty="0">
                <a:solidFill>
                  <a:srgbClr val="203864"/>
                </a:solidFill>
                <a:latin typeface="Century Gothic" panose="020B0502020202020204" pitchFamily="34" charset="0"/>
                <a:cs typeface="Calibri" panose="020F0502020204030204" pitchFamily="34" charset="0"/>
              </a:rPr>
              <a:t>What changes (if any) might be needed?</a:t>
            </a:r>
          </a:p>
          <a:p>
            <a:pPr marL="342900" indent="-342900">
              <a:spcBef>
                <a:spcPts val="600"/>
              </a:spcBef>
              <a:buFont typeface="Arial" panose="020B0604020202020204" pitchFamily="34" charset="0"/>
              <a:buChar char="•"/>
            </a:pPr>
            <a:r>
              <a:rPr lang="en-GB" sz="2000" dirty="0">
                <a:solidFill>
                  <a:srgbClr val="203864"/>
                </a:solidFill>
                <a:latin typeface="Century Gothic" panose="020B0502020202020204" pitchFamily="34" charset="0"/>
                <a:cs typeface="Calibri" panose="020F0502020204030204" pitchFamily="34" charset="0"/>
              </a:rPr>
              <a:t>How could you use the test results to inform teaching and learning?</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296863"/>
            <a:ext cx="8034390" cy="867128"/>
          </a:xfrm>
          <a:prstGeom prst="rect">
            <a:avLst/>
          </a:prstGeom>
        </p:spPr>
      </p:pic>
      <p:sp>
        <p:nvSpPr>
          <p:cNvPr id="11" name="Title 1"/>
          <p:cNvSpPr txBox="1">
            <a:spLocks/>
          </p:cNvSpPr>
          <p:nvPr/>
        </p:nvSpPr>
        <p:spPr>
          <a:xfrm>
            <a:off x="-55462" y="378211"/>
            <a:ext cx="8145318"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a:solidFill>
                  <a:schemeClr val="bg1"/>
                </a:solidFill>
                <a:latin typeface="Century Gothic" panose="020B0502020202020204" pitchFamily="34" charset="0"/>
              </a:rPr>
              <a:t>Assessing &amp; monitoring progress</a:t>
            </a:r>
            <a:endParaRPr lang="en-GB" sz="3600" b="1" dirty="0">
              <a:solidFill>
                <a:schemeClr val="bg1"/>
              </a:solidFill>
              <a:latin typeface="Century Gothic" panose="020B0502020202020204" pitchFamily="34" charset="0"/>
            </a:endParaRPr>
          </a:p>
        </p:txBody>
      </p:sp>
      <p:sp>
        <p:nvSpPr>
          <p:cNvPr id="16" name="TextBox 15"/>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07689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43433" y="1243997"/>
            <a:ext cx="11247552" cy="1446550"/>
          </a:xfrm>
          <a:prstGeom prst="rect">
            <a:avLst/>
          </a:prstGeom>
          <a:noFill/>
        </p:spPr>
        <p:txBody>
          <a:bodyPr wrap="square" rtlCol="0">
            <a:spAutoFit/>
          </a:bodyPr>
          <a:lstStyle/>
          <a:p>
            <a:r>
              <a:rPr lang="en-GB" sz="2200" b="1" dirty="0">
                <a:solidFill>
                  <a:srgbClr val="002060"/>
                </a:solidFill>
                <a:latin typeface="Century Gothic" panose="020B0502020202020204" pitchFamily="34" charset="0"/>
                <a:cs typeface="Calibri" panose="020F0502020204030204" pitchFamily="34" charset="0"/>
              </a:rPr>
              <a:t>Reflection.  </a:t>
            </a:r>
            <a:r>
              <a:rPr lang="en-GB" sz="2200" dirty="0">
                <a:solidFill>
                  <a:srgbClr val="002060"/>
                </a:solidFill>
                <a:latin typeface="Century Gothic" panose="020B0502020202020204" pitchFamily="34" charset="0"/>
                <a:cs typeface="Calibri" panose="020F0502020204030204" pitchFamily="34" charset="0"/>
              </a:rPr>
              <a:t>In your view, in your Hub schools: </a:t>
            </a:r>
            <a:endParaRPr lang="en-GB" sz="2200" b="1" dirty="0">
              <a:solidFill>
                <a:srgbClr val="002060"/>
              </a:solidFill>
              <a:latin typeface="Century Gothic" panose="020B0502020202020204" pitchFamily="34" charset="0"/>
              <a:cs typeface="Calibri" panose="020F0502020204030204" pitchFamily="34" charset="0"/>
            </a:endParaRPr>
          </a:p>
          <a:p>
            <a:pPr marL="342900" indent="-342900">
              <a:buFont typeface="Arial" panose="020B0604020202020204" pitchFamily="34" charset="0"/>
              <a:buChar char="•"/>
            </a:pPr>
            <a:r>
              <a:rPr lang="en-GB" sz="2200" dirty="0">
                <a:solidFill>
                  <a:srgbClr val="002060"/>
                </a:solidFill>
                <a:latin typeface="Century Gothic" panose="020B0502020202020204" pitchFamily="34" charset="0"/>
                <a:cs typeface="Calibri" panose="020F0502020204030204" pitchFamily="34" charset="0"/>
              </a:rPr>
              <a:t>What are some of the key opportunities and threats of integrating Phonics teaching?</a:t>
            </a:r>
          </a:p>
          <a:p>
            <a:pPr marL="342900" indent="-342900">
              <a:buFont typeface="Arial" panose="020B0604020202020204" pitchFamily="34" charset="0"/>
              <a:buChar char="•"/>
            </a:pPr>
            <a:r>
              <a:rPr lang="en-GB" sz="2200" dirty="0">
                <a:solidFill>
                  <a:srgbClr val="002060"/>
                </a:solidFill>
                <a:latin typeface="Century Gothic" panose="020B0502020202020204" pitchFamily="34" charset="0"/>
                <a:cs typeface="Calibri" panose="020F0502020204030204" pitchFamily="34" charset="0"/>
              </a:rPr>
              <a:t>How might you respond to these opportunities and threats?</a:t>
            </a:r>
          </a:p>
        </p:txBody>
      </p:sp>
      <p:graphicFrame>
        <p:nvGraphicFramePr>
          <p:cNvPr id="2" name="Table 1"/>
          <p:cNvGraphicFramePr>
            <a:graphicFrameLocks noGrp="1"/>
          </p:cNvGraphicFramePr>
          <p:nvPr>
            <p:extLst>
              <p:ext uri="{D42A27DB-BD31-4B8C-83A1-F6EECF244321}">
                <p14:modId xmlns:p14="http://schemas.microsoft.com/office/powerpoint/2010/main" val="314710236"/>
              </p:ext>
            </p:extLst>
          </p:nvPr>
        </p:nvGraphicFramePr>
        <p:xfrm>
          <a:off x="566667" y="2773251"/>
          <a:ext cx="11247552" cy="3400022"/>
        </p:xfrm>
        <a:graphic>
          <a:graphicData uri="http://schemas.openxmlformats.org/drawingml/2006/table">
            <a:tbl>
              <a:tblPr firstRow="1" bandRow="1">
                <a:tableStyleId>{5C22544A-7EE6-4342-B048-85BDC9FD1C3A}</a:tableStyleId>
              </a:tblPr>
              <a:tblGrid>
                <a:gridCol w="5623776">
                  <a:extLst>
                    <a:ext uri="{9D8B030D-6E8A-4147-A177-3AD203B41FA5}">
                      <a16:colId xmlns="" xmlns:a16="http://schemas.microsoft.com/office/drawing/2014/main" val="20000"/>
                    </a:ext>
                  </a:extLst>
                </a:gridCol>
                <a:gridCol w="5623776">
                  <a:extLst>
                    <a:ext uri="{9D8B030D-6E8A-4147-A177-3AD203B41FA5}">
                      <a16:colId xmlns="" xmlns:a16="http://schemas.microsoft.com/office/drawing/2014/main" val="20001"/>
                    </a:ext>
                  </a:extLst>
                </a:gridCol>
              </a:tblGrid>
              <a:tr h="1762975">
                <a:tc>
                  <a:txBody>
                    <a:bodyPr/>
                    <a:lstStyle/>
                    <a:p>
                      <a:r>
                        <a:rPr lang="en-GB" sz="2400" dirty="0" smtClean="0">
                          <a:solidFill>
                            <a:srgbClr val="000099"/>
                          </a:solidFill>
                          <a:latin typeface="Century Gothic" panose="020B0502020202020204" pitchFamily="34" charset="0"/>
                        </a:rPr>
                        <a:t>Opportunities </a:t>
                      </a:r>
                    </a:p>
                    <a:p>
                      <a:endParaRPr lang="en-GB" dirty="0" smtClean="0">
                        <a:latin typeface="Century Gothic" panose="020B0502020202020204" pitchFamily="34" charset="0"/>
                      </a:endParaRPr>
                    </a:p>
                    <a:p>
                      <a:endParaRPr lang="en-GB" dirty="0" smtClean="0">
                        <a:latin typeface="Century Gothic" panose="020B0502020202020204" pitchFamily="34" charset="0"/>
                      </a:endParaRPr>
                    </a:p>
                    <a:p>
                      <a:endParaRPr lang="en-GB" dirty="0">
                        <a:latin typeface="Century Gothic" panose="020B0502020202020204" pitchFamily="34" charset="0"/>
                      </a:endParaRPr>
                    </a:p>
                  </a:txBody>
                  <a:tcPr>
                    <a:solidFill>
                      <a:srgbClr val="CCFFCC"/>
                    </a:solidFill>
                  </a:tcPr>
                </a:tc>
                <a:tc>
                  <a:txBody>
                    <a:bodyPr/>
                    <a:lstStyle/>
                    <a:p>
                      <a:r>
                        <a:rPr lang="en-GB" sz="2400" dirty="0" smtClean="0">
                          <a:solidFill>
                            <a:srgbClr val="000099"/>
                          </a:solidFill>
                          <a:latin typeface="Century Gothic" panose="020B0502020202020204" pitchFamily="34" charset="0"/>
                          <a:sym typeface="Wingdings" panose="05000000000000000000" pitchFamily="2" charset="2"/>
                        </a:rPr>
                        <a:t> </a:t>
                      </a:r>
                      <a:r>
                        <a:rPr lang="en-GB" sz="2400" dirty="0" smtClean="0">
                          <a:solidFill>
                            <a:srgbClr val="000099"/>
                          </a:solidFill>
                          <a:latin typeface="Century Gothic" panose="020B0502020202020204" pitchFamily="34" charset="0"/>
                        </a:rPr>
                        <a:t>Maximizing opportunities </a:t>
                      </a:r>
                      <a:endParaRPr lang="en-GB" sz="2400" dirty="0">
                        <a:solidFill>
                          <a:srgbClr val="000099"/>
                        </a:solidFill>
                        <a:latin typeface="Century Gothic" panose="020B0502020202020204" pitchFamily="34" charset="0"/>
                      </a:endParaRPr>
                    </a:p>
                  </a:txBody>
                  <a:tcPr>
                    <a:solidFill>
                      <a:srgbClr val="FFFF99"/>
                    </a:solidFill>
                  </a:tcPr>
                </a:tc>
                <a:extLst>
                  <a:ext uri="{0D108BD9-81ED-4DB2-BD59-A6C34878D82A}">
                    <a16:rowId xmlns="" xmlns:a16="http://schemas.microsoft.com/office/drawing/2014/main" val="10000"/>
                  </a:ext>
                </a:extLst>
              </a:tr>
              <a:tr h="1637047">
                <a:tc>
                  <a:txBody>
                    <a:bodyPr/>
                    <a:lstStyle/>
                    <a:p>
                      <a:r>
                        <a:rPr lang="en-GB" sz="2400" b="1" dirty="0" smtClean="0">
                          <a:solidFill>
                            <a:srgbClr val="000099"/>
                          </a:solidFill>
                          <a:latin typeface="Century Gothic" panose="020B0502020202020204" pitchFamily="34" charset="0"/>
                        </a:rPr>
                        <a:t>Challenges </a:t>
                      </a:r>
                    </a:p>
                    <a:p>
                      <a:endParaRPr lang="en-GB" sz="2400" b="1" dirty="0" smtClean="0">
                        <a:solidFill>
                          <a:srgbClr val="000099"/>
                        </a:solidFill>
                        <a:latin typeface="Century Gothic" panose="020B0502020202020204" pitchFamily="34" charset="0"/>
                      </a:endParaRPr>
                    </a:p>
                    <a:p>
                      <a:endParaRPr lang="en-GB" sz="2400" b="1" dirty="0">
                        <a:solidFill>
                          <a:srgbClr val="000099"/>
                        </a:solidFill>
                        <a:latin typeface="Century Gothic" panose="020B0502020202020204" pitchFamily="34" charset="0"/>
                      </a:endParaRPr>
                    </a:p>
                  </a:txBody>
                  <a:tcPr>
                    <a:solidFill>
                      <a:srgbClr val="FFCCFF"/>
                    </a:solidFill>
                  </a:tcPr>
                </a:tc>
                <a:tc>
                  <a:txBody>
                    <a:bodyPr/>
                    <a:lstStyle/>
                    <a:p>
                      <a:r>
                        <a:rPr lang="en-GB" sz="2400" b="1" dirty="0" smtClean="0">
                          <a:solidFill>
                            <a:srgbClr val="000099"/>
                          </a:solidFill>
                          <a:latin typeface="Century Gothic" panose="020B0502020202020204" pitchFamily="34" charset="0"/>
                          <a:sym typeface="Wingdings" panose="05000000000000000000" pitchFamily="2" charset="2"/>
                        </a:rPr>
                        <a:t> </a:t>
                      </a:r>
                      <a:r>
                        <a:rPr lang="en-GB" sz="2400" b="1" dirty="0" smtClean="0">
                          <a:solidFill>
                            <a:srgbClr val="000099"/>
                          </a:solidFill>
                          <a:latin typeface="Century Gothic" panose="020B0502020202020204" pitchFamily="34" charset="0"/>
                        </a:rPr>
                        <a:t>Addressing challenges </a:t>
                      </a:r>
                      <a:endParaRPr lang="en-GB" sz="2400" b="1" dirty="0">
                        <a:solidFill>
                          <a:srgbClr val="000099"/>
                        </a:solidFill>
                        <a:latin typeface="Century Gothic" panose="020B0502020202020204" pitchFamily="34" charset="0"/>
                      </a:endParaRPr>
                    </a:p>
                  </a:txBody>
                  <a:tcPr>
                    <a:solidFill>
                      <a:srgbClr val="CCECFF"/>
                    </a:solidFill>
                  </a:tcPr>
                </a:tc>
                <a:extLst>
                  <a:ext uri="{0D108BD9-81ED-4DB2-BD59-A6C34878D82A}">
                    <a16:rowId xmlns="" xmlns:a16="http://schemas.microsoft.com/office/drawing/2014/main" val="10001"/>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96863"/>
            <a:ext cx="9513192" cy="867128"/>
          </a:xfrm>
          <a:prstGeom prst="rect">
            <a:avLst/>
          </a:prstGeom>
        </p:spPr>
      </p:pic>
      <p:sp>
        <p:nvSpPr>
          <p:cNvPr id="7" name="Title 1"/>
          <p:cNvSpPr txBox="1">
            <a:spLocks/>
          </p:cNvSpPr>
          <p:nvPr/>
        </p:nvSpPr>
        <p:spPr>
          <a:xfrm>
            <a:off x="300039" y="468232"/>
            <a:ext cx="8145318" cy="659902"/>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a:solidFill>
                  <a:schemeClr val="bg1"/>
                </a:solidFill>
                <a:latin typeface="Century Gothic" panose="020B0502020202020204" pitchFamily="34" charset="0"/>
              </a:rPr>
              <a:t>/</a:t>
            </a:r>
            <a:r>
              <a:rPr lang="en-GB" sz="3600" b="1" dirty="0" err="1">
                <a:solidFill>
                  <a:schemeClr val="bg1"/>
                </a:solidFill>
                <a:latin typeface="Century Gothic" panose="020B0502020202020204" pitchFamily="34" charset="0"/>
              </a:rPr>
              <a:t>dɪˈvɛləpɪŋ</a:t>
            </a:r>
            <a:r>
              <a:rPr lang="en-GB" sz="3600" b="1" dirty="0">
                <a:solidFill>
                  <a:schemeClr val="bg1"/>
                </a:solidFill>
                <a:latin typeface="Century Gothic" panose="020B0502020202020204" pitchFamily="34" charset="0"/>
              </a:rPr>
              <a:t> </a:t>
            </a:r>
            <a:r>
              <a:rPr lang="en-GB" sz="3600" b="1" dirty="0" err="1">
                <a:solidFill>
                  <a:schemeClr val="bg1"/>
                </a:solidFill>
                <a:latin typeface="Century Gothic" panose="020B0502020202020204" pitchFamily="34" charset="0"/>
              </a:rPr>
              <a:t>ɡʊd</a:t>
            </a:r>
            <a:r>
              <a:rPr lang="en-GB" sz="3600" b="1" dirty="0">
                <a:solidFill>
                  <a:schemeClr val="bg1"/>
                </a:solidFill>
                <a:latin typeface="Century Gothic" panose="020B0502020202020204" pitchFamily="34" charset="0"/>
              </a:rPr>
              <a:t> ˈ</a:t>
            </a:r>
            <a:r>
              <a:rPr lang="en-GB" sz="3600" b="1" dirty="0" err="1">
                <a:solidFill>
                  <a:schemeClr val="bg1"/>
                </a:solidFill>
                <a:latin typeface="Century Gothic" panose="020B0502020202020204" pitchFamily="34" charset="0"/>
              </a:rPr>
              <a:t>praktɪs</a:t>
            </a:r>
            <a:r>
              <a:rPr lang="en-GB" sz="3600" b="1" dirty="0">
                <a:solidFill>
                  <a:schemeClr val="bg1"/>
                </a:solidFill>
                <a:latin typeface="Century Gothic" panose="020B0502020202020204" pitchFamily="34" charset="0"/>
              </a:rPr>
              <a:t>/ in </a:t>
            </a:r>
            <a:r>
              <a:rPr lang="en-GB" sz="3600" b="1" dirty="0" smtClean="0">
                <a:solidFill>
                  <a:schemeClr val="bg1"/>
                </a:solidFill>
                <a:latin typeface="Century Gothic" panose="020B0502020202020204" pitchFamily="34" charset="0"/>
              </a:rPr>
              <a:t>hub </a:t>
            </a:r>
            <a:r>
              <a:rPr lang="en-GB" sz="3600" b="1" dirty="0">
                <a:solidFill>
                  <a:schemeClr val="bg1"/>
                </a:solidFill>
                <a:latin typeface="Century Gothic" panose="020B0502020202020204" pitchFamily="34" charset="0"/>
              </a:rPr>
              <a:t>schools </a:t>
            </a:r>
            <a:endParaRPr lang="en-GB" sz="3600" dirty="0">
              <a:solidFill>
                <a:schemeClr val="bg1"/>
              </a:solidFill>
              <a:latin typeface="Century Gothic" panose="020B0502020202020204" pitchFamily="34" charset="0"/>
            </a:endParaRPr>
          </a:p>
          <a:p>
            <a:endParaRPr lang="en-GB" sz="3600" b="1" dirty="0">
              <a:solidFill>
                <a:schemeClr val="bg1"/>
              </a:solidFill>
              <a:latin typeface="Century Gothic" panose="020B0502020202020204" pitchFamily="34" charset="0"/>
            </a:endParaRPr>
          </a:p>
        </p:txBody>
      </p:sp>
      <p:sp>
        <p:nvSpPr>
          <p:cNvPr id="8" name="TextBox 7"/>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424327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1272013"/>
            <a:ext cx="9144000" cy="430887"/>
          </a:xfrm>
          <a:prstGeom prst="rect">
            <a:avLst/>
          </a:prstGeom>
          <a:noFill/>
        </p:spPr>
        <p:txBody>
          <a:bodyPr wrap="square" rtlCol="0">
            <a:spAutoFit/>
          </a:bodyPr>
          <a:lstStyle/>
          <a:p>
            <a:pPr algn="ctr"/>
            <a:r>
              <a:rPr lang="en-GB" sz="2200" b="1" dirty="0">
                <a:solidFill>
                  <a:srgbClr val="203864"/>
                </a:solidFill>
                <a:latin typeface="Century Gothic" panose="020B0502020202020204" pitchFamily="34" charset="0"/>
                <a:cs typeface="Calibri" panose="020F0502020204030204" pitchFamily="34" charset="0"/>
                <a:hlinkClick r:id="rId2"/>
              </a:rPr>
              <a:t>Phonics teaching discussion </a:t>
            </a:r>
            <a:r>
              <a:rPr lang="en-GB" sz="2200" b="1" dirty="0" err="1">
                <a:solidFill>
                  <a:srgbClr val="203864"/>
                </a:solidFill>
                <a:latin typeface="Century Gothic" panose="020B0502020202020204" pitchFamily="34" charset="0"/>
                <a:cs typeface="Calibri" panose="020F0502020204030204" pitchFamily="34" charset="0"/>
                <a:hlinkClick r:id="rId2"/>
              </a:rPr>
              <a:t>proforma</a:t>
            </a:r>
            <a:r>
              <a:rPr lang="en-GB" sz="2200" b="1" dirty="0">
                <a:solidFill>
                  <a:srgbClr val="203864"/>
                </a:solidFill>
                <a:latin typeface="Century Gothic" panose="020B0502020202020204" pitchFamily="34" charset="0"/>
                <a:cs typeface="Calibri" panose="020F0502020204030204" pitchFamily="34" charset="0"/>
              </a:rPr>
              <a:t>: </a:t>
            </a:r>
            <a:r>
              <a:rPr lang="en-GB" sz="2200" dirty="0">
                <a:solidFill>
                  <a:srgbClr val="203864"/>
                </a:solidFill>
                <a:latin typeface="Century Gothic" panose="020B0502020202020204" pitchFamily="34" charset="0"/>
                <a:cs typeface="Calibri" panose="020F0502020204030204" pitchFamily="34" charset="0"/>
              </a:rPr>
              <a:t>principles and use </a:t>
            </a:r>
            <a:r>
              <a:rPr lang="en-GB" sz="2200" b="1" dirty="0">
                <a:solidFill>
                  <a:srgbClr val="203864"/>
                </a:solidFill>
                <a:latin typeface="Century Gothic" panose="020B0502020202020204" pitchFamily="34" charset="0"/>
                <a:cs typeface="Calibri" panose="020F0502020204030204" pitchFamily="34" charset="0"/>
              </a:rPr>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10217647" cy="867128"/>
          </a:xfrm>
          <a:prstGeom prst="rect">
            <a:avLst/>
          </a:prstGeom>
        </p:spPr>
      </p:pic>
      <p:sp>
        <p:nvSpPr>
          <p:cNvPr id="8" name="Title 1"/>
          <p:cNvSpPr txBox="1">
            <a:spLocks/>
          </p:cNvSpPr>
          <p:nvPr/>
        </p:nvSpPr>
        <p:spPr>
          <a:xfrm>
            <a:off x="289764" y="400476"/>
            <a:ext cx="9403903"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b="1" dirty="0" smtClean="0">
                <a:solidFill>
                  <a:schemeClr val="bg1"/>
                </a:solidFill>
                <a:latin typeface="Century Gothic" panose="020B0502020202020204" pitchFamily="34" charset="0"/>
              </a:rPr>
              <a:t>Developing </a:t>
            </a:r>
            <a:r>
              <a:rPr lang="en-GB" sz="3200" b="1" dirty="0" smtClean="0">
                <a:solidFill>
                  <a:schemeClr val="bg1"/>
                </a:solidFill>
                <a:latin typeface="Century Gothic" panose="020B0502020202020204" pitchFamily="34" charset="0"/>
              </a:rPr>
              <a:t>good practice </a:t>
            </a:r>
            <a:r>
              <a:rPr lang="en-GB" sz="3200" b="1" dirty="0" smtClean="0">
                <a:solidFill>
                  <a:schemeClr val="bg1"/>
                </a:solidFill>
                <a:latin typeface="Century Gothic" panose="020B0502020202020204" pitchFamily="34" charset="0"/>
              </a:rPr>
              <a:t>in </a:t>
            </a:r>
            <a:r>
              <a:rPr lang="en-GB" sz="3200" b="1" dirty="0" smtClean="0">
                <a:solidFill>
                  <a:schemeClr val="bg1"/>
                </a:solidFill>
                <a:latin typeface="Century Gothic" panose="020B0502020202020204" pitchFamily="34" charset="0"/>
              </a:rPr>
              <a:t>school hubs</a:t>
            </a:r>
            <a:endParaRPr lang="en-GB" sz="3200" b="1" dirty="0">
              <a:solidFill>
                <a:schemeClr val="bg1"/>
              </a:solidFill>
              <a:latin typeface="Century Gothic" panose="020B0502020202020204" pitchFamily="34" charset="0"/>
            </a:endParaRPr>
          </a:p>
        </p:txBody>
      </p:sp>
      <p:sp>
        <p:nvSpPr>
          <p:cNvPr id="9" name="TextBox 8"/>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pic>
        <p:nvPicPr>
          <p:cNvPr id="3" name="Picture 2"/>
          <p:cNvPicPr>
            <a:picLocks noChangeAspect="1"/>
          </p:cNvPicPr>
          <p:nvPr/>
        </p:nvPicPr>
        <p:blipFill>
          <a:blip r:embed="rId4"/>
          <a:stretch>
            <a:fillRect/>
          </a:stretch>
        </p:blipFill>
        <p:spPr>
          <a:xfrm>
            <a:off x="1354667" y="2079929"/>
            <a:ext cx="5677429" cy="3734025"/>
          </a:xfrm>
          <a:prstGeom prst="rect">
            <a:avLst/>
          </a:prstGeom>
          <a:ln w="28575">
            <a:solidFill>
              <a:srgbClr val="002060"/>
            </a:solidFill>
          </a:ln>
        </p:spPr>
      </p:pic>
      <p:pic>
        <p:nvPicPr>
          <p:cNvPr id="10" name="Picture 9"/>
          <p:cNvPicPr>
            <a:picLocks noChangeAspect="1"/>
          </p:cNvPicPr>
          <p:nvPr/>
        </p:nvPicPr>
        <p:blipFill>
          <a:blip r:embed="rId5"/>
          <a:stretch>
            <a:fillRect/>
          </a:stretch>
        </p:blipFill>
        <p:spPr>
          <a:xfrm>
            <a:off x="4361367" y="2618838"/>
            <a:ext cx="5647667" cy="3586699"/>
          </a:xfrm>
          <a:prstGeom prst="rect">
            <a:avLst/>
          </a:prstGeom>
          <a:ln w="28575">
            <a:solidFill>
              <a:srgbClr val="002060"/>
            </a:solidFill>
          </a:ln>
        </p:spPr>
      </p:pic>
    </p:spTree>
    <p:extLst>
      <p:ext uri="{BB962C8B-B14F-4D97-AF65-F5344CB8AC3E}">
        <p14:creationId xmlns:p14="http://schemas.microsoft.com/office/powerpoint/2010/main" val="359068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p:cNvSpPr txBox="1"/>
          <p:nvPr/>
        </p:nvSpPr>
        <p:spPr>
          <a:xfrm>
            <a:off x="1524000" y="1827860"/>
            <a:ext cx="9144000" cy="3970318"/>
          </a:xfrm>
          <a:prstGeom prst="rect">
            <a:avLst/>
          </a:prstGeom>
          <a:noFill/>
        </p:spPr>
        <p:txBody>
          <a:bodyPr wrap="square" rtlCol="0">
            <a:spAutoFit/>
          </a:bodyPr>
          <a:lstStyle/>
          <a:p>
            <a:pPr marL="571500" indent="-571500">
              <a:buFont typeface="Arial" panose="020B0604020202020204" pitchFamily="34" charset="0"/>
              <a:buChar char="•"/>
            </a:pPr>
            <a:r>
              <a:rPr lang="en-GB" sz="3600" dirty="0" smtClean="0">
                <a:solidFill>
                  <a:srgbClr val="002060"/>
                </a:solidFill>
                <a:latin typeface="Century Gothic" panose="020B0502020202020204" pitchFamily="34" charset="0"/>
                <a:cs typeface="Calibri" panose="020F0502020204030204" pitchFamily="34" charset="0"/>
              </a:rPr>
              <a:t>For </a:t>
            </a:r>
            <a:r>
              <a:rPr lang="en-GB" sz="3600" dirty="0">
                <a:solidFill>
                  <a:srgbClr val="002060"/>
                </a:solidFill>
                <a:latin typeface="Century Gothic" panose="020B0502020202020204" pitchFamily="34" charset="0"/>
                <a:cs typeface="Calibri" panose="020F0502020204030204" pitchFamily="34" charset="0"/>
              </a:rPr>
              <a:t>you, what were the key points to emerge in relation to </a:t>
            </a:r>
            <a:r>
              <a:rPr lang="en-GB" sz="3600" b="1" dirty="0">
                <a:solidFill>
                  <a:srgbClr val="002060"/>
                </a:solidFill>
                <a:latin typeface="Century Gothic" panose="020B0502020202020204" pitchFamily="34" charset="0"/>
                <a:cs typeface="Calibri" panose="020F0502020204030204" pitchFamily="34" charset="0"/>
              </a:rPr>
              <a:t>Phonics </a:t>
            </a:r>
            <a:r>
              <a:rPr lang="en-GB" sz="3600" dirty="0">
                <a:solidFill>
                  <a:srgbClr val="002060"/>
                </a:solidFill>
                <a:latin typeface="Century Gothic" panose="020B0502020202020204" pitchFamily="34" charset="0"/>
                <a:cs typeface="Calibri" panose="020F0502020204030204" pitchFamily="34" charset="0"/>
              </a:rPr>
              <a:t>at the residential</a:t>
            </a:r>
            <a:r>
              <a:rPr lang="en-GB" sz="3600" dirty="0" smtClean="0">
                <a:solidFill>
                  <a:srgbClr val="002060"/>
                </a:solidFill>
                <a:latin typeface="Century Gothic" panose="020B0502020202020204" pitchFamily="34" charset="0"/>
                <a:cs typeface="Calibri" panose="020F0502020204030204" pitchFamily="34" charset="0"/>
              </a:rPr>
              <a:t>?</a:t>
            </a:r>
          </a:p>
          <a:p>
            <a:endParaRPr lang="en-GB" sz="3600" dirty="0">
              <a:solidFill>
                <a:srgbClr val="002060"/>
              </a:solidFill>
              <a:latin typeface="Century Gothic" panose="020B0502020202020204" pitchFamily="34" charset="0"/>
              <a:cs typeface="Calibri" panose="020F0502020204030204" pitchFamily="34" charset="0"/>
            </a:endParaRPr>
          </a:p>
          <a:p>
            <a:pPr marL="571500" indent="-571500">
              <a:buFont typeface="Arial" panose="020B0604020202020204" pitchFamily="34" charset="0"/>
              <a:buChar char="•"/>
            </a:pPr>
            <a:r>
              <a:rPr lang="en-GB" sz="3600" dirty="0">
                <a:solidFill>
                  <a:srgbClr val="002060"/>
                </a:solidFill>
                <a:latin typeface="Century Gothic" panose="020B0502020202020204" pitchFamily="34" charset="0"/>
                <a:cs typeface="Calibri" panose="020F0502020204030204" pitchFamily="34" charset="0"/>
              </a:rPr>
              <a:t>Did you leave the residential with any particular </a:t>
            </a:r>
            <a:r>
              <a:rPr lang="en-GB" sz="3600" b="1" dirty="0">
                <a:solidFill>
                  <a:srgbClr val="002060"/>
                </a:solidFill>
                <a:latin typeface="Century Gothic" panose="020B0502020202020204" pitchFamily="34" charset="0"/>
                <a:cs typeface="Calibri" panose="020F0502020204030204" pitchFamily="34" charset="0"/>
              </a:rPr>
              <a:t>questions </a:t>
            </a:r>
            <a:r>
              <a:rPr lang="en-GB" sz="3600" dirty="0">
                <a:solidFill>
                  <a:srgbClr val="002060"/>
                </a:solidFill>
                <a:latin typeface="Century Gothic" panose="020B0502020202020204" pitchFamily="34" charset="0"/>
                <a:cs typeface="Calibri" panose="020F0502020204030204" pitchFamily="34" charset="0"/>
              </a:rPr>
              <a:t>about Phonics in MFL?</a:t>
            </a:r>
            <a:endParaRPr lang="en-GB" sz="1400" dirty="0">
              <a:solidFill>
                <a:srgbClr val="002060"/>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6863"/>
            <a:ext cx="5207903" cy="867128"/>
          </a:xfrm>
          <a:prstGeom prst="rect">
            <a:avLst/>
          </a:prstGeom>
        </p:spPr>
      </p:pic>
      <p:sp>
        <p:nvSpPr>
          <p:cNvPr id="4" name="Title 1"/>
          <p:cNvSpPr txBox="1">
            <a:spLocks/>
          </p:cNvSpPr>
          <p:nvPr/>
        </p:nvSpPr>
        <p:spPr>
          <a:xfrm>
            <a:off x="-1705143" y="400476"/>
            <a:ext cx="7898740"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lgn="ctr"/>
            <a:r>
              <a:rPr lang="en-GB" sz="3600" b="1" dirty="0">
                <a:solidFill>
                  <a:schemeClr val="bg1"/>
                </a:solidFill>
                <a:latin typeface="Century Gothic" panose="020B0502020202020204" pitchFamily="34" charset="0"/>
              </a:rPr>
              <a:t>1. /ə </a:t>
            </a:r>
            <a:r>
              <a:rPr lang="en-GB" sz="3600" b="1" dirty="0" err="1">
                <a:solidFill>
                  <a:schemeClr val="bg1"/>
                </a:solidFill>
                <a:latin typeface="Century Gothic" panose="020B0502020202020204" pitchFamily="34" charset="0"/>
              </a:rPr>
              <a:t>kwɪk</a:t>
            </a:r>
            <a:r>
              <a:rPr lang="en-GB" sz="3600" b="1" dirty="0">
                <a:solidFill>
                  <a:schemeClr val="bg1"/>
                </a:solidFill>
                <a:latin typeface="Century Gothic" panose="020B0502020202020204" pitchFamily="34" charset="0"/>
              </a:rPr>
              <a:t> ˈ</a:t>
            </a:r>
            <a:r>
              <a:rPr lang="en-GB" sz="3600" b="1" dirty="0" err="1">
                <a:solidFill>
                  <a:schemeClr val="bg1"/>
                </a:solidFill>
                <a:latin typeface="Century Gothic" panose="020B0502020202020204" pitchFamily="34" charset="0"/>
              </a:rPr>
              <a:t>ɹiːkap</a:t>
            </a:r>
            <a:r>
              <a:rPr lang="en-GB" sz="3600" b="1" dirty="0">
                <a:solidFill>
                  <a:schemeClr val="bg1"/>
                </a:solidFill>
                <a:latin typeface="Century Gothic" panose="020B0502020202020204" pitchFamily="34" charset="0"/>
              </a:rPr>
              <a:t>/</a:t>
            </a:r>
          </a:p>
        </p:txBody>
      </p:sp>
      <p:sp>
        <p:nvSpPr>
          <p:cNvPr id="5" name="TextBox 4"/>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8709934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1759181" y="1997839"/>
            <a:ext cx="8612605" cy="2862322"/>
          </a:xfrm>
          <a:prstGeom prst="rect">
            <a:avLst/>
          </a:prstGeom>
          <a:noFill/>
        </p:spPr>
        <p:txBody>
          <a:bodyPr wrap="square" rtlCol="0">
            <a:spAutoFit/>
          </a:bodyPr>
          <a:lstStyle/>
          <a:p>
            <a:pPr marL="342900" indent="-342900">
              <a:buFont typeface="Arial" panose="020B0604020202020204" pitchFamily="34" charset="0"/>
              <a:buChar char="•"/>
            </a:pPr>
            <a:r>
              <a:rPr lang="en-GB" sz="3600" dirty="0">
                <a:solidFill>
                  <a:srgbClr val="002060"/>
                </a:solidFill>
                <a:latin typeface="Century Gothic" panose="020B0502020202020204" pitchFamily="34" charset="0"/>
                <a:cs typeface="Calibri" panose="020F0502020204030204" pitchFamily="34" charset="0"/>
              </a:rPr>
              <a:t>Suggested outline and </a:t>
            </a:r>
            <a:r>
              <a:rPr lang="en-GB" sz="3600" dirty="0" err="1">
                <a:solidFill>
                  <a:srgbClr val="002060"/>
                </a:solidFill>
                <a:latin typeface="Century Gothic" panose="020B0502020202020204" pitchFamily="34" charset="0"/>
                <a:cs typeface="Calibri" panose="020F0502020204030204" pitchFamily="34" charset="0"/>
              </a:rPr>
              <a:t>Powerpoint</a:t>
            </a:r>
            <a:r>
              <a:rPr lang="en-GB" sz="3600" dirty="0">
                <a:solidFill>
                  <a:srgbClr val="002060"/>
                </a:solidFill>
                <a:latin typeface="Century Gothic" panose="020B0502020202020204" pitchFamily="34" charset="0"/>
                <a:cs typeface="Calibri" panose="020F0502020204030204" pitchFamily="34" charset="0"/>
              </a:rPr>
              <a:t> </a:t>
            </a:r>
            <a:endParaRPr lang="en-GB" sz="3600" dirty="0" smtClean="0">
              <a:solidFill>
                <a:srgbClr val="002060"/>
              </a:solidFill>
              <a:latin typeface="Century Gothic" panose="020B0502020202020204" pitchFamily="34" charset="0"/>
              <a:cs typeface="Calibri" panose="020F0502020204030204" pitchFamily="34" charset="0"/>
            </a:endParaRPr>
          </a:p>
          <a:p>
            <a:pPr marL="342900" indent="-342900">
              <a:buFont typeface="Arial" panose="020B0604020202020204" pitchFamily="34" charset="0"/>
              <a:buChar char="•"/>
            </a:pPr>
            <a:endParaRPr lang="en-GB" sz="3600" dirty="0">
              <a:solidFill>
                <a:srgbClr val="002060"/>
              </a:solidFill>
              <a:latin typeface="Century Gothic" panose="020B0502020202020204" pitchFamily="34" charset="0"/>
              <a:cs typeface="Calibri" panose="020F0502020204030204" pitchFamily="34" charset="0"/>
            </a:endParaRPr>
          </a:p>
          <a:p>
            <a:pPr marL="342900" indent="-342900">
              <a:buFont typeface="Arial" panose="020B0604020202020204" pitchFamily="34" charset="0"/>
              <a:buChar char="•"/>
            </a:pPr>
            <a:r>
              <a:rPr lang="en-GB" sz="3600" dirty="0">
                <a:solidFill>
                  <a:srgbClr val="002060"/>
                </a:solidFill>
                <a:latin typeface="Century Gothic" panose="020B0502020202020204" pitchFamily="34" charset="0"/>
                <a:cs typeface="Calibri" panose="020F0502020204030204" pitchFamily="34" charset="0"/>
              </a:rPr>
              <a:t>Your thoughts?  </a:t>
            </a:r>
            <a:endParaRPr lang="en-GB" sz="3600" dirty="0" smtClean="0">
              <a:solidFill>
                <a:srgbClr val="002060"/>
              </a:solidFill>
              <a:latin typeface="Century Gothic" panose="020B0502020202020204" pitchFamily="34" charset="0"/>
              <a:cs typeface="Calibri" panose="020F0502020204030204" pitchFamily="34" charset="0"/>
            </a:endParaRPr>
          </a:p>
          <a:p>
            <a:endParaRPr lang="en-GB" sz="3600" dirty="0">
              <a:solidFill>
                <a:srgbClr val="002060"/>
              </a:solidFill>
              <a:latin typeface="Century Gothic" panose="020B0502020202020204" pitchFamily="34" charset="0"/>
              <a:cs typeface="Calibri" panose="020F0502020204030204" pitchFamily="34" charset="0"/>
            </a:endParaRPr>
          </a:p>
          <a:p>
            <a:pPr marL="342900" indent="-342900">
              <a:buFont typeface="Arial" panose="020B0604020202020204" pitchFamily="34" charset="0"/>
              <a:buChar char="•"/>
            </a:pPr>
            <a:r>
              <a:rPr lang="en-GB" sz="3600" dirty="0">
                <a:solidFill>
                  <a:srgbClr val="002060"/>
                </a:solidFill>
                <a:latin typeface="Century Gothic" panose="020B0502020202020204" pitchFamily="34" charset="0"/>
                <a:cs typeface="Calibri" panose="020F0502020204030204" pitchFamily="34" charset="0"/>
              </a:rPr>
              <a:t>Feel free to adapt / </a:t>
            </a:r>
            <a:r>
              <a:rPr lang="en-GB" sz="3600" dirty="0" smtClean="0">
                <a:solidFill>
                  <a:srgbClr val="002060"/>
                </a:solidFill>
                <a:latin typeface="Century Gothic" panose="020B0502020202020204" pitchFamily="34" charset="0"/>
                <a:cs typeface="Calibri" panose="020F0502020204030204" pitchFamily="34" charset="0"/>
              </a:rPr>
              <a:t>personalise</a:t>
            </a:r>
            <a:r>
              <a:rPr lang="en-GB" sz="3600" dirty="0">
                <a:solidFill>
                  <a:srgbClr val="002060"/>
                </a:solidFill>
                <a:latin typeface="Century Gothic" panose="020B0502020202020204" pitchFamily="34" charset="0"/>
                <a:cs typeface="Calibri" panose="020F0502020204030204" pitchFamily="34" charset="0"/>
              </a:rPr>
              <a:t>!</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6863"/>
            <a:ext cx="6748529" cy="867128"/>
          </a:xfrm>
          <a:prstGeom prst="rect">
            <a:avLst/>
          </a:prstGeom>
        </p:spPr>
      </p:pic>
      <p:sp>
        <p:nvSpPr>
          <p:cNvPr id="9" name="Title 1"/>
          <p:cNvSpPr txBox="1">
            <a:spLocks/>
          </p:cNvSpPr>
          <p:nvPr/>
        </p:nvSpPr>
        <p:spPr>
          <a:xfrm>
            <a:off x="289764" y="400476"/>
            <a:ext cx="9403903"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b="1" dirty="0">
                <a:solidFill>
                  <a:schemeClr val="bg1"/>
                </a:solidFill>
                <a:latin typeface="Century Gothic" panose="020B0502020202020204" pitchFamily="34" charset="0"/>
              </a:rPr>
              <a:t>/ˈ</a:t>
            </a:r>
            <a:r>
              <a:rPr lang="en-GB" sz="3200" b="1" dirty="0" err="1">
                <a:solidFill>
                  <a:schemeClr val="bg1"/>
                </a:solidFill>
                <a:latin typeface="Century Gothic" panose="020B0502020202020204" pitchFamily="34" charset="0"/>
              </a:rPr>
              <a:t>planɪŋ</a:t>
            </a:r>
            <a:r>
              <a:rPr lang="en-GB" sz="3200" b="1" dirty="0">
                <a:solidFill>
                  <a:schemeClr val="bg1"/>
                </a:solidFill>
                <a:latin typeface="Century Gothic" panose="020B0502020202020204" pitchFamily="34" charset="0"/>
              </a:rPr>
              <a:t> </a:t>
            </a:r>
            <a:r>
              <a:rPr lang="en-GB" sz="3200" b="1" dirty="0" err="1">
                <a:solidFill>
                  <a:schemeClr val="bg1"/>
                </a:solidFill>
                <a:latin typeface="Century Gothic" panose="020B0502020202020204" pitchFamily="34" charset="0"/>
              </a:rPr>
              <a:t>əˈhɛd</a:t>
            </a:r>
            <a:r>
              <a:rPr lang="en-GB" sz="3200" b="1" dirty="0">
                <a:solidFill>
                  <a:schemeClr val="bg1"/>
                </a:solidFill>
                <a:latin typeface="Century Gothic" panose="020B0502020202020204" pitchFamily="34" charset="0"/>
              </a:rPr>
              <a:t>/ for the TRG</a:t>
            </a:r>
            <a:endParaRPr lang="en-GB" sz="3200" dirty="0">
              <a:solidFill>
                <a:schemeClr val="bg1"/>
              </a:solidFill>
              <a:latin typeface="Century Gothic" panose="020B0502020202020204" pitchFamily="34" charset="0"/>
            </a:endParaRPr>
          </a:p>
          <a:p>
            <a:endParaRPr lang="en-GB" sz="3200" b="1" dirty="0">
              <a:solidFill>
                <a:schemeClr val="bg1"/>
              </a:solidFill>
              <a:latin typeface="Century Gothic" panose="020B0502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991" y="1724124"/>
            <a:ext cx="7150017" cy="3821876"/>
          </a:xfrm>
          <a:prstGeom prst="rect">
            <a:avLst/>
          </a:prstGeom>
        </p:spPr>
      </p:pic>
      <p:sp>
        <p:nvSpPr>
          <p:cNvPr id="10" name="TextBox 9"/>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404343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768439" y="1618519"/>
            <a:ext cx="10655121" cy="523220"/>
          </a:xfrm>
          <a:prstGeom prst="rect">
            <a:avLst/>
          </a:prstGeom>
          <a:noFill/>
        </p:spPr>
        <p:txBody>
          <a:bodyPr wrap="square" rtlCol="0">
            <a:spAutoFit/>
          </a:bodyPr>
          <a:lstStyle/>
          <a:p>
            <a:pPr marL="342900" indent="-342900">
              <a:buFont typeface="Arial" panose="020B0604020202020204" pitchFamily="34" charset="0"/>
              <a:buChar char="•"/>
            </a:pPr>
            <a:r>
              <a:rPr lang="en-GB" sz="2800" dirty="0">
                <a:solidFill>
                  <a:srgbClr val="002060"/>
                </a:solidFill>
                <a:latin typeface="Century Gothic" panose="020B0502020202020204" pitchFamily="34" charset="0"/>
                <a:cs typeface="Calibri" panose="020F0502020204030204" pitchFamily="34" charset="0"/>
              </a:rPr>
              <a:t>Any comments / questions on any of the </a:t>
            </a:r>
            <a:r>
              <a:rPr lang="en-GB" sz="2800" dirty="0" smtClean="0">
                <a:solidFill>
                  <a:srgbClr val="002060"/>
                </a:solidFill>
                <a:latin typeface="Century Gothic" panose="020B0502020202020204" pitchFamily="34" charset="0"/>
                <a:cs typeface="Calibri" panose="020F0502020204030204" pitchFamily="34" charset="0"/>
              </a:rPr>
              <a:t>phonics </a:t>
            </a:r>
            <a:r>
              <a:rPr lang="en-GB" sz="2800" dirty="0">
                <a:solidFill>
                  <a:srgbClr val="002060"/>
                </a:solidFill>
                <a:latin typeface="Century Gothic" panose="020B0502020202020204" pitchFamily="34" charset="0"/>
                <a:cs typeface="Calibri" panose="020F0502020204030204" pitchFamily="34" charset="0"/>
              </a:rPr>
              <a:t>articles?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96863"/>
            <a:ext cx="2953554" cy="867128"/>
          </a:xfrm>
          <a:prstGeom prst="rect">
            <a:avLst/>
          </a:prstGeom>
        </p:spPr>
      </p:pic>
      <p:sp>
        <p:nvSpPr>
          <p:cNvPr id="6" name="Title 1"/>
          <p:cNvSpPr txBox="1">
            <a:spLocks/>
          </p:cNvSpPr>
          <p:nvPr/>
        </p:nvSpPr>
        <p:spPr>
          <a:xfrm>
            <a:off x="289764" y="400476"/>
            <a:ext cx="9403903"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b="1" dirty="0">
                <a:solidFill>
                  <a:schemeClr val="bg1"/>
                </a:solidFill>
                <a:latin typeface="Century Gothic" panose="020B0502020202020204" pitchFamily="34" charset="0"/>
              </a:rPr>
              <a:t>/ˈ</a:t>
            </a:r>
            <a:r>
              <a:rPr lang="en-GB" sz="3200" b="1" dirty="0" err="1">
                <a:solidFill>
                  <a:schemeClr val="bg1"/>
                </a:solidFill>
                <a:latin typeface="Century Gothic" panose="020B0502020202020204" pitchFamily="34" charset="0"/>
              </a:rPr>
              <a:t>ɑːtɪkəlz</a:t>
            </a:r>
            <a:r>
              <a:rPr lang="en-GB" sz="3200" b="1" dirty="0">
                <a:solidFill>
                  <a:schemeClr val="bg1"/>
                </a:solidFill>
                <a:latin typeface="Century Gothic" panose="020B0502020202020204" pitchFamily="34" charset="0"/>
              </a:rPr>
              <a:t>/</a:t>
            </a:r>
            <a:endParaRPr lang="en-GB" sz="3200" dirty="0">
              <a:solidFill>
                <a:schemeClr val="bg1"/>
              </a:solidFill>
              <a:latin typeface="Century Gothic" panose="020B0502020202020204" pitchFamily="34" charset="0"/>
            </a:endParaRPr>
          </a:p>
          <a:p>
            <a:endParaRPr lang="en-GB" sz="3200" b="1" dirty="0">
              <a:solidFill>
                <a:schemeClr val="bg1"/>
              </a:solidFill>
              <a:latin typeface="Century Gothic" panose="020B0502020202020204" pitchFamily="34" charset="0"/>
            </a:endParaRPr>
          </a:p>
        </p:txBody>
      </p:sp>
      <p:sp>
        <p:nvSpPr>
          <p:cNvPr id="4" name="TextBox 3"/>
          <p:cNvSpPr txBox="1"/>
          <p:nvPr/>
        </p:nvSpPr>
        <p:spPr>
          <a:xfrm>
            <a:off x="3962399" y="1471910"/>
            <a:ext cx="4267200" cy="5386090"/>
          </a:xfrm>
          <a:prstGeom prst="rect">
            <a:avLst/>
          </a:prstGeom>
          <a:noFill/>
        </p:spPr>
        <p:txBody>
          <a:bodyPr wrap="square" rtlCol="0">
            <a:spAutoFit/>
          </a:bodyPr>
          <a:lstStyle/>
          <a:p>
            <a:pPr algn="ctr"/>
            <a:r>
              <a:rPr lang="en-GB" sz="34400" dirty="0" smtClean="0">
                <a:solidFill>
                  <a:srgbClr val="E56700"/>
                </a:solidFill>
                <a:latin typeface="Arial" panose="020B0604020202020204" pitchFamily="34" charset="0"/>
                <a:cs typeface="Arial" panose="020B0604020202020204" pitchFamily="34" charset="0"/>
              </a:rPr>
              <a:t>?</a:t>
            </a:r>
            <a:endParaRPr lang="en-GB" sz="34400" dirty="0">
              <a:solidFill>
                <a:srgbClr val="E56700"/>
              </a:solidFill>
              <a:latin typeface="Arial" panose="020B0604020202020204" pitchFamily="34" charset="0"/>
              <a:cs typeface="Arial" panose="020B0604020202020204" pitchFamily="34" charset="0"/>
            </a:endParaRPr>
          </a:p>
        </p:txBody>
      </p:sp>
      <p:sp>
        <p:nvSpPr>
          <p:cNvPr id="9" name="TextBox 8"/>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90501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812" t="741" r="13125" b="3333"/>
          <a:stretch/>
        </p:blipFill>
        <p:spPr>
          <a:xfrm>
            <a:off x="2919147" y="1451020"/>
            <a:ext cx="6353705" cy="4629000"/>
          </a:xfrm>
          <a:prstGeom prst="rect">
            <a:avLst/>
          </a:prstGeom>
          <a:ln w="38100">
            <a:solidFill>
              <a:srgbClr val="000099"/>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7426816" cy="867128"/>
          </a:xfrm>
          <a:prstGeom prst="rect">
            <a:avLst/>
          </a:prstGeom>
        </p:spPr>
      </p:pic>
      <p:sp>
        <p:nvSpPr>
          <p:cNvPr id="7" name="Title 1"/>
          <p:cNvSpPr txBox="1">
            <a:spLocks/>
          </p:cNvSpPr>
          <p:nvPr/>
        </p:nvSpPr>
        <p:spPr>
          <a:xfrm>
            <a:off x="289764" y="400476"/>
            <a:ext cx="9403903"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b="1" dirty="0">
                <a:solidFill>
                  <a:schemeClr val="bg1"/>
                </a:solidFill>
                <a:latin typeface="Century Gothic" panose="020B0502020202020204" pitchFamily="34" charset="0"/>
              </a:rPr>
              <a:t>/</a:t>
            </a:r>
            <a:r>
              <a:rPr lang="en-GB" sz="3200" b="1" dirty="0" err="1">
                <a:solidFill>
                  <a:schemeClr val="bg1"/>
                </a:solidFill>
                <a:latin typeface="Century Gothic" panose="020B0502020202020204" pitchFamily="34" charset="0"/>
              </a:rPr>
              <a:t>kənˈkluːʒənz</a:t>
            </a:r>
            <a:r>
              <a:rPr lang="en-GB" sz="3200" b="1" dirty="0">
                <a:solidFill>
                  <a:schemeClr val="bg1"/>
                </a:solidFill>
                <a:latin typeface="Century Gothic" panose="020B0502020202020204" pitchFamily="34" charset="0"/>
              </a:rPr>
              <a:t>/ and next steps</a:t>
            </a:r>
            <a:endParaRPr lang="en-GB" sz="3200" dirty="0">
              <a:solidFill>
                <a:schemeClr val="bg1"/>
              </a:solidFill>
              <a:latin typeface="Century Gothic" panose="020B0502020202020204" pitchFamily="34" charset="0"/>
            </a:endParaRPr>
          </a:p>
          <a:p>
            <a:endParaRPr lang="en-GB" sz="3200" b="1" dirty="0">
              <a:solidFill>
                <a:schemeClr val="bg1"/>
              </a:solidFill>
              <a:latin typeface="Century Gothic" panose="020B0502020202020204" pitchFamily="34" charset="0"/>
            </a:endParaRPr>
          </a:p>
        </p:txBody>
      </p:sp>
      <p:sp>
        <p:nvSpPr>
          <p:cNvPr id="8" name="TextBox 7"/>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06271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755561" y="2289100"/>
            <a:ext cx="4447505" cy="2677656"/>
          </a:xfrm>
          <a:prstGeom prst="rect">
            <a:avLst/>
          </a:prstGeom>
          <a:noFill/>
        </p:spPr>
        <p:txBody>
          <a:bodyPr wrap="square" rtlCol="0">
            <a:spAutoFit/>
          </a:bodyPr>
          <a:lstStyle/>
          <a:p>
            <a:pPr marL="342900" indent="-342900">
              <a:buFont typeface="Arial" panose="020B0604020202020204" pitchFamily="34" charset="0"/>
              <a:buChar char="•"/>
            </a:pPr>
            <a:r>
              <a:rPr lang="en-GB" sz="2800" dirty="0">
                <a:solidFill>
                  <a:srgbClr val="002060"/>
                </a:solidFill>
                <a:latin typeface="Century Gothic" panose="020B0502020202020204" pitchFamily="34" charset="0"/>
                <a:cs typeface="Calibri" panose="020F0502020204030204" pitchFamily="34" charset="0"/>
              </a:rPr>
              <a:t>Have we covered everything you wanted us to cover</a:t>
            </a:r>
            <a:r>
              <a:rPr lang="en-GB" sz="2800" dirty="0" smtClean="0">
                <a:solidFill>
                  <a:srgbClr val="002060"/>
                </a:solidFill>
                <a:latin typeface="Century Gothic" panose="020B0502020202020204" pitchFamily="34" charset="0"/>
                <a:cs typeface="Calibri" panose="020F0502020204030204" pitchFamily="34" charset="0"/>
              </a:rPr>
              <a:t>?</a:t>
            </a:r>
          </a:p>
          <a:p>
            <a:endParaRPr lang="en-GB" sz="2800" dirty="0">
              <a:solidFill>
                <a:srgbClr val="002060"/>
              </a:solidFill>
              <a:latin typeface="Century Gothic" panose="020B0502020202020204" pitchFamily="34" charset="0"/>
              <a:cs typeface="Calibri" panose="020F0502020204030204" pitchFamily="34" charset="0"/>
            </a:endParaRPr>
          </a:p>
          <a:p>
            <a:pPr marL="342900" indent="-342900">
              <a:buFont typeface="Arial" panose="020B0604020202020204" pitchFamily="34" charset="0"/>
              <a:buChar char="•"/>
            </a:pPr>
            <a:r>
              <a:rPr lang="en-GB" sz="2800" dirty="0">
                <a:solidFill>
                  <a:srgbClr val="002060"/>
                </a:solidFill>
                <a:latin typeface="Century Gothic" panose="020B0502020202020204" pitchFamily="34" charset="0"/>
                <a:cs typeface="Calibri" panose="020F0502020204030204" pitchFamily="34" charset="0"/>
              </a:rPr>
              <a:t>Do you have any other questions? </a:t>
            </a:r>
          </a:p>
        </p:txBody>
      </p:sp>
      <p:pic>
        <p:nvPicPr>
          <p:cNvPr id="2" name="Picture 1"/>
          <p:cNvPicPr>
            <a:picLocks noChangeAspect="1"/>
          </p:cNvPicPr>
          <p:nvPr/>
        </p:nvPicPr>
        <p:blipFill rotWithShape="1">
          <a:blip r:embed="rId2"/>
          <a:srcRect l="13125" t="1112" r="13646" b="555"/>
          <a:stretch/>
        </p:blipFill>
        <p:spPr>
          <a:xfrm>
            <a:off x="5753503" y="1332864"/>
            <a:ext cx="6076950" cy="4590129"/>
          </a:xfrm>
          <a:prstGeom prst="rect">
            <a:avLst/>
          </a:prstGeom>
          <a:ln w="38100">
            <a:solidFill>
              <a:srgbClr val="000099"/>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6995815" cy="867128"/>
          </a:xfrm>
          <a:prstGeom prst="rect">
            <a:avLst/>
          </a:prstGeom>
        </p:spPr>
      </p:pic>
      <p:sp>
        <p:nvSpPr>
          <p:cNvPr id="6" name="Title 1"/>
          <p:cNvSpPr txBox="1">
            <a:spLocks/>
          </p:cNvSpPr>
          <p:nvPr/>
        </p:nvSpPr>
        <p:spPr>
          <a:xfrm>
            <a:off x="289764" y="400476"/>
            <a:ext cx="9403903"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b="1" dirty="0">
                <a:solidFill>
                  <a:schemeClr val="bg1"/>
                </a:solidFill>
                <a:latin typeface="Century Gothic" panose="020B0502020202020204" pitchFamily="34" charset="0"/>
              </a:rPr>
              <a:t>Conclusions and next steps</a:t>
            </a:r>
            <a:endParaRPr lang="en-GB" sz="3200" dirty="0">
              <a:solidFill>
                <a:schemeClr val="bg1"/>
              </a:solidFill>
              <a:latin typeface="Century Gothic" panose="020B0502020202020204" pitchFamily="34" charset="0"/>
            </a:endParaRPr>
          </a:p>
          <a:p>
            <a:endParaRPr lang="en-GB" sz="3200" b="1" dirty="0">
              <a:solidFill>
                <a:schemeClr val="bg1"/>
              </a:solidFill>
              <a:latin typeface="Century Gothic" panose="020B0502020202020204" pitchFamily="34" charset="0"/>
            </a:endParaRPr>
          </a:p>
        </p:txBody>
      </p:sp>
      <p:sp>
        <p:nvSpPr>
          <p:cNvPr id="7" name="TextBox 6"/>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94200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399245" y="1560749"/>
            <a:ext cx="11393510" cy="4739759"/>
          </a:xfrm>
          <a:prstGeom prst="rect">
            <a:avLst/>
          </a:prstGeom>
          <a:noFill/>
        </p:spPr>
        <p:txBody>
          <a:bodyPr wrap="square" rtlCol="0">
            <a:spAutoFit/>
          </a:bodyPr>
          <a:lstStyle/>
          <a:p>
            <a:pPr marL="342900" indent="-342900">
              <a:buFont typeface="Arial" panose="020B0604020202020204" pitchFamily="34" charset="0"/>
              <a:buChar char="•"/>
            </a:pPr>
            <a:r>
              <a:rPr lang="en-GB" b="1" dirty="0">
                <a:solidFill>
                  <a:srgbClr val="FF552D"/>
                </a:solidFill>
                <a:latin typeface="Century Gothic" panose="020B0502020202020204" pitchFamily="34" charset="0"/>
                <a:cs typeface="Calibri" panose="020F0502020204030204" pitchFamily="34" charset="0"/>
              </a:rPr>
              <a:t>Teacher Research Group (TRG) </a:t>
            </a:r>
            <a:r>
              <a:rPr lang="en-GB" sz="1600" dirty="0">
                <a:solidFill>
                  <a:srgbClr val="FF552D"/>
                </a:solidFill>
                <a:latin typeface="Century Gothic" panose="020B0502020202020204" pitchFamily="34" charset="0"/>
                <a:cs typeface="Calibri" panose="020F0502020204030204" pitchFamily="34" charset="0"/>
              </a:rPr>
              <a:t/>
            </a:r>
            <a:br>
              <a:rPr lang="en-GB" sz="1600" dirty="0">
                <a:solidFill>
                  <a:srgbClr val="FF552D"/>
                </a:solidFill>
                <a:latin typeface="Century Gothic" panose="020B0502020202020204" pitchFamily="34" charset="0"/>
                <a:cs typeface="Calibri" panose="020F0502020204030204" pitchFamily="34" charset="0"/>
              </a:rPr>
            </a:br>
            <a:r>
              <a:rPr lang="en-GB" sz="1600" i="1" dirty="0">
                <a:solidFill>
                  <a:schemeClr val="accent1">
                    <a:lumMod val="50000"/>
                  </a:schemeClr>
                </a:solidFill>
                <a:latin typeface="Century Gothic" panose="020B0502020202020204" pitchFamily="34" charset="0"/>
                <a:cs typeface="Calibri" panose="020F0502020204030204" pitchFamily="34" charset="0"/>
              </a:rPr>
              <a:t>Communicate early via email – directing teachers to the Phonics research summaries, inviting them to bring along any existing phonics resources they use, and suggesting they might like to trial the read-aloud tasks with a couple of students</a:t>
            </a:r>
          </a:p>
          <a:p>
            <a:pPr marL="342900" indent="-342900">
              <a:buFont typeface="Arial" panose="020B0604020202020204" pitchFamily="34" charset="0"/>
              <a:buChar char="•"/>
            </a:pPr>
            <a:r>
              <a:rPr lang="en-GB" b="1" dirty="0">
                <a:solidFill>
                  <a:srgbClr val="FF552D"/>
                </a:solidFill>
                <a:latin typeface="Century Gothic" panose="020B0502020202020204" pitchFamily="34" charset="0"/>
                <a:cs typeface="Calibri" panose="020F0502020204030204" pitchFamily="34" charset="0"/>
              </a:rPr>
              <a:t>Video parts of lessons where you focus on phonics</a:t>
            </a:r>
            <a:r>
              <a:rPr lang="en-GB" sz="1600" dirty="0">
                <a:solidFill>
                  <a:srgbClr val="FF552D"/>
                </a:solidFill>
                <a:latin typeface="Century Gothic" panose="020B0502020202020204" pitchFamily="34" charset="0"/>
                <a:cs typeface="Calibri" panose="020F0502020204030204" pitchFamily="34" charset="0"/>
              </a:rPr>
              <a:t/>
            </a:r>
            <a:br>
              <a:rPr lang="en-GB" sz="1600" dirty="0">
                <a:solidFill>
                  <a:srgbClr val="FF552D"/>
                </a:solidFill>
                <a:latin typeface="Century Gothic" panose="020B0502020202020204" pitchFamily="34" charset="0"/>
                <a:cs typeface="Calibri" panose="020F0502020204030204" pitchFamily="34" charset="0"/>
              </a:rPr>
            </a:br>
            <a:r>
              <a:rPr lang="en-GB" sz="1600" i="1" dirty="0">
                <a:solidFill>
                  <a:schemeClr val="accent1">
                    <a:lumMod val="50000"/>
                  </a:schemeClr>
                </a:solidFill>
                <a:latin typeface="Century Gothic" panose="020B0502020202020204" pitchFamily="34" charset="0"/>
                <a:cs typeface="Calibri" panose="020F0502020204030204" pitchFamily="34" charset="0"/>
              </a:rPr>
              <a:t>If possible ahead of the TRG, so you can share as part of that session. Upload to VEO and tag.  Let your link specialist know that the video is there, and s/he will also tag.</a:t>
            </a:r>
          </a:p>
          <a:p>
            <a:pPr marL="342900" indent="-342900">
              <a:buFont typeface="Arial" panose="020B0604020202020204" pitchFamily="34" charset="0"/>
              <a:buChar char="•"/>
            </a:pPr>
            <a:r>
              <a:rPr lang="en-GB" b="1" dirty="0">
                <a:solidFill>
                  <a:srgbClr val="FF552D"/>
                </a:solidFill>
                <a:latin typeface="Century Gothic" panose="020B0502020202020204" pitchFamily="34" charset="0"/>
                <a:cs typeface="Calibri" panose="020F0502020204030204" pitchFamily="34" charset="0"/>
              </a:rPr>
              <a:t>Plan and resource</a:t>
            </a:r>
            <a:r>
              <a:rPr lang="en-GB" sz="1600" b="1" dirty="0">
                <a:solidFill>
                  <a:srgbClr val="FF552D"/>
                </a:solidFill>
                <a:latin typeface="Century Gothic" panose="020B0502020202020204" pitchFamily="34" charset="0"/>
                <a:cs typeface="Calibri" panose="020F0502020204030204" pitchFamily="34" charset="0"/>
              </a:rPr>
              <a:t/>
            </a:r>
            <a:br>
              <a:rPr lang="en-GB" sz="1600" b="1" dirty="0">
                <a:solidFill>
                  <a:srgbClr val="FF552D"/>
                </a:solidFill>
                <a:latin typeface="Century Gothic" panose="020B0502020202020204" pitchFamily="34" charset="0"/>
                <a:cs typeface="Calibri" panose="020F0502020204030204" pitchFamily="34" charset="0"/>
              </a:rPr>
            </a:br>
            <a:r>
              <a:rPr lang="en-GB" sz="1600" i="1" dirty="0">
                <a:solidFill>
                  <a:schemeClr val="accent1">
                    <a:lumMod val="50000"/>
                  </a:schemeClr>
                </a:solidFill>
                <a:latin typeface="Century Gothic" panose="020B0502020202020204" pitchFamily="34" charset="0"/>
                <a:cs typeface="Calibri" panose="020F0502020204030204" pitchFamily="34" charset="0"/>
              </a:rPr>
              <a:t>Following the TRG, keep in touch with your Hub schools, sharing anything you create (or adapt from an NCELP resource).  Resources will be added frequently to the website (and from end March to the Resource Portal).  Encourage Hub teachers to share with you (and us).  Send resources to </a:t>
            </a:r>
            <a:r>
              <a:rPr lang="en-GB" sz="1600" i="1" dirty="0">
                <a:solidFill>
                  <a:schemeClr val="accent1">
                    <a:lumMod val="50000"/>
                  </a:schemeClr>
                </a:solidFill>
                <a:latin typeface="Century Gothic" panose="020B0502020202020204" pitchFamily="34" charset="0"/>
                <a:cs typeface="Calibri" panose="020F0502020204030204" pitchFamily="34" charset="0"/>
                <a:hlinkClick r:id="rId2"/>
              </a:rPr>
              <a:t>Enquiries@ncelp.org.uk</a:t>
            </a:r>
            <a:r>
              <a:rPr lang="en-GB" sz="1600" i="1" dirty="0">
                <a:solidFill>
                  <a:schemeClr val="accent1">
                    <a:lumMod val="50000"/>
                  </a:schemeClr>
                </a:solidFill>
                <a:latin typeface="Century Gothic" panose="020B0502020202020204" pitchFamily="34" charset="0"/>
                <a:cs typeface="Calibri" panose="020F0502020204030204" pitchFamily="34" charset="0"/>
              </a:rPr>
              <a:t> in the first instance – we are happy to help with copyright free images / audio recordings etc..</a:t>
            </a:r>
          </a:p>
          <a:p>
            <a:pPr marL="342900" indent="-342900">
              <a:buFont typeface="Arial" panose="020B0604020202020204" pitchFamily="34" charset="0"/>
              <a:buChar char="•"/>
            </a:pPr>
            <a:r>
              <a:rPr lang="en-GB" b="1" dirty="0">
                <a:solidFill>
                  <a:srgbClr val="FF552D"/>
                </a:solidFill>
                <a:latin typeface="Century Gothic" panose="020B0502020202020204" pitchFamily="34" charset="0"/>
                <a:cs typeface="Calibri" panose="020F0502020204030204" pitchFamily="34" charset="0"/>
              </a:rPr>
              <a:t>Teach and reflect</a:t>
            </a:r>
            <a:r>
              <a:rPr lang="en-GB" sz="1600" b="1" dirty="0">
                <a:solidFill>
                  <a:srgbClr val="FF552D"/>
                </a:solidFill>
                <a:latin typeface="Century Gothic" panose="020B0502020202020204" pitchFamily="34" charset="0"/>
                <a:cs typeface="Calibri" panose="020F0502020204030204" pitchFamily="34" charset="0"/>
              </a:rPr>
              <a:t/>
            </a:r>
            <a:br>
              <a:rPr lang="en-GB" sz="1600" b="1" dirty="0">
                <a:solidFill>
                  <a:srgbClr val="FF552D"/>
                </a:solidFill>
                <a:latin typeface="Century Gothic" panose="020B0502020202020204" pitchFamily="34" charset="0"/>
                <a:cs typeface="Calibri" panose="020F0502020204030204" pitchFamily="34" charset="0"/>
              </a:rPr>
            </a:br>
            <a:r>
              <a:rPr lang="en-GB" sz="1600" i="1" dirty="0">
                <a:solidFill>
                  <a:schemeClr val="accent1">
                    <a:lumMod val="50000"/>
                  </a:schemeClr>
                </a:solidFill>
                <a:latin typeface="Century Gothic" panose="020B0502020202020204" pitchFamily="34" charset="0"/>
                <a:cs typeface="Calibri" panose="020F0502020204030204" pitchFamily="34" charset="0"/>
              </a:rPr>
              <a:t>Make phonics teaching the focus of your next planned visit / observation.  Use the observation schedule as the framework for feedback.  Share the document with us  </a:t>
            </a:r>
            <a:r>
              <a:rPr lang="en-GB" sz="1600" i="1" dirty="0">
                <a:solidFill>
                  <a:schemeClr val="accent1">
                    <a:lumMod val="50000"/>
                  </a:schemeClr>
                </a:solidFill>
                <a:latin typeface="Century Gothic" panose="020B0502020202020204" pitchFamily="34" charset="0"/>
                <a:cs typeface="Calibri" panose="020F0502020204030204" pitchFamily="34" charset="0"/>
                <a:hlinkClick r:id="rId2"/>
              </a:rPr>
              <a:t>Enquiries@ncelp.org.uk</a:t>
            </a:r>
            <a:r>
              <a:rPr lang="en-GB" sz="1600" i="1" dirty="0">
                <a:solidFill>
                  <a:schemeClr val="accent1">
                    <a:lumMod val="50000"/>
                  </a:schemeClr>
                </a:solidFill>
                <a:latin typeface="Century Gothic" panose="020B0502020202020204" pitchFamily="34" charset="0"/>
                <a:cs typeface="Calibri" panose="020F0502020204030204" pitchFamily="34" charset="0"/>
              </a:rPr>
              <a:t> .</a:t>
            </a:r>
          </a:p>
          <a:p>
            <a:pPr marL="342900" indent="-342900">
              <a:buFont typeface="Arial" panose="020B0604020202020204" pitchFamily="34" charset="0"/>
              <a:buChar char="•"/>
            </a:pPr>
            <a:r>
              <a:rPr lang="en-GB" b="1" dirty="0">
                <a:solidFill>
                  <a:srgbClr val="FF552D"/>
                </a:solidFill>
                <a:latin typeface="Century Gothic" panose="020B0502020202020204" pitchFamily="34" charset="0"/>
                <a:cs typeface="Calibri" panose="020F0502020204030204" pitchFamily="34" charset="0"/>
              </a:rPr>
              <a:t>Remind yourself of your next key dates:  Vocabulary Half-Day CPD and Vocabulary TRGs</a:t>
            </a:r>
            <a:r>
              <a:rPr lang="en-GB" sz="1600" b="1" dirty="0">
                <a:solidFill>
                  <a:srgbClr val="FF552D"/>
                </a:solidFill>
                <a:latin typeface="Century Gothic" panose="020B0502020202020204" pitchFamily="34" charset="0"/>
                <a:cs typeface="Calibri" panose="020F0502020204030204" pitchFamily="34" charset="0"/>
              </a:rPr>
              <a:t/>
            </a:r>
            <a:br>
              <a:rPr lang="en-GB" sz="1600" b="1" dirty="0">
                <a:solidFill>
                  <a:srgbClr val="FF552D"/>
                </a:solidFill>
                <a:latin typeface="Century Gothic" panose="020B0502020202020204" pitchFamily="34" charset="0"/>
                <a:cs typeface="Calibri" panose="020F0502020204030204" pitchFamily="34" charset="0"/>
              </a:rPr>
            </a:br>
            <a:r>
              <a:rPr lang="en-GB" sz="1600" i="1" dirty="0">
                <a:solidFill>
                  <a:schemeClr val="accent1">
                    <a:lumMod val="50000"/>
                  </a:schemeClr>
                </a:solidFill>
                <a:latin typeface="Century Gothic" panose="020B0502020202020204" pitchFamily="34" charset="0"/>
                <a:cs typeface="Calibri" panose="020F0502020204030204" pitchFamily="34" charset="0"/>
              </a:rPr>
              <a:t>NB:  All Lead Schools should have submitted their action planning documentation by 1 March.</a:t>
            </a:r>
          </a:p>
          <a:p>
            <a:pPr marL="342900" indent="-342900">
              <a:buFont typeface="Arial" panose="020B0604020202020204" pitchFamily="34" charset="0"/>
              <a:buChar char="•"/>
            </a:pPr>
            <a:endParaRPr lang="en-GB" sz="2000" b="1" dirty="0">
              <a:solidFill>
                <a:srgbClr val="FF552D"/>
              </a:solidFill>
              <a:latin typeface="Century Gothic" panose="020B0502020202020204" pitchFamily="34" charset="0"/>
              <a:cs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6995815" cy="867128"/>
          </a:xfrm>
          <a:prstGeom prst="rect">
            <a:avLst/>
          </a:prstGeom>
        </p:spPr>
      </p:pic>
      <p:sp>
        <p:nvSpPr>
          <p:cNvPr id="5" name="Title 1"/>
          <p:cNvSpPr txBox="1">
            <a:spLocks/>
          </p:cNvSpPr>
          <p:nvPr/>
        </p:nvSpPr>
        <p:spPr>
          <a:xfrm>
            <a:off x="289764" y="400476"/>
            <a:ext cx="9403903"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b="1" dirty="0">
                <a:solidFill>
                  <a:schemeClr val="bg1"/>
                </a:solidFill>
                <a:latin typeface="Century Gothic" panose="020B0502020202020204" pitchFamily="34" charset="0"/>
              </a:rPr>
              <a:t>Conclusions and next steps</a:t>
            </a:r>
            <a:endParaRPr lang="en-GB" sz="3200" dirty="0">
              <a:solidFill>
                <a:schemeClr val="bg1"/>
              </a:solidFill>
              <a:latin typeface="Century Gothic" panose="020B0502020202020204" pitchFamily="34" charset="0"/>
            </a:endParaRPr>
          </a:p>
          <a:p>
            <a:endParaRPr lang="en-GB" sz="3200" b="1" dirty="0">
              <a:solidFill>
                <a:schemeClr val="bg1"/>
              </a:solidFill>
              <a:latin typeface="Century Gothic" panose="020B0502020202020204" pitchFamily="34" charset="0"/>
            </a:endParaRPr>
          </a:p>
        </p:txBody>
      </p:sp>
      <p:sp>
        <p:nvSpPr>
          <p:cNvPr id="6" name="TextBox 5"/>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346504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98201" y="1449734"/>
            <a:ext cx="11195598" cy="4339650"/>
          </a:xfrm>
          <a:prstGeom prst="rect">
            <a:avLst/>
          </a:prstGeom>
          <a:solidFill>
            <a:schemeClr val="bg1"/>
          </a:solidFill>
        </p:spPr>
        <p:txBody>
          <a:bodyPr wrap="square" rtlCol="0">
            <a:spAutoFit/>
          </a:bodyPr>
          <a:lstStyle/>
          <a:p>
            <a:pPr marL="342900" indent="-342900">
              <a:spcAft>
                <a:spcPts val="600"/>
              </a:spcAft>
              <a:buFont typeface="+mj-lt"/>
              <a:buAutoNum type="arabicPeriod"/>
            </a:pPr>
            <a:r>
              <a:rPr lang="en-GB" sz="2100" dirty="0">
                <a:solidFill>
                  <a:srgbClr val="073763"/>
                </a:solidFill>
                <a:latin typeface="Century Gothic" panose="020B0502020202020204" pitchFamily="34" charset="0"/>
                <a:ea typeface="Calibri" panose="020F0502020204030204" pitchFamily="34" charset="0"/>
              </a:rPr>
              <a:t>A list of target graphemes for each of 3 languages</a:t>
            </a:r>
          </a:p>
          <a:p>
            <a:pPr marL="342900" indent="-342900">
              <a:spcAft>
                <a:spcPts val="600"/>
              </a:spcAft>
              <a:buFont typeface="+mj-lt"/>
              <a:buAutoNum type="arabicPeriod"/>
            </a:pPr>
            <a:r>
              <a:rPr lang="en-GB" sz="2100" dirty="0">
                <a:solidFill>
                  <a:srgbClr val="073763"/>
                </a:solidFill>
                <a:latin typeface="Century Gothic" panose="020B0502020202020204" pitchFamily="34" charset="0"/>
                <a:ea typeface="Calibri" panose="020F0502020204030204" pitchFamily="34" charset="0"/>
              </a:rPr>
              <a:t>Idea about order and frequency of phonics </a:t>
            </a:r>
            <a:r>
              <a:rPr lang="en-GB" sz="2100" dirty="0" smtClean="0">
                <a:solidFill>
                  <a:srgbClr val="073763"/>
                </a:solidFill>
                <a:latin typeface="Century Gothic" panose="020B0502020202020204" pitchFamily="34" charset="0"/>
                <a:ea typeface="Calibri" panose="020F0502020204030204" pitchFamily="34" charset="0"/>
              </a:rPr>
              <a:t>teaching</a:t>
            </a:r>
            <a:endParaRPr lang="en-GB" sz="2100" dirty="0">
              <a:solidFill>
                <a:srgbClr val="073763"/>
              </a:solidFill>
              <a:latin typeface="Century Gothic" panose="020B0502020202020204" pitchFamily="34" charset="0"/>
              <a:ea typeface="Calibri" panose="020F0502020204030204" pitchFamily="34" charset="0"/>
            </a:endParaRPr>
          </a:p>
          <a:p>
            <a:pPr marL="342900" indent="-342900">
              <a:spcAft>
                <a:spcPts val="600"/>
              </a:spcAft>
              <a:buFont typeface="+mj-lt"/>
              <a:buAutoNum type="arabicPeriod"/>
            </a:pPr>
            <a:r>
              <a:rPr lang="en-GB" sz="2100" dirty="0">
                <a:solidFill>
                  <a:srgbClr val="073763"/>
                </a:solidFill>
                <a:latin typeface="Century Gothic" panose="020B0502020202020204" pitchFamily="34" charset="0"/>
                <a:ea typeface="Calibri" panose="020F0502020204030204" pitchFamily="34" charset="0"/>
              </a:rPr>
              <a:t>More examples of resources to teach </a:t>
            </a:r>
            <a:r>
              <a:rPr lang="en-GB" sz="2100" dirty="0" smtClean="0">
                <a:solidFill>
                  <a:srgbClr val="073763"/>
                </a:solidFill>
                <a:latin typeface="Century Gothic" panose="020B0502020202020204" pitchFamily="34" charset="0"/>
                <a:ea typeface="Calibri" panose="020F0502020204030204" pitchFamily="34" charset="0"/>
              </a:rPr>
              <a:t>it</a:t>
            </a:r>
            <a:endParaRPr lang="en-GB" sz="2100" dirty="0">
              <a:solidFill>
                <a:srgbClr val="073763"/>
              </a:solidFill>
              <a:latin typeface="Century Gothic" panose="020B0502020202020204" pitchFamily="34" charset="0"/>
              <a:ea typeface="Calibri" panose="020F0502020204030204" pitchFamily="34" charset="0"/>
            </a:endParaRPr>
          </a:p>
          <a:p>
            <a:pPr marL="342900" indent="-342900">
              <a:spcAft>
                <a:spcPts val="600"/>
              </a:spcAft>
              <a:buFont typeface="+mj-lt"/>
              <a:buAutoNum type="arabicPeriod"/>
            </a:pPr>
            <a:r>
              <a:rPr lang="en-GB" sz="2100" dirty="0">
                <a:solidFill>
                  <a:srgbClr val="073763"/>
                </a:solidFill>
                <a:latin typeface="Century Gothic" panose="020B0502020202020204" pitchFamily="34" charset="0"/>
                <a:ea typeface="Calibri" panose="020F0502020204030204" pitchFamily="34" charset="0"/>
              </a:rPr>
              <a:t>Bank of sentences that could be used to test different </a:t>
            </a:r>
            <a:r>
              <a:rPr lang="en-GB" sz="2100" dirty="0" smtClean="0">
                <a:solidFill>
                  <a:srgbClr val="073763"/>
                </a:solidFill>
                <a:latin typeface="Century Gothic" panose="020B0502020202020204" pitchFamily="34" charset="0"/>
                <a:ea typeface="Calibri" panose="020F0502020204030204" pitchFamily="34" charset="0"/>
              </a:rPr>
              <a:t>sounds</a:t>
            </a:r>
            <a:endParaRPr lang="en-GB" sz="2100" dirty="0">
              <a:solidFill>
                <a:srgbClr val="073763"/>
              </a:solidFill>
              <a:latin typeface="Century Gothic" panose="020B0502020202020204" pitchFamily="34" charset="0"/>
              <a:ea typeface="Calibri" panose="020F0502020204030204" pitchFamily="34" charset="0"/>
            </a:endParaRPr>
          </a:p>
          <a:p>
            <a:pPr marL="342900" indent="-342900">
              <a:spcAft>
                <a:spcPts val="600"/>
              </a:spcAft>
              <a:buFont typeface="+mj-lt"/>
              <a:buAutoNum type="arabicPeriod"/>
            </a:pPr>
            <a:r>
              <a:rPr lang="en-GB" sz="2100" dirty="0">
                <a:solidFill>
                  <a:srgbClr val="073763"/>
                </a:solidFill>
                <a:latin typeface="Century Gothic" panose="020B0502020202020204" pitchFamily="34" charset="0"/>
                <a:ea typeface="Calibri" panose="020F0502020204030204" pitchFamily="34" charset="0"/>
              </a:rPr>
              <a:t>How to assess and track phonics knowledge </a:t>
            </a:r>
            <a:r>
              <a:rPr lang="en-GB" sz="2100" dirty="0" smtClean="0">
                <a:solidFill>
                  <a:srgbClr val="073763"/>
                </a:solidFill>
                <a:latin typeface="Century Gothic" panose="020B0502020202020204" pitchFamily="34" charset="0"/>
                <a:ea typeface="Calibri" panose="020F0502020204030204" pitchFamily="34" charset="0"/>
              </a:rPr>
              <a:t>development</a:t>
            </a:r>
            <a:endParaRPr lang="en-GB" sz="2100" dirty="0">
              <a:solidFill>
                <a:srgbClr val="073763"/>
              </a:solidFill>
              <a:latin typeface="Century Gothic" panose="020B0502020202020204" pitchFamily="34" charset="0"/>
              <a:ea typeface="Calibri" panose="020F0502020204030204" pitchFamily="34" charset="0"/>
            </a:endParaRPr>
          </a:p>
          <a:p>
            <a:pPr marL="342900" indent="-342900">
              <a:spcAft>
                <a:spcPts val="600"/>
              </a:spcAft>
              <a:buFont typeface="+mj-lt"/>
              <a:buAutoNum type="arabicPeriod"/>
            </a:pPr>
            <a:r>
              <a:rPr lang="en-GB" sz="2100" dirty="0">
                <a:solidFill>
                  <a:srgbClr val="073763"/>
                </a:solidFill>
                <a:latin typeface="Century Gothic" panose="020B0502020202020204" pitchFamily="34" charset="0"/>
                <a:ea typeface="Calibri" panose="020F0502020204030204" pitchFamily="34" charset="0"/>
              </a:rPr>
              <a:t>Ideas for how phonics teaching continues beyond beginner level</a:t>
            </a:r>
          </a:p>
          <a:p>
            <a:pPr marL="342900" indent="-342900">
              <a:spcAft>
                <a:spcPts val="600"/>
              </a:spcAft>
              <a:buFont typeface="+mj-lt"/>
              <a:buAutoNum type="arabicPeriod"/>
            </a:pPr>
            <a:r>
              <a:rPr lang="en-GB" sz="2100" dirty="0">
                <a:solidFill>
                  <a:srgbClr val="073763"/>
                </a:solidFill>
                <a:latin typeface="Century Gothic" panose="020B0502020202020204" pitchFamily="34" charset="0"/>
                <a:ea typeface="Calibri" panose="020F0502020204030204" pitchFamily="34" charset="0"/>
              </a:rPr>
              <a:t>Elaborate the principles of resource design – I am keen to be producing resources within a guided framework</a:t>
            </a:r>
          </a:p>
          <a:p>
            <a:pPr marL="342900" indent="-342900">
              <a:spcAft>
                <a:spcPts val="600"/>
              </a:spcAft>
              <a:buFont typeface="+mj-lt"/>
              <a:buAutoNum type="arabicPeriod"/>
            </a:pPr>
            <a:r>
              <a:rPr lang="en-GB" sz="2100" dirty="0">
                <a:solidFill>
                  <a:srgbClr val="073763"/>
                </a:solidFill>
                <a:latin typeface="Century Gothic" panose="020B0502020202020204" pitchFamily="34" charset="0"/>
                <a:ea typeface="Calibri" panose="020F0502020204030204" pitchFamily="34" charset="0"/>
              </a:rPr>
              <a:t>Feedback on any resources we have produced so </a:t>
            </a:r>
            <a:r>
              <a:rPr lang="en-GB" sz="2100" dirty="0" smtClean="0">
                <a:solidFill>
                  <a:srgbClr val="073763"/>
                </a:solidFill>
                <a:latin typeface="Century Gothic" panose="020B0502020202020204" pitchFamily="34" charset="0"/>
                <a:ea typeface="Calibri" panose="020F0502020204030204" pitchFamily="34" charset="0"/>
              </a:rPr>
              <a:t>far</a:t>
            </a:r>
            <a:endParaRPr lang="en-GB" sz="2100" dirty="0">
              <a:solidFill>
                <a:srgbClr val="073763"/>
              </a:solidFill>
              <a:latin typeface="Century Gothic" panose="020B0502020202020204" pitchFamily="34" charset="0"/>
              <a:ea typeface="Calibri" panose="020F0502020204030204" pitchFamily="34" charset="0"/>
            </a:endParaRPr>
          </a:p>
          <a:p>
            <a:pPr marL="342900" indent="-342900">
              <a:spcAft>
                <a:spcPts val="600"/>
              </a:spcAft>
              <a:buFont typeface="+mj-lt"/>
              <a:buAutoNum type="arabicPeriod"/>
            </a:pPr>
            <a:r>
              <a:rPr lang="en-GB" sz="2100" dirty="0">
                <a:solidFill>
                  <a:srgbClr val="073763"/>
                </a:solidFill>
                <a:latin typeface="Century Gothic" panose="020B0502020202020204" pitchFamily="34" charset="0"/>
                <a:ea typeface="Calibri" panose="020F0502020204030204" pitchFamily="34" charset="0"/>
              </a:rPr>
              <a:t>Recommendations for resources to be looking at prior to the next phonics </a:t>
            </a:r>
            <a:r>
              <a:rPr lang="en-GB" sz="2100" dirty="0" smtClean="0">
                <a:solidFill>
                  <a:srgbClr val="073763"/>
                </a:solidFill>
                <a:latin typeface="Century Gothic" panose="020B0502020202020204" pitchFamily="34" charset="0"/>
                <a:ea typeface="Calibri" panose="020F0502020204030204" pitchFamily="34" charset="0"/>
              </a:rPr>
              <a:t>session</a:t>
            </a:r>
            <a:endParaRPr lang="en-GB" sz="2100" dirty="0">
              <a:solidFill>
                <a:srgbClr val="073763"/>
              </a:solidFill>
              <a:latin typeface="Century Gothic" panose="020B0502020202020204" pitchFamily="34" charset="0"/>
              <a:ea typeface="Calibri" panose="020F0502020204030204" pitchFamily="34" charset="0"/>
            </a:endParaRPr>
          </a:p>
          <a:p>
            <a:pPr marL="342900" indent="-342900">
              <a:spcAft>
                <a:spcPts val="600"/>
              </a:spcAft>
              <a:buFont typeface="+mj-lt"/>
              <a:buAutoNum type="arabicPeriod"/>
            </a:pPr>
            <a:r>
              <a:rPr lang="en-GB" sz="2100" dirty="0">
                <a:solidFill>
                  <a:srgbClr val="073763"/>
                </a:solidFill>
                <a:latin typeface="Century Gothic" panose="020B0502020202020204" pitchFamily="34" charset="0"/>
                <a:ea typeface="Calibri" panose="020F0502020204030204" pitchFamily="34" charset="0"/>
              </a:rPr>
              <a:t>How to ‘sell it’ to hub schools and colleagues </a:t>
            </a:r>
            <a:endParaRPr lang="en-GB" sz="2100" dirty="0">
              <a:latin typeface="Century Gothic" panose="020B0502020202020204" pitchFamily="34" charset="0"/>
            </a:endParaRPr>
          </a:p>
        </p:txBody>
      </p:sp>
      <p:sp>
        <p:nvSpPr>
          <p:cNvPr id="6" name="TextBox 5"/>
          <p:cNvSpPr txBox="1"/>
          <p:nvPr/>
        </p:nvSpPr>
        <p:spPr>
          <a:xfrm>
            <a:off x="1524000" y="5837939"/>
            <a:ext cx="9144000" cy="400110"/>
          </a:xfrm>
          <a:prstGeom prst="rect">
            <a:avLst/>
          </a:prstGeom>
          <a:noFill/>
        </p:spPr>
        <p:txBody>
          <a:bodyPr wrap="square" rtlCol="0">
            <a:spAutoFit/>
          </a:bodyPr>
          <a:lstStyle/>
          <a:p>
            <a:pPr algn="ctr">
              <a:spcBef>
                <a:spcPts val="600"/>
              </a:spcBef>
              <a:spcAft>
                <a:spcPts val="600"/>
              </a:spcAft>
            </a:pPr>
            <a:r>
              <a:rPr lang="en-GB" sz="2000" dirty="0">
                <a:solidFill>
                  <a:srgbClr val="FF552D"/>
                </a:solidFill>
                <a:latin typeface="Century Gothic" panose="020B0502020202020204" pitchFamily="34" charset="0"/>
                <a:cs typeface="Calibri" panose="020F0502020204030204" pitchFamily="34" charset="0"/>
                <a:sym typeface="Wingdings" panose="05000000000000000000" pitchFamily="2" charset="2"/>
              </a:rPr>
              <a:t> We’ll try to address these points in today’s session!</a:t>
            </a:r>
            <a:endParaRPr lang="en-GB" sz="2000" dirty="0">
              <a:solidFill>
                <a:srgbClr val="FF552D"/>
              </a:solidFill>
              <a:latin typeface="Century Gothic" panose="020B0502020202020204" pitchFamily="34" charset="0"/>
              <a:cs typeface="Calibri" panose="020F05020202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6863"/>
            <a:ext cx="9325023" cy="867128"/>
          </a:xfrm>
          <a:prstGeom prst="rect">
            <a:avLst/>
          </a:prstGeom>
        </p:spPr>
      </p:pic>
      <p:sp>
        <p:nvSpPr>
          <p:cNvPr id="8" name="Title 1"/>
          <p:cNvSpPr txBox="1">
            <a:spLocks/>
          </p:cNvSpPr>
          <p:nvPr/>
        </p:nvSpPr>
        <p:spPr>
          <a:xfrm>
            <a:off x="105090" y="400476"/>
            <a:ext cx="7898740"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lgn="ctr"/>
            <a:r>
              <a:rPr lang="en-GB" sz="3600" b="1" dirty="0">
                <a:solidFill>
                  <a:schemeClr val="bg1"/>
                </a:solidFill>
                <a:latin typeface="Century Gothic" panose="020B0502020202020204" pitchFamily="34" charset="0"/>
              </a:rPr>
              <a:t>/ˈ</a:t>
            </a:r>
            <a:r>
              <a:rPr lang="en-GB" sz="3600" b="1" dirty="0" err="1">
                <a:solidFill>
                  <a:schemeClr val="bg1"/>
                </a:solidFill>
                <a:latin typeface="Century Gothic" panose="020B0502020202020204" pitchFamily="34" charset="0"/>
              </a:rPr>
              <a:t>fiːdbak</a:t>
            </a:r>
            <a:r>
              <a:rPr lang="en-GB" sz="3600" b="1" dirty="0">
                <a:solidFill>
                  <a:schemeClr val="bg1"/>
                </a:solidFill>
                <a:latin typeface="Century Gothic" panose="020B0502020202020204" pitchFamily="34" charset="0"/>
              </a:rPr>
              <a:t> </a:t>
            </a:r>
            <a:r>
              <a:rPr lang="en-GB" sz="3600" b="1" dirty="0" err="1">
                <a:solidFill>
                  <a:schemeClr val="bg1"/>
                </a:solidFill>
                <a:latin typeface="Century Gothic" panose="020B0502020202020204" pitchFamily="34" charset="0"/>
              </a:rPr>
              <a:t>fɹəm</a:t>
            </a:r>
            <a:r>
              <a:rPr lang="en-GB" sz="3600" b="1" dirty="0">
                <a:solidFill>
                  <a:schemeClr val="bg1"/>
                </a:solidFill>
                <a:latin typeface="Century Gothic" panose="020B0502020202020204" pitchFamily="34" charset="0"/>
              </a:rPr>
              <a:t> </a:t>
            </a:r>
            <a:r>
              <a:rPr lang="en-GB" sz="3600" b="1" dirty="0" err="1">
                <a:solidFill>
                  <a:schemeClr val="bg1"/>
                </a:solidFill>
                <a:latin typeface="Century Gothic" panose="020B0502020202020204" pitchFamily="34" charset="0"/>
              </a:rPr>
              <a:t>ɹɛzɪˈdɛnʃəl</a:t>
            </a:r>
            <a:r>
              <a:rPr lang="en-GB" sz="3600" b="1" dirty="0">
                <a:solidFill>
                  <a:schemeClr val="bg1"/>
                </a:solidFill>
                <a:latin typeface="Century Gothic" panose="020B0502020202020204" pitchFamily="34" charset="0"/>
              </a:rPr>
              <a:t> - ˈ</a:t>
            </a:r>
            <a:r>
              <a:rPr lang="en-GB" sz="3600" b="1" dirty="0" err="1">
                <a:solidFill>
                  <a:schemeClr val="bg1"/>
                </a:solidFill>
                <a:latin typeface="Century Gothic" panose="020B0502020202020204" pitchFamily="34" charset="0"/>
              </a:rPr>
              <a:t>wɪʃlɪst</a:t>
            </a:r>
            <a:r>
              <a:rPr lang="en-GB" sz="3600" b="1" dirty="0" smtClean="0">
                <a:solidFill>
                  <a:schemeClr val="bg1"/>
                </a:solidFill>
                <a:latin typeface="Century Gothic" panose="020B0502020202020204" pitchFamily="34" charset="0"/>
              </a:rPr>
              <a:t>/</a:t>
            </a:r>
            <a:endParaRPr lang="en-GB" sz="3600" dirty="0">
              <a:solidFill>
                <a:schemeClr val="bg1"/>
              </a:solidFill>
              <a:latin typeface="Century Gothic" panose="020B0502020202020204" pitchFamily="34" charset="0"/>
            </a:endParaRPr>
          </a:p>
        </p:txBody>
      </p:sp>
      <p:sp>
        <p:nvSpPr>
          <p:cNvPr id="9" name="TextBox 8"/>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428972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32091" y="3129747"/>
            <a:ext cx="11065633" cy="1323439"/>
          </a:xfrm>
          <a:prstGeom prst="rect">
            <a:avLst/>
          </a:prstGeom>
          <a:noFill/>
        </p:spPr>
        <p:txBody>
          <a:bodyPr wrap="square" rtlCol="0">
            <a:spAutoFit/>
          </a:bodyPr>
          <a:lstStyle/>
          <a:p>
            <a:pPr marL="571500" indent="-571500">
              <a:spcBef>
                <a:spcPts val="600"/>
              </a:spcBef>
              <a:spcAft>
                <a:spcPts val="600"/>
              </a:spcAft>
              <a:buFont typeface="+mj-lt"/>
              <a:buAutoNum type="arabicPeriod"/>
            </a:pPr>
            <a:r>
              <a:rPr lang="en-GB" sz="2000" dirty="0">
                <a:solidFill>
                  <a:srgbClr val="FF552D"/>
                </a:solidFill>
                <a:latin typeface="Century Gothic" panose="020B0502020202020204" pitchFamily="34" charset="0"/>
                <a:cs typeface="Calibri" panose="020F0502020204030204" pitchFamily="34" charset="0"/>
              </a:rPr>
              <a:t>Plan and teach it, as it seems to help a LOT of things</a:t>
            </a:r>
          </a:p>
          <a:p>
            <a:pPr marL="571500" indent="-571500">
              <a:spcBef>
                <a:spcPts val="600"/>
              </a:spcBef>
              <a:spcAft>
                <a:spcPts val="600"/>
              </a:spcAft>
              <a:buFont typeface="+mj-lt"/>
              <a:buAutoNum type="arabicPeriod"/>
            </a:pPr>
            <a:r>
              <a:rPr lang="en-GB" sz="2000" dirty="0">
                <a:solidFill>
                  <a:srgbClr val="FF552D"/>
                </a:solidFill>
                <a:latin typeface="Century Gothic" panose="020B0502020202020204" pitchFamily="34" charset="0"/>
                <a:cs typeface="Calibri" panose="020F0502020204030204" pitchFamily="34" charset="0"/>
              </a:rPr>
              <a:t>Keep going with it (especially French)</a:t>
            </a:r>
          </a:p>
          <a:p>
            <a:pPr marL="571500" indent="-571500">
              <a:spcBef>
                <a:spcPts val="600"/>
              </a:spcBef>
              <a:spcAft>
                <a:spcPts val="600"/>
              </a:spcAft>
              <a:buFont typeface="+mj-lt"/>
              <a:buAutoNum type="arabicPeriod"/>
            </a:pPr>
            <a:r>
              <a:rPr lang="en-GB" sz="2000" dirty="0">
                <a:solidFill>
                  <a:srgbClr val="FF552D"/>
                </a:solidFill>
                <a:latin typeface="Century Gothic" panose="020B0502020202020204" pitchFamily="34" charset="0"/>
                <a:cs typeface="Calibri" panose="020F0502020204030204" pitchFamily="34" charset="0"/>
              </a:rPr>
              <a:t>Keep testing it (especially French)</a:t>
            </a:r>
          </a:p>
        </p:txBody>
      </p:sp>
      <p:pic>
        <p:nvPicPr>
          <p:cNvPr id="2" name="Picture 1"/>
          <p:cNvPicPr>
            <a:picLocks noChangeAspect="1"/>
          </p:cNvPicPr>
          <p:nvPr/>
        </p:nvPicPr>
        <p:blipFill rotWithShape="1">
          <a:blip r:embed="rId2"/>
          <a:srcRect l="5569" t="52194" r="27089" b="34079"/>
          <a:stretch/>
        </p:blipFill>
        <p:spPr>
          <a:xfrm>
            <a:off x="532091" y="1554829"/>
            <a:ext cx="11065633" cy="1255837"/>
          </a:xfrm>
          <a:prstGeom prst="rect">
            <a:avLst/>
          </a:prstGeom>
          <a:ln w="38100">
            <a:solidFill>
              <a:srgbClr val="0033CC"/>
            </a:solidFill>
          </a:ln>
        </p:spPr>
      </p:pic>
      <p:sp>
        <p:nvSpPr>
          <p:cNvPr id="6" name="TextBox 5"/>
          <p:cNvSpPr txBox="1"/>
          <p:nvPr/>
        </p:nvSpPr>
        <p:spPr>
          <a:xfrm>
            <a:off x="9934143" y="2810666"/>
            <a:ext cx="1971623" cy="307777"/>
          </a:xfrm>
          <a:prstGeom prst="rect">
            <a:avLst/>
          </a:prstGeom>
          <a:noFill/>
        </p:spPr>
        <p:txBody>
          <a:bodyPr wrap="square" rtlCol="0">
            <a:spAutoFit/>
          </a:bodyPr>
          <a:lstStyle/>
          <a:p>
            <a:pPr>
              <a:spcBef>
                <a:spcPts val="600"/>
              </a:spcBef>
              <a:spcAft>
                <a:spcPts val="600"/>
              </a:spcAft>
            </a:pPr>
            <a:r>
              <a:rPr lang="en-GB" sz="1400" dirty="0">
                <a:solidFill>
                  <a:srgbClr val="002060"/>
                </a:solidFill>
                <a:latin typeface="Century Gothic" panose="020B0502020202020204" pitchFamily="34" charset="0"/>
                <a:cs typeface="Calibri" panose="020F0502020204030204" pitchFamily="34" charset="0"/>
              </a:rPr>
              <a:t>(TSC Review, 2016)</a:t>
            </a:r>
          </a:p>
        </p:txBody>
      </p:sp>
      <p:sp>
        <p:nvSpPr>
          <p:cNvPr id="8" name="TextBox 7"/>
          <p:cNvSpPr txBox="1"/>
          <p:nvPr/>
        </p:nvSpPr>
        <p:spPr>
          <a:xfrm>
            <a:off x="532091" y="4745094"/>
            <a:ext cx="11158465" cy="1323439"/>
          </a:xfrm>
          <a:prstGeom prst="rect">
            <a:avLst/>
          </a:prstGeom>
          <a:solidFill>
            <a:schemeClr val="bg1"/>
          </a:solidFill>
        </p:spPr>
        <p:txBody>
          <a:bodyPr wrap="square" rtlCol="0">
            <a:spAutoFit/>
          </a:bodyPr>
          <a:lstStyle/>
          <a:p>
            <a:pPr marL="342900" indent="-342900">
              <a:spcBef>
                <a:spcPts val="600"/>
              </a:spcBef>
              <a:spcAft>
                <a:spcPts val="600"/>
              </a:spcAft>
              <a:buFont typeface="Arial" panose="020B0604020202020204" pitchFamily="34" charset="0"/>
              <a:buChar char="•"/>
            </a:pPr>
            <a:r>
              <a:rPr lang="en-GB" sz="2000" dirty="0">
                <a:solidFill>
                  <a:srgbClr val="002060"/>
                </a:solidFill>
                <a:latin typeface="Century Gothic" panose="020B0502020202020204" pitchFamily="34" charset="0"/>
                <a:cs typeface="Calibri" panose="020F0502020204030204" pitchFamily="34" charset="0"/>
              </a:rPr>
              <a:t>Any reflections on these ‘key messages’?</a:t>
            </a:r>
          </a:p>
          <a:p>
            <a:pPr marL="342900" indent="-342900">
              <a:spcBef>
                <a:spcPts val="600"/>
              </a:spcBef>
              <a:spcAft>
                <a:spcPts val="600"/>
              </a:spcAft>
              <a:buFont typeface="Arial" panose="020B0604020202020204" pitchFamily="34" charset="0"/>
              <a:buChar char="•"/>
            </a:pPr>
            <a:r>
              <a:rPr lang="en-GB" sz="2000" dirty="0">
                <a:solidFill>
                  <a:srgbClr val="002060"/>
                </a:solidFill>
                <a:latin typeface="Century Gothic" panose="020B0502020202020204" pitchFamily="34" charset="0"/>
                <a:cs typeface="Calibri" panose="020F0502020204030204" pitchFamily="34" charset="0"/>
              </a:rPr>
              <a:t>In relation to these points, what does current practice look like in your hub schools?</a:t>
            </a:r>
          </a:p>
          <a:p>
            <a:pPr marL="342900" indent="-342900">
              <a:spcBef>
                <a:spcPts val="600"/>
              </a:spcBef>
              <a:spcAft>
                <a:spcPts val="600"/>
              </a:spcAft>
              <a:buFont typeface="Arial" panose="020B0604020202020204" pitchFamily="34" charset="0"/>
              <a:buChar char="•"/>
            </a:pPr>
            <a:r>
              <a:rPr lang="en-GB" sz="2000" dirty="0">
                <a:solidFill>
                  <a:srgbClr val="002060"/>
                </a:solidFill>
                <a:latin typeface="Century Gothic" panose="020B0502020202020204" pitchFamily="34" charset="0"/>
                <a:cs typeface="Calibri" panose="020F0502020204030204" pitchFamily="34" charset="0"/>
              </a:rPr>
              <a:t>What are likely to be the main </a:t>
            </a:r>
            <a:r>
              <a:rPr lang="en-GB" sz="2000" b="1" dirty="0">
                <a:solidFill>
                  <a:srgbClr val="002060"/>
                </a:solidFill>
                <a:latin typeface="Century Gothic" panose="020B0502020202020204" pitchFamily="34" charset="0"/>
                <a:cs typeface="Calibri" panose="020F0502020204030204" pitchFamily="34" charset="0"/>
              </a:rPr>
              <a:t>opportunities </a:t>
            </a:r>
            <a:r>
              <a:rPr lang="en-GB" sz="2000" dirty="0">
                <a:solidFill>
                  <a:srgbClr val="002060"/>
                </a:solidFill>
                <a:latin typeface="Century Gothic" panose="020B0502020202020204" pitchFamily="34" charset="0"/>
                <a:cs typeface="Calibri" panose="020F0502020204030204" pitchFamily="34" charset="0"/>
              </a:rPr>
              <a:t>and </a:t>
            </a:r>
            <a:r>
              <a:rPr lang="en-GB" sz="2000" b="1" dirty="0">
                <a:solidFill>
                  <a:srgbClr val="002060"/>
                </a:solidFill>
                <a:latin typeface="Century Gothic" panose="020B0502020202020204" pitchFamily="34" charset="0"/>
                <a:cs typeface="Calibri" panose="020F0502020204030204" pitchFamily="34" charset="0"/>
              </a:rPr>
              <a:t>threats</a:t>
            </a:r>
            <a:r>
              <a:rPr lang="en-GB" sz="2000" dirty="0">
                <a:solidFill>
                  <a:srgbClr val="002060"/>
                </a:solidFill>
                <a:latin typeface="Century Gothic" panose="020B0502020202020204" pitchFamily="34" charset="0"/>
                <a:cs typeface="Calibri" panose="020F0502020204030204" pitchFamily="34" charset="0"/>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9371440" cy="867128"/>
          </a:xfrm>
          <a:prstGeom prst="rect">
            <a:avLst/>
          </a:prstGeom>
        </p:spPr>
      </p:pic>
      <p:sp>
        <p:nvSpPr>
          <p:cNvPr id="10" name="Title 1"/>
          <p:cNvSpPr txBox="1">
            <a:spLocks/>
          </p:cNvSpPr>
          <p:nvPr/>
        </p:nvSpPr>
        <p:spPr>
          <a:xfrm>
            <a:off x="216489" y="504089"/>
            <a:ext cx="7898740" cy="65990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lgn="ctr"/>
            <a:r>
              <a:rPr lang="en-GB" sz="3600" b="1" dirty="0">
                <a:solidFill>
                  <a:schemeClr val="bg1"/>
                </a:solidFill>
                <a:latin typeface="Century Gothic" panose="020B0502020202020204" pitchFamily="34" charset="0"/>
              </a:rPr>
              <a:t>/</a:t>
            </a:r>
            <a:r>
              <a:rPr lang="en-GB" sz="3600" b="1" dirty="0" err="1">
                <a:solidFill>
                  <a:schemeClr val="bg1"/>
                </a:solidFill>
                <a:latin typeface="Century Gothic" panose="020B0502020202020204" pitchFamily="34" charset="0"/>
              </a:rPr>
              <a:t>ki</a:t>
            </a:r>
            <a:r>
              <a:rPr lang="en-GB" sz="3600" b="1" dirty="0">
                <a:solidFill>
                  <a:schemeClr val="bg1"/>
                </a:solidFill>
                <a:latin typeface="Century Gothic" panose="020B0502020202020204" pitchFamily="34" charset="0"/>
              </a:rPr>
              <a:t>ː </a:t>
            </a:r>
            <a:r>
              <a:rPr lang="en-GB" sz="3600" b="1" dirty="0" err="1">
                <a:solidFill>
                  <a:schemeClr val="bg1"/>
                </a:solidFill>
                <a:latin typeface="Century Gothic" panose="020B0502020202020204" pitchFamily="34" charset="0"/>
              </a:rPr>
              <a:t>tɛɪk</a:t>
            </a:r>
            <a:r>
              <a:rPr lang="en-GB" sz="3600" b="1" dirty="0">
                <a:solidFill>
                  <a:schemeClr val="bg1"/>
                </a:solidFill>
                <a:latin typeface="Century Gothic" panose="020B0502020202020204" pitchFamily="34" charset="0"/>
              </a:rPr>
              <a:t> </a:t>
            </a:r>
            <a:r>
              <a:rPr lang="en-GB" sz="3600" b="1" dirty="0" err="1">
                <a:solidFill>
                  <a:schemeClr val="bg1"/>
                </a:solidFill>
                <a:latin typeface="Century Gothic" panose="020B0502020202020204" pitchFamily="34" charset="0"/>
              </a:rPr>
              <a:t>həʊm</a:t>
            </a:r>
            <a:r>
              <a:rPr lang="en-GB" sz="3600" b="1" dirty="0">
                <a:solidFill>
                  <a:schemeClr val="bg1"/>
                </a:solidFill>
                <a:latin typeface="Century Gothic" panose="020B0502020202020204" pitchFamily="34" charset="0"/>
              </a:rPr>
              <a:t> ˈ</a:t>
            </a:r>
            <a:r>
              <a:rPr lang="en-GB" sz="3600" b="1" dirty="0" err="1">
                <a:solidFill>
                  <a:schemeClr val="bg1"/>
                </a:solidFill>
                <a:latin typeface="Century Gothic" panose="020B0502020202020204" pitchFamily="34" charset="0"/>
              </a:rPr>
              <a:t>mɛsɪdʒəz</a:t>
            </a:r>
            <a:r>
              <a:rPr lang="en-GB" sz="3600" b="1" dirty="0">
                <a:solidFill>
                  <a:schemeClr val="bg1"/>
                </a:solidFill>
                <a:latin typeface="Century Gothic" panose="020B0502020202020204" pitchFamily="34" charset="0"/>
              </a:rPr>
              <a:t>/ – Phonics for Y7-Y9</a:t>
            </a:r>
            <a:endParaRPr lang="en-GB" sz="3600" dirty="0">
              <a:solidFill>
                <a:schemeClr val="bg1"/>
              </a:solidFill>
              <a:latin typeface="Century Gothic" panose="020B0502020202020204" pitchFamily="34" charset="0"/>
            </a:endParaRPr>
          </a:p>
        </p:txBody>
      </p:sp>
      <p:sp>
        <p:nvSpPr>
          <p:cNvPr id="11" name="TextBox 10"/>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86992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bg/>
                                          </p:spTgt>
                                        </p:tgtEl>
                                        <p:attrNameLst>
                                          <p:attrName>style.visibility</p:attrName>
                                        </p:attrNameLst>
                                      </p:cBhvr>
                                      <p:to>
                                        <p:strVal val="visible"/>
                                      </p:to>
                                    </p:set>
                                    <p:animEffect transition="in" filter="fade">
                                      <p:cBhvr>
                                        <p:cTn id="30" dur="500"/>
                                        <p:tgtEl>
                                          <p:spTgt spid="8">
                                            <p:bg/>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Effect transition="in" filter="fade">
                                      <p:cBhvr>
                                        <p:cTn id="35" dur="500"/>
                                        <p:tgtEl>
                                          <p:spTgt spid="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xEl>
                                              <p:pRg st="1" end="1"/>
                                            </p:txEl>
                                          </p:spTgt>
                                        </p:tgtEl>
                                        <p:attrNameLst>
                                          <p:attrName>style.visibility</p:attrName>
                                        </p:attrNameLst>
                                      </p:cBhvr>
                                      <p:to>
                                        <p:strVal val="visible"/>
                                      </p:to>
                                    </p:set>
                                    <p:animEffect transition="in" filter="fade">
                                      <p:cBhvr>
                                        <p:cTn id="40" dur="500"/>
                                        <p:tgtEl>
                                          <p:spTgt spid="8">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xEl>
                                              <p:pRg st="2" end="2"/>
                                            </p:txEl>
                                          </p:spTgt>
                                        </p:tgtEl>
                                        <p:attrNameLst>
                                          <p:attrName>style.visibility</p:attrName>
                                        </p:attrNameLst>
                                      </p:cBhvr>
                                      <p:to>
                                        <p:strVal val="visible"/>
                                      </p:to>
                                    </p:set>
                                    <p:animEffect transition="in" filter="fade">
                                      <p:cBhvr>
                                        <p:cTn id="4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8"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459522" y="1359813"/>
            <a:ext cx="11288430" cy="1200329"/>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cs typeface="Calibri" panose="020F0502020204030204" pitchFamily="34" charset="0"/>
              </a:rPr>
              <a:t>Pre-empting some possible objections and </a:t>
            </a:r>
            <a:r>
              <a:rPr lang="en-GB" sz="2400" b="1" dirty="0" smtClean="0">
                <a:solidFill>
                  <a:srgbClr val="002060"/>
                </a:solidFill>
                <a:latin typeface="Century Gothic" panose="020B0502020202020204" pitchFamily="34" charset="0"/>
                <a:cs typeface="Calibri" panose="020F0502020204030204" pitchFamily="34" charset="0"/>
              </a:rPr>
              <a:t>concerns</a:t>
            </a:r>
            <a:endParaRPr lang="en-GB" sz="2400" dirty="0">
              <a:solidFill>
                <a:srgbClr val="002060"/>
              </a:solidFill>
              <a:latin typeface="Century Gothic" panose="020B0502020202020204" pitchFamily="34" charset="0"/>
              <a:cs typeface="Calibri" panose="020F0502020204030204" pitchFamily="34" charset="0"/>
            </a:endParaRPr>
          </a:p>
          <a:p>
            <a:pPr marL="342900" indent="-342900">
              <a:buFont typeface="Arial" panose="020B0604020202020204" pitchFamily="34" charset="0"/>
              <a:buChar char="•"/>
            </a:pPr>
            <a:r>
              <a:rPr lang="en-GB" sz="2400" dirty="0">
                <a:solidFill>
                  <a:srgbClr val="002060"/>
                </a:solidFill>
                <a:latin typeface="Century Gothic" panose="020B0502020202020204" pitchFamily="34" charset="0"/>
                <a:cs typeface="Calibri" panose="020F0502020204030204" pitchFamily="34" charset="0"/>
              </a:rPr>
              <a:t>What kinds of objections or concerns might Hub teachers raise?</a:t>
            </a:r>
          </a:p>
          <a:p>
            <a:pPr marL="342900" indent="-342900">
              <a:buFont typeface="Arial" panose="020B0604020202020204" pitchFamily="34" charset="0"/>
              <a:buChar char="•"/>
            </a:pPr>
            <a:r>
              <a:rPr lang="en-GB" sz="2400" dirty="0">
                <a:solidFill>
                  <a:srgbClr val="002060"/>
                </a:solidFill>
                <a:latin typeface="Century Gothic" panose="020B0502020202020204" pitchFamily="34" charset="0"/>
                <a:cs typeface="Calibri" panose="020F0502020204030204" pitchFamily="34" charset="0"/>
              </a:rPr>
              <a:t>How would you respond?</a:t>
            </a:r>
          </a:p>
        </p:txBody>
      </p:sp>
      <p:sp>
        <p:nvSpPr>
          <p:cNvPr id="3" name="Rounded Rectangular Callout 2"/>
          <p:cNvSpPr/>
          <p:nvPr/>
        </p:nvSpPr>
        <p:spPr>
          <a:xfrm>
            <a:off x="5723123" y="2755964"/>
            <a:ext cx="6024829" cy="814895"/>
          </a:xfrm>
          <a:prstGeom prst="wedgeRoundRectCallout">
            <a:avLst>
              <a:gd name="adj1" fmla="val -4174"/>
              <a:gd name="adj2" fmla="val 69589"/>
              <a:gd name="adj3" fmla="val 16667"/>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entury Gothic" panose="020B0502020202020204" pitchFamily="34" charset="0"/>
              </a:rPr>
              <a:t>There’s no point teaching Phonics.  They will pick it up on their own.  </a:t>
            </a:r>
          </a:p>
        </p:txBody>
      </p:sp>
      <p:sp>
        <p:nvSpPr>
          <p:cNvPr id="10" name="Rounded Rectangular Callout 9"/>
          <p:cNvSpPr/>
          <p:nvPr/>
        </p:nvSpPr>
        <p:spPr>
          <a:xfrm>
            <a:off x="496656" y="2755965"/>
            <a:ext cx="4808722" cy="814895"/>
          </a:xfrm>
          <a:prstGeom prst="wedgeRoundRectCallout">
            <a:avLst>
              <a:gd name="adj1" fmla="val -4174"/>
              <a:gd name="adj2" fmla="val 69589"/>
              <a:gd name="adj3" fmla="val 16667"/>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entury Gothic" panose="020B0502020202020204" pitchFamily="34" charset="0"/>
              </a:rPr>
              <a:t>I think it will confuse my lower attaining learners.</a:t>
            </a:r>
          </a:p>
        </p:txBody>
      </p:sp>
      <p:sp>
        <p:nvSpPr>
          <p:cNvPr id="11" name="Rounded Rectangular Callout 10"/>
          <p:cNvSpPr/>
          <p:nvPr/>
        </p:nvSpPr>
        <p:spPr>
          <a:xfrm>
            <a:off x="496655" y="3934938"/>
            <a:ext cx="5599345" cy="788903"/>
          </a:xfrm>
          <a:prstGeom prst="wedgeRoundRectCallout">
            <a:avLst>
              <a:gd name="adj1" fmla="val -35252"/>
              <a:gd name="adj2" fmla="val 73037"/>
              <a:gd name="adj3" fmla="val 16667"/>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entury Gothic" panose="020B0502020202020204" pitchFamily="34" charset="0"/>
              </a:rPr>
              <a:t>I can see the point in Spanish and German, but in French it is too complicated.  </a:t>
            </a:r>
          </a:p>
        </p:txBody>
      </p:sp>
      <p:sp>
        <p:nvSpPr>
          <p:cNvPr id="12" name="Rounded Rectangular Callout 11"/>
          <p:cNvSpPr/>
          <p:nvPr/>
        </p:nvSpPr>
        <p:spPr>
          <a:xfrm>
            <a:off x="6447217" y="3934938"/>
            <a:ext cx="5245036" cy="775040"/>
          </a:xfrm>
          <a:prstGeom prst="wedgeRoundRectCallout">
            <a:avLst>
              <a:gd name="adj1" fmla="val 7453"/>
              <a:gd name="adj2" fmla="val 76486"/>
              <a:gd name="adj3" fmla="val 16667"/>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entury Gothic" panose="020B0502020202020204" pitchFamily="34" charset="0"/>
              </a:rPr>
              <a:t>Ideally, I would like to teach this, but there is no time in the Scheme of Work.</a:t>
            </a:r>
          </a:p>
        </p:txBody>
      </p:sp>
      <p:sp>
        <p:nvSpPr>
          <p:cNvPr id="13" name="Rounded Rectangular Callout 12"/>
          <p:cNvSpPr/>
          <p:nvPr/>
        </p:nvSpPr>
        <p:spPr>
          <a:xfrm>
            <a:off x="691602" y="5123195"/>
            <a:ext cx="3286270" cy="793330"/>
          </a:xfrm>
          <a:prstGeom prst="wedgeRoundRectCallout">
            <a:avLst>
              <a:gd name="adj1" fmla="val -34217"/>
              <a:gd name="adj2" fmla="val 70738"/>
              <a:gd name="adj3" fmla="val 16667"/>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entury Gothic" panose="020B0502020202020204" pitchFamily="34" charset="0"/>
              </a:rPr>
              <a:t>My students would find this boring or </a:t>
            </a:r>
            <a:r>
              <a:rPr lang="en-GB" sz="2000" dirty="0" smtClean="0">
                <a:solidFill>
                  <a:schemeClr val="bg1"/>
                </a:solidFill>
                <a:latin typeface="Century Gothic" panose="020B0502020202020204" pitchFamily="34" charset="0"/>
              </a:rPr>
              <a:t>babyish.</a:t>
            </a:r>
            <a:endParaRPr lang="en-GB" sz="2000" dirty="0">
              <a:solidFill>
                <a:schemeClr val="bg1"/>
              </a:solidFill>
              <a:latin typeface="Century Gothic" panose="020B0502020202020204" pitchFamily="34" charset="0"/>
            </a:endParaRPr>
          </a:p>
        </p:txBody>
      </p:sp>
      <p:sp>
        <p:nvSpPr>
          <p:cNvPr id="14" name="Rounded Rectangular Callout 13"/>
          <p:cNvSpPr/>
          <p:nvPr/>
        </p:nvSpPr>
        <p:spPr>
          <a:xfrm>
            <a:off x="4432752" y="5123195"/>
            <a:ext cx="7259502" cy="793330"/>
          </a:xfrm>
          <a:prstGeom prst="wedgeRoundRectCallout">
            <a:avLst>
              <a:gd name="adj1" fmla="val 35285"/>
              <a:gd name="adj2" fmla="val 70738"/>
              <a:gd name="adj3" fmla="val 16667"/>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entury Gothic" panose="020B0502020202020204" pitchFamily="34" charset="0"/>
              </a:rPr>
              <a:t>This is not my priority – my students are already OK at reading.  The other skills are more important to focus on.  </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6863"/>
            <a:ext cx="7482297" cy="867128"/>
          </a:xfrm>
          <a:prstGeom prst="rect">
            <a:avLst/>
          </a:prstGeom>
        </p:spPr>
      </p:pic>
      <p:sp>
        <p:nvSpPr>
          <p:cNvPr id="18" name="Title 1"/>
          <p:cNvSpPr txBox="1">
            <a:spLocks/>
          </p:cNvSpPr>
          <p:nvPr/>
        </p:nvSpPr>
        <p:spPr>
          <a:xfrm>
            <a:off x="-653043" y="400476"/>
            <a:ext cx="7898740"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lgn="ctr"/>
            <a:r>
              <a:rPr lang="en-GB" sz="3600" b="1" dirty="0">
                <a:solidFill>
                  <a:schemeClr val="bg1"/>
                </a:solidFill>
                <a:latin typeface="Century Gothic" panose="020B0502020202020204" pitchFamily="34" charset="0"/>
              </a:rPr>
              <a:t>/</a:t>
            </a:r>
            <a:r>
              <a:rPr lang="en-GB" sz="3600" b="1" dirty="0" err="1">
                <a:solidFill>
                  <a:schemeClr val="bg1"/>
                </a:solidFill>
                <a:latin typeface="Century Gothic" panose="020B0502020202020204" pitchFamily="34" charset="0"/>
              </a:rPr>
              <a:t>ɹaʃəˈnɑːl</a:t>
            </a:r>
            <a:r>
              <a:rPr lang="en-GB" sz="3600" b="1" dirty="0">
                <a:solidFill>
                  <a:schemeClr val="bg1"/>
                </a:solidFill>
                <a:latin typeface="Century Gothic" panose="020B0502020202020204" pitchFamily="34" charset="0"/>
              </a:rPr>
              <a:t>  </a:t>
            </a:r>
            <a:r>
              <a:rPr lang="en-GB" sz="3600" b="1" dirty="0" err="1">
                <a:solidFill>
                  <a:schemeClr val="bg1"/>
                </a:solidFill>
                <a:latin typeface="Century Gothic" panose="020B0502020202020204" pitchFamily="34" charset="0"/>
              </a:rPr>
              <a:t>fə</a:t>
            </a:r>
            <a:r>
              <a:rPr lang="en-GB" sz="3600" b="1" dirty="0">
                <a:solidFill>
                  <a:schemeClr val="bg1"/>
                </a:solidFill>
                <a:latin typeface="Century Gothic" panose="020B0502020202020204" pitchFamily="34" charset="0"/>
              </a:rPr>
              <a:t> ˈ</a:t>
            </a:r>
            <a:r>
              <a:rPr lang="en-GB" sz="3600" b="1" dirty="0" err="1">
                <a:solidFill>
                  <a:schemeClr val="bg1"/>
                </a:solidFill>
                <a:latin typeface="Century Gothic" panose="020B0502020202020204" pitchFamily="34" charset="0"/>
              </a:rPr>
              <a:t>tiːtʃɪŋ</a:t>
            </a:r>
            <a:r>
              <a:rPr lang="en-GB" sz="3600" b="1" dirty="0">
                <a:solidFill>
                  <a:schemeClr val="bg1"/>
                </a:solidFill>
                <a:latin typeface="Century Gothic" panose="020B0502020202020204" pitchFamily="34" charset="0"/>
              </a:rPr>
              <a:t> ˈ</a:t>
            </a:r>
            <a:r>
              <a:rPr lang="en-GB" sz="3600" b="1" dirty="0" err="1">
                <a:solidFill>
                  <a:schemeClr val="bg1"/>
                </a:solidFill>
                <a:latin typeface="Century Gothic" panose="020B0502020202020204" pitchFamily="34" charset="0"/>
              </a:rPr>
              <a:t>fɒnɪks</a:t>
            </a:r>
            <a:r>
              <a:rPr lang="en-GB" sz="3600" b="1" dirty="0">
                <a:solidFill>
                  <a:schemeClr val="bg1"/>
                </a:solidFill>
                <a:latin typeface="Century Gothic" panose="020B0502020202020204" pitchFamily="34" charset="0"/>
              </a:rPr>
              <a:t>/</a:t>
            </a:r>
            <a:endParaRPr lang="en-GB" sz="3600" dirty="0">
              <a:solidFill>
                <a:schemeClr val="bg1"/>
              </a:solidFill>
              <a:latin typeface="Century Gothic" panose="020B0502020202020204" pitchFamily="34" charset="0"/>
            </a:endParaRPr>
          </a:p>
          <a:p>
            <a:pPr algn="ctr"/>
            <a:endParaRPr lang="en-GB" sz="3600" dirty="0">
              <a:solidFill>
                <a:schemeClr val="bg1"/>
              </a:solidFill>
              <a:latin typeface="Century Gothic" panose="020B0502020202020204" pitchFamily="34" charset="0"/>
            </a:endParaRPr>
          </a:p>
        </p:txBody>
      </p:sp>
      <p:sp>
        <p:nvSpPr>
          <p:cNvPr id="19" name="TextBox 18"/>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90122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442175" y="1782534"/>
            <a:ext cx="7126310" cy="4401205"/>
          </a:xfrm>
          <a:prstGeom prst="rect">
            <a:avLst/>
          </a:prstGeom>
          <a:noFill/>
          <a:ln w="31750">
            <a:solidFill>
              <a:srgbClr val="0033CC"/>
            </a:solidFill>
          </a:ln>
        </p:spPr>
        <p:txBody>
          <a:bodyPr wrap="square" rtlCol="0">
            <a:spAutoFit/>
          </a:bodyPr>
          <a:lstStyle/>
          <a:p>
            <a:r>
              <a:rPr lang="en-GB" sz="2000" b="1" dirty="0">
                <a:solidFill>
                  <a:srgbClr val="002060"/>
                </a:solidFill>
                <a:latin typeface="Century Gothic" panose="020B0502020202020204" pitchFamily="34" charset="0"/>
              </a:rPr>
              <a:t>Research (mainly L2 French) suggests:</a:t>
            </a:r>
          </a:p>
          <a:p>
            <a:pPr marL="342900" indent="-342900">
              <a:buFont typeface="Arial" panose="020B0604020202020204" pitchFamily="34" charset="0"/>
              <a:buChar char="•"/>
            </a:pPr>
            <a:r>
              <a:rPr lang="en-GB" sz="2000" dirty="0">
                <a:solidFill>
                  <a:srgbClr val="002060"/>
                </a:solidFill>
                <a:latin typeface="Century Gothic" panose="020B0502020202020204" pitchFamily="34" charset="0"/>
              </a:rPr>
              <a:t>Poor decoding, and limited progress, if not taught.</a:t>
            </a:r>
          </a:p>
          <a:p>
            <a:pPr marL="342900" indent="-342900">
              <a:buFont typeface="Arial" panose="020B0604020202020204" pitchFamily="34" charset="0"/>
              <a:buChar char="•"/>
            </a:pPr>
            <a:r>
              <a:rPr lang="en-GB" sz="2000" dirty="0">
                <a:solidFill>
                  <a:srgbClr val="002060"/>
                </a:solidFill>
                <a:latin typeface="Century Gothic" panose="020B0502020202020204" pitchFamily="34" charset="0"/>
              </a:rPr>
              <a:t>Learners tend to get stuck on ‘read it as if it’s English’</a:t>
            </a:r>
          </a:p>
          <a:p>
            <a:pPr marL="342900" indent="-342900">
              <a:buFont typeface="Arial" panose="020B0604020202020204" pitchFamily="34" charset="0"/>
              <a:buChar char="•"/>
            </a:pPr>
            <a:r>
              <a:rPr lang="en-GB" sz="2000" dirty="0">
                <a:solidFill>
                  <a:srgbClr val="002060"/>
                </a:solidFill>
                <a:latin typeface="Century Gothic" panose="020B0502020202020204" pitchFamily="34" charset="0"/>
              </a:rPr>
              <a:t>Some learners try to move beyond this, but lack knowledge to decode more accurately</a:t>
            </a:r>
          </a:p>
          <a:p>
            <a:pPr marL="342900" indent="-342900">
              <a:buFont typeface="Arial" panose="020B0604020202020204" pitchFamily="34" charset="0"/>
              <a:buChar char="•"/>
            </a:pPr>
            <a:r>
              <a:rPr lang="en-GB" sz="2000" dirty="0">
                <a:solidFill>
                  <a:srgbClr val="002060"/>
                </a:solidFill>
                <a:latin typeface="Century Gothic" panose="020B0502020202020204" pitchFamily="34" charset="0"/>
              </a:rPr>
              <a:t>Phonics can be taught successfully in French – but it’s not quick or easy!</a:t>
            </a:r>
          </a:p>
          <a:p>
            <a:pPr marL="342900" indent="-342900">
              <a:buFont typeface="Arial" panose="020B0604020202020204" pitchFamily="34" charset="0"/>
              <a:buChar char="•"/>
            </a:pPr>
            <a:r>
              <a:rPr lang="en-GB" sz="2000" dirty="0">
                <a:solidFill>
                  <a:srgbClr val="002060"/>
                </a:solidFill>
                <a:latin typeface="Century Gothic" panose="020B0502020202020204" pitchFamily="34" charset="0"/>
              </a:rPr>
              <a:t>Teaching Phonics must be sustained  </a:t>
            </a:r>
          </a:p>
          <a:p>
            <a:pPr marL="342900" indent="-342900">
              <a:buFont typeface="Arial" panose="020B0604020202020204" pitchFamily="34" charset="0"/>
              <a:buChar char="•"/>
            </a:pPr>
            <a:r>
              <a:rPr lang="en-GB" sz="2000" dirty="0">
                <a:solidFill>
                  <a:srgbClr val="002060"/>
                </a:solidFill>
                <a:latin typeface="Century Gothic" panose="020B0502020202020204" pitchFamily="34" charset="0"/>
              </a:rPr>
              <a:t>The benefits of accurate L2 decoding go beyond reading comprehension and include a range of areas </a:t>
            </a:r>
          </a:p>
          <a:p>
            <a:pPr marL="342900" indent="-342900">
              <a:buFont typeface="Arial" panose="020B0604020202020204" pitchFamily="34" charset="0"/>
              <a:buChar char="•"/>
            </a:pPr>
            <a:r>
              <a:rPr lang="en-GB" sz="2000" dirty="0">
                <a:solidFill>
                  <a:srgbClr val="002060"/>
                </a:solidFill>
                <a:latin typeface="Century Gothic" panose="020B0502020202020204" pitchFamily="34" charset="0"/>
              </a:rPr>
              <a:t>Particular benefits for vocabulary learning and learner autonomy    </a:t>
            </a:r>
          </a:p>
          <a:p>
            <a:pPr marL="342900" indent="-342900">
              <a:buFont typeface="Arial" panose="020B0604020202020204" pitchFamily="34" charset="0"/>
              <a:buChar char="•"/>
            </a:pPr>
            <a:r>
              <a:rPr lang="en-GB" sz="2000" dirty="0">
                <a:solidFill>
                  <a:srgbClr val="002060"/>
                </a:solidFill>
                <a:latin typeface="Century Gothic" panose="020B0502020202020204" pitchFamily="34" charset="0"/>
              </a:rPr>
              <a:t>No detriment for other areas of MFL learning </a:t>
            </a:r>
          </a:p>
        </p:txBody>
      </p:sp>
      <p:sp>
        <p:nvSpPr>
          <p:cNvPr id="15" name="TextBox 14"/>
          <p:cNvSpPr txBox="1"/>
          <p:nvPr/>
        </p:nvSpPr>
        <p:spPr>
          <a:xfrm>
            <a:off x="7935777" y="1782534"/>
            <a:ext cx="3831220" cy="4401205"/>
          </a:xfrm>
          <a:prstGeom prst="rect">
            <a:avLst/>
          </a:prstGeom>
          <a:noFill/>
          <a:ln w="31750">
            <a:solidFill>
              <a:srgbClr val="FF552D"/>
            </a:solidFill>
          </a:ln>
        </p:spPr>
        <p:txBody>
          <a:bodyPr wrap="square" rtlCol="0">
            <a:spAutoFit/>
          </a:bodyPr>
          <a:lstStyle/>
          <a:p>
            <a:r>
              <a:rPr lang="en-GB" sz="2000" b="1" dirty="0">
                <a:solidFill>
                  <a:srgbClr val="002060"/>
                </a:solidFill>
                <a:latin typeface="Century Gothic" panose="020B0502020202020204" pitchFamily="34" charset="0"/>
              </a:rPr>
              <a:t>More research is needed into:</a:t>
            </a:r>
          </a:p>
          <a:p>
            <a:pPr marL="285750" indent="-285750">
              <a:buFont typeface="Arial" panose="020B0604020202020204" pitchFamily="34" charset="0"/>
              <a:buChar char="•"/>
            </a:pPr>
            <a:r>
              <a:rPr lang="en-GB" sz="2000" dirty="0">
                <a:solidFill>
                  <a:srgbClr val="002060"/>
                </a:solidFill>
                <a:latin typeface="Century Gothic" panose="020B0502020202020204" pitchFamily="34" charset="0"/>
              </a:rPr>
              <a:t>Learners’ progress in decoding other L2s besides French  </a:t>
            </a:r>
          </a:p>
          <a:p>
            <a:pPr marL="285750" indent="-285750">
              <a:buFont typeface="Arial" panose="020B0604020202020204" pitchFamily="34" charset="0"/>
              <a:buChar char="•"/>
            </a:pPr>
            <a:r>
              <a:rPr lang="en-GB" sz="2000" dirty="0">
                <a:solidFill>
                  <a:srgbClr val="002060"/>
                </a:solidFill>
                <a:latin typeface="Century Gothic" panose="020B0502020202020204" pitchFamily="34" charset="0"/>
              </a:rPr>
              <a:t>The most effective teaching approaches – e.g. synthetic versus analytic </a:t>
            </a:r>
          </a:p>
          <a:p>
            <a:pPr marL="285750" indent="-285750">
              <a:buFont typeface="Arial" panose="020B0604020202020204" pitchFamily="34" charset="0"/>
              <a:buChar char="•"/>
            </a:pPr>
            <a:r>
              <a:rPr lang="en-GB" sz="2000" dirty="0">
                <a:solidFill>
                  <a:srgbClr val="002060"/>
                </a:solidFill>
                <a:latin typeface="Century Gothic" panose="020B0502020202020204" pitchFamily="34" charset="0"/>
              </a:rPr>
              <a:t>Whether different approaches are more effective for different groups of learners and for different languages</a:t>
            </a:r>
            <a:r>
              <a:rPr lang="en-GB" sz="2000" dirty="0" smtClean="0">
                <a:solidFill>
                  <a:srgbClr val="002060"/>
                </a:solidFill>
                <a:latin typeface="Century Gothic" panose="020B0502020202020204" pitchFamily="34" charset="0"/>
              </a:rPr>
              <a:t>.</a:t>
            </a:r>
          </a:p>
        </p:txBody>
      </p:sp>
      <p:sp>
        <p:nvSpPr>
          <p:cNvPr id="16" name="TextBox 15"/>
          <p:cNvSpPr txBox="1"/>
          <p:nvPr/>
        </p:nvSpPr>
        <p:spPr>
          <a:xfrm>
            <a:off x="347730" y="1237668"/>
            <a:ext cx="9144000" cy="430887"/>
          </a:xfrm>
          <a:prstGeom prst="rect">
            <a:avLst/>
          </a:prstGeom>
          <a:noFill/>
        </p:spPr>
        <p:txBody>
          <a:bodyPr wrap="square" rtlCol="0">
            <a:spAutoFit/>
          </a:bodyPr>
          <a:lstStyle/>
          <a:p>
            <a:pPr>
              <a:spcBef>
                <a:spcPts val="600"/>
              </a:spcBef>
              <a:spcAft>
                <a:spcPts val="600"/>
              </a:spcAft>
            </a:pPr>
            <a:r>
              <a:rPr lang="en-GB" sz="2200" b="1" dirty="0">
                <a:solidFill>
                  <a:srgbClr val="FF552D"/>
                </a:solidFill>
                <a:latin typeface="Century Gothic" panose="020B0502020202020204" pitchFamily="34" charset="0"/>
                <a:cs typeface="Calibri" panose="020F0502020204030204" pitchFamily="34" charset="0"/>
              </a:rPr>
              <a:t>Research evidence: findings and gaps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6863"/>
            <a:ext cx="8512935" cy="867128"/>
          </a:xfrm>
          <a:prstGeom prst="rect">
            <a:avLst/>
          </a:prstGeom>
        </p:spPr>
      </p:pic>
      <p:sp>
        <p:nvSpPr>
          <p:cNvPr id="9" name="Title 1"/>
          <p:cNvSpPr txBox="1">
            <a:spLocks/>
          </p:cNvSpPr>
          <p:nvPr/>
        </p:nvSpPr>
        <p:spPr>
          <a:xfrm>
            <a:off x="300039" y="370540"/>
            <a:ext cx="7898740"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smtClean="0">
                <a:solidFill>
                  <a:schemeClr val="bg1"/>
                </a:solidFill>
                <a:latin typeface="Century Gothic" panose="020B0502020202020204" pitchFamily="34" charset="0"/>
              </a:rPr>
              <a:t>Rationale for </a:t>
            </a:r>
            <a:r>
              <a:rPr lang="en-GB" sz="3600" b="1" dirty="0" smtClean="0">
                <a:solidFill>
                  <a:schemeClr val="bg1"/>
                </a:solidFill>
                <a:latin typeface="Century Gothic" panose="020B0502020202020204" pitchFamily="34" charset="0"/>
              </a:rPr>
              <a:t>teaching phonics</a:t>
            </a:r>
            <a:endParaRPr lang="en-GB" sz="3600" b="1" dirty="0">
              <a:solidFill>
                <a:schemeClr val="bg1"/>
              </a:solidFill>
              <a:latin typeface="Century Gothic" panose="020B0502020202020204" pitchFamily="34" charset="0"/>
            </a:endParaRPr>
          </a:p>
        </p:txBody>
      </p:sp>
      <p:sp>
        <p:nvSpPr>
          <p:cNvPr id="10" name="TextBox 9"/>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43470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440891" y="1730084"/>
            <a:ext cx="5843999" cy="4001095"/>
          </a:xfrm>
          <a:prstGeom prst="rect">
            <a:avLst/>
          </a:prstGeom>
          <a:noFill/>
        </p:spPr>
        <p:txBody>
          <a:bodyPr wrap="square" rtlCol="0">
            <a:spAutoFit/>
          </a:bodyPr>
          <a:lstStyle/>
          <a:p>
            <a:pPr>
              <a:spcBef>
                <a:spcPts val="600"/>
              </a:spcBef>
              <a:spcAft>
                <a:spcPts val="600"/>
              </a:spcAft>
            </a:pPr>
            <a:r>
              <a:rPr lang="en-GB" sz="2800" dirty="0">
                <a:solidFill>
                  <a:srgbClr val="002060"/>
                </a:solidFill>
                <a:latin typeface="Century Gothic" panose="020B0502020202020204" pitchFamily="34" charset="0"/>
                <a:cs typeface="Calibri" panose="020F0502020204030204" pitchFamily="34" charset="0"/>
              </a:rPr>
              <a:t>Now read through ‘Handout 6: </a:t>
            </a:r>
            <a:r>
              <a:rPr lang="en-GB" sz="2800" dirty="0">
                <a:solidFill>
                  <a:srgbClr val="002060"/>
                </a:solidFill>
                <a:latin typeface="Century Gothic" panose="020B0502020202020204" pitchFamily="34" charset="0"/>
                <a:cs typeface="Calibri" panose="020F0502020204030204" pitchFamily="34" charset="0"/>
                <a:hlinkClick r:id="rId2"/>
              </a:rPr>
              <a:t>Rationale for teaching phonics</a:t>
            </a:r>
            <a:r>
              <a:rPr lang="en-GB" sz="2800" dirty="0" smtClean="0">
                <a:solidFill>
                  <a:srgbClr val="002060"/>
                </a:solidFill>
                <a:latin typeface="Century Gothic" panose="020B0502020202020204" pitchFamily="34" charset="0"/>
                <a:cs typeface="Calibri" panose="020F0502020204030204" pitchFamily="34" charset="0"/>
              </a:rPr>
              <a:t>’</a:t>
            </a:r>
          </a:p>
          <a:p>
            <a:pPr>
              <a:spcBef>
                <a:spcPts val="600"/>
              </a:spcBef>
              <a:spcAft>
                <a:spcPts val="600"/>
              </a:spcAft>
            </a:pPr>
            <a:endParaRPr lang="en-GB" sz="2800" dirty="0">
              <a:solidFill>
                <a:srgbClr val="002060"/>
              </a:solidFill>
              <a:latin typeface="Century Gothic" panose="020B050202020202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en-GB" sz="2800" dirty="0">
                <a:solidFill>
                  <a:srgbClr val="002060"/>
                </a:solidFill>
                <a:latin typeface="Century Gothic" panose="020B0502020202020204" pitchFamily="34" charset="0"/>
                <a:cs typeface="Calibri" panose="020F0502020204030204" pitchFamily="34" charset="0"/>
              </a:rPr>
              <a:t>This is a key document to use with your Hub </a:t>
            </a:r>
            <a:r>
              <a:rPr lang="en-GB" sz="2800" dirty="0" smtClean="0">
                <a:solidFill>
                  <a:srgbClr val="002060"/>
                </a:solidFill>
                <a:latin typeface="Century Gothic" panose="020B0502020202020204" pitchFamily="34" charset="0"/>
                <a:cs typeface="Calibri" panose="020F0502020204030204" pitchFamily="34" charset="0"/>
              </a:rPr>
              <a:t>Schools </a:t>
            </a:r>
            <a:endParaRPr lang="en-GB" sz="2800" dirty="0">
              <a:solidFill>
                <a:srgbClr val="002060"/>
              </a:solidFill>
              <a:latin typeface="Century Gothic" panose="020B050202020202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r>
              <a:rPr lang="en-GB" sz="2800" dirty="0">
                <a:solidFill>
                  <a:srgbClr val="002060"/>
                </a:solidFill>
                <a:latin typeface="Century Gothic" panose="020B0502020202020204" pitchFamily="34" charset="0"/>
                <a:cs typeface="Calibri" panose="020F0502020204030204" pitchFamily="34" charset="0"/>
              </a:rPr>
              <a:t>Any questions about the points raised in this document?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473779" cy="867128"/>
          </a:xfrm>
          <a:prstGeom prst="rect">
            <a:avLst/>
          </a:prstGeom>
        </p:spPr>
      </p:pic>
      <p:sp>
        <p:nvSpPr>
          <p:cNvPr id="8" name="Title 1"/>
          <p:cNvSpPr txBox="1">
            <a:spLocks/>
          </p:cNvSpPr>
          <p:nvPr/>
        </p:nvSpPr>
        <p:spPr>
          <a:xfrm>
            <a:off x="300039" y="370540"/>
            <a:ext cx="7898740" cy="65990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smtClean="0">
                <a:solidFill>
                  <a:schemeClr val="bg1"/>
                </a:solidFill>
                <a:latin typeface="Century Gothic" panose="020B0502020202020204" pitchFamily="34" charset="0"/>
              </a:rPr>
              <a:t>Rationale for </a:t>
            </a:r>
            <a:r>
              <a:rPr lang="en-GB" sz="3600" b="1" dirty="0" smtClean="0">
                <a:solidFill>
                  <a:schemeClr val="bg1"/>
                </a:solidFill>
                <a:latin typeface="Century Gothic" panose="020B0502020202020204" pitchFamily="34" charset="0"/>
              </a:rPr>
              <a:t>teaching</a:t>
            </a:r>
            <a:endParaRPr lang="en-GB" sz="3600" b="1" dirty="0">
              <a:solidFill>
                <a:schemeClr val="bg1"/>
              </a:solidFill>
              <a:latin typeface="Century Gothic" panose="020B0502020202020204" pitchFamily="34" charset="0"/>
            </a:endParaRPr>
          </a:p>
        </p:txBody>
      </p:sp>
      <p:sp>
        <p:nvSpPr>
          <p:cNvPr id="9" name="TextBox 8"/>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pic>
        <p:nvPicPr>
          <p:cNvPr id="3" name="Picture 2"/>
          <p:cNvPicPr>
            <a:picLocks noChangeAspect="1"/>
          </p:cNvPicPr>
          <p:nvPr/>
        </p:nvPicPr>
        <p:blipFill>
          <a:blip r:embed="rId4"/>
          <a:stretch>
            <a:fillRect/>
          </a:stretch>
        </p:blipFill>
        <p:spPr>
          <a:xfrm rot="475883">
            <a:off x="6866581" y="662862"/>
            <a:ext cx="3669963" cy="5257133"/>
          </a:xfrm>
          <a:prstGeom prst="rect">
            <a:avLst/>
          </a:prstGeom>
          <a:ln w="28575">
            <a:solidFill>
              <a:srgbClr val="002060"/>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71130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465287" y="1411992"/>
            <a:ext cx="10109915" cy="461665"/>
          </a:xfrm>
          <a:prstGeom prst="rect">
            <a:avLst/>
          </a:prstGeom>
          <a:noFill/>
        </p:spPr>
        <p:txBody>
          <a:bodyPr wrap="square" rtlCol="0">
            <a:spAutoFit/>
          </a:bodyPr>
          <a:lstStyle/>
          <a:p>
            <a:pPr>
              <a:spcBef>
                <a:spcPts val="600"/>
              </a:spcBef>
              <a:spcAft>
                <a:spcPts val="600"/>
              </a:spcAft>
            </a:pPr>
            <a:r>
              <a:rPr lang="en-GB" sz="2400" b="1" dirty="0">
                <a:solidFill>
                  <a:srgbClr val="002060"/>
                </a:solidFill>
                <a:latin typeface="Century Gothic" panose="020B0502020202020204" pitchFamily="34" charset="0"/>
                <a:cs typeface="Calibri" panose="020F0502020204030204" pitchFamily="34" charset="0"/>
              </a:rPr>
              <a:t>Which SSC (Sound-Symbol Correspondences) should we teach?</a:t>
            </a:r>
          </a:p>
        </p:txBody>
      </p:sp>
      <p:sp>
        <p:nvSpPr>
          <p:cNvPr id="6" name="TextBox 5"/>
          <p:cNvSpPr txBox="1"/>
          <p:nvPr/>
        </p:nvSpPr>
        <p:spPr>
          <a:xfrm>
            <a:off x="489397" y="2000105"/>
            <a:ext cx="11221792" cy="2246769"/>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GB" sz="2400" dirty="0">
                <a:solidFill>
                  <a:srgbClr val="002060"/>
                </a:solidFill>
                <a:latin typeface="Century Gothic" panose="020B0502020202020204" pitchFamily="34" charset="0"/>
                <a:cs typeface="Calibri" panose="020F0502020204030204" pitchFamily="34" charset="0"/>
              </a:rPr>
              <a:t>Why are we using the term ‘SSC’ rather than the more widely used ‘GPC’ (grapheme-phoneme correspondences</a:t>
            </a:r>
            <a:r>
              <a:rPr lang="en-GB" sz="2400" dirty="0" smtClean="0">
                <a:solidFill>
                  <a:srgbClr val="002060"/>
                </a:solidFill>
                <a:latin typeface="Century Gothic" panose="020B0502020202020204" pitchFamily="34" charset="0"/>
                <a:cs typeface="Calibri" panose="020F0502020204030204" pitchFamily="34" charset="0"/>
              </a:rPr>
              <a:t>’?</a:t>
            </a:r>
          </a:p>
          <a:p>
            <a:pPr marL="342900" indent="-342900">
              <a:spcBef>
                <a:spcPts val="600"/>
              </a:spcBef>
              <a:spcAft>
                <a:spcPts val="600"/>
              </a:spcAft>
              <a:buFont typeface="Arial" panose="020B0604020202020204" pitchFamily="34" charset="0"/>
              <a:buChar char="•"/>
            </a:pPr>
            <a:r>
              <a:rPr lang="en-GB" sz="2400" dirty="0">
                <a:solidFill>
                  <a:srgbClr val="002060"/>
                </a:solidFill>
                <a:latin typeface="Century Gothic" panose="020B0502020202020204" pitchFamily="34" charset="0"/>
                <a:cs typeface="Calibri" panose="020F0502020204030204" pitchFamily="34" charset="0"/>
                <a:sym typeface="Wingdings" panose="05000000000000000000" pitchFamily="2" charset="2"/>
              </a:rPr>
              <a:t> Larger ‘grain sizes’ (orthographic units) may sometimes be more helpful than individual GPC.  For example, in French:</a:t>
            </a:r>
            <a:endParaRPr lang="en-GB" sz="2400" dirty="0">
              <a:solidFill>
                <a:srgbClr val="002060"/>
              </a:solidFill>
              <a:latin typeface="Century Gothic" panose="020B0502020202020204" pitchFamily="34" charset="0"/>
              <a:cs typeface="Calibri" panose="020F0502020204030204" pitchFamily="34" charset="0"/>
            </a:endParaRPr>
          </a:p>
          <a:p>
            <a:pPr marL="342900" indent="-342900">
              <a:spcBef>
                <a:spcPts val="600"/>
              </a:spcBef>
              <a:spcAft>
                <a:spcPts val="600"/>
              </a:spcAft>
              <a:buFont typeface="Arial" panose="020B0604020202020204" pitchFamily="34" charset="0"/>
              <a:buChar char="•"/>
            </a:pPr>
            <a:endParaRPr lang="en-GB" sz="2400" dirty="0">
              <a:solidFill>
                <a:srgbClr val="FF552D"/>
              </a:solidFill>
              <a:latin typeface="Century Gothic" panose="020B0502020202020204" pitchFamily="34" charset="0"/>
              <a:cs typeface="Calibri" panose="020F0502020204030204" pitchFamily="34" charset="0"/>
            </a:endParaRPr>
          </a:p>
        </p:txBody>
      </p:sp>
      <p:sp>
        <p:nvSpPr>
          <p:cNvPr id="8" name="TextBox 7"/>
          <p:cNvSpPr txBox="1"/>
          <p:nvPr/>
        </p:nvSpPr>
        <p:spPr>
          <a:xfrm>
            <a:off x="2518415" y="4055540"/>
            <a:ext cx="1302547" cy="523220"/>
          </a:xfrm>
          <a:prstGeom prst="rect">
            <a:avLst/>
          </a:prstGeom>
          <a:solidFill>
            <a:srgbClr val="E56700"/>
          </a:solidFill>
        </p:spPr>
        <p:txBody>
          <a:bodyPr wrap="square" rtlCol="0">
            <a:spAutoFit/>
          </a:bodyPr>
          <a:lstStyle/>
          <a:p>
            <a:pPr algn="ctr"/>
            <a:r>
              <a:rPr lang="en-GB" sz="2800" b="1" dirty="0">
                <a:solidFill>
                  <a:schemeClr val="bg1"/>
                </a:solidFill>
                <a:latin typeface="Century Gothic" panose="020B0502020202020204" pitchFamily="34" charset="0"/>
                <a:cs typeface="Calibri" panose="020F0502020204030204" pitchFamily="34" charset="0"/>
              </a:rPr>
              <a:t>-</a:t>
            </a:r>
            <a:r>
              <a:rPr lang="en-GB" sz="2800" b="1" dirty="0" err="1">
                <a:solidFill>
                  <a:schemeClr val="bg1"/>
                </a:solidFill>
                <a:latin typeface="Century Gothic" panose="020B0502020202020204" pitchFamily="34" charset="0"/>
                <a:cs typeface="Calibri" panose="020F0502020204030204" pitchFamily="34" charset="0"/>
              </a:rPr>
              <a:t>eur</a:t>
            </a:r>
            <a:endParaRPr lang="en-GB" b="1" dirty="0">
              <a:solidFill>
                <a:schemeClr val="bg1"/>
              </a:solidFill>
              <a:latin typeface="Century Gothic" panose="020B0502020202020204" pitchFamily="34" charset="0"/>
              <a:cs typeface="Calibri" panose="020F0502020204030204" pitchFamily="34" charset="0"/>
            </a:endParaRPr>
          </a:p>
        </p:txBody>
      </p:sp>
      <p:sp>
        <p:nvSpPr>
          <p:cNvPr id="9" name="TextBox 8"/>
          <p:cNvSpPr txBox="1"/>
          <p:nvPr/>
        </p:nvSpPr>
        <p:spPr>
          <a:xfrm>
            <a:off x="4537288" y="4053885"/>
            <a:ext cx="1302547" cy="523220"/>
          </a:xfrm>
          <a:prstGeom prst="rect">
            <a:avLst/>
          </a:prstGeom>
          <a:solidFill>
            <a:srgbClr val="E56700"/>
          </a:solidFill>
        </p:spPr>
        <p:txBody>
          <a:bodyPr wrap="square" rtlCol="0">
            <a:spAutoFit/>
          </a:bodyPr>
          <a:lstStyle/>
          <a:p>
            <a:pPr algn="ctr"/>
            <a:r>
              <a:rPr lang="en-GB" sz="2800" b="1" dirty="0">
                <a:solidFill>
                  <a:schemeClr val="bg1"/>
                </a:solidFill>
                <a:latin typeface="Century Gothic" panose="020B0502020202020204" pitchFamily="34" charset="0"/>
                <a:cs typeface="Calibri" panose="020F0502020204030204" pitchFamily="34" charset="0"/>
              </a:rPr>
              <a:t>-</a:t>
            </a:r>
            <a:r>
              <a:rPr lang="en-GB" sz="2800" b="1" dirty="0" err="1">
                <a:solidFill>
                  <a:schemeClr val="bg1"/>
                </a:solidFill>
                <a:latin typeface="Century Gothic" panose="020B0502020202020204" pitchFamily="34" charset="0"/>
                <a:cs typeface="Calibri" panose="020F0502020204030204" pitchFamily="34" charset="0"/>
              </a:rPr>
              <a:t>aine</a:t>
            </a:r>
            <a:endParaRPr lang="en-GB" b="1" dirty="0">
              <a:solidFill>
                <a:schemeClr val="bg1"/>
              </a:solidFill>
              <a:latin typeface="Century Gothic" panose="020B0502020202020204" pitchFamily="34" charset="0"/>
              <a:cs typeface="Calibri" panose="020F0502020204030204" pitchFamily="34" charset="0"/>
            </a:endParaRPr>
          </a:p>
        </p:txBody>
      </p:sp>
      <p:sp>
        <p:nvSpPr>
          <p:cNvPr id="10" name="TextBox 9"/>
          <p:cNvSpPr txBox="1"/>
          <p:nvPr/>
        </p:nvSpPr>
        <p:spPr>
          <a:xfrm>
            <a:off x="6556161" y="4057707"/>
            <a:ext cx="1302547" cy="523220"/>
          </a:xfrm>
          <a:prstGeom prst="rect">
            <a:avLst/>
          </a:prstGeom>
          <a:solidFill>
            <a:srgbClr val="E56700"/>
          </a:solidFill>
        </p:spPr>
        <p:txBody>
          <a:bodyPr wrap="square" rtlCol="0">
            <a:spAutoFit/>
          </a:bodyPr>
          <a:lstStyle/>
          <a:p>
            <a:pPr algn="ctr"/>
            <a:r>
              <a:rPr lang="en-GB" sz="2800" b="1" dirty="0">
                <a:solidFill>
                  <a:schemeClr val="bg1"/>
                </a:solidFill>
                <a:latin typeface="Century Gothic" panose="020B0502020202020204" pitchFamily="34" charset="0"/>
                <a:cs typeface="Calibri" panose="020F0502020204030204" pitchFamily="34" charset="0"/>
              </a:rPr>
              <a:t>-</a:t>
            </a:r>
            <a:r>
              <a:rPr lang="en-GB" sz="2800" b="1" dirty="0" err="1">
                <a:solidFill>
                  <a:schemeClr val="bg1"/>
                </a:solidFill>
                <a:latin typeface="Century Gothic" panose="020B0502020202020204" pitchFamily="34" charset="0"/>
                <a:cs typeface="Calibri" panose="020F0502020204030204" pitchFamily="34" charset="0"/>
              </a:rPr>
              <a:t>aille</a:t>
            </a:r>
            <a:endParaRPr lang="en-GB" b="1" dirty="0">
              <a:solidFill>
                <a:schemeClr val="bg1"/>
              </a:solidFill>
              <a:latin typeface="Century Gothic" panose="020B0502020202020204" pitchFamily="34" charset="0"/>
              <a:cs typeface="Calibri" panose="020F0502020204030204" pitchFamily="34" charset="0"/>
            </a:endParaRPr>
          </a:p>
        </p:txBody>
      </p:sp>
      <p:sp>
        <p:nvSpPr>
          <p:cNvPr id="11" name="TextBox 10"/>
          <p:cNvSpPr txBox="1"/>
          <p:nvPr/>
        </p:nvSpPr>
        <p:spPr>
          <a:xfrm>
            <a:off x="8575034" y="4053885"/>
            <a:ext cx="1302547" cy="523220"/>
          </a:xfrm>
          <a:prstGeom prst="rect">
            <a:avLst/>
          </a:prstGeom>
          <a:solidFill>
            <a:srgbClr val="E56700"/>
          </a:solidFill>
        </p:spPr>
        <p:txBody>
          <a:bodyPr wrap="square" rtlCol="0">
            <a:spAutoFit/>
          </a:bodyPr>
          <a:lstStyle/>
          <a:p>
            <a:pPr algn="ctr"/>
            <a:r>
              <a:rPr lang="en-GB" sz="2800" b="1" dirty="0">
                <a:solidFill>
                  <a:schemeClr val="bg1"/>
                </a:solidFill>
                <a:latin typeface="Century Gothic" panose="020B0502020202020204" pitchFamily="34" charset="0"/>
                <a:cs typeface="Calibri" panose="020F0502020204030204" pitchFamily="34" charset="0"/>
              </a:rPr>
              <a:t>-</a:t>
            </a:r>
            <a:r>
              <a:rPr lang="en-GB" sz="2800" b="1" dirty="0" err="1">
                <a:solidFill>
                  <a:schemeClr val="bg1"/>
                </a:solidFill>
                <a:latin typeface="Century Gothic" panose="020B0502020202020204" pitchFamily="34" charset="0"/>
                <a:cs typeface="Calibri" panose="020F0502020204030204" pitchFamily="34" charset="0"/>
              </a:rPr>
              <a:t>er</a:t>
            </a:r>
            <a:endParaRPr lang="en-GB" b="1" dirty="0">
              <a:solidFill>
                <a:schemeClr val="bg1"/>
              </a:solidFill>
              <a:latin typeface="Century Gothic" panose="020B0502020202020204" pitchFamily="34" charset="0"/>
              <a:cs typeface="Calibri" panose="020F0502020204030204" pitchFamily="34" charset="0"/>
            </a:endParaRPr>
          </a:p>
        </p:txBody>
      </p:sp>
      <p:sp>
        <p:nvSpPr>
          <p:cNvPr id="12" name="TextBox 11"/>
          <p:cNvSpPr txBox="1"/>
          <p:nvPr/>
        </p:nvSpPr>
        <p:spPr>
          <a:xfrm>
            <a:off x="5520245" y="4839529"/>
            <a:ext cx="1302547" cy="523220"/>
          </a:xfrm>
          <a:prstGeom prst="rect">
            <a:avLst/>
          </a:prstGeom>
          <a:solidFill>
            <a:srgbClr val="E56700"/>
          </a:solidFill>
        </p:spPr>
        <p:txBody>
          <a:bodyPr wrap="square" rtlCol="0">
            <a:spAutoFit/>
          </a:bodyPr>
          <a:lstStyle/>
          <a:p>
            <a:pPr algn="ctr"/>
            <a:r>
              <a:rPr lang="en-GB" sz="2800" b="1" dirty="0">
                <a:solidFill>
                  <a:schemeClr val="bg1"/>
                </a:solidFill>
                <a:latin typeface="Century Gothic" panose="020B0502020202020204" pitchFamily="34" charset="0"/>
                <a:cs typeface="Calibri" panose="020F0502020204030204" pitchFamily="34" charset="0"/>
              </a:rPr>
              <a:t>-</a:t>
            </a:r>
            <a:r>
              <a:rPr lang="en-GB" sz="2800" b="1" dirty="0" err="1">
                <a:solidFill>
                  <a:schemeClr val="bg1"/>
                </a:solidFill>
                <a:latin typeface="Century Gothic" panose="020B0502020202020204" pitchFamily="34" charset="0"/>
                <a:cs typeface="Calibri" panose="020F0502020204030204" pitchFamily="34" charset="0"/>
              </a:rPr>
              <a:t>ille</a:t>
            </a:r>
            <a:endParaRPr lang="en-GB" b="1" dirty="0">
              <a:solidFill>
                <a:schemeClr val="bg1"/>
              </a:solidFill>
              <a:latin typeface="Century Gothic" panose="020B0502020202020204" pitchFamily="34" charset="0"/>
              <a:cs typeface="Calibri" panose="020F0502020204030204" pitchFamily="34" charset="0"/>
            </a:endParaRPr>
          </a:p>
        </p:txBody>
      </p:sp>
      <p:sp>
        <p:nvSpPr>
          <p:cNvPr id="13" name="TextBox 12"/>
          <p:cNvSpPr txBox="1"/>
          <p:nvPr/>
        </p:nvSpPr>
        <p:spPr>
          <a:xfrm>
            <a:off x="7666349" y="4842911"/>
            <a:ext cx="1302547" cy="523220"/>
          </a:xfrm>
          <a:prstGeom prst="rect">
            <a:avLst/>
          </a:prstGeom>
          <a:solidFill>
            <a:srgbClr val="E56700"/>
          </a:solidFill>
        </p:spPr>
        <p:txBody>
          <a:bodyPr wrap="square" rtlCol="0">
            <a:spAutoFit/>
          </a:bodyPr>
          <a:lstStyle/>
          <a:p>
            <a:pPr algn="ctr"/>
            <a:r>
              <a:rPr lang="en-GB" sz="2800" b="1" dirty="0">
                <a:solidFill>
                  <a:schemeClr val="bg1"/>
                </a:solidFill>
                <a:latin typeface="Century Gothic" panose="020B0502020202020204" pitchFamily="34" charset="0"/>
                <a:cs typeface="Calibri" panose="020F0502020204030204" pitchFamily="34" charset="0"/>
              </a:rPr>
              <a:t>-</a:t>
            </a:r>
            <a:r>
              <a:rPr lang="en-GB" sz="2800" b="1" dirty="0" err="1">
                <a:solidFill>
                  <a:schemeClr val="bg1"/>
                </a:solidFill>
                <a:latin typeface="Century Gothic" panose="020B0502020202020204" pitchFamily="34" charset="0"/>
                <a:cs typeface="Calibri" panose="020F0502020204030204" pitchFamily="34" charset="0"/>
              </a:rPr>
              <a:t>ez</a:t>
            </a:r>
            <a:endParaRPr lang="en-GB" b="1" dirty="0">
              <a:solidFill>
                <a:schemeClr val="bg1"/>
              </a:solidFill>
              <a:latin typeface="Century Gothic" panose="020B0502020202020204" pitchFamily="34" charset="0"/>
              <a:cs typeface="Calibri" panose="020F0502020204030204" pitchFamily="34" charset="0"/>
            </a:endParaRPr>
          </a:p>
        </p:txBody>
      </p:sp>
      <p:sp>
        <p:nvSpPr>
          <p:cNvPr id="14" name="TextBox 13"/>
          <p:cNvSpPr txBox="1"/>
          <p:nvPr/>
        </p:nvSpPr>
        <p:spPr>
          <a:xfrm>
            <a:off x="8575034" y="5615644"/>
            <a:ext cx="1302547" cy="523220"/>
          </a:xfrm>
          <a:prstGeom prst="rect">
            <a:avLst/>
          </a:prstGeom>
          <a:solidFill>
            <a:srgbClr val="E56700"/>
          </a:solidFill>
        </p:spPr>
        <p:txBody>
          <a:bodyPr wrap="square" rtlCol="0">
            <a:spAutoFit/>
          </a:bodyPr>
          <a:lstStyle/>
          <a:p>
            <a:pPr algn="ctr"/>
            <a:r>
              <a:rPr lang="en-GB" sz="2800" b="1" dirty="0">
                <a:solidFill>
                  <a:schemeClr val="bg1"/>
                </a:solidFill>
                <a:latin typeface="Century Gothic" panose="020B0502020202020204" pitchFamily="34" charset="0"/>
                <a:cs typeface="Calibri" panose="020F0502020204030204" pitchFamily="34" charset="0"/>
              </a:rPr>
              <a:t>-</a:t>
            </a:r>
            <a:r>
              <a:rPr lang="en-GB" sz="2800" b="1" dirty="0" err="1">
                <a:solidFill>
                  <a:schemeClr val="bg1"/>
                </a:solidFill>
                <a:latin typeface="Century Gothic" panose="020B0502020202020204" pitchFamily="34" charset="0"/>
                <a:cs typeface="Calibri" panose="020F0502020204030204" pitchFamily="34" charset="0"/>
              </a:rPr>
              <a:t>ine</a:t>
            </a:r>
            <a:endParaRPr lang="en-GB" b="1" dirty="0">
              <a:solidFill>
                <a:schemeClr val="bg1"/>
              </a:solidFill>
              <a:latin typeface="Century Gothic" panose="020B0502020202020204" pitchFamily="34" charset="0"/>
              <a:cs typeface="Calibri" panose="020F0502020204030204" pitchFamily="34" charset="0"/>
            </a:endParaRPr>
          </a:p>
        </p:txBody>
      </p:sp>
      <p:sp>
        <p:nvSpPr>
          <p:cNvPr id="15" name="TextBox 14"/>
          <p:cNvSpPr txBox="1"/>
          <p:nvPr/>
        </p:nvSpPr>
        <p:spPr>
          <a:xfrm>
            <a:off x="4537288" y="5615644"/>
            <a:ext cx="1302547" cy="523220"/>
          </a:xfrm>
          <a:prstGeom prst="rect">
            <a:avLst/>
          </a:prstGeom>
          <a:solidFill>
            <a:srgbClr val="E56700"/>
          </a:solidFill>
        </p:spPr>
        <p:txBody>
          <a:bodyPr wrap="square" rtlCol="0">
            <a:spAutoFit/>
          </a:bodyPr>
          <a:lstStyle/>
          <a:p>
            <a:pPr algn="ctr"/>
            <a:r>
              <a:rPr lang="en-GB" sz="2800" b="1" dirty="0">
                <a:solidFill>
                  <a:schemeClr val="bg1"/>
                </a:solidFill>
                <a:latin typeface="Century Gothic" panose="020B0502020202020204" pitchFamily="34" charset="0"/>
                <a:cs typeface="Calibri" panose="020F0502020204030204" pitchFamily="34" charset="0"/>
              </a:rPr>
              <a:t>-</a:t>
            </a:r>
            <a:r>
              <a:rPr lang="en-GB" sz="2800" b="1" dirty="0" err="1">
                <a:solidFill>
                  <a:schemeClr val="bg1"/>
                </a:solidFill>
                <a:latin typeface="Century Gothic" panose="020B0502020202020204" pitchFamily="34" charset="0"/>
                <a:cs typeface="Calibri" panose="020F0502020204030204" pitchFamily="34" charset="0"/>
              </a:rPr>
              <a:t>euille</a:t>
            </a:r>
            <a:endParaRPr lang="en-GB" b="1" dirty="0">
              <a:solidFill>
                <a:schemeClr val="bg1"/>
              </a:solidFill>
              <a:latin typeface="Century Gothic" panose="020B0502020202020204" pitchFamily="34" charset="0"/>
              <a:cs typeface="Calibri" panose="020F0502020204030204" pitchFamily="34" charset="0"/>
            </a:endParaRPr>
          </a:p>
        </p:txBody>
      </p:sp>
      <p:sp>
        <p:nvSpPr>
          <p:cNvPr id="16" name="TextBox 15"/>
          <p:cNvSpPr txBox="1"/>
          <p:nvPr/>
        </p:nvSpPr>
        <p:spPr>
          <a:xfrm>
            <a:off x="6556161" y="5615644"/>
            <a:ext cx="1302547" cy="523220"/>
          </a:xfrm>
          <a:prstGeom prst="rect">
            <a:avLst/>
          </a:prstGeom>
          <a:solidFill>
            <a:srgbClr val="E56700"/>
          </a:solidFill>
        </p:spPr>
        <p:txBody>
          <a:bodyPr wrap="square" rtlCol="0">
            <a:spAutoFit/>
          </a:bodyPr>
          <a:lstStyle/>
          <a:p>
            <a:pPr algn="ctr"/>
            <a:r>
              <a:rPr lang="en-GB" sz="2800" b="1" dirty="0">
                <a:solidFill>
                  <a:schemeClr val="bg1"/>
                </a:solidFill>
                <a:latin typeface="Century Gothic" panose="020B0502020202020204" pitchFamily="34" charset="0"/>
                <a:cs typeface="Calibri" panose="020F0502020204030204" pitchFamily="34" charset="0"/>
              </a:rPr>
              <a:t>-ail</a:t>
            </a:r>
            <a:endParaRPr lang="en-GB" b="1" dirty="0">
              <a:solidFill>
                <a:schemeClr val="bg1"/>
              </a:solidFill>
              <a:latin typeface="Century Gothic" panose="020B0502020202020204" pitchFamily="34" charset="0"/>
              <a:cs typeface="Calibri" panose="020F0502020204030204" pitchFamily="34" charset="0"/>
            </a:endParaRPr>
          </a:p>
        </p:txBody>
      </p:sp>
      <p:sp>
        <p:nvSpPr>
          <p:cNvPr id="17" name="TextBox 16"/>
          <p:cNvSpPr txBox="1"/>
          <p:nvPr/>
        </p:nvSpPr>
        <p:spPr>
          <a:xfrm>
            <a:off x="3374141" y="4839529"/>
            <a:ext cx="1302547" cy="523220"/>
          </a:xfrm>
          <a:prstGeom prst="rect">
            <a:avLst/>
          </a:prstGeom>
          <a:solidFill>
            <a:srgbClr val="E56700"/>
          </a:solidFill>
        </p:spPr>
        <p:txBody>
          <a:bodyPr wrap="square" rtlCol="0">
            <a:spAutoFit/>
          </a:bodyPr>
          <a:lstStyle/>
          <a:p>
            <a:pPr algn="ctr"/>
            <a:r>
              <a:rPr lang="en-GB" sz="2800" b="1" dirty="0">
                <a:solidFill>
                  <a:schemeClr val="bg1"/>
                </a:solidFill>
                <a:latin typeface="Century Gothic" panose="020B0502020202020204" pitchFamily="34" charset="0"/>
                <a:cs typeface="Calibri" panose="020F0502020204030204" pitchFamily="34" charset="0"/>
              </a:rPr>
              <a:t>-</a:t>
            </a:r>
            <a:r>
              <a:rPr lang="en-GB" sz="2800" b="1" dirty="0" err="1">
                <a:solidFill>
                  <a:schemeClr val="bg1"/>
                </a:solidFill>
                <a:latin typeface="Century Gothic" panose="020B0502020202020204" pitchFamily="34" charset="0"/>
                <a:cs typeface="Calibri" panose="020F0502020204030204" pitchFamily="34" charset="0"/>
              </a:rPr>
              <a:t>tion</a:t>
            </a:r>
            <a:endParaRPr lang="en-GB" b="1" dirty="0">
              <a:solidFill>
                <a:schemeClr val="bg1"/>
              </a:solidFill>
              <a:latin typeface="Century Gothic" panose="020B0502020202020204" pitchFamily="34" charset="0"/>
              <a:cs typeface="Calibri" panose="020F0502020204030204" pitchFamily="34" charset="0"/>
            </a:endParaRPr>
          </a:p>
        </p:txBody>
      </p:sp>
      <p:sp>
        <p:nvSpPr>
          <p:cNvPr id="18" name="TextBox 17"/>
          <p:cNvSpPr txBox="1"/>
          <p:nvPr/>
        </p:nvSpPr>
        <p:spPr>
          <a:xfrm>
            <a:off x="2518415" y="5615644"/>
            <a:ext cx="1302547" cy="523220"/>
          </a:xfrm>
          <a:prstGeom prst="rect">
            <a:avLst/>
          </a:prstGeom>
          <a:solidFill>
            <a:srgbClr val="E56700"/>
          </a:solidFill>
        </p:spPr>
        <p:txBody>
          <a:bodyPr wrap="square" rtlCol="0">
            <a:spAutoFit/>
          </a:bodyPr>
          <a:lstStyle/>
          <a:p>
            <a:pPr algn="ctr"/>
            <a:r>
              <a:rPr lang="en-GB" sz="2800" b="1" dirty="0">
                <a:solidFill>
                  <a:schemeClr val="bg1"/>
                </a:solidFill>
                <a:latin typeface="Century Gothic" panose="020B0502020202020204" pitchFamily="34" charset="0"/>
                <a:cs typeface="Calibri" panose="020F0502020204030204" pitchFamily="34" charset="0"/>
              </a:rPr>
              <a:t>-</a:t>
            </a:r>
            <a:r>
              <a:rPr lang="en-GB" sz="2800" b="1" dirty="0" err="1">
                <a:solidFill>
                  <a:schemeClr val="bg1"/>
                </a:solidFill>
                <a:latin typeface="Century Gothic" panose="020B0502020202020204" pitchFamily="34" charset="0"/>
                <a:cs typeface="Calibri" panose="020F0502020204030204" pitchFamily="34" charset="0"/>
              </a:rPr>
              <a:t>sion</a:t>
            </a:r>
            <a:endParaRPr lang="en-GB" b="1" dirty="0">
              <a:solidFill>
                <a:schemeClr val="bg1"/>
              </a:solidFill>
              <a:latin typeface="Century Gothic" panose="020B0502020202020204" pitchFamily="34" charset="0"/>
              <a:cs typeface="Calibri" panose="020F0502020204030204"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6863"/>
            <a:ext cx="9410163" cy="867128"/>
          </a:xfrm>
          <a:prstGeom prst="rect">
            <a:avLst/>
          </a:prstGeom>
        </p:spPr>
      </p:pic>
      <p:sp>
        <p:nvSpPr>
          <p:cNvPr id="21" name="Title 1"/>
          <p:cNvSpPr txBox="1">
            <a:spLocks/>
          </p:cNvSpPr>
          <p:nvPr/>
        </p:nvSpPr>
        <p:spPr>
          <a:xfrm>
            <a:off x="300039" y="502577"/>
            <a:ext cx="8191431" cy="65990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600" b="1" dirty="0">
                <a:solidFill>
                  <a:schemeClr val="bg1"/>
                </a:solidFill>
                <a:latin typeface="Century Gothic" panose="020B0502020202020204" pitchFamily="34" charset="0"/>
              </a:rPr>
              <a:t>/</a:t>
            </a:r>
            <a:r>
              <a:rPr lang="en-GB" sz="3600" b="1" dirty="0" err="1">
                <a:solidFill>
                  <a:schemeClr val="bg1"/>
                </a:solidFill>
                <a:latin typeface="Century Gothic" panose="020B0502020202020204" pitchFamily="34" charset="0"/>
              </a:rPr>
              <a:t>pɹaktɪˈkalɪtiz</a:t>
            </a:r>
            <a:r>
              <a:rPr lang="en-GB" sz="3600" b="1" dirty="0">
                <a:solidFill>
                  <a:schemeClr val="bg1"/>
                </a:solidFill>
                <a:latin typeface="Century Gothic" panose="020B0502020202020204" pitchFamily="34" charset="0"/>
              </a:rPr>
              <a:t>/ (1): choice and order of SSC</a:t>
            </a:r>
            <a:endParaRPr lang="en-GB" sz="3600" dirty="0">
              <a:solidFill>
                <a:schemeClr val="bg1"/>
              </a:solidFill>
              <a:latin typeface="Century Gothic" panose="020B0502020202020204" pitchFamily="34" charset="0"/>
            </a:endParaRPr>
          </a:p>
          <a:p>
            <a:endParaRPr lang="en-GB" sz="3600" b="1" dirty="0">
              <a:solidFill>
                <a:schemeClr val="bg1"/>
              </a:solidFill>
              <a:latin typeface="Century Gothic" panose="020B0502020202020204" pitchFamily="34" charset="0"/>
            </a:endParaRPr>
          </a:p>
        </p:txBody>
      </p:sp>
      <p:sp>
        <p:nvSpPr>
          <p:cNvPr id="22" name="TextBox 21"/>
          <p:cNvSpPr txBox="1"/>
          <p:nvPr/>
        </p:nvSpPr>
        <p:spPr>
          <a:xfrm>
            <a:off x="8336668" y="6489683"/>
            <a:ext cx="3068623" cy="276999"/>
          </a:xfrm>
          <a:prstGeom prst="rect">
            <a:avLst/>
          </a:prstGeom>
          <a:noFill/>
        </p:spPr>
        <p:txBody>
          <a:bodyPr wrap="square" rtlCol="0">
            <a:spAutoFit/>
          </a:bodyPr>
          <a:lstStyle/>
          <a:p>
            <a:r>
              <a:rPr lang="en-GB" sz="1200" dirty="0" smtClean="0">
                <a:solidFill>
                  <a:prstClr val="white"/>
                </a:solidFill>
                <a:latin typeface="Century Gothic" panose="020B0502020202020204" pitchFamily="34" charset="0"/>
              </a:rPr>
              <a:t>Robert </a:t>
            </a:r>
            <a:r>
              <a:rPr lang="en-GB" sz="1200" dirty="0" err="1" smtClean="0">
                <a:solidFill>
                  <a:prstClr val="white"/>
                </a:solidFill>
                <a:latin typeface="Century Gothic" panose="020B0502020202020204" pitchFamily="34" charset="0"/>
              </a:rPr>
              <a:t>Woore</a:t>
            </a:r>
            <a:endParaRPr lang="en-GB" sz="12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119346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5BF7371-5902-4F9C-BAA7-E75A0C44A463}" vid="{0D667BCF-868D-4612-898D-77201AA926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NCELP Resources RW</Template>
  <TotalTime>194</TotalTime>
  <Words>2393</Words>
  <Application>Microsoft Office PowerPoint</Application>
  <PresentationFormat>Widescreen</PresentationFormat>
  <Paragraphs>707</Paragraphs>
  <Slides>34</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5yearsoldfont</vt:lpstr>
      <vt:lpstr>MS PGothic</vt:lpstr>
      <vt:lpstr>Rdg Vesta</vt:lpstr>
      <vt:lpstr>Arial</vt:lpstr>
      <vt:lpstr>Calibri</vt:lpstr>
      <vt:lpstr>Century Gothic</vt:lpstr>
      <vt:lpstr>Times New Roman</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Study</dc:creator>
  <cp:lastModifiedBy>Study</cp:lastModifiedBy>
  <cp:revision>25</cp:revision>
  <dcterms:created xsi:type="dcterms:W3CDTF">2019-02-27T14:42:37Z</dcterms:created>
  <dcterms:modified xsi:type="dcterms:W3CDTF">2019-06-25T09:38:06Z</dcterms:modified>
</cp:coreProperties>
</file>